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6" r:id="rId3"/>
    <p:sldId id="263" r:id="rId4"/>
    <p:sldId id="265" r:id="rId5"/>
    <p:sldId id="266" r:id="rId6"/>
    <p:sldId id="308" r:id="rId7"/>
    <p:sldId id="267" r:id="rId8"/>
    <p:sldId id="268" r:id="rId9"/>
    <p:sldId id="269" r:id="rId10"/>
    <p:sldId id="270"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85" r:id="rId25"/>
    <p:sldId id="286" r:id="rId26"/>
    <p:sldId id="287" r:id="rId27"/>
    <p:sldId id="288" r:id="rId28"/>
    <p:sldId id="289" r:id="rId29"/>
    <p:sldId id="290" r:id="rId30"/>
    <p:sldId id="291" r:id="rId31"/>
    <p:sldId id="293" r:id="rId32"/>
    <p:sldId id="294" r:id="rId33"/>
    <p:sldId id="295" r:id="rId34"/>
    <p:sldId id="296" r:id="rId35"/>
    <p:sldId id="297" r:id="rId36"/>
    <p:sldId id="298" r:id="rId37"/>
    <p:sldId id="299" r:id="rId38"/>
    <p:sldId id="300" r:id="rId39"/>
    <p:sldId id="303" r:id="rId40"/>
    <p:sldId id="304" r:id="rId41"/>
    <p:sldId id="305" r:id="rId42"/>
    <p:sldId id="306" r:id="rId43"/>
    <p:sldId id="307" r:id="rId44"/>
    <p:sldId id="309" r:id="rId45"/>
    <p:sldId id="260" r:id="rId46"/>
  </p:sldIdLst>
  <p:sldSz cx="9144000" cy="6858000" type="screen4x3"/>
  <p:notesSz cx="6858000" cy="9144000"/>
  <p:custDataLst>
    <p:tags r:id="rId4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524" y="84"/>
      </p:cViewPr>
      <p:guideLst>
        <p:guide orient="horz" pos="215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tags" Target="tags/tag1.xml" /><Relationship Id="rId48" Type="http://schemas.openxmlformats.org/officeDocument/2006/relationships/presProps" Target="presProps.xml" /><Relationship Id="rId49" Type="http://schemas.openxmlformats.org/officeDocument/2006/relationships/viewProps" Target="viewProps.xml" /><Relationship Id="rId5" Type="http://schemas.openxmlformats.org/officeDocument/2006/relationships/slide" Target="slides/slide3.xml" /><Relationship Id="rId50" Type="http://schemas.openxmlformats.org/officeDocument/2006/relationships/theme" Target="theme/theme1.xml" /><Relationship Id="rId51" Type="http://schemas.openxmlformats.org/officeDocument/2006/relationships/tableStyles" Target="tableStyles.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AED269-EDF5-485C-B8CB-B45C91C4C1FD}"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2B77D7-7E25-4CE3-BF47-E2862375ED7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51202"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eaLnBrk="0" hangingPunct="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eaLnBrk="1" hangingPunct="1">
              <a:spcBef>
                <a:spcPct val="0"/>
              </a:spcBef>
            </a:pPr>
            <a:fld id="{4F62DA3C-D47F-46B4-AE41-8BE71F96A013}" type="slidenum">
              <a:rPr lang="zh-CN" altLang="en-US"/>
              <a:t>9</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52226"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22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522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eaLnBrk="0" hangingPunct="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eaLnBrk="1" hangingPunct="1">
              <a:spcBef>
                <a:spcPct val="0"/>
              </a:spcBef>
            </a:pPr>
            <a:fld id="{FD554D54-7468-4E53-9E49-2FE9321497B0}" type="slidenum">
              <a:rPr lang="zh-CN" altLang="en-US"/>
              <a:t>21</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5325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32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532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eaLnBrk="0" hangingPunct="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eaLnBrk="1" hangingPunct="1">
              <a:spcBef>
                <a:spcPct val="0"/>
              </a:spcBef>
            </a:pPr>
            <a:fld id="{EEB53F77-500F-414E-991C-8995685ACA03}" type="slidenum">
              <a:rPr lang="zh-CN" altLang="en-US"/>
              <a:t>28</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5427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eaLnBrk="0" hangingPunct="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eaLnBrk="1" hangingPunct="1">
              <a:spcBef>
                <a:spcPct val="0"/>
              </a:spcBef>
            </a:pPr>
            <a:fld id="{AB5D7D37-956C-4C04-9EF0-6AC18F916AA1}" type="slidenum">
              <a:rPr lang="zh-CN" altLang="en-US"/>
              <a:t>32</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55298"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52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smtClean="0"/>
          </a:p>
        </p:txBody>
      </p:sp>
      <p:sp>
        <p:nvSpPr>
          <p:cNvPr id="553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eaLnBrk="0" hangingPunct="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eaLnBrk="0" hangingPunct="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eaLnBrk="1" hangingPunct="1">
              <a:spcBef>
                <a:spcPct val="0"/>
              </a:spcBef>
            </a:pPr>
            <a:fld id="{25DD778C-771D-4BBD-8679-2F1EAF3CA543}" type="slidenum">
              <a:rPr lang="zh-CN" altLang="en-US"/>
              <a:t>33</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pic>
        <p:nvPicPr>
          <p:cNvPr id="7" name="图片 6" descr="Blue-Crush.jpg"/>
          <p:cNvPicPr>
            <a:picLocks noChangeAspect="1"/>
          </p:cNvPicPr>
          <p:nvPr userDrawn="1"/>
        </p:nvPicPr>
        <p:blipFill>
          <a:blip r:embed="rId1"/>
          <a:stretch>
            <a:fillRect/>
          </a:stretch>
        </p:blipFill>
        <p:spPr>
          <a:xfrm>
            <a:off x="0" y="-15379"/>
            <a:ext cx="9156540" cy="6858000"/>
          </a:xfrm>
          <a:prstGeom prst="rect">
            <a:avLst/>
          </a:prstGeom>
        </p:spPr>
      </p:pic>
      <p:sp>
        <p:nvSpPr>
          <p:cNvPr id="4" name="日期占位符 3"/>
          <p:cNvSpPr>
            <a:spLocks noGrp="1"/>
          </p:cNvSpPr>
          <p:nvPr>
            <p:ph type="dt" sz="half" idx="10"/>
          </p:nvPr>
        </p:nvSpPr>
        <p:spPr>
          <a:xfrm>
            <a:off x="457200" y="6520259"/>
            <a:ext cx="2133600" cy="365125"/>
          </a:xfrm>
        </p:spPr>
        <p:txBody>
          <a:bodyPr/>
          <a:lstStyle/>
          <a:p>
            <a:fld id="{52AE47A4-BE2B-45FA-8C3A-B2CBED3FE93D}" type="datetime1">
              <a:rPr lang="zh-CN" altLang="en-US" smtClean="0"/>
              <a:t/>
            </a:fld>
            <a:endParaRPr lang="zh-CN" altLang="en-US"/>
          </a:p>
        </p:txBody>
      </p:sp>
      <p:sp>
        <p:nvSpPr>
          <p:cNvPr id="5" name="页脚占位符 4"/>
          <p:cNvSpPr>
            <a:spLocks noGrp="1"/>
          </p:cNvSpPr>
          <p:nvPr>
            <p:ph type="ftr" sz="quarter" idx="11"/>
          </p:nvPr>
        </p:nvSpPr>
        <p:spPr>
          <a:xfrm>
            <a:off x="3124200" y="6520259"/>
            <a:ext cx="2895600" cy="365125"/>
          </a:xfrm>
        </p:spPr>
        <p:txBody>
          <a:bodyPr/>
          <a:lstStyle/>
          <a:p>
            <a:endParaRPr lang="zh-CN" altLang="en-US"/>
          </a:p>
        </p:txBody>
      </p:sp>
      <p:sp>
        <p:nvSpPr>
          <p:cNvPr id="6" name="灯片编号占位符 5"/>
          <p:cNvSpPr>
            <a:spLocks noGrp="1"/>
          </p:cNvSpPr>
          <p:nvPr>
            <p:ph type="sldNum" sz="quarter" idx="12"/>
          </p:nvPr>
        </p:nvSpPr>
        <p:spPr>
          <a:xfrm>
            <a:off x="6830888" y="6520259"/>
            <a:ext cx="2133600" cy="365125"/>
          </a:xfrm>
        </p:spPr>
        <p:txBody>
          <a:bodyPr/>
          <a:lstStyle>
            <a:lvl1pPr>
              <a:defRPr>
                <a:solidFill>
                  <a:schemeClr val="bg1"/>
                </a:solidFill>
                <a:latin typeface="DFPYeaSong-B5" pitchFamily="18" charset="-120"/>
                <a:ea typeface="DFPYeaSong-B5" pitchFamily="18" charset="-120"/>
              </a:defRPr>
            </a:lvl1pPr>
          </a:lstStyle>
          <a:p>
            <a:fld id="{0C913308-F349-4B6D-A68A-DD1791B4A57B}" type="slidenum">
              <a:rPr lang="zh-CN" altLang="en-US" smtClean="0"/>
              <a:t/>
            </a:fld>
            <a:endParaRPr lang="zh-CN" altLang="en-US"/>
          </a:p>
        </p:txBody>
      </p:sp>
      <p:sp>
        <p:nvSpPr>
          <p:cNvPr id="8" name="矩形 7"/>
          <p:cNvSpPr/>
          <p:nvPr userDrawn="1"/>
        </p:nvSpPr>
        <p:spPr>
          <a:xfrm>
            <a:off x="0" y="4797152"/>
            <a:ext cx="9144000" cy="1728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nvSpPr>
        <p:spPr>
          <a:xfrm>
            <a:off x="0" y="4653136"/>
            <a:ext cx="9144000" cy="144016"/>
          </a:xfrm>
          <a:prstGeom prst="rect">
            <a:avLst/>
          </a:prstGeom>
          <a:gradFill flip="none" rotWithShape="1">
            <a:gsLst>
              <a:gs pos="0">
                <a:srgbClr val="FFC000"/>
              </a:gs>
              <a:gs pos="25000">
                <a:schemeClr val="accent5"/>
              </a:gs>
              <a:gs pos="74000">
                <a:srgbClr val="7030A0"/>
              </a:gs>
              <a:gs pos="100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userDrawn="1"/>
        </p:nvCxnSpPr>
        <p:spPr>
          <a:xfrm>
            <a:off x="0" y="4832089"/>
            <a:ext cx="9144000" cy="0"/>
          </a:xfrm>
          <a:prstGeom prst="line">
            <a:avLst/>
          </a:prstGeom>
          <a:ln w="3175">
            <a:prstDash val="lg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userDrawn="1"/>
        </p:nvCxnSpPr>
        <p:spPr>
          <a:xfrm>
            <a:off x="0" y="6484868"/>
            <a:ext cx="9144000" cy="0"/>
          </a:xfrm>
          <a:prstGeom prst="line">
            <a:avLst/>
          </a:prstGeom>
          <a:ln w="3175">
            <a:prstDash val="lgDash"/>
          </a:ln>
        </p:spPr>
        <p:style>
          <a:lnRef idx="1">
            <a:schemeClr val="accent1"/>
          </a:lnRef>
          <a:fillRef idx="0">
            <a:schemeClr val="accent1"/>
          </a:fillRef>
          <a:effectRef idx="0">
            <a:schemeClr val="accent1"/>
          </a:effectRef>
          <a:fontRef idx="minor">
            <a:schemeClr val="tx1"/>
          </a:fontRef>
        </p:style>
      </p:cxnSp>
      <p:sp>
        <p:nvSpPr>
          <p:cNvPr id="17" name="文本占位符 16"/>
          <p:cNvSpPr>
            <a:spLocks noGrp="1"/>
          </p:cNvSpPr>
          <p:nvPr>
            <p:ph type="body" sz="quarter" idx="13"/>
          </p:nvPr>
        </p:nvSpPr>
        <p:spPr>
          <a:xfrm>
            <a:off x="863476" y="1628800"/>
            <a:ext cx="8101012" cy="792087"/>
          </a:xfrm>
        </p:spPr>
        <p:txBody>
          <a:bodyPr>
            <a:normAutofit/>
          </a:bodyPr>
          <a:lstStyle>
            <a:lvl1pPr marL="342900" marR="0" indent="-342900" algn="ctr" defTabSz="914400" rtl="0" eaLnBrk="1" fontAlgn="auto" latinLnBrk="0" hangingPunct="1">
              <a:lnSpc>
                <a:spcPct val="100000"/>
              </a:lnSpc>
              <a:spcBef>
                <a:spcPct val="20000"/>
              </a:spcBef>
              <a:spcAft>
                <a:spcPct val="0"/>
              </a:spcAft>
              <a:buClrTx/>
              <a:buSzTx/>
              <a:buFont typeface="Arial" panose="020b0604020202020204" pitchFamily="34" charset="0"/>
              <a:buNone/>
              <a:defRPr sz="3600" b="1">
                <a:solidFill>
                  <a:srgbClr val="FFFF00"/>
                </a:solidFill>
                <a:latin typeface="微软雅黑" panose="020b0503020204020204" pitchFamily="34" charset="-122"/>
                <a:ea typeface="微软雅黑" panose="020b0503020204020204" pitchFamily="34" charset="-122"/>
              </a:defRPr>
            </a:lvl1pPr>
            <a:lvl2pPr>
              <a:buNone/>
              <a:defRPr/>
            </a:lvl2pPr>
            <a:lvl3pPr>
              <a:buNone/>
              <a:defRPr/>
            </a:lvl3pPr>
            <a:lvl4pPr>
              <a:buNone/>
              <a:defRPr/>
            </a:lvl4pPr>
            <a:lvl5pPr>
              <a:buNone/>
              <a:defRPr/>
            </a:lvl5pPr>
          </a:lstStyle>
          <a:p>
            <a:pPr lvl="0"/>
            <a:r>
              <a:rPr lang="zh-CN" altLang="en-US" smtClean="0"/>
              <a:t>单击此处编辑母版文本样式</a:t>
            </a:r>
            <a:endParaRPr lang="en-US" altLang="zh-CN" smtClean="0"/>
          </a:p>
        </p:txBody>
      </p:sp>
      <p:sp>
        <p:nvSpPr>
          <p:cNvPr id="18" name="文本占位符 16"/>
          <p:cNvSpPr>
            <a:spLocks noGrp="1"/>
          </p:cNvSpPr>
          <p:nvPr>
            <p:ph type="body" sz="quarter" idx="14" hasCustomPrompt="1"/>
          </p:nvPr>
        </p:nvSpPr>
        <p:spPr>
          <a:xfrm>
            <a:off x="1997348" y="2708921"/>
            <a:ext cx="5833268" cy="792087"/>
          </a:xfrm>
        </p:spPr>
        <p:txBody>
          <a:bodyPr>
            <a:normAutofit/>
          </a:bodyPr>
          <a:lstStyle>
            <a:lvl1pPr marL="342900" marR="0" indent="-342900" algn="ctr" defTabSz="914400" rtl="0" eaLnBrk="1" fontAlgn="auto" latinLnBrk="0" hangingPunct="1">
              <a:lnSpc>
                <a:spcPct val="100000"/>
              </a:lnSpc>
              <a:spcBef>
                <a:spcPct val="20000"/>
              </a:spcBef>
              <a:spcAft>
                <a:spcPct val="0"/>
              </a:spcAft>
              <a:buClrTx/>
              <a:buSzTx/>
              <a:buFont typeface="Arial" panose="020b0604020202020204" pitchFamily="34" charset="0"/>
              <a:buNone/>
              <a:defRPr sz="2800" b="1">
                <a:solidFill>
                  <a:schemeClr val="bg1"/>
                </a:solidFill>
                <a:latin typeface="微软雅黑" panose="020b0503020204020204" pitchFamily="34" charset="-122"/>
                <a:ea typeface="微软雅黑" panose="020b0503020204020204" pitchFamily="34" charset="-122"/>
              </a:defRPr>
            </a:lvl1pPr>
            <a:lvl2pPr>
              <a:buNone/>
              <a:defRPr/>
            </a:lvl2pPr>
            <a:lvl3pPr>
              <a:buNone/>
              <a:defRPr/>
            </a:lvl3pPr>
            <a:lvl4pPr>
              <a:buNone/>
              <a:defRPr/>
            </a:lvl4pPr>
            <a:lvl5pPr>
              <a:buNone/>
              <a:defRPr/>
            </a:lvl5pPr>
          </a:lstStyle>
          <a:p>
            <a:pPr lvl="0"/>
            <a:r>
              <a:rPr lang="zh-CN" altLang="en-US" smtClean="0"/>
              <a:t>单击此处母版附加标题</a:t>
            </a:r>
            <a:endParaRPr lang="en-US" altLang="zh-CN" smtClean="0"/>
          </a:p>
        </p:txBody>
      </p:sp>
    </p:spTree>
  </p:cSld>
  <p:clrMapOvr>
    <a:masterClrMapping/>
  </p:clrMapOvr>
  <p:transition>
    <p:fade/>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nvGrpSpPr>
      <p:grpSpPr>
        <a:xfrm>
          <a:off x="0" y="0"/>
          <a:ext cx="0" cy="0"/>
        </a:xfrm>
      </p:grpSpPr>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85AE2B6-7A78-4140-B3A9-108DDAB3A269}" type="datetime1">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
        <p:nvSpPr>
          <p:cNvPr id="7" name="标题 6"/>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fade/>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17F58786-B2A7-42C2-B8DC-607AB096A56F}" type="datetime1">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fade/>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两栏内容">
    <p:spTree>
      <p:nvGrpSpPr>
        <p:cNvPr id="1" name=""/>
        <p:cNvGrpSpPr/>
        <p:nvPr/>
      </p:nvGrpSpPr>
      <p:grpSpPr>
        <a:xfrm>
          <a:off x="0" y="0"/>
          <a:ext cx="0" cy="0"/>
        </a:xfrm>
      </p:grpSpPr>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F60DD41-8F6E-4328-99B6-914CAE0C1B8D}" type="datetime1">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
        <p:nvSpPr>
          <p:cNvPr id="8" name="标题 7"/>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fade/>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比较">
    <p:spTree>
      <p:nvGrpSpPr>
        <p:cNvPr id="1" name=""/>
        <p:cNvGrpSpPr/>
        <p:nvPr/>
      </p:nvGrpSpPr>
      <p:grpSpPr>
        <a:xfrm>
          <a:off x="0" y="0"/>
          <a:ext cx="0" cy="0"/>
        </a:xfrm>
      </p:grpSpPr>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7C87CCC-D53D-432F-A53F-B90654FF60B4}" type="datetime1">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
            </a:fld>
            <a:endParaRPr lang="zh-CN" altLang="en-US"/>
          </a:p>
        </p:txBody>
      </p:sp>
      <p:sp>
        <p:nvSpPr>
          <p:cNvPr id="10" name="标题 9"/>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fade/>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158824" y="116632"/>
            <a:ext cx="5061248" cy="710952"/>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A49651BD-D1CD-4CEA-A363-E4D26B5653D3}" type="datetime1">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fade/>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E29B72A-AF45-48A1-AFDE-72ECD42A16A5}" type="datetime1">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fade/>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1052736"/>
            <a:ext cx="30083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1052736"/>
            <a:ext cx="5111750" cy="507342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2204864"/>
            <a:ext cx="3008313" cy="39212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01F45FE3-6F2C-4EA3-983F-F418D679EF9A}" type="datetime1">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fade/>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63688" y="5157192"/>
            <a:ext cx="54864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1052735"/>
            <a:ext cx="5486400" cy="410445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733256"/>
            <a:ext cx="5486400" cy="43894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70D7DE74-D4DE-4A42-AE35-6D029AEE049B}" type="datetime1">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fade/>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竖排文字">
    <p:spTree>
      <p:nvGrpSpPr>
        <p:cNvPr id="1" name=""/>
        <p:cNvGrpSpPr/>
        <p:nvPr/>
      </p:nvGrpSpPr>
      <p:grpSpPr>
        <a:xfrm>
          <a:off x="0" y="0"/>
          <a:ext cx="0" cy="0"/>
        </a:xfrm>
      </p:grpSpPr>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AAB66C1-3D2E-40E0-905F-1CE49D88540C}" type="datetime1">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
        <p:nvSpPr>
          <p:cNvPr id="7" name="标题 6"/>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fade/>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1052736"/>
            <a:ext cx="2057400" cy="5073427"/>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052736"/>
            <a:ext cx="6019800" cy="5073427"/>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6784A42-7932-4572-A715-FE85C6B46015}" type="datetime1">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p:transition>
    <p:fade/>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cSld name="1_标题幻灯片">
    <p:spTree>
      <p:nvGrpSpPr>
        <p:cNvPr id="1" name=""/>
        <p:cNvGrpSpPr/>
        <p:nvPr/>
      </p:nvGrpSpPr>
      <p:grpSpPr>
        <a:xfrm>
          <a:off x="0" y="0"/>
          <a: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C6EDA8D5-16AC-4B2D-9470-3F1DDB09460D}"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C0F0FFD-B1B8-4005-81F4-9BD7C83BC0A5}" type="slidenum">
              <a:rPr lang="zh-CN" altLang="en-US" smtClean="0"/>
              <a:t/>
            </a:fld>
            <a:endParaRPr lang="zh-CN" altLang="en-US"/>
          </a:p>
        </p:txBody>
      </p:sp>
    </p:spTree>
  </p:cSld>
  <p:clrMapOvr>
    <a:masterClrMapping/>
  </p:clrMapOvr>
  <p:transition>
    <p:fade/>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image" Target="../media/image1.jpeg"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pic>
        <p:nvPicPr>
          <p:cNvPr id="7" name="图片 6" descr="Blue-Crush.jpg"/>
          <p:cNvPicPr>
            <a:picLocks noChangeAspect="1"/>
          </p:cNvPicPr>
          <p:nvPr userDrawn="1"/>
        </p:nvPicPr>
        <p:blipFill>
          <a:blip r:embed="rId13"/>
          <a:stretch>
            <a:fillRect/>
          </a:stretch>
        </p:blipFill>
        <p:spPr>
          <a:xfrm>
            <a:off x="0" y="0"/>
            <a:ext cx="9144000" cy="6858000"/>
          </a:xfrm>
          <a:prstGeom prst="rect">
            <a:avLst/>
          </a:prstGeom>
        </p:spPr>
      </p:pic>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251520" y="6525344"/>
            <a:ext cx="2133600" cy="332656"/>
          </a:xfrm>
          <a:prstGeom prst="rect">
            <a:avLst/>
          </a:prstGeom>
        </p:spPr>
        <p:txBody>
          <a:bodyPr vert="horz" lIns="91440" tIns="45720" rIns="91440" bIns="45720" rtlCol="0" anchor="ctr"/>
          <a:lstStyle>
            <a:lvl1pPr algn="l">
              <a:defRPr sz="1200">
                <a:solidFill>
                  <a:schemeClr val="tx1">
                    <a:tint val="75000"/>
                  </a:schemeClr>
                </a:solidFill>
              </a:defRPr>
            </a:lvl1pPr>
          </a:lstStyle>
          <a:p>
            <a:fld id="{4AED55C4-A38C-4D48-B955-B69BC8BA7D3A}" type="datetime1">
              <a:rPr lang="zh-CN" altLang="en-US" smtClean="0"/>
              <a:t/>
            </a:fld>
            <a:endParaRPr lang="zh-CN" altLang="en-US"/>
          </a:p>
        </p:txBody>
      </p:sp>
      <p:sp>
        <p:nvSpPr>
          <p:cNvPr id="5" name="页脚占位符 4"/>
          <p:cNvSpPr>
            <a:spLocks noGrp="1"/>
          </p:cNvSpPr>
          <p:nvPr>
            <p:ph type="ftr" sz="quarter" idx="3"/>
          </p:nvPr>
        </p:nvSpPr>
        <p:spPr>
          <a:xfrm>
            <a:off x="3124200" y="6525344"/>
            <a:ext cx="2895600" cy="332656"/>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830888" y="6520259"/>
            <a:ext cx="2133600" cy="337741"/>
          </a:xfrm>
          <a:prstGeom prst="rect">
            <a:avLst/>
          </a:prstGeom>
        </p:spPr>
        <p:txBody>
          <a:bodyPr vert="horz" lIns="91440" tIns="45720" rIns="91440" bIns="45720" rtlCol="0" anchor="ctr"/>
          <a:lstStyle>
            <a:lvl1pPr algn="r">
              <a:defRPr sz="1200">
                <a:solidFill>
                  <a:schemeClr val="bg1"/>
                </a:solidFill>
                <a:latin typeface="DFPYeaSong-B5" pitchFamily="18" charset="-120"/>
                <a:ea typeface="DFPYeaSong-B5" pitchFamily="18" charset="-120"/>
              </a:defRPr>
            </a:lvl1pPr>
          </a:lstStyle>
          <a:p>
            <a:fld id="{0C913308-F349-4B6D-A68A-DD1791B4A57B}" type="slidenum">
              <a:rPr lang="zh-CN" altLang="en-US" smtClean="0"/>
              <a:t/>
            </a:fld>
            <a:endParaRPr lang="zh-CN" altLang="en-US"/>
          </a:p>
        </p:txBody>
      </p:sp>
      <p:sp>
        <p:nvSpPr>
          <p:cNvPr id="8" name="矩形 7"/>
          <p:cNvSpPr/>
          <p:nvPr userDrawn="1"/>
        </p:nvSpPr>
        <p:spPr>
          <a:xfrm>
            <a:off x="0" y="1052736"/>
            <a:ext cx="9144000" cy="5472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nvSpPr>
        <p:spPr>
          <a:xfrm>
            <a:off x="0" y="908720"/>
            <a:ext cx="9144000" cy="144016"/>
          </a:xfrm>
          <a:prstGeom prst="rect">
            <a:avLst/>
          </a:prstGeom>
          <a:gradFill flip="none" rotWithShape="1">
            <a:gsLst>
              <a:gs pos="0">
                <a:srgbClr val="FFC000"/>
              </a:gs>
              <a:gs pos="25000">
                <a:schemeClr val="accent5"/>
              </a:gs>
              <a:gs pos="74000">
                <a:srgbClr val="7030A0"/>
              </a:gs>
              <a:gs pos="100000">
                <a:schemeClr val="bg1"/>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标题占位符 9"/>
          <p:cNvSpPr>
            <a:spLocks noGrp="1"/>
          </p:cNvSpPr>
          <p:nvPr>
            <p:ph type="title"/>
          </p:nvPr>
        </p:nvSpPr>
        <p:spPr>
          <a:xfrm>
            <a:off x="457200" y="116632"/>
            <a:ext cx="8229600" cy="792088"/>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fade/>
  </p:transition>
  <p:timing/>
  <p:hf hdr="0" ftr="0" dt="0"/>
  <p:txStyles>
    <p:titleStyle>
      <a:lvl1pPr algn="l" defTabSz="914400" rtl="0" eaLnBrk="1" latinLnBrk="0" hangingPunct="1">
        <a:spcBef>
          <a:spcPct val="0"/>
        </a:spcBef>
        <a:buNone/>
        <a:defRPr sz="2800" kern="1200">
          <a:solidFill>
            <a:srgbClr val="FFFF00"/>
          </a:solidFill>
          <a:latin typeface="微软雅黑" panose="020b0503020204020204" pitchFamily="34" charset="-122"/>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jpeg" /><Relationship Id="rId3" Type="http://schemas.openxmlformats.org/officeDocument/2006/relationships/image" Target="../media/image7.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hyperlink" Target="https://baike.so.com/doc/5639338-5851965.html" TargetMode="External" /><Relationship Id="rId3" Type="http://schemas.openxmlformats.org/officeDocument/2006/relationships/hyperlink" Target="https://baike.so.com/doc/6443942-6657623.html" TargetMode="External" /><Relationship Id="rId4" Type="http://schemas.openxmlformats.org/officeDocument/2006/relationships/hyperlink" Target="https://baike.so.com/doc/6351913-6565542.html" TargetMode="Ex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hyperlink" Target="http://www.so.com/s?q=%E5%8E%9F%E5%91%8A&amp;ie=utf-8&amp;src=internal_wenda_recommend_textn" TargetMode="External" /><Relationship Id="rId3" Type="http://schemas.openxmlformats.org/officeDocument/2006/relationships/hyperlink" Target="http://www.so.com/s?q=%E5%85%B6%E8%BE%A9%E6%8A%A4%E4%BA%BA&amp;ie=utf-8&amp;src=internal_wenda_recommend_textn" TargetMode="External" /><Relationship Id="rId4" Type="http://schemas.openxmlformats.org/officeDocument/2006/relationships/hyperlink" Target="http://www.so.com/s?q=%E9%99%AA%E5%AE%A1%E5%9B%A2%E5%88%B6%E5%BA%A6&amp;ie=utf-8&amp;src=internal_wenda_recommend_textn" TargetMode="Ex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3.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8.jpeg" /><Relationship Id="rId3" Type="http://schemas.openxmlformats.org/officeDocument/2006/relationships/image" Target="../media/image9.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jpeg" /><Relationship Id="rId3" Type="http://schemas.openxmlformats.org/officeDocument/2006/relationships/image" Target="../media/image11.png" /><Relationship Id="rId4" Type="http://schemas.openxmlformats.org/officeDocument/2006/relationships/image" Target="../media/image12.jpeg" /><Relationship Id="rId5" Type="http://schemas.openxmlformats.org/officeDocument/2006/relationships/image" Target="../media/image13.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jpeg" /><Relationship Id="rId3" Type="http://schemas.openxmlformats.org/officeDocument/2006/relationships/image" Target="../media/image12.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4.xml" /><Relationship Id="rId3" Type="http://schemas.openxmlformats.org/officeDocument/2006/relationships/hyperlink" Target="http://www.so.com/s?q=%E6%B3%95%E5%AE%98&amp;ie=utf-8&amp;src=internal_wenda_recommend_textn" TargetMode="External" /><Relationship Id="rId4" Type="http://schemas.openxmlformats.org/officeDocument/2006/relationships/hyperlink" Target="http://www.so.com/s?q=%E7%A8%8B%E5%BA%8F&amp;ie=utf-8&amp;src=internal_wenda_recommend_textn" TargetMode="Ex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5.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5.jpeg" /><Relationship Id="rId3" Type="http://schemas.openxmlformats.org/officeDocument/2006/relationships/image" Target="../media/image16.jpeg" /><Relationship Id="rId4" Type="http://schemas.openxmlformats.org/officeDocument/2006/relationships/image" Target="../media/image17.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hyperlink" Target="http://www.so.com/s?q=%E5%B7%AE%E5%BC%82&amp;ie=utf-8&amp;src=internal_wenda_recommend_textn" TargetMode="External" /><Relationship Id="rId3" Type="http://schemas.openxmlformats.org/officeDocument/2006/relationships/hyperlink" Target="http://www.so.com/s?q=%E5%B7%AE%E5%88%AB&amp;ie=utf-8&amp;src=internal_wenda_recommend_textn" TargetMode="Externa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9.jpeg" /><Relationship Id="rId3" Type="http://schemas.openxmlformats.org/officeDocument/2006/relationships/image" Target="../media/image20.jpe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jpeg" /><Relationship Id="rId3" Type="http://schemas.openxmlformats.org/officeDocument/2006/relationships/image" Target="../media/image22.jpe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hyperlink" Target="https://baike.so.com/doc/5352776-5588234.html" TargetMode="External" /><Relationship Id="rId3" Type="http://schemas.openxmlformats.org/officeDocument/2006/relationships/hyperlink" Target="https://baike.so.com/doc/6051898-6264917.html" TargetMode="External" /><Relationship Id="rId4" Type="http://schemas.openxmlformats.org/officeDocument/2006/relationships/hyperlink" Target="https://baike.so.com/doc/7847-8054.html" TargetMode="External" /><Relationship Id="rId5" Type="http://schemas.openxmlformats.org/officeDocument/2006/relationships/hyperlink" Target="https://baike.so.com/doc/1462322-1546098.html" TargetMode="External" /><Relationship Id="rId6" Type="http://schemas.openxmlformats.org/officeDocument/2006/relationships/hyperlink" Target="https://baike.so.com/doc/5923527-6136448.html" TargetMode="External" /><Relationship Id="rId7" Type="http://schemas.openxmlformats.org/officeDocument/2006/relationships/hyperlink" Target="https://baike.so.com/doc/6905410-7127254.html" TargetMode="External" /><Relationship Id="rId8" Type="http://schemas.openxmlformats.org/officeDocument/2006/relationships/hyperlink" Target="https://baike.so.com/doc/6051894-6264913.html" TargetMode="Externa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0C913308-F349-4B6D-A68A-DD1791B4A57B}" type="slidenum">
              <a:rPr lang="zh-CN" altLang="en-US" smtClean="0"/>
              <a:t>1</a:t>
            </a:fld>
            <a:endParaRPr lang="zh-CN" altLang="en-US"/>
          </a:p>
        </p:txBody>
      </p:sp>
      <p:sp>
        <p:nvSpPr>
          <p:cNvPr id="3" name="文本占位符 16"/>
          <p:cNvSpPr>
            <a:spLocks noGrp="1"/>
          </p:cNvSpPr>
          <p:nvPr>
            <p:ph type="body" sz="quarter" idx="13"/>
          </p:nvPr>
        </p:nvSpPr>
        <p:spPr>
          <a:xfrm>
            <a:off x="467544" y="1628800"/>
            <a:ext cx="8101012" cy="1944216"/>
          </a:xfrm>
        </p:spPr>
        <p:txBody>
          <a:bodyPr>
            <a:normAutofit fontScale="92500"/>
          </a:bodyPr>
          <a:lstStyle>
            <a:lvl1pPr marL="342900" marR="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sz="3600" b="1">
                <a:solidFill>
                  <a:srgbClr val="FFFF00"/>
                </a:solidFill>
                <a:latin typeface="微软雅黑" panose="020b0503020204020204" pitchFamily="34" charset="-122"/>
                <a:ea typeface="微软雅黑" panose="020b0503020204020204" pitchFamily="34" charset="-122"/>
              </a:defRPr>
            </a:lvl1pPr>
            <a:lvl2pPr>
              <a:buNone/>
              <a:defRPr/>
            </a:lvl2pPr>
            <a:lvl3pPr>
              <a:buNone/>
              <a:defRPr/>
            </a:lvl3pPr>
            <a:lvl4pPr>
              <a:buNone/>
              <a:defRPr/>
            </a:lvl4pPr>
            <a:lvl5pPr>
              <a:buNone/>
              <a:defRPr/>
            </a:lvl5pPr>
          </a:lstStyle>
          <a:p>
            <a:pPr lvl="0" algn="ctr"/>
            <a:r>
              <a:rPr lang="zh-CN" altLang="en-US">
                <a:solidFill>
                  <a:schemeClr val="bg1"/>
                </a:solidFill>
              </a:rPr>
              <a:t>第</a:t>
            </a:r>
            <a:r>
              <a:rPr lang="en-US" altLang="zh-CN">
                <a:solidFill>
                  <a:schemeClr val="bg1"/>
                </a:solidFill>
              </a:rPr>
              <a:t>8</a:t>
            </a:r>
            <a:r>
              <a:rPr lang="zh-CN" altLang="en-US">
                <a:solidFill>
                  <a:schemeClr val="bg1"/>
                </a:solidFill>
              </a:rPr>
              <a:t>课</a:t>
            </a:r>
            <a:br>
              <a:rPr lang="en-US" altLang="zh-CN">
                <a:solidFill>
                  <a:schemeClr val="bg1"/>
                </a:solidFill>
              </a:rPr>
            </a:br>
            <a:r>
              <a:rPr lang="zh-CN" altLang="en-US" sz="6200">
                <a:solidFill>
                  <a:schemeClr val="bg1"/>
                </a:solidFill>
              </a:rPr>
              <a:t>近代西方的法律与</a:t>
            </a:r>
            <a:r>
              <a:rPr lang="zh-CN" altLang="en-US" sz="6200" smtClean="0">
                <a:solidFill>
                  <a:schemeClr val="bg1"/>
                </a:solidFill>
              </a:rPr>
              <a:t>教化</a:t>
            </a:r>
            <a:endParaRPr lang="en-US" altLang="zh-CN" sz="6200" smtClean="0">
              <a:solidFill>
                <a:schemeClr val="bg1"/>
              </a:solidFill>
            </a:endParaRPr>
          </a:p>
        </p:txBody>
      </p:sp>
    </p:spTree>
  </p:cSld>
  <p:clrMapOvr>
    <a:masterClrMapping/>
  </p:clrMapOvr>
  <p:transition>
    <p:fade/>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074" name="标题 1"/>
          <p:cNvSpPr>
            <a:spLocks noGrp="1"/>
          </p:cNvSpPr>
          <p:nvPr>
            <p:ph type="ctrTitle"/>
          </p:nvPr>
        </p:nvSpPr>
        <p:spPr>
          <a:xfrm>
            <a:off x="467545" y="1052512"/>
            <a:ext cx="8208911" cy="2106218"/>
          </a:xfrm>
        </p:spPr>
        <p:txBody>
          <a:bodyPr>
            <a:noAutofit/>
          </a:bodyPr>
          <a:lstStyle/>
          <a:p>
            <a:r>
              <a:rPr lang="zh-CN" altLang="zh-CN" sz="1800" b="1">
                <a:solidFill>
                  <a:schemeClr val="tx1"/>
                </a:solidFill>
              </a:rPr>
              <a:t>如果说</a:t>
            </a:r>
            <a:br>
              <a:rPr lang="zh-CN" altLang="zh-CN" sz="1800" b="1">
                <a:solidFill>
                  <a:schemeClr val="tx1"/>
                </a:solidFill>
              </a:rPr>
            </a:br>
            <a:r>
              <a:rPr lang="zh-CN" altLang="zh-CN" sz="1800" b="1">
                <a:solidFill>
                  <a:schemeClr val="tx1"/>
                </a:solidFill>
              </a:rPr>
              <a:t>有一场谋杀案</a:t>
            </a:r>
            <a:br>
              <a:rPr lang="zh-CN" altLang="zh-CN" sz="1800" b="1">
                <a:solidFill>
                  <a:schemeClr val="tx1"/>
                </a:solidFill>
              </a:rPr>
            </a:br>
            <a:r>
              <a:rPr lang="zh-CN" altLang="zh-CN" sz="1800" b="1">
                <a:solidFill>
                  <a:schemeClr val="tx1"/>
                </a:solidFill>
              </a:rPr>
              <a:t>凶手的毛发、血液样品、证据、动机全都有</a:t>
            </a:r>
            <a:br>
              <a:rPr lang="zh-CN" altLang="zh-CN" sz="1800" b="1">
                <a:solidFill>
                  <a:schemeClr val="tx1"/>
                </a:solidFill>
              </a:rPr>
            </a:br>
            <a:r>
              <a:rPr lang="zh-CN" altLang="zh-CN" sz="1800" b="1">
                <a:solidFill>
                  <a:schemeClr val="tx1"/>
                </a:solidFill>
              </a:rPr>
              <a:t>还有证人的证词</a:t>
            </a:r>
            <a:br>
              <a:rPr lang="zh-CN" altLang="zh-CN" sz="1800" b="1">
                <a:solidFill>
                  <a:schemeClr val="tx1"/>
                </a:solidFill>
              </a:rPr>
            </a:br>
            <a:r>
              <a:rPr lang="zh-CN" altLang="zh-CN" sz="1800" b="1">
                <a:solidFill>
                  <a:schemeClr val="tx1"/>
                </a:solidFill>
              </a:rPr>
              <a:t>但是最终依旧被宣判无罪</a:t>
            </a:r>
            <a:br>
              <a:rPr lang="zh-CN" altLang="zh-CN" sz="1800" b="1">
                <a:solidFill>
                  <a:schemeClr val="tx1"/>
                </a:solidFill>
              </a:rPr>
            </a:br>
            <a:r>
              <a:rPr lang="zh-CN" altLang="zh-CN" sz="1800" b="1">
                <a:solidFill>
                  <a:schemeClr val="tx1"/>
                </a:solidFill>
              </a:rPr>
              <a:t>会是怎样的一件案子？为什么会出现这样的结果？</a:t>
            </a:r>
            <a:br>
              <a:rPr lang="zh-CN" altLang="zh-CN" sz="1800" b="1">
                <a:solidFill>
                  <a:schemeClr val="tx1"/>
                </a:solidFill>
              </a:rPr>
            </a:br>
            <a:r>
              <a:rPr lang="zh-CN" altLang="zh-CN" sz="1800" b="1">
                <a:solidFill>
                  <a:schemeClr val="tx1"/>
                </a:solidFill>
              </a:rPr>
              <a:t>这件案子就发生在上世纪末的</a:t>
            </a:r>
            <a:r>
              <a:rPr lang="zh-CN" altLang="zh-CN" sz="1800" b="1" smtClean="0">
                <a:solidFill>
                  <a:schemeClr val="tx1"/>
                </a:solidFill>
              </a:rPr>
              <a:t>美国</a:t>
            </a:r>
            <a:endParaRPr lang="zh-CN" altLang="en-US" sz="1800" b="1">
              <a:solidFill>
                <a:schemeClr val="tx1"/>
              </a:solidFill>
            </a:endParaRPr>
          </a:p>
        </p:txBody>
      </p:sp>
      <p:sp>
        <p:nvSpPr>
          <p:cNvPr id="3" name="副标题 2"/>
          <p:cNvSpPr>
            <a:spLocks noGrp="1"/>
          </p:cNvSpPr>
          <p:nvPr>
            <p:ph type="subTitle" idx="1"/>
          </p:nvPr>
        </p:nvSpPr>
        <p:spPr>
          <a:xfrm>
            <a:off x="5364088" y="3789040"/>
            <a:ext cx="3158729" cy="1314450"/>
          </a:xfrm>
        </p:spPr>
        <p:txBody>
          <a:bodyPr rtlCol="0">
            <a:normAutofit/>
          </a:bodyPr>
          <a:lstStyle/>
          <a:p>
            <a:pPr algn="l">
              <a:defRPr/>
            </a:pPr>
            <a:r>
              <a:rPr lang="zh-CN" altLang="en-US" sz="2400"/>
              <a:t>从</a:t>
            </a:r>
            <a:r>
              <a:rPr lang="zh-CN" altLang="en-US" sz="2400" smtClean="0"/>
              <a:t>一</a:t>
            </a:r>
            <a:r>
              <a:rPr lang="zh-CN" altLang="en-US" sz="2400"/>
              <a:t>场“铁证如山”却被逆转</a:t>
            </a:r>
            <a:r>
              <a:rPr lang="zh-CN" altLang="en-US" sz="2400" smtClean="0"/>
              <a:t>的</a:t>
            </a:r>
            <a:r>
              <a:rPr lang="zh-CN" altLang="en-US" sz="2400">
                <a:latin typeface="黑体" panose="02010609060101010101" pitchFamily="49" charset="-122"/>
                <a:ea typeface="黑体" panose="02010609060101010101" pitchFamily="49" charset="-122"/>
              </a:rPr>
              <a:t>辛普森杀妻</a:t>
            </a:r>
            <a:r>
              <a:rPr lang="zh-CN" altLang="en-US" sz="2400" smtClean="0">
                <a:latin typeface="黑体" panose="02010609060101010101" pitchFamily="49" charset="-122"/>
                <a:ea typeface="黑体" panose="02010609060101010101" pitchFamily="49" charset="-122"/>
              </a:rPr>
              <a:t>案</a:t>
            </a:r>
            <a:r>
              <a:rPr lang="zh-CN" altLang="en-US" sz="2400" smtClean="0"/>
              <a:t>了解西方的法律。</a:t>
            </a:r>
            <a:endParaRPr lang="zh-CN" altLang="en-US" sz="2400" smtClean="0"/>
          </a:p>
        </p:txBody>
      </p:sp>
      <p:pic>
        <p:nvPicPr>
          <p:cNvPr id="3076" name="Picture 2" descr="C:\Users\Administrator\Desktop\西方近代法律与教化\v2-4b47fd134dec66f0d2da050932f60a90_hd.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7505" y="3158730"/>
            <a:ext cx="4464496" cy="307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2" name="Rectangle 2"/>
          <p:cNvSpPr txBox="1">
            <a:spLocks noChangeArrowheads="1"/>
          </p:cNvSpPr>
          <p:nvPr/>
        </p:nvSpPr>
        <p:spPr bwMode="auto">
          <a:xfrm>
            <a:off x="1277541" y="944166"/>
            <a:ext cx="61722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3300"/>
              <a:t>一、近代西方法律制度的渊源</a:t>
            </a:r>
            <a:endParaRPr lang="zh-CN" altLang="en-US" sz="3300"/>
          </a:p>
        </p:txBody>
      </p:sp>
      <p:sp>
        <p:nvSpPr>
          <p:cNvPr id="5123" name="Rectangle 3"/>
          <p:cNvSpPr txBox="1">
            <a:spLocks noChangeArrowheads="1"/>
          </p:cNvSpPr>
          <p:nvPr/>
        </p:nvSpPr>
        <p:spPr bwMode="auto">
          <a:xfrm>
            <a:off x="107504" y="1701404"/>
            <a:ext cx="864096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r>
              <a:rPr lang="zh-CN" altLang="en-US" sz="3000"/>
              <a:t>（一）</a:t>
            </a:r>
            <a:r>
              <a:rPr lang="en-US" altLang="zh-CN" sz="3000"/>
              <a:t>《</a:t>
            </a:r>
            <a:r>
              <a:rPr lang="zh-CN" altLang="en-US" sz="3000"/>
              <a:t>罗马法</a:t>
            </a:r>
            <a:r>
              <a:rPr lang="en-US" altLang="zh-CN" sz="3000"/>
              <a:t>》</a:t>
            </a:r>
            <a:r>
              <a:rPr lang="en-US" altLang="zh-CN" sz="3000">
                <a:latin typeface="Arial" panose="020b0604020202020204" pitchFamily="34" charset="0"/>
              </a:rPr>
              <a:t>——</a:t>
            </a:r>
            <a:r>
              <a:rPr lang="zh-CN" altLang="en-US" sz="3000"/>
              <a:t>近代西方法律制度的渊源</a:t>
            </a:r>
            <a:endParaRPr lang="en-US" altLang="zh-CN" sz="3000"/>
          </a:p>
        </p:txBody>
      </p:sp>
      <p:sp>
        <p:nvSpPr>
          <p:cNvPr id="5124" name="Rectangle 3"/>
          <p:cNvSpPr txBox="1">
            <a:spLocks noChangeArrowheads="1"/>
          </p:cNvSpPr>
          <p:nvPr/>
        </p:nvSpPr>
        <p:spPr bwMode="auto">
          <a:xfrm>
            <a:off x="1286556" y="2636912"/>
            <a:ext cx="6491288" cy="1944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buNone/>
            </a:pPr>
            <a:r>
              <a:rPr lang="zh-CN" altLang="en-US" sz="3600" smtClean="0">
                <a:solidFill>
                  <a:srgbClr val="FF0000"/>
                </a:solidFill>
              </a:rPr>
              <a:t>思考</a:t>
            </a:r>
            <a:endParaRPr lang="en-US" altLang="zh-CN" sz="3600" smtClean="0">
              <a:solidFill>
                <a:srgbClr val="FF0000"/>
              </a:solidFill>
            </a:endParaRPr>
          </a:p>
          <a:p>
            <a:pPr algn="ctr" eaLnBrk="1" hangingPunct="1">
              <a:buNone/>
            </a:pPr>
            <a:r>
              <a:rPr lang="zh-CN" altLang="en-US" sz="2400" smtClean="0"/>
              <a:t>近代</a:t>
            </a:r>
            <a:r>
              <a:rPr lang="zh-CN" altLang="en-US" sz="2400"/>
              <a:t>西方法律制度的渊源为何是罗马法？</a:t>
            </a:r>
            <a:endParaRPr lang="en-US" altLang="zh-CN" sz="2400"/>
          </a:p>
          <a:p>
            <a:pPr algn="ctr" eaLnBrk="1" hangingPunct="1">
              <a:buFont typeface="Arial" panose="020b0604020202020204" pitchFamily="34" charset="0"/>
              <a:buNone/>
            </a:pPr>
            <a:r>
              <a:rPr lang="zh-CN" altLang="en-US" sz="2400"/>
              <a:t>罗马法为近代西方法律制度提供了哪些借鉴？</a:t>
            </a:r>
            <a:endParaRPr lang="en-US" altLang="zh-CN" sz="2400"/>
          </a:p>
          <a:p>
            <a:pPr algn="ctr" eaLnBrk="1" hangingPunct="1">
              <a:buFont typeface="Wingdings" panose="05000000000000000000" pitchFamily="2" charset="2"/>
              <a:buNone/>
            </a:pPr>
            <a:endParaRPr lang="en-US" altLang="zh-CN" sz="2400"/>
          </a:p>
        </p:txBody>
      </p:sp>
    </p:spTree>
  </p:cSld>
  <p:clrMapOvr>
    <a:masterClrMapping/>
  </p:clrMapOvr>
  <p:transition>
    <p:fade/>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146" name="Text Box 2"/>
          <p:cNvSpPr txBox="1">
            <a:spLocks noChangeArrowheads="1"/>
          </p:cNvSpPr>
          <p:nvPr/>
        </p:nvSpPr>
        <p:spPr bwMode="auto">
          <a:xfrm>
            <a:off x="997608" y="1113807"/>
            <a:ext cx="7257131"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2100" b="1">
                <a:latin typeface="Arial" panose="020b0604020202020204" pitchFamily="34" charset="0"/>
              </a:rPr>
              <a:t>罗马法随着罗马国家的发展而演变，经</a:t>
            </a:r>
            <a:r>
              <a:rPr lang="en-US" altLang="zh-CN" sz="2100" b="1">
                <a:latin typeface="Arial" panose="020b0604020202020204" pitchFamily="34" charset="0"/>
              </a:rPr>
              <a:t>1000</a:t>
            </a:r>
            <a:r>
              <a:rPr lang="zh-CN" altLang="en-US" sz="2100" b="1">
                <a:latin typeface="Arial" panose="020b0604020202020204" pitchFamily="34" charset="0"/>
              </a:rPr>
              <a:t>多年形成的。</a:t>
            </a:r>
            <a:endParaRPr lang="zh-CN" altLang="en-US" sz="2100" b="1">
              <a:latin typeface="Arial" pitchFamily="34" charset="0"/>
            </a:endParaRPr>
          </a:p>
        </p:txBody>
      </p:sp>
      <p:sp>
        <p:nvSpPr>
          <p:cNvPr id="6147" name="Text Box 3"/>
          <p:cNvSpPr txBox="1">
            <a:spLocks noChangeArrowheads="1"/>
          </p:cNvSpPr>
          <p:nvPr/>
        </p:nvSpPr>
        <p:spPr bwMode="auto">
          <a:xfrm>
            <a:off x="2574131" y="2132410"/>
            <a:ext cx="1134666" cy="415498"/>
          </a:xfrm>
          <a:prstGeom prst="rect">
            <a:avLst/>
          </a:prstGeom>
          <a:solidFill>
            <a:srgbClr val="FFCC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2100" b="1">
                <a:latin typeface="宋体" panose="02010600030101010101" pitchFamily="2" charset="-122"/>
              </a:rPr>
              <a:t>习惯法</a:t>
            </a:r>
            <a:r>
              <a:rPr lang="zh-CN" altLang="en-US" sz="1800" b="1">
                <a:latin typeface="宋体" panose="02010600030101010101" pitchFamily="2" charset="-122"/>
              </a:rPr>
              <a:t> </a:t>
            </a:r>
            <a:endParaRPr lang="zh-CN" altLang="en-US" sz="1800" b="1">
              <a:latin typeface="宋体" pitchFamily="2" charset="-122"/>
            </a:endParaRPr>
          </a:p>
        </p:txBody>
      </p:sp>
      <p:sp>
        <p:nvSpPr>
          <p:cNvPr id="6148" name="Text Box 4"/>
          <p:cNvSpPr txBox="1">
            <a:spLocks noChangeArrowheads="1"/>
          </p:cNvSpPr>
          <p:nvPr/>
        </p:nvSpPr>
        <p:spPr bwMode="auto">
          <a:xfrm>
            <a:off x="4356497" y="2132410"/>
            <a:ext cx="1079897" cy="415498"/>
          </a:xfrm>
          <a:prstGeom prst="rect">
            <a:avLst/>
          </a:prstGeom>
          <a:solidFill>
            <a:srgbClr val="FFCC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2100" b="1">
                <a:solidFill>
                  <a:schemeClr val="bg1"/>
                </a:solidFill>
                <a:latin typeface="Arial" panose="020b0604020202020204" pitchFamily="34" charset="0"/>
              </a:rPr>
              <a:t>成文法</a:t>
            </a:r>
            <a:r>
              <a:rPr lang="zh-CN" altLang="en-US" sz="1350">
                <a:solidFill>
                  <a:schemeClr val="bg1"/>
                </a:solidFill>
                <a:latin typeface="Arial" panose="020b0604020202020204" pitchFamily="34" charset="0"/>
              </a:rPr>
              <a:t> </a:t>
            </a:r>
            <a:endParaRPr lang="zh-CN" altLang="en-US" sz="1350">
              <a:solidFill>
                <a:schemeClr val="bg1"/>
              </a:solidFill>
              <a:latin typeface="Arial" pitchFamily="34" charset="0"/>
            </a:endParaRPr>
          </a:p>
        </p:txBody>
      </p:sp>
      <p:sp>
        <p:nvSpPr>
          <p:cNvPr id="6149" name="Text Box 5"/>
          <p:cNvSpPr txBox="1">
            <a:spLocks noChangeArrowheads="1"/>
          </p:cNvSpPr>
          <p:nvPr/>
        </p:nvSpPr>
        <p:spPr bwMode="auto">
          <a:xfrm>
            <a:off x="2844403" y="3080147"/>
            <a:ext cx="1079897" cy="415498"/>
          </a:xfrm>
          <a:prstGeom prst="rect">
            <a:avLst/>
          </a:prstGeom>
          <a:solidFill>
            <a:srgbClr val="00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2100" b="1">
                <a:latin typeface="宋体" panose="02010600030101010101" pitchFamily="2" charset="-122"/>
              </a:rPr>
              <a:t>公民法</a:t>
            </a:r>
            <a:r>
              <a:rPr lang="zh-CN" altLang="en-US" sz="1800">
                <a:latin typeface="宋体" panose="02010600030101010101" pitchFamily="2" charset="-122"/>
              </a:rPr>
              <a:t> </a:t>
            </a:r>
            <a:endParaRPr lang="zh-CN" altLang="en-US" sz="1800">
              <a:latin typeface="宋体" pitchFamily="2" charset="-122"/>
            </a:endParaRPr>
          </a:p>
        </p:txBody>
      </p:sp>
      <p:sp>
        <p:nvSpPr>
          <p:cNvPr id="6150" name="Text Box 6"/>
          <p:cNvSpPr txBox="1">
            <a:spLocks noChangeArrowheads="1"/>
          </p:cNvSpPr>
          <p:nvPr/>
        </p:nvSpPr>
        <p:spPr bwMode="auto">
          <a:xfrm>
            <a:off x="5328047" y="3150394"/>
            <a:ext cx="1081088" cy="415498"/>
          </a:xfrm>
          <a:prstGeom prst="rect">
            <a:avLst/>
          </a:prstGeom>
          <a:solidFill>
            <a:srgbClr val="00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2100" b="1">
                <a:latin typeface="Arial" panose="020b0604020202020204" pitchFamily="34" charset="0"/>
              </a:rPr>
              <a:t>万民法</a:t>
            </a:r>
            <a:r>
              <a:rPr lang="zh-CN" altLang="en-US" sz="2100">
                <a:latin typeface="Arial" panose="020b0604020202020204" pitchFamily="34" charset="0"/>
              </a:rPr>
              <a:t> </a:t>
            </a:r>
            <a:endParaRPr lang="zh-CN" altLang="en-US" sz="2100">
              <a:latin typeface="Arial" pitchFamily="34" charset="0"/>
            </a:endParaRPr>
          </a:p>
        </p:txBody>
      </p:sp>
      <p:sp>
        <p:nvSpPr>
          <p:cNvPr id="6151" name="Text Box 7"/>
          <p:cNvSpPr txBox="1">
            <a:spLocks noChangeArrowheads="1"/>
          </p:cNvSpPr>
          <p:nvPr/>
        </p:nvSpPr>
        <p:spPr bwMode="auto">
          <a:xfrm>
            <a:off x="2881314" y="4001691"/>
            <a:ext cx="3294460" cy="415498"/>
          </a:xfrm>
          <a:prstGeom prst="rect">
            <a:avLst/>
          </a:prstGeom>
          <a:solidFill>
            <a:srgbClr val="CC99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2100" b="1">
                <a:solidFill>
                  <a:schemeClr val="bg1"/>
                </a:solidFill>
                <a:latin typeface="宋体" panose="02010600030101010101" pitchFamily="2" charset="-122"/>
              </a:rPr>
              <a:t>公民法与万民法界限消失 </a:t>
            </a:r>
            <a:endParaRPr lang="zh-CN" altLang="en-US" sz="2100" b="1">
              <a:solidFill>
                <a:schemeClr val="bg1"/>
              </a:solidFill>
              <a:latin typeface="宋体" pitchFamily="2" charset="-122"/>
            </a:endParaRPr>
          </a:p>
        </p:txBody>
      </p:sp>
      <p:sp>
        <p:nvSpPr>
          <p:cNvPr id="6152" name="Text Box 8"/>
          <p:cNvSpPr txBox="1">
            <a:spLocks noChangeArrowheads="1"/>
          </p:cNvSpPr>
          <p:nvPr/>
        </p:nvSpPr>
        <p:spPr bwMode="auto">
          <a:xfrm>
            <a:off x="2844403" y="4935141"/>
            <a:ext cx="3509963" cy="415498"/>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en-US" altLang="zh-CN" sz="2100" b="1">
                <a:latin typeface="Arial" panose="020b0604020202020204" pitchFamily="34" charset="0"/>
              </a:rPr>
              <a:t>《</a:t>
            </a:r>
            <a:r>
              <a:rPr lang="zh-CN" altLang="en-US" sz="2100" b="1">
                <a:latin typeface="Arial" panose="020b0604020202020204" pitchFamily="34" charset="0"/>
              </a:rPr>
              <a:t>查士丁尼民法大全</a:t>
            </a:r>
            <a:r>
              <a:rPr lang="en-US" altLang="zh-CN" sz="2100" b="1">
                <a:latin typeface="Arial" panose="020b0604020202020204" pitchFamily="34" charset="0"/>
              </a:rPr>
              <a:t>》</a:t>
            </a:r>
            <a:r>
              <a:rPr lang="zh-CN" altLang="en-US" sz="2100" b="1">
                <a:latin typeface="Arial" panose="020b0604020202020204" pitchFamily="34" charset="0"/>
              </a:rPr>
              <a:t>诞生 </a:t>
            </a:r>
            <a:endParaRPr lang="zh-CN" altLang="en-US" sz="2100" b="1">
              <a:latin typeface="Arial" panose="020b0604020202020204" pitchFamily="34" charset="0"/>
            </a:endParaRPr>
          </a:p>
        </p:txBody>
      </p:sp>
      <p:sp>
        <p:nvSpPr>
          <p:cNvPr id="6153" name="Line 9"/>
          <p:cNvSpPr>
            <a:spLocks noChangeShapeType="1"/>
          </p:cNvSpPr>
          <p:nvPr/>
        </p:nvSpPr>
        <p:spPr bwMode="auto">
          <a:xfrm>
            <a:off x="3707606" y="2349104"/>
            <a:ext cx="647700" cy="0"/>
          </a:xfrm>
          <a:prstGeom prst="line">
            <a:avLst/>
          </a:prstGeom>
          <a:noFill/>
          <a:ln w="952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50"/>
          </a:p>
        </p:txBody>
      </p:sp>
      <p:sp>
        <p:nvSpPr>
          <p:cNvPr id="6154" name="Line 10"/>
          <p:cNvSpPr>
            <a:spLocks noChangeShapeType="1"/>
          </p:cNvSpPr>
          <p:nvPr/>
        </p:nvSpPr>
        <p:spPr bwMode="auto">
          <a:xfrm>
            <a:off x="3924301" y="3274219"/>
            <a:ext cx="1403747" cy="0"/>
          </a:xfrm>
          <a:prstGeom prst="line">
            <a:avLst/>
          </a:prstGeom>
          <a:noFill/>
          <a:ln w="952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50"/>
          </a:p>
        </p:txBody>
      </p:sp>
      <p:sp>
        <p:nvSpPr>
          <p:cNvPr id="6155" name="Text Box 11"/>
          <p:cNvSpPr txBox="1">
            <a:spLocks noChangeArrowheads="1"/>
          </p:cNvSpPr>
          <p:nvPr/>
        </p:nvSpPr>
        <p:spPr bwMode="auto">
          <a:xfrm>
            <a:off x="1364516" y="1970485"/>
            <a:ext cx="830997" cy="756046"/>
          </a:xfrm>
          <a:prstGeom prst="rect">
            <a:avLst/>
          </a:prstGeom>
          <a:solidFill>
            <a:srgbClr val="99CC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2100" b="1">
                <a:solidFill>
                  <a:schemeClr val="bg1"/>
                </a:solidFill>
                <a:latin typeface="Arial" panose="020b0604020202020204" pitchFamily="34" charset="0"/>
              </a:rPr>
              <a:t>共和起源</a:t>
            </a:r>
            <a:endParaRPr lang="zh-CN" altLang="en-US" sz="2100" b="1">
              <a:solidFill>
                <a:schemeClr val="bg1"/>
              </a:solidFill>
              <a:latin typeface="Arial" pitchFamily="34" charset="0"/>
            </a:endParaRPr>
          </a:p>
        </p:txBody>
      </p:sp>
      <p:sp>
        <p:nvSpPr>
          <p:cNvPr id="6156" name="Text Box 12"/>
          <p:cNvSpPr txBox="1">
            <a:spLocks noChangeArrowheads="1"/>
          </p:cNvSpPr>
          <p:nvPr/>
        </p:nvSpPr>
        <p:spPr bwMode="auto">
          <a:xfrm>
            <a:off x="1418437" y="3137297"/>
            <a:ext cx="992579" cy="1146572"/>
          </a:xfrm>
          <a:prstGeom prst="rect">
            <a:avLst/>
          </a:prstGeom>
          <a:solidFill>
            <a:srgbClr val="99CC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2100" b="1">
                <a:solidFill>
                  <a:schemeClr val="bg1"/>
                </a:solidFill>
                <a:latin typeface="Arial" panose="020b0604020202020204" pitchFamily="34" charset="0"/>
              </a:rPr>
              <a:t>帝国发展</a:t>
            </a:r>
            <a:endParaRPr lang="en-US" altLang="zh-CN" sz="2100" b="1">
              <a:solidFill>
                <a:schemeClr val="bg1"/>
              </a:solidFill>
              <a:latin typeface="Arial" pitchFamily="34" charset="0"/>
            </a:endParaRPr>
          </a:p>
          <a:p>
            <a:pPr eaLnBrk="1" hangingPunct="1">
              <a:spcBef>
                <a:spcPct val="50000"/>
              </a:spcBef>
              <a:buFontTx/>
              <a:buNone/>
            </a:pPr>
            <a:endParaRPr lang="zh-CN" altLang="en-US" sz="2100" b="1">
              <a:solidFill>
                <a:schemeClr val="bg1"/>
              </a:solidFill>
              <a:latin typeface="Arial" panose="020b0604020202020204" pitchFamily="34" charset="0"/>
            </a:endParaRPr>
          </a:p>
        </p:txBody>
      </p:sp>
      <p:sp>
        <p:nvSpPr>
          <p:cNvPr id="6157" name="Line 13"/>
          <p:cNvSpPr>
            <a:spLocks noChangeShapeType="1"/>
          </p:cNvSpPr>
          <p:nvPr/>
        </p:nvSpPr>
        <p:spPr bwMode="auto">
          <a:xfrm>
            <a:off x="2195514" y="2349104"/>
            <a:ext cx="378619" cy="0"/>
          </a:xfrm>
          <a:prstGeom prst="line">
            <a:avLst/>
          </a:prstGeom>
          <a:noFill/>
          <a:ln w="9525">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50"/>
          </a:p>
        </p:txBody>
      </p:sp>
      <p:sp>
        <p:nvSpPr>
          <p:cNvPr id="6158" name="AutoShape 14"/>
          <p:cNvSpPr/>
          <p:nvPr/>
        </p:nvSpPr>
        <p:spPr bwMode="auto">
          <a:xfrm>
            <a:off x="2707483" y="3181350"/>
            <a:ext cx="108347" cy="972741"/>
          </a:xfrm>
          <a:prstGeom prst="leftBrace">
            <a:avLst>
              <a:gd name="adj1" fmla="val 74817"/>
              <a:gd name="adj2" fmla="val 50000"/>
            </a:avLst>
          </a:prstGeom>
          <a:noFill/>
          <a:ln w="952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350"/>
          </a:p>
        </p:txBody>
      </p:sp>
      <p:sp>
        <p:nvSpPr>
          <p:cNvPr id="6159" name="Text Box 15"/>
          <p:cNvSpPr txBox="1">
            <a:spLocks noChangeArrowheads="1"/>
          </p:cNvSpPr>
          <p:nvPr/>
        </p:nvSpPr>
        <p:spPr bwMode="auto">
          <a:xfrm>
            <a:off x="5975747" y="2140164"/>
            <a:ext cx="2052637" cy="415498"/>
          </a:xfrm>
          <a:prstGeom prst="rect">
            <a:avLst/>
          </a:prstGeom>
          <a:solidFill>
            <a:srgbClr val="FFCC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en-US" altLang="zh-CN" sz="2100" b="1">
                <a:latin typeface="Arial" panose="020b0604020202020204" pitchFamily="34" charset="0"/>
              </a:rPr>
              <a:t>《</a:t>
            </a:r>
            <a:r>
              <a:rPr lang="zh-CN" altLang="en-US" sz="2100" b="1">
                <a:latin typeface="Arial" panose="020b0604020202020204" pitchFamily="34" charset="0"/>
              </a:rPr>
              <a:t>十二铜表法</a:t>
            </a:r>
            <a:r>
              <a:rPr lang="en-US" altLang="zh-CN" sz="2100" b="1">
                <a:latin typeface="Arial" panose="020b0604020202020204" pitchFamily="34" charset="0"/>
              </a:rPr>
              <a:t>》</a:t>
            </a:r>
            <a:endParaRPr lang="en-US" altLang="zh-CN" sz="2100" b="1">
              <a:latin typeface="Arial" pitchFamily="34" charset="0"/>
            </a:endParaRPr>
          </a:p>
        </p:txBody>
      </p:sp>
      <p:sp>
        <p:nvSpPr>
          <p:cNvPr id="6160" name="Line 16"/>
          <p:cNvSpPr>
            <a:spLocks noChangeShapeType="1"/>
          </p:cNvSpPr>
          <p:nvPr/>
        </p:nvSpPr>
        <p:spPr bwMode="auto">
          <a:xfrm>
            <a:off x="5436394" y="2349104"/>
            <a:ext cx="485775" cy="0"/>
          </a:xfrm>
          <a:prstGeom prst="line">
            <a:avLst/>
          </a:prstGeom>
          <a:noFill/>
          <a:ln w="952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50"/>
          </a:p>
        </p:txBody>
      </p:sp>
      <p:sp>
        <p:nvSpPr>
          <p:cNvPr id="6161" name="Text Box 17"/>
          <p:cNvSpPr txBox="1">
            <a:spLocks noChangeArrowheads="1"/>
          </p:cNvSpPr>
          <p:nvPr/>
        </p:nvSpPr>
        <p:spPr bwMode="auto">
          <a:xfrm>
            <a:off x="5436395" y="1646636"/>
            <a:ext cx="43219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1800" b="1">
                <a:latin typeface="Arial" panose="020b0604020202020204" pitchFamily="34" charset="0"/>
              </a:rPr>
              <a:t>标志</a:t>
            </a:r>
            <a:endParaRPr lang="zh-CN" altLang="en-US" sz="1800" b="1">
              <a:latin typeface="Arial" pitchFamily="34" charset="0"/>
            </a:endParaRPr>
          </a:p>
        </p:txBody>
      </p:sp>
      <p:sp>
        <p:nvSpPr>
          <p:cNvPr id="6162" name="Text Box 18"/>
          <p:cNvSpPr txBox="1">
            <a:spLocks noChangeArrowheads="1"/>
          </p:cNvSpPr>
          <p:nvPr/>
        </p:nvSpPr>
        <p:spPr bwMode="auto">
          <a:xfrm>
            <a:off x="3489662" y="1538288"/>
            <a:ext cx="1015663" cy="809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1800" b="1">
                <a:latin typeface="宋体" panose="02010600030101010101" pitchFamily="2" charset="-122"/>
              </a:rPr>
              <a:t>公元前</a:t>
            </a:r>
            <a:r>
              <a:rPr lang="en-US" altLang="zh-CN" sz="1800" b="1">
                <a:latin typeface="宋体" panose="02010600030101010101" pitchFamily="2" charset="-122"/>
              </a:rPr>
              <a:t>5</a:t>
            </a:r>
            <a:r>
              <a:rPr lang="zh-CN" altLang="en-US" sz="1800" b="1">
                <a:latin typeface="宋体" panose="02010600030101010101" pitchFamily="2" charset="-122"/>
              </a:rPr>
              <a:t>世纪中期</a:t>
            </a:r>
            <a:endParaRPr lang="zh-CN" altLang="en-US" sz="1800" b="1">
              <a:latin typeface="宋体" panose="02010600030101010101" pitchFamily="2" charset="-122"/>
            </a:endParaRPr>
          </a:p>
        </p:txBody>
      </p:sp>
      <p:sp>
        <p:nvSpPr>
          <p:cNvPr id="6163" name="Text Box 19"/>
          <p:cNvSpPr txBox="1">
            <a:spLocks noChangeArrowheads="1"/>
          </p:cNvSpPr>
          <p:nvPr/>
        </p:nvSpPr>
        <p:spPr bwMode="auto">
          <a:xfrm>
            <a:off x="4057651" y="2968229"/>
            <a:ext cx="1241822"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1800" b="1">
                <a:latin typeface="宋体" panose="02010600030101010101" pitchFamily="2" charset="-122"/>
              </a:rPr>
              <a:t>公元前</a:t>
            </a:r>
            <a:r>
              <a:rPr lang="en-US" altLang="zh-CN" sz="1800" b="1">
                <a:latin typeface="宋体" panose="02010600030101010101" pitchFamily="2" charset="-122"/>
              </a:rPr>
              <a:t>3</a:t>
            </a:r>
            <a:endParaRPr lang="en-US" altLang="zh-CN" sz="1800" b="1">
              <a:latin typeface="宋体" pitchFamily="2" charset="-122"/>
            </a:endParaRPr>
          </a:p>
          <a:p>
            <a:pPr eaLnBrk="1" hangingPunct="1">
              <a:spcBef>
                <a:spcPct val="50000"/>
              </a:spcBef>
              <a:buFontTx/>
              <a:buNone/>
            </a:pPr>
            <a:r>
              <a:rPr lang="zh-CN" altLang="en-US" sz="1800" b="1">
                <a:latin typeface="宋体" panose="02010600030101010101" pitchFamily="2" charset="-122"/>
              </a:rPr>
              <a:t>世纪中期</a:t>
            </a:r>
            <a:endParaRPr lang="zh-CN" altLang="en-US" sz="1800" b="1">
              <a:latin typeface="宋体" panose="02010600030101010101" pitchFamily="2" charset="-122"/>
            </a:endParaRPr>
          </a:p>
        </p:txBody>
      </p:sp>
      <p:sp>
        <p:nvSpPr>
          <p:cNvPr id="6164" name="Text Box 20"/>
          <p:cNvSpPr txBox="1">
            <a:spLocks noChangeArrowheads="1"/>
          </p:cNvSpPr>
          <p:nvPr/>
        </p:nvSpPr>
        <p:spPr bwMode="auto">
          <a:xfrm>
            <a:off x="6207920" y="4025504"/>
            <a:ext cx="156567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1800" b="1">
                <a:latin typeface="宋体" panose="02010600030101010101" pitchFamily="2" charset="-122"/>
              </a:rPr>
              <a:t>公元</a:t>
            </a:r>
            <a:r>
              <a:rPr lang="en-US" altLang="zh-CN" sz="1800" b="1">
                <a:latin typeface="宋体" panose="02010600030101010101" pitchFamily="2" charset="-122"/>
              </a:rPr>
              <a:t>3</a:t>
            </a:r>
            <a:r>
              <a:rPr lang="zh-CN" altLang="en-US" sz="1800" b="1">
                <a:latin typeface="宋体" panose="02010600030101010101" pitchFamily="2" charset="-122"/>
              </a:rPr>
              <a:t>世纪初</a:t>
            </a:r>
            <a:endParaRPr lang="zh-CN" altLang="en-US" sz="1800" b="1">
              <a:latin typeface="宋体" panose="02010600030101010101" pitchFamily="2" charset="-122"/>
            </a:endParaRPr>
          </a:p>
        </p:txBody>
      </p:sp>
      <p:sp>
        <p:nvSpPr>
          <p:cNvPr id="6165" name="Text Box 21"/>
          <p:cNvSpPr txBox="1">
            <a:spLocks noChangeArrowheads="1"/>
          </p:cNvSpPr>
          <p:nvPr/>
        </p:nvSpPr>
        <p:spPr bwMode="auto">
          <a:xfrm>
            <a:off x="6391275" y="4935141"/>
            <a:ext cx="140493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1800" b="1">
                <a:latin typeface="宋体" panose="02010600030101010101" pitchFamily="2" charset="-122"/>
              </a:rPr>
              <a:t>公元</a:t>
            </a:r>
            <a:r>
              <a:rPr lang="en-US" altLang="zh-CN" sz="1800" b="1">
                <a:latin typeface="宋体" panose="02010600030101010101" pitchFamily="2" charset="-122"/>
              </a:rPr>
              <a:t>6</a:t>
            </a:r>
            <a:r>
              <a:rPr lang="zh-CN" altLang="en-US" sz="1800" b="1">
                <a:latin typeface="宋体" panose="02010600030101010101" pitchFamily="2" charset="-122"/>
              </a:rPr>
              <a:t>世纪</a:t>
            </a:r>
            <a:endParaRPr lang="zh-CN" altLang="en-US" sz="1800" b="1">
              <a:latin typeface="宋体" panose="02010600030101010101" pitchFamily="2" charset="-122"/>
            </a:endParaRPr>
          </a:p>
        </p:txBody>
      </p:sp>
      <p:sp>
        <p:nvSpPr>
          <p:cNvPr id="6166" name="Text Box 22"/>
          <p:cNvSpPr txBox="1">
            <a:spLocks noChangeArrowheads="1"/>
          </p:cNvSpPr>
          <p:nvPr/>
        </p:nvSpPr>
        <p:spPr bwMode="auto">
          <a:xfrm>
            <a:off x="3762375" y="2349105"/>
            <a:ext cx="323850" cy="646331"/>
          </a:xfrm>
          <a:prstGeom prst="rect">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1800" b="1">
                <a:solidFill>
                  <a:schemeClr val="bg1"/>
                </a:solidFill>
                <a:latin typeface="Arial" panose="020b0604020202020204" pitchFamily="34" charset="0"/>
              </a:rPr>
              <a:t>产生</a:t>
            </a:r>
            <a:endParaRPr lang="zh-CN" altLang="en-US" sz="1800" b="1">
              <a:solidFill>
                <a:schemeClr val="bg1"/>
              </a:solidFill>
              <a:latin typeface="Arial" pitchFamily="34" charset="0"/>
            </a:endParaRPr>
          </a:p>
        </p:txBody>
      </p:sp>
      <p:sp>
        <p:nvSpPr>
          <p:cNvPr id="6167" name="Text Box 23"/>
          <p:cNvSpPr txBox="1">
            <a:spLocks noChangeArrowheads="1"/>
          </p:cNvSpPr>
          <p:nvPr/>
        </p:nvSpPr>
        <p:spPr bwMode="auto">
          <a:xfrm>
            <a:off x="1660299" y="4455320"/>
            <a:ext cx="507831" cy="1637976"/>
          </a:xfrm>
          <a:prstGeom prst="rect">
            <a:avLst/>
          </a:prstGeom>
          <a:solidFill>
            <a:srgbClr val="99CC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2100" b="1">
                <a:solidFill>
                  <a:schemeClr val="bg1"/>
                </a:solidFill>
                <a:latin typeface="Arial" panose="020b0604020202020204" pitchFamily="34" charset="0"/>
              </a:rPr>
              <a:t>东</a:t>
            </a:r>
            <a:r>
              <a:rPr lang="zh-CN" altLang="en-US" sz="2100" b="1" smtClean="0">
                <a:solidFill>
                  <a:schemeClr val="bg1"/>
                </a:solidFill>
                <a:latin typeface="Arial" panose="020b0604020202020204" pitchFamily="34" charset="0"/>
              </a:rPr>
              <a:t>罗马完成</a:t>
            </a:r>
            <a:endParaRPr lang="zh-CN" altLang="en-US" sz="2100" b="1">
              <a:solidFill>
                <a:schemeClr val="bg1"/>
              </a:solidFill>
              <a:latin typeface="Arial" panose="020b0604020202020204" pitchFamily="34" charset="0"/>
            </a:endParaRPr>
          </a:p>
        </p:txBody>
      </p:sp>
      <p:sp>
        <p:nvSpPr>
          <p:cNvPr id="6168" name="Line 24"/>
          <p:cNvSpPr>
            <a:spLocks noChangeShapeType="1"/>
          </p:cNvSpPr>
          <p:nvPr/>
        </p:nvSpPr>
        <p:spPr bwMode="auto">
          <a:xfrm>
            <a:off x="2140744" y="5130404"/>
            <a:ext cx="648891" cy="0"/>
          </a:xfrm>
          <a:prstGeom prst="line">
            <a:avLst/>
          </a:prstGeom>
          <a:noFill/>
          <a:ln w="9525">
            <a:solidFill>
              <a:schemeClr val="tx1"/>
            </a:solidFill>
            <a:miter lim="800000"/>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50"/>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2" name="Rectangle 2"/>
          <p:cNvSpPr txBox="1">
            <a:spLocks noChangeArrowheads="1"/>
          </p:cNvSpPr>
          <p:nvPr/>
        </p:nvSpPr>
        <p:spPr bwMode="auto">
          <a:xfrm>
            <a:off x="1277541" y="944166"/>
            <a:ext cx="61722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3300"/>
              <a:t>一、近代西方法律制度的渊源</a:t>
            </a:r>
            <a:endParaRPr lang="zh-CN" altLang="en-US" sz="3300"/>
          </a:p>
        </p:txBody>
      </p:sp>
      <p:sp>
        <p:nvSpPr>
          <p:cNvPr id="5123" name="Rectangle 3"/>
          <p:cNvSpPr txBox="1">
            <a:spLocks noChangeArrowheads="1"/>
          </p:cNvSpPr>
          <p:nvPr/>
        </p:nvSpPr>
        <p:spPr bwMode="auto">
          <a:xfrm>
            <a:off x="611560" y="1675608"/>
            <a:ext cx="828092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r>
              <a:rPr lang="zh-CN" altLang="en-US" sz="3000"/>
              <a:t>（一）</a:t>
            </a:r>
            <a:r>
              <a:rPr lang="en-US" altLang="zh-CN" sz="3000"/>
              <a:t>《</a:t>
            </a:r>
            <a:r>
              <a:rPr lang="zh-CN" altLang="en-US" sz="3000"/>
              <a:t>罗马法</a:t>
            </a:r>
            <a:r>
              <a:rPr lang="en-US" altLang="zh-CN" sz="3000"/>
              <a:t>》</a:t>
            </a:r>
            <a:r>
              <a:rPr lang="en-US" altLang="zh-CN" sz="3000">
                <a:latin typeface="Arial" panose="020b0604020202020204" pitchFamily="34" charset="0"/>
              </a:rPr>
              <a:t>——</a:t>
            </a:r>
            <a:r>
              <a:rPr lang="zh-CN" altLang="en-US" sz="3000"/>
              <a:t>近代西方法律制度的渊源</a:t>
            </a:r>
            <a:endParaRPr lang="en-US" altLang="zh-CN" sz="3000"/>
          </a:p>
        </p:txBody>
      </p:sp>
      <p:sp>
        <p:nvSpPr>
          <p:cNvPr id="5" name="Rectangle 3"/>
          <p:cNvSpPr txBox="1">
            <a:spLocks noChangeArrowheads="1"/>
          </p:cNvSpPr>
          <p:nvPr/>
        </p:nvSpPr>
        <p:spPr bwMode="auto">
          <a:xfrm>
            <a:off x="1043608" y="2453938"/>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buFont typeface="Wingdings" panose="05000000000000000000" pitchFamily="2" charset="2"/>
              <a:buNone/>
            </a:pPr>
            <a:r>
              <a:rPr lang="en-US" altLang="zh-CN" sz="2400"/>
              <a:t>1.</a:t>
            </a:r>
            <a:r>
              <a:rPr lang="zh-CN" altLang="en-US" sz="2400"/>
              <a:t>罗马成文法的起源标志</a:t>
            </a:r>
            <a:r>
              <a:rPr lang="en-US" altLang="zh-CN" sz="2400">
                <a:latin typeface="Arial" panose="020b0604020202020204" pitchFamily="34" charset="0"/>
              </a:rPr>
              <a:t>——</a:t>
            </a:r>
            <a:r>
              <a:rPr lang="en-US" altLang="zh-CN" sz="2400"/>
              <a:t>《</a:t>
            </a:r>
            <a:r>
              <a:rPr lang="zh-CN" altLang="en-US" sz="2400"/>
              <a:t>十二铜表法</a:t>
            </a:r>
            <a:r>
              <a:rPr lang="en-US" altLang="zh-CN" sz="2400"/>
              <a:t>》</a:t>
            </a:r>
            <a:endParaRPr lang="en-US" altLang="zh-CN" sz="2400"/>
          </a:p>
        </p:txBody>
      </p:sp>
    </p:spTree>
  </p:cSld>
  <p:clrMapOvr>
    <a:masterClrMapping/>
  </p:clrMapOvr>
  <p:transition>
    <p:fade/>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170" name="文本框 4"/>
          <p:cNvSpPr txBox="1">
            <a:spLocks noChangeArrowheads="1"/>
          </p:cNvSpPr>
          <p:nvPr/>
        </p:nvSpPr>
        <p:spPr bwMode="auto">
          <a:xfrm>
            <a:off x="1310878" y="4910138"/>
            <a:ext cx="6672263"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 typeface="Wingdings" panose="05000000000000000000" pitchFamily="2" charset="2"/>
              <a:buNone/>
            </a:pPr>
            <a:r>
              <a:rPr lang="zh-CN" altLang="en-US" sz="2100"/>
              <a:t>请同学们结合以下资料，回答下列问题：</a:t>
            </a:r>
            <a:endParaRPr lang="zh-CN" altLang="en-US" sz="2100"/>
          </a:p>
          <a:p>
            <a:pPr eaLnBrk="1" hangingPunct="1">
              <a:spcBef>
                <a:spcPct val="0"/>
              </a:spcBef>
              <a:buFont typeface="Arial" panose="020b0604020202020204" pitchFamily="34" charset="0"/>
              <a:buNone/>
            </a:pPr>
            <a:r>
              <a:rPr lang="en-US" altLang="zh-CN" sz="2100"/>
              <a:t>1</a:t>
            </a:r>
            <a:r>
              <a:rPr lang="zh-CN" altLang="en-US" sz="2100"/>
              <a:t>、材料反映出</a:t>
            </a:r>
            <a:r>
              <a:rPr lang="en-US" altLang="zh-CN" sz="2100"/>
              <a:t>《</a:t>
            </a:r>
            <a:r>
              <a:rPr lang="zh-CN" altLang="en-US" sz="2100"/>
              <a:t>十二铜表法</a:t>
            </a:r>
            <a:r>
              <a:rPr lang="en-US" altLang="zh-CN" sz="2100"/>
              <a:t>》</a:t>
            </a:r>
            <a:r>
              <a:rPr lang="zh-CN" altLang="en-US" sz="2100"/>
              <a:t>有什么特点？</a:t>
            </a:r>
            <a:endParaRPr lang="zh-CN" altLang="en-US" sz="2100"/>
          </a:p>
          <a:p>
            <a:pPr eaLnBrk="1" hangingPunct="1">
              <a:spcBef>
                <a:spcPct val="0"/>
              </a:spcBef>
              <a:buFont typeface="Wingdings" panose="05000000000000000000" pitchFamily="2" charset="2"/>
              <a:buNone/>
            </a:pPr>
            <a:r>
              <a:rPr lang="en-US" altLang="zh-CN" sz="2100"/>
              <a:t>2</a:t>
            </a:r>
            <a:r>
              <a:rPr lang="zh-CN" altLang="en-US" sz="2100"/>
              <a:t>、材料是否体现了</a:t>
            </a:r>
            <a:r>
              <a:rPr lang="zh-CN" altLang="en-US" sz="2100">
                <a:latin typeface="Arial" panose="020b0604020202020204" pitchFamily="34" charset="0"/>
              </a:rPr>
              <a:t>“</a:t>
            </a:r>
            <a:r>
              <a:rPr lang="zh-CN" altLang="en-US" sz="2100"/>
              <a:t>法律面前人人平等</a:t>
            </a:r>
            <a:r>
              <a:rPr lang="zh-CN" altLang="en-US" sz="2100">
                <a:latin typeface="Arial" panose="020b0604020202020204" pitchFamily="34" charset="0"/>
              </a:rPr>
              <a:t>”</a:t>
            </a:r>
            <a:r>
              <a:rPr lang="zh-CN" altLang="en-US" sz="2100"/>
              <a:t>的原则？</a:t>
            </a:r>
            <a:endParaRPr lang="zh-CN" altLang="en-US" sz="1350">
              <a:latin typeface="方正姚体" pitchFamily="2" charset="-122"/>
              <a:ea typeface="方正姚体" pitchFamily="2" charset="-122"/>
            </a:endParaRPr>
          </a:p>
        </p:txBody>
      </p:sp>
      <p:sp>
        <p:nvSpPr>
          <p:cNvPr id="7" name="文本框 1"/>
          <p:cNvSpPr txBox="1"/>
          <p:nvPr/>
        </p:nvSpPr>
        <p:spPr>
          <a:xfrm>
            <a:off x="4987528" y="2337198"/>
            <a:ext cx="2719388" cy="2585323"/>
          </a:xfrm>
          <a:prstGeom prst="rect">
            <a:avLst/>
          </a:prstGeom>
          <a:solidFill>
            <a:srgbClr val="FFFFFF"/>
          </a:solidFill>
          <a:ln w="9525" cap="flat" cmpd="sng">
            <a:solidFill>
              <a:srgbClr val="000000"/>
            </a:solidFill>
            <a:prstDash val="solid"/>
            <a:miter/>
            <a:headEnd type="none" w="med" len="med"/>
            <a:tailEnd type="none" w="med" len="med"/>
          </a:ln>
        </p:spPr>
        <p:txBody>
          <a:bodyPr upright="1">
            <a:spAutoFit/>
          </a:bodyPr>
          <a:lstStyle/>
          <a:p>
            <a:pPr indent="149860">
              <a:lnSpc>
                <a:spcPct val="120000"/>
              </a:lnSpc>
              <a:defRPr/>
            </a:pPr>
            <a:r>
              <a:rPr lang="en-US" altLang="zh-CN" sz="1350" kern="0">
                <a:ea typeface="楷体_GB2312" panose="02010609030101010101" pitchFamily="49" charset="-122"/>
                <a:cs typeface="楷体_GB2312" panose="02010609030101010101" pitchFamily="49" charset="-122"/>
              </a:rPr>
              <a:t>《</a:t>
            </a:r>
            <a:r>
              <a:rPr lang="zh-CN" altLang="en-US" sz="1350" kern="0">
                <a:ea typeface="楷体_GB2312" panose="02010609030101010101" pitchFamily="49" charset="-122"/>
                <a:cs typeface="楷体_GB2312" panose="02010609030101010101" pitchFamily="49" charset="-122"/>
              </a:rPr>
              <a:t>十二铜表法</a:t>
            </a:r>
            <a:r>
              <a:rPr lang="en-US" altLang="zh-CN" sz="1350" kern="0">
                <a:ea typeface="楷体_GB2312" panose="02010609030101010101" pitchFamily="49" charset="-122"/>
                <a:cs typeface="楷体_GB2312" panose="02010609030101010101" pitchFamily="49" charset="-122"/>
              </a:rPr>
              <a:t>》</a:t>
            </a:r>
            <a:endParaRPr lang="zh-CN" altLang="en-US" sz="1350" kern="100">
              <a:cs typeface="Times New Roman" panose="02020603050405020304" pitchFamily="18" charset="0"/>
            </a:endParaRPr>
          </a:p>
          <a:p>
            <a:pPr>
              <a:lnSpc>
                <a:spcPct val="120000"/>
              </a:lnSpc>
              <a:defRPr/>
            </a:pPr>
            <a:r>
              <a:rPr lang="zh-CN" altLang="en-US" sz="1350" kern="0">
                <a:ea typeface="楷体_GB2312" panose="02010609030101010101" pitchFamily="49" charset="-122"/>
                <a:cs typeface="楷体_GB2312" panose="02010609030101010101" pitchFamily="49" charset="-122"/>
              </a:rPr>
              <a:t>第一表，传唤；第二表，审判；</a:t>
            </a:r>
            <a:endParaRPr lang="zh-CN" altLang="en-US" sz="1350" kern="100">
              <a:cs typeface="Times New Roman" panose="02020603050405020304" pitchFamily="18" charset="0"/>
            </a:endParaRPr>
          </a:p>
          <a:p>
            <a:pPr>
              <a:lnSpc>
                <a:spcPct val="120000"/>
              </a:lnSpc>
              <a:defRPr/>
            </a:pPr>
            <a:r>
              <a:rPr lang="zh-CN" altLang="en-US" sz="1350" kern="0">
                <a:ea typeface="楷体_GB2312" panose="02010609030101010101" pitchFamily="49" charset="-122"/>
                <a:cs typeface="楷体_GB2312" panose="02010609030101010101" pitchFamily="49" charset="-122"/>
              </a:rPr>
              <a:t>第三表，求偿；第四表，家父权；第五表，继承及监护；</a:t>
            </a:r>
            <a:endParaRPr lang="zh-CN" altLang="en-US" sz="1350" kern="100">
              <a:cs typeface="Times New Roman" panose="02020603050405020304" pitchFamily="18" charset="0"/>
            </a:endParaRPr>
          </a:p>
          <a:p>
            <a:pPr>
              <a:lnSpc>
                <a:spcPct val="120000"/>
              </a:lnSpc>
              <a:defRPr/>
            </a:pPr>
            <a:r>
              <a:rPr lang="zh-CN" altLang="en-US" sz="1350" kern="0">
                <a:ea typeface="楷体_GB2312" panose="02010609030101010101" pitchFamily="49" charset="-122"/>
                <a:cs typeface="楷体_GB2312" panose="02010609030101010101" pitchFamily="49" charset="-122"/>
              </a:rPr>
              <a:t>第六表，所有权及占有；</a:t>
            </a:r>
            <a:endParaRPr lang="zh-CN" altLang="en-US" sz="1350" kern="100">
              <a:cs typeface="Times New Roman" panose="02020603050405020304" pitchFamily="18" charset="0"/>
            </a:endParaRPr>
          </a:p>
          <a:p>
            <a:pPr>
              <a:lnSpc>
                <a:spcPct val="120000"/>
              </a:lnSpc>
              <a:defRPr/>
            </a:pPr>
            <a:r>
              <a:rPr lang="zh-CN" altLang="en-US" sz="1350" kern="0">
                <a:ea typeface="楷体_GB2312" panose="02010609030101010101" pitchFamily="49" charset="-122"/>
                <a:cs typeface="楷体_GB2312" panose="02010609030101010101" pitchFamily="49" charset="-122"/>
              </a:rPr>
              <a:t>第七表，房屋及土地；</a:t>
            </a:r>
            <a:endParaRPr lang="zh-CN" altLang="en-US" sz="1350" kern="100">
              <a:cs typeface="Times New Roman" panose="02020603050405020304" pitchFamily="18" charset="0"/>
            </a:endParaRPr>
          </a:p>
          <a:p>
            <a:pPr>
              <a:lnSpc>
                <a:spcPct val="120000"/>
              </a:lnSpc>
              <a:defRPr/>
            </a:pPr>
            <a:r>
              <a:rPr lang="zh-CN" altLang="en-US" sz="1350" kern="0">
                <a:ea typeface="楷体_GB2312" panose="02010609030101010101" pitchFamily="49" charset="-122"/>
                <a:cs typeface="楷体_GB2312" panose="02010609030101010101" pitchFamily="49" charset="-122"/>
              </a:rPr>
              <a:t>第八表，私犯；第九表，公法；</a:t>
            </a:r>
            <a:endParaRPr lang="zh-CN" altLang="en-US" sz="1350" kern="100">
              <a:cs typeface="Times New Roman" panose="02020603050405020304" pitchFamily="18" charset="0"/>
            </a:endParaRPr>
          </a:p>
          <a:p>
            <a:pPr>
              <a:lnSpc>
                <a:spcPct val="120000"/>
              </a:lnSpc>
              <a:defRPr/>
            </a:pPr>
            <a:r>
              <a:rPr lang="zh-CN" altLang="en-US" sz="1350" kern="0">
                <a:ea typeface="楷体_GB2312" panose="02010609030101010101" pitchFamily="49" charset="-122"/>
                <a:cs typeface="楷体_GB2312" panose="02010609030101010101" pitchFamily="49" charset="-122"/>
              </a:rPr>
              <a:t>第十表，宗教法；</a:t>
            </a:r>
            <a:endParaRPr lang="zh-CN" altLang="en-US" sz="1350" kern="100">
              <a:cs typeface="Times New Roman" panose="02020603050405020304" pitchFamily="18" charset="0"/>
            </a:endParaRPr>
          </a:p>
          <a:p>
            <a:pPr>
              <a:lnSpc>
                <a:spcPct val="120000"/>
              </a:lnSpc>
              <a:defRPr/>
            </a:pPr>
            <a:r>
              <a:rPr lang="zh-CN" altLang="en-US" sz="1350" kern="0">
                <a:ea typeface="楷体_GB2312" panose="02010609030101010101" pitchFamily="49" charset="-122"/>
                <a:cs typeface="楷体_GB2312" panose="02010609030101010101" pitchFamily="49" charset="-122"/>
              </a:rPr>
              <a:t>第十一表，前五表之补充；</a:t>
            </a:r>
            <a:endParaRPr lang="zh-CN" altLang="en-US" sz="1350" kern="100">
              <a:cs typeface="Times New Roman" panose="02020603050405020304" pitchFamily="18" charset="0"/>
            </a:endParaRPr>
          </a:p>
          <a:p>
            <a:pPr>
              <a:lnSpc>
                <a:spcPct val="120000"/>
              </a:lnSpc>
              <a:defRPr/>
            </a:pPr>
            <a:r>
              <a:rPr lang="zh-CN" altLang="en-US" sz="1350" kern="0">
                <a:ea typeface="楷体_GB2312" panose="02010609030101010101" pitchFamily="49" charset="-122"/>
                <a:cs typeface="楷体_GB2312" panose="02010609030101010101" pitchFamily="49" charset="-122"/>
              </a:rPr>
              <a:t>第十二表，后五表之补充。</a:t>
            </a:r>
            <a:endParaRPr lang="zh-CN" altLang="en-US" sz="1350" kern="100">
              <a:cs typeface="Times New Roman" panose="02020603050405020304" pitchFamily="18" charset="0"/>
            </a:endParaRPr>
          </a:p>
        </p:txBody>
      </p:sp>
      <p:cxnSp>
        <p:nvCxnSpPr>
          <p:cNvPr id="75" name="直接连接符 74"/>
          <p:cNvCxnSpPr/>
          <p:nvPr/>
        </p:nvCxnSpPr>
        <p:spPr>
          <a:xfrm flipV="1">
            <a:off x="5757864" y="2833689"/>
            <a:ext cx="303610" cy="7144"/>
          </a:xfrm>
          <a:prstGeom prst="line">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flipV="1">
            <a:off x="6960394" y="2840833"/>
            <a:ext cx="267891" cy="11906"/>
          </a:xfrm>
          <a:prstGeom prst="line">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V="1">
            <a:off x="6031707" y="2589611"/>
            <a:ext cx="1256110" cy="26789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V="1">
            <a:off x="7169945" y="2589610"/>
            <a:ext cx="117872" cy="251222"/>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3" name="文本框 82"/>
          <p:cNvSpPr txBox="1">
            <a:spLocks noChangeArrowheads="1"/>
          </p:cNvSpPr>
          <p:nvPr/>
        </p:nvSpPr>
        <p:spPr bwMode="auto">
          <a:xfrm>
            <a:off x="7196138" y="2455069"/>
            <a:ext cx="530915"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350" b="1">
                <a:solidFill>
                  <a:srgbClr val="FF0000"/>
                </a:solidFill>
              </a:rPr>
              <a:t>诉讼</a:t>
            </a:r>
            <a:endParaRPr lang="zh-CN" altLang="en-US" sz="1350" b="1">
              <a:solidFill>
                <a:srgbClr val="FF0000"/>
              </a:solidFill>
            </a:endParaRPr>
          </a:p>
        </p:txBody>
      </p:sp>
      <p:cxnSp>
        <p:nvCxnSpPr>
          <p:cNvPr id="87" name="直接连接符 86"/>
          <p:cNvCxnSpPr/>
          <p:nvPr/>
        </p:nvCxnSpPr>
        <p:spPr>
          <a:xfrm>
            <a:off x="5757864" y="3099197"/>
            <a:ext cx="302419" cy="0"/>
          </a:xfrm>
          <a:prstGeom prst="line">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a:off x="6960394" y="3103960"/>
            <a:ext cx="461963" cy="0"/>
          </a:xfrm>
          <a:prstGeom prst="line">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5757862" y="3319463"/>
            <a:ext cx="796529" cy="0"/>
          </a:xfrm>
          <a:prstGeom prst="line">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5757863" y="3596879"/>
            <a:ext cx="990600" cy="0"/>
          </a:xfrm>
          <a:prstGeom prst="line">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5707857" y="3856435"/>
            <a:ext cx="902494" cy="0"/>
          </a:xfrm>
          <a:prstGeom prst="line">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5757864" y="4056460"/>
            <a:ext cx="273844" cy="0"/>
          </a:xfrm>
          <a:prstGeom prst="line">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a:off x="5954317" y="3350420"/>
            <a:ext cx="1431131" cy="11191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7287817" y="3103960"/>
            <a:ext cx="107156" cy="36075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flipV="1">
            <a:off x="6296026" y="3470672"/>
            <a:ext cx="1089422" cy="15240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flipV="1">
            <a:off x="6109097" y="3470672"/>
            <a:ext cx="1270397" cy="36671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flipV="1">
            <a:off x="5934076" y="3470672"/>
            <a:ext cx="1451372" cy="595313"/>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19" name="文本框 118"/>
          <p:cNvSpPr txBox="1">
            <a:spLocks noChangeArrowheads="1"/>
          </p:cNvSpPr>
          <p:nvPr/>
        </p:nvSpPr>
        <p:spPr bwMode="auto">
          <a:xfrm>
            <a:off x="7248526" y="3346848"/>
            <a:ext cx="530915"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350" b="1">
                <a:solidFill>
                  <a:srgbClr val="FF0000"/>
                </a:solidFill>
              </a:rPr>
              <a:t>私法</a:t>
            </a:r>
            <a:endParaRPr lang="zh-CN" altLang="en-US" sz="1350" b="1">
              <a:solidFill>
                <a:srgbClr val="FF0000"/>
              </a:solidFill>
            </a:endParaRPr>
          </a:p>
        </p:txBody>
      </p:sp>
      <p:cxnSp>
        <p:nvCxnSpPr>
          <p:cNvPr id="121" name="直接连接符 120"/>
          <p:cNvCxnSpPr/>
          <p:nvPr/>
        </p:nvCxnSpPr>
        <p:spPr>
          <a:xfrm>
            <a:off x="6905625" y="4065985"/>
            <a:ext cx="352425" cy="0"/>
          </a:xfrm>
          <a:prstGeom prst="line">
            <a:avLst/>
          </a:prstGeom>
          <a:ln w="571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5909072" y="3117056"/>
            <a:ext cx="1470422" cy="32385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40" name="文本框 139"/>
          <p:cNvSpPr txBox="1">
            <a:spLocks noChangeArrowheads="1"/>
          </p:cNvSpPr>
          <p:nvPr/>
        </p:nvSpPr>
        <p:spPr bwMode="auto">
          <a:xfrm>
            <a:off x="7154467" y="4083844"/>
            <a:ext cx="530915"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350" b="1">
                <a:solidFill>
                  <a:srgbClr val="FF0000"/>
                </a:solidFill>
              </a:rPr>
              <a:t>内容</a:t>
            </a:r>
            <a:endParaRPr lang="zh-CN" altLang="en-US" sz="1350" b="1">
              <a:solidFill>
                <a:srgbClr val="FF0000"/>
              </a:solidFill>
            </a:endParaRPr>
          </a:p>
        </p:txBody>
      </p:sp>
      <p:pic>
        <p:nvPicPr>
          <p:cNvPr id="26" name="Picture 4" descr="十二铜表法"/>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93031" y="1689498"/>
            <a:ext cx="2457450" cy="3064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7"/>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7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8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9"/>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91"/>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9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7"/>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nodeType="clickEffect">
                                  <p:stCondLst>
                                    <p:cond delay="0"/>
                                  </p:stCondLst>
                                  <p:childTnLst>
                                    <p:set>
                                      <p:cBhvr>
                                        <p:cTn id="36" dur="1" fill="hold">
                                          <p:stCondLst>
                                            <p:cond delay="0"/>
                                          </p:stCondLst>
                                        </p:cTn>
                                        <p:tgtEl>
                                          <p:spTgt spid="139"/>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06"/>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04"/>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10"/>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12"/>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16"/>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after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19"/>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afterGroup">
                            <p:stCondLst>
                              <p:cond delay="0"/>
                            </p:stCondLst>
                            <p:childTnLst>
                              <p:par>
                                <p:cTn id="53" presetID="1" presetClass="entr" presetSubtype="0" fill="hold" nodeType="clickEffect">
                                  <p:stCondLst>
                                    <p:cond delay="0"/>
                                  </p:stCondLst>
                                  <p:childTnLst>
                                    <p:set>
                                      <p:cBhvr>
                                        <p:cTn id="54" dur="1" fill="hold">
                                          <p:stCondLst>
                                            <p:cond delay="0"/>
                                          </p:stCondLst>
                                        </p:cTn>
                                        <p:tgtEl>
                                          <p:spTgt spid="121"/>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after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19" grpId="0"/>
      <p:bldP spid="140"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PhAnim="0">
  <p:cSld>
    <p:spTree>
      <p:nvGrpSpPr>
        <p:cNvPr id="1" name=""/>
        <p:cNvGrpSpPr/>
        <p:nvPr/>
      </p:nvGrpSpPr>
      <p:grpSpPr>
        <a:xfrm>
          <a:off x="0" y="0"/>
          <a:ext cx="0" cy="0"/>
        </a:xfrm>
      </p:grpSpPr>
      <p:pic>
        <p:nvPicPr>
          <p:cNvPr id="8194" name="Picture 2" descr="图片6"/>
          <p:cNvPicPr>
            <a:picLocks noGrp="1" noChangeAspect="1" noChangeArrowheads="1"/>
          </p:cNvPicPr>
          <p:nvPr>
            <p:ph type="body" idx="1"/>
          </p:nvPr>
        </p:nvPicPr>
        <p:blipFill>
          <a:blip r:embed="rId2">
            <a:lum contrast="30000"/>
            <a:extLst>
              <a:ext uri="{28A0092B-C50C-407E-A947-70E740481C1C}">
                <a14:useLocalDpi xmlns:a14="http://schemas.microsoft.com/office/drawing/2010/main" val="0"/>
              </a:ext>
            </a:extLst>
          </a:blip>
          <a:stretch>
            <a:fillRect/>
          </a:stretch>
        </p:blipFill>
        <p:spPr>
          <a:xfrm>
            <a:off x="1439466" y="1431131"/>
            <a:ext cx="2833688" cy="4191000"/>
          </a:xfrm>
        </p:spPr>
      </p:pic>
      <p:sp>
        <p:nvSpPr>
          <p:cNvPr id="16387" name="Text Box 3"/>
          <p:cNvSpPr txBox="1">
            <a:spLocks noChangeArrowheads="1"/>
          </p:cNvSpPr>
          <p:nvPr/>
        </p:nvSpPr>
        <p:spPr bwMode="auto">
          <a:xfrm>
            <a:off x="4343400" y="1085851"/>
            <a:ext cx="3429000" cy="4584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lnSpc>
                <a:spcPct val="70000"/>
              </a:lnSpc>
              <a:spcBef>
                <a:spcPct val="50000"/>
              </a:spcBef>
              <a:buFontTx/>
              <a:buNone/>
            </a:pPr>
            <a:r>
              <a:rPr lang="zh-CN" altLang="en-US" sz="2100" b="1">
                <a:latin typeface="楷体" panose="02010609060101010101" pitchFamily="49" charset="-122"/>
                <a:ea typeface="楷体" panose="02010609060101010101" pitchFamily="49" charset="-122"/>
              </a:rPr>
              <a:t>第一表  传唤</a:t>
            </a:r>
            <a:endParaRPr lang="zh-CN" altLang="en-US" sz="2100" b="1">
              <a:latin typeface="楷体" pitchFamily="49" charset="-122"/>
              <a:ea typeface="楷体" pitchFamily="49" charset="-122"/>
            </a:endParaRPr>
          </a:p>
          <a:p>
            <a:pPr eaLnBrk="1" hangingPunct="1">
              <a:lnSpc>
                <a:spcPct val="70000"/>
              </a:lnSpc>
              <a:spcBef>
                <a:spcPct val="50000"/>
              </a:spcBef>
              <a:buFontTx/>
              <a:buNone/>
            </a:pPr>
            <a:r>
              <a:rPr lang="zh-CN" altLang="en-US" sz="2100" b="1">
                <a:latin typeface="楷体" panose="02010609060101010101" pitchFamily="49" charset="-122"/>
                <a:ea typeface="楷体" panose="02010609060101010101" pitchFamily="49" charset="-122"/>
              </a:rPr>
              <a:t>第二表  审理</a:t>
            </a:r>
            <a:endParaRPr lang="zh-CN" altLang="en-US" sz="2100" b="1">
              <a:latin typeface="楷体" panose="02010609060101010101" pitchFamily="49" charset="-122"/>
              <a:ea typeface="楷体" panose="02010609060101010101" pitchFamily="49" charset="-122"/>
            </a:endParaRPr>
          </a:p>
          <a:p>
            <a:pPr eaLnBrk="1" hangingPunct="1">
              <a:lnSpc>
                <a:spcPct val="70000"/>
              </a:lnSpc>
              <a:spcBef>
                <a:spcPct val="50000"/>
              </a:spcBef>
              <a:buFontTx/>
              <a:buNone/>
            </a:pPr>
            <a:r>
              <a:rPr lang="zh-CN" altLang="en-US" sz="2100" b="1">
                <a:latin typeface="楷体" panose="02010609060101010101" pitchFamily="49" charset="-122"/>
                <a:ea typeface="楷体" panose="02010609060101010101" pitchFamily="49" charset="-122"/>
              </a:rPr>
              <a:t>第三表  执行</a:t>
            </a:r>
            <a:endParaRPr lang="zh-CN" altLang="en-US" sz="2100" b="1">
              <a:latin typeface="楷体" panose="02010609060101010101" pitchFamily="49" charset="-122"/>
              <a:ea typeface="楷体" panose="02010609060101010101" pitchFamily="49" charset="-122"/>
            </a:endParaRPr>
          </a:p>
          <a:p>
            <a:pPr eaLnBrk="1" hangingPunct="1">
              <a:lnSpc>
                <a:spcPct val="70000"/>
              </a:lnSpc>
              <a:spcBef>
                <a:spcPct val="50000"/>
              </a:spcBef>
              <a:buFontTx/>
              <a:buNone/>
            </a:pPr>
            <a:r>
              <a:rPr lang="zh-CN" altLang="en-US" sz="2100" b="1">
                <a:latin typeface="楷体" panose="02010609060101010101" pitchFamily="49" charset="-122"/>
                <a:ea typeface="楷体" panose="02010609060101010101" pitchFamily="49" charset="-122"/>
              </a:rPr>
              <a:t>第四表  家长权</a:t>
            </a:r>
            <a:endParaRPr lang="zh-CN" altLang="en-US" sz="2100" b="1">
              <a:latin typeface="楷体" panose="02010609060101010101" pitchFamily="49" charset="-122"/>
              <a:ea typeface="楷体" panose="02010609060101010101" pitchFamily="49" charset="-122"/>
            </a:endParaRPr>
          </a:p>
          <a:p>
            <a:pPr eaLnBrk="1" hangingPunct="1">
              <a:lnSpc>
                <a:spcPct val="70000"/>
              </a:lnSpc>
              <a:spcBef>
                <a:spcPct val="50000"/>
              </a:spcBef>
              <a:buFontTx/>
              <a:buNone/>
            </a:pPr>
            <a:r>
              <a:rPr lang="zh-CN" altLang="en-US" sz="2100" b="1">
                <a:latin typeface="楷体" panose="02010609060101010101" pitchFamily="49" charset="-122"/>
                <a:ea typeface="楷体" panose="02010609060101010101" pitchFamily="49" charset="-122"/>
              </a:rPr>
              <a:t>第五表  继承和监护权</a:t>
            </a:r>
            <a:endParaRPr lang="zh-CN" altLang="en-US" sz="2100" b="1">
              <a:latin typeface="楷体" panose="02010609060101010101" pitchFamily="49" charset="-122"/>
              <a:ea typeface="楷体" panose="02010609060101010101" pitchFamily="49" charset="-122"/>
            </a:endParaRPr>
          </a:p>
          <a:p>
            <a:pPr eaLnBrk="1" hangingPunct="1">
              <a:lnSpc>
                <a:spcPct val="70000"/>
              </a:lnSpc>
              <a:spcBef>
                <a:spcPct val="50000"/>
              </a:spcBef>
              <a:buFontTx/>
              <a:buNone/>
            </a:pPr>
            <a:r>
              <a:rPr lang="zh-CN" altLang="en-US" sz="2100" b="1">
                <a:latin typeface="楷体" panose="02010609060101010101" pitchFamily="49" charset="-122"/>
                <a:ea typeface="楷体" panose="02010609060101010101" pitchFamily="49" charset="-122"/>
              </a:rPr>
              <a:t>第六表  所有权和占有权</a:t>
            </a:r>
            <a:endParaRPr lang="zh-CN" altLang="en-US" sz="2100" b="1">
              <a:latin typeface="楷体" panose="02010609060101010101" pitchFamily="49" charset="-122"/>
              <a:ea typeface="楷体" panose="02010609060101010101" pitchFamily="49" charset="-122"/>
            </a:endParaRPr>
          </a:p>
          <a:p>
            <a:pPr eaLnBrk="1" hangingPunct="1">
              <a:lnSpc>
                <a:spcPct val="70000"/>
              </a:lnSpc>
              <a:spcBef>
                <a:spcPct val="50000"/>
              </a:spcBef>
              <a:buFontTx/>
              <a:buNone/>
            </a:pPr>
            <a:r>
              <a:rPr lang="zh-CN" altLang="en-US" sz="2100" b="1">
                <a:latin typeface="楷体" panose="02010609060101010101" pitchFamily="49" charset="-122"/>
                <a:ea typeface="楷体" panose="02010609060101010101" pitchFamily="49" charset="-122"/>
              </a:rPr>
              <a:t>第七表  土地和房屋</a:t>
            </a:r>
            <a:endParaRPr lang="zh-CN" altLang="en-US" sz="2100" b="1">
              <a:latin typeface="楷体" panose="02010609060101010101" pitchFamily="49" charset="-122"/>
              <a:ea typeface="楷体" panose="02010609060101010101" pitchFamily="49" charset="-122"/>
            </a:endParaRPr>
          </a:p>
          <a:p>
            <a:pPr eaLnBrk="1" hangingPunct="1">
              <a:lnSpc>
                <a:spcPct val="70000"/>
              </a:lnSpc>
              <a:spcBef>
                <a:spcPct val="50000"/>
              </a:spcBef>
              <a:buFontTx/>
              <a:buNone/>
            </a:pPr>
            <a:r>
              <a:rPr lang="zh-CN" altLang="en-US" sz="2100" b="1">
                <a:latin typeface="楷体" panose="02010609060101010101" pitchFamily="49" charset="-122"/>
                <a:ea typeface="楷体" panose="02010609060101010101" pitchFamily="49" charset="-122"/>
              </a:rPr>
              <a:t>第八表  私犯</a:t>
            </a:r>
            <a:endParaRPr lang="zh-CN" altLang="en-US" sz="2100" b="1">
              <a:latin typeface="楷体" panose="02010609060101010101" pitchFamily="49" charset="-122"/>
              <a:ea typeface="楷体" panose="02010609060101010101" pitchFamily="49" charset="-122"/>
            </a:endParaRPr>
          </a:p>
          <a:p>
            <a:pPr eaLnBrk="1" hangingPunct="1">
              <a:lnSpc>
                <a:spcPct val="70000"/>
              </a:lnSpc>
              <a:spcBef>
                <a:spcPct val="50000"/>
              </a:spcBef>
              <a:buFontTx/>
              <a:buNone/>
            </a:pPr>
            <a:r>
              <a:rPr lang="zh-CN" altLang="en-US" sz="2100" b="1">
                <a:latin typeface="楷体" panose="02010609060101010101" pitchFamily="49" charset="-122"/>
                <a:ea typeface="楷体" panose="02010609060101010101" pitchFamily="49" charset="-122"/>
              </a:rPr>
              <a:t>第九表  公法</a:t>
            </a:r>
            <a:endParaRPr lang="zh-CN" altLang="en-US" sz="2100" b="1">
              <a:latin typeface="楷体" panose="02010609060101010101" pitchFamily="49" charset="-122"/>
              <a:ea typeface="楷体" panose="02010609060101010101" pitchFamily="49" charset="-122"/>
            </a:endParaRPr>
          </a:p>
          <a:p>
            <a:pPr eaLnBrk="1" hangingPunct="1">
              <a:lnSpc>
                <a:spcPct val="70000"/>
              </a:lnSpc>
              <a:spcBef>
                <a:spcPct val="50000"/>
              </a:spcBef>
              <a:buFontTx/>
              <a:buNone/>
            </a:pPr>
            <a:r>
              <a:rPr lang="zh-CN" altLang="en-US" sz="2100" b="1">
                <a:latin typeface="楷体" panose="02010609060101010101" pitchFamily="49" charset="-122"/>
                <a:ea typeface="楷体" panose="02010609060101010101" pitchFamily="49" charset="-122"/>
              </a:rPr>
              <a:t>第十表  宗教法</a:t>
            </a:r>
            <a:endParaRPr lang="zh-CN" altLang="en-US" sz="2100" b="1">
              <a:latin typeface="楷体" panose="02010609060101010101" pitchFamily="49" charset="-122"/>
              <a:ea typeface="楷体" panose="02010609060101010101" pitchFamily="49" charset="-122"/>
            </a:endParaRPr>
          </a:p>
          <a:p>
            <a:pPr eaLnBrk="1" hangingPunct="1">
              <a:lnSpc>
                <a:spcPct val="70000"/>
              </a:lnSpc>
              <a:spcBef>
                <a:spcPct val="50000"/>
              </a:spcBef>
              <a:buFontTx/>
              <a:buNone/>
            </a:pPr>
            <a:r>
              <a:rPr lang="zh-CN" altLang="en-US" sz="2100" b="1">
                <a:latin typeface="楷体" panose="02010609060101010101" pitchFamily="49" charset="-122"/>
                <a:ea typeface="楷体" panose="02010609060101010101" pitchFamily="49" charset="-122"/>
              </a:rPr>
              <a:t>第十一表  前五表的补充</a:t>
            </a:r>
            <a:endParaRPr lang="zh-CN" altLang="en-US" sz="2100" b="1">
              <a:latin typeface="楷体" panose="02010609060101010101" pitchFamily="49" charset="-122"/>
              <a:ea typeface="楷体" panose="02010609060101010101" pitchFamily="49" charset="-122"/>
            </a:endParaRPr>
          </a:p>
          <a:p>
            <a:pPr eaLnBrk="1" hangingPunct="1">
              <a:lnSpc>
                <a:spcPct val="70000"/>
              </a:lnSpc>
              <a:spcBef>
                <a:spcPct val="50000"/>
              </a:spcBef>
              <a:buFontTx/>
              <a:buNone/>
            </a:pPr>
            <a:r>
              <a:rPr lang="zh-CN" altLang="en-US" sz="2100" b="1">
                <a:latin typeface="楷体" panose="02010609060101010101" pitchFamily="49" charset="-122"/>
                <a:ea typeface="楷体" panose="02010609060101010101" pitchFamily="49" charset="-122"/>
              </a:rPr>
              <a:t>第十二表  后五表的补充。 </a:t>
            </a:r>
            <a:endParaRPr lang="zh-CN" altLang="en-US" sz="2100" b="1">
              <a:latin typeface="楷体" panose="02010609060101010101" pitchFamily="49" charset="-122"/>
              <a:ea typeface="楷体" panose="02010609060101010101" pitchFamily="49" charset="-122"/>
            </a:endParaRPr>
          </a:p>
        </p:txBody>
      </p:sp>
      <p:sp>
        <p:nvSpPr>
          <p:cNvPr id="4" name="AutoShape 7"/>
          <p:cNvSpPr>
            <a:spLocks noChangeArrowheads="1"/>
          </p:cNvSpPr>
          <p:nvPr/>
        </p:nvSpPr>
        <p:spPr bwMode="auto">
          <a:xfrm>
            <a:off x="6600825" y="1389460"/>
            <a:ext cx="1171575" cy="400050"/>
          </a:xfrm>
          <a:prstGeom prst="wedgeRoundRectCallout">
            <a:avLst>
              <a:gd name="adj1" fmla="val -94171"/>
              <a:gd name="adj2" fmla="val 8162"/>
              <a:gd name="adj3" fmla="val 16667"/>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1600">
                <a:solidFill>
                  <a:schemeClr val="bg1"/>
                </a:solidFill>
              </a:rPr>
              <a:t>诉讼程序</a:t>
            </a:r>
            <a:endParaRPr lang="zh-CN" altLang="en-US" sz="1600">
              <a:solidFill>
                <a:schemeClr val="bg1"/>
              </a:solidFill>
            </a:endParaRPr>
          </a:p>
        </p:txBody>
      </p:sp>
      <p:sp>
        <p:nvSpPr>
          <p:cNvPr id="5" name="AutoShape 7"/>
          <p:cNvSpPr>
            <a:spLocks noChangeArrowheads="1"/>
          </p:cNvSpPr>
          <p:nvPr/>
        </p:nvSpPr>
        <p:spPr bwMode="auto">
          <a:xfrm>
            <a:off x="6681789" y="2946797"/>
            <a:ext cx="1254919" cy="400050"/>
          </a:xfrm>
          <a:prstGeom prst="wedgeRoundRectCallout">
            <a:avLst>
              <a:gd name="adj1" fmla="val -116972"/>
              <a:gd name="adj2" fmla="val -21769"/>
              <a:gd name="adj3" fmla="val 16667"/>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1600">
                <a:solidFill>
                  <a:schemeClr val="bg1"/>
                </a:solidFill>
              </a:rPr>
              <a:t>私有财产</a:t>
            </a:r>
            <a:endParaRPr lang="zh-CN" altLang="en-US" sz="1600">
              <a:solidFill>
                <a:schemeClr val="bg1"/>
              </a:solidFill>
            </a:endParaRPr>
          </a:p>
        </p:txBody>
      </p:sp>
      <p:sp>
        <p:nvSpPr>
          <p:cNvPr id="6" name="AutoShape 7"/>
          <p:cNvSpPr>
            <a:spLocks noChangeArrowheads="1"/>
          </p:cNvSpPr>
          <p:nvPr/>
        </p:nvSpPr>
        <p:spPr bwMode="auto">
          <a:xfrm>
            <a:off x="6858000" y="4229100"/>
            <a:ext cx="1602431" cy="400050"/>
          </a:xfrm>
          <a:prstGeom prst="wedgeRoundRectCallout">
            <a:avLst>
              <a:gd name="adj1" fmla="val -151148"/>
              <a:gd name="adj2" fmla="val -43537"/>
              <a:gd name="adj3" fmla="val 16667"/>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1600" smtClean="0">
                <a:solidFill>
                  <a:schemeClr val="bg1"/>
                </a:solidFill>
              </a:rPr>
              <a:t>私法    公法</a:t>
            </a:r>
            <a:endParaRPr lang="zh-CN" altLang="en-US" sz="1600">
              <a:solidFill>
                <a:schemeClr val="bg1"/>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blinds(horizontal)">
                                      <p:cBhvr>
                                        <p:cTn id="7" dur="500"/>
                                        <p:tgtEl>
                                          <p:spTgt spid="1638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4" grpId="0"/>
      <p:bldP spid="5" grpId="0"/>
      <p:bldP spid="6"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7586" name="Text Box 2"/>
          <p:cNvSpPr txBox="1">
            <a:spLocks noChangeArrowheads="1"/>
          </p:cNvSpPr>
          <p:nvPr/>
        </p:nvSpPr>
        <p:spPr bwMode="auto">
          <a:xfrm>
            <a:off x="683568" y="1196752"/>
            <a:ext cx="7776864" cy="4293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50000"/>
              </a:spcBef>
              <a:buFontTx/>
              <a:buNone/>
            </a:pPr>
            <a:r>
              <a:rPr kumimoji="1" lang="zh-CN" altLang="en-US" sz="2100" b="1">
                <a:solidFill>
                  <a:schemeClr val="hlink"/>
                </a:solidFill>
                <a:ea typeface="楷体_GB2312"/>
                <a:cs typeface="楷体_GB2312"/>
              </a:rPr>
              <a:t>问题</a:t>
            </a:r>
            <a:r>
              <a:rPr kumimoji="1" lang="en-US" altLang="zh-CN" sz="2100" b="1">
                <a:solidFill>
                  <a:schemeClr val="hlink"/>
                </a:solidFill>
                <a:ea typeface="楷体_GB2312"/>
                <a:cs typeface="楷体_GB2312"/>
              </a:rPr>
              <a:t>1</a:t>
            </a:r>
            <a:r>
              <a:rPr kumimoji="1" lang="zh-CN" altLang="en-US" sz="2100" b="1">
                <a:solidFill>
                  <a:schemeClr val="hlink"/>
                </a:solidFill>
                <a:ea typeface="楷体_GB2312"/>
                <a:cs typeface="楷体_GB2312"/>
              </a:rPr>
              <a:t>：</a:t>
            </a:r>
            <a:r>
              <a:rPr kumimoji="1" lang="zh-CN" altLang="en-US" sz="2100" b="1">
                <a:latin typeface="Times New Roman" panose="02020603050405020304" pitchFamily="18" charset="0"/>
              </a:rPr>
              <a:t>阅读下列材料</a:t>
            </a:r>
            <a:endParaRPr kumimoji="1" lang="zh-CN" altLang="en-US" sz="2100" b="1"/>
          </a:p>
          <a:p>
            <a:pPr eaLnBrk="1" hangingPunct="1">
              <a:spcBef>
                <a:spcPct val="50000"/>
              </a:spcBef>
              <a:buFontTx/>
              <a:buNone/>
            </a:pPr>
            <a:r>
              <a:rPr kumimoji="1" lang="zh-CN" altLang="en-US" sz="2100" b="1">
                <a:solidFill>
                  <a:schemeClr val="folHlink"/>
                </a:solidFill>
                <a:latin typeface="Times New Roman" panose="02020603050405020304" pitchFamily="18" charset="0"/>
                <a:ea typeface="楷体_GB2312"/>
                <a:cs typeface="楷体_GB2312"/>
              </a:rPr>
              <a:t>    </a:t>
            </a:r>
            <a:r>
              <a:rPr kumimoji="1" lang="en-US" altLang="zh-CN" sz="2100" b="1">
                <a:latin typeface="华文楷体" panose="02010600040101010101" pitchFamily="2" charset="-122"/>
                <a:ea typeface="华文楷体" panose="02010600040101010101" pitchFamily="2" charset="-122"/>
                <a:cs typeface="楷体_GB2312"/>
              </a:rPr>
              <a:t>《</a:t>
            </a:r>
            <a:r>
              <a:rPr kumimoji="1" lang="zh-CN" altLang="en-US" sz="2100" b="1">
                <a:latin typeface="华文楷体" panose="02010600040101010101" pitchFamily="2" charset="-122"/>
                <a:ea typeface="华文楷体" panose="02010600040101010101" pitchFamily="2" charset="-122"/>
                <a:cs typeface="楷体_GB2312"/>
              </a:rPr>
              <a:t>十二铜表法</a:t>
            </a:r>
            <a:r>
              <a:rPr kumimoji="1" lang="en-US" altLang="zh-CN" sz="2100" b="1">
                <a:latin typeface="华文楷体" panose="02010600040101010101" pitchFamily="2" charset="-122"/>
                <a:ea typeface="华文楷体" panose="02010600040101010101" pitchFamily="2" charset="-122"/>
                <a:cs typeface="楷体_GB2312"/>
              </a:rPr>
              <a:t>》</a:t>
            </a:r>
            <a:r>
              <a:rPr kumimoji="1" lang="zh-CN" altLang="en-US" sz="2100" b="1">
                <a:latin typeface="华文楷体" panose="02010600040101010101" pitchFamily="2" charset="-122"/>
                <a:ea typeface="华文楷体" panose="02010600040101010101" pitchFamily="2" charset="-122"/>
                <a:cs typeface="楷体_GB2312"/>
              </a:rPr>
              <a:t>规定的诉讼制度是法律诉讼，即罗马公民向行政长官郑重宣告自己的权利，并严格遵守诉讼语言和诉讼动作的有关规定。这种法律诉讼的特点是，整个诉讼过程全用言词，不作记录；在诉讼过程中，当事人必须严格使用法律术语，否则即使理由充分也会败诉。例如，某人因葡萄蔓被毁而起诉，在诉讼中不用“树木”，而称“葡萄蔓”，那么他将败诉，因为该法中只有“树木”一词。</a:t>
            </a:r>
            <a:endParaRPr kumimoji="1" lang="zh-CN" altLang="en-US" sz="2100" b="1">
              <a:latin typeface="华文楷体" pitchFamily="2" charset="-122"/>
              <a:ea typeface="华文楷体" pitchFamily="2" charset="-122"/>
              <a:cs typeface="楷体_GB2312" panose="02010609030101010101" charset="-122"/>
            </a:endParaRPr>
          </a:p>
          <a:p>
            <a:pPr eaLnBrk="1" hangingPunct="1">
              <a:spcBef>
                <a:spcPct val="50000"/>
              </a:spcBef>
              <a:buFontTx/>
              <a:buNone/>
            </a:pPr>
            <a:r>
              <a:rPr kumimoji="1" lang="zh-CN" altLang="en-US" sz="2100" b="1">
                <a:latin typeface="宋体" panose="02010600030101010101" pitchFamily="2" charset="-122"/>
              </a:rPr>
              <a:t>想一想：早期罗马法的这种诉讼制度是否合适？谈谈你的看法？</a:t>
            </a:r>
            <a:endParaRPr kumimoji="1" lang="en-US" altLang="zh-CN" sz="2100" b="1">
              <a:latin typeface="宋体" pitchFamily="2" charset="-122"/>
            </a:endParaRPr>
          </a:p>
          <a:p>
            <a:pPr eaLnBrk="1" hangingPunct="1">
              <a:spcBef>
                <a:spcPct val="50000"/>
              </a:spcBef>
              <a:buFontTx/>
              <a:buNone/>
            </a:pPr>
            <a:r>
              <a:rPr kumimoji="1" lang="zh-CN" altLang="en-US" sz="2100" b="1">
                <a:solidFill>
                  <a:srgbClr val="F40C38"/>
                </a:solidFill>
              </a:rPr>
              <a:t> </a:t>
            </a:r>
            <a:endParaRPr kumimoji="1" lang="en-US" altLang="zh-CN" sz="2100" b="1" smtClean="0">
              <a:solidFill>
                <a:srgbClr val="F40C38"/>
              </a:solidFill>
            </a:endParaRPr>
          </a:p>
          <a:p>
            <a:pPr eaLnBrk="1" hangingPunct="1">
              <a:spcBef>
                <a:spcPct val="50000"/>
              </a:spcBef>
              <a:buFontTx/>
              <a:buNone/>
            </a:pPr>
            <a:r>
              <a:rPr kumimoji="1" lang="zh-CN" altLang="en-US" sz="2100" b="1" smtClean="0">
                <a:solidFill>
                  <a:srgbClr val="F40C38"/>
                </a:solidFill>
              </a:rPr>
              <a:t>重视</a:t>
            </a:r>
            <a:r>
              <a:rPr kumimoji="1" lang="zh-CN" altLang="en-US" sz="2100" b="1">
                <a:solidFill>
                  <a:srgbClr val="F40C38"/>
                </a:solidFill>
              </a:rPr>
              <a:t>程序   产生律师</a:t>
            </a:r>
            <a:endParaRPr kumimoji="1" lang="zh-CN" altLang="en-US" sz="2100" b="1">
              <a:solidFill>
                <a:srgbClr val="F40C38"/>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7586">
                                            <p:txEl>
                                              <p:pRg st="0" end="0"/>
                                            </p:txEl>
                                          </p:spTgt>
                                        </p:tgtEl>
                                        <p:attrNameLst>
                                          <p:attrName>style.visibility</p:attrName>
                                        </p:attrNameLst>
                                      </p:cBhvr>
                                      <p:to>
                                        <p:strVal val="visible"/>
                                      </p:to>
                                    </p:set>
                                    <p:anim calcmode="lin" valueType="num">
                                      <p:cBhvr>
                                        <p:cTn id="7" dur="1000" fill="hold"/>
                                        <p:tgtEl>
                                          <p:spTgt spid="6758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6758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67586">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67586">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afterGroup">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67586">
                                            <p:txEl>
                                              <p:pRg st="1" end="1"/>
                                            </p:txEl>
                                          </p:spTgt>
                                        </p:tgtEl>
                                        <p:attrNameLst>
                                          <p:attrName>style.visibility</p:attrName>
                                        </p:attrNameLst>
                                      </p:cBhvr>
                                      <p:to>
                                        <p:strVal val="visible"/>
                                      </p:to>
                                    </p:set>
                                    <p:anim calcmode="lin" valueType="num">
                                      <p:cBhvr>
                                        <p:cTn id="15" dur="1000" fill="hold"/>
                                        <p:tgtEl>
                                          <p:spTgt spid="6758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6758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67586">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67586">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67586">
                                            <p:txEl>
                                              <p:pRg st="2" end="2"/>
                                            </p:txEl>
                                          </p:spTgt>
                                        </p:tgtEl>
                                        <p:attrNameLst>
                                          <p:attrName>style.visibility</p:attrName>
                                        </p:attrNameLst>
                                      </p:cBhvr>
                                      <p:to>
                                        <p:strVal val="visible"/>
                                      </p:to>
                                    </p:set>
                                    <p:anim calcmode="lin" valueType="num">
                                      <p:cBhvr>
                                        <p:cTn id="23" dur="1000" fill="hold"/>
                                        <p:tgtEl>
                                          <p:spTgt spid="67586">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67586">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67586">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67586">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15" presetClass="entr" presetSubtype="0" fill="hold" grpId="0" nodeType="clickEffect">
                                  <p:stCondLst>
                                    <p:cond delay="0"/>
                                  </p:stCondLst>
                                  <p:childTnLst>
                                    <p:set>
                                      <p:cBhvr>
                                        <p:cTn id="30" dur="1" fill="hold">
                                          <p:stCondLst>
                                            <p:cond delay="0"/>
                                          </p:stCondLst>
                                        </p:cTn>
                                        <p:tgtEl>
                                          <p:spTgt spid="67586">
                                            <p:txEl>
                                              <p:pRg st="3" end="3"/>
                                            </p:txEl>
                                          </p:spTgt>
                                        </p:tgtEl>
                                        <p:attrNameLst>
                                          <p:attrName>style.visibility</p:attrName>
                                        </p:attrNameLst>
                                      </p:cBhvr>
                                      <p:to>
                                        <p:strVal val="visible"/>
                                      </p:to>
                                    </p:set>
                                    <p:anim calcmode="lin" valueType="num">
                                      <p:cBhvr>
                                        <p:cTn id="31" dur="1000" fill="hold"/>
                                        <p:tgtEl>
                                          <p:spTgt spid="67586">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67586">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67586">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67586">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15" presetClass="entr" presetSubtype="0" fill="hold" grpId="0" nodeType="clickEffect">
                                  <p:stCondLst>
                                    <p:cond delay="0"/>
                                  </p:stCondLst>
                                  <p:childTnLst>
                                    <p:set>
                                      <p:cBhvr>
                                        <p:cTn id="38" dur="1" fill="hold">
                                          <p:stCondLst>
                                            <p:cond delay="0"/>
                                          </p:stCondLst>
                                        </p:cTn>
                                        <p:tgtEl>
                                          <p:spTgt spid="67586">
                                            <p:txEl>
                                              <p:pRg st="4" end="4"/>
                                            </p:txEl>
                                          </p:spTgt>
                                        </p:tgtEl>
                                        <p:attrNameLst>
                                          <p:attrName>style.visibility</p:attrName>
                                        </p:attrNameLst>
                                      </p:cBhvr>
                                      <p:to>
                                        <p:strVal val="visible"/>
                                      </p:to>
                                    </p:set>
                                    <p:anim calcmode="lin" valueType="num">
                                      <p:cBhvr>
                                        <p:cTn id="39" dur="1000" fill="hold"/>
                                        <p:tgtEl>
                                          <p:spTgt spid="67586">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67586">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67586">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67586">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uiExpand="1" build="p"/>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6562" name="Text Box 2"/>
          <p:cNvSpPr txBox="1">
            <a:spLocks noChangeArrowheads="1"/>
          </p:cNvSpPr>
          <p:nvPr/>
        </p:nvSpPr>
        <p:spPr bwMode="auto">
          <a:xfrm>
            <a:off x="827584" y="998935"/>
            <a:ext cx="7344816" cy="424731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50000"/>
              </a:spcBef>
              <a:buFontTx/>
              <a:buNone/>
            </a:pPr>
            <a:r>
              <a:rPr kumimoji="1" lang="zh-CN" altLang="en-US" sz="2100" b="1">
                <a:ea typeface="楷体_GB2312"/>
                <a:cs typeface="楷体_GB2312"/>
              </a:rPr>
              <a:t>问题</a:t>
            </a:r>
            <a:r>
              <a:rPr kumimoji="1" lang="en-US" altLang="zh-CN" sz="2100" b="1">
                <a:ea typeface="楷体_GB2312"/>
                <a:cs typeface="楷体_GB2312"/>
              </a:rPr>
              <a:t>2</a:t>
            </a:r>
            <a:r>
              <a:rPr kumimoji="1" lang="zh-CN" altLang="en-US" sz="2100" b="1">
                <a:ea typeface="楷体_GB2312"/>
                <a:cs typeface="楷体_GB2312"/>
              </a:rPr>
              <a:t>：</a:t>
            </a:r>
            <a:r>
              <a:rPr kumimoji="1" lang="zh-CN" altLang="en-US" sz="2100" b="1">
                <a:latin typeface="Times New Roman" panose="02020603050405020304" pitchFamily="18" charset="0"/>
              </a:rPr>
              <a:t>阅读下列材料</a:t>
            </a:r>
            <a:endParaRPr kumimoji="1" lang="zh-CN" altLang="en-US" sz="2100" b="1"/>
          </a:p>
          <a:p>
            <a:pPr eaLnBrk="1" hangingPunct="1">
              <a:spcBef>
                <a:spcPct val="50000"/>
              </a:spcBef>
              <a:buFontTx/>
              <a:buNone/>
            </a:pPr>
            <a:r>
              <a:rPr kumimoji="1" lang="zh-CN" altLang="en-US" sz="2100" b="1">
                <a:latin typeface="华文楷体" panose="02010600040101010101" pitchFamily="2" charset="-122"/>
                <a:ea typeface="华文楷体" panose="02010600040101010101" pitchFamily="2" charset="-122"/>
                <a:cs typeface="楷体_GB2312"/>
              </a:rPr>
              <a:t>第</a:t>
            </a:r>
            <a:r>
              <a:rPr kumimoji="1" lang="en-US" altLang="zh-CN" sz="2100" b="1">
                <a:latin typeface="华文楷体" panose="02010600040101010101" pitchFamily="2" charset="-122"/>
                <a:ea typeface="华文楷体" panose="02010600040101010101" pitchFamily="2" charset="-122"/>
                <a:cs typeface="楷体_GB2312"/>
              </a:rPr>
              <a:t>3</a:t>
            </a:r>
            <a:r>
              <a:rPr kumimoji="1" lang="zh-CN" altLang="en-US" sz="2100" b="1">
                <a:latin typeface="华文楷体" panose="02010600040101010101" pitchFamily="2" charset="-122"/>
                <a:ea typeface="华文楷体" panose="02010600040101010101" pitchFamily="2" charset="-122"/>
                <a:cs typeface="楷体_GB2312"/>
              </a:rPr>
              <a:t>、第</a:t>
            </a:r>
            <a:r>
              <a:rPr kumimoji="1" lang="en-US" altLang="zh-CN" sz="2100" b="1">
                <a:latin typeface="华文楷体" panose="02010600040101010101" pitchFamily="2" charset="-122"/>
                <a:ea typeface="华文楷体" panose="02010600040101010101" pitchFamily="2" charset="-122"/>
                <a:cs typeface="楷体_GB2312"/>
              </a:rPr>
              <a:t>8</a:t>
            </a:r>
            <a:r>
              <a:rPr kumimoji="1" lang="zh-CN" altLang="en-US" sz="2100" b="1">
                <a:latin typeface="华文楷体" panose="02010600040101010101" pitchFamily="2" charset="-122"/>
                <a:ea typeface="华文楷体" panose="02010600040101010101" pitchFamily="2" charset="-122"/>
                <a:cs typeface="楷体_GB2312"/>
              </a:rPr>
              <a:t>表  债权人可将无力偿还的债务人，交付法庭判决，直到将其戴上足枷、手铐，甚至杀死或卖之为奴。</a:t>
            </a:r>
            <a:endParaRPr kumimoji="1" lang="zh-CN" altLang="en-US" sz="2100" b="1">
              <a:latin typeface="华文楷体" panose="02010600040101010101" pitchFamily="2" charset="-122"/>
              <a:ea typeface="华文楷体" panose="02010600040101010101" pitchFamily="2" charset="-122"/>
              <a:cs typeface="楷体_GB2312"/>
            </a:endParaRPr>
          </a:p>
          <a:p>
            <a:pPr eaLnBrk="1" hangingPunct="1">
              <a:spcBef>
                <a:spcPct val="50000"/>
              </a:spcBef>
              <a:buFontTx/>
              <a:buNone/>
            </a:pPr>
            <a:r>
              <a:rPr kumimoji="1" lang="zh-CN" altLang="en-US" sz="2100" b="1">
                <a:latin typeface="华文楷体" panose="02010600040101010101" pitchFamily="2" charset="-122"/>
                <a:ea typeface="华文楷体" panose="02010600040101010101" pitchFamily="2" charset="-122"/>
                <a:cs typeface="楷体_GB2312"/>
              </a:rPr>
              <a:t>第</a:t>
            </a:r>
            <a:r>
              <a:rPr kumimoji="1" lang="en-US" altLang="zh-CN" sz="2100" b="1">
                <a:latin typeface="华文楷体" panose="02010600040101010101" pitchFamily="2" charset="-122"/>
                <a:ea typeface="华文楷体" panose="02010600040101010101" pitchFamily="2" charset="-122"/>
                <a:cs typeface="楷体_GB2312"/>
              </a:rPr>
              <a:t>8</a:t>
            </a:r>
            <a:r>
              <a:rPr kumimoji="1" lang="zh-CN" altLang="en-US" sz="2100" b="1">
                <a:latin typeface="华文楷体" panose="02010600040101010101" pitchFamily="2" charset="-122"/>
                <a:ea typeface="华文楷体" panose="02010600040101010101" pitchFamily="2" charset="-122"/>
                <a:cs typeface="楷体_GB2312"/>
              </a:rPr>
              <a:t>表  凡故意伤人肢体而又未能取得调解时，则伤人者也需受到同样的伤害。不过，如有人打断自由人的骨头，他须偿付</a:t>
            </a:r>
            <a:r>
              <a:rPr kumimoji="1" lang="en-US" altLang="zh-CN" sz="2100" b="1">
                <a:latin typeface="华文楷体" panose="02010600040101010101" pitchFamily="2" charset="-122"/>
                <a:ea typeface="华文楷体" panose="02010600040101010101" pitchFamily="2" charset="-122"/>
                <a:cs typeface="楷体_GB2312"/>
              </a:rPr>
              <a:t>300</a:t>
            </a:r>
            <a:r>
              <a:rPr kumimoji="1" lang="zh-CN" altLang="en-US" sz="2100" b="1">
                <a:latin typeface="华文楷体" panose="02010600040101010101" pitchFamily="2" charset="-122"/>
                <a:ea typeface="华文楷体" panose="02010600040101010101" pitchFamily="2" charset="-122"/>
                <a:cs typeface="楷体_GB2312"/>
              </a:rPr>
              <a:t>阿司罚金；如被打折骨头的是奴隶，罚金可以减。</a:t>
            </a:r>
            <a:endParaRPr kumimoji="1" lang="zh-CN" altLang="en-US" sz="2100" b="1">
              <a:latin typeface="华文楷体" panose="02010600040101010101" pitchFamily="2" charset="-122"/>
              <a:ea typeface="华文楷体" panose="02010600040101010101" pitchFamily="2" charset="-122"/>
              <a:cs typeface="楷体_GB2312"/>
            </a:endParaRPr>
          </a:p>
          <a:p>
            <a:pPr eaLnBrk="1" hangingPunct="1">
              <a:spcBef>
                <a:spcPct val="50000"/>
              </a:spcBef>
              <a:buFontTx/>
              <a:buNone/>
            </a:pPr>
            <a:r>
              <a:rPr kumimoji="1" lang="zh-CN" altLang="en-US" sz="2100" b="1">
                <a:latin typeface="华文楷体" panose="02010600040101010101" pitchFamily="2" charset="-122"/>
                <a:ea typeface="华文楷体" panose="02010600040101010101" pitchFamily="2" charset="-122"/>
                <a:cs typeface="楷体_GB2312"/>
              </a:rPr>
              <a:t>第</a:t>
            </a:r>
            <a:r>
              <a:rPr kumimoji="1" lang="en-US" altLang="zh-CN" sz="2100" b="1">
                <a:latin typeface="华文楷体" panose="02010600040101010101" pitchFamily="2" charset="-122"/>
                <a:ea typeface="华文楷体" panose="02010600040101010101" pitchFamily="2" charset="-122"/>
                <a:cs typeface="楷体_GB2312"/>
              </a:rPr>
              <a:t>11</a:t>
            </a:r>
            <a:r>
              <a:rPr kumimoji="1" lang="zh-CN" altLang="en-US" sz="2100" b="1">
                <a:latin typeface="华文楷体" panose="02010600040101010101" pitchFamily="2" charset="-122"/>
                <a:ea typeface="华文楷体" panose="02010600040101010101" pitchFamily="2" charset="-122"/>
                <a:cs typeface="楷体_GB2312"/>
              </a:rPr>
              <a:t>表  禁止贵族与平民通婚。</a:t>
            </a:r>
            <a:endParaRPr kumimoji="1" lang="zh-CN" altLang="en-US" sz="2100" b="1">
              <a:latin typeface="华文楷体" panose="02010600040101010101" pitchFamily="2" charset="-122"/>
              <a:ea typeface="华文楷体" panose="02010600040101010101" pitchFamily="2" charset="-122"/>
              <a:cs typeface="楷体_GB2312"/>
            </a:endParaRPr>
          </a:p>
          <a:p>
            <a:pPr algn="r" eaLnBrk="1" hangingPunct="1">
              <a:spcBef>
                <a:spcPct val="50000"/>
              </a:spcBef>
              <a:buFontTx/>
              <a:buNone/>
            </a:pPr>
            <a:r>
              <a:rPr kumimoji="1" lang="en-US" altLang="zh-CN" sz="2100" b="1">
                <a:latin typeface="华文楷体" panose="02010600040101010101" pitchFamily="2" charset="-122"/>
                <a:ea typeface="华文楷体" panose="02010600040101010101" pitchFamily="2" charset="-122"/>
                <a:cs typeface="楷体_GB2312"/>
              </a:rPr>
              <a:t>——</a:t>
            </a:r>
            <a:r>
              <a:rPr kumimoji="1" lang="zh-CN" altLang="en-US" sz="2100" b="1">
                <a:latin typeface="华文楷体" panose="02010600040101010101" pitchFamily="2" charset="-122"/>
                <a:ea typeface="华文楷体" panose="02010600040101010101" pitchFamily="2" charset="-122"/>
                <a:cs typeface="楷体_GB2312"/>
              </a:rPr>
              <a:t>摘编自</a:t>
            </a:r>
            <a:r>
              <a:rPr kumimoji="1" lang="en-US" altLang="zh-CN" sz="2100" b="1">
                <a:latin typeface="华文楷体" panose="02010600040101010101" pitchFamily="2" charset="-122"/>
                <a:ea typeface="华文楷体" panose="02010600040101010101" pitchFamily="2" charset="-122"/>
                <a:cs typeface="楷体_GB2312"/>
              </a:rPr>
              <a:t>《</a:t>
            </a:r>
            <a:r>
              <a:rPr kumimoji="1" lang="zh-CN" altLang="en-US" sz="2100" b="1">
                <a:latin typeface="华文楷体" panose="02010600040101010101" pitchFamily="2" charset="-122"/>
                <a:ea typeface="华文楷体" panose="02010600040101010101" pitchFamily="2" charset="-122"/>
                <a:cs typeface="楷体_GB2312"/>
              </a:rPr>
              <a:t>十二铜表法</a:t>
            </a:r>
            <a:r>
              <a:rPr kumimoji="1" lang="en-US" altLang="zh-CN" sz="1800" b="1">
                <a:latin typeface="华文楷体" panose="02010600040101010101" pitchFamily="2" charset="-122"/>
                <a:ea typeface="华文楷体" panose="02010600040101010101" pitchFamily="2" charset="-122"/>
                <a:cs typeface="楷体_GB2312"/>
              </a:rPr>
              <a:t>》</a:t>
            </a:r>
            <a:endParaRPr kumimoji="1" lang="en-US" altLang="zh-CN" sz="1800" b="1">
              <a:latin typeface="华文楷体" pitchFamily="2" charset="-122"/>
              <a:ea typeface="华文楷体" pitchFamily="2" charset="-122"/>
              <a:cs typeface="楷体_GB2312" panose="02010609030101010101" charset="-122"/>
            </a:endParaRPr>
          </a:p>
          <a:p>
            <a:pPr eaLnBrk="1" hangingPunct="1">
              <a:spcBef>
                <a:spcPct val="50000"/>
              </a:spcBef>
              <a:buFontTx/>
              <a:buNone/>
            </a:pPr>
            <a:r>
              <a:rPr kumimoji="1" lang="zh-CN" altLang="en-US" sz="2400" b="1">
                <a:latin typeface="Times New Roman" panose="02020603050405020304" pitchFamily="18" charset="0"/>
              </a:rPr>
              <a:t>你认为，这些法律体现了“法律面前人人平等”吗？为什么？</a:t>
            </a:r>
            <a:endParaRPr kumimoji="1" lang="zh-CN" altLang="en-US" sz="2400" b="1">
              <a:latin typeface="Times New Roman" pitchFamily="18" charset="0"/>
            </a:endParaRPr>
          </a:p>
        </p:txBody>
      </p:sp>
      <p:sp>
        <p:nvSpPr>
          <p:cNvPr id="5123" name="矩形 2"/>
          <p:cNvSpPr>
            <a:spLocks noChangeArrowheads="1"/>
          </p:cNvSpPr>
          <p:nvPr/>
        </p:nvSpPr>
        <p:spPr bwMode="auto">
          <a:xfrm>
            <a:off x="827584" y="5781606"/>
            <a:ext cx="7704855" cy="466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lnSpc>
                <a:spcPct val="90000"/>
              </a:lnSpc>
              <a:spcBef>
                <a:spcPct val="0"/>
              </a:spcBef>
              <a:buFont typeface="Wingdings 2" panose="05020102010507070707" pitchFamily="18" charset="2"/>
              <a:buNone/>
            </a:pPr>
            <a:r>
              <a:rPr lang="en-US" altLang="zh-CN" sz="1350" b="1">
                <a:ea typeface="楷体_GB2312"/>
                <a:cs typeface="楷体_GB2312"/>
              </a:rPr>
              <a:t>《</a:t>
            </a:r>
            <a:r>
              <a:rPr lang="zh-CN" altLang="en-US" sz="1350" b="1">
                <a:ea typeface="楷体_GB2312"/>
                <a:cs typeface="楷体_GB2312"/>
              </a:rPr>
              <a:t>十二铜表法</a:t>
            </a:r>
            <a:r>
              <a:rPr lang="en-US" altLang="zh-CN" sz="1350" b="1">
                <a:ea typeface="楷体_GB2312"/>
                <a:cs typeface="楷体_GB2312"/>
              </a:rPr>
              <a:t>》</a:t>
            </a:r>
            <a:r>
              <a:rPr lang="zh-CN" altLang="en-US" sz="1350" b="1">
                <a:ea typeface="楷体_GB2312"/>
                <a:cs typeface="楷体_GB2312"/>
              </a:rPr>
              <a:t>的内容主要是</a:t>
            </a:r>
            <a:r>
              <a:rPr lang="zh-CN" altLang="en-US" sz="1350" b="1" u="sng">
                <a:ea typeface="楷体_GB2312"/>
                <a:cs typeface="楷体_GB2312"/>
              </a:rPr>
              <a:t>维护奴隶主贵族的利益</a:t>
            </a:r>
            <a:r>
              <a:rPr lang="zh-CN" altLang="en-US" sz="1350" b="1">
                <a:ea typeface="楷体_GB2312"/>
                <a:cs typeface="楷体_GB2312"/>
              </a:rPr>
              <a:t>，保护奴隶主的私有财产，维护奴隶主阶级的特权，奴隶不享有同等权利。其</a:t>
            </a:r>
            <a:r>
              <a:rPr lang="zh-CN" altLang="en-US" sz="1350" b="1" u="sng">
                <a:ea typeface="楷体_GB2312"/>
                <a:cs typeface="楷体_GB2312"/>
              </a:rPr>
              <a:t>本质是维护奴隶主利益的法律。</a:t>
            </a:r>
            <a:endParaRPr lang="zh-CN" altLang="en-US" sz="1350" b="1" u="sng">
              <a:ea typeface="楷体_GB2312"/>
              <a:cs typeface="楷体_GB2312" panose="02010609030101010101" charset="-122"/>
            </a:endParaRPr>
          </a:p>
        </p:txBody>
      </p:sp>
      <p:sp>
        <p:nvSpPr>
          <p:cNvPr id="4" name="AutoShape 8"/>
          <p:cNvSpPr>
            <a:spLocks noChangeArrowheads="1"/>
          </p:cNvSpPr>
          <p:nvPr/>
        </p:nvSpPr>
        <p:spPr bwMode="auto">
          <a:xfrm>
            <a:off x="6948264" y="3284984"/>
            <a:ext cx="2049066" cy="676275"/>
          </a:xfrm>
          <a:prstGeom prst="wedgeRoundRectCallout">
            <a:avLst>
              <a:gd name="adj1" fmla="val -64468"/>
              <a:gd name="adj2" fmla="val -54630"/>
              <a:gd name="adj3" fmla="val 16667"/>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2100">
                <a:solidFill>
                  <a:schemeClr val="bg1"/>
                </a:solidFill>
              </a:rPr>
              <a:t>保护统治阶级利益</a:t>
            </a:r>
            <a:endParaRPr lang="zh-CN" altLang="en-US" sz="2100">
              <a:solidFill>
                <a:schemeClr val="bg1"/>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66562"/>
                                        </p:tgtEl>
                                        <p:attrNameLst>
                                          <p:attrName>style.visibility</p:attrName>
                                        </p:attrNameLst>
                                      </p:cBhvr>
                                      <p:to>
                                        <p:strVal val="visible"/>
                                      </p:to>
                                    </p:set>
                                    <p:anim calcmode="lin" valueType="num">
                                      <p:cBhvr>
                                        <p:cTn id="7" dur="1000" fill="hold"/>
                                        <p:tgtEl>
                                          <p:spTgt spid="66562"/>
                                        </p:tgtEl>
                                        <p:attrNameLst>
                                          <p:attrName>ppt_w</p:attrName>
                                        </p:attrNameLst>
                                      </p:cBhvr>
                                      <p:tavLst>
                                        <p:tav tm="0">
                                          <p:val>
                                            <p:fltVal val="0"/>
                                          </p:val>
                                        </p:tav>
                                        <p:tav tm="100000">
                                          <p:val>
                                            <p:strVal val="#ppt_w"/>
                                          </p:val>
                                        </p:tav>
                                      </p:tavLst>
                                    </p:anim>
                                    <p:anim calcmode="lin" valueType="num">
                                      <p:cBhvr>
                                        <p:cTn id="8" dur="1000" fill="hold"/>
                                        <p:tgtEl>
                                          <p:spTgt spid="66562"/>
                                        </p:tgtEl>
                                        <p:attrNameLst>
                                          <p:attrName>ppt_h</p:attrName>
                                        </p:attrNameLst>
                                      </p:cBhvr>
                                      <p:tavLst>
                                        <p:tav tm="0">
                                          <p:val>
                                            <p:fltVal val="0"/>
                                          </p:val>
                                        </p:tav>
                                        <p:tav tm="100000">
                                          <p:val>
                                            <p:strVal val="#ppt_h"/>
                                          </p:val>
                                        </p:tav>
                                      </p:tavLst>
                                    </p:anim>
                                    <p:anim calcmode="lin" valueType="num">
                                      <p:cBhvr>
                                        <p:cTn id="9" dur="1000" fill="hold"/>
                                        <p:tgtEl>
                                          <p:spTgt spid="6656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6656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123"/>
                                        </p:tgtEl>
                                        <p:attrNameLst>
                                          <p:attrName>style.visibility</p:attrName>
                                        </p:attrNameLst>
                                      </p:cBhvr>
                                      <p:to>
                                        <p:strVal val="visible"/>
                                      </p:to>
                                    </p:set>
                                    <p:animEffect transition="in" filter="fade">
                                      <p:cBhvr>
                                        <p:cTn id="21" dur="1000"/>
                                        <p:tgtEl>
                                          <p:spTgt spid="5123"/>
                                        </p:tgtEl>
                                      </p:cBhvr>
                                    </p:animEffect>
                                    <p:anim calcmode="lin" valueType="num">
                                      <p:cBhvr>
                                        <p:cTn id="22" dur="1000" fill="hold"/>
                                        <p:tgtEl>
                                          <p:spTgt spid="5123"/>
                                        </p:tgtEl>
                                        <p:attrNameLst>
                                          <p:attrName>ppt_x</p:attrName>
                                        </p:attrNameLst>
                                      </p:cBhvr>
                                      <p:tavLst>
                                        <p:tav tm="0">
                                          <p:val>
                                            <p:strVal val="#ppt_x"/>
                                          </p:val>
                                        </p:tav>
                                        <p:tav tm="100000">
                                          <p:val>
                                            <p:strVal val="#ppt_x"/>
                                          </p:val>
                                        </p:tav>
                                      </p:tavLst>
                                    </p:anim>
                                    <p:anim calcmode="lin" valueType="num">
                                      <p:cBhvr>
                                        <p:cTn id="23" dur="1000" fill="hold"/>
                                        <p:tgtEl>
                                          <p:spTgt spid="51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p:bldP spid="5123" grpId="0"/>
      <p:bldP spid="4"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5298" name="Text Box 2"/>
          <p:cNvSpPr txBox="1">
            <a:spLocks noChangeArrowheads="1"/>
          </p:cNvSpPr>
          <p:nvPr/>
        </p:nvSpPr>
        <p:spPr bwMode="auto">
          <a:xfrm>
            <a:off x="611560" y="1269207"/>
            <a:ext cx="7632848" cy="2839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defRPr/>
            </a:pPr>
            <a:r>
              <a:rPr kumimoji="1" lang="zh-CN" altLang="en-US" sz="2100" b="1">
                <a:latin typeface="华文楷体" panose="02010600040101010101" pitchFamily="2" charset="-122"/>
                <a:ea typeface="华文楷体" panose="02010600040101010101" pitchFamily="2" charset="-122"/>
              </a:rPr>
              <a:t>第</a:t>
            </a:r>
            <a:r>
              <a:rPr kumimoji="1" lang="en-US" altLang="zh-CN" sz="2100" b="1">
                <a:latin typeface="华文楷体" panose="02010600040101010101" pitchFamily="2" charset="-122"/>
                <a:ea typeface="华文楷体" panose="02010600040101010101" pitchFamily="2" charset="-122"/>
              </a:rPr>
              <a:t>5</a:t>
            </a:r>
            <a:r>
              <a:rPr kumimoji="1" lang="zh-CN" altLang="en-US" sz="2100" b="1">
                <a:latin typeface="华文楷体" panose="02010600040101010101" pitchFamily="2" charset="-122"/>
                <a:ea typeface="华文楷体" panose="02010600040101010101" pitchFamily="2" charset="-122"/>
              </a:rPr>
              <a:t>表  死者的财产需按其遗嘱进行处理。</a:t>
            </a:r>
            <a:r>
              <a:rPr kumimoji="1" lang="zh-CN" altLang="en-US" sz="2100" b="1">
                <a:effectLst>
                  <a:outerShdw blurRad="38100" dist="38100" dir="2700000" algn="tl">
                    <a:srgbClr val="C0C0C0"/>
                  </a:outerShdw>
                </a:effectLst>
                <a:latin typeface="华文楷体" panose="02010600040101010101" pitchFamily="2" charset="-122"/>
                <a:ea typeface="华文楷体" panose="02010600040101010101" pitchFamily="2" charset="-122"/>
              </a:rPr>
              <a:t>   </a:t>
            </a:r>
            <a:endParaRPr kumimoji="1" lang="en-US" altLang="zh-CN" sz="2100" b="1">
              <a:effectLst>
                <a:outerShdw blurRad="38100" dist="38100" dir="2700000" algn="tl">
                  <a:srgbClr val="C0C0C0"/>
                </a:outerShdw>
              </a:effectLst>
              <a:latin typeface="华文楷体" pitchFamily="2" charset="-122"/>
              <a:ea typeface="华文楷体" pitchFamily="2" charset="-122"/>
            </a:endParaRPr>
          </a:p>
          <a:p>
            <a:pPr>
              <a:spcBef>
                <a:spcPct val="50000"/>
              </a:spcBef>
              <a:defRPr/>
            </a:pPr>
            <a:r>
              <a:rPr kumimoji="1" lang="zh-CN" altLang="en-US" sz="2100" b="1">
                <a:effectLst>
                  <a:outerShdw blurRad="38100" dist="38100" dir="2700000" algn="tl">
                    <a:srgbClr val="C0C0C0"/>
                  </a:outerShdw>
                </a:effectLst>
                <a:latin typeface="华文楷体" panose="02010600040101010101" pitchFamily="2" charset="-122"/>
                <a:ea typeface="华文楷体" panose="02010600040101010101" pitchFamily="2" charset="-122"/>
              </a:rPr>
              <a:t>第</a:t>
            </a:r>
            <a:r>
              <a:rPr kumimoji="1" lang="en-US" altLang="zh-CN" sz="2100" b="1">
                <a:effectLst>
                  <a:outerShdw blurRad="38100" dist="38100" dir="2700000" algn="tl">
                    <a:srgbClr val="C0C0C0"/>
                  </a:outerShdw>
                </a:effectLst>
                <a:latin typeface="华文楷体" panose="02010600040101010101" pitchFamily="2" charset="-122"/>
                <a:ea typeface="华文楷体" panose="02010600040101010101" pitchFamily="2" charset="-122"/>
              </a:rPr>
              <a:t>6</a:t>
            </a:r>
            <a:r>
              <a:rPr kumimoji="1" lang="zh-CN" altLang="en-US" sz="2100" b="1">
                <a:effectLst>
                  <a:outerShdw blurRad="38100" dist="38100" dir="2700000" algn="tl">
                    <a:srgbClr val="C0C0C0"/>
                  </a:outerShdw>
                </a:effectLst>
                <a:latin typeface="华文楷体" panose="02010600040101010101" pitchFamily="2" charset="-122"/>
                <a:ea typeface="华文楷体" panose="02010600040101010101" pitchFamily="2" charset="-122"/>
              </a:rPr>
              <a:t>表  凡主张曾缔结“现金借贷”或“要式买卖”契约的，负举证之责；缔结上述契约后又否认的，处以双倍于标的的罚金。。</a:t>
            </a:r>
            <a:endParaRPr kumimoji="1" lang="zh-CN" altLang="en-US" sz="2100" b="1">
              <a:effectLst>
                <a:outerShdw blurRad="38100" dist="38100" dir="2700000" algn="tl">
                  <a:srgbClr val="C0C0C0"/>
                </a:outerShdw>
              </a:effectLst>
              <a:latin typeface="华文楷体" pitchFamily="2" charset="-122"/>
              <a:ea typeface="华文楷体" pitchFamily="2" charset="-122"/>
            </a:endParaRPr>
          </a:p>
          <a:p>
            <a:pPr>
              <a:spcBef>
                <a:spcPct val="50000"/>
              </a:spcBef>
              <a:defRPr/>
            </a:pPr>
            <a:r>
              <a:rPr kumimoji="1" lang="zh-CN" altLang="en-US" sz="2100" b="1">
                <a:effectLst>
                  <a:outerShdw blurRad="38100" dist="38100" dir="2700000" algn="tl">
                    <a:srgbClr val="C0C0C0"/>
                  </a:outerShdw>
                </a:effectLst>
                <a:latin typeface="华文楷体" panose="02010600040101010101" pitchFamily="2" charset="-122"/>
                <a:ea typeface="华文楷体" panose="02010600040101010101" pitchFamily="2" charset="-122"/>
              </a:rPr>
              <a:t>    第</a:t>
            </a:r>
            <a:r>
              <a:rPr kumimoji="1" lang="en-US" altLang="zh-CN" sz="2100" b="1">
                <a:effectLst>
                  <a:outerShdw blurRad="38100" dist="38100" dir="2700000" algn="tl">
                    <a:srgbClr val="C0C0C0"/>
                  </a:outerShdw>
                </a:effectLst>
                <a:latin typeface="华文楷体" panose="02010600040101010101" pitchFamily="2" charset="-122"/>
                <a:ea typeface="华文楷体" panose="02010600040101010101" pitchFamily="2" charset="-122"/>
              </a:rPr>
              <a:t>9</a:t>
            </a:r>
            <a:r>
              <a:rPr kumimoji="1" lang="zh-CN" altLang="en-US" sz="2100" b="1">
                <a:effectLst>
                  <a:outerShdw blurRad="38100" dist="38100" dir="2700000" algn="tl">
                    <a:srgbClr val="C0C0C0"/>
                  </a:outerShdw>
                </a:effectLst>
                <a:latin typeface="华文楷体" panose="02010600040101010101" pitchFamily="2" charset="-122"/>
                <a:ea typeface="华文楷体" panose="02010600040101010101" pitchFamily="2" charset="-122"/>
              </a:rPr>
              <a:t>表  不得为任何个人的利益，制定特别的法律</a:t>
            </a:r>
            <a:r>
              <a:rPr kumimoji="1" lang="en-US" altLang="zh-CN" sz="2100" b="1">
                <a:effectLst>
                  <a:outerShdw blurRad="38100" dist="38100" dir="2700000" algn="tl">
                    <a:srgbClr val="C0C0C0"/>
                  </a:outerShdw>
                </a:effectLst>
                <a:latin typeface="华文楷体" panose="02010600040101010101" pitchFamily="2" charset="-122"/>
                <a:ea typeface="华文楷体" panose="02010600040101010101" pitchFamily="2" charset="-122"/>
              </a:rPr>
              <a:t>……</a:t>
            </a:r>
            <a:r>
              <a:rPr kumimoji="1" lang="zh-CN" altLang="en-US" sz="2100" b="1">
                <a:effectLst>
                  <a:outerShdw blurRad="38100" dist="38100" dir="2700000" algn="tl">
                    <a:srgbClr val="C0C0C0"/>
                  </a:outerShdw>
                </a:effectLst>
                <a:latin typeface="华文楷体" panose="02010600040101010101" pitchFamily="2" charset="-122"/>
                <a:ea typeface="华文楷体" panose="02010600040101010101" pitchFamily="2" charset="-122"/>
              </a:rPr>
              <a:t>任何人非经审判，不得处死刑。</a:t>
            </a:r>
            <a:endParaRPr kumimoji="1" lang="zh-CN" altLang="en-US" sz="2100" b="1">
              <a:effectLst>
                <a:outerShdw blurRad="38100" dist="38100" dir="2700000" algn="tl">
                  <a:srgbClr val="C0C0C0"/>
                </a:outerShdw>
              </a:effectLst>
              <a:latin typeface="华文楷体" panose="02010600040101010101" pitchFamily="2" charset="-122"/>
              <a:ea typeface="华文楷体" panose="02010600040101010101" pitchFamily="2" charset="-122"/>
            </a:endParaRPr>
          </a:p>
          <a:p>
            <a:pPr>
              <a:spcBef>
                <a:spcPct val="50000"/>
              </a:spcBef>
              <a:defRPr/>
            </a:pPr>
            <a:r>
              <a:rPr kumimoji="1" lang="en-US" altLang="zh-CN" sz="2100" b="1">
                <a:effectLst>
                  <a:outerShdw blurRad="38100" dist="38100" dir="2700000" algn="tl">
                    <a:srgbClr val="C0C0C0"/>
                  </a:outerShdw>
                </a:effectLst>
                <a:latin typeface="华文楷体" panose="02010600040101010101" pitchFamily="2" charset="-122"/>
                <a:ea typeface="华文楷体" panose="02010600040101010101" pitchFamily="2" charset="-122"/>
              </a:rPr>
              <a:t>                                         ——</a:t>
            </a:r>
            <a:r>
              <a:rPr kumimoji="1" lang="zh-CN" altLang="en-US" sz="2100" b="1">
                <a:effectLst>
                  <a:outerShdw blurRad="38100" dist="38100" dir="2700000" algn="tl">
                    <a:srgbClr val="C0C0C0"/>
                  </a:outerShdw>
                </a:effectLst>
                <a:latin typeface="华文楷体" panose="02010600040101010101" pitchFamily="2" charset="-122"/>
                <a:ea typeface="华文楷体" panose="02010600040101010101" pitchFamily="2" charset="-122"/>
              </a:rPr>
              <a:t>摘自</a:t>
            </a:r>
            <a:r>
              <a:rPr kumimoji="1" lang="en-US" altLang="zh-CN" sz="2100" b="1">
                <a:effectLst>
                  <a:outerShdw blurRad="38100" dist="38100" dir="2700000" algn="tl">
                    <a:srgbClr val="C0C0C0"/>
                  </a:outerShdw>
                </a:effectLst>
                <a:latin typeface="华文楷体" panose="02010600040101010101" pitchFamily="2" charset="-122"/>
                <a:ea typeface="华文楷体" panose="02010600040101010101" pitchFamily="2" charset="-122"/>
              </a:rPr>
              <a:t>《</a:t>
            </a:r>
            <a:r>
              <a:rPr kumimoji="1" lang="zh-CN" altLang="en-US" sz="2100" b="1">
                <a:effectLst>
                  <a:outerShdw blurRad="38100" dist="38100" dir="2700000" algn="tl">
                    <a:srgbClr val="C0C0C0"/>
                  </a:outerShdw>
                </a:effectLst>
                <a:latin typeface="华文楷体" panose="02010600040101010101" pitchFamily="2" charset="-122"/>
                <a:ea typeface="华文楷体" panose="02010600040101010101" pitchFamily="2" charset="-122"/>
              </a:rPr>
              <a:t>十二铜表法</a:t>
            </a:r>
            <a:r>
              <a:rPr kumimoji="1" lang="en-US" altLang="zh-CN" sz="2100" b="1">
                <a:effectLst>
                  <a:outerShdw blurRad="38100" dist="38100" dir="2700000" algn="tl">
                    <a:srgbClr val="C0C0C0"/>
                  </a:outerShdw>
                </a:effectLst>
                <a:latin typeface="华文楷体" panose="02010600040101010101" pitchFamily="2" charset="-122"/>
                <a:ea typeface="华文楷体" panose="02010600040101010101" pitchFamily="2" charset="-122"/>
              </a:rPr>
              <a:t>》</a:t>
            </a:r>
            <a:endParaRPr kumimoji="1" lang="en-US" altLang="zh-CN" sz="2100" b="1">
              <a:effectLst>
                <a:outerShdw blurRad="38100" dist="38100" dir="2700000" algn="tl">
                  <a:srgbClr val="C0C0C0"/>
                </a:outerShdw>
              </a:effectLst>
              <a:latin typeface="华文楷体" panose="02010600040101010101" pitchFamily="2" charset="-122"/>
              <a:ea typeface="华文楷体" panose="02010600040101010101" pitchFamily="2" charset="-122"/>
            </a:endParaRPr>
          </a:p>
        </p:txBody>
      </p:sp>
      <p:sp>
        <p:nvSpPr>
          <p:cNvPr id="3" name="AutoShape 7"/>
          <p:cNvSpPr>
            <a:spLocks noChangeArrowheads="1"/>
          </p:cNvSpPr>
          <p:nvPr/>
        </p:nvSpPr>
        <p:spPr bwMode="auto">
          <a:xfrm>
            <a:off x="6732240" y="3429000"/>
            <a:ext cx="2016224" cy="400050"/>
          </a:xfrm>
          <a:prstGeom prst="wedgeRoundRectCallout">
            <a:avLst>
              <a:gd name="adj1" fmla="val -158081"/>
              <a:gd name="adj2" fmla="val -281004"/>
              <a:gd name="adj3" fmla="val 16667"/>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2400">
                <a:solidFill>
                  <a:schemeClr val="bg1"/>
                </a:solidFill>
              </a:rPr>
              <a:t>契约与公正</a:t>
            </a:r>
            <a:endParaRPr lang="zh-CN" altLang="en-US" sz="2400">
              <a:solidFill>
                <a:schemeClr val="bg1"/>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298">
                                            <p:txEl>
                                              <p:pRg st="0" end="0"/>
                                            </p:txEl>
                                          </p:spTgt>
                                        </p:tgtEl>
                                        <p:attrNameLst>
                                          <p:attrName>style.visibility</p:attrName>
                                        </p:attrNameLst>
                                      </p:cBhvr>
                                      <p:to>
                                        <p:strVal val="visible"/>
                                      </p:to>
                                    </p:set>
                                    <p:animEffect transition="in" filter="blinds(horizontal)">
                                      <p:cBhvr>
                                        <p:cTn id="7" dur="500"/>
                                        <p:tgtEl>
                                          <p:spTgt spid="55298">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5298">
                                            <p:txEl>
                                              <p:pRg st="1" end="1"/>
                                            </p:txEl>
                                          </p:spTgt>
                                        </p:tgtEl>
                                        <p:attrNameLst>
                                          <p:attrName>style.visibility</p:attrName>
                                        </p:attrNameLst>
                                      </p:cBhvr>
                                      <p:to>
                                        <p:strVal val="visible"/>
                                      </p:to>
                                    </p:set>
                                    <p:animEffect transition="in" filter="blinds(horizontal)">
                                      <p:cBhvr>
                                        <p:cTn id="12" dur="500"/>
                                        <p:tgtEl>
                                          <p:spTgt spid="55298">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5298">
                                            <p:txEl>
                                              <p:pRg st="2" end="2"/>
                                            </p:txEl>
                                          </p:spTgt>
                                        </p:tgtEl>
                                        <p:attrNameLst>
                                          <p:attrName>style.visibility</p:attrName>
                                        </p:attrNameLst>
                                      </p:cBhvr>
                                      <p:to>
                                        <p:strVal val="visible"/>
                                      </p:to>
                                    </p:set>
                                    <p:animEffect transition="in" filter="blinds(horizontal)">
                                      <p:cBhvr>
                                        <p:cTn id="17" dur="500"/>
                                        <p:tgtEl>
                                          <p:spTgt spid="55298">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5298">
                                            <p:txEl>
                                              <p:pRg st="3" end="3"/>
                                            </p:txEl>
                                          </p:spTgt>
                                        </p:tgtEl>
                                        <p:attrNameLst>
                                          <p:attrName>style.visibility</p:attrName>
                                        </p:attrNameLst>
                                      </p:cBhvr>
                                      <p:to>
                                        <p:strVal val="visible"/>
                                      </p:to>
                                    </p:set>
                                    <p:animEffect transition="in" filter="blinds(horizontal)">
                                      <p:cBhvr>
                                        <p:cTn id="22" dur="500"/>
                                        <p:tgtEl>
                                          <p:spTgt spid="55298">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uiExpand="1" build="p"/>
      <p:bldP spid="3"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290" name="Rectangle 2"/>
          <p:cNvSpPr txBox="1">
            <a:spLocks noChangeArrowheads="1"/>
          </p:cNvSpPr>
          <p:nvPr/>
        </p:nvSpPr>
        <p:spPr bwMode="auto">
          <a:xfrm>
            <a:off x="1277541" y="1095375"/>
            <a:ext cx="61722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3300"/>
              <a:t>一、近代西方法律制度的渊源</a:t>
            </a:r>
            <a:endParaRPr lang="zh-CN" altLang="en-US" sz="3300"/>
          </a:p>
        </p:txBody>
      </p:sp>
      <p:sp>
        <p:nvSpPr>
          <p:cNvPr id="12291" name="Rectangle 3"/>
          <p:cNvSpPr txBox="1">
            <a:spLocks noChangeArrowheads="1"/>
          </p:cNvSpPr>
          <p:nvPr/>
        </p:nvSpPr>
        <p:spPr bwMode="auto">
          <a:xfrm>
            <a:off x="395536" y="1952625"/>
            <a:ext cx="8208912"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r>
              <a:rPr lang="zh-CN" altLang="en-US" sz="2700">
                <a:latin typeface="+mn-ea"/>
                <a:ea typeface="+mn-ea"/>
              </a:rPr>
              <a:t>（一）</a:t>
            </a:r>
            <a:r>
              <a:rPr lang="en-US" altLang="zh-CN" sz="2700">
                <a:latin typeface="+mn-ea"/>
                <a:ea typeface="+mn-ea"/>
              </a:rPr>
              <a:t>《</a:t>
            </a:r>
            <a:r>
              <a:rPr lang="zh-CN" altLang="en-US" sz="2700">
                <a:latin typeface="+mn-ea"/>
                <a:ea typeface="+mn-ea"/>
              </a:rPr>
              <a:t>罗马法</a:t>
            </a:r>
            <a:r>
              <a:rPr lang="en-US" altLang="zh-CN" sz="2700">
                <a:latin typeface="+mn-ea"/>
                <a:ea typeface="+mn-ea"/>
              </a:rPr>
              <a:t>》——</a:t>
            </a:r>
            <a:r>
              <a:rPr lang="zh-CN" altLang="en-US" sz="2700">
                <a:latin typeface="+mn-ea"/>
                <a:ea typeface="+mn-ea"/>
              </a:rPr>
              <a:t>近代西方法律制度的渊源</a:t>
            </a:r>
            <a:endParaRPr lang="en-US" altLang="zh-CN" sz="2700">
              <a:latin typeface="+mn-ea"/>
              <a:ea typeface="+mn-ea"/>
            </a:endParaRPr>
          </a:p>
        </p:txBody>
      </p:sp>
      <p:sp>
        <p:nvSpPr>
          <p:cNvPr id="12292" name="Rectangle 3"/>
          <p:cNvSpPr txBox="1">
            <a:spLocks noChangeArrowheads="1"/>
          </p:cNvSpPr>
          <p:nvPr/>
        </p:nvSpPr>
        <p:spPr bwMode="auto">
          <a:xfrm>
            <a:off x="1601391" y="2888456"/>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buFont typeface="Wingdings" panose="05000000000000000000" pitchFamily="2" charset="2"/>
              <a:buNone/>
            </a:pPr>
            <a:r>
              <a:rPr lang="en-US" altLang="zh-CN" sz="2400"/>
              <a:t>1.</a:t>
            </a:r>
            <a:r>
              <a:rPr lang="zh-CN" altLang="en-US" sz="2400"/>
              <a:t>罗马成文法的起源标志</a:t>
            </a:r>
            <a:r>
              <a:rPr lang="en-US" altLang="zh-CN" sz="2400">
                <a:latin typeface="Arial" panose="020b0604020202020204" pitchFamily="34" charset="0"/>
              </a:rPr>
              <a:t>——</a:t>
            </a:r>
            <a:r>
              <a:rPr lang="en-US" altLang="zh-CN" sz="2400"/>
              <a:t>《</a:t>
            </a:r>
            <a:r>
              <a:rPr lang="zh-CN" altLang="en-US" sz="2400"/>
              <a:t>十二铜表法</a:t>
            </a:r>
            <a:r>
              <a:rPr lang="en-US" altLang="zh-CN" sz="2400"/>
              <a:t>》</a:t>
            </a:r>
            <a:endParaRPr lang="en-US" altLang="zh-CN" sz="2400"/>
          </a:p>
        </p:txBody>
      </p:sp>
      <p:sp>
        <p:nvSpPr>
          <p:cNvPr id="12293" name="Rectangle 3"/>
          <p:cNvSpPr txBox="1">
            <a:spLocks noChangeArrowheads="1"/>
          </p:cNvSpPr>
          <p:nvPr/>
        </p:nvSpPr>
        <p:spPr bwMode="auto">
          <a:xfrm>
            <a:off x="683568" y="3567112"/>
            <a:ext cx="6000751"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r>
              <a:rPr lang="en-US" altLang="zh-CN" sz="2400"/>
              <a:t>2.</a:t>
            </a:r>
            <a:r>
              <a:rPr lang="zh-CN" altLang="en-US" sz="2400"/>
              <a:t>从</a:t>
            </a:r>
            <a:r>
              <a:rPr lang="en-US" altLang="zh-CN" sz="2400"/>
              <a:t>《</a:t>
            </a:r>
            <a:r>
              <a:rPr lang="zh-CN" altLang="en-US" sz="2400"/>
              <a:t>万民法</a:t>
            </a:r>
            <a:r>
              <a:rPr lang="en-US" altLang="zh-CN" sz="2400"/>
              <a:t>》</a:t>
            </a:r>
            <a:r>
              <a:rPr lang="zh-CN" altLang="en-US" sz="2400"/>
              <a:t>到</a:t>
            </a:r>
            <a:r>
              <a:rPr lang="en-US" altLang="zh-CN" sz="2400"/>
              <a:t>《</a:t>
            </a:r>
            <a:r>
              <a:rPr lang="zh-CN" altLang="en-US" sz="2400">
                <a:latin typeface="Arial" panose="020b0604020202020204" pitchFamily="34" charset="0"/>
              </a:rPr>
              <a:t>民法大全</a:t>
            </a:r>
            <a:r>
              <a:rPr lang="en-US" altLang="zh-CN" sz="2400"/>
              <a:t>》</a:t>
            </a:r>
            <a:endParaRPr lang="en-US" altLang="zh-CN" sz="2400"/>
          </a:p>
        </p:txBody>
      </p:sp>
    </p:spTree>
  </p:cSld>
  <p:clrMapOvr>
    <a:masterClrMapping/>
  </p:clrMapOvr>
  <p:transition>
    <p:fade/>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PhAnim="0">
  <p:cSld>
    <p:spTree>
      <p:nvGrpSpPr>
        <p:cNvPr id="1" name=""/>
        <p:cNvGrpSpPr/>
        <p:nvPr/>
      </p:nvGrpSpPr>
      <p:grpSpPr>
        <a:xfrm>
          <a:off x="0" y="0"/>
          <a:ext cx="0" cy="0"/>
        </a:xfrm>
      </p:grpSpPr>
      <p:sp>
        <p:nvSpPr>
          <p:cNvPr id="43011" name="Rectangle 3"/>
          <p:cNvSpPr>
            <a:spLocks noGrp="1" noRot="1" noChangeArrowheads="1"/>
          </p:cNvSpPr>
          <p:nvPr>
            <p:ph type="body" idx="1"/>
          </p:nvPr>
        </p:nvSpPr>
        <p:spPr>
          <a:xfrm>
            <a:off x="395536" y="1844824"/>
            <a:ext cx="8229600" cy="4525963"/>
          </a:xfrm>
        </p:spPr>
        <p:txBody>
          <a:bodyPr/>
          <a:lstStyle/>
          <a:p>
            <a:pPr>
              <a:buNone/>
            </a:pPr>
            <a:r>
              <a:rPr lang="en-US" altLang="zh-CN" b="1" smtClean="0"/>
              <a:t>          </a:t>
            </a:r>
            <a:r>
              <a:rPr lang="zh-CN" altLang="en-US" b="1" smtClean="0"/>
              <a:t>从以下这些</a:t>
            </a:r>
            <a:r>
              <a:rPr lang="en-US" altLang="zh-CN" b="1"/>
              <a:t>《</a:t>
            </a:r>
            <a:r>
              <a:rPr lang="zh-CN" altLang="en-US" b="1"/>
              <a:t>罗马法</a:t>
            </a:r>
            <a:r>
              <a:rPr lang="en-US" altLang="zh-CN" b="1"/>
              <a:t>》</a:t>
            </a:r>
            <a:r>
              <a:rPr lang="zh-CN" altLang="en-US" b="1" smtClean="0"/>
              <a:t>法律条文中，你发现了什么信息？ </a:t>
            </a:r>
            <a:r>
              <a:rPr lang="en-US" altLang="zh-CN" b="1" smtClean="0"/>
              <a:t>《</a:t>
            </a:r>
            <a:r>
              <a:rPr lang="zh-CN" altLang="en-US" b="1" smtClean="0"/>
              <a:t>罗马法</a:t>
            </a:r>
            <a:r>
              <a:rPr lang="en-US" altLang="zh-CN" b="1" smtClean="0"/>
              <a:t>》</a:t>
            </a:r>
            <a:r>
              <a:rPr lang="zh-CN" altLang="en-US" b="1" smtClean="0"/>
              <a:t>的本质是什么？</a:t>
            </a:r>
            <a:r>
              <a:rPr lang="en-US" altLang="zh-CN" b="1" smtClean="0"/>
              <a:t> 《</a:t>
            </a:r>
            <a:r>
              <a:rPr lang="zh-CN" altLang="en-US" b="1" smtClean="0"/>
              <a:t>罗马法</a:t>
            </a:r>
            <a:r>
              <a:rPr lang="en-US" altLang="zh-CN" b="1" smtClean="0"/>
              <a:t>》</a:t>
            </a:r>
            <a:r>
              <a:rPr lang="zh-CN" altLang="en-US" b="1" smtClean="0"/>
              <a:t>为什会对近代西方法律制度产生大的影响？</a:t>
            </a:r>
            <a:endParaRPr lang="zh-CN" altLang="en-US" b="1" smtClean="0"/>
          </a:p>
          <a:p>
            <a:pPr eaLnBrk="1" hangingPunct="1">
              <a:lnSpc>
                <a:spcPct val="90000"/>
              </a:lnSpc>
              <a:buFont typeface="Wingdings 2" panose="05020102010507070707" pitchFamily="18" charset="2"/>
              <a:buNone/>
            </a:pPr>
            <a:r>
              <a:rPr lang="zh-CN" altLang="en-US" smtClean="0"/>
              <a:t>    </a:t>
            </a:r>
            <a:endParaRPr lang="zh-CN" altLang="en-US" smtClean="0"/>
          </a:p>
          <a:p>
            <a:pPr eaLnBrk="1" hangingPunct="1">
              <a:lnSpc>
                <a:spcPct val="90000"/>
              </a:lnSpc>
              <a:buFont typeface="Wingdings 2" panose="05020102010507070707" pitchFamily="18" charset="2"/>
              <a:buNone/>
            </a:pPr>
            <a:r>
              <a:rPr lang="zh-CN" altLang="en-US" b="1" smtClean="0">
                <a:ea typeface="楷体_GB2312"/>
                <a:cs typeface="楷体_GB2312"/>
              </a:rPr>
              <a:t>　　</a:t>
            </a:r>
            <a:endParaRPr lang="zh-CN" altLang="en-US" b="1" u="sng" smtClean="0">
              <a:ea typeface="楷体_GB2312"/>
              <a:cs typeface="楷体_GB2312" panose="02010609030101010101" charset="-122"/>
            </a:endParaRPr>
          </a:p>
        </p:txBody>
      </p:sp>
      <p:sp>
        <p:nvSpPr>
          <p:cNvPr id="13315" name="AutoShape 6"/>
          <p:cNvSpPr>
            <a:spLocks noChangeArrowheads="1"/>
          </p:cNvSpPr>
          <p:nvPr/>
        </p:nvSpPr>
        <p:spPr bwMode="auto">
          <a:xfrm>
            <a:off x="611560" y="1107283"/>
            <a:ext cx="4392488" cy="594122"/>
          </a:xfrm>
          <a:prstGeom prst="cloudCallout">
            <a:avLst>
              <a:gd name="adj1" fmla="val -43778"/>
              <a:gd name="adj2" fmla="val 91884"/>
            </a:avLst>
          </a:prstGeom>
          <a:solidFill>
            <a:schemeClr val="accent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2400" b="1" i="1" smtClean="0">
                <a:solidFill>
                  <a:schemeClr val="bg1"/>
                </a:solidFill>
              </a:rPr>
              <a:t>读下列资料想一想</a:t>
            </a:r>
            <a:endParaRPr lang="zh-CN" altLang="en-US" sz="2400" b="1" i="1">
              <a:solidFill>
                <a:schemeClr val="bg1"/>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dissolve">
                                      <p:cBhvr>
                                        <p:cTn id="7" dur="500"/>
                                        <p:tgtEl>
                                          <p:spTgt spid="43011">
                                            <p:txEl>
                                              <p:pRg st="0" end="0"/>
                                            </p:txEl>
                                          </p:spTgt>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3011">
                                            <p:txEl>
                                              <p:pRg st="1" end="1"/>
                                            </p:txEl>
                                          </p:spTgt>
                                        </p:tgtEl>
                                        <p:attrNameLst>
                                          <p:attrName>style.visibility</p:attrName>
                                        </p:attrNameLst>
                                      </p:cBhvr>
                                      <p:to>
                                        <p:strVal val="visible"/>
                                      </p:to>
                                    </p:set>
                                    <p:animEffect transition="in" filter="dissolve">
                                      <p:cBhvr>
                                        <p:cTn id="12" dur="500"/>
                                        <p:tgtEl>
                                          <p:spTgt spid="43011">
                                            <p:txEl>
                                              <p:pRg st="1" end="1"/>
                                            </p:txEl>
                                          </p:spTgt>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3011">
                                            <p:txEl>
                                              <p:pRg st="2" end="2"/>
                                            </p:txEl>
                                          </p:spTgt>
                                        </p:tgtEl>
                                        <p:attrNameLst>
                                          <p:attrName>style.visibility</p:attrName>
                                        </p:attrNameLst>
                                      </p:cBhvr>
                                      <p:to>
                                        <p:strVal val="visible"/>
                                      </p:to>
                                    </p:set>
                                    <p:animEffect transition="in" filter="dissolve">
                                      <p:cBhvr>
                                        <p:cTn id="17" dur="500"/>
                                        <p:tgtEl>
                                          <p:spTgt spid="430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uiExpand="1" build="p"/>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338" name="Text Box 6"/>
          <p:cNvSpPr txBox="1">
            <a:spLocks noChangeArrowheads="1"/>
          </p:cNvSpPr>
          <p:nvPr/>
        </p:nvSpPr>
        <p:spPr bwMode="auto">
          <a:xfrm>
            <a:off x="611560" y="1322786"/>
            <a:ext cx="7992888"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zh-CN" altLang="en-US" sz="2400">
                <a:latin typeface="华文楷体" panose="02010600040101010101" pitchFamily="2" charset="-122"/>
                <a:ea typeface="华文楷体" panose="02010600040101010101" pitchFamily="2" charset="-122"/>
                <a:cs typeface="楷体_GB2312"/>
              </a:rPr>
              <a:t>材料一：奴隶和隶农必须无条件地服从主人，服从“命运”的安排，对逃亡的奴隶和隶农严加惩治。   </a:t>
            </a:r>
            <a:endParaRPr lang="en-US" altLang="zh-CN" sz="2400" smtClean="0">
              <a:latin typeface="华文楷体" pitchFamily="2" charset="-122"/>
              <a:ea typeface="华文楷体" pitchFamily="2" charset="-122"/>
              <a:cs typeface="楷体_GB2312" panose="02010609030101010101" charset="-122"/>
            </a:endParaRPr>
          </a:p>
          <a:p>
            <a:pPr eaLnBrk="1" hangingPunct="1">
              <a:spcBef>
                <a:spcPct val="50000"/>
              </a:spcBef>
              <a:buFontTx/>
              <a:buNone/>
            </a:pPr>
            <a:r>
              <a:rPr lang="en-US" altLang="zh-CN" sz="2400">
                <a:latin typeface="华文楷体" panose="02010600040101010101" pitchFamily="2" charset="-122"/>
                <a:ea typeface="华文楷体" panose="02010600040101010101" pitchFamily="2" charset="-122"/>
                <a:cs typeface="楷体_GB2312"/>
              </a:rPr>
              <a:t> </a:t>
            </a:r>
            <a:r>
              <a:rPr lang="en-US" altLang="zh-CN" sz="2400" smtClean="0">
                <a:latin typeface="华文楷体" panose="02010600040101010101" pitchFamily="2" charset="-122"/>
                <a:ea typeface="华文楷体" panose="02010600040101010101" pitchFamily="2" charset="-122"/>
                <a:cs typeface="楷体_GB2312"/>
              </a:rPr>
              <a:t>                                                               ——《</a:t>
            </a:r>
            <a:r>
              <a:rPr lang="zh-CN" altLang="en-US" sz="2400">
                <a:latin typeface="华文楷体" panose="02010600040101010101" pitchFamily="2" charset="-122"/>
                <a:ea typeface="华文楷体" panose="02010600040101010101" pitchFamily="2" charset="-122"/>
                <a:cs typeface="楷体_GB2312"/>
              </a:rPr>
              <a:t>民法大全</a:t>
            </a:r>
            <a:r>
              <a:rPr lang="en-US" altLang="zh-CN" sz="2400">
                <a:latin typeface="华文楷体" panose="02010600040101010101" pitchFamily="2" charset="-122"/>
                <a:ea typeface="华文楷体" panose="02010600040101010101" pitchFamily="2" charset="-122"/>
                <a:cs typeface="楷体_GB2312"/>
              </a:rPr>
              <a:t>》</a:t>
            </a:r>
            <a:endParaRPr lang="en-US" altLang="zh-CN" sz="2400">
              <a:latin typeface="华文楷体" pitchFamily="2" charset="-122"/>
              <a:ea typeface="华文楷体" pitchFamily="2" charset="-122"/>
              <a:cs typeface="楷体_GB2312" panose="02010609030101010101" charset="-122"/>
            </a:endParaRPr>
          </a:p>
          <a:p>
            <a:pPr eaLnBrk="1" hangingPunct="1">
              <a:spcBef>
                <a:spcPct val="50000"/>
              </a:spcBef>
              <a:buFontTx/>
              <a:buNone/>
            </a:pPr>
            <a:r>
              <a:rPr lang="zh-CN" altLang="en-US" sz="2400">
                <a:latin typeface="华文楷体" panose="02010600040101010101" pitchFamily="2" charset="-122"/>
                <a:ea typeface="华文楷体" panose="02010600040101010101" pitchFamily="2" charset="-122"/>
                <a:cs typeface="楷体_GB2312"/>
              </a:rPr>
              <a:t>材料二：债权人可将无力偿还的债务人，交付法庭裁决</a:t>
            </a:r>
            <a:r>
              <a:rPr lang="zh-CN" altLang="en-US" sz="2400" smtClean="0">
                <a:latin typeface="华文楷体" panose="02010600040101010101" pitchFamily="2" charset="-122"/>
                <a:ea typeface="华文楷体" panose="02010600040101010101" pitchFamily="2" charset="-122"/>
                <a:cs typeface="楷体_GB2312"/>
              </a:rPr>
              <a:t>，直至</a:t>
            </a:r>
            <a:r>
              <a:rPr lang="zh-CN" altLang="en-US" sz="2400">
                <a:latin typeface="华文楷体" panose="02010600040101010101" pitchFamily="2" charset="-122"/>
                <a:ea typeface="华文楷体" panose="02010600040101010101" pitchFamily="2" charset="-122"/>
                <a:cs typeface="楷体_GB2312"/>
              </a:rPr>
              <a:t>将其戴上足枷、手铐、甚至杀死或卖之为奴。 </a:t>
            </a:r>
            <a:endParaRPr lang="en-US" altLang="zh-CN" sz="2400" smtClean="0">
              <a:latin typeface="华文楷体" panose="02010600040101010101" pitchFamily="2" charset="-122"/>
              <a:ea typeface="华文楷体" panose="02010600040101010101" pitchFamily="2" charset="-122"/>
              <a:cs typeface="楷体_GB2312"/>
            </a:endParaRPr>
          </a:p>
          <a:p>
            <a:pPr eaLnBrk="1" hangingPunct="1">
              <a:spcBef>
                <a:spcPct val="50000"/>
              </a:spcBef>
              <a:buFontTx/>
              <a:buNone/>
            </a:pPr>
            <a:r>
              <a:rPr lang="en-US" altLang="zh-CN" sz="2400">
                <a:latin typeface="华文楷体" panose="02010600040101010101" pitchFamily="2" charset="-122"/>
                <a:ea typeface="华文楷体" panose="02010600040101010101" pitchFamily="2" charset="-122"/>
                <a:cs typeface="楷体_GB2312"/>
              </a:rPr>
              <a:t> </a:t>
            </a:r>
            <a:r>
              <a:rPr lang="en-US" altLang="zh-CN" sz="2400" smtClean="0">
                <a:latin typeface="华文楷体" panose="02010600040101010101" pitchFamily="2" charset="-122"/>
                <a:ea typeface="华文楷体" panose="02010600040101010101" pitchFamily="2" charset="-122"/>
                <a:cs typeface="楷体_GB2312"/>
              </a:rPr>
              <a:t>                                                               ——《</a:t>
            </a:r>
            <a:r>
              <a:rPr lang="zh-CN" altLang="en-US" sz="2400">
                <a:latin typeface="华文楷体" panose="02010600040101010101" pitchFamily="2" charset="-122"/>
                <a:ea typeface="华文楷体" panose="02010600040101010101" pitchFamily="2" charset="-122"/>
                <a:cs typeface="楷体_GB2312"/>
              </a:rPr>
              <a:t>十二铜表法</a:t>
            </a:r>
            <a:r>
              <a:rPr lang="en-US" altLang="zh-CN" sz="2400">
                <a:latin typeface="华文楷体" panose="02010600040101010101" pitchFamily="2" charset="-122"/>
                <a:ea typeface="华文楷体" panose="02010600040101010101" pitchFamily="2" charset="-122"/>
                <a:cs typeface="楷体_GB2312"/>
              </a:rPr>
              <a:t>》</a:t>
            </a:r>
            <a:endParaRPr lang="en-US" altLang="zh-CN" sz="2400">
              <a:latin typeface="华文楷体" panose="02010600040101010101" pitchFamily="2" charset="-122"/>
              <a:ea typeface="华文楷体" panose="02010600040101010101" pitchFamily="2" charset="-122"/>
              <a:cs typeface="楷体_GB2312"/>
            </a:endParaRPr>
          </a:p>
          <a:p>
            <a:pPr eaLnBrk="1" hangingPunct="1">
              <a:spcBef>
                <a:spcPct val="50000"/>
              </a:spcBef>
              <a:buFontTx/>
              <a:buNone/>
            </a:pPr>
            <a:r>
              <a:rPr lang="zh-CN" altLang="en-US" sz="2400">
                <a:latin typeface="华文楷体" panose="02010600040101010101" pitchFamily="2" charset="-122"/>
                <a:ea typeface="华文楷体" panose="02010600040101010101" pitchFamily="2" charset="-122"/>
                <a:cs typeface="楷体_GB2312"/>
              </a:rPr>
              <a:t>材料三：自由民“在法律面前人人平等”，依法享有国家全面保护的公权和私权。 </a:t>
            </a:r>
            <a:r>
              <a:rPr lang="zh-CN" altLang="en-US" sz="2400" smtClean="0">
                <a:latin typeface="华文楷体" panose="02010600040101010101" pitchFamily="2" charset="-122"/>
                <a:ea typeface="华文楷体" panose="02010600040101010101" pitchFamily="2" charset="-122"/>
                <a:cs typeface="楷体_GB2312"/>
              </a:rPr>
              <a:t>                      </a:t>
            </a:r>
            <a:r>
              <a:rPr lang="en-US" altLang="zh-CN" sz="2400">
                <a:latin typeface="华文楷体" panose="02010600040101010101" pitchFamily="2" charset="-122"/>
                <a:ea typeface="华文楷体" panose="02010600040101010101" pitchFamily="2" charset="-122"/>
                <a:cs typeface="楷体_GB2312"/>
              </a:rPr>
              <a:t>——“</a:t>
            </a:r>
            <a:r>
              <a:rPr lang="zh-CN" altLang="en-US" sz="2400">
                <a:latin typeface="华文楷体" panose="02010600040101010101" pitchFamily="2" charset="-122"/>
                <a:ea typeface="华文楷体" panose="02010600040101010101" pitchFamily="2" charset="-122"/>
                <a:cs typeface="楷体_GB2312"/>
              </a:rPr>
              <a:t>万民法”</a:t>
            </a:r>
            <a:endParaRPr lang="zh-CN" altLang="en-US" sz="2400">
              <a:latin typeface="华文楷体" pitchFamily="2" charset="-122"/>
              <a:ea typeface="华文楷体" pitchFamily="2" charset="-122"/>
              <a:cs typeface="楷体_GB2312" panose="02010609030101010101" charset="-122"/>
            </a:endParaRPr>
          </a:p>
        </p:txBody>
      </p:sp>
    </p:spTree>
  </p:cSld>
  <p:clrMapOvr>
    <a:masterClrMapping/>
  </p:clrMapOvr>
  <p:transition>
    <p:fade/>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362" name="Rectangle 3"/>
          <p:cNvSpPr>
            <a:spLocks noGrp="1" noRot="1" noChangeArrowheads="1"/>
          </p:cNvSpPr>
          <p:nvPr>
            <p:ph type="body" idx="1"/>
          </p:nvPr>
        </p:nvSpPr>
        <p:spPr>
          <a:xfrm>
            <a:off x="539552" y="1269207"/>
            <a:ext cx="8064896" cy="4118050"/>
          </a:xfrm>
        </p:spPr>
        <p:txBody>
          <a:bodyPr wrap="square">
            <a:spAutoFit/>
          </a:bodyPr>
          <a:lstStyle/>
          <a:p>
            <a:pPr marL="0" indent="0">
              <a:lnSpc>
                <a:spcPct val="90000"/>
              </a:lnSpc>
              <a:buNone/>
            </a:pPr>
            <a:r>
              <a:rPr lang="zh-CN" altLang="en-US" sz="2400" smtClean="0">
                <a:latin typeface="华文楷体" panose="02010600040101010101" pitchFamily="2" charset="-122"/>
                <a:ea typeface="华文楷体" panose="02010600040101010101" pitchFamily="2" charset="-122"/>
              </a:rPr>
              <a:t>材料</a:t>
            </a:r>
            <a:r>
              <a:rPr lang="zh-CN" altLang="en-US" sz="2400">
                <a:latin typeface="华文楷体" panose="02010600040101010101" pitchFamily="2" charset="-122"/>
                <a:ea typeface="华文楷体" panose="02010600040101010101" pitchFamily="2" charset="-122"/>
              </a:rPr>
              <a:t>四：妇女不得参与任何公务，因而她们不能担任法官，或行使地方官吏的职责，或提起诉讼，或为他人担保，或担任律师。未成年人不得参与公务。          </a:t>
            </a:r>
            <a:endParaRPr lang="zh-CN" altLang="en-US" sz="2400">
              <a:latin typeface="华文楷体" pitchFamily="2" charset="-122"/>
              <a:ea typeface="华文楷体" pitchFamily="2" charset="-122"/>
            </a:endParaRPr>
          </a:p>
          <a:p>
            <a:pPr eaLnBrk="1" hangingPunct="1">
              <a:lnSpc>
                <a:spcPct val="90000"/>
              </a:lnSpc>
              <a:buFont typeface="Wingdings 2" panose="05020102010507070707" pitchFamily="18" charset="2"/>
              <a:buNone/>
            </a:pPr>
            <a:r>
              <a:rPr lang="zh-CN" altLang="en-US" sz="2400">
                <a:latin typeface="华文楷体" panose="02010600040101010101" pitchFamily="2" charset="-122"/>
                <a:ea typeface="华文楷体" panose="02010600040101010101" pitchFamily="2" charset="-122"/>
              </a:rPr>
              <a:t>                                     </a:t>
            </a:r>
            <a:r>
              <a:rPr lang="zh-CN" altLang="en-US" sz="2400" smtClean="0">
                <a:latin typeface="华文楷体" panose="02010600040101010101" pitchFamily="2" charset="-122"/>
                <a:ea typeface="华文楷体" panose="02010600040101010101" pitchFamily="2" charset="-122"/>
              </a:rPr>
              <a:t>                           </a:t>
            </a:r>
            <a:r>
              <a:rPr lang="en-US" altLang="zh-CN" sz="2400">
                <a:latin typeface="华文楷体" panose="02010600040101010101" pitchFamily="2" charset="-122"/>
                <a:ea typeface="华文楷体" panose="02010600040101010101" pitchFamily="2" charset="-122"/>
              </a:rPr>
              <a:t>——《</a:t>
            </a:r>
            <a:r>
              <a:rPr lang="zh-CN" altLang="en-US" sz="2400">
                <a:latin typeface="华文楷体" panose="02010600040101010101" pitchFamily="2" charset="-122"/>
                <a:ea typeface="华文楷体" panose="02010600040101010101" pitchFamily="2" charset="-122"/>
              </a:rPr>
              <a:t>民法大全</a:t>
            </a:r>
            <a:r>
              <a:rPr lang="en-US" altLang="zh-CN" sz="2400">
                <a:latin typeface="华文楷体" panose="02010600040101010101" pitchFamily="2" charset="-122"/>
                <a:ea typeface="华文楷体" panose="02010600040101010101" pitchFamily="2" charset="-122"/>
              </a:rPr>
              <a:t>》</a:t>
            </a:r>
            <a:endParaRPr lang="en-US" altLang="zh-CN" sz="2400">
              <a:latin typeface="华文楷体" pitchFamily="2" charset="-122"/>
              <a:ea typeface="华文楷体" pitchFamily="2" charset="-122"/>
            </a:endParaRPr>
          </a:p>
          <a:p>
            <a:pPr marL="0" indent="0">
              <a:lnSpc>
                <a:spcPct val="90000"/>
              </a:lnSpc>
              <a:buNone/>
            </a:pPr>
            <a:r>
              <a:rPr lang="zh-CN" altLang="en-US" sz="2400">
                <a:latin typeface="华文楷体" panose="02010600040101010101" pitchFamily="2" charset="-122"/>
                <a:ea typeface="华文楷体" panose="02010600040101010101" pitchFamily="2" charset="-122"/>
              </a:rPr>
              <a:t>材料五：担任高级官职的必须选自出身自由的人，特别规定自治市中已获得公民权者对被释放奴隶的各种权利。</a:t>
            </a:r>
            <a:endParaRPr lang="zh-CN" altLang="en-US" sz="2400">
              <a:latin typeface="华文楷体" panose="02010600040101010101" pitchFamily="2" charset="-122"/>
              <a:ea typeface="华文楷体" panose="02010600040101010101" pitchFamily="2" charset="-122"/>
            </a:endParaRPr>
          </a:p>
          <a:p>
            <a:pPr eaLnBrk="1" hangingPunct="1">
              <a:lnSpc>
                <a:spcPct val="90000"/>
              </a:lnSpc>
              <a:buFont typeface="Wingdings 2" panose="05020102010507070707" pitchFamily="18" charset="2"/>
              <a:buNone/>
            </a:pPr>
            <a:r>
              <a:rPr lang="zh-CN" altLang="en-US" sz="2400">
                <a:latin typeface="华文楷体" panose="02010600040101010101" pitchFamily="2" charset="-122"/>
                <a:ea typeface="华文楷体" panose="02010600040101010101" pitchFamily="2" charset="-122"/>
              </a:rPr>
              <a:t>                </a:t>
            </a:r>
            <a:r>
              <a:rPr lang="en-US" altLang="zh-CN" sz="2400" smtClean="0">
                <a:latin typeface="华文楷体" panose="02010600040101010101" pitchFamily="2" charset="-122"/>
                <a:ea typeface="华文楷体" panose="02010600040101010101" pitchFamily="2" charset="-122"/>
              </a:rPr>
              <a:t>——</a:t>
            </a:r>
            <a:r>
              <a:rPr lang="zh-CN" altLang="en-US" sz="2400">
                <a:latin typeface="华文楷体" panose="02010600040101010101" pitchFamily="2" charset="-122"/>
                <a:ea typeface="华文楷体" panose="02010600040101010101" pitchFamily="2" charset="-122"/>
              </a:rPr>
              <a:t>根据罗马帝国西班牙行省自治市市政法</a:t>
            </a:r>
            <a:endParaRPr lang="zh-CN" altLang="en-US" sz="2400">
              <a:latin typeface="华文楷体" panose="02010600040101010101" pitchFamily="2" charset="-122"/>
              <a:ea typeface="华文楷体" panose="02010600040101010101" pitchFamily="2" charset="-122"/>
            </a:endParaRPr>
          </a:p>
          <a:p>
            <a:pPr marL="0" indent="0">
              <a:lnSpc>
                <a:spcPct val="90000"/>
              </a:lnSpc>
              <a:buNone/>
            </a:pPr>
            <a:r>
              <a:rPr lang="zh-CN" altLang="en-US" sz="2400">
                <a:latin typeface="华文楷体" panose="02010600040101010101" pitchFamily="2" charset="-122"/>
                <a:ea typeface="华文楷体" panose="02010600040101010101" pitchFamily="2" charset="-122"/>
              </a:rPr>
              <a:t>材料六：父亲的罪名或所受的惩罚不能玷污儿子的名声，因为一方的命运均取决于自己的行为，而任何一方都不得被指定是另一方所犯罪行的继承人。 </a:t>
            </a:r>
            <a:endParaRPr lang="zh-CN" altLang="en-US" sz="2400">
              <a:latin typeface="华文楷体" panose="02010600040101010101" pitchFamily="2" charset="-122"/>
              <a:ea typeface="华文楷体" panose="02010600040101010101" pitchFamily="2" charset="-122"/>
            </a:endParaRPr>
          </a:p>
          <a:p>
            <a:pPr eaLnBrk="1" hangingPunct="1">
              <a:lnSpc>
                <a:spcPct val="90000"/>
              </a:lnSpc>
              <a:buFont typeface="Wingdings 2" panose="05020102010507070707" pitchFamily="18" charset="2"/>
              <a:buNone/>
            </a:pPr>
            <a:r>
              <a:rPr lang="zh-CN" altLang="en-US" sz="2400">
                <a:latin typeface="华文楷体" panose="02010600040101010101" pitchFamily="2" charset="-122"/>
                <a:ea typeface="华文楷体" panose="02010600040101010101" pitchFamily="2" charset="-122"/>
              </a:rPr>
              <a:t>                                      </a:t>
            </a:r>
            <a:r>
              <a:rPr lang="zh-CN" altLang="en-US" sz="2400" smtClean="0">
                <a:latin typeface="华文楷体" panose="02010600040101010101" pitchFamily="2" charset="-122"/>
                <a:ea typeface="华文楷体" panose="02010600040101010101" pitchFamily="2" charset="-122"/>
              </a:rPr>
              <a:t>                             </a:t>
            </a:r>
            <a:r>
              <a:rPr lang="en-US" altLang="zh-CN" sz="2400" smtClean="0">
                <a:latin typeface="华文楷体" panose="02010600040101010101" pitchFamily="2" charset="-122"/>
                <a:ea typeface="华文楷体" panose="02010600040101010101" pitchFamily="2" charset="-122"/>
              </a:rPr>
              <a:t>——《</a:t>
            </a:r>
            <a:r>
              <a:rPr lang="zh-CN" altLang="en-US" sz="2400">
                <a:latin typeface="华文楷体" panose="02010600040101010101" pitchFamily="2" charset="-122"/>
                <a:ea typeface="华文楷体" panose="02010600040101010101" pitchFamily="2" charset="-122"/>
              </a:rPr>
              <a:t>民法大全</a:t>
            </a:r>
            <a:r>
              <a:rPr lang="en-US" altLang="zh-CN" sz="2400">
                <a:latin typeface="华文楷体" panose="02010600040101010101" pitchFamily="2" charset="-122"/>
                <a:ea typeface="华文楷体" panose="02010600040101010101" pitchFamily="2" charset="-122"/>
              </a:rPr>
              <a:t>》              </a:t>
            </a:r>
            <a:r>
              <a:rPr lang="en-US" altLang="zh-CN" sz="2400" b="1"/>
              <a:t>                            </a:t>
            </a:r>
            <a:endParaRPr lang="en-US" altLang="zh-CN" sz="2400" b="1"/>
          </a:p>
        </p:txBody>
      </p:sp>
    </p:spTree>
  </p:cSld>
  <p:clrMapOvr>
    <a:masterClrMapping/>
  </p:clrMapOvr>
  <p:transition>
    <p:fade/>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0659" name="Text Box 3"/>
          <p:cNvSpPr txBox="1">
            <a:spLocks noChangeArrowheads="1"/>
          </p:cNvSpPr>
          <p:nvPr/>
        </p:nvSpPr>
        <p:spPr bwMode="auto">
          <a:xfrm>
            <a:off x="611560" y="1268760"/>
            <a:ext cx="7992888"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400">
                <a:latin typeface="华文楷体" panose="02010600040101010101" pitchFamily="2" charset="-122"/>
                <a:ea typeface="华文楷体" panose="02010600040101010101" pitchFamily="2" charset="-122"/>
              </a:rPr>
              <a:t>材料七： </a:t>
            </a:r>
            <a:endParaRPr lang="en-US" altLang="zh-CN" sz="2400">
              <a:latin typeface="华文楷体" panose="02010600040101010101" pitchFamily="2" charset="-122"/>
              <a:ea typeface="华文楷体" panose="02010600040101010101" pitchFamily="2" charset="-122"/>
            </a:endParaRPr>
          </a:p>
          <a:p>
            <a:pPr eaLnBrk="1" hangingPunct="1">
              <a:spcBef>
                <a:spcPct val="0"/>
              </a:spcBef>
              <a:buFontTx/>
              <a:buNone/>
            </a:pPr>
            <a:r>
              <a:rPr lang="zh-CN" altLang="en-US" sz="2400">
                <a:latin typeface="华文楷体" panose="02010600040101010101" pitchFamily="2" charset="-122"/>
                <a:ea typeface="华文楷体" panose="02010600040101010101" pitchFamily="2" charset="-122"/>
              </a:rPr>
              <a:t>任何人在缺席时不得被判罪。同样，不得基于怀疑而惩罚任何人；</a:t>
            </a:r>
            <a:r>
              <a:rPr lang="en-US" altLang="zh-CN" sz="2400">
                <a:latin typeface="华文楷体" panose="02010600040101010101" pitchFamily="2" charset="-122"/>
                <a:ea typeface="华文楷体" panose="02010600040101010101" pitchFamily="2" charset="-122"/>
              </a:rPr>
              <a:t>……“</a:t>
            </a:r>
            <a:r>
              <a:rPr lang="zh-CN" altLang="en-US" sz="2400">
                <a:latin typeface="华文楷体" panose="02010600040101010101" pitchFamily="2" charset="-122"/>
                <a:ea typeface="华文楷体" panose="02010600040101010101" pitchFamily="2" charset="-122"/>
              </a:rPr>
              <a:t>与其判处无罪之人，不如容许罪犯逃脱惩罚。”</a:t>
            </a:r>
            <a:r>
              <a:rPr lang="en-US" altLang="zh-CN" sz="2400">
                <a:latin typeface="华文楷体" panose="02010600040101010101" pitchFamily="2" charset="-122"/>
                <a:ea typeface="华文楷体" panose="02010600040101010101" pitchFamily="2" charset="-122"/>
              </a:rPr>
              <a:t>(</a:t>
            </a:r>
            <a:r>
              <a:rPr lang="zh-CN" altLang="en-US" sz="2400">
                <a:latin typeface="华文楷体" panose="02010600040101010101" pitchFamily="2" charset="-122"/>
                <a:ea typeface="华文楷体" panose="02010600040101010101" pitchFamily="2" charset="-122"/>
              </a:rPr>
              <a:t>如译为“宁可漏网一千，不可枉屈一人</a:t>
            </a:r>
            <a:r>
              <a:rPr lang="en-US" altLang="zh-CN" sz="2400">
                <a:latin typeface="华文楷体" panose="02010600040101010101" pitchFamily="2" charset="-122"/>
                <a:ea typeface="华文楷体" panose="02010600040101010101" pitchFamily="2" charset="-122"/>
              </a:rPr>
              <a:t>"</a:t>
            </a:r>
            <a:r>
              <a:rPr lang="zh-CN" altLang="en-US" sz="2400">
                <a:latin typeface="华文楷体" panose="02010600040101010101" pitchFamily="2" charset="-122"/>
                <a:ea typeface="华文楷体" panose="02010600040101010101" pitchFamily="2" charset="-122"/>
              </a:rPr>
              <a:t>可能更体现此原则的思想）</a:t>
            </a:r>
            <a:endParaRPr lang="en-US" altLang="zh-CN" sz="2400">
              <a:latin typeface="华文楷体" panose="02010600040101010101" pitchFamily="2" charset="-122"/>
              <a:ea typeface="华文楷体" panose="02010600040101010101" pitchFamily="2" charset="-122"/>
            </a:endParaRPr>
          </a:p>
          <a:p>
            <a:pPr eaLnBrk="1" hangingPunct="1">
              <a:spcBef>
                <a:spcPct val="0"/>
              </a:spcBef>
              <a:buFontTx/>
              <a:buNone/>
            </a:pPr>
            <a:endParaRPr lang="en-US" altLang="zh-CN" sz="2400">
              <a:latin typeface="华文楷体" panose="02010600040101010101" pitchFamily="2" charset="-122"/>
              <a:ea typeface="华文楷体" panose="02010600040101010101" pitchFamily="2" charset="-122"/>
            </a:endParaRPr>
          </a:p>
          <a:p>
            <a:pPr eaLnBrk="1" hangingPunct="1">
              <a:spcBef>
                <a:spcPct val="0"/>
              </a:spcBef>
              <a:buFontTx/>
              <a:buNone/>
            </a:pPr>
            <a:r>
              <a:rPr lang="zh-CN" altLang="en-US" sz="2400">
                <a:latin typeface="华文楷体" panose="02010600040101010101" pitchFamily="2" charset="-122"/>
                <a:ea typeface="华文楷体" panose="02010600040101010101" pitchFamily="2" charset="-122"/>
              </a:rPr>
              <a:t>任何人不能仅因为思想而受惩罚。 </a:t>
            </a:r>
            <a:endParaRPr lang="en-US" altLang="zh-CN" sz="2400">
              <a:latin typeface="华文楷体" panose="02010600040101010101" pitchFamily="2" charset="-122"/>
              <a:ea typeface="华文楷体" panose="02010600040101010101" pitchFamily="2" charset="-122"/>
            </a:endParaRPr>
          </a:p>
          <a:p>
            <a:pPr eaLnBrk="1" hangingPunct="1">
              <a:spcBef>
                <a:spcPct val="0"/>
              </a:spcBef>
              <a:buFontTx/>
              <a:buNone/>
            </a:pPr>
            <a:endParaRPr lang="en-US" altLang="zh-CN" sz="2400">
              <a:latin typeface="华文楷体" panose="02010600040101010101" pitchFamily="2" charset="-122"/>
              <a:ea typeface="华文楷体" panose="02010600040101010101" pitchFamily="2" charset="-122"/>
            </a:endParaRPr>
          </a:p>
          <a:p>
            <a:pPr eaLnBrk="1" hangingPunct="1">
              <a:spcBef>
                <a:spcPct val="0"/>
              </a:spcBef>
              <a:buFontTx/>
              <a:buNone/>
            </a:pPr>
            <a:r>
              <a:rPr lang="zh-CN" altLang="en-US" sz="2400">
                <a:latin typeface="华文楷体" panose="02010600040101010101" pitchFamily="2" charset="-122"/>
                <a:ea typeface="华文楷体" panose="02010600040101010101" pitchFamily="2" charset="-122"/>
              </a:rPr>
              <a:t>世代相传的习俗应受到尊重和服从，不得轻视，但其有效性不应凌驾于理性或法律之上。 </a:t>
            </a:r>
            <a:endParaRPr lang="en-US" altLang="zh-CN" sz="2400">
              <a:latin typeface="华文楷体" panose="02010600040101010101" pitchFamily="2" charset="-122"/>
              <a:ea typeface="华文楷体" panose="02010600040101010101" pitchFamily="2" charset="-122"/>
            </a:endParaRPr>
          </a:p>
          <a:p>
            <a:pPr eaLnBrk="1" hangingPunct="1">
              <a:spcBef>
                <a:spcPct val="0"/>
              </a:spcBef>
              <a:buFontTx/>
              <a:buNone/>
            </a:pPr>
            <a:r>
              <a:rPr lang="zh-CN" altLang="en-US" sz="2400">
                <a:latin typeface="华文楷体" panose="02010600040101010101" pitchFamily="2" charset="-122"/>
                <a:ea typeface="华文楷体" panose="02010600040101010101" pitchFamily="2" charset="-122"/>
              </a:rPr>
              <a:t>                                                            </a:t>
            </a:r>
            <a:r>
              <a:rPr lang="en-US" altLang="zh-CN" sz="2400">
                <a:latin typeface="华文楷体" panose="02010600040101010101" pitchFamily="2" charset="-122"/>
                <a:ea typeface="华文楷体" panose="02010600040101010101" pitchFamily="2" charset="-122"/>
              </a:rPr>
              <a:t>——《</a:t>
            </a:r>
            <a:r>
              <a:rPr lang="zh-CN" altLang="en-US" sz="2400">
                <a:latin typeface="华文楷体" panose="02010600040101010101" pitchFamily="2" charset="-122"/>
                <a:ea typeface="华文楷体" panose="02010600040101010101" pitchFamily="2" charset="-122"/>
              </a:rPr>
              <a:t>民法大全</a:t>
            </a:r>
            <a:r>
              <a:rPr lang="en-US" altLang="zh-CN" sz="2400">
                <a:latin typeface="华文楷体" panose="02010600040101010101" pitchFamily="2" charset="-122"/>
                <a:ea typeface="华文楷体" panose="02010600040101010101" pitchFamily="2" charset="-122"/>
              </a:rPr>
              <a:t>》</a:t>
            </a:r>
            <a:r>
              <a:rPr lang="en-US" altLang="zh-CN" sz="2100">
                <a:latin typeface="华文楷体" panose="02010600040101010101" pitchFamily="2" charset="-122"/>
                <a:ea typeface="华文楷体" panose="02010600040101010101" pitchFamily="2" charset="-122"/>
              </a:rPr>
              <a:t>                    </a:t>
            </a:r>
            <a:r>
              <a:rPr lang="en-US" altLang="zh-CN" sz="2100" b="1"/>
              <a:t>                      </a:t>
            </a:r>
            <a:r>
              <a:rPr lang="zh-CN" altLang="en-US" sz="2100" b="1">
                <a:latin typeface="Arial" panose="020b0604020202020204" pitchFamily="34" charset="0"/>
              </a:rPr>
              <a:t>　 </a:t>
            </a:r>
            <a:endParaRPr lang="zh-CN" altLang="en-US" sz="2100" b="1">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0659"/>
                                        </p:tgtEl>
                                        <p:attrNameLst>
                                          <p:attrName>style.visibility</p:attrName>
                                        </p:attrNameLst>
                                      </p:cBhvr>
                                      <p:to>
                                        <p:strVal val="visible"/>
                                      </p:to>
                                    </p:set>
                                    <p:anim calcmode="lin" valueType="num">
                                      <p:cBhvr additive="base">
                                        <p:cTn id="7" dur="500" fill="hold"/>
                                        <p:tgtEl>
                                          <p:spTgt spid="70659"/>
                                        </p:tgtEl>
                                        <p:attrNameLst>
                                          <p:attrName>ppt_x</p:attrName>
                                        </p:attrNameLst>
                                      </p:cBhvr>
                                      <p:tavLst>
                                        <p:tav tm="0">
                                          <p:val>
                                            <p:strVal val="0-#ppt_w/2"/>
                                          </p:val>
                                        </p:tav>
                                        <p:tav tm="100000">
                                          <p:val>
                                            <p:strVal val="#ppt_x"/>
                                          </p:val>
                                        </p:tav>
                                      </p:tavLst>
                                    </p:anim>
                                    <p:anim calcmode="lin" valueType="num">
                                      <p:cBhvr additive="base">
                                        <p:cTn id="8" dur="500" fill="hold"/>
                                        <p:tgtEl>
                                          <p:spTgt spid="706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0658" name="Text Box 2"/>
          <p:cNvSpPr txBox="1">
            <a:spLocks noChangeArrowheads="1"/>
          </p:cNvSpPr>
          <p:nvPr/>
        </p:nvSpPr>
        <p:spPr bwMode="auto">
          <a:xfrm>
            <a:off x="813127" y="2204864"/>
            <a:ext cx="7560840" cy="2354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100" b="1">
                <a:latin typeface="Arial" panose="020b0604020202020204" pitchFamily="34" charset="0"/>
              </a:rPr>
              <a:t>查士丁尼</a:t>
            </a:r>
            <a:r>
              <a:rPr lang="en-US" altLang="zh-CN" sz="2100" b="1">
                <a:latin typeface="Arial" panose="020b0604020202020204" pitchFamily="34" charset="0"/>
              </a:rPr>
              <a:t>《</a:t>
            </a:r>
            <a:r>
              <a:rPr lang="zh-CN" altLang="en-US" sz="2100" b="1">
                <a:latin typeface="Arial" panose="020b0604020202020204" pitchFamily="34" charset="0"/>
              </a:rPr>
              <a:t>民法大全</a:t>
            </a:r>
            <a:r>
              <a:rPr lang="en-US" altLang="zh-CN" sz="2100" b="1">
                <a:latin typeface="Arial" panose="020b0604020202020204" pitchFamily="34" charset="0"/>
              </a:rPr>
              <a:t>》</a:t>
            </a:r>
            <a:endParaRPr lang="zh-CN" altLang="en-US" sz="2100" b="1">
              <a:latin typeface="Arial" panose="020b0604020202020204" pitchFamily="34" charset="0"/>
            </a:endParaRPr>
          </a:p>
          <a:p>
            <a:pPr eaLnBrk="1" hangingPunct="1">
              <a:spcBef>
                <a:spcPct val="0"/>
              </a:spcBef>
              <a:buFontTx/>
              <a:buNone/>
            </a:pPr>
            <a:r>
              <a:rPr lang="zh-CN" altLang="en-US" sz="2100" b="1">
                <a:latin typeface="Arial" panose="020b0604020202020204" pitchFamily="34" charset="0"/>
              </a:rPr>
              <a:t>对西方文明的影响被认为仅次于</a:t>
            </a:r>
            <a:r>
              <a:rPr lang="en-US" altLang="zh-CN" sz="2100" b="1">
                <a:latin typeface="Arial" panose="020b0604020202020204" pitchFamily="34" charset="0"/>
              </a:rPr>
              <a:t>《</a:t>
            </a:r>
            <a:r>
              <a:rPr lang="zh-CN" altLang="en-US" sz="2100" b="1">
                <a:latin typeface="Arial" panose="020b0604020202020204" pitchFamily="34" charset="0"/>
              </a:rPr>
              <a:t>圣经</a:t>
            </a:r>
            <a:r>
              <a:rPr lang="en-US" altLang="zh-CN" sz="2100" b="1">
                <a:latin typeface="Arial" panose="020b0604020202020204" pitchFamily="34" charset="0"/>
              </a:rPr>
              <a:t>》</a:t>
            </a:r>
            <a:r>
              <a:rPr lang="zh-CN" altLang="en-US" sz="2100" b="1">
                <a:latin typeface="Arial" panose="020b0604020202020204" pitchFamily="34" charset="0"/>
              </a:rPr>
              <a:t>，其基本思想和原则已融入西方乃至世界各国的法律中。</a:t>
            </a:r>
            <a:endParaRPr lang="en-US" altLang="zh-CN" sz="2100" b="1">
              <a:latin typeface="Arial" panose="020b0604020202020204" pitchFamily="34" charset="0"/>
            </a:endParaRPr>
          </a:p>
          <a:p>
            <a:pPr eaLnBrk="1" hangingPunct="1">
              <a:spcBef>
                <a:spcPct val="0"/>
              </a:spcBef>
              <a:buFontTx/>
              <a:buNone/>
            </a:pPr>
            <a:r>
              <a:rPr lang="zh-CN" altLang="en-US" sz="2100" b="1">
                <a:latin typeface="Arial" panose="020b0604020202020204" pitchFamily="34" charset="0"/>
              </a:rPr>
              <a:t>罗马法的博大精深，如</a:t>
            </a:r>
            <a:r>
              <a:rPr lang="zh-CN" altLang="en-US" sz="2800" b="1">
                <a:solidFill>
                  <a:srgbClr val="FF0000"/>
                </a:solidFill>
                <a:latin typeface="Arial" panose="020b0604020202020204" pitchFamily="34" charset="0"/>
              </a:rPr>
              <a:t>对证据、公正、思想自由和契约精神的肯定。</a:t>
            </a:r>
            <a:br>
              <a:rPr lang="zh-CN" altLang="en-US" sz="2800" b="1">
                <a:solidFill>
                  <a:srgbClr val="FF0000"/>
                </a:solidFill>
                <a:latin typeface="Arial" panose="020b0604020202020204" pitchFamily="34" charset="0"/>
              </a:rPr>
            </a:br>
            <a:endParaRPr lang="zh-CN" altLang="en-US" sz="2800" b="1">
              <a:solidFill>
                <a:srgbClr val="FF0000"/>
              </a:solidFill>
              <a:latin typeface="Arial" pitchFamily="34" charset="0"/>
            </a:endParaRPr>
          </a:p>
        </p:txBody>
      </p:sp>
      <p:sp>
        <p:nvSpPr>
          <p:cNvPr id="17411" name="矩形 1"/>
          <p:cNvSpPr>
            <a:spLocks noChangeArrowheads="1"/>
          </p:cNvSpPr>
          <p:nvPr/>
        </p:nvSpPr>
        <p:spPr bwMode="auto">
          <a:xfrm>
            <a:off x="813127" y="1196752"/>
            <a:ext cx="763284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400"/>
              <a:t> </a:t>
            </a:r>
            <a:r>
              <a:rPr lang="zh-CN" altLang="en-US" sz="2100" b="1">
                <a:latin typeface="宋体" panose="02010600030101010101" pitchFamily="2" charset="-122"/>
                <a:cs typeface="楷体_GB2312"/>
              </a:rPr>
              <a:t>法律是阶级统治的工具，体现的是统治阶级的利益，维护的是统治阶级的利益</a:t>
            </a:r>
            <a:r>
              <a:rPr lang="zh-CN" altLang="en-US" sz="2400" b="1">
                <a:ea typeface="楷体_GB2312"/>
                <a:cs typeface="楷体_GB2312"/>
              </a:rPr>
              <a:t>。</a:t>
            </a:r>
            <a:endParaRPr lang="zh-CN" altLang="en-US" sz="2400"/>
          </a:p>
        </p:txBody>
      </p:sp>
      <p:sp>
        <p:nvSpPr>
          <p:cNvPr id="4" name="Rectangle 3"/>
          <p:cNvSpPr txBox="1">
            <a:spLocks noChangeArrowheads="1"/>
          </p:cNvSpPr>
          <p:nvPr/>
        </p:nvSpPr>
        <p:spPr>
          <a:xfrm>
            <a:off x="467544" y="4077072"/>
            <a:ext cx="8208912" cy="21602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57200" indent="-457200"/>
            <a:r>
              <a:rPr lang="zh-CN" altLang="en-US" sz="2400" b="1" smtClean="0"/>
              <a:t>为近代世界各国立法提供了范本。</a:t>
            </a:r>
            <a:endParaRPr lang="zh-CN" altLang="en-US" sz="2400" b="1" smtClean="0"/>
          </a:p>
          <a:p>
            <a:pPr marL="457200" indent="-457200"/>
            <a:r>
              <a:rPr lang="zh-CN" altLang="en-US" sz="2400" b="1" smtClean="0"/>
              <a:t>如拿破仑颁布的</a:t>
            </a:r>
            <a:r>
              <a:rPr lang="en-US" altLang="zh-CN" sz="2400" b="1" smtClean="0"/>
              <a:t>《</a:t>
            </a:r>
            <a:r>
              <a:rPr lang="zh-CN" altLang="en-US" sz="2400" b="1" smtClean="0"/>
              <a:t>法国民法典</a:t>
            </a:r>
            <a:r>
              <a:rPr lang="en-US" altLang="zh-CN" sz="2400" b="1" smtClean="0"/>
              <a:t>》</a:t>
            </a:r>
            <a:r>
              <a:rPr lang="zh-CN" altLang="en-US" sz="2400" b="1" smtClean="0"/>
              <a:t>就是以罗马法的有关内容为蓝本起草的。还有英国的</a:t>
            </a:r>
            <a:r>
              <a:rPr lang="en-US" altLang="zh-CN" sz="2400" b="1" smtClean="0"/>
              <a:t>《</a:t>
            </a:r>
            <a:r>
              <a:rPr lang="zh-CN" altLang="en-US" sz="2400" b="1" smtClean="0"/>
              <a:t>权利法案</a:t>
            </a:r>
            <a:r>
              <a:rPr lang="en-US" altLang="zh-CN" sz="2400" b="1" smtClean="0"/>
              <a:t>》</a:t>
            </a:r>
            <a:r>
              <a:rPr lang="zh-CN" altLang="en-US" sz="2400" b="1" smtClean="0"/>
              <a:t>、美国的</a:t>
            </a:r>
            <a:r>
              <a:rPr lang="en-US" altLang="zh-CN" sz="2400" b="1" smtClean="0"/>
              <a:t>《</a:t>
            </a:r>
            <a:r>
              <a:rPr lang="zh-CN" altLang="en-US" sz="2400" b="1" smtClean="0"/>
              <a:t>独立宣言</a:t>
            </a:r>
            <a:r>
              <a:rPr lang="en-US" altLang="zh-CN" sz="2400" b="1" smtClean="0"/>
              <a:t>》</a:t>
            </a:r>
            <a:r>
              <a:rPr lang="zh-CN" altLang="en-US" sz="2400" b="1" smtClean="0"/>
              <a:t>和</a:t>
            </a:r>
            <a:r>
              <a:rPr lang="en-US" altLang="zh-CN" sz="2400" b="1" smtClean="0"/>
              <a:t>1787</a:t>
            </a:r>
            <a:r>
              <a:rPr lang="zh-CN" altLang="en-US" sz="2400" b="1" smtClean="0"/>
              <a:t>年宪法、法国的</a:t>
            </a:r>
            <a:r>
              <a:rPr lang="en-US" altLang="zh-CN" sz="2400" b="1" smtClean="0"/>
              <a:t>《</a:t>
            </a:r>
            <a:r>
              <a:rPr lang="zh-CN" altLang="en-US" sz="2400" b="1" smtClean="0"/>
              <a:t>人权宣言</a:t>
            </a:r>
            <a:r>
              <a:rPr lang="en-US" altLang="zh-CN" sz="2400" b="1" smtClean="0"/>
              <a:t>》</a:t>
            </a:r>
            <a:r>
              <a:rPr lang="zh-CN" altLang="en-US" sz="2400" b="1" smtClean="0"/>
              <a:t>等，都是以罗马法中的理论为基础。</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0658"/>
                                        </p:tgtEl>
                                        <p:attrNameLst>
                                          <p:attrName>style.visibility</p:attrName>
                                        </p:attrNameLst>
                                      </p:cBhvr>
                                      <p:to>
                                        <p:strVal val="visible"/>
                                      </p:to>
                                    </p:set>
                                    <p:anim calcmode="lin" valueType="num">
                                      <p:cBhvr additive="base">
                                        <p:cTn id="7" dur="500" fill="hold"/>
                                        <p:tgtEl>
                                          <p:spTgt spid="70658"/>
                                        </p:tgtEl>
                                        <p:attrNameLst>
                                          <p:attrName>ppt_x</p:attrName>
                                        </p:attrNameLst>
                                      </p:cBhvr>
                                      <p:tavLst>
                                        <p:tav tm="0">
                                          <p:val>
                                            <p:strVal val="#ppt_x"/>
                                          </p:val>
                                        </p:tav>
                                        <p:tav tm="100000">
                                          <p:val>
                                            <p:strVal val="#ppt_x"/>
                                          </p:val>
                                        </p:tav>
                                      </p:tavLst>
                                    </p:anim>
                                    <p:anim calcmode="lin" valueType="num">
                                      <p:cBhvr additive="base">
                                        <p:cTn id="8" dur="500" fill="hold"/>
                                        <p:tgtEl>
                                          <p:spTgt spid="7065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p:bldP spid="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6563" name="Text Box 3"/>
          <p:cNvSpPr txBox="1">
            <a:spLocks noChangeArrowheads="1"/>
          </p:cNvSpPr>
          <p:nvPr/>
        </p:nvSpPr>
        <p:spPr bwMode="auto">
          <a:xfrm>
            <a:off x="683568" y="1593057"/>
            <a:ext cx="7920880" cy="4431983"/>
          </a:xfrm>
          <a:prstGeom prst="rect">
            <a:avLst/>
          </a:prstGeom>
          <a:solidFill>
            <a:schemeClr val="bg1"/>
          </a:solidFill>
          <a:ln w="3175">
            <a:solidFill>
              <a:schemeClr val="accent2"/>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1800" b="1">
                <a:solidFill>
                  <a:srgbClr val="000066"/>
                </a:solidFill>
                <a:ea typeface="楷体_GB2312"/>
                <a:cs typeface="楷体_GB2312"/>
              </a:rPr>
              <a:t>        </a:t>
            </a:r>
            <a:r>
              <a:rPr lang="zh-CN" altLang="en-US" sz="1800" b="1">
                <a:solidFill>
                  <a:srgbClr val="000066"/>
                </a:solidFill>
                <a:ea typeface="楷体_GB2312"/>
                <a:cs typeface="楷体_GB2312"/>
              </a:rPr>
              <a:t>罗马法包括三个大的分支或组成部分，即</a:t>
            </a:r>
            <a:r>
              <a:rPr lang="en-US" altLang="zh-CN" sz="1800" b="1">
                <a:solidFill>
                  <a:srgbClr val="000066"/>
                </a:solidFill>
                <a:ea typeface="楷体_GB2312"/>
                <a:cs typeface="楷体_GB2312"/>
              </a:rPr>
              <a:t>[</a:t>
            </a:r>
            <a:r>
              <a:rPr lang="zh-CN" altLang="en-US" sz="1800" b="1">
                <a:solidFill>
                  <a:srgbClr val="000066"/>
                </a:solidFill>
                <a:ea typeface="楷体_GB2312"/>
                <a:cs typeface="楷体_GB2312"/>
              </a:rPr>
              <a:t>公</a:t>
            </a:r>
            <a:r>
              <a:rPr lang="en-US" altLang="zh-CN" sz="1800" b="1">
                <a:solidFill>
                  <a:srgbClr val="000066"/>
                </a:solidFill>
                <a:ea typeface="楷体_GB2312"/>
                <a:cs typeface="楷体_GB2312"/>
              </a:rPr>
              <a:t>] </a:t>
            </a:r>
            <a:r>
              <a:rPr lang="zh-CN" altLang="en-US" sz="1800" b="1">
                <a:solidFill>
                  <a:srgbClr val="000066"/>
                </a:solidFill>
                <a:ea typeface="楷体_GB2312"/>
                <a:cs typeface="楷体_GB2312"/>
              </a:rPr>
              <a:t>民法、万民法和自然法。</a:t>
            </a:r>
            <a:endParaRPr lang="zh-CN" altLang="en-US" sz="1800" b="1">
              <a:solidFill>
                <a:srgbClr val="000066"/>
              </a:solidFill>
              <a:ea typeface="楷体_GB2312"/>
              <a:cs typeface="楷体_GB2312" panose="02010609030101010101" charset="-122"/>
            </a:endParaRPr>
          </a:p>
          <a:p>
            <a:pPr eaLnBrk="1" hangingPunct="1">
              <a:spcBef>
                <a:spcPct val="0"/>
              </a:spcBef>
              <a:buFontTx/>
              <a:buNone/>
            </a:pPr>
            <a:r>
              <a:rPr lang="zh-CN" altLang="en-US" sz="1800" b="1">
                <a:solidFill>
                  <a:srgbClr val="000066"/>
                </a:solidFill>
                <a:ea typeface="楷体_GB2312"/>
                <a:cs typeface="楷体_GB2312"/>
              </a:rPr>
              <a:t>       </a:t>
            </a:r>
            <a:r>
              <a:rPr lang="en-US" altLang="zh-CN" sz="1800" b="1">
                <a:solidFill>
                  <a:srgbClr val="FF0000"/>
                </a:solidFill>
                <a:ea typeface="楷体_GB2312"/>
                <a:cs typeface="楷体_GB2312"/>
              </a:rPr>
              <a:t>[</a:t>
            </a:r>
            <a:r>
              <a:rPr lang="zh-CN" altLang="en-US" sz="1800" b="1">
                <a:solidFill>
                  <a:srgbClr val="FF0000"/>
                </a:solidFill>
                <a:ea typeface="楷体_GB2312"/>
                <a:cs typeface="楷体_GB2312"/>
              </a:rPr>
              <a:t>公</a:t>
            </a:r>
            <a:r>
              <a:rPr lang="en-US" altLang="zh-CN" sz="1800" b="1">
                <a:solidFill>
                  <a:srgbClr val="FF0000"/>
                </a:solidFill>
                <a:ea typeface="楷体_GB2312"/>
                <a:cs typeface="楷体_GB2312"/>
              </a:rPr>
              <a:t>]</a:t>
            </a:r>
            <a:r>
              <a:rPr lang="zh-CN" altLang="en-US" sz="1800" b="1">
                <a:solidFill>
                  <a:srgbClr val="FF0000"/>
                </a:solidFill>
                <a:ea typeface="楷体_GB2312"/>
                <a:cs typeface="楷体_GB2312"/>
              </a:rPr>
              <a:t>民法</a:t>
            </a:r>
            <a:r>
              <a:rPr lang="zh-CN" altLang="en-US" sz="1800" b="1">
                <a:solidFill>
                  <a:srgbClr val="000066"/>
                </a:solidFill>
                <a:ea typeface="楷体_GB2312"/>
                <a:cs typeface="楷体_GB2312"/>
              </a:rPr>
              <a:t>是罗马及其公民的法律。它以成文和不成文两种形式存在着。民法包括元老院的法令、元首的敕令、大法官的公告，此外还包括某些具有法律效力的古代习惯。</a:t>
            </a:r>
            <a:endParaRPr lang="zh-CN" altLang="en-US" sz="1800" b="1">
              <a:solidFill>
                <a:srgbClr val="000066"/>
              </a:solidFill>
              <a:ea typeface="楷体_GB2312"/>
              <a:cs typeface="楷体_GB2312"/>
            </a:endParaRPr>
          </a:p>
          <a:p>
            <a:pPr eaLnBrk="1" hangingPunct="1">
              <a:spcBef>
                <a:spcPct val="0"/>
              </a:spcBef>
              <a:buFontTx/>
              <a:buNone/>
            </a:pPr>
            <a:r>
              <a:rPr lang="zh-CN" altLang="en-US" sz="1800" b="1">
                <a:solidFill>
                  <a:srgbClr val="000066"/>
                </a:solidFill>
                <a:ea typeface="楷体_GB2312"/>
                <a:cs typeface="楷体_GB2312"/>
              </a:rPr>
              <a:t>       </a:t>
            </a:r>
            <a:r>
              <a:rPr lang="zh-CN" altLang="en-US" sz="1800" b="1">
                <a:solidFill>
                  <a:srgbClr val="FF0000"/>
                </a:solidFill>
                <a:ea typeface="楷体_GB2312"/>
                <a:cs typeface="楷体_GB2312"/>
              </a:rPr>
              <a:t>万民法</a:t>
            </a:r>
            <a:r>
              <a:rPr lang="zh-CN" altLang="en-US" sz="1800" b="1">
                <a:solidFill>
                  <a:srgbClr val="000066"/>
                </a:solidFill>
                <a:ea typeface="楷体_GB2312"/>
                <a:cs typeface="楷体_GB2312"/>
              </a:rPr>
              <a:t>则是不论种族如何对所有人一视同仁的法律。该法律承认奴隶制和财产私有是合法的，明确了买卖、合作和契约原则。万民法并非凌驾于民法之上，而是作为民法的补充，主要适用于罗马帝国的外来居民</a:t>
            </a:r>
            <a:r>
              <a:rPr lang="zh-CN" altLang="en-US" sz="1800" b="1" smtClean="0">
                <a:solidFill>
                  <a:srgbClr val="000066"/>
                </a:solidFill>
                <a:ea typeface="楷体_GB2312"/>
                <a:cs typeface="楷体_GB2312"/>
              </a:rPr>
              <a:t>。</a:t>
            </a:r>
            <a:endParaRPr lang="en-US" altLang="zh-CN" sz="1800" b="1" smtClean="0">
              <a:solidFill>
                <a:srgbClr val="000066"/>
              </a:solidFill>
              <a:ea typeface="楷体_GB2312"/>
              <a:cs typeface="楷体_GB2312" panose="02010609030101010101" charset="-122"/>
            </a:endParaRPr>
          </a:p>
          <a:p>
            <a:pPr eaLnBrk="1" hangingPunct="1">
              <a:spcBef>
                <a:spcPct val="0"/>
              </a:spcBef>
              <a:buFontTx/>
              <a:buNone/>
            </a:pPr>
            <a:endParaRPr lang="zh-CN" altLang="en-US" sz="1800" b="1">
              <a:solidFill>
                <a:srgbClr val="000066"/>
              </a:solidFill>
              <a:ea typeface="楷体_GB2312"/>
              <a:cs typeface="楷体_GB2312"/>
            </a:endParaRPr>
          </a:p>
          <a:p>
            <a:pPr eaLnBrk="1" hangingPunct="1">
              <a:spcBef>
                <a:spcPct val="0"/>
              </a:spcBef>
              <a:buFontTx/>
              <a:buNone/>
            </a:pPr>
            <a:r>
              <a:rPr lang="zh-CN" altLang="en-US" sz="2400" b="1">
                <a:solidFill>
                  <a:srgbClr val="000066"/>
                </a:solidFill>
                <a:ea typeface="楷体_GB2312"/>
                <a:cs typeface="楷体_GB2312"/>
              </a:rPr>
              <a:t>       </a:t>
            </a:r>
            <a:r>
              <a:rPr lang="zh-CN" altLang="en-US" sz="2400" b="1">
                <a:solidFill>
                  <a:srgbClr val="FF0000"/>
                </a:solidFill>
                <a:ea typeface="楷体_GB2312"/>
                <a:cs typeface="楷体_GB2312"/>
              </a:rPr>
              <a:t>自然法</a:t>
            </a:r>
            <a:r>
              <a:rPr lang="zh-CN" altLang="en-US" sz="2400" b="1">
                <a:solidFill>
                  <a:srgbClr val="000066"/>
                </a:solidFill>
                <a:ea typeface="楷体_GB2312"/>
                <a:cs typeface="楷体_GB2312"/>
              </a:rPr>
              <a:t>不是司法实践的产物，而是哲学的结晶。斯多噶派发展了具体体现为正义和公正的理性自然的思想。</a:t>
            </a:r>
            <a:r>
              <a:rPr lang="zh-CN" altLang="en-US" sz="2400" b="1">
                <a:solidFill>
                  <a:srgbClr val="FF0000"/>
                </a:solidFill>
                <a:ea typeface="楷体_GB2312"/>
                <a:cs typeface="楷体_GB2312"/>
              </a:rPr>
              <a:t>他们断言，所有的人在本性上都是平等的，都有权享受一些基本权利，对这些权利政府无权侵犯。这一法律优先于国家本身</a:t>
            </a:r>
            <a:r>
              <a:rPr lang="zh-CN" altLang="en-US" sz="2400" b="1">
                <a:solidFill>
                  <a:srgbClr val="000066"/>
                </a:solidFill>
                <a:ea typeface="楷体_GB2312"/>
                <a:cs typeface="楷体_GB2312"/>
              </a:rPr>
              <a:t>，任何擅自亵渎它的统治者必然成为暴君。</a:t>
            </a:r>
            <a:endParaRPr lang="zh-CN" altLang="en-US" sz="2400" b="1">
              <a:solidFill>
                <a:srgbClr val="000066"/>
              </a:solidFill>
              <a:ea typeface="楷体_GB2312"/>
              <a:cs typeface="楷体_GB2312" panose="02010609030101010101" charset="-122"/>
            </a:endParaRPr>
          </a:p>
          <a:p>
            <a:pPr eaLnBrk="1" hangingPunct="1">
              <a:spcBef>
                <a:spcPct val="0"/>
              </a:spcBef>
              <a:buFontTx/>
              <a:buNone/>
            </a:pPr>
            <a:r>
              <a:rPr lang="zh-CN" altLang="en-US" sz="1800" b="1">
                <a:solidFill>
                  <a:srgbClr val="000066"/>
                </a:solidFill>
                <a:ea typeface="楷体_GB2312"/>
                <a:cs typeface="楷体_GB2312"/>
              </a:rPr>
              <a:t>                                      －</a:t>
            </a:r>
            <a:r>
              <a:rPr lang="en-US" altLang="zh-CN" sz="1800" b="1">
                <a:solidFill>
                  <a:srgbClr val="000066"/>
                </a:solidFill>
                <a:ea typeface="楷体_GB2312"/>
                <a:cs typeface="楷体_GB2312"/>
              </a:rPr>
              <a:t>P.L.</a:t>
            </a:r>
            <a:r>
              <a:rPr lang="zh-CN" altLang="en-US" sz="1800" b="1">
                <a:solidFill>
                  <a:srgbClr val="000066"/>
                </a:solidFill>
                <a:ea typeface="楷体_GB2312"/>
                <a:cs typeface="楷体_GB2312"/>
              </a:rPr>
              <a:t>拉尔夫等</a:t>
            </a:r>
            <a:r>
              <a:rPr lang="en-US" altLang="zh-CN" sz="1800" b="1">
                <a:solidFill>
                  <a:srgbClr val="000066"/>
                </a:solidFill>
                <a:ea typeface="楷体_GB2312"/>
                <a:cs typeface="楷体_GB2312"/>
              </a:rPr>
              <a:t>《</a:t>
            </a:r>
            <a:r>
              <a:rPr lang="zh-CN" altLang="en-US" sz="1800" b="1">
                <a:solidFill>
                  <a:srgbClr val="000066"/>
                </a:solidFill>
                <a:ea typeface="楷体_GB2312"/>
                <a:cs typeface="楷体_GB2312"/>
              </a:rPr>
              <a:t>世界文明史</a:t>
            </a:r>
            <a:r>
              <a:rPr lang="en-US" altLang="zh-CN" sz="1800" b="1">
                <a:solidFill>
                  <a:srgbClr val="000066"/>
                </a:solidFill>
                <a:ea typeface="楷体_GB2312"/>
                <a:cs typeface="楷体_GB2312"/>
              </a:rPr>
              <a:t>》</a:t>
            </a:r>
            <a:endParaRPr lang="en-US" altLang="zh-CN" sz="1800" b="1">
              <a:solidFill>
                <a:srgbClr val="000066"/>
              </a:solidFill>
              <a:ea typeface="楷体_GB2312"/>
              <a:cs typeface="楷体_GB2312" panose="02010609030101010101"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65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506" name="Rectangle 2"/>
          <p:cNvSpPr>
            <a:spLocks noGrp="1" noChangeArrowheads="1"/>
          </p:cNvSpPr>
          <p:nvPr>
            <p:ph type="title"/>
          </p:nvPr>
        </p:nvSpPr>
        <p:spPr>
          <a:xfrm>
            <a:off x="971600" y="1759098"/>
            <a:ext cx="6172200" cy="857250"/>
          </a:xfrm>
        </p:spPr>
        <p:txBody>
          <a:bodyPr/>
          <a:lstStyle/>
          <a:p>
            <a:pPr eaLnBrk="1" hangingPunct="1"/>
            <a:r>
              <a:rPr lang="zh-CN" altLang="en-US" smtClean="0">
                <a:solidFill>
                  <a:schemeClr val="tx1"/>
                </a:solidFill>
                <a:latin typeface="仿宋" panose="02010609060101010101" pitchFamily="49" charset="-122"/>
                <a:ea typeface="仿宋" panose="02010609060101010101" pitchFamily="49" charset="-122"/>
              </a:rPr>
              <a:t>（二）中世纪的欧洲法律制度</a:t>
            </a:r>
            <a:endParaRPr lang="zh-CN" altLang="en-US" smtClean="0">
              <a:solidFill>
                <a:schemeClr val="tx1"/>
              </a:solidFill>
              <a:latin typeface="仿宋" pitchFamily="49" charset="-122"/>
              <a:ea typeface="仿宋" pitchFamily="49" charset="-122"/>
            </a:endParaRPr>
          </a:p>
        </p:txBody>
      </p:sp>
      <p:sp>
        <p:nvSpPr>
          <p:cNvPr id="21507" name="Rectangle 3"/>
          <p:cNvSpPr>
            <a:spLocks noGrp="1" noChangeArrowheads="1"/>
          </p:cNvSpPr>
          <p:nvPr>
            <p:ph type="body" sz="half" idx="1"/>
          </p:nvPr>
        </p:nvSpPr>
        <p:spPr>
          <a:xfrm>
            <a:off x="1277541" y="2606704"/>
            <a:ext cx="6000750" cy="514350"/>
          </a:xfrm>
        </p:spPr>
        <p:txBody>
          <a:bodyPr>
            <a:normAutofit/>
          </a:bodyPr>
          <a:lstStyle/>
          <a:p>
            <a:pPr eaLnBrk="1" hangingPunct="1">
              <a:buFont typeface="Wingdings" panose="05000000000000000000" pitchFamily="2" charset="2"/>
              <a:buNone/>
            </a:pPr>
            <a:r>
              <a:rPr lang="en-US" altLang="zh-CN" sz="2400"/>
              <a:t>1.</a:t>
            </a:r>
            <a:r>
              <a:rPr lang="zh-CN" altLang="en-US" sz="2400"/>
              <a:t>欧洲法律制度的三种元素</a:t>
            </a:r>
            <a:endParaRPr lang="en-US" altLang="zh-CN" sz="2400"/>
          </a:p>
        </p:txBody>
      </p:sp>
      <p:sp>
        <p:nvSpPr>
          <p:cNvPr id="21508" name="Rectangle 3"/>
          <p:cNvSpPr txBox="1">
            <a:spLocks noChangeArrowheads="1"/>
          </p:cNvSpPr>
          <p:nvPr/>
        </p:nvSpPr>
        <p:spPr bwMode="auto">
          <a:xfrm>
            <a:off x="467544" y="3476626"/>
            <a:ext cx="8352928" cy="1121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1800"/>
              <a:t>《</a:t>
            </a:r>
            <a:r>
              <a:rPr lang="zh-CN" altLang="en-US" sz="1800"/>
              <a:t>罗马法</a:t>
            </a:r>
            <a:r>
              <a:rPr lang="en-US" altLang="zh-CN" sz="1800"/>
              <a:t>》  </a:t>
            </a:r>
            <a:r>
              <a:rPr lang="zh-CN" altLang="en-US" sz="1800"/>
              <a:t>日尔曼法律    基督教教会法并存</a:t>
            </a:r>
            <a:endParaRPr lang="en-US" altLang="zh-CN" sz="1800"/>
          </a:p>
          <a:p>
            <a:pPr eaLnBrk="1" hangingPunct="1">
              <a:buNone/>
            </a:pPr>
            <a:r>
              <a:rPr lang="zh-CN" altLang="zh-CN" sz="1800"/>
              <a:t>公元五世纪，随着日耳曼人的入侵，西罗马帝国的灭亡</a:t>
            </a:r>
            <a:r>
              <a:rPr lang="zh-CN" altLang="en-US" sz="1800"/>
              <a:t>，</a:t>
            </a:r>
            <a:r>
              <a:rPr lang="zh-CN" altLang="zh-CN" sz="1800"/>
              <a:t>欧洲进入封建中世纪。</a:t>
            </a:r>
            <a:endParaRPr lang="en-US" altLang="zh-CN" sz="1800"/>
          </a:p>
          <a:p>
            <a:pPr eaLnBrk="1" hangingPunct="1">
              <a:buFont typeface="Wingdings" panose="05000000000000000000" pitchFamily="2" charset="2"/>
              <a:buNone/>
            </a:pPr>
            <a:endParaRPr lang="en-US" altLang="zh-CN" sz="1800"/>
          </a:p>
          <a:p>
            <a:pPr eaLnBrk="1" hangingPunct="1">
              <a:buFont typeface="Wingdings" panose="05000000000000000000" pitchFamily="2" charset="2"/>
              <a:buNone/>
            </a:pPr>
            <a:endParaRPr lang="en-US" altLang="zh-CN" sz="1800"/>
          </a:p>
        </p:txBody>
      </p:sp>
      <p:sp>
        <p:nvSpPr>
          <p:cNvPr id="21509" name="Rectangle 2"/>
          <p:cNvSpPr txBox="1">
            <a:spLocks noChangeArrowheads="1"/>
          </p:cNvSpPr>
          <p:nvPr/>
        </p:nvSpPr>
        <p:spPr bwMode="auto">
          <a:xfrm>
            <a:off x="1277541" y="1107281"/>
            <a:ext cx="61722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3300"/>
              <a:t>一、近代西方法律制度的渊源</a:t>
            </a:r>
            <a:endParaRPr lang="zh-CN" altLang="en-US" sz="33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 calcmode="lin" valueType="num">
                                      <p:cBhvr additive="base">
                                        <p:cTn id="7" dur="5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508"/>
                                        </p:tgtEl>
                                        <p:attrNameLst>
                                          <p:attrName>style.visibility</p:attrName>
                                        </p:attrNameLst>
                                      </p:cBhvr>
                                      <p:to>
                                        <p:strVal val="visible"/>
                                      </p:to>
                                    </p:set>
                                    <p:anim calcmode="lin" valueType="num">
                                      <p:cBhvr additive="base">
                                        <p:cTn id="13" dur="500" fill="hold"/>
                                        <p:tgtEl>
                                          <p:spTgt spid="21508"/>
                                        </p:tgtEl>
                                        <p:attrNameLst>
                                          <p:attrName>ppt_x</p:attrName>
                                        </p:attrNameLst>
                                      </p:cBhvr>
                                      <p:tavLst>
                                        <p:tav tm="0">
                                          <p:val>
                                            <p:strVal val="#ppt_x"/>
                                          </p:val>
                                        </p:tav>
                                        <p:tav tm="100000">
                                          <p:val>
                                            <p:strVal val="#ppt_x"/>
                                          </p:val>
                                        </p:tav>
                                      </p:tavLst>
                                    </p:anim>
                                    <p:anim calcmode="lin" valueType="num">
                                      <p:cBhvr additive="base">
                                        <p:cTn id="14" dur="500" fill="hold"/>
                                        <p:tgtEl>
                                          <p:spTgt spid="215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P spid="21508"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0" name="Rectangle 2"/>
          <p:cNvSpPr>
            <a:spLocks noGrp="1" noChangeArrowheads="1"/>
          </p:cNvSpPr>
          <p:nvPr>
            <p:ph type="title"/>
          </p:nvPr>
        </p:nvSpPr>
        <p:spPr>
          <a:xfrm>
            <a:off x="611560" y="983568"/>
            <a:ext cx="8229600" cy="792088"/>
          </a:xfrm>
        </p:spPr>
        <p:txBody>
          <a:bodyPr/>
          <a:lstStyle/>
          <a:p>
            <a:pPr eaLnBrk="1" hangingPunct="1"/>
            <a:r>
              <a:rPr lang="zh-CN" altLang="en-US" smtClean="0">
                <a:solidFill>
                  <a:schemeClr val="tx1"/>
                </a:solidFill>
              </a:rPr>
              <a:t>（二）中世纪的欧洲法律制度</a:t>
            </a:r>
            <a:endParaRPr lang="zh-CN" altLang="en-US" smtClean="0">
              <a:solidFill>
                <a:schemeClr val="tx1"/>
              </a:solidFill>
            </a:endParaRPr>
          </a:p>
        </p:txBody>
      </p:sp>
      <p:sp>
        <p:nvSpPr>
          <p:cNvPr id="22531" name="Rectangle 3"/>
          <p:cNvSpPr>
            <a:spLocks noGrp="1" noChangeArrowheads="1"/>
          </p:cNvSpPr>
          <p:nvPr>
            <p:ph type="body" sz="half" idx="1"/>
          </p:nvPr>
        </p:nvSpPr>
        <p:spPr>
          <a:xfrm>
            <a:off x="611560" y="2919989"/>
            <a:ext cx="7920880" cy="2499122"/>
          </a:xfrm>
        </p:spPr>
        <p:txBody>
          <a:bodyPr/>
          <a:lstStyle/>
          <a:p>
            <a:pPr>
              <a:buNone/>
            </a:pPr>
            <a:r>
              <a:rPr lang="zh-CN" altLang="en-US" sz="2400">
                <a:latin typeface="楷体" panose="02010609060101010101" pitchFamily="49" charset="-122"/>
                <a:ea typeface="楷体" panose="02010609060101010101" pitchFamily="49" charset="-122"/>
              </a:rPr>
              <a:t>日尔曼法律</a:t>
            </a:r>
            <a:endParaRPr lang="en-US" altLang="zh-CN" sz="2400" smtClean="0">
              <a:latin typeface="楷体" pitchFamily="49" charset="-122"/>
              <a:ea typeface="楷体" pitchFamily="49" charset="-122"/>
            </a:endParaRPr>
          </a:p>
          <a:p>
            <a:pPr eaLnBrk="1" hangingPunct="1">
              <a:buFont typeface="Wingdings" panose="05000000000000000000" pitchFamily="2" charset="2"/>
              <a:buNone/>
            </a:pPr>
            <a:r>
              <a:rPr lang="zh-CN" altLang="zh-CN" sz="1800" smtClean="0">
                <a:latin typeface="楷体" panose="02010609060101010101" pitchFamily="49" charset="-122"/>
                <a:ea typeface="楷体" panose="02010609060101010101" pitchFamily="49" charset="-122"/>
              </a:rPr>
              <a:t>日耳曼</a:t>
            </a:r>
            <a:r>
              <a:rPr lang="zh-CN" altLang="en-US" sz="1800" smtClean="0">
                <a:latin typeface="楷体" panose="02010609060101010101" pitchFamily="49" charset="-122"/>
                <a:ea typeface="楷体" panose="02010609060101010101" pitchFamily="49" charset="-122"/>
              </a:rPr>
              <a:t>人</a:t>
            </a:r>
            <a:r>
              <a:rPr lang="zh-CN" altLang="en-US" sz="1800">
                <a:latin typeface="楷体" panose="02010609060101010101" pitchFamily="49" charset="-122"/>
                <a:ea typeface="楷体" panose="02010609060101010101" pitchFamily="49" charset="-122"/>
              </a:rPr>
              <a:t>以部落</a:t>
            </a:r>
            <a:r>
              <a:rPr lang="zh-CN" altLang="zh-CN" sz="1800">
                <a:latin typeface="楷体" panose="02010609060101010101" pitchFamily="49" charset="-122"/>
                <a:ea typeface="楷体" panose="02010609060101010101" pitchFamily="49" charset="-122"/>
              </a:rPr>
              <a:t>习惯法</a:t>
            </a:r>
            <a:r>
              <a:rPr lang="zh-CN" altLang="en-US" sz="1800">
                <a:latin typeface="楷体" panose="02010609060101010101" pitchFamily="49" charset="-122"/>
                <a:ea typeface="楷体" panose="02010609060101010101" pitchFamily="49" charset="-122"/>
              </a:rPr>
              <a:t>为基础，等级色彩浓厚。</a:t>
            </a:r>
            <a:r>
              <a:rPr lang="en-US" altLang="zh-CN" sz="1800">
                <a:latin typeface="楷体" panose="02010609060101010101" pitchFamily="49" charset="-122"/>
                <a:ea typeface="楷体" panose="02010609060101010101" pitchFamily="49" charset="-122"/>
              </a:rPr>
              <a:t> </a:t>
            </a:r>
            <a:r>
              <a:rPr lang="zh-CN" altLang="en-US" sz="1800">
                <a:latin typeface="楷体" panose="02010609060101010101" pitchFamily="49" charset="-122"/>
                <a:ea typeface="楷体" panose="02010609060101010101" pitchFamily="49" charset="-122"/>
              </a:rPr>
              <a:t>受</a:t>
            </a:r>
            <a:r>
              <a:rPr lang="en-US" altLang="zh-CN" sz="1800">
                <a:latin typeface="楷体" panose="02010609060101010101" pitchFamily="49" charset="-122"/>
                <a:ea typeface="楷体" panose="02010609060101010101" pitchFamily="49" charset="-122"/>
              </a:rPr>
              <a:t>《</a:t>
            </a:r>
            <a:r>
              <a:rPr lang="zh-CN" altLang="en-US" sz="1800">
                <a:latin typeface="楷体" panose="02010609060101010101" pitchFamily="49" charset="-122"/>
                <a:ea typeface="楷体" panose="02010609060101010101" pitchFamily="49" charset="-122"/>
              </a:rPr>
              <a:t>罗马法</a:t>
            </a:r>
            <a:r>
              <a:rPr lang="en-US" altLang="zh-CN" sz="1800">
                <a:latin typeface="楷体" panose="02010609060101010101" pitchFamily="49" charset="-122"/>
                <a:ea typeface="楷体" panose="02010609060101010101" pitchFamily="49" charset="-122"/>
              </a:rPr>
              <a:t>》</a:t>
            </a:r>
            <a:r>
              <a:rPr lang="zh-CN" altLang="en-US" sz="1800">
                <a:latin typeface="楷体" panose="02010609060101010101" pitchFamily="49" charset="-122"/>
                <a:ea typeface="楷体" panose="02010609060101010101" pitchFamily="49" charset="-122"/>
              </a:rPr>
              <a:t>影响，</a:t>
            </a:r>
            <a:r>
              <a:rPr lang="zh-CN" altLang="zh-CN" sz="1800">
                <a:latin typeface="楷体" panose="02010609060101010101" pitchFamily="49" charset="-122"/>
                <a:ea typeface="楷体" panose="02010609060101010101" pitchFamily="49" charset="-122"/>
              </a:rPr>
              <a:t>归纳总结形成的一套</a:t>
            </a:r>
            <a:r>
              <a:rPr lang="zh-CN" altLang="en-US" sz="1800">
                <a:latin typeface="楷体" panose="02010609060101010101" pitchFamily="49" charset="-122"/>
                <a:ea typeface="楷体" panose="02010609060101010101" pitchFamily="49" charset="-122"/>
              </a:rPr>
              <a:t>成文法</a:t>
            </a:r>
            <a:r>
              <a:rPr lang="zh-CN" altLang="zh-CN" sz="1800">
                <a:latin typeface="楷体" panose="02010609060101010101" pitchFamily="49" charset="-122"/>
                <a:ea typeface="楷体" panose="02010609060101010101" pitchFamily="49" charset="-122"/>
              </a:rPr>
              <a:t>。</a:t>
            </a:r>
            <a:endParaRPr lang="en-US" altLang="zh-CN" sz="1800">
              <a:latin typeface="楷体" pitchFamily="49" charset="-122"/>
              <a:ea typeface="楷体" pitchFamily="49" charset="-122"/>
            </a:endParaRPr>
          </a:p>
          <a:p>
            <a:pPr eaLnBrk="1" hangingPunct="1">
              <a:buFont typeface="Wingdings" panose="05000000000000000000" pitchFamily="2" charset="2"/>
              <a:buNone/>
            </a:pPr>
            <a:r>
              <a:rPr lang="zh-CN" altLang="zh-CN" sz="1800">
                <a:latin typeface="楷体" panose="02010609060101010101" pitchFamily="49" charset="-122"/>
                <a:ea typeface="楷体" panose="02010609060101010101" pitchFamily="49" charset="-122"/>
              </a:rPr>
              <a:t>创建了</a:t>
            </a:r>
            <a:r>
              <a:rPr lang="zh-CN" altLang="zh-CN" sz="1800" b="1">
                <a:latin typeface="楷体" panose="02010609060101010101" pitchFamily="49" charset="-122"/>
                <a:ea typeface="楷体" panose="02010609060101010101" pitchFamily="49" charset="-122"/>
              </a:rPr>
              <a:t>纠问式诉讼</a:t>
            </a:r>
            <a:r>
              <a:rPr lang="zh-CN" altLang="zh-CN" sz="1800">
                <a:latin typeface="楷体" panose="02010609060101010101" pitchFamily="49" charset="-122"/>
                <a:ea typeface="楷体" panose="02010609060101010101" pitchFamily="49" charset="-122"/>
              </a:rPr>
              <a:t>。所谓纠问，也就是一问一答，我问你答，当事人完全成为审问对象，施以刑讯逼供，毫无诉讼权利，整个社会进入了司法专横和黑暗时代。</a:t>
            </a:r>
            <a:endParaRPr lang="en-US" altLang="zh-CN" sz="1800">
              <a:latin typeface="楷体" panose="02010609060101010101" pitchFamily="49" charset="-122"/>
              <a:ea typeface="楷体" panose="02010609060101010101" pitchFamily="49" charset="-122"/>
            </a:endParaRPr>
          </a:p>
          <a:p>
            <a:pPr eaLnBrk="1" hangingPunct="1">
              <a:buFont typeface="Wingdings" panose="05000000000000000000" pitchFamily="2" charset="2"/>
              <a:buNone/>
            </a:pPr>
            <a:r>
              <a:rPr lang="zh-CN" altLang="zh-CN" sz="1800">
                <a:latin typeface="楷体" panose="02010609060101010101" pitchFamily="49" charset="-122"/>
                <a:ea typeface="楷体" panose="02010609060101010101" pitchFamily="49" charset="-122"/>
              </a:rPr>
              <a:t>实行政教合一，</a:t>
            </a:r>
            <a:r>
              <a:rPr lang="zh-CN" altLang="en-US" sz="1800">
                <a:latin typeface="楷体" panose="02010609060101010101" pitchFamily="49" charset="-122"/>
                <a:ea typeface="楷体" panose="02010609060101010101" pitchFamily="49" charset="-122"/>
              </a:rPr>
              <a:t>接受基督教</a:t>
            </a:r>
            <a:r>
              <a:rPr lang="zh-CN" altLang="zh-CN" sz="1800">
                <a:latin typeface="楷体" panose="02010609060101010101" pitchFamily="49" charset="-122"/>
                <a:ea typeface="楷体" panose="02010609060101010101" pitchFamily="49" charset="-122"/>
              </a:rPr>
              <a:t>教会法神明裁判</a:t>
            </a:r>
            <a:r>
              <a:rPr lang="zh-CN" altLang="en-US" sz="1800">
                <a:latin typeface="楷体" panose="02010609060101010101" pitchFamily="49" charset="-122"/>
                <a:ea typeface="楷体" panose="02010609060101010101" pitchFamily="49" charset="-122"/>
              </a:rPr>
              <a:t>方式。</a:t>
            </a:r>
            <a:endParaRPr lang="en-US" altLang="zh-CN" sz="1800">
              <a:latin typeface="楷体" panose="02010609060101010101" pitchFamily="49" charset="-122"/>
              <a:ea typeface="楷体" panose="02010609060101010101" pitchFamily="49" charset="-122"/>
            </a:endParaRPr>
          </a:p>
        </p:txBody>
      </p:sp>
      <p:sp>
        <p:nvSpPr>
          <p:cNvPr id="22532" name="Rectangle 3"/>
          <p:cNvSpPr txBox="1">
            <a:spLocks noChangeArrowheads="1"/>
          </p:cNvSpPr>
          <p:nvPr/>
        </p:nvSpPr>
        <p:spPr bwMode="auto">
          <a:xfrm>
            <a:off x="842782" y="2346635"/>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2400"/>
              <a:t>2.</a:t>
            </a:r>
            <a:r>
              <a:rPr lang="zh-CN" altLang="en-US" sz="2400"/>
              <a:t>日尔曼法律与基督教教会法</a:t>
            </a:r>
            <a:endParaRPr lang="en-US" altLang="zh-CN" sz="2400"/>
          </a:p>
        </p:txBody>
      </p:sp>
      <p:sp>
        <p:nvSpPr>
          <p:cNvPr id="22533" name="Rectangle 3"/>
          <p:cNvSpPr txBox="1">
            <a:spLocks noChangeArrowheads="1"/>
          </p:cNvSpPr>
          <p:nvPr/>
        </p:nvSpPr>
        <p:spPr bwMode="auto">
          <a:xfrm>
            <a:off x="827584" y="1832285"/>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2400"/>
              <a:t>1.</a:t>
            </a:r>
            <a:r>
              <a:rPr lang="zh-CN" altLang="en-US" sz="2400"/>
              <a:t>欧洲法律制度的三种元素</a:t>
            </a:r>
            <a:endParaRPr lang="en-US" altLang="zh-CN" sz="24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532"/>
                                        </p:tgtEl>
                                        <p:attrNameLst>
                                          <p:attrName>style.visibility</p:attrName>
                                        </p:attrNameLst>
                                      </p:cBhvr>
                                      <p:to>
                                        <p:strVal val="visible"/>
                                      </p:to>
                                    </p:set>
                                    <p:anim calcmode="lin" valueType="num">
                                      <p:cBhvr additive="base">
                                        <p:cTn id="7" dur="500" fill="hold"/>
                                        <p:tgtEl>
                                          <p:spTgt spid="22532"/>
                                        </p:tgtEl>
                                        <p:attrNameLst>
                                          <p:attrName>ppt_x</p:attrName>
                                        </p:attrNameLst>
                                      </p:cBhvr>
                                      <p:tavLst>
                                        <p:tav tm="0">
                                          <p:val>
                                            <p:strVal val="#ppt_x"/>
                                          </p:val>
                                        </p:tav>
                                        <p:tav tm="100000">
                                          <p:val>
                                            <p:strVal val="#ppt_x"/>
                                          </p:val>
                                        </p:tav>
                                      </p:tavLst>
                                    </p:anim>
                                    <p:anim calcmode="lin" valueType="num">
                                      <p:cBhvr additive="base">
                                        <p:cTn id="8" dur="500" fill="hold"/>
                                        <p:tgtEl>
                                          <p:spTgt spid="2253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531">
                                            <p:txEl>
                                              <p:pRg st="0" end="0"/>
                                            </p:txEl>
                                          </p:spTgt>
                                        </p:tgtEl>
                                        <p:attrNameLst>
                                          <p:attrName>style.visibility</p:attrName>
                                        </p:attrNameLst>
                                      </p:cBhvr>
                                      <p:to>
                                        <p:strVal val="visible"/>
                                      </p:to>
                                    </p:set>
                                    <p:anim calcmode="lin" valueType="num">
                                      <p:cBhvr additive="base">
                                        <p:cTn id="13" dur="500" fill="hold"/>
                                        <p:tgtEl>
                                          <p:spTgt spid="2253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5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531">
                                            <p:txEl>
                                              <p:pRg st="1" end="1"/>
                                            </p:txEl>
                                          </p:spTgt>
                                        </p:tgtEl>
                                        <p:attrNameLst>
                                          <p:attrName>style.visibility</p:attrName>
                                        </p:attrNameLst>
                                      </p:cBhvr>
                                      <p:to>
                                        <p:strVal val="visible"/>
                                      </p:to>
                                    </p:set>
                                    <p:anim calcmode="lin" valueType="num">
                                      <p:cBhvr additive="base">
                                        <p:cTn id="19" dur="500" fill="hold"/>
                                        <p:tgtEl>
                                          <p:spTgt spid="2253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5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531">
                                            <p:txEl>
                                              <p:pRg st="2" end="2"/>
                                            </p:txEl>
                                          </p:spTgt>
                                        </p:tgtEl>
                                        <p:attrNameLst>
                                          <p:attrName>style.visibility</p:attrName>
                                        </p:attrNameLst>
                                      </p:cBhvr>
                                      <p:to>
                                        <p:strVal val="visible"/>
                                      </p:to>
                                    </p:set>
                                    <p:anim calcmode="lin" valueType="num">
                                      <p:cBhvr additive="base">
                                        <p:cTn id="25" dur="500" fill="hold"/>
                                        <p:tgtEl>
                                          <p:spTgt spid="22531">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25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531">
                                            <p:txEl>
                                              <p:pRg st="3" end="3"/>
                                            </p:txEl>
                                          </p:spTgt>
                                        </p:tgtEl>
                                        <p:attrNameLst>
                                          <p:attrName>style.visibility</p:attrName>
                                        </p:attrNameLst>
                                      </p:cBhvr>
                                      <p:to>
                                        <p:strVal val="visible"/>
                                      </p:to>
                                    </p:set>
                                    <p:anim calcmode="lin" valueType="num">
                                      <p:cBhvr additive="base">
                                        <p:cTn id="31" dur="500" fill="hold"/>
                                        <p:tgtEl>
                                          <p:spTgt spid="22531">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253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uiExpand="1" build="p"/>
      <p:bldP spid="2253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3554" name="Rectangle 2"/>
          <p:cNvSpPr>
            <a:spLocks noGrp="1" noChangeArrowheads="1"/>
          </p:cNvSpPr>
          <p:nvPr>
            <p:ph type="title"/>
          </p:nvPr>
        </p:nvSpPr>
        <p:spPr>
          <a:xfrm>
            <a:off x="683568" y="1008894"/>
            <a:ext cx="8229600" cy="792088"/>
          </a:xfrm>
        </p:spPr>
        <p:txBody>
          <a:bodyPr/>
          <a:lstStyle/>
          <a:p>
            <a:pPr eaLnBrk="1" hangingPunct="1"/>
            <a:r>
              <a:rPr lang="zh-CN" altLang="en-US" smtClean="0">
                <a:solidFill>
                  <a:schemeClr val="tx1"/>
                </a:solidFill>
                <a:latin typeface="仿宋" panose="02010609060101010101" pitchFamily="49" charset="-122"/>
                <a:ea typeface="仿宋" panose="02010609060101010101" pitchFamily="49" charset="-122"/>
              </a:rPr>
              <a:t>（二）中世纪的欧洲法律制度</a:t>
            </a:r>
            <a:endParaRPr lang="zh-CN" altLang="en-US" smtClean="0">
              <a:solidFill>
                <a:schemeClr val="tx1"/>
              </a:solidFill>
              <a:latin typeface="仿宋" panose="02010609060101010101" pitchFamily="49" charset="-122"/>
              <a:ea typeface="仿宋" panose="02010609060101010101" pitchFamily="49" charset="-122"/>
            </a:endParaRPr>
          </a:p>
        </p:txBody>
      </p:sp>
      <p:sp>
        <p:nvSpPr>
          <p:cNvPr id="23555" name="Rectangle 3"/>
          <p:cNvSpPr>
            <a:spLocks noGrp="1" noChangeArrowheads="1"/>
          </p:cNvSpPr>
          <p:nvPr>
            <p:ph type="body" sz="half" idx="1"/>
          </p:nvPr>
        </p:nvSpPr>
        <p:spPr>
          <a:xfrm>
            <a:off x="683568" y="2996952"/>
            <a:ext cx="8136904" cy="3132535"/>
          </a:xfrm>
        </p:spPr>
        <p:txBody>
          <a:bodyPr>
            <a:normAutofit/>
          </a:bodyPr>
          <a:lstStyle/>
          <a:p>
            <a:pPr eaLnBrk="1" hangingPunct="1">
              <a:buFont typeface="Arial" panose="020b0604020202020204" pitchFamily="34" charset="0"/>
              <a:buNone/>
            </a:pPr>
            <a:r>
              <a:rPr lang="zh-CN" altLang="en-US" sz="2400">
                <a:latin typeface="楷体" panose="02010609060101010101" pitchFamily="49" charset="-122"/>
                <a:ea typeface="楷体" panose="02010609060101010101" pitchFamily="49" charset="-122"/>
              </a:rPr>
              <a:t>基督教教会法</a:t>
            </a:r>
            <a:endParaRPr lang="en-US" altLang="zh-CN" sz="2400">
              <a:latin typeface="楷体" pitchFamily="49" charset="-122"/>
              <a:ea typeface="楷体" pitchFamily="49" charset="-122"/>
            </a:endParaRPr>
          </a:p>
          <a:p>
            <a:pPr eaLnBrk="1" hangingPunct="1">
              <a:buFont typeface="Arial" panose="020b0604020202020204" pitchFamily="34" charset="0"/>
              <a:buNone/>
            </a:pPr>
            <a:r>
              <a:rPr lang="zh-CN" altLang="zh-CN" sz="1800">
                <a:latin typeface="楷体" panose="02010609060101010101" pitchFamily="49" charset="-122"/>
                <a:ea typeface="楷体" panose="02010609060101010101" pitchFamily="49" charset="-122"/>
              </a:rPr>
              <a:t>中世纪欧洲国家奉行的</a:t>
            </a:r>
            <a:r>
              <a:rPr lang="zh-CN" altLang="zh-CN" sz="2400" b="1">
                <a:latin typeface="楷体" panose="02010609060101010101" pitchFamily="49" charset="-122"/>
                <a:ea typeface="楷体" panose="02010609060101010101" pitchFamily="49" charset="-122"/>
              </a:rPr>
              <a:t>神明裁判</a:t>
            </a:r>
            <a:r>
              <a:rPr lang="zh-CN" altLang="zh-CN" sz="1800">
                <a:latin typeface="楷体" panose="02010609060101010101" pitchFamily="49" charset="-122"/>
                <a:ea typeface="楷体" panose="02010609060101010101" pitchFamily="49" charset="-122"/>
              </a:rPr>
              <a:t>认为司法裁决的职能不是掌握在人的手里，而只能掌握在神的手里。判决的结果因此得到遵守，无论它显得多么荒唐可笑。</a:t>
            </a:r>
            <a:r>
              <a:rPr lang="en-US" altLang="zh-CN" sz="1800">
                <a:latin typeface="楷体" panose="02010609060101010101" pitchFamily="49" charset="-122"/>
                <a:ea typeface="楷体" panose="02010609060101010101" pitchFamily="49" charset="-122"/>
              </a:rPr>
              <a:t>    </a:t>
            </a:r>
            <a:endParaRPr lang="en-US" altLang="zh-CN" sz="1800">
              <a:latin typeface="楷体" panose="02010609060101010101" pitchFamily="49" charset="-122"/>
              <a:ea typeface="楷体" panose="02010609060101010101" pitchFamily="49" charset="-122"/>
            </a:endParaRPr>
          </a:p>
          <a:p>
            <a:pPr eaLnBrk="1" hangingPunct="1">
              <a:buFont typeface="Arial" panose="020b0604020202020204" pitchFamily="34" charset="0"/>
              <a:buNone/>
            </a:pPr>
            <a:r>
              <a:rPr lang="zh-CN" altLang="en-US" sz="1800">
                <a:latin typeface="楷体" panose="02010609060101010101" pitchFamily="49" charset="-122"/>
                <a:ea typeface="楷体" panose="02010609060101010101" pitchFamily="49" charset="-122"/>
              </a:rPr>
              <a:t>如：</a:t>
            </a:r>
            <a:r>
              <a:rPr lang="zh-CN" altLang="zh-CN" sz="1800">
                <a:latin typeface="楷体" panose="02010609060101010101" pitchFamily="49" charset="-122"/>
                <a:ea typeface="楷体" panose="02010609060101010101" pitchFamily="49" charset="-122"/>
              </a:rPr>
              <a:t>在一起疑难的刑事案件的审判中，担任法官的神父给烧红的铁块洒上“圣水”，祈祷道：“圣父圣子圣灵，请降临到这块热铁上，显示上帝的正确裁判吧。”然后，被告人手持热铁走过九英尺的距离。他的手会被洁白的纱布包扎好。三天之后验伤，化脓则被判有罪，反之则无罪释放。显然，这让现代人觉得瞠目结舌；可在那个年代又显得理所当然。</a:t>
            </a:r>
            <a:endParaRPr lang="zh-CN" altLang="zh-CN" sz="1800">
              <a:latin typeface="楷体" pitchFamily="49" charset="-122"/>
              <a:ea typeface="楷体" pitchFamily="49" charset="-122"/>
            </a:endParaRPr>
          </a:p>
          <a:p>
            <a:pPr eaLnBrk="1" hangingPunct="1">
              <a:buFont typeface="Arial" panose="020b0604020202020204" pitchFamily="34" charset="0"/>
              <a:buNone/>
            </a:pPr>
            <a:endParaRPr lang="zh-CN" altLang="zh-CN" sz="1800"/>
          </a:p>
          <a:p>
            <a:pPr eaLnBrk="1" hangingPunct="1">
              <a:buFont typeface="Wingdings" panose="05000000000000000000" pitchFamily="2" charset="2"/>
              <a:buNone/>
            </a:pPr>
            <a:endParaRPr lang="en-US" altLang="zh-CN" sz="1800"/>
          </a:p>
        </p:txBody>
      </p:sp>
      <p:sp>
        <p:nvSpPr>
          <p:cNvPr id="23556" name="Rectangle 3"/>
          <p:cNvSpPr txBox="1">
            <a:spLocks noChangeArrowheads="1"/>
          </p:cNvSpPr>
          <p:nvPr/>
        </p:nvSpPr>
        <p:spPr bwMode="auto">
          <a:xfrm>
            <a:off x="1043608" y="2332540"/>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2400"/>
              <a:t>2.</a:t>
            </a:r>
            <a:r>
              <a:rPr lang="zh-CN" altLang="en-US" sz="2400"/>
              <a:t>日尔曼法律与基督教教会法</a:t>
            </a:r>
            <a:endParaRPr lang="en-US" altLang="zh-CN" sz="2400"/>
          </a:p>
        </p:txBody>
      </p:sp>
      <p:sp>
        <p:nvSpPr>
          <p:cNvPr id="23557" name="Rectangle 3"/>
          <p:cNvSpPr txBox="1">
            <a:spLocks noChangeArrowheads="1"/>
          </p:cNvSpPr>
          <p:nvPr/>
        </p:nvSpPr>
        <p:spPr bwMode="auto">
          <a:xfrm>
            <a:off x="1043608" y="1797627"/>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2400"/>
              <a:t>1.</a:t>
            </a:r>
            <a:r>
              <a:rPr lang="zh-CN" altLang="en-US" sz="2400"/>
              <a:t>欧洲法律制度的三种元素</a:t>
            </a:r>
            <a:endParaRPr lang="en-US" altLang="zh-CN" sz="24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 calcmode="lin" valueType="num">
                                      <p:cBhvr additive="base">
                                        <p:cTn id="7" dur="500" fill="hold"/>
                                        <p:tgtEl>
                                          <p:spTgt spid="235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5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555">
                                            <p:txEl>
                                              <p:pRg st="1" end="1"/>
                                            </p:txEl>
                                          </p:spTgt>
                                        </p:tgtEl>
                                        <p:attrNameLst>
                                          <p:attrName>style.visibility</p:attrName>
                                        </p:attrNameLst>
                                      </p:cBhvr>
                                      <p:to>
                                        <p:strVal val="visible"/>
                                      </p:to>
                                    </p:set>
                                    <p:anim calcmode="lin" valueType="num">
                                      <p:cBhvr additive="base">
                                        <p:cTn id="13" dur="500" fill="hold"/>
                                        <p:tgtEl>
                                          <p:spTgt spid="2355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355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555">
                                            <p:txEl>
                                              <p:pRg st="2" end="2"/>
                                            </p:txEl>
                                          </p:spTgt>
                                        </p:tgtEl>
                                        <p:attrNameLst>
                                          <p:attrName>style.visibility</p:attrName>
                                        </p:attrNameLst>
                                      </p:cBhvr>
                                      <p:to>
                                        <p:strVal val="visible"/>
                                      </p:to>
                                    </p:set>
                                    <p:anim calcmode="lin" valueType="num">
                                      <p:cBhvr additive="base">
                                        <p:cTn id="19" dur="500" fill="hold"/>
                                        <p:tgtEl>
                                          <p:spTgt spid="2355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355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uiExpand="1" build="p"/>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PhAnim="0">
  <p:cSld>
    <p:spTree>
      <p:nvGrpSpPr>
        <p:cNvPr id="1" name=""/>
        <p:cNvGrpSpPr/>
        <p:nvPr/>
      </p:nvGrpSpPr>
      <p:grpSpPr>
        <a:xfrm>
          <a:off x="0" y="0"/>
          <a:ext cx="0" cy="0"/>
        </a:xfrm>
      </p:grpSpPr>
      <p:sp>
        <p:nvSpPr>
          <p:cNvPr id="43011" name="Rectangle 3"/>
          <p:cNvSpPr>
            <a:spLocks noGrp="1" noRot="1" noChangeArrowheads="1"/>
          </p:cNvSpPr>
          <p:nvPr>
            <p:ph type="body" idx="1"/>
          </p:nvPr>
        </p:nvSpPr>
        <p:spPr>
          <a:xfrm>
            <a:off x="467544" y="1916832"/>
            <a:ext cx="8229600" cy="4525963"/>
          </a:xfrm>
        </p:spPr>
        <p:txBody>
          <a:bodyPr/>
          <a:lstStyle/>
          <a:p>
            <a:pPr eaLnBrk="1" hangingPunct="1">
              <a:lnSpc>
                <a:spcPct val="90000"/>
              </a:lnSpc>
              <a:buFont typeface="Wingdings 2" panose="05020102010507070707" pitchFamily="18" charset="2"/>
              <a:buNone/>
            </a:pPr>
            <a:r>
              <a:rPr lang="zh-CN" altLang="zh-CN" smtClean="0"/>
              <a:t>十一世纪，</a:t>
            </a:r>
            <a:r>
              <a:rPr lang="zh-CN" altLang="en-US" b="1" smtClean="0"/>
              <a:t>罗马法</a:t>
            </a:r>
            <a:r>
              <a:rPr lang="zh-CN" altLang="en-US" smtClean="0"/>
              <a:t>重新成为</a:t>
            </a:r>
            <a:r>
              <a:rPr lang="zh-CN" altLang="zh-CN" smtClean="0"/>
              <a:t>欧洲各国</a:t>
            </a:r>
            <a:r>
              <a:rPr lang="zh-CN" altLang="en-US" smtClean="0"/>
              <a:t>关注的对象</a:t>
            </a:r>
            <a:r>
              <a:rPr lang="zh-CN" altLang="zh-CN" smtClean="0"/>
              <a:t>，</a:t>
            </a:r>
            <a:r>
              <a:rPr lang="zh-CN" altLang="en-US" smtClean="0"/>
              <a:t>王权与教权矛盾加剧</a:t>
            </a:r>
            <a:r>
              <a:rPr lang="en-US" altLang="zh-CN" smtClean="0"/>
              <a:t>  </a:t>
            </a:r>
            <a:r>
              <a:rPr lang="zh-CN" altLang="en-US" smtClean="0"/>
              <a:t>，教会法</a:t>
            </a:r>
            <a:r>
              <a:rPr lang="zh-CN" altLang="zh-CN" smtClean="0"/>
              <a:t>神明裁判制度被抛弃。</a:t>
            </a:r>
            <a:endParaRPr lang="en-US" altLang="zh-CN" smtClean="0"/>
          </a:p>
          <a:p>
            <a:pPr eaLnBrk="1" hangingPunct="1">
              <a:lnSpc>
                <a:spcPct val="90000"/>
              </a:lnSpc>
              <a:buFont typeface="Arial" panose="020b0604020202020204" pitchFamily="34" charset="0"/>
              <a:buNone/>
            </a:pPr>
            <a:r>
              <a:rPr lang="zh-CN" altLang="zh-CN" smtClean="0"/>
              <a:t>很长时期欧洲大陆和英国都同样受罗马法和教会法的影响。但欧洲大陆和英国的诉讼制度开始沿着不同的方向发展。</a:t>
            </a:r>
            <a:endParaRPr lang="en-US" altLang="zh-CN" smtClean="0"/>
          </a:p>
          <a:p>
            <a:pPr eaLnBrk="1" hangingPunct="1">
              <a:lnSpc>
                <a:spcPct val="90000"/>
              </a:lnSpc>
              <a:buFont typeface="Arial" panose="020b0604020202020204" pitchFamily="34" charset="0"/>
              <a:buNone/>
            </a:pPr>
            <a:r>
              <a:rPr lang="zh-CN" altLang="zh-CN" smtClean="0"/>
              <a:t>英美法系与大陆法系两大法系出现</a:t>
            </a:r>
            <a:r>
              <a:rPr lang="zh-CN" altLang="en-US" smtClean="0"/>
              <a:t>。</a:t>
            </a:r>
            <a:r>
              <a:rPr lang="en-US" altLang="zh-CN" smtClean="0"/>
              <a:t> </a:t>
            </a:r>
            <a:r>
              <a:rPr lang="zh-CN" altLang="zh-CN" smtClean="0"/>
              <a:t>两大法系为何出现</a:t>
            </a:r>
            <a:r>
              <a:rPr lang="zh-CN" altLang="en-US" smtClean="0"/>
              <a:t>？有何异同？</a:t>
            </a:r>
            <a:endParaRPr lang="zh-CN" altLang="zh-CN" smtClean="0"/>
          </a:p>
          <a:p>
            <a:pPr eaLnBrk="1" hangingPunct="1">
              <a:lnSpc>
                <a:spcPct val="90000"/>
              </a:lnSpc>
              <a:buFont typeface="Wingdings 2" panose="05020102010507070707" pitchFamily="18" charset="2"/>
              <a:buNone/>
            </a:pPr>
            <a:r>
              <a:rPr lang="en-US" altLang="zh-CN" smtClean="0"/>
              <a:t>    </a:t>
            </a:r>
            <a:r>
              <a:rPr lang="zh-CN" altLang="en-US" smtClean="0"/>
              <a:t>    </a:t>
            </a:r>
            <a:endParaRPr lang="zh-CN" altLang="en-US" smtClean="0"/>
          </a:p>
        </p:txBody>
      </p:sp>
      <p:sp>
        <p:nvSpPr>
          <p:cNvPr id="24579" name="AutoShape 6"/>
          <p:cNvSpPr>
            <a:spLocks noChangeArrowheads="1"/>
          </p:cNvSpPr>
          <p:nvPr/>
        </p:nvSpPr>
        <p:spPr bwMode="auto">
          <a:xfrm>
            <a:off x="1601391" y="908720"/>
            <a:ext cx="2808684" cy="792685"/>
          </a:xfrm>
          <a:prstGeom prst="cloudCallout">
            <a:avLst>
              <a:gd name="adj1" fmla="val -43778"/>
              <a:gd name="adj2" fmla="val 91884"/>
            </a:avLst>
          </a:prstGeom>
          <a:solidFill>
            <a:schemeClr val="accent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2400" b="1">
                <a:solidFill>
                  <a:schemeClr val="bg1"/>
                </a:solidFill>
                <a:latin typeface="黑体" panose="02010609060101010101" pitchFamily="49" charset="-122"/>
                <a:ea typeface="黑体" panose="02010609060101010101" pitchFamily="49" charset="-122"/>
              </a:rPr>
              <a:t>想一想</a:t>
            </a:r>
            <a:endParaRPr lang="zh-CN" altLang="en-US" sz="2400" b="1">
              <a:solidFill>
                <a:schemeClr val="bg1"/>
              </a:solidFill>
              <a:latin typeface="黑体" pitchFamily="49" charset="-122"/>
              <a:ea typeface="黑体" pitchFamily="49"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3011">
                                            <p:txEl>
                                              <p:pRg st="0" end="0"/>
                                            </p:txEl>
                                          </p:spTgt>
                                        </p:tgtEl>
                                        <p:attrNameLst>
                                          <p:attrName>style.visibility</p:attrName>
                                        </p:attrNameLst>
                                      </p:cBhvr>
                                      <p:to>
                                        <p:strVal val="visible"/>
                                      </p:to>
                                    </p:set>
                                    <p:animEffect transition="in" filter="dissolve">
                                      <p:cBhvr>
                                        <p:cTn id="7" dur="500"/>
                                        <p:tgtEl>
                                          <p:spTgt spid="43011">
                                            <p:txEl>
                                              <p:pRg st="0" end="0"/>
                                            </p:txEl>
                                          </p:spTgt>
                                        </p:tgtEl>
                                      </p:cBhvr>
                                    </p:animEffect>
                                  </p:childTnLst>
                                </p:cTn>
                              </p:par>
                            </p:childTnLst>
                          </p:cTn>
                        </p:par>
                        <p:par>
                          <p:cTn id="8" fill="hold" nodeType="afterGroup">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43011">
                                            <p:txEl>
                                              <p:pRg st="1" end="1"/>
                                            </p:txEl>
                                          </p:spTgt>
                                        </p:tgtEl>
                                        <p:attrNameLst>
                                          <p:attrName>style.visibility</p:attrName>
                                        </p:attrNameLst>
                                      </p:cBhvr>
                                      <p:to>
                                        <p:strVal val="visible"/>
                                      </p:to>
                                    </p:set>
                                    <p:animEffect transition="in" filter="dissolve">
                                      <p:cBhvr>
                                        <p:cTn id="11" dur="500"/>
                                        <p:tgtEl>
                                          <p:spTgt spid="43011">
                                            <p:txEl>
                                              <p:pRg st="1" end="1"/>
                                            </p:txEl>
                                          </p:spTgt>
                                        </p:tgtEl>
                                      </p:cBhvr>
                                    </p:animEffect>
                                  </p:childTnLst>
                                </p:cTn>
                              </p:par>
                            </p:childTnLst>
                          </p:cTn>
                        </p:par>
                        <p:par>
                          <p:cTn id="12" fill="hold" nodeType="afterGroup">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43011">
                                            <p:txEl>
                                              <p:pRg st="2" end="2"/>
                                            </p:txEl>
                                          </p:spTgt>
                                        </p:tgtEl>
                                        <p:attrNameLst>
                                          <p:attrName>style.visibility</p:attrName>
                                        </p:attrNameLst>
                                      </p:cBhvr>
                                      <p:to>
                                        <p:strVal val="visible"/>
                                      </p:to>
                                    </p:set>
                                    <p:animEffect transition="in" filter="dissolve">
                                      <p:cBhvr>
                                        <p:cTn id="15" dur="500"/>
                                        <p:tgtEl>
                                          <p:spTgt spid="43011">
                                            <p:txEl>
                                              <p:pRg st="2" end="2"/>
                                            </p:txEl>
                                          </p:spTgt>
                                        </p:tgtEl>
                                      </p:cBhvr>
                                    </p:animEffect>
                                  </p:childTnLst>
                                </p:cTn>
                              </p:par>
                            </p:childTnLst>
                          </p:cTn>
                        </p:par>
                        <p:par>
                          <p:cTn id="16" fill="hold" nodeType="afterGroup">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43011">
                                            <p:txEl>
                                              <p:pRg st="3" end="3"/>
                                            </p:txEl>
                                          </p:spTgt>
                                        </p:tgtEl>
                                        <p:attrNameLst>
                                          <p:attrName>style.visibility</p:attrName>
                                        </p:attrNameLst>
                                      </p:cBhvr>
                                      <p:to>
                                        <p:strVal val="visible"/>
                                      </p:to>
                                    </p:set>
                                    <p:animEffect transition="in" filter="dissolve">
                                      <p:cBhvr>
                                        <p:cTn id="19" dur="500"/>
                                        <p:tgtEl>
                                          <p:spTgt spid="430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uiExpand="1" build="p"/>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7586" name="Rectangle 2"/>
          <p:cNvSpPr>
            <a:spLocks noChangeArrowheads="1"/>
          </p:cNvSpPr>
          <p:nvPr/>
        </p:nvSpPr>
        <p:spPr bwMode="auto">
          <a:xfrm>
            <a:off x="1371600" y="1714500"/>
            <a:ext cx="6172200" cy="103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defRPr/>
            </a:pPr>
            <a:br>
              <a:rPr lang="en-US" altLang="zh-CN" sz="2700" b="1">
                <a:effectLst>
                  <a:outerShdw blurRad="38100" dist="38100" dir="2700000" algn="tl">
                    <a:srgbClr val="C0C0C0"/>
                  </a:outerShdw>
                </a:effectLst>
                <a:ea typeface="黑体" panose="02010609060101010101" pitchFamily="49" charset="-122"/>
              </a:rPr>
            </a:br>
            <a:endParaRPr lang="en-US" altLang="zh-CN" sz="2700" b="1">
              <a:effectLst>
                <a:outerShdw blurRad="38100" dist="38100" dir="2700000" algn="tl">
                  <a:srgbClr val="C0C0C0"/>
                </a:outerShdw>
              </a:effectLst>
              <a:ea typeface="黑体" pitchFamily="49" charset="-122"/>
            </a:endParaRPr>
          </a:p>
        </p:txBody>
      </p:sp>
      <p:sp>
        <p:nvSpPr>
          <p:cNvPr id="67587" name="Rectangle 3"/>
          <p:cNvSpPr>
            <a:spLocks noChangeArrowheads="1"/>
          </p:cNvSpPr>
          <p:nvPr/>
        </p:nvSpPr>
        <p:spPr bwMode="auto">
          <a:xfrm>
            <a:off x="1371600" y="2390775"/>
            <a:ext cx="6172200" cy="103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defRPr/>
            </a:pPr>
            <a:br>
              <a:rPr lang="en-US" altLang="zh-CN" sz="2700" b="1">
                <a:effectLst>
                  <a:outerShdw blurRad="38100" dist="38100" dir="2700000" algn="tl">
                    <a:srgbClr val="C0C0C0"/>
                  </a:outerShdw>
                </a:effectLst>
                <a:ea typeface="黑体" panose="02010609060101010101" pitchFamily="49" charset="-122"/>
              </a:rPr>
            </a:br>
            <a:endParaRPr lang="en-US" altLang="zh-CN" sz="2700" b="1">
              <a:effectLst>
                <a:outerShdw blurRad="38100" dist="38100" dir="2700000" algn="tl">
                  <a:srgbClr val="C0C0C0"/>
                </a:outerShdw>
              </a:effectLst>
              <a:ea typeface="黑体" panose="02010609060101010101" pitchFamily="49" charset="-122"/>
            </a:endParaRPr>
          </a:p>
        </p:txBody>
      </p:sp>
      <p:sp>
        <p:nvSpPr>
          <p:cNvPr id="67588" name="Rectangle 4"/>
          <p:cNvSpPr>
            <a:spLocks noChangeArrowheads="1"/>
          </p:cNvSpPr>
          <p:nvPr/>
        </p:nvSpPr>
        <p:spPr bwMode="auto">
          <a:xfrm>
            <a:off x="1371600" y="2857500"/>
            <a:ext cx="6172200" cy="103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defRPr/>
            </a:pPr>
            <a:endParaRPr lang="zh-CN" altLang="zh-CN" sz="2700" b="1">
              <a:effectLst>
                <a:outerShdw blurRad="38100" dist="38100" dir="2700000" algn="tl">
                  <a:srgbClr val="C0C0C0"/>
                </a:outerShdw>
              </a:effectLst>
              <a:ea typeface="黑体" pitchFamily="49" charset="-122"/>
            </a:endParaRPr>
          </a:p>
        </p:txBody>
      </p:sp>
      <p:sp>
        <p:nvSpPr>
          <p:cNvPr id="67589" name="Rectangle 5"/>
          <p:cNvSpPr>
            <a:spLocks noChangeArrowheads="1"/>
          </p:cNvSpPr>
          <p:nvPr/>
        </p:nvSpPr>
        <p:spPr bwMode="auto">
          <a:xfrm>
            <a:off x="1277541" y="1052513"/>
            <a:ext cx="6171009"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zh-CN" altLang="en-US" sz="2700" b="1">
                <a:solidFill>
                  <a:srgbClr val="FF0000"/>
                </a:solidFill>
                <a:effectLst>
                  <a:outerShdw blurRad="38100" dist="38100" dir="2700000" algn="tl">
                    <a:srgbClr val="C0C0C0"/>
                  </a:outerShdw>
                </a:effectLst>
                <a:ea typeface="黑体" panose="02010609060101010101" pitchFamily="49" charset="-122"/>
              </a:rPr>
              <a:t>自然法 </a:t>
            </a:r>
            <a:r>
              <a:rPr lang="en-US" altLang="zh-CN" sz="2700" b="1">
                <a:solidFill>
                  <a:srgbClr val="FF0000"/>
                </a:solidFill>
                <a:effectLst>
                  <a:outerShdw blurRad="38100" dist="38100" dir="2700000" algn="tl">
                    <a:srgbClr val="C0C0C0"/>
                  </a:outerShdw>
                </a:effectLst>
                <a:ea typeface="黑体" panose="02010609060101010101" pitchFamily="49" charset="-122"/>
              </a:rPr>
              <a:t>——</a:t>
            </a:r>
            <a:r>
              <a:rPr lang="zh-CN" altLang="en-US" sz="2700" b="1">
                <a:solidFill>
                  <a:srgbClr val="FF0000"/>
                </a:solidFill>
                <a:effectLst>
                  <a:outerShdw blurRad="38100" dist="38100" dir="2700000" algn="tl">
                    <a:srgbClr val="C0C0C0"/>
                  </a:outerShdw>
                </a:effectLst>
                <a:ea typeface="黑体" panose="02010609060101010101" pitchFamily="49" charset="-122"/>
              </a:rPr>
              <a:t>罗马法的法学理念</a:t>
            </a:r>
            <a:endParaRPr lang="zh-CN" altLang="en-US" sz="2700" b="1">
              <a:solidFill>
                <a:srgbClr val="FF0000"/>
              </a:solidFill>
              <a:effectLst>
                <a:outerShdw blurRad="38100" dist="38100" dir="2700000" algn="tl">
                  <a:srgbClr val="C0C0C0"/>
                </a:outerShdw>
              </a:effectLst>
              <a:ea typeface="黑体" pitchFamily="49" charset="-122"/>
            </a:endParaRPr>
          </a:p>
        </p:txBody>
      </p:sp>
      <p:sp>
        <p:nvSpPr>
          <p:cNvPr id="67590" name="Text Box 6"/>
          <p:cNvSpPr txBox="1">
            <a:spLocks noChangeArrowheads="1"/>
          </p:cNvSpPr>
          <p:nvPr/>
        </p:nvSpPr>
        <p:spPr bwMode="auto">
          <a:xfrm>
            <a:off x="1310880" y="1714501"/>
            <a:ext cx="461129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US" altLang="zh-CN" sz="2100" b="1">
                <a:effectLst>
                  <a:outerShdw blurRad="38100" dist="38100" dir="2700000" algn="tl">
                    <a:srgbClr val="C0C0C0"/>
                  </a:outerShdw>
                </a:effectLst>
                <a:latin typeface="楷体_GB2312" panose="02010609030101010101" pitchFamily="49" charset="-122"/>
                <a:ea typeface="楷体_GB2312" panose="02010609030101010101" pitchFamily="49" charset="-122"/>
              </a:rPr>
              <a:t>    </a:t>
            </a:r>
            <a:r>
              <a:rPr lang="zh-CN" altLang="en-US" sz="2100">
                <a:latin typeface="华文楷体" panose="02010600040101010101" pitchFamily="2" charset="-122"/>
                <a:ea typeface="华文楷体" panose="02010600040101010101" pitchFamily="2" charset="-122"/>
              </a:rPr>
              <a:t>法是一种自然的权利，是理智的人的精神和理性，是衡量正义与非正义的标准</a:t>
            </a:r>
            <a:r>
              <a:rPr lang="en-US" altLang="zh-CN" sz="2100">
                <a:latin typeface="华文楷体" panose="02010600040101010101" pitchFamily="2" charset="-122"/>
                <a:ea typeface="华文楷体" panose="02010600040101010101" pitchFamily="2" charset="-122"/>
              </a:rPr>
              <a:t>……</a:t>
            </a:r>
            <a:r>
              <a:rPr lang="zh-CN" altLang="en-US" sz="2100">
                <a:latin typeface="华文楷体" panose="02010600040101010101" pitchFamily="2" charset="-122"/>
                <a:ea typeface="华文楷体" panose="02010600040101010101" pitchFamily="2" charset="-122"/>
              </a:rPr>
              <a:t>自然法是整个法律科学的思想基础和各种具体法规的指导原则，它高于一切人定法和人为权力。</a:t>
            </a:r>
            <a:endParaRPr lang="zh-CN" altLang="en-US" sz="2100">
              <a:latin typeface="华文楷体" pitchFamily="2" charset="-122"/>
              <a:ea typeface="华文楷体" pitchFamily="2" charset="-122"/>
            </a:endParaRPr>
          </a:p>
          <a:p>
            <a:pPr>
              <a:defRPr/>
            </a:pPr>
            <a:r>
              <a:rPr lang="zh-CN" altLang="en-US" sz="2100">
                <a:latin typeface="华文楷体" panose="02010600040101010101" pitchFamily="2" charset="-122"/>
                <a:ea typeface="华文楷体" panose="02010600040101010101" pitchFamily="2" charset="-122"/>
              </a:rPr>
              <a:t>        </a:t>
            </a:r>
            <a:r>
              <a:rPr lang="en-US" altLang="zh-CN" sz="2100">
                <a:latin typeface="华文楷体" panose="02010600040101010101" pitchFamily="2" charset="-122"/>
                <a:ea typeface="华文楷体" panose="02010600040101010101" pitchFamily="2" charset="-122"/>
              </a:rPr>
              <a:t>——</a:t>
            </a:r>
            <a:r>
              <a:rPr lang="zh-CN" altLang="en-US" sz="2100">
                <a:latin typeface="华文楷体" panose="02010600040101010101" pitchFamily="2" charset="-122"/>
                <a:ea typeface="华文楷体" panose="02010600040101010101" pitchFamily="2" charset="-122"/>
              </a:rPr>
              <a:t>（古罗马）西塞罗</a:t>
            </a:r>
            <a:endParaRPr lang="zh-CN" altLang="en-US" sz="2100">
              <a:latin typeface="华文楷体" panose="02010600040101010101" pitchFamily="2" charset="-122"/>
              <a:ea typeface="华文楷体" panose="02010600040101010101" pitchFamily="2" charset="-122"/>
            </a:endParaRPr>
          </a:p>
          <a:p>
            <a:pPr algn="just">
              <a:defRPr/>
            </a:pPr>
            <a:endParaRPr lang="zh-CN" altLang="en-US" sz="2100" b="1">
              <a:effectLst>
                <a:outerShdw blurRad="38100" dist="38100" dir="2700000" algn="tl">
                  <a:srgbClr val="C0C0C0"/>
                </a:outerShdw>
              </a:effectLst>
              <a:latin typeface="Times New Roman" pitchFamily="18" charset="0"/>
              <a:cs typeface="Times New Roman" panose="02020603050405020304" pitchFamily="18" charset="0"/>
            </a:endParaRPr>
          </a:p>
          <a:p>
            <a:pPr>
              <a:defRPr/>
            </a:pPr>
            <a:r>
              <a:rPr lang="zh-CN" altLang="en-US" sz="2100" b="1">
                <a:effectLst>
                  <a:outerShdw blurRad="38100" dist="38100" dir="2700000" algn="tl">
                    <a:srgbClr val="C0C0C0"/>
                  </a:outerShdw>
                </a:effectLst>
                <a:latin typeface="楷体_GB2312" panose="02010609030101010101" pitchFamily="49" charset="-122"/>
                <a:ea typeface="楷体_GB2312" panose="02010609030101010101" pitchFamily="49" charset="-122"/>
              </a:rPr>
              <a:t>    </a:t>
            </a:r>
            <a:endParaRPr lang="zh-CN" altLang="en-US" sz="2100" b="1">
              <a:effectLst>
                <a:outerShdw blurRad="38100" dist="38100" dir="2700000" algn="tl">
                  <a:srgbClr val="C0C0C0"/>
                </a:outerShdw>
              </a:effectLst>
              <a:latin typeface="楷体_GB2312" pitchFamily="49" charset="-122"/>
              <a:ea typeface="楷体_GB2312" pitchFamily="49" charset="-122"/>
            </a:endParaRPr>
          </a:p>
        </p:txBody>
      </p:sp>
      <p:pic>
        <p:nvPicPr>
          <p:cNvPr id="19463" name="Picture 7" descr="u=3286874015,1383418109&amp;gp=2"/>
          <p:cNvPicPr>
            <a:picLocks noChangeAspect="1" noChangeArrowheads="1"/>
          </p:cNvPicPr>
          <p:nvPr/>
        </p:nvPicPr>
        <p:blipFill>
          <a:blip r:embed="rId2">
            <a:extLst>
              <a:ext uri="{28A0092B-C50C-407E-A947-70E740481C1C}">
                <a14:useLocalDpi xmlns:a14="http://schemas.microsoft.com/office/drawing/2010/main" val="0"/>
              </a:ext>
            </a:extLst>
          </a:blip>
          <a:srcRect l="5731" r="22850" b="33333"/>
          <a:stretch>
            <a:fillRect/>
          </a:stretch>
        </p:blipFill>
        <p:spPr bwMode="auto">
          <a:xfrm>
            <a:off x="6167438" y="2006205"/>
            <a:ext cx="1400175" cy="1491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51520" y="4776727"/>
            <a:ext cx="864095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 typeface="Arial" panose="020b0604020202020204" pitchFamily="34" charset="0"/>
              <a:buNone/>
            </a:pPr>
            <a:r>
              <a:rPr lang="zh-CN" altLang="en-US" sz="2100" b="1"/>
              <a:t>为资产阶级提供了民权思想和理论的武器。如资产阶级提出</a:t>
            </a:r>
            <a:r>
              <a:rPr lang="zh-CN" altLang="en-US" sz="2100" b="1">
                <a:latin typeface="Arial" panose="020b0604020202020204" pitchFamily="34" charset="0"/>
              </a:rPr>
              <a:t>“</a:t>
            </a:r>
            <a:r>
              <a:rPr lang="zh-CN" altLang="en-US" sz="2100" b="1"/>
              <a:t>天赋人权</a:t>
            </a:r>
            <a:r>
              <a:rPr lang="zh-CN" altLang="en-US" sz="2100" b="1">
                <a:latin typeface="Arial" panose="020b0604020202020204" pitchFamily="34" charset="0"/>
              </a:rPr>
              <a:t>”</a:t>
            </a:r>
            <a:r>
              <a:rPr lang="zh-CN" altLang="en-US" sz="2100" b="1"/>
              <a:t>、</a:t>
            </a:r>
            <a:r>
              <a:rPr lang="zh-CN" altLang="en-US" sz="2100" b="1">
                <a:latin typeface="Arial" panose="020b0604020202020204" pitchFamily="34" charset="0"/>
              </a:rPr>
              <a:t>“</a:t>
            </a:r>
            <a:r>
              <a:rPr lang="zh-CN" altLang="en-US" sz="2100" b="1"/>
              <a:t>自由平等</a:t>
            </a:r>
            <a:r>
              <a:rPr lang="zh-CN" altLang="en-US" sz="2100" b="1">
                <a:latin typeface="Arial" panose="020b0604020202020204" pitchFamily="34" charset="0"/>
              </a:rPr>
              <a:t>”</a:t>
            </a:r>
            <a:r>
              <a:rPr lang="zh-CN" altLang="en-US" sz="2100" b="1"/>
              <a:t>。</a:t>
            </a:r>
            <a:endParaRPr lang="zh-CN" altLang="en-US" sz="21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灯片编号占位符 6"/>
          <p:cNvSpPr>
            <a:spLocks noGrp="1"/>
          </p:cNvSpPr>
          <p:nvPr>
            <p:ph type="sldNum" sz="quarter" idx="12"/>
          </p:nvPr>
        </p:nvSpPr>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557530" indent="-214630" eaLnBrk="0" hangingPunct="0">
              <a:defRPr>
                <a:solidFill>
                  <a:schemeClr val="tx1"/>
                </a:solidFill>
                <a:latin typeface="Calibri" panose="020f0502020204030204" pitchFamily="34" charset="0"/>
                <a:ea typeface="宋体" panose="02010600030101010101" pitchFamily="2" charset="-122"/>
              </a:defRPr>
            </a:lvl2pPr>
            <a:lvl3pPr marL="857250" indent="-171450" eaLnBrk="0" hangingPunct="0">
              <a:defRPr>
                <a:solidFill>
                  <a:schemeClr val="tx1"/>
                </a:solidFill>
                <a:latin typeface="Calibri" panose="020f0502020204030204" pitchFamily="34" charset="0"/>
                <a:ea typeface="宋体" panose="02010600030101010101" pitchFamily="2" charset="-122"/>
              </a:defRPr>
            </a:lvl3pPr>
            <a:lvl4pPr marL="1200150" indent="-171450" eaLnBrk="0" hangingPunct="0">
              <a:defRPr>
                <a:solidFill>
                  <a:schemeClr val="tx1"/>
                </a:solidFill>
                <a:latin typeface="Calibri" panose="020f0502020204030204" pitchFamily="34" charset="0"/>
                <a:ea typeface="宋体" panose="02010600030101010101" pitchFamily="2" charset="-122"/>
              </a:defRPr>
            </a:lvl4pPr>
            <a:lvl5pPr marL="1543050" indent="-171450" eaLnBrk="0" hangingPunct="0">
              <a:defRPr>
                <a:solidFill>
                  <a:schemeClr val="tx1"/>
                </a:solidFill>
                <a:latin typeface="Calibri" panose="020f0502020204030204" pitchFamily="34" charset="0"/>
                <a:ea typeface="宋体" panose="02010600030101010101" pitchFamily="2" charset="-122"/>
              </a:defRPr>
            </a:lvl5pPr>
            <a:lvl6pPr marL="18859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2288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25717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29146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fld id="{076A3EA7-7FEC-4AB5-BABF-769530576F80}" type="slidenum">
              <a:rPr lang="en-US" altLang="zh-CN">
                <a:solidFill>
                  <a:srgbClr val="898989"/>
                </a:solidFill>
              </a:rPr>
              <a:t>23</a:t>
            </a:fld>
            <a:endParaRPr lang="en-US" altLang="zh-CN">
              <a:solidFill>
                <a:srgbClr val="898989"/>
              </a:solidFill>
            </a:endParaRPr>
          </a:p>
        </p:txBody>
      </p:sp>
      <p:sp>
        <p:nvSpPr>
          <p:cNvPr id="25603" name="Rectangle 2"/>
          <p:cNvSpPr>
            <a:spLocks noGrp="1" noChangeArrowheads="1"/>
          </p:cNvSpPr>
          <p:nvPr>
            <p:ph type="title"/>
          </p:nvPr>
        </p:nvSpPr>
        <p:spPr>
          <a:xfrm>
            <a:off x="485775" y="1041403"/>
            <a:ext cx="8229600" cy="792088"/>
          </a:xfrm>
        </p:spPr>
        <p:txBody>
          <a:bodyPr/>
          <a:lstStyle/>
          <a:p>
            <a:pPr eaLnBrk="1" hangingPunct="1"/>
            <a:r>
              <a:rPr lang="zh-CN" altLang="en-US" smtClean="0">
                <a:solidFill>
                  <a:schemeClr val="tx1"/>
                </a:solidFill>
              </a:rPr>
              <a:t>二、</a:t>
            </a:r>
            <a:r>
              <a:rPr lang="zh-CN" altLang="zh-CN" smtClean="0">
                <a:solidFill>
                  <a:schemeClr val="tx1"/>
                </a:solidFill>
              </a:rPr>
              <a:t>英美法系与大陆法系</a:t>
            </a:r>
            <a:endParaRPr lang="zh-CN" altLang="en-US" smtClean="0">
              <a:solidFill>
                <a:schemeClr val="tx1"/>
              </a:solidFill>
            </a:endParaRPr>
          </a:p>
        </p:txBody>
      </p:sp>
      <p:sp>
        <p:nvSpPr>
          <p:cNvPr id="25604" name="Rectangle 3"/>
          <p:cNvSpPr>
            <a:spLocks noGrp="1" noChangeArrowheads="1"/>
          </p:cNvSpPr>
          <p:nvPr>
            <p:ph type="body" sz="half" idx="1"/>
          </p:nvPr>
        </p:nvSpPr>
        <p:spPr>
          <a:xfrm>
            <a:off x="395536" y="1833491"/>
            <a:ext cx="6000750" cy="514350"/>
          </a:xfrm>
        </p:spPr>
        <p:txBody>
          <a:bodyPr>
            <a:noAutofit/>
          </a:bodyPr>
          <a:lstStyle/>
          <a:p>
            <a:pPr eaLnBrk="1" hangingPunct="1">
              <a:buFont typeface="Wingdings" panose="05000000000000000000" pitchFamily="2" charset="2"/>
              <a:buNone/>
            </a:pPr>
            <a:r>
              <a:rPr lang="zh-CN" altLang="en-US"/>
              <a:t>（一）</a:t>
            </a:r>
            <a:r>
              <a:rPr lang="zh-CN" altLang="zh-CN"/>
              <a:t>英美法系</a:t>
            </a:r>
            <a:endParaRPr lang="en-US" altLang="zh-CN"/>
          </a:p>
        </p:txBody>
      </p:sp>
      <p:sp>
        <p:nvSpPr>
          <p:cNvPr id="25605" name="Rectangle 3"/>
          <p:cNvSpPr txBox="1">
            <a:spLocks noChangeArrowheads="1"/>
          </p:cNvSpPr>
          <p:nvPr/>
        </p:nvSpPr>
        <p:spPr bwMode="auto">
          <a:xfrm>
            <a:off x="611560" y="2497301"/>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2400"/>
              <a:t>1.</a:t>
            </a:r>
            <a:r>
              <a:rPr lang="zh-CN" altLang="zh-CN" sz="2400"/>
              <a:t>英美法系</a:t>
            </a:r>
            <a:r>
              <a:rPr lang="zh-CN" altLang="en-US" sz="2400"/>
              <a:t>的形成</a:t>
            </a:r>
            <a:endParaRPr lang="en-US" altLang="zh-CN" sz="2400"/>
          </a:p>
        </p:txBody>
      </p:sp>
      <p:sp>
        <p:nvSpPr>
          <p:cNvPr id="25606" name="Rectangle 3"/>
          <p:cNvSpPr txBox="1">
            <a:spLocks noChangeArrowheads="1"/>
          </p:cNvSpPr>
          <p:nvPr/>
        </p:nvSpPr>
        <p:spPr bwMode="auto">
          <a:xfrm>
            <a:off x="576102" y="3429000"/>
            <a:ext cx="8028346" cy="1944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None/>
            </a:pPr>
            <a:r>
              <a:rPr lang="zh-CN" altLang="zh-CN" sz="2400"/>
              <a:t>亦</a:t>
            </a:r>
            <a:r>
              <a:rPr lang="zh-CN" altLang="zh-CN" sz="2400" smtClean="0"/>
              <a:t>称</a:t>
            </a:r>
            <a:r>
              <a:rPr lang="en-US" altLang="zh-CN" sz="2400" smtClean="0"/>
              <a:t>“</a:t>
            </a:r>
            <a:r>
              <a:rPr lang="zh-CN" altLang="zh-CN" sz="2400" smtClean="0"/>
              <a:t>普通法系</a:t>
            </a:r>
            <a:r>
              <a:rPr lang="en-US" altLang="zh-CN" sz="2400" smtClean="0"/>
              <a:t>”</a:t>
            </a:r>
            <a:r>
              <a:rPr lang="zh-CN" altLang="zh-CN" sz="2400" smtClean="0"/>
              <a:t>、</a:t>
            </a:r>
            <a:r>
              <a:rPr lang="en-US" altLang="zh-CN" sz="2400" smtClean="0"/>
              <a:t>“</a:t>
            </a:r>
            <a:r>
              <a:rPr lang="zh-CN" altLang="zh-CN" sz="2400" smtClean="0"/>
              <a:t>英国法系</a:t>
            </a:r>
            <a:r>
              <a:rPr lang="en-US" altLang="zh-CN" sz="2400" smtClean="0"/>
              <a:t>”</a:t>
            </a:r>
            <a:r>
              <a:rPr lang="zh-CN" altLang="zh-CN" sz="2400" smtClean="0"/>
              <a:t>、</a:t>
            </a:r>
            <a:r>
              <a:rPr lang="en-US" altLang="zh-CN" sz="2400" smtClean="0"/>
              <a:t>“</a:t>
            </a:r>
            <a:r>
              <a:rPr lang="zh-CN" altLang="zh-CN" sz="2400" smtClean="0"/>
              <a:t>判例法系</a:t>
            </a:r>
            <a:r>
              <a:rPr lang="en-US" altLang="zh-CN" sz="2400" smtClean="0"/>
              <a:t>”</a:t>
            </a:r>
            <a:r>
              <a:rPr lang="zh-CN" altLang="zh-CN" sz="2400" smtClean="0"/>
              <a:t> </a:t>
            </a:r>
            <a:r>
              <a:rPr lang="zh-CN" altLang="zh-CN" sz="2400"/>
              <a:t>、 </a:t>
            </a:r>
            <a:r>
              <a:rPr lang="en-US" altLang="zh-CN" sz="2400" smtClean="0"/>
              <a:t>“</a:t>
            </a:r>
            <a:r>
              <a:rPr lang="zh-CN" altLang="en-US" sz="2400" smtClean="0"/>
              <a:t>海洋</a:t>
            </a:r>
            <a:r>
              <a:rPr lang="zh-CN" altLang="zh-CN" sz="2400" smtClean="0"/>
              <a:t>法系</a:t>
            </a:r>
            <a:r>
              <a:rPr lang="en-US" altLang="zh-CN" sz="2400" smtClean="0"/>
              <a:t>"</a:t>
            </a:r>
            <a:endParaRPr lang="en-US" altLang="zh-CN" sz="2400"/>
          </a:p>
          <a:p>
            <a:pPr eaLnBrk="1" hangingPunct="1">
              <a:buFont typeface="Wingdings" panose="05000000000000000000" pitchFamily="2" charset="2"/>
              <a:buNone/>
            </a:pPr>
            <a:r>
              <a:rPr lang="en-US" altLang="zh-CN" sz="2400"/>
              <a:t>11</a:t>
            </a:r>
            <a:r>
              <a:rPr lang="zh-CN" altLang="zh-CN" sz="2400"/>
              <a:t>世纪诺曼</a:t>
            </a:r>
            <a:r>
              <a:rPr lang="zh-CN" altLang="zh-CN" sz="2400" smtClean="0"/>
              <a:t>征服</a:t>
            </a:r>
            <a:r>
              <a:rPr lang="zh-CN" altLang="en-US" sz="2400" smtClean="0"/>
              <a:t>后</a:t>
            </a:r>
            <a:r>
              <a:rPr lang="zh-CN" altLang="zh-CN" sz="2400" smtClean="0"/>
              <a:t>以日耳曼</a:t>
            </a:r>
            <a:r>
              <a:rPr lang="zh-CN" altLang="zh-CN" sz="2400"/>
              <a:t>习惯法的</a:t>
            </a:r>
            <a:r>
              <a:rPr lang="zh-CN" altLang="zh-CN" sz="2400">
                <a:latin typeface="+mn-ea"/>
                <a:ea typeface="+mn-ea"/>
              </a:rPr>
              <a:t>普通法</a:t>
            </a:r>
            <a:r>
              <a:rPr lang="zh-CN" altLang="zh-CN" sz="2400"/>
              <a:t>为</a:t>
            </a:r>
            <a:r>
              <a:rPr lang="zh-CN" altLang="zh-CN" sz="2400" smtClean="0"/>
              <a:t>基础</a:t>
            </a:r>
            <a:r>
              <a:rPr lang="zh-CN" altLang="en-US" sz="2400" smtClean="0"/>
              <a:t>，</a:t>
            </a:r>
            <a:r>
              <a:rPr lang="zh-CN" altLang="zh-CN" sz="2400" smtClean="0"/>
              <a:t>给</a:t>
            </a:r>
            <a:r>
              <a:rPr lang="zh-CN" altLang="zh-CN" sz="2400"/>
              <a:t>英国带来了陪审制度和当事人对抗制，英国国王将之全国推行。</a:t>
            </a:r>
            <a:r>
              <a:rPr lang="en-US" altLang="zh-CN" sz="2400"/>
              <a:t>12</a:t>
            </a:r>
            <a:r>
              <a:rPr lang="zh-CN" altLang="en-US" sz="2400"/>
              <a:t>世纪形成</a:t>
            </a:r>
            <a:r>
              <a:rPr lang="zh-CN" altLang="zh-CN" sz="2400"/>
              <a:t>英国</a:t>
            </a:r>
            <a:r>
              <a:rPr lang="zh-CN" altLang="zh-CN" sz="2800" smtClean="0">
                <a:latin typeface="黑体" panose="02010609060101010101" pitchFamily="49" charset="-122"/>
                <a:ea typeface="黑体" panose="02010609060101010101" pitchFamily="49" charset="-122"/>
              </a:rPr>
              <a:t>普通法</a:t>
            </a:r>
            <a:endParaRPr lang="en-US" altLang="zh-CN" sz="2800">
              <a:latin typeface="黑体" pitchFamily="49" charset="-122"/>
              <a:ea typeface="黑体" pitchFamily="49"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6"/>
                                        </p:tgtEl>
                                        <p:attrNameLst>
                                          <p:attrName>style.visibility</p:attrName>
                                        </p:attrNameLst>
                                      </p:cBhvr>
                                      <p:to>
                                        <p:strVal val="visible"/>
                                      </p:to>
                                    </p:set>
                                    <p:anim calcmode="lin" valueType="num">
                                      <p:cBhvr additive="base">
                                        <p:cTn id="7" dur="500" fill="hold"/>
                                        <p:tgtEl>
                                          <p:spTgt spid="25606"/>
                                        </p:tgtEl>
                                        <p:attrNameLst>
                                          <p:attrName>ppt_x</p:attrName>
                                        </p:attrNameLst>
                                      </p:cBhvr>
                                      <p:tavLst>
                                        <p:tav tm="0">
                                          <p:val>
                                            <p:strVal val="#ppt_x"/>
                                          </p:val>
                                        </p:tav>
                                        <p:tav tm="100000">
                                          <p:val>
                                            <p:strVal val="#ppt_x"/>
                                          </p:val>
                                        </p:tav>
                                      </p:tavLst>
                                    </p:anim>
                                    <p:anim calcmode="lin" valueType="num">
                                      <p:cBhvr additive="base">
                                        <p:cTn id="8"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6626" name="Picture 3" descr="英王约翰签署《大宪章》"/>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77542" y="1322786"/>
            <a:ext cx="3996928" cy="2831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1732" name="Text Box 4"/>
          <p:cNvSpPr txBox="1">
            <a:spLocks noChangeArrowheads="1"/>
          </p:cNvSpPr>
          <p:nvPr/>
        </p:nvSpPr>
        <p:spPr bwMode="auto">
          <a:xfrm>
            <a:off x="827585" y="4455319"/>
            <a:ext cx="4364732"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auto">
              <a:defRPr/>
            </a:pPr>
            <a:r>
              <a:rPr kumimoji="1" lang="en-US" altLang="zh-CN" sz="2100" b="1">
                <a:effectLst>
                  <a:outerShdw blurRad="38100" dist="38100" dir="2700000" algn="tl">
                    <a:srgbClr val="000000"/>
                  </a:outerShdw>
                </a:effectLst>
              </a:rPr>
              <a:t>1215</a:t>
            </a:r>
            <a:r>
              <a:rPr kumimoji="1" lang="zh-CN" altLang="en-US" sz="2100">
                <a:effectLst>
                  <a:outerShdw blurRad="38100" dist="38100" dir="2700000" algn="tl">
                    <a:srgbClr val="000000"/>
                  </a:outerShdw>
                </a:effectLst>
              </a:rPr>
              <a:t>年，英王约翰签署</a:t>
            </a:r>
            <a:r>
              <a:rPr kumimoji="1" lang="en-US" altLang="zh-CN" sz="2100">
                <a:effectLst>
                  <a:outerShdw blurRad="38100" dist="38100" dir="2700000" algn="tl">
                    <a:srgbClr val="000000"/>
                  </a:outerShdw>
                </a:effectLst>
              </a:rPr>
              <a:t>《</a:t>
            </a:r>
            <a:r>
              <a:rPr kumimoji="1" lang="zh-CN" altLang="en-US" sz="2100">
                <a:effectLst>
                  <a:outerShdw blurRad="38100" dist="38100" dir="2700000" algn="tl">
                    <a:srgbClr val="000000"/>
                  </a:outerShdw>
                </a:effectLst>
              </a:rPr>
              <a:t>大宪章</a:t>
            </a:r>
            <a:r>
              <a:rPr kumimoji="1" lang="en-US" altLang="zh-CN" sz="2100">
                <a:effectLst>
                  <a:outerShdw blurRad="38100" dist="38100" dir="2700000" algn="tl">
                    <a:srgbClr val="000000"/>
                  </a:outerShdw>
                </a:effectLst>
              </a:rPr>
              <a:t>》</a:t>
            </a:r>
            <a:endParaRPr kumimoji="1" lang="en-US" altLang="zh-CN" sz="2100">
              <a:effectLst>
                <a:outerShdw blurRad="38100" dist="38100" dir="2700000" algn="tl">
                  <a:srgbClr val="000000"/>
                </a:outerShdw>
              </a:effectLst>
            </a:endParaRPr>
          </a:p>
        </p:txBody>
      </p:sp>
      <p:sp>
        <p:nvSpPr>
          <p:cNvPr id="201733" name="Text Box 5"/>
          <p:cNvSpPr txBox="1">
            <a:spLocks noChangeArrowheads="1"/>
          </p:cNvSpPr>
          <p:nvPr/>
        </p:nvSpPr>
        <p:spPr bwMode="auto">
          <a:xfrm>
            <a:off x="5598319" y="4318398"/>
            <a:ext cx="2108269"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defRPr/>
            </a:pPr>
            <a:r>
              <a:rPr kumimoji="1" lang="en-US" altLang="zh-CN" sz="3000">
                <a:solidFill>
                  <a:srgbClr val="FF3300"/>
                </a:solidFill>
                <a:effectLst>
                  <a:outerShdw blurRad="38100" dist="38100" dir="2700000" algn="tl">
                    <a:srgbClr val="000000"/>
                  </a:outerShdw>
                </a:effectLst>
                <a:latin typeface="Times New Roman" panose="02020603050405020304" pitchFamily="18" charset="0"/>
                <a:ea typeface="华文新魏" pitchFamily="2" charset="-122"/>
              </a:rPr>
              <a:t>《</a:t>
            </a:r>
            <a:r>
              <a:rPr kumimoji="1" lang="zh-CN" altLang="en-US" sz="3000">
                <a:solidFill>
                  <a:srgbClr val="FF3300"/>
                </a:solidFill>
                <a:effectLst>
                  <a:outerShdw blurRad="38100" dist="38100" dir="2700000" algn="tl">
                    <a:srgbClr val="000000"/>
                  </a:outerShdw>
                </a:effectLst>
                <a:latin typeface="Times New Roman" panose="02020603050405020304" pitchFamily="18" charset="0"/>
                <a:ea typeface="华文新魏" pitchFamily="2" charset="-122"/>
              </a:rPr>
              <a:t>大宪章</a:t>
            </a:r>
            <a:r>
              <a:rPr kumimoji="1" lang="en-US" altLang="zh-CN" sz="3000">
                <a:solidFill>
                  <a:srgbClr val="FF3300"/>
                </a:solidFill>
                <a:effectLst>
                  <a:outerShdw blurRad="38100" dist="38100" dir="2700000" algn="tl">
                    <a:srgbClr val="000000"/>
                  </a:outerShdw>
                </a:effectLst>
                <a:latin typeface="Times New Roman" panose="02020603050405020304" pitchFamily="18" charset="0"/>
                <a:ea typeface="华文新魏" pitchFamily="2" charset="-122"/>
              </a:rPr>
              <a:t>》</a:t>
            </a:r>
            <a:endParaRPr kumimoji="1" lang="en-US" altLang="zh-CN" sz="3000">
              <a:solidFill>
                <a:srgbClr val="FF3300"/>
              </a:solidFill>
              <a:effectLst>
                <a:outerShdw blurRad="38100" dist="38100" dir="2700000" algn="tl">
                  <a:srgbClr val="000000"/>
                </a:outerShdw>
              </a:effectLst>
              <a:latin typeface="Times New Roman" pitchFamily="18" charset="0"/>
              <a:ea typeface="华文新魏" pitchFamily="2" charset="-122"/>
            </a:endParaRPr>
          </a:p>
        </p:txBody>
      </p:sp>
      <p:pic>
        <p:nvPicPr>
          <p:cNvPr id="6" name="Picture 30" descr="大宪章"/>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91164" y="1312069"/>
            <a:ext cx="2150269"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5"/>
          <p:cNvSpPr txBox="1">
            <a:spLocks noChangeArrowheads="1"/>
          </p:cNvSpPr>
          <p:nvPr/>
        </p:nvSpPr>
        <p:spPr bwMode="auto">
          <a:xfrm>
            <a:off x="5087312" y="3162657"/>
            <a:ext cx="4056688" cy="3416320"/>
          </a:xfrm>
          <a:prstGeom prst="rect">
            <a:avLst/>
          </a:prstGeom>
          <a:solidFill>
            <a:srgbClr val="FF99FF">
              <a:alpha val="50195"/>
            </a:srgbClr>
          </a:solidFill>
          <a:ln w="9525">
            <a:solidFill>
              <a:srgbClr val="0000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spcBef>
                <a:spcPct val="0"/>
              </a:spcBef>
              <a:buFontTx/>
              <a:buNone/>
            </a:pPr>
            <a:r>
              <a:rPr lang="zh-CN" altLang="en-US" sz="2400" b="1">
                <a:solidFill>
                  <a:srgbClr val="000510"/>
                </a:solidFill>
                <a:latin typeface="仿宋_GB2312"/>
                <a:ea typeface="仿宋_GB2312"/>
                <a:cs typeface="仿宋_GB2312"/>
              </a:rPr>
              <a:t>除下列三项税金外，设无全国公意许可，将不征收任何免役税与贡金</a:t>
            </a:r>
            <a:r>
              <a:rPr lang="en-US" altLang="zh-CN" sz="2400" b="1">
                <a:solidFill>
                  <a:srgbClr val="000510"/>
                </a:solidFill>
                <a:latin typeface="Arial" panose="020b0604020202020204" pitchFamily="34" charset="0"/>
                <a:ea typeface="仿宋_GB2312"/>
                <a:cs typeface="仿宋_GB2312"/>
              </a:rPr>
              <a:t>……</a:t>
            </a:r>
            <a:r>
              <a:rPr lang="zh-CN" altLang="en-US" sz="2400" b="1">
                <a:solidFill>
                  <a:srgbClr val="000510"/>
                </a:solidFill>
                <a:latin typeface="仿宋_GB2312"/>
                <a:ea typeface="仿宋_GB2312"/>
                <a:cs typeface="仿宋_GB2312"/>
              </a:rPr>
              <a:t>凡在上述征收范围之外，余等如欲征收贡金与免役税，应用加盖印信之诏书致送各大主教、主持、伯爵与男爵指明时间与地点召集会议，以期获得全国公意。 </a:t>
            </a:r>
            <a:endParaRPr lang="en-US" altLang="zh-CN" sz="2400" b="1">
              <a:solidFill>
                <a:srgbClr val="000510"/>
              </a:solidFill>
              <a:latin typeface="仿宋_GB2312"/>
              <a:ea typeface="仿宋_GB2312"/>
              <a:cs typeface="仿宋_GB2312" charset="-122"/>
            </a:endParaRPr>
          </a:p>
        </p:txBody>
      </p:sp>
      <p:sp>
        <p:nvSpPr>
          <p:cNvPr id="9" name="Rectangle 27"/>
          <p:cNvSpPr>
            <a:spLocks noChangeArrowheads="1"/>
          </p:cNvSpPr>
          <p:nvPr/>
        </p:nvSpPr>
        <p:spPr bwMode="auto">
          <a:xfrm>
            <a:off x="5595" y="5263231"/>
            <a:ext cx="531852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400" b="1">
                <a:solidFill>
                  <a:srgbClr val="0000FF"/>
                </a:solidFill>
                <a:latin typeface="黑体" panose="02010609060101010101" pitchFamily="49" charset="-122"/>
                <a:ea typeface="黑体" panose="02010609060101010101" pitchFamily="49" charset="-122"/>
              </a:rPr>
              <a:t>《</a:t>
            </a:r>
            <a:r>
              <a:rPr lang="zh-CN" altLang="en-US" sz="2400" b="1">
                <a:solidFill>
                  <a:srgbClr val="0000FF"/>
                </a:solidFill>
                <a:latin typeface="黑体" panose="02010609060101010101" pitchFamily="49" charset="-122"/>
                <a:ea typeface="黑体" panose="02010609060101010101" pitchFamily="49" charset="-122"/>
              </a:rPr>
              <a:t>大宪章</a:t>
            </a:r>
            <a:r>
              <a:rPr lang="en-US" altLang="zh-CN" sz="2400" b="1">
                <a:solidFill>
                  <a:srgbClr val="0000FF"/>
                </a:solidFill>
                <a:latin typeface="黑体" panose="02010609060101010101" pitchFamily="49" charset="-122"/>
                <a:ea typeface="黑体" panose="02010609060101010101" pitchFamily="49" charset="-122"/>
              </a:rPr>
              <a:t>》</a:t>
            </a:r>
            <a:r>
              <a:rPr lang="zh-CN" altLang="en-US" sz="2400" b="1">
                <a:solidFill>
                  <a:srgbClr val="0000FF"/>
                </a:solidFill>
                <a:latin typeface="黑体" panose="02010609060101010101" pitchFamily="49" charset="-122"/>
                <a:ea typeface="黑体" panose="02010609060101010101" pitchFamily="49" charset="-122"/>
              </a:rPr>
              <a:t>对王权的限制  法律至上</a:t>
            </a:r>
            <a:endParaRPr lang="zh-CN" altLang="en-US" sz="2400" b="1">
              <a:solidFill>
                <a:srgbClr val="0000FF"/>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cond evt="onBegin" delay="0">
                          <p:tn val="13"/>
                        </p:cond>
                      </p:stCondLst>
                      <p:childTnLst>
                        <p:par>
                          <p:cTn id="15" fill="hold" nodeType="afterGroup">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ox(in)">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650" name="Rectangle 2"/>
          <p:cNvSpPr>
            <a:spLocks noGrp="1" noChangeArrowheads="1"/>
          </p:cNvSpPr>
          <p:nvPr>
            <p:ph type="title"/>
          </p:nvPr>
        </p:nvSpPr>
        <p:spPr>
          <a:xfrm>
            <a:off x="755576" y="1108874"/>
            <a:ext cx="8229600" cy="792088"/>
          </a:xfrm>
        </p:spPr>
        <p:txBody>
          <a:bodyPr/>
          <a:lstStyle/>
          <a:p>
            <a:pPr eaLnBrk="1" hangingPunct="1"/>
            <a:r>
              <a:rPr lang="zh-CN" altLang="en-US" smtClean="0">
                <a:solidFill>
                  <a:schemeClr val="tx1"/>
                </a:solidFill>
              </a:rPr>
              <a:t>二、</a:t>
            </a:r>
            <a:r>
              <a:rPr lang="zh-CN" altLang="zh-CN" smtClean="0">
                <a:solidFill>
                  <a:schemeClr val="tx1"/>
                </a:solidFill>
              </a:rPr>
              <a:t>英美法系与大陆法系</a:t>
            </a:r>
            <a:endParaRPr lang="zh-CN" altLang="en-US" smtClean="0">
              <a:solidFill>
                <a:schemeClr val="tx1"/>
              </a:solidFill>
            </a:endParaRPr>
          </a:p>
        </p:txBody>
      </p:sp>
      <p:sp>
        <p:nvSpPr>
          <p:cNvPr id="27651" name="Rectangle 3"/>
          <p:cNvSpPr>
            <a:spLocks noGrp="1" noChangeArrowheads="1"/>
          </p:cNvSpPr>
          <p:nvPr>
            <p:ph type="body" sz="half" idx="1"/>
          </p:nvPr>
        </p:nvSpPr>
        <p:spPr>
          <a:xfrm>
            <a:off x="768874" y="1975609"/>
            <a:ext cx="6000750" cy="514350"/>
          </a:xfrm>
        </p:spPr>
        <p:txBody>
          <a:bodyPr>
            <a:normAutofit/>
          </a:bodyPr>
          <a:lstStyle/>
          <a:p>
            <a:pPr eaLnBrk="1" hangingPunct="1">
              <a:buFont typeface="Wingdings" panose="05000000000000000000" pitchFamily="2" charset="2"/>
              <a:buNone/>
            </a:pPr>
            <a:r>
              <a:rPr lang="zh-CN" altLang="en-US" sz="2400"/>
              <a:t>（一）</a:t>
            </a:r>
            <a:r>
              <a:rPr lang="zh-CN" altLang="zh-CN" sz="2400"/>
              <a:t>英美法系</a:t>
            </a:r>
            <a:endParaRPr lang="en-US" altLang="zh-CN" sz="2400"/>
          </a:p>
        </p:txBody>
      </p:sp>
      <p:sp>
        <p:nvSpPr>
          <p:cNvPr id="27652" name="Rectangle 3"/>
          <p:cNvSpPr txBox="1">
            <a:spLocks noChangeArrowheads="1"/>
          </p:cNvSpPr>
          <p:nvPr/>
        </p:nvSpPr>
        <p:spPr bwMode="auto">
          <a:xfrm>
            <a:off x="971600" y="2564606"/>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2400"/>
              <a:t>1.</a:t>
            </a:r>
            <a:r>
              <a:rPr lang="zh-CN" altLang="zh-CN" sz="2400"/>
              <a:t>英美法系</a:t>
            </a:r>
            <a:r>
              <a:rPr lang="zh-CN" altLang="en-US" sz="2400"/>
              <a:t>的形成</a:t>
            </a:r>
            <a:endParaRPr lang="en-US" altLang="zh-CN" sz="2400"/>
          </a:p>
        </p:txBody>
      </p:sp>
      <p:sp>
        <p:nvSpPr>
          <p:cNvPr id="27653" name="Rectangle 3"/>
          <p:cNvSpPr txBox="1">
            <a:spLocks noChangeArrowheads="1"/>
          </p:cNvSpPr>
          <p:nvPr/>
        </p:nvSpPr>
        <p:spPr bwMode="auto">
          <a:xfrm>
            <a:off x="467544" y="3161111"/>
            <a:ext cx="8208912" cy="1239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2400" smtClean="0"/>
              <a:t>17</a:t>
            </a:r>
            <a:r>
              <a:rPr lang="zh-CN" altLang="en-US" sz="2400" smtClean="0"/>
              <a:t>世纪“光荣革命”，</a:t>
            </a:r>
            <a:r>
              <a:rPr lang="en-US" altLang="zh-CN" sz="2400"/>
              <a:t>《</a:t>
            </a:r>
            <a:r>
              <a:rPr lang="zh-CN" altLang="en-US" sz="2400"/>
              <a:t>权力法案</a:t>
            </a:r>
            <a:r>
              <a:rPr lang="en-US" altLang="zh-CN" sz="2400" smtClean="0"/>
              <a:t>》</a:t>
            </a:r>
            <a:r>
              <a:rPr lang="zh-CN" altLang="en-US" sz="2400" smtClean="0"/>
              <a:t>颁布</a:t>
            </a:r>
            <a:r>
              <a:rPr lang="en-US" altLang="zh-CN" sz="2400" smtClean="0"/>
              <a:t> </a:t>
            </a:r>
            <a:r>
              <a:rPr lang="zh-CN" altLang="en-US" sz="2400"/>
              <a:t>，</a:t>
            </a:r>
            <a:r>
              <a:rPr lang="zh-CN" altLang="en-US" sz="2400" b="1">
                <a:latin typeface="Arial" panose="020b0604020202020204" pitchFamily="34" charset="0"/>
                <a:ea typeface="黑体" panose="02010609060101010101" pitchFamily="49" charset="-122"/>
              </a:rPr>
              <a:t>君主立宪制确立，</a:t>
            </a:r>
            <a:r>
              <a:rPr lang="zh-CN" altLang="en-US" sz="2400"/>
              <a:t>确立</a:t>
            </a:r>
            <a:r>
              <a:rPr lang="zh-CN" altLang="en-US" sz="2400" b="1">
                <a:latin typeface="黑体" panose="02010609060101010101" pitchFamily="49" charset="-122"/>
                <a:ea typeface="黑体" panose="02010609060101010101" pitchFamily="49" charset="-122"/>
              </a:rPr>
              <a:t>议会立法权</a:t>
            </a:r>
            <a:r>
              <a:rPr lang="zh-CN" altLang="en-US" sz="2400"/>
              <a:t>。法律进一步</a:t>
            </a:r>
            <a:r>
              <a:rPr lang="zh-CN" altLang="en-US" sz="2400" smtClean="0"/>
              <a:t>完善</a:t>
            </a:r>
            <a:endParaRPr lang="en-US" altLang="zh-CN" sz="2400"/>
          </a:p>
          <a:p>
            <a:pPr eaLnBrk="1" hangingPunct="1">
              <a:buFont typeface="Wingdings" panose="05000000000000000000" pitchFamily="2" charset="2"/>
              <a:buNone/>
            </a:pPr>
            <a:r>
              <a:rPr lang="zh-CN" altLang="zh-CN" sz="2400"/>
              <a:t>后扩大到</a:t>
            </a:r>
            <a:r>
              <a:rPr lang="zh-CN" altLang="en-US" sz="2400"/>
              <a:t>美国等</a:t>
            </a:r>
            <a:r>
              <a:rPr lang="zh-CN" altLang="zh-CN" sz="2400"/>
              <a:t>许多国家和地区</a:t>
            </a:r>
            <a:r>
              <a:rPr lang="zh-CN" altLang="en-US" sz="2400"/>
              <a:t>，</a:t>
            </a:r>
            <a:r>
              <a:rPr lang="zh-CN" altLang="zh-CN" sz="2400"/>
              <a:t>是西方国家中与大陆法系并列的历史悠久和影响较大的</a:t>
            </a:r>
            <a:r>
              <a:rPr lang="zh-CN" altLang="zh-CN" sz="2400" smtClean="0"/>
              <a:t>法系</a:t>
            </a:r>
            <a:endParaRPr lang="en-US" altLang="zh-CN" sz="24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3"/>
                                        </p:tgtEl>
                                        <p:attrNameLst>
                                          <p:attrName>style.visibility</p:attrName>
                                        </p:attrNameLst>
                                      </p:cBhvr>
                                      <p:to>
                                        <p:strVal val="visible"/>
                                      </p:to>
                                    </p:set>
                                    <p:anim calcmode="lin" valueType="num">
                                      <p:cBhvr additive="base">
                                        <p:cTn id="7" dur="500" fill="hold"/>
                                        <p:tgtEl>
                                          <p:spTgt spid="27653"/>
                                        </p:tgtEl>
                                        <p:attrNameLst>
                                          <p:attrName>ppt_x</p:attrName>
                                        </p:attrNameLst>
                                      </p:cBhvr>
                                      <p:tavLst>
                                        <p:tav tm="0">
                                          <p:val>
                                            <p:strVal val="#ppt_x"/>
                                          </p:val>
                                        </p:tav>
                                        <p:tav tm="100000">
                                          <p:val>
                                            <p:strVal val="#ppt_x"/>
                                          </p:val>
                                        </p:tav>
                                      </p:tavLst>
                                    </p:anim>
                                    <p:anim calcmode="lin" valueType="num">
                                      <p:cBhvr additive="base">
                                        <p:cTn id="8"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674" name="Rectangle 2"/>
          <p:cNvSpPr>
            <a:spLocks noGrp="1" noChangeArrowheads="1"/>
          </p:cNvSpPr>
          <p:nvPr>
            <p:ph type="title"/>
          </p:nvPr>
        </p:nvSpPr>
        <p:spPr>
          <a:xfrm>
            <a:off x="485775" y="974963"/>
            <a:ext cx="8229600" cy="792088"/>
          </a:xfrm>
        </p:spPr>
        <p:txBody>
          <a:bodyPr/>
          <a:lstStyle/>
          <a:p>
            <a:pPr eaLnBrk="1" hangingPunct="1"/>
            <a:r>
              <a:rPr lang="zh-CN" altLang="en-US" smtClean="0">
                <a:solidFill>
                  <a:schemeClr val="tx1"/>
                </a:solidFill>
              </a:rPr>
              <a:t>二、</a:t>
            </a:r>
            <a:r>
              <a:rPr lang="zh-CN" altLang="zh-CN" smtClean="0">
                <a:solidFill>
                  <a:schemeClr val="tx1"/>
                </a:solidFill>
              </a:rPr>
              <a:t>英美法系与大陆法系</a:t>
            </a:r>
            <a:endParaRPr lang="zh-CN" altLang="en-US" smtClean="0">
              <a:solidFill>
                <a:schemeClr val="tx1"/>
              </a:solidFill>
            </a:endParaRPr>
          </a:p>
        </p:txBody>
      </p:sp>
      <p:sp>
        <p:nvSpPr>
          <p:cNvPr id="28675" name="Rectangle 3"/>
          <p:cNvSpPr>
            <a:spLocks noGrp="1" noChangeArrowheads="1"/>
          </p:cNvSpPr>
          <p:nvPr>
            <p:ph type="body" sz="half" idx="1"/>
          </p:nvPr>
        </p:nvSpPr>
        <p:spPr>
          <a:xfrm>
            <a:off x="485775" y="1699260"/>
            <a:ext cx="6000750" cy="514350"/>
          </a:xfrm>
        </p:spPr>
        <p:txBody>
          <a:bodyPr>
            <a:normAutofit/>
          </a:bodyPr>
          <a:lstStyle/>
          <a:p>
            <a:pPr eaLnBrk="1" hangingPunct="1">
              <a:buFont typeface="Wingdings" panose="05000000000000000000" pitchFamily="2" charset="2"/>
              <a:buNone/>
            </a:pPr>
            <a:r>
              <a:rPr lang="zh-CN" altLang="en-US" sz="2400"/>
              <a:t>（一）</a:t>
            </a:r>
            <a:r>
              <a:rPr lang="zh-CN" altLang="zh-CN" sz="2400"/>
              <a:t>英美法系</a:t>
            </a:r>
            <a:endParaRPr lang="en-US" altLang="zh-CN" sz="2400"/>
          </a:p>
        </p:txBody>
      </p:sp>
      <p:sp>
        <p:nvSpPr>
          <p:cNvPr id="28676" name="Rectangle 3"/>
          <p:cNvSpPr txBox="1">
            <a:spLocks noChangeArrowheads="1"/>
          </p:cNvSpPr>
          <p:nvPr/>
        </p:nvSpPr>
        <p:spPr bwMode="auto">
          <a:xfrm>
            <a:off x="683568" y="2171050"/>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2400"/>
              <a:t>1.</a:t>
            </a:r>
            <a:r>
              <a:rPr lang="zh-CN" altLang="zh-CN" sz="2400"/>
              <a:t>英美法系</a:t>
            </a:r>
            <a:r>
              <a:rPr lang="zh-CN" altLang="en-US" sz="2400"/>
              <a:t>的形成</a:t>
            </a:r>
            <a:endParaRPr lang="en-US" altLang="zh-CN" sz="2400"/>
          </a:p>
        </p:txBody>
      </p:sp>
      <p:sp>
        <p:nvSpPr>
          <p:cNvPr id="28677" name="Rectangle 3"/>
          <p:cNvSpPr txBox="1">
            <a:spLocks noChangeArrowheads="1"/>
          </p:cNvSpPr>
          <p:nvPr/>
        </p:nvSpPr>
        <p:spPr bwMode="auto">
          <a:xfrm>
            <a:off x="485775" y="3525514"/>
            <a:ext cx="8229600" cy="2927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zh-CN" altLang="zh-CN" sz="2400"/>
              <a:t>注重</a:t>
            </a:r>
            <a:r>
              <a:rPr lang="zh-CN" altLang="zh-CN" sz="2400" smtClean="0"/>
              <a:t>法</a:t>
            </a:r>
            <a:r>
              <a:rPr lang="zh-CN" altLang="en-US" sz="2400" smtClean="0"/>
              <a:t>律</a:t>
            </a:r>
            <a:r>
              <a:rPr lang="zh-CN" altLang="zh-CN" sz="2400" smtClean="0"/>
              <a:t>的</a:t>
            </a:r>
            <a:r>
              <a:rPr lang="zh-CN" altLang="zh-CN" sz="2400"/>
              <a:t>延续性，以传统、判例和习惯为判案依据</a:t>
            </a:r>
            <a:endParaRPr lang="en-US" altLang="zh-CN" sz="2400"/>
          </a:p>
          <a:p>
            <a:pPr eaLnBrk="1" hangingPunct="1">
              <a:buFont typeface="Wingdings" panose="05000000000000000000" pitchFamily="2" charset="2"/>
              <a:buNone/>
            </a:pPr>
            <a:r>
              <a:rPr lang="zh-CN" altLang="zh-CN" sz="2400"/>
              <a:t>普通法是判例之法，判例法不是</a:t>
            </a:r>
            <a:r>
              <a:rPr lang="en-US" altLang="zh-CN" sz="2400" err="1">
                <a:hlinkClick r:id="rId2"/>
              </a:rPr>
              <a:t>成文法</a:t>
            </a:r>
            <a:r>
              <a:rPr lang="zh-CN" altLang="zh-CN" sz="2400"/>
              <a:t>，由于这些规则是法官在审理案件时创立的</a:t>
            </a:r>
            <a:endParaRPr lang="en-US" altLang="zh-CN" sz="2400"/>
          </a:p>
          <a:p>
            <a:pPr eaLnBrk="1" hangingPunct="1">
              <a:buFont typeface="Arial" panose="020b0604020202020204" pitchFamily="34" charset="0"/>
              <a:buNone/>
            </a:pPr>
            <a:r>
              <a:rPr lang="zh-CN" altLang="zh-CN" sz="2400"/>
              <a:t>英美法系国家还有一定数量的</a:t>
            </a:r>
            <a:r>
              <a:rPr lang="en-US" altLang="zh-CN" sz="2400" err="1">
                <a:hlinkClick r:id="rId3"/>
              </a:rPr>
              <a:t>制定法</a:t>
            </a:r>
            <a:r>
              <a:rPr lang="zh-CN" altLang="zh-CN" sz="2400"/>
              <a:t>，同时，还有一些法典。如美国的《</a:t>
            </a:r>
            <a:r>
              <a:rPr lang="en-US" altLang="zh-CN" sz="2400" err="1">
                <a:hlinkClick r:id="rId4"/>
              </a:rPr>
              <a:t>统一商法典</a:t>
            </a:r>
            <a:r>
              <a:rPr lang="zh-CN" altLang="zh-CN" sz="2400"/>
              <a:t>》、美国宪法</a:t>
            </a:r>
            <a:r>
              <a:rPr lang="zh-CN" altLang="zh-CN" sz="2400" smtClean="0"/>
              <a:t>等</a:t>
            </a:r>
            <a:endParaRPr lang="en-US" altLang="zh-CN" sz="2400"/>
          </a:p>
          <a:p>
            <a:pPr eaLnBrk="1" hangingPunct="1">
              <a:buFont typeface="Arial" panose="020b0604020202020204" pitchFamily="34" charset="0"/>
              <a:buNone/>
            </a:pPr>
            <a:r>
              <a:rPr lang="zh-CN" altLang="zh-CN" sz="2400"/>
              <a:t>基本结构是在普通法和衡平法的分类基础上建立</a:t>
            </a:r>
            <a:r>
              <a:rPr lang="zh-CN" altLang="zh-CN" sz="2400" smtClean="0"/>
              <a:t>的</a:t>
            </a:r>
            <a:r>
              <a:rPr lang="zh-CN" altLang="en-US" sz="2400" smtClean="0"/>
              <a:t>，</a:t>
            </a:r>
            <a:r>
              <a:rPr lang="zh-CN" altLang="zh-CN" sz="2400" smtClean="0"/>
              <a:t>衡</a:t>
            </a:r>
            <a:r>
              <a:rPr lang="zh-CN" altLang="zh-CN" sz="2400"/>
              <a:t>平法是对普通法的补充规则</a:t>
            </a:r>
            <a:endParaRPr lang="zh-CN" altLang="zh-CN" sz="2400"/>
          </a:p>
          <a:p>
            <a:pPr eaLnBrk="1" hangingPunct="1">
              <a:buFont typeface="Wingdings" panose="05000000000000000000" pitchFamily="2" charset="2"/>
              <a:buNone/>
            </a:pPr>
            <a:endParaRPr lang="en-US" altLang="zh-CN" sz="2400"/>
          </a:p>
        </p:txBody>
      </p:sp>
      <p:sp>
        <p:nvSpPr>
          <p:cNvPr id="28678" name="Rectangle 3"/>
          <p:cNvSpPr txBox="1">
            <a:spLocks noChangeArrowheads="1"/>
          </p:cNvSpPr>
          <p:nvPr/>
        </p:nvSpPr>
        <p:spPr bwMode="auto">
          <a:xfrm>
            <a:off x="705766" y="2685400"/>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2400"/>
              <a:t>2.</a:t>
            </a:r>
            <a:r>
              <a:rPr lang="zh-CN" altLang="zh-CN" sz="2400"/>
              <a:t>英美法系</a:t>
            </a:r>
            <a:r>
              <a:rPr lang="zh-CN" altLang="en-US" sz="2400"/>
              <a:t>的特点</a:t>
            </a:r>
            <a:endParaRPr lang="en-US" altLang="zh-CN" sz="24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678"/>
                                        </p:tgtEl>
                                        <p:attrNameLst>
                                          <p:attrName>style.visibility</p:attrName>
                                        </p:attrNameLst>
                                      </p:cBhvr>
                                      <p:to>
                                        <p:strVal val="visible"/>
                                      </p:to>
                                    </p:set>
                                    <p:anim calcmode="lin" valueType="num">
                                      <p:cBhvr additive="base">
                                        <p:cTn id="7" dur="500" fill="hold"/>
                                        <p:tgtEl>
                                          <p:spTgt spid="28678"/>
                                        </p:tgtEl>
                                        <p:attrNameLst>
                                          <p:attrName>ppt_x</p:attrName>
                                        </p:attrNameLst>
                                      </p:cBhvr>
                                      <p:tavLst>
                                        <p:tav tm="0">
                                          <p:val>
                                            <p:strVal val="#ppt_x"/>
                                          </p:val>
                                        </p:tav>
                                        <p:tav tm="100000">
                                          <p:val>
                                            <p:strVal val="#ppt_x"/>
                                          </p:val>
                                        </p:tav>
                                      </p:tavLst>
                                    </p:anim>
                                    <p:anim calcmode="lin" valueType="num">
                                      <p:cBhvr additive="base">
                                        <p:cTn id="8" dur="500" fill="hold"/>
                                        <p:tgtEl>
                                          <p:spTgt spid="2867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677"/>
                                        </p:tgtEl>
                                        <p:attrNameLst>
                                          <p:attrName>style.visibility</p:attrName>
                                        </p:attrNameLst>
                                      </p:cBhvr>
                                      <p:to>
                                        <p:strVal val="visible"/>
                                      </p:to>
                                    </p:set>
                                    <p:anim calcmode="lin" valueType="num">
                                      <p:cBhvr additive="base">
                                        <p:cTn id="13" dur="500" fill="hold"/>
                                        <p:tgtEl>
                                          <p:spTgt spid="28677"/>
                                        </p:tgtEl>
                                        <p:attrNameLst>
                                          <p:attrName>ppt_x</p:attrName>
                                        </p:attrNameLst>
                                      </p:cBhvr>
                                      <p:tavLst>
                                        <p:tav tm="0">
                                          <p:val>
                                            <p:strVal val="#ppt_x"/>
                                          </p:val>
                                        </p:tav>
                                        <p:tav tm="100000">
                                          <p:val>
                                            <p:strVal val="#ppt_x"/>
                                          </p:val>
                                        </p:tav>
                                      </p:tavLst>
                                    </p:anim>
                                    <p:anim calcmode="lin" valueType="num">
                                      <p:cBhvr additive="base">
                                        <p:cTn id="14"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P spid="28678"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9698" name="标题 1"/>
          <p:cNvSpPr>
            <a:spLocks noGrp="1"/>
          </p:cNvSpPr>
          <p:nvPr>
            <p:ph type="ctrTitle"/>
          </p:nvPr>
        </p:nvSpPr>
        <p:spPr>
          <a:xfrm>
            <a:off x="683568" y="1124744"/>
            <a:ext cx="7992888" cy="2247910"/>
          </a:xfrm>
        </p:spPr>
        <p:txBody>
          <a:bodyPr>
            <a:noAutofit/>
          </a:bodyPr>
          <a:lstStyle/>
          <a:p>
            <a:pPr algn="l" eaLnBrk="1" hangingPunct="1"/>
            <a:r>
              <a:rPr lang="zh-CN" altLang="zh-CN" sz="2800" smtClean="0">
                <a:solidFill>
                  <a:schemeClr val="tx1"/>
                </a:solidFill>
                <a:latin typeface="华文楷体" panose="02010600040101010101" pitchFamily="2" charset="-122"/>
                <a:ea typeface="华文楷体" panose="02010600040101010101" pitchFamily="2" charset="-122"/>
              </a:rPr>
              <a:t>英</a:t>
            </a:r>
            <a:r>
              <a:rPr lang="zh-CN" altLang="en-US" sz="2800">
                <a:solidFill>
                  <a:schemeClr val="tx1"/>
                </a:solidFill>
                <a:latin typeface="华文楷体" panose="02010600040101010101" pitchFamily="2" charset="-122"/>
                <a:ea typeface="华文楷体" panose="02010600040101010101" pitchFamily="2" charset="-122"/>
              </a:rPr>
              <a:t>美</a:t>
            </a:r>
            <a:r>
              <a:rPr lang="zh-CN" altLang="zh-CN" sz="2800" smtClean="0">
                <a:solidFill>
                  <a:schemeClr val="tx1"/>
                </a:solidFill>
                <a:latin typeface="华文楷体" panose="02010600040101010101" pitchFamily="2" charset="-122"/>
                <a:ea typeface="华文楷体" panose="02010600040101010101" pitchFamily="2" charset="-122"/>
              </a:rPr>
              <a:t>的</a:t>
            </a:r>
            <a:r>
              <a:rPr lang="zh-CN" altLang="zh-CN" sz="2800">
                <a:solidFill>
                  <a:schemeClr val="tx1"/>
                </a:solidFill>
                <a:latin typeface="华文楷体" panose="02010600040101010101" pitchFamily="2" charset="-122"/>
                <a:ea typeface="华文楷体" panose="02010600040101010101" pitchFamily="2" charset="-122"/>
              </a:rPr>
              <a:t>诉讼制度强调当事人和律师在诉讼过程中的作用，在法庭上双方律师要扮演重要角色，而法官和陪审团则是消极中立。假如把审判比喻为体育比赛，那么竞赛的双方正是代表当事人的律师，而法官和陪审团则置身事外充当裁判。</a:t>
            </a:r>
            <a:endParaRPr lang="zh-CN" altLang="en-US" sz="2800">
              <a:solidFill>
                <a:schemeClr val="tx1"/>
              </a:solidFill>
              <a:latin typeface="华文楷体" pitchFamily="2" charset="-122"/>
              <a:ea typeface="华文楷体" pitchFamily="2" charset="-122"/>
            </a:endParaRPr>
          </a:p>
        </p:txBody>
      </p:sp>
      <p:sp>
        <p:nvSpPr>
          <p:cNvPr id="3" name="副标题 2"/>
          <p:cNvSpPr>
            <a:spLocks noGrp="1"/>
          </p:cNvSpPr>
          <p:nvPr>
            <p:ph type="subTitle" idx="1"/>
          </p:nvPr>
        </p:nvSpPr>
        <p:spPr>
          <a:xfrm>
            <a:off x="899592" y="3771900"/>
            <a:ext cx="7344816" cy="924254"/>
          </a:xfrm>
        </p:spPr>
        <p:txBody>
          <a:bodyPr rtlCol="0">
            <a:normAutofit/>
          </a:bodyPr>
          <a:lstStyle/>
          <a:p>
            <a:pPr algn="l">
              <a:defRPr/>
            </a:pPr>
            <a:r>
              <a:rPr lang="zh-CN" altLang="zh-CN" smtClean="0"/>
              <a:t>英美法系十分</a:t>
            </a:r>
            <a:r>
              <a:rPr lang="zh-CN" altLang="zh-CN"/>
              <a:t>重视令状和诉讼的形式</a:t>
            </a:r>
            <a:r>
              <a:rPr lang="zh-CN" altLang="zh-CN" smtClean="0"/>
              <a:t>，</a:t>
            </a:r>
            <a:r>
              <a:rPr lang="zh-CN" altLang="zh-CN"/>
              <a:t>诉讼程序以</a:t>
            </a:r>
            <a:r>
              <a:rPr lang="en-US" altLang="zh-CN" err="1">
                <a:hlinkClick r:id="rId2"/>
              </a:rPr>
              <a:t>原告</a:t>
            </a:r>
            <a:r>
              <a:rPr lang="zh-CN" altLang="zh-CN"/>
              <a:t>、被告及</a:t>
            </a:r>
            <a:r>
              <a:rPr lang="en-US" altLang="zh-CN" err="1">
                <a:hlinkClick r:id="rId3"/>
              </a:rPr>
              <a:t>其辩护人</a:t>
            </a:r>
            <a:r>
              <a:rPr lang="zh-CN" altLang="zh-CN"/>
              <a:t>和代理人为重心，具有抗辩式的特点，同时还存在</a:t>
            </a:r>
            <a:r>
              <a:rPr lang="en-US" altLang="zh-CN" err="1">
                <a:hlinkClick r:id="rId4"/>
              </a:rPr>
              <a:t>陪审团制度</a:t>
            </a:r>
            <a:r>
              <a:rPr lang="zh-CN" altLang="zh-CN"/>
              <a:t>。 </a:t>
            </a:r>
            <a:endParaRPr lang="zh-CN" altLang="en-US" smtClean="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灯片编号占位符 6"/>
          <p:cNvSpPr>
            <a:spLocks noGrp="1"/>
          </p:cNvSpPr>
          <p:nvPr>
            <p:ph type="sldNum" sz="quarter" idx="12"/>
          </p:nvPr>
        </p:nvSpPr>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557530" indent="-214630" eaLnBrk="0" hangingPunct="0">
              <a:defRPr>
                <a:solidFill>
                  <a:schemeClr val="tx1"/>
                </a:solidFill>
                <a:latin typeface="Calibri" panose="020f0502020204030204" pitchFamily="34" charset="0"/>
                <a:ea typeface="宋体" panose="02010600030101010101" pitchFamily="2" charset="-122"/>
              </a:defRPr>
            </a:lvl2pPr>
            <a:lvl3pPr marL="857250" indent="-171450" eaLnBrk="0" hangingPunct="0">
              <a:defRPr>
                <a:solidFill>
                  <a:schemeClr val="tx1"/>
                </a:solidFill>
                <a:latin typeface="Calibri" panose="020f0502020204030204" pitchFamily="34" charset="0"/>
                <a:ea typeface="宋体" panose="02010600030101010101" pitchFamily="2" charset="-122"/>
              </a:defRPr>
            </a:lvl3pPr>
            <a:lvl4pPr marL="1200150" indent="-171450" eaLnBrk="0" hangingPunct="0">
              <a:defRPr>
                <a:solidFill>
                  <a:schemeClr val="tx1"/>
                </a:solidFill>
                <a:latin typeface="Calibri" panose="020f0502020204030204" pitchFamily="34" charset="0"/>
                <a:ea typeface="宋体" panose="02010600030101010101" pitchFamily="2" charset="-122"/>
              </a:defRPr>
            </a:lvl4pPr>
            <a:lvl5pPr marL="1543050" indent="-171450" eaLnBrk="0" hangingPunct="0">
              <a:defRPr>
                <a:solidFill>
                  <a:schemeClr val="tx1"/>
                </a:solidFill>
                <a:latin typeface="Calibri" panose="020f0502020204030204" pitchFamily="34" charset="0"/>
                <a:ea typeface="宋体" panose="02010600030101010101" pitchFamily="2" charset="-122"/>
              </a:defRPr>
            </a:lvl5pPr>
            <a:lvl6pPr marL="18859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2288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25717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29146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fld id="{2A99CA2A-0AA2-4CEE-99AA-26862581D077}" type="slidenum">
              <a:rPr lang="en-US" altLang="zh-CN">
                <a:solidFill>
                  <a:srgbClr val="898989"/>
                </a:solidFill>
              </a:rPr>
              <a:t>28</a:t>
            </a:fld>
            <a:endParaRPr lang="en-US" altLang="zh-CN">
              <a:solidFill>
                <a:srgbClr val="898989"/>
              </a:solidFill>
            </a:endParaRPr>
          </a:p>
        </p:txBody>
      </p:sp>
      <p:sp>
        <p:nvSpPr>
          <p:cNvPr id="30723" name="Rectangle 2"/>
          <p:cNvSpPr>
            <a:spLocks noGrp="1" noChangeArrowheads="1"/>
          </p:cNvSpPr>
          <p:nvPr>
            <p:ph type="title"/>
          </p:nvPr>
        </p:nvSpPr>
        <p:spPr>
          <a:xfrm>
            <a:off x="611560" y="962720"/>
            <a:ext cx="8229600" cy="792088"/>
          </a:xfrm>
        </p:spPr>
        <p:txBody>
          <a:bodyPr/>
          <a:lstStyle/>
          <a:p>
            <a:pPr eaLnBrk="1" hangingPunct="1"/>
            <a:r>
              <a:rPr lang="zh-CN" altLang="en-US" smtClean="0">
                <a:solidFill>
                  <a:schemeClr val="tx1"/>
                </a:solidFill>
              </a:rPr>
              <a:t>二、</a:t>
            </a:r>
            <a:r>
              <a:rPr lang="zh-CN" altLang="zh-CN" smtClean="0">
                <a:solidFill>
                  <a:schemeClr val="tx1"/>
                </a:solidFill>
              </a:rPr>
              <a:t>英美法系与大陆法系</a:t>
            </a:r>
            <a:endParaRPr lang="zh-CN" altLang="en-US" smtClean="0">
              <a:solidFill>
                <a:schemeClr val="tx1"/>
              </a:solidFill>
            </a:endParaRPr>
          </a:p>
        </p:txBody>
      </p:sp>
      <p:sp>
        <p:nvSpPr>
          <p:cNvPr id="30724" name="Rectangle 3"/>
          <p:cNvSpPr>
            <a:spLocks noGrp="1" noChangeArrowheads="1"/>
          </p:cNvSpPr>
          <p:nvPr>
            <p:ph type="body" sz="half" idx="1"/>
          </p:nvPr>
        </p:nvSpPr>
        <p:spPr>
          <a:xfrm>
            <a:off x="467544" y="1697658"/>
            <a:ext cx="6000750" cy="514350"/>
          </a:xfrm>
        </p:spPr>
        <p:txBody>
          <a:bodyPr>
            <a:normAutofit/>
          </a:bodyPr>
          <a:lstStyle/>
          <a:p>
            <a:pPr eaLnBrk="1" hangingPunct="1">
              <a:buFont typeface="Wingdings" panose="05000000000000000000" pitchFamily="2" charset="2"/>
              <a:buNone/>
            </a:pPr>
            <a:r>
              <a:rPr lang="zh-CN" altLang="en-US" sz="2400"/>
              <a:t>（一）</a:t>
            </a:r>
            <a:r>
              <a:rPr lang="zh-CN" altLang="zh-CN" sz="2400"/>
              <a:t>英美法系</a:t>
            </a:r>
            <a:endParaRPr lang="en-US" altLang="zh-CN" sz="2400"/>
          </a:p>
        </p:txBody>
      </p:sp>
      <p:sp>
        <p:nvSpPr>
          <p:cNvPr id="30725" name="Rectangle 3"/>
          <p:cNvSpPr txBox="1">
            <a:spLocks noChangeArrowheads="1"/>
          </p:cNvSpPr>
          <p:nvPr/>
        </p:nvSpPr>
        <p:spPr bwMode="auto">
          <a:xfrm>
            <a:off x="467544" y="2154858"/>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zh-CN" altLang="en-US" sz="2400"/>
              <a:t>（二）大陆</a:t>
            </a:r>
            <a:r>
              <a:rPr lang="zh-CN" altLang="zh-CN" sz="2400"/>
              <a:t>法系</a:t>
            </a:r>
            <a:endParaRPr lang="en-US" altLang="zh-CN" sz="2400"/>
          </a:p>
        </p:txBody>
      </p:sp>
      <p:sp>
        <p:nvSpPr>
          <p:cNvPr id="30726" name="Rectangle 3"/>
          <p:cNvSpPr txBox="1">
            <a:spLocks noChangeArrowheads="1"/>
          </p:cNvSpPr>
          <p:nvPr/>
        </p:nvSpPr>
        <p:spPr bwMode="auto">
          <a:xfrm>
            <a:off x="611560" y="3400425"/>
            <a:ext cx="7992888" cy="191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zh-CN" altLang="zh-CN" sz="2400"/>
              <a:t>大陆法系又称罗马法系、民</a:t>
            </a:r>
            <a:r>
              <a:rPr lang="zh-CN" altLang="zh-CN" sz="2400" smtClean="0"/>
              <a:t>法系</a:t>
            </a:r>
            <a:r>
              <a:rPr lang="zh-CN" altLang="zh-CN" sz="2400"/>
              <a:t>、法典法系或罗马日耳曼法系</a:t>
            </a:r>
            <a:endParaRPr lang="en-US" altLang="zh-CN" sz="2400"/>
          </a:p>
          <a:p>
            <a:pPr eaLnBrk="1" hangingPunct="1">
              <a:buFont typeface="Wingdings" panose="05000000000000000000" pitchFamily="2" charset="2"/>
              <a:buNone/>
            </a:pPr>
            <a:r>
              <a:rPr lang="en-US" altLang="zh-CN" sz="2400"/>
              <a:t>13</a:t>
            </a:r>
            <a:r>
              <a:rPr lang="zh-CN" altLang="en-US" sz="2400"/>
              <a:t>世纪</a:t>
            </a:r>
            <a:r>
              <a:rPr lang="zh-CN" altLang="zh-CN" sz="2400"/>
              <a:t>承袭古罗马法的传统</a:t>
            </a:r>
            <a:r>
              <a:rPr lang="zh-CN" altLang="en-US" sz="2400"/>
              <a:t>建立</a:t>
            </a:r>
            <a:endParaRPr lang="en-US" altLang="zh-CN" sz="2400"/>
          </a:p>
          <a:p>
            <a:pPr eaLnBrk="1" hangingPunct="1">
              <a:buFont typeface="Wingdings" panose="05000000000000000000" pitchFamily="2" charset="2"/>
              <a:buNone/>
            </a:pPr>
            <a:r>
              <a:rPr lang="zh-CN" altLang="en-US" sz="2400"/>
              <a:t>融入</a:t>
            </a:r>
            <a:r>
              <a:rPr lang="en-US" altLang="zh-CN" sz="2400"/>
              <a:t>18</a:t>
            </a:r>
            <a:r>
              <a:rPr lang="zh-CN" altLang="en-US" sz="2400"/>
              <a:t>世纪启蒙思想和法国大革命成果的</a:t>
            </a:r>
            <a:r>
              <a:rPr lang="en-US" altLang="zh-CN" sz="2400"/>
              <a:t>《</a:t>
            </a:r>
            <a:r>
              <a:rPr lang="zh-CN" altLang="en-US" sz="2400"/>
              <a:t>拿破仑法典</a:t>
            </a:r>
            <a:r>
              <a:rPr lang="en-US" altLang="zh-CN" sz="2400"/>
              <a:t>》19</a:t>
            </a:r>
            <a:r>
              <a:rPr lang="zh-CN" altLang="en-US" sz="2400"/>
              <a:t>世纪初传播推广，大陆</a:t>
            </a:r>
            <a:r>
              <a:rPr lang="zh-CN" altLang="zh-CN" sz="2400"/>
              <a:t>法系</a:t>
            </a:r>
            <a:r>
              <a:rPr lang="zh-CN" altLang="en-US" sz="2400" smtClean="0"/>
              <a:t>形成，代表国法  德</a:t>
            </a:r>
            <a:endParaRPr lang="en-US" altLang="zh-CN" sz="2400"/>
          </a:p>
          <a:p>
            <a:pPr eaLnBrk="1" hangingPunct="1">
              <a:buFont typeface="Wingdings" panose="05000000000000000000" pitchFamily="2" charset="2"/>
              <a:buNone/>
            </a:pPr>
            <a:endParaRPr lang="en-US" altLang="zh-CN" sz="1800"/>
          </a:p>
        </p:txBody>
      </p:sp>
      <p:sp>
        <p:nvSpPr>
          <p:cNvPr id="30727" name="Rectangle 3"/>
          <p:cNvSpPr txBox="1">
            <a:spLocks noChangeArrowheads="1"/>
          </p:cNvSpPr>
          <p:nvPr/>
        </p:nvSpPr>
        <p:spPr bwMode="auto">
          <a:xfrm>
            <a:off x="683568" y="2668511"/>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2400"/>
              <a:t>1.</a:t>
            </a:r>
            <a:r>
              <a:rPr lang="zh-CN" altLang="en-US" sz="2400"/>
              <a:t>大陆</a:t>
            </a:r>
            <a:r>
              <a:rPr lang="zh-CN" altLang="zh-CN" sz="2400"/>
              <a:t>法系</a:t>
            </a:r>
            <a:r>
              <a:rPr lang="zh-CN" altLang="en-US" sz="2400"/>
              <a:t>的形成</a:t>
            </a:r>
            <a:endParaRPr lang="en-US" altLang="zh-CN" sz="24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27"/>
                                        </p:tgtEl>
                                        <p:attrNameLst>
                                          <p:attrName>style.visibility</p:attrName>
                                        </p:attrNameLst>
                                      </p:cBhvr>
                                      <p:to>
                                        <p:strVal val="visible"/>
                                      </p:to>
                                    </p:set>
                                    <p:anim calcmode="lin" valueType="num">
                                      <p:cBhvr additive="base">
                                        <p:cTn id="7" dur="500" fill="hold"/>
                                        <p:tgtEl>
                                          <p:spTgt spid="30727"/>
                                        </p:tgtEl>
                                        <p:attrNameLst>
                                          <p:attrName>ppt_x</p:attrName>
                                        </p:attrNameLst>
                                      </p:cBhvr>
                                      <p:tavLst>
                                        <p:tav tm="0">
                                          <p:val>
                                            <p:strVal val="#ppt_x"/>
                                          </p:val>
                                        </p:tav>
                                        <p:tav tm="100000">
                                          <p:val>
                                            <p:strVal val="#ppt_x"/>
                                          </p:val>
                                        </p:tav>
                                      </p:tavLst>
                                    </p:anim>
                                    <p:anim calcmode="lin" valueType="num">
                                      <p:cBhvr additive="base">
                                        <p:cTn id="8" dur="500" fill="hold"/>
                                        <p:tgtEl>
                                          <p:spTgt spid="3072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726"/>
                                        </p:tgtEl>
                                        <p:attrNameLst>
                                          <p:attrName>style.visibility</p:attrName>
                                        </p:attrNameLst>
                                      </p:cBhvr>
                                      <p:to>
                                        <p:strVal val="visible"/>
                                      </p:to>
                                    </p:set>
                                    <p:anim calcmode="lin" valueType="num">
                                      <p:cBhvr additive="base">
                                        <p:cTn id="13" dur="500" fill="hold"/>
                                        <p:tgtEl>
                                          <p:spTgt spid="30726"/>
                                        </p:tgtEl>
                                        <p:attrNameLst>
                                          <p:attrName>ppt_x</p:attrName>
                                        </p:attrNameLst>
                                      </p:cBhvr>
                                      <p:tavLst>
                                        <p:tav tm="0">
                                          <p:val>
                                            <p:strVal val="#ppt_x"/>
                                          </p:val>
                                        </p:tav>
                                        <p:tav tm="100000">
                                          <p:val>
                                            <p:strVal val="#ppt_x"/>
                                          </p:val>
                                        </p:tav>
                                      </p:tavLst>
                                    </p:anim>
                                    <p:anim calcmode="lin" valueType="num">
                                      <p:cBhvr additive="base">
                                        <p:cTn id="14" dur="500" fill="hold"/>
                                        <p:tgtEl>
                                          <p:spTgt spid="307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6" grpId="0"/>
      <p:bldP spid="30727"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1746" name="Picture 2" descr="cabg020"/>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51520" y="332656"/>
            <a:ext cx="8280920" cy="582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4195" name="Picture 3" descr="import52752_3"/>
          <p:cNvPicPr>
            <a:picLocks noChangeAspect="1" noChangeArrowheads="1"/>
          </p:cNvPicPr>
          <p:nvPr/>
        </p:nvPicPr>
        <p:blipFill>
          <a:blip r:embed="rId3">
            <a:extLst>
              <a:ext uri="{28A0092B-C50C-407E-A947-70E740481C1C}">
                <a14:useLocalDpi xmlns:a14="http://schemas.microsoft.com/office/drawing/2010/main" val="0"/>
              </a:ext>
            </a:extLst>
          </a:blip>
          <a:srcRect b="1515"/>
          <a:stretch>
            <a:fillRect/>
          </a:stretch>
        </p:blipFill>
        <p:spPr bwMode="auto">
          <a:xfrm>
            <a:off x="467544" y="999682"/>
            <a:ext cx="3362325" cy="4104084"/>
          </a:xfrm>
          <a:prstGeom prst="rect">
            <a:avLst/>
          </a:prstGeom>
          <a:noFill/>
          <a:ln w="9525">
            <a:solidFill>
              <a:srgbClr val="996633"/>
            </a:solidFill>
            <a:miter lim="800000"/>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4196" name="Text Box 4"/>
          <p:cNvSpPr txBox="1">
            <a:spLocks noChangeArrowheads="1"/>
          </p:cNvSpPr>
          <p:nvPr/>
        </p:nvSpPr>
        <p:spPr bwMode="auto">
          <a:xfrm>
            <a:off x="2987824" y="410454"/>
            <a:ext cx="245745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50000"/>
              </a:spcBef>
              <a:buFontTx/>
              <a:buNone/>
            </a:pPr>
            <a:r>
              <a:rPr kumimoji="1" lang="en-US" altLang="zh-CN" sz="3000" b="1">
                <a:solidFill>
                  <a:srgbClr val="800000"/>
                </a:solidFill>
                <a:latin typeface="Tahoma" panose="020b0604030504040204" pitchFamily="34" charset="0"/>
              </a:rPr>
              <a:t>《</a:t>
            </a:r>
            <a:r>
              <a:rPr kumimoji="1" lang="zh-CN" altLang="en-US" sz="3000" b="1">
                <a:solidFill>
                  <a:srgbClr val="800000"/>
                </a:solidFill>
                <a:latin typeface="Tahoma" panose="020b0604030504040204" pitchFamily="34" charset="0"/>
              </a:rPr>
              <a:t>人权宣言</a:t>
            </a:r>
            <a:r>
              <a:rPr kumimoji="1" lang="en-US" altLang="zh-CN" sz="3000" b="1">
                <a:solidFill>
                  <a:srgbClr val="800000"/>
                </a:solidFill>
                <a:latin typeface="Tahoma" panose="020b0604030504040204" pitchFamily="34" charset="0"/>
              </a:rPr>
              <a:t>》</a:t>
            </a:r>
            <a:endParaRPr kumimoji="1" lang="en-US" altLang="zh-CN" sz="3000" b="1">
              <a:solidFill>
                <a:srgbClr val="800000"/>
              </a:solidFill>
              <a:latin typeface="Tahoma" pitchFamily="34" charset="0"/>
            </a:endParaRPr>
          </a:p>
        </p:txBody>
      </p:sp>
      <p:sp>
        <p:nvSpPr>
          <p:cNvPr id="264197" name="Text Box 5"/>
          <p:cNvSpPr txBox="1">
            <a:spLocks noChangeArrowheads="1"/>
          </p:cNvSpPr>
          <p:nvPr/>
        </p:nvSpPr>
        <p:spPr bwMode="auto">
          <a:xfrm>
            <a:off x="4616072" y="964452"/>
            <a:ext cx="3307556" cy="3416320"/>
          </a:xfrm>
          <a:prstGeom prst="rect">
            <a:avLst/>
          </a:prstGeom>
          <a:solidFill>
            <a:srgbClr val="FF99FF">
              <a:alpha val="50195"/>
            </a:srgbClr>
          </a:solidFill>
          <a:ln w="9525">
            <a:solidFill>
              <a:srgbClr val="0000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kumimoji="1" lang="zh-CN" altLang="en-US" sz="2400" b="1">
                <a:solidFill>
                  <a:schemeClr val="accent2"/>
                </a:solidFill>
                <a:latin typeface="华文新魏" pitchFamily="2" charset="-122"/>
                <a:ea typeface="华文新魏" pitchFamily="2" charset="-122"/>
              </a:rPr>
              <a:t>第一条</a:t>
            </a:r>
            <a:r>
              <a:rPr kumimoji="1" lang="zh-CN" altLang="en-US" sz="2400" b="1">
                <a:latin typeface="华文新魏" pitchFamily="2" charset="-122"/>
                <a:ea typeface="华文新魏" pitchFamily="2" charset="-122"/>
              </a:rPr>
              <a:t>  在权利方面，人们生来是而且始终是自由平等的。</a:t>
            </a:r>
            <a:endParaRPr kumimoji="1" lang="zh-CN" altLang="en-US" sz="2400" b="1">
              <a:latin typeface="华文新魏" pitchFamily="2" charset="-122"/>
              <a:ea typeface="华文新魏" pitchFamily="2" charset="-122"/>
            </a:endParaRPr>
          </a:p>
          <a:p>
            <a:pPr eaLnBrk="1" hangingPunct="1">
              <a:spcBef>
                <a:spcPct val="50000"/>
              </a:spcBef>
              <a:buFontTx/>
              <a:buNone/>
            </a:pPr>
            <a:r>
              <a:rPr kumimoji="1" lang="zh-CN" altLang="en-US" sz="2400" b="1">
                <a:solidFill>
                  <a:srgbClr val="0000FF"/>
                </a:solidFill>
                <a:latin typeface="华文新魏" pitchFamily="2" charset="-122"/>
                <a:ea typeface="华文新魏" pitchFamily="2" charset="-122"/>
              </a:rPr>
              <a:t>第六条</a:t>
            </a:r>
            <a:r>
              <a:rPr kumimoji="1" lang="zh-CN" altLang="en-US" sz="2400" b="1">
                <a:latin typeface="华文新魏" pitchFamily="2" charset="-122"/>
                <a:ea typeface="华文新魏" pitchFamily="2" charset="-122"/>
              </a:rPr>
              <a:t>  法律是公共意志的表现。在法律面前，所有的公民都是平等的。</a:t>
            </a:r>
            <a:endParaRPr kumimoji="1" lang="zh-CN" altLang="en-US" sz="2400" b="1">
              <a:latin typeface="华文新魏" pitchFamily="2" charset="-122"/>
              <a:ea typeface="华文新魏" pitchFamily="2" charset="-122"/>
            </a:endParaRPr>
          </a:p>
          <a:p>
            <a:pPr eaLnBrk="1" hangingPunct="1">
              <a:spcBef>
                <a:spcPct val="50000"/>
              </a:spcBef>
              <a:buFontTx/>
              <a:buNone/>
            </a:pPr>
            <a:r>
              <a:rPr kumimoji="1" lang="zh-CN" altLang="en-US" sz="2400" b="1">
                <a:solidFill>
                  <a:srgbClr val="0000FF"/>
                </a:solidFill>
                <a:latin typeface="华文新魏" pitchFamily="2" charset="-122"/>
                <a:ea typeface="华文新魏" pitchFamily="2" charset="-122"/>
              </a:rPr>
              <a:t>第十七条</a:t>
            </a:r>
            <a:r>
              <a:rPr kumimoji="1" lang="zh-CN" altLang="en-US" sz="2400" b="1">
                <a:latin typeface="华文新魏" pitchFamily="2" charset="-122"/>
                <a:ea typeface="华文新魏" pitchFamily="2" charset="-122"/>
              </a:rPr>
              <a:t>  财产是神圣不可侵犯的。</a:t>
            </a:r>
            <a:endParaRPr kumimoji="1" lang="zh-CN" altLang="en-US" sz="2400" b="1">
              <a:latin typeface="华文新魏" pitchFamily="2" charset="-122"/>
              <a:ea typeface="华文新魏" pitchFamily="2" charset="-122"/>
            </a:endParaRPr>
          </a:p>
        </p:txBody>
      </p:sp>
      <p:sp>
        <p:nvSpPr>
          <p:cNvPr id="264199" name="AutoShape 7"/>
          <p:cNvSpPr>
            <a:spLocks noChangeArrowheads="1"/>
          </p:cNvSpPr>
          <p:nvPr/>
        </p:nvSpPr>
        <p:spPr bwMode="auto">
          <a:xfrm>
            <a:off x="941608" y="1690077"/>
            <a:ext cx="3200400" cy="1257300"/>
          </a:xfrm>
          <a:prstGeom prst="wedgeRoundRectCallout">
            <a:avLst>
              <a:gd name="adj1" fmla="val 58931"/>
              <a:gd name="adj2" fmla="val 72065"/>
              <a:gd name="adj3" fmla="val 16667"/>
            </a:avLst>
          </a:prstGeom>
          <a:solidFill>
            <a:schemeClr val="bg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2400" b="1">
                <a:solidFill>
                  <a:srgbClr val="CC3300"/>
                </a:solidFill>
              </a:rPr>
              <a:t>       </a:t>
            </a:r>
            <a:r>
              <a:rPr lang="zh-CN" altLang="en-US" sz="2400" b="1"/>
              <a:t>试结合</a:t>
            </a:r>
            <a:r>
              <a:rPr lang="en-US" altLang="zh-CN" sz="2400" b="1"/>
              <a:t>《</a:t>
            </a:r>
            <a:r>
              <a:rPr kumimoji="1" lang="zh-CN" altLang="en-US" sz="2400" b="1">
                <a:latin typeface="Tahoma" panose="020b0604030504040204" pitchFamily="34" charset="0"/>
              </a:rPr>
              <a:t>人权宣言</a:t>
            </a:r>
            <a:r>
              <a:rPr lang="en-US" altLang="zh-CN" sz="2400" b="1"/>
              <a:t>》</a:t>
            </a:r>
            <a:r>
              <a:rPr lang="zh-CN" altLang="en-US" sz="2400" b="1"/>
              <a:t>的内容说说它体现了那些原则？</a:t>
            </a:r>
            <a:endParaRPr lang="zh-CN" altLang="en-US" sz="2400" b="1"/>
          </a:p>
          <a:p>
            <a:pPr algn="ctr" eaLnBrk="1" hangingPunct="1">
              <a:spcBef>
                <a:spcPct val="0"/>
              </a:spcBef>
              <a:buFontTx/>
              <a:buNone/>
            </a:pPr>
            <a:endParaRPr lang="en-US" altLang="zh-CN" sz="1350"/>
          </a:p>
        </p:txBody>
      </p:sp>
      <p:sp>
        <p:nvSpPr>
          <p:cNvPr id="8" name="Text Box 7"/>
          <p:cNvSpPr txBox="1">
            <a:spLocks noChangeArrowheads="1"/>
          </p:cNvSpPr>
          <p:nvPr/>
        </p:nvSpPr>
        <p:spPr bwMode="auto">
          <a:xfrm>
            <a:off x="4499992" y="4624376"/>
            <a:ext cx="3829050" cy="13388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kumimoji="1" lang="zh-CN" altLang="en-US" sz="2700" b="1">
                <a:solidFill>
                  <a:srgbClr val="800000"/>
                </a:solidFill>
                <a:latin typeface="Times New Roman" panose="02020603050405020304" pitchFamily="18" charset="0"/>
                <a:ea typeface="方正魏碑简体"/>
                <a:cs typeface="方正魏碑简体"/>
              </a:rPr>
              <a:t>天赋人权主权在民</a:t>
            </a:r>
            <a:endParaRPr kumimoji="1" lang="zh-CN" altLang="en-US" sz="2700" b="1">
              <a:solidFill>
                <a:srgbClr val="800000"/>
              </a:solidFill>
              <a:latin typeface="Times New Roman" pitchFamily="18" charset="0"/>
              <a:ea typeface="方正魏碑简体"/>
              <a:cs typeface="方正魏碑简体"/>
            </a:endParaRPr>
          </a:p>
          <a:p>
            <a:pPr eaLnBrk="1" hangingPunct="1">
              <a:spcBef>
                <a:spcPct val="0"/>
              </a:spcBef>
              <a:buFontTx/>
              <a:buNone/>
            </a:pPr>
            <a:r>
              <a:rPr kumimoji="1" lang="zh-CN" altLang="en-US" sz="2700" b="1">
                <a:solidFill>
                  <a:srgbClr val="800000"/>
                </a:solidFill>
                <a:latin typeface="Times New Roman" panose="02020603050405020304" pitchFamily="18" charset="0"/>
                <a:ea typeface="方正魏碑简体"/>
                <a:cs typeface="方正魏碑简体"/>
              </a:rPr>
              <a:t>法律面前人人平等</a:t>
            </a:r>
            <a:endParaRPr kumimoji="1" lang="zh-CN" altLang="en-US" sz="2700" b="1">
              <a:solidFill>
                <a:srgbClr val="800000"/>
              </a:solidFill>
              <a:latin typeface="Times New Roman" panose="02020603050405020304" pitchFamily="18" charset="0"/>
              <a:ea typeface="方正魏碑简体"/>
              <a:cs typeface="方正魏碑简体"/>
            </a:endParaRPr>
          </a:p>
          <a:p>
            <a:pPr eaLnBrk="1" hangingPunct="1">
              <a:spcBef>
                <a:spcPct val="0"/>
              </a:spcBef>
              <a:buFontTx/>
              <a:buNone/>
            </a:pPr>
            <a:r>
              <a:rPr kumimoji="1" lang="zh-CN" altLang="en-US" sz="2700" b="1">
                <a:solidFill>
                  <a:srgbClr val="800000"/>
                </a:solidFill>
                <a:latin typeface="Times New Roman" panose="02020603050405020304" pitchFamily="18" charset="0"/>
                <a:ea typeface="方正魏碑简体"/>
                <a:cs typeface="方正魏碑简体"/>
              </a:rPr>
              <a:t>私有财产神圣不可侵犯</a:t>
            </a:r>
            <a:endParaRPr kumimoji="1" lang="zh-CN" altLang="en-US" sz="2700" b="1">
              <a:solidFill>
                <a:srgbClr val="800000"/>
              </a:solidFill>
              <a:latin typeface="Times New Roman" panose="02020603050405020304" pitchFamily="18" charset="0"/>
              <a:ea typeface="方正魏碑简体"/>
              <a:cs typeface="方正魏碑简体"/>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4196"/>
                                        </p:tgtEl>
                                        <p:attrNameLst>
                                          <p:attrName>style.visibility</p:attrName>
                                        </p:attrNameLst>
                                      </p:cBhvr>
                                      <p:to>
                                        <p:strVal val="visible"/>
                                      </p:to>
                                    </p:set>
                                    <p:anim calcmode="lin" valueType="num">
                                      <p:cBhvr additive="base">
                                        <p:cTn id="7" dur="500" fill="hold"/>
                                        <p:tgtEl>
                                          <p:spTgt spid="264196"/>
                                        </p:tgtEl>
                                        <p:attrNameLst>
                                          <p:attrName>ppt_x</p:attrName>
                                        </p:attrNameLst>
                                      </p:cBhvr>
                                      <p:tavLst>
                                        <p:tav tm="0">
                                          <p:val>
                                            <p:strVal val="0-#ppt_w/2"/>
                                          </p:val>
                                        </p:tav>
                                        <p:tav tm="100000">
                                          <p:val>
                                            <p:strVal val="#ppt_x"/>
                                          </p:val>
                                        </p:tav>
                                      </p:tavLst>
                                    </p:anim>
                                    <p:anim calcmode="lin" valueType="num">
                                      <p:cBhvr additive="base">
                                        <p:cTn id="8" dur="500" fill="hold"/>
                                        <p:tgtEl>
                                          <p:spTgt spid="26419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nodeType="clickEffect">
                                  <p:stCondLst>
                                    <p:cond delay="0"/>
                                  </p:stCondLst>
                                  <p:childTnLst>
                                    <p:set>
                                      <p:cBhvr>
                                        <p:cTn id="12" dur="1" fill="hold">
                                          <p:stCondLst>
                                            <p:cond delay="0"/>
                                          </p:stCondLst>
                                        </p:cTn>
                                        <p:tgtEl>
                                          <p:spTgt spid="264195"/>
                                        </p:tgtEl>
                                        <p:attrNameLst>
                                          <p:attrName>style.visibility</p:attrName>
                                        </p:attrNameLst>
                                      </p:cBhvr>
                                      <p:to>
                                        <p:strVal val="visible"/>
                                      </p:to>
                                    </p:set>
                                    <p:anim calcmode="lin" valueType="num">
                                      <p:cBhvr additive="base">
                                        <p:cTn id="13" dur="500" fill="hold"/>
                                        <p:tgtEl>
                                          <p:spTgt spid="264195"/>
                                        </p:tgtEl>
                                        <p:attrNameLst>
                                          <p:attrName>ppt_x</p:attrName>
                                        </p:attrNameLst>
                                      </p:cBhvr>
                                      <p:tavLst>
                                        <p:tav tm="0">
                                          <p:val>
                                            <p:strVal val="0-#ppt_w/2"/>
                                          </p:val>
                                        </p:tav>
                                        <p:tav tm="100000">
                                          <p:val>
                                            <p:strVal val="#ppt_x"/>
                                          </p:val>
                                        </p:tav>
                                      </p:tavLst>
                                    </p:anim>
                                    <p:anim calcmode="lin" valueType="num">
                                      <p:cBhvr additive="base">
                                        <p:cTn id="14" dur="500" fill="hold"/>
                                        <p:tgtEl>
                                          <p:spTgt spid="264195"/>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64197"/>
                                        </p:tgtEl>
                                        <p:attrNameLst>
                                          <p:attrName>style.visibility</p:attrName>
                                        </p:attrNameLst>
                                      </p:cBhvr>
                                      <p:to>
                                        <p:strVal val="visible"/>
                                      </p:to>
                                    </p:set>
                                    <p:anim calcmode="lin" valueType="num">
                                      <p:cBhvr additive="base">
                                        <p:cTn id="19" dur="500" fill="hold"/>
                                        <p:tgtEl>
                                          <p:spTgt spid="264197"/>
                                        </p:tgtEl>
                                        <p:attrNameLst>
                                          <p:attrName>ppt_x</p:attrName>
                                        </p:attrNameLst>
                                      </p:cBhvr>
                                      <p:tavLst>
                                        <p:tav tm="0">
                                          <p:val>
                                            <p:strVal val="1+#ppt_w/2"/>
                                          </p:val>
                                        </p:tav>
                                        <p:tav tm="100000">
                                          <p:val>
                                            <p:strVal val="#ppt_x"/>
                                          </p:val>
                                        </p:tav>
                                      </p:tavLst>
                                    </p:anim>
                                    <p:anim calcmode="lin" valueType="num">
                                      <p:cBhvr additive="base">
                                        <p:cTn id="20" dur="500" fill="hold"/>
                                        <p:tgtEl>
                                          <p:spTgt spid="264197"/>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264199"/>
                                        </p:tgtEl>
                                        <p:attrNameLst>
                                          <p:attrName>style.visibility</p:attrName>
                                        </p:attrNameLst>
                                      </p:cBhvr>
                                      <p:to>
                                        <p:strVal val="visible"/>
                                      </p:to>
                                    </p:set>
                                    <p:animEffect transition="in" filter="dissolve">
                                      <p:cBhvr>
                                        <p:cTn id="25" dur="500"/>
                                        <p:tgtEl>
                                          <p:spTgt spid="264199"/>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17" presetClass="entr" presetSubtype="1"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500" fill="hold"/>
                                        <p:tgtEl>
                                          <p:spTgt spid="8"/>
                                        </p:tgtEl>
                                        <p:attrNameLst>
                                          <p:attrName>ppt_x</p:attrName>
                                        </p:attrNameLst>
                                      </p:cBhvr>
                                      <p:tavLst>
                                        <p:tav tm="0">
                                          <p:val>
                                            <p:strVal val="#ppt_x"/>
                                          </p:val>
                                        </p:tav>
                                        <p:tav tm="100000">
                                          <p:val>
                                            <p:strVal val="#ppt_x"/>
                                          </p:val>
                                        </p:tav>
                                      </p:tavLst>
                                    </p:anim>
                                    <p:anim calcmode="lin" valueType="num">
                                      <p:cBhvr>
                                        <p:cTn id="31" dur="500" fill="hold"/>
                                        <p:tgtEl>
                                          <p:spTgt spid="8"/>
                                        </p:tgtEl>
                                        <p:attrNameLst>
                                          <p:attrName>ppt_y</p:attrName>
                                        </p:attrNameLst>
                                      </p:cBhvr>
                                      <p:tavLst>
                                        <p:tav tm="0">
                                          <p:val>
                                            <p:strVal val="#ppt_y-#ppt_h/2"/>
                                          </p:val>
                                        </p:tav>
                                        <p:tav tm="100000">
                                          <p:val>
                                            <p:strVal val="#ppt_y"/>
                                          </p:val>
                                        </p:tav>
                                      </p:tavLst>
                                    </p:anim>
                                    <p:anim calcmode="lin" valueType="num">
                                      <p:cBhvr>
                                        <p:cTn id="32" dur="500" fill="hold"/>
                                        <p:tgtEl>
                                          <p:spTgt spid="8"/>
                                        </p:tgtEl>
                                        <p:attrNameLst>
                                          <p:attrName>ppt_w</p:attrName>
                                        </p:attrNameLst>
                                      </p:cBhvr>
                                      <p:tavLst>
                                        <p:tav tm="0">
                                          <p:val>
                                            <p:strVal val="#ppt_w"/>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196" grpId="0"/>
      <p:bldP spid="264197" grpId="0"/>
      <p:bldP spid="264199" grpId="0"/>
      <p:bldP spid="8"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3794" name="Picture 2" descr="攻占巴士底狱"/>
          <p:cNvPicPr>
            <a:picLocks noChangeAspect="1" noChangeArrowheads="1"/>
          </p:cNvPicPr>
          <p:nvPr/>
        </p:nvPicPr>
        <p:blipFill>
          <a:blip r:embed="rId2">
            <a:lum bright="70000" contrast="-58000"/>
            <a:extLst>
              <a:ext uri="{28A0092B-C50C-407E-A947-70E740481C1C}">
                <a14:useLocalDpi xmlns:a14="http://schemas.microsoft.com/office/drawing/2010/main" val="0"/>
              </a:ext>
            </a:extLst>
          </a:blip>
          <a:stretch>
            <a:fillRect/>
          </a:stretch>
        </p:blipFill>
        <p:spPr bwMode="auto">
          <a:xfrm>
            <a:off x="251520" y="857250"/>
            <a:ext cx="774948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5" name="Picture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112544" y="1160860"/>
            <a:ext cx="2743200" cy="4114800"/>
          </a:xfrm>
          <a:prstGeom prst="rect">
            <a:avLst/>
          </a:prstGeom>
          <a:noFill/>
          <a:ln w="76200">
            <a:solidFill>
              <a:schemeClr val="bg2"/>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796" name="Text Box 4"/>
          <p:cNvSpPr txBox="1">
            <a:spLocks noChangeArrowheads="1"/>
          </p:cNvSpPr>
          <p:nvPr/>
        </p:nvSpPr>
        <p:spPr bwMode="auto">
          <a:xfrm>
            <a:off x="4425555" y="5426869"/>
            <a:ext cx="3601640"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kumimoji="1" lang="en-US" altLang="zh-CN" sz="2100" b="1">
                <a:latin typeface="黑体" panose="02010609060101010101" pitchFamily="49" charset="-122"/>
                <a:ea typeface="黑体" panose="02010609060101010101" pitchFamily="49" charset="-122"/>
              </a:rPr>
              <a:t>1804</a:t>
            </a:r>
            <a:r>
              <a:rPr kumimoji="1" lang="zh-CN" altLang="en-US" sz="2100" b="1">
                <a:latin typeface="黑体" panose="02010609060101010101" pitchFamily="49" charset="-122"/>
                <a:ea typeface="黑体" panose="02010609060101010101" pitchFamily="49" charset="-122"/>
              </a:rPr>
              <a:t>法国</a:t>
            </a:r>
            <a:r>
              <a:rPr kumimoji="1" lang="en-US" altLang="zh-CN" sz="2100" b="1">
                <a:latin typeface="黑体" panose="02010609060101010101" pitchFamily="49" charset="-122"/>
                <a:ea typeface="黑体" panose="02010609060101010101" pitchFamily="49" charset="-122"/>
              </a:rPr>
              <a:t>《</a:t>
            </a:r>
            <a:r>
              <a:rPr kumimoji="1" lang="zh-CN" altLang="en-US" sz="2100" b="1">
                <a:latin typeface="黑体" panose="02010609060101010101" pitchFamily="49" charset="-122"/>
                <a:ea typeface="黑体" panose="02010609060101010101" pitchFamily="49" charset="-122"/>
              </a:rPr>
              <a:t>民法法典</a:t>
            </a:r>
            <a:r>
              <a:rPr kumimoji="1" lang="en-US" altLang="zh-CN" sz="2100" b="1">
                <a:latin typeface="黑体" panose="02010609060101010101" pitchFamily="49" charset="-122"/>
                <a:ea typeface="黑体" panose="02010609060101010101" pitchFamily="49" charset="-122"/>
              </a:rPr>
              <a:t>》</a:t>
            </a:r>
            <a:r>
              <a:rPr kumimoji="1" lang="zh-CN" altLang="en-US" sz="2100" b="1">
                <a:latin typeface="黑体" panose="02010609060101010101" pitchFamily="49" charset="-122"/>
                <a:ea typeface="黑体" panose="02010609060101010101" pitchFamily="49" charset="-122"/>
              </a:rPr>
              <a:t>封面</a:t>
            </a:r>
            <a:endParaRPr kumimoji="1" lang="zh-CN" altLang="en-US" sz="2100" b="1">
              <a:latin typeface="黑体" pitchFamily="49" charset="-122"/>
              <a:ea typeface="黑体" pitchFamily="49" charset="-122"/>
            </a:endParaRPr>
          </a:p>
        </p:txBody>
      </p:sp>
      <p:sp>
        <p:nvSpPr>
          <p:cNvPr id="33797" name="Text Box 5"/>
          <p:cNvSpPr txBox="1">
            <a:spLocks noChangeArrowheads="1"/>
          </p:cNvSpPr>
          <p:nvPr/>
        </p:nvSpPr>
        <p:spPr bwMode="auto">
          <a:xfrm>
            <a:off x="251519" y="2110264"/>
            <a:ext cx="3051572"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en-US" altLang="zh-CN" sz="3000" b="1"/>
              <a:t> </a:t>
            </a:r>
            <a:r>
              <a:rPr lang="en-US" altLang="zh-CN" sz="2400" b="1"/>
              <a:t>《</a:t>
            </a:r>
            <a:r>
              <a:rPr lang="zh-CN" altLang="en-US" sz="2400" b="1"/>
              <a:t>民法典</a:t>
            </a:r>
            <a:r>
              <a:rPr lang="en-US" altLang="zh-CN" sz="2400" b="1"/>
              <a:t>》</a:t>
            </a:r>
            <a:endParaRPr lang="en-US" altLang="zh-CN" sz="2400" b="1"/>
          </a:p>
          <a:p>
            <a:pPr eaLnBrk="1" hangingPunct="1">
              <a:spcBef>
                <a:spcPct val="50000"/>
              </a:spcBef>
              <a:buFontTx/>
              <a:buNone/>
            </a:pPr>
            <a:r>
              <a:rPr lang="zh-CN" altLang="en-US" sz="2400" b="1"/>
              <a:t>（</a:t>
            </a:r>
            <a:r>
              <a:rPr lang="en-US" altLang="zh-CN" sz="2400" b="1"/>
              <a:t>《</a:t>
            </a:r>
            <a:r>
              <a:rPr lang="zh-CN" altLang="en-US" sz="2400" b="1"/>
              <a:t>拿破仑法典</a:t>
            </a:r>
            <a:r>
              <a:rPr lang="en-US" altLang="zh-CN" sz="2400" b="1"/>
              <a:t>》</a:t>
            </a:r>
            <a:r>
              <a:rPr lang="zh-CN" altLang="en-US" sz="2400" b="1"/>
              <a:t>）</a:t>
            </a:r>
            <a:endParaRPr lang="zh-CN" altLang="en-US" sz="2400" b="1"/>
          </a:p>
          <a:p>
            <a:pPr eaLnBrk="1" hangingPunct="1">
              <a:spcBef>
                <a:spcPct val="50000"/>
              </a:spcBef>
              <a:buFontTx/>
              <a:buNone/>
            </a:pPr>
            <a:r>
              <a:rPr lang="zh-CN" altLang="en-US" sz="2400" b="1"/>
              <a:t> </a:t>
            </a:r>
            <a:r>
              <a:rPr lang="en-US" altLang="zh-CN" sz="2400" b="1"/>
              <a:t>《</a:t>
            </a:r>
            <a:r>
              <a:rPr lang="zh-CN" altLang="en-US" sz="2400" b="1"/>
              <a:t>商法典</a:t>
            </a:r>
            <a:r>
              <a:rPr lang="en-US" altLang="zh-CN" sz="2400" b="1"/>
              <a:t>》</a:t>
            </a:r>
            <a:endParaRPr lang="en-US" altLang="zh-CN" sz="2400" b="1"/>
          </a:p>
          <a:p>
            <a:pPr eaLnBrk="1" hangingPunct="1">
              <a:spcBef>
                <a:spcPct val="50000"/>
              </a:spcBef>
              <a:buFontTx/>
              <a:buNone/>
            </a:pPr>
            <a:r>
              <a:rPr lang="en-US" altLang="zh-CN" sz="2400" b="1"/>
              <a:t> 《</a:t>
            </a:r>
            <a:r>
              <a:rPr lang="zh-CN" altLang="en-US" sz="2400" b="1"/>
              <a:t>刑法典</a:t>
            </a:r>
            <a:r>
              <a:rPr lang="en-US" altLang="zh-CN" sz="2400" b="1"/>
              <a:t>》</a:t>
            </a:r>
            <a:endParaRPr lang="en-US" altLang="zh-CN" sz="2400" b="1"/>
          </a:p>
        </p:txBody>
      </p:sp>
      <p:pic>
        <p:nvPicPr>
          <p:cNvPr id="33798" name="Picture 6" descr="post-66-1101315193"/>
          <p:cNvPicPr>
            <a:picLocks noChangeAspect="1" noChangeArrowheads="1"/>
          </p:cNvPicPr>
          <p:nvPr/>
        </p:nvPicPr>
        <p:blipFill>
          <a:blip r:embed="rId4">
            <a:clrChange>
              <a:clrFrom>
                <a:srgbClr val="F4F3E1"/>
              </a:clrFrom>
              <a:clrTo>
                <a:srgbClr val="F4F3E1">
                  <a:alpha val="0"/>
                </a:srgbClr>
              </a:clrTo>
            </a:clrChange>
            <a:extLst>
              <a:ext uri="{28A0092B-C50C-407E-A947-70E740481C1C}">
                <a14:useLocalDpi xmlns:a14="http://schemas.microsoft.com/office/drawing/2010/main" val="0"/>
              </a:ext>
            </a:extLst>
          </a:blip>
          <a:stretch>
            <a:fillRect/>
          </a:stretch>
        </p:blipFill>
        <p:spPr bwMode="auto">
          <a:xfrm>
            <a:off x="395536" y="857250"/>
            <a:ext cx="1304925" cy="1437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拿破仑法典"/>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105401" y="1431131"/>
            <a:ext cx="2750344" cy="370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7"/>
          <p:cNvSpPr txBox="1">
            <a:spLocks noChangeArrowheads="1"/>
          </p:cNvSpPr>
          <p:nvPr/>
        </p:nvSpPr>
        <p:spPr bwMode="auto">
          <a:xfrm>
            <a:off x="395536" y="4392930"/>
            <a:ext cx="348615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b="1"/>
              <a:t>法典确立了</a:t>
            </a:r>
            <a:r>
              <a:rPr lang="zh-CN" altLang="en-US" sz="1800" b="1">
                <a:solidFill>
                  <a:schemeClr val="hlink"/>
                </a:solidFill>
              </a:rPr>
              <a:t>民事权利平等</a:t>
            </a:r>
            <a:r>
              <a:rPr lang="zh-CN" altLang="en-US" sz="1800" b="1"/>
              <a:t>、</a:t>
            </a:r>
            <a:r>
              <a:rPr lang="zh-CN" altLang="en-US" sz="1800" b="1">
                <a:solidFill>
                  <a:schemeClr val="hlink"/>
                </a:solidFill>
              </a:rPr>
              <a:t>财产所有权无限制</a:t>
            </a:r>
            <a:r>
              <a:rPr lang="zh-CN" altLang="en-US" sz="1800" b="1"/>
              <a:t>和</a:t>
            </a:r>
            <a:r>
              <a:rPr lang="zh-CN" altLang="en-US" sz="1800" b="1">
                <a:solidFill>
                  <a:schemeClr val="hlink"/>
                </a:solidFill>
              </a:rPr>
              <a:t>契约自由</a:t>
            </a:r>
            <a:r>
              <a:rPr lang="zh-CN" altLang="en-US" sz="1800" b="1"/>
              <a:t>等</a:t>
            </a:r>
            <a:r>
              <a:rPr lang="zh-CN" altLang="en-US" sz="1800" b="1">
                <a:solidFill>
                  <a:schemeClr val="hlink"/>
                </a:solidFill>
              </a:rPr>
              <a:t>资产阶级民法</a:t>
            </a:r>
            <a:r>
              <a:rPr lang="zh-CN" altLang="en-US" sz="1800" b="1"/>
              <a:t>的基本原则，</a:t>
            </a:r>
            <a:r>
              <a:rPr lang="zh-CN" altLang="en-US" sz="1800" b="1">
                <a:solidFill>
                  <a:srgbClr val="FF0000"/>
                </a:solidFill>
              </a:rPr>
              <a:t>巩固了法国大革命的成果，打击封建势力，促进了法国资本主义的发展。</a:t>
            </a:r>
            <a:endParaRPr lang="zh-CN" altLang="en-US" sz="1800" b="1">
              <a:solidFill>
                <a:srgbClr val="FF0000"/>
              </a:solidFill>
            </a:endParaRPr>
          </a:p>
        </p:txBody>
      </p:sp>
      <p:sp>
        <p:nvSpPr>
          <p:cNvPr id="9" name="Text Box 5"/>
          <p:cNvSpPr txBox="1">
            <a:spLocks noChangeArrowheads="1"/>
          </p:cNvSpPr>
          <p:nvPr/>
        </p:nvSpPr>
        <p:spPr bwMode="auto">
          <a:xfrm>
            <a:off x="2062780" y="857250"/>
            <a:ext cx="307776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en-US" altLang="zh-CN" sz="3600" b="1">
                <a:solidFill>
                  <a:schemeClr val="accent2"/>
                </a:solidFill>
                <a:ea typeface="华文行楷" panose="02010800040101010101" pitchFamily="2" charset="-122"/>
              </a:rPr>
              <a:t>《</a:t>
            </a:r>
            <a:r>
              <a:rPr lang="zh-CN" altLang="en-US" sz="3600" b="1">
                <a:solidFill>
                  <a:schemeClr val="accent2"/>
                </a:solidFill>
                <a:ea typeface="华文行楷" panose="02010800040101010101" pitchFamily="2" charset="-122"/>
              </a:rPr>
              <a:t>拿破仑法典</a:t>
            </a:r>
            <a:r>
              <a:rPr lang="en-US" altLang="zh-CN" sz="3600" b="1">
                <a:solidFill>
                  <a:schemeClr val="accent2"/>
                </a:solidFill>
                <a:ea typeface="华文行楷" panose="02010800040101010101" pitchFamily="2" charset="-122"/>
              </a:rPr>
              <a:t>》</a:t>
            </a:r>
            <a:endParaRPr lang="en-US" altLang="zh-CN" sz="3600" b="1">
              <a:solidFill>
                <a:schemeClr val="accent2"/>
              </a:solidFill>
              <a:ea typeface="华文行楷"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4818" name="Picture 2" descr="2005092909243630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51520" y="857250"/>
            <a:ext cx="856895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Rectangle 3"/>
          <p:cNvSpPr>
            <a:spLocks noChangeArrowheads="1"/>
          </p:cNvSpPr>
          <p:nvPr/>
        </p:nvSpPr>
        <p:spPr bwMode="auto">
          <a:xfrm>
            <a:off x="1709737" y="2386370"/>
            <a:ext cx="5616179"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800" b="1"/>
              <a:t>自由和平等原则</a:t>
            </a:r>
            <a:r>
              <a:rPr lang="zh-CN" altLang="en-US" sz="1800"/>
              <a:t>：“所有法国人都享有民事权利。” </a:t>
            </a:r>
            <a:endParaRPr lang="zh-CN" altLang="en-US" sz="1800"/>
          </a:p>
          <a:p>
            <a:pPr eaLnBrk="1" hangingPunct="1">
              <a:spcBef>
                <a:spcPct val="0"/>
              </a:spcBef>
              <a:buFontTx/>
              <a:buNone/>
            </a:pPr>
            <a:endParaRPr lang="zh-CN" altLang="en-US" sz="1800"/>
          </a:p>
          <a:p>
            <a:pPr eaLnBrk="1" hangingPunct="1">
              <a:spcBef>
                <a:spcPct val="0"/>
              </a:spcBef>
              <a:buFontTx/>
              <a:buNone/>
            </a:pPr>
            <a:r>
              <a:rPr lang="zh-CN" altLang="en-US" sz="1800" b="1"/>
              <a:t>所有权原则</a:t>
            </a:r>
            <a:r>
              <a:rPr lang="zh-CN" altLang="en-US" sz="1800"/>
              <a:t>：“对于物有绝对无限制地使用、收益及处分的 权利”。这一 规定使资产阶级的生产资料可以自由地使用、收益和出售，同时农民的私有土地也得到了保障。  </a:t>
            </a:r>
            <a:endParaRPr lang="zh-CN" altLang="en-US" sz="1800"/>
          </a:p>
          <a:p>
            <a:pPr eaLnBrk="1" hangingPunct="1">
              <a:spcBef>
                <a:spcPct val="0"/>
              </a:spcBef>
              <a:buFontTx/>
              <a:buNone/>
            </a:pPr>
            <a:endParaRPr lang="zh-CN" altLang="en-US" sz="1800"/>
          </a:p>
          <a:p>
            <a:pPr eaLnBrk="1" hangingPunct="1">
              <a:spcBef>
                <a:spcPct val="0"/>
              </a:spcBef>
              <a:buFontTx/>
              <a:buNone/>
            </a:pPr>
            <a:r>
              <a:rPr lang="zh-CN" altLang="en-US" sz="1800" b="1"/>
              <a:t>契约自治原则</a:t>
            </a:r>
            <a:r>
              <a:rPr lang="zh-CN" altLang="en-US" sz="1800"/>
              <a:t>：“依法成立的契约，在缔结契约的当事人间有相当于法律的效力。”   </a:t>
            </a:r>
            <a:endParaRPr lang="zh-CN" altLang="en-US" sz="1800"/>
          </a:p>
        </p:txBody>
      </p:sp>
      <p:pic>
        <p:nvPicPr>
          <p:cNvPr id="34820" name="Picture 4" descr="post-66-1101315193"/>
          <p:cNvPicPr>
            <a:picLocks noChangeAspect="1" noChangeArrowheads="1"/>
          </p:cNvPicPr>
          <p:nvPr/>
        </p:nvPicPr>
        <p:blipFill>
          <a:blip r:embed="rId3">
            <a:clrChange>
              <a:clrFrom>
                <a:srgbClr val="F4F3E1"/>
              </a:clrFrom>
              <a:clrTo>
                <a:srgbClr val="F4F3E1">
                  <a:alpha val="0"/>
                </a:srgbClr>
              </a:clrTo>
            </a:clrChange>
            <a:extLst>
              <a:ext uri="{28A0092B-C50C-407E-A947-70E740481C1C}">
                <a14:useLocalDpi xmlns:a14="http://schemas.microsoft.com/office/drawing/2010/main" val="0"/>
              </a:ext>
            </a:extLst>
          </a:blip>
          <a:stretch>
            <a:fillRect/>
          </a:stretch>
        </p:blipFill>
        <p:spPr bwMode="auto">
          <a:xfrm>
            <a:off x="433061" y="638770"/>
            <a:ext cx="1304925" cy="1437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5"/>
          <p:cNvSpPr txBox="1">
            <a:spLocks noChangeArrowheads="1"/>
          </p:cNvSpPr>
          <p:nvPr/>
        </p:nvSpPr>
        <p:spPr bwMode="auto">
          <a:xfrm>
            <a:off x="2843808" y="1723281"/>
            <a:ext cx="3077765"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Tx/>
              <a:buNone/>
            </a:pPr>
            <a:r>
              <a:rPr lang="en-US" altLang="zh-CN" sz="2700" b="1">
                <a:solidFill>
                  <a:schemeClr val="accent2"/>
                </a:solidFill>
                <a:ea typeface="华文行楷" panose="02010800040101010101" pitchFamily="2" charset="-122"/>
              </a:rPr>
              <a:t>《</a:t>
            </a:r>
            <a:r>
              <a:rPr lang="zh-CN" altLang="en-US" sz="2700" b="1">
                <a:solidFill>
                  <a:schemeClr val="accent2"/>
                </a:solidFill>
                <a:ea typeface="华文行楷" panose="02010800040101010101" pitchFamily="2" charset="-122"/>
              </a:rPr>
              <a:t>拿破仑法典</a:t>
            </a:r>
            <a:r>
              <a:rPr lang="en-US" altLang="zh-CN" sz="2700" b="1">
                <a:solidFill>
                  <a:schemeClr val="accent2"/>
                </a:solidFill>
                <a:ea typeface="华文行楷" panose="02010800040101010101" pitchFamily="2" charset="-122"/>
              </a:rPr>
              <a:t>》</a:t>
            </a:r>
            <a:endParaRPr lang="en-US" altLang="zh-CN" sz="2700" b="1">
              <a:solidFill>
                <a:schemeClr val="accent2"/>
              </a:solidFill>
              <a:ea typeface="华文行楷" pitchFamily="2" charset="-122"/>
            </a:endParaRPr>
          </a:p>
        </p:txBody>
      </p:sp>
    </p:spTree>
  </p:cSld>
  <p:clrMapOvr>
    <a:masterClrMapping/>
  </p:clrMapOvr>
  <p:transition>
    <p:fade/>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灯片编号占位符 6"/>
          <p:cNvSpPr>
            <a:spLocks noGrp="1"/>
          </p:cNvSpPr>
          <p:nvPr>
            <p:ph type="sldNum" sz="quarter" idx="12"/>
          </p:nvPr>
        </p:nvSpPr>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557530" indent="-214630" eaLnBrk="0" hangingPunct="0">
              <a:defRPr>
                <a:solidFill>
                  <a:schemeClr val="tx1"/>
                </a:solidFill>
                <a:latin typeface="Calibri" panose="020f0502020204030204" pitchFamily="34" charset="0"/>
                <a:ea typeface="宋体" panose="02010600030101010101" pitchFamily="2" charset="-122"/>
              </a:defRPr>
            </a:lvl2pPr>
            <a:lvl3pPr marL="857250" indent="-171450" eaLnBrk="0" hangingPunct="0">
              <a:defRPr>
                <a:solidFill>
                  <a:schemeClr val="tx1"/>
                </a:solidFill>
                <a:latin typeface="Calibri" panose="020f0502020204030204" pitchFamily="34" charset="0"/>
                <a:ea typeface="宋体" panose="02010600030101010101" pitchFamily="2" charset="-122"/>
              </a:defRPr>
            </a:lvl3pPr>
            <a:lvl4pPr marL="1200150" indent="-171450" eaLnBrk="0" hangingPunct="0">
              <a:defRPr>
                <a:solidFill>
                  <a:schemeClr val="tx1"/>
                </a:solidFill>
                <a:latin typeface="Calibri" panose="020f0502020204030204" pitchFamily="34" charset="0"/>
                <a:ea typeface="宋体" panose="02010600030101010101" pitchFamily="2" charset="-122"/>
              </a:defRPr>
            </a:lvl4pPr>
            <a:lvl5pPr marL="1543050" indent="-171450" eaLnBrk="0" hangingPunct="0">
              <a:defRPr>
                <a:solidFill>
                  <a:schemeClr val="tx1"/>
                </a:solidFill>
                <a:latin typeface="Calibri" panose="020f0502020204030204" pitchFamily="34" charset="0"/>
                <a:ea typeface="宋体" panose="02010600030101010101" pitchFamily="2" charset="-122"/>
              </a:defRPr>
            </a:lvl5pPr>
            <a:lvl6pPr marL="18859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2288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25717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29146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fld id="{B9A3B7F3-03C7-4179-A320-3106106B1EA5}" type="slidenum">
              <a:rPr lang="en-US" altLang="zh-CN">
                <a:solidFill>
                  <a:srgbClr val="898989"/>
                </a:solidFill>
              </a:rPr>
              <a:t>32</a:t>
            </a:fld>
            <a:endParaRPr lang="en-US" altLang="zh-CN">
              <a:solidFill>
                <a:srgbClr val="898989"/>
              </a:solidFill>
            </a:endParaRPr>
          </a:p>
        </p:txBody>
      </p:sp>
      <p:sp>
        <p:nvSpPr>
          <p:cNvPr id="35843" name="Rectangle 2"/>
          <p:cNvSpPr>
            <a:spLocks noGrp="1" noChangeArrowheads="1"/>
          </p:cNvSpPr>
          <p:nvPr>
            <p:ph type="title"/>
          </p:nvPr>
        </p:nvSpPr>
        <p:spPr>
          <a:xfrm>
            <a:off x="539552" y="907927"/>
            <a:ext cx="8229600" cy="792088"/>
          </a:xfrm>
        </p:spPr>
        <p:txBody>
          <a:bodyPr/>
          <a:lstStyle/>
          <a:p>
            <a:pPr eaLnBrk="1" hangingPunct="1"/>
            <a:r>
              <a:rPr lang="zh-CN" altLang="en-US" smtClean="0">
                <a:solidFill>
                  <a:schemeClr val="tx1"/>
                </a:solidFill>
              </a:rPr>
              <a:t>二、</a:t>
            </a:r>
            <a:r>
              <a:rPr lang="zh-CN" altLang="zh-CN" smtClean="0">
                <a:solidFill>
                  <a:schemeClr val="tx1"/>
                </a:solidFill>
              </a:rPr>
              <a:t>英美法系与大陆法系</a:t>
            </a:r>
            <a:endParaRPr lang="zh-CN" altLang="en-US" smtClean="0">
              <a:solidFill>
                <a:schemeClr val="tx1"/>
              </a:solidFill>
            </a:endParaRPr>
          </a:p>
        </p:txBody>
      </p:sp>
      <p:sp>
        <p:nvSpPr>
          <p:cNvPr id="35844" name="Rectangle 3"/>
          <p:cNvSpPr>
            <a:spLocks noGrp="1" noChangeArrowheads="1"/>
          </p:cNvSpPr>
          <p:nvPr>
            <p:ph type="body" sz="half" idx="1"/>
          </p:nvPr>
        </p:nvSpPr>
        <p:spPr>
          <a:xfrm>
            <a:off x="467544" y="1568352"/>
            <a:ext cx="6000750" cy="514350"/>
          </a:xfrm>
        </p:spPr>
        <p:txBody>
          <a:bodyPr>
            <a:normAutofit/>
          </a:bodyPr>
          <a:lstStyle/>
          <a:p>
            <a:pPr eaLnBrk="1" hangingPunct="1">
              <a:buFont typeface="Wingdings" panose="05000000000000000000" pitchFamily="2" charset="2"/>
              <a:buNone/>
            </a:pPr>
            <a:r>
              <a:rPr lang="zh-CN" altLang="en-US" sz="2400"/>
              <a:t>（一）</a:t>
            </a:r>
            <a:r>
              <a:rPr lang="zh-CN" altLang="zh-CN" sz="2400"/>
              <a:t>英美法系</a:t>
            </a:r>
            <a:endParaRPr lang="en-US" altLang="zh-CN" sz="2400"/>
          </a:p>
        </p:txBody>
      </p:sp>
      <p:sp>
        <p:nvSpPr>
          <p:cNvPr id="35845" name="Rectangle 3"/>
          <p:cNvSpPr txBox="1">
            <a:spLocks noChangeArrowheads="1"/>
          </p:cNvSpPr>
          <p:nvPr/>
        </p:nvSpPr>
        <p:spPr bwMode="auto">
          <a:xfrm>
            <a:off x="489391" y="2082702"/>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zh-CN" altLang="en-US" sz="2400"/>
              <a:t>（二）大陆</a:t>
            </a:r>
            <a:r>
              <a:rPr lang="zh-CN" altLang="zh-CN" sz="2400"/>
              <a:t>法系</a:t>
            </a:r>
            <a:endParaRPr lang="en-US" altLang="zh-CN" sz="2400"/>
          </a:p>
        </p:txBody>
      </p:sp>
      <p:sp>
        <p:nvSpPr>
          <p:cNvPr id="35846" name="Rectangle 3"/>
          <p:cNvSpPr txBox="1">
            <a:spLocks noChangeArrowheads="1"/>
          </p:cNvSpPr>
          <p:nvPr/>
        </p:nvSpPr>
        <p:spPr bwMode="auto">
          <a:xfrm>
            <a:off x="470992" y="3601006"/>
            <a:ext cx="8208912" cy="2852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zh-CN" altLang="zh-CN" sz="2400"/>
              <a:t>承袭古罗马法的传统，仿照</a:t>
            </a:r>
            <a:r>
              <a:rPr lang="zh-CN" altLang="zh-CN" sz="2400" smtClean="0"/>
              <a:t>法</a:t>
            </a:r>
            <a:r>
              <a:rPr lang="en-US" altLang="zh-CN" sz="2400" smtClean="0"/>
              <a:t>  </a:t>
            </a:r>
            <a:r>
              <a:rPr lang="zh-CN" altLang="en-US" sz="2400" smtClean="0"/>
              <a:t>德</a:t>
            </a:r>
            <a:r>
              <a:rPr lang="zh-CN" altLang="zh-CN" sz="2400" smtClean="0"/>
              <a:t>《民法典》</a:t>
            </a:r>
            <a:endParaRPr lang="en-US" altLang="zh-CN" sz="2400"/>
          </a:p>
          <a:p>
            <a:pPr eaLnBrk="1" hangingPunct="1">
              <a:buFont typeface="Wingdings" panose="05000000000000000000" pitchFamily="2" charset="2"/>
              <a:buNone/>
            </a:pPr>
            <a:r>
              <a:rPr lang="zh-CN" altLang="en-US" sz="2400" smtClean="0"/>
              <a:t>以</a:t>
            </a:r>
            <a:r>
              <a:rPr lang="zh-CN" altLang="zh-CN" sz="2400" b="1" u="sng" smtClean="0"/>
              <a:t>制定</a:t>
            </a:r>
            <a:r>
              <a:rPr lang="zh-CN" altLang="zh-CN" sz="2400" b="1" u="sng"/>
              <a:t>法</a:t>
            </a:r>
            <a:r>
              <a:rPr lang="zh-CN" altLang="zh-CN" sz="2400" smtClean="0"/>
              <a:t>为主</a:t>
            </a:r>
            <a:r>
              <a:rPr lang="zh-CN" altLang="en-US" sz="2400" smtClean="0"/>
              <a:t>，</a:t>
            </a:r>
            <a:r>
              <a:rPr lang="zh-CN" altLang="zh-CN" sz="2400"/>
              <a:t>采用系统的法典</a:t>
            </a:r>
            <a:r>
              <a:rPr lang="zh-CN" altLang="zh-CN" sz="2400" smtClean="0"/>
              <a:t>形式</a:t>
            </a:r>
            <a:r>
              <a:rPr lang="zh-CN" altLang="en-US" sz="2400" smtClean="0"/>
              <a:t>，</a:t>
            </a:r>
            <a:r>
              <a:rPr lang="zh-CN" altLang="en-US" sz="2400" b="1" smtClean="0"/>
              <a:t>议会立法权</a:t>
            </a:r>
            <a:endParaRPr lang="en-US" altLang="zh-CN" sz="2400" b="1"/>
          </a:p>
          <a:p>
            <a:pPr eaLnBrk="1" hangingPunct="1">
              <a:buFont typeface="Wingdings" panose="05000000000000000000" pitchFamily="2" charset="2"/>
              <a:buNone/>
            </a:pPr>
            <a:r>
              <a:rPr lang="zh-CN" altLang="zh-CN" sz="2400"/>
              <a:t>基本结构在</a:t>
            </a:r>
            <a:r>
              <a:rPr lang="zh-CN" altLang="zh-CN" sz="2400">
                <a:latin typeface="黑体" panose="02010609060101010101" pitchFamily="49" charset="-122"/>
                <a:ea typeface="黑体" panose="02010609060101010101" pitchFamily="49" charset="-122"/>
              </a:rPr>
              <a:t>公法和私法</a:t>
            </a:r>
            <a:r>
              <a:rPr lang="zh-CN" altLang="zh-CN" sz="2400" smtClean="0"/>
              <a:t>的基础</a:t>
            </a:r>
            <a:r>
              <a:rPr lang="zh-CN" altLang="zh-CN" sz="2400"/>
              <a:t>上</a:t>
            </a:r>
            <a:r>
              <a:rPr lang="zh-CN" altLang="zh-CN" sz="2400" smtClean="0"/>
              <a:t>建立，</a:t>
            </a:r>
            <a:r>
              <a:rPr lang="zh-CN" altLang="zh-CN" sz="2400"/>
              <a:t>传统意义上的公法指宪法、行政法、刑法以及诉讼法</a:t>
            </a:r>
            <a:r>
              <a:rPr lang="en-US" altLang="zh-CN" sz="2400" smtClean="0"/>
              <a:t>;        </a:t>
            </a:r>
            <a:r>
              <a:rPr lang="zh-CN" altLang="zh-CN" sz="2400" smtClean="0"/>
              <a:t>私法</a:t>
            </a:r>
            <a:r>
              <a:rPr lang="zh-CN" altLang="zh-CN" sz="2400"/>
              <a:t>主要是指民法和</a:t>
            </a:r>
            <a:r>
              <a:rPr lang="zh-CN" altLang="zh-CN" sz="2400" smtClean="0"/>
              <a:t>商法</a:t>
            </a:r>
            <a:endParaRPr lang="en-US" altLang="zh-CN" sz="2400"/>
          </a:p>
          <a:p>
            <a:pPr eaLnBrk="1" hangingPunct="1">
              <a:buFont typeface="Wingdings" panose="05000000000000000000" pitchFamily="2" charset="2"/>
              <a:buNone/>
            </a:pPr>
            <a:r>
              <a:rPr lang="zh-CN" altLang="zh-CN" sz="2400"/>
              <a:t>诉讼程序以</a:t>
            </a:r>
            <a:r>
              <a:rPr lang="en-US" altLang="zh-CN" sz="2400" err="1">
                <a:hlinkClick r:id="rId3"/>
              </a:rPr>
              <a:t>法官</a:t>
            </a:r>
            <a:r>
              <a:rPr lang="zh-CN" altLang="zh-CN" sz="2400"/>
              <a:t>为重心，具有纠问</a:t>
            </a:r>
            <a:r>
              <a:rPr lang="en-US" altLang="zh-CN" sz="2400" err="1">
                <a:hlinkClick r:id="rId4"/>
              </a:rPr>
              <a:t>程序</a:t>
            </a:r>
            <a:r>
              <a:rPr lang="zh-CN" altLang="zh-CN" sz="2400"/>
              <a:t>的特点</a:t>
            </a:r>
            <a:endParaRPr lang="en-US" altLang="zh-CN" sz="2400"/>
          </a:p>
        </p:txBody>
      </p:sp>
      <p:sp>
        <p:nvSpPr>
          <p:cNvPr id="35847" name="Rectangle 3"/>
          <p:cNvSpPr txBox="1">
            <a:spLocks noChangeArrowheads="1"/>
          </p:cNvSpPr>
          <p:nvPr/>
        </p:nvSpPr>
        <p:spPr bwMode="auto">
          <a:xfrm>
            <a:off x="755576" y="3106233"/>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2400"/>
              <a:t>2.</a:t>
            </a:r>
            <a:r>
              <a:rPr lang="zh-CN" altLang="en-US" sz="2400"/>
              <a:t>大陆</a:t>
            </a:r>
            <a:r>
              <a:rPr lang="zh-CN" altLang="zh-CN" sz="2400"/>
              <a:t>法系</a:t>
            </a:r>
            <a:r>
              <a:rPr lang="zh-CN" altLang="en-US" sz="2400"/>
              <a:t>的特点</a:t>
            </a:r>
            <a:endParaRPr lang="en-US" altLang="zh-CN" sz="2400"/>
          </a:p>
        </p:txBody>
      </p:sp>
      <p:sp>
        <p:nvSpPr>
          <p:cNvPr id="35848" name="Rectangle 3"/>
          <p:cNvSpPr txBox="1">
            <a:spLocks noChangeArrowheads="1"/>
          </p:cNvSpPr>
          <p:nvPr/>
        </p:nvSpPr>
        <p:spPr bwMode="auto">
          <a:xfrm>
            <a:off x="755576" y="2597052"/>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2400"/>
              <a:t>1.</a:t>
            </a:r>
            <a:r>
              <a:rPr lang="zh-CN" altLang="en-US" sz="2400"/>
              <a:t>大陆</a:t>
            </a:r>
            <a:r>
              <a:rPr lang="zh-CN" altLang="zh-CN" sz="2400"/>
              <a:t>法系</a:t>
            </a:r>
            <a:r>
              <a:rPr lang="zh-CN" altLang="en-US" sz="2400"/>
              <a:t>的形成</a:t>
            </a:r>
            <a:endParaRPr lang="en-US" altLang="zh-CN" sz="24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5847"/>
                                        </p:tgtEl>
                                        <p:attrNameLst>
                                          <p:attrName>style.visibility</p:attrName>
                                        </p:attrNameLst>
                                      </p:cBhvr>
                                      <p:to>
                                        <p:strVal val="visible"/>
                                      </p:to>
                                    </p:set>
                                    <p:anim calcmode="lin" valueType="num">
                                      <p:cBhvr additive="base">
                                        <p:cTn id="7" dur="500" fill="hold"/>
                                        <p:tgtEl>
                                          <p:spTgt spid="35847"/>
                                        </p:tgtEl>
                                        <p:attrNameLst>
                                          <p:attrName>ppt_x</p:attrName>
                                        </p:attrNameLst>
                                      </p:cBhvr>
                                      <p:tavLst>
                                        <p:tav tm="0">
                                          <p:val>
                                            <p:strVal val="#ppt_x"/>
                                          </p:val>
                                        </p:tav>
                                        <p:tav tm="100000">
                                          <p:val>
                                            <p:strVal val="#ppt_x"/>
                                          </p:val>
                                        </p:tav>
                                      </p:tavLst>
                                    </p:anim>
                                    <p:anim calcmode="lin" valueType="num">
                                      <p:cBhvr additive="base">
                                        <p:cTn id="8" dur="500" fill="hold"/>
                                        <p:tgtEl>
                                          <p:spTgt spid="3584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5846"/>
                                        </p:tgtEl>
                                        <p:attrNameLst>
                                          <p:attrName>style.visibility</p:attrName>
                                        </p:attrNameLst>
                                      </p:cBhvr>
                                      <p:to>
                                        <p:strVal val="visible"/>
                                      </p:to>
                                    </p:set>
                                    <p:anim calcmode="lin" valueType="num">
                                      <p:cBhvr additive="base">
                                        <p:cTn id="13" dur="500" fill="hold"/>
                                        <p:tgtEl>
                                          <p:spTgt spid="35846"/>
                                        </p:tgtEl>
                                        <p:attrNameLst>
                                          <p:attrName>ppt_x</p:attrName>
                                        </p:attrNameLst>
                                      </p:cBhvr>
                                      <p:tavLst>
                                        <p:tav tm="0">
                                          <p:val>
                                            <p:strVal val="#ppt_x"/>
                                          </p:val>
                                        </p:tav>
                                        <p:tav tm="100000">
                                          <p:val>
                                            <p:strVal val="#ppt_x"/>
                                          </p:val>
                                        </p:tav>
                                      </p:tavLst>
                                    </p:anim>
                                    <p:anim calcmode="lin" valueType="num">
                                      <p:cBhvr additive="base">
                                        <p:cTn id="14" dur="500" fill="hold"/>
                                        <p:tgtEl>
                                          <p:spTgt spid="358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p:bldP spid="35847"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灯片编号占位符 6"/>
          <p:cNvSpPr>
            <a:spLocks noGrp="1"/>
          </p:cNvSpPr>
          <p:nvPr>
            <p:ph type="sldNum" sz="quarter" idx="12"/>
          </p:nvPr>
        </p:nvSpPr>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557530" indent="-214630" eaLnBrk="0" hangingPunct="0">
              <a:defRPr>
                <a:solidFill>
                  <a:schemeClr val="tx1"/>
                </a:solidFill>
                <a:latin typeface="Calibri" panose="020f0502020204030204" pitchFamily="34" charset="0"/>
                <a:ea typeface="宋体" panose="02010600030101010101" pitchFamily="2" charset="-122"/>
              </a:defRPr>
            </a:lvl2pPr>
            <a:lvl3pPr marL="857250" indent="-171450" eaLnBrk="0" hangingPunct="0">
              <a:defRPr>
                <a:solidFill>
                  <a:schemeClr val="tx1"/>
                </a:solidFill>
                <a:latin typeface="Calibri" panose="020f0502020204030204" pitchFamily="34" charset="0"/>
                <a:ea typeface="宋体" panose="02010600030101010101" pitchFamily="2" charset="-122"/>
              </a:defRPr>
            </a:lvl3pPr>
            <a:lvl4pPr marL="1200150" indent="-171450" eaLnBrk="0" hangingPunct="0">
              <a:defRPr>
                <a:solidFill>
                  <a:schemeClr val="tx1"/>
                </a:solidFill>
                <a:latin typeface="Calibri" panose="020f0502020204030204" pitchFamily="34" charset="0"/>
                <a:ea typeface="宋体" panose="02010600030101010101" pitchFamily="2" charset="-122"/>
              </a:defRPr>
            </a:lvl4pPr>
            <a:lvl5pPr marL="1543050" indent="-171450" eaLnBrk="0" hangingPunct="0">
              <a:defRPr>
                <a:solidFill>
                  <a:schemeClr val="tx1"/>
                </a:solidFill>
                <a:latin typeface="Calibri" panose="020f0502020204030204" pitchFamily="34" charset="0"/>
                <a:ea typeface="宋体" panose="02010600030101010101" pitchFamily="2" charset="-122"/>
              </a:defRPr>
            </a:lvl5pPr>
            <a:lvl6pPr marL="18859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2288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25717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29146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fld id="{B613A900-9328-48B8-9BB0-DF60DE3D2AE0}" type="slidenum">
              <a:rPr lang="en-US" altLang="zh-CN">
                <a:solidFill>
                  <a:srgbClr val="898989"/>
                </a:solidFill>
              </a:rPr>
              <a:t>33</a:t>
            </a:fld>
            <a:endParaRPr lang="en-US" altLang="zh-CN">
              <a:solidFill>
                <a:srgbClr val="898989"/>
              </a:solidFill>
            </a:endParaRPr>
          </a:p>
        </p:txBody>
      </p:sp>
      <p:sp>
        <p:nvSpPr>
          <p:cNvPr id="36867" name="Rectangle 2"/>
          <p:cNvSpPr>
            <a:spLocks noGrp="1" noChangeArrowheads="1"/>
          </p:cNvSpPr>
          <p:nvPr>
            <p:ph type="title"/>
          </p:nvPr>
        </p:nvSpPr>
        <p:spPr>
          <a:xfrm>
            <a:off x="703894" y="1107393"/>
            <a:ext cx="8229600" cy="792088"/>
          </a:xfrm>
        </p:spPr>
        <p:txBody>
          <a:bodyPr/>
          <a:lstStyle/>
          <a:p>
            <a:pPr eaLnBrk="1" hangingPunct="1"/>
            <a:r>
              <a:rPr lang="zh-CN" altLang="en-US" smtClean="0">
                <a:solidFill>
                  <a:schemeClr val="tx1"/>
                </a:solidFill>
              </a:rPr>
              <a:t>二、</a:t>
            </a:r>
            <a:r>
              <a:rPr lang="zh-CN" altLang="zh-CN" smtClean="0">
                <a:solidFill>
                  <a:schemeClr val="tx1"/>
                </a:solidFill>
              </a:rPr>
              <a:t>英美法系与大陆法系</a:t>
            </a:r>
            <a:endParaRPr lang="zh-CN" altLang="en-US" smtClean="0">
              <a:solidFill>
                <a:schemeClr val="tx1"/>
              </a:solidFill>
            </a:endParaRPr>
          </a:p>
        </p:txBody>
      </p:sp>
      <p:sp>
        <p:nvSpPr>
          <p:cNvPr id="36868" name="Rectangle 3"/>
          <p:cNvSpPr>
            <a:spLocks noGrp="1" noChangeArrowheads="1"/>
          </p:cNvSpPr>
          <p:nvPr>
            <p:ph type="body" sz="half" idx="1"/>
          </p:nvPr>
        </p:nvSpPr>
        <p:spPr>
          <a:xfrm>
            <a:off x="539552" y="1878429"/>
            <a:ext cx="6000750" cy="514350"/>
          </a:xfrm>
        </p:spPr>
        <p:txBody>
          <a:bodyPr>
            <a:normAutofit/>
          </a:bodyPr>
          <a:lstStyle/>
          <a:p>
            <a:pPr eaLnBrk="1" hangingPunct="1">
              <a:buFont typeface="Wingdings" panose="05000000000000000000" pitchFamily="2" charset="2"/>
              <a:buNone/>
            </a:pPr>
            <a:r>
              <a:rPr lang="zh-CN" altLang="en-US" sz="2400"/>
              <a:t>（一）</a:t>
            </a:r>
            <a:r>
              <a:rPr lang="zh-CN" altLang="zh-CN" sz="2400"/>
              <a:t>英美法系</a:t>
            </a:r>
            <a:endParaRPr lang="en-US" altLang="zh-CN" sz="2400"/>
          </a:p>
        </p:txBody>
      </p:sp>
      <p:sp>
        <p:nvSpPr>
          <p:cNvPr id="36869" name="Rectangle 3"/>
          <p:cNvSpPr txBox="1">
            <a:spLocks noChangeArrowheads="1"/>
          </p:cNvSpPr>
          <p:nvPr/>
        </p:nvSpPr>
        <p:spPr bwMode="auto">
          <a:xfrm>
            <a:off x="564001" y="2392779"/>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zh-CN" altLang="en-US" sz="2400"/>
              <a:t>（二）大陆</a:t>
            </a:r>
            <a:r>
              <a:rPr lang="zh-CN" altLang="zh-CN" sz="2400"/>
              <a:t>法系</a:t>
            </a:r>
            <a:endParaRPr lang="en-US" altLang="zh-CN" sz="2400"/>
          </a:p>
        </p:txBody>
      </p:sp>
      <p:sp>
        <p:nvSpPr>
          <p:cNvPr id="36870" name="Rectangle 3"/>
          <p:cNvSpPr txBox="1">
            <a:spLocks noChangeArrowheads="1"/>
          </p:cNvSpPr>
          <p:nvPr/>
        </p:nvSpPr>
        <p:spPr bwMode="auto">
          <a:xfrm>
            <a:off x="1619672" y="3720269"/>
            <a:ext cx="6000750" cy="191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zh-CN" altLang="en-US" sz="6000" smtClean="0"/>
              <a:t>？</a:t>
            </a:r>
            <a:endParaRPr lang="en-US" altLang="zh-CN" sz="6000"/>
          </a:p>
        </p:txBody>
      </p:sp>
      <p:sp>
        <p:nvSpPr>
          <p:cNvPr id="36871" name="Rectangle 3"/>
          <p:cNvSpPr txBox="1">
            <a:spLocks noChangeArrowheads="1"/>
          </p:cNvSpPr>
          <p:nvPr/>
        </p:nvSpPr>
        <p:spPr bwMode="auto">
          <a:xfrm>
            <a:off x="564001" y="2948744"/>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2400"/>
              <a:t>（三）</a:t>
            </a:r>
            <a:r>
              <a:rPr lang="zh-CN" altLang="zh-CN" sz="2400" smtClean="0"/>
              <a:t>两</a:t>
            </a:r>
            <a:r>
              <a:rPr lang="zh-CN" altLang="en-US" sz="2400" smtClean="0"/>
              <a:t>大</a:t>
            </a:r>
            <a:r>
              <a:rPr lang="zh-CN" altLang="zh-CN" sz="2400" smtClean="0"/>
              <a:t>法系</a:t>
            </a:r>
            <a:r>
              <a:rPr lang="zh-CN" altLang="zh-CN" sz="2400"/>
              <a:t>的</a:t>
            </a:r>
            <a:r>
              <a:rPr lang="zh-CN" altLang="zh-CN" sz="2400" smtClean="0"/>
              <a:t>主要</a:t>
            </a:r>
            <a:r>
              <a:rPr lang="zh-CN" altLang="en-US" sz="2400" smtClean="0"/>
              <a:t>区别</a:t>
            </a:r>
            <a:endParaRPr lang="en-US" altLang="zh-CN" sz="2400" u="sng"/>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870"/>
                                        </p:tgtEl>
                                        <p:attrNameLst>
                                          <p:attrName>style.visibility</p:attrName>
                                        </p:attrNameLst>
                                      </p:cBhvr>
                                      <p:to>
                                        <p:strVal val="visible"/>
                                      </p:to>
                                    </p:set>
                                    <p:animEffect transition="in" filter="fade">
                                      <p:cBhvr>
                                        <p:cTn id="7" dur="1000"/>
                                        <p:tgtEl>
                                          <p:spTgt spid="36870"/>
                                        </p:tgtEl>
                                      </p:cBhvr>
                                    </p:animEffect>
                                    <p:anim calcmode="lin" valueType="num">
                                      <p:cBhvr>
                                        <p:cTn id="8" dur="1000" fill="hold"/>
                                        <p:tgtEl>
                                          <p:spTgt spid="36870"/>
                                        </p:tgtEl>
                                        <p:attrNameLst>
                                          <p:attrName>ppt_x</p:attrName>
                                        </p:attrNameLst>
                                      </p:cBhvr>
                                      <p:tavLst>
                                        <p:tav tm="0">
                                          <p:val>
                                            <p:strVal val="#ppt_x"/>
                                          </p:val>
                                        </p:tav>
                                        <p:tav tm="100000">
                                          <p:val>
                                            <p:strVal val="#ppt_x"/>
                                          </p:val>
                                        </p:tav>
                                      </p:tavLst>
                                    </p:anim>
                                    <p:anim calcmode="lin" valueType="num">
                                      <p:cBhvr>
                                        <p:cTn id="9" dur="1000" fill="hold"/>
                                        <p:tgtEl>
                                          <p:spTgt spid="368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0"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890" name="标题 1"/>
          <p:cNvSpPr>
            <a:spLocks noGrp="1"/>
          </p:cNvSpPr>
          <p:nvPr>
            <p:ph type="ctrTitle"/>
          </p:nvPr>
        </p:nvSpPr>
        <p:spPr/>
        <p:txBody>
          <a:bodyPr/>
          <a:lstStyle/>
          <a:p>
            <a:pPr eaLnBrk="1" hangingPunct="1"/>
            <a:endParaRPr lang="zh-CN" altLang="en-US" smtClean="0"/>
          </a:p>
        </p:txBody>
      </p:sp>
      <p:sp>
        <p:nvSpPr>
          <p:cNvPr id="3" name="副标题 2"/>
          <p:cNvSpPr>
            <a:spLocks noGrp="1"/>
          </p:cNvSpPr>
          <p:nvPr>
            <p:ph type="subTitle" idx="1"/>
          </p:nvPr>
        </p:nvSpPr>
        <p:spPr/>
        <p:txBody>
          <a:bodyPr rtlCol="0">
            <a:normAutofit/>
          </a:bodyPr>
          <a:lstStyle/>
          <a:p>
            <a:pPr>
              <a:defRPr/>
            </a:pPr>
            <a:endParaRPr lang="zh-CN" altLang="en-US" smtClean="0"/>
          </a:p>
        </p:txBody>
      </p:sp>
      <p:pic>
        <p:nvPicPr>
          <p:cNvPr id="37893"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625579" y="1821656"/>
            <a:ext cx="3294459"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143000" y="1821656"/>
            <a:ext cx="3429000"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1143000" y="1484711"/>
            <a:ext cx="6858000" cy="3759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8914"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539553" y="1322786"/>
            <a:ext cx="7920880" cy="4626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副标题 2"/>
          <p:cNvSpPr>
            <a:spLocks noGrp="1"/>
          </p:cNvSpPr>
          <p:nvPr>
            <p:ph type="subTitle" idx="1"/>
          </p:nvPr>
        </p:nvSpPr>
        <p:spPr>
          <a:xfrm>
            <a:off x="611560" y="1205484"/>
            <a:ext cx="7992887" cy="4311748"/>
          </a:xfrm>
        </p:spPr>
        <p:txBody>
          <a:bodyPr rtlCol="0">
            <a:normAutofit fontScale="92500" lnSpcReduction="10000"/>
          </a:bodyPr>
          <a:lstStyle/>
          <a:p>
            <a:pPr>
              <a:defRPr/>
            </a:pPr>
            <a:r>
              <a:rPr lang="zh-CN" altLang="zh-CN" sz="2200"/>
              <a:t>美国学者波斯纳说过</a:t>
            </a:r>
            <a:r>
              <a:rPr lang="zh-CN" altLang="zh-CN" sz="2200" smtClean="0"/>
              <a:t>：</a:t>
            </a:r>
            <a:endParaRPr lang="en-US" altLang="zh-CN" sz="2200" smtClean="0"/>
          </a:p>
          <a:p>
            <a:pPr algn="l">
              <a:defRPr/>
            </a:pPr>
            <a:r>
              <a:rPr lang="zh-CN" altLang="zh-CN" sz="2400" smtClean="0"/>
              <a:t>一</a:t>
            </a:r>
            <a:r>
              <a:rPr lang="zh-CN" altLang="zh-CN" sz="2400"/>
              <a:t>个案件如果有两个正确答案的话，法官就会存在很大的自由裁量权。成文法为法官提供了太大的自由裁量权。他们可以名正言顺地制作无数种判决，而且都有法律依据。其次，正是由于法官有很大的自由裁量权，有关的人、有关的方面都尽量想方设法去影响法官。于是，在法院周围就形成了一个市场，一个由特殊供求关系构成的交易市场。这种市场足以造成裁判的多样性。于是就产生了司法不一。老百姓认为司法不一就是司法不公。而要解决司法不公的问题，首先除了</a:t>
            </a:r>
            <a:r>
              <a:rPr lang="zh-CN" altLang="zh-CN" sz="3000">
                <a:latin typeface="黑体" panose="02010609060101010101" pitchFamily="49" charset="-122"/>
                <a:ea typeface="黑体" panose="02010609060101010101" pitchFamily="49" charset="-122"/>
              </a:rPr>
              <a:t>加强政治教育</a:t>
            </a:r>
            <a:r>
              <a:rPr lang="zh-CN" altLang="zh-CN" sz="2400"/>
              <a:t>之外，还要解决一个机制问题，就是</a:t>
            </a:r>
            <a:r>
              <a:rPr lang="zh-CN" altLang="zh-CN" sz="3000">
                <a:latin typeface="黑体" panose="02010609060101010101" pitchFamily="49" charset="-122"/>
                <a:ea typeface="黑体" panose="02010609060101010101" pitchFamily="49" charset="-122"/>
              </a:rPr>
              <a:t>实现司法统一</a:t>
            </a:r>
            <a:r>
              <a:rPr lang="zh-CN" altLang="zh-CN" sz="2400"/>
              <a:t>。实现司法统一的有效办法之一就是引进判例法，实行裁判自律</a:t>
            </a:r>
            <a:r>
              <a:rPr lang="zh-CN" altLang="zh-CN" sz="2400" smtClean="0"/>
              <a:t>。不仅</a:t>
            </a:r>
            <a:r>
              <a:rPr lang="zh-CN" altLang="zh-CN" sz="2400"/>
              <a:t>要引用成文法和司法解释，还应当引用和参考以前对同类案件作出的判决作为依据</a:t>
            </a:r>
            <a:r>
              <a:rPr lang="zh-CN" altLang="zh-CN" sz="2400" smtClean="0"/>
              <a:t>。</a:t>
            </a:r>
            <a:r>
              <a:rPr lang="zh-CN" altLang="zh-CN" sz="2400"/>
              <a:t>形成判例法和成文法相结合的混合法</a:t>
            </a:r>
            <a:r>
              <a:rPr lang="zh-CN" altLang="zh-CN" sz="2400" smtClean="0"/>
              <a:t>。</a:t>
            </a:r>
            <a:r>
              <a:rPr lang="en-US" altLang="zh-CN" sz="2400"/>
              <a:t> </a:t>
            </a:r>
            <a:endParaRPr lang="zh-CN" altLang="zh-CN" sz="2400"/>
          </a:p>
          <a:p>
            <a:pPr>
              <a:defRPr/>
            </a:pPr>
            <a:endParaRPr lang="zh-CN" altLang="en-US" smtClean="0"/>
          </a:p>
        </p:txBody>
      </p:sp>
      <p:sp>
        <p:nvSpPr>
          <p:cNvPr id="4" name="矩形 5"/>
          <p:cNvSpPr>
            <a:spLocks noChangeArrowheads="1"/>
          </p:cNvSpPr>
          <p:nvPr/>
        </p:nvSpPr>
        <p:spPr bwMode="auto">
          <a:xfrm>
            <a:off x="683568" y="5800908"/>
            <a:ext cx="71387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zh-CN" sz="1600"/>
              <a:t>大陆法系和英美法系在历史上</a:t>
            </a:r>
            <a:r>
              <a:rPr lang="en-US" altLang="zh-CN" sz="1600" err="1">
                <a:hlinkClick r:id="rId2"/>
              </a:rPr>
              <a:t>差异</a:t>
            </a:r>
            <a:r>
              <a:rPr lang="zh-CN" altLang="zh-CN" sz="1600"/>
              <a:t>显著，但二十世纪以来，这种</a:t>
            </a:r>
            <a:r>
              <a:rPr lang="en-US" altLang="zh-CN" sz="1600" err="1">
                <a:hlinkClick r:id="rId3"/>
              </a:rPr>
              <a:t>差别</a:t>
            </a:r>
            <a:r>
              <a:rPr lang="zh-CN" altLang="zh-CN" sz="1600"/>
              <a:t>开始缩小。</a:t>
            </a:r>
            <a:endParaRPr lang="zh-CN" altLang="zh-CN" sz="16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灯片编号占位符 6"/>
          <p:cNvSpPr>
            <a:spLocks noGrp="1"/>
          </p:cNvSpPr>
          <p:nvPr>
            <p:ph type="sldNum" sz="quarter" idx="12"/>
          </p:nvPr>
        </p:nvSpPr>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557530" indent="-214630" eaLnBrk="0" hangingPunct="0">
              <a:defRPr>
                <a:solidFill>
                  <a:schemeClr val="tx1"/>
                </a:solidFill>
                <a:latin typeface="Calibri" panose="020f0502020204030204" pitchFamily="34" charset="0"/>
                <a:ea typeface="宋体" panose="02010600030101010101" pitchFamily="2" charset="-122"/>
              </a:defRPr>
            </a:lvl2pPr>
            <a:lvl3pPr marL="857250" indent="-171450" eaLnBrk="0" hangingPunct="0">
              <a:defRPr>
                <a:solidFill>
                  <a:schemeClr val="tx1"/>
                </a:solidFill>
                <a:latin typeface="Calibri" panose="020f0502020204030204" pitchFamily="34" charset="0"/>
                <a:ea typeface="宋体" panose="02010600030101010101" pitchFamily="2" charset="-122"/>
              </a:defRPr>
            </a:lvl3pPr>
            <a:lvl4pPr marL="1200150" indent="-171450" eaLnBrk="0" hangingPunct="0">
              <a:defRPr>
                <a:solidFill>
                  <a:schemeClr val="tx1"/>
                </a:solidFill>
                <a:latin typeface="Calibri" panose="020f0502020204030204" pitchFamily="34" charset="0"/>
                <a:ea typeface="宋体" panose="02010600030101010101" pitchFamily="2" charset="-122"/>
              </a:defRPr>
            </a:lvl4pPr>
            <a:lvl5pPr marL="1543050" indent="-171450" eaLnBrk="0" hangingPunct="0">
              <a:defRPr>
                <a:solidFill>
                  <a:schemeClr val="tx1"/>
                </a:solidFill>
                <a:latin typeface="Calibri" panose="020f0502020204030204" pitchFamily="34" charset="0"/>
                <a:ea typeface="宋体" panose="02010600030101010101" pitchFamily="2" charset="-122"/>
              </a:defRPr>
            </a:lvl5pPr>
            <a:lvl6pPr marL="18859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2288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25717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29146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fld id="{1117B64F-56F4-43A0-8E6B-368D73A4C6AD}" type="slidenum">
              <a:rPr lang="en-US" altLang="zh-CN">
                <a:solidFill>
                  <a:srgbClr val="898989"/>
                </a:solidFill>
              </a:rPr>
              <a:t>37</a:t>
            </a:fld>
            <a:endParaRPr lang="en-US" altLang="zh-CN">
              <a:solidFill>
                <a:srgbClr val="898989"/>
              </a:solidFill>
            </a:endParaRPr>
          </a:p>
        </p:txBody>
      </p:sp>
      <p:sp>
        <p:nvSpPr>
          <p:cNvPr id="40963" name="Rectangle 2"/>
          <p:cNvSpPr>
            <a:spLocks noGrp="1" noChangeArrowheads="1"/>
          </p:cNvSpPr>
          <p:nvPr>
            <p:ph type="title"/>
          </p:nvPr>
        </p:nvSpPr>
        <p:spPr>
          <a:xfrm>
            <a:off x="1343025" y="1052513"/>
            <a:ext cx="6515100" cy="857250"/>
          </a:xfrm>
        </p:spPr>
        <p:txBody>
          <a:bodyPr/>
          <a:lstStyle/>
          <a:p>
            <a:pPr eaLnBrk="1" hangingPunct="1"/>
            <a:r>
              <a:rPr lang="zh-CN" altLang="en-US" smtClean="0">
                <a:solidFill>
                  <a:schemeClr val="tx1"/>
                </a:solidFill>
              </a:rPr>
              <a:t>三、近代西方法律制度的基本特征</a:t>
            </a:r>
            <a:endParaRPr lang="zh-CN" altLang="en-US" smtClean="0">
              <a:solidFill>
                <a:schemeClr val="tx1"/>
              </a:solidFill>
            </a:endParaRPr>
          </a:p>
        </p:txBody>
      </p:sp>
      <p:sp>
        <p:nvSpPr>
          <p:cNvPr id="40964" name="Rectangle 3"/>
          <p:cNvSpPr>
            <a:spLocks noGrp="1" noChangeArrowheads="1"/>
          </p:cNvSpPr>
          <p:nvPr>
            <p:ph type="body" sz="half" idx="1"/>
          </p:nvPr>
        </p:nvSpPr>
        <p:spPr>
          <a:xfrm>
            <a:off x="827584" y="2367034"/>
            <a:ext cx="6000750" cy="514350"/>
          </a:xfrm>
        </p:spPr>
        <p:txBody>
          <a:bodyPr>
            <a:normAutofit/>
          </a:bodyPr>
          <a:lstStyle/>
          <a:p>
            <a:pPr>
              <a:buNone/>
            </a:pPr>
            <a:r>
              <a:rPr lang="zh-CN" altLang="zh-CN" sz="2400"/>
              <a:t>司法独立，保护个人权力，主张程序</a:t>
            </a:r>
            <a:r>
              <a:rPr lang="zh-CN" altLang="zh-CN" sz="2400" smtClean="0"/>
              <a:t>正义</a:t>
            </a:r>
            <a:r>
              <a:rPr lang="zh-CN" altLang="en-US" sz="2400" smtClean="0"/>
              <a:t>      </a:t>
            </a:r>
            <a:endParaRPr lang="en-US" altLang="zh-CN" sz="2400"/>
          </a:p>
        </p:txBody>
      </p:sp>
      <p:sp>
        <p:nvSpPr>
          <p:cNvPr id="9" name="Rectangle 3"/>
          <p:cNvSpPr txBox="1">
            <a:spLocks noChangeArrowheads="1"/>
          </p:cNvSpPr>
          <p:nvPr/>
        </p:nvSpPr>
        <p:spPr>
          <a:xfrm>
            <a:off x="547872" y="1844824"/>
            <a:ext cx="6000750" cy="51435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a:buNone/>
            </a:pPr>
            <a:r>
              <a:rPr lang="zh-CN" altLang="en-US" sz="3200" smtClean="0"/>
              <a:t>（一）</a:t>
            </a:r>
            <a:r>
              <a:rPr lang="zh-CN" altLang="en-US" sz="3200"/>
              <a:t>基本特征</a:t>
            </a:r>
            <a:endParaRPr lang="en-US" altLang="zh-CN" sz="3200"/>
          </a:p>
        </p:txBody>
      </p:sp>
      <p:sp>
        <p:nvSpPr>
          <p:cNvPr id="2" name="矩形 1"/>
          <p:cNvSpPr/>
          <p:nvPr/>
        </p:nvSpPr>
        <p:spPr>
          <a:xfrm>
            <a:off x="899592" y="3059668"/>
            <a:ext cx="1107996" cy="369332"/>
          </a:xfrm>
          <a:prstGeom prst="rect">
            <a:avLst/>
          </a:prstGeom>
        </p:spPr>
        <p:txBody>
          <a:bodyPr wrap="none">
            <a:spAutoFit/>
          </a:bodyPr>
          <a:lstStyle/>
          <a:p>
            <a:r>
              <a:rPr lang="zh-CN" altLang="en-US" smtClean="0"/>
              <a:t>无罪</a:t>
            </a:r>
            <a:r>
              <a:rPr lang="zh-CN" altLang="en-US"/>
              <a:t>推定</a:t>
            </a:r>
            <a:endParaRPr lang="en-US" altLang="zh-CN"/>
          </a:p>
        </p:txBody>
      </p:sp>
      <p:sp>
        <p:nvSpPr>
          <p:cNvPr id="3" name="矩形 2"/>
          <p:cNvSpPr/>
          <p:nvPr/>
        </p:nvSpPr>
        <p:spPr>
          <a:xfrm>
            <a:off x="2411760" y="3059668"/>
            <a:ext cx="2088232" cy="369332"/>
          </a:xfrm>
          <a:prstGeom prst="rect">
            <a:avLst/>
          </a:prstGeom>
        </p:spPr>
        <p:txBody>
          <a:bodyPr wrap="square">
            <a:spAutoFit/>
          </a:bodyPr>
          <a:lstStyle/>
          <a:p>
            <a:r>
              <a:rPr lang="zh-CN" altLang="en-US" smtClean="0"/>
              <a:t>陪审团与律师制度</a:t>
            </a:r>
            <a:endParaRPr lang="en-US" altLang="zh-CN"/>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0964">
                                            <p:txEl>
                                              <p:pRg st="0" end="0"/>
                                            </p:txEl>
                                          </p:spTgt>
                                        </p:tgtEl>
                                        <p:attrNameLst>
                                          <p:attrName>style.visibility</p:attrName>
                                        </p:attrNameLst>
                                      </p:cBhvr>
                                      <p:to>
                                        <p:strVal val="visible"/>
                                      </p:to>
                                    </p:set>
                                    <p:anim calcmode="lin" valueType="num">
                                      <p:cBhvr additive="base">
                                        <p:cTn id="13" dur="500" fill="hold"/>
                                        <p:tgtEl>
                                          <p:spTgt spid="4096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096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build="p"/>
      <p:bldP spid="9" grpId="0"/>
      <p:bldP spid="2" grpId="0"/>
      <p:bldP spid="3"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灯片编号占位符 6"/>
          <p:cNvSpPr>
            <a:spLocks noGrp="1"/>
          </p:cNvSpPr>
          <p:nvPr>
            <p:ph type="sldNum" sz="quarter" idx="12"/>
          </p:nvPr>
        </p:nvSpPr>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557530" indent="-214630" eaLnBrk="0" hangingPunct="0">
              <a:defRPr>
                <a:solidFill>
                  <a:schemeClr val="tx1"/>
                </a:solidFill>
                <a:latin typeface="Calibri" panose="020f0502020204030204" pitchFamily="34" charset="0"/>
                <a:ea typeface="宋体" panose="02010600030101010101" pitchFamily="2" charset="-122"/>
              </a:defRPr>
            </a:lvl2pPr>
            <a:lvl3pPr marL="857250" indent="-171450" eaLnBrk="0" hangingPunct="0">
              <a:defRPr>
                <a:solidFill>
                  <a:schemeClr val="tx1"/>
                </a:solidFill>
                <a:latin typeface="Calibri" panose="020f0502020204030204" pitchFamily="34" charset="0"/>
                <a:ea typeface="宋体" panose="02010600030101010101" pitchFamily="2" charset="-122"/>
              </a:defRPr>
            </a:lvl3pPr>
            <a:lvl4pPr marL="1200150" indent="-171450" eaLnBrk="0" hangingPunct="0">
              <a:defRPr>
                <a:solidFill>
                  <a:schemeClr val="tx1"/>
                </a:solidFill>
                <a:latin typeface="Calibri" panose="020f0502020204030204" pitchFamily="34" charset="0"/>
                <a:ea typeface="宋体" panose="02010600030101010101" pitchFamily="2" charset="-122"/>
              </a:defRPr>
            </a:lvl4pPr>
            <a:lvl5pPr marL="1543050" indent="-171450" eaLnBrk="0" hangingPunct="0">
              <a:defRPr>
                <a:solidFill>
                  <a:schemeClr val="tx1"/>
                </a:solidFill>
                <a:latin typeface="Calibri" panose="020f0502020204030204" pitchFamily="34" charset="0"/>
                <a:ea typeface="宋体" panose="02010600030101010101" pitchFamily="2" charset="-122"/>
              </a:defRPr>
            </a:lvl5pPr>
            <a:lvl6pPr marL="18859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2288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25717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29146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fld id="{26C45AC9-540D-455C-BDFF-95F8D9D0B26E}" type="slidenum">
              <a:rPr lang="en-US" altLang="zh-CN">
                <a:solidFill>
                  <a:srgbClr val="898989"/>
                </a:solidFill>
              </a:rPr>
              <a:t>38</a:t>
            </a:fld>
            <a:endParaRPr lang="en-US" altLang="zh-CN">
              <a:solidFill>
                <a:srgbClr val="898989"/>
              </a:solidFill>
            </a:endParaRPr>
          </a:p>
        </p:txBody>
      </p:sp>
      <p:sp>
        <p:nvSpPr>
          <p:cNvPr id="44035" name="Rectangle 2"/>
          <p:cNvSpPr>
            <a:spLocks noGrp="1" noChangeArrowheads="1"/>
          </p:cNvSpPr>
          <p:nvPr>
            <p:ph type="title"/>
          </p:nvPr>
        </p:nvSpPr>
        <p:spPr>
          <a:xfrm>
            <a:off x="1343025" y="1052513"/>
            <a:ext cx="6515100" cy="857250"/>
          </a:xfrm>
        </p:spPr>
        <p:txBody>
          <a:bodyPr/>
          <a:lstStyle/>
          <a:p>
            <a:pPr eaLnBrk="1" hangingPunct="1"/>
            <a:r>
              <a:rPr lang="zh-CN" altLang="en-US" smtClean="0">
                <a:solidFill>
                  <a:schemeClr val="tx1"/>
                </a:solidFill>
              </a:rPr>
              <a:t>三、近代西方法律制度的基本特征</a:t>
            </a:r>
            <a:endParaRPr lang="zh-CN" altLang="en-US" smtClean="0">
              <a:solidFill>
                <a:schemeClr val="tx1"/>
              </a:solidFill>
            </a:endParaRPr>
          </a:p>
        </p:txBody>
      </p:sp>
      <p:sp>
        <p:nvSpPr>
          <p:cNvPr id="44039" name="Rectangle 3"/>
          <p:cNvSpPr txBox="1">
            <a:spLocks noChangeArrowheads="1"/>
          </p:cNvSpPr>
          <p:nvPr/>
        </p:nvSpPr>
        <p:spPr bwMode="auto">
          <a:xfrm>
            <a:off x="547872" y="2492896"/>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zh-CN" altLang="en-US" smtClean="0"/>
              <a:t>（二）认识评价</a:t>
            </a:r>
            <a:endParaRPr lang="en-US" altLang="zh-CN"/>
          </a:p>
        </p:txBody>
      </p:sp>
      <p:sp>
        <p:nvSpPr>
          <p:cNvPr id="44040" name="Rectangle 3"/>
          <p:cNvSpPr txBox="1">
            <a:spLocks noChangeArrowheads="1"/>
          </p:cNvSpPr>
          <p:nvPr/>
        </p:nvSpPr>
        <p:spPr bwMode="auto">
          <a:xfrm>
            <a:off x="1425179" y="3699274"/>
            <a:ext cx="6000750" cy="1240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endParaRPr lang="en-US" altLang="zh-CN" sz="1800"/>
          </a:p>
          <a:p>
            <a:pPr eaLnBrk="1" hangingPunct="1">
              <a:buFont typeface="Wingdings" panose="05000000000000000000" pitchFamily="2" charset="2"/>
              <a:buNone/>
            </a:pPr>
            <a:endParaRPr lang="en-US" altLang="zh-CN" sz="1800"/>
          </a:p>
        </p:txBody>
      </p:sp>
      <p:sp>
        <p:nvSpPr>
          <p:cNvPr id="10" name="Rectangle 3"/>
          <p:cNvSpPr txBox="1">
            <a:spLocks noChangeArrowheads="1"/>
          </p:cNvSpPr>
          <p:nvPr/>
        </p:nvSpPr>
        <p:spPr>
          <a:xfrm>
            <a:off x="547872" y="1844824"/>
            <a:ext cx="6000750" cy="51435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a:buNone/>
            </a:pPr>
            <a:r>
              <a:rPr lang="zh-CN" altLang="en-US" sz="3200" smtClean="0"/>
              <a:t>（一）</a:t>
            </a:r>
            <a:r>
              <a:rPr lang="zh-CN" altLang="en-US" sz="3200"/>
              <a:t>基本特征</a:t>
            </a:r>
            <a:endParaRPr lang="en-US" altLang="zh-CN" sz="3200"/>
          </a:p>
        </p:txBody>
      </p:sp>
    </p:spTree>
  </p:cSld>
  <p:clrMapOvr>
    <a:masterClrMapping/>
  </p:clrMapOvr>
  <p:transition>
    <p:fade/>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5058" name="标题 1"/>
          <p:cNvSpPr>
            <a:spLocks noGrp="1"/>
          </p:cNvSpPr>
          <p:nvPr>
            <p:ph type="ctrTitle"/>
          </p:nvPr>
        </p:nvSpPr>
        <p:spPr>
          <a:xfrm>
            <a:off x="1601391" y="1160861"/>
            <a:ext cx="5829300" cy="1102519"/>
          </a:xfrm>
        </p:spPr>
        <p:txBody>
          <a:bodyPr/>
          <a:lstStyle/>
          <a:p>
            <a:pPr eaLnBrk="1" hangingPunct="1"/>
            <a:r>
              <a:rPr lang="zh-CN" altLang="zh-CN" smtClean="0"/>
              <a:t>优点</a:t>
            </a:r>
            <a:endParaRPr lang="zh-CN" altLang="en-US" smtClean="0"/>
          </a:p>
        </p:txBody>
      </p:sp>
      <p:sp>
        <p:nvSpPr>
          <p:cNvPr id="3" name="副标题 2"/>
          <p:cNvSpPr>
            <a:spLocks noGrp="1"/>
          </p:cNvSpPr>
          <p:nvPr>
            <p:ph type="subTitle" idx="1"/>
          </p:nvPr>
        </p:nvSpPr>
        <p:spPr>
          <a:xfrm>
            <a:off x="539552" y="2240756"/>
            <a:ext cx="7920880" cy="2844428"/>
          </a:xfrm>
        </p:spPr>
        <p:txBody>
          <a:bodyPr rtlCol="0">
            <a:noAutofit/>
          </a:bodyPr>
          <a:lstStyle/>
          <a:p>
            <a:pPr algn="l">
              <a:defRPr/>
            </a:pPr>
            <a:r>
              <a:rPr lang="en-US" altLang="zh-CN" sz="2400"/>
              <a:t>1</a:t>
            </a:r>
            <a:r>
              <a:rPr lang="zh-CN" altLang="zh-CN" sz="2400"/>
              <a:t>、有助于维护法律的统一性与权威性。</a:t>
            </a:r>
            <a:endParaRPr lang="en-US" altLang="zh-CN" sz="2400"/>
          </a:p>
          <a:p>
            <a:pPr algn="l">
              <a:defRPr/>
            </a:pPr>
            <a:r>
              <a:rPr lang="en-US" altLang="zh-CN" sz="2400"/>
              <a:t>2</a:t>
            </a:r>
            <a:r>
              <a:rPr lang="zh-CN" altLang="zh-CN" sz="2400"/>
              <a:t>、可以保持法律的稳定性和连续性。</a:t>
            </a:r>
            <a:endParaRPr lang="en-US" altLang="zh-CN" sz="2400"/>
          </a:p>
          <a:p>
            <a:pPr algn="l">
              <a:defRPr/>
            </a:pPr>
            <a:r>
              <a:rPr lang="en-US" altLang="zh-CN" sz="2400"/>
              <a:t>3</a:t>
            </a:r>
            <a:r>
              <a:rPr lang="zh-CN" altLang="zh-CN" sz="2400"/>
              <a:t>、 可以迅速灵活地反映社会发展对法律调整提出的不同要求，及时确立合乎社会需要的法律规范。</a:t>
            </a:r>
            <a:endParaRPr lang="en-US" altLang="zh-CN" sz="2400"/>
          </a:p>
          <a:p>
            <a:pPr algn="l">
              <a:defRPr/>
            </a:pPr>
            <a:r>
              <a:rPr lang="en-US" altLang="zh-CN" sz="2400"/>
              <a:t>4</a:t>
            </a:r>
            <a:r>
              <a:rPr lang="zh-CN" altLang="zh-CN" sz="2400"/>
              <a:t>、有利于加强对司法机关的监督，防止法官专断和任意处理问题</a:t>
            </a:r>
            <a:r>
              <a:rPr lang="zh-CN" altLang="en-US" sz="2400"/>
              <a:t>，</a:t>
            </a:r>
            <a:r>
              <a:rPr lang="zh-CN" altLang="zh-CN" sz="2400"/>
              <a:t>保持法律的</a:t>
            </a:r>
            <a:r>
              <a:rPr lang="zh-CN" altLang="en-US" sz="2400"/>
              <a:t>公正</a:t>
            </a:r>
            <a:r>
              <a:rPr lang="zh-CN" altLang="zh-CN" sz="2400"/>
              <a:t>。</a:t>
            </a:r>
            <a:endParaRPr lang="zh-CN" altLang="en-US" sz="2400"/>
          </a:p>
        </p:txBody>
      </p:sp>
    </p:spTree>
  </p:cSld>
  <p:clrMapOvr>
    <a:masterClrMapping/>
  </p:clrMapOvr>
  <p:transition>
    <p:fade/>
  </p:transition>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6082" name="标题 1"/>
          <p:cNvSpPr>
            <a:spLocks noGrp="1"/>
          </p:cNvSpPr>
          <p:nvPr>
            <p:ph type="ctrTitle"/>
          </p:nvPr>
        </p:nvSpPr>
        <p:spPr>
          <a:xfrm>
            <a:off x="1547813" y="1160861"/>
            <a:ext cx="5829300" cy="1102519"/>
          </a:xfrm>
        </p:spPr>
        <p:txBody>
          <a:bodyPr/>
          <a:lstStyle/>
          <a:p>
            <a:pPr eaLnBrk="1" hangingPunct="1"/>
            <a:r>
              <a:rPr lang="zh-CN" altLang="en-US" smtClean="0"/>
              <a:t>局限</a:t>
            </a:r>
            <a:endParaRPr lang="zh-CN" altLang="en-US" smtClean="0"/>
          </a:p>
        </p:txBody>
      </p:sp>
      <p:sp>
        <p:nvSpPr>
          <p:cNvPr id="3" name="副标题 2"/>
          <p:cNvSpPr>
            <a:spLocks noGrp="1"/>
          </p:cNvSpPr>
          <p:nvPr>
            <p:ph type="subTitle" idx="1"/>
          </p:nvPr>
        </p:nvSpPr>
        <p:spPr>
          <a:xfrm>
            <a:off x="1925241" y="2511029"/>
            <a:ext cx="4800600" cy="1314450"/>
          </a:xfrm>
        </p:spPr>
        <p:txBody>
          <a:bodyPr rtlCol="0">
            <a:normAutofit/>
          </a:bodyPr>
          <a:lstStyle/>
          <a:p>
            <a:pPr>
              <a:defRPr/>
            </a:pPr>
            <a:r>
              <a:rPr lang="zh-CN" altLang="en-US" sz="3200" smtClean="0"/>
              <a:t>维护资产阶级利益</a:t>
            </a:r>
            <a:endParaRPr lang="en-US" altLang="zh-CN" sz="3200" smtClean="0"/>
          </a:p>
          <a:p>
            <a:pPr>
              <a:defRPr/>
            </a:pPr>
            <a:r>
              <a:rPr lang="zh-CN" altLang="en-US" sz="3200" smtClean="0"/>
              <a:t>存在着时代的烙印</a:t>
            </a:r>
            <a:endParaRPr lang="zh-CN" altLang="en-US" sz="3200" smtClean="0"/>
          </a:p>
        </p:txBody>
      </p:sp>
      <p:sp>
        <p:nvSpPr>
          <p:cNvPr id="4" name="AutoShape 8"/>
          <p:cNvSpPr>
            <a:spLocks noChangeArrowheads="1"/>
          </p:cNvSpPr>
          <p:nvPr/>
        </p:nvSpPr>
        <p:spPr bwMode="auto">
          <a:xfrm>
            <a:off x="6372200" y="2780928"/>
            <a:ext cx="2049065" cy="676275"/>
          </a:xfrm>
          <a:prstGeom prst="wedgeRoundRectCallout">
            <a:avLst>
              <a:gd name="adj1" fmla="val -64468"/>
              <a:gd name="adj2" fmla="val -54630"/>
              <a:gd name="adj3" fmla="val 16667"/>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en-US" sz="2100">
                <a:solidFill>
                  <a:schemeClr val="bg1"/>
                </a:solidFill>
              </a:rPr>
              <a:t>法律的</a:t>
            </a:r>
            <a:r>
              <a:rPr lang="zh-CN" altLang="en-US" sz="2100" smtClean="0">
                <a:solidFill>
                  <a:schemeClr val="bg1"/>
                </a:solidFill>
              </a:rPr>
              <a:t>阶级性</a:t>
            </a:r>
            <a:endParaRPr lang="zh-CN" altLang="en-US" sz="2100">
              <a:solidFill>
                <a:schemeClr val="bg1"/>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灯片编号占位符 6"/>
          <p:cNvSpPr>
            <a:spLocks noGrp="1"/>
          </p:cNvSpPr>
          <p:nvPr>
            <p:ph type="sldNum" sz="quarter" idx="12"/>
          </p:nvPr>
        </p:nvSpPr>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557530" indent="-214630" eaLnBrk="0" hangingPunct="0">
              <a:defRPr>
                <a:solidFill>
                  <a:schemeClr val="tx1"/>
                </a:solidFill>
                <a:latin typeface="Calibri" panose="020f0502020204030204" pitchFamily="34" charset="0"/>
                <a:ea typeface="宋体" panose="02010600030101010101" pitchFamily="2" charset="-122"/>
              </a:defRPr>
            </a:lvl2pPr>
            <a:lvl3pPr marL="857250" indent="-171450" eaLnBrk="0" hangingPunct="0">
              <a:defRPr>
                <a:solidFill>
                  <a:schemeClr val="tx1"/>
                </a:solidFill>
                <a:latin typeface="Calibri" panose="020f0502020204030204" pitchFamily="34" charset="0"/>
                <a:ea typeface="宋体" panose="02010600030101010101" pitchFamily="2" charset="-122"/>
              </a:defRPr>
            </a:lvl3pPr>
            <a:lvl4pPr marL="1200150" indent="-171450" eaLnBrk="0" hangingPunct="0">
              <a:defRPr>
                <a:solidFill>
                  <a:schemeClr val="tx1"/>
                </a:solidFill>
                <a:latin typeface="Calibri" panose="020f0502020204030204" pitchFamily="34" charset="0"/>
                <a:ea typeface="宋体" panose="02010600030101010101" pitchFamily="2" charset="-122"/>
              </a:defRPr>
            </a:lvl4pPr>
            <a:lvl5pPr marL="1543050" indent="-171450" eaLnBrk="0" hangingPunct="0">
              <a:defRPr>
                <a:solidFill>
                  <a:schemeClr val="tx1"/>
                </a:solidFill>
                <a:latin typeface="Calibri" panose="020f0502020204030204" pitchFamily="34" charset="0"/>
                <a:ea typeface="宋体" panose="02010600030101010101" pitchFamily="2" charset="-122"/>
              </a:defRPr>
            </a:lvl5pPr>
            <a:lvl6pPr marL="18859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2288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25717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2914650" indent="-17145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fld id="{0885C130-5D81-43A8-91DB-013D7CF839B0}" type="slidenum">
              <a:rPr lang="en-US" altLang="zh-CN">
                <a:solidFill>
                  <a:srgbClr val="898989"/>
                </a:solidFill>
              </a:rPr>
              <a:t>41</a:t>
            </a:fld>
            <a:endParaRPr lang="en-US" altLang="zh-CN">
              <a:solidFill>
                <a:srgbClr val="898989"/>
              </a:solidFill>
            </a:endParaRPr>
          </a:p>
        </p:txBody>
      </p:sp>
      <p:sp>
        <p:nvSpPr>
          <p:cNvPr id="47107" name="Rectangle 2"/>
          <p:cNvSpPr>
            <a:spLocks noGrp="1" noChangeArrowheads="1"/>
          </p:cNvSpPr>
          <p:nvPr>
            <p:ph type="title"/>
          </p:nvPr>
        </p:nvSpPr>
        <p:spPr>
          <a:xfrm>
            <a:off x="1228725" y="903443"/>
            <a:ext cx="6515100" cy="857250"/>
          </a:xfrm>
        </p:spPr>
        <p:txBody>
          <a:bodyPr/>
          <a:lstStyle/>
          <a:p>
            <a:pPr eaLnBrk="1" hangingPunct="1"/>
            <a:r>
              <a:rPr lang="zh-CN" altLang="en-US" smtClean="0">
                <a:solidFill>
                  <a:schemeClr val="tx1"/>
                </a:solidFill>
              </a:rPr>
              <a:t>四、法律与教化</a:t>
            </a:r>
            <a:endParaRPr lang="zh-CN" altLang="en-US" smtClean="0">
              <a:solidFill>
                <a:schemeClr val="tx1"/>
              </a:solidFill>
            </a:endParaRPr>
          </a:p>
        </p:txBody>
      </p:sp>
      <p:sp>
        <p:nvSpPr>
          <p:cNvPr id="47108" name="Rectangle 3"/>
          <p:cNvSpPr>
            <a:spLocks noGrp="1" noChangeArrowheads="1"/>
          </p:cNvSpPr>
          <p:nvPr>
            <p:ph type="body" sz="half" idx="1"/>
          </p:nvPr>
        </p:nvSpPr>
        <p:spPr>
          <a:xfrm>
            <a:off x="1043608" y="1717278"/>
            <a:ext cx="6000750" cy="514350"/>
          </a:xfrm>
        </p:spPr>
        <p:txBody>
          <a:bodyPr>
            <a:noAutofit/>
          </a:bodyPr>
          <a:lstStyle/>
          <a:p>
            <a:pPr>
              <a:buNone/>
            </a:pPr>
            <a:r>
              <a:rPr lang="en-US" altLang="zh-CN"/>
              <a:t>1</a:t>
            </a:r>
            <a:r>
              <a:rPr lang="en-US" altLang="zh-CN" smtClean="0"/>
              <a:t>.</a:t>
            </a:r>
            <a:r>
              <a:rPr lang="zh-CN" altLang="en-US" smtClean="0"/>
              <a:t>宗教的教化</a:t>
            </a:r>
            <a:r>
              <a:rPr lang="zh-CN" altLang="zh-CN"/>
              <a:t>与宗教改革的</a:t>
            </a:r>
            <a:r>
              <a:rPr lang="zh-CN" altLang="zh-CN" smtClean="0"/>
              <a:t>作用</a:t>
            </a:r>
            <a:endParaRPr lang="en-US" altLang="zh-CN"/>
          </a:p>
        </p:txBody>
      </p:sp>
      <p:pic>
        <p:nvPicPr>
          <p:cNvPr id="47109"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95536" y="2571750"/>
            <a:ext cx="2018109"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0"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555776" y="2312194"/>
            <a:ext cx="6021237" cy="4208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8130"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67544" y="1834754"/>
            <a:ext cx="7533456"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5"/>
          <p:cNvSpPr txBox="1">
            <a:spLocks noChangeArrowheads="1"/>
          </p:cNvSpPr>
          <p:nvPr/>
        </p:nvSpPr>
        <p:spPr bwMode="auto">
          <a:xfrm>
            <a:off x="4355976" y="2138522"/>
            <a:ext cx="3428300" cy="3785652"/>
          </a:xfrm>
          <a:prstGeom prst="rect">
            <a:avLst/>
          </a:prstGeom>
          <a:blipFill>
            <a:blip r:embed="rId3"/>
            <a:tile tx="0" ty="0" sx="100000" sy="100000" flip="none" algn="tl"/>
          </a:blipFill>
          <a:ln w="9525">
            <a:solidFill>
              <a:srgbClr val="0000FF"/>
            </a:solidFill>
            <a:miter lim="800000"/>
          </a:ln>
          <a:effec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spcBef>
                <a:spcPct val="0"/>
              </a:spcBef>
              <a:buFontTx/>
              <a:buNone/>
            </a:pPr>
            <a:endParaRPr lang="en-US" altLang="zh-CN" sz="2400" b="1">
              <a:solidFill>
                <a:schemeClr val="bg1"/>
              </a:solidFill>
              <a:latin typeface="仿宋_GB2312"/>
              <a:ea typeface="仿宋_GB2312"/>
              <a:cs typeface="仿宋_GB2312" charset="-122"/>
            </a:endParaRPr>
          </a:p>
          <a:p>
            <a:pPr algn="ctr">
              <a:spcBef>
                <a:spcPct val="0"/>
              </a:spcBef>
              <a:buFontTx/>
              <a:buNone/>
            </a:pPr>
            <a:r>
              <a:rPr lang="zh-CN" altLang="en-US" sz="2400" b="1">
                <a:solidFill>
                  <a:schemeClr val="bg1"/>
                </a:solidFill>
                <a:latin typeface="仿宋_GB2312"/>
                <a:ea typeface="仿宋_GB2312"/>
                <a:cs typeface="仿宋_GB2312"/>
              </a:rPr>
              <a:t>人权 </a:t>
            </a:r>
            <a:endParaRPr lang="en-US" altLang="zh-CN" sz="2400" b="1">
              <a:solidFill>
                <a:schemeClr val="bg1"/>
              </a:solidFill>
              <a:latin typeface="仿宋_GB2312"/>
              <a:ea typeface="仿宋_GB2312"/>
              <a:cs typeface="仿宋_GB2312"/>
            </a:endParaRPr>
          </a:p>
          <a:p>
            <a:pPr algn="ctr">
              <a:spcBef>
                <a:spcPct val="0"/>
              </a:spcBef>
              <a:buFontTx/>
              <a:buNone/>
            </a:pPr>
            <a:endParaRPr lang="en-US" altLang="zh-CN" sz="2400" b="1">
              <a:solidFill>
                <a:schemeClr val="bg1"/>
              </a:solidFill>
              <a:latin typeface="仿宋_GB2312"/>
              <a:ea typeface="仿宋_GB2312"/>
              <a:cs typeface="仿宋_GB2312"/>
            </a:endParaRPr>
          </a:p>
          <a:p>
            <a:pPr algn="ctr">
              <a:spcBef>
                <a:spcPct val="0"/>
              </a:spcBef>
              <a:buFontTx/>
              <a:buNone/>
            </a:pPr>
            <a:r>
              <a:rPr lang="zh-CN" altLang="en-US" sz="2400" b="1">
                <a:solidFill>
                  <a:schemeClr val="bg1"/>
                </a:solidFill>
                <a:latin typeface="仿宋_GB2312"/>
                <a:ea typeface="仿宋_GB2312"/>
                <a:cs typeface="仿宋_GB2312"/>
              </a:rPr>
              <a:t>平等  </a:t>
            </a:r>
            <a:endParaRPr lang="en-US" altLang="zh-CN" sz="2400" b="1">
              <a:solidFill>
                <a:schemeClr val="bg1"/>
              </a:solidFill>
              <a:latin typeface="仿宋_GB2312"/>
              <a:ea typeface="仿宋_GB2312"/>
              <a:cs typeface="仿宋_GB2312"/>
            </a:endParaRPr>
          </a:p>
          <a:p>
            <a:pPr algn="ctr">
              <a:spcBef>
                <a:spcPct val="0"/>
              </a:spcBef>
              <a:buFontTx/>
              <a:buNone/>
            </a:pPr>
            <a:endParaRPr lang="en-US" altLang="zh-CN" sz="2400" b="1">
              <a:solidFill>
                <a:schemeClr val="bg1"/>
              </a:solidFill>
              <a:latin typeface="仿宋_GB2312"/>
              <a:ea typeface="仿宋_GB2312"/>
              <a:cs typeface="仿宋_GB2312"/>
            </a:endParaRPr>
          </a:p>
          <a:p>
            <a:pPr algn="ctr">
              <a:spcBef>
                <a:spcPct val="0"/>
              </a:spcBef>
              <a:buFontTx/>
              <a:buNone/>
            </a:pPr>
            <a:r>
              <a:rPr lang="zh-CN" altLang="en-US" sz="2400" b="1">
                <a:solidFill>
                  <a:schemeClr val="bg1"/>
                </a:solidFill>
                <a:latin typeface="仿宋_GB2312"/>
                <a:ea typeface="仿宋_GB2312"/>
                <a:cs typeface="仿宋_GB2312"/>
              </a:rPr>
              <a:t>契约  </a:t>
            </a:r>
            <a:endParaRPr lang="en-US" altLang="zh-CN" sz="2400" b="1">
              <a:solidFill>
                <a:schemeClr val="bg1"/>
              </a:solidFill>
              <a:latin typeface="仿宋_GB2312"/>
              <a:ea typeface="仿宋_GB2312"/>
              <a:cs typeface="仿宋_GB2312"/>
            </a:endParaRPr>
          </a:p>
          <a:p>
            <a:pPr algn="ctr">
              <a:spcBef>
                <a:spcPct val="0"/>
              </a:spcBef>
              <a:buFontTx/>
              <a:buNone/>
            </a:pPr>
            <a:endParaRPr lang="en-US" altLang="zh-CN" sz="2400" b="1">
              <a:solidFill>
                <a:schemeClr val="bg1"/>
              </a:solidFill>
              <a:latin typeface="仿宋_GB2312"/>
              <a:ea typeface="仿宋_GB2312"/>
              <a:cs typeface="仿宋_GB2312"/>
            </a:endParaRPr>
          </a:p>
          <a:p>
            <a:pPr algn="ctr">
              <a:spcBef>
                <a:spcPct val="0"/>
              </a:spcBef>
              <a:buFontTx/>
              <a:buNone/>
            </a:pPr>
            <a:r>
              <a:rPr lang="zh-CN" altLang="en-US" sz="2400" b="1" smtClean="0">
                <a:solidFill>
                  <a:schemeClr val="bg1"/>
                </a:solidFill>
                <a:latin typeface="仿宋_GB2312"/>
                <a:ea typeface="仿宋_GB2312"/>
                <a:cs typeface="仿宋_GB2312"/>
              </a:rPr>
              <a:t>自由</a:t>
            </a:r>
            <a:endParaRPr lang="en-US" altLang="zh-CN" sz="2400" b="1" smtClean="0">
              <a:solidFill>
                <a:schemeClr val="bg1"/>
              </a:solidFill>
              <a:latin typeface="仿宋_GB2312"/>
              <a:ea typeface="仿宋_GB2312"/>
              <a:cs typeface="仿宋_GB2312" charset="-122"/>
            </a:endParaRPr>
          </a:p>
          <a:p>
            <a:pPr algn="ctr">
              <a:spcBef>
                <a:spcPct val="0"/>
              </a:spcBef>
              <a:buFontTx/>
              <a:buNone/>
            </a:pPr>
            <a:endParaRPr lang="en-US" altLang="zh-CN" sz="2400" b="1">
              <a:solidFill>
                <a:schemeClr val="bg1"/>
              </a:solidFill>
              <a:latin typeface="仿宋_GB2312"/>
              <a:ea typeface="仿宋_GB2312"/>
              <a:cs typeface="仿宋_GB2312"/>
            </a:endParaRPr>
          </a:p>
          <a:p>
            <a:pPr algn="ctr">
              <a:spcBef>
                <a:spcPct val="0"/>
              </a:spcBef>
              <a:buFontTx/>
              <a:buNone/>
            </a:pPr>
            <a:r>
              <a:rPr lang="zh-CN" altLang="en-US" sz="2400" b="1" smtClean="0">
                <a:solidFill>
                  <a:schemeClr val="bg1"/>
                </a:solidFill>
                <a:latin typeface="仿宋_GB2312"/>
                <a:ea typeface="仿宋_GB2312"/>
                <a:cs typeface="仿宋_GB2312"/>
              </a:rPr>
              <a:t>制衡</a:t>
            </a:r>
            <a:endParaRPr lang="en-US" altLang="zh-CN" sz="2400" b="1">
              <a:solidFill>
                <a:schemeClr val="bg1"/>
              </a:solidFill>
              <a:latin typeface="仿宋_GB2312"/>
              <a:ea typeface="仿宋_GB2312"/>
              <a:cs typeface="仿宋_GB2312"/>
            </a:endParaRPr>
          </a:p>
        </p:txBody>
      </p:sp>
      <p:sp>
        <p:nvSpPr>
          <p:cNvPr id="48132" name="Rectangle 3"/>
          <p:cNvSpPr txBox="1">
            <a:spLocks noChangeArrowheads="1"/>
          </p:cNvSpPr>
          <p:nvPr/>
        </p:nvSpPr>
        <p:spPr bwMode="auto">
          <a:xfrm>
            <a:off x="467544" y="1145784"/>
            <a:ext cx="60007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Wingdings" panose="05000000000000000000" pitchFamily="2" charset="2"/>
              <a:buNone/>
            </a:pPr>
            <a:r>
              <a:rPr lang="en-US" altLang="zh-CN" sz="2800"/>
              <a:t>2</a:t>
            </a:r>
            <a:r>
              <a:rPr lang="en-US" altLang="zh-CN" sz="2800" smtClean="0"/>
              <a:t>.</a:t>
            </a:r>
            <a:r>
              <a:rPr lang="zh-CN" altLang="en-US" sz="2800" smtClean="0"/>
              <a:t>启蒙思想对民众思想行为的影响</a:t>
            </a:r>
            <a:endParaRPr lang="en-US" altLang="zh-CN" sz="280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0C913308-F349-4B6D-A68A-DD1791B4A57B}" type="slidenum">
              <a:rPr lang="zh-CN" altLang="en-US" smtClean="0"/>
              <a:t>43</a:t>
            </a:fld>
            <a:endParaRPr lang="zh-CN" altLang="en-US"/>
          </a:p>
        </p:txBody>
      </p:sp>
      <p:sp>
        <p:nvSpPr>
          <p:cNvPr id="3" name="矩形 2"/>
          <p:cNvSpPr/>
          <p:nvPr/>
        </p:nvSpPr>
        <p:spPr>
          <a:xfrm>
            <a:off x="1187624" y="1700808"/>
            <a:ext cx="6624736" cy="2062103"/>
          </a:xfrm>
          <a:prstGeom prst="rect">
            <a:avLst/>
          </a:prstGeom>
        </p:spPr>
        <p:txBody>
          <a:bodyPr wrap="square">
            <a:spAutoFit/>
          </a:bodyPr>
          <a:lstStyle/>
          <a:p>
            <a:r>
              <a:rPr lang="zh-CN" altLang="zh-CN" sz="3200">
                <a:latin typeface="Calibri" panose="020f0502020204030204" pitchFamily="34" charset="0"/>
                <a:cs typeface="Times New Roman" panose="02020603050405020304" pitchFamily="18" charset="0"/>
              </a:rPr>
              <a:t>“法治是所有自由</a:t>
            </a:r>
            <a:r>
              <a:rPr lang="zh-CN" altLang="zh-CN" sz="3200" kern="0">
                <a:cs typeface="Times New Roman" panose="02020603050405020304" pitchFamily="18" charset="0"/>
              </a:rPr>
              <a:t>、</a:t>
            </a:r>
            <a:r>
              <a:rPr lang="zh-CN" altLang="zh-CN" sz="3200">
                <a:latin typeface="Calibri" panose="020f0502020204030204" pitchFamily="34" charset="0"/>
                <a:cs typeface="Times New Roman" panose="02020603050405020304" pitchFamily="18" charset="0"/>
              </a:rPr>
              <a:t>公平和开放的核心组成部分。没有它，就不可能有正义核平等。</a:t>
            </a:r>
            <a:r>
              <a:rPr lang="zh-CN" altLang="zh-CN" sz="3200" smtClean="0">
                <a:latin typeface="Calibri" panose="020f0502020204030204" pitchFamily="34" charset="0"/>
                <a:cs typeface="Times New Roman" panose="02020603050405020304" pitchFamily="18" charset="0"/>
              </a:rPr>
              <a:t>”</a:t>
            </a:r>
            <a:endParaRPr lang="en-US" altLang="zh-CN" sz="3200" smtClean="0">
              <a:latin typeface="Calibri" pitchFamily="34" charset="0"/>
              <a:cs typeface="Times New Roman" panose="02020603050405020304" pitchFamily="18" charset="0"/>
            </a:endParaRPr>
          </a:p>
          <a:p>
            <a:r>
              <a:rPr lang="en-US" altLang="zh-CN" sz="3200">
                <a:latin typeface="Calibri" panose="020f0502020204030204" pitchFamily="34" charset="0"/>
                <a:cs typeface="Times New Roman" panose="02020603050405020304" pitchFamily="18" charset="0"/>
              </a:rPr>
              <a:t> </a:t>
            </a:r>
            <a:r>
              <a:rPr lang="en-US" altLang="zh-CN" sz="3200" smtClean="0">
                <a:latin typeface="Calibri" panose="020f0502020204030204" pitchFamily="34" charset="0"/>
                <a:cs typeface="Times New Roman" panose="02020603050405020304" pitchFamily="18" charset="0"/>
              </a:rPr>
              <a:t>                                          </a:t>
            </a:r>
            <a:r>
              <a:rPr lang="zh-CN" altLang="zh-CN" smtClean="0">
                <a:latin typeface="Calibri" panose="020f0502020204030204" pitchFamily="34" charset="0"/>
                <a:cs typeface="Times New Roman" panose="02020603050405020304" pitchFamily="18" charset="0"/>
              </a:rPr>
              <a:t>《世界人权宣言》</a:t>
            </a:r>
            <a:endParaRPr lang="zh-CN" altLang="en-US"/>
          </a:p>
        </p:txBody>
      </p:sp>
      <p:sp>
        <p:nvSpPr>
          <p:cNvPr id="4" name="矩形 1"/>
          <p:cNvSpPr>
            <a:spLocks noChangeArrowheads="1"/>
          </p:cNvSpPr>
          <p:nvPr/>
        </p:nvSpPr>
        <p:spPr bwMode="auto">
          <a:xfrm>
            <a:off x="395536" y="4293096"/>
            <a:ext cx="820891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zh-CN" sz="2000"/>
              <a:t>法律，是</a:t>
            </a:r>
            <a:r>
              <a:rPr lang="en-US" altLang="zh-CN" sz="2000" err="1">
                <a:hlinkClick r:id="rId2"/>
              </a:rPr>
              <a:t>国家</a:t>
            </a:r>
            <a:r>
              <a:rPr lang="zh-CN" altLang="zh-CN" sz="2000"/>
              <a:t>的产物，是指</a:t>
            </a:r>
            <a:r>
              <a:rPr lang="en-US" altLang="zh-CN" sz="2000" err="1">
                <a:hlinkClick r:id="rId3"/>
              </a:rPr>
              <a:t>统治阶级</a:t>
            </a:r>
            <a:r>
              <a:rPr lang="en-US" altLang="zh-CN" sz="2000"/>
              <a:t>(</a:t>
            </a:r>
            <a:r>
              <a:rPr lang="zh-CN" altLang="zh-CN" sz="2000"/>
              <a:t>统治集团就是</a:t>
            </a:r>
            <a:r>
              <a:rPr lang="en-US" altLang="zh-CN" sz="2000" err="1">
                <a:hlinkClick r:id="rId4"/>
              </a:rPr>
              <a:t>政党</a:t>
            </a:r>
            <a:r>
              <a:rPr lang="zh-CN" altLang="zh-CN" sz="2000"/>
              <a:t>，包括国王、君主</a:t>
            </a:r>
            <a:r>
              <a:rPr lang="en-US" altLang="zh-CN" sz="2000"/>
              <a:t>)</a:t>
            </a:r>
            <a:r>
              <a:rPr lang="zh-CN" altLang="zh-CN" sz="2000"/>
              <a:t>，为了实现统治并</a:t>
            </a:r>
            <a:r>
              <a:rPr lang="en-US" altLang="zh-CN" sz="2000" err="1">
                <a:hlinkClick r:id="rId5"/>
              </a:rPr>
              <a:t>管理</a:t>
            </a:r>
            <a:r>
              <a:rPr lang="zh-CN" altLang="zh-CN" sz="2000"/>
              <a:t>国家的目的，经过一定</a:t>
            </a:r>
            <a:r>
              <a:rPr lang="en-US" altLang="zh-CN" sz="2000" err="1">
                <a:hlinkClick r:id="rId6"/>
              </a:rPr>
              <a:t>立法程序</a:t>
            </a:r>
            <a:r>
              <a:rPr lang="zh-CN" altLang="zh-CN" sz="2000"/>
              <a:t>，所颁布的</a:t>
            </a:r>
            <a:r>
              <a:rPr lang="en-US" altLang="zh-CN" sz="2000" err="1">
                <a:hlinkClick r:id="rId7"/>
              </a:rPr>
              <a:t>基本法律</a:t>
            </a:r>
            <a:r>
              <a:rPr lang="zh-CN" altLang="zh-CN" sz="2000"/>
              <a:t>和普通法律。法律是全体国民意志的体现，国家的</a:t>
            </a:r>
            <a:r>
              <a:rPr lang="en-US" altLang="zh-CN" sz="2000" err="1">
                <a:hlinkClick r:id="rId8"/>
              </a:rPr>
              <a:t>统治</a:t>
            </a:r>
            <a:r>
              <a:rPr lang="zh-CN" altLang="zh-CN" sz="2000"/>
              <a:t>工具。</a:t>
            </a:r>
            <a:endParaRPr lang="zh-CN" altLang="zh-CN" sz="2000"/>
          </a:p>
        </p:txBody>
      </p:sp>
    </p:spTree>
  </p:cSld>
  <p:clrMapOvr>
    <a:masterClrMapping/>
  </p:clrMapOvr>
  <p:transition>
    <p:fade/>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灯片编号占位符 1"/>
          <p:cNvSpPr>
            <a:spLocks noGrp="1"/>
          </p:cNvSpPr>
          <p:nvPr>
            <p:ph type="sldNum" sz="quarter" idx="12"/>
          </p:nvPr>
        </p:nvSpPr>
        <p:spPr/>
        <p:txBody>
          <a:bodyPr/>
          <a:lstStyle/>
          <a:p>
            <a:fld id="{0C913308-F349-4B6D-A68A-DD1791B4A57B}" type="slidenum">
              <a:rPr lang="zh-CN" altLang="en-US" smtClean="0"/>
              <a:t>44</a:t>
            </a:fld>
            <a:endParaRPr lang="zh-CN" altLang="en-US"/>
          </a:p>
        </p:txBody>
      </p:sp>
      <p:sp>
        <p:nvSpPr>
          <p:cNvPr id="3" name="文本占位符 16"/>
          <p:cNvSpPr>
            <a:spLocks noGrp="1"/>
          </p:cNvSpPr>
          <p:nvPr>
            <p:ph type="body" sz="quarter" idx="13"/>
          </p:nvPr>
        </p:nvSpPr>
        <p:spPr>
          <a:xfrm>
            <a:off x="647452" y="1628800"/>
            <a:ext cx="8101012" cy="1296144"/>
          </a:xfrm>
        </p:spPr>
        <p:txBody>
          <a:bodyPr>
            <a:noAutofit/>
          </a:bodyPr>
          <a:lstStyle>
            <a:lvl1pPr marL="342900" marR="0" indent="-342900" algn="l" defTabSz="914400" rtl="0" eaLnBrk="1" fontAlgn="auto" latinLnBrk="0" hangingPunct="1">
              <a:lnSpc>
                <a:spcPct val="100000"/>
              </a:lnSpc>
              <a:spcBef>
                <a:spcPct val="20000"/>
              </a:spcBef>
              <a:spcAft>
                <a:spcPct val="0"/>
              </a:spcAft>
              <a:buClrTx/>
              <a:buSzTx/>
              <a:buFont typeface="Arial" panose="020b0604020202020204" pitchFamily="34" charset="0"/>
              <a:buNone/>
              <a:defRPr sz="3600" b="1">
                <a:solidFill>
                  <a:srgbClr val="FFFF00"/>
                </a:solidFill>
                <a:latin typeface="微软雅黑" panose="020b0503020204020204" pitchFamily="34" charset="-122"/>
                <a:ea typeface="微软雅黑" panose="020b0503020204020204" pitchFamily="34" charset="-122"/>
              </a:defRPr>
            </a:lvl1pPr>
            <a:lvl2pPr>
              <a:buNone/>
              <a:defRPr/>
            </a:lvl2pPr>
            <a:lvl3pPr>
              <a:buNone/>
              <a:defRPr/>
            </a:lvl3pPr>
            <a:lvl4pPr>
              <a:buNone/>
              <a:defRPr/>
            </a:lvl4pPr>
            <a:lvl5pPr>
              <a:buNone/>
              <a:defRPr/>
            </a:lvl5pPr>
          </a:lstStyle>
          <a:p>
            <a:pPr lvl="0" algn="ctr"/>
            <a:r>
              <a:rPr lang="zh-CN" altLang="en-US" sz="5000" smtClean="0"/>
              <a:t>谢 谢！</a:t>
            </a:r>
            <a:endParaRPr lang="en-US" altLang="zh-CN" sz="5000" smtClean="0"/>
          </a:p>
        </p:txBody>
      </p:sp>
      <p:pic>
        <p:nvPicPr>
          <p:cNvPr id="4" name="New picture" hidden="1"/>
          <p:cNvPicPr/>
          <p:nvPr/>
        </p:nvPicPr>
        <p:blipFill>
          <a:blip r:embed="rId2"/>
          <a:stretch>
            <a:fillRect/>
          </a:stretch>
        </p:blipFill>
        <p:spPr>
          <a:xfrm>
            <a:off x="12331700" y="11836400"/>
            <a:ext cx="469900" cy="419100"/>
          </a:xfrm>
          <a:prstGeom prst="cube">
            <a:avLst/>
          </a:prstGeom>
        </p:spPr>
      </p:pic>
    </p:spTree>
  </p:cSld>
  <p:clrMapOvr>
    <a:masterClrMapping/>
  </p:clrMapOvr>
  <p:transition>
    <p:fade/>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248</Paragraphs>
  <Slides>44</Slides>
  <Notes>5</Notes>
  <TotalTime>0</TotalTime>
  <HiddenSlides>0</HiddenSlides>
  <MMClips>0</MMClips>
  <ScaleCrop>0</ScaleCrop>
  <HeadingPairs>
    <vt:vector baseType="variant" size="6">
      <vt:variant>
        <vt:lpstr>Fonts used</vt:lpstr>
      </vt:variant>
      <vt:variant>
        <vt:i4>19</vt:i4>
      </vt:variant>
      <vt:variant>
        <vt:lpstr>Theme</vt:lpstr>
      </vt:variant>
      <vt:variant>
        <vt:i4>1</vt:i4>
      </vt:variant>
      <vt:variant>
        <vt:lpstr>Slide Titles</vt:lpstr>
      </vt:variant>
      <vt:variant>
        <vt:i4>44</vt:i4>
      </vt:variant>
    </vt:vector>
  </HeadingPairs>
  <TitlesOfParts>
    <vt:vector baseType="lpstr" size="64">
      <vt:lpstr>Arial</vt:lpstr>
      <vt:lpstr>Calibri</vt:lpstr>
      <vt:lpstr>DFPYeaSong-B5</vt:lpstr>
      <vt:lpstr>微软雅黑</vt:lpstr>
      <vt:lpstr>黑体</vt:lpstr>
      <vt:lpstr>宋体</vt:lpstr>
      <vt:lpstr>Wingdings</vt:lpstr>
      <vt:lpstr>方正姚体</vt:lpstr>
      <vt:lpstr>楷体_GB2312</vt:lpstr>
      <vt:lpstr>Times New Roman</vt:lpstr>
      <vt:lpstr>楷体</vt:lpstr>
      <vt:lpstr>华文楷体</vt:lpstr>
      <vt:lpstr>Wingdings 2</vt:lpstr>
      <vt:lpstr>仿宋</vt:lpstr>
      <vt:lpstr>华文新魏</vt:lpstr>
      <vt:lpstr>仿宋_GB2312</vt:lpstr>
      <vt:lpstr>Tahoma</vt:lpstr>
      <vt:lpstr>方正魏碑简体</vt:lpstr>
      <vt:lpstr>华文行楷</vt:lpstr>
      <vt:lpstr>Office 主题</vt:lpstr>
      <vt:lpstr>PowerPoint Presentation</vt:lpstr>
      <vt:lpstr>如果说有一场谋杀案凶手的毛发、血液样品、证据、动机全都有还有证人的证词但是最终依旧被宣判无罪会是怎样的一件案子？为什么会出现这样的结果？这件案子就发生在上世纪末的美国</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（二）中世纪的欧洲法律制度</vt:lpstr>
      <vt:lpstr>（二）中世纪的欧洲法律制度</vt:lpstr>
      <vt:lpstr>（二）中世纪的欧洲法律制度</vt:lpstr>
      <vt:lpstr>PowerPoint Presentation</vt:lpstr>
      <vt:lpstr>PowerPoint Presentation</vt:lpstr>
      <vt:lpstr>二、英美法系与大陆法系</vt:lpstr>
      <vt:lpstr>PowerPoint Presentation</vt:lpstr>
      <vt:lpstr>二、英美法系与大陆法系</vt:lpstr>
      <vt:lpstr>二、英美法系与大陆法系</vt:lpstr>
      <vt:lpstr>英美的诉讼制度强调当事人和律师在诉讼过程中的作用，在法庭上双方律师要扮演重要角色，而法官和陪审团则是消极中立。假如把审判比喻为体育比赛，那么竞赛的双方正是代表当事人的律师，而法官和陪审团则置身事外充当裁判。</vt:lpstr>
      <vt:lpstr>二、英美法系与大陆法系</vt:lpstr>
      <vt:lpstr>PowerPoint Presentation</vt:lpstr>
      <vt:lpstr>PowerPoint Presentation</vt:lpstr>
      <vt:lpstr>PowerPoint Presentation</vt:lpstr>
      <vt:lpstr>二、英美法系与大陆法系</vt:lpstr>
      <vt:lpstr>二、英美法系与大陆法系</vt:lpstr>
      <vt:lpstr>PowerPoint Presentation</vt:lpstr>
      <vt:lpstr>PowerPoint Presentation</vt:lpstr>
      <vt:lpstr>PowerPoint Presentation</vt:lpstr>
      <vt:lpstr>三、近代西方法律制度的基本特征</vt:lpstr>
      <vt:lpstr>三、近代西方法律制度的基本特征</vt:lpstr>
      <vt:lpstr>优点</vt:lpstr>
      <vt:lpstr>局限</vt:lpstr>
      <vt:lpstr>四、法律与教化</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2011-06-11T13:19:00Z</dcterms:created>
  <dcterms:modified xsi:type="dcterms:W3CDTF">2020-07-03T08:09:33Z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