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7" r:id="rId4"/>
    <p:sldId id="361" r:id="rId5"/>
    <p:sldId id="362" r:id="rId6"/>
    <p:sldId id="442" r:id="rId7"/>
    <p:sldId id="260" r:id="rId8"/>
    <p:sldId id="427" r:id="rId9"/>
    <p:sldId id="444" r:id="rId10"/>
    <p:sldId id="445" r:id="rId11"/>
    <p:sldId id="458" r:id="rId12"/>
    <p:sldId id="460" r:id="rId13"/>
    <p:sldId id="478" r:id="rId14"/>
    <p:sldId id="461" r:id="rId15"/>
    <p:sldId id="462" r:id="rId16"/>
    <p:sldId id="463" r:id="rId17"/>
    <p:sldId id="425" r:id="rId18"/>
    <p:sldId id="441" r:id="rId19"/>
    <p:sldId id="480" r:id="rId20"/>
    <p:sldId id="485" r:id="rId21"/>
    <p:sldId id="499" r:id="rId22"/>
    <p:sldId id="426" r:id="rId23"/>
    <p:sldId id="505" r:id="rId24"/>
    <p:sldId id="506" r:id="rId25"/>
    <p:sldId id="507" r:id="rId26"/>
    <p:sldId id="508" r:id="rId27"/>
    <p:sldId id="287" r:id="rId28"/>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590" y="67"/>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tags" Target="tags/tag76.xml" /><Relationship Id="rId3" Type="http://schemas.openxmlformats.org/officeDocument/2006/relationships/slide" Target="slides/slide1.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4CB1F2-8CD5-4F39-9E4C-5D5A85E7F017}"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5140C1-2D8E-4A9B-93E0-B4EEE70D0AE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5140C1-2D8E-4A9B-93E0-B4EEE70D0AE0}" type="slidenum">
              <a:rPr lang="zh-CN" altLang="en-US" smtClean="0"/>
              <a:t>26</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1673B3-1B50-442F-89A6-54834D26A04F}"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471CC7-791E-4C2A-B1BB-61EC80B8A92B}"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1673B3-1B50-442F-89A6-54834D26A04F}"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microsoft.com/office/2007/relationships/hdphoto" Target="../media/image2.wdp" /><Relationship Id="rId4"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tags" Target="../tags/tag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7.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image" Target="../media/image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9.png" /><Relationship Id="rId4" Type="http://schemas.openxmlformats.org/officeDocument/2006/relationships/image" Target="../media/image10.png" /><Relationship Id="rId5" Type="http://schemas.openxmlformats.org/officeDocument/2006/relationships/image" Target="../media/image11.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3.xml" /><Relationship Id="rId11" Type="http://schemas.openxmlformats.org/officeDocument/2006/relationships/tags" Target="../tags/tag14.xml" /><Relationship Id="rId12" Type="http://schemas.openxmlformats.org/officeDocument/2006/relationships/tags" Target="../tags/tag15.xml" /><Relationship Id="rId13" Type="http://schemas.openxmlformats.org/officeDocument/2006/relationships/tags" Target="../tags/tag16.xml" /><Relationship Id="rId14" Type="http://schemas.openxmlformats.org/officeDocument/2006/relationships/tags" Target="../tags/tag17.xml" /><Relationship Id="rId2" Type="http://schemas.openxmlformats.org/officeDocument/2006/relationships/notesSlide" Target="../notesSlides/notesSlide9.xml" /><Relationship Id="rId3" Type="http://schemas.openxmlformats.org/officeDocument/2006/relationships/tags" Target="../tags/tag6.xml" /><Relationship Id="rId4" Type="http://schemas.openxmlformats.org/officeDocument/2006/relationships/tags" Target="../tags/tag7.xml" /><Relationship Id="rId5" Type="http://schemas.openxmlformats.org/officeDocument/2006/relationships/tags" Target="../tags/tag8.xml" /><Relationship Id="rId6" Type="http://schemas.openxmlformats.org/officeDocument/2006/relationships/tags" Target="../tags/tag9.xml" /><Relationship Id="rId7" Type="http://schemas.openxmlformats.org/officeDocument/2006/relationships/tags" Target="../tags/tag10.xml" /><Relationship Id="rId8" Type="http://schemas.openxmlformats.org/officeDocument/2006/relationships/tags" Target="../tags/tag11.xml" /><Relationship Id="rId9" Type="http://schemas.openxmlformats.org/officeDocument/2006/relationships/tags" Target="../tags/tag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image" Target="../media/image13.png" /><Relationship Id="rId7" Type="http://schemas.openxmlformats.org/officeDocument/2006/relationships/image" Target="../media/image14.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 Id="rId3" Type="http://schemas.openxmlformats.org/officeDocument/2006/relationships/tags" Target="../tags/tag23.xml" /><Relationship Id="rId4" Type="http://schemas.openxmlformats.org/officeDocument/2006/relationships/tags" Target="../tags/tag24.xml" /><Relationship Id="rId5" Type="http://schemas.openxmlformats.org/officeDocument/2006/relationships/tags" Target="../tags/tag25.xml" /><Relationship Id="rId6" Type="http://schemas.openxmlformats.org/officeDocument/2006/relationships/image" Target="../media/image15.png" /><Relationship Id="rId7" Type="http://schemas.openxmlformats.org/officeDocument/2006/relationships/image" Target="../media/image16.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5.xml" /><Relationship Id="rId11" Type="http://schemas.openxmlformats.org/officeDocument/2006/relationships/tags" Target="../tags/tag36.xml" /><Relationship Id="rId12" Type="http://schemas.openxmlformats.org/officeDocument/2006/relationships/tags" Target="../tags/tag37.xml" /><Relationship Id="rId13" Type="http://schemas.openxmlformats.org/officeDocument/2006/relationships/image" Target="../media/image17.png" /><Relationship Id="rId14" Type="http://schemas.openxmlformats.org/officeDocument/2006/relationships/image" Target="../media/image15.png"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5.png"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tags" Target="../tags/tag43.xml" /><Relationship Id="rId8" Type="http://schemas.openxmlformats.org/officeDocument/2006/relationships/tags" Target="../tags/tag44.xml" /><Relationship Id="rId9" Type="http://schemas.openxmlformats.org/officeDocument/2006/relationships/image" Target="../media/image18.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7.png" /><Relationship Id="rId11" Type="http://schemas.openxmlformats.org/officeDocument/2006/relationships/image" Target="../media/image18.png" /><Relationship Id="rId2" Type="http://schemas.openxmlformats.org/officeDocument/2006/relationships/notesSlide" Target="../notesSlides/notesSlide12.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tags" Target="../tags/tag48.xml" /><Relationship Id="rId7" Type="http://schemas.openxmlformats.org/officeDocument/2006/relationships/tags" Target="../tags/tag49.xml" /><Relationship Id="rId8" Type="http://schemas.openxmlformats.org/officeDocument/2006/relationships/tags" Target="../tags/tag50.xml" /><Relationship Id="rId9" Type="http://schemas.openxmlformats.org/officeDocument/2006/relationships/tags" Target="../tags/tag5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60.xml" /><Relationship Id="rId11" Type="http://schemas.openxmlformats.org/officeDocument/2006/relationships/tags" Target="../tags/tag61.xml" /><Relationship Id="rId12" Type="http://schemas.openxmlformats.org/officeDocument/2006/relationships/tags" Target="../tags/tag62.xml" /><Relationship Id="rId13" Type="http://schemas.openxmlformats.org/officeDocument/2006/relationships/tags" Target="../tags/tag63.xml" /><Relationship Id="rId14" Type="http://schemas.openxmlformats.org/officeDocument/2006/relationships/tags" Target="../tags/tag64.xml" /><Relationship Id="rId15" Type="http://schemas.openxmlformats.org/officeDocument/2006/relationships/tags" Target="../tags/tag65.xml" /><Relationship Id="rId16" Type="http://schemas.openxmlformats.org/officeDocument/2006/relationships/tags" Target="../tags/tag66.xml" /><Relationship Id="rId17" Type="http://schemas.openxmlformats.org/officeDocument/2006/relationships/tags" Target="../tags/tag67.xml" /><Relationship Id="rId18" Type="http://schemas.openxmlformats.org/officeDocument/2006/relationships/tags" Target="../tags/tag68.xml" /><Relationship Id="rId19" Type="http://schemas.openxmlformats.org/officeDocument/2006/relationships/tags" Target="../tags/tag69.xml" /><Relationship Id="rId2" Type="http://schemas.openxmlformats.org/officeDocument/2006/relationships/tags" Target="../tags/tag52.xml" /><Relationship Id="rId20" Type="http://schemas.openxmlformats.org/officeDocument/2006/relationships/tags" Target="../tags/tag70.xml" /><Relationship Id="rId21" Type="http://schemas.openxmlformats.org/officeDocument/2006/relationships/tags" Target="../tags/tag71.xml" /><Relationship Id="rId22" Type="http://schemas.openxmlformats.org/officeDocument/2006/relationships/tags" Target="../tags/tag72.xml" /><Relationship Id="rId23" Type="http://schemas.openxmlformats.org/officeDocument/2006/relationships/tags" Target="../tags/tag73.xml" /><Relationship Id="rId24" Type="http://schemas.openxmlformats.org/officeDocument/2006/relationships/tags" Target="../tags/tag74.xml" /><Relationship Id="rId25" Type="http://schemas.openxmlformats.org/officeDocument/2006/relationships/tags" Target="../tags/tag75.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tags" Target="../tags/tag58.xml" /><Relationship Id="rId9" Type="http://schemas.openxmlformats.org/officeDocument/2006/relationships/tags" Target="../tags/tag59.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1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3" name="矩形 12"/>
          <p:cNvSpPr/>
          <p:nvPr/>
        </p:nvSpPr>
        <p:spPr>
          <a:xfrm>
            <a:off x="0" y="1783095"/>
            <a:ext cx="12192000" cy="2842789"/>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88925" y="1728470"/>
            <a:ext cx="1301750" cy="3428365"/>
            <a:chOff x="10658378" y="1292095"/>
            <a:chExt cx="938409" cy="1781558"/>
          </a:xfrm>
        </p:grpSpPr>
        <p:pic>
          <p:nvPicPr>
            <p:cNvPr id="5" name="PA_图片 27"/>
            <p:cNvPicPr>
              <a:picLocks noChangeAspect="1"/>
            </p:cNvPicPr>
            <p:nvPr>
              <p:custDataLst>
                <p:tags r:id="rId4"/>
              </p:custDataLst>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0658378" y="1292095"/>
              <a:ext cx="938409" cy="1533993"/>
            </a:xfrm>
            <a:prstGeom prst="rect">
              <a:avLst/>
            </a:prstGeom>
          </p:spPr>
        </p:pic>
        <p:sp>
          <p:nvSpPr>
            <p:cNvPr id="6" name="矩形 5"/>
            <p:cNvSpPr/>
            <p:nvPr/>
          </p:nvSpPr>
          <p:spPr>
            <a:xfrm>
              <a:off x="10854985" y="1577178"/>
              <a:ext cx="545193" cy="1496475"/>
            </a:xfrm>
            <a:prstGeom prst="rect">
              <a:avLst/>
            </a:prstGeom>
          </p:spPr>
          <p:txBody>
            <a:bodyPr vert="eaVert" wrap="square" anchor="ctr">
              <a:spAutoFit/>
            </a:bodyPr>
            <a:lstStyle/>
            <a:p>
              <a:r>
                <a:rPr lang="zh-CN" altLang="en-US" sz="3730" b="1">
                  <a:solidFill>
                    <a:schemeClr val="bg1"/>
                  </a:solidFill>
                  <a:latin typeface="微软雅黑" panose="020b0503020204020204" charset="-122"/>
                  <a:ea typeface="微软雅黑" panose="020b0503020204020204" charset="-122"/>
                </a:rPr>
                <a:t>第十二课</a:t>
              </a:r>
            </a:p>
          </p:txBody>
        </p:sp>
      </p:grpSp>
      <p:sp>
        <p:nvSpPr>
          <p:cNvPr id="10" name="Rectangle 18"/>
          <p:cNvSpPr>
            <a:spLocks noChangeArrowheads="1"/>
          </p:cNvSpPr>
          <p:nvPr/>
        </p:nvSpPr>
        <p:spPr bwMode="auto">
          <a:xfrm>
            <a:off x="1657985" y="2794635"/>
            <a:ext cx="10373360" cy="819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5330" b="1">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 </a:t>
            </a:r>
            <a:r>
              <a:rPr lang="zh-CN" altLang="en-US" sz="5330" b="1">
                <a:solidFill>
                  <a:schemeClr val="bg1"/>
                </a:solidFill>
                <a:latin typeface="微软雅黑" panose="020b0503020204020204" charset="-122"/>
                <a:ea typeface="微软雅黑" panose="020b0503020204020204" charset="-122"/>
                <a:sym typeface="微软雅黑" panose="020b0503020204020204" charset="-122"/>
              </a:rPr>
              <a:t>近代西方民族国家与国际法的发展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3" presetClass="entr" presetSubtype="10" fill="hold" nodeType="afterEffect">
                                  <p:stCondLst>
                                    <p:cond delay="0"/>
                                  </p:stCondLst>
                                  <p:childTnLst>
                                    <p:set>
                                      <p:cBhvr>
                                        <p:cTn id="7" dur="1" fill="hold">
                                          <p:stCondLst>
                                            <p:cond delay="0"/>
                                          </p:stCondLst>
                                        </p:cTn>
                                        <p:tgtEl>
                                          <p:spTgt spid="4"/>
                                        </p:tgtEl>
                                        <p:attrNameLst>
                                          <p:attrName>style.visibility</p:attrName>
                                        </p:attrNameLst>
                                      </p:cBhvr>
                                      <p:to>
                                        <p:strVal val="visible"/>
                                      </p:to>
                                    </p:set>
                                    <p:animEffect transition="in" filter="blinds(horizontal)">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9" name="组合 8"/>
          <p:cNvGrpSpPr/>
          <p:nvPr/>
        </p:nvGrpSpPr>
        <p:grpSpPr>
          <a:xfrm>
            <a:off x="0" y="178522"/>
            <a:ext cx="432604" cy="1022206"/>
            <a:chOff x="11571416" y="3959358"/>
            <a:chExt cx="620584" cy="1723139"/>
          </a:xfrm>
        </p:grpSpPr>
        <p:sp>
          <p:nvSpPr>
            <p:cNvPr id="11" name="矩形 10"/>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1727201" y="1965416"/>
            <a:ext cx="9619108" cy="2927168"/>
            <a:chOff x="3583" y="989"/>
            <a:chExt cx="12791" cy="3887"/>
          </a:xfrm>
        </p:grpSpPr>
        <p:sp>
          <p:nvSpPr>
            <p:cNvPr id="17" name="Oval 5"/>
            <p:cNvSpPr>
              <a:spLocks noChangeArrowheads="1"/>
            </p:cNvSpPr>
            <p:nvPr/>
          </p:nvSpPr>
          <p:spPr bwMode="auto">
            <a:xfrm>
              <a:off x="3583" y="989"/>
              <a:ext cx="1047" cy="1051"/>
            </a:xfrm>
            <a:prstGeom prst="ellipse">
              <a:avLst/>
            </a:prstGeom>
            <a:solidFill>
              <a:srgbClr val="3E4150"/>
            </a:solidFill>
            <a:ln w="9525">
              <a:noFill/>
              <a:round/>
            </a:ln>
          </p:spPr>
          <p:txBody>
            <a:bodyPr vert="horz" wrap="square" lIns="68596" tIns="34298" rIns="68596" bIns="34298" numCol="1" anchor="t" anchorCtr="0" compatLnSpc="1"/>
            <a:lstStyle/>
            <a:p>
              <a:endParaRPr lang="zh-CN" altLang="en-US" sz="1600"/>
            </a:p>
          </p:txBody>
        </p:sp>
        <p:sp>
          <p:nvSpPr>
            <p:cNvPr id="18" name="Oval 5"/>
            <p:cNvSpPr>
              <a:spLocks noChangeArrowheads="1"/>
            </p:cNvSpPr>
            <p:nvPr/>
          </p:nvSpPr>
          <p:spPr bwMode="auto">
            <a:xfrm>
              <a:off x="3584" y="2403"/>
              <a:ext cx="1047" cy="1051"/>
            </a:xfrm>
            <a:prstGeom prst="ellipse">
              <a:avLst/>
            </a:prstGeom>
            <a:solidFill>
              <a:srgbClr val="3E4150"/>
            </a:solidFill>
            <a:ln w="9525">
              <a:noFill/>
              <a:round/>
            </a:ln>
          </p:spPr>
          <p:txBody>
            <a:bodyPr vert="horz" wrap="square" lIns="68596" tIns="34298" rIns="68596" bIns="34298" numCol="1" anchor="t" anchorCtr="0" compatLnSpc="1"/>
            <a:lstStyle/>
            <a:p>
              <a:endParaRPr lang="zh-CN" altLang="en-US" sz="1600"/>
            </a:p>
          </p:txBody>
        </p:sp>
        <p:sp>
          <p:nvSpPr>
            <p:cNvPr id="19" name="标题 7"/>
            <p:cNvSpPr>
              <a:spLocks noGrp="1"/>
            </p:cNvSpPr>
            <p:nvPr/>
          </p:nvSpPr>
          <p:spPr>
            <a:xfrm>
              <a:off x="4855" y="1125"/>
              <a:ext cx="7123" cy="1022"/>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latin typeface="微软雅黑" panose="020b0503020204020204" charset="-122"/>
                  <a:ea typeface="微软雅黑" panose="020b0503020204020204" charset="-122"/>
                </a:rPr>
                <a:t>近代西方民族国家的产生</a:t>
              </a:r>
            </a:p>
          </p:txBody>
        </p:sp>
        <p:sp>
          <p:nvSpPr>
            <p:cNvPr id="20" name="标题 1"/>
            <p:cNvSpPr>
              <a:spLocks noGrp="1"/>
            </p:cNvSpPr>
            <p:nvPr/>
          </p:nvSpPr>
          <p:spPr>
            <a:xfrm>
              <a:off x="4855" y="2571"/>
              <a:ext cx="11519" cy="884"/>
            </a:xfrm>
            <a:prstGeom prst="rect">
              <a:avLst/>
            </a:prstGeom>
          </p:spPr>
          <p:txBody>
            <a:bodyPr vert="horz" lIns="68580" tIns="34290" rIns="68580" bIns="34290"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lnSpc>
                  <a:spcPct val="90000"/>
                </a:lnSpc>
              </a:pPr>
              <a:r>
                <a:rPr lang="zh-CN" altLang="en-US" sz="3600" b="1">
                  <a:latin typeface="微软雅黑" panose="020b0503020204020204" charset="-122"/>
                  <a:ea typeface="微软雅黑" panose="020b0503020204020204" charset="-122"/>
                  <a:cs typeface="+mj-cs"/>
                </a:rPr>
                <a:t>国际法的形成与外交制度的建立</a:t>
              </a:r>
            </a:p>
          </p:txBody>
        </p:sp>
        <p:sp>
          <p:nvSpPr>
            <p:cNvPr id="21" name="标题 1"/>
            <p:cNvSpPr>
              <a:spLocks noGrp="1"/>
            </p:cNvSpPr>
            <p:nvPr/>
          </p:nvSpPr>
          <p:spPr>
            <a:xfrm>
              <a:off x="4893" y="3775"/>
              <a:ext cx="9187" cy="1101"/>
            </a:xfrm>
            <a:prstGeom prst="rect">
              <a:avLst/>
            </a:prstGeom>
          </p:spPr>
          <p:txBody>
            <a:bodyPr vert="horz" lIns="68580" tIns="34290" rIns="68580" bIns="34290"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en-US" altLang="zh-CN" sz="3600" b="1">
                  <a:latin typeface="微软雅黑" panose="020b0503020204020204" charset="-122"/>
                  <a:ea typeface="微软雅黑" panose="020b0503020204020204" charset="-122"/>
                </a:rPr>
                <a:t>20</a:t>
              </a:r>
              <a:r>
                <a:rPr lang="zh-CN" altLang="en-US" sz="3600" b="1">
                  <a:latin typeface="微软雅黑" panose="020b0503020204020204" charset="-122"/>
                  <a:ea typeface="微软雅黑" panose="020b0503020204020204" charset="-122"/>
                </a:rPr>
                <a:t>世纪国际法的发展</a:t>
              </a:r>
            </a:p>
          </p:txBody>
        </p:sp>
        <p:sp>
          <p:nvSpPr>
            <p:cNvPr id="22" name="文本框 21"/>
            <p:cNvSpPr txBox="1"/>
            <p:nvPr/>
          </p:nvSpPr>
          <p:spPr>
            <a:xfrm>
              <a:off x="3617" y="1058"/>
              <a:ext cx="1138" cy="939"/>
            </a:xfrm>
            <a:prstGeom prst="rect">
              <a:avLst/>
            </a:prstGeom>
            <a:noFill/>
          </p:spPr>
          <p:txBody>
            <a:bodyPr wrap="square" rtlCol="0">
              <a:spAutoFit/>
            </a:bodyPr>
            <a:lstStyle/>
            <a:p>
              <a:r>
                <a:rPr lang="en-US" altLang="zh-CN" sz="4000" b="1">
                  <a:solidFill>
                    <a:schemeClr val="bg1"/>
                  </a:solidFill>
                  <a:latin typeface="Kristen ITC" panose="03050502040202030202" pitchFamily="66" charset="0"/>
                </a:rPr>
                <a:t>01</a:t>
              </a:r>
            </a:p>
          </p:txBody>
        </p:sp>
        <p:sp>
          <p:nvSpPr>
            <p:cNvPr id="23" name="文本框 22"/>
            <p:cNvSpPr txBox="1"/>
            <p:nvPr/>
          </p:nvSpPr>
          <p:spPr>
            <a:xfrm>
              <a:off x="3610" y="2468"/>
              <a:ext cx="1170" cy="939"/>
            </a:xfrm>
            <a:prstGeom prst="rect">
              <a:avLst/>
            </a:prstGeom>
            <a:noFill/>
          </p:spPr>
          <p:txBody>
            <a:bodyPr wrap="square" rtlCol="0">
              <a:spAutoFit/>
            </a:bodyPr>
            <a:lstStyle/>
            <a:p>
              <a:r>
                <a:rPr lang="en-US" altLang="zh-CN" sz="4000" b="1">
                  <a:solidFill>
                    <a:schemeClr val="bg1"/>
                  </a:solidFill>
                  <a:latin typeface="Kristen ITC" panose="03050502040202030202" pitchFamily="66" charset="0"/>
                </a:rPr>
                <a:t>02</a:t>
              </a:r>
            </a:p>
          </p:txBody>
        </p:sp>
        <p:sp>
          <p:nvSpPr>
            <p:cNvPr id="24" name="Oval 5"/>
            <p:cNvSpPr>
              <a:spLocks noChangeArrowheads="1"/>
            </p:cNvSpPr>
            <p:nvPr/>
          </p:nvSpPr>
          <p:spPr bwMode="auto">
            <a:xfrm>
              <a:off x="3600" y="3825"/>
              <a:ext cx="1047" cy="1051"/>
            </a:xfrm>
            <a:prstGeom prst="ellipse">
              <a:avLst/>
            </a:prstGeom>
            <a:solidFill>
              <a:srgbClr val="3E4150"/>
            </a:solidFill>
            <a:ln w="9525">
              <a:noFill/>
              <a:round/>
            </a:ln>
          </p:spPr>
          <p:txBody>
            <a:bodyPr vert="horz" wrap="square" lIns="68596" tIns="34298" rIns="68596" bIns="34298" numCol="1" anchor="t" anchorCtr="0" compatLnSpc="1"/>
            <a:lstStyle/>
            <a:p>
              <a:endParaRPr lang="zh-CN" altLang="en-US" sz="1600"/>
            </a:p>
          </p:txBody>
        </p:sp>
        <p:sp>
          <p:nvSpPr>
            <p:cNvPr id="25" name="文本框 24"/>
            <p:cNvSpPr txBox="1"/>
            <p:nvPr/>
          </p:nvSpPr>
          <p:spPr>
            <a:xfrm>
              <a:off x="3604" y="3903"/>
              <a:ext cx="1138" cy="939"/>
            </a:xfrm>
            <a:prstGeom prst="rect">
              <a:avLst/>
            </a:prstGeom>
            <a:noFill/>
          </p:spPr>
          <p:txBody>
            <a:bodyPr wrap="square" rtlCol="0">
              <a:spAutoFit/>
            </a:bodyPr>
            <a:lstStyle/>
            <a:p>
              <a:r>
                <a:rPr lang="en-US" altLang="zh-CN" sz="4000" b="1">
                  <a:solidFill>
                    <a:schemeClr val="bg1"/>
                  </a:solidFill>
                  <a:latin typeface="Kristen ITC" panose="03050502040202030202" pitchFamily="66" charset="0"/>
                </a:rPr>
                <a:t>03</a:t>
              </a:r>
            </a:p>
          </p:txBody>
        </p:sp>
      </p:grpSp>
      <p:sp>
        <p:nvSpPr>
          <p:cNvPr id="2" name="文本框 1"/>
          <p:cNvSpPr txBox="1"/>
          <p:nvPr/>
        </p:nvSpPr>
        <p:spPr>
          <a:xfrm>
            <a:off x="563419" y="387928"/>
            <a:ext cx="1163782" cy="646331"/>
          </a:xfrm>
          <a:prstGeom prst="rect">
            <a:avLst/>
          </a:prstGeom>
          <a:noFill/>
        </p:spPr>
        <p:txBody>
          <a:bodyPr wrap="square" rtlCol="0">
            <a:spAutoFit/>
          </a:bodyPr>
          <a:lstStyle/>
          <a:p>
            <a:r>
              <a:rPr lang="zh-CN" altLang="en-US" sz="3600" b="1">
                <a:latin typeface="微软雅黑" panose="020b0503020204020204" charset="-122"/>
                <a:ea typeface="微软雅黑" panose="020b0503020204020204" charset="-122"/>
              </a:rPr>
              <a:t>目录</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28391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283846"/>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3200" b="1">
                <a:solidFill>
                  <a:srgbClr val="3E4150"/>
                </a:solidFill>
                <a:latin typeface="华文行楷" panose="02010800040101010101" charset="-122"/>
                <a:ea typeface="华文行楷" panose="02010800040101010101" charset="-122"/>
                <a:cs typeface="微软雅黑" panose="020b0503020204020204" charset="-122"/>
              </a:rPr>
              <a:t>概念解析</a:t>
            </a:r>
          </a:p>
        </p:txBody>
      </p:sp>
      <p:sp>
        <p:nvSpPr>
          <p:cNvPr id="3" name="文本框 2"/>
          <p:cNvSpPr txBox="1"/>
          <p:nvPr/>
        </p:nvSpPr>
        <p:spPr>
          <a:xfrm>
            <a:off x="555625" y="1368425"/>
            <a:ext cx="11080750" cy="1568450"/>
          </a:xfrm>
          <a:prstGeom prst="rect">
            <a:avLst/>
          </a:prstGeom>
          <a:noFill/>
        </p:spPr>
        <p:txBody>
          <a:bodyPr wrap="square" rtlCol="0" anchor="t">
            <a:spAutoFit/>
          </a:bodyPr>
          <a:lstStyle/>
          <a:p>
            <a:pPr algn="just"/>
            <a:r>
              <a:rPr lang="zh-CN" altLang="en-US" sz="3200">
                <a:latin typeface="华文新魏" panose="02010800040101010101" charset="-122"/>
                <a:ea typeface="华文新魏" panose="02010800040101010101" charset="-122"/>
                <a:cs typeface="华文新魏" panose="02010800040101010101" charset="-122"/>
              </a:rPr>
              <a:t>民族国家：</a:t>
            </a:r>
            <a:r>
              <a:rPr lang="zh-CN" sz="3200">
                <a:latin typeface="华文新魏" panose="02010800040101010101" charset="-122"/>
                <a:ea typeface="华文新魏" panose="02010800040101010101" charset="-122"/>
                <a:cs typeface="华文新魏" panose="02010800040101010101" charset="-122"/>
              </a:rPr>
              <a:t>是指近代以来通过资产阶级革命或民族独立运动建立起来的、以一个或几个民族为国民主体的国家，其成员效忠对象是有共同认同感的</a:t>
            </a:r>
            <a:r>
              <a:rPr lang="en-US" altLang="zh-CN" sz="3200">
                <a:latin typeface="华文新魏" panose="02010800040101010101" charset="-122"/>
                <a:ea typeface="华文新魏" panose="02010800040101010101" charset="-122"/>
                <a:cs typeface="华文新魏" panose="02010800040101010101" charset="-122"/>
              </a:rPr>
              <a:t>“</a:t>
            </a:r>
            <a:r>
              <a:rPr lang="zh-CN" altLang="en-US" sz="3200">
                <a:latin typeface="华文新魏" panose="02010800040101010101" charset="-122"/>
                <a:ea typeface="华文新魏" panose="02010800040101010101" charset="-122"/>
                <a:cs typeface="华文新魏" panose="02010800040101010101" charset="-122"/>
              </a:rPr>
              <a:t>同胞</a:t>
            </a:r>
            <a:r>
              <a:rPr lang="en-US" altLang="zh-CN" sz="3200">
                <a:latin typeface="华文新魏" panose="02010800040101010101" charset="-122"/>
                <a:ea typeface="华文新魏" panose="02010800040101010101" charset="-122"/>
                <a:cs typeface="华文新魏" panose="02010800040101010101" charset="-122"/>
              </a:rPr>
              <a:t>”</a:t>
            </a:r>
            <a:r>
              <a:rPr lang="zh-CN" altLang="en-US" sz="3200">
                <a:latin typeface="华文新魏" panose="02010800040101010101" charset="-122"/>
                <a:ea typeface="华文新魏" panose="02010800040101010101" charset="-122"/>
                <a:cs typeface="华文新魏" panose="02010800040101010101" charset="-122"/>
              </a:rPr>
              <a:t>及其共同形成的体制。</a:t>
            </a:r>
          </a:p>
        </p:txBody>
      </p:sp>
      <p:sp>
        <p:nvSpPr>
          <p:cNvPr id="4" name="文本框 3"/>
          <p:cNvSpPr txBox="1"/>
          <p:nvPr/>
        </p:nvSpPr>
        <p:spPr>
          <a:xfrm>
            <a:off x="2858770" y="4058285"/>
            <a:ext cx="8114665" cy="1076325"/>
          </a:xfrm>
          <a:prstGeom prst="rect">
            <a:avLst/>
          </a:prstGeom>
          <a:noFill/>
        </p:spPr>
        <p:txBody>
          <a:bodyPr wrap="square" rtlCol="0" anchor="t">
            <a:spAutoFit/>
          </a:bodyPr>
          <a:lstStyle/>
          <a:p>
            <a:pPr algn="just"/>
            <a:r>
              <a:rPr lang="zh-CN" altLang="en-US" sz="3200">
                <a:latin typeface="华文新魏" panose="02010800040101010101" charset="-122"/>
                <a:ea typeface="华文新魏" panose="02010800040101010101" charset="-122"/>
                <a:cs typeface="华文新魏" panose="02010800040101010101" charset="-122"/>
              </a:rPr>
              <a:t>国际法：指适用主权国家之间以及其他具有国际人格的实体之间的法律规则的总体。</a:t>
            </a:r>
          </a:p>
        </p:txBody>
      </p:sp>
      <p:pic>
        <p:nvPicPr>
          <p:cNvPr id="6" name="图片 5"/>
          <p:cNvPicPr>
            <a:picLocks noChangeAspect="1"/>
          </p:cNvPicPr>
          <p:nvPr/>
        </p:nvPicPr>
        <p:blipFill>
          <a:blip r:embed="rId3"/>
          <a:stretch>
            <a:fillRect/>
          </a:stretch>
        </p:blipFill>
        <p:spPr>
          <a:xfrm>
            <a:off x="555625" y="3709670"/>
            <a:ext cx="1560830" cy="20453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34550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34544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3200" b="1">
                <a:solidFill>
                  <a:srgbClr val="3E4150"/>
                </a:solidFill>
                <a:latin typeface="华文行楷" panose="02010800040101010101" charset="-122"/>
                <a:ea typeface="华文行楷" panose="02010800040101010101" charset="-122"/>
                <a:cs typeface="微软雅黑" panose="020b0503020204020204" charset="-122"/>
              </a:rPr>
              <a:t>时空坐标</a:t>
            </a:r>
          </a:p>
        </p:txBody>
      </p:sp>
      <p:grpSp>
        <p:nvGrpSpPr>
          <p:cNvPr id="93" name="组合 92"/>
          <p:cNvGrpSpPr/>
          <p:nvPr/>
        </p:nvGrpSpPr>
        <p:grpSpPr>
          <a:xfrm>
            <a:off x="237490" y="2796540"/>
            <a:ext cx="11243310" cy="3479800"/>
            <a:chOff x="245" y="3393"/>
            <a:chExt cx="17706" cy="5480"/>
          </a:xfrm>
        </p:grpSpPr>
        <p:cxnSp>
          <p:nvCxnSpPr>
            <p:cNvPr id="3" name="直接箭头连接符 2"/>
            <p:cNvCxnSpPr/>
            <p:nvPr/>
          </p:nvCxnSpPr>
          <p:spPr>
            <a:xfrm flipV="1">
              <a:off x="245" y="5737"/>
              <a:ext cx="17706" cy="3"/>
            </a:xfrm>
            <a:prstGeom prst="straightConnector1">
              <a:avLst/>
            </a:prstGeom>
            <a:ln w="2857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637" y="5570"/>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441"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78" y="6163"/>
              <a:ext cx="857" cy="1598"/>
            </a:xfrm>
            <a:prstGeom prst="rect">
              <a:avLst/>
            </a:prstGeom>
            <a:noFill/>
          </p:spPr>
          <p:txBody>
            <a:bodyPr wrap="square" rtlCol="0">
              <a:spAutoFit/>
            </a:bodyPr>
            <a:lstStyle/>
            <a:p>
              <a:pPr algn="ctr"/>
              <a:r>
                <a:rPr lang="en-US" sz="2000"/>
                <a:t>16</a:t>
              </a:r>
              <a:r>
                <a:rPr lang="zh-CN" altLang="en-US" sz="2000"/>
                <a:t>世纪</a:t>
              </a:r>
            </a:p>
          </p:txBody>
        </p:sp>
        <p:cxnSp>
          <p:nvCxnSpPr>
            <p:cNvPr id="10" name="直接箭头连接符 9"/>
            <p:cNvCxnSpPr/>
            <p:nvPr/>
          </p:nvCxnSpPr>
          <p:spPr>
            <a:xfrm flipH="1" flipV="1">
              <a:off x="2584" y="4506"/>
              <a:ext cx="26" cy="740"/>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1499" y="3393"/>
              <a:ext cx="2226" cy="1113"/>
            </a:xfrm>
            <a:prstGeom prst="rect">
              <a:avLst/>
            </a:prstGeom>
            <a:noFill/>
          </p:spPr>
          <p:txBody>
            <a:bodyPr wrap="square" rtlCol="0">
              <a:spAutoFit/>
            </a:bodyPr>
            <a:lstStyle/>
            <a:p>
              <a:pPr algn="ctr"/>
              <a:r>
                <a:rPr lang="zh-CN" altLang="en-US" sz="2000" b="1"/>
                <a:t>《战争与和平法》</a:t>
              </a:r>
              <a:endParaRPr lang="en-US" altLang="zh-CN" sz="2000" b="1"/>
            </a:p>
          </p:txBody>
        </p:sp>
        <p:sp>
          <p:nvSpPr>
            <p:cNvPr id="12" name="椭圆 11"/>
            <p:cNvSpPr/>
            <p:nvPr/>
          </p:nvSpPr>
          <p:spPr>
            <a:xfrm>
              <a:off x="4637"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箭头连接符 13"/>
            <p:cNvCxnSpPr/>
            <p:nvPr/>
          </p:nvCxnSpPr>
          <p:spPr>
            <a:xfrm flipV="1">
              <a:off x="4806" y="4624"/>
              <a:ext cx="3" cy="622"/>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5864" y="3996"/>
              <a:ext cx="2389" cy="628"/>
            </a:xfrm>
            <a:prstGeom prst="rect">
              <a:avLst/>
            </a:prstGeom>
            <a:noFill/>
          </p:spPr>
          <p:txBody>
            <a:bodyPr wrap="square" rtlCol="0">
              <a:spAutoFit/>
            </a:bodyPr>
            <a:lstStyle/>
            <a:p>
              <a:pPr algn="ctr"/>
              <a:r>
                <a:rPr lang="zh-CN" altLang="en-US" sz="2000" b="1"/>
                <a:t>维也纳体系</a:t>
              </a:r>
            </a:p>
          </p:txBody>
        </p:sp>
        <p:sp>
          <p:nvSpPr>
            <p:cNvPr id="17" name="椭圆 16"/>
            <p:cNvSpPr/>
            <p:nvPr/>
          </p:nvSpPr>
          <p:spPr>
            <a:xfrm>
              <a:off x="6786"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3725" y="3393"/>
              <a:ext cx="2389" cy="1113"/>
            </a:xfrm>
            <a:prstGeom prst="rect">
              <a:avLst/>
            </a:prstGeom>
            <a:noFill/>
          </p:spPr>
          <p:txBody>
            <a:bodyPr wrap="square" rtlCol="0">
              <a:spAutoFit/>
            </a:bodyPr>
            <a:lstStyle/>
            <a:p>
              <a:pPr algn="ctr"/>
              <a:r>
                <a:rPr lang="zh-CN" altLang="en-US" sz="2000" b="1"/>
                <a:t>《威斯特伐利亚条约》</a:t>
              </a:r>
            </a:p>
          </p:txBody>
        </p:sp>
        <p:cxnSp>
          <p:nvCxnSpPr>
            <p:cNvPr id="22" name="直接箭头连接符 21"/>
            <p:cNvCxnSpPr/>
            <p:nvPr/>
          </p:nvCxnSpPr>
          <p:spPr>
            <a:xfrm flipV="1">
              <a:off x="6956" y="4708"/>
              <a:ext cx="10" cy="719"/>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8952" y="4075"/>
              <a:ext cx="2389" cy="628"/>
            </a:xfrm>
            <a:prstGeom prst="rect">
              <a:avLst/>
            </a:prstGeom>
            <a:noFill/>
          </p:spPr>
          <p:txBody>
            <a:bodyPr wrap="square" rtlCol="0">
              <a:spAutoFit/>
            </a:bodyPr>
            <a:lstStyle/>
            <a:p>
              <a:pPr algn="ctr"/>
              <a:r>
                <a:rPr lang="zh-CN" altLang="en-US" sz="2000" b="1"/>
                <a:t>国联</a:t>
              </a:r>
            </a:p>
          </p:txBody>
        </p:sp>
        <p:sp>
          <p:nvSpPr>
            <p:cNvPr id="25" name="椭圆 24"/>
            <p:cNvSpPr/>
            <p:nvPr/>
          </p:nvSpPr>
          <p:spPr>
            <a:xfrm>
              <a:off x="9995"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箭头连接符 28"/>
            <p:cNvCxnSpPr/>
            <p:nvPr/>
          </p:nvCxnSpPr>
          <p:spPr>
            <a:xfrm flipH="1" flipV="1">
              <a:off x="10253" y="4742"/>
              <a:ext cx="14" cy="685"/>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2748" y="3629"/>
              <a:ext cx="2167" cy="1113"/>
            </a:xfrm>
            <a:prstGeom prst="rect">
              <a:avLst/>
            </a:prstGeom>
            <a:noFill/>
          </p:spPr>
          <p:txBody>
            <a:bodyPr wrap="square" rtlCol="0">
              <a:spAutoFit/>
            </a:bodyPr>
            <a:lstStyle/>
            <a:p>
              <a:pPr algn="ctr"/>
              <a:r>
                <a:rPr lang="zh-CN" altLang="en-US" sz="2000" b="1"/>
                <a:t>《联合国宪章》</a:t>
              </a:r>
            </a:p>
          </p:txBody>
        </p:sp>
        <p:sp>
          <p:nvSpPr>
            <p:cNvPr id="32" name="椭圆 31"/>
            <p:cNvSpPr/>
            <p:nvPr/>
          </p:nvSpPr>
          <p:spPr>
            <a:xfrm>
              <a:off x="11883" y="5570"/>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箭头连接符 33"/>
            <p:cNvCxnSpPr>
              <a:endCxn id="35" idx="2"/>
            </p:cNvCxnSpPr>
            <p:nvPr/>
          </p:nvCxnSpPr>
          <p:spPr>
            <a:xfrm flipV="1">
              <a:off x="12053" y="4641"/>
              <a:ext cx="3" cy="786"/>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0861" y="4013"/>
              <a:ext cx="2389" cy="628"/>
            </a:xfrm>
            <a:prstGeom prst="rect">
              <a:avLst/>
            </a:prstGeom>
            <a:noFill/>
          </p:spPr>
          <p:txBody>
            <a:bodyPr wrap="square" rtlCol="0">
              <a:spAutoFit/>
            </a:bodyPr>
            <a:lstStyle/>
            <a:p>
              <a:pPr algn="ctr"/>
              <a:r>
                <a:rPr lang="zh-CN" altLang="en-US" sz="2000" b="1"/>
                <a:t>非战公约</a:t>
              </a:r>
            </a:p>
          </p:txBody>
        </p:sp>
        <p:sp>
          <p:nvSpPr>
            <p:cNvPr id="36" name="椭圆 35"/>
            <p:cNvSpPr/>
            <p:nvPr/>
          </p:nvSpPr>
          <p:spPr>
            <a:xfrm>
              <a:off x="13553"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4957" y="5569"/>
              <a:ext cx="340" cy="34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箭头连接符 38"/>
            <p:cNvCxnSpPr/>
            <p:nvPr/>
          </p:nvCxnSpPr>
          <p:spPr>
            <a:xfrm flipH="1" flipV="1">
              <a:off x="13709" y="4775"/>
              <a:ext cx="14" cy="652"/>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15891" y="6791"/>
              <a:ext cx="1178" cy="2082"/>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000" b="1"/>
                <a:t>二战后国际法发展</a:t>
              </a:r>
            </a:p>
          </p:txBody>
        </p:sp>
        <p:cxnSp>
          <p:nvCxnSpPr>
            <p:cNvPr id="43" name="直接箭头连接符 42"/>
            <p:cNvCxnSpPr/>
            <p:nvPr/>
          </p:nvCxnSpPr>
          <p:spPr>
            <a:xfrm flipH="1" flipV="1">
              <a:off x="15108" y="4775"/>
              <a:ext cx="19" cy="652"/>
            </a:xfrm>
            <a:prstGeom prst="straightConnector1">
              <a:avLst/>
            </a:prstGeom>
            <a:ln w="25400" cmpd="sng">
              <a:solidFill>
                <a:schemeClr val="accent1">
                  <a:shade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14479" y="3629"/>
              <a:ext cx="1412" cy="1113"/>
            </a:xfrm>
            <a:prstGeom prst="rect">
              <a:avLst/>
            </a:prstGeom>
            <a:noFill/>
          </p:spPr>
          <p:txBody>
            <a:bodyPr wrap="square" rtlCol="0">
              <a:spAutoFit/>
            </a:bodyPr>
            <a:lstStyle/>
            <a:p>
              <a:pPr algn="ctr"/>
              <a:r>
                <a:rPr lang="zh-CN" altLang="en-US" sz="2000" b="1"/>
                <a:t>国际法院</a:t>
              </a:r>
            </a:p>
          </p:txBody>
        </p:sp>
        <p:sp>
          <p:nvSpPr>
            <p:cNvPr id="45" name="文本框 44"/>
            <p:cNvSpPr txBox="1"/>
            <p:nvPr/>
          </p:nvSpPr>
          <p:spPr>
            <a:xfrm>
              <a:off x="1989" y="6163"/>
              <a:ext cx="1245" cy="628"/>
            </a:xfrm>
            <a:prstGeom prst="rect">
              <a:avLst/>
            </a:prstGeom>
            <a:noFill/>
          </p:spPr>
          <p:txBody>
            <a:bodyPr wrap="square" rtlCol="0">
              <a:spAutoFit/>
            </a:bodyPr>
            <a:lstStyle/>
            <a:p>
              <a:pPr algn="ctr"/>
              <a:r>
                <a:rPr lang="en-US" sz="2000"/>
                <a:t>1625</a:t>
              </a:r>
            </a:p>
          </p:txBody>
        </p:sp>
        <p:sp>
          <p:nvSpPr>
            <p:cNvPr id="46" name="文本框 45"/>
            <p:cNvSpPr txBox="1"/>
            <p:nvPr/>
          </p:nvSpPr>
          <p:spPr>
            <a:xfrm>
              <a:off x="4141" y="6163"/>
              <a:ext cx="1331" cy="628"/>
            </a:xfrm>
            <a:prstGeom prst="rect">
              <a:avLst/>
            </a:prstGeom>
            <a:noFill/>
          </p:spPr>
          <p:txBody>
            <a:bodyPr wrap="square" rtlCol="0">
              <a:spAutoFit/>
            </a:bodyPr>
            <a:lstStyle/>
            <a:p>
              <a:pPr algn="ctr"/>
              <a:r>
                <a:rPr lang="en-US" sz="2000"/>
                <a:t>1648</a:t>
              </a:r>
            </a:p>
          </p:txBody>
        </p:sp>
        <p:sp>
          <p:nvSpPr>
            <p:cNvPr id="47" name="文本框 46"/>
            <p:cNvSpPr txBox="1"/>
            <p:nvPr/>
          </p:nvSpPr>
          <p:spPr>
            <a:xfrm>
              <a:off x="6452" y="6163"/>
              <a:ext cx="1212" cy="628"/>
            </a:xfrm>
            <a:prstGeom prst="rect">
              <a:avLst/>
            </a:prstGeom>
            <a:noFill/>
          </p:spPr>
          <p:txBody>
            <a:bodyPr wrap="square" rtlCol="0">
              <a:spAutoFit/>
            </a:bodyPr>
            <a:lstStyle/>
            <a:p>
              <a:pPr algn="ctr"/>
              <a:r>
                <a:rPr lang="en-US" sz="2000"/>
                <a:t>1815</a:t>
              </a:r>
            </a:p>
          </p:txBody>
        </p:sp>
        <p:sp>
          <p:nvSpPr>
            <p:cNvPr id="48" name="文本框 47"/>
            <p:cNvSpPr txBox="1"/>
            <p:nvPr/>
          </p:nvSpPr>
          <p:spPr>
            <a:xfrm>
              <a:off x="9324" y="6163"/>
              <a:ext cx="1886" cy="628"/>
            </a:xfrm>
            <a:prstGeom prst="rect">
              <a:avLst/>
            </a:prstGeom>
            <a:noFill/>
          </p:spPr>
          <p:txBody>
            <a:bodyPr wrap="square" rtlCol="0">
              <a:spAutoFit/>
            </a:bodyPr>
            <a:lstStyle/>
            <a:p>
              <a:pPr algn="ctr"/>
              <a:r>
                <a:rPr lang="en-US" sz="2000"/>
                <a:t>1920</a:t>
              </a:r>
            </a:p>
          </p:txBody>
        </p:sp>
        <p:sp>
          <p:nvSpPr>
            <p:cNvPr id="50" name="文本框 49"/>
            <p:cNvSpPr txBox="1"/>
            <p:nvPr/>
          </p:nvSpPr>
          <p:spPr>
            <a:xfrm>
              <a:off x="11341" y="6163"/>
              <a:ext cx="1424" cy="628"/>
            </a:xfrm>
            <a:prstGeom prst="rect">
              <a:avLst/>
            </a:prstGeom>
            <a:noFill/>
          </p:spPr>
          <p:txBody>
            <a:bodyPr wrap="square" rtlCol="0">
              <a:spAutoFit/>
            </a:bodyPr>
            <a:lstStyle/>
            <a:p>
              <a:pPr algn="ctr"/>
              <a:r>
                <a:rPr lang="en-US" sz="2000"/>
                <a:t>1928</a:t>
              </a:r>
            </a:p>
          </p:txBody>
        </p:sp>
        <p:sp>
          <p:nvSpPr>
            <p:cNvPr id="51" name="文本框 50"/>
            <p:cNvSpPr txBox="1"/>
            <p:nvPr/>
          </p:nvSpPr>
          <p:spPr>
            <a:xfrm>
              <a:off x="13184" y="6163"/>
              <a:ext cx="1295" cy="628"/>
            </a:xfrm>
            <a:prstGeom prst="rect">
              <a:avLst/>
            </a:prstGeom>
            <a:noFill/>
          </p:spPr>
          <p:txBody>
            <a:bodyPr wrap="square" rtlCol="0">
              <a:spAutoFit/>
            </a:bodyPr>
            <a:lstStyle/>
            <a:p>
              <a:pPr algn="ctr"/>
              <a:r>
                <a:rPr lang="en-US" sz="2000"/>
                <a:t>1945</a:t>
              </a:r>
            </a:p>
          </p:txBody>
        </p:sp>
        <p:sp>
          <p:nvSpPr>
            <p:cNvPr id="52" name="文本框 51"/>
            <p:cNvSpPr txBox="1"/>
            <p:nvPr/>
          </p:nvSpPr>
          <p:spPr>
            <a:xfrm>
              <a:off x="14159" y="6163"/>
              <a:ext cx="1936" cy="628"/>
            </a:xfrm>
            <a:prstGeom prst="rect">
              <a:avLst/>
            </a:prstGeom>
            <a:noFill/>
          </p:spPr>
          <p:txBody>
            <a:bodyPr wrap="square" rtlCol="0">
              <a:spAutoFit/>
            </a:bodyPr>
            <a:lstStyle/>
            <a:p>
              <a:pPr algn="ctr"/>
              <a:r>
                <a:rPr lang="en-US" sz="2000"/>
                <a:t>1946</a:t>
              </a:r>
            </a:p>
          </p:txBody>
        </p:sp>
      </p:grpSp>
      <p:sp>
        <p:nvSpPr>
          <p:cNvPr id="4" name="文本框 3"/>
          <p:cNvSpPr txBox="1"/>
          <p:nvPr/>
        </p:nvSpPr>
        <p:spPr>
          <a:xfrm>
            <a:off x="1631950" y="4954270"/>
            <a:ext cx="1394460" cy="1630045"/>
          </a:xfrm>
          <a:prstGeom prst="rect">
            <a:avLst/>
          </a:prstGeom>
          <a:noFill/>
          <a:ln w="12700" cmpd="sng">
            <a:solidFill>
              <a:schemeClr val="accent1">
                <a:shade val="50000"/>
              </a:schemeClr>
            </a:solidFill>
            <a:prstDash val="solid"/>
          </a:ln>
        </p:spPr>
        <p:txBody>
          <a:bodyPr wrap="square" rtlCol="0">
            <a:spAutoFit/>
          </a:bodyPr>
          <a:lstStyle/>
          <a:p>
            <a:pPr algn="ctr"/>
            <a:r>
              <a:rPr lang="en-US" altLang="zh-CN" sz="2000" b="1"/>
              <a:t>17</a:t>
            </a:r>
            <a:r>
              <a:rPr lang="zh-CN" altLang="en-US" sz="2000" b="1"/>
              <a:t>世纪近代国际法形成，近代外交制度建立</a:t>
            </a:r>
          </a:p>
        </p:txBody>
      </p:sp>
      <p:sp>
        <p:nvSpPr>
          <p:cNvPr id="54" name="文本框 53"/>
          <p:cNvSpPr txBox="1"/>
          <p:nvPr/>
        </p:nvSpPr>
        <p:spPr>
          <a:xfrm>
            <a:off x="321310" y="1276985"/>
            <a:ext cx="5883910" cy="398780"/>
          </a:xfrm>
          <a:prstGeom prst="rect">
            <a:avLst/>
          </a:prstGeom>
          <a:noFill/>
          <a:ln w="12700" cmpd="sng">
            <a:solidFill>
              <a:schemeClr val="tx1"/>
            </a:solidFill>
            <a:prstDash val="solid"/>
          </a:ln>
        </p:spPr>
        <p:txBody>
          <a:bodyPr wrap="square" rtlCol="0">
            <a:spAutoFit/>
          </a:bodyPr>
          <a:lstStyle/>
          <a:p>
            <a:pPr algn="ctr"/>
            <a:r>
              <a:rPr lang="en-US" altLang="zh-CN" sz="2000" b="1"/>
              <a:t>16-19</a:t>
            </a:r>
            <a:r>
              <a:rPr lang="zh-CN" altLang="en-US" sz="2000" b="1"/>
              <a:t>世纪，西方从专制王权国家发展为</a:t>
            </a:r>
            <a:r>
              <a:rPr lang="zh-CN" altLang="en-US" sz="2000" b="1">
                <a:sym typeface="+mn-ea"/>
              </a:rPr>
              <a:t>民族国家</a:t>
            </a:r>
            <a:endParaRPr lang="zh-CN" altLang="en-US" sz="2000" b="1"/>
          </a:p>
        </p:txBody>
      </p:sp>
      <p:sp>
        <p:nvSpPr>
          <p:cNvPr id="7" name="文本框 6"/>
          <p:cNvSpPr txBox="1"/>
          <p:nvPr/>
        </p:nvSpPr>
        <p:spPr>
          <a:xfrm>
            <a:off x="4008120" y="4954270"/>
            <a:ext cx="981710" cy="1630045"/>
          </a:xfrm>
          <a:prstGeom prst="rect">
            <a:avLst/>
          </a:prstGeom>
          <a:noFill/>
          <a:ln w="12700" cmpd="sng">
            <a:solidFill>
              <a:schemeClr val="accent1">
                <a:shade val="50000"/>
              </a:schemeClr>
            </a:solidFill>
            <a:prstDash val="solid"/>
          </a:ln>
        </p:spPr>
        <p:txBody>
          <a:bodyPr wrap="square" rtlCol="0">
            <a:spAutoFit/>
          </a:bodyPr>
          <a:lstStyle/>
          <a:p>
            <a:r>
              <a:rPr lang="en-US" altLang="zh-CN" sz="2000" b="1"/>
              <a:t>维也纳体系推动外交制度发展</a:t>
            </a:r>
          </a:p>
        </p:txBody>
      </p:sp>
      <p:sp>
        <p:nvSpPr>
          <p:cNvPr id="9" name="椭圆 8"/>
          <p:cNvSpPr/>
          <p:nvPr/>
        </p:nvSpPr>
        <p:spPr>
          <a:xfrm>
            <a:off x="5838825" y="4178935"/>
            <a:ext cx="215900" cy="215900"/>
          </a:xfrm>
          <a:prstGeom prst="ellips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47970" y="4555490"/>
            <a:ext cx="1197610" cy="398780"/>
          </a:xfrm>
          <a:prstGeom prst="rect">
            <a:avLst/>
          </a:prstGeom>
          <a:noFill/>
        </p:spPr>
        <p:txBody>
          <a:bodyPr wrap="square" rtlCol="0">
            <a:spAutoFit/>
          </a:bodyPr>
          <a:lstStyle/>
          <a:p>
            <a:pPr algn="ctr"/>
            <a:r>
              <a:rPr lang="en-US" sz="2000"/>
              <a:t>1917</a:t>
            </a:r>
          </a:p>
        </p:txBody>
      </p:sp>
      <p:sp>
        <p:nvSpPr>
          <p:cNvPr id="16" name="文本框 15"/>
          <p:cNvSpPr txBox="1"/>
          <p:nvPr/>
        </p:nvSpPr>
        <p:spPr>
          <a:xfrm>
            <a:off x="5394325" y="4954270"/>
            <a:ext cx="990600" cy="1322070"/>
          </a:xfrm>
          <a:prstGeom prst="rect">
            <a:avLst/>
          </a:prstGeom>
          <a:noFill/>
          <a:ln w="12700" cmpd="sng">
            <a:solidFill>
              <a:schemeClr val="accent1">
                <a:shade val="50000"/>
              </a:schemeClr>
            </a:solidFill>
            <a:prstDash val="solid"/>
          </a:ln>
        </p:spPr>
        <p:txBody>
          <a:bodyPr wrap="square" rtlCol="0">
            <a:spAutoFit/>
          </a:bodyPr>
          <a:lstStyle/>
          <a:p>
            <a:r>
              <a:rPr lang="en-US" altLang="zh-CN" sz="2000" b="1"/>
              <a:t>十月革命开辟国际法新阶段</a:t>
            </a:r>
          </a:p>
        </p:txBody>
      </p:sp>
      <p:cxnSp>
        <p:nvCxnSpPr>
          <p:cNvPr id="18" name="直接箭头连接符 17"/>
          <p:cNvCxnSpPr/>
          <p:nvPr/>
        </p:nvCxnSpPr>
        <p:spPr>
          <a:xfrm flipH="1" flipV="1">
            <a:off x="588010" y="1758315"/>
            <a:ext cx="10795" cy="2258695"/>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H="1" flipV="1">
            <a:off x="5347970" y="1758315"/>
            <a:ext cx="3810" cy="2328545"/>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flipH="1" flipV="1">
            <a:off x="8903970" y="1723390"/>
            <a:ext cx="3810" cy="2328545"/>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6384925" y="1276985"/>
            <a:ext cx="5617210" cy="398780"/>
          </a:xfrm>
          <a:prstGeom prst="rect">
            <a:avLst/>
          </a:prstGeom>
          <a:noFill/>
          <a:ln w="12700" cmpd="sng">
            <a:solidFill>
              <a:schemeClr val="tx1"/>
            </a:solidFill>
            <a:prstDash val="solid"/>
          </a:ln>
        </p:spPr>
        <p:txBody>
          <a:bodyPr wrap="square" rtlCol="0">
            <a:spAutoFit/>
          </a:bodyPr>
          <a:lstStyle/>
          <a:p>
            <a:pPr algn="ctr"/>
            <a:r>
              <a:rPr lang="zh-CN" sz="2000" b="1"/>
              <a:t>二战后，民族解放运动，大批新兴民族国家独立</a:t>
            </a: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33788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33782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3200" b="1">
                <a:solidFill>
                  <a:srgbClr val="3E4150"/>
                </a:solidFill>
                <a:latin typeface="华文行楷" panose="02010800040101010101" charset="-122"/>
                <a:ea typeface="华文行楷" panose="02010800040101010101" charset="-122"/>
                <a:cs typeface="微软雅黑" panose="020b0503020204020204" charset="-122"/>
              </a:rPr>
              <a:t>新课导入</a:t>
            </a:r>
          </a:p>
        </p:txBody>
      </p:sp>
      <p:pic>
        <p:nvPicPr>
          <p:cNvPr id="6" name="图片 5"/>
          <p:cNvPicPr>
            <a:picLocks noChangeAspect="1"/>
          </p:cNvPicPr>
          <p:nvPr/>
        </p:nvPicPr>
        <p:blipFill>
          <a:blip r:embed="rId3"/>
          <a:stretch>
            <a:fillRect/>
          </a:stretch>
        </p:blipFill>
        <p:spPr>
          <a:xfrm>
            <a:off x="141605" y="989965"/>
            <a:ext cx="3663950" cy="5337175"/>
          </a:xfrm>
          <a:prstGeom prst="ellipse">
            <a:avLst/>
          </a:prstGeom>
        </p:spPr>
      </p:pic>
      <p:sp>
        <p:nvSpPr>
          <p:cNvPr id="10" name="文本框 9"/>
          <p:cNvSpPr txBox="1"/>
          <p:nvPr/>
        </p:nvSpPr>
        <p:spPr>
          <a:xfrm>
            <a:off x="3901440" y="868680"/>
            <a:ext cx="8136890" cy="6000750"/>
          </a:xfrm>
          <a:prstGeom prst="rect">
            <a:avLst/>
          </a:prstGeom>
          <a:noFill/>
        </p:spPr>
        <p:txBody>
          <a:bodyPr wrap="square" rtlCol="0" anchor="t">
            <a:spAutoFit/>
          </a:bodyPr>
          <a:lstStyle/>
          <a:p>
            <a:r>
              <a:rPr lang="en-US" altLang="zh-CN" sz="2400" b="1">
                <a:latin typeface="华文楷体" panose="02010600040101010101" charset="-122"/>
                <a:ea typeface="华文楷体" panose="02010600040101010101" charset="-122"/>
                <a:cs typeface="华文楷体" panose="02010600040101010101" charset="-122"/>
              </a:rPr>
              <a:t>        </a:t>
            </a:r>
            <a:r>
              <a:rPr lang="zh-CN" altLang="en-US" sz="2400" b="1">
                <a:latin typeface="华文楷体" panose="02010600040101010101" charset="-122"/>
                <a:ea typeface="华文楷体" panose="02010600040101010101" charset="-122"/>
                <a:cs typeface="华文楷体" panose="02010600040101010101" charset="-122"/>
              </a:rPr>
              <a:t>那是在1431年5月的一个昏暗的日子里，法国的卢昂广场上，一位年轻英俊的姑娘，戴着手，挂着淡淡的笑意，踏着坚实的脚步，毫不畏惧地向敌人为她设下的火刑柱走去。那阴霾的广场凉风习习，火刑柱的四周千柴堆积，罪恶的火焰在剑子手“你还不改邪归正”的狂吠声中升腾、燃烧。姑娘傲然屹立，镇静如常，大声怒斥道：“你们只能烧死我一个，会有更多的人站起来，胜利一定属于法兰西！”这声音，如洪钟划破了茫茫宇宙的寂静；这声音，似巨石猛击着千百万沉重的心扉；这声音，象火把点燃了人们心中愤怒的烈焰！“贞德！贞德！贞德…”人们悲痛地呼唤着英雄的名字，泪水汇成了卢瓦尔河的滔滔春水。</a:t>
            </a:r>
            <a:r>
              <a:rPr lang="zh-CN" altLang="en-US" sz="2400" b="1">
                <a:latin typeface="华文楷体" panose="02010600040101010101" charset="-122"/>
                <a:ea typeface="华文楷体" panose="02010600040101010101" charset="-122"/>
                <a:cs typeface="华文楷体" panose="02010600040101010101" charset="-122"/>
                <a:sym typeface="+mn-ea"/>
              </a:rPr>
              <a:t>1920年，欧洲天主教会将法国历史上的女英雄贞德列为“圣女”，将她殉难的日子定为纪念日。后来法国议会又发布命令，规定每年5月的第二个星期日为纪念贞德的法定节日。就是今天，法国人民也仍然把贞德作为爱国主义的象征、法兰西民族的女英雄。</a:t>
            </a:r>
            <a:endParaRPr lang="zh-CN" altLang="en-US" sz="2400" b="1">
              <a:latin typeface="华文楷体" panose="02010600040101010101" charset="-122"/>
              <a:ea typeface="华文楷体" panose="02010600040101010101" charset="-122"/>
              <a:cs typeface="华文楷体" panose="02010600040101010101" charset="-122"/>
            </a:endParaRPr>
          </a:p>
          <a:p>
            <a:endParaRPr lang="zh-CN" altLang="en-US" sz="2400" b="1">
              <a:latin typeface="华文楷体" panose="02010600040101010101" charset="-122"/>
              <a:ea typeface="华文楷体" panose="02010600040101010101" charset="-122"/>
              <a:cs typeface="华文楷体" panose="020106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3" name="组合 2"/>
          <p:cNvGrpSpPr/>
          <p:nvPr/>
        </p:nvGrpSpPr>
        <p:grpSpPr>
          <a:xfrm>
            <a:off x="0" y="1846465"/>
            <a:ext cx="12192000" cy="1793875"/>
            <a:chOff x="4" y="977295"/>
            <a:chExt cx="12191996" cy="1794132"/>
          </a:xfrm>
        </p:grpSpPr>
        <p:sp>
          <p:nvSpPr>
            <p:cNvPr id="5" name="弧形 4"/>
            <p:cNvSpPr/>
            <p:nvPr/>
          </p:nvSpPr>
          <p:spPr>
            <a:xfrm rot="9181264">
              <a:off x="5198934" y="977295"/>
              <a:ext cx="1794130" cy="1794132"/>
            </a:xfrm>
            <a:prstGeom prst="arc">
              <a:avLst>
                <a:gd name="adj1" fmla="val 13988904"/>
                <a:gd name="adj2" fmla="val 76966"/>
              </a:avLst>
            </a:prstGeom>
            <a:no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6" name="组合 5"/>
            <p:cNvGrpSpPr/>
            <p:nvPr/>
          </p:nvGrpSpPr>
          <p:grpSpPr>
            <a:xfrm>
              <a:off x="4" y="2268060"/>
              <a:ext cx="12191996" cy="5240"/>
              <a:chOff x="4" y="2268060"/>
              <a:chExt cx="12191996" cy="5240"/>
            </a:xfrm>
          </p:grpSpPr>
          <p:cxnSp>
            <p:nvCxnSpPr>
              <p:cNvPr id="7" name="直接连接符 6"/>
              <p:cNvCxnSpPr/>
              <p:nvPr/>
            </p:nvCxnSpPr>
            <p:spPr>
              <a:xfrm flipH="1">
                <a:off x="4" y="2273300"/>
                <a:ext cx="529589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88480" y="2268060"/>
                <a:ext cx="53035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9" name="标题 7"/>
          <p:cNvSpPr>
            <a:spLocks noGrp="1"/>
          </p:cNvSpPr>
          <p:nvPr/>
        </p:nvSpPr>
        <p:spPr>
          <a:xfrm>
            <a:off x="3042285" y="3949700"/>
            <a:ext cx="6962140" cy="76962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latin typeface="微软雅黑" panose="020b0503020204020204" charset="-122"/>
                <a:ea typeface="微软雅黑" panose="020b0503020204020204" charset="-122"/>
              </a:rPr>
              <a:t>近代西方民族国家的产生</a:t>
            </a: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1198880"/>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（一）专制王权国家形成</a:t>
            </a:r>
          </a:p>
          <a:p>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440055" y="1598295"/>
            <a:ext cx="9213850" cy="460375"/>
          </a:xfrm>
          <a:prstGeom prst="rect">
            <a:avLst/>
          </a:prstGeom>
          <a:noFill/>
        </p:spPr>
        <p:txBody>
          <a:bodyPr wrap="none" rtlCol="0">
            <a:spAutoFit/>
          </a:bodyPr>
          <a:lstStyle/>
          <a:p>
            <a:r>
              <a:rPr lang="zh-CN" altLang="en-US" sz="2400" b="1">
                <a:latin typeface="宋体" pitchFamily="2" charset="-122"/>
                <a:ea typeface="宋体" panose="02010600030101010101" pitchFamily="2" charset="-122"/>
                <a:cs typeface="宋体" panose="02010600030101010101" pitchFamily="2" charset="-122"/>
              </a:rPr>
              <a:t>（</a:t>
            </a:r>
            <a:r>
              <a:rPr lang="en-US" altLang="zh-CN" sz="2400" b="1">
                <a:latin typeface="宋体" pitchFamily="2" charset="-122"/>
                <a:ea typeface="宋体" panose="02010600030101010101" pitchFamily="2" charset="-122"/>
                <a:cs typeface="宋体" panose="02010600030101010101" pitchFamily="2" charset="-122"/>
              </a:rPr>
              <a:t>1</a:t>
            </a:r>
            <a:r>
              <a:rPr lang="zh-CN" altLang="en-US" sz="2400" b="1">
                <a:latin typeface="宋体" pitchFamily="2" charset="-122"/>
                <a:ea typeface="宋体" panose="02010600030101010101" pitchFamily="2" charset="-122"/>
                <a:cs typeface="宋体" panose="02010600030101010101" pitchFamily="2" charset="-122"/>
              </a:rPr>
              <a:t>）</a:t>
            </a:r>
            <a:r>
              <a:rPr lang="en-US" altLang="zh-CN" sz="2400" b="1">
                <a:latin typeface="宋体" pitchFamily="2" charset="-122"/>
                <a:ea typeface="宋体" panose="02010600030101010101" pitchFamily="2" charset="-122"/>
                <a:cs typeface="宋体" panose="02010600030101010101" pitchFamily="2" charset="-122"/>
              </a:rPr>
              <a:t>15</a:t>
            </a:r>
            <a:r>
              <a:rPr lang="zh-CN" altLang="en-US" sz="2400" b="1">
                <a:latin typeface="宋体" pitchFamily="2" charset="-122"/>
                <a:ea typeface="宋体" panose="02010600030101010101" pitchFamily="2" charset="-122"/>
                <a:cs typeface="宋体" panose="02010600030101010101" pitchFamily="2" charset="-122"/>
              </a:rPr>
              <a:t>世纪前后，西欧国家的封建割据势力削弱，中央集权加强；</a:t>
            </a:r>
          </a:p>
        </p:txBody>
      </p:sp>
      <p:sp>
        <p:nvSpPr>
          <p:cNvPr id="4" name="文本框 3"/>
          <p:cNvSpPr txBox="1"/>
          <p:nvPr/>
        </p:nvSpPr>
        <p:spPr>
          <a:xfrm>
            <a:off x="141605" y="2376170"/>
            <a:ext cx="7216140" cy="4154170"/>
          </a:xfrm>
          <a:prstGeom prst="rect">
            <a:avLst/>
          </a:prstGeom>
          <a:noFill/>
          <a:ln w="25400" cmpd="sng">
            <a:solidFill>
              <a:schemeClr val="tx1"/>
            </a:solidFill>
            <a:prstDash val="sysDot"/>
          </a:ln>
        </p:spPr>
        <p:txBody>
          <a:bodyPr wrap="square" rtlCol="0" anchor="t">
            <a:spAutoFit/>
          </a:bodyPr>
          <a:lstStyle/>
          <a:p>
            <a:r>
              <a:rPr lang="zh-CN" altLang="en-US" sz="2400">
                <a:latin typeface="微软雅黑" panose="020b0503020204020204" charset="-122"/>
                <a:ea typeface="微软雅黑" panose="020b0503020204020204"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材料一   中世纪的欧洲，封建割据严重，王权衰微，天主教势力异常强大，占据了支配地位，罗马教皇终于确立了西欧的大一统神权统治。14--16世纪，在西欧，随着商品生产与交换的繁荣，封建生产方式开始瓦解，资本主义萌芽开始产生和发展，同时资产阶级开始兴起，他们反对教会和贵族的特权，强烈要求分享政治权利。</a:t>
            </a:r>
          </a:p>
          <a:p>
            <a:r>
              <a:rPr lang="zh-CN" altLang="en-US" sz="2400">
                <a:latin typeface="微软雅黑" panose="020b0503020204020204" charset="-122"/>
                <a:ea typeface="微软雅黑" panose="020b0503020204020204"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材料二   西欧资本主义进入原始积累时期以后，无论是国内放置还是海外掠夺，都需要有强大国家作支撑。英国、法国等逐渐形成统一的民族国家，天主教会成为西欧各国强化王权道路上的一大障碍。</a:t>
            </a: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1</a:t>
            </a:r>
            <a:r>
              <a:rPr lang="zh-CN" altLang="en-US" sz="2400" b="1">
                <a:latin typeface="微软雅黑" panose="020b0503020204020204" charset="-122"/>
                <a:ea typeface="微软雅黑" panose="020b0503020204020204" charset="-122"/>
                <a:sym typeface="+mn-ea"/>
              </a:rPr>
              <a:t>、背景</a:t>
            </a:r>
            <a:endParaRPr lang="zh-CN" altLang="en-US" sz="2400" b="1">
              <a:latin typeface="微软雅黑" panose="020b0503020204020204" charset="-122"/>
              <a:ea typeface="微软雅黑" panose="020b0503020204020204" charset="-122"/>
            </a:endParaRPr>
          </a:p>
        </p:txBody>
      </p:sp>
      <p:pic>
        <p:nvPicPr>
          <p:cNvPr id="6" name="图片 5"/>
          <p:cNvPicPr>
            <a:picLocks noChangeAspect="1"/>
          </p:cNvPicPr>
          <p:nvPr/>
        </p:nvPicPr>
        <p:blipFill>
          <a:blip r:embed="rId2"/>
          <a:stretch>
            <a:fillRect/>
          </a:stretch>
        </p:blipFill>
        <p:spPr>
          <a:xfrm>
            <a:off x="7478395" y="2376170"/>
            <a:ext cx="4572635" cy="3626485"/>
          </a:xfrm>
          <a:prstGeom prst="rect">
            <a:avLst/>
          </a:prstGeom>
        </p:spPr>
      </p:pic>
      <p:sp>
        <p:nvSpPr>
          <p:cNvPr id="7" name="文本框 6"/>
          <p:cNvSpPr txBox="1"/>
          <p:nvPr/>
        </p:nvSpPr>
        <p:spPr>
          <a:xfrm>
            <a:off x="8494395" y="6162040"/>
            <a:ext cx="2540000" cy="460375"/>
          </a:xfrm>
          <a:prstGeom prst="rect">
            <a:avLst/>
          </a:prstGeom>
          <a:noFill/>
        </p:spPr>
        <p:txBody>
          <a:bodyPr wrap="square" rtlCol="0" anchor="t">
            <a:spAutoFit/>
          </a:bodyPr>
          <a:lstStyle/>
          <a:p>
            <a:pPr algn="ctr"/>
            <a:r>
              <a:rPr lang="zh-CN" altLang="en-US" sz="2400">
                <a:latin typeface="华文楷体" panose="02010600040101010101" charset="-122"/>
                <a:ea typeface="华文楷体" panose="02010600040101010101" charset="-122"/>
              </a:rPr>
              <a:t>卡诺莎之辱</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1198880"/>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（一）专制王权国家形成</a:t>
            </a:r>
          </a:p>
          <a:p>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544830" y="1594485"/>
            <a:ext cx="9213850" cy="460375"/>
          </a:xfrm>
          <a:prstGeom prst="rect">
            <a:avLst/>
          </a:prstGeom>
          <a:noFill/>
        </p:spPr>
        <p:txBody>
          <a:bodyPr wrap="none" rtlCol="0">
            <a:spAutoFit/>
          </a:bodyPr>
          <a:lstStyle/>
          <a:p>
            <a:r>
              <a:rPr lang="zh-CN" altLang="en-US" sz="2400" b="1">
                <a:latin typeface="宋体" pitchFamily="2" charset="-122"/>
                <a:ea typeface="宋体" panose="02010600030101010101" pitchFamily="2" charset="-122"/>
                <a:cs typeface="宋体" panose="02010600030101010101" pitchFamily="2" charset="-122"/>
              </a:rPr>
              <a:t>（</a:t>
            </a:r>
            <a:r>
              <a:rPr lang="en-US" altLang="zh-CN" sz="2400" b="1">
                <a:latin typeface="宋体" pitchFamily="2" charset="-122"/>
                <a:ea typeface="宋体" panose="02010600030101010101" pitchFamily="2" charset="-122"/>
                <a:cs typeface="宋体" panose="02010600030101010101" pitchFamily="2" charset="-122"/>
              </a:rPr>
              <a:t>1</a:t>
            </a:r>
            <a:r>
              <a:rPr lang="zh-CN" altLang="en-US" sz="2400" b="1">
                <a:latin typeface="宋体" pitchFamily="2" charset="-122"/>
                <a:ea typeface="宋体" panose="02010600030101010101" pitchFamily="2" charset="-122"/>
                <a:cs typeface="宋体" panose="02010600030101010101" pitchFamily="2" charset="-122"/>
              </a:rPr>
              <a:t>）</a:t>
            </a:r>
            <a:r>
              <a:rPr lang="en-US" altLang="zh-CN" sz="2400" b="1">
                <a:latin typeface="宋体" pitchFamily="2" charset="-122"/>
                <a:ea typeface="宋体" panose="02010600030101010101" pitchFamily="2" charset="-122"/>
                <a:cs typeface="宋体" panose="02010600030101010101" pitchFamily="2" charset="-122"/>
              </a:rPr>
              <a:t>15</a:t>
            </a:r>
            <a:r>
              <a:rPr lang="zh-CN" altLang="en-US" sz="2400" b="1">
                <a:latin typeface="宋体" pitchFamily="2" charset="-122"/>
                <a:ea typeface="宋体" panose="02010600030101010101" pitchFamily="2" charset="-122"/>
                <a:cs typeface="宋体" panose="02010600030101010101" pitchFamily="2" charset="-122"/>
              </a:rPr>
              <a:t>世纪前后，西欧国家的封建割据势力削弱，中央集权加强；</a:t>
            </a:r>
          </a:p>
        </p:txBody>
      </p:sp>
      <p:sp>
        <p:nvSpPr>
          <p:cNvPr id="9" name="文本框 8"/>
          <p:cNvSpPr txBox="1"/>
          <p:nvPr/>
        </p:nvSpPr>
        <p:spPr>
          <a:xfrm>
            <a:off x="544830" y="2054860"/>
            <a:ext cx="11647170" cy="460375"/>
          </a:xfrm>
          <a:prstGeom prst="rect">
            <a:avLst/>
          </a:prstGeom>
          <a:noFill/>
        </p:spPr>
        <p:txBody>
          <a:bodyPr wrap="square" rtlCol="0">
            <a:spAutoFit/>
          </a:bodyPr>
          <a:lstStyle/>
          <a:p>
            <a:r>
              <a:rPr lang="zh-CN" altLang="en-US" sz="2400" b="1">
                <a:latin typeface="宋体" pitchFamily="2" charset="-122"/>
                <a:ea typeface="宋体" panose="02010600030101010101" pitchFamily="2" charset="-122"/>
                <a:cs typeface="宋体" panose="02010600030101010101" pitchFamily="2" charset="-122"/>
              </a:rPr>
              <a:t>（</a:t>
            </a:r>
            <a:r>
              <a:rPr lang="en-US" altLang="zh-CN" sz="2400" b="1">
                <a:latin typeface="宋体" pitchFamily="2" charset="-122"/>
                <a:ea typeface="宋体" panose="02010600030101010101" pitchFamily="2" charset="-122"/>
                <a:cs typeface="宋体" panose="02010600030101010101" pitchFamily="2" charset="-122"/>
              </a:rPr>
              <a:t>2</a:t>
            </a:r>
            <a:r>
              <a:rPr lang="zh-CN" altLang="en-US" sz="2400" b="1">
                <a:latin typeface="宋体" pitchFamily="2" charset="-122"/>
                <a:ea typeface="宋体" panose="02010600030101010101" pitchFamily="2" charset="-122"/>
                <a:cs typeface="宋体" panose="02010600030101010101" pitchFamily="2" charset="-122"/>
              </a:rPr>
              <a:t>）</a:t>
            </a:r>
            <a:r>
              <a:rPr lang="zh-CN" sz="2400" b="1">
                <a:latin typeface="宋体" pitchFamily="2" charset="-122"/>
                <a:ea typeface="宋体" panose="02010600030101010101" pitchFamily="2" charset="-122"/>
                <a:cs typeface="宋体" panose="02010600030101010101" pitchFamily="2" charset="-122"/>
              </a:rPr>
              <a:t>宗教改革运动使各国的世俗权力得到强化，国家和民族认同观念日益显现。</a:t>
            </a:r>
          </a:p>
        </p:txBody>
      </p:sp>
      <p:sp>
        <p:nvSpPr>
          <p:cNvPr id="4" name="文本框 3"/>
          <p:cNvSpPr txBox="1"/>
          <p:nvPr/>
        </p:nvSpPr>
        <p:spPr>
          <a:xfrm>
            <a:off x="191770" y="2782570"/>
            <a:ext cx="11808460" cy="3784600"/>
          </a:xfrm>
          <a:prstGeom prst="rect">
            <a:avLst/>
          </a:prstGeom>
          <a:noFill/>
          <a:ln w="25400" cmpd="sng">
            <a:solidFill>
              <a:schemeClr val="tx1"/>
            </a:solidFill>
            <a:prstDash val="sysDot"/>
          </a:ln>
        </p:spPr>
        <p:txBody>
          <a:bodyPr wrap="square" rtlCol="0" anchor="t">
            <a:spAutoFit/>
          </a:bodyPr>
          <a:lstStyle/>
          <a:p>
            <a:r>
              <a:rPr lang="zh-CN" altLang="en-US" sz="2400">
                <a:latin typeface="微软雅黑" panose="020b0503020204020204" charset="-122"/>
                <a:ea typeface="微软雅黑" panose="020b0503020204020204"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材料三   </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我日夜思索这句话(神的裁判表现在神本身，正如</a:t>
            </a:r>
            <a:r>
              <a:rPr lang="en-US" altLang="zh-CN" sz="240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所写的:“义人靠信仰生活”)，神终于怜悯我，让我明白:神的裁判就是义人蒙受神思所经历的裁判，就是信仰。                                                  </a:t>
            </a:r>
            <a:r>
              <a:rPr lang="en-US" altLang="zh-CN" sz="240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马丁·路德</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r>
              <a:rPr lang="zh-CN" altLang="en-US" sz="2400">
                <a:latin typeface="微软雅黑" panose="020b0503020204020204" charset="-122"/>
                <a:ea typeface="微软雅黑" panose="020b0503020204020204"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材料四   </a:t>
            </a:r>
            <a:r>
              <a:rPr lang="zh-CN" altLang="en-US" sz="2400">
                <a:latin typeface="楷体" panose="02010609060101010101" pitchFamily="49" charset="-122"/>
                <a:ea typeface="楷体" panose="02010609060101010101" pitchFamily="49" charset="-122"/>
                <a:cs typeface="楷体" panose="02010609060101010101" pitchFamily="49" charset="-122"/>
                <a:sym typeface="+mn-ea"/>
              </a:rPr>
              <a:t>在中世纪的西欧，由于基督教文化共同体的长期存在和封建割据，民众首先认同自己是基督徒，其次是某个地域的人，对国家的认同感淡薄，同时国家也没有明确的主权。……从15世纪末开始，民族国家开始形成，国王成为认同的象征，共同的经济制度、以相同法规为基础的社会生活的形成使民族国家的根基不断巩固。</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r>
              <a:rPr lang="zh-CN" altLang="en-US" sz="2400">
                <a:latin typeface="微软雅黑" panose="020b0503020204020204" charset="-122"/>
                <a:ea typeface="微软雅黑" panose="020b0503020204020204"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材料五欧洲民族国家的演变经历了三个阶段:第一阶段从1500年到法国大革命，为欧洲民族国家的孕育和成长阶段，欧洲各主要国家都在从中世纪的等级君主制向绝对主义的王朝国家转变。                          </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杨宁一《历史学习新视野新知识》</a:t>
            </a: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1</a:t>
            </a:r>
            <a:r>
              <a:rPr lang="zh-CN" altLang="en-US" sz="2400" b="1">
                <a:latin typeface="微软雅黑" panose="020b0503020204020204" charset="-122"/>
                <a:ea typeface="微软雅黑" panose="020b0503020204020204" charset="-122"/>
                <a:sym typeface="+mn-ea"/>
              </a:rPr>
              <a:t>、背景</a:t>
            </a:r>
            <a:endParaRPr lang="zh-CN" altLang="en-US" sz="2400" b="1">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1198880"/>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（一）专制王权国家形成</a:t>
            </a:r>
          </a:p>
          <a:p>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2</a:t>
            </a:r>
            <a:r>
              <a:rPr lang="zh-CN" altLang="en-US" sz="2400" b="1">
                <a:latin typeface="微软雅黑" panose="020b0503020204020204" charset="-122"/>
                <a:ea typeface="微软雅黑" panose="020b0503020204020204" charset="-122"/>
                <a:sym typeface="+mn-ea"/>
              </a:rPr>
              <a:t>、表现</a:t>
            </a:r>
            <a:endParaRPr lang="zh-CN" altLang="en-US" sz="2400" b="1">
              <a:latin typeface="微软雅黑" panose="020b0503020204020204" charset="-122"/>
              <a:ea typeface="微软雅黑" panose="020b0503020204020204" charset="-122"/>
            </a:endParaRPr>
          </a:p>
        </p:txBody>
      </p:sp>
      <p:pic>
        <p:nvPicPr>
          <p:cNvPr id="10" name="图片 9"/>
          <p:cNvPicPr>
            <a:picLocks noChangeAspect="1"/>
          </p:cNvPicPr>
          <p:nvPr>
            <p:custDataLst>
              <p:tags r:id="rId3"/>
            </p:custDataLst>
          </p:nvPr>
        </p:nvPicPr>
        <p:blipFill>
          <a:blip r:embed="rId2"/>
          <a:stretch>
            <a:fillRect/>
          </a:stretch>
        </p:blipFill>
        <p:spPr>
          <a:xfrm>
            <a:off x="569595" y="1508760"/>
            <a:ext cx="2569845" cy="3909060"/>
          </a:xfrm>
          <a:prstGeom prst="ellipse">
            <a:avLst/>
          </a:prstGeom>
        </p:spPr>
      </p:pic>
      <p:sp>
        <p:nvSpPr>
          <p:cNvPr id="13" name="线形标注 1 12"/>
          <p:cNvSpPr/>
          <p:nvPr/>
        </p:nvSpPr>
        <p:spPr>
          <a:xfrm>
            <a:off x="4130040" y="1344295"/>
            <a:ext cx="6871970" cy="1100455"/>
          </a:xfrm>
          <a:prstGeom prst="borderCallout1">
            <a:avLst>
              <a:gd name="adj1" fmla="val 27075"/>
              <a:gd name="adj2" fmla="val -332"/>
              <a:gd name="adj3" fmla="val 62031"/>
              <a:gd name="adj4" fmla="val -19423"/>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rPr>
              <a:t>（</a:t>
            </a:r>
            <a:r>
              <a:rPr lang="en-US" altLang="zh-CN" sz="2400" b="1">
                <a:solidFill>
                  <a:schemeClr val="tx1"/>
                </a:solidFill>
                <a:latin typeface="宋体" pitchFamily="2" charset="-122"/>
                <a:ea typeface="宋体" panose="02010600030101010101" pitchFamily="2" charset="-122"/>
                <a:cs typeface="宋体" panose="02010600030101010101" pitchFamily="2" charset="-122"/>
                <a:sym typeface="+mn-ea"/>
              </a:rPr>
              <a:t>1</a:t>
            </a:r>
            <a:r>
              <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rPr>
              <a:t>）</a:t>
            </a:r>
            <a:r>
              <a:rPr lang="en-US" sz="2400" b="1">
                <a:solidFill>
                  <a:schemeClr val="tx1"/>
                </a:solidFill>
                <a:latin typeface="宋体" pitchFamily="2" charset="-122"/>
                <a:ea typeface="宋体" panose="02010600030101010101" pitchFamily="2" charset="-122"/>
                <a:cs typeface="宋体" panose="02010600030101010101" pitchFamily="2" charset="-122"/>
                <a:sym typeface="+mn-ea"/>
              </a:rPr>
              <a:t>1534</a:t>
            </a:r>
            <a:r>
              <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rPr>
              <a:t>年英国颁布</a:t>
            </a:r>
            <a:r>
              <a:rPr lang="zh-CN" altLang="en-US" sz="2400" b="1">
                <a:solidFill>
                  <a:srgbClr val="FF0000"/>
                </a:solidFill>
                <a:latin typeface="宋体" pitchFamily="2" charset="-122"/>
                <a:ea typeface="宋体" panose="02010600030101010101" pitchFamily="2" charset="-122"/>
                <a:cs typeface="宋体" panose="02010600030101010101" pitchFamily="2" charset="-122"/>
                <a:sym typeface="+mn-ea"/>
              </a:rPr>
              <a:t>《至尊法案》</a:t>
            </a:r>
            <a:r>
              <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rPr>
              <a:t>，宣布国王是英国教会的首脑，摆脱了罗马教廷的控制，建立起国王的专制统治。</a:t>
            </a:r>
          </a:p>
        </p:txBody>
      </p:sp>
      <p:sp>
        <p:nvSpPr>
          <p:cNvPr id="16" name="文本框 15"/>
          <p:cNvSpPr txBox="1"/>
          <p:nvPr/>
        </p:nvSpPr>
        <p:spPr>
          <a:xfrm>
            <a:off x="264160" y="5630545"/>
            <a:ext cx="3726815" cy="829945"/>
          </a:xfrm>
          <a:prstGeom prst="rect">
            <a:avLst/>
          </a:prstGeom>
          <a:noFill/>
        </p:spPr>
        <p:txBody>
          <a:bodyPr wrap="square" rtlCol="0" anchor="t">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亨利八世(英，1491年6月28日-1547年1月28日)</a:t>
            </a:r>
          </a:p>
        </p:txBody>
      </p:sp>
      <p:sp>
        <p:nvSpPr>
          <p:cNvPr id="11" name="文本框 10"/>
          <p:cNvSpPr txBox="1"/>
          <p:nvPr/>
        </p:nvSpPr>
        <p:spPr>
          <a:xfrm>
            <a:off x="3990975" y="3093720"/>
            <a:ext cx="7625080" cy="2676525"/>
          </a:xfrm>
          <a:prstGeom prst="rect">
            <a:avLst/>
          </a:prstGeom>
          <a:noFill/>
          <a:ln w="28575" cmpd="sng">
            <a:solidFill>
              <a:schemeClr val="tx1"/>
            </a:solidFill>
            <a:prstDash val="sysDot"/>
          </a:ln>
        </p:spPr>
        <p:txBody>
          <a:bodyPr wrap="square"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2400">
                <a:solidFill>
                  <a:schemeClr val="tx1">
                    <a:lumMod val="75000"/>
                    <a:lumOff val="25000"/>
                  </a:schemeClr>
                </a:solidFill>
                <a:latin typeface="华文行楷" panose="02010800040101010101" charset="-122"/>
                <a:ea typeface="华文行楷" panose="02010800040101010101" charset="-122"/>
                <a:cs typeface="华文行楷" panose="02010800040101010101" charset="-122"/>
              </a:rPr>
              <a:t>      </a:t>
            </a:r>
            <a:r>
              <a:rPr lang="zh-CN" altLang="en-US" sz="2400">
                <a:solidFill>
                  <a:schemeClr val="tx1">
                    <a:lumMod val="75000"/>
                    <a:lumOff val="25000"/>
                  </a:schemeClr>
                </a:solidFill>
                <a:latin typeface="华文行楷" panose="02010800040101010101" charset="-122"/>
                <a:ea typeface="华文行楷" panose="02010800040101010101" charset="-122"/>
                <a:cs typeface="华文行楷" panose="02010800040101010101" charset="-122"/>
              </a:rPr>
              <a:t>至尊法案是1534 年英国国王亨利八世促使国会通过的有关宗教改革的法令。宣布国王为英国教会的首领，拥有任命教会各种神职和决定教义的权力，拒绝接受这一法案者以叛国罪处死。改革后的英国教会摆脱罗马教皇的控制，称英国国教会，亦称安立甘教会。国王既是世俗领袖，亦是宗教领袖。</a:t>
            </a:r>
          </a:p>
          <a:p>
            <a:pPr algn="l"/>
            <a:r>
              <a:rPr lang="zh-CN" altLang="en-US" sz="2400">
                <a:solidFill>
                  <a:schemeClr val="tx1">
                    <a:lumMod val="75000"/>
                    <a:lumOff val="25000"/>
                  </a:schemeClr>
                </a:solidFill>
                <a:latin typeface="华文行楷" panose="02010800040101010101" charset="-122"/>
                <a:ea typeface="华文行楷" panose="02010800040101010101" charset="-122"/>
                <a:cs typeface="华文行楷" panose="02010800040101010101" charset="-122"/>
              </a:rPr>
              <a:t>       1559 年女王伊丽莎白一世重申这一法案。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ox(in)">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1198880"/>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（一）专制王权国家形成</a:t>
            </a:r>
          </a:p>
          <a:p>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2</a:t>
            </a:r>
            <a:r>
              <a:rPr lang="zh-CN" altLang="en-US" sz="2400" b="1">
                <a:latin typeface="微软雅黑" panose="020b0503020204020204" charset="-122"/>
                <a:ea typeface="微软雅黑" panose="020b0503020204020204" charset="-122"/>
                <a:sym typeface="+mn-ea"/>
              </a:rPr>
              <a:t>、表现</a:t>
            </a:r>
            <a:endParaRPr lang="zh-CN" altLang="en-US" sz="2400" b="1">
              <a:latin typeface="微软雅黑" panose="020b0503020204020204" charset="-122"/>
              <a:ea typeface="微软雅黑" panose="020b0503020204020204" charset="-122"/>
            </a:endParaRPr>
          </a:p>
        </p:txBody>
      </p:sp>
      <p:pic>
        <p:nvPicPr>
          <p:cNvPr id="14" name="图片 13"/>
          <p:cNvPicPr>
            <a:picLocks noChangeAspect="1"/>
          </p:cNvPicPr>
          <p:nvPr/>
        </p:nvPicPr>
        <p:blipFill>
          <a:blip r:embed="rId2"/>
          <a:srcRect b="4841"/>
          <a:stretch>
            <a:fillRect/>
          </a:stretch>
        </p:blipFill>
        <p:spPr>
          <a:xfrm>
            <a:off x="8834755" y="864235"/>
            <a:ext cx="2860675" cy="3909060"/>
          </a:xfrm>
          <a:prstGeom prst="ellipse">
            <a:avLst/>
          </a:prstGeom>
        </p:spPr>
      </p:pic>
      <p:sp>
        <p:nvSpPr>
          <p:cNvPr id="15" name="文本框 14"/>
          <p:cNvSpPr txBox="1"/>
          <p:nvPr/>
        </p:nvSpPr>
        <p:spPr>
          <a:xfrm>
            <a:off x="8645525" y="4977765"/>
            <a:ext cx="3546475" cy="829945"/>
          </a:xfrm>
          <a:prstGeom prst="rect">
            <a:avLst/>
          </a:prstGeom>
          <a:noFill/>
        </p:spPr>
        <p:txBody>
          <a:bodyPr wrap="square" rtlCol="0" anchor="t">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路易十四(法，1638年9月5日-1715年9月1日)</a:t>
            </a:r>
          </a:p>
        </p:txBody>
      </p:sp>
      <p:sp>
        <p:nvSpPr>
          <p:cNvPr id="17" name="线形标注 1 16"/>
          <p:cNvSpPr/>
          <p:nvPr/>
        </p:nvSpPr>
        <p:spPr>
          <a:xfrm>
            <a:off x="4330065" y="614680"/>
            <a:ext cx="3532505" cy="577850"/>
          </a:xfrm>
          <a:prstGeom prst="borderCallout1">
            <a:avLst>
              <a:gd name="adj1" fmla="val 47912"/>
              <a:gd name="adj2" fmla="val 101959"/>
              <a:gd name="adj3" fmla="val 127582"/>
              <a:gd name="adj4" fmla="val 136994"/>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sz="2400" b="1">
                <a:solidFill>
                  <a:schemeClr val="tx1"/>
                </a:solidFill>
                <a:latin typeface="宋体" pitchFamily="2" charset="-122"/>
                <a:ea typeface="宋体" panose="02010600030101010101" pitchFamily="2" charset="-122"/>
                <a:cs typeface="宋体" panose="02010600030101010101" pitchFamily="2" charset="-122"/>
                <a:sym typeface="+mn-ea"/>
              </a:rPr>
              <a:t>（</a:t>
            </a:r>
            <a:r>
              <a:rPr lang="en-US" altLang="zh-CN" sz="2400" b="1">
                <a:solidFill>
                  <a:schemeClr val="tx1"/>
                </a:solidFill>
                <a:latin typeface="宋体" pitchFamily="2" charset="-122"/>
                <a:ea typeface="宋体" panose="02010600030101010101" pitchFamily="2" charset="-122"/>
                <a:cs typeface="宋体" panose="02010600030101010101" pitchFamily="2" charset="-122"/>
                <a:sym typeface="+mn-ea"/>
              </a:rPr>
              <a:t>2</a:t>
            </a:r>
            <a:r>
              <a:rPr lang="zh-CN" sz="2400" b="1">
                <a:solidFill>
                  <a:schemeClr val="tx1"/>
                </a:solidFill>
                <a:latin typeface="宋体" pitchFamily="2" charset="-122"/>
                <a:ea typeface="宋体" panose="02010600030101010101" pitchFamily="2" charset="-122"/>
                <a:cs typeface="宋体" panose="02010600030101010101" pitchFamily="2" charset="-122"/>
                <a:sym typeface="+mn-ea"/>
              </a:rPr>
              <a:t>）法国王权达到顶峰</a:t>
            </a:r>
            <a:endPar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endParaRPr>
          </a:p>
        </p:txBody>
      </p:sp>
      <p:sp>
        <p:nvSpPr>
          <p:cNvPr id="3" name="文本框 2"/>
          <p:cNvSpPr txBox="1"/>
          <p:nvPr/>
        </p:nvSpPr>
        <p:spPr>
          <a:xfrm>
            <a:off x="141605" y="1508760"/>
            <a:ext cx="8503920" cy="4154170"/>
          </a:xfrm>
          <a:prstGeom prst="rect">
            <a:avLst/>
          </a:prstGeom>
          <a:noFill/>
          <a:ln w="28575" cmpd="sng">
            <a:solidFill>
              <a:schemeClr val="tx1"/>
            </a:solidFill>
            <a:prstDash val="sysDot"/>
          </a:ln>
        </p:spPr>
        <p:txBody>
          <a:bodyPr wrap="square" rtlCol="0" anchor="t">
            <a:spAutoFit/>
          </a:bodyPr>
          <a:lstStyle/>
          <a:p>
            <a:r>
              <a:rPr lang="en-US" altLang="zh-CN" sz="2400">
                <a:latin typeface="华文行楷" panose="02010800040101010101" charset="-122"/>
                <a:ea typeface="华文行楷" panose="02010800040101010101" charset="-122"/>
                <a:cs typeface="华文行楷" panose="02010800040101010101" charset="-122"/>
              </a:rPr>
              <a:t>                                       </a:t>
            </a:r>
            <a:r>
              <a:rPr lang="en-US" altLang="zh-CN" sz="2400">
                <a:latin typeface="微软雅黑" panose="020b0503020204020204" charset="-122"/>
                <a:ea typeface="微软雅黑" panose="020b0503020204020204" charset="-122"/>
                <a:cs typeface="华文行楷" panose="02010800040101010101" charset="-122"/>
              </a:rPr>
              <a:t>♔</a:t>
            </a:r>
            <a:r>
              <a:rPr lang="en-US" altLang="zh-CN" sz="2400">
                <a:latin typeface="华文行楷" panose="02010800040101010101" charset="-122"/>
                <a:ea typeface="华文行楷" panose="02010800040101010101" charset="-122"/>
                <a:cs typeface="华文行楷" panose="02010800040101010101" charset="-122"/>
              </a:rPr>
              <a:t>朕即国家</a:t>
            </a:r>
            <a:r>
              <a:rPr lang="en-US" altLang="zh-CN" sz="2400">
                <a:latin typeface="微软雅黑" panose="020b0503020204020204" charset="-122"/>
                <a:ea typeface="微软雅黑" panose="020b0503020204020204" charset="-122"/>
                <a:cs typeface="华文行楷" panose="02010800040101010101" charset="-122"/>
              </a:rPr>
              <a:t>☀</a:t>
            </a:r>
            <a:endParaRPr lang="en-US" altLang="zh-CN" sz="2400">
              <a:latin typeface="华文行楷" panose="02010800040101010101" charset="-122"/>
              <a:ea typeface="华文行楷" panose="02010800040101010101" charset="-122"/>
              <a:cs typeface="华文行楷" panose="02010800040101010101" charset="-122"/>
            </a:endParaRPr>
          </a:p>
          <a:p>
            <a:r>
              <a:rPr lang="en-US" altLang="zh-CN" sz="2400">
                <a:latin typeface="华文行楷" panose="02010800040101010101" charset="-122"/>
                <a:ea typeface="华文行楷" panose="02010800040101010101" charset="-122"/>
                <a:cs typeface="华文行楷" panose="02010800040101010101" charset="-122"/>
              </a:rPr>
              <a:t>        </a:t>
            </a:r>
            <a:r>
              <a:rPr lang="zh-CN" altLang="en-US" sz="2400">
                <a:latin typeface="华文行楷" panose="02010800040101010101" charset="-122"/>
                <a:ea typeface="华文行楷" panose="02010800040101010101" charset="-122"/>
                <a:cs typeface="华文行楷" panose="02010800040101010101" charset="-122"/>
              </a:rPr>
              <a:t>路易十四，自号太阳王。秉政前就决心凭借君权神授观念强化绝对君主制。“太阳王”自诩为“上帝在人间的代表”,他在给他的孙子的训词中说：“不要让别人来治国，你要自己做主，永远不要有亲信，也不要首相；可以倾听、咨询御前会议的意见，但要自己做决定上帝让你当国王，他会给你必要的智慧”。路易十四亲政后，立即宣布僧侣会议必须听命于国王，各大臣非经国王同意不得发布任何政令。1664年，国王委派官员到各省整治地方官吏，训诚他们效命中央政府。翌年，路易十四取消各地的终审法庭，并宣布巴黎高等法院和地方高等法院不得再就国王的敕令进行讨论和表决，必须先行登记。</a:t>
            </a:r>
          </a:p>
        </p:txBody>
      </p:sp>
      <p:sp>
        <p:nvSpPr>
          <p:cNvPr id="6" name="文本框 5"/>
          <p:cNvSpPr txBox="1"/>
          <p:nvPr/>
        </p:nvSpPr>
        <p:spPr>
          <a:xfrm>
            <a:off x="1983740" y="6122035"/>
            <a:ext cx="5652770" cy="460375"/>
          </a:xfrm>
          <a:prstGeom prst="rect">
            <a:avLst/>
          </a:prstGeom>
          <a:solidFill>
            <a:schemeClr val="bg1">
              <a:lumMod val="85000"/>
            </a:schemeClr>
          </a:solidFill>
        </p:spPr>
        <p:txBody>
          <a:bodyPr wrap="square" rtlCol="0">
            <a:spAutoFit/>
          </a:bodyPr>
          <a:lstStyle/>
          <a:p>
            <a:r>
              <a:rPr lang="zh-CN" altLang="en-US" sz="2400" b="1">
                <a:solidFill>
                  <a:schemeClr val="tx1"/>
                </a:solidFill>
                <a:latin typeface="宋体" pitchFamily="2" charset="-122"/>
                <a:ea typeface="宋体" panose="02010600030101010101" pitchFamily="2" charset="-122"/>
                <a:cs typeface="宋体" panose="02010600030101010101" pitchFamily="2" charset="-122"/>
              </a:rPr>
              <a:t>（</a:t>
            </a:r>
            <a:r>
              <a:rPr lang="en-US" altLang="zh-CN" sz="2400" b="1">
                <a:solidFill>
                  <a:schemeClr val="tx1"/>
                </a:solidFill>
                <a:latin typeface="宋体" pitchFamily="2" charset="-122"/>
                <a:ea typeface="宋体" panose="02010600030101010101" pitchFamily="2" charset="-122"/>
                <a:cs typeface="宋体" panose="02010600030101010101" pitchFamily="2" charset="-122"/>
              </a:rPr>
              <a:t>3</a:t>
            </a:r>
            <a:r>
              <a:rPr lang="zh-CN" altLang="en-US" sz="2400" b="1">
                <a:solidFill>
                  <a:schemeClr val="tx1"/>
                </a:solidFill>
                <a:latin typeface="宋体" pitchFamily="2" charset="-122"/>
                <a:ea typeface="宋体" panose="02010600030101010101" pitchFamily="2" charset="-122"/>
                <a:cs typeface="宋体" panose="02010600030101010101" pitchFamily="2" charset="-122"/>
              </a:rPr>
              <a:t>）欧洲国家纷纷成为专制王权国家</a:t>
            </a:r>
          </a:p>
        </p:txBody>
      </p:sp>
      <p:sp>
        <p:nvSpPr>
          <p:cNvPr id="18" name="上下箭头 17"/>
          <p:cNvSpPr/>
          <p:nvPr/>
        </p:nvSpPr>
        <p:spPr>
          <a:xfrm>
            <a:off x="4227830" y="5547995"/>
            <a:ext cx="330835" cy="574040"/>
          </a:xfrm>
          <a:prstGeom prst="upDownArrow">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par>
                    <p:cTn id="9" fill="hold" nodeType="clickPar">
                      <p:stCondLst>
                        <p:cond delay="indefinite"/>
                        <p:cond evt="onBegin" delay="0">
                          <p:tn val="8"/>
                        </p:cond>
                      </p:stCondLst>
                      <p:childTnLst>
                        <p:par>
                          <p:cTn id="10" fill="hold" nodeType="withGroup">
                            <p:stCondLst>
                              <p:cond delay="indefinite"/>
                            </p:stCondLst>
                          </p:cTn>
                        </p:par>
                        <p:par>
                          <p:cTn id="11" fill="hold" nodeType="afterGroup">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box(in)">
                                      <p:cBhvr>
                                        <p:cTn id="14" dur="2000"/>
                                        <p:tgtEl>
                                          <p:spTgt spid="17"/>
                                        </p:tgtEl>
                                      </p:cBhvr>
                                    </p:animEffect>
                                  </p:childTnLst>
                                </p:cTn>
                              </p:par>
                            </p:childTnLst>
                          </p:cTn>
                        </p:par>
                      </p:childTnLst>
                    </p:cTn>
                  </p:par>
                  <p:par>
                    <p:cTn id="15" fill="hold" nodeType="clickPar">
                      <p:stCondLst>
                        <p:cond delay="indefinite"/>
                        <p:cond evt="onBegin" delay="0">
                          <p:tn val="14"/>
                        </p:cond>
                      </p:stCondLst>
                      <p:childTnLst>
                        <p:par>
                          <p:cTn id="16" fill="hold" nodeType="withGroup">
                            <p:stCondLst>
                              <p:cond delay="indefinite"/>
                            </p:stCondLst>
                          </p:cTn>
                        </p:par>
                        <p:par>
                          <p:cTn id="17" fill="hold" nodeType="afterGroup">
                            <p:stCondLst>
                              <p:cond delay="0"/>
                            </p:stCondLst>
                            <p:childTnLst>
                              <p:par>
                                <p:cTn id="18" presetID="4" presetClass="entr" presetSubtype="16" fill="hold" grpId="2"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ox(in)">
                                      <p:cBhvr>
                                        <p:cTn id="20" dur="2000"/>
                                        <p:tgtEl>
                                          <p:spTgt spid="18"/>
                                        </p:tgtEl>
                                      </p:cBhvr>
                                    </p:animEffect>
                                  </p:childTnLst>
                                </p:cTn>
                              </p:par>
                            </p:childTnLst>
                          </p:cTn>
                        </p:par>
                        <p:par>
                          <p:cTn id="21" fill="hold" nodeType="withGroup">
                            <p:stCondLst>
                              <p:cond delay="2000"/>
                            </p:stCondLst>
                            <p:childTnLst>
                              <p:par>
                                <p:cTn id="22" presetID="4" presetClass="entr" presetSubtype="16" fill="hold" grpId="1" nodeType="afterEffect">
                                  <p:childTnLst>
                                    <p:set>
                                      <p:cBhvr>
                                        <p:cTn id="23" dur="1" fill="hold">
                                          <p:stCondLst>
                                            <p:cond delay="0"/>
                                          </p:stCondLst>
                                        </p:cTn>
                                        <p:tgtEl>
                                          <p:spTgt spid="6"/>
                                        </p:tgtEl>
                                        <p:attrNameLst>
                                          <p:attrName>style.visibility</p:attrName>
                                        </p:attrNameLst>
                                      </p:cBhvr>
                                      <p:to>
                                        <p:strVal val="visible"/>
                                      </p:to>
                                    </p:set>
                                    <p:animEffect transition="in" filter="box(in)">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6" grpId="1"/>
      <p:bldP spid="18" grpId="2"/>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1198880"/>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（一）专制王权国家形成</a:t>
            </a:r>
          </a:p>
          <a:p>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3</a:t>
            </a:r>
            <a:r>
              <a:rPr lang="zh-CN" altLang="en-US" sz="2400" b="1">
                <a:latin typeface="微软雅黑" panose="020b0503020204020204" charset="-122"/>
                <a:ea typeface="微软雅黑" panose="020b0503020204020204" charset="-122"/>
                <a:sym typeface="+mn-ea"/>
              </a:rPr>
              <a:t>、特点</a:t>
            </a:r>
            <a:endParaRPr lang="zh-CN" altLang="en-US" sz="2400" b="1">
              <a:latin typeface="微软雅黑" panose="020b0503020204020204" charset="-122"/>
              <a:ea typeface="微软雅黑" panose="020b0503020204020204" charset="-122"/>
            </a:endParaRPr>
          </a:p>
        </p:txBody>
      </p:sp>
      <p:sp>
        <p:nvSpPr>
          <p:cNvPr id="4" name="文本框 3"/>
          <p:cNvSpPr txBox="1"/>
          <p:nvPr/>
        </p:nvSpPr>
        <p:spPr>
          <a:xfrm>
            <a:off x="1426845" y="1048385"/>
            <a:ext cx="10628630" cy="460375"/>
          </a:xfrm>
          <a:prstGeom prst="rect">
            <a:avLst/>
          </a:prstGeom>
          <a:noFill/>
        </p:spPr>
        <p:txBody>
          <a:bodyPr wrap="square" rtlCol="0">
            <a:spAutoFit/>
          </a:bodyPr>
          <a:lstStyle/>
          <a:p>
            <a:r>
              <a:rPr lang="zh-CN" altLang="en-US" sz="2400" b="1">
                <a:latin typeface="宋体" pitchFamily="2" charset="-122"/>
                <a:ea typeface="宋体" panose="02010600030101010101" pitchFamily="2" charset="-122"/>
                <a:cs typeface="宋体" panose="02010600030101010101" pitchFamily="2" charset="-122"/>
              </a:rPr>
              <a:t>国王往往就是国家，国家版图常常因为国王的婚姻或者继承关系发生改变</a:t>
            </a:r>
          </a:p>
        </p:txBody>
      </p:sp>
      <p:sp>
        <p:nvSpPr>
          <p:cNvPr id="9" name="文本框 8"/>
          <p:cNvSpPr txBox="1"/>
          <p:nvPr/>
        </p:nvSpPr>
        <p:spPr>
          <a:xfrm>
            <a:off x="4173220" y="1594485"/>
            <a:ext cx="7645400" cy="4154170"/>
          </a:xfrm>
          <a:prstGeom prst="rect">
            <a:avLst/>
          </a:prstGeom>
          <a:noFill/>
          <a:ln w="28575" cmpd="sng">
            <a:solidFill>
              <a:schemeClr val="tx1"/>
            </a:solidFill>
            <a:prstDash val="sysDot"/>
          </a:ln>
        </p:spPr>
        <p:txBody>
          <a:bodyPr wrap="square" rtlCol="0" anchor="t">
            <a:spAutoFit/>
          </a:bodyPr>
          <a:lstStyle/>
          <a:p>
            <a:r>
              <a:rPr lang="en-US" altLang="zh-CN" sz="2400">
                <a:latin typeface="华文楷体" panose="02010600040101010101" charset="-122"/>
                <a:ea typeface="华文楷体" panose="02010600040101010101" charset="-122"/>
                <a:cs typeface="华文楷体" panose="02010600040101010101" charset="-122"/>
              </a:rPr>
              <a:t>        </a:t>
            </a:r>
            <a:r>
              <a:rPr lang="zh-CN" altLang="en-US" sz="2400">
                <a:latin typeface="华文楷体" panose="02010600040101010101" charset="-122"/>
                <a:ea typeface="华文楷体" panose="02010600040101010101" charset="-122"/>
                <a:cs typeface="华文楷体" panose="02010600040101010101" charset="-122"/>
              </a:rPr>
              <a:t>腓特烈三世（1439-1493）（</a:t>
            </a:r>
            <a:r>
              <a:rPr lang="zh-CN" altLang="en-US" sz="2400">
                <a:latin typeface="华文楷体" panose="02010600040101010101" charset="-122"/>
                <a:ea typeface="华文楷体" panose="02010600040101010101" charset="-122"/>
                <a:cs typeface="华文楷体" panose="02010600040101010101" charset="-122"/>
                <a:sym typeface="+mn-ea"/>
              </a:rPr>
              <a:t>奥地利大公，斯蒂利亚公爵，卡林提亚公爵，卡尼奥拉公爵，德意志国王，神圣罗马帝国皇帝，阿尔伯特一世的曾孙，卡林提亚和卡尼奥拉公爵欧内斯特之子，阿尔伯特二世的堂弟</a:t>
            </a:r>
            <a:r>
              <a:rPr lang="zh-CN" altLang="en-US" sz="2400">
                <a:latin typeface="华文楷体" panose="02010600040101010101" charset="-122"/>
                <a:ea typeface="华文楷体" panose="02010600040101010101" charset="-122"/>
                <a:cs typeface="华文楷体" panose="02010600040101010101" charset="-122"/>
              </a:rPr>
              <a:t>）1439年被选为德意志国王，1452年，在罗马接受教皇尼古拉五世加</a:t>
            </a:r>
            <a:r>
              <a:rPr lang="zh-CN" altLang="en-US" sz="2400">
                <a:latin typeface="华文楷体" panose="02010600040101010101" charset="-122"/>
                <a:ea typeface="华文楷体" panose="02010600040101010101" charset="-122"/>
                <a:cs typeface="华文楷体" panose="02010600040101010101" charset="-122"/>
                <a:sym typeface="+mn-ea"/>
              </a:rPr>
              <a:t>冕</a:t>
            </a:r>
            <a:r>
              <a:rPr lang="zh-CN" altLang="en-US" sz="2400">
                <a:latin typeface="华文楷体" panose="02010600040101010101" charset="-122"/>
                <a:ea typeface="华文楷体" panose="02010600040101010101" charset="-122"/>
                <a:cs typeface="华文楷体" panose="02010600040101010101" charset="-122"/>
              </a:rPr>
              <a:t>为帝，是德意志最后一个由教皇加冕的皇帝。1477年，其子马克西米连和与勃艮第公爵大胆查理的女儿玛丽结婚，奥地利由此获取了勃艮第在尼德兰的大片领地，一举成为欧洲强国，哈布斯堡王朝此后通过联姻几乎统一了整个西欧，由此诞生了一句名言：“让其他人去发动战争吧，你只需和奥地利一起，享受婚姻。</a:t>
            </a:r>
          </a:p>
        </p:txBody>
      </p:sp>
      <p:pic>
        <p:nvPicPr>
          <p:cNvPr id="10" name="图片 9"/>
          <p:cNvPicPr>
            <a:picLocks noChangeAspect="1"/>
          </p:cNvPicPr>
          <p:nvPr/>
        </p:nvPicPr>
        <p:blipFill>
          <a:blip r:embed="rId3"/>
          <a:stretch>
            <a:fillRect/>
          </a:stretch>
        </p:blipFill>
        <p:spPr>
          <a:xfrm>
            <a:off x="252095" y="1508760"/>
            <a:ext cx="3728720" cy="4239895"/>
          </a:xfrm>
          <a:prstGeom prst="rect">
            <a:avLst/>
          </a:prstGeom>
        </p:spPr>
      </p:pic>
      <p:sp>
        <p:nvSpPr>
          <p:cNvPr id="31" name="文本框 30"/>
          <p:cNvSpPr txBox="1"/>
          <p:nvPr/>
        </p:nvSpPr>
        <p:spPr>
          <a:xfrm>
            <a:off x="1590040" y="6038850"/>
            <a:ext cx="9011920" cy="521970"/>
          </a:xfrm>
          <a:prstGeom prst="rect">
            <a:avLst/>
          </a:prstGeom>
          <a:solidFill>
            <a:schemeClr val="accent3"/>
          </a:solidFill>
        </p:spPr>
        <p:txBody>
          <a:bodyPr wrap="square" rtlCol="0">
            <a:spAutoFit/>
            <a:scene3d>
              <a:camera prst="orthographicFront"/>
              <a:lightRig rig="threePt" dir="t"/>
            </a:scene3d>
          </a:bodyPr>
          <a:lstStyle/>
          <a:p>
            <a:r>
              <a:rPr lang="en-US" altLang="zh-CN" sz="2800" b="1">
                <a:solidFill>
                  <a:schemeClr val="tx1"/>
                </a:solidFill>
                <a:effectLst/>
                <a:latin typeface="华文行楷" panose="02010800040101010101" charset="-122"/>
                <a:ea typeface="华文行楷" panose="02010800040101010101" charset="-122"/>
                <a:cs typeface="华文行楷" panose="02010800040101010101" charset="-122"/>
              </a:rPr>
              <a:t>16-19</a:t>
            </a:r>
            <a:r>
              <a:rPr lang="zh-CN" altLang="en-US" sz="2800" b="1">
                <a:solidFill>
                  <a:schemeClr val="tx1"/>
                </a:solidFill>
                <a:effectLst/>
                <a:latin typeface="华文行楷" panose="02010800040101010101" charset="-122"/>
                <a:ea typeface="华文行楷" panose="02010800040101010101" charset="-122"/>
                <a:cs typeface="华文行楷" panose="02010800040101010101" charset="-122"/>
              </a:rPr>
              <a:t>世纪，西方国家从专制王权国家发展为民族国家。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1"/>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0" y="530860"/>
            <a:ext cx="5476875" cy="82994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（二）民族国家建立</a:t>
            </a:r>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97345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1</a:t>
            </a:r>
            <a:r>
              <a:rPr lang="zh-CN" altLang="en-US" sz="2400" b="1">
                <a:latin typeface="微软雅黑" panose="020b0503020204020204" charset="-122"/>
                <a:ea typeface="微软雅黑" panose="020b0503020204020204" charset="-122"/>
                <a:sym typeface="+mn-ea"/>
              </a:rPr>
              <a:t>、背景</a:t>
            </a:r>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264795" y="1510665"/>
            <a:ext cx="11734800" cy="1568450"/>
          </a:xfrm>
          <a:prstGeom prst="rect">
            <a:avLst/>
          </a:prstGeom>
          <a:noFill/>
        </p:spPr>
        <p:txBody>
          <a:bodyPr wrap="square" rtlCol="0" anchor="t">
            <a:spAutoFit/>
          </a:bodyPr>
          <a:lstStyle/>
          <a:p>
            <a:r>
              <a:rPr lang="zh-CN" altLang="en-US" sz="2400">
                <a:latin typeface="微软雅黑" panose="020b0503020204020204" charset="-122"/>
                <a:ea typeface="微软雅黑" panose="020b0503020204020204"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材料一   以巴黎为中心的国内统一市场逐步建立，封建割据势力被逐渐削弱。法语作为民族语言被推广。从13世纪开始,对法语的赞美之词便不绝于书,例如：法语是“世界上最美丽的语言”，是“最为甜美的声音”，是世界上最美丽、最雅致、最高贵的语言等等。到了15世纪中叶，法语逐渐从北方到南部被广为使用。</a:t>
            </a:r>
          </a:p>
        </p:txBody>
      </p:sp>
      <p:sp>
        <p:nvSpPr>
          <p:cNvPr id="6" name="文本框 5"/>
          <p:cNvSpPr txBox="1"/>
          <p:nvPr/>
        </p:nvSpPr>
        <p:spPr>
          <a:xfrm>
            <a:off x="6817995" y="530860"/>
            <a:ext cx="5076825" cy="829945"/>
          </a:xfrm>
          <a:prstGeom prst="rect">
            <a:avLst/>
          </a:prstGeom>
          <a:solidFill>
            <a:schemeClr val="tx1"/>
          </a:solidFill>
        </p:spPr>
        <p:txBody>
          <a:bodyPr wrap="square" rtlCol="0" anchor="t">
            <a:spAutoFit/>
          </a:bodyPr>
          <a:lstStyle/>
          <a:p>
            <a:r>
              <a:rPr lang="zh-CN" altLang="en-US" sz="2400">
                <a:solidFill>
                  <a:schemeClr val="bg1"/>
                </a:solidFill>
                <a:latin typeface="楷体" panose="02010609060101010101" pitchFamily="49" charset="-122"/>
                <a:ea typeface="楷体" panose="02010609060101010101" pitchFamily="49" charset="-122"/>
              </a:rPr>
              <a:t>根据三则材料和所学知识，概括说明西方近代民族国家形成的历史条件。</a:t>
            </a:r>
          </a:p>
        </p:txBody>
      </p:sp>
      <p:sp>
        <p:nvSpPr>
          <p:cNvPr id="4" name="文本框 3"/>
          <p:cNvSpPr txBox="1"/>
          <p:nvPr/>
        </p:nvSpPr>
        <p:spPr>
          <a:xfrm>
            <a:off x="3898265" y="3198495"/>
            <a:ext cx="6102350" cy="460375"/>
          </a:xfrm>
          <a:prstGeom prst="rect">
            <a:avLst/>
          </a:prstGeom>
          <a:solidFill>
            <a:schemeClr val="bg2"/>
          </a:solidFill>
        </p:spPr>
        <p:txBody>
          <a:bodyPr wrap="square" rtlCol="0">
            <a:spAutoFit/>
            <a:scene3d>
              <a:camera prst="orthographicFront"/>
              <a:lightRig rig="soft" dir="t">
                <a:rot lat="0" lon="0" rev="15600000"/>
              </a:lightRig>
            </a:scene3d>
            <a:sp3d extrusionH="57150" prstMaterial="softEdge">
              <a:bevelT w="25400" h="38100"/>
            </a:sp3d>
          </a:bodyPr>
          <a:lstStyle/>
          <a:p>
            <a:r>
              <a:rPr lang="zh-CN" altLang="en-US" sz="2400" b="1">
                <a:solidFill>
                  <a:schemeClr val="tx1"/>
                </a:solidFill>
                <a:latin typeface="宋体" pitchFamily="2" charset="-122"/>
                <a:ea typeface="宋体" panose="02010600030101010101" pitchFamily="2" charset="-122"/>
                <a:cs typeface="宋体" panose="02010600030101010101" pitchFamily="2" charset="-122"/>
              </a:rPr>
              <a:t>统一市场的形成与民族语言、民族文化发展</a:t>
            </a:r>
          </a:p>
        </p:txBody>
      </p:sp>
      <p:sp>
        <p:nvSpPr>
          <p:cNvPr id="16" name="燕尾形 15"/>
          <p:cNvSpPr/>
          <p:nvPr>
            <p:custDataLst>
              <p:tags r:id="rId3"/>
            </p:custDataLst>
          </p:nvPr>
        </p:nvSpPr>
        <p:spPr>
          <a:xfrm>
            <a:off x="5488260" y="4012041"/>
            <a:ext cx="1669405" cy="534646"/>
          </a:xfrm>
          <a:prstGeom prst="chevron">
            <a:avLst/>
          </a:prstGeom>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algn="ctr"/>
            <a:r>
              <a:rPr lang="en-US" altLang="zh-CN" sz="2400" kern="0">
                <a:latin typeface="楷体" panose="02010609060101010101" pitchFamily="49" charset="-122"/>
                <a:ea typeface="楷体" panose="02010609060101010101" pitchFamily="49" charset="-122"/>
                <a:cs typeface="楷体" panose="02010609060101010101" pitchFamily="49" charset="-122"/>
                <a:sym typeface="Arial" pitchFamily="34" charset="0"/>
              </a:rPr>
              <a:t>13</a:t>
            </a:r>
            <a:r>
              <a:rPr lang="zh-CN" altLang="en-US" sz="2400" kern="0">
                <a:latin typeface="楷体" panose="02010609060101010101" pitchFamily="49" charset="-122"/>
                <a:ea typeface="楷体" panose="02010609060101010101" pitchFamily="49" charset="-122"/>
                <a:cs typeface="楷体" panose="02010609060101010101" pitchFamily="49" charset="-122"/>
                <a:sym typeface="Arial" pitchFamily="34" charset="0"/>
              </a:rPr>
              <a:t>世纪</a:t>
            </a:r>
          </a:p>
        </p:txBody>
      </p:sp>
      <p:sp>
        <p:nvSpPr>
          <p:cNvPr id="17" name="燕尾形 16"/>
          <p:cNvSpPr/>
          <p:nvPr>
            <p:custDataLst>
              <p:tags r:id="rId4"/>
            </p:custDataLst>
          </p:nvPr>
        </p:nvSpPr>
        <p:spPr>
          <a:xfrm>
            <a:off x="6886644" y="4012041"/>
            <a:ext cx="601845" cy="534646"/>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a:solidFill>
                <a:srgbClr val="5F5F5F"/>
              </a:solidFill>
              <a:sym typeface="Arial" pitchFamily="34" charset="0"/>
            </a:endParaRPr>
          </a:p>
        </p:txBody>
      </p:sp>
      <p:sp>
        <p:nvSpPr>
          <p:cNvPr id="18" name="燕尾形 17"/>
          <p:cNvSpPr/>
          <p:nvPr>
            <p:custDataLst>
              <p:tags r:id="rId5"/>
            </p:custDataLst>
          </p:nvPr>
        </p:nvSpPr>
        <p:spPr>
          <a:xfrm>
            <a:off x="7217466" y="4012041"/>
            <a:ext cx="1669405" cy="534646"/>
          </a:xfrm>
          <a:prstGeom prst="chevron">
            <a:avLst/>
          </a:prstGeom>
          <a:solidFill>
            <a:srgbClr val="869ACD"/>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algn="ctr"/>
            <a:r>
              <a:rPr lang="en-US" altLang="zh-CN" sz="2400" kern="0">
                <a:latin typeface="楷体" panose="02010609060101010101" pitchFamily="49" charset="-122"/>
                <a:ea typeface="楷体" panose="02010609060101010101" pitchFamily="49" charset="-122"/>
                <a:cs typeface="楷体" panose="02010609060101010101" pitchFamily="49" charset="-122"/>
                <a:sym typeface="Arial" pitchFamily="34" charset="0"/>
              </a:rPr>
              <a:t>16</a:t>
            </a:r>
            <a:r>
              <a:rPr lang="zh-CN" altLang="en-US" sz="2400" kern="0">
                <a:latin typeface="楷体" panose="02010609060101010101" pitchFamily="49" charset="-122"/>
                <a:ea typeface="楷体" panose="02010609060101010101" pitchFamily="49" charset="-122"/>
                <a:cs typeface="楷体" panose="02010609060101010101" pitchFamily="49" charset="-122"/>
                <a:sym typeface="Arial" pitchFamily="34" charset="0"/>
              </a:rPr>
              <a:t>世纪</a:t>
            </a:r>
          </a:p>
        </p:txBody>
      </p:sp>
      <p:sp>
        <p:nvSpPr>
          <p:cNvPr id="21" name="文本框 20"/>
          <p:cNvSpPr txBox="1"/>
          <p:nvPr/>
        </p:nvSpPr>
        <p:spPr>
          <a:xfrm>
            <a:off x="5694045" y="4665980"/>
            <a:ext cx="1123950" cy="1938020"/>
          </a:xfrm>
          <a:prstGeom prst="rect">
            <a:avLst/>
          </a:prstGeom>
          <a:noFill/>
          <a:ln w="19050" cmpd="sng">
            <a:solidFill>
              <a:schemeClr val="accent2"/>
            </a:solidFill>
            <a:prstDash val="solid"/>
          </a:ln>
        </p:spPr>
        <p:txBody>
          <a:bodyPr wrap="square" rtlCol="0">
            <a:spAutoFit/>
          </a:bodyPr>
          <a:lstStyle/>
          <a:p>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sym typeface="Arial" pitchFamily="34" charset="0"/>
              </a:rPr>
              <a:t>英语成为英国人广泛使用的语言</a:t>
            </a:r>
          </a:p>
        </p:txBody>
      </p:sp>
      <p:sp>
        <p:nvSpPr>
          <p:cNvPr id="22" name="文本框 21"/>
          <p:cNvSpPr txBox="1"/>
          <p:nvPr/>
        </p:nvSpPr>
        <p:spPr>
          <a:xfrm>
            <a:off x="7482205" y="4665980"/>
            <a:ext cx="1139825" cy="1938020"/>
          </a:xfrm>
          <a:prstGeom prst="rect">
            <a:avLst/>
          </a:prstGeom>
          <a:noFill/>
          <a:ln w="19050" cmpd="sng">
            <a:solidFill>
              <a:schemeClr val="accent5"/>
            </a:solidFill>
            <a:prstDash val="solid"/>
          </a:ln>
        </p:spPr>
        <p:txBody>
          <a:bodyPr wrap="square" rtlCol="0">
            <a:spAutoFit/>
          </a:bodyPr>
          <a:lstStyle/>
          <a:p>
            <a:pPr algn="l"/>
            <a:r>
              <a:rPr lang="en-US" altLang="da-DK" sz="2400">
                <a:solidFill>
                  <a:schemeClr val="tx1"/>
                </a:solidFill>
                <a:latin typeface="楷体" panose="02010609060101010101" pitchFamily="49" charset="-122"/>
                <a:ea typeface="楷体" panose="02010609060101010101" pitchFamily="49" charset="-122"/>
                <a:cs typeface="楷体" panose="02010609060101010101" pitchFamily="49" charset="-122"/>
                <a:sym typeface="Arial" pitchFamily="34" charset="0"/>
              </a:rPr>
              <a:t>16</a:t>
            </a:r>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sym typeface="Arial" pitchFamily="34" charset="0"/>
              </a:rPr>
              <a:t>世纪法语成为法国的官方语言</a:t>
            </a:r>
          </a:p>
        </p:txBody>
      </p:sp>
      <p:sp>
        <p:nvSpPr>
          <p:cNvPr id="23" name="文本框 22"/>
          <p:cNvSpPr txBox="1"/>
          <p:nvPr/>
        </p:nvSpPr>
        <p:spPr>
          <a:xfrm>
            <a:off x="264795" y="6146165"/>
            <a:ext cx="3728085" cy="645160"/>
          </a:xfrm>
          <a:prstGeom prst="rect">
            <a:avLst/>
          </a:prstGeom>
          <a:noFill/>
        </p:spPr>
        <p:txBody>
          <a:bodyPr wrap="square" rtlCol="0" anchor="t">
            <a:spAutoFit/>
          </a:bodyPr>
          <a:lstStyle/>
          <a:p>
            <a:r>
              <a:rPr lang="zh-CN" altLang="en-US"/>
              <a:t>1217年版《大宪章》（局部）</a:t>
            </a:r>
          </a:p>
          <a:p>
            <a:r>
              <a:rPr lang="zh-CN" altLang="en-US"/>
              <a:t>         原文为拉丁文</a:t>
            </a:r>
          </a:p>
        </p:txBody>
      </p:sp>
      <p:pic>
        <p:nvPicPr>
          <p:cNvPr id="24" name="图片 23"/>
          <p:cNvPicPr>
            <a:picLocks noChangeAspect="1"/>
          </p:cNvPicPr>
          <p:nvPr/>
        </p:nvPicPr>
        <p:blipFill>
          <a:blip r:embed="rId6"/>
          <a:srcRect l="5851" b="15044"/>
          <a:stretch>
            <a:fillRect/>
          </a:stretch>
        </p:blipFill>
        <p:spPr>
          <a:xfrm>
            <a:off x="369570" y="3157855"/>
            <a:ext cx="2780665" cy="2988310"/>
          </a:xfrm>
          <a:prstGeom prst="rect">
            <a:avLst/>
          </a:prstGeom>
        </p:spPr>
      </p:pic>
      <p:sp>
        <p:nvSpPr>
          <p:cNvPr id="25" name="椭圆 24"/>
          <p:cNvSpPr/>
          <p:nvPr/>
        </p:nvSpPr>
        <p:spPr>
          <a:xfrm>
            <a:off x="6411595" y="3149600"/>
            <a:ext cx="1283970" cy="546100"/>
          </a:xfrm>
          <a:prstGeom prst="ellipse">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6"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4" presetClass="entr" presetSubtype="16" fill="hold" grpId="1"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ox(in)">
                                      <p:cBhvr>
                                        <p:cTn id="18" dur="2000"/>
                                        <p:tgtEl>
                                          <p:spTgt spid="16"/>
                                        </p:tgtEl>
                                      </p:cBhvr>
                                    </p:animEffect>
                                  </p:childTnLst>
                                </p:cTn>
                              </p:par>
                            </p:childTnLst>
                          </p:cTn>
                        </p:par>
                        <p:par>
                          <p:cTn id="19" fill="hold" nodeType="withGroup">
                            <p:stCondLst>
                              <p:cond delay="2000"/>
                            </p:stCondLst>
                            <p:childTnLst>
                              <p:par>
                                <p:cTn id="20" presetID="1" presetClass="entr" presetSubtype="0" fill="hold" grpId="4" nodeType="afterEffect">
                                  <p:childTnLst>
                                    <p:set>
                                      <p:cBhvr>
                                        <p:cTn id="21" dur="1" fill="hold">
                                          <p:stCondLst>
                                            <p:cond delay="0"/>
                                          </p:stCondLst>
                                        </p:cTn>
                                        <p:tgtEl>
                                          <p:spTgt spid="21"/>
                                        </p:tgtEl>
                                        <p:attrNameLst>
                                          <p:attrName>style.visibility</p:attrName>
                                        </p:attrNameLst>
                                      </p:cBhvr>
                                      <p:to>
                                        <p:strVal val="visible"/>
                                      </p:to>
                                    </p:set>
                                  </p:childTnLst>
                                </p:cTn>
                              </p:par>
                            </p:childTnLst>
                          </p:cTn>
                        </p:par>
                        <p:par>
                          <p:cTn id="22" fill="hold" nodeType="withGroup">
                            <p:stCondLst>
                              <p:cond delay="2000"/>
                            </p:stCondLst>
                            <p:childTnLst>
                              <p:par>
                                <p:cTn id="23" presetID="1" presetClass="entr" presetSubtype="0" fill="hold" grpId="2" nodeType="afterEffect">
                                  <p:childTnLst>
                                    <p:set>
                                      <p:cBhvr>
                                        <p:cTn id="24" dur="1" fill="hold">
                                          <p:stCondLst>
                                            <p:cond delay="0"/>
                                          </p:stCondLst>
                                        </p:cTn>
                                        <p:tgtEl>
                                          <p:spTgt spid="17"/>
                                        </p:tgtEl>
                                        <p:attrNameLst>
                                          <p:attrName>style.visibility</p:attrName>
                                        </p:attrNameLst>
                                      </p:cBhvr>
                                      <p:to>
                                        <p:strVal val="visible"/>
                                      </p:to>
                                    </p:set>
                                  </p:childTnLst>
                                </p:cTn>
                              </p:par>
                            </p:childTnLst>
                          </p:cTn>
                        </p:par>
                        <p:par>
                          <p:cTn id="25" fill="hold" nodeType="withGroup">
                            <p:stCondLst>
                              <p:cond delay="2000"/>
                            </p:stCondLst>
                            <p:childTnLst>
                              <p:par>
                                <p:cTn id="26" presetID="4" presetClass="entr" presetSubtype="16" fill="hold" grpId="3" nodeType="afterEffect">
                                  <p:childTnLst>
                                    <p:set>
                                      <p:cBhvr>
                                        <p:cTn id="27" dur="1" fill="hold">
                                          <p:stCondLst>
                                            <p:cond delay="0"/>
                                          </p:stCondLst>
                                        </p:cTn>
                                        <p:tgtEl>
                                          <p:spTgt spid="18"/>
                                        </p:tgtEl>
                                        <p:attrNameLst>
                                          <p:attrName>style.visibility</p:attrName>
                                        </p:attrNameLst>
                                      </p:cBhvr>
                                      <p:to>
                                        <p:strVal val="visible"/>
                                      </p:to>
                                    </p:set>
                                    <p:animEffect transition="in" filter="box(in)">
                                      <p:cBhvr>
                                        <p:cTn id="28" dur="2000"/>
                                        <p:tgtEl>
                                          <p:spTgt spid="18"/>
                                        </p:tgtEl>
                                      </p:cBhvr>
                                    </p:animEffect>
                                  </p:childTnLst>
                                </p:cTn>
                              </p:par>
                            </p:childTnLst>
                          </p:cTn>
                        </p:par>
                        <p:par>
                          <p:cTn id="29" fill="hold" nodeType="withGroup">
                            <p:stCondLst>
                              <p:cond delay="4000"/>
                            </p:stCondLst>
                            <p:childTnLst>
                              <p:par>
                                <p:cTn id="30" presetID="1" presetClass="entr" presetSubtype="0" fill="hold" grpId="5" nodeType="afterEffect">
                                  <p:childTnLst>
                                    <p:set>
                                      <p:cBhvr>
                                        <p:cTn id="31"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1"/>
      <p:bldP spid="17" grpId="2"/>
      <p:bldP spid="18" grpId="3"/>
      <p:bldP spid="21" grpId="4"/>
      <p:bldP spid="22" grpId="5"/>
      <p:bldP spid="25" grpId="6"/>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0" y="530860"/>
            <a:ext cx="5476875" cy="82994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（二）民族国家建立</a:t>
            </a:r>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97345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1</a:t>
            </a:r>
            <a:r>
              <a:rPr lang="zh-CN" altLang="en-US" sz="2400" b="1">
                <a:latin typeface="微软雅黑" panose="020b0503020204020204" charset="-122"/>
                <a:ea typeface="微软雅黑" panose="020b0503020204020204" charset="-122"/>
                <a:sym typeface="+mn-ea"/>
              </a:rPr>
              <a:t>、背景</a:t>
            </a:r>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264795" y="1510665"/>
            <a:ext cx="11392535" cy="4892675"/>
          </a:xfrm>
          <a:prstGeom prst="rect">
            <a:avLst/>
          </a:prstGeom>
          <a:noFill/>
        </p:spPr>
        <p:txBody>
          <a:bodyPr wrap="square" rtlCol="0" anchor="t">
            <a:spAutoFit/>
          </a:bodyPr>
          <a:lstStyle/>
          <a:p>
            <a:r>
              <a:rPr lang="zh-CN" altLang="en-US" sz="2400">
                <a:latin typeface="微软雅黑" panose="020b0503020204020204" charset="-122"/>
                <a:ea typeface="微软雅黑" panose="020b0503020204020204"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材料二   “为国捐躯是一种奉献和牺牲，如果国家受到灭亡或被占领的威胁，那么为之而死也是心甘情愿的”。“每一种灾难都有可能降临于我和我的家庭，但只求上帝能够拯救法兰西”。                           ——陈文海《法国史》</a:t>
            </a:r>
          </a:p>
          <a:p>
            <a:endParaRPr lang="zh-CN" altLang="en-US" sz="2400">
              <a:latin typeface="微软雅黑" panose="020b0503020204020204" charset="-122"/>
              <a:ea typeface="微软雅黑" panose="020b0503020204020204" charset="-122"/>
              <a:cs typeface="楷体" panose="02010609060101010101" pitchFamily="49" charset="-122"/>
              <a:sym typeface="+mn-ea"/>
            </a:endParaRPr>
          </a:p>
          <a:p>
            <a:endParaRPr lang="zh-CN" altLang="en-US" sz="2400">
              <a:latin typeface="微软雅黑" panose="020b0503020204020204" charset="-122"/>
              <a:ea typeface="微软雅黑" panose="020b0503020204020204" charset="-122"/>
              <a:cs typeface="楷体" panose="02010609060101010101" pitchFamily="49" charset="-122"/>
              <a:sym typeface="+mn-ea"/>
            </a:endParaRPr>
          </a:p>
          <a:p>
            <a:endParaRPr lang="zh-CN" altLang="en-US" sz="2400">
              <a:latin typeface="微软雅黑" panose="020b0503020204020204" charset="-122"/>
              <a:ea typeface="微软雅黑" panose="020b0503020204020204" charset="-122"/>
              <a:cs typeface="楷体" panose="02010609060101010101" pitchFamily="49" charset="-122"/>
              <a:sym typeface="+mn-ea"/>
            </a:endParaRPr>
          </a:p>
          <a:p>
            <a:r>
              <a:rPr lang="zh-CN" altLang="en-US" sz="2400">
                <a:latin typeface="微软雅黑" panose="020b0503020204020204" charset="-122"/>
                <a:ea typeface="微软雅黑" panose="020b0503020204020204"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rPr>
              <a:t>材料三    在这种普遍的混乱状态中，王权是进步的因素，这一点是十分清楚的。王权在混乱中代表着秩序，代表着正在形成的民族（Nation)而与分裂成叛乱的各附庸国的状态对抗。在封建主义表层下形成着的一切革命因素都倾向王权，正像王权倾向着它们一样。                  </a:t>
            </a:r>
          </a:p>
          <a:p>
            <a:r>
              <a:rPr lang="zh-CN" altLang="en-US" sz="2400">
                <a:latin typeface="楷体" panose="02010609060101010101" pitchFamily="49" charset="-122"/>
                <a:ea typeface="楷体" panose="02010609060101010101" pitchFamily="49" charset="-122"/>
                <a:cs typeface="楷体" panose="02010609060101010101" pitchFamily="49" charset="-122"/>
              </a:rPr>
              <a:t>                            ——恩格斯《论封建制度的瓦解和民族国家的产生》</a:t>
            </a:r>
          </a:p>
          <a:p>
            <a:endParaRPr lang="zh-CN" altLang="en-US" sz="2400">
              <a:latin typeface="微软雅黑" panose="020b0503020204020204" charset="-122"/>
              <a:ea typeface="微软雅黑" panose="020b0503020204020204" charset="-122"/>
              <a:cs typeface="楷体" panose="02010609060101010101" pitchFamily="49" charset="-122"/>
              <a:sym typeface="+mn-ea"/>
            </a:endParaRPr>
          </a:p>
          <a:p>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6" name="文本框 5"/>
          <p:cNvSpPr txBox="1"/>
          <p:nvPr/>
        </p:nvSpPr>
        <p:spPr>
          <a:xfrm>
            <a:off x="6580505" y="530860"/>
            <a:ext cx="5076825" cy="829945"/>
          </a:xfrm>
          <a:prstGeom prst="rect">
            <a:avLst/>
          </a:prstGeom>
          <a:solidFill>
            <a:schemeClr val="tx1"/>
          </a:solidFill>
        </p:spPr>
        <p:txBody>
          <a:bodyPr wrap="square" rtlCol="0" anchor="t">
            <a:spAutoFit/>
          </a:bodyPr>
          <a:lstStyle/>
          <a:p>
            <a:r>
              <a:rPr lang="zh-CN" altLang="en-US" sz="2400">
                <a:solidFill>
                  <a:schemeClr val="bg1"/>
                </a:solidFill>
                <a:latin typeface="楷体" panose="02010609060101010101" pitchFamily="49" charset="-122"/>
                <a:ea typeface="楷体" panose="02010609060101010101" pitchFamily="49" charset="-122"/>
              </a:rPr>
              <a:t>根据三则材料和所学知识，概括说明西方近代民族国家形成的历史条件。</a:t>
            </a:r>
          </a:p>
        </p:txBody>
      </p:sp>
      <p:sp>
        <p:nvSpPr>
          <p:cNvPr id="7" name="文本框 6"/>
          <p:cNvSpPr txBox="1"/>
          <p:nvPr/>
        </p:nvSpPr>
        <p:spPr>
          <a:xfrm>
            <a:off x="1147445" y="2963545"/>
            <a:ext cx="8416925" cy="460375"/>
          </a:xfrm>
          <a:prstGeom prst="rect">
            <a:avLst/>
          </a:prstGeom>
          <a:solidFill>
            <a:schemeClr val="bg2"/>
          </a:solid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zh-CN" altLang="en-US" sz="2400" b="1">
                <a:solidFill>
                  <a:schemeClr val="tx1"/>
                </a:solidFill>
                <a:latin typeface="宋体" pitchFamily="2" charset="-122"/>
                <a:ea typeface="宋体" panose="02010600030101010101" pitchFamily="2" charset="-122"/>
                <a:cs typeface="宋体" panose="02010600030101010101" pitchFamily="2" charset="-122"/>
              </a:rPr>
              <a:t>法国大革命及拿破仑战争，促进民族意识和国家观念的增强</a:t>
            </a:r>
          </a:p>
        </p:txBody>
      </p:sp>
      <p:sp>
        <p:nvSpPr>
          <p:cNvPr id="9" name="文本框 8"/>
          <p:cNvSpPr txBox="1"/>
          <p:nvPr/>
        </p:nvSpPr>
        <p:spPr>
          <a:xfrm>
            <a:off x="1147445" y="6019800"/>
            <a:ext cx="4329430" cy="460375"/>
          </a:xfrm>
          <a:prstGeom prst="rect">
            <a:avLst/>
          </a:prstGeom>
          <a:solidFill>
            <a:schemeClr val="bg2"/>
          </a:solid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zh-CN" altLang="en-US" sz="2400" b="1">
                <a:solidFill>
                  <a:schemeClr val="tx1"/>
                </a:solidFill>
                <a:latin typeface="宋体" pitchFamily="2" charset="-122"/>
                <a:ea typeface="宋体" panose="02010600030101010101" pitchFamily="2" charset="-122"/>
                <a:cs typeface="宋体" panose="02010600030101010101" pitchFamily="2" charset="-122"/>
              </a:rPr>
              <a:t>王权的扩张与政治统一的加强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82994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（二）民族国家建立</a:t>
            </a:r>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2</a:t>
            </a:r>
            <a:r>
              <a:rPr lang="zh-CN" altLang="en-US" sz="2400" b="1">
                <a:latin typeface="微软雅黑" panose="020b0503020204020204" charset="-122"/>
                <a:ea typeface="微软雅黑" panose="020b0503020204020204" charset="-122"/>
                <a:sym typeface="+mn-ea"/>
              </a:rPr>
              <a:t>、标志</a:t>
            </a:r>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1744345" y="1094740"/>
            <a:ext cx="9890125" cy="460375"/>
          </a:xfrm>
          <a:prstGeom prst="rect">
            <a:avLst/>
          </a:prstGeom>
          <a:noFill/>
        </p:spPr>
        <p:txBody>
          <a:bodyPr wrap="square" rtlCol="0">
            <a:spAutoFit/>
          </a:bodyPr>
          <a:lstStyle/>
          <a:p>
            <a:r>
              <a:rPr lang="zh-CN" altLang="en-US" sz="2400" b="1">
                <a:latin typeface="宋体" pitchFamily="2" charset="-122"/>
                <a:ea typeface="宋体" panose="02010600030101010101" pitchFamily="2" charset="-122"/>
                <a:cs typeface="宋体" panose="02010600030101010101" pitchFamily="2" charset="-122"/>
              </a:rPr>
              <a:t>出现国旗、国歌和各种国家节日，国家在人们的意识中越来越重要</a:t>
            </a:r>
          </a:p>
        </p:txBody>
      </p:sp>
      <p:sp>
        <p:nvSpPr>
          <p:cNvPr id="4" name="文本框 3"/>
          <p:cNvSpPr txBox="1"/>
          <p:nvPr/>
        </p:nvSpPr>
        <p:spPr>
          <a:xfrm>
            <a:off x="141605" y="4957445"/>
            <a:ext cx="3063875" cy="1322070"/>
          </a:xfrm>
          <a:prstGeom prst="rect">
            <a:avLst/>
          </a:prstGeom>
          <a:noFill/>
        </p:spPr>
        <p:txBody>
          <a:bodyPr wrap="square" rtlCol="0" anchor="t">
            <a:spAutoFit/>
          </a:bodyPr>
          <a:lstStyle/>
          <a:p>
            <a:r>
              <a:rPr lang="zh-CN" altLang="en-US" sz="2000">
                <a:latin typeface="楷体" panose="02010609060101010101" pitchFamily="49" charset="-122"/>
                <a:ea typeface="楷体" panose="02010609060101010101" pitchFamily="49" charset="-122"/>
                <a:cs typeface="楷体" panose="02010609060101010101" pitchFamily="49" charset="-122"/>
              </a:rPr>
              <a:t>1789年法国资产阶级革命(法国大革命)时期，巴黎国民自卫队就以蓝、白、红三色旗为队旗。</a:t>
            </a:r>
          </a:p>
        </p:txBody>
      </p:sp>
      <p:pic>
        <p:nvPicPr>
          <p:cNvPr id="6" name="图片 5"/>
          <p:cNvPicPr>
            <a:picLocks noChangeAspect="1"/>
          </p:cNvPicPr>
          <p:nvPr/>
        </p:nvPicPr>
        <p:blipFill>
          <a:blip r:embed="rId3"/>
          <a:stretch>
            <a:fillRect/>
          </a:stretch>
        </p:blipFill>
        <p:spPr>
          <a:xfrm>
            <a:off x="141605" y="2322195"/>
            <a:ext cx="3064510" cy="2212975"/>
          </a:xfrm>
          <a:prstGeom prst="rect">
            <a:avLst/>
          </a:prstGeom>
        </p:spPr>
      </p:pic>
      <p:sp>
        <p:nvSpPr>
          <p:cNvPr id="7" name="文本框 6"/>
          <p:cNvSpPr txBox="1"/>
          <p:nvPr/>
        </p:nvSpPr>
        <p:spPr>
          <a:xfrm>
            <a:off x="3543935" y="5032375"/>
            <a:ext cx="3833495" cy="1322070"/>
          </a:xfrm>
          <a:prstGeom prst="rect">
            <a:avLst/>
          </a:prstGeom>
          <a:noFill/>
        </p:spPr>
        <p:txBody>
          <a:bodyPr wrap="square" rtlCol="0" anchor="t">
            <a:spAutoFit/>
          </a:bodyPr>
          <a:lstStyle/>
          <a:p>
            <a:r>
              <a:rPr lang="zh-CN" altLang="en-US" sz="2000">
                <a:latin typeface="楷体" panose="02010609060101010101" pitchFamily="49" charset="-122"/>
                <a:ea typeface="楷体" panose="02010609060101010101" pitchFamily="49" charset="-122"/>
                <a:cs typeface="楷体" panose="02010609060101010101" pitchFamily="49" charset="-122"/>
              </a:rPr>
              <a:t>1795年7月14日法国督政府宣布定此曲为国歌。1879年、1946年以及1958年通过的三部共和国宪法皆定马赛曲为共和国国歌。</a:t>
            </a:r>
          </a:p>
        </p:txBody>
      </p:sp>
      <p:pic>
        <p:nvPicPr>
          <p:cNvPr id="9" name="图片 8"/>
          <p:cNvPicPr>
            <a:picLocks noChangeAspect="1"/>
          </p:cNvPicPr>
          <p:nvPr/>
        </p:nvPicPr>
        <p:blipFill>
          <a:blip r:embed="rId4"/>
          <a:stretch>
            <a:fillRect/>
          </a:stretch>
        </p:blipFill>
        <p:spPr>
          <a:xfrm>
            <a:off x="3907790" y="1830705"/>
            <a:ext cx="2945765" cy="3054985"/>
          </a:xfrm>
          <a:prstGeom prst="rect">
            <a:avLst/>
          </a:prstGeom>
        </p:spPr>
      </p:pic>
      <p:sp>
        <p:nvSpPr>
          <p:cNvPr id="10" name="文本框 9"/>
          <p:cNvSpPr txBox="1"/>
          <p:nvPr/>
        </p:nvSpPr>
        <p:spPr>
          <a:xfrm>
            <a:off x="7523480" y="5032375"/>
            <a:ext cx="4668520" cy="1630045"/>
          </a:xfrm>
          <a:prstGeom prst="rect">
            <a:avLst/>
          </a:prstGeom>
          <a:noFill/>
        </p:spPr>
        <p:txBody>
          <a:bodyPr wrap="square" rtlCol="0" anchor="t">
            <a:spAutoFit/>
          </a:bodyPr>
          <a:lstStyle/>
          <a:p>
            <a:r>
              <a:rPr lang="zh-CN" altLang="en-US" sz="2000">
                <a:latin typeface="楷体" panose="02010609060101010101" pitchFamily="49" charset="-122"/>
                <a:ea typeface="楷体" panose="02010609060101010101" pitchFamily="49" charset="-122"/>
                <a:cs typeface="楷体" panose="02010609060101010101" pitchFamily="49" charset="-122"/>
              </a:rPr>
              <a:t>1880年7月14日定为法国的国庆节，直至今日。以纪念在1789年7月14日，巴黎群众攻克了象征封建统治的巴士底狱，从而揭开法国大革命序幕。在法国，每年国庆节的阅兵式是庆典活动的重头戏。</a:t>
            </a:r>
          </a:p>
        </p:txBody>
      </p:sp>
      <p:pic>
        <p:nvPicPr>
          <p:cNvPr id="11" name="图片 10"/>
          <p:cNvPicPr>
            <a:picLocks noChangeAspect="1"/>
          </p:cNvPicPr>
          <p:nvPr/>
        </p:nvPicPr>
        <p:blipFill>
          <a:blip r:embed="rId5"/>
          <a:stretch>
            <a:fillRect/>
          </a:stretch>
        </p:blipFill>
        <p:spPr>
          <a:xfrm>
            <a:off x="7800975" y="1830705"/>
            <a:ext cx="3590290" cy="305562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446" y="1"/>
            <a:ext cx="4716780" cy="53101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latin typeface="华文行楷" panose="02010800040101010101" charset="-122"/>
                <a:ea typeface="华文行楷" panose="02010800040101010101" charset="-122"/>
                <a:sym typeface="+mn-ea"/>
              </a:rPr>
              <a:t>近代西方民族国家的产生</a:t>
            </a:r>
            <a:endParaRPr lang="zh-CN" altLang="en-US" sz="2800" b="1">
              <a:solidFill>
                <a:srgbClr val="3E4150"/>
              </a:solidFill>
              <a:latin typeface="华文行楷" panose="02010800040101010101" charset="-122"/>
              <a:ea typeface="华文行楷" panose="02010800040101010101" charset="-122"/>
              <a:cs typeface="微软雅黑" panose="020b0503020204020204" charset="-122"/>
            </a:endParaRPr>
          </a:p>
        </p:txBody>
      </p:sp>
      <p:sp>
        <p:nvSpPr>
          <p:cNvPr id="8" name="文本框 7"/>
          <p:cNvSpPr txBox="1"/>
          <p:nvPr/>
        </p:nvSpPr>
        <p:spPr>
          <a:xfrm>
            <a:off x="141605" y="530860"/>
            <a:ext cx="5476875" cy="82994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（二）民族国家建立</a:t>
            </a:r>
            <a:endParaRPr lang="en-US" altLang="zh-CN" sz="2400" b="1">
              <a:latin typeface="微软雅黑" panose="020b0503020204020204" charset="-122"/>
              <a:ea typeface="微软雅黑" panose="020b0503020204020204" charset="-122"/>
            </a:endParaRPr>
          </a:p>
          <a:p>
            <a:endParaRPr lang="zh-CN" altLang="en-US" sz="2400" b="1">
              <a:latin typeface="微软雅黑" panose="020b0503020204020204" charset="-122"/>
              <a:ea typeface="微软雅黑" panose="020b0503020204020204" charset="-122"/>
            </a:endParaRPr>
          </a:p>
        </p:txBody>
      </p:sp>
      <p:sp>
        <p:nvSpPr>
          <p:cNvPr id="5" name="文本框 4"/>
          <p:cNvSpPr txBox="1"/>
          <p:nvPr/>
        </p:nvSpPr>
        <p:spPr>
          <a:xfrm>
            <a:off x="141605" y="104838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3</a:t>
            </a:r>
            <a:r>
              <a:rPr lang="zh-CN" altLang="en-US" sz="2400" b="1">
                <a:latin typeface="微软雅黑" panose="020b0503020204020204" charset="-122"/>
                <a:ea typeface="微软雅黑" panose="020b0503020204020204" charset="-122"/>
                <a:sym typeface="+mn-ea"/>
              </a:rPr>
              <a:t>、特征</a:t>
            </a:r>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662940" y="1678305"/>
            <a:ext cx="10779125" cy="1015663"/>
          </a:xfrm>
          <a:prstGeom prst="rect">
            <a:avLst/>
          </a:prstGeom>
          <a:noFill/>
        </p:spPr>
        <p:txBody>
          <a:bodyPr wrap="square" rtlCol="0">
            <a:spAutoFit/>
          </a:bodyPr>
          <a:lstStyle/>
          <a:p>
            <a:r>
              <a:rPr lang="zh-CN" altLang="en-US" sz="2400" b="1">
                <a:latin typeface="宋体" pitchFamily="2" charset="-122"/>
                <a:ea typeface="宋体" panose="02010600030101010101" pitchFamily="2" charset="-122"/>
                <a:cs typeface="宋体" panose="02010600030101010101" pitchFamily="2" charset="-122"/>
              </a:rPr>
              <a:t>（1）民族国家有的由单一民族组成，更多的则是包括了多个民族。</a:t>
            </a:r>
          </a:p>
          <a:p>
            <a:endParaRPr lang="en-US" altLang="zh-CN" sz="1050" b="1">
              <a:latin typeface="宋体" pitchFamily="2" charset="-122"/>
              <a:ea typeface="宋体" panose="02010600030101010101" pitchFamily="2" charset="-122"/>
              <a:cs typeface="宋体" panose="02010600030101010101" pitchFamily="2" charset="-122"/>
            </a:endParaRPr>
          </a:p>
          <a:p>
            <a:r>
              <a:rPr lang="zh-CN" altLang="en-US" sz="2400" b="1">
                <a:latin typeface="宋体" pitchFamily="2" charset="-122"/>
                <a:ea typeface="宋体" panose="02010600030101010101" pitchFamily="2" charset="-122"/>
                <a:cs typeface="宋体" panose="02010600030101010101" pitchFamily="2" charset="-122"/>
              </a:rPr>
              <a:t>（2）民族国家主权独立，人民有共同的价值、历史、文化、语言或体制。</a:t>
            </a:r>
          </a:p>
        </p:txBody>
      </p:sp>
      <p:sp>
        <p:nvSpPr>
          <p:cNvPr id="4" name="文本框 3"/>
          <p:cNvSpPr txBox="1"/>
          <p:nvPr/>
        </p:nvSpPr>
        <p:spPr>
          <a:xfrm>
            <a:off x="5853430" y="2935605"/>
            <a:ext cx="2540000" cy="368300"/>
          </a:xfrm>
          <a:prstGeom prst="rect">
            <a:avLst/>
          </a:prstGeom>
          <a:noFill/>
        </p:spPr>
        <p:txBody>
          <a:bodyPr wrap="square" rtlCol="0" anchor="t">
            <a:spAutoFit/>
          </a:bodyPr>
          <a:lstStyle/>
          <a:p>
            <a:r>
              <a:rPr lang="zh-CN" altLang="en-US"/>
              <a:t>   </a:t>
            </a:r>
          </a:p>
        </p:txBody>
      </p:sp>
      <p:sp>
        <p:nvSpPr>
          <p:cNvPr id="29" name="弧形 28"/>
          <p:cNvSpPr/>
          <p:nvPr>
            <p:custDataLst>
              <p:tags r:id="rId3"/>
            </p:custDataLst>
          </p:nvPr>
        </p:nvSpPr>
        <p:spPr>
          <a:xfrm rot="16200000">
            <a:off x="589616" y="4033992"/>
            <a:ext cx="2075752" cy="2076140"/>
          </a:xfrm>
          <a:prstGeom prst="arc">
            <a:avLst/>
          </a:prstGeom>
          <a:solidFill>
            <a:srgbClr val="1F74AD"/>
          </a:solidFill>
          <a:ln w="6350" cap="flat" cmpd="sng" algn="ctr">
            <a:no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0" name="弧形 29"/>
          <p:cNvSpPr/>
          <p:nvPr>
            <p:custDataLst>
              <p:tags r:id="rId4"/>
            </p:custDataLst>
          </p:nvPr>
        </p:nvSpPr>
        <p:spPr>
          <a:xfrm rot="10800000">
            <a:off x="589421" y="4034186"/>
            <a:ext cx="2076140" cy="2075752"/>
          </a:xfrm>
          <a:prstGeom prst="arc">
            <a:avLst>
              <a:gd name="adj1" fmla="val 16200000"/>
              <a:gd name="adj2" fmla="val 27650"/>
            </a:avLst>
          </a:prstGeom>
          <a:solidFill>
            <a:srgbClr val="1AA3AA"/>
          </a:solidFill>
          <a:ln w="6350" cap="flat" cmpd="sng" algn="ctr">
            <a:no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1" name="弧形 30"/>
          <p:cNvSpPr/>
          <p:nvPr>
            <p:custDataLst>
              <p:tags r:id="rId5"/>
            </p:custDataLst>
          </p:nvPr>
        </p:nvSpPr>
        <p:spPr>
          <a:xfrm rot="5400000">
            <a:off x="589615" y="4033992"/>
            <a:ext cx="2075752" cy="2076140"/>
          </a:xfrm>
          <a:prstGeom prst="arc">
            <a:avLst>
              <a:gd name="adj1" fmla="val 16200000"/>
              <a:gd name="adj2" fmla="val 2908"/>
            </a:avLst>
          </a:prstGeom>
          <a:solidFill>
            <a:srgbClr val="69A35B"/>
          </a:solidFill>
          <a:ln w="6350" cap="flat" cmpd="sng" algn="ctr">
            <a:no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2" name="弧形 31"/>
          <p:cNvSpPr/>
          <p:nvPr>
            <p:custDataLst>
              <p:tags r:id="rId6"/>
            </p:custDataLst>
          </p:nvPr>
        </p:nvSpPr>
        <p:spPr>
          <a:xfrm>
            <a:off x="589421" y="4034187"/>
            <a:ext cx="2076142" cy="2075753"/>
          </a:xfrm>
          <a:prstGeom prst="arc">
            <a:avLst>
              <a:gd name="adj1" fmla="val 16212103"/>
              <a:gd name="adj2" fmla="val 7474"/>
            </a:avLst>
          </a:prstGeom>
          <a:solidFill>
            <a:srgbClr val="3498DB"/>
          </a:solidFill>
          <a:ln w="6350" cap="flat" cmpd="sng" algn="ctr">
            <a:no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3" name="弧形 32"/>
          <p:cNvSpPr/>
          <p:nvPr>
            <p:custDataLst>
              <p:tags r:id="rId7"/>
            </p:custDataLst>
          </p:nvPr>
        </p:nvSpPr>
        <p:spPr>
          <a:xfrm>
            <a:off x="347325" y="3792137"/>
            <a:ext cx="2560329" cy="2559849"/>
          </a:xfrm>
          <a:prstGeom prst="arc">
            <a:avLst/>
          </a:prstGeom>
          <a:noFill/>
          <a:ln w="34925" cap="flat" cmpd="sng" algn="ctr">
            <a:solidFill>
              <a:srgbClr val="3498DB"/>
            </a:solid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4" name="弧形 33"/>
          <p:cNvSpPr/>
          <p:nvPr>
            <p:custDataLst>
              <p:tags r:id="rId8"/>
            </p:custDataLst>
          </p:nvPr>
        </p:nvSpPr>
        <p:spPr>
          <a:xfrm rot="10800000">
            <a:off x="347325" y="3792137"/>
            <a:ext cx="2560329" cy="2559849"/>
          </a:xfrm>
          <a:prstGeom prst="arc">
            <a:avLst/>
          </a:prstGeom>
          <a:noFill/>
          <a:ln w="34925" cap="flat" cmpd="sng" algn="ctr">
            <a:solidFill>
              <a:srgbClr val="1AA3AA"/>
            </a:solid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5" name="弧形 34"/>
          <p:cNvSpPr/>
          <p:nvPr>
            <p:custDataLst>
              <p:tags r:id="rId9"/>
            </p:custDataLst>
          </p:nvPr>
        </p:nvSpPr>
        <p:spPr>
          <a:xfrm rot="16200000">
            <a:off x="347565" y="3791897"/>
            <a:ext cx="2559849" cy="2560329"/>
          </a:xfrm>
          <a:prstGeom prst="arc">
            <a:avLst/>
          </a:prstGeom>
          <a:noFill/>
          <a:ln w="34925" cap="flat" cmpd="sng" algn="ctr">
            <a:solidFill>
              <a:srgbClr val="1F74AD"/>
            </a:solid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36" name="弧形 35"/>
          <p:cNvSpPr/>
          <p:nvPr>
            <p:custDataLst>
              <p:tags r:id="rId10"/>
            </p:custDataLst>
          </p:nvPr>
        </p:nvSpPr>
        <p:spPr>
          <a:xfrm rot="5400000">
            <a:off x="347565" y="3791897"/>
            <a:ext cx="2559849" cy="2560329"/>
          </a:xfrm>
          <a:prstGeom prst="arc">
            <a:avLst/>
          </a:prstGeom>
          <a:noFill/>
          <a:ln w="34925" cap="flat" cmpd="sng" algn="ctr">
            <a:solidFill>
              <a:srgbClr val="69A35B"/>
            </a:solidFill>
            <a:prstDash val="solid"/>
            <a:miter lim="800000"/>
          </a:ln>
          <a:effectLst/>
        </p:spPr>
        <p:txBody>
          <a:bodyPr rot="0" spcFirstLastPara="0" vert="horz" wrap="square" lIns="31639" tIns="15819" rIns="31639" bIns="15819" numCol="1" spcCol="0" rtlCol="0" fromWordArt="0" anchor="ctr" anchorCtr="0" forceAA="0" compatLnSpc="1">
            <a:noAutofit/>
          </a:bodyPr>
          <a:lstStyle/>
          <a:p>
            <a:endParaRPr lang="zh-CN" altLang="en-US" sz="4800">
              <a:latin typeface="Arial" pitchFamily="34" charset="0"/>
              <a:ea typeface="微软雅黑" panose="020b0503020204020204" charset="-122"/>
              <a:sym typeface="Arial" pitchFamily="34" charset="0"/>
            </a:endParaRPr>
          </a:p>
        </p:txBody>
      </p:sp>
      <p:sp>
        <p:nvSpPr>
          <p:cNvPr id="16" name="矩形 15"/>
          <p:cNvSpPr/>
          <p:nvPr>
            <p:custDataLst>
              <p:tags r:id="rId11"/>
            </p:custDataLst>
          </p:nvPr>
        </p:nvSpPr>
        <p:spPr>
          <a:xfrm rot="20100000">
            <a:off x="657225" y="4471670"/>
            <a:ext cx="948690" cy="397510"/>
          </a:xfrm>
          <a:prstGeom prst="rect">
            <a:avLst/>
          </a:prstGeom>
        </p:spPr>
        <p:txBody>
          <a:bodyPr rot="0" spcFirstLastPara="0" vert="horz" wrap="square" lIns="90000" tIns="46800" rIns="90000" bIns="46800" numCol="1" spcCol="0" rtlCol="0" fromWordArt="0" anchor="t" anchorCtr="0" forceAA="0" compatLnSpc="1">
            <a:normAutofit fontScale="32500" lnSpcReduction="10000"/>
          </a:bodyPr>
          <a:lstStyle/>
          <a:p>
            <a:pPr algn="ctr">
              <a:lnSpc>
                <a:spcPct val="110000"/>
              </a:lnSpc>
              <a:spcAft>
                <a:spcPct val="0"/>
              </a:spcAft>
            </a:pPr>
            <a:r>
              <a:rPr lang="zh-CN" altLang="en-US" sz="8000">
                <a:solidFill>
                  <a:schemeClr val="bg1"/>
                </a:solidFill>
                <a:latin typeface="楷体" panose="02010609060101010101" pitchFamily="49" charset="-122"/>
                <a:ea typeface="楷体" panose="02010609060101010101" pitchFamily="49" charset="-122"/>
                <a:sym typeface="+mn-ea"/>
              </a:rPr>
              <a:t>英格兰</a:t>
            </a:r>
          </a:p>
        </p:txBody>
      </p:sp>
      <p:sp>
        <p:nvSpPr>
          <p:cNvPr id="17" name="矩形 16"/>
          <p:cNvSpPr/>
          <p:nvPr>
            <p:custDataLst>
              <p:tags r:id="rId12"/>
            </p:custDataLst>
          </p:nvPr>
        </p:nvSpPr>
        <p:spPr>
          <a:xfrm rot="1620000">
            <a:off x="1642110" y="4471670"/>
            <a:ext cx="996315" cy="397510"/>
          </a:xfrm>
          <a:prstGeom prst="rect">
            <a:avLst/>
          </a:prstGeom>
        </p:spPr>
        <p:txBody>
          <a:bodyPr rot="0" spcFirstLastPara="0" vert="horz" wrap="square" lIns="90000" tIns="46800" rIns="90000" bIns="46800" numCol="1" spcCol="0" rtlCol="0" fromWordArt="0" anchor="t" anchorCtr="0" forceAA="0" compatLnSpc="1">
            <a:normAutofit fontScale="32500" lnSpcReduction="10000"/>
          </a:bodyPr>
          <a:lstStyle/>
          <a:p>
            <a:pPr algn="ctr">
              <a:lnSpc>
                <a:spcPct val="110000"/>
              </a:lnSpc>
              <a:spcAft>
                <a:spcPct val="0"/>
              </a:spcAft>
            </a:pPr>
            <a:r>
              <a:rPr lang="zh-CN" altLang="en-US" sz="8000">
                <a:solidFill>
                  <a:schemeClr val="bg1"/>
                </a:solidFill>
                <a:latin typeface="楷体" panose="02010609060101010101" pitchFamily="49" charset="-122"/>
                <a:ea typeface="楷体" panose="02010609060101010101" pitchFamily="49" charset="-122"/>
                <a:sym typeface="+mn-ea"/>
              </a:rPr>
              <a:t>威尔士</a:t>
            </a:r>
          </a:p>
        </p:txBody>
      </p:sp>
      <p:sp>
        <p:nvSpPr>
          <p:cNvPr id="18" name="矩形 17"/>
          <p:cNvSpPr/>
          <p:nvPr>
            <p:custDataLst>
              <p:tags r:id="rId13"/>
            </p:custDataLst>
          </p:nvPr>
        </p:nvSpPr>
        <p:spPr>
          <a:xfrm rot="1800000">
            <a:off x="650875" y="5317490"/>
            <a:ext cx="988695" cy="397510"/>
          </a:xfrm>
          <a:prstGeom prst="rect">
            <a:avLst/>
          </a:prstGeom>
        </p:spPr>
        <p:txBody>
          <a:bodyPr rot="0" spcFirstLastPara="0" vert="horz" wrap="square" lIns="90000" tIns="46800" rIns="90000" bIns="46800" numCol="1" spcCol="0" rtlCol="0" fromWordArt="0" anchor="t" anchorCtr="0" forceAA="0" compatLnSpc="1">
            <a:normAutofit fontScale="25000" lnSpcReduction="20000"/>
          </a:bodyPr>
          <a:lstStyle/>
          <a:p>
            <a:pPr algn="ctr">
              <a:lnSpc>
                <a:spcPct val="110000"/>
              </a:lnSpc>
              <a:spcAft>
                <a:spcPct val="0"/>
              </a:spcAft>
            </a:pPr>
            <a:r>
              <a:rPr lang="zh-CN" altLang="en-US" sz="8000">
                <a:solidFill>
                  <a:schemeClr val="bg1"/>
                </a:solidFill>
                <a:latin typeface="楷体" panose="02010609060101010101" pitchFamily="49" charset="-122"/>
                <a:ea typeface="楷体" panose="02010609060101010101" pitchFamily="49" charset="-122"/>
                <a:sym typeface="+mn-ea"/>
              </a:rPr>
              <a:t>爱尔兰</a:t>
            </a:r>
            <a:endParaRPr lang="zh-CN" altLang="en-US" sz="8000">
              <a:solidFill>
                <a:schemeClr val="bg1"/>
              </a:solidFill>
              <a:latin typeface="楷体" panose="02010609060101010101" pitchFamily="49" charset="-122"/>
              <a:ea typeface="楷体" panose="02010609060101010101" pitchFamily="49" charset="-122"/>
            </a:endParaRPr>
          </a:p>
          <a:p>
            <a:pPr algn="ctr">
              <a:lnSpc>
                <a:spcPct val="110000"/>
              </a:lnSpc>
              <a:spcAft>
                <a:spcPct val="0"/>
              </a:spcAft>
            </a:pPr>
            <a:endParaRPr lang="zh-CN" altLang="en-US" sz="8000">
              <a:solidFill>
                <a:schemeClr val="bg1"/>
              </a:solidFill>
              <a:effectLst/>
              <a:latin typeface="楷体" panose="02010609060101010101" pitchFamily="49" charset="-122"/>
              <a:ea typeface="楷体" panose="02010609060101010101" pitchFamily="49" charset="-122"/>
              <a:sym typeface="Arial" pitchFamily="34" charset="0"/>
            </a:endParaRPr>
          </a:p>
        </p:txBody>
      </p:sp>
      <p:sp>
        <p:nvSpPr>
          <p:cNvPr id="19" name="矩形 18"/>
          <p:cNvSpPr/>
          <p:nvPr>
            <p:custDataLst>
              <p:tags r:id="rId14"/>
            </p:custDataLst>
          </p:nvPr>
        </p:nvSpPr>
        <p:spPr>
          <a:xfrm rot="19740000">
            <a:off x="1506855" y="5318125"/>
            <a:ext cx="1146175" cy="397510"/>
          </a:xfrm>
          <a:prstGeom prst="rect">
            <a:avLst/>
          </a:prstGeom>
        </p:spPr>
        <p:txBody>
          <a:bodyPr rot="0" spcFirstLastPara="0" vert="horz" wrap="square" lIns="90000" tIns="46800" rIns="90000" bIns="46800" numCol="1" spcCol="0" rtlCol="0" fromWordArt="0" anchor="t" anchorCtr="0" forceAA="0" compatLnSpc="1">
            <a:normAutofit fontScale="32500" lnSpcReduction="10000"/>
          </a:bodyPr>
          <a:lstStyle/>
          <a:p>
            <a:pPr algn="ctr">
              <a:lnSpc>
                <a:spcPct val="110000"/>
              </a:lnSpc>
              <a:spcAft>
                <a:spcPct val="0"/>
              </a:spcAft>
            </a:pPr>
            <a:r>
              <a:rPr lang="zh-CN" altLang="en-US" sz="8000">
                <a:solidFill>
                  <a:schemeClr val="bg1"/>
                </a:solidFill>
                <a:latin typeface="楷体" panose="02010609060101010101" pitchFamily="49" charset="-122"/>
                <a:ea typeface="楷体" panose="02010609060101010101" pitchFamily="49" charset="-122"/>
                <a:sym typeface="+mn-ea"/>
              </a:rPr>
              <a:t>苏格兰</a:t>
            </a:r>
          </a:p>
        </p:txBody>
      </p:sp>
      <p:sp>
        <p:nvSpPr>
          <p:cNvPr id="15" name="文本框 14"/>
          <p:cNvSpPr txBox="1"/>
          <p:nvPr/>
        </p:nvSpPr>
        <p:spPr>
          <a:xfrm>
            <a:off x="662940" y="3198495"/>
            <a:ext cx="3072130" cy="460375"/>
          </a:xfrm>
          <a:prstGeom prst="rect">
            <a:avLst/>
          </a:prstGeom>
          <a:noFill/>
        </p:spPr>
        <p:txBody>
          <a:bodyPr wrap="square" rtlCol="0">
            <a:spAutoFit/>
          </a:bodyPr>
          <a:lstStyle/>
          <a:p>
            <a:r>
              <a:rPr lang="zh-CN" altLang="en-US" sz="2400">
                <a:latin typeface="华文楷体" panose="02010600040101010101" charset="-122"/>
                <a:ea typeface="华文楷体" panose="02010600040101010101" charset="-122"/>
              </a:rPr>
              <a:t>英国民族</a:t>
            </a:r>
            <a:r>
              <a:rPr lang="zh-CN" altLang="en-US" sz="2400">
                <a:latin typeface="华文楷体" panose="02010600040101010101" charset="-122"/>
                <a:ea typeface="华文楷体" panose="02010600040101010101" charset="-122"/>
                <a:sym typeface="+mn-ea"/>
              </a:rPr>
              <a:t>组成</a:t>
            </a:r>
          </a:p>
        </p:txBody>
      </p:sp>
      <p:sp>
        <p:nvSpPr>
          <p:cNvPr id="20" name="文本框 19"/>
          <p:cNvSpPr txBox="1"/>
          <p:nvPr/>
        </p:nvSpPr>
        <p:spPr>
          <a:xfrm>
            <a:off x="3192780" y="3388360"/>
            <a:ext cx="8715375" cy="3046095"/>
          </a:xfrm>
          <a:prstGeom prst="rect">
            <a:avLst/>
          </a:prstGeom>
          <a:noFill/>
          <a:ln w="28575" cmpd="sng">
            <a:solidFill>
              <a:schemeClr val="tx1"/>
            </a:solidFill>
            <a:prstDash val="sysDot"/>
          </a:ln>
        </p:spPr>
        <p:txBody>
          <a:bodyPr wrap="square" rtlCol="0" anchor="t">
            <a:spAutoFit/>
          </a:bodyPr>
          <a:lstStyle/>
          <a:p>
            <a:r>
              <a:rPr lang="en-US" altLang="zh-CN" sz="2400">
                <a:latin typeface="华文楷体" panose="02010600040101010101" charset="-122"/>
                <a:ea typeface="华文楷体" panose="02010600040101010101" charset="-122"/>
                <a:cs typeface="华文楷体" panose="02010600040101010101" charset="-122"/>
              </a:rPr>
              <a:t>        </a:t>
            </a:r>
            <a:r>
              <a:rPr lang="zh-CN" altLang="en-US" sz="2400">
                <a:latin typeface="华文楷体" panose="02010600040101010101" charset="-122"/>
                <a:ea typeface="华文楷体" panose="02010600040101010101" charset="-122"/>
                <a:cs typeface="华文楷体" panose="02010600040101010101" charset="-122"/>
              </a:rPr>
              <a:t>民族国家的起源和早期历史有争议。一个重要的理论问题是</a:t>
            </a:r>
            <a:r>
              <a:rPr lang="en-US" altLang="zh-CN" sz="2400">
                <a:latin typeface="华文楷体" panose="02010600040101010101" charset="-122"/>
                <a:ea typeface="华文楷体" panose="02010600040101010101" charset="-122"/>
                <a:cs typeface="华文楷体" panose="02010600040101010101" charset="-122"/>
              </a:rPr>
              <a:t>“</a:t>
            </a:r>
            <a:r>
              <a:rPr lang="zh-CN" altLang="en-US" sz="2400">
                <a:latin typeface="华文楷体" panose="02010600040101010101" charset="-122"/>
                <a:ea typeface="华文楷体" panose="02010600040101010101" charset="-122"/>
                <a:cs typeface="华文楷体" panose="02010600040101010101" charset="-122"/>
              </a:rPr>
              <a:t>先有民族国家，还是先有民族？</a:t>
            </a:r>
            <a:r>
              <a:rPr lang="en-US" altLang="zh-CN" sz="2400">
                <a:latin typeface="华文楷体" panose="02010600040101010101" charset="-122"/>
                <a:ea typeface="华文楷体" panose="02010600040101010101" charset="-122"/>
                <a:cs typeface="华文楷体" panose="02010600040101010101" charset="-122"/>
              </a:rPr>
              <a:t>”</a:t>
            </a:r>
            <a:r>
              <a:rPr lang="zh-CN" altLang="en-US" sz="2400">
                <a:latin typeface="华文楷体" panose="02010600040101010101" charset="-122"/>
                <a:ea typeface="华文楷体" panose="02010600040101010101" charset="-122"/>
                <a:cs typeface="华文楷体" panose="02010600040101010101" charset="-122"/>
              </a:rPr>
              <a:t>民族主义者认为民族首先形成。民族主义是民族要求其合法主权而形成的，而民族国家则符合了这个要求。大多数理论认为民族国家是一个19世纪的欧洲现象，它是大众文学和早期的大众媒体的结果。但是历史学家也注意到较早出现的比较统一的、拥有一个共识特征的国家，比如英国、葡萄牙和荷兰。而欧洲民族国家的成型，大多认为始自1648年欧洲各国达成《威斯特伐里亚公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3" name="组合 2"/>
          <p:cNvGrpSpPr/>
          <p:nvPr/>
        </p:nvGrpSpPr>
        <p:grpSpPr>
          <a:xfrm>
            <a:off x="0" y="1846465"/>
            <a:ext cx="12192000" cy="1793875"/>
            <a:chOff x="4" y="977295"/>
            <a:chExt cx="12191996" cy="1794132"/>
          </a:xfrm>
        </p:grpSpPr>
        <p:sp>
          <p:nvSpPr>
            <p:cNvPr id="5" name="弧形 4"/>
            <p:cNvSpPr/>
            <p:nvPr/>
          </p:nvSpPr>
          <p:spPr>
            <a:xfrm rot="9181264">
              <a:off x="5198934" y="977295"/>
              <a:ext cx="1794130" cy="1794132"/>
            </a:xfrm>
            <a:prstGeom prst="arc">
              <a:avLst>
                <a:gd name="adj1" fmla="val 13988904"/>
                <a:gd name="adj2" fmla="val 76966"/>
              </a:avLst>
            </a:prstGeom>
            <a:no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6" name="组合 5"/>
            <p:cNvGrpSpPr/>
            <p:nvPr/>
          </p:nvGrpSpPr>
          <p:grpSpPr>
            <a:xfrm>
              <a:off x="4" y="2268060"/>
              <a:ext cx="12191996" cy="5240"/>
              <a:chOff x="4" y="2268060"/>
              <a:chExt cx="12191996" cy="5240"/>
            </a:xfrm>
          </p:grpSpPr>
          <p:cxnSp>
            <p:nvCxnSpPr>
              <p:cNvPr id="7" name="直接连接符 6"/>
              <p:cNvCxnSpPr/>
              <p:nvPr/>
            </p:nvCxnSpPr>
            <p:spPr>
              <a:xfrm flipH="1">
                <a:off x="4" y="2273300"/>
                <a:ext cx="529589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88480" y="2268060"/>
                <a:ext cx="53035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9" name="标题 7"/>
          <p:cNvSpPr>
            <a:spLocks noGrp="1"/>
          </p:cNvSpPr>
          <p:nvPr/>
        </p:nvSpPr>
        <p:spPr>
          <a:xfrm>
            <a:off x="2272030" y="3949700"/>
            <a:ext cx="8577580" cy="76962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lnSpc>
                <a:spcPct val="90000"/>
              </a:lnSpc>
            </a:pPr>
            <a:r>
              <a:rPr lang="zh-CN" altLang="en-US" b="1">
                <a:latin typeface="微软雅黑" panose="020b0503020204020204" charset="-122"/>
                <a:ea typeface="微软雅黑" panose="020b0503020204020204" charset="-122"/>
                <a:sym typeface="+mn-ea"/>
              </a:rPr>
              <a:t>国际法的形成与外交制度的建立</a:t>
            </a:r>
            <a:endParaRPr lang="zh-CN" altLang="en-US" b="1">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国际法的形成与外交制度的建立</a:t>
            </a:r>
          </a:p>
        </p:txBody>
      </p:sp>
      <p:sp>
        <p:nvSpPr>
          <p:cNvPr id="3" name="文本框 2"/>
          <p:cNvSpPr txBox="1"/>
          <p:nvPr/>
        </p:nvSpPr>
        <p:spPr>
          <a:xfrm>
            <a:off x="141605" y="530860"/>
            <a:ext cx="3157220" cy="46037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（一）国际法的形成</a:t>
            </a:r>
          </a:p>
        </p:txBody>
      </p:sp>
      <p:sp>
        <p:nvSpPr>
          <p:cNvPr id="5" name="文本框 4"/>
          <p:cNvSpPr txBox="1"/>
          <p:nvPr/>
        </p:nvSpPr>
        <p:spPr>
          <a:xfrm>
            <a:off x="505460" y="112712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1</a:t>
            </a:r>
            <a:r>
              <a:rPr lang="zh-CN" altLang="en-US" sz="2400" b="1">
                <a:latin typeface="微软雅黑" panose="020b0503020204020204" charset="-122"/>
                <a:ea typeface="微软雅黑" panose="020b0503020204020204" charset="-122"/>
                <a:sym typeface="+mn-ea"/>
              </a:rPr>
              <a:t>、背景</a:t>
            </a:r>
            <a:endParaRPr lang="zh-CN" altLang="en-US" sz="2400" b="1">
              <a:latin typeface="微软雅黑" panose="020b0503020204020204" charset="-122"/>
              <a:ea typeface="微软雅黑" panose="020b0503020204020204" charset="-122"/>
            </a:endParaRPr>
          </a:p>
        </p:txBody>
      </p:sp>
      <p:sp>
        <p:nvSpPr>
          <p:cNvPr id="7" name="文本框 6"/>
          <p:cNvSpPr txBox="1"/>
          <p:nvPr/>
        </p:nvSpPr>
        <p:spPr>
          <a:xfrm>
            <a:off x="366395" y="4158615"/>
            <a:ext cx="6638925" cy="1198880"/>
          </a:xfrm>
          <a:prstGeom prst="rect">
            <a:avLst/>
          </a:prstGeom>
          <a:noFill/>
        </p:spPr>
        <p:txBody>
          <a:bodyPr wrap="square" rtlCol="0" anchor="t">
            <a:spAutoFit/>
          </a:bodyPr>
          <a:lstStyle/>
          <a:p>
            <a:pPr algn="l">
              <a:buClrTx/>
              <a:buSzTx/>
              <a:buNone/>
            </a:pPr>
            <a:r>
              <a:rPr lang="zh-CN" altLang="en-US" sz="2400" b="1">
                <a:latin typeface="宋体" pitchFamily="2" charset="-122"/>
                <a:ea typeface="宋体" panose="02010600030101010101" pitchFamily="2" charset="-122"/>
                <a:cs typeface="宋体" panose="02010600030101010101" pitchFamily="2" charset="-122"/>
              </a:rPr>
              <a:t>（1）古罗马自然法精神的历史渊源；</a:t>
            </a:r>
          </a:p>
          <a:p>
            <a:pPr algn="l">
              <a:buClrTx/>
              <a:buSzTx/>
              <a:buNone/>
            </a:pPr>
            <a:r>
              <a:rPr lang="zh-CN" altLang="en-US" sz="2400" b="1">
                <a:latin typeface="宋体" pitchFamily="2" charset="-122"/>
                <a:ea typeface="宋体" panose="02010600030101010101" pitchFamily="2" charset="-122"/>
                <a:cs typeface="宋体" panose="02010600030101010101" pitchFamily="2" charset="-122"/>
              </a:rPr>
              <a:t>（2）地理大发现加强了各国之间的联系与交往；</a:t>
            </a:r>
          </a:p>
          <a:p>
            <a:pPr algn="l">
              <a:buClrTx/>
              <a:buSzTx/>
              <a:buNone/>
            </a:pPr>
            <a:r>
              <a:rPr lang="zh-CN" altLang="en-US" sz="2400" b="1">
                <a:latin typeface="宋体" pitchFamily="2" charset="-122"/>
                <a:ea typeface="宋体" panose="02010600030101010101" pitchFamily="2" charset="-122"/>
                <a:cs typeface="宋体" panose="02010600030101010101" pitchFamily="2" charset="-122"/>
              </a:rPr>
              <a:t>（3）</a:t>
            </a:r>
            <a:r>
              <a:rPr lang="zh-CN" altLang="en-US" sz="2400" b="1">
                <a:latin typeface="宋体" pitchFamily="2" charset="-122"/>
                <a:ea typeface="宋体" panose="02010600030101010101" pitchFamily="2" charset="-122"/>
                <a:cs typeface="宋体" panose="02010600030101010101" pitchFamily="2" charset="-122"/>
                <a:sym typeface="+mn-ea"/>
              </a:rPr>
              <a:t>欧洲众多王权国家的建立；</a:t>
            </a:r>
          </a:p>
          <a:p>
            <a:pPr algn="l">
              <a:buClrTx/>
              <a:buSzTx/>
              <a:buNone/>
            </a:pPr>
            <a:r>
              <a:rPr lang="zh-CN" altLang="en-US" sz="2400" b="1">
                <a:latin typeface="宋体" pitchFamily="2" charset="-122"/>
                <a:ea typeface="宋体" panose="02010600030101010101" pitchFamily="2" charset="-122"/>
                <a:cs typeface="宋体" panose="02010600030101010101" pitchFamily="2" charset="-122"/>
                <a:sym typeface="+mn-ea"/>
              </a:rPr>
              <a:t>（4）文艺复兴解放了人们的思想。</a:t>
            </a:r>
          </a:p>
        </p:txBody>
      </p:sp>
      <p:sp>
        <p:nvSpPr>
          <p:cNvPr id="9" name="文本框 8"/>
          <p:cNvSpPr txBox="1"/>
          <p:nvPr/>
        </p:nvSpPr>
        <p:spPr>
          <a:xfrm>
            <a:off x="257810" y="1723390"/>
            <a:ext cx="11489055" cy="1938020"/>
          </a:xfrm>
          <a:prstGeom prst="rect">
            <a:avLst/>
          </a:prstGeom>
          <a:noFill/>
        </p:spPr>
        <p:txBody>
          <a:bodyPr wrap="square" rtlCol="0" anchor="t">
            <a:spAutoFit/>
          </a:bodyPr>
          <a:lstStyle/>
          <a:p>
            <a:r>
              <a:rPr lang="zh-CN" altLang="en-US" sz="2400">
                <a:latin typeface="微软雅黑" panose="020b0503020204020204" charset="-122"/>
                <a:ea typeface="微软雅黑" panose="020b0503020204020204" charset="-122"/>
                <a:cs typeface="楷体" panose="02010609060101010101" pitchFamily="49" charset="-122"/>
                <a:sym typeface="+mn-ea"/>
              </a:rPr>
              <a:t>☛</a:t>
            </a:r>
            <a:r>
              <a:rPr lang="zh-CN" altLang="en-US" sz="2400">
                <a:latin typeface="楷体" panose="02010609060101010101" pitchFamily="49" charset="-122"/>
                <a:ea typeface="楷体" panose="02010609060101010101" pitchFamily="49" charset="-122"/>
                <a:cs typeface="楷体" panose="02010609060101010101" pitchFamily="49" charset="-122"/>
              </a:rPr>
              <a:t>材料    1500年以后，世界历史进入近代。由于许多欧洲国家脱离了教皇控制，争得了独立，形成了近代主权国家之间的新的国际关系。近代国际法随着新的国际关系的产生而在欧洲产生。罗马法对国际法、国际私法、国际经济法的产生和发展也同样有重要的影响,在现代的国际法制度当中同样也存在着大量罗马法的痕迹。</a:t>
            </a:r>
          </a:p>
          <a:p>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10" name="文本框 9"/>
          <p:cNvSpPr txBox="1"/>
          <p:nvPr/>
        </p:nvSpPr>
        <p:spPr>
          <a:xfrm>
            <a:off x="366395" y="3449637"/>
            <a:ext cx="5821680" cy="460375"/>
          </a:xfrm>
          <a:prstGeom prst="rect">
            <a:avLst/>
          </a:prstGeom>
          <a:solidFill>
            <a:schemeClr val="tx1"/>
          </a:solidFill>
        </p:spPr>
        <p:txBody>
          <a:bodyPr wrap="none" rtlCol="0">
            <a:spAutoFit/>
          </a:bodyPr>
          <a:lstStyle/>
          <a:p>
            <a:pPr algn="l"/>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分析国际法形成于近代欧洲的条件有哪些?</a:t>
            </a:r>
          </a:p>
        </p:txBody>
      </p:sp>
      <p:pic>
        <p:nvPicPr>
          <p:cNvPr id="11" name="图片 10"/>
          <p:cNvPicPr>
            <a:picLocks noChangeAspect="1"/>
          </p:cNvPicPr>
          <p:nvPr/>
        </p:nvPicPr>
        <p:blipFill>
          <a:blip r:embed="rId2"/>
          <a:stretch>
            <a:fillRect/>
          </a:stretch>
        </p:blipFill>
        <p:spPr>
          <a:xfrm>
            <a:off x="7682230" y="3248025"/>
            <a:ext cx="4254500" cy="316420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国际法的形成与外交制度的建立</a:t>
            </a:r>
          </a:p>
        </p:txBody>
      </p:sp>
      <p:sp>
        <p:nvSpPr>
          <p:cNvPr id="3" name="文本框 2"/>
          <p:cNvSpPr txBox="1"/>
          <p:nvPr/>
        </p:nvSpPr>
        <p:spPr>
          <a:xfrm>
            <a:off x="141605" y="530860"/>
            <a:ext cx="3157220" cy="46037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（一）国际法的形成</a:t>
            </a:r>
          </a:p>
        </p:txBody>
      </p:sp>
      <p:sp>
        <p:nvSpPr>
          <p:cNvPr id="5" name="文本框 4"/>
          <p:cNvSpPr txBox="1"/>
          <p:nvPr/>
        </p:nvSpPr>
        <p:spPr>
          <a:xfrm>
            <a:off x="505460" y="1127125"/>
            <a:ext cx="1285240" cy="460375"/>
          </a:xfrm>
          <a:prstGeom prst="rect">
            <a:avLst/>
          </a:prstGeom>
          <a:noFill/>
        </p:spPr>
        <p:txBody>
          <a:bodyPr wrap="none" rtlCol="0">
            <a:spAutoFit/>
          </a:bodyPr>
          <a:lstStyle/>
          <a:p>
            <a:pPr algn="l"/>
            <a:r>
              <a:rPr lang="en-US" altLang="zh-CN" sz="2400" b="1">
                <a:latin typeface="微软雅黑" panose="020b0503020204020204" charset="-122"/>
                <a:ea typeface="微软雅黑" panose="020b0503020204020204" charset="-122"/>
                <a:sym typeface="+mn-ea"/>
              </a:rPr>
              <a:t>2</a:t>
            </a:r>
            <a:r>
              <a:rPr lang="zh-CN" altLang="en-US" sz="2400" b="1">
                <a:latin typeface="微软雅黑" panose="020b0503020204020204" charset="-122"/>
                <a:ea typeface="微软雅黑" panose="020b0503020204020204" charset="-122"/>
                <a:sym typeface="+mn-ea"/>
              </a:rPr>
              <a:t>、过程</a:t>
            </a:r>
            <a:endParaRPr lang="zh-CN" altLang="en-US" sz="2400" b="1">
              <a:latin typeface="微软雅黑" panose="020b0503020204020204" charset="-122"/>
              <a:ea typeface="微软雅黑" panose="020b0503020204020204" charset="-122"/>
            </a:endParaRPr>
          </a:p>
        </p:txBody>
      </p:sp>
      <p:sp>
        <p:nvSpPr>
          <p:cNvPr id="13" name="五边形 12"/>
          <p:cNvSpPr/>
          <p:nvPr>
            <p:custDataLst>
              <p:tags r:id="rId2"/>
            </p:custDataLst>
          </p:nvPr>
        </p:nvSpPr>
        <p:spPr>
          <a:xfrm>
            <a:off x="262255" y="2565400"/>
            <a:ext cx="1116330" cy="405130"/>
          </a:xfrm>
          <a:prstGeom prst="homePlate">
            <a:avLst/>
          </a:prstGeom>
          <a:solidFill>
            <a:schemeClr val="tx1"/>
          </a:solidFill>
          <a:ln>
            <a:noFill/>
          </a:ln>
        </p:spPr>
        <p:style>
          <a:lnRef idx="2">
            <a:srgbClr val="1F74AD">
              <a:shade val="50000"/>
            </a:srgbClr>
          </a:lnRef>
          <a:fillRef idx="1">
            <a:srgbClr val="1F74AD"/>
          </a:fillRef>
          <a:effectRef idx="0">
            <a:srgbClr val="1F74AD"/>
          </a:effectRef>
          <a:fontRef idx="minor">
            <a:sysClr val="window" lastClr="FFFCFF"/>
          </a:fontRef>
        </p:style>
        <p:txBody>
          <a:bodyPr wrap="none" tIns="0" bIns="0" anchor="ctr">
            <a:normAutofit/>
          </a:bodyPr>
          <a:lstStyle/>
          <a:p>
            <a:pPr lvl="0" algn="ctr">
              <a:lnSpc>
                <a:spcPct val="140000"/>
              </a:lnSpc>
            </a:pPr>
            <a:endParaRPr lang="en-US" altLang="zh-CN" sz="2000" b="1">
              <a:solidFill>
                <a:sysClr val="window" lastClr="FFFCFF"/>
              </a:solidFill>
              <a:latin typeface="微软雅黑" panose="020b0503020204020204" charset="-122"/>
              <a:ea typeface="微软雅黑" panose="020b0503020204020204" charset="-122"/>
            </a:endParaRPr>
          </a:p>
        </p:txBody>
      </p:sp>
      <p:sp>
        <p:nvSpPr>
          <p:cNvPr id="43" name="文本框 42"/>
          <p:cNvSpPr txBox="1"/>
          <p:nvPr>
            <p:custDataLst>
              <p:tags r:id="rId3"/>
            </p:custDataLst>
          </p:nvPr>
        </p:nvSpPr>
        <p:spPr>
          <a:xfrm>
            <a:off x="326133" y="2566133"/>
            <a:ext cx="852006" cy="404782"/>
          </a:xfrm>
          <a:prstGeom prst="rect">
            <a:avLst/>
          </a:prstGeom>
          <a:noFill/>
        </p:spPr>
        <p:txBody>
          <a:bodyPr wrap="square" lIns="90000" tIns="46800" rIns="90000" bIns="46800" rtlCol="0" anchor="ctr" anchorCtr="0">
            <a:normAutofit fontScale="97500"/>
          </a:bodyPr>
          <a:lstStyle/>
          <a:p>
            <a:pPr algn="ctr"/>
            <a:r>
              <a:rPr lang="en-US" sz="2000" b="1">
                <a:solidFill>
                  <a:sysClr val="window" lastClr="FFFCFF"/>
                </a:solidFill>
                <a:latin typeface="微软雅黑" panose="020b0503020204020204" charset="-122"/>
                <a:ea typeface="微软雅黑" panose="020b0503020204020204" charset="-122"/>
              </a:rPr>
              <a:t>1648</a:t>
            </a:r>
          </a:p>
        </p:txBody>
      </p:sp>
      <p:sp>
        <p:nvSpPr>
          <p:cNvPr id="16" name="五边形 15"/>
          <p:cNvSpPr/>
          <p:nvPr>
            <p:custDataLst>
              <p:tags r:id="rId4"/>
            </p:custDataLst>
          </p:nvPr>
        </p:nvSpPr>
        <p:spPr>
          <a:xfrm>
            <a:off x="262255" y="5072380"/>
            <a:ext cx="1116330" cy="405130"/>
          </a:xfrm>
          <a:prstGeom prst="homePlate">
            <a:avLst/>
          </a:prstGeom>
          <a:solidFill>
            <a:schemeClr val="tx1"/>
          </a:solidFill>
          <a:ln>
            <a:noFill/>
          </a:ln>
        </p:spPr>
        <p:style>
          <a:lnRef idx="2">
            <a:srgbClr val="1F74AD">
              <a:shade val="50000"/>
            </a:srgbClr>
          </a:lnRef>
          <a:fillRef idx="1">
            <a:srgbClr val="1F74AD"/>
          </a:fillRef>
          <a:effectRef idx="0">
            <a:srgbClr val="1F74AD"/>
          </a:effectRef>
          <a:fontRef idx="minor">
            <a:sysClr val="window" lastClr="FFFCFF"/>
          </a:fontRef>
        </p:style>
        <p:txBody>
          <a:bodyPr wrap="none" tIns="0" bIns="0" anchor="ctr">
            <a:normAutofit/>
          </a:bodyPr>
          <a:lstStyle/>
          <a:p>
            <a:pPr lvl="0" algn="ctr">
              <a:lnSpc>
                <a:spcPct val="140000"/>
              </a:lnSpc>
            </a:pPr>
            <a:endParaRPr lang="en-US" altLang="zh-CN" sz="2000" b="1">
              <a:solidFill>
                <a:sysClr val="window" lastClr="FFFCFF"/>
              </a:solidFill>
              <a:latin typeface="微软雅黑" panose="020b0503020204020204" charset="-122"/>
              <a:ea typeface="微软雅黑" panose="020b0503020204020204" charset="-122"/>
            </a:endParaRPr>
          </a:p>
        </p:txBody>
      </p:sp>
      <p:sp>
        <p:nvSpPr>
          <p:cNvPr id="44" name="文本框 43"/>
          <p:cNvSpPr txBox="1"/>
          <p:nvPr>
            <p:custDataLst>
              <p:tags r:id="rId5"/>
            </p:custDataLst>
          </p:nvPr>
        </p:nvSpPr>
        <p:spPr>
          <a:xfrm>
            <a:off x="326133" y="5063740"/>
            <a:ext cx="852006" cy="404782"/>
          </a:xfrm>
          <a:prstGeom prst="rect">
            <a:avLst/>
          </a:prstGeom>
          <a:noFill/>
        </p:spPr>
        <p:txBody>
          <a:bodyPr wrap="square" lIns="90000" tIns="46800" rIns="90000" bIns="46800" rtlCol="0" anchor="ctr" anchorCtr="0">
            <a:normAutofit fontScale="97500"/>
          </a:bodyPr>
          <a:lstStyle/>
          <a:p>
            <a:pPr algn="ctr"/>
            <a:r>
              <a:rPr lang="en-US" altLang="zh-CN" sz="2000" b="1">
                <a:solidFill>
                  <a:sysClr val="window" lastClr="FFFCFF"/>
                </a:solidFill>
                <a:latin typeface="微软雅黑" panose="020b0503020204020204" charset="-122"/>
                <a:ea typeface="微软雅黑" panose="020b0503020204020204" charset="-122"/>
              </a:rPr>
              <a:t>1625</a:t>
            </a:r>
            <a:endParaRPr lang="zh-CN" altLang="en-US" sz="2000" b="1">
              <a:solidFill>
                <a:sysClr val="window" lastClr="FFFCFF"/>
              </a:solidFill>
              <a:latin typeface="微软雅黑" panose="020b0503020204020204" charset="-122"/>
              <a:ea typeface="微软雅黑" panose="020b0503020204020204" charset="-122"/>
            </a:endParaRPr>
          </a:p>
        </p:txBody>
      </p:sp>
      <p:cxnSp>
        <p:nvCxnSpPr>
          <p:cNvPr id="18" name="直接箭头连接符 17"/>
          <p:cNvCxnSpPr/>
          <p:nvPr/>
        </p:nvCxnSpPr>
        <p:spPr>
          <a:xfrm flipH="1" flipV="1">
            <a:off x="1572895" y="1786890"/>
            <a:ext cx="10795" cy="4825365"/>
          </a:xfrm>
          <a:prstGeom prst="straightConnector1">
            <a:avLst/>
          </a:prstGeom>
          <a:ln w="476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1492250" y="5199380"/>
            <a:ext cx="172085" cy="15049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492250" y="2692400"/>
            <a:ext cx="172085" cy="15049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873250" y="2032000"/>
            <a:ext cx="5812790" cy="1938020"/>
          </a:xfrm>
          <a:prstGeom prst="rect">
            <a:avLst/>
          </a:prstGeom>
          <a:noFill/>
          <a:ln w="15875" cmpd="sng">
            <a:solidFill>
              <a:schemeClr val="tx1"/>
            </a:solidFill>
            <a:prstDash val="solid"/>
          </a:ln>
        </p:spPr>
        <p:txBody>
          <a:bodyPr wrap="square" rtlCol="0">
            <a:spAutoFit/>
          </a:bodyPr>
          <a:lstStyle/>
          <a:p>
            <a:r>
              <a:rPr lang="zh-CN" altLang="en-US" sz="2400">
                <a:latin typeface="华文楷体" panose="02010600040101010101" charset="-122"/>
                <a:ea typeface="华文楷体" panose="02010600040101010101" charset="-122"/>
              </a:rPr>
              <a:t>《威斯特伐利亚和约》</a:t>
            </a:r>
            <a:r>
              <a:rPr lang="zh-CN" altLang="en-US" sz="2400">
                <a:latin typeface="华文楷体" panose="02010600040101010101" charset="-122"/>
                <a:ea typeface="华文楷体" panose="02010600040101010101" charset="-122"/>
                <a:sym typeface="+mn-ea"/>
              </a:rPr>
              <a:t>奠定了近代欧洲国际关系的基础</a:t>
            </a:r>
            <a:r>
              <a:rPr lang="en-US" altLang="zh-CN" sz="2400">
                <a:latin typeface="华文楷体" panose="02010600040101010101" charset="-122"/>
                <a:ea typeface="华文楷体" panose="02010600040101010101" charset="-122"/>
                <a:sym typeface="+mn-ea"/>
              </a:rPr>
              <a:t>——</a:t>
            </a:r>
            <a:r>
              <a:rPr lang="zh-CN" altLang="en-US" sz="2400">
                <a:latin typeface="华文楷体" panose="02010600040101010101" charset="-122"/>
                <a:ea typeface="华文楷体" panose="02010600040101010101" charset="-122"/>
              </a:rPr>
              <a:t>确立了国际关系中国家领土、主权与独立等原则，开创了用国际会议的形式解决国际争端、结束国际战争的先例。</a:t>
            </a:r>
          </a:p>
        </p:txBody>
      </p:sp>
      <p:sp>
        <p:nvSpPr>
          <p:cNvPr id="23" name="文本框 22"/>
          <p:cNvSpPr txBox="1"/>
          <p:nvPr/>
        </p:nvSpPr>
        <p:spPr>
          <a:xfrm>
            <a:off x="1872615" y="4857750"/>
            <a:ext cx="5813425" cy="1198880"/>
          </a:xfrm>
          <a:prstGeom prst="rect">
            <a:avLst/>
          </a:prstGeom>
          <a:noFill/>
          <a:ln w="15875">
            <a:solidFill>
              <a:schemeClr val="tx1"/>
            </a:solidFill>
          </a:ln>
        </p:spPr>
        <p:txBody>
          <a:bodyPr wrap="square" rtlCol="0">
            <a:spAutoFit/>
          </a:bodyPr>
          <a:lstStyle/>
          <a:p>
            <a:r>
              <a:rPr lang="zh-CN" altLang="en-US" sz="2400">
                <a:latin typeface="华文楷体" panose="02010600040101010101" charset="-122"/>
                <a:ea typeface="华文楷体" panose="02010600040101010101" charset="-122"/>
              </a:rPr>
              <a:t>荷兰人格老秀斯《战争与和平法》</a:t>
            </a:r>
            <a:r>
              <a:rPr lang="zh-CN" altLang="en-US" sz="2400">
                <a:latin typeface="华文楷体" panose="02010600040101010101" charset="-122"/>
                <a:ea typeface="华文楷体" panose="02010600040101010101" charset="-122"/>
                <a:sym typeface="+mn-ea"/>
              </a:rPr>
              <a:t>奠定国际法的基础——确定了国际法的主体是主权国家</a:t>
            </a:r>
          </a:p>
        </p:txBody>
      </p:sp>
      <p:pic>
        <p:nvPicPr>
          <p:cNvPr id="24" name="图片 23"/>
          <p:cNvPicPr>
            <a:picLocks noChangeAspect="1"/>
          </p:cNvPicPr>
          <p:nvPr/>
        </p:nvPicPr>
        <p:blipFill>
          <a:blip r:embed="rId6"/>
          <a:stretch>
            <a:fillRect/>
          </a:stretch>
        </p:blipFill>
        <p:spPr>
          <a:xfrm>
            <a:off x="7927975" y="804545"/>
            <a:ext cx="4010660" cy="2515235"/>
          </a:xfrm>
          <a:prstGeom prst="rect">
            <a:avLst/>
          </a:prstGeom>
        </p:spPr>
      </p:pic>
      <p:sp>
        <p:nvSpPr>
          <p:cNvPr id="29" name="文本框 28"/>
          <p:cNvSpPr txBox="1"/>
          <p:nvPr/>
        </p:nvSpPr>
        <p:spPr>
          <a:xfrm>
            <a:off x="8465185" y="3319780"/>
            <a:ext cx="3181985" cy="398780"/>
          </a:xfrm>
          <a:prstGeom prst="rect">
            <a:avLst/>
          </a:prstGeom>
          <a:noFill/>
        </p:spPr>
        <p:txBody>
          <a:bodyPr wrap="square" rtlCol="0" anchor="t">
            <a:spAutoFit/>
          </a:bodyPr>
          <a:lstStyle/>
          <a:p>
            <a:r>
              <a:rPr lang="zh-CN" altLang="en-US" sz="2000">
                <a:latin typeface="华文楷体" panose="02010600040101010101" charset="-122"/>
                <a:ea typeface="华文楷体" panose="02010600040101010101" charset="-122"/>
              </a:rPr>
              <a:t>签署《威斯特伐利亚和约》</a:t>
            </a:r>
          </a:p>
        </p:txBody>
      </p:sp>
      <p:pic>
        <p:nvPicPr>
          <p:cNvPr id="30" name="图片 29"/>
          <p:cNvPicPr>
            <a:picLocks noChangeAspect="1"/>
          </p:cNvPicPr>
          <p:nvPr/>
        </p:nvPicPr>
        <p:blipFill>
          <a:blip r:embed="rId7"/>
          <a:stretch>
            <a:fillRect/>
          </a:stretch>
        </p:blipFill>
        <p:spPr>
          <a:xfrm>
            <a:off x="8444230" y="4064000"/>
            <a:ext cx="3202305" cy="2643505"/>
          </a:xfrm>
          <a:prstGeom prst="rect">
            <a:avLst/>
          </a:prstGeom>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1086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国际法的形成与外交制度的建立</a:t>
            </a:r>
          </a:p>
        </p:txBody>
      </p:sp>
      <p:sp>
        <p:nvSpPr>
          <p:cNvPr id="13" name="五边形 12"/>
          <p:cNvSpPr/>
          <p:nvPr>
            <p:custDataLst>
              <p:tags r:id="rId2"/>
            </p:custDataLst>
          </p:nvPr>
        </p:nvSpPr>
        <p:spPr>
          <a:xfrm>
            <a:off x="262255" y="2565400"/>
            <a:ext cx="1116330" cy="405130"/>
          </a:xfrm>
          <a:prstGeom prst="homePlate">
            <a:avLst/>
          </a:prstGeom>
          <a:solidFill>
            <a:schemeClr val="tx1"/>
          </a:solidFill>
          <a:ln>
            <a:noFill/>
          </a:ln>
        </p:spPr>
        <p:style>
          <a:lnRef idx="2">
            <a:srgbClr val="1F74AD">
              <a:shade val="50000"/>
            </a:srgbClr>
          </a:lnRef>
          <a:fillRef idx="1">
            <a:srgbClr val="1F74AD"/>
          </a:fillRef>
          <a:effectRef idx="0">
            <a:srgbClr val="1F74AD"/>
          </a:effectRef>
          <a:fontRef idx="minor">
            <a:sysClr val="window" lastClr="FFFCFF"/>
          </a:fontRef>
        </p:style>
        <p:txBody>
          <a:bodyPr wrap="none" tIns="0" bIns="0" anchor="ctr">
            <a:normAutofit/>
          </a:bodyPr>
          <a:lstStyle/>
          <a:p>
            <a:pPr lvl="0" algn="ctr">
              <a:lnSpc>
                <a:spcPct val="140000"/>
              </a:lnSpc>
            </a:pPr>
            <a:endParaRPr lang="en-US" altLang="zh-CN" sz="2000" b="1">
              <a:solidFill>
                <a:sysClr val="window" lastClr="FFFCFF"/>
              </a:solidFill>
              <a:latin typeface="微软雅黑" panose="020b0503020204020204" charset="-122"/>
              <a:ea typeface="微软雅黑" panose="020b0503020204020204" charset="-122"/>
            </a:endParaRPr>
          </a:p>
        </p:txBody>
      </p:sp>
      <p:sp>
        <p:nvSpPr>
          <p:cNvPr id="43" name="文本框 42"/>
          <p:cNvSpPr txBox="1"/>
          <p:nvPr>
            <p:custDataLst>
              <p:tags r:id="rId3"/>
            </p:custDataLst>
          </p:nvPr>
        </p:nvSpPr>
        <p:spPr>
          <a:xfrm>
            <a:off x="326133" y="2566133"/>
            <a:ext cx="852006" cy="404782"/>
          </a:xfrm>
          <a:prstGeom prst="rect">
            <a:avLst/>
          </a:prstGeom>
          <a:noFill/>
        </p:spPr>
        <p:txBody>
          <a:bodyPr wrap="square" lIns="90000" tIns="46800" rIns="90000" bIns="46800" rtlCol="0" anchor="ctr" anchorCtr="0">
            <a:normAutofit fontScale="97500"/>
          </a:bodyPr>
          <a:lstStyle/>
          <a:p>
            <a:pPr algn="ctr"/>
            <a:r>
              <a:rPr lang="en-US" sz="2000" b="1">
                <a:solidFill>
                  <a:sysClr val="window" lastClr="FFFCFF"/>
                </a:solidFill>
                <a:latin typeface="微软雅黑" panose="020b0503020204020204" charset="-122"/>
                <a:ea typeface="微软雅黑" panose="020b0503020204020204" charset="-122"/>
              </a:rPr>
              <a:t>1815</a:t>
            </a:r>
          </a:p>
        </p:txBody>
      </p:sp>
      <p:sp>
        <p:nvSpPr>
          <p:cNvPr id="16" name="五边形 15"/>
          <p:cNvSpPr/>
          <p:nvPr>
            <p:custDataLst>
              <p:tags r:id="rId4"/>
            </p:custDataLst>
          </p:nvPr>
        </p:nvSpPr>
        <p:spPr>
          <a:xfrm>
            <a:off x="262255" y="5072380"/>
            <a:ext cx="1116330" cy="405130"/>
          </a:xfrm>
          <a:prstGeom prst="homePlate">
            <a:avLst/>
          </a:prstGeom>
          <a:solidFill>
            <a:schemeClr val="tx1"/>
          </a:solidFill>
          <a:ln>
            <a:noFill/>
          </a:ln>
        </p:spPr>
        <p:style>
          <a:lnRef idx="2">
            <a:srgbClr val="1F74AD">
              <a:shade val="50000"/>
            </a:srgbClr>
          </a:lnRef>
          <a:fillRef idx="1">
            <a:srgbClr val="1F74AD"/>
          </a:fillRef>
          <a:effectRef idx="0">
            <a:srgbClr val="1F74AD"/>
          </a:effectRef>
          <a:fontRef idx="minor">
            <a:sysClr val="window" lastClr="FFFCFF"/>
          </a:fontRef>
        </p:style>
        <p:txBody>
          <a:bodyPr wrap="none" tIns="0" bIns="0" anchor="ctr">
            <a:normAutofit/>
          </a:bodyPr>
          <a:lstStyle/>
          <a:p>
            <a:pPr lvl="0" algn="ctr">
              <a:lnSpc>
                <a:spcPct val="140000"/>
              </a:lnSpc>
            </a:pPr>
            <a:endParaRPr lang="en-US" altLang="zh-CN" sz="2000" b="1">
              <a:solidFill>
                <a:sysClr val="window" lastClr="FFFCFF"/>
              </a:solidFill>
              <a:latin typeface="微软雅黑" panose="020b0503020204020204" charset="-122"/>
              <a:ea typeface="微软雅黑" panose="020b0503020204020204" charset="-122"/>
            </a:endParaRPr>
          </a:p>
        </p:txBody>
      </p:sp>
      <p:sp>
        <p:nvSpPr>
          <p:cNvPr id="44" name="文本框 43"/>
          <p:cNvSpPr txBox="1"/>
          <p:nvPr>
            <p:custDataLst>
              <p:tags r:id="rId5"/>
            </p:custDataLst>
          </p:nvPr>
        </p:nvSpPr>
        <p:spPr>
          <a:xfrm>
            <a:off x="326133" y="5073265"/>
            <a:ext cx="852006" cy="404782"/>
          </a:xfrm>
          <a:prstGeom prst="rect">
            <a:avLst/>
          </a:prstGeom>
          <a:noFill/>
        </p:spPr>
        <p:txBody>
          <a:bodyPr wrap="square" lIns="90000" tIns="46800" rIns="90000" bIns="46800" rtlCol="0" anchor="ctr" anchorCtr="0">
            <a:normAutofit fontScale="87500" lnSpcReduction="20000"/>
          </a:bodyPr>
          <a:lstStyle/>
          <a:p>
            <a:pPr algn="ctr"/>
            <a:r>
              <a:rPr lang="en-US" altLang="zh-CN" sz="2000" b="1">
                <a:solidFill>
                  <a:sysClr val="window" lastClr="FFFCFF"/>
                </a:solidFill>
                <a:latin typeface="微软雅黑" panose="020b0503020204020204" charset="-122"/>
                <a:ea typeface="微软雅黑" panose="020b0503020204020204" charset="-122"/>
              </a:rPr>
              <a:t>17</a:t>
            </a:r>
            <a:r>
              <a:rPr lang="zh-CN" altLang="en-US" sz="2000" b="1">
                <a:solidFill>
                  <a:sysClr val="window" lastClr="FFFCFF"/>
                </a:solidFill>
                <a:latin typeface="微软雅黑" panose="020b0503020204020204" charset="-122"/>
                <a:ea typeface="微软雅黑" panose="020b0503020204020204" charset="-122"/>
              </a:rPr>
              <a:t>世纪</a:t>
            </a:r>
          </a:p>
        </p:txBody>
      </p:sp>
      <p:cxnSp>
        <p:nvCxnSpPr>
          <p:cNvPr id="18" name="直接箭头连接符 17"/>
          <p:cNvCxnSpPr/>
          <p:nvPr/>
        </p:nvCxnSpPr>
        <p:spPr>
          <a:xfrm flipV="1">
            <a:off x="1583690" y="1405255"/>
            <a:ext cx="10795" cy="5207000"/>
          </a:xfrm>
          <a:prstGeom prst="straightConnector1">
            <a:avLst/>
          </a:prstGeom>
          <a:ln w="476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1492250" y="5199380"/>
            <a:ext cx="172085" cy="15049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1492250" y="2692400"/>
            <a:ext cx="172085" cy="15049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872615" y="2169160"/>
            <a:ext cx="3192145" cy="1568450"/>
          </a:xfrm>
          <a:prstGeom prst="rect">
            <a:avLst/>
          </a:prstGeom>
          <a:noFill/>
          <a:ln w="15875" cmpd="sng">
            <a:solidFill>
              <a:schemeClr val="tx1"/>
            </a:solidFill>
            <a:prstDash val="solid"/>
          </a:ln>
        </p:spPr>
        <p:txBody>
          <a:bodyPr wrap="square" rtlCol="0">
            <a:spAutoFit/>
          </a:bodyPr>
          <a:lstStyle/>
          <a:p>
            <a:r>
              <a:rPr lang="zh-CN" sz="2400">
                <a:latin typeface="华文楷体" panose="02010600040101010101" charset="-122"/>
                <a:ea typeface="华文楷体" panose="02010600040101010101" charset="-122"/>
              </a:rPr>
              <a:t>建立维也纳体系，即建立起大国协调、欧洲均势为特征的国际关系体系。</a:t>
            </a:r>
          </a:p>
        </p:txBody>
      </p:sp>
      <p:sp>
        <p:nvSpPr>
          <p:cNvPr id="23" name="文本框 22"/>
          <p:cNvSpPr txBox="1"/>
          <p:nvPr/>
        </p:nvSpPr>
        <p:spPr>
          <a:xfrm>
            <a:off x="1872615" y="4857750"/>
            <a:ext cx="3684270" cy="1568450"/>
          </a:xfrm>
          <a:prstGeom prst="rect">
            <a:avLst/>
          </a:prstGeom>
          <a:noFill/>
          <a:ln w="15875">
            <a:solidFill>
              <a:schemeClr val="tx1"/>
            </a:solidFill>
          </a:ln>
        </p:spPr>
        <p:txBody>
          <a:bodyPr wrap="square" rtlCol="0">
            <a:spAutoFit/>
          </a:bodyPr>
          <a:lstStyle/>
          <a:p>
            <a:r>
              <a:rPr lang="zh-CN" altLang="en-US" sz="2400">
                <a:latin typeface="华文楷体" panose="02010600040101010101" charset="-122"/>
                <a:ea typeface="华文楷体" panose="02010600040101010101" charset="-122"/>
              </a:rPr>
              <a:t>17世纪时，欧洲国家的君主们派常驻外交使节和外交使团，近代外交制度逐渐建立起来。</a:t>
            </a:r>
          </a:p>
        </p:txBody>
      </p:sp>
      <p:sp>
        <p:nvSpPr>
          <p:cNvPr id="4" name="文本框 3"/>
          <p:cNvSpPr txBox="1"/>
          <p:nvPr/>
        </p:nvSpPr>
        <p:spPr>
          <a:xfrm>
            <a:off x="262255" y="530860"/>
            <a:ext cx="4281170" cy="46037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（二）外交制度的建立及发展</a:t>
            </a:r>
          </a:p>
        </p:txBody>
      </p:sp>
      <p:pic>
        <p:nvPicPr>
          <p:cNvPr id="9" name="图片 8" descr="resource"/>
          <p:cNvPicPr>
            <a:picLocks noChangeAspect="1"/>
          </p:cNvPicPr>
          <p:nvPr/>
        </p:nvPicPr>
        <p:blipFill>
          <a:blip r:embed="rId6">
            <a:extLst>
              <a:ext uri="{96DAC541-7B7A-43D3-8B79-37D633B846F1}">
                <asvg:svgBlip xmlns:asvg="http://schemas.microsoft.com/office/drawing/2016/SVG/main" r:embed="rId6"/>
              </a:ext>
            </a:extLst>
          </a:blip>
          <a:stretch>
            <a:fillRect/>
          </a:stretch>
        </p:blipFill>
        <p:spPr>
          <a:xfrm>
            <a:off x="5324475" y="2437765"/>
            <a:ext cx="861060" cy="861060"/>
          </a:xfrm>
          <a:prstGeom prst="rect">
            <a:avLst/>
          </a:prstGeom>
        </p:spPr>
      </p:pic>
      <p:sp>
        <p:nvSpPr>
          <p:cNvPr id="10" name="文本框 9"/>
          <p:cNvSpPr txBox="1"/>
          <p:nvPr/>
        </p:nvSpPr>
        <p:spPr>
          <a:xfrm>
            <a:off x="6299200" y="2268855"/>
            <a:ext cx="3232785" cy="1198880"/>
          </a:xfrm>
          <a:prstGeom prst="rect">
            <a:avLst/>
          </a:prstGeom>
          <a:noFill/>
          <a:ln w="15875" cmpd="sng">
            <a:solidFill>
              <a:schemeClr val="tx1"/>
            </a:solidFill>
            <a:prstDash val="solid"/>
          </a:ln>
        </p:spPr>
        <p:txBody>
          <a:bodyPr wrap="square" rtlCol="0">
            <a:spAutoFit/>
          </a:bodyPr>
          <a:lstStyle/>
          <a:p>
            <a:r>
              <a:rPr lang="zh-CN" altLang="en-US" sz="2400">
                <a:latin typeface="华文楷体" panose="02010600040101010101" charset="-122"/>
                <a:ea typeface="华文楷体" panose="02010600040101010101" charset="-122"/>
                <a:cs typeface="华文楷体" panose="02010600040101010101" charset="-122"/>
              </a:rPr>
              <a:t>外交制度发展</a:t>
            </a:r>
          </a:p>
          <a:p>
            <a:r>
              <a:rPr lang="zh-CN" altLang="en-US" sz="2400">
                <a:latin typeface="华文楷体" panose="02010600040101010101" charset="-122"/>
                <a:ea typeface="华文楷体" panose="02010600040101010101" charset="-122"/>
                <a:cs typeface="华文楷体" panose="02010600040101010101" charset="-122"/>
              </a:rPr>
              <a:t>应用范围扩大：</a:t>
            </a:r>
          </a:p>
          <a:p>
            <a:r>
              <a:rPr lang="zh-CN" altLang="en-US" sz="2400">
                <a:latin typeface="华文楷体" panose="02010600040101010101" charset="-122"/>
                <a:ea typeface="华文楷体" panose="02010600040101010101" charset="-122"/>
                <a:cs typeface="华文楷体" panose="02010600040101010101" charset="-122"/>
              </a:rPr>
              <a:t>欧洲</a:t>
            </a:r>
            <a:r>
              <a:rPr lang="en-US" altLang="zh-CN" sz="2400">
                <a:latin typeface="华文楷体" panose="02010600040101010101" charset="-122"/>
                <a:ea typeface="华文楷体" panose="02010600040101010101" charset="-122"/>
                <a:cs typeface="华文楷体" panose="02010600040101010101" charset="-122"/>
              </a:rPr>
              <a:t>——</a:t>
            </a:r>
            <a:r>
              <a:rPr lang="zh-CN" altLang="en-US" sz="2400">
                <a:latin typeface="华文楷体" panose="02010600040101010101" charset="-122"/>
                <a:ea typeface="华文楷体" panose="02010600040101010101" charset="-122"/>
                <a:cs typeface="华文楷体" panose="02010600040101010101" charset="-122"/>
              </a:rPr>
              <a:t>美洲、亚洲等</a:t>
            </a:r>
          </a:p>
        </p:txBody>
      </p:sp>
      <p:pic>
        <p:nvPicPr>
          <p:cNvPr id="12" name="图片 11"/>
          <p:cNvPicPr>
            <a:picLocks noChangeAspect="1"/>
          </p:cNvPicPr>
          <p:nvPr/>
        </p:nvPicPr>
        <p:blipFill>
          <a:blip r:embed="rId7"/>
          <a:stretch>
            <a:fillRect/>
          </a:stretch>
        </p:blipFill>
        <p:spPr>
          <a:xfrm>
            <a:off x="8937625" y="0"/>
            <a:ext cx="3254375" cy="2169160"/>
          </a:xfrm>
          <a:prstGeom prst="rect">
            <a:avLst/>
          </a:prstGeom>
        </p:spPr>
      </p:pic>
      <p:sp>
        <p:nvSpPr>
          <p:cNvPr id="14" name="文本框 13"/>
          <p:cNvSpPr txBox="1"/>
          <p:nvPr/>
        </p:nvSpPr>
        <p:spPr>
          <a:xfrm>
            <a:off x="9897110" y="2207260"/>
            <a:ext cx="2294890" cy="1322070"/>
          </a:xfrm>
          <a:prstGeom prst="rect">
            <a:avLst/>
          </a:prstGeom>
          <a:solidFill>
            <a:schemeClr val="bg2">
              <a:lumMod val="90000"/>
            </a:schemeClr>
          </a:solidFill>
        </p:spPr>
        <p:txBody>
          <a:bodyPr wrap="square" rtlCol="0" anchor="t">
            <a:spAutoFit/>
          </a:bodyPr>
          <a:lstStyle/>
          <a:p>
            <a:r>
              <a:rPr lang="zh-CN" altLang="en-US" sz="2000"/>
              <a:t>邮票原画是法国肖像画家伊萨贝绘制的</a:t>
            </a:r>
            <a:r>
              <a:rPr lang="zh-CN" altLang="en-US" sz="2000">
                <a:sym typeface="+mn-ea"/>
              </a:rPr>
              <a:t>1819年</a:t>
            </a:r>
            <a:r>
              <a:rPr lang="zh-CN" altLang="en-US" sz="2000"/>
              <a:t>《维也纳会议》油画</a:t>
            </a:r>
          </a:p>
        </p:txBody>
      </p:sp>
      <p:pic>
        <p:nvPicPr>
          <p:cNvPr id="3" name="图片 2" descr="resource"/>
          <p:cNvPicPr>
            <a:picLocks noChangeAspect="1"/>
          </p:cNvPicPr>
          <p:nvPr/>
        </p:nvPicPr>
        <p:blipFill>
          <a:blip r:embed="rId6">
            <a:extLst>
              <a:ext uri="{96DAC541-7B7A-43D3-8B79-37D633B846F1}">
                <asvg:svgBlip xmlns:asvg="http://schemas.microsoft.com/office/drawing/2016/SVG/main" r:embed="rId6"/>
              </a:ext>
            </a:extLst>
          </a:blip>
          <a:stretch>
            <a:fillRect/>
          </a:stretch>
        </p:blipFill>
        <p:spPr>
          <a:xfrm>
            <a:off x="5665470" y="5199380"/>
            <a:ext cx="861060" cy="861060"/>
          </a:xfrm>
          <a:prstGeom prst="rect">
            <a:avLst/>
          </a:prstGeom>
        </p:spPr>
      </p:pic>
      <p:sp>
        <p:nvSpPr>
          <p:cNvPr id="6" name="文本框 5"/>
          <p:cNvSpPr txBox="1"/>
          <p:nvPr/>
        </p:nvSpPr>
        <p:spPr>
          <a:xfrm>
            <a:off x="6661150" y="4857750"/>
            <a:ext cx="4323715" cy="1568450"/>
          </a:xfrm>
          <a:prstGeom prst="rect">
            <a:avLst/>
          </a:prstGeom>
          <a:noFill/>
          <a:ln w="15875" cmpd="sng">
            <a:solidFill>
              <a:schemeClr val="tx1"/>
            </a:solidFill>
            <a:prstDash val="solid"/>
          </a:ln>
        </p:spPr>
        <p:txBody>
          <a:bodyPr wrap="square" rtlCol="0">
            <a:spAutoFit/>
          </a:bodyPr>
          <a:lstStyle/>
          <a:p>
            <a:r>
              <a:rPr lang="zh-CN" altLang="en-US" sz="2400">
                <a:latin typeface="华文楷体" panose="02010600040101010101" charset="-122"/>
                <a:ea typeface="华文楷体" panose="02010600040101010101" charset="-122"/>
                <a:cs typeface="华文楷体" panose="02010600040101010101" charset="-122"/>
              </a:rPr>
              <a:t>外交制度</a:t>
            </a:r>
            <a:r>
              <a:rPr lang="zh-CN" sz="2400">
                <a:latin typeface="华文楷体" panose="02010600040101010101" charset="-122"/>
                <a:ea typeface="华文楷体" panose="02010600040101010101" charset="-122"/>
                <a:cs typeface="华文楷体" panose="02010600040101010101" charset="-122"/>
              </a:rPr>
              <a:t>建立和国际法形成为国际关系确立规则，为和平解决国与国之间的争端、减少战争行为开辟新途径。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par>
                          <p:cTn id="8" fill="hold" nodeType="withGroup">
                            <p:stCondLst>
                              <p:cond delay="2000"/>
                            </p:stCondLst>
                            <p:childTnLst>
                              <p:par>
                                <p:cTn id="9" presetID="4" presetClass="entr" presetSubtype="16" fill="hold" grpId="1" nodeType="afterEffect">
                                  <p:childTnLst>
                                    <p:set>
                                      <p:cBhvr>
                                        <p:cTn id="10" dur="1" fill="hold">
                                          <p:stCondLst>
                                            <p:cond delay="0"/>
                                          </p:stCondLst>
                                        </p:cTn>
                                        <p:tgtEl>
                                          <p:spTgt spid="6"/>
                                        </p:tgtEl>
                                        <p:attrNameLst>
                                          <p:attrName>style.visibility</p:attrName>
                                        </p:attrNameLst>
                                      </p:cBhvr>
                                      <p:to>
                                        <p:strVal val="visible"/>
                                      </p:to>
                                    </p:set>
                                    <p:animEffect transition="in" filter="box(in)">
                                      <p:cBhvr>
                                        <p:cTn id="11" dur="2000"/>
                                        <p:tgtEl>
                                          <p:spTgt spid="6"/>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par>
                          <p:cTn id="17" fill="hold" nodeType="withGroup">
                            <p:stCondLst>
                              <p:cond delay="0"/>
                            </p:stCondLst>
                            <p:childTnLst>
                              <p:par>
                                <p:cTn id="18" presetID="1"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noFill/>
        <a:effectLst/>
      </p:bgPr>
    </p:bg>
    <p:spTree>
      <p:nvGrpSpPr>
        <p:cNvPr id="1" name=""/>
        <p:cNvGrpSpPr/>
        <p:nvPr/>
      </p:nvGrpSpPr>
      <p:grpSpPr>
        <a:xfrm>
          <a:off x="0" y="0"/>
          <a:ext cx="0" cy="0"/>
        </a:xfrm>
      </p:grpSpPr>
      <p:grpSp>
        <p:nvGrpSpPr>
          <p:cNvPr id="26" name="组合 25"/>
          <p:cNvGrpSpPr/>
          <p:nvPr/>
        </p:nvGrpSpPr>
        <p:grpSpPr>
          <a:xfrm>
            <a:off x="0" y="69"/>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国际法的形成与外交制度的建立</a:t>
            </a:r>
          </a:p>
        </p:txBody>
      </p:sp>
      <p:sp>
        <p:nvSpPr>
          <p:cNvPr id="3" name="文本框 2"/>
          <p:cNvSpPr txBox="1"/>
          <p:nvPr/>
        </p:nvSpPr>
        <p:spPr>
          <a:xfrm>
            <a:off x="141605" y="530860"/>
            <a:ext cx="4377690" cy="46037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（二）外交制度的建立及发展</a:t>
            </a:r>
          </a:p>
        </p:txBody>
      </p:sp>
      <p:sp>
        <p:nvSpPr>
          <p:cNvPr id="5" name="文本框 4"/>
          <p:cNvSpPr txBox="1"/>
          <p:nvPr/>
        </p:nvSpPr>
        <p:spPr>
          <a:xfrm>
            <a:off x="4707890" y="855980"/>
            <a:ext cx="2926080" cy="460375"/>
          </a:xfrm>
          <a:prstGeom prst="rect">
            <a:avLst/>
          </a:prstGeom>
          <a:noFill/>
        </p:spPr>
        <p:txBody>
          <a:bodyPr wrap="none" rtlCol="0">
            <a:spAutoFit/>
          </a:bodyPr>
          <a:lstStyle/>
          <a:p>
            <a:pPr algn="l"/>
            <a:r>
              <a:rPr lang="zh-CN" sz="2400" b="1">
                <a:latin typeface="微软雅黑" panose="020b0503020204020204" charset="-122"/>
                <a:ea typeface="微软雅黑" panose="020b0503020204020204" charset="-122"/>
                <a:sym typeface="+mn-ea"/>
              </a:rPr>
              <a:t>全面认识维也纳体系</a:t>
            </a:r>
            <a:endParaRPr lang="zh-CN" sz="2400" b="1">
              <a:latin typeface="微软雅黑" panose="020b0503020204020204" charset="-122"/>
              <a:ea typeface="微软雅黑" panose="020b0503020204020204" charset="-122"/>
            </a:endParaRPr>
          </a:p>
        </p:txBody>
      </p:sp>
      <p:graphicFrame>
        <p:nvGraphicFramePr>
          <p:cNvPr id="4" name="表格 3"/>
          <p:cNvGraphicFramePr>
            <a:graphicFrameLocks noGrp="1"/>
          </p:cNvGraphicFramePr>
          <p:nvPr>
            <p:custDataLst>
              <p:tags r:id="rId2"/>
            </p:custDataLst>
          </p:nvPr>
        </p:nvGraphicFramePr>
        <p:xfrm>
          <a:off x="833120" y="1455420"/>
          <a:ext cx="10675620" cy="4981575"/>
        </p:xfrm>
        <a:graphic>
          <a:graphicData uri="http://schemas.openxmlformats.org/drawingml/2006/table">
            <a:tbl>
              <a:tblPr firstRow="1" bandRow="1">
                <a:tableStyleId>{5C22544A-7EE6-4342-B048-85BDC9FD1C3A}</a:tableStyleId>
              </a:tblPr>
              <a:tblGrid>
                <a:gridCol w="851535"/>
                <a:gridCol w="9824085"/>
              </a:tblGrid>
              <a:tr h="701040">
                <a:tc>
                  <a:txBody>
                    <a:bodyPr/>
                    <a:lstStyle/>
                    <a:p>
                      <a:pPr algn="ctr" fontAlgn="ctr">
                        <a:buNone/>
                      </a:pPr>
                      <a:r>
                        <a:rPr lang="zh-CN" altLang="en-US" sz="2400" b="1">
                          <a:solidFill>
                            <a:schemeClr val="tx1"/>
                          </a:solidFill>
                          <a:latin typeface="华文楷体" panose="02010600040101010101" charset="-122"/>
                          <a:ea typeface="华文楷体" panose="02010600040101010101" charset="-122"/>
                        </a:rPr>
                        <a:t>背景</a:t>
                      </a: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a:lstStyle/>
                    <a:p>
                      <a:pPr>
                        <a:buNone/>
                      </a:pPr>
                      <a:r>
                        <a:rPr lang="zh-CN" altLang="en-US" sz="2000" b="0">
                          <a:solidFill>
                            <a:schemeClr val="tx1"/>
                          </a:solidFill>
                          <a:latin typeface="华文楷体" panose="02010600040101010101" charset="-122"/>
                          <a:ea typeface="华文楷体" panose="02010600040101010101" charset="-122"/>
                          <a:cs typeface="华文楷体" panose="02010600040101010101" charset="-122"/>
                        </a:rPr>
                        <a:t>维也纳体系是19世纪初拿破仑帝国崩溃后，以英、俄、奥、普为首的战胜国通过维也纳会议在欧洲大陆上建立的新均势体系。</a:t>
                      </a: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r>
              <a:tr h="457200">
                <a:tc>
                  <a:txBody>
                    <a:bodyPr/>
                    <a:lstStyle/>
                    <a:p>
                      <a:pPr algn="ctr" fontAlgn="ctr">
                        <a:buNone/>
                      </a:pPr>
                      <a:r>
                        <a:rPr lang="zh-CN" altLang="en-US" sz="2400" b="1">
                          <a:solidFill>
                            <a:schemeClr val="tx1"/>
                          </a:solidFill>
                          <a:latin typeface="华文楷体" panose="02010600040101010101" charset="-122"/>
                          <a:ea typeface="华文楷体" panose="02010600040101010101" charset="-122"/>
                        </a:rPr>
                        <a:t>会议</a:t>
                      </a:r>
                    </a:p>
                  </a:txBody>
                  <a:tcP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a:lstStyle/>
                    <a:p>
                      <a:pPr>
                        <a:buNone/>
                      </a:pPr>
                      <a:r>
                        <a:rPr lang="zh-CN" altLang="en-US" sz="2000" b="0">
                          <a:solidFill>
                            <a:schemeClr val="tx1"/>
                          </a:solidFill>
                          <a:latin typeface="华文楷体" panose="02010600040101010101" charset="-122"/>
                          <a:ea typeface="华文楷体" panose="02010600040101010101" charset="-122"/>
                          <a:cs typeface="华文楷体" panose="02010600040101010101" charset="-122"/>
                        </a:rPr>
                        <a:t>1815年6月9日，由英、俄、奥、普、葡、法、瑞典七国签署了《维也纳会议最后议定书》</a:t>
                      </a:r>
                    </a:p>
                  </a:txBody>
                  <a:tcP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r>
              <a:tr h="1064895">
                <a:tc>
                  <a:txBody>
                    <a:bodyPr/>
                    <a:lstStyle/>
                    <a:p>
                      <a:pPr algn="ctr" fontAlgn="ctr">
                        <a:buNone/>
                      </a:pPr>
                      <a:endParaRPr lang="zh-CN" altLang="en-US" sz="2400" b="1">
                        <a:solidFill>
                          <a:schemeClr val="tx1"/>
                        </a:solidFill>
                        <a:latin typeface="华文楷体" panose="02010600040101010101" charset="-122"/>
                        <a:ea typeface="华文楷体" panose="02010600040101010101" charset="-122"/>
                      </a:endParaRPr>
                    </a:p>
                    <a:p>
                      <a:pPr algn="ctr" fontAlgn="ctr">
                        <a:buNone/>
                      </a:pPr>
                      <a:r>
                        <a:rPr lang="zh-CN" altLang="en-US" sz="2400" b="1">
                          <a:solidFill>
                            <a:schemeClr val="tx1"/>
                          </a:solidFill>
                          <a:latin typeface="华文楷体" panose="02010600040101010101" charset="-122"/>
                          <a:ea typeface="华文楷体" panose="02010600040101010101" charset="-122"/>
                        </a:rPr>
                        <a:t>特点</a:t>
                      </a:r>
                    </a:p>
                  </a:txBody>
                  <a:tcP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2F2F2"/>
                    </a:solidFill>
                  </a:tcPr>
                </a:tc>
                <a:tc>
                  <a:txBody>
                    <a:bodyPr/>
                    <a:lstStyle/>
                    <a:p>
                      <a:pPr>
                        <a:buNone/>
                      </a:pPr>
                      <a:r>
                        <a:rPr lang="zh-CN" altLang="en-US" sz="2000">
                          <a:solidFill>
                            <a:schemeClr val="tx1"/>
                          </a:solidFill>
                          <a:latin typeface="华文楷体" panose="02010600040101010101" charset="-122"/>
                          <a:ea typeface="华文楷体" panose="02010600040101010101" charset="-122"/>
                        </a:rPr>
                        <a:t>①建立在英、俄、普、奥四国均势基础之上。②违背历史潮流，维护封建统治。</a:t>
                      </a:r>
                    </a:p>
                    <a:p>
                      <a:pPr>
                        <a:buNone/>
                      </a:pPr>
                      <a:r>
                        <a:rPr lang="zh-CN" altLang="en-US" sz="2000">
                          <a:solidFill>
                            <a:schemeClr val="tx1"/>
                          </a:solidFill>
                          <a:latin typeface="华文楷体" panose="02010600040101010101" charset="-122"/>
                          <a:ea typeface="华文楷体" panose="02010600040101010101" charset="-122"/>
                        </a:rPr>
                        <a:t>③是战胜国宰割战败国和弱小民族国家基础上形成的统治秩序，体现了大国的强权政治。④具有掠夺性和历史的倒退性。⑤保持德意分裂</a:t>
                      </a:r>
                    </a:p>
                  </a:txBody>
                  <a:tcP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2F2F2"/>
                    </a:solidFill>
                  </a:tcPr>
                </a:tc>
              </a:tr>
              <a:tr h="1920240">
                <a:tc>
                  <a:txBody>
                    <a:bodyPr/>
                    <a:lstStyle/>
                    <a:p>
                      <a:pPr algn="ctr" fontAlgn="ctr">
                        <a:buNone/>
                      </a:pPr>
                      <a:endParaRPr lang="zh-CN" altLang="en-US" sz="2400" b="1">
                        <a:solidFill>
                          <a:schemeClr val="tx1"/>
                        </a:solidFill>
                        <a:latin typeface="华文楷体" panose="02010600040101010101" charset="-122"/>
                        <a:ea typeface="华文楷体" panose="02010600040101010101" charset="-122"/>
                        <a:sym typeface="+mn-ea"/>
                      </a:endParaRPr>
                    </a:p>
                    <a:p>
                      <a:pPr algn="ctr" fontAlgn="ctr">
                        <a:buNone/>
                      </a:pPr>
                      <a:endParaRPr lang="zh-CN" altLang="en-US" sz="2400" b="1">
                        <a:solidFill>
                          <a:schemeClr val="tx1"/>
                        </a:solidFill>
                        <a:latin typeface="华文楷体" panose="02010600040101010101" charset="-122"/>
                        <a:ea typeface="华文楷体" panose="02010600040101010101" charset="-122"/>
                        <a:sym typeface="+mn-ea"/>
                      </a:endParaRPr>
                    </a:p>
                    <a:p>
                      <a:pPr algn="ctr" fontAlgn="ctr">
                        <a:buNone/>
                      </a:pPr>
                      <a:r>
                        <a:rPr lang="zh-CN" altLang="en-US" sz="2400" b="1">
                          <a:solidFill>
                            <a:schemeClr val="tx1"/>
                          </a:solidFill>
                          <a:latin typeface="华文楷体" panose="02010600040101010101" charset="-122"/>
                          <a:ea typeface="华文楷体" panose="02010600040101010101" charset="-122"/>
                          <a:sym typeface="+mn-ea"/>
                        </a:rPr>
                        <a:t>评价</a:t>
                      </a:r>
                    </a:p>
                  </a:txBody>
                  <a:tcP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a:lstStyle/>
                    <a:p>
                      <a:pPr>
                        <a:buNone/>
                      </a:pPr>
                      <a:r>
                        <a:rPr lang="zh-CN" altLang="en-US" sz="2000">
                          <a:solidFill>
                            <a:schemeClr val="tx1"/>
                          </a:solidFill>
                          <a:latin typeface="华文楷体" panose="02010600040101010101" charset="-122"/>
                          <a:ea typeface="华文楷体" panose="02010600040101010101" charset="-122"/>
                        </a:rPr>
                        <a:t>它以均势原则、正统主义和补偿原则为指导思想，在拿破仑帝国瓦解后的欧洲，建立起新的政治均势，并暂时维持了欧洲列强之间的和平与协调。“补偿原则”的确立与实施，使维也纳会议成了一个分赃的会议，使维也纳体系表现出鲜明的大国强权政治的色彩。在“补偿原则”之下，维也纳会议的主宰者们按照大国的意图任意修改欧洲国家的疆界，划分新的欧洲政治版图，损害了许多中小国家的利益，</a:t>
                      </a:r>
                      <a:r>
                        <a:rPr lang="zh-CN" altLang="en-US" sz="2000" b="0">
                          <a:solidFill>
                            <a:schemeClr val="tx1"/>
                          </a:solidFill>
                          <a:latin typeface="华文楷体" panose="02010600040101010101" charset="-122"/>
                          <a:ea typeface="华文楷体" panose="02010600040101010101" charset="-122"/>
                        </a:rPr>
                        <a:t>埋下了国家冲突的祸胎，冲突不断，最终引发了一战</a:t>
                      </a:r>
                      <a:r>
                        <a:rPr lang="zh-CN" altLang="en-US" sz="2000">
                          <a:solidFill>
                            <a:schemeClr val="tx1"/>
                          </a:solidFill>
                          <a:latin typeface="华文楷体" panose="02010600040101010101" charset="-122"/>
                          <a:ea typeface="华文楷体" panose="02010600040101010101" charset="-122"/>
                        </a:rPr>
                        <a:t>。</a:t>
                      </a:r>
                    </a:p>
                  </a:txBody>
                  <a:tcP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594360">
                <a:tc>
                  <a:txBody>
                    <a:bodyPr/>
                    <a:lstStyle/>
                    <a:p>
                      <a:pPr fontAlgn="ctr">
                        <a:buNone/>
                      </a:pPr>
                      <a:r>
                        <a:rPr lang="zh-CN" altLang="en-US" sz="2400" b="1">
                          <a:solidFill>
                            <a:schemeClr val="tx1"/>
                          </a:solidFill>
                          <a:latin typeface="华文楷体" panose="02010600040101010101" charset="-122"/>
                          <a:ea typeface="华文楷体" panose="02010600040101010101" charset="-122"/>
                          <a:sym typeface="+mn-ea"/>
                        </a:rPr>
                        <a:t>瓦解</a:t>
                      </a:r>
                    </a:p>
                  </a:txBody>
                  <a:tcP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2F2F2"/>
                    </a:solidFill>
                  </a:tcPr>
                </a:tc>
                <a:tc>
                  <a:txBody>
                    <a:bodyPr/>
                    <a:lstStyle/>
                    <a:p>
                      <a:pPr>
                        <a:buNone/>
                      </a:pPr>
                      <a:r>
                        <a:rPr lang="zh-CN" altLang="en-US" sz="2000">
                          <a:solidFill>
                            <a:schemeClr val="tx1"/>
                          </a:solidFill>
                          <a:latin typeface="华文楷体" panose="02010600040101010101" charset="-122"/>
                          <a:ea typeface="华文楷体" panose="02010600040101010101" charset="-122"/>
                          <a:sym typeface="+mn-ea"/>
                        </a:rPr>
                        <a:t>1853年克里米亚战争爆发后，维也纳体系彻底瓦解。</a:t>
                      </a:r>
                    </a:p>
                  </a:txBody>
                  <a:tcP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2F2F2"/>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3" name="组合 2"/>
          <p:cNvGrpSpPr/>
          <p:nvPr/>
        </p:nvGrpSpPr>
        <p:grpSpPr>
          <a:xfrm>
            <a:off x="0" y="1846465"/>
            <a:ext cx="12192000" cy="1793875"/>
            <a:chOff x="4" y="977295"/>
            <a:chExt cx="12191996" cy="1794132"/>
          </a:xfrm>
        </p:grpSpPr>
        <p:sp>
          <p:nvSpPr>
            <p:cNvPr id="5" name="弧形 4"/>
            <p:cNvSpPr/>
            <p:nvPr/>
          </p:nvSpPr>
          <p:spPr>
            <a:xfrm rot="9181264">
              <a:off x="5198934" y="977295"/>
              <a:ext cx="1794130" cy="1794132"/>
            </a:xfrm>
            <a:prstGeom prst="arc">
              <a:avLst>
                <a:gd name="adj1" fmla="val 13988904"/>
                <a:gd name="adj2" fmla="val 76966"/>
              </a:avLst>
            </a:prstGeom>
            <a:no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6" name="组合 5"/>
            <p:cNvGrpSpPr/>
            <p:nvPr/>
          </p:nvGrpSpPr>
          <p:grpSpPr>
            <a:xfrm>
              <a:off x="4" y="2268060"/>
              <a:ext cx="12191996" cy="5240"/>
              <a:chOff x="4" y="2268060"/>
              <a:chExt cx="12191996" cy="5240"/>
            </a:xfrm>
          </p:grpSpPr>
          <p:cxnSp>
            <p:nvCxnSpPr>
              <p:cNvPr id="7" name="直接连接符 6"/>
              <p:cNvCxnSpPr/>
              <p:nvPr/>
            </p:nvCxnSpPr>
            <p:spPr>
              <a:xfrm flipH="1">
                <a:off x="4" y="2273300"/>
                <a:ext cx="529589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888480" y="2268060"/>
                <a:ext cx="53035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9" name="标题 7"/>
          <p:cNvSpPr>
            <a:spLocks noGrp="1"/>
          </p:cNvSpPr>
          <p:nvPr/>
        </p:nvSpPr>
        <p:spPr>
          <a:xfrm>
            <a:off x="3545840" y="3949700"/>
            <a:ext cx="6962140" cy="76962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altLang="zh-CN" b="1">
                <a:latin typeface="微软雅黑" panose="020b0503020204020204" charset="-122"/>
                <a:ea typeface="微软雅黑" panose="020b0503020204020204" charset="-122"/>
                <a:sym typeface="+mn-ea"/>
              </a:rPr>
              <a:t>20</a:t>
            </a:r>
            <a:r>
              <a:rPr lang="zh-CN" altLang="en-US" b="1">
                <a:latin typeface="微软雅黑" panose="020b0503020204020204" charset="-122"/>
                <a:ea typeface="微软雅黑" panose="020b0503020204020204" charset="-122"/>
                <a:sym typeface="+mn-ea"/>
              </a:rPr>
              <a:t>世纪国际法的发展</a:t>
            </a:r>
            <a:endParaRPr lang="zh-CN" altLang="en-US" b="1">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1086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20世纪国际法的发展</a:t>
            </a:r>
          </a:p>
        </p:txBody>
      </p:sp>
      <p:sp>
        <p:nvSpPr>
          <p:cNvPr id="3" name="文本框 2"/>
          <p:cNvSpPr txBox="1"/>
          <p:nvPr/>
        </p:nvSpPr>
        <p:spPr>
          <a:xfrm>
            <a:off x="234950" y="808990"/>
            <a:ext cx="3843020" cy="46037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1</a:t>
            </a:r>
            <a:r>
              <a:rPr lang="zh-CN" altLang="en-US" sz="2400" b="1">
                <a:latin typeface="微软雅黑" panose="020b0503020204020204" charset="-122"/>
                <a:ea typeface="微软雅黑" panose="020b0503020204020204" charset="-122"/>
              </a:rPr>
              <a:t>、一战后国际法的发展</a:t>
            </a:r>
          </a:p>
        </p:txBody>
      </p:sp>
      <p:cxnSp>
        <p:nvCxnSpPr>
          <p:cNvPr id="4" name="直接连接符 3"/>
          <p:cNvCxnSpPr/>
          <p:nvPr>
            <p:custDataLst>
              <p:tags r:id="rId2"/>
            </p:custDataLst>
          </p:nvPr>
        </p:nvCxnSpPr>
        <p:spPr>
          <a:xfrm flipH="1">
            <a:off x="1534199" y="4885987"/>
            <a:ext cx="0" cy="1136093"/>
          </a:xfrm>
          <a:prstGeom prst="line">
            <a:avLst/>
          </a:prstGeom>
          <a:ln w="25400">
            <a:solidFill>
              <a:srgbClr val="70AD47"/>
            </a:solidFill>
            <a:prstDash val="sysDash"/>
          </a:ln>
        </p:spPr>
        <p:style>
          <a:lnRef idx="1">
            <a:srgbClr val="3069B4"/>
          </a:lnRef>
          <a:fillRef idx="0">
            <a:srgbClr val="3069B4"/>
          </a:fillRef>
          <a:effectRef idx="0">
            <a:srgbClr val="3069B4"/>
          </a:effectRef>
          <a:fontRef idx="minor">
            <a:srgbClr val="000000"/>
          </a:fontRef>
        </p:style>
      </p:cxnSp>
      <p:cxnSp>
        <p:nvCxnSpPr>
          <p:cNvPr id="5" name="直接连接符 4"/>
          <p:cNvCxnSpPr/>
          <p:nvPr>
            <p:custDataLst>
              <p:tags r:id="rId3"/>
            </p:custDataLst>
          </p:nvPr>
        </p:nvCxnSpPr>
        <p:spPr>
          <a:xfrm flipH="1">
            <a:off x="3575357" y="4220692"/>
            <a:ext cx="0" cy="1136093"/>
          </a:xfrm>
          <a:prstGeom prst="line">
            <a:avLst/>
          </a:prstGeom>
          <a:ln w="25400">
            <a:solidFill>
              <a:srgbClr val="70AD47"/>
            </a:solidFill>
            <a:prstDash val="sysDash"/>
          </a:ln>
        </p:spPr>
        <p:style>
          <a:lnRef idx="1">
            <a:srgbClr val="3069B4"/>
          </a:lnRef>
          <a:fillRef idx="0">
            <a:srgbClr val="3069B4"/>
          </a:fillRef>
          <a:effectRef idx="0">
            <a:srgbClr val="3069B4"/>
          </a:effectRef>
          <a:fontRef idx="minor">
            <a:srgbClr val="000000"/>
          </a:fontRef>
        </p:style>
      </p:cxnSp>
      <p:cxnSp>
        <p:nvCxnSpPr>
          <p:cNvPr id="6" name="直接连接符 5"/>
          <p:cNvCxnSpPr/>
          <p:nvPr>
            <p:custDataLst>
              <p:tags r:id="rId4"/>
            </p:custDataLst>
          </p:nvPr>
        </p:nvCxnSpPr>
        <p:spPr>
          <a:xfrm flipH="1">
            <a:off x="5755580" y="3409450"/>
            <a:ext cx="0" cy="1136093"/>
          </a:xfrm>
          <a:prstGeom prst="line">
            <a:avLst/>
          </a:prstGeom>
          <a:ln w="25400">
            <a:solidFill>
              <a:srgbClr val="70AD47"/>
            </a:solidFill>
            <a:prstDash val="sysDash"/>
          </a:ln>
        </p:spPr>
        <p:style>
          <a:lnRef idx="1">
            <a:srgbClr val="3069B4"/>
          </a:lnRef>
          <a:fillRef idx="0">
            <a:srgbClr val="3069B4"/>
          </a:fillRef>
          <a:effectRef idx="0">
            <a:srgbClr val="3069B4"/>
          </a:effectRef>
          <a:fontRef idx="minor">
            <a:srgbClr val="000000"/>
          </a:fontRef>
        </p:style>
      </p:cxnSp>
      <p:sp>
        <p:nvSpPr>
          <p:cNvPr id="7" name="矩形 6"/>
          <p:cNvSpPr/>
          <p:nvPr>
            <p:custDataLst>
              <p:tags r:id="rId5"/>
            </p:custDataLst>
          </p:nvPr>
        </p:nvSpPr>
        <p:spPr>
          <a:xfrm>
            <a:off x="528322" y="5560173"/>
            <a:ext cx="2022155" cy="568707"/>
          </a:xfrm>
          <a:prstGeom prst="rect">
            <a:avLst/>
          </a:prstGeom>
          <a:solidFill>
            <a:srgbClr val="4472C4"/>
          </a:solidFill>
          <a:ln>
            <a:noFill/>
          </a:ln>
        </p:spPr>
        <p:style>
          <a:lnRef idx="2">
            <a:srgbClr val="3069B4">
              <a:shade val="50000"/>
            </a:srgbClr>
          </a:lnRef>
          <a:fillRef idx="1">
            <a:srgbClr val="3069B4"/>
          </a:fillRef>
          <a:effectRef idx="0">
            <a:srgbClr val="3069B4"/>
          </a:effectRef>
          <a:fontRef idx="minor">
            <a:sysClr val="window" lastClr="FFFCFF"/>
          </a:fontRef>
        </p:style>
        <p:txBody>
          <a:bodyPr wrap="square" rtlCol="0" anchor="ctr">
            <a:normAutofit/>
          </a:bodyPr>
          <a:lstStyle/>
          <a:p>
            <a:pPr algn="ctr"/>
            <a:r>
              <a:rPr lang="zh-CN" altLang="en-US" sz="2400">
                <a:solidFill>
                  <a:sysClr val="window" lastClr="FFFCFF"/>
                </a:solidFill>
                <a:latin typeface="Arial" pitchFamily="34" charset="0"/>
                <a:ea typeface="黑体" panose="02010609060101010101" charset="-122"/>
                <a:cs typeface="+mn-ea"/>
              </a:rPr>
              <a:t>一战破坏</a:t>
            </a:r>
          </a:p>
        </p:txBody>
      </p:sp>
      <p:sp>
        <p:nvSpPr>
          <p:cNvPr id="8" name="矩形 7"/>
          <p:cNvSpPr/>
          <p:nvPr>
            <p:custDataLst>
              <p:tags r:id="rId6"/>
            </p:custDataLst>
          </p:nvPr>
        </p:nvSpPr>
        <p:spPr>
          <a:xfrm>
            <a:off x="2550478" y="4991464"/>
            <a:ext cx="2022155" cy="568707"/>
          </a:xfrm>
          <a:prstGeom prst="rect">
            <a:avLst/>
          </a:prstGeom>
          <a:solidFill>
            <a:srgbClr val="ED7D31"/>
          </a:solidFill>
          <a:ln>
            <a:noFill/>
          </a:ln>
        </p:spPr>
        <p:style>
          <a:lnRef idx="2">
            <a:srgbClr val="3069B4">
              <a:shade val="50000"/>
            </a:srgbClr>
          </a:lnRef>
          <a:fillRef idx="1">
            <a:srgbClr val="3069B4"/>
          </a:fillRef>
          <a:effectRef idx="0">
            <a:srgbClr val="3069B4"/>
          </a:effectRef>
          <a:fontRef idx="minor">
            <a:sysClr val="window" lastClr="FFFCFF"/>
          </a:fontRef>
        </p:style>
        <p:txBody>
          <a:bodyPr wrap="square" rtlCol="0" anchor="ctr">
            <a:normAutofit/>
          </a:bodyPr>
          <a:lstStyle/>
          <a:p>
            <a:pPr algn="ctr">
              <a:buClrTx/>
              <a:buSzTx/>
              <a:buFontTx/>
            </a:pPr>
            <a:r>
              <a:rPr lang="zh-CN" altLang="en-US" sz="2400">
                <a:solidFill>
                  <a:sysClr val="window" lastClr="FFFCFF"/>
                </a:solidFill>
                <a:latin typeface="Arial" pitchFamily="34" charset="0"/>
                <a:ea typeface="黑体" panose="02010609060101010101" charset="-122"/>
                <a:cs typeface="+mn-ea"/>
              </a:rPr>
              <a:t>新的阶段</a:t>
            </a:r>
          </a:p>
        </p:txBody>
      </p:sp>
      <p:sp>
        <p:nvSpPr>
          <p:cNvPr id="9" name="矩形 8"/>
          <p:cNvSpPr/>
          <p:nvPr>
            <p:custDataLst>
              <p:tags r:id="rId7"/>
            </p:custDataLst>
          </p:nvPr>
        </p:nvSpPr>
        <p:spPr>
          <a:xfrm>
            <a:off x="4572634" y="4422758"/>
            <a:ext cx="2022155" cy="568707"/>
          </a:xfrm>
          <a:prstGeom prst="rect">
            <a:avLst/>
          </a:prstGeom>
          <a:solidFill>
            <a:schemeClr val="bg1">
              <a:lumMod val="85000"/>
            </a:schemeClr>
          </a:solidFill>
          <a:ln>
            <a:noFill/>
          </a:ln>
        </p:spPr>
        <p:style>
          <a:lnRef idx="2">
            <a:srgbClr val="3069B4">
              <a:shade val="50000"/>
            </a:srgbClr>
          </a:lnRef>
          <a:fillRef idx="1">
            <a:srgbClr val="3069B4"/>
          </a:fillRef>
          <a:effectRef idx="0">
            <a:srgbClr val="3069B4"/>
          </a:effectRef>
          <a:fontRef idx="minor">
            <a:sysClr val="window" lastClr="FFFCFF"/>
          </a:fontRef>
        </p:style>
        <p:txBody>
          <a:bodyPr wrap="square" rtlCol="0" anchor="ctr">
            <a:normAutofit/>
          </a:bodyPr>
          <a:lstStyle/>
          <a:p>
            <a:pPr algn="ctr"/>
            <a:r>
              <a:rPr lang="zh-CN" altLang="en-US" sz="2400">
                <a:solidFill>
                  <a:sysClr val="window" lastClr="FFFCFF"/>
                </a:solidFill>
                <a:latin typeface="Arial" pitchFamily="34" charset="0"/>
                <a:ea typeface="黑体" panose="02010609060101010101" charset="-122"/>
                <a:cs typeface="+mn-ea"/>
              </a:rPr>
              <a:t>战后发展</a:t>
            </a:r>
          </a:p>
        </p:txBody>
      </p:sp>
      <p:sp>
        <p:nvSpPr>
          <p:cNvPr id="11" name="直角三角形 10"/>
          <p:cNvSpPr/>
          <p:nvPr>
            <p:custDataLst>
              <p:tags r:id="rId8"/>
            </p:custDataLst>
          </p:nvPr>
        </p:nvSpPr>
        <p:spPr>
          <a:xfrm flipV="1">
            <a:off x="4572633" y="4991464"/>
            <a:ext cx="569213" cy="568707"/>
          </a:xfrm>
          <a:prstGeom prst="rtTriangle">
            <a:avLst/>
          </a:prstGeom>
          <a:solidFill>
            <a:srgbClr val="ED7D31">
              <a:lumMod val="75000"/>
            </a:srgbClr>
          </a:solidFill>
          <a:ln>
            <a:noFill/>
          </a:ln>
        </p:spPr>
        <p:style>
          <a:lnRef idx="2">
            <a:srgbClr val="3069B4">
              <a:shade val="50000"/>
            </a:srgbClr>
          </a:lnRef>
          <a:fillRef idx="1">
            <a:srgbClr val="3069B4"/>
          </a:fillRef>
          <a:effectRef idx="0">
            <a:srgbClr val="3069B4"/>
          </a:effectRef>
          <a:fontRef idx="minor">
            <a:sysClr val="window" lastClr="FFFCFF"/>
          </a:fontRef>
        </p:style>
        <p:txBody>
          <a:bodyPr rtlCol="0" anchor="ctr">
            <a:normAutofit fontScale="40000" lnSpcReduction="20000"/>
          </a:bodyPr>
          <a:lstStyle/>
          <a:p>
            <a:pPr algn="ctr"/>
            <a:endParaRPr lang="zh-CN" altLang="en-US">
              <a:solidFill>
                <a:sysClr val="window" lastClr="FFFCFF"/>
              </a:solidFill>
            </a:endParaRPr>
          </a:p>
        </p:txBody>
      </p:sp>
      <p:sp>
        <p:nvSpPr>
          <p:cNvPr id="12" name="直角三角形 11"/>
          <p:cNvSpPr/>
          <p:nvPr>
            <p:custDataLst>
              <p:tags r:id="rId9"/>
            </p:custDataLst>
          </p:nvPr>
        </p:nvSpPr>
        <p:spPr>
          <a:xfrm flipV="1">
            <a:off x="2550472" y="5560173"/>
            <a:ext cx="569213" cy="568707"/>
          </a:xfrm>
          <a:prstGeom prst="rtTriangle">
            <a:avLst/>
          </a:prstGeom>
          <a:solidFill>
            <a:srgbClr val="4472C4">
              <a:lumMod val="75000"/>
            </a:srgbClr>
          </a:solidFill>
          <a:ln>
            <a:noFill/>
          </a:ln>
        </p:spPr>
        <p:style>
          <a:lnRef idx="2">
            <a:srgbClr val="3069B4">
              <a:shade val="50000"/>
            </a:srgbClr>
          </a:lnRef>
          <a:fillRef idx="1">
            <a:srgbClr val="3069B4"/>
          </a:fillRef>
          <a:effectRef idx="0">
            <a:srgbClr val="3069B4"/>
          </a:effectRef>
          <a:fontRef idx="minor">
            <a:sysClr val="window" lastClr="FFFCFF"/>
          </a:fontRef>
        </p:style>
        <p:txBody>
          <a:bodyPr rtlCol="0" anchor="ctr">
            <a:normAutofit fontScale="40000" lnSpcReduction="20000"/>
          </a:bodyPr>
          <a:lstStyle/>
          <a:p>
            <a:pPr algn="ctr"/>
            <a:endParaRPr lang="zh-CN" altLang="en-US">
              <a:solidFill>
                <a:sysClr val="window" lastClr="FFFCFF"/>
              </a:solidFill>
            </a:endParaRPr>
          </a:p>
        </p:txBody>
      </p:sp>
      <p:sp>
        <p:nvSpPr>
          <p:cNvPr id="13" name="文本框 12"/>
          <p:cNvSpPr txBox="1"/>
          <p:nvPr>
            <p:custDataLst>
              <p:tags r:id="rId10"/>
            </p:custDataLst>
          </p:nvPr>
        </p:nvSpPr>
        <p:spPr>
          <a:xfrm>
            <a:off x="528320" y="3259455"/>
            <a:ext cx="1981200" cy="1163320"/>
          </a:xfrm>
          <a:prstGeom prst="rect">
            <a:avLst/>
          </a:prstGeom>
          <a:noFill/>
        </p:spPr>
        <p:txBody>
          <a:bodyPr wrap="square" rtlCol="0">
            <a:noAutofit/>
          </a:bodyPr>
          <a:lstStyle/>
          <a:p>
            <a:pPr algn="ctr"/>
            <a:r>
              <a:rPr lang="zh-CN" altLang="en-US" sz="2400">
                <a:latin typeface="华文楷体" panose="02010600040101010101" charset="-122"/>
                <a:ea typeface="华文楷体" panose="02010600040101010101" charset="-122"/>
              </a:rPr>
              <a:t>第一次世界大战是国际法遭到了严重的破坏</a:t>
            </a:r>
          </a:p>
        </p:txBody>
      </p:sp>
      <p:sp>
        <p:nvSpPr>
          <p:cNvPr id="14" name="文本框 13"/>
          <p:cNvSpPr txBox="1"/>
          <p:nvPr>
            <p:custDataLst>
              <p:tags r:id="rId11"/>
            </p:custDataLst>
          </p:nvPr>
        </p:nvSpPr>
        <p:spPr>
          <a:xfrm>
            <a:off x="2630597" y="2463890"/>
            <a:ext cx="1942039" cy="1163296"/>
          </a:xfrm>
          <a:prstGeom prst="rect">
            <a:avLst/>
          </a:prstGeom>
          <a:noFill/>
        </p:spPr>
        <p:txBody>
          <a:bodyPr wrap="square" rtlCol="0">
            <a:noAutofit/>
          </a:bodyPr>
          <a:lstStyle/>
          <a:p>
            <a:pPr algn="ctr"/>
            <a:r>
              <a:rPr lang="zh-CN" altLang="en-US" sz="2300">
                <a:latin typeface="华文楷体" panose="02010600040101010101" charset="-122"/>
                <a:ea typeface="华文楷体" panose="02010600040101010101" charset="-122"/>
              </a:rPr>
              <a:t>十月革命后苏俄提出不兼并不赔偿的原则，宣布侵略战争为反人类罪</a:t>
            </a:r>
          </a:p>
        </p:txBody>
      </p:sp>
      <p:sp>
        <p:nvSpPr>
          <p:cNvPr id="15" name="文本框 14"/>
          <p:cNvSpPr txBox="1"/>
          <p:nvPr>
            <p:custDataLst>
              <p:tags r:id="rId12"/>
            </p:custDataLst>
          </p:nvPr>
        </p:nvSpPr>
        <p:spPr>
          <a:xfrm>
            <a:off x="4437380" y="2179955"/>
            <a:ext cx="3317240" cy="1163320"/>
          </a:xfrm>
          <a:prstGeom prst="rect">
            <a:avLst/>
          </a:prstGeom>
          <a:noFill/>
        </p:spPr>
        <p:txBody>
          <a:bodyPr wrap="square" rtlCol="0">
            <a:noAutofit/>
          </a:bodyPr>
          <a:lstStyle/>
          <a:p>
            <a:pPr algn="ctr"/>
            <a:r>
              <a:rPr lang="zh-CN" altLang="en-US" sz="2400">
                <a:latin typeface="华文楷体" panose="02010600040101010101" charset="-122"/>
                <a:ea typeface="华文楷体" panose="02010600040101010101" charset="-122"/>
                <a:cs typeface="华文楷体" panose="02010600040101010101" charset="-122"/>
              </a:rPr>
              <a:t>凡尔赛</a:t>
            </a:r>
            <a:r>
              <a:rPr lang="en-US" altLang="zh-CN" sz="2400">
                <a:latin typeface="华文楷体" panose="02010600040101010101" charset="-122"/>
                <a:ea typeface="华文楷体" panose="02010600040101010101" charset="-122"/>
                <a:cs typeface="华文楷体" panose="02010600040101010101" charset="-122"/>
              </a:rPr>
              <a:t>—</a:t>
            </a:r>
            <a:r>
              <a:rPr lang="zh-CN" altLang="en-US" sz="2400">
                <a:latin typeface="华文楷体" panose="02010600040101010101" charset="-122"/>
                <a:ea typeface="华文楷体" panose="02010600040101010101" charset="-122"/>
                <a:cs typeface="华文楷体" panose="02010600040101010101" charset="-122"/>
              </a:rPr>
              <a:t>华盛顿体系</a:t>
            </a:r>
          </a:p>
          <a:p>
            <a:pPr algn="ctr"/>
            <a:r>
              <a:rPr lang="zh-CN" altLang="en-US" sz="2400">
                <a:latin typeface="华文楷体" panose="02010600040101010101" charset="-122"/>
                <a:ea typeface="华文楷体" panose="02010600040101010101" charset="-122"/>
                <a:cs typeface="华文楷体" panose="02010600040101010101" charset="-122"/>
              </a:rPr>
              <a:t>国际联盟</a:t>
            </a:r>
          </a:p>
          <a:p>
            <a:pPr algn="ctr"/>
            <a:r>
              <a:rPr lang="zh-CN" altLang="en-US" sz="2400">
                <a:latin typeface="华文楷体" panose="02010600040101010101" charset="-122"/>
                <a:ea typeface="华文楷体" panose="02010600040101010101" charset="-122"/>
                <a:cs typeface="华文楷体" panose="02010600040101010101" charset="-122"/>
              </a:rPr>
              <a:t>《非战公约》</a:t>
            </a:r>
          </a:p>
        </p:txBody>
      </p:sp>
      <p:pic>
        <p:nvPicPr>
          <p:cNvPr id="10" name="图片 9"/>
          <p:cNvPicPr>
            <a:picLocks noChangeAspect="1"/>
          </p:cNvPicPr>
          <p:nvPr/>
        </p:nvPicPr>
        <p:blipFill>
          <a:blip r:embed="rId13"/>
          <a:stretch>
            <a:fillRect/>
          </a:stretch>
        </p:blipFill>
        <p:spPr>
          <a:xfrm>
            <a:off x="8721725" y="116205"/>
            <a:ext cx="2485390" cy="1656715"/>
          </a:xfrm>
          <a:prstGeom prst="rect">
            <a:avLst/>
          </a:prstGeom>
        </p:spPr>
      </p:pic>
      <p:sp>
        <p:nvSpPr>
          <p:cNvPr id="16" name="文本框 15"/>
          <p:cNvSpPr txBox="1"/>
          <p:nvPr/>
        </p:nvSpPr>
        <p:spPr>
          <a:xfrm>
            <a:off x="7876540" y="1772920"/>
            <a:ext cx="4176395" cy="2245360"/>
          </a:xfrm>
          <a:prstGeom prst="rect">
            <a:avLst/>
          </a:prstGeom>
          <a:noFill/>
          <a:ln w="28575" cmpd="sng">
            <a:solidFill>
              <a:schemeClr val="tx1"/>
            </a:solidFill>
            <a:prstDash val="sysDot"/>
          </a:ln>
        </p:spPr>
        <p:txBody>
          <a:bodyPr wrap="square" rtlCol="0" anchor="t">
            <a:spAutoFit/>
          </a:bodyPr>
          <a:lstStyle/>
          <a:p>
            <a:r>
              <a:rPr lang="zh-CN" altLang="en-US" sz="2000">
                <a:latin typeface="华文楷体" panose="02010600040101010101" charset="-122"/>
                <a:ea typeface="华文楷体" panose="02010600040101010101" charset="-122"/>
                <a:cs typeface="华文楷体" panose="02010600040101010101" charset="-122"/>
              </a:rPr>
              <a:t>国际联盟(League of Nations)，简称国联，是《凡尔赛条约》签订后组成的国际组织。总部在瑞士-日内瓦-万国宫。成立于1920年1月10日 ，解散于1946年4月。1934年9月28日至1935年2月23日处于高峰时期，曾拥有58个成员国。</a:t>
            </a:r>
          </a:p>
        </p:txBody>
      </p:sp>
      <p:pic>
        <p:nvPicPr>
          <p:cNvPr id="20" name="图片 19" descr="resource"/>
          <p:cNvPicPr>
            <a:picLocks noChangeAspect="1"/>
          </p:cNvPicPr>
          <p:nvPr/>
        </p:nvPicPr>
        <p:blipFill>
          <a:blip r:embed="rId14">
            <a:extLst>
              <a:ext uri="{96DAC541-7B7A-43D3-8B79-37D633B846F1}">
                <asvg:svgBlip xmlns:asvg="http://schemas.microsoft.com/office/drawing/2016/SVG/main" r:embed="rId14"/>
              </a:ext>
            </a:extLst>
          </a:blip>
          <a:stretch>
            <a:fillRect/>
          </a:stretch>
        </p:blipFill>
        <p:spPr>
          <a:xfrm>
            <a:off x="6678930" y="4376420"/>
            <a:ext cx="914400" cy="661035"/>
          </a:xfrm>
          <a:prstGeom prst="rect">
            <a:avLst/>
          </a:prstGeom>
        </p:spPr>
      </p:pic>
      <p:sp>
        <p:nvSpPr>
          <p:cNvPr id="21" name="文本框 20"/>
          <p:cNvSpPr txBox="1"/>
          <p:nvPr/>
        </p:nvSpPr>
        <p:spPr>
          <a:xfrm>
            <a:off x="7593330" y="4422775"/>
            <a:ext cx="4269740" cy="1938020"/>
          </a:xfrm>
          <a:prstGeom prst="rect">
            <a:avLst/>
          </a:prstGeom>
          <a:solidFill>
            <a:schemeClr val="bg1">
              <a:lumMod val="85000"/>
            </a:schemeClr>
          </a:solidFill>
        </p:spPr>
        <p:txBody>
          <a:bodyPr wrap="square" rtlCol="0">
            <a:spAutoFit/>
          </a:bodyPr>
          <a:lstStyle/>
          <a:p>
            <a:r>
              <a:rPr lang="zh-CN" altLang="en-US" sz="2400" b="1">
                <a:solidFill>
                  <a:schemeClr val="tx1"/>
                </a:solidFill>
                <a:latin typeface="华文楷体" panose="02010600040101010101" charset="-122"/>
                <a:ea typeface="华文楷体" panose="02010600040101010101" charset="-122"/>
                <a:cs typeface="华文楷体" panose="02010600040101010101" charset="-122"/>
              </a:rPr>
              <a:t>评价：国联被英国和法国控制，缺乏普遍性和权威性。它又规定形成决议的</a:t>
            </a:r>
            <a:r>
              <a:rPr lang="en-US" altLang="zh-CN" sz="2400" b="1">
                <a:solidFill>
                  <a:schemeClr val="tx1"/>
                </a:solidFill>
                <a:latin typeface="华文楷体" panose="02010600040101010101" charset="-122"/>
                <a:ea typeface="华文楷体" panose="02010600040101010101" charset="-122"/>
                <a:cs typeface="华文楷体" panose="02010600040101010101" charset="-122"/>
              </a:rPr>
              <a:t>“</a:t>
            </a:r>
            <a:r>
              <a:rPr lang="zh-CN" altLang="en-US" sz="2400" b="1">
                <a:solidFill>
                  <a:schemeClr val="tx1"/>
                </a:solidFill>
                <a:latin typeface="华文楷体" panose="02010600040101010101" charset="-122"/>
                <a:ea typeface="华文楷体" panose="02010600040101010101" charset="-122"/>
                <a:cs typeface="华文楷体" panose="02010600040101010101" charset="-122"/>
              </a:rPr>
              <a:t>全体一致</a:t>
            </a:r>
            <a:r>
              <a:rPr lang="en-US" altLang="zh-CN" sz="2400" b="1">
                <a:solidFill>
                  <a:schemeClr val="tx1"/>
                </a:solidFill>
                <a:latin typeface="华文楷体" panose="02010600040101010101" charset="-122"/>
                <a:ea typeface="华文楷体" panose="02010600040101010101" charset="-122"/>
                <a:cs typeface="华文楷体" panose="02010600040101010101" charset="-122"/>
              </a:rPr>
              <a:t>”</a:t>
            </a:r>
            <a:r>
              <a:rPr lang="zh-CN" altLang="en-US" sz="2400" b="1">
                <a:solidFill>
                  <a:schemeClr val="tx1"/>
                </a:solidFill>
                <a:latin typeface="华文楷体" panose="02010600040101010101" charset="-122"/>
                <a:ea typeface="华文楷体" panose="02010600040101010101" charset="-122"/>
                <a:cs typeface="华文楷体" panose="02010600040101010101" charset="-122"/>
              </a:rPr>
              <a:t>原则，使之难以履行制止战争、维护世界和平的国际责任。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ox(in)">
                                      <p:cBhvr>
                                        <p:cTn id="7" dur="2000"/>
                                        <p:tgtEl>
                                          <p:spTgt spid="20"/>
                                        </p:tgtEl>
                                      </p:cBhvr>
                                    </p:animEffect>
                                  </p:childTnLst>
                                </p:cTn>
                              </p:par>
                            </p:childTnLst>
                          </p:cTn>
                        </p:par>
                        <p:par>
                          <p:cTn id="8" fill="hold" nodeType="withGroup">
                            <p:stCondLst>
                              <p:cond delay="2000"/>
                            </p:stCondLst>
                            <p:childTnLst>
                              <p:par>
                                <p:cTn id="9" presetID="4" presetClass="entr" presetSubtype="16" fill="hold" grpId="0" nodeType="afterEffect">
                                  <p:childTnLst>
                                    <p:set>
                                      <p:cBhvr>
                                        <p:cTn id="10" dur="1" fill="hold">
                                          <p:stCondLst>
                                            <p:cond delay="0"/>
                                          </p:stCondLst>
                                        </p:cTn>
                                        <p:tgtEl>
                                          <p:spTgt spid="21"/>
                                        </p:tgtEl>
                                        <p:attrNameLst>
                                          <p:attrName>style.visibility</p:attrName>
                                        </p:attrNameLst>
                                      </p:cBhvr>
                                      <p:to>
                                        <p:strVal val="visible"/>
                                      </p:to>
                                    </p:set>
                                    <p:animEffect transition="in" filter="box(in)">
                                      <p:cBhvr>
                                        <p:cTn id="1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1086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20世纪国际法的发展</a:t>
            </a:r>
          </a:p>
        </p:txBody>
      </p:sp>
      <p:sp>
        <p:nvSpPr>
          <p:cNvPr id="3" name="文本框 2"/>
          <p:cNvSpPr txBox="1"/>
          <p:nvPr/>
        </p:nvSpPr>
        <p:spPr>
          <a:xfrm>
            <a:off x="256540" y="766445"/>
            <a:ext cx="3843020" cy="46037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2</a:t>
            </a:r>
            <a:r>
              <a:rPr lang="zh-CN" altLang="en-US" sz="2400" b="1">
                <a:latin typeface="微软雅黑" panose="020b0503020204020204" charset="-122"/>
                <a:ea typeface="微软雅黑" panose="020b0503020204020204" charset="-122"/>
              </a:rPr>
              <a:t>、二战后国际法的发展</a:t>
            </a:r>
          </a:p>
        </p:txBody>
      </p:sp>
      <p:cxnSp>
        <p:nvCxnSpPr>
          <p:cNvPr id="4" name="直接连接符 3"/>
          <p:cNvCxnSpPr/>
          <p:nvPr>
            <p:custDataLst>
              <p:tags r:id="rId2"/>
            </p:custDataLst>
          </p:nvPr>
        </p:nvCxnSpPr>
        <p:spPr>
          <a:xfrm flipH="1">
            <a:off x="1912266" y="4587900"/>
            <a:ext cx="0" cy="1476109"/>
          </a:xfrm>
          <a:prstGeom prst="line">
            <a:avLst/>
          </a:prstGeom>
          <a:ln w="25400">
            <a:solidFill>
              <a:srgbClr val="70AD47"/>
            </a:solidFill>
            <a:prstDash val="sysDash"/>
          </a:ln>
        </p:spPr>
        <p:style>
          <a:lnRef idx="1">
            <a:srgbClr val="3069B4"/>
          </a:lnRef>
          <a:fillRef idx="0">
            <a:srgbClr val="3069B4"/>
          </a:fillRef>
          <a:effectRef idx="0">
            <a:srgbClr val="3069B4"/>
          </a:effectRef>
          <a:fontRef idx="minor">
            <a:srgbClr val="000000"/>
          </a:fontRef>
        </p:style>
      </p:cxnSp>
      <p:cxnSp>
        <p:nvCxnSpPr>
          <p:cNvPr id="5" name="直接连接符 4"/>
          <p:cNvCxnSpPr/>
          <p:nvPr>
            <p:custDataLst>
              <p:tags r:id="rId3"/>
            </p:custDataLst>
          </p:nvPr>
        </p:nvCxnSpPr>
        <p:spPr>
          <a:xfrm flipH="1">
            <a:off x="4564313" y="3723494"/>
            <a:ext cx="0" cy="1476109"/>
          </a:xfrm>
          <a:prstGeom prst="line">
            <a:avLst/>
          </a:prstGeom>
          <a:ln w="25400">
            <a:solidFill>
              <a:srgbClr val="70AD47"/>
            </a:solidFill>
            <a:prstDash val="sysDash"/>
          </a:ln>
        </p:spPr>
        <p:style>
          <a:lnRef idx="1">
            <a:srgbClr val="3069B4"/>
          </a:lnRef>
          <a:fillRef idx="0">
            <a:srgbClr val="3069B4"/>
          </a:fillRef>
          <a:effectRef idx="0">
            <a:srgbClr val="3069B4"/>
          </a:effectRef>
          <a:fontRef idx="minor">
            <a:srgbClr val="000000"/>
          </a:fontRef>
        </p:style>
      </p:cxnSp>
      <p:sp>
        <p:nvSpPr>
          <p:cNvPr id="6" name="矩形 5"/>
          <p:cNvSpPr/>
          <p:nvPr>
            <p:custDataLst>
              <p:tags r:id="rId4"/>
            </p:custDataLst>
          </p:nvPr>
        </p:nvSpPr>
        <p:spPr>
          <a:xfrm>
            <a:off x="605155" y="5592445"/>
            <a:ext cx="2627630" cy="610870"/>
          </a:xfrm>
          <a:prstGeom prst="rect">
            <a:avLst/>
          </a:prstGeom>
          <a:solidFill>
            <a:srgbClr val="4472C4"/>
          </a:solidFill>
          <a:ln>
            <a:noFill/>
          </a:ln>
        </p:spPr>
        <p:style>
          <a:lnRef idx="2">
            <a:srgbClr val="3069B4">
              <a:shade val="50000"/>
            </a:srgbClr>
          </a:lnRef>
          <a:fillRef idx="1">
            <a:srgbClr val="3069B4"/>
          </a:fillRef>
          <a:effectRef idx="0">
            <a:srgbClr val="3069B4"/>
          </a:effectRef>
          <a:fontRef idx="minor">
            <a:sysClr val="window" lastClr="FFFCFF"/>
          </a:fontRef>
        </p:style>
        <p:txBody>
          <a:bodyPr wrap="square" rtlCol="0" anchor="ctr">
            <a:normAutofit/>
          </a:bodyPr>
          <a:lstStyle/>
          <a:p>
            <a:pPr algn="ctr"/>
            <a:r>
              <a:rPr lang="zh-CN" altLang="en-US" sz="2400">
                <a:solidFill>
                  <a:sysClr val="window" lastClr="FFFCFF"/>
                </a:solidFill>
                <a:latin typeface="Arial" pitchFamily="34" charset="0"/>
                <a:ea typeface="黑体" panose="02010609060101010101" charset="-122"/>
                <a:cs typeface="+mn-ea"/>
              </a:rPr>
              <a:t>二战破坏</a:t>
            </a:r>
          </a:p>
        </p:txBody>
      </p:sp>
      <p:sp>
        <p:nvSpPr>
          <p:cNvPr id="7" name="矩形 6"/>
          <p:cNvSpPr/>
          <p:nvPr>
            <p:custDataLst>
              <p:tags r:id="rId5"/>
            </p:custDataLst>
          </p:nvPr>
        </p:nvSpPr>
        <p:spPr>
          <a:xfrm>
            <a:off x="3278505" y="5024755"/>
            <a:ext cx="2627630" cy="567690"/>
          </a:xfrm>
          <a:prstGeom prst="rect">
            <a:avLst/>
          </a:prstGeom>
          <a:solidFill>
            <a:srgbClr val="ED7D31"/>
          </a:solidFill>
          <a:ln>
            <a:noFill/>
          </a:ln>
        </p:spPr>
        <p:style>
          <a:lnRef idx="2">
            <a:srgbClr val="3069B4">
              <a:shade val="50000"/>
            </a:srgbClr>
          </a:lnRef>
          <a:fillRef idx="1">
            <a:srgbClr val="3069B4"/>
          </a:fillRef>
          <a:effectRef idx="0">
            <a:srgbClr val="3069B4"/>
          </a:effectRef>
          <a:fontRef idx="minor">
            <a:sysClr val="window" lastClr="FFFCFF"/>
          </a:fontRef>
        </p:style>
        <p:txBody>
          <a:bodyPr wrap="square" rtlCol="0" anchor="ctr">
            <a:normAutofit/>
          </a:bodyPr>
          <a:lstStyle/>
          <a:p>
            <a:pPr algn="ctr"/>
            <a:r>
              <a:rPr lang="zh-CN" altLang="en-US" sz="2400">
                <a:solidFill>
                  <a:sysClr val="window" lastClr="FFFCFF"/>
                </a:solidFill>
                <a:latin typeface="Arial" pitchFamily="34" charset="0"/>
                <a:ea typeface="黑体" panose="02010609060101010101" charset="-122"/>
                <a:cs typeface="+mn-ea"/>
              </a:rPr>
              <a:t>战后发展</a:t>
            </a:r>
          </a:p>
        </p:txBody>
      </p:sp>
      <p:sp>
        <p:nvSpPr>
          <p:cNvPr id="9" name="直角三角形 8"/>
          <p:cNvSpPr/>
          <p:nvPr>
            <p:custDataLst>
              <p:tags r:id="rId6"/>
            </p:custDataLst>
          </p:nvPr>
        </p:nvSpPr>
        <p:spPr>
          <a:xfrm flipV="1">
            <a:off x="3232785" y="5592445"/>
            <a:ext cx="739775" cy="610235"/>
          </a:xfrm>
          <a:prstGeom prst="rtTriangle">
            <a:avLst/>
          </a:prstGeom>
          <a:solidFill>
            <a:srgbClr val="4472C4">
              <a:lumMod val="75000"/>
            </a:srgbClr>
          </a:solidFill>
          <a:ln>
            <a:noFill/>
          </a:ln>
        </p:spPr>
        <p:style>
          <a:lnRef idx="2">
            <a:srgbClr val="3069B4">
              <a:shade val="50000"/>
            </a:srgbClr>
          </a:lnRef>
          <a:fillRef idx="1">
            <a:srgbClr val="3069B4"/>
          </a:fillRef>
          <a:effectRef idx="0">
            <a:srgbClr val="3069B4"/>
          </a:effectRef>
          <a:fontRef idx="minor">
            <a:sysClr val="window" lastClr="FFFCFF"/>
          </a:fontRef>
        </p:style>
        <p:txBody>
          <a:bodyPr rtlCol="0" anchor="ctr">
            <a:normAutofit fontScale="45000" lnSpcReduction="20000"/>
          </a:bodyPr>
          <a:lstStyle/>
          <a:p>
            <a:pPr algn="ctr"/>
            <a:endParaRPr lang="zh-CN" altLang="en-US">
              <a:solidFill>
                <a:sysClr val="window" lastClr="FFFCFF"/>
              </a:solidFill>
            </a:endParaRPr>
          </a:p>
        </p:txBody>
      </p:sp>
      <p:sp>
        <p:nvSpPr>
          <p:cNvPr id="10" name="文本框 9"/>
          <p:cNvSpPr txBox="1"/>
          <p:nvPr>
            <p:custDataLst>
              <p:tags r:id="rId7"/>
            </p:custDataLst>
          </p:nvPr>
        </p:nvSpPr>
        <p:spPr>
          <a:xfrm>
            <a:off x="886460" y="2781935"/>
            <a:ext cx="2051685" cy="1293495"/>
          </a:xfrm>
          <a:prstGeom prst="rect">
            <a:avLst/>
          </a:prstGeom>
          <a:noFill/>
        </p:spPr>
        <p:txBody>
          <a:bodyPr wrap="square" rtlCol="0">
            <a:noAutofit/>
          </a:bodyPr>
          <a:lstStyle/>
          <a:p>
            <a:pPr algn="ctr">
              <a:lnSpc>
                <a:spcPct val="120000"/>
              </a:lnSpc>
            </a:pPr>
            <a:r>
              <a:rPr lang="zh-CN" altLang="en-US" sz="2400">
                <a:latin typeface="华文楷体" panose="02010600040101010101" charset="-122"/>
                <a:ea typeface="华文楷体" panose="02010600040101010101" charset="-122"/>
              </a:rPr>
              <a:t>法西斯国家的侵略活动使国际法再次遭到极大破坏</a:t>
            </a:r>
          </a:p>
        </p:txBody>
      </p:sp>
      <p:sp>
        <p:nvSpPr>
          <p:cNvPr id="11" name="文本框 10"/>
          <p:cNvSpPr txBox="1"/>
          <p:nvPr>
            <p:custDataLst>
              <p:tags r:id="rId8"/>
            </p:custDataLst>
          </p:nvPr>
        </p:nvSpPr>
        <p:spPr>
          <a:xfrm>
            <a:off x="3324046" y="1858005"/>
            <a:ext cx="2581727" cy="1293470"/>
          </a:xfrm>
          <a:prstGeom prst="rect">
            <a:avLst/>
          </a:prstGeom>
          <a:noFill/>
        </p:spPr>
        <p:txBody>
          <a:bodyPr wrap="square" rtlCol="0">
            <a:noAutofit/>
          </a:bodyPr>
          <a:lstStyle>
            <a:defPPr>
              <a:defRPr lang="zh-CN"/>
            </a:defPPr>
            <a:lvl1pPr algn="ctr">
              <a:lnSpc>
                <a:spcPct val="120000"/>
              </a:lnSpc>
            </a:lvl1pPr>
          </a:lstStyle>
          <a:p>
            <a:r>
              <a:rPr lang="zh-CN" altLang="en-US" sz="2400">
                <a:latin typeface="华文楷体" panose="02010600040101010101" charset="-122"/>
                <a:ea typeface="华文楷体" panose="02010600040101010101" charset="-122"/>
              </a:rPr>
              <a:t>《联合国宪章》</a:t>
            </a:r>
          </a:p>
          <a:p>
            <a:r>
              <a:rPr lang="zh-CN" altLang="en-US" sz="2400">
                <a:latin typeface="华文楷体" panose="02010600040101010101" charset="-122"/>
                <a:ea typeface="华文楷体" panose="02010600040101010101" charset="-122"/>
              </a:rPr>
              <a:t>国际法院</a:t>
            </a:r>
          </a:p>
          <a:p>
            <a:r>
              <a:rPr lang="zh-CN" altLang="en-US" sz="2400">
                <a:latin typeface="华文楷体" panose="02010600040101010101" charset="-122"/>
                <a:ea typeface="华文楷体" panose="02010600040101010101" charset="-122"/>
              </a:rPr>
              <a:t>各类国际组织</a:t>
            </a:r>
          </a:p>
          <a:p>
            <a:r>
              <a:rPr lang="zh-CN" altLang="en-US" sz="2400">
                <a:latin typeface="华文楷体" panose="02010600040101010101" charset="-122"/>
                <a:ea typeface="华文楷体" panose="02010600040101010101" charset="-122"/>
              </a:rPr>
              <a:t>国际法领域扩大</a:t>
            </a:r>
          </a:p>
        </p:txBody>
      </p:sp>
      <p:sp>
        <p:nvSpPr>
          <p:cNvPr id="8" name="文本框 7"/>
          <p:cNvSpPr txBox="1"/>
          <p:nvPr/>
        </p:nvSpPr>
        <p:spPr>
          <a:xfrm>
            <a:off x="8072755" y="2708910"/>
            <a:ext cx="3642360" cy="1014730"/>
          </a:xfrm>
          <a:prstGeom prst="rect">
            <a:avLst/>
          </a:prstGeom>
          <a:noFill/>
          <a:ln w="28575" cmpd="sng">
            <a:solidFill>
              <a:schemeClr val="tx1"/>
            </a:solidFill>
            <a:prstDash val="sysDot"/>
          </a:ln>
        </p:spPr>
        <p:txBody>
          <a:bodyPr wrap="square" rtlCol="0" anchor="t">
            <a:spAutoFit/>
          </a:bodyPr>
          <a:lstStyle/>
          <a:p>
            <a:r>
              <a:rPr lang="zh-CN" altLang="en-US" sz="2000">
                <a:latin typeface="华文楷体" panose="02010600040101010101" charset="-122"/>
                <a:ea typeface="华文楷体" panose="02010600040101010101" charset="-122"/>
                <a:cs typeface="华文楷体" panose="02010600040101010101" charset="-122"/>
              </a:rPr>
              <a:t>1945年10月24日，在美国旧金山签订生效的《联合国宪章》，标志着联合国正式成立。</a:t>
            </a:r>
          </a:p>
        </p:txBody>
      </p:sp>
      <p:pic>
        <p:nvPicPr>
          <p:cNvPr id="30725" name="Picture 2" descr="F:\1256211854417.png"/>
          <p:cNvPicPr>
            <a:picLocks noChangeAspect="1"/>
          </p:cNvPicPr>
          <p:nvPr/>
        </p:nvPicPr>
        <p:blipFill>
          <a:blip r:embed="rId9"/>
          <a:stretch>
            <a:fillRect/>
          </a:stretch>
        </p:blipFill>
        <p:spPr>
          <a:xfrm>
            <a:off x="8550910" y="308610"/>
            <a:ext cx="2642870" cy="2350770"/>
          </a:xfrm>
          <a:prstGeom prst="rect">
            <a:avLst/>
          </a:prstGeom>
          <a:noFill/>
          <a:ln w="9525">
            <a:noFill/>
          </a:ln>
        </p:spPr>
      </p:pic>
      <p:pic>
        <p:nvPicPr>
          <p:cNvPr id="20" name="图片 19" descr="resource"/>
          <p:cNvPicPr>
            <a:picLocks noChangeAspect="1"/>
          </p:cNvPicPr>
          <p:nvPr/>
        </p:nvPicPr>
        <p:blipFill>
          <a:blip r:embed="rId10">
            <a:extLst>
              <a:ext uri="{96DAC541-7B7A-43D3-8B79-37D633B846F1}">
                <asvg:svgBlip xmlns:asvg="http://schemas.microsoft.com/office/drawing/2016/SVG/main" r:embed="rId10"/>
              </a:ext>
            </a:extLst>
          </a:blip>
          <a:stretch>
            <a:fillRect/>
          </a:stretch>
        </p:blipFill>
        <p:spPr>
          <a:xfrm>
            <a:off x="6079490" y="4977765"/>
            <a:ext cx="914400" cy="661035"/>
          </a:xfrm>
          <a:prstGeom prst="rect">
            <a:avLst/>
          </a:prstGeom>
        </p:spPr>
      </p:pic>
      <p:sp>
        <p:nvSpPr>
          <p:cNvPr id="21" name="文本框 20"/>
          <p:cNvSpPr txBox="1"/>
          <p:nvPr/>
        </p:nvSpPr>
        <p:spPr>
          <a:xfrm>
            <a:off x="6993890" y="4172585"/>
            <a:ext cx="4943475" cy="2306955"/>
          </a:xfrm>
          <a:prstGeom prst="rect">
            <a:avLst/>
          </a:prstGeom>
          <a:solidFill>
            <a:schemeClr val="accent2">
              <a:lumMod val="60000"/>
              <a:lumOff val="40000"/>
            </a:schemeClr>
          </a:solidFill>
        </p:spPr>
        <p:txBody>
          <a:bodyPr wrap="square" rtlCol="0">
            <a:spAutoFit/>
          </a:bodyPr>
          <a:lstStyle/>
          <a:p>
            <a:r>
              <a:rPr lang="zh-CN" altLang="en-US" sz="2400" b="1">
                <a:solidFill>
                  <a:schemeClr val="tx1"/>
                </a:solidFill>
                <a:latin typeface="华文楷体" panose="02010600040101010101" charset="-122"/>
                <a:ea typeface="华文楷体" panose="02010600040101010101" charset="-122"/>
                <a:cs typeface="华文楷体" panose="02010600040101010101" charset="-122"/>
              </a:rPr>
              <a:t>评价：</a:t>
            </a:r>
            <a:r>
              <a:rPr lang="zh-CN" sz="2400" b="1">
                <a:solidFill>
                  <a:schemeClr val="tx1"/>
                </a:solidFill>
                <a:latin typeface="华文楷体" panose="02010600040101010101" charset="-122"/>
                <a:ea typeface="华文楷体" panose="02010600040101010101" charset="-122"/>
                <a:cs typeface="华文楷体" panose="02010600040101010101" charset="-122"/>
              </a:rPr>
              <a:t>国际法的发展对于世界和平和持续发展作出了积极地贡献。但是仍有局限性，一些大国为一己私利，不惜退出国际条约，甚至不经联合国授权就采取制裁或战争，严重威胁国际和平。</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par>
                          <p:cTn id="7" fill="hold" nodeType="with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1086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20世纪国际法的发展</a:t>
            </a:r>
          </a:p>
        </p:txBody>
      </p:sp>
      <p:sp>
        <p:nvSpPr>
          <p:cNvPr id="3" name="文本框 2"/>
          <p:cNvSpPr txBox="1"/>
          <p:nvPr/>
        </p:nvSpPr>
        <p:spPr>
          <a:xfrm>
            <a:off x="533400" y="749935"/>
            <a:ext cx="10481945" cy="953135"/>
          </a:xfrm>
          <a:prstGeom prst="rect">
            <a:avLst/>
          </a:prstGeom>
          <a:noFill/>
        </p:spPr>
        <p:txBody>
          <a:bodyPr wrap="square" rtlCol="0" anchor="t">
            <a:spAutoFit/>
          </a:bodyPr>
          <a:lstStyle/>
          <a:p>
            <a:pPr algn="ctr"/>
            <a:r>
              <a:rPr lang="zh-CN" altLang="en-US" sz="2800" b="1">
                <a:latin typeface="华文行楷" panose="02010800040101010101" charset="-122"/>
                <a:ea typeface="华文行楷" panose="02010800040101010101" charset="-122"/>
              </a:rPr>
              <a:t>国际联盟和联合国对国际法发展作用的异同</a:t>
            </a:r>
          </a:p>
          <a:p>
            <a:endParaRPr lang="zh-CN" altLang="en-US" sz="2800" b="1">
              <a:latin typeface="华文行楷" panose="02010800040101010101" charset="-122"/>
              <a:ea typeface="华文行楷" panose="02010800040101010101" charset="-122"/>
            </a:endParaRPr>
          </a:p>
        </p:txBody>
      </p:sp>
      <p:sp>
        <p:nvSpPr>
          <p:cNvPr id="9" name="椭圆 8"/>
          <p:cNvSpPr/>
          <p:nvPr>
            <p:custDataLst>
              <p:tags r:id="rId3"/>
            </p:custDataLst>
          </p:nvPr>
        </p:nvSpPr>
        <p:spPr>
          <a:xfrm>
            <a:off x="4404070" y="2703966"/>
            <a:ext cx="1766763" cy="1766763"/>
          </a:xfrm>
          <a:prstGeom prst="ellipse">
            <a:avLst/>
          </a:prstGeom>
          <a:noFill/>
          <a:ln>
            <a:solidFill>
              <a:srgbClr val="A5A5A5"/>
            </a:solid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endParaRPr lang="zh-CN" altLang="en-US"/>
          </a:p>
        </p:txBody>
      </p:sp>
      <p:sp>
        <p:nvSpPr>
          <p:cNvPr id="10" name="椭圆 9"/>
          <p:cNvSpPr/>
          <p:nvPr>
            <p:custDataLst>
              <p:tags r:id="rId4"/>
            </p:custDataLst>
          </p:nvPr>
        </p:nvSpPr>
        <p:spPr>
          <a:xfrm>
            <a:off x="5667306" y="2703966"/>
            <a:ext cx="1766763" cy="1766763"/>
          </a:xfrm>
          <a:prstGeom prst="ellipse">
            <a:avLst/>
          </a:prstGeom>
          <a:noFill/>
          <a:ln>
            <a:solidFill>
              <a:srgbClr val="A5A5A5"/>
            </a:solid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endParaRPr lang="zh-CN" altLang="en-US"/>
          </a:p>
        </p:txBody>
      </p:sp>
      <p:sp>
        <p:nvSpPr>
          <p:cNvPr id="11" name="空心弧 10"/>
          <p:cNvSpPr/>
          <p:nvPr>
            <p:custDataLst>
              <p:tags r:id="rId5"/>
            </p:custDataLst>
          </p:nvPr>
        </p:nvSpPr>
        <p:spPr>
          <a:xfrm rot="9073349">
            <a:off x="4403257" y="2707814"/>
            <a:ext cx="1770101" cy="1763747"/>
          </a:xfrm>
          <a:prstGeom prst="blockArc">
            <a:avLst>
              <a:gd name="adj1" fmla="val 20613961"/>
              <a:gd name="adj2" fmla="val 4452738"/>
              <a:gd name="adj3" fmla="val 3064"/>
            </a:avLst>
          </a:prstGeom>
          <a:solidFill>
            <a:srgbClr val="4472C4"/>
          </a:solidFill>
          <a:ln>
            <a:no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endParaRPr lang="zh-CN" altLang="en-US">
              <a:solidFill>
                <a:sysClr val="windowText" lastClr="000000"/>
              </a:solidFill>
            </a:endParaRPr>
          </a:p>
        </p:txBody>
      </p:sp>
      <p:sp>
        <p:nvSpPr>
          <p:cNvPr id="12" name="空心弧 11"/>
          <p:cNvSpPr/>
          <p:nvPr>
            <p:custDataLst>
              <p:tags r:id="rId6"/>
            </p:custDataLst>
          </p:nvPr>
        </p:nvSpPr>
        <p:spPr>
          <a:xfrm rot="19836276">
            <a:off x="5673185" y="2725239"/>
            <a:ext cx="1772305" cy="1749284"/>
          </a:xfrm>
          <a:prstGeom prst="blockArc">
            <a:avLst>
              <a:gd name="adj1" fmla="val 20613961"/>
              <a:gd name="adj2" fmla="val 4452738"/>
              <a:gd name="adj3" fmla="val 3064"/>
            </a:avLst>
          </a:prstGeom>
          <a:solidFill>
            <a:srgbClr val="FFC000"/>
          </a:solidFill>
          <a:ln>
            <a:no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endParaRPr lang="zh-CN" altLang="en-US">
              <a:solidFill>
                <a:sysClr val="windowText" lastClr="000000"/>
              </a:solidFill>
            </a:endParaRPr>
          </a:p>
        </p:txBody>
      </p:sp>
      <p:sp>
        <p:nvSpPr>
          <p:cNvPr id="15" name="椭圆 14"/>
          <p:cNvSpPr/>
          <p:nvPr>
            <p:custDataLst>
              <p:tags r:id="rId7"/>
            </p:custDataLst>
          </p:nvPr>
        </p:nvSpPr>
        <p:spPr>
          <a:xfrm>
            <a:off x="3577590" y="3139411"/>
            <a:ext cx="738628" cy="755382"/>
          </a:xfrm>
          <a:prstGeom prst="ellipse">
            <a:avLst/>
          </a:prstGeom>
          <a:solidFill>
            <a:srgbClr val="4472C4"/>
          </a:solidFill>
          <a:ln>
            <a:no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r>
              <a:rPr lang="zh-CN" altLang="en-US">
                <a:sym typeface="+mn-ea"/>
              </a:rPr>
              <a:t>同</a:t>
            </a:r>
          </a:p>
        </p:txBody>
      </p:sp>
      <p:sp>
        <p:nvSpPr>
          <p:cNvPr id="24" name="椭圆 23"/>
          <p:cNvSpPr/>
          <p:nvPr>
            <p:custDataLst>
              <p:tags r:id="rId8"/>
            </p:custDataLst>
          </p:nvPr>
        </p:nvSpPr>
        <p:spPr>
          <a:xfrm>
            <a:off x="7634946" y="3173647"/>
            <a:ext cx="732072" cy="721146"/>
          </a:xfrm>
          <a:prstGeom prst="ellipse">
            <a:avLst/>
          </a:prstGeom>
          <a:solidFill>
            <a:srgbClr val="FFC000"/>
          </a:solidFill>
          <a:ln>
            <a:noFill/>
          </a:ln>
        </p:spPr>
        <p:style>
          <a:lnRef idx="0">
            <a:scrgbClr r="0" g="0" b="0"/>
          </a:lnRef>
          <a:fillRef idx="0">
            <a:scrgbClr r="0" g="0" b="0"/>
          </a:fillRef>
          <a:effectRef idx="0">
            <a:scrgbClr r="0" g="0" b="0"/>
          </a:effectRef>
          <a:fontRef idx="minor">
            <a:sysClr val="window" lastClr="FFFCFF"/>
          </a:fontRef>
        </p:style>
        <p:txBody>
          <a:bodyPr rtlCol="0" anchor="ctr"/>
          <a:lstStyle/>
          <a:p>
            <a:pPr algn="ctr"/>
            <a:r>
              <a:rPr lang="zh-CN" altLang="en-US" b="1">
                <a:latin typeface="华文楷体" panose="02010600040101010101" charset="-122"/>
                <a:ea typeface="华文楷体" panose="02010600040101010101" charset="-122"/>
                <a:sym typeface="+mn-ea"/>
              </a:rPr>
              <a:t>异</a:t>
            </a:r>
            <a:endParaRPr lang="zh-CN" altLang="en-US"/>
          </a:p>
        </p:txBody>
      </p:sp>
      <p:sp>
        <p:nvSpPr>
          <p:cNvPr id="8" name="任意多边形: 形状 7"/>
          <p:cNvSpPr/>
          <p:nvPr>
            <p:custDataLst>
              <p:tags r:id="rId9"/>
            </p:custDataLst>
          </p:nvPr>
        </p:nvSpPr>
        <p:spPr>
          <a:xfrm>
            <a:off x="5667306" y="2970901"/>
            <a:ext cx="514846" cy="1232892"/>
          </a:xfrm>
          <a:custGeom>
            <a:gdLst>
              <a:gd name="connsiteX0" fmla="*/ 439093 w 878186"/>
              <a:gd name="connsiteY0" fmla="*/ 0 h 2154348"/>
              <a:gd name="connsiteX1" fmla="*/ 525700 w 878186"/>
              <a:gd name="connsiteY1" fmla="*/ 95291 h 2154348"/>
              <a:gd name="connsiteX2" fmla="*/ 878186 w 878186"/>
              <a:gd name="connsiteY2" fmla="*/ 1077174 h 2154348"/>
              <a:gd name="connsiteX3" fmla="*/ 525700 w 878186"/>
              <a:gd name="connsiteY3" fmla="*/ 2059057 h 2154348"/>
              <a:gd name="connsiteX4" fmla="*/ 439093 w 878186"/>
              <a:gd name="connsiteY4" fmla="*/ 2154348 h 2154348"/>
              <a:gd name="connsiteX5" fmla="*/ 352487 w 878186"/>
              <a:gd name="connsiteY5" fmla="*/ 2059057 h 2154348"/>
              <a:gd name="connsiteX6" fmla="*/ 0 w 878186"/>
              <a:gd name="connsiteY6" fmla="*/ 1077174 h 2154348"/>
              <a:gd name="connsiteX7" fmla="*/ 352487 w 878186"/>
              <a:gd name="connsiteY7" fmla="*/ 95291 h 2154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186" h="2154348">
                <a:moveTo>
                  <a:pt x="439093" y="0"/>
                </a:moveTo>
                <a:lnTo>
                  <a:pt x="525700" y="95291"/>
                </a:lnTo>
                <a:cubicBezTo>
                  <a:pt x="745905" y="362119"/>
                  <a:pt x="878186" y="704198"/>
                  <a:pt x="878186" y="1077174"/>
                </a:cubicBezTo>
                <a:cubicBezTo>
                  <a:pt x="878186" y="1450150"/>
                  <a:pt x="745905" y="1792230"/>
                  <a:pt x="525700" y="2059057"/>
                </a:cubicBezTo>
                <a:lnTo>
                  <a:pt x="439093" y="2154348"/>
                </a:lnTo>
                <a:lnTo>
                  <a:pt x="352487" y="2059057"/>
                </a:lnTo>
                <a:cubicBezTo>
                  <a:pt x="132281" y="1792230"/>
                  <a:pt x="0" y="1450150"/>
                  <a:pt x="0" y="1077174"/>
                </a:cubicBezTo>
                <a:cubicBezTo>
                  <a:pt x="0" y="704198"/>
                  <a:pt x="132281" y="362119"/>
                  <a:pt x="352487" y="95291"/>
                </a:cubicBezTo>
                <a:close/>
              </a:path>
            </a:pathLst>
          </a:custGeom>
          <a:solidFill>
            <a:srgbClr val="4472C4"/>
          </a:solidFill>
          <a:ln>
            <a:noFill/>
          </a:ln>
        </p:spPr>
        <p:style>
          <a:lnRef idx="2">
            <a:srgbClr val="09948A">
              <a:shade val="50000"/>
            </a:srgbClr>
          </a:lnRef>
          <a:fillRef idx="1">
            <a:srgbClr val="09948A"/>
          </a:fillRef>
          <a:effectRef idx="0">
            <a:srgbClr val="09948A"/>
          </a:effectRef>
          <a:fontRef idx="minor">
            <a:sysClr val="window" lastClr="FFFCFF"/>
          </a:fontRef>
        </p:style>
        <p:txBody>
          <a:bodyPr rtlCol="0" anchor="ctr"/>
          <a:lstStyle/>
          <a:p>
            <a:pPr algn="ctr"/>
            <a:endParaRPr lang="zh-CN" altLang="en-US"/>
          </a:p>
        </p:txBody>
      </p:sp>
      <p:pic>
        <p:nvPicPr>
          <p:cNvPr id="5" name="图片 4"/>
          <p:cNvPicPr>
            <a:picLocks noChangeAspect="1"/>
          </p:cNvPicPr>
          <p:nvPr/>
        </p:nvPicPr>
        <p:blipFill>
          <a:blip r:embed="rId10"/>
          <a:stretch>
            <a:fillRect/>
          </a:stretch>
        </p:blipFill>
        <p:spPr>
          <a:xfrm>
            <a:off x="4655185" y="3173730"/>
            <a:ext cx="1012190" cy="774700"/>
          </a:xfrm>
          <a:prstGeom prst="rect">
            <a:avLst/>
          </a:prstGeom>
        </p:spPr>
      </p:pic>
      <p:pic>
        <p:nvPicPr>
          <p:cNvPr id="30725" name="Picture 2" descr="F:\1256211854417.png"/>
          <p:cNvPicPr>
            <a:picLocks noChangeAspect="1"/>
          </p:cNvPicPr>
          <p:nvPr/>
        </p:nvPicPr>
        <p:blipFill>
          <a:blip r:embed="rId11"/>
          <a:stretch>
            <a:fillRect/>
          </a:stretch>
        </p:blipFill>
        <p:spPr>
          <a:xfrm>
            <a:off x="6263005" y="3197860"/>
            <a:ext cx="855980" cy="803910"/>
          </a:xfrm>
          <a:prstGeom prst="rect">
            <a:avLst/>
          </a:prstGeom>
          <a:noFill/>
          <a:ln w="9525">
            <a:noFill/>
          </a:ln>
        </p:spPr>
      </p:pic>
      <p:sp>
        <p:nvSpPr>
          <p:cNvPr id="7" name="文本框 6"/>
          <p:cNvSpPr txBox="1"/>
          <p:nvPr/>
        </p:nvSpPr>
        <p:spPr>
          <a:xfrm>
            <a:off x="141605" y="1986915"/>
            <a:ext cx="3335020" cy="3415030"/>
          </a:xfrm>
          <a:prstGeom prst="rect">
            <a:avLst/>
          </a:prstGeom>
          <a:noFill/>
          <a:ln w="28575" cmpd="sng">
            <a:solidFill>
              <a:schemeClr val="accent1">
                <a:shade val="50000"/>
              </a:schemeClr>
            </a:solidFill>
            <a:prstDash val="sysDot"/>
          </a:ln>
        </p:spPr>
        <p:txBody>
          <a:bodyPr wrap="square" rtlCol="0">
            <a:spAutoFit/>
          </a:bodyPr>
          <a:lstStyle/>
          <a:p>
            <a:pPr algn="l"/>
            <a:r>
              <a:rPr lang="zh-CN" altLang="en-US" sz="2400">
                <a:latin typeface="华文楷体" panose="02010600040101010101" charset="-122"/>
                <a:ea typeface="华文楷体" panose="02010600040101010101" charset="-122"/>
                <a:sym typeface="+mn-ea"/>
              </a:rPr>
              <a:t>①两者都宣称其宗旨是维护国际和平与发展，有利于国际法的发展。</a:t>
            </a:r>
            <a:endParaRPr lang="zh-CN" altLang="en-US" sz="2400">
              <a:latin typeface="华文楷体" panose="02010600040101010101" charset="-122"/>
              <a:ea typeface="华文楷体" panose="02010600040101010101" charset="-122"/>
            </a:endParaRPr>
          </a:p>
          <a:p>
            <a:pPr algn="l"/>
            <a:r>
              <a:rPr lang="zh-CN" altLang="en-US" sz="2400">
                <a:latin typeface="华文楷体" panose="02010600040101010101" charset="-122"/>
                <a:ea typeface="华文楷体" panose="02010600040101010101" charset="-122"/>
                <a:sym typeface="+mn-ea"/>
              </a:rPr>
              <a:t>②都是普遍性的国际组织，有助于国际法实施范围的扩大。</a:t>
            </a:r>
            <a:endParaRPr lang="zh-CN" altLang="en-US" sz="2400">
              <a:latin typeface="华文楷体" panose="02010600040101010101" charset="-122"/>
              <a:ea typeface="华文楷体" panose="02010600040101010101" charset="-122"/>
            </a:endParaRPr>
          </a:p>
          <a:p>
            <a:pPr algn="l"/>
            <a:r>
              <a:rPr lang="zh-CN" altLang="en-US" sz="2400">
                <a:latin typeface="华文楷体" panose="02010600040101010101" charset="-122"/>
                <a:ea typeface="华文楷体" panose="02010600040101010101" charset="-122"/>
                <a:sym typeface="+mn-ea"/>
              </a:rPr>
              <a:t>③都具有明显的大国强权色彩，干扰了国际法的实施。</a:t>
            </a:r>
            <a:endParaRPr lang="zh-CN" altLang="en-US" sz="2400">
              <a:latin typeface="华文楷体" panose="02010600040101010101" charset="-122"/>
              <a:ea typeface="华文楷体" panose="02010600040101010101" charset="-122"/>
            </a:endParaRPr>
          </a:p>
        </p:txBody>
      </p:sp>
      <p:sp>
        <p:nvSpPr>
          <p:cNvPr id="13" name="文本框 12"/>
          <p:cNvSpPr txBox="1"/>
          <p:nvPr/>
        </p:nvSpPr>
        <p:spPr>
          <a:xfrm>
            <a:off x="8466455" y="1584960"/>
            <a:ext cx="3554095" cy="4892675"/>
          </a:xfrm>
          <a:prstGeom prst="rect">
            <a:avLst/>
          </a:prstGeom>
          <a:noFill/>
          <a:ln w="28575" cmpd="sng">
            <a:solidFill>
              <a:schemeClr val="accent4"/>
            </a:solidFill>
            <a:prstDash val="sysDot"/>
          </a:ln>
        </p:spPr>
        <p:txBody>
          <a:bodyPr wrap="square" rtlCol="0">
            <a:spAutoFit/>
          </a:bodyPr>
          <a:lstStyle/>
          <a:p>
            <a:pPr algn="l"/>
            <a:r>
              <a:rPr lang="zh-CN" altLang="en-US" sz="2400">
                <a:latin typeface="华文楷体" panose="02010600040101010101" charset="-122"/>
                <a:ea typeface="华文楷体" panose="02010600040101010101" charset="-122"/>
                <a:cs typeface="华文楷体" panose="02010600040101010101" charset="-122"/>
                <a:sym typeface="+mn-ea"/>
              </a:rPr>
              <a:t>①国联强调“全体一致”原则，不利于国际法的实施；联合国强调“大国一致”原则，有助于国际法的实施。</a:t>
            </a:r>
            <a:endParaRPr lang="zh-CN" altLang="en-US" sz="2400">
              <a:latin typeface="华文楷体" panose="02010600040101010101" charset="-122"/>
              <a:ea typeface="华文楷体" panose="02010600040101010101" charset="-122"/>
              <a:cs typeface="华文楷体" panose="02010600040101010101" charset="-122"/>
            </a:endParaRPr>
          </a:p>
          <a:p>
            <a:pPr algn="l"/>
            <a:r>
              <a:rPr lang="zh-CN" altLang="en-US" sz="2400">
                <a:latin typeface="华文楷体" panose="02010600040101010101" charset="-122"/>
                <a:ea typeface="华文楷体" panose="02010600040101010101" charset="-122"/>
                <a:cs typeface="华文楷体" panose="02010600040101010101" charset="-122"/>
                <a:sym typeface="+mn-ea"/>
              </a:rPr>
              <a:t>②联合国较之国联更具有普遍性，因此，联合国对国际法在更大范围内实施具有更大作用。</a:t>
            </a:r>
            <a:endParaRPr lang="zh-CN" altLang="en-US" sz="2400">
              <a:latin typeface="华文楷体" panose="02010600040101010101" charset="-122"/>
              <a:ea typeface="华文楷体" panose="02010600040101010101" charset="-122"/>
              <a:cs typeface="华文楷体" panose="02010600040101010101" charset="-122"/>
            </a:endParaRPr>
          </a:p>
          <a:p>
            <a:pPr algn="l"/>
            <a:r>
              <a:rPr lang="zh-CN" altLang="en-US" sz="2400">
                <a:latin typeface="华文楷体" panose="02010600040101010101" charset="-122"/>
                <a:ea typeface="华文楷体" panose="02010600040101010101" charset="-122"/>
                <a:cs typeface="华文楷体" panose="02010600040101010101" charset="-122"/>
                <a:sym typeface="+mn-ea"/>
              </a:rPr>
              <a:t>③联合国较之国联在维护世界和平与安全上作用突出，更能推动国际法的发展。</a:t>
            </a:r>
            <a:endParaRPr lang="zh-CN" altLang="en-US" sz="2400">
              <a:latin typeface="华文楷体" panose="02010600040101010101" charset="-122"/>
              <a:ea typeface="华文楷体" panose="02010600040101010101" charset="-122"/>
              <a:cs typeface="华文楷体"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0" y="10864"/>
            <a:ext cx="141515" cy="444273"/>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3"/>
          <p:cNvSpPr>
            <a:spLocks noGrp="1"/>
          </p:cNvSpPr>
          <p:nvPr/>
        </p:nvSpPr>
        <p:spPr>
          <a:xfrm>
            <a:off x="141605" y="0"/>
            <a:ext cx="6043930" cy="53086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buClrTx/>
              <a:buSzTx/>
              <a:buFontTx/>
            </a:pPr>
            <a:r>
              <a:rPr lang="zh-CN" altLang="en-US" sz="2700" b="1">
                <a:latin typeface="华文行楷" panose="02010800040101010101" charset="-122"/>
                <a:ea typeface="华文行楷" panose="02010800040101010101" charset="-122"/>
                <a:sym typeface="+mn-ea"/>
              </a:rPr>
              <a:t>20世纪国际法的发展</a:t>
            </a:r>
          </a:p>
        </p:txBody>
      </p:sp>
      <p:sp>
        <p:nvSpPr>
          <p:cNvPr id="4" name="文本框 3"/>
          <p:cNvSpPr txBox="1"/>
          <p:nvPr/>
        </p:nvSpPr>
        <p:spPr>
          <a:xfrm>
            <a:off x="4147185" y="620395"/>
            <a:ext cx="3745230" cy="521970"/>
          </a:xfrm>
          <a:prstGeom prst="rect">
            <a:avLst/>
          </a:prstGeom>
          <a:noFill/>
        </p:spPr>
        <p:txBody>
          <a:bodyPr wrap="none" rtlCol="0">
            <a:spAutoFit/>
          </a:bodyPr>
          <a:lstStyle/>
          <a:p>
            <a:pPr algn="l"/>
            <a:r>
              <a:rPr lang="zh-CN" altLang="en-US" sz="2800" b="1">
                <a:latin typeface="华文行楷" panose="02010800040101010101" charset="-122"/>
                <a:ea typeface="华文行楷" panose="02010800040101010101" charset="-122"/>
                <a:sym typeface="+mn-ea"/>
              </a:rPr>
              <a:t>影响国际法的主要因素</a:t>
            </a:r>
          </a:p>
        </p:txBody>
      </p:sp>
      <p:sp>
        <p:nvSpPr>
          <p:cNvPr id="46" name="任意多边形 36"/>
          <p:cNvSpPr/>
          <p:nvPr>
            <p:custDataLst>
              <p:tags r:id="rId2"/>
            </p:custDataLst>
          </p:nvPr>
        </p:nvSpPr>
        <p:spPr bwMode="auto">
          <a:xfrm>
            <a:off x="3799024" y="2885348"/>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FFC000">
              <a:lumMod val="75000"/>
            </a:srgbClr>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47" name="任意多边形 37"/>
          <p:cNvSpPr/>
          <p:nvPr>
            <p:custDataLst>
              <p:tags r:id="rId3"/>
            </p:custDataLst>
          </p:nvPr>
        </p:nvSpPr>
        <p:spPr bwMode="auto">
          <a:xfrm>
            <a:off x="3799024" y="2845930"/>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FFC000"/>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62" name="任意多边形 36"/>
          <p:cNvSpPr/>
          <p:nvPr>
            <p:custDataLst>
              <p:tags r:id="rId4"/>
            </p:custDataLst>
          </p:nvPr>
        </p:nvSpPr>
        <p:spPr bwMode="auto">
          <a:xfrm>
            <a:off x="7006813" y="2885348"/>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ED7D31">
              <a:lumMod val="75000"/>
            </a:srgbClr>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63" name="任意多边形 37"/>
          <p:cNvSpPr/>
          <p:nvPr>
            <p:custDataLst>
              <p:tags r:id="rId5"/>
            </p:custDataLst>
          </p:nvPr>
        </p:nvSpPr>
        <p:spPr bwMode="auto">
          <a:xfrm>
            <a:off x="7006813" y="2845930"/>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ED7D31"/>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66" name="任意多边形 36"/>
          <p:cNvSpPr/>
          <p:nvPr>
            <p:custDataLst>
              <p:tags r:id="rId6"/>
            </p:custDataLst>
          </p:nvPr>
        </p:nvSpPr>
        <p:spPr bwMode="auto">
          <a:xfrm>
            <a:off x="5402918" y="4489243"/>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A5A5A5">
              <a:lumMod val="75000"/>
            </a:srgbClr>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67" name="任意多边形 37"/>
          <p:cNvSpPr/>
          <p:nvPr>
            <p:custDataLst>
              <p:tags r:id="rId7"/>
            </p:custDataLst>
          </p:nvPr>
        </p:nvSpPr>
        <p:spPr bwMode="auto">
          <a:xfrm>
            <a:off x="5402918" y="4449825"/>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A5A5A5"/>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69" name="任意多边形: 形状 68"/>
          <p:cNvSpPr/>
          <p:nvPr>
            <p:custDataLst>
              <p:tags r:id="rId8"/>
            </p:custDataLst>
          </p:nvPr>
        </p:nvSpPr>
        <p:spPr>
          <a:xfrm rot="2174348">
            <a:off x="4914316" y="2090407"/>
            <a:ext cx="144736" cy="873474"/>
          </a:xfrm>
          <a:custGeom>
            <a:gdLst>
              <a:gd name="connsiteX0" fmla="*/ 192643 w 192643"/>
              <a:gd name="connsiteY0" fmla="*/ 0 h 1056904"/>
              <a:gd name="connsiteX1" fmla="*/ 26389 w 192643"/>
              <a:gd name="connsiteY1" fmla="*/ 546265 h 1056904"/>
              <a:gd name="connsiteX2" fmla="*/ 2638 w 192643"/>
              <a:gd name="connsiteY2" fmla="*/ 1056904 h 1056904"/>
            </a:gdLst>
            <a:cxnLst>
              <a:cxn ang="0">
                <a:pos x="connsiteX0" y="connsiteY0"/>
              </a:cxn>
              <a:cxn ang="0">
                <a:pos x="connsiteX1" y="connsiteY1"/>
              </a:cxn>
              <a:cxn ang="0">
                <a:pos x="connsiteX2" y="connsiteY2"/>
              </a:cxn>
            </a:cxnLst>
            <a:rect l="l" t="t" r="r" b="b"/>
            <a:pathLst>
              <a:path w="192643" h="1056904">
                <a:moveTo>
                  <a:pt x="192643" y="0"/>
                </a:moveTo>
                <a:cubicBezTo>
                  <a:pt x="125349" y="185057"/>
                  <a:pt x="58056" y="370114"/>
                  <a:pt x="26389" y="546265"/>
                </a:cubicBezTo>
                <a:cubicBezTo>
                  <a:pt x="-5278" y="722416"/>
                  <a:pt x="-1320" y="889660"/>
                  <a:pt x="2638" y="1056904"/>
                </a:cubicBezTo>
              </a:path>
            </a:pathLst>
          </a:custGeom>
          <a:noFill/>
          <a:ln w="38100">
            <a:solidFill>
              <a:srgbClr val="000000">
                <a:lumMod val="65000"/>
                <a:lumOff val="35000"/>
              </a:srgbClr>
            </a:solidFill>
            <a:headEnd type="triangle"/>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70" name="任意多边形: 形状 69"/>
          <p:cNvSpPr/>
          <p:nvPr>
            <p:custDataLst>
              <p:tags r:id="rId9"/>
            </p:custDataLst>
          </p:nvPr>
        </p:nvSpPr>
        <p:spPr>
          <a:xfrm rot="12824278">
            <a:off x="6942581" y="4040654"/>
            <a:ext cx="144736" cy="873474"/>
          </a:xfrm>
          <a:custGeom>
            <a:gdLst>
              <a:gd name="connsiteX0" fmla="*/ 192643 w 192643"/>
              <a:gd name="connsiteY0" fmla="*/ 0 h 1056904"/>
              <a:gd name="connsiteX1" fmla="*/ 26389 w 192643"/>
              <a:gd name="connsiteY1" fmla="*/ 546265 h 1056904"/>
              <a:gd name="connsiteX2" fmla="*/ 2638 w 192643"/>
              <a:gd name="connsiteY2" fmla="*/ 1056904 h 1056904"/>
            </a:gdLst>
            <a:cxnLst>
              <a:cxn ang="0">
                <a:pos x="connsiteX0" y="connsiteY0"/>
              </a:cxn>
              <a:cxn ang="0">
                <a:pos x="connsiteX1" y="connsiteY1"/>
              </a:cxn>
              <a:cxn ang="0">
                <a:pos x="connsiteX2" y="connsiteY2"/>
              </a:cxn>
            </a:cxnLst>
            <a:rect l="l" t="t" r="r" b="b"/>
            <a:pathLst>
              <a:path w="192643" h="1056904">
                <a:moveTo>
                  <a:pt x="192643" y="0"/>
                </a:moveTo>
                <a:cubicBezTo>
                  <a:pt x="125349" y="185057"/>
                  <a:pt x="58056" y="370114"/>
                  <a:pt x="26389" y="546265"/>
                </a:cubicBezTo>
                <a:cubicBezTo>
                  <a:pt x="-5278" y="722416"/>
                  <a:pt x="-1320" y="889660"/>
                  <a:pt x="2638" y="1056904"/>
                </a:cubicBezTo>
              </a:path>
            </a:pathLst>
          </a:custGeom>
          <a:noFill/>
          <a:ln w="38100">
            <a:solidFill>
              <a:srgbClr val="000000">
                <a:lumMod val="65000"/>
                <a:lumOff val="35000"/>
              </a:srgbClr>
            </a:solidFill>
            <a:headEnd type="triangle"/>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3" name="任意多边形: 形状 82"/>
          <p:cNvSpPr/>
          <p:nvPr>
            <p:custDataLst>
              <p:tags r:id="rId10"/>
            </p:custDataLst>
          </p:nvPr>
        </p:nvSpPr>
        <p:spPr>
          <a:xfrm rot="18199748">
            <a:off x="5055704" y="4023839"/>
            <a:ext cx="144736" cy="873474"/>
          </a:xfrm>
          <a:custGeom>
            <a:gdLst>
              <a:gd name="connsiteX0" fmla="*/ 192643 w 192643"/>
              <a:gd name="connsiteY0" fmla="*/ 0 h 1056904"/>
              <a:gd name="connsiteX1" fmla="*/ 26389 w 192643"/>
              <a:gd name="connsiteY1" fmla="*/ 546265 h 1056904"/>
              <a:gd name="connsiteX2" fmla="*/ 2638 w 192643"/>
              <a:gd name="connsiteY2" fmla="*/ 1056904 h 1056904"/>
            </a:gdLst>
            <a:cxnLst>
              <a:cxn ang="0">
                <a:pos x="connsiteX0" y="connsiteY0"/>
              </a:cxn>
              <a:cxn ang="0">
                <a:pos x="connsiteX1" y="connsiteY1"/>
              </a:cxn>
              <a:cxn ang="0">
                <a:pos x="connsiteX2" y="connsiteY2"/>
              </a:cxn>
            </a:cxnLst>
            <a:rect l="l" t="t" r="r" b="b"/>
            <a:pathLst>
              <a:path w="192643" h="1056904">
                <a:moveTo>
                  <a:pt x="192643" y="0"/>
                </a:moveTo>
                <a:cubicBezTo>
                  <a:pt x="125349" y="185057"/>
                  <a:pt x="58056" y="370114"/>
                  <a:pt x="26389" y="546265"/>
                </a:cubicBezTo>
                <a:cubicBezTo>
                  <a:pt x="-5278" y="722416"/>
                  <a:pt x="-1320" y="889660"/>
                  <a:pt x="2638" y="1056904"/>
                </a:cubicBezTo>
              </a:path>
            </a:pathLst>
          </a:custGeom>
          <a:noFill/>
          <a:ln w="38100">
            <a:solidFill>
              <a:srgbClr val="000000">
                <a:lumMod val="65000"/>
                <a:lumOff val="35000"/>
              </a:srgbClr>
            </a:solidFill>
            <a:headEnd type="triangle"/>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4" name="任意多边形: 形状 83"/>
          <p:cNvSpPr/>
          <p:nvPr>
            <p:custDataLst>
              <p:tags r:id="rId11"/>
            </p:custDataLst>
          </p:nvPr>
        </p:nvSpPr>
        <p:spPr>
          <a:xfrm rot="7576894">
            <a:off x="6889678" y="2116306"/>
            <a:ext cx="144736" cy="873474"/>
          </a:xfrm>
          <a:custGeom>
            <a:gdLst>
              <a:gd name="connsiteX0" fmla="*/ 192643 w 192643"/>
              <a:gd name="connsiteY0" fmla="*/ 0 h 1056904"/>
              <a:gd name="connsiteX1" fmla="*/ 26389 w 192643"/>
              <a:gd name="connsiteY1" fmla="*/ 546265 h 1056904"/>
              <a:gd name="connsiteX2" fmla="*/ 2638 w 192643"/>
              <a:gd name="connsiteY2" fmla="*/ 1056904 h 1056904"/>
            </a:gdLst>
            <a:cxnLst>
              <a:cxn ang="0">
                <a:pos x="connsiteX0" y="connsiteY0"/>
              </a:cxn>
              <a:cxn ang="0">
                <a:pos x="connsiteX1" y="connsiteY1"/>
              </a:cxn>
              <a:cxn ang="0">
                <a:pos x="connsiteX2" y="connsiteY2"/>
              </a:cxn>
            </a:cxnLst>
            <a:rect l="l" t="t" r="r" b="b"/>
            <a:pathLst>
              <a:path w="192643" h="1056904">
                <a:moveTo>
                  <a:pt x="192643" y="0"/>
                </a:moveTo>
                <a:cubicBezTo>
                  <a:pt x="125349" y="185057"/>
                  <a:pt x="58056" y="370114"/>
                  <a:pt x="26389" y="546265"/>
                </a:cubicBezTo>
                <a:cubicBezTo>
                  <a:pt x="-5278" y="722416"/>
                  <a:pt x="-1320" y="889660"/>
                  <a:pt x="2638" y="1056904"/>
                </a:cubicBezTo>
              </a:path>
            </a:pathLst>
          </a:custGeom>
          <a:noFill/>
          <a:ln w="38100">
            <a:solidFill>
              <a:srgbClr val="000000">
                <a:lumMod val="65000"/>
                <a:lumOff val="35000"/>
              </a:srgbClr>
            </a:solidFill>
            <a:headEnd type="triangle"/>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5" name="任意多边形: 形状 84"/>
          <p:cNvSpPr/>
          <p:nvPr>
            <p:custDataLst>
              <p:tags r:id="rId12"/>
            </p:custDataLst>
          </p:nvPr>
        </p:nvSpPr>
        <p:spPr>
          <a:xfrm>
            <a:off x="4258468" y="3291206"/>
            <a:ext cx="314876" cy="343215"/>
          </a:xfrm>
          <a:custGeom>
            <a:gdLst>
              <a:gd name="connsiteX0" fmla="*/ 40563 w 381000"/>
              <a:gd name="connsiteY0" fmla="*/ 0 h 415290"/>
              <a:gd name="connsiteX1" fmla="*/ 340437 w 381000"/>
              <a:gd name="connsiteY1" fmla="*/ 0 h 415290"/>
              <a:gd name="connsiteX2" fmla="*/ 381000 w 381000"/>
              <a:gd name="connsiteY2" fmla="*/ 40579 h 415290"/>
              <a:gd name="connsiteX3" fmla="*/ 340437 w 381000"/>
              <a:gd name="connsiteY3" fmla="*/ 81157 h 415290"/>
              <a:gd name="connsiteX4" fmla="*/ 333194 w 381000"/>
              <a:gd name="connsiteY4" fmla="*/ 81157 h 415290"/>
              <a:gd name="connsiteX5" fmla="*/ 333194 w 381000"/>
              <a:gd name="connsiteY5" fmla="*/ 117388 h 415290"/>
              <a:gd name="connsiteX6" fmla="*/ 379069 w 381000"/>
              <a:gd name="connsiteY6" fmla="*/ 175841 h 415290"/>
              <a:gd name="connsiteX7" fmla="*/ 332228 w 381000"/>
              <a:gd name="connsiteY7" fmla="*/ 234776 h 415290"/>
              <a:gd name="connsiteX8" fmla="*/ 318225 w 381000"/>
              <a:gd name="connsiteY8" fmla="*/ 244438 h 415290"/>
              <a:gd name="connsiteX9" fmla="*/ 304221 w 381000"/>
              <a:gd name="connsiteY9" fmla="*/ 229462 h 415290"/>
              <a:gd name="connsiteX10" fmla="*/ 304221 w 381000"/>
              <a:gd name="connsiteY10" fmla="*/ 222216 h 415290"/>
              <a:gd name="connsiteX11" fmla="*/ 308567 w 381000"/>
              <a:gd name="connsiteY11" fmla="*/ 211588 h 415290"/>
              <a:gd name="connsiteX12" fmla="*/ 319190 w 381000"/>
              <a:gd name="connsiteY12" fmla="*/ 207724 h 415290"/>
              <a:gd name="connsiteX13" fmla="*/ 350095 w 381000"/>
              <a:gd name="connsiteY13" fmla="*/ 176324 h 415290"/>
              <a:gd name="connsiteX14" fmla="*/ 319673 w 381000"/>
              <a:gd name="connsiteY14" fmla="*/ 144924 h 415290"/>
              <a:gd name="connsiteX15" fmla="*/ 309050 w 381000"/>
              <a:gd name="connsiteY15" fmla="*/ 141059 h 415290"/>
              <a:gd name="connsiteX16" fmla="*/ 304704 w 381000"/>
              <a:gd name="connsiteY16" fmla="*/ 130431 h 415290"/>
              <a:gd name="connsiteX17" fmla="*/ 304704 w 381000"/>
              <a:gd name="connsiteY17" fmla="*/ 66665 h 415290"/>
              <a:gd name="connsiteX18" fmla="*/ 319190 w 381000"/>
              <a:gd name="connsiteY18" fmla="*/ 52173 h 415290"/>
              <a:gd name="connsiteX19" fmla="*/ 340920 w 381000"/>
              <a:gd name="connsiteY19" fmla="*/ 52173 h 415290"/>
              <a:gd name="connsiteX20" fmla="*/ 352510 w 381000"/>
              <a:gd name="connsiteY20" fmla="*/ 40579 h 415290"/>
              <a:gd name="connsiteX21" fmla="*/ 340920 w 381000"/>
              <a:gd name="connsiteY21" fmla="*/ 28985 h 415290"/>
              <a:gd name="connsiteX22" fmla="*/ 40563 w 381000"/>
              <a:gd name="connsiteY22" fmla="*/ 28985 h 415290"/>
              <a:gd name="connsiteX23" fmla="*/ 28974 w 381000"/>
              <a:gd name="connsiteY23" fmla="*/ 40579 h 415290"/>
              <a:gd name="connsiteX24" fmla="*/ 40563 w 381000"/>
              <a:gd name="connsiteY24" fmla="*/ 52173 h 415290"/>
              <a:gd name="connsiteX25" fmla="*/ 62293 w 381000"/>
              <a:gd name="connsiteY25" fmla="*/ 52173 h 415290"/>
              <a:gd name="connsiteX26" fmla="*/ 76780 w 381000"/>
              <a:gd name="connsiteY26" fmla="*/ 66665 h 415290"/>
              <a:gd name="connsiteX27" fmla="*/ 76780 w 381000"/>
              <a:gd name="connsiteY27" fmla="*/ 130431 h 415290"/>
              <a:gd name="connsiteX28" fmla="*/ 62776 w 381000"/>
              <a:gd name="connsiteY28" fmla="*/ 144924 h 415290"/>
              <a:gd name="connsiteX29" fmla="*/ 31871 w 381000"/>
              <a:gd name="connsiteY29" fmla="*/ 176324 h 415290"/>
              <a:gd name="connsiteX30" fmla="*/ 62776 w 381000"/>
              <a:gd name="connsiteY30" fmla="*/ 207724 h 415290"/>
              <a:gd name="connsiteX31" fmla="*/ 76780 w 381000"/>
              <a:gd name="connsiteY31" fmla="*/ 222216 h 415290"/>
              <a:gd name="connsiteX32" fmla="*/ 76780 w 381000"/>
              <a:gd name="connsiteY32" fmla="*/ 225115 h 415290"/>
              <a:gd name="connsiteX33" fmla="*/ 190742 w 381000"/>
              <a:gd name="connsiteY33" fmla="*/ 330426 h 415290"/>
              <a:gd name="connsiteX34" fmla="*/ 294080 w 381000"/>
              <a:gd name="connsiteY34" fmla="*/ 271490 h 415290"/>
              <a:gd name="connsiteX35" fmla="*/ 313396 w 381000"/>
              <a:gd name="connsiteY35" fmla="*/ 265210 h 415290"/>
              <a:gd name="connsiteX36" fmla="*/ 319673 w 381000"/>
              <a:gd name="connsiteY36" fmla="*/ 284533 h 415290"/>
              <a:gd name="connsiteX37" fmla="*/ 231531 w 381000"/>
              <a:gd name="connsiteY37" fmla="*/ 354164 h 415290"/>
              <a:gd name="connsiteX38" fmla="*/ 204470 w 381000"/>
              <a:gd name="connsiteY38" fmla="*/ 357645 h 415290"/>
              <a:gd name="connsiteX39" fmla="*/ 204470 w 381000"/>
              <a:gd name="connsiteY39" fmla="*/ 386080 h 415290"/>
              <a:gd name="connsiteX40" fmla="*/ 364612 w 381000"/>
              <a:gd name="connsiteY40" fmla="*/ 386080 h 415290"/>
              <a:gd name="connsiteX41" fmla="*/ 379095 w 381000"/>
              <a:gd name="connsiteY41" fmla="*/ 400685 h 415290"/>
              <a:gd name="connsiteX42" fmla="*/ 364612 w 381000"/>
              <a:gd name="connsiteY42" fmla="*/ 415290 h 415290"/>
              <a:gd name="connsiteX43" fmla="*/ 17023 w 381000"/>
              <a:gd name="connsiteY43" fmla="*/ 415290 h 415290"/>
              <a:gd name="connsiteX44" fmla="*/ 2540 w 381000"/>
              <a:gd name="connsiteY44" fmla="*/ 400685 h 415290"/>
              <a:gd name="connsiteX45" fmla="*/ 17023 w 381000"/>
              <a:gd name="connsiteY45" fmla="*/ 386080 h 415290"/>
              <a:gd name="connsiteX46" fmla="*/ 175260 w 381000"/>
              <a:gd name="connsiteY46" fmla="*/ 386080 h 415290"/>
              <a:gd name="connsiteX47" fmla="*/ 175260 w 381000"/>
              <a:gd name="connsiteY47" fmla="*/ 356738 h 415290"/>
              <a:gd name="connsiteX48" fmla="*/ 136160 w 381000"/>
              <a:gd name="connsiteY48" fmla="*/ 349990 h 415290"/>
              <a:gd name="connsiteX49" fmla="*/ 48289 w 381000"/>
              <a:gd name="connsiteY49" fmla="*/ 234776 h 415290"/>
              <a:gd name="connsiteX50" fmla="*/ 2898 w 381000"/>
              <a:gd name="connsiteY50" fmla="*/ 176324 h 415290"/>
              <a:gd name="connsiteX51" fmla="*/ 47806 w 381000"/>
              <a:gd name="connsiteY51" fmla="*/ 117871 h 415290"/>
              <a:gd name="connsiteX52" fmla="*/ 47806 w 381000"/>
              <a:gd name="connsiteY52" fmla="*/ 81157 h 415290"/>
              <a:gd name="connsiteX53" fmla="*/ 40563 w 381000"/>
              <a:gd name="connsiteY53" fmla="*/ 81157 h 415290"/>
              <a:gd name="connsiteX54" fmla="*/ 0 w 381000"/>
              <a:gd name="connsiteY54" fmla="*/ 40579 h 415290"/>
              <a:gd name="connsiteX55" fmla="*/ 40563 w 381000"/>
              <a:gd name="connsiteY55" fmla="*/ 0 h 41529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81000" h="415290">
                <a:moveTo>
                  <a:pt x="40563" y="0"/>
                </a:moveTo>
                <a:lnTo>
                  <a:pt x="340437" y="0"/>
                </a:lnTo>
                <a:cubicBezTo>
                  <a:pt x="362650" y="0"/>
                  <a:pt x="381000" y="18357"/>
                  <a:pt x="381000" y="40579"/>
                </a:cubicBezTo>
                <a:cubicBezTo>
                  <a:pt x="381000" y="62800"/>
                  <a:pt x="362650" y="81157"/>
                  <a:pt x="340437" y="81157"/>
                </a:cubicBezTo>
                <a:lnTo>
                  <a:pt x="333194" y="81157"/>
                </a:lnTo>
                <a:lnTo>
                  <a:pt x="333194" y="117388"/>
                </a:lnTo>
                <a:cubicBezTo>
                  <a:pt x="359753" y="123668"/>
                  <a:pt x="379069" y="147822"/>
                  <a:pt x="379069" y="175841"/>
                </a:cubicBezTo>
                <a:cubicBezTo>
                  <a:pt x="379069" y="204342"/>
                  <a:pt x="358787" y="228496"/>
                  <a:pt x="332228" y="234776"/>
                </a:cubicBezTo>
                <a:cubicBezTo>
                  <a:pt x="330297" y="240573"/>
                  <a:pt x="324502" y="244438"/>
                  <a:pt x="318225" y="244438"/>
                </a:cubicBezTo>
                <a:cubicBezTo>
                  <a:pt x="310015" y="243955"/>
                  <a:pt x="304221" y="237192"/>
                  <a:pt x="304221" y="229462"/>
                </a:cubicBezTo>
                <a:lnTo>
                  <a:pt x="304221" y="222216"/>
                </a:lnTo>
                <a:cubicBezTo>
                  <a:pt x="304221" y="218351"/>
                  <a:pt x="305669" y="214487"/>
                  <a:pt x="308567" y="211588"/>
                </a:cubicBezTo>
                <a:cubicBezTo>
                  <a:pt x="311464" y="208690"/>
                  <a:pt x="315327" y="207724"/>
                  <a:pt x="319190" y="207724"/>
                </a:cubicBezTo>
                <a:cubicBezTo>
                  <a:pt x="336574" y="207724"/>
                  <a:pt x="350095" y="193714"/>
                  <a:pt x="350095" y="176324"/>
                </a:cubicBezTo>
                <a:cubicBezTo>
                  <a:pt x="350095" y="158933"/>
                  <a:pt x="336574" y="144924"/>
                  <a:pt x="319673" y="144924"/>
                </a:cubicBezTo>
                <a:cubicBezTo>
                  <a:pt x="315810" y="144924"/>
                  <a:pt x="311947" y="143474"/>
                  <a:pt x="309050" y="141059"/>
                </a:cubicBezTo>
                <a:cubicBezTo>
                  <a:pt x="306152" y="138161"/>
                  <a:pt x="304704" y="134779"/>
                  <a:pt x="304704" y="130431"/>
                </a:cubicBezTo>
                <a:lnTo>
                  <a:pt x="304704" y="66665"/>
                </a:lnTo>
                <a:cubicBezTo>
                  <a:pt x="304704" y="58453"/>
                  <a:pt x="310981" y="52173"/>
                  <a:pt x="319190" y="52173"/>
                </a:cubicBezTo>
                <a:lnTo>
                  <a:pt x="340920" y="52173"/>
                </a:lnTo>
                <a:cubicBezTo>
                  <a:pt x="347198" y="52173"/>
                  <a:pt x="352510" y="46859"/>
                  <a:pt x="352510" y="40579"/>
                </a:cubicBezTo>
                <a:cubicBezTo>
                  <a:pt x="352510" y="34299"/>
                  <a:pt x="347198" y="28985"/>
                  <a:pt x="340920" y="28985"/>
                </a:cubicBezTo>
                <a:lnTo>
                  <a:pt x="40563" y="28985"/>
                </a:lnTo>
                <a:cubicBezTo>
                  <a:pt x="34285" y="28985"/>
                  <a:pt x="28974" y="34299"/>
                  <a:pt x="28974" y="40579"/>
                </a:cubicBezTo>
                <a:cubicBezTo>
                  <a:pt x="28974" y="46859"/>
                  <a:pt x="34285" y="52173"/>
                  <a:pt x="40563" y="52173"/>
                </a:cubicBezTo>
                <a:lnTo>
                  <a:pt x="62293" y="52173"/>
                </a:lnTo>
                <a:cubicBezTo>
                  <a:pt x="70502" y="52173"/>
                  <a:pt x="76780" y="58453"/>
                  <a:pt x="76780" y="66665"/>
                </a:cubicBezTo>
                <a:lnTo>
                  <a:pt x="76780" y="130431"/>
                </a:lnTo>
                <a:cubicBezTo>
                  <a:pt x="76780" y="138161"/>
                  <a:pt x="70502" y="144924"/>
                  <a:pt x="62776" y="144924"/>
                </a:cubicBezTo>
                <a:cubicBezTo>
                  <a:pt x="45875" y="145407"/>
                  <a:pt x="31871" y="159416"/>
                  <a:pt x="31871" y="176324"/>
                </a:cubicBezTo>
                <a:cubicBezTo>
                  <a:pt x="31871" y="193231"/>
                  <a:pt x="45875" y="207241"/>
                  <a:pt x="62776" y="207724"/>
                </a:cubicBezTo>
                <a:cubicBezTo>
                  <a:pt x="70502" y="207724"/>
                  <a:pt x="76780" y="214487"/>
                  <a:pt x="76780" y="222216"/>
                </a:cubicBezTo>
                <a:lnTo>
                  <a:pt x="76780" y="225115"/>
                </a:lnTo>
                <a:cubicBezTo>
                  <a:pt x="76780" y="285016"/>
                  <a:pt x="126034" y="330426"/>
                  <a:pt x="190742" y="330426"/>
                </a:cubicBezTo>
                <a:cubicBezTo>
                  <a:pt x="236133" y="330426"/>
                  <a:pt x="275730" y="307721"/>
                  <a:pt x="294080" y="271490"/>
                </a:cubicBezTo>
                <a:cubicBezTo>
                  <a:pt x="297460" y="264244"/>
                  <a:pt x="306152" y="261345"/>
                  <a:pt x="313396" y="265210"/>
                </a:cubicBezTo>
                <a:cubicBezTo>
                  <a:pt x="320639" y="268592"/>
                  <a:pt x="323536" y="277287"/>
                  <a:pt x="319673" y="284533"/>
                </a:cubicBezTo>
                <a:cubicBezTo>
                  <a:pt x="302651" y="318953"/>
                  <a:pt x="270418" y="343861"/>
                  <a:pt x="231531" y="354164"/>
                </a:cubicBezTo>
                <a:lnTo>
                  <a:pt x="204470" y="357645"/>
                </a:lnTo>
                <a:lnTo>
                  <a:pt x="204470" y="386080"/>
                </a:lnTo>
                <a:lnTo>
                  <a:pt x="364612" y="386080"/>
                </a:lnTo>
                <a:cubicBezTo>
                  <a:pt x="372819" y="386080"/>
                  <a:pt x="379095" y="392409"/>
                  <a:pt x="379095" y="400685"/>
                </a:cubicBezTo>
                <a:cubicBezTo>
                  <a:pt x="379095" y="408961"/>
                  <a:pt x="372819" y="415290"/>
                  <a:pt x="364612" y="415290"/>
                </a:cubicBezTo>
                <a:lnTo>
                  <a:pt x="17023" y="415290"/>
                </a:lnTo>
                <a:cubicBezTo>
                  <a:pt x="8816" y="415290"/>
                  <a:pt x="2540" y="408961"/>
                  <a:pt x="2540" y="400685"/>
                </a:cubicBezTo>
                <a:cubicBezTo>
                  <a:pt x="2540" y="392409"/>
                  <a:pt x="8816" y="386080"/>
                  <a:pt x="17023" y="386080"/>
                </a:cubicBezTo>
                <a:lnTo>
                  <a:pt x="175260" y="386080"/>
                </a:lnTo>
                <a:lnTo>
                  <a:pt x="175260" y="356738"/>
                </a:lnTo>
                <a:lnTo>
                  <a:pt x="136160" y="349990"/>
                </a:lnTo>
                <a:cubicBezTo>
                  <a:pt x="86226" y="331694"/>
                  <a:pt x="51911" y="288398"/>
                  <a:pt x="48289" y="234776"/>
                </a:cubicBezTo>
                <a:cubicBezTo>
                  <a:pt x="22213" y="228013"/>
                  <a:pt x="2898" y="204342"/>
                  <a:pt x="2898" y="176324"/>
                </a:cubicBezTo>
                <a:cubicBezTo>
                  <a:pt x="2898" y="148305"/>
                  <a:pt x="22213" y="124634"/>
                  <a:pt x="47806" y="117871"/>
                </a:cubicBezTo>
                <a:lnTo>
                  <a:pt x="47806" y="81157"/>
                </a:lnTo>
                <a:lnTo>
                  <a:pt x="40563" y="81157"/>
                </a:lnTo>
                <a:cubicBezTo>
                  <a:pt x="18350" y="81157"/>
                  <a:pt x="0" y="62800"/>
                  <a:pt x="0" y="40579"/>
                </a:cubicBezTo>
                <a:cubicBezTo>
                  <a:pt x="0" y="18357"/>
                  <a:pt x="18350" y="0"/>
                  <a:pt x="40563" y="0"/>
                </a:cubicBezTo>
                <a:close/>
              </a:path>
            </a:pathLst>
          </a:custGeom>
          <a:solidFill>
            <a:sysClr val="window" lastClr="FFFCFF"/>
          </a:solidFill>
          <a:ln w="12700" cap="flat" cmpd="sng" algn="ctr">
            <a:noFill/>
            <a:prstDash val="solid"/>
            <a:miter lim="800000"/>
          </a:ln>
          <a:effectLst/>
          <a:extLst>
            <a:ext uri="{91240B29-F687-4F45-9708-019B960494DF}">
              <a14:hiddenLine xmlns:a14="http://schemas.microsoft.com/office/drawing/2010/main" w="12700">
                <a:solidFill>
                  <a:srgbClr val="1F74AD">
                    <a:shade val="50000"/>
                  </a:srgbClr>
                </a:solidFill>
                <a:prstDash val="solid"/>
                <a:miter lim="800000"/>
                <a:headEnd/>
                <a:tailEnd/>
              </a14:hiddenLine>
            </a:ext>
          </a:extLst>
        </p:spPr>
        <p:style>
          <a:lnRef idx="2">
            <a:srgbClr val="1F74AD">
              <a:shade val="50000"/>
            </a:srgbClr>
          </a:lnRef>
          <a:fillRef idx="1">
            <a:srgbClr val="1F74AD"/>
          </a:fillRef>
          <a:effectRef idx="0">
            <a:srgbClr val="1F74AD"/>
          </a:effectRef>
          <a:fontRef idx="minor">
            <a:sysClr val="window" lastClr="FFFCFF"/>
          </a:fontRef>
        </p:style>
        <p:txBody>
          <a:bodyPr wrap="square" rtlCol="0" anchor="ctr">
            <a:noAutofit/>
          </a:bodyPr>
          <a:lstStyle/>
          <a:p>
            <a:pPr algn="ctr"/>
            <a:endParaRPr lang="zh-CN" altLang="en-US"/>
          </a:p>
        </p:txBody>
      </p:sp>
      <p:sp>
        <p:nvSpPr>
          <p:cNvPr id="86" name="PA_ImportSvg_636766911470554120"/>
          <p:cNvSpPr/>
          <p:nvPr>
            <p:custDataLst>
              <p:tags r:id="rId13"/>
            </p:custDataLst>
          </p:nvPr>
        </p:nvSpPr>
        <p:spPr>
          <a:xfrm>
            <a:off x="5854189" y="4881988"/>
            <a:ext cx="331223" cy="369441"/>
          </a:xfrm>
          <a:custGeom>
            <a:rect l="l" t="t" r="r" b="b"/>
            <a:pathLst>
              <a:path w="10566400" h="11785601">
                <a:moveTo>
                  <a:pt x="9753600" y="11785602"/>
                </a:moveTo>
                <a:lnTo>
                  <a:pt x="812800" y="11785602"/>
                </a:lnTo>
                <a:cubicBezTo>
                  <a:pt x="364134" y="11785602"/>
                  <a:pt x="0" y="11421468"/>
                  <a:pt x="0" y="10972802"/>
                </a:cubicBezTo>
                <a:lnTo>
                  <a:pt x="0" y="2032002"/>
                </a:lnTo>
                <a:cubicBezTo>
                  <a:pt x="0" y="1582929"/>
                  <a:pt x="364134" y="1219202"/>
                  <a:pt x="812800" y="1219202"/>
                </a:cubicBezTo>
                <a:lnTo>
                  <a:pt x="1625600" y="1219202"/>
                </a:lnTo>
                <a:lnTo>
                  <a:pt x="1625600" y="1625602"/>
                </a:lnTo>
                <a:cubicBezTo>
                  <a:pt x="1625600" y="2299007"/>
                  <a:pt x="2171396" y="2844802"/>
                  <a:pt x="2844800" y="2844802"/>
                </a:cubicBezTo>
                <a:cubicBezTo>
                  <a:pt x="3517798" y="2844802"/>
                  <a:pt x="4064000" y="2299006"/>
                  <a:pt x="4064000" y="1625602"/>
                </a:cubicBezTo>
                <a:lnTo>
                  <a:pt x="4064000" y="1219202"/>
                </a:lnTo>
                <a:lnTo>
                  <a:pt x="6502400" y="1219202"/>
                </a:lnTo>
                <a:lnTo>
                  <a:pt x="6502400" y="1625602"/>
                </a:lnTo>
                <a:cubicBezTo>
                  <a:pt x="6502400" y="2299007"/>
                  <a:pt x="7048602" y="2844802"/>
                  <a:pt x="7721600" y="2844802"/>
                </a:cubicBezTo>
                <a:cubicBezTo>
                  <a:pt x="8394598" y="2844802"/>
                  <a:pt x="8940800" y="2299006"/>
                  <a:pt x="8940800" y="1625602"/>
                </a:cubicBezTo>
                <a:lnTo>
                  <a:pt x="8940800" y="1219202"/>
                </a:lnTo>
                <a:lnTo>
                  <a:pt x="9753600" y="1219202"/>
                </a:lnTo>
                <a:cubicBezTo>
                  <a:pt x="10202266" y="1219202"/>
                  <a:pt x="10566400" y="1582931"/>
                  <a:pt x="10566400" y="2032002"/>
                </a:cubicBezTo>
                <a:lnTo>
                  <a:pt x="10566400" y="10972802"/>
                </a:lnTo>
                <a:cubicBezTo>
                  <a:pt x="10566400" y="11421468"/>
                  <a:pt x="10202266" y="11785602"/>
                  <a:pt x="9753600" y="11785602"/>
                </a:cubicBezTo>
                <a:close/>
                <a:moveTo>
                  <a:pt x="9753600" y="4064002"/>
                </a:moveTo>
                <a:lnTo>
                  <a:pt x="812800" y="4064002"/>
                </a:lnTo>
                <a:lnTo>
                  <a:pt x="812800" y="10972802"/>
                </a:lnTo>
                <a:lnTo>
                  <a:pt x="9753600" y="10972802"/>
                </a:lnTo>
                <a:close/>
                <a:moveTo>
                  <a:pt x="2844800" y="6096002"/>
                </a:moveTo>
                <a:lnTo>
                  <a:pt x="1625600" y="6096002"/>
                </a:lnTo>
                <a:lnTo>
                  <a:pt x="1625600" y="4876802"/>
                </a:lnTo>
                <a:lnTo>
                  <a:pt x="2844800" y="4876802"/>
                </a:lnTo>
                <a:close/>
                <a:moveTo>
                  <a:pt x="2844800" y="8128002"/>
                </a:moveTo>
                <a:lnTo>
                  <a:pt x="1625600" y="8128002"/>
                </a:lnTo>
                <a:lnTo>
                  <a:pt x="1625600" y="6908802"/>
                </a:lnTo>
                <a:lnTo>
                  <a:pt x="2844800" y="6908802"/>
                </a:lnTo>
                <a:close/>
                <a:moveTo>
                  <a:pt x="2844800" y="10160002"/>
                </a:moveTo>
                <a:lnTo>
                  <a:pt x="1625600" y="10160002"/>
                </a:lnTo>
                <a:lnTo>
                  <a:pt x="1625600" y="8940802"/>
                </a:lnTo>
                <a:lnTo>
                  <a:pt x="2844800" y="8940802"/>
                </a:lnTo>
                <a:close/>
                <a:moveTo>
                  <a:pt x="4876800" y="6096002"/>
                </a:moveTo>
                <a:lnTo>
                  <a:pt x="3657600" y="6096002"/>
                </a:lnTo>
                <a:lnTo>
                  <a:pt x="3657600" y="4876802"/>
                </a:lnTo>
                <a:lnTo>
                  <a:pt x="4876800" y="4876802"/>
                </a:lnTo>
                <a:close/>
                <a:moveTo>
                  <a:pt x="4876800" y="8128002"/>
                </a:moveTo>
                <a:lnTo>
                  <a:pt x="3657600" y="8128002"/>
                </a:lnTo>
                <a:lnTo>
                  <a:pt x="3657600" y="6908802"/>
                </a:lnTo>
                <a:lnTo>
                  <a:pt x="4876800" y="6908802"/>
                </a:lnTo>
                <a:close/>
                <a:moveTo>
                  <a:pt x="4876800" y="10160002"/>
                </a:moveTo>
                <a:lnTo>
                  <a:pt x="3657600" y="10160002"/>
                </a:lnTo>
                <a:lnTo>
                  <a:pt x="3657600" y="8940802"/>
                </a:lnTo>
                <a:lnTo>
                  <a:pt x="4876800" y="8940802"/>
                </a:lnTo>
                <a:close/>
                <a:moveTo>
                  <a:pt x="6908800" y="6096002"/>
                </a:moveTo>
                <a:lnTo>
                  <a:pt x="5689600" y="6096002"/>
                </a:lnTo>
                <a:lnTo>
                  <a:pt x="5689600" y="4876802"/>
                </a:lnTo>
                <a:lnTo>
                  <a:pt x="6908800" y="4876802"/>
                </a:lnTo>
                <a:close/>
                <a:moveTo>
                  <a:pt x="6908800" y="8128002"/>
                </a:moveTo>
                <a:lnTo>
                  <a:pt x="5689600" y="8128002"/>
                </a:lnTo>
                <a:lnTo>
                  <a:pt x="5689600" y="6908802"/>
                </a:lnTo>
                <a:lnTo>
                  <a:pt x="6908800" y="6908802"/>
                </a:lnTo>
                <a:close/>
                <a:moveTo>
                  <a:pt x="6908800" y="10160002"/>
                </a:moveTo>
                <a:lnTo>
                  <a:pt x="5689600" y="10160002"/>
                </a:lnTo>
                <a:lnTo>
                  <a:pt x="5689600" y="8940802"/>
                </a:lnTo>
                <a:lnTo>
                  <a:pt x="6908800" y="8940802"/>
                </a:lnTo>
                <a:close/>
                <a:moveTo>
                  <a:pt x="8940800" y="6096002"/>
                </a:moveTo>
                <a:lnTo>
                  <a:pt x="7721600" y="6096002"/>
                </a:lnTo>
                <a:lnTo>
                  <a:pt x="7721600" y="4876802"/>
                </a:lnTo>
                <a:lnTo>
                  <a:pt x="8940800" y="4876802"/>
                </a:lnTo>
                <a:close/>
                <a:moveTo>
                  <a:pt x="8940800" y="8128002"/>
                </a:moveTo>
                <a:lnTo>
                  <a:pt x="7721600" y="8128002"/>
                </a:lnTo>
                <a:lnTo>
                  <a:pt x="7721600" y="6908802"/>
                </a:lnTo>
                <a:lnTo>
                  <a:pt x="8940800" y="6908802"/>
                </a:lnTo>
                <a:close/>
                <a:moveTo>
                  <a:pt x="8940800" y="10160002"/>
                </a:moveTo>
                <a:lnTo>
                  <a:pt x="7721600" y="10160002"/>
                </a:lnTo>
                <a:lnTo>
                  <a:pt x="7721600" y="8940802"/>
                </a:lnTo>
                <a:lnTo>
                  <a:pt x="8940800" y="8940802"/>
                </a:lnTo>
                <a:close/>
                <a:moveTo>
                  <a:pt x="7709002" y="2438402"/>
                </a:moveTo>
                <a:cubicBezTo>
                  <a:pt x="7266839" y="2438402"/>
                  <a:pt x="6908800" y="2079957"/>
                  <a:pt x="6908800" y="1638200"/>
                </a:cubicBezTo>
                <a:lnTo>
                  <a:pt x="6908800" y="800203"/>
                </a:lnTo>
                <a:cubicBezTo>
                  <a:pt x="6908800" y="358040"/>
                  <a:pt x="7266839" y="1"/>
                  <a:pt x="7709002" y="1"/>
                </a:cubicBezTo>
                <a:cubicBezTo>
                  <a:pt x="8151165" y="1"/>
                  <a:pt x="8509205" y="358040"/>
                  <a:pt x="8509205" y="800203"/>
                </a:cubicBezTo>
                <a:lnTo>
                  <a:pt x="8509205" y="1638200"/>
                </a:lnTo>
                <a:cubicBezTo>
                  <a:pt x="8509205" y="2079957"/>
                  <a:pt x="8151165" y="2438402"/>
                  <a:pt x="7709002" y="2438402"/>
                </a:cubicBezTo>
                <a:close/>
                <a:moveTo>
                  <a:pt x="2832202" y="2438402"/>
                </a:moveTo>
                <a:cubicBezTo>
                  <a:pt x="2390039" y="2438402"/>
                  <a:pt x="2032000" y="2079957"/>
                  <a:pt x="2032000" y="1638200"/>
                </a:cubicBezTo>
                <a:lnTo>
                  <a:pt x="2032000" y="800203"/>
                </a:lnTo>
                <a:cubicBezTo>
                  <a:pt x="2032000" y="358040"/>
                  <a:pt x="2390039" y="1"/>
                  <a:pt x="2832202" y="1"/>
                </a:cubicBezTo>
                <a:cubicBezTo>
                  <a:pt x="3274366" y="1"/>
                  <a:pt x="3632405" y="358040"/>
                  <a:pt x="3632405" y="800203"/>
                </a:cubicBezTo>
                <a:lnTo>
                  <a:pt x="3632405" y="1638200"/>
                </a:lnTo>
                <a:cubicBezTo>
                  <a:pt x="3632405" y="2079957"/>
                  <a:pt x="3273960" y="2438402"/>
                  <a:pt x="2832202" y="2438402"/>
                </a:cubicBezTo>
                <a:close/>
              </a:path>
            </a:pathLst>
          </a:custGeom>
          <a:solidFill>
            <a:sysClr val="window" lastClr="FFFCFF"/>
          </a:solidFill>
          <a:ln w="12700" cap="flat" cmpd="sng" algn="ctr">
            <a:noFill/>
            <a:prstDash val="solid"/>
            <a:miter lim="800000"/>
          </a:ln>
          <a:effectLst/>
        </p:spPr>
        <p:style>
          <a:lnRef idx="2">
            <a:srgbClr val="1F74AD">
              <a:shade val="50000"/>
            </a:srgbClr>
          </a:lnRef>
          <a:fillRef idx="1">
            <a:srgbClr val="1F74AD"/>
          </a:fillRef>
          <a:effectRef idx="0">
            <a:srgbClr val="1F74AD"/>
          </a:effectRef>
          <a:fontRef idx="minor">
            <a:sysClr val="window" lastClr="FFFCFF"/>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ysClr val="window" lastClr="FFFCFF"/>
                </a:solidFill>
                <a:latin typeface="Arial" pitchFamily="34" charset="0"/>
                <a:ea typeface="微软雅黑" panose="020b0503020204020204" charset="-122"/>
                <a:cs typeface="+mn-ea"/>
              </a:defRPr>
            </a:lvl1pPr>
            <a:lvl2pPr marL="457200" algn="l" defTabSz="914400" rtl="0" eaLnBrk="1" latinLnBrk="0" hangingPunct="1">
              <a:defRPr sz="1800" kern="1200">
                <a:solidFill>
                  <a:sysClr val="window" lastClr="FFFCFF"/>
                </a:solidFill>
                <a:latin typeface="Arial" pitchFamily="34" charset="0"/>
                <a:ea typeface="微软雅黑" panose="020b0503020204020204" charset="-122"/>
                <a:cs typeface="+mn-ea"/>
              </a:defRPr>
            </a:lvl2pPr>
            <a:lvl3pPr marL="914400" algn="l" defTabSz="914400" rtl="0" eaLnBrk="1" latinLnBrk="0" hangingPunct="1">
              <a:defRPr sz="1800" kern="1200">
                <a:solidFill>
                  <a:sysClr val="window" lastClr="FFFCFF"/>
                </a:solidFill>
                <a:latin typeface="Arial" pitchFamily="34" charset="0"/>
                <a:ea typeface="微软雅黑" panose="020b0503020204020204" charset="-122"/>
                <a:cs typeface="+mn-ea"/>
              </a:defRPr>
            </a:lvl3pPr>
            <a:lvl4pPr marL="1371600" algn="l" defTabSz="914400" rtl="0" eaLnBrk="1" latinLnBrk="0" hangingPunct="1">
              <a:defRPr sz="1800" kern="1200">
                <a:solidFill>
                  <a:sysClr val="window" lastClr="FFFCFF"/>
                </a:solidFill>
                <a:latin typeface="Arial" pitchFamily="34" charset="0"/>
                <a:ea typeface="微软雅黑" panose="020b0503020204020204" charset="-122"/>
                <a:cs typeface="+mn-ea"/>
              </a:defRPr>
            </a:lvl4pPr>
            <a:lvl5pPr marL="1828800" algn="l" defTabSz="914400" rtl="0" eaLnBrk="1" latinLnBrk="0" hangingPunct="1">
              <a:defRPr sz="1800" kern="1200">
                <a:solidFill>
                  <a:sysClr val="window" lastClr="FFFCFF"/>
                </a:solidFill>
                <a:latin typeface="Arial" pitchFamily="34" charset="0"/>
                <a:ea typeface="微软雅黑" panose="020b0503020204020204" charset="-122"/>
                <a:cs typeface="+mn-ea"/>
              </a:defRPr>
            </a:lvl5pPr>
            <a:lvl6pPr marL="2286000" algn="l" defTabSz="914400" rtl="0" eaLnBrk="1" latinLnBrk="0" hangingPunct="1">
              <a:defRPr sz="1800" kern="1200">
                <a:solidFill>
                  <a:sysClr val="window" lastClr="FFFCFF"/>
                </a:solidFill>
                <a:latin typeface="Arial" pitchFamily="34" charset="0"/>
                <a:ea typeface="微软雅黑" panose="020b0503020204020204" charset="-122"/>
                <a:cs typeface="+mn-ea"/>
              </a:defRPr>
            </a:lvl6pPr>
            <a:lvl7pPr marL="2743200" algn="l" defTabSz="914400" rtl="0" eaLnBrk="1" latinLnBrk="0" hangingPunct="1">
              <a:defRPr sz="1800" kern="1200">
                <a:solidFill>
                  <a:sysClr val="window" lastClr="FFFCFF"/>
                </a:solidFill>
                <a:latin typeface="Arial" pitchFamily="34" charset="0"/>
                <a:ea typeface="微软雅黑" panose="020b0503020204020204" charset="-122"/>
                <a:cs typeface="+mn-ea"/>
              </a:defRPr>
            </a:lvl7pPr>
            <a:lvl8pPr marL="3200400" algn="l" defTabSz="914400" rtl="0" eaLnBrk="1" latinLnBrk="0" hangingPunct="1">
              <a:defRPr sz="1800" kern="1200">
                <a:solidFill>
                  <a:sysClr val="window" lastClr="FFFCFF"/>
                </a:solidFill>
                <a:latin typeface="Arial" pitchFamily="34" charset="0"/>
                <a:ea typeface="微软雅黑" panose="020b0503020204020204" charset="-122"/>
                <a:cs typeface="+mn-ea"/>
              </a:defRPr>
            </a:lvl8pPr>
            <a:lvl9pPr marL="3657600" algn="l" defTabSz="914400" rtl="0" eaLnBrk="1" latinLnBrk="0" hangingPunct="1">
              <a:defRPr sz="1800" kern="1200">
                <a:solidFill>
                  <a:sysClr val="window" lastClr="FFFCFF"/>
                </a:solidFill>
                <a:latin typeface="Arial" pitchFamily="34" charset="0"/>
                <a:ea typeface="微软雅黑" panose="020b0503020204020204" charset="-122"/>
                <a:cs typeface="+mn-ea"/>
              </a:defRPr>
            </a:lvl9pPr>
          </a:lstStyle>
          <a:p>
            <a:pPr algn="ctr"/>
            <a:endParaRPr lang="zh-CN" altLang="en-US"/>
          </a:p>
        </p:txBody>
      </p:sp>
      <p:sp>
        <p:nvSpPr>
          <p:cNvPr id="87" name="任意多边形 11"/>
          <p:cNvSpPr/>
          <p:nvPr>
            <p:custDataLst>
              <p:tags r:id="rId14"/>
            </p:custDataLst>
          </p:nvPr>
        </p:nvSpPr>
        <p:spPr bwMode="auto">
          <a:xfrm>
            <a:off x="7458084" y="3284637"/>
            <a:ext cx="331222" cy="356352"/>
          </a:xfrm>
          <a:custGeom>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ysClr val="window" lastClr="FFFCFF"/>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88" name="任意多边形 36"/>
          <p:cNvSpPr/>
          <p:nvPr>
            <p:custDataLst>
              <p:tags r:id="rId15"/>
            </p:custDataLst>
          </p:nvPr>
        </p:nvSpPr>
        <p:spPr bwMode="auto">
          <a:xfrm>
            <a:off x="5404099" y="1271861"/>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4472C4">
              <a:lumMod val="75000"/>
            </a:srgbClr>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89" name="任意多边形 37"/>
          <p:cNvSpPr/>
          <p:nvPr>
            <p:custDataLst>
              <p:tags r:id="rId16"/>
            </p:custDataLst>
          </p:nvPr>
        </p:nvSpPr>
        <p:spPr bwMode="auto">
          <a:xfrm>
            <a:off x="5404099" y="1232443"/>
            <a:ext cx="1233765" cy="1233767"/>
          </a:xfrm>
          <a:custGeom>
            <a:cxnLst>
              <a:cxn ang="0">
                <a:pos x="432" y="906"/>
              </a:cxn>
              <a:cxn ang="0">
                <a:pos x="490" y="906"/>
              </a:cxn>
              <a:cxn ang="0">
                <a:pos x="906" y="490"/>
              </a:cxn>
              <a:cxn ang="0">
                <a:pos x="906" y="432"/>
              </a:cxn>
              <a:cxn ang="0">
                <a:pos x="490" y="16"/>
              </a:cxn>
              <a:cxn ang="0">
                <a:pos x="432" y="16"/>
              </a:cxn>
              <a:cxn ang="0">
                <a:pos x="16" y="432"/>
              </a:cxn>
              <a:cxn ang="0">
                <a:pos x="16" y="490"/>
              </a:cxn>
              <a:cxn ang="0">
                <a:pos x="432" y="906"/>
              </a:cxn>
            </a:cxnLst>
            <a:rect l="0" t="0" r="r" b="b"/>
            <a:pathLst>
              <a:path w="922" h="922">
                <a:moveTo>
                  <a:pt x="432" y="906"/>
                </a:moveTo>
                <a:cubicBezTo>
                  <a:pt x="448" y="922"/>
                  <a:pt x="474" y="922"/>
                  <a:pt x="490" y="906"/>
                </a:cubicBezTo>
                <a:cubicBezTo>
                  <a:pt x="906" y="490"/>
                  <a:pt x="906" y="490"/>
                  <a:pt x="906" y="490"/>
                </a:cubicBezTo>
                <a:cubicBezTo>
                  <a:pt x="922" y="474"/>
                  <a:pt x="922" y="448"/>
                  <a:pt x="906" y="432"/>
                </a:cubicBezTo>
                <a:cubicBezTo>
                  <a:pt x="490" y="16"/>
                  <a:pt x="490" y="16"/>
                  <a:pt x="490" y="16"/>
                </a:cubicBezTo>
                <a:cubicBezTo>
                  <a:pt x="474" y="0"/>
                  <a:pt x="448" y="0"/>
                  <a:pt x="432" y="16"/>
                </a:cubicBezTo>
                <a:cubicBezTo>
                  <a:pt x="16" y="432"/>
                  <a:pt x="16" y="432"/>
                  <a:pt x="16" y="432"/>
                </a:cubicBezTo>
                <a:cubicBezTo>
                  <a:pt x="0" y="448"/>
                  <a:pt x="0" y="474"/>
                  <a:pt x="16" y="490"/>
                </a:cubicBezTo>
                <a:lnTo>
                  <a:pt x="432" y="906"/>
                </a:lnTo>
                <a:close/>
              </a:path>
            </a:pathLst>
          </a:custGeom>
          <a:solidFill>
            <a:srgbClr val="4472C4"/>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90" name="任意多边形 10"/>
          <p:cNvSpPr/>
          <p:nvPr>
            <p:custDataLst>
              <p:tags r:id="rId17"/>
            </p:custDataLst>
          </p:nvPr>
        </p:nvSpPr>
        <p:spPr bwMode="auto">
          <a:xfrm>
            <a:off x="5886640" y="1651506"/>
            <a:ext cx="268682" cy="395641"/>
          </a:xfrm>
          <a:custGeom>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ysClr val="window" lastClr="FFFCFF"/>
          </a:solidFill>
          <a:ln w="9525">
            <a:noFill/>
            <a:round/>
          </a:ln>
        </p:spPr>
        <p:txBody>
          <a:bodyPr anchor="ctr"/>
          <a:lstStyle/>
          <a:p>
            <a:pPr algn="ctr">
              <a:lnSpc>
                <a:spcPct val="120000"/>
              </a:lnSpc>
            </a:pPr>
            <a:endParaRPr>
              <a:latin typeface="微软雅黑" panose="020b0503020204020204" charset="-122"/>
              <a:ea typeface="微软雅黑" panose="020b0503020204020204" charset="-122"/>
            </a:endParaRPr>
          </a:p>
        </p:txBody>
      </p:sp>
      <p:sp>
        <p:nvSpPr>
          <p:cNvPr id="91" name="文本框 90"/>
          <p:cNvSpPr txBox="1"/>
          <p:nvPr>
            <p:custDataLst>
              <p:tags r:id="rId18"/>
            </p:custDataLst>
          </p:nvPr>
        </p:nvSpPr>
        <p:spPr bwMode="auto">
          <a:xfrm>
            <a:off x="392430" y="1379220"/>
            <a:ext cx="3406775" cy="527050"/>
          </a:xfrm>
          <a:prstGeom prst="rect">
            <a:avLst/>
          </a:prstGeom>
          <a:noFill/>
        </p:spPr>
        <p:txBody>
          <a:bodyPr wrap="square" lIns="90000" tIns="46800" rIns="90000" bIns="0" anchor="b">
            <a:noAutofit/>
            <a:scene3d>
              <a:camera prst="orthographicFront"/>
              <a:lightRig rig="threePt" dir="t"/>
            </a:scene3d>
          </a:bodyPr>
          <a:lstStyle/>
          <a:p>
            <a:pPr algn="r" latinLnBrk="0">
              <a:lnSpc>
                <a:spcPct val="120000"/>
              </a:lnSpc>
            </a:pPr>
            <a:r>
              <a:rPr lang="zh-CN" altLang="en-US" sz="2400" b="1">
                <a:solidFill>
                  <a:schemeClr val="accent1"/>
                </a:solidFill>
                <a:effectLst/>
                <a:latin typeface="华文行楷" panose="02010800040101010101" charset="-122"/>
                <a:ea typeface="华文行楷" panose="02010800040101010101" charset="-122"/>
                <a:sym typeface="+mn-ea"/>
              </a:rPr>
              <a:t>国际社会的结构性变化</a:t>
            </a:r>
            <a:endParaRPr lang="zh-CN" altLang="en-US" sz="2400" b="1" spc="300">
              <a:solidFill>
                <a:schemeClr val="accent1"/>
              </a:solidFill>
              <a:effectLst/>
              <a:latin typeface="华文行楷" panose="02010800040101010101" charset="-122"/>
              <a:ea typeface="华文行楷" panose="02010800040101010101" charset="-122"/>
              <a:cs typeface="+mn-ea"/>
              <a:sym typeface="+mn-ea"/>
            </a:endParaRPr>
          </a:p>
        </p:txBody>
      </p:sp>
      <p:sp>
        <p:nvSpPr>
          <p:cNvPr id="92" name="文本框 91"/>
          <p:cNvSpPr txBox="1"/>
          <p:nvPr>
            <p:custDataLst>
              <p:tags r:id="rId19"/>
            </p:custDataLst>
          </p:nvPr>
        </p:nvSpPr>
        <p:spPr bwMode="auto">
          <a:xfrm>
            <a:off x="709930" y="1988185"/>
            <a:ext cx="2850515" cy="656590"/>
          </a:xfrm>
          <a:prstGeom prst="rect">
            <a:avLst/>
          </a:prstGeom>
          <a:noFill/>
        </p:spPr>
        <p:txBody>
          <a:bodyPr wrap="square" lIns="90000" tIns="0" rIns="90000" bIns="46800">
            <a:noAutofit/>
            <a:scene3d>
              <a:camera prst="orthographicFront"/>
              <a:lightRig rig="threePt" dir="t"/>
            </a:scene3d>
          </a:bodyPr>
          <a:lstStyle/>
          <a:p>
            <a:pPr algn="l" latinLnBrk="0">
              <a:lnSpc>
                <a:spcPct val="120000"/>
              </a:lnSpc>
            </a:pPr>
            <a:r>
              <a:rPr lang="zh-CN" altLang="en-US" sz="2000">
                <a:solidFill>
                  <a:schemeClr val="tx1"/>
                </a:solidFill>
                <a:effectLst/>
                <a:latin typeface="华文楷体" panose="02010600040101010101" charset="-122"/>
                <a:ea typeface="华文楷体" panose="02010600040101010101" charset="-122"/>
                <a:sym typeface="+mn-ea"/>
              </a:rPr>
              <a:t>国际法从冷战时期的共存走向冷战后的合作，国际合作日益成为主流。</a:t>
            </a:r>
            <a:endParaRPr lang="zh-CN" altLang="en-US" sz="1900">
              <a:solidFill>
                <a:schemeClr val="accent1"/>
              </a:solidFill>
              <a:effectLst/>
              <a:latin typeface="华文楷体" panose="02010600040101010101" charset="-122"/>
              <a:ea typeface="华文楷体" panose="02010600040101010101" charset="-122"/>
            </a:endParaRPr>
          </a:p>
          <a:p>
            <a:pPr algn="l" latinLnBrk="0">
              <a:lnSpc>
                <a:spcPct val="120000"/>
              </a:lnSpc>
            </a:pPr>
            <a:endParaRPr lang="zh-CN" altLang="en-US" sz="1900" b="0" spc="150">
              <a:solidFill>
                <a:schemeClr val="accent1"/>
              </a:solidFill>
              <a:effectLst/>
              <a:latin typeface="华文楷体" panose="02010600040101010101" charset="-122"/>
              <a:ea typeface="华文楷体" panose="02010600040101010101" charset="-122"/>
              <a:cs typeface="微软雅黑" panose="020b0503020204020204" charset="-122"/>
            </a:endParaRPr>
          </a:p>
        </p:txBody>
      </p:sp>
      <p:sp>
        <p:nvSpPr>
          <p:cNvPr id="93" name="文本框 92"/>
          <p:cNvSpPr txBox="1"/>
          <p:nvPr>
            <p:custDataLst>
              <p:tags r:id="rId20"/>
            </p:custDataLst>
          </p:nvPr>
        </p:nvSpPr>
        <p:spPr bwMode="auto">
          <a:xfrm>
            <a:off x="421077" y="3528236"/>
            <a:ext cx="2703457" cy="527363"/>
          </a:xfrm>
          <a:prstGeom prst="rect">
            <a:avLst/>
          </a:prstGeom>
          <a:noFill/>
        </p:spPr>
        <p:txBody>
          <a:bodyPr wrap="square" lIns="90000" tIns="46800" rIns="90000" bIns="0" anchor="b">
            <a:normAutofit/>
          </a:bodyPr>
          <a:lstStyle/>
          <a:p>
            <a:pPr algn="r" latinLnBrk="0">
              <a:lnSpc>
                <a:spcPct val="120000"/>
              </a:lnSpc>
            </a:pPr>
            <a:r>
              <a:rPr lang="zh-CN" altLang="en-US" sz="2400" b="1">
                <a:solidFill>
                  <a:schemeClr val="accent4"/>
                </a:solidFill>
                <a:latin typeface="华文行楷" panose="02010800040101010101" charset="-122"/>
                <a:ea typeface="华文行楷" panose="02010800040101010101" charset="-122"/>
                <a:sym typeface="+mn-ea"/>
              </a:rPr>
              <a:t>国际组织增多</a:t>
            </a:r>
            <a:endParaRPr lang="zh-CN" altLang="en-US" sz="2400" b="1" spc="300">
              <a:solidFill>
                <a:schemeClr val="accent4"/>
              </a:solidFill>
              <a:effectLst/>
              <a:latin typeface="华文行楷" panose="02010800040101010101" charset="-122"/>
              <a:ea typeface="华文行楷" panose="02010800040101010101" charset="-122"/>
              <a:cs typeface="+mn-ea"/>
              <a:sym typeface="+mn-ea"/>
            </a:endParaRPr>
          </a:p>
        </p:txBody>
      </p:sp>
      <p:sp>
        <p:nvSpPr>
          <p:cNvPr id="94" name="文本框 93"/>
          <p:cNvSpPr txBox="1"/>
          <p:nvPr>
            <p:custDataLst>
              <p:tags r:id="rId21"/>
            </p:custDataLst>
          </p:nvPr>
        </p:nvSpPr>
        <p:spPr bwMode="auto">
          <a:xfrm>
            <a:off x="966470" y="4159885"/>
            <a:ext cx="2338070" cy="656590"/>
          </a:xfrm>
          <a:prstGeom prst="rect">
            <a:avLst/>
          </a:prstGeom>
          <a:noFill/>
        </p:spPr>
        <p:txBody>
          <a:bodyPr wrap="square" lIns="90000" tIns="0" rIns="90000" bIns="46800">
            <a:noAutofit/>
          </a:bodyPr>
          <a:lstStyle/>
          <a:p>
            <a:pPr algn="l" latinLnBrk="0">
              <a:lnSpc>
                <a:spcPct val="120000"/>
              </a:lnSpc>
            </a:pPr>
            <a:r>
              <a:rPr lang="zh-CN" altLang="en-US" sz="2000">
                <a:solidFill>
                  <a:schemeClr val="tx1"/>
                </a:solidFill>
                <a:latin typeface="华文楷体" panose="02010600040101010101" charset="-122"/>
                <a:ea typeface="华文楷体" panose="02010600040101010101" charset="-122"/>
                <a:sym typeface="+mn-ea"/>
              </a:rPr>
              <a:t>活动范围不断扩大、职能日益膨胀。</a:t>
            </a:r>
            <a:endParaRPr lang="zh-CN" altLang="en-US" sz="2000">
              <a:solidFill>
                <a:schemeClr val="tx1"/>
              </a:solidFill>
              <a:latin typeface="华文楷体" panose="02010600040101010101" charset="-122"/>
              <a:ea typeface="华文楷体" panose="02010600040101010101" charset="-122"/>
            </a:endParaRPr>
          </a:p>
          <a:p>
            <a:pPr algn="l" latinLnBrk="0">
              <a:lnSpc>
                <a:spcPct val="120000"/>
              </a:lnSpc>
            </a:pPr>
            <a:endParaRPr lang="zh-CN" altLang="en-US" sz="2000" b="0" spc="150">
              <a:solidFill>
                <a:schemeClr val="tx1"/>
              </a:solidFill>
              <a:effectLst/>
              <a:latin typeface="华文楷体" panose="02010600040101010101" charset="-122"/>
              <a:ea typeface="华文楷体" panose="02010600040101010101" charset="-122"/>
              <a:cs typeface="微软雅黑" panose="020b0503020204020204" charset="-122"/>
            </a:endParaRPr>
          </a:p>
        </p:txBody>
      </p:sp>
      <p:sp>
        <p:nvSpPr>
          <p:cNvPr id="97" name="文本框 96"/>
          <p:cNvSpPr txBox="1"/>
          <p:nvPr>
            <p:custDataLst>
              <p:tags r:id="rId22"/>
            </p:custDataLst>
          </p:nvPr>
        </p:nvSpPr>
        <p:spPr bwMode="auto">
          <a:xfrm>
            <a:off x="8498167" y="1460885"/>
            <a:ext cx="2703457" cy="527363"/>
          </a:xfrm>
          <a:prstGeom prst="rect">
            <a:avLst/>
          </a:prstGeom>
          <a:noFill/>
        </p:spPr>
        <p:txBody>
          <a:bodyPr wrap="square" lIns="90000" tIns="46800" rIns="90000" bIns="0" anchor="b">
            <a:normAutofit/>
          </a:bodyPr>
          <a:lstStyle/>
          <a:p>
            <a:pPr latinLnBrk="0">
              <a:lnSpc>
                <a:spcPct val="120000"/>
              </a:lnSpc>
            </a:pPr>
            <a:r>
              <a:rPr lang="zh-CN" altLang="en-US" sz="2400" b="1">
                <a:solidFill>
                  <a:schemeClr val="accent2"/>
                </a:solidFill>
                <a:latin typeface="华文行楷" panose="02010800040101010101" charset="-122"/>
                <a:ea typeface="华文行楷" panose="02010800040101010101" charset="-122"/>
                <a:sym typeface="+mn-ea"/>
              </a:rPr>
              <a:t>科学技术的发展</a:t>
            </a:r>
            <a:endParaRPr lang="zh-CN" altLang="en-US" sz="2400" b="1" spc="300">
              <a:solidFill>
                <a:schemeClr val="accent2"/>
              </a:solidFill>
              <a:effectLst/>
              <a:latin typeface="华文行楷" panose="02010800040101010101" charset="-122"/>
              <a:ea typeface="华文行楷" panose="02010800040101010101" charset="-122"/>
              <a:cs typeface="+mn-ea"/>
              <a:sym typeface="+mn-ea"/>
            </a:endParaRPr>
          </a:p>
        </p:txBody>
      </p:sp>
      <p:sp>
        <p:nvSpPr>
          <p:cNvPr id="98" name="文本框 97"/>
          <p:cNvSpPr txBox="1"/>
          <p:nvPr>
            <p:custDataLst>
              <p:tags r:id="rId23"/>
            </p:custDataLst>
          </p:nvPr>
        </p:nvSpPr>
        <p:spPr bwMode="auto">
          <a:xfrm>
            <a:off x="8616315" y="2047240"/>
            <a:ext cx="2584450" cy="656590"/>
          </a:xfrm>
          <a:prstGeom prst="rect">
            <a:avLst/>
          </a:prstGeom>
          <a:noFill/>
        </p:spPr>
        <p:txBody>
          <a:bodyPr wrap="square" lIns="90000" tIns="0" rIns="90000" bIns="46800">
            <a:noAutofit/>
          </a:bodyPr>
          <a:lstStyle/>
          <a:p>
            <a:pPr latinLnBrk="0">
              <a:lnSpc>
                <a:spcPct val="120000"/>
              </a:lnSpc>
            </a:pPr>
            <a:r>
              <a:rPr lang="zh-CN" altLang="en-US" sz="2000">
                <a:solidFill>
                  <a:schemeClr val="tx1"/>
                </a:solidFill>
                <a:latin typeface="华文楷体" panose="02010600040101010101" charset="-122"/>
                <a:ea typeface="华文楷体" panose="02010600040101010101" charset="-122"/>
                <a:sym typeface="+mn-ea"/>
              </a:rPr>
              <a:t>促进了国际法的丰富过程，加速了国际法的体系化的形成。</a:t>
            </a:r>
            <a:endParaRPr lang="zh-CN" altLang="en-US" sz="2000">
              <a:solidFill>
                <a:schemeClr val="tx1"/>
              </a:solidFill>
              <a:latin typeface="华文楷体" panose="02010600040101010101" charset="-122"/>
              <a:ea typeface="华文楷体" panose="02010600040101010101" charset="-122"/>
            </a:endParaRPr>
          </a:p>
          <a:p>
            <a:pPr latinLnBrk="0">
              <a:lnSpc>
                <a:spcPct val="120000"/>
              </a:lnSpc>
            </a:pPr>
            <a:endParaRPr lang="zh-CN" altLang="en-US" sz="2000" b="0" spc="150">
              <a:solidFill>
                <a:schemeClr val="tx1"/>
              </a:solidFill>
              <a:effectLst/>
              <a:latin typeface="华文楷体" panose="02010600040101010101" charset="-122"/>
              <a:ea typeface="华文楷体" panose="02010600040101010101" charset="-122"/>
              <a:cs typeface="微软雅黑" panose="020b0503020204020204" charset="-122"/>
            </a:endParaRPr>
          </a:p>
        </p:txBody>
      </p:sp>
      <p:sp>
        <p:nvSpPr>
          <p:cNvPr id="99" name="文本框 98"/>
          <p:cNvSpPr txBox="1"/>
          <p:nvPr>
            <p:custDataLst>
              <p:tags r:id="rId24"/>
            </p:custDataLst>
          </p:nvPr>
        </p:nvSpPr>
        <p:spPr bwMode="auto">
          <a:xfrm>
            <a:off x="8240395" y="3641090"/>
            <a:ext cx="3849370" cy="527050"/>
          </a:xfrm>
          <a:prstGeom prst="rect">
            <a:avLst/>
          </a:prstGeom>
          <a:noFill/>
        </p:spPr>
        <p:txBody>
          <a:bodyPr wrap="square" lIns="90000" tIns="46800" rIns="90000" bIns="0" anchor="b">
            <a:noAutofit/>
          </a:bodyPr>
          <a:lstStyle/>
          <a:p>
            <a:pPr latinLnBrk="0">
              <a:lnSpc>
                <a:spcPct val="120000"/>
              </a:lnSpc>
            </a:pPr>
            <a:r>
              <a:rPr lang="zh-CN" altLang="en-US" sz="2400" b="1">
                <a:solidFill>
                  <a:schemeClr val="accent3"/>
                </a:solidFill>
                <a:latin typeface="华文行楷" panose="02010800040101010101" charset="-122"/>
                <a:ea typeface="华文行楷" panose="02010800040101010101" charset="-122"/>
                <a:sym typeface="+mn-ea"/>
              </a:rPr>
              <a:t>新国际经济秩序建立的需求</a:t>
            </a:r>
            <a:endParaRPr lang="zh-CN" altLang="en-US" sz="2400" b="1" spc="300">
              <a:solidFill>
                <a:schemeClr val="accent3"/>
              </a:solidFill>
              <a:effectLst/>
              <a:latin typeface="华文行楷" panose="02010800040101010101" charset="-122"/>
              <a:ea typeface="华文行楷" panose="02010800040101010101" charset="-122"/>
              <a:cs typeface="+mn-ea"/>
              <a:sym typeface="+mn-ea"/>
            </a:endParaRPr>
          </a:p>
        </p:txBody>
      </p:sp>
      <p:sp>
        <p:nvSpPr>
          <p:cNvPr id="100" name="文本框 99"/>
          <p:cNvSpPr txBox="1"/>
          <p:nvPr>
            <p:custDataLst>
              <p:tags r:id="rId25"/>
            </p:custDataLst>
          </p:nvPr>
        </p:nvSpPr>
        <p:spPr bwMode="auto">
          <a:xfrm>
            <a:off x="8401685" y="4246245"/>
            <a:ext cx="3526155" cy="2005330"/>
          </a:xfrm>
          <a:prstGeom prst="rect">
            <a:avLst/>
          </a:prstGeom>
          <a:noFill/>
        </p:spPr>
        <p:txBody>
          <a:bodyPr wrap="square" lIns="90000" tIns="0" rIns="90000" bIns="46800">
            <a:noAutofit/>
          </a:bodyPr>
          <a:lstStyle/>
          <a:p>
            <a:pPr latinLnBrk="0">
              <a:lnSpc>
                <a:spcPct val="120000"/>
              </a:lnSpc>
            </a:pPr>
            <a:r>
              <a:rPr lang="zh-CN" altLang="en-US" sz="2000">
                <a:solidFill>
                  <a:schemeClr val="tx1"/>
                </a:solidFill>
                <a:latin typeface="华文楷体" panose="02010600040101010101" charset="-122"/>
                <a:ea typeface="华文楷体" panose="02010600040101010101" charset="-122"/>
                <a:sym typeface="+mn-ea"/>
              </a:rPr>
              <a:t>海洋资源的开采、外层空间的利用、国际环境的保护、核武器的扩散、打击恐怖主义和跨国犯罪、新国际经济秩序的建立等成为人类共同的命题。</a:t>
            </a:r>
            <a:endParaRPr lang="zh-CN" altLang="en-US" sz="1900">
              <a:solidFill>
                <a:schemeClr val="accent3"/>
              </a:solidFill>
              <a:latin typeface="华文楷体" panose="02010600040101010101" charset="-122"/>
              <a:ea typeface="华文楷体" panose="02010600040101010101" charset="-122"/>
            </a:endParaRPr>
          </a:p>
          <a:p>
            <a:pPr latinLnBrk="0">
              <a:lnSpc>
                <a:spcPct val="120000"/>
              </a:lnSpc>
            </a:pPr>
            <a:endParaRPr lang="zh-CN" altLang="en-US" sz="1300" b="0" spc="150">
              <a:solidFill>
                <a:schemeClr val="accent3"/>
              </a:solidFill>
              <a:effectLst/>
              <a:latin typeface="华文楷体" panose="02010600040101010101" charset="-122"/>
              <a:ea typeface="华文楷体" panose="02010600040101010101"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9" name="组合 8"/>
          <p:cNvGrpSpPr/>
          <p:nvPr/>
        </p:nvGrpSpPr>
        <p:grpSpPr>
          <a:xfrm>
            <a:off x="0" y="178522"/>
            <a:ext cx="432604" cy="1022206"/>
            <a:chOff x="11571416" y="3959358"/>
            <a:chExt cx="620584" cy="1723139"/>
          </a:xfrm>
        </p:grpSpPr>
        <p:sp>
          <p:nvSpPr>
            <p:cNvPr id="11" name="矩形 10"/>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563416" y="387928"/>
            <a:ext cx="9893335" cy="646331"/>
          </a:xfrm>
          <a:prstGeom prst="rect">
            <a:avLst/>
          </a:prstGeom>
          <a:noFill/>
        </p:spPr>
        <p:txBody>
          <a:bodyPr wrap="square" rtlCol="0">
            <a:spAutoFit/>
          </a:bodyPr>
          <a:lstStyle/>
          <a:p>
            <a:r>
              <a:rPr lang="zh-CN" altLang="en-US" sz="3600" b="1">
                <a:latin typeface="微软雅黑" panose="020b0503020204020204" charset="-122"/>
                <a:ea typeface="微软雅黑" panose="020b0503020204020204" charset="-122"/>
              </a:rPr>
              <a:t>课堂小结</a:t>
            </a:r>
          </a:p>
        </p:txBody>
      </p:sp>
      <p:sp>
        <p:nvSpPr>
          <p:cNvPr id="3" name="文本框 2"/>
          <p:cNvSpPr txBox="1"/>
          <p:nvPr/>
        </p:nvSpPr>
        <p:spPr>
          <a:xfrm>
            <a:off x="85725" y="3190875"/>
            <a:ext cx="2195830" cy="1198880"/>
          </a:xfrm>
          <a:prstGeom prst="rect">
            <a:avLst/>
          </a:prstGeom>
          <a:noFill/>
        </p:spPr>
        <p:txBody>
          <a:bodyPr wrap="square" rtlCol="0">
            <a:spAutoFit/>
          </a:bodyPr>
          <a:lstStyle/>
          <a:p>
            <a:pPr algn="ctr"/>
            <a:r>
              <a:rPr lang="zh-CN" altLang="en-US" sz="2400" b="1">
                <a:latin typeface="微软雅黑" panose="020b0503020204020204" charset="-122"/>
                <a:ea typeface="微软雅黑" panose="020b0503020204020204" charset="-122"/>
              </a:rPr>
              <a:t>近代西方民族国家与国际法的发展</a:t>
            </a:r>
          </a:p>
        </p:txBody>
      </p:sp>
      <p:sp>
        <p:nvSpPr>
          <p:cNvPr id="4" name="左大括号 3"/>
          <p:cNvSpPr/>
          <p:nvPr/>
        </p:nvSpPr>
        <p:spPr>
          <a:xfrm>
            <a:off x="2416810" y="1381760"/>
            <a:ext cx="76200" cy="444309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文本框 4"/>
          <p:cNvSpPr txBox="1"/>
          <p:nvPr/>
        </p:nvSpPr>
        <p:spPr>
          <a:xfrm>
            <a:off x="2599055" y="1121410"/>
            <a:ext cx="3568700" cy="460375"/>
          </a:xfrm>
          <a:prstGeom prst="rect">
            <a:avLst/>
          </a:prstGeom>
          <a:noFill/>
        </p:spPr>
        <p:txBody>
          <a:bodyPr wrap="square" rtlCol="0">
            <a:spAutoFit/>
          </a:bodyPr>
          <a:lstStyle/>
          <a:p>
            <a:pPr algn="ctr"/>
            <a:r>
              <a:rPr lang="zh-CN" altLang="en-US" sz="2400" b="1">
                <a:latin typeface="微软雅黑" panose="020b0503020204020204" charset="-122"/>
                <a:ea typeface="微软雅黑" panose="020b0503020204020204" charset="-122"/>
              </a:rPr>
              <a:t>近代西方民族国家的产生</a:t>
            </a:r>
          </a:p>
        </p:txBody>
      </p:sp>
      <p:sp>
        <p:nvSpPr>
          <p:cNvPr id="6" name="左大括号 5"/>
          <p:cNvSpPr/>
          <p:nvPr/>
        </p:nvSpPr>
        <p:spPr>
          <a:xfrm>
            <a:off x="6266180" y="575945"/>
            <a:ext cx="76200" cy="159956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文本框 7"/>
          <p:cNvSpPr txBox="1"/>
          <p:nvPr/>
        </p:nvSpPr>
        <p:spPr>
          <a:xfrm>
            <a:off x="6409690" y="465455"/>
            <a:ext cx="3657600"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专制王权国家形成</a:t>
            </a:r>
            <a:endParaRPr lang="en-US" altLang="zh-CN" sz="2000" b="1">
              <a:latin typeface="微软雅黑" panose="020b0503020204020204" charset="-122"/>
              <a:ea typeface="微软雅黑" panose="020b0503020204020204" charset="-122"/>
            </a:endParaRPr>
          </a:p>
        </p:txBody>
      </p:sp>
      <p:sp>
        <p:nvSpPr>
          <p:cNvPr id="32" name="文本框 31"/>
          <p:cNvSpPr txBox="1"/>
          <p:nvPr/>
        </p:nvSpPr>
        <p:spPr>
          <a:xfrm>
            <a:off x="2599055" y="3470275"/>
            <a:ext cx="4663440" cy="460375"/>
          </a:xfrm>
          <a:prstGeom prst="rect">
            <a:avLst/>
          </a:prstGeom>
          <a:noFill/>
        </p:spPr>
        <p:txBody>
          <a:bodyPr wrap="square" rtlCol="0">
            <a:spAutoFit/>
          </a:bodyPr>
          <a:lstStyle/>
          <a:p>
            <a:pPr algn="ctr"/>
            <a:r>
              <a:rPr lang="zh-CN" altLang="en-US" sz="2400" b="1">
                <a:latin typeface="微软雅黑" panose="020b0503020204020204" charset="-122"/>
                <a:ea typeface="微软雅黑" panose="020b0503020204020204" charset="-122"/>
              </a:rPr>
              <a:t>国际法的形成与外交制度的建立</a:t>
            </a:r>
          </a:p>
        </p:txBody>
      </p:sp>
      <p:sp>
        <p:nvSpPr>
          <p:cNvPr id="36" name="左大括号 35"/>
          <p:cNvSpPr/>
          <p:nvPr/>
        </p:nvSpPr>
        <p:spPr>
          <a:xfrm>
            <a:off x="7338060" y="3089910"/>
            <a:ext cx="76200" cy="122491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左大括号 43"/>
          <p:cNvSpPr/>
          <p:nvPr/>
        </p:nvSpPr>
        <p:spPr>
          <a:xfrm>
            <a:off x="5801995" y="5007610"/>
            <a:ext cx="124460" cy="100393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8" name="文本框 57"/>
          <p:cNvSpPr txBox="1"/>
          <p:nvPr/>
        </p:nvSpPr>
        <p:spPr>
          <a:xfrm>
            <a:off x="2416810" y="5365115"/>
            <a:ext cx="3509645" cy="460375"/>
          </a:xfrm>
          <a:prstGeom prst="rect">
            <a:avLst/>
          </a:prstGeom>
          <a:noFill/>
        </p:spPr>
        <p:txBody>
          <a:bodyPr wrap="square" rtlCol="0">
            <a:spAutoFit/>
          </a:bodyPr>
          <a:lstStyle/>
          <a:p>
            <a:pPr algn="ctr"/>
            <a:r>
              <a:rPr lang="en-US" altLang="zh-CN" sz="2400" b="1">
                <a:latin typeface="微软雅黑" panose="020b0503020204020204" charset="-122"/>
                <a:ea typeface="微软雅黑" panose="020b0503020204020204" charset="-122"/>
              </a:rPr>
              <a:t>20</a:t>
            </a:r>
            <a:r>
              <a:rPr lang="zh-CN" altLang="en-US" sz="2400" b="1">
                <a:latin typeface="微软雅黑" panose="020b0503020204020204" charset="-122"/>
                <a:ea typeface="微软雅黑" panose="020b0503020204020204" charset="-122"/>
              </a:rPr>
              <a:t>世纪国际法的发展</a:t>
            </a:r>
          </a:p>
        </p:txBody>
      </p:sp>
      <p:sp>
        <p:nvSpPr>
          <p:cNvPr id="10" name="文本框 9"/>
          <p:cNvSpPr txBox="1"/>
          <p:nvPr/>
        </p:nvSpPr>
        <p:spPr>
          <a:xfrm>
            <a:off x="6484620" y="1839595"/>
            <a:ext cx="2079625"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民族国家建立</a:t>
            </a:r>
          </a:p>
        </p:txBody>
      </p:sp>
      <p:sp>
        <p:nvSpPr>
          <p:cNvPr id="12" name="文本框 11"/>
          <p:cNvSpPr txBox="1"/>
          <p:nvPr/>
        </p:nvSpPr>
        <p:spPr>
          <a:xfrm>
            <a:off x="9514479" y="2637098"/>
            <a:ext cx="1495539"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背景</a:t>
            </a:r>
            <a:endParaRPr lang="en-US" altLang="zh-CN" sz="2000" b="1">
              <a:latin typeface="微软雅黑" panose="020b0503020204020204" charset="-122"/>
              <a:ea typeface="微软雅黑" panose="020b0503020204020204" charset="-122"/>
            </a:endParaRPr>
          </a:p>
        </p:txBody>
      </p:sp>
      <p:sp>
        <p:nvSpPr>
          <p:cNvPr id="13" name="文本框 12"/>
          <p:cNvSpPr txBox="1"/>
          <p:nvPr/>
        </p:nvSpPr>
        <p:spPr>
          <a:xfrm>
            <a:off x="9514479" y="3190818"/>
            <a:ext cx="1495539"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过程</a:t>
            </a:r>
          </a:p>
        </p:txBody>
      </p:sp>
      <p:sp>
        <p:nvSpPr>
          <p:cNvPr id="16" name="文本框 15"/>
          <p:cNvSpPr txBox="1"/>
          <p:nvPr/>
        </p:nvSpPr>
        <p:spPr>
          <a:xfrm>
            <a:off x="6035675" y="4816475"/>
            <a:ext cx="2404745"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一战后国际法发展</a:t>
            </a:r>
          </a:p>
        </p:txBody>
      </p:sp>
      <p:sp>
        <p:nvSpPr>
          <p:cNvPr id="17" name="左大括号 16"/>
          <p:cNvSpPr/>
          <p:nvPr/>
        </p:nvSpPr>
        <p:spPr>
          <a:xfrm>
            <a:off x="8760460" y="200025"/>
            <a:ext cx="97155" cy="107505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文本框 17"/>
          <p:cNvSpPr txBox="1"/>
          <p:nvPr/>
        </p:nvSpPr>
        <p:spPr>
          <a:xfrm>
            <a:off x="8961394" y="112973"/>
            <a:ext cx="1495539"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背景</a:t>
            </a:r>
            <a:endParaRPr lang="en-US" altLang="zh-CN" sz="2000" b="1">
              <a:latin typeface="微软雅黑" panose="020b0503020204020204" charset="-122"/>
              <a:ea typeface="微软雅黑" panose="020b0503020204020204" charset="-122"/>
            </a:endParaRPr>
          </a:p>
        </p:txBody>
      </p:sp>
      <p:sp>
        <p:nvSpPr>
          <p:cNvPr id="19" name="文本框 18"/>
          <p:cNvSpPr txBox="1"/>
          <p:nvPr/>
        </p:nvSpPr>
        <p:spPr>
          <a:xfrm>
            <a:off x="8961394" y="575888"/>
            <a:ext cx="1495539"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表现</a:t>
            </a:r>
          </a:p>
        </p:txBody>
      </p:sp>
      <p:sp>
        <p:nvSpPr>
          <p:cNvPr id="21" name="文本框 20"/>
          <p:cNvSpPr txBox="1"/>
          <p:nvPr/>
        </p:nvSpPr>
        <p:spPr>
          <a:xfrm>
            <a:off x="8961394" y="1034358"/>
            <a:ext cx="1495539"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特点</a:t>
            </a:r>
          </a:p>
        </p:txBody>
      </p:sp>
      <p:sp>
        <p:nvSpPr>
          <p:cNvPr id="22" name="左大括号 21"/>
          <p:cNvSpPr/>
          <p:nvPr/>
        </p:nvSpPr>
        <p:spPr>
          <a:xfrm>
            <a:off x="8364220" y="1605280"/>
            <a:ext cx="76200" cy="86741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文本框 22"/>
          <p:cNvSpPr txBox="1"/>
          <p:nvPr/>
        </p:nvSpPr>
        <p:spPr>
          <a:xfrm>
            <a:off x="8564519" y="1433138"/>
            <a:ext cx="1495539" cy="398780"/>
          </a:xfrm>
          <a:prstGeom prst="rect">
            <a:avLst/>
          </a:prstGeom>
          <a:noFill/>
        </p:spPr>
        <p:txBody>
          <a:bodyPr wrap="square" rtlCol="0">
            <a:spAutoFit/>
          </a:bodyPr>
          <a:lstStyle/>
          <a:p>
            <a:r>
              <a:rPr lang="zh-CN" altLang="en-US" sz="2000" b="1">
                <a:latin typeface="微软雅黑" panose="020b0503020204020204" charset="-122"/>
                <a:ea typeface="微软雅黑" panose="020b0503020204020204" charset="-122"/>
              </a:rPr>
              <a:t>背景</a:t>
            </a:r>
            <a:endParaRPr lang="en-US" altLang="zh-CN" sz="2000" b="1">
              <a:latin typeface="微软雅黑" panose="020b0503020204020204" charset="-122"/>
              <a:ea typeface="微软雅黑" panose="020b0503020204020204" charset="-122"/>
            </a:endParaRPr>
          </a:p>
        </p:txBody>
      </p:sp>
      <p:sp>
        <p:nvSpPr>
          <p:cNvPr id="25" name="文本框 24"/>
          <p:cNvSpPr txBox="1"/>
          <p:nvPr/>
        </p:nvSpPr>
        <p:spPr>
          <a:xfrm>
            <a:off x="8572139" y="1831918"/>
            <a:ext cx="1495539"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表现</a:t>
            </a:r>
          </a:p>
        </p:txBody>
      </p:sp>
      <p:sp>
        <p:nvSpPr>
          <p:cNvPr id="26" name="文本框 25"/>
          <p:cNvSpPr txBox="1"/>
          <p:nvPr/>
        </p:nvSpPr>
        <p:spPr>
          <a:xfrm>
            <a:off x="7461885" y="2927350"/>
            <a:ext cx="1881505"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国际法的形成</a:t>
            </a:r>
          </a:p>
        </p:txBody>
      </p:sp>
      <p:sp>
        <p:nvSpPr>
          <p:cNvPr id="27" name="左大括号 26"/>
          <p:cNvSpPr/>
          <p:nvPr/>
        </p:nvSpPr>
        <p:spPr>
          <a:xfrm>
            <a:off x="9343390" y="2737485"/>
            <a:ext cx="76200" cy="77914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文本框 27"/>
          <p:cNvSpPr txBox="1"/>
          <p:nvPr/>
        </p:nvSpPr>
        <p:spPr>
          <a:xfrm>
            <a:off x="7461885" y="3990975"/>
            <a:ext cx="3227070"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近代外交制度建立及发展</a:t>
            </a:r>
          </a:p>
        </p:txBody>
      </p:sp>
      <p:sp>
        <p:nvSpPr>
          <p:cNvPr id="38" name="文本框 37"/>
          <p:cNvSpPr txBox="1"/>
          <p:nvPr/>
        </p:nvSpPr>
        <p:spPr>
          <a:xfrm>
            <a:off x="6035675" y="5732145"/>
            <a:ext cx="2404745"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二战后国际法发展</a:t>
            </a:r>
          </a:p>
        </p:txBody>
      </p:sp>
      <p:sp>
        <p:nvSpPr>
          <p:cNvPr id="20" name="文本框 19"/>
          <p:cNvSpPr txBox="1"/>
          <p:nvPr/>
        </p:nvSpPr>
        <p:spPr>
          <a:xfrm>
            <a:off x="8564519" y="2238318"/>
            <a:ext cx="1495539" cy="398780"/>
          </a:xfrm>
          <a:prstGeom prst="rect">
            <a:avLst/>
          </a:prstGeom>
          <a:noFill/>
        </p:spPr>
        <p:txBody>
          <a:bodyPr wrap="square" rtlCol="0">
            <a:spAutoFit/>
          </a:bodyPr>
          <a:lstStyle/>
          <a:p>
            <a:r>
              <a:rPr lang="zh-CN" sz="2000" b="1">
                <a:latin typeface="微软雅黑" panose="020b0503020204020204" charset="-122"/>
                <a:ea typeface="微软雅黑" panose="020b0503020204020204" charset="-122"/>
              </a:rPr>
              <a:t>特征</a:t>
            </a:r>
          </a:p>
        </p:txBody>
      </p:sp>
      <p:pic>
        <p:nvPicPr>
          <p:cNvPr id="59" name="New picture"/>
          <p:cNvPicPr/>
          <p:nvPr/>
        </p:nvPicPr>
        <p:blipFill>
          <a:blip r:embed="rId3"/>
          <a:stretch>
            <a:fillRect/>
          </a:stretch>
        </p:blipFill>
        <p:spPr>
          <a:xfrm>
            <a:off x="11760200" y="10871200"/>
            <a:ext cx="317500" cy="228600"/>
          </a:xfrm>
          <a:prstGeom prst="cube">
            <a:avLst/>
          </a:prstGeom>
        </p:spPr>
      </p:pic>
    </p:spTree>
  </p:cSld>
  <p:clrMapOvr>
    <a:masterClrMapping/>
  </p:clrMapOvr>
  <p:transition/>
  <p:timing/>
</p:sld>
</file>

<file path=ppt/tags/tag1.xml><?xml version="1.0" encoding="utf-8"?>
<p:tagLst xmlns:p="http://schemas.openxmlformats.org/presentationml/2006/main">
  <p:tag name="PA" val="v4.2.0"/>
</p:tagLst>
</file>

<file path=ppt/tags/tag2.xml><?xml version="1.0" encoding="utf-8"?>
<p:tagLst xmlns:p="http://schemas.openxmlformats.org/presentationml/2006/main">
  <p:tag name="KSO_WM_UNIT_PLACING_PICTURE_USER_VIEWPORT" val="{&quot;height&quot;:4308,&quot;width&quot;:2832}"/>
</p:tagLst>
</file>

<file path=ppt/tags/tag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5"/>
  <p:tag name="KSO_WM_UNIT_FILL_TYPE" val="1"/>
  <p:tag name="KSO_WM_UNIT_HIGHLIGHT" val="0"/>
  <p:tag name="KSO_WM_UNIT_ID" val="diagram689_5*m_h_a*1_1_1"/>
  <p:tag name="KSO_WM_UNIT_INDEX" val="1_1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30"/>
</p:tagLst>
</file>

<file path=ppt/tags/tag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5*m_i*1_1"/>
  <p:tag name="KSO_WM_UNIT_INDEX" val="1_1"/>
  <p:tag name="KSO_WM_UNIT_LAYERLEVEL" val="1_1"/>
  <p:tag name="KSO_WM_UNIT_TEXT_FILL_FORE_SCHEMECOLOR_INDEX" val="13"/>
  <p:tag name="KSO_WM_UNIT_TEXT_FILL_TYPE" val="1"/>
  <p:tag name="KSO_WM_UNIT_TYPE" val="m_i"/>
</p:tagLst>
</file>

<file path=ppt/tags/tag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6"/>
  <p:tag name="KSO_WM_UNIT_FILL_TYPE" val="1"/>
  <p:tag name="KSO_WM_UNIT_HIGHLIGHT" val="0"/>
  <p:tag name="KSO_WM_UNIT_ID" val="diagram689_5*m_h_a*1_2_1"/>
  <p:tag name="KSO_WM_UNIT_INDEX" val="1_2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30"/>
</p:tagLst>
</file>

<file path=ppt/tags/tag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65013_1*l_h_i*1_1_1"/>
  <p:tag name="KSO_WM_UNIT_INDEX" val="1_1_1"/>
  <p:tag name="KSO_WM_UNIT_LAYERLEVEL" val="1_1_1"/>
  <p:tag name="KSO_WM_UNIT_TEXT_FILL_FORE_SCHEMECOLOR_INDEX" val="13"/>
  <p:tag name="KSO_WM_UNIT_TEXT_FILL_TYPE" val="1"/>
  <p:tag name="KSO_WM_UNIT_TYPE" val="l_h_i"/>
</p:tagLst>
</file>

<file path=ppt/tags/tag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65013_1*l_h_i*1_3_2"/>
  <p:tag name="KSO_WM_UNIT_INDEX" val="1_3_2"/>
  <p:tag name="KSO_WM_UNIT_LAYERLEVEL" val="1_1_1"/>
  <p:tag name="KSO_WM_UNIT_TEXT_FILL_FORE_SCHEMECOLOR_INDEX" val="13"/>
  <p:tag name="KSO_WM_UNIT_TEXT_FILL_TYPE" val="1"/>
  <p:tag name="KSO_WM_UNIT_TYPE" val="l_h_i"/>
</p:tagLst>
</file>

<file path=ppt/tags/tag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65013_1*l_h_i*1_4_2"/>
  <p:tag name="KSO_WM_UNIT_INDEX" val="1_4_2"/>
  <p:tag name="KSO_WM_UNIT_LAYERLEVEL" val="1_1_1"/>
  <p:tag name="KSO_WM_UNIT_TEXT_FILL_FORE_SCHEMECOLOR_INDEX" val="13"/>
  <p:tag name="KSO_WM_UNIT_TEXT_FILL_TYPE" val="1"/>
  <p:tag name="KSO_WM_UNIT_TYPE" val="l_h_i"/>
</p:tagLst>
</file>

<file path=ppt/tags/tag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65013_1*l_h_i*1_2_3"/>
  <p:tag name="KSO_WM_UNIT_INDEX" val="1_2_3"/>
  <p:tag name="KSO_WM_UNIT_LAYERLEVEL" val="1_1_1"/>
  <p:tag name="KSO_WM_UNIT_TEXT_FILL_FORE_SCHEMECOLOR_INDEX" val="13"/>
  <p:tag name="KSO_WM_UNIT_TEXT_FILL_TYPE" val="1"/>
  <p:tag name="KSO_WM_UNIT_TYPE" val="l_h_i"/>
</p:tagLst>
</file>

<file path=ppt/tags/tag1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2_2"/>
  <p:tag name="KSO_WM_UNIT_INDEX" val="1_2_2"/>
  <p:tag name="KSO_WM_UNIT_LAYERLEVEL" val="1_1_1"/>
  <p:tag name="KSO_WM_UNIT_LINE_FILL_TYPE" val="2"/>
  <p:tag name="KSO_WM_UNIT_LINE_FORE_SCHEMECOLOR_INDEX" val="6"/>
  <p:tag name="KSO_WM_UNIT_TEXT_FILL_FORE_SCHEMECOLOR_INDEX" val="13"/>
  <p:tag name="KSO_WM_UNIT_TEXT_FILL_TYPE" val="1"/>
  <p:tag name="KSO_WM_UNIT_TYPE" val="l_h_i"/>
</p:tagLst>
</file>

<file path=ppt/tags/tag1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3_3"/>
  <p:tag name="KSO_WM_UNIT_INDEX" val="1_3_3"/>
  <p:tag name="KSO_WM_UNIT_LAYERLEVEL" val="1_1_1"/>
  <p:tag name="KSO_WM_UNIT_LINE_FILL_TYPE" val="2"/>
  <p:tag name="KSO_WM_UNIT_LINE_FORE_SCHEMECOLOR_INDEX" val="7"/>
  <p:tag name="KSO_WM_UNIT_TEXT_FILL_FORE_SCHEMECOLOR_INDEX" val="13"/>
  <p:tag name="KSO_WM_UNIT_TEXT_FILL_TYPE" val="1"/>
  <p:tag name="KSO_WM_UNIT_TYPE" val="l_h_i"/>
</p:tagLst>
</file>

<file path=ppt/tags/tag1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1_2"/>
  <p:tag name="KSO_WM_UNIT_INDEX" val="1_1_2"/>
  <p:tag name="KSO_WM_UNIT_LAYERLEVEL" val="1_1_1"/>
  <p:tag name="KSO_WM_UNIT_LINE_FILL_TYPE" val="2"/>
  <p:tag name="KSO_WM_UNIT_LINE_FORE_SCHEMECOLOR_INDEX" val="5"/>
  <p:tag name="KSO_WM_UNIT_TEXT_FILL_FORE_SCHEMECOLOR_INDEX" val="13"/>
  <p:tag name="KSO_WM_UNIT_TEXT_FILL_TYPE" val="1"/>
  <p:tag name="KSO_WM_UNIT_TYPE" val="l_h_i"/>
</p:tagLst>
</file>

<file path=ppt/tags/tag1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4_3"/>
  <p:tag name="KSO_WM_UNIT_INDEX" val="1_4_3"/>
  <p:tag name="KSO_WM_UNIT_LAYERLEVEL" val="1_1_1"/>
  <p:tag name="KSO_WM_UNIT_LINE_FILL_TYPE" val="2"/>
  <p:tag name="KSO_WM_UNIT_LINE_FORE_SCHEMECOLOR_INDEX" val="8"/>
  <p:tag name="KSO_WM_UNIT_TEXT_FILL_FORE_SCHEMECOLOR_INDEX" val="13"/>
  <p:tag name="KSO_WM_UNIT_TEXT_FILL_TYPE" val="1"/>
  <p:tag name="KSO_WM_UNIT_TYPE" val="l_h_i"/>
</p:tagLst>
</file>

<file path=ppt/tags/tag1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1_3"/>
  <p:tag name="KSO_WM_UNIT_INDEX" val="1_1_3"/>
  <p:tag name="KSO_WM_UNIT_LAYERLEVEL" val="1_1_1"/>
  <p:tag name="KSO_WM_UNIT_TEXT_FILL_FORE_SCHEMECOLOR_INDEX" val="14"/>
  <p:tag name="KSO_WM_UNIT_TEXT_FILL_TYPE" val="1"/>
  <p:tag name="KSO_WM_UNIT_TYPE" val="l_h_i"/>
</p:tagLst>
</file>

<file path=ppt/tags/tag1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2_1"/>
  <p:tag name="KSO_WM_UNIT_INDEX" val="1_2_1"/>
  <p:tag name="KSO_WM_UNIT_LAYERLEVEL" val="1_1_1"/>
  <p:tag name="KSO_WM_UNIT_TEXT_FILL_FORE_SCHEMECOLOR_INDEX" val="14"/>
  <p:tag name="KSO_WM_UNIT_TEXT_FILL_TYPE" val="1"/>
  <p:tag name="KSO_WM_UNIT_TYPE" val="l_h_i"/>
</p:tagLst>
</file>

<file path=ppt/tags/tag1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3_1"/>
  <p:tag name="KSO_WM_UNIT_INDEX" val="1_3_1"/>
  <p:tag name="KSO_WM_UNIT_LAYERLEVEL" val="1_1_1"/>
  <p:tag name="KSO_WM_UNIT_TEXT_FILL_FORE_SCHEMECOLOR_INDEX" val="14"/>
  <p:tag name="KSO_WM_UNIT_TEXT_FILL_TYPE" val="1"/>
  <p:tag name="KSO_WM_UNIT_TYPE" val="l_h_i"/>
</p:tagLst>
</file>

<file path=ppt/tags/tag1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65013"/>
  <p:tag name="KSO_WM_UNIT_COMPATIBLE" val="0"/>
  <p:tag name="KSO_WM_UNIT_DIAGRAM_ISNUMVISUAL" val="0"/>
  <p:tag name="KSO_WM_UNIT_DIAGRAM_ISREFERUNIT" val="0"/>
  <p:tag name="KSO_WM_UNIT_HIGHLIGHT" val="0"/>
  <p:tag name="KSO_WM_UNIT_ID" val="diagram20165013_1*l_h_i*1_4_1"/>
  <p:tag name="KSO_WM_UNIT_INDEX" val="1_4_1"/>
  <p:tag name="KSO_WM_UNIT_LAYERLEVEL" val="1_1_1"/>
  <p:tag name="KSO_WM_UNIT_TEXT_FILL_FORE_SCHEMECOLOR_INDEX" val="14"/>
  <p:tag name="KSO_WM_UNIT_TEXT_FILL_TYPE" val="1"/>
  <p:tag name="KSO_WM_UNIT_TYPE" val="l_h_i"/>
</p:tagLst>
</file>

<file path=ppt/tags/tag1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567_1*m_h_i*1_1_2"/>
  <p:tag name="KSO_WM_UNIT_INDEX" val="1_1_2"/>
  <p:tag name="KSO_WM_UNIT_LAYERLEVEL" val="1_1_1"/>
  <p:tag name="KSO_WM_UNIT_TEXT_FILL_FORE_SCHEMECOLOR_INDEX" val="14"/>
  <p:tag name="KSO_WM_UNIT_TEXT_FILL_TYPE" val="1"/>
  <p:tag name="KSO_WM_UNIT_TYPE" val="m_h_i"/>
</p:tagLst>
</file>

<file path=ppt/tags/tag1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HIGHLIGHT" val="0"/>
  <p:tag name="KSO_WM_UNIT_ID" val="diagram20187567_1*m_h_i*1_1_3"/>
  <p:tag name="KSO_WM_UNIT_INDEX" val="1_1_3"/>
  <p:tag name="KSO_WM_UNIT_LAYERLEVEL" val="1_1_1"/>
  <p:tag name="KSO_WM_UNIT_TEXT_FILL_FORE_SCHEMECOLOR_INDEX" val="14"/>
  <p:tag name="KSO_WM_UNIT_TEXT_FILL_TYPE" val="1"/>
  <p:tag name="KSO_WM_UNIT_TYPE" val="m_h_i"/>
</p:tagLst>
</file>

<file path=ppt/tags/tag2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567_1*m_h_i*1_2_2"/>
  <p:tag name="KSO_WM_UNIT_INDEX" val="1_2_2"/>
  <p:tag name="KSO_WM_UNIT_LAYERLEVEL" val="1_1_1"/>
  <p:tag name="KSO_WM_UNIT_TEXT_FILL_FORE_SCHEMECOLOR_INDEX" val="14"/>
  <p:tag name="KSO_WM_UNIT_TEXT_FILL_TYPE" val="1"/>
  <p:tag name="KSO_WM_UNIT_TYPE" val="m_h_i"/>
</p:tagLst>
</file>

<file path=ppt/tags/tag2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HIGHLIGHT" val="0"/>
  <p:tag name="KSO_WM_UNIT_ID" val="diagram20187567_1*m_h_i*1_2_1"/>
  <p:tag name="KSO_WM_UNIT_INDEX" val="1_2_1"/>
  <p:tag name="KSO_WM_UNIT_LAYERLEVEL" val="1_1_1"/>
  <p:tag name="KSO_WM_UNIT_TEXT_FILL_FORE_SCHEMECOLOR_INDEX" val="14"/>
  <p:tag name="KSO_WM_UNIT_TEXT_FILL_TYPE" val="1"/>
  <p:tag name="KSO_WM_UNIT_TYPE" val="m_h_i"/>
</p:tagLst>
</file>

<file path=ppt/tags/tag2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567_1*m_h_i*1_1_2"/>
  <p:tag name="KSO_WM_UNIT_INDEX" val="1_1_2"/>
  <p:tag name="KSO_WM_UNIT_LAYERLEVEL" val="1_1_1"/>
  <p:tag name="KSO_WM_UNIT_TEXT_FILL_FORE_SCHEMECOLOR_INDEX" val="14"/>
  <p:tag name="KSO_WM_UNIT_TEXT_FILL_TYPE" val="1"/>
  <p:tag name="KSO_WM_UNIT_TYPE" val="m_h_i"/>
</p:tagLst>
</file>

<file path=ppt/tags/tag2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HIGHLIGHT" val="0"/>
  <p:tag name="KSO_WM_UNIT_ID" val="diagram20187567_1*m_h_i*1_1_3"/>
  <p:tag name="KSO_WM_UNIT_INDEX" val="1_1_3"/>
  <p:tag name="KSO_WM_UNIT_LAYERLEVEL" val="1_1_1"/>
  <p:tag name="KSO_WM_UNIT_TEXT_FILL_FORE_SCHEMECOLOR_INDEX" val="14"/>
  <p:tag name="KSO_WM_UNIT_TEXT_FILL_TYPE" val="1"/>
  <p:tag name="KSO_WM_UNIT_TYPE" val="m_h_i"/>
</p:tagLst>
</file>

<file path=ppt/tags/tag2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567_1*m_h_i*1_2_2"/>
  <p:tag name="KSO_WM_UNIT_INDEX" val="1_2_2"/>
  <p:tag name="KSO_WM_UNIT_LAYERLEVEL" val="1_1_1"/>
  <p:tag name="KSO_WM_UNIT_TEXT_FILL_FORE_SCHEMECOLOR_INDEX" val="14"/>
  <p:tag name="KSO_WM_UNIT_TEXT_FILL_TYPE" val="1"/>
  <p:tag name="KSO_WM_UNIT_TYPE" val="m_h_i"/>
</p:tagLst>
</file>

<file path=ppt/tags/tag2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7567"/>
  <p:tag name="KSO_WM_UNIT_COMPATIBLE" val="0"/>
  <p:tag name="KSO_WM_UNIT_DIAGRAM_ISNUMVISUAL" val="0"/>
  <p:tag name="KSO_WM_UNIT_DIAGRAM_ISREFERUNIT" val="0"/>
  <p:tag name="KSO_WM_UNIT_HIGHLIGHT" val="0"/>
  <p:tag name="KSO_WM_UNIT_ID" val="diagram20187567_1*m_h_i*1_2_1"/>
  <p:tag name="KSO_WM_UNIT_INDEX" val="1_2_1"/>
  <p:tag name="KSO_WM_UNIT_LAYERLEVEL" val="1_1_1"/>
  <p:tag name="KSO_WM_UNIT_TEXT_FILL_FORE_SCHEMECOLOR_INDEX" val="14"/>
  <p:tag name="KSO_WM_UNIT_TEXT_FILL_TYPE" val="1"/>
  <p:tag name="KSO_WM_UNIT_TYPE" val="m_h_i"/>
</p:tagLst>
</file>

<file path=ppt/tags/tag26.xml><?xml version="1.0" encoding="utf-8"?>
<p:tagLst xmlns:p="http://schemas.openxmlformats.org/presentationml/2006/main">
  <p:tag name="KSO_WM_UNIT_TABLE_BEAUTIFY" val="smartTable{9ba9ade5-b152-49f3-bc7d-4d499ddf6c73}"/>
  <p:tag name="TABLE_COLOR_RGB" val="0x000000*0xFFFFFF*0x44546A*0xE6E5E5*0x848587*0x738499*0x817CA0*0x9B819F*0xA7878C*0xAB968B"/>
  <p:tag name="TABLE_COLORIDX" val="l"/>
  <p:tag name="TABLE_EMPHASIZE_COLOR" val="8684935"/>
  <p:tag name="TABLE_SKINIDX" val="-1"/>
</p:tagLst>
</file>

<file path=ppt/tags/tag2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ID" val="diagram769_4*m_i*1_1"/>
  <p:tag name="KSO_WM_UNIT_INDEX" val="1_1"/>
  <p:tag name="KSO_WM_UNIT_LAYERLEVEL" val="1_1"/>
  <p:tag name="KSO_WM_UNIT_LINE_FILL_TYPE" val="2"/>
  <p:tag name="KSO_WM_UNIT_LINE_FORE_SCHEMECOLOR_INDEX" val="10"/>
  <p:tag name="KSO_WM_UNIT_TYPE" val="m_i"/>
  <p:tag name="KSO_WM_UNIT_USESOURCEFORMAT_APPLY" val="1"/>
</p:tagLst>
</file>

<file path=ppt/tags/tag2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ID" val="diagram769_4*m_i*1_2"/>
  <p:tag name="KSO_WM_UNIT_INDEX" val="1_2"/>
  <p:tag name="KSO_WM_UNIT_LAYERLEVEL" val="1_1"/>
  <p:tag name="KSO_WM_UNIT_LINE_FILL_TYPE" val="2"/>
  <p:tag name="KSO_WM_UNIT_LINE_FORE_SCHEMECOLOR_INDEX" val="10"/>
  <p:tag name="KSO_WM_UNIT_TYPE" val="m_i"/>
  <p:tag name="KSO_WM_UNIT_USESOURCEFORMAT_APPLY" val="1"/>
</p:tagLst>
</file>

<file path=ppt/tags/tag2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ID" val="diagram769_4*m_i*1_3"/>
  <p:tag name="KSO_WM_UNIT_INDEX" val="1_3"/>
  <p:tag name="KSO_WM_UNIT_LAYERLEVEL" val="1_1"/>
  <p:tag name="KSO_WM_UNIT_LINE_FILL_TYPE" val="2"/>
  <p:tag name="KSO_WM_UNIT_LINE_FORE_SCHEMECOLOR_INDEX" val="10"/>
  <p:tag name="KSO_WM_UNIT_TYPE" val="m_i"/>
  <p:tag name="KSO_WM_UNIT_USESOURCEFORMAT_APPLY" val="1"/>
</p:tagLst>
</file>

<file path=ppt/tags/tag3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FILL_FORE_SCHEMECOLOR_INDEX" val="5"/>
  <p:tag name="KSO_WM_UNIT_FILL_TYPE" val="1"/>
  <p:tag name="KSO_WM_UNIT_HIGHLIGHT" val="0"/>
  <p:tag name="KSO_WM_UNIT_ID" val="diagram769_4*m_h_a*1_1_1"/>
  <p:tag name="KSO_WM_UNIT_INDEX" val="1_1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7"/>
</p:tagLst>
</file>

<file path=ppt/tags/tag3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FILL_FORE_SCHEMECOLOR_INDEX" val="6"/>
  <p:tag name="KSO_WM_UNIT_FILL_TYPE" val="1"/>
  <p:tag name="KSO_WM_UNIT_HIGHLIGHT" val="0"/>
  <p:tag name="KSO_WM_UNIT_ID" val="diagram769_4*m_h_a*1_2_1"/>
  <p:tag name="KSO_WM_UNIT_INDEX" val="1_2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7"/>
</p:tagLst>
</file>

<file path=ppt/tags/tag3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FILL_FORE_SCHEMECOLOR_INDEX" val="7"/>
  <p:tag name="KSO_WM_UNIT_FILL_TYPE" val="1"/>
  <p:tag name="KSO_WM_UNIT_HIGHLIGHT" val="0"/>
  <p:tag name="KSO_WM_UNIT_ID" val="diagram769_4*m_h_a*1_3_1"/>
  <p:tag name="KSO_WM_UNIT_INDEX" val="1_3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7"/>
</p:tagLst>
</file>

<file path=ppt/tags/tag3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FILL_FORE_SCHEMECOLOR_INDEX" val="6"/>
  <p:tag name="KSO_WM_UNIT_FILL_TYPE" val="1"/>
  <p:tag name="KSO_WM_UNIT_ID" val="diagram769_4*m_i*1_4"/>
  <p:tag name="KSO_WM_UNIT_INDEX" val="1_4"/>
  <p:tag name="KSO_WM_UNIT_LAYERLEVEL" val="1_1"/>
  <p:tag name="KSO_WM_UNIT_TEXT_FILL_FORE_SCHEMECOLOR_INDEX" val="14"/>
  <p:tag name="KSO_WM_UNIT_TEXT_FILL_TYPE" val="1"/>
  <p:tag name="KSO_WM_UNIT_TYPE" val="m_i"/>
  <p:tag name="KSO_WM_UNIT_USESOURCEFORMAT_APPLY" val="1"/>
</p:tagLst>
</file>

<file path=ppt/tags/tag3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FILL_FORE_SCHEMECOLOR_INDEX" val="5"/>
  <p:tag name="KSO_WM_UNIT_FILL_TYPE" val="1"/>
  <p:tag name="KSO_WM_UNIT_ID" val="diagram769_4*m_i*1_5"/>
  <p:tag name="KSO_WM_UNIT_INDEX" val="1_5"/>
  <p:tag name="KSO_WM_UNIT_LAYERLEVEL" val="1_1"/>
  <p:tag name="KSO_WM_UNIT_TEXT_FILL_FORE_SCHEMECOLOR_INDEX" val="14"/>
  <p:tag name="KSO_WM_UNIT_TEXT_FILL_TYPE" val="1"/>
  <p:tag name="KSO_WM_UNIT_TYPE" val="m_i"/>
  <p:tag name="KSO_WM_UNIT_USESOURCEFORMAT_APPLY" val="1"/>
</p:tagLst>
</file>

<file path=ppt/tags/tag3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HIGHLIGHT" val="0"/>
  <p:tag name="KSO_WM_UNIT_ID" val="diagram769_4*m_h_f*1_1_1"/>
  <p:tag name="KSO_WM_UNIT_INDEX" val="1_1_1"/>
  <p:tag name="KSO_WM_UNIT_LAYERLEVEL" val="1_1_1"/>
  <p:tag name="KSO_WM_UNIT_PRESET_TEXT" val="Lorem ipsum dolor sit amet, consectetur"/>
  <p:tag name="KSO_WM_UNIT_TEXT_FILL_FORE_SCHEMECOLOR_INDEX" val="13"/>
  <p:tag name="KSO_WM_UNIT_TEXT_FILL_TYPE" val="1"/>
  <p:tag name="KSO_WM_UNIT_TYPE" val="m_h_f"/>
  <p:tag name="KSO_WM_UNIT_USESOURCEFORMAT_APPLY" val="1"/>
  <p:tag name="KSO_WM_UNIT_VALUE" val="21"/>
</p:tagLst>
</file>

<file path=ppt/tags/tag3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HIGHLIGHT" val="0"/>
  <p:tag name="KSO_WM_UNIT_ID" val="diagram769_4*m_h_f*1_2_1"/>
  <p:tag name="KSO_WM_UNIT_INDEX" val="1_2_1"/>
  <p:tag name="KSO_WM_UNIT_LAYERLEVEL" val="1_1_1"/>
  <p:tag name="KSO_WM_UNIT_PRESET_TEXT" val="Lorem ipsum dolor sit amet, consectetur"/>
  <p:tag name="KSO_WM_UNIT_TEXT_FILL_FORE_SCHEMECOLOR_INDEX" val="13"/>
  <p:tag name="KSO_WM_UNIT_TEXT_FILL_TYPE" val="1"/>
  <p:tag name="KSO_WM_UNIT_TYPE" val="m_h_f"/>
  <p:tag name="KSO_WM_UNIT_USESOURCEFORMAT_APPLY" val="1"/>
  <p:tag name="KSO_WM_UNIT_VALUE" val="21"/>
</p:tagLst>
</file>

<file path=ppt/tags/tag3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HIGHLIGHT" val="0"/>
  <p:tag name="KSO_WM_UNIT_ID" val="diagram769_4*m_h_f*1_3_1"/>
  <p:tag name="KSO_WM_UNIT_INDEX" val="1_3_1"/>
  <p:tag name="KSO_WM_UNIT_LAYERLEVEL" val="1_1_1"/>
  <p:tag name="KSO_WM_UNIT_PRESET_TEXT" val="Lorem ipsum dolor sit amet, consectetur"/>
  <p:tag name="KSO_WM_UNIT_TEXT_FILL_FORE_SCHEMECOLOR_INDEX" val="13"/>
  <p:tag name="KSO_WM_UNIT_TEXT_FILL_TYPE" val="1"/>
  <p:tag name="KSO_WM_UNIT_TYPE" val="m_h_f"/>
  <p:tag name="KSO_WM_UNIT_USESOURCEFORMAT_APPLY" val="1"/>
  <p:tag name="KSO_WM_UNIT_VALUE" val="21"/>
</p:tagLst>
</file>

<file path=ppt/tags/tag3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ID" val="diagram769_5*m_i*1_1"/>
  <p:tag name="KSO_WM_UNIT_INDEX" val="1_1"/>
  <p:tag name="KSO_WM_UNIT_LAYERLEVEL" val="1_1"/>
  <p:tag name="KSO_WM_UNIT_LINE_FILL_TYPE" val="2"/>
  <p:tag name="KSO_WM_UNIT_LINE_FORE_SCHEMECOLOR_INDEX" val="10"/>
  <p:tag name="KSO_WM_UNIT_TYPE" val="m_i"/>
  <p:tag name="KSO_WM_UNIT_USESOURCEFORMAT_APPLY" val="1"/>
</p:tagLst>
</file>

<file path=ppt/tags/tag3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ID" val="diagram769_5*m_i*1_2"/>
  <p:tag name="KSO_WM_UNIT_INDEX" val="1_2"/>
  <p:tag name="KSO_WM_UNIT_LAYERLEVEL" val="1_1"/>
  <p:tag name="KSO_WM_UNIT_LINE_FILL_TYPE" val="2"/>
  <p:tag name="KSO_WM_UNIT_LINE_FORE_SCHEMECOLOR_INDEX" val="10"/>
  <p:tag name="KSO_WM_UNIT_TYPE" val="m_i"/>
  <p:tag name="KSO_WM_UNIT_USESOURCEFORMAT_APPLY" val="1"/>
</p:tagLst>
</file>

<file path=ppt/tags/tag4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FILL_FORE_SCHEMECOLOR_INDEX" val="5"/>
  <p:tag name="KSO_WM_UNIT_FILL_TYPE" val="1"/>
  <p:tag name="KSO_WM_UNIT_HIGHLIGHT" val="0"/>
  <p:tag name="KSO_WM_UNIT_ID" val="diagram769_5*m_h_a*1_1_1"/>
  <p:tag name="KSO_WM_UNIT_INDEX" val="1_1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16"/>
</p:tagLst>
</file>

<file path=ppt/tags/tag4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FILL_FORE_SCHEMECOLOR_INDEX" val="6"/>
  <p:tag name="KSO_WM_UNIT_FILL_TYPE" val="1"/>
  <p:tag name="KSO_WM_UNIT_HIGHLIGHT" val="0"/>
  <p:tag name="KSO_WM_UNIT_ID" val="diagram769_5*m_h_a*1_2_1"/>
  <p:tag name="KSO_WM_UNIT_INDEX" val="1_2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16"/>
</p:tagLst>
</file>

<file path=ppt/tags/tag4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DIAGRAM_SCHEMECOLOR_ID" val="0"/>
  <p:tag name="KSO_WM_UNIT_FILL_FORE_SCHEMECOLOR_INDEX" val="5"/>
  <p:tag name="KSO_WM_UNIT_FILL_TYPE" val="1"/>
  <p:tag name="KSO_WM_UNIT_ID" val="diagram769_5*m_i*1_3"/>
  <p:tag name="KSO_WM_UNIT_INDEX" val="1_3"/>
  <p:tag name="KSO_WM_UNIT_LAYERLEVEL" val="1_1"/>
  <p:tag name="KSO_WM_UNIT_TEXT_FILL_FORE_SCHEMECOLOR_INDEX" val="14"/>
  <p:tag name="KSO_WM_UNIT_TEXT_FILL_TYPE" val="1"/>
  <p:tag name="KSO_WM_UNIT_TYPE" val="m_i"/>
  <p:tag name="KSO_WM_UNIT_USESOURCEFORMAT_APPLY" val="1"/>
</p:tagLst>
</file>

<file path=ppt/tags/tag4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HIGHLIGHT" val="0"/>
  <p:tag name="KSO_WM_UNIT_ID" val="diagram769_5*m_h_f*1_1_1"/>
  <p:tag name="KSO_WM_UNIT_INDEX" val="1_1_1"/>
  <p:tag name="KSO_WM_UNIT_LAYERLEVEL" val="1_1_1"/>
  <p:tag name="KSO_WM_UNIT_PRESET_TEXT_INDEX" val="4"/>
  <p:tag name="KSO_WM_UNIT_PRESET_TEXT_LEN" val="40"/>
  <p:tag name="KSO_WM_UNIT_TEXT_FILL_FORE_SCHEMECOLOR_INDEX" val="13"/>
  <p:tag name="KSO_WM_UNIT_TEXT_FILL_TYPE" val="1"/>
  <p:tag name="KSO_WM_UNIT_TYPE" val="m_h_f"/>
  <p:tag name="KSO_WM_UNIT_USESOURCEFORMAT_APPLY" val="1"/>
  <p:tag name="KSO_WM_UNIT_VALUE" val="24"/>
</p:tagLst>
</file>

<file path=ppt/tags/tag4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769"/>
  <p:tag name="KSO_WM_UNIT_CLEAR" val="1"/>
  <p:tag name="KSO_WM_UNIT_COMPATIBLE" val="0"/>
  <p:tag name="KSO_WM_UNIT_DIAGRAM_SCHEMECOLOR_ID" val="0"/>
  <p:tag name="KSO_WM_UNIT_HIGHLIGHT" val="0"/>
  <p:tag name="KSO_WM_UNIT_ID" val="diagram769_5*m_h_f*1_2_1"/>
  <p:tag name="KSO_WM_UNIT_INDEX" val="1_2_1"/>
  <p:tag name="KSO_WM_UNIT_LAYERLEVEL" val="1_1_1"/>
  <p:tag name="KSO_WM_UNIT_PRESET_TEXT_INDEX" val="4"/>
  <p:tag name="KSO_WM_UNIT_PRESET_TEXT_LEN" val="40"/>
  <p:tag name="KSO_WM_UNIT_TEXT_FILL_FORE_SCHEMECOLOR_INDEX" val="13"/>
  <p:tag name="KSO_WM_UNIT_TEXT_FILL_TYPE" val="1"/>
  <p:tag name="KSO_WM_UNIT_TYPE" val="m_h_f"/>
  <p:tag name="KSO_WM_UNIT_USESOURCEFORMAT_APPLY" val="1"/>
  <p:tag name="KSO_WM_UNIT_VALUE" val="24"/>
</p:tagLst>
</file>

<file path=ppt/tags/tag45.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ID" val="diagram20176517_1*r_i*1_1"/>
  <p:tag name="KSO_WM_UNIT_INDEX" val="1_1"/>
  <p:tag name="KSO_WM_UNIT_LAYERLEVEL" val="1_1"/>
  <p:tag name="KSO_WM_UNIT_LINE_FILL_TYPE" val="2"/>
  <p:tag name="KSO_WM_UNIT_LINE_FORE_SCHEMECOLOR_INDEX" val="7"/>
  <p:tag name="KSO_WM_UNIT_TEXT_FILL_FORE_SCHEMECOLOR_INDEX" val="2"/>
  <p:tag name="KSO_WM_UNIT_TEXT_FILL_TYPE" val="1"/>
  <p:tag name="KSO_WM_UNIT_TYPE" val="r_i"/>
  <p:tag name="KSO_WM_UNIT_USESOURCEFORMAT_APPLY" val="1"/>
</p:tagLst>
</file>

<file path=ppt/tags/tag46.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ID" val="diagram20176517_1*r_i*1_2"/>
  <p:tag name="KSO_WM_UNIT_INDEX" val="1_2"/>
  <p:tag name="KSO_WM_UNIT_LAYERLEVEL" val="1_1"/>
  <p:tag name="KSO_WM_UNIT_LINE_FILL_TYPE" val="2"/>
  <p:tag name="KSO_WM_UNIT_LINE_FORE_SCHEMECOLOR_INDEX" val="7"/>
  <p:tag name="KSO_WM_UNIT_TEXT_FILL_FORE_SCHEMECOLOR_INDEX" val="2"/>
  <p:tag name="KSO_WM_UNIT_TEXT_FILL_TYPE" val="1"/>
  <p:tag name="KSO_WM_UNIT_TYPE" val="r_i"/>
  <p:tag name="KSO_WM_UNIT_USESOURCEFORMAT_APPLY" val="1"/>
</p:tagLst>
</file>

<file path=ppt/tags/tag47.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FILL_FORE_SCHEMECOLOR_INDEX" val="5"/>
  <p:tag name="KSO_WM_UNIT_FILL_TYPE" val="1"/>
  <p:tag name="KSO_WM_UNIT_ID" val="diagram20176517_1*r_i*1_3"/>
  <p:tag name="KSO_WM_UNIT_INDEX" val="1_3"/>
  <p:tag name="KSO_WM_UNIT_LAYERLEVEL" val="1_1"/>
  <p:tag name="KSO_WM_UNIT_TEXT_FILL_FORE_SCHEMECOLOR_INDEX" val="13"/>
  <p:tag name="KSO_WM_UNIT_TEXT_FILL_TYPE" val="1"/>
  <p:tag name="KSO_WM_UNIT_TYPE" val="r_i"/>
  <p:tag name="KSO_WM_UNIT_USESOURCEFORMAT_APPLY" val="1"/>
</p:tagLst>
</file>

<file path=ppt/tags/tag48.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FILL_FORE_SCHEMECOLOR_INDEX" val="8"/>
  <p:tag name="KSO_WM_UNIT_FILL_TYPE" val="1"/>
  <p:tag name="KSO_WM_UNIT_ID" val="diagram20176517_1*r_i*1_4"/>
  <p:tag name="KSO_WM_UNIT_INDEX" val="1_4"/>
  <p:tag name="KSO_WM_UNIT_LAYERLEVEL" val="1_1"/>
  <p:tag name="KSO_WM_UNIT_TEXT_FILL_FORE_SCHEMECOLOR_INDEX" val="13"/>
  <p:tag name="KSO_WM_UNIT_TEXT_FILL_TYPE" val="1"/>
  <p:tag name="KSO_WM_UNIT_TYPE" val="r_i"/>
  <p:tag name="KSO_WM_UNIT_USESOURCEFORMAT_APPLY" val="1"/>
</p:tagLst>
</file>

<file path=ppt/tags/tag49.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FILL_FORE_SCHEMECOLOR_INDEX" val="5"/>
  <p:tag name="KSO_WM_UNIT_FILL_TYPE" val="1"/>
  <p:tag name="KSO_WM_UNIT_ID" val="diagram20176517_1*r_i*1_5"/>
  <p:tag name="KSO_WM_UNIT_INDEX" val="1_5"/>
  <p:tag name="KSO_WM_UNIT_LAYERLEVEL" val="1_1"/>
  <p:tag name="KSO_WM_UNIT_TEXT_FILL_FORE_SCHEMECOLOR_INDEX" val="2"/>
  <p:tag name="KSO_WM_UNIT_TEXT_FILL_TYPE" val="1"/>
  <p:tag name="KSO_WM_UNIT_TYPE" val="r_i"/>
  <p:tag name="KSO_WM_UNIT_USESOURCEFORMAT_APPLY" val="1"/>
</p:tagLst>
</file>

<file path=ppt/tags/tag50.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FILL_FORE_SCHEMECOLOR_INDEX" val="8"/>
  <p:tag name="KSO_WM_UNIT_FILL_TYPE" val="1"/>
  <p:tag name="KSO_WM_UNIT_ID" val="diagram20176517_1*r_i*1_6"/>
  <p:tag name="KSO_WM_UNIT_INDEX" val="1_6"/>
  <p:tag name="KSO_WM_UNIT_LAYERLEVEL" val="1_1"/>
  <p:tag name="KSO_WM_UNIT_TEXT_FILL_FORE_SCHEMECOLOR_INDEX" val="2"/>
  <p:tag name="KSO_WM_UNIT_TEXT_FILL_TYPE" val="1"/>
  <p:tag name="KSO_WM_UNIT_TYPE" val="r_i"/>
  <p:tag name="KSO_WM_UNIT_USESOURCEFORMAT_APPLY" val="1"/>
</p:tagLst>
</file>

<file path=ppt/tags/tag51.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76517"/>
  <p:tag name="KSO_WM_UNIT_DIAGRAM_SCHEMECOLOR_ID" val="0"/>
  <p:tag name="KSO_WM_UNIT_FILL_FORE_SCHEMECOLOR_INDEX" val="5"/>
  <p:tag name="KSO_WM_UNIT_FILL_TYPE" val="1"/>
  <p:tag name="KSO_WM_UNIT_ID" val="diagram20176517_1*r_i*1_7"/>
  <p:tag name="KSO_WM_UNIT_INDEX" val="1_7"/>
  <p:tag name="KSO_WM_UNIT_LAYERLEVEL" val="1_1"/>
  <p:tag name="KSO_WM_UNIT_TEXT_FILL_FORE_SCHEMECOLOR_INDEX" val="2"/>
  <p:tag name="KSO_WM_UNIT_TEXT_FILL_TYPE" val="1"/>
  <p:tag name="KSO_WM_UNIT_TYPE" val="r_i"/>
  <p:tag name="KSO_WM_UNIT_USESOURCEFORMAT_APPLY" val="1"/>
</p:tagLst>
</file>

<file path=ppt/tags/tag52.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7"/>
  <p:tag name="KSO_WM_UNIT_COMPATIBLE" val="0"/>
  <p:tag name="KSO_WM_UNIT_DIAGRAM_ISNUMVISUAL" val="0"/>
  <p:tag name="KSO_WM_UNIT_DIAGRAM_ISREFERUNIT" val="0"/>
  <p:tag name="KSO_WM_UNIT_DIAGRAM_SCHEMECOLOR_ID" val="0"/>
  <p:tag name="KSO_WM_UNIT_FILL_FORE_SCHEMECOLOR_INDEX" val="8"/>
  <p:tag name="KSO_WM_UNIT_FILL_TYPE" val="1"/>
  <p:tag name="KSO_WM_UNIT_HIGHLIGHT" val="0"/>
  <p:tag name="KSO_WM_UNIT_ID" val="diagram20188463_2*q_h_i*1_4_1"/>
  <p:tag name="KSO_WM_UNIT_INDEX" val="1_4_1"/>
  <p:tag name="KSO_WM_UNIT_LAYERLEVEL" val="1_1_1"/>
  <p:tag name="KSO_WM_UNIT_TEXT_FILL_FORE_SCHEMECOLOR_INDEX" val="13"/>
  <p:tag name="KSO_WM_UNIT_TEXT_FILL_TYPE" val="1"/>
  <p:tag name="KSO_WM_UNIT_TYPE" val="q_h_i"/>
  <p:tag name="KSO_WM_UNIT_USESOURCEFORMAT_APPLY" val="1"/>
</p:tagLst>
</file>

<file path=ppt/tags/tag53.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8"/>
  <p:tag name="KSO_WM_UNIT_COMPATIBLE" val="0"/>
  <p:tag name="KSO_WM_UNIT_DIAGRAM_ISNUMVISUAL" val="0"/>
  <p:tag name="KSO_WM_UNIT_DIAGRAM_ISREFERUNIT" val="0"/>
  <p:tag name="KSO_WM_UNIT_DIAGRAM_SCHEMECOLOR_ID" val="0"/>
  <p:tag name="KSO_WM_UNIT_FILL_FORE_SCHEMECOLOR_INDEX" val="8"/>
  <p:tag name="KSO_WM_UNIT_FILL_TYPE" val="1"/>
  <p:tag name="KSO_WM_UNIT_HIGHLIGHT" val="0"/>
  <p:tag name="KSO_WM_UNIT_ID" val="diagram20188463_2*q_h_i*1_4_2"/>
  <p:tag name="KSO_WM_UNIT_INDEX" val="1_4_2"/>
  <p:tag name="KSO_WM_UNIT_LAYERLEVEL" val="1_1_1"/>
  <p:tag name="KSO_WM_UNIT_TEXT_FILL_FORE_SCHEMECOLOR_INDEX" val="13"/>
  <p:tag name="KSO_WM_UNIT_TEXT_FILL_TYPE" val="1"/>
  <p:tag name="KSO_WM_UNIT_TYPE" val="q_h_i"/>
  <p:tag name="KSO_WM_UNIT_USESOURCEFORMAT_APPLY" val="1"/>
</p:tagLst>
</file>

<file path=ppt/tags/tag54.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7"/>
  <p:tag name="KSO_WM_UNIT_COMPATIBLE" val="0"/>
  <p:tag name="KSO_WM_UNIT_DIAGRAM_ISNUMVISUAL" val="0"/>
  <p:tag name="KSO_WM_UNIT_DIAGRAM_ISREFERUNIT" val="0"/>
  <p:tag name="KSO_WM_UNIT_DIAGRAM_SCHEMECOLOR_ID" val="0"/>
  <p:tag name="KSO_WM_UNIT_FILL_FORE_SCHEMECOLOR_INDEX" val="6"/>
  <p:tag name="KSO_WM_UNIT_FILL_TYPE" val="1"/>
  <p:tag name="KSO_WM_UNIT_HIGHLIGHT" val="0"/>
  <p:tag name="KSO_WM_UNIT_ID" val="diagram20188463_2*q_h_i*1_2_1"/>
  <p:tag name="KSO_WM_UNIT_INDEX" val="1_2_1"/>
  <p:tag name="KSO_WM_UNIT_LAYERLEVEL" val="1_1_1"/>
  <p:tag name="KSO_WM_UNIT_TEXT_FILL_FORE_SCHEMECOLOR_INDEX" val="13"/>
  <p:tag name="KSO_WM_UNIT_TEXT_FILL_TYPE" val="1"/>
  <p:tag name="KSO_WM_UNIT_TYPE" val="q_h_i"/>
  <p:tag name="KSO_WM_UNIT_USESOURCEFORMAT_APPLY" val="1"/>
</p:tagLst>
</file>

<file path=ppt/tags/tag55.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8"/>
  <p:tag name="KSO_WM_UNIT_COMPATIBLE" val="0"/>
  <p:tag name="KSO_WM_UNIT_DIAGRAM_ISNUMVISUAL" val="0"/>
  <p:tag name="KSO_WM_UNIT_DIAGRAM_ISREFERUNIT" val="0"/>
  <p:tag name="KSO_WM_UNIT_DIAGRAM_SCHEMECOLOR_ID" val="0"/>
  <p:tag name="KSO_WM_UNIT_FILL_FORE_SCHEMECOLOR_INDEX" val="6"/>
  <p:tag name="KSO_WM_UNIT_FILL_TYPE" val="1"/>
  <p:tag name="KSO_WM_UNIT_HIGHLIGHT" val="0"/>
  <p:tag name="KSO_WM_UNIT_ID" val="diagram20188463_2*q_h_i*1_2_2"/>
  <p:tag name="KSO_WM_UNIT_INDEX" val="1_2_2"/>
  <p:tag name="KSO_WM_UNIT_LAYERLEVEL" val="1_1_1"/>
  <p:tag name="KSO_WM_UNIT_TEXT_FILL_FORE_SCHEMECOLOR_INDEX" val="13"/>
  <p:tag name="KSO_WM_UNIT_TEXT_FILL_TYPE" val="1"/>
  <p:tag name="KSO_WM_UNIT_TYPE" val="q_h_i"/>
  <p:tag name="KSO_WM_UNIT_USESOURCEFORMAT_APPLY" val="1"/>
</p:tagLst>
</file>

<file path=ppt/tags/tag56.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7"/>
  <p:tag name="KSO_WM_UNIT_COMPATIBLE" val="0"/>
  <p:tag name="KSO_WM_UNIT_DIAGRAM_ISNUMVISUAL" val="0"/>
  <p:tag name="KSO_WM_UNIT_DIAGRAM_ISREFERUNIT" val="0"/>
  <p:tag name="KSO_WM_UNIT_DIAGRAM_SCHEMECOLOR_ID" val="0"/>
  <p:tag name="KSO_WM_UNIT_FILL_FORE_SCHEMECOLOR_INDEX" val="7"/>
  <p:tag name="KSO_WM_UNIT_FILL_TYPE" val="1"/>
  <p:tag name="KSO_WM_UNIT_HIGHLIGHT" val="0"/>
  <p:tag name="KSO_WM_UNIT_ID" val="diagram20188463_2*q_h_i*1_3_1"/>
  <p:tag name="KSO_WM_UNIT_INDEX" val="1_3_1"/>
  <p:tag name="KSO_WM_UNIT_LAYERLEVEL" val="1_1_1"/>
  <p:tag name="KSO_WM_UNIT_TEXT_FILL_FORE_SCHEMECOLOR_INDEX" val="13"/>
  <p:tag name="KSO_WM_UNIT_TEXT_FILL_TYPE" val="1"/>
  <p:tag name="KSO_WM_UNIT_TYPE" val="q_h_i"/>
  <p:tag name="KSO_WM_UNIT_USESOURCEFORMAT_APPLY" val="1"/>
</p:tagLst>
</file>

<file path=ppt/tags/tag57.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8"/>
  <p:tag name="KSO_WM_UNIT_COMPATIBLE" val="0"/>
  <p:tag name="KSO_WM_UNIT_DIAGRAM_ISNUMVISUAL" val="0"/>
  <p:tag name="KSO_WM_UNIT_DIAGRAM_ISREFERUNIT" val="0"/>
  <p:tag name="KSO_WM_UNIT_DIAGRAM_SCHEMECOLOR_ID" val="0"/>
  <p:tag name="KSO_WM_UNIT_FILL_FORE_SCHEMECOLOR_INDEX" val="7"/>
  <p:tag name="KSO_WM_UNIT_FILL_TYPE" val="1"/>
  <p:tag name="KSO_WM_UNIT_HIGHLIGHT" val="0"/>
  <p:tag name="KSO_WM_UNIT_ID" val="diagram20188463_2*q_h_i*1_3_2"/>
  <p:tag name="KSO_WM_UNIT_INDEX" val="1_3_2"/>
  <p:tag name="KSO_WM_UNIT_LAYERLEVEL" val="1_1_1"/>
  <p:tag name="KSO_WM_UNIT_TEXT_FILL_FORE_SCHEMECOLOR_INDEX" val="13"/>
  <p:tag name="KSO_WM_UNIT_TEXT_FILL_TYPE" val="1"/>
  <p:tag name="KSO_WM_UNIT_TYPE" val="q_h_i"/>
  <p:tag name="KSO_WM_UNIT_USESOURCEFORMAT_APPLY" val="1"/>
</p:tagLst>
</file>

<file path=ppt/tags/tag58.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MPATIBLE" val="0"/>
  <p:tag name="KSO_WM_UNIT_DIAGRAM_ISNUMVISUAL" val="0"/>
  <p:tag name="KSO_WM_UNIT_DIAGRAM_ISREFERUNIT" val="0"/>
  <p:tag name="KSO_WM_UNIT_DIAGRAM_SCHEMECOLOR_ID" val="0"/>
  <p:tag name="KSO_WM_UNIT_HIGHLIGHT" val="0"/>
  <p:tag name="KSO_WM_UNIT_ID" val="diagram20188463_2*q_h_i*1_1_3"/>
  <p:tag name="KSO_WM_UNIT_INDEX" val="1_1_3"/>
  <p:tag name="KSO_WM_UNIT_LAYERLEVEL" val="1_1_1"/>
  <p:tag name="KSO_WM_UNIT_LINE_FILL_TYPE" val="2"/>
  <p:tag name="KSO_WM_UNIT_LINE_FORE_SCHEMECOLOR_INDEX" val="13"/>
  <p:tag name="KSO_WM_UNIT_TEXT_FILL_FORE_SCHEMECOLOR_INDEX" val="2"/>
  <p:tag name="KSO_WM_UNIT_TEXT_FILL_TYPE" val="1"/>
  <p:tag name="KSO_WM_UNIT_TYPE" val="q_h_i"/>
  <p:tag name="KSO_WM_UNIT_USESOURCEFORMAT_APPLY" val="1"/>
</p:tagLst>
</file>

<file path=ppt/tags/tag59.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MPATIBLE" val="0"/>
  <p:tag name="KSO_WM_UNIT_DIAGRAM_ISNUMVISUAL" val="0"/>
  <p:tag name="KSO_WM_UNIT_DIAGRAM_ISREFERUNIT" val="0"/>
  <p:tag name="KSO_WM_UNIT_DIAGRAM_SCHEMECOLOR_ID" val="0"/>
  <p:tag name="KSO_WM_UNIT_HIGHLIGHT" val="0"/>
  <p:tag name="KSO_WM_UNIT_ID" val="diagram20188463_2*q_h_i*1_3_3"/>
  <p:tag name="KSO_WM_UNIT_INDEX" val="1_3_3"/>
  <p:tag name="KSO_WM_UNIT_LAYERLEVEL" val="1_1_1"/>
  <p:tag name="KSO_WM_UNIT_LINE_FILL_TYPE" val="2"/>
  <p:tag name="KSO_WM_UNIT_LINE_FORE_SCHEMECOLOR_INDEX" val="13"/>
  <p:tag name="KSO_WM_UNIT_TEXT_FILL_FORE_SCHEMECOLOR_INDEX" val="2"/>
  <p:tag name="KSO_WM_UNIT_TEXT_FILL_TYPE" val="1"/>
  <p:tag name="KSO_WM_UNIT_TYPE" val="q_h_i"/>
  <p:tag name="KSO_WM_UNIT_USESOURCEFORMAT_APPLY" val="1"/>
</p:tagLst>
</file>

<file path=ppt/tags/tag60.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MPATIBLE" val="0"/>
  <p:tag name="KSO_WM_UNIT_DIAGRAM_ISNUMVISUAL" val="0"/>
  <p:tag name="KSO_WM_UNIT_DIAGRAM_ISREFERUNIT" val="0"/>
  <p:tag name="KSO_WM_UNIT_DIAGRAM_SCHEMECOLOR_ID" val="0"/>
  <p:tag name="KSO_WM_UNIT_HIGHLIGHT" val="0"/>
  <p:tag name="KSO_WM_UNIT_ID" val="diagram20188463_2*q_h_i*1_4_3"/>
  <p:tag name="KSO_WM_UNIT_INDEX" val="1_4_3"/>
  <p:tag name="KSO_WM_UNIT_LAYERLEVEL" val="1_1_1"/>
  <p:tag name="KSO_WM_UNIT_LINE_FILL_TYPE" val="2"/>
  <p:tag name="KSO_WM_UNIT_LINE_FORE_SCHEMECOLOR_INDEX" val="13"/>
  <p:tag name="KSO_WM_UNIT_TEXT_FILL_FORE_SCHEMECOLOR_INDEX" val="2"/>
  <p:tag name="KSO_WM_UNIT_TEXT_FILL_TYPE" val="1"/>
  <p:tag name="KSO_WM_UNIT_TYPE" val="q_h_i"/>
  <p:tag name="KSO_WM_UNIT_USESOURCEFORMAT_APPLY" val="1"/>
</p:tagLst>
</file>

<file path=ppt/tags/tag61.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MPATIBLE" val="0"/>
  <p:tag name="KSO_WM_UNIT_DIAGRAM_ISNUMVISUAL" val="0"/>
  <p:tag name="KSO_WM_UNIT_DIAGRAM_ISREFERUNIT" val="0"/>
  <p:tag name="KSO_WM_UNIT_DIAGRAM_SCHEMECOLOR_ID" val="0"/>
  <p:tag name="KSO_WM_UNIT_HIGHLIGHT" val="0"/>
  <p:tag name="KSO_WM_UNIT_ID" val="diagram20188463_2*q_h_i*1_2_3"/>
  <p:tag name="KSO_WM_UNIT_INDEX" val="1_2_3"/>
  <p:tag name="KSO_WM_UNIT_LAYERLEVEL" val="1_1_1"/>
  <p:tag name="KSO_WM_UNIT_LINE_FILL_TYPE" val="2"/>
  <p:tag name="KSO_WM_UNIT_LINE_FORE_SCHEMECOLOR_INDEX" val="13"/>
  <p:tag name="KSO_WM_UNIT_TEXT_FILL_FORE_SCHEMECOLOR_INDEX" val="2"/>
  <p:tag name="KSO_WM_UNIT_TEXT_FILL_TYPE" val="1"/>
  <p:tag name="KSO_WM_UNIT_TYPE" val="q_h_i"/>
  <p:tag name="KSO_WM_UNIT_USESOURCEFORMAT_APPLY" val="1"/>
</p:tagLst>
</file>

<file path=ppt/tags/tag62.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43"/>
  <p:tag name="KSO_WM_UNIT_COMPATIBLE" val="0"/>
  <p:tag name="KSO_WM_UNIT_DIAGRAM_ISNUMVISUAL" val="0"/>
  <p:tag name="KSO_WM_UNIT_DIAGRAM_ISREFERUNIT" val="0"/>
  <p:tag name="KSO_WM_UNIT_DIAGRAM_SCHEMECOLOR_ID" val="0"/>
  <p:tag name="KSO_WM_UNIT_FILL_FORE_SCHEMECOLOR_INDEX" val="14"/>
  <p:tag name="KSO_WM_UNIT_FILL_TYPE" val="1"/>
  <p:tag name="KSO_WM_UNIT_HIGHLIGHT" val="0"/>
  <p:tag name="KSO_WM_UNIT_ID" val="diagram20188463_2*q_h_x*1_4_1"/>
  <p:tag name="KSO_WM_UNIT_INDEX" val="1_4_1"/>
  <p:tag name="KSO_WM_UNIT_LAYERLEVEL" val="1_1_1"/>
  <p:tag name="KSO_WM_UNIT_TEXT_FILL_FORE_SCHEMECOLOR_INDEX" val="2"/>
  <p:tag name="KSO_WM_UNIT_TEXT_FILL_TYPE" val="1"/>
  <p:tag name="KSO_WM_UNIT_TYPE" val="q_h_x"/>
  <p:tag name="KSO_WM_UNIT_USESOURCEFORMAT_APPLY" val="1"/>
  <p:tag name="KSO_WM_UNIT_VALUE" val="95*87"/>
</p:tagLst>
</file>

<file path=ppt/tags/tag63.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76"/>
  <p:tag name="KSO_WM_UNIT_COMPATIBLE" val="0"/>
  <p:tag name="KSO_WM_UNIT_DIAGRAM_ISNUMVISUAL" val="0"/>
  <p:tag name="KSO_WM_UNIT_DIAGRAM_ISREFERUNIT" val="0"/>
  <p:tag name="KSO_WM_UNIT_DIAGRAM_SCHEMECOLOR_ID" val="0"/>
  <p:tag name="KSO_WM_UNIT_FILL_FORE_SCHEMECOLOR_INDEX" val="14"/>
  <p:tag name="KSO_WM_UNIT_FILL_TYPE" val="1"/>
  <p:tag name="KSO_WM_UNIT_HIGHLIGHT" val="0"/>
  <p:tag name="KSO_WM_UNIT_ID" val="diagram20188463_2*q_h_x*1_3_1"/>
  <p:tag name="KSO_WM_UNIT_INDEX" val="1_3_1"/>
  <p:tag name="KSO_WM_UNIT_LAYERLEVEL" val="1_1_1"/>
  <p:tag name="KSO_WM_UNIT_TEXT_FILL_FORE_SCHEMECOLOR_INDEX" val="2"/>
  <p:tag name="KSO_WM_UNIT_TEXT_FILL_TYPE" val="1"/>
  <p:tag name="KSO_WM_UNIT_TYPE" val="q_h_x"/>
  <p:tag name="KSO_WM_UNIT_USESOURCEFORMAT_APPLY" val="1"/>
  <p:tag name="KSO_WM_UNIT_VALUE" val="103*92"/>
</p:tagLst>
</file>

<file path=ppt/tags/tag64.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12"/>
  <p:tag name="KSO_WM_UNIT_COMPATIBLE" val="0"/>
  <p:tag name="KSO_WM_UNIT_DIAGRAM_ISNUMVISUAL" val="0"/>
  <p:tag name="KSO_WM_UNIT_DIAGRAM_ISREFERUNIT" val="0"/>
  <p:tag name="KSO_WM_UNIT_DIAGRAM_SCHEMECOLOR_ID" val="0"/>
  <p:tag name="KSO_WM_UNIT_FILL_FORE_SCHEMECOLOR_INDEX" val="14"/>
  <p:tag name="KSO_WM_UNIT_FILL_TYPE" val="1"/>
  <p:tag name="KSO_WM_UNIT_HIGHLIGHT" val="0"/>
  <p:tag name="KSO_WM_UNIT_ID" val="diagram20188463_2*q_h_x*1_2_1"/>
  <p:tag name="KSO_WM_UNIT_INDEX" val="1_2_1"/>
  <p:tag name="KSO_WM_UNIT_LAYERLEVEL" val="1_1_1"/>
  <p:tag name="KSO_WM_UNIT_TEXT_FILL_FORE_SCHEMECOLOR_INDEX" val="13"/>
  <p:tag name="KSO_WM_UNIT_TEXT_FILL_TYPE" val="1"/>
  <p:tag name="KSO_WM_UNIT_TYPE" val="q_h_x"/>
  <p:tag name="KSO_WM_UNIT_USESOURCEFORMAT_APPLY" val="1"/>
  <p:tag name="KSO_WM_UNIT_VALUE" val="99*92"/>
</p:tagLst>
</file>

<file path=ppt/tags/tag65.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7"/>
  <p:tag name="KSO_WM_UNIT_COMPATIBLE" val="0"/>
  <p:tag name="KSO_WM_UNIT_DIAGRAM_ISNUMVISUAL" val="0"/>
  <p:tag name="KSO_WM_UNIT_DIAGRAM_ISREFERUNIT" val="0"/>
  <p:tag name="KSO_WM_UNIT_DIAGRAM_SCHEMECOLOR_ID" val="0"/>
  <p:tag name="KSO_WM_UNIT_FILL_FORE_SCHEMECOLOR_INDEX" val="5"/>
  <p:tag name="KSO_WM_UNIT_FILL_TYPE" val="1"/>
  <p:tag name="KSO_WM_UNIT_HIGHLIGHT" val="0"/>
  <p:tag name="KSO_WM_UNIT_ID" val="diagram20188463_2*q_h_i*1_1_1"/>
  <p:tag name="KSO_WM_UNIT_INDEX" val="1_1_1"/>
  <p:tag name="KSO_WM_UNIT_LAYERLEVEL" val="1_1_1"/>
  <p:tag name="KSO_WM_UNIT_TEXT_FILL_FORE_SCHEMECOLOR_INDEX" val="13"/>
  <p:tag name="KSO_WM_UNIT_TEXT_FILL_TYPE" val="1"/>
  <p:tag name="KSO_WM_UNIT_TYPE" val="q_h_i"/>
  <p:tag name="KSO_WM_UNIT_USESOURCEFORMAT_APPLY" val="1"/>
</p:tagLst>
</file>

<file path=ppt/tags/tag66.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38"/>
  <p:tag name="KSO_WM_UNIT_COMPATIBLE" val="0"/>
  <p:tag name="KSO_WM_UNIT_DIAGRAM_ISNUMVISUAL" val="0"/>
  <p:tag name="KSO_WM_UNIT_DIAGRAM_ISREFERUNIT" val="0"/>
  <p:tag name="KSO_WM_UNIT_DIAGRAM_SCHEMECOLOR_ID" val="0"/>
  <p:tag name="KSO_WM_UNIT_FILL_FORE_SCHEMECOLOR_INDEX" val="5"/>
  <p:tag name="KSO_WM_UNIT_FILL_TYPE" val="1"/>
  <p:tag name="KSO_WM_UNIT_HIGHLIGHT" val="0"/>
  <p:tag name="KSO_WM_UNIT_ID" val="diagram20188463_2*q_h_i*1_1_2"/>
  <p:tag name="KSO_WM_UNIT_INDEX" val="1_1_2"/>
  <p:tag name="KSO_WM_UNIT_LAYERLEVEL" val="1_1_1"/>
  <p:tag name="KSO_WM_UNIT_TEXT_FILL_FORE_SCHEMECOLOR_INDEX" val="13"/>
  <p:tag name="KSO_WM_UNIT_TEXT_FILL_TYPE" val="1"/>
  <p:tag name="KSO_WM_UNIT_TYPE" val="q_h_i"/>
  <p:tag name="KSO_WM_UNIT_USESOURCEFORMAT_APPLY" val="1"/>
</p:tagLst>
</file>

<file path=ppt/tags/tag67.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11"/>
  <p:tag name="KSO_WM_UNIT_COMPATIBLE" val="0"/>
  <p:tag name="KSO_WM_UNIT_DIAGRAM_ISNUMVISUAL" val="0"/>
  <p:tag name="KSO_WM_UNIT_DIAGRAM_ISREFERUNIT" val="0"/>
  <p:tag name="KSO_WM_UNIT_DIAGRAM_SCHEMECOLOR_ID" val="0"/>
  <p:tag name="KSO_WM_UNIT_FILL_FORE_SCHEMECOLOR_INDEX" val="14"/>
  <p:tag name="KSO_WM_UNIT_FILL_TYPE" val="1"/>
  <p:tag name="KSO_WM_UNIT_HIGHLIGHT" val="0"/>
  <p:tag name="KSO_WM_UNIT_ID" val="diagram20188463_2*q_h_x*1_1_1"/>
  <p:tag name="KSO_WM_UNIT_INDEX" val="1_1_1"/>
  <p:tag name="KSO_WM_UNIT_LAYERLEVEL" val="1_1_1"/>
  <p:tag name="KSO_WM_UNIT_TEXT_FILL_FORE_SCHEMECOLOR_INDEX" val="13"/>
  <p:tag name="KSO_WM_UNIT_TEXT_FILL_TYPE" val="1"/>
  <p:tag name="KSO_WM_UNIT_TYPE" val="q_h_x"/>
  <p:tag name="KSO_WM_UNIT_USESOURCEFORMAT_APPLY" val="1"/>
  <p:tag name="KSO_WM_UNIT_VALUE" val="110*75"/>
</p:tagLst>
</file>

<file path=ppt/tags/tag68.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7"/>
  <p:tag name="KSO_WM_UNIT_COMPATIBLE" val="0"/>
  <p:tag name="KSO_WM_UNIT_DIAGRAM_ISNUMVISUAL" val="0"/>
  <p:tag name="KSO_WM_UNIT_DIAGRAM_ISREFERUNIT" val="0"/>
  <p:tag name="KSO_WM_UNIT_DIAGRAM_SCHEMECOLOR_ID" val="0"/>
  <p:tag name="KSO_WM_UNIT_HIGHLIGHT" val="0"/>
  <p:tag name="KSO_WM_UNIT_ID" val="diagram20188463_2*q_h_a*1_1_1"/>
  <p:tag name="KSO_WM_UNIT_INDEX" val="1_1_1"/>
  <p:tag name="KSO_WM_UNIT_ISCONTENTSTITLE" val="0"/>
  <p:tag name="KSO_WM_UNIT_LAYERLEVEL" val="1_1_1"/>
  <p:tag name="KSO_WM_UNIT_NOCLEAR" val="0"/>
  <p:tag name="KSO_WM_UNIT_PRESET_TEXT" val="添加标题"/>
  <p:tag name="KSO_WM_UNIT_TEXT_FILL_FORE_SCHEMECOLOR_INDEX" val="5"/>
  <p:tag name="KSO_WM_UNIT_TEXT_FILL_TYPE" val="1"/>
  <p:tag name="KSO_WM_UNIT_TYPE" val="q_h_a"/>
  <p:tag name="KSO_WM_UNIT_USESOURCEFORMAT_APPLY" val="1"/>
  <p:tag name="KSO_WM_UNIT_VALUE" val="11"/>
</p:tagLst>
</file>

<file path=ppt/tags/tag69.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8"/>
  <p:tag name="KSO_WM_UNIT_COMPATIBLE" val="0"/>
  <p:tag name="KSO_WM_UNIT_DIAGRAM_ISNUMVISUAL" val="0"/>
  <p:tag name="KSO_WM_UNIT_DIAGRAM_ISREFERUNIT" val="0"/>
  <p:tag name="KSO_WM_UNIT_DIAGRAM_SCHEMECOLOR_ID" val="0"/>
  <p:tag name="KSO_WM_UNIT_HIGHLIGHT" val="0"/>
  <p:tag name="KSO_WM_UNIT_ID" val="diagram20188463_2*q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3"/>
  <p:tag name="KSO_WM_UNIT_TEXT_FILL_TYPE" val="1"/>
  <p:tag name="KSO_WM_UNIT_TYPE" val="q_h_f"/>
  <p:tag name="KSO_WM_UNIT_USESOURCEFORMAT_APPLY" val="1"/>
  <p:tag name="KSO_WM_UNIT_VALUE" val="32"/>
</p:tagLst>
</file>

<file path=ppt/tags/tag70.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3"/>
  <p:tag name="KSO_WM_UNIT_COMPATIBLE" val="0"/>
  <p:tag name="KSO_WM_UNIT_DIAGRAM_ISNUMVISUAL" val="0"/>
  <p:tag name="KSO_WM_UNIT_DIAGRAM_ISREFERUNIT" val="0"/>
  <p:tag name="KSO_WM_UNIT_DIAGRAM_SCHEMECOLOR_ID" val="0"/>
  <p:tag name="KSO_WM_UNIT_HIGHLIGHT" val="0"/>
  <p:tag name="KSO_WM_UNIT_ID" val="diagram20188463_2*q_h_a*1_4_1"/>
  <p:tag name="KSO_WM_UNIT_INDEX" val="1_4_1"/>
  <p:tag name="KSO_WM_UNIT_ISCONTENTSTITLE" val="0"/>
  <p:tag name="KSO_WM_UNIT_LAYERLEVEL" val="1_1_1"/>
  <p:tag name="KSO_WM_UNIT_NOCLEAR" val="0"/>
  <p:tag name="KSO_WM_UNIT_PRESET_TEXT" val="添加标题"/>
  <p:tag name="KSO_WM_UNIT_TEXT_FILL_FORE_SCHEMECOLOR_INDEX" val="8"/>
  <p:tag name="KSO_WM_UNIT_TEXT_FILL_TYPE" val="1"/>
  <p:tag name="KSO_WM_UNIT_TYPE" val="q_h_a"/>
  <p:tag name="KSO_WM_UNIT_USESOURCEFORMAT_APPLY" val="1"/>
  <p:tag name="KSO_WM_UNIT_VALUE" val="11"/>
</p:tagLst>
</file>

<file path=ppt/tags/tag71.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4"/>
  <p:tag name="KSO_WM_UNIT_COMPATIBLE" val="0"/>
  <p:tag name="KSO_WM_UNIT_DIAGRAM_ISNUMVISUAL" val="0"/>
  <p:tag name="KSO_WM_UNIT_DIAGRAM_ISREFERUNIT" val="0"/>
  <p:tag name="KSO_WM_UNIT_DIAGRAM_SCHEMECOLOR_ID" val="0"/>
  <p:tag name="KSO_WM_UNIT_HIGHLIGHT" val="0"/>
  <p:tag name="KSO_WM_UNIT_ID" val="diagram20188463_2*q_h_f*1_4_1"/>
  <p:tag name="KSO_WM_UNIT_INDEX" val="1_4_1"/>
  <p:tag name="KSO_WM_UNIT_LAYERLEVEL" val="1_1_1"/>
  <p:tag name="KSO_WM_UNIT_NOCLEAR" val="0"/>
  <p:tag name="KSO_WM_UNIT_PRESET_TEXT" val="单击此处添加文本具体内容，简明扼要的阐述您的观点。"/>
  <p:tag name="KSO_WM_UNIT_TEXT_FILL_FORE_SCHEMECOLOR_INDEX" val="13"/>
  <p:tag name="KSO_WM_UNIT_TEXT_FILL_TYPE" val="1"/>
  <p:tag name="KSO_WM_UNIT_TYPE" val="q_h_f"/>
  <p:tag name="KSO_WM_UNIT_USESOURCEFORMAT_APPLY" val="1"/>
  <p:tag name="KSO_WM_UNIT_VALUE" val="32"/>
</p:tagLst>
</file>

<file path=ppt/tags/tag72.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7"/>
  <p:tag name="KSO_WM_UNIT_COMPATIBLE" val="0"/>
  <p:tag name="KSO_WM_UNIT_DIAGRAM_ISNUMVISUAL" val="0"/>
  <p:tag name="KSO_WM_UNIT_DIAGRAM_ISREFERUNIT" val="0"/>
  <p:tag name="KSO_WM_UNIT_DIAGRAM_SCHEMECOLOR_ID" val="0"/>
  <p:tag name="KSO_WM_UNIT_HIGHLIGHT" val="0"/>
  <p:tag name="KSO_WM_UNIT_ID" val="diagram20188463_2*q_h_a*1_2_1"/>
  <p:tag name="KSO_WM_UNIT_INDEX" val="1_2_1"/>
  <p:tag name="KSO_WM_UNIT_ISCONTENTSTITLE" val="0"/>
  <p:tag name="KSO_WM_UNIT_LAYERLEVEL" val="1_1_1"/>
  <p:tag name="KSO_WM_UNIT_NOCLEAR" val="0"/>
  <p:tag name="KSO_WM_UNIT_PRESET_TEXT" val="添加标题"/>
  <p:tag name="KSO_WM_UNIT_TEXT_FILL_FORE_SCHEMECOLOR_INDEX" val="6"/>
  <p:tag name="KSO_WM_UNIT_TEXT_FILL_TYPE" val="1"/>
  <p:tag name="KSO_WM_UNIT_TYPE" val="q_h_a"/>
  <p:tag name="KSO_WM_UNIT_USESOURCEFORMAT_APPLY" val="1"/>
  <p:tag name="KSO_WM_UNIT_VALUE" val="11"/>
</p:tagLst>
</file>

<file path=ppt/tags/tag73.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8"/>
  <p:tag name="KSO_WM_UNIT_COMPATIBLE" val="0"/>
  <p:tag name="KSO_WM_UNIT_DIAGRAM_ISNUMVISUAL" val="0"/>
  <p:tag name="KSO_WM_UNIT_DIAGRAM_ISREFERUNIT" val="0"/>
  <p:tag name="KSO_WM_UNIT_DIAGRAM_SCHEMECOLOR_ID" val="0"/>
  <p:tag name="KSO_WM_UNIT_HIGHLIGHT" val="0"/>
  <p:tag name="KSO_WM_UNIT_ID" val="diagram20188463_2*q_h_f*1_2_1"/>
  <p:tag name="KSO_WM_UNIT_INDEX" val="1_2_1"/>
  <p:tag name="KSO_WM_UNIT_LAYERLEVEL" val="1_1_1"/>
  <p:tag name="KSO_WM_UNIT_NOCLEAR" val="0"/>
  <p:tag name="KSO_WM_UNIT_PRESET_TEXT" val="单击此处添加文本具体内容，简明扼要的阐述您的观点。"/>
  <p:tag name="KSO_WM_UNIT_TEXT_FILL_FORE_SCHEMECOLOR_INDEX" val="13"/>
  <p:tag name="KSO_WM_UNIT_TEXT_FILL_TYPE" val="1"/>
  <p:tag name="KSO_WM_UNIT_TYPE" val="q_h_f"/>
  <p:tag name="KSO_WM_UNIT_USESOURCEFORMAT_APPLY" val="1"/>
  <p:tag name="KSO_WM_UNIT_VALUE" val="32"/>
</p:tagLst>
</file>

<file path=ppt/tags/tag74.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3"/>
  <p:tag name="KSO_WM_UNIT_COMPATIBLE" val="0"/>
  <p:tag name="KSO_WM_UNIT_DIAGRAM_ISNUMVISUAL" val="0"/>
  <p:tag name="KSO_WM_UNIT_DIAGRAM_ISREFERUNIT" val="0"/>
  <p:tag name="KSO_WM_UNIT_DIAGRAM_SCHEMECOLOR_ID" val="0"/>
  <p:tag name="KSO_WM_UNIT_HIGHLIGHT" val="0"/>
  <p:tag name="KSO_WM_UNIT_ID" val="diagram20188463_2*q_h_a*1_3_1"/>
  <p:tag name="KSO_WM_UNIT_INDEX" val="1_3_1"/>
  <p:tag name="KSO_WM_UNIT_ISCONTENTSTITLE" val="0"/>
  <p:tag name="KSO_WM_UNIT_LAYERLEVEL" val="1_1_1"/>
  <p:tag name="KSO_WM_UNIT_NOCLEAR" val="0"/>
  <p:tag name="KSO_WM_UNIT_PRESET_TEXT" val="添加标题"/>
  <p:tag name="KSO_WM_UNIT_TEXT_FILL_FORE_SCHEMECOLOR_INDEX" val="7"/>
  <p:tag name="KSO_WM_UNIT_TEXT_FILL_TYPE" val="1"/>
  <p:tag name="KSO_WM_UNIT_TYPE" val="q_h_a"/>
  <p:tag name="KSO_WM_UNIT_USESOURCEFORMAT_APPLY" val="1"/>
  <p:tag name="KSO_WM_UNIT_VALUE" val="11"/>
</p:tagLst>
</file>

<file path=ppt/tags/tag75.xml><?xml version="1.0" encoding="utf-8"?>
<p:tagLst xmlns:p="http://schemas.openxmlformats.org/presentationml/2006/main">
  <p:tag name="KSO_WM_BEAUTIFY_FLAG" val="#wm#"/>
  <p:tag name="KSO_WM_DIAGRAM_GROUP_CODE" val="q1-1"/>
  <p:tag name="KSO_WM_TAG_VERSION" val="1.0"/>
  <p:tag name="KSO_WM_TEMPLATE_CATEGORY" val="diagram"/>
  <p:tag name="KSO_WM_TEMPLATE_INDEX" val="20188463"/>
  <p:tag name="KSO_WM_UNIT_COLOR_SCHEME_PARENT_PAGE" val="0_3"/>
  <p:tag name="KSO_WM_UNIT_COLOR_SCHEME_SHAPE_ID" val="24"/>
  <p:tag name="KSO_WM_UNIT_COMPATIBLE" val="0"/>
  <p:tag name="KSO_WM_UNIT_DIAGRAM_ISNUMVISUAL" val="0"/>
  <p:tag name="KSO_WM_UNIT_DIAGRAM_ISREFERUNIT" val="0"/>
  <p:tag name="KSO_WM_UNIT_DIAGRAM_SCHEMECOLOR_ID" val="0"/>
  <p:tag name="KSO_WM_UNIT_HIGHLIGHT" val="0"/>
  <p:tag name="KSO_WM_UNIT_ID" val="diagram20188463_2*q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3"/>
  <p:tag name="KSO_WM_UNIT_TEXT_FILL_TYPE" val="1"/>
  <p:tag name="KSO_WM_UNIT_TYPE" val="q_h_f"/>
  <p:tag name="KSO_WM_UNIT_USESOURCEFORMAT_APPLY" val="1"/>
  <p:tag name="KSO_WM_UNIT_VALUE" val="32"/>
</p:tagLst>
</file>

<file path=ppt/tags/tag76.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209</Paragraphs>
  <Slides>26</Slides>
  <Notes>13</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2020-08-24T08:16:59Z</cp:lastPrinted>
  <dcterms:created xsi:type="dcterms:W3CDTF">2020-08-24T08:16:59Z</dcterms:created>
  <dcterms:modified xsi:type="dcterms:W3CDTF">2020-08-24T00:17:04Z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