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0" r:id="rId1"/>
  </p:sldMasterIdLst>
  <p:notesMasterIdLst>
    <p:notesMasterId r:id="rId27"/>
  </p:notesMasterIdLst>
  <p:sldIdLst>
    <p:sldId id="256" r:id="rId2"/>
    <p:sldId id="262" r:id="rId3"/>
    <p:sldId id="263" r:id="rId4"/>
    <p:sldId id="264" r:id="rId5"/>
    <p:sldId id="271" r:id="rId6"/>
    <p:sldId id="272" r:id="rId7"/>
    <p:sldId id="276" r:id="rId8"/>
    <p:sldId id="277" r:id="rId9"/>
    <p:sldId id="279" r:id="rId10"/>
    <p:sldId id="280" r:id="rId11"/>
    <p:sldId id="281" r:id="rId12"/>
    <p:sldId id="283" r:id="rId13"/>
    <p:sldId id="282" r:id="rId14"/>
    <p:sldId id="284" r:id="rId15"/>
    <p:sldId id="285" r:id="rId16"/>
    <p:sldId id="287" r:id="rId17"/>
    <p:sldId id="286" r:id="rId18"/>
    <p:sldId id="288" r:id="rId19"/>
    <p:sldId id="289" r:id="rId20"/>
    <p:sldId id="267" r:id="rId21"/>
    <p:sldId id="290" r:id="rId22"/>
    <p:sldId id="268" r:id="rId23"/>
    <p:sldId id="269" r:id="rId24"/>
    <p:sldId id="270" r:id="rId25"/>
    <p:sldId id="258" r:id="rId26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F67"/>
    <a:srgbClr val="E6FB6B"/>
    <a:srgbClr val="F1F175"/>
    <a:srgbClr val="FF676B"/>
    <a:srgbClr val="CC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708" autoAdjust="0"/>
  </p:normalViewPr>
  <p:slideViewPr>
    <p:cSldViewPr>
      <p:cViewPr varScale="1">
        <p:scale>
          <a:sx n="90" d="100"/>
          <a:sy n="90" d="100"/>
        </p:scale>
        <p:origin x="-798" y="-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fld id="{39A3E67C-3599-4DC2-8032-7119ED23FD92}" type="datetimeFigureOut">
              <a:rPr lang="zh-CN" altLang="en-US"/>
              <a:pPr>
                <a:defRPr/>
              </a:pPr>
              <a:t>2017-09-02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fld id="{378F0F59-00FD-4A77-96E0-C3B14C7B482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348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CF3BD85-04AC-4BA0-83CF-B71FDC6AF6F3}" type="slidenum">
              <a:rPr lang="zh-CN" altLang="en-US" smtClean="0">
                <a:ea typeface="宋体" pitchFamily="2" charset="-122"/>
              </a:rPr>
              <a:pPr/>
              <a:t>18</a:t>
            </a:fld>
            <a:endParaRPr lang="zh-CN" altLang="en-US" smtClean="0"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本题考查辛亥革命的意义。本题的关键词是“中国人的脑袋”“思考”。结合所学可知，辛亥革命推翻了清王朝的统治，结束了我国两千多年的封建帝制，极大的推动了中华民族的思想解放，使民主共和的观念深入人心。故选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endParaRPr lang="zh-CN" altLang="en-US" smtClean="0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0FD4F44-9CB2-4200-A8F4-F30111DBD081}" type="slidenum">
              <a:rPr lang="zh-CN" altLang="en-US" smtClean="0">
                <a:ea typeface="宋体" pitchFamily="2" charset="-122"/>
              </a:rPr>
              <a:pPr/>
              <a:t>20</a:t>
            </a:fld>
            <a:endParaRPr lang="zh-CN" altLang="en-US" smtClean="0"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879868"/>
            <a:ext cx="7772400" cy="1102519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1982387"/>
            <a:ext cx="6670366" cy="131445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B0B0BB-B405-4B45-A079-B8FCDF4080EF}" type="datetimeFigureOut">
              <a:rPr lang="zh-CN" altLang="en-US" smtClean="0"/>
              <a:pPr>
                <a:defRPr/>
              </a:pPr>
              <a:t>2017-09-02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563201-B607-4F67-B8FA-DE36A2C3A067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822A9F-E3C7-4DEA-AA99-CF8FDAE0A3E7}" type="datetimeFigureOut">
              <a:rPr lang="zh-CN" altLang="en-US" smtClean="0"/>
              <a:pPr>
                <a:defRPr/>
              </a:pPr>
              <a:t>2017-09-02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4EE440-B921-4C6B-A758-431B9E9481C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193136"/>
            <a:ext cx="7772400" cy="1021556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071561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822A9F-E3C7-4DEA-AA99-CF8FDAE0A3E7}" type="datetimeFigureOut">
              <a:rPr lang="zh-CN" altLang="en-US" smtClean="0"/>
              <a:pPr>
                <a:defRPr/>
              </a:pPr>
              <a:t>2017-09-02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4EE440-B921-4C6B-A758-431B9E9481C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822A9F-E3C7-4DEA-AA99-CF8FDAE0A3E7}" type="datetimeFigureOut">
              <a:rPr lang="zh-CN" altLang="en-US" smtClean="0"/>
              <a:pPr>
                <a:defRPr/>
              </a:pPr>
              <a:t>2017-09-02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4EE440-B921-4C6B-A758-431B9E9481C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822A9F-E3C7-4DEA-AA99-CF8FDAE0A3E7}" type="datetimeFigureOut">
              <a:rPr lang="zh-CN" altLang="en-US" smtClean="0"/>
              <a:pPr>
                <a:defRPr/>
              </a:pPr>
              <a:t>2017-09-02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4EE440-B921-4C6B-A758-431B9E9481C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822A9F-E3C7-4DEA-AA99-CF8FDAE0A3E7}" type="datetimeFigureOut">
              <a:rPr lang="zh-CN" altLang="en-US" smtClean="0"/>
              <a:pPr>
                <a:defRPr/>
              </a:pPr>
              <a:t>2017-09-02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4EE440-B921-4C6B-A758-431B9E9481C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2566EF-CDBA-421C-8DBD-0A76504C1843}" type="datetimeFigureOut">
              <a:rPr lang="zh-CN" altLang="en-US" smtClean="0"/>
              <a:pPr>
                <a:defRPr/>
              </a:pPr>
              <a:t>2017-09-02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D8FA4D-2BE0-4D2F-848D-8B9319C02289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803660"/>
            <a:ext cx="5111750" cy="37873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4" y="803660"/>
            <a:ext cx="3008313" cy="257176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822A9F-E3C7-4DEA-AA99-CF8FDAE0A3E7}" type="datetimeFigureOut">
              <a:rPr lang="zh-CN" altLang="en-US" smtClean="0"/>
              <a:pPr>
                <a:defRPr/>
              </a:pPr>
              <a:t>2017-09-02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4EE440-B921-4C6B-A758-431B9E9481C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6" y="214296"/>
            <a:ext cx="8230993" cy="522470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482189"/>
            <a:ext cx="785818" cy="3429024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406005"/>
            <a:ext cx="6415094" cy="4094571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750081"/>
            <a:ext cx="914368" cy="316113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822A9F-E3C7-4DEA-AA99-CF8FDAE0A3E7}" type="datetimeFigureOut">
              <a:rPr lang="zh-CN" altLang="en-US" smtClean="0"/>
              <a:pPr>
                <a:defRPr/>
              </a:pPr>
              <a:t>2017-09-02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4EE440-B921-4C6B-A758-431B9E9481C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822A9F-E3C7-4DEA-AA99-CF8FDAE0A3E7}" type="datetimeFigureOut">
              <a:rPr lang="zh-CN" altLang="en-US" smtClean="0"/>
              <a:pPr>
                <a:defRPr/>
              </a:pPr>
              <a:t>2017-09-02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4EE440-B921-4C6B-A758-431B9E9481C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05979"/>
            <a:ext cx="1543032" cy="4388644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615130" cy="4388644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822A9F-E3C7-4DEA-AA99-CF8FDAE0A3E7}" type="datetimeFigureOut">
              <a:rPr lang="zh-CN" altLang="en-US" smtClean="0"/>
              <a:pPr>
                <a:defRPr/>
              </a:pPr>
              <a:t>2017-09-02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4EE440-B921-4C6B-A758-431B9E9481C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6"/>
            <a:ext cx="7772400" cy="1125140"/>
          </a:xfrm>
          <a:prstGeom prst="rect">
            <a:avLst/>
          </a:prstGeom>
        </p:spPr>
        <p:txBody>
          <a:bodyPr lIns="44796" tIns="22398" rIns="44796" bIns="22398"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820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4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2462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328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4103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4924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5745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6566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6"/>
            <a:ext cx="7772400" cy="1125140"/>
          </a:xfrm>
          <a:prstGeom prst="rect">
            <a:avLst/>
          </a:prstGeom>
        </p:spPr>
        <p:txBody>
          <a:bodyPr lIns="44796" tIns="22398" rIns="44796" bIns="22398"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820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4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2462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328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4103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4924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5745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6566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6"/>
            <a:ext cx="7772400" cy="1125140"/>
          </a:xfrm>
          <a:prstGeom prst="rect">
            <a:avLst/>
          </a:prstGeom>
        </p:spPr>
        <p:txBody>
          <a:bodyPr lIns="44796" tIns="22398" rIns="44796" bIns="22398"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820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4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2462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328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4103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4924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5745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6566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8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10" y="3686358"/>
            <a:ext cx="2476191" cy="14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535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30713"/>
            <a:ext cx="4572000" cy="535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9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4815334"/>
            <a:ext cx="9144000" cy="32816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822A9F-E3C7-4DEA-AA99-CF8FDAE0A3E7}" type="datetimeFigureOut">
              <a:rPr lang="zh-CN" altLang="en-US" smtClean="0"/>
              <a:pPr>
                <a:defRPr/>
              </a:pPr>
              <a:t>2017-09-02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A4EE440-B921-4C6B-A758-431B9E9481C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  <p:sldLayoutId id="2147483782" r:id="rId12"/>
    <p:sldLayoutId id="2147483783" r:id="rId13"/>
    <p:sldLayoutId id="2147483784" r:id="rId14"/>
    <p:sldLayoutId id="2147483785" r:id="rId15"/>
    <p:sldLayoutId id="2147483764" r:id="rId16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audio" Target="file:///C:\Documents%20and%20Settings\Administrator\&#26700;&#38754;\&#26032;&#24314;&#25991;&#20214;&#22841;\&#32593;&#32476;&#27468;&#25163;-&#26329;&#33394;(&#26329;&#33394;&#8212;&#36208;&#21521;&#20849;&#21644;(&#24684;&#22942;&#28436;&#21809;)).mp3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/>
          <p:cNvSpPr txBox="1">
            <a:spLocks noChangeArrowheads="1"/>
          </p:cNvSpPr>
          <p:nvPr/>
        </p:nvSpPr>
        <p:spPr bwMode="auto">
          <a:xfrm>
            <a:off x="1857375" y="1000125"/>
            <a:ext cx="5143500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4796" tIns="22398" rIns="44796" bIns="22398">
            <a:spAutoFit/>
          </a:bodyPr>
          <a:lstStyle/>
          <a:p>
            <a:pPr algn="ctr"/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3200" b="1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课 中华民国的创建</a:t>
            </a:r>
          </a:p>
        </p:txBody>
      </p:sp>
      <p:sp>
        <p:nvSpPr>
          <p:cNvPr id="9219" name="矩形 2"/>
          <p:cNvSpPr>
            <a:spLocks noChangeArrowheads="1"/>
          </p:cNvSpPr>
          <p:nvPr/>
        </p:nvSpPr>
        <p:spPr bwMode="auto">
          <a:xfrm>
            <a:off x="3786188" y="2273300"/>
            <a:ext cx="13382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八年级上册</a:t>
            </a:r>
            <a:endParaRPr lang="en-US" altLang="zh-CN" b="1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10243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44" name="矩形 4"/>
          <p:cNvSpPr>
            <a:spLocks noChangeArrowheads="1"/>
          </p:cNvSpPr>
          <p:nvPr/>
        </p:nvSpPr>
        <p:spPr bwMode="auto">
          <a:xfrm>
            <a:off x="500063" y="171450"/>
            <a:ext cx="171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学习目标</a:t>
            </a:r>
          </a:p>
        </p:txBody>
      </p:sp>
      <p:sp>
        <p:nvSpPr>
          <p:cNvPr id="9221" name="TextBox 7"/>
          <p:cNvSpPr txBox="1">
            <a:spLocks noChangeArrowheads="1"/>
          </p:cNvSpPr>
          <p:nvPr/>
        </p:nvSpPr>
        <p:spPr bwMode="auto">
          <a:xfrm>
            <a:off x="1428750" y="1143000"/>
            <a:ext cx="7072313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lnSpc>
                <a:spcPct val="150000"/>
              </a:lnSpc>
              <a:defRPr/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学习目标：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  <a:p>
            <a:pPr marL="457200" indent="-457200">
              <a:lnSpc>
                <a:spcPct val="150000"/>
              </a:lnSpc>
              <a:defRPr/>
            </a:pPr>
            <a:r>
              <a:rPr lang="en-US" altLang="zh-CN" dirty="0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1.了解中华民国建立以及对内对、外政策；</a:t>
            </a:r>
          </a:p>
          <a:p>
            <a:pPr marL="457200" indent="-457200">
              <a:lnSpc>
                <a:spcPct val="150000"/>
              </a:lnSpc>
              <a:defRPr/>
            </a:pPr>
            <a:r>
              <a:rPr lang="en-US" altLang="zh-CN" dirty="0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2.知道袁世凯窃取革命果实的史实；</a:t>
            </a:r>
          </a:p>
          <a:p>
            <a:pPr marL="457200" indent="-457200">
              <a:lnSpc>
                <a:spcPct val="150000"/>
              </a:lnSpc>
              <a:defRPr/>
            </a:pPr>
            <a:r>
              <a:rPr lang="en-US" altLang="zh-CN" dirty="0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3.理解《中华民国临时约法》的内容及重大意义</a:t>
            </a:r>
            <a:endParaRPr lang="zh-CN" altLang="en-US" dirty="0"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重点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：中华民国的成立；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中华民国临时约法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的颁布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难点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：对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中华民国临时约法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性质的认识；理解辛亥革命的结果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椭圆 17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11267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68" name="矩形 4"/>
          <p:cNvSpPr>
            <a:spLocks noChangeArrowheads="1"/>
          </p:cNvSpPr>
          <p:nvPr/>
        </p:nvSpPr>
        <p:spPr bwMode="auto">
          <a:xfrm>
            <a:off x="357188" y="171450"/>
            <a:ext cx="19288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自主学习</a:t>
            </a:r>
          </a:p>
        </p:txBody>
      </p:sp>
      <p:sp>
        <p:nvSpPr>
          <p:cNvPr id="11269" name="TextBox 29"/>
          <p:cNvSpPr txBox="1">
            <a:spLocks noChangeArrowheads="1"/>
          </p:cNvSpPr>
          <p:nvPr/>
        </p:nvSpPr>
        <p:spPr bwMode="auto">
          <a:xfrm>
            <a:off x="1571625" y="1285875"/>
            <a:ext cx="6357938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请同学们预习</a:t>
            </a:r>
            <a:r>
              <a:rPr lang="en-US" altLang="zh-CN" sz="2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P46-P49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页课本，回答以下预习问题：</a:t>
            </a:r>
            <a:endParaRPr lang="en-US" altLang="zh-CN" sz="2000" b="1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、中华民国临时政府的成立</a:t>
            </a:r>
          </a:p>
          <a:p>
            <a:pPr>
              <a:lnSpc>
                <a:spcPct val="150000"/>
              </a:lnSpc>
            </a:pP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、袁世凯是如何窃取辛亥革命的果实的？</a:t>
            </a:r>
          </a:p>
          <a:p>
            <a:pPr>
              <a:lnSpc>
                <a:spcPct val="150000"/>
              </a:lnSpc>
            </a:pP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中华民国临时约法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的颁布</a:t>
            </a:r>
            <a:endParaRPr lang="en-US" altLang="zh-CN" sz="200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12291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2" name="矩形 4"/>
          <p:cNvSpPr>
            <a:spLocks noChangeArrowheads="1"/>
          </p:cNvSpPr>
          <p:nvPr/>
        </p:nvSpPr>
        <p:spPr bwMode="auto">
          <a:xfrm>
            <a:off x="428625" y="171450"/>
            <a:ext cx="1857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情境导入</a:t>
            </a:r>
          </a:p>
        </p:txBody>
      </p:sp>
      <p:sp>
        <p:nvSpPr>
          <p:cNvPr id="12293" name="TextBox 5"/>
          <p:cNvSpPr txBox="1">
            <a:spLocks noChangeArrowheads="1"/>
          </p:cNvSpPr>
          <p:nvPr/>
        </p:nvSpPr>
        <p:spPr bwMode="auto">
          <a:xfrm>
            <a:off x="785813" y="1049338"/>
            <a:ext cx="75723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一年年花开花落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冬去春来草木又蓬勃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一页页历史翻过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前浪远去后浪更磅礴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一座座火山爆发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天崩地裂君王美梦破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一顶顶皇冠落地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斗转星移世事有新说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风吹过雨打过铁蹄践踏过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火烧过刀砍过列强分割过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抚摸着伤痕昂起头吞咽下屈辱心如火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走过长夜走过坎坷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走进曙色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一滴滴水滴石穿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粉身碎骨志向永不舍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一曲曲浩荡长歌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起伏回响悲壮动心魄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一代代仁人志士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救国救民上下苦求索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一辈辈英雄好汉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前赴后继热血染山河。</a:t>
            </a:r>
          </a:p>
        </p:txBody>
      </p:sp>
      <p:sp>
        <p:nvSpPr>
          <p:cNvPr id="12294" name="TextBox 6"/>
          <p:cNvSpPr txBox="1">
            <a:spLocks noChangeArrowheads="1"/>
          </p:cNvSpPr>
          <p:nvPr/>
        </p:nvSpPr>
        <p:spPr bwMode="auto">
          <a:xfrm>
            <a:off x="3571875" y="571500"/>
            <a:ext cx="2000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走向共和</a:t>
            </a:r>
            <a:r>
              <a:rPr lang="en-US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》</a:t>
            </a:r>
            <a:endParaRPr lang="zh-CN" altLang="en-US" sz="24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2"/>
          <p:cNvGrpSpPr>
            <a:grpSpLocks/>
          </p:cNvGrpSpPr>
          <p:nvPr/>
        </p:nvGrpSpPr>
        <p:grpSpPr bwMode="auto">
          <a:xfrm>
            <a:off x="1643063" y="3500438"/>
            <a:ext cx="6143625" cy="800100"/>
            <a:chOff x="1643042" y="3500444"/>
            <a:chExt cx="6500858" cy="999774"/>
          </a:xfrm>
        </p:grpSpPr>
        <p:sp>
          <p:nvSpPr>
            <p:cNvPr id="12" name="五边形 11"/>
            <p:cNvSpPr/>
            <p:nvPr/>
          </p:nvSpPr>
          <p:spPr>
            <a:xfrm>
              <a:off x="1643042" y="3500444"/>
              <a:ext cx="6500858" cy="999774"/>
            </a:xfrm>
            <a:prstGeom prst="homePlate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600"/>
            </a:p>
          </p:txBody>
        </p:sp>
        <p:sp>
          <p:nvSpPr>
            <p:cNvPr id="12298" name="TextBox 10"/>
            <p:cNvSpPr txBox="1">
              <a:spLocks noChangeArrowheads="1"/>
            </p:cNvSpPr>
            <p:nvPr/>
          </p:nvSpPr>
          <p:spPr bwMode="auto">
            <a:xfrm>
              <a:off x="1718611" y="3527195"/>
              <a:ext cx="6000792" cy="915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6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(1)</a:t>
              </a:r>
              <a:r>
                <a:rPr lang="zh-CN" altLang="en-US" sz="16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歌词中</a:t>
              </a:r>
              <a:r>
                <a:rPr lang="en-US" sz="16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“</a:t>
              </a:r>
              <a:r>
                <a:rPr lang="zh-CN" altLang="en-US" sz="16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风吹过，雨打过</a:t>
              </a:r>
              <a:r>
                <a:rPr lang="en-US" sz="16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”</a:t>
              </a:r>
              <a:r>
                <a:rPr lang="zh-CN" altLang="en-US" sz="16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是指中国哪段历史？</a:t>
              </a:r>
            </a:p>
            <a:p>
              <a:pPr>
                <a:lnSpc>
                  <a:spcPct val="130000"/>
                </a:lnSpc>
              </a:pPr>
              <a:r>
                <a:rPr lang="en-US" altLang="zh-CN" sz="16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(2)</a:t>
              </a:r>
              <a:r>
                <a:rPr lang="zh-CN" altLang="en-US" sz="16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近代中国是如何走过长夜，走过坎坷，走进曙色？</a:t>
              </a:r>
              <a:endParaRPr lang="zh-CN" altLang="en-US" sz="1400"/>
            </a:p>
          </p:txBody>
        </p:sp>
      </p:grpSp>
      <p:pic>
        <p:nvPicPr>
          <p:cNvPr id="11" name="网络歌手-曙色(曙色—走向共和(恬妞演唱)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7572396" y="421482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8653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5"/>
          <p:cNvSpPr txBox="1">
            <a:spLocks noChangeArrowheads="1"/>
          </p:cNvSpPr>
          <p:nvPr/>
        </p:nvSpPr>
        <p:spPr bwMode="auto">
          <a:xfrm>
            <a:off x="3643313" y="538163"/>
            <a:ext cx="2500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中华民国的建立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1071563"/>
            <a:ext cx="3786187" cy="313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FFC000"/>
            </a:outerShdw>
          </a:effectLst>
        </p:spPr>
      </p:pic>
      <p:sp>
        <p:nvSpPr>
          <p:cNvPr id="13316" name="Text Box 85"/>
          <p:cNvSpPr txBox="1">
            <a:spLocks noChangeArrowheads="1"/>
          </p:cNvSpPr>
          <p:nvPr/>
        </p:nvSpPr>
        <p:spPr bwMode="auto">
          <a:xfrm>
            <a:off x="5143500" y="1866900"/>
            <a:ext cx="3429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latin typeface="微软雅黑" pitchFamily="34" charset="-122"/>
                <a:ea typeface="微软雅黑" pitchFamily="34" charset="-122"/>
              </a:rPr>
              <a:t>武昌起义后全国</a:t>
            </a:r>
            <a:r>
              <a:rPr lang="en-US" altLang="zh-CN">
                <a:latin typeface="微软雅黑" pitchFamily="34" charset="-122"/>
                <a:ea typeface="微软雅黑" pitchFamily="34" charset="-122"/>
              </a:rPr>
              <a:t>15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个省宣布独立，清王朝在全国的统治土崩瓦解。革命形势的发展要求有一个统一的中央政府。</a:t>
            </a:r>
          </a:p>
        </p:txBody>
      </p:sp>
      <p:sp>
        <p:nvSpPr>
          <p:cNvPr id="13317" name="TextBox 53"/>
          <p:cNvSpPr txBox="1">
            <a:spLocks noChangeArrowheads="1"/>
          </p:cNvSpPr>
          <p:nvPr/>
        </p:nvSpPr>
        <p:spPr bwMode="auto">
          <a:xfrm>
            <a:off x="5143500" y="1357313"/>
            <a:ext cx="12144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背景</a:t>
            </a:r>
          </a:p>
        </p:txBody>
      </p:sp>
      <p:sp>
        <p:nvSpPr>
          <p:cNvPr id="55" name="任意多边形 54"/>
          <p:cNvSpPr/>
          <p:nvPr/>
        </p:nvSpPr>
        <p:spPr>
          <a:xfrm>
            <a:off x="1071563" y="1214438"/>
            <a:ext cx="3260725" cy="2589212"/>
          </a:xfrm>
          <a:custGeom>
            <a:avLst/>
            <a:gdLst>
              <a:gd name="connsiteX0" fmla="*/ 2670618 w 3261251"/>
              <a:gd name="connsiteY0" fmla="*/ 1200477 h 3453347"/>
              <a:gd name="connsiteX1" fmla="*/ 2312809 w 3261251"/>
              <a:gd name="connsiteY1" fmla="*/ 1279990 h 3453347"/>
              <a:gd name="connsiteX2" fmla="*/ 2259800 w 3261251"/>
              <a:gd name="connsiteY2" fmla="*/ 1346251 h 3453347"/>
              <a:gd name="connsiteX3" fmla="*/ 2206791 w 3261251"/>
              <a:gd name="connsiteY3" fmla="*/ 1412512 h 3453347"/>
              <a:gd name="connsiteX4" fmla="*/ 2220044 w 3261251"/>
              <a:gd name="connsiteY4" fmla="*/ 1730564 h 3453347"/>
              <a:gd name="connsiteX5" fmla="*/ 2246548 w 3261251"/>
              <a:gd name="connsiteY5" fmla="*/ 1770321 h 3453347"/>
              <a:gd name="connsiteX6" fmla="*/ 2259800 w 3261251"/>
              <a:gd name="connsiteY6" fmla="*/ 1849834 h 3453347"/>
              <a:gd name="connsiteX7" fmla="*/ 2233296 w 3261251"/>
              <a:gd name="connsiteY7" fmla="*/ 1942599 h 3453347"/>
              <a:gd name="connsiteX8" fmla="*/ 2193539 w 3261251"/>
              <a:gd name="connsiteY8" fmla="*/ 1902842 h 3453347"/>
              <a:gd name="connsiteX9" fmla="*/ 2140531 w 3261251"/>
              <a:gd name="connsiteY9" fmla="*/ 1823329 h 3453347"/>
              <a:gd name="connsiteX10" fmla="*/ 2087522 w 3261251"/>
              <a:gd name="connsiteY10" fmla="*/ 1796825 h 3453347"/>
              <a:gd name="connsiteX11" fmla="*/ 1994757 w 3261251"/>
              <a:gd name="connsiteY11" fmla="*/ 1717312 h 3453347"/>
              <a:gd name="connsiteX12" fmla="*/ 1955000 w 3261251"/>
              <a:gd name="connsiteY12" fmla="*/ 1704060 h 3453347"/>
              <a:gd name="connsiteX13" fmla="*/ 1915244 w 3261251"/>
              <a:gd name="connsiteY13" fmla="*/ 1677555 h 3453347"/>
              <a:gd name="connsiteX14" fmla="*/ 1888739 w 3261251"/>
              <a:gd name="connsiteY14" fmla="*/ 1651051 h 3453347"/>
              <a:gd name="connsiteX15" fmla="*/ 1848983 w 3261251"/>
              <a:gd name="connsiteY15" fmla="*/ 1637799 h 3453347"/>
              <a:gd name="connsiteX16" fmla="*/ 1809226 w 3261251"/>
              <a:gd name="connsiteY16" fmla="*/ 1611295 h 3453347"/>
              <a:gd name="connsiteX17" fmla="*/ 1756218 w 3261251"/>
              <a:gd name="connsiteY17" fmla="*/ 1584790 h 3453347"/>
              <a:gd name="connsiteX18" fmla="*/ 1716461 w 3261251"/>
              <a:gd name="connsiteY18" fmla="*/ 1545034 h 3453347"/>
              <a:gd name="connsiteX19" fmla="*/ 1676704 w 3261251"/>
              <a:gd name="connsiteY19" fmla="*/ 1518529 h 3453347"/>
              <a:gd name="connsiteX20" fmla="*/ 1623696 w 3261251"/>
              <a:gd name="connsiteY20" fmla="*/ 1478773 h 3453347"/>
              <a:gd name="connsiteX21" fmla="*/ 1544183 w 3261251"/>
              <a:gd name="connsiteY21" fmla="*/ 1399260 h 3453347"/>
              <a:gd name="connsiteX22" fmla="*/ 1517678 w 3261251"/>
              <a:gd name="connsiteY22" fmla="*/ 1332999 h 3453347"/>
              <a:gd name="connsiteX23" fmla="*/ 1491174 w 3261251"/>
              <a:gd name="connsiteY23" fmla="*/ 1293242 h 3453347"/>
              <a:gd name="connsiteX24" fmla="*/ 1544183 w 3261251"/>
              <a:gd name="connsiteY24" fmla="*/ 1213729 h 3453347"/>
              <a:gd name="connsiteX25" fmla="*/ 1742965 w 3261251"/>
              <a:gd name="connsiteY25" fmla="*/ 1187225 h 3453347"/>
              <a:gd name="connsiteX26" fmla="*/ 1875487 w 3261251"/>
              <a:gd name="connsiteY26" fmla="*/ 1147468 h 3453347"/>
              <a:gd name="connsiteX27" fmla="*/ 1968252 w 3261251"/>
              <a:gd name="connsiteY27" fmla="*/ 1067955 h 3453347"/>
              <a:gd name="connsiteX28" fmla="*/ 1981504 w 3261251"/>
              <a:gd name="connsiteY28" fmla="*/ 1014947 h 3453347"/>
              <a:gd name="connsiteX29" fmla="*/ 2008009 w 3261251"/>
              <a:gd name="connsiteY29" fmla="*/ 683642 h 3453347"/>
              <a:gd name="connsiteX30" fmla="*/ 2074270 w 3261251"/>
              <a:gd name="connsiteY30" fmla="*/ 498112 h 3453347"/>
              <a:gd name="connsiteX31" fmla="*/ 2087522 w 3261251"/>
              <a:gd name="connsiteY31" fmla="*/ 445103 h 3453347"/>
              <a:gd name="connsiteX32" fmla="*/ 2061018 w 3261251"/>
              <a:gd name="connsiteY32" fmla="*/ 166808 h 3453347"/>
              <a:gd name="connsiteX33" fmla="*/ 1981504 w 3261251"/>
              <a:gd name="connsiteY33" fmla="*/ 60790 h 3453347"/>
              <a:gd name="connsiteX34" fmla="*/ 1941748 w 3261251"/>
              <a:gd name="connsiteY34" fmla="*/ 47538 h 3453347"/>
              <a:gd name="connsiteX35" fmla="*/ 1835731 w 3261251"/>
              <a:gd name="connsiteY35" fmla="*/ 7782 h 3453347"/>
              <a:gd name="connsiteX36" fmla="*/ 1676704 w 3261251"/>
              <a:gd name="connsiteY36" fmla="*/ 21034 h 3453347"/>
              <a:gd name="connsiteX37" fmla="*/ 1597191 w 3261251"/>
              <a:gd name="connsiteY37" fmla="*/ 74042 h 3453347"/>
              <a:gd name="connsiteX38" fmla="*/ 1530931 w 3261251"/>
              <a:gd name="connsiteY38" fmla="*/ 193312 h 3453347"/>
              <a:gd name="connsiteX39" fmla="*/ 1544183 w 3261251"/>
              <a:gd name="connsiteY39" fmla="*/ 299329 h 3453347"/>
              <a:gd name="connsiteX40" fmla="*/ 1597191 w 3261251"/>
              <a:gd name="connsiteY40" fmla="*/ 378842 h 3453347"/>
              <a:gd name="connsiteX41" fmla="*/ 1583939 w 3261251"/>
              <a:gd name="connsiteY41" fmla="*/ 511364 h 3453347"/>
              <a:gd name="connsiteX42" fmla="*/ 1477922 w 3261251"/>
              <a:gd name="connsiteY42" fmla="*/ 590877 h 3453347"/>
              <a:gd name="connsiteX43" fmla="*/ 1451418 w 3261251"/>
              <a:gd name="connsiteY43" fmla="*/ 617382 h 3453347"/>
              <a:gd name="connsiteX44" fmla="*/ 1345400 w 3261251"/>
              <a:gd name="connsiteY44" fmla="*/ 643886 h 3453347"/>
              <a:gd name="connsiteX45" fmla="*/ 1305644 w 3261251"/>
              <a:gd name="connsiteY45" fmla="*/ 657138 h 3453347"/>
              <a:gd name="connsiteX46" fmla="*/ 1265887 w 3261251"/>
              <a:gd name="connsiteY46" fmla="*/ 683642 h 3453347"/>
              <a:gd name="connsiteX47" fmla="*/ 1173122 w 3261251"/>
              <a:gd name="connsiteY47" fmla="*/ 696895 h 3453347"/>
              <a:gd name="connsiteX48" fmla="*/ 1159870 w 3261251"/>
              <a:gd name="connsiteY48" fmla="*/ 736651 h 3453347"/>
              <a:gd name="connsiteX49" fmla="*/ 1133365 w 3261251"/>
              <a:gd name="connsiteY49" fmla="*/ 776408 h 3453347"/>
              <a:gd name="connsiteX50" fmla="*/ 1199626 w 3261251"/>
              <a:gd name="connsiteY50" fmla="*/ 948686 h 3453347"/>
              <a:gd name="connsiteX51" fmla="*/ 1212878 w 3261251"/>
              <a:gd name="connsiteY51" fmla="*/ 1001695 h 3453347"/>
              <a:gd name="connsiteX52" fmla="*/ 1199626 w 3261251"/>
              <a:gd name="connsiteY52" fmla="*/ 1187225 h 3453347"/>
              <a:gd name="connsiteX53" fmla="*/ 1120113 w 3261251"/>
              <a:gd name="connsiteY53" fmla="*/ 1226982 h 3453347"/>
              <a:gd name="connsiteX54" fmla="*/ 921331 w 3261251"/>
              <a:gd name="connsiteY54" fmla="*/ 1240234 h 3453347"/>
              <a:gd name="connsiteX55" fmla="*/ 908078 w 3261251"/>
              <a:gd name="connsiteY55" fmla="*/ 1425764 h 3453347"/>
              <a:gd name="connsiteX56" fmla="*/ 868322 w 3261251"/>
              <a:gd name="connsiteY56" fmla="*/ 1452268 h 3453347"/>
              <a:gd name="connsiteX57" fmla="*/ 788809 w 3261251"/>
              <a:gd name="connsiteY57" fmla="*/ 1505277 h 3453347"/>
              <a:gd name="connsiteX58" fmla="*/ 696044 w 3261251"/>
              <a:gd name="connsiteY58" fmla="*/ 1492025 h 3453347"/>
              <a:gd name="connsiteX59" fmla="*/ 656287 w 3261251"/>
              <a:gd name="connsiteY59" fmla="*/ 1452268 h 3453347"/>
              <a:gd name="connsiteX60" fmla="*/ 616531 w 3261251"/>
              <a:gd name="connsiteY60" fmla="*/ 1425764 h 3453347"/>
              <a:gd name="connsiteX61" fmla="*/ 550270 w 3261251"/>
              <a:gd name="connsiteY61" fmla="*/ 1372755 h 3453347"/>
              <a:gd name="connsiteX62" fmla="*/ 377991 w 3261251"/>
              <a:gd name="connsiteY62" fmla="*/ 1293242 h 3453347"/>
              <a:gd name="connsiteX63" fmla="*/ 218965 w 3261251"/>
              <a:gd name="connsiteY63" fmla="*/ 1266738 h 3453347"/>
              <a:gd name="connsiteX64" fmla="*/ 192461 w 3261251"/>
              <a:gd name="connsiteY64" fmla="*/ 1346251 h 3453347"/>
              <a:gd name="connsiteX65" fmla="*/ 165957 w 3261251"/>
              <a:gd name="connsiteY65" fmla="*/ 1386008 h 3453347"/>
              <a:gd name="connsiteX66" fmla="*/ 139452 w 3261251"/>
              <a:gd name="connsiteY66" fmla="*/ 1412512 h 3453347"/>
              <a:gd name="connsiteX67" fmla="*/ 59939 w 3261251"/>
              <a:gd name="connsiteY67" fmla="*/ 1465521 h 3453347"/>
              <a:gd name="connsiteX68" fmla="*/ 6931 w 3261251"/>
              <a:gd name="connsiteY68" fmla="*/ 1531782 h 3453347"/>
              <a:gd name="connsiteX69" fmla="*/ 33435 w 3261251"/>
              <a:gd name="connsiteY69" fmla="*/ 1505277 h 3453347"/>
              <a:gd name="connsiteX70" fmla="*/ 59939 w 3261251"/>
              <a:gd name="connsiteY70" fmla="*/ 1465521 h 3453347"/>
              <a:gd name="connsiteX71" fmla="*/ 73191 w 3261251"/>
              <a:gd name="connsiteY71" fmla="*/ 1624547 h 3453347"/>
              <a:gd name="connsiteX72" fmla="*/ 86444 w 3261251"/>
              <a:gd name="connsiteY72" fmla="*/ 1730564 h 3453347"/>
              <a:gd name="connsiteX73" fmla="*/ 99696 w 3261251"/>
              <a:gd name="connsiteY73" fmla="*/ 2247399 h 3453347"/>
              <a:gd name="connsiteX74" fmla="*/ 112948 w 3261251"/>
              <a:gd name="connsiteY74" fmla="*/ 2565451 h 3453347"/>
              <a:gd name="connsiteX75" fmla="*/ 139452 w 3261251"/>
              <a:gd name="connsiteY75" fmla="*/ 2764234 h 3453347"/>
              <a:gd name="connsiteX76" fmla="*/ 152704 w 3261251"/>
              <a:gd name="connsiteY76" fmla="*/ 2817242 h 3453347"/>
              <a:gd name="connsiteX77" fmla="*/ 179209 w 3261251"/>
              <a:gd name="connsiteY77" fmla="*/ 2843747 h 3453347"/>
              <a:gd name="connsiteX78" fmla="*/ 298478 w 3261251"/>
              <a:gd name="connsiteY78" fmla="*/ 2896755 h 3453347"/>
              <a:gd name="connsiteX79" fmla="*/ 391244 w 3261251"/>
              <a:gd name="connsiteY79" fmla="*/ 2936512 h 3453347"/>
              <a:gd name="connsiteX80" fmla="*/ 629783 w 3261251"/>
              <a:gd name="connsiteY80" fmla="*/ 2923260 h 3453347"/>
              <a:gd name="connsiteX81" fmla="*/ 1597191 w 3261251"/>
              <a:gd name="connsiteY81" fmla="*/ 2949764 h 3453347"/>
              <a:gd name="connsiteX82" fmla="*/ 1610444 w 3261251"/>
              <a:gd name="connsiteY82" fmla="*/ 2989521 h 3453347"/>
              <a:gd name="connsiteX83" fmla="*/ 1570687 w 3261251"/>
              <a:gd name="connsiteY83" fmla="*/ 3228060 h 3453347"/>
              <a:gd name="connsiteX84" fmla="*/ 1544183 w 3261251"/>
              <a:gd name="connsiteY84" fmla="*/ 3267816 h 3453347"/>
              <a:gd name="connsiteX85" fmla="*/ 1530931 w 3261251"/>
              <a:gd name="connsiteY85" fmla="*/ 3307573 h 3453347"/>
              <a:gd name="connsiteX86" fmla="*/ 1504426 w 3261251"/>
              <a:gd name="connsiteY86" fmla="*/ 3373834 h 3453347"/>
              <a:gd name="connsiteX87" fmla="*/ 1530931 w 3261251"/>
              <a:gd name="connsiteY87" fmla="*/ 3453347 h 3453347"/>
              <a:gd name="connsiteX88" fmla="*/ 1941748 w 3261251"/>
              <a:gd name="connsiteY88" fmla="*/ 3440095 h 3453347"/>
              <a:gd name="connsiteX89" fmla="*/ 1994757 w 3261251"/>
              <a:gd name="connsiteY89" fmla="*/ 3373834 h 3453347"/>
              <a:gd name="connsiteX90" fmla="*/ 2061018 w 3261251"/>
              <a:gd name="connsiteY90" fmla="*/ 3307573 h 3453347"/>
              <a:gd name="connsiteX91" fmla="*/ 2087522 w 3261251"/>
              <a:gd name="connsiteY91" fmla="*/ 3281068 h 3453347"/>
              <a:gd name="connsiteX92" fmla="*/ 2432078 w 3261251"/>
              <a:gd name="connsiteY92" fmla="*/ 3267816 h 3453347"/>
              <a:gd name="connsiteX93" fmla="*/ 2538096 w 3261251"/>
              <a:gd name="connsiteY93" fmla="*/ 3188303 h 3453347"/>
              <a:gd name="connsiteX94" fmla="*/ 2577852 w 3261251"/>
              <a:gd name="connsiteY94" fmla="*/ 3122042 h 3453347"/>
              <a:gd name="connsiteX95" fmla="*/ 2617609 w 3261251"/>
              <a:gd name="connsiteY95" fmla="*/ 3042529 h 3453347"/>
              <a:gd name="connsiteX96" fmla="*/ 2644113 w 3261251"/>
              <a:gd name="connsiteY96" fmla="*/ 3002773 h 3453347"/>
              <a:gd name="connsiteX97" fmla="*/ 2683870 w 3261251"/>
              <a:gd name="connsiteY97" fmla="*/ 2989521 h 3453347"/>
              <a:gd name="connsiteX98" fmla="*/ 2856148 w 3261251"/>
              <a:gd name="connsiteY98" fmla="*/ 2856999 h 3453347"/>
              <a:gd name="connsiteX99" fmla="*/ 2882652 w 3261251"/>
              <a:gd name="connsiteY99" fmla="*/ 2817242 h 3453347"/>
              <a:gd name="connsiteX100" fmla="*/ 2909157 w 3261251"/>
              <a:gd name="connsiteY100" fmla="*/ 2790738 h 3453347"/>
              <a:gd name="connsiteX101" fmla="*/ 2975418 w 3261251"/>
              <a:gd name="connsiteY101" fmla="*/ 2697973 h 3453347"/>
              <a:gd name="connsiteX102" fmla="*/ 3001922 w 3261251"/>
              <a:gd name="connsiteY102" fmla="*/ 2578703 h 3453347"/>
              <a:gd name="connsiteX103" fmla="*/ 3015174 w 3261251"/>
              <a:gd name="connsiteY103" fmla="*/ 2419677 h 3453347"/>
              <a:gd name="connsiteX104" fmla="*/ 3068183 w 3261251"/>
              <a:gd name="connsiteY104" fmla="*/ 2340164 h 3453347"/>
              <a:gd name="connsiteX105" fmla="*/ 3134444 w 3261251"/>
              <a:gd name="connsiteY105" fmla="*/ 2287155 h 3453347"/>
              <a:gd name="connsiteX106" fmla="*/ 3160948 w 3261251"/>
              <a:gd name="connsiteY106" fmla="*/ 2234147 h 3453347"/>
              <a:gd name="connsiteX107" fmla="*/ 3187452 w 3261251"/>
              <a:gd name="connsiteY107" fmla="*/ 2207642 h 3453347"/>
              <a:gd name="connsiteX108" fmla="*/ 3253713 w 3261251"/>
              <a:gd name="connsiteY108" fmla="*/ 2128129 h 3453347"/>
              <a:gd name="connsiteX109" fmla="*/ 3200704 w 3261251"/>
              <a:gd name="connsiteY109" fmla="*/ 2048616 h 3453347"/>
              <a:gd name="connsiteX110" fmla="*/ 3160948 w 3261251"/>
              <a:gd name="connsiteY110" fmla="*/ 2035364 h 3453347"/>
              <a:gd name="connsiteX111" fmla="*/ 3094687 w 3261251"/>
              <a:gd name="connsiteY111" fmla="*/ 1982355 h 3453347"/>
              <a:gd name="connsiteX112" fmla="*/ 3121191 w 3261251"/>
              <a:gd name="connsiteY112" fmla="*/ 1863086 h 3453347"/>
              <a:gd name="connsiteX113" fmla="*/ 3147696 w 3261251"/>
              <a:gd name="connsiteY113" fmla="*/ 1783573 h 3453347"/>
              <a:gd name="connsiteX114" fmla="*/ 3121191 w 3261251"/>
              <a:gd name="connsiteY114" fmla="*/ 1677555 h 3453347"/>
              <a:gd name="connsiteX115" fmla="*/ 3081435 w 3261251"/>
              <a:gd name="connsiteY115" fmla="*/ 1637799 h 3453347"/>
              <a:gd name="connsiteX116" fmla="*/ 3001922 w 3261251"/>
              <a:gd name="connsiteY116" fmla="*/ 1531782 h 3453347"/>
              <a:gd name="connsiteX117" fmla="*/ 2988670 w 3261251"/>
              <a:gd name="connsiteY117" fmla="*/ 1492025 h 3453347"/>
              <a:gd name="connsiteX118" fmla="*/ 2935661 w 3261251"/>
              <a:gd name="connsiteY118" fmla="*/ 1412512 h 3453347"/>
              <a:gd name="connsiteX119" fmla="*/ 2882652 w 3261251"/>
              <a:gd name="connsiteY119" fmla="*/ 1332999 h 3453347"/>
              <a:gd name="connsiteX120" fmla="*/ 2869400 w 3261251"/>
              <a:gd name="connsiteY120" fmla="*/ 1293242 h 3453347"/>
              <a:gd name="connsiteX121" fmla="*/ 2763383 w 3261251"/>
              <a:gd name="connsiteY121" fmla="*/ 1240234 h 3453347"/>
              <a:gd name="connsiteX122" fmla="*/ 2657365 w 3261251"/>
              <a:gd name="connsiteY122" fmla="*/ 1187225 h 3453347"/>
              <a:gd name="connsiteX123" fmla="*/ 2670618 w 3261251"/>
              <a:gd name="connsiteY123" fmla="*/ 1200477 h 3453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3261251" h="3453347">
                <a:moveTo>
                  <a:pt x="2670618" y="1200477"/>
                </a:moveTo>
                <a:cubicBezTo>
                  <a:pt x="2613192" y="1215938"/>
                  <a:pt x="2430863" y="1248509"/>
                  <a:pt x="2312809" y="1279990"/>
                </a:cubicBezTo>
                <a:cubicBezTo>
                  <a:pt x="2261256" y="1293737"/>
                  <a:pt x="2278241" y="1309369"/>
                  <a:pt x="2259800" y="1346251"/>
                </a:cubicBezTo>
                <a:cubicBezTo>
                  <a:pt x="2243081" y="1379689"/>
                  <a:pt x="2231445" y="1387858"/>
                  <a:pt x="2206791" y="1412512"/>
                </a:cubicBezTo>
                <a:cubicBezTo>
                  <a:pt x="2166157" y="1534414"/>
                  <a:pt x="2178301" y="1480104"/>
                  <a:pt x="2220044" y="1730564"/>
                </a:cubicBezTo>
                <a:cubicBezTo>
                  <a:pt x="2222662" y="1746274"/>
                  <a:pt x="2237713" y="1757069"/>
                  <a:pt x="2246548" y="1770321"/>
                </a:cubicBezTo>
                <a:cubicBezTo>
                  <a:pt x="2250965" y="1796825"/>
                  <a:pt x="2261861" y="1823043"/>
                  <a:pt x="2259800" y="1849834"/>
                </a:cubicBezTo>
                <a:cubicBezTo>
                  <a:pt x="2257334" y="1881898"/>
                  <a:pt x="2258408" y="1922510"/>
                  <a:pt x="2233296" y="1942599"/>
                </a:cubicBezTo>
                <a:cubicBezTo>
                  <a:pt x="2218661" y="1954307"/>
                  <a:pt x="2205045" y="1917636"/>
                  <a:pt x="2193539" y="1902842"/>
                </a:cubicBezTo>
                <a:cubicBezTo>
                  <a:pt x="2173983" y="1877698"/>
                  <a:pt x="2169022" y="1837574"/>
                  <a:pt x="2140531" y="1823329"/>
                </a:cubicBezTo>
                <a:lnTo>
                  <a:pt x="2087522" y="1796825"/>
                </a:lnTo>
                <a:cubicBezTo>
                  <a:pt x="2056191" y="1765494"/>
                  <a:pt x="2034424" y="1739979"/>
                  <a:pt x="1994757" y="1717312"/>
                </a:cubicBezTo>
                <a:cubicBezTo>
                  <a:pt x="1982628" y="1710381"/>
                  <a:pt x="1968252" y="1708477"/>
                  <a:pt x="1955000" y="1704060"/>
                </a:cubicBezTo>
                <a:cubicBezTo>
                  <a:pt x="1941748" y="1695225"/>
                  <a:pt x="1927681" y="1687505"/>
                  <a:pt x="1915244" y="1677555"/>
                </a:cubicBezTo>
                <a:cubicBezTo>
                  <a:pt x="1905488" y="1669750"/>
                  <a:pt x="1899453" y="1657479"/>
                  <a:pt x="1888739" y="1651051"/>
                </a:cubicBezTo>
                <a:cubicBezTo>
                  <a:pt x="1876761" y="1643864"/>
                  <a:pt x="1861477" y="1644046"/>
                  <a:pt x="1848983" y="1637799"/>
                </a:cubicBezTo>
                <a:cubicBezTo>
                  <a:pt x="1834737" y="1630676"/>
                  <a:pt x="1823055" y="1619197"/>
                  <a:pt x="1809226" y="1611295"/>
                </a:cubicBezTo>
                <a:cubicBezTo>
                  <a:pt x="1792074" y="1601494"/>
                  <a:pt x="1772293" y="1596272"/>
                  <a:pt x="1756218" y="1584790"/>
                </a:cubicBezTo>
                <a:cubicBezTo>
                  <a:pt x="1740968" y="1573897"/>
                  <a:pt x="1730859" y="1557032"/>
                  <a:pt x="1716461" y="1545034"/>
                </a:cubicBezTo>
                <a:cubicBezTo>
                  <a:pt x="1704225" y="1534838"/>
                  <a:pt x="1689665" y="1527787"/>
                  <a:pt x="1676704" y="1518529"/>
                </a:cubicBezTo>
                <a:cubicBezTo>
                  <a:pt x="1658731" y="1505691"/>
                  <a:pt x="1640113" y="1493548"/>
                  <a:pt x="1623696" y="1478773"/>
                </a:cubicBezTo>
                <a:cubicBezTo>
                  <a:pt x="1595835" y="1453698"/>
                  <a:pt x="1544183" y="1399260"/>
                  <a:pt x="1544183" y="1399260"/>
                </a:cubicBezTo>
                <a:cubicBezTo>
                  <a:pt x="1535348" y="1377173"/>
                  <a:pt x="1528317" y="1354276"/>
                  <a:pt x="1517678" y="1332999"/>
                </a:cubicBezTo>
                <a:cubicBezTo>
                  <a:pt x="1510555" y="1318753"/>
                  <a:pt x="1493426" y="1309009"/>
                  <a:pt x="1491174" y="1293242"/>
                </a:cubicBezTo>
                <a:cubicBezTo>
                  <a:pt x="1484582" y="1247101"/>
                  <a:pt x="1510003" y="1230819"/>
                  <a:pt x="1544183" y="1213729"/>
                </a:cubicBezTo>
                <a:cubicBezTo>
                  <a:pt x="1598314" y="1186663"/>
                  <a:pt x="1707440" y="1190185"/>
                  <a:pt x="1742965" y="1187225"/>
                </a:cubicBezTo>
                <a:cubicBezTo>
                  <a:pt x="1777777" y="1178522"/>
                  <a:pt x="1848183" y="1162361"/>
                  <a:pt x="1875487" y="1147468"/>
                </a:cubicBezTo>
                <a:cubicBezTo>
                  <a:pt x="1908940" y="1129221"/>
                  <a:pt x="1940550" y="1095658"/>
                  <a:pt x="1968252" y="1067955"/>
                </a:cubicBezTo>
                <a:cubicBezTo>
                  <a:pt x="1972669" y="1050286"/>
                  <a:pt x="1979493" y="1033049"/>
                  <a:pt x="1981504" y="1014947"/>
                </a:cubicBezTo>
                <a:cubicBezTo>
                  <a:pt x="1995675" y="887414"/>
                  <a:pt x="1991157" y="807222"/>
                  <a:pt x="2008009" y="683642"/>
                </a:cubicBezTo>
                <a:cubicBezTo>
                  <a:pt x="2029223" y="528071"/>
                  <a:pt x="2002870" y="569511"/>
                  <a:pt x="2074270" y="498112"/>
                </a:cubicBezTo>
                <a:cubicBezTo>
                  <a:pt x="2078687" y="480442"/>
                  <a:pt x="2088250" y="463302"/>
                  <a:pt x="2087522" y="445103"/>
                </a:cubicBezTo>
                <a:cubicBezTo>
                  <a:pt x="2083798" y="351993"/>
                  <a:pt x="2081233" y="257774"/>
                  <a:pt x="2061018" y="166808"/>
                </a:cubicBezTo>
                <a:cubicBezTo>
                  <a:pt x="2060006" y="162254"/>
                  <a:pt x="2007419" y="76339"/>
                  <a:pt x="1981504" y="60790"/>
                </a:cubicBezTo>
                <a:cubicBezTo>
                  <a:pt x="1969526" y="53603"/>
                  <a:pt x="1954827" y="52443"/>
                  <a:pt x="1941748" y="47538"/>
                </a:cubicBezTo>
                <a:cubicBezTo>
                  <a:pt x="1814979" y="0"/>
                  <a:pt x="1925969" y="37861"/>
                  <a:pt x="1835731" y="7782"/>
                </a:cubicBezTo>
                <a:cubicBezTo>
                  <a:pt x="1782722" y="12199"/>
                  <a:pt x="1727956" y="6798"/>
                  <a:pt x="1676704" y="21034"/>
                </a:cubicBezTo>
                <a:cubicBezTo>
                  <a:pt x="1646012" y="29559"/>
                  <a:pt x="1597191" y="74042"/>
                  <a:pt x="1597191" y="74042"/>
                </a:cubicBezTo>
                <a:cubicBezTo>
                  <a:pt x="1536434" y="165178"/>
                  <a:pt x="1554256" y="123335"/>
                  <a:pt x="1530931" y="193312"/>
                </a:cubicBezTo>
                <a:cubicBezTo>
                  <a:pt x="1535348" y="228651"/>
                  <a:pt x="1532205" y="265790"/>
                  <a:pt x="1544183" y="299329"/>
                </a:cubicBezTo>
                <a:cubicBezTo>
                  <a:pt x="1554897" y="329327"/>
                  <a:pt x="1597191" y="378842"/>
                  <a:pt x="1597191" y="378842"/>
                </a:cubicBezTo>
                <a:cubicBezTo>
                  <a:pt x="1592774" y="423016"/>
                  <a:pt x="1600427" y="470145"/>
                  <a:pt x="1583939" y="511364"/>
                </a:cubicBezTo>
                <a:cubicBezTo>
                  <a:pt x="1560512" y="569932"/>
                  <a:pt x="1523738" y="575605"/>
                  <a:pt x="1477922" y="590877"/>
                </a:cubicBezTo>
                <a:cubicBezTo>
                  <a:pt x="1469087" y="599712"/>
                  <a:pt x="1463019" y="612742"/>
                  <a:pt x="1451418" y="617382"/>
                </a:cubicBezTo>
                <a:cubicBezTo>
                  <a:pt x="1417596" y="630911"/>
                  <a:pt x="1379958" y="632367"/>
                  <a:pt x="1345400" y="643886"/>
                </a:cubicBezTo>
                <a:cubicBezTo>
                  <a:pt x="1332148" y="648303"/>
                  <a:pt x="1318138" y="650891"/>
                  <a:pt x="1305644" y="657138"/>
                </a:cubicBezTo>
                <a:cubicBezTo>
                  <a:pt x="1291398" y="664261"/>
                  <a:pt x="1281142" y="679065"/>
                  <a:pt x="1265887" y="683642"/>
                </a:cubicBezTo>
                <a:cubicBezTo>
                  <a:pt x="1235969" y="692618"/>
                  <a:pt x="1204044" y="692477"/>
                  <a:pt x="1173122" y="696895"/>
                </a:cubicBezTo>
                <a:cubicBezTo>
                  <a:pt x="1168705" y="710147"/>
                  <a:pt x="1166117" y="724157"/>
                  <a:pt x="1159870" y="736651"/>
                </a:cubicBezTo>
                <a:cubicBezTo>
                  <a:pt x="1152747" y="750897"/>
                  <a:pt x="1133365" y="760481"/>
                  <a:pt x="1133365" y="776408"/>
                </a:cubicBezTo>
                <a:cubicBezTo>
                  <a:pt x="1133365" y="897125"/>
                  <a:pt x="1140572" y="889631"/>
                  <a:pt x="1199626" y="948686"/>
                </a:cubicBezTo>
                <a:cubicBezTo>
                  <a:pt x="1204043" y="966356"/>
                  <a:pt x="1212878" y="983482"/>
                  <a:pt x="1212878" y="1001695"/>
                </a:cubicBezTo>
                <a:cubicBezTo>
                  <a:pt x="1212878" y="1063696"/>
                  <a:pt x="1214663" y="1127075"/>
                  <a:pt x="1199626" y="1187225"/>
                </a:cubicBezTo>
                <a:cubicBezTo>
                  <a:pt x="1195861" y="1202285"/>
                  <a:pt x="1133218" y="1225526"/>
                  <a:pt x="1120113" y="1226982"/>
                </a:cubicBezTo>
                <a:cubicBezTo>
                  <a:pt x="1054111" y="1234316"/>
                  <a:pt x="987592" y="1235817"/>
                  <a:pt x="921331" y="1240234"/>
                </a:cubicBezTo>
                <a:cubicBezTo>
                  <a:pt x="916913" y="1302077"/>
                  <a:pt x="923116" y="1365614"/>
                  <a:pt x="908078" y="1425764"/>
                </a:cubicBezTo>
                <a:cubicBezTo>
                  <a:pt x="904215" y="1441215"/>
                  <a:pt x="880557" y="1442072"/>
                  <a:pt x="868322" y="1452268"/>
                </a:cubicBezTo>
                <a:cubicBezTo>
                  <a:pt x="802143" y="1507417"/>
                  <a:pt x="858676" y="1481988"/>
                  <a:pt x="788809" y="1505277"/>
                </a:cubicBezTo>
                <a:cubicBezTo>
                  <a:pt x="757887" y="1500860"/>
                  <a:pt x="725046" y="1503626"/>
                  <a:pt x="696044" y="1492025"/>
                </a:cubicBezTo>
                <a:cubicBezTo>
                  <a:pt x="678643" y="1485065"/>
                  <a:pt x="670685" y="1464266"/>
                  <a:pt x="656287" y="1452268"/>
                </a:cubicBezTo>
                <a:cubicBezTo>
                  <a:pt x="644052" y="1442072"/>
                  <a:pt x="629783" y="1434599"/>
                  <a:pt x="616531" y="1425764"/>
                </a:cubicBezTo>
                <a:cubicBezTo>
                  <a:pt x="568377" y="1353535"/>
                  <a:pt x="617327" y="1409332"/>
                  <a:pt x="550270" y="1372755"/>
                </a:cubicBezTo>
                <a:cubicBezTo>
                  <a:pt x="396344" y="1288795"/>
                  <a:pt x="500686" y="1317783"/>
                  <a:pt x="377991" y="1293242"/>
                </a:cubicBezTo>
                <a:cubicBezTo>
                  <a:pt x="347535" y="1280190"/>
                  <a:pt x="262634" y="1223069"/>
                  <a:pt x="218965" y="1266738"/>
                </a:cubicBezTo>
                <a:cubicBezTo>
                  <a:pt x="199210" y="1286493"/>
                  <a:pt x="207958" y="1323005"/>
                  <a:pt x="192461" y="1346251"/>
                </a:cubicBezTo>
                <a:cubicBezTo>
                  <a:pt x="183626" y="1359503"/>
                  <a:pt x="175907" y="1373571"/>
                  <a:pt x="165957" y="1386008"/>
                </a:cubicBezTo>
                <a:cubicBezTo>
                  <a:pt x="158152" y="1395764"/>
                  <a:pt x="149447" y="1405015"/>
                  <a:pt x="139452" y="1412512"/>
                </a:cubicBezTo>
                <a:cubicBezTo>
                  <a:pt x="113968" y="1431625"/>
                  <a:pt x="79838" y="1440647"/>
                  <a:pt x="59939" y="1465521"/>
                </a:cubicBezTo>
                <a:cubicBezTo>
                  <a:pt x="42270" y="1487608"/>
                  <a:pt x="22621" y="1508247"/>
                  <a:pt x="6931" y="1531782"/>
                </a:cubicBezTo>
                <a:cubicBezTo>
                  <a:pt x="0" y="1542178"/>
                  <a:pt x="25630" y="1515033"/>
                  <a:pt x="33435" y="1505277"/>
                </a:cubicBezTo>
                <a:cubicBezTo>
                  <a:pt x="43384" y="1492840"/>
                  <a:pt x="51104" y="1478773"/>
                  <a:pt x="59939" y="1465521"/>
                </a:cubicBezTo>
                <a:cubicBezTo>
                  <a:pt x="64356" y="1518530"/>
                  <a:pt x="67898" y="1571619"/>
                  <a:pt x="73191" y="1624547"/>
                </a:cubicBezTo>
                <a:cubicBezTo>
                  <a:pt x="76735" y="1659984"/>
                  <a:pt x="84930" y="1694982"/>
                  <a:pt x="86444" y="1730564"/>
                </a:cubicBezTo>
                <a:cubicBezTo>
                  <a:pt x="93771" y="1902743"/>
                  <a:pt x="94228" y="2075151"/>
                  <a:pt x="99696" y="2247399"/>
                </a:cubicBezTo>
                <a:cubicBezTo>
                  <a:pt x="103063" y="2353455"/>
                  <a:pt x="104810" y="2459654"/>
                  <a:pt x="112948" y="2565451"/>
                </a:cubicBezTo>
                <a:cubicBezTo>
                  <a:pt x="118075" y="2632101"/>
                  <a:pt x="129026" y="2698205"/>
                  <a:pt x="139452" y="2764234"/>
                </a:cubicBezTo>
                <a:cubicBezTo>
                  <a:pt x="142293" y="2782224"/>
                  <a:pt x="144559" y="2800952"/>
                  <a:pt x="152704" y="2817242"/>
                </a:cubicBezTo>
                <a:cubicBezTo>
                  <a:pt x="158292" y="2828417"/>
                  <a:pt x="169452" y="2835942"/>
                  <a:pt x="179209" y="2843747"/>
                </a:cubicBezTo>
                <a:cubicBezTo>
                  <a:pt x="228648" y="2883298"/>
                  <a:pt x="227647" y="2869512"/>
                  <a:pt x="298478" y="2896755"/>
                </a:cubicBezTo>
                <a:cubicBezTo>
                  <a:pt x="329878" y="2908832"/>
                  <a:pt x="360322" y="2923260"/>
                  <a:pt x="391244" y="2936512"/>
                </a:cubicBezTo>
                <a:cubicBezTo>
                  <a:pt x="470757" y="2932095"/>
                  <a:pt x="550147" y="2923260"/>
                  <a:pt x="629783" y="2923260"/>
                </a:cubicBezTo>
                <a:cubicBezTo>
                  <a:pt x="1531048" y="2923260"/>
                  <a:pt x="1265879" y="2839327"/>
                  <a:pt x="1597191" y="2949764"/>
                </a:cubicBezTo>
                <a:cubicBezTo>
                  <a:pt x="1601609" y="2963016"/>
                  <a:pt x="1610444" y="2975552"/>
                  <a:pt x="1610444" y="2989521"/>
                </a:cubicBezTo>
                <a:cubicBezTo>
                  <a:pt x="1610444" y="3029293"/>
                  <a:pt x="1605832" y="3175342"/>
                  <a:pt x="1570687" y="3228060"/>
                </a:cubicBezTo>
                <a:lnTo>
                  <a:pt x="1544183" y="3267816"/>
                </a:lnTo>
                <a:cubicBezTo>
                  <a:pt x="1539766" y="3281068"/>
                  <a:pt x="1535836" y="3294493"/>
                  <a:pt x="1530931" y="3307573"/>
                </a:cubicBezTo>
                <a:cubicBezTo>
                  <a:pt x="1522578" y="3329847"/>
                  <a:pt x="1504426" y="3350045"/>
                  <a:pt x="1504426" y="3373834"/>
                </a:cubicBezTo>
                <a:cubicBezTo>
                  <a:pt x="1504426" y="3401772"/>
                  <a:pt x="1522096" y="3426843"/>
                  <a:pt x="1530931" y="3453347"/>
                </a:cubicBezTo>
                <a:lnTo>
                  <a:pt x="1941748" y="3440095"/>
                </a:lnTo>
                <a:cubicBezTo>
                  <a:pt x="1969627" y="3435316"/>
                  <a:pt x="1975835" y="3394858"/>
                  <a:pt x="1994757" y="3373834"/>
                </a:cubicBezTo>
                <a:cubicBezTo>
                  <a:pt x="2015653" y="3350617"/>
                  <a:pt x="2038931" y="3329660"/>
                  <a:pt x="2061018" y="3307573"/>
                </a:cubicBezTo>
                <a:cubicBezTo>
                  <a:pt x="2069853" y="3298738"/>
                  <a:pt x="2075037" y="3281548"/>
                  <a:pt x="2087522" y="3281068"/>
                </a:cubicBezTo>
                <a:lnTo>
                  <a:pt x="2432078" y="3267816"/>
                </a:lnTo>
                <a:cubicBezTo>
                  <a:pt x="2470149" y="3244974"/>
                  <a:pt x="2512331" y="3226951"/>
                  <a:pt x="2538096" y="3188303"/>
                </a:cubicBezTo>
                <a:cubicBezTo>
                  <a:pt x="2606913" y="3085078"/>
                  <a:pt x="2495305" y="3204593"/>
                  <a:pt x="2577852" y="3122042"/>
                </a:cubicBezTo>
                <a:cubicBezTo>
                  <a:pt x="2599353" y="3036037"/>
                  <a:pt x="2574645" y="3096234"/>
                  <a:pt x="2617609" y="3042529"/>
                </a:cubicBezTo>
                <a:cubicBezTo>
                  <a:pt x="2627558" y="3030092"/>
                  <a:pt x="2631676" y="3012722"/>
                  <a:pt x="2644113" y="3002773"/>
                </a:cubicBezTo>
                <a:cubicBezTo>
                  <a:pt x="2655021" y="2994047"/>
                  <a:pt x="2670618" y="2993938"/>
                  <a:pt x="2683870" y="2989521"/>
                </a:cubicBezTo>
                <a:cubicBezTo>
                  <a:pt x="2777902" y="2895486"/>
                  <a:pt x="2579841" y="3090798"/>
                  <a:pt x="2856148" y="2856999"/>
                </a:cubicBezTo>
                <a:cubicBezTo>
                  <a:pt x="2868307" y="2846711"/>
                  <a:pt x="2872702" y="2829679"/>
                  <a:pt x="2882652" y="2817242"/>
                </a:cubicBezTo>
                <a:cubicBezTo>
                  <a:pt x="2890457" y="2807486"/>
                  <a:pt x="2901158" y="2800336"/>
                  <a:pt x="2909157" y="2790738"/>
                </a:cubicBezTo>
                <a:cubicBezTo>
                  <a:pt x="2936544" y="2757874"/>
                  <a:pt x="2952471" y="2732392"/>
                  <a:pt x="2975418" y="2697973"/>
                </a:cubicBezTo>
                <a:cubicBezTo>
                  <a:pt x="2993125" y="2644850"/>
                  <a:pt x="2994148" y="2648672"/>
                  <a:pt x="3001922" y="2578703"/>
                </a:cubicBezTo>
                <a:cubicBezTo>
                  <a:pt x="3007796" y="2525836"/>
                  <a:pt x="3000937" y="2470929"/>
                  <a:pt x="3015174" y="2419677"/>
                </a:cubicBezTo>
                <a:cubicBezTo>
                  <a:pt x="3023700" y="2388985"/>
                  <a:pt x="3041679" y="2357834"/>
                  <a:pt x="3068183" y="2340164"/>
                </a:cubicBezTo>
                <a:cubicBezTo>
                  <a:pt x="3089450" y="2325986"/>
                  <a:pt x="3119337" y="2309815"/>
                  <a:pt x="3134444" y="2287155"/>
                </a:cubicBezTo>
                <a:cubicBezTo>
                  <a:pt x="3145402" y="2270718"/>
                  <a:pt x="3149990" y="2250584"/>
                  <a:pt x="3160948" y="2234147"/>
                </a:cubicBezTo>
                <a:cubicBezTo>
                  <a:pt x="3167879" y="2223751"/>
                  <a:pt x="3179647" y="2217398"/>
                  <a:pt x="3187452" y="2207642"/>
                </a:cubicBezTo>
                <a:cubicBezTo>
                  <a:pt x="3261251" y="2115394"/>
                  <a:pt x="3159277" y="2222567"/>
                  <a:pt x="3253713" y="2128129"/>
                </a:cubicBezTo>
                <a:cubicBezTo>
                  <a:pt x="3239905" y="2100512"/>
                  <a:pt x="3229614" y="2065962"/>
                  <a:pt x="3200704" y="2048616"/>
                </a:cubicBezTo>
                <a:cubicBezTo>
                  <a:pt x="3188726" y="2041429"/>
                  <a:pt x="3173442" y="2041611"/>
                  <a:pt x="3160948" y="2035364"/>
                </a:cubicBezTo>
                <a:cubicBezTo>
                  <a:pt x="3127510" y="2018645"/>
                  <a:pt x="3119341" y="2007009"/>
                  <a:pt x="3094687" y="1982355"/>
                </a:cubicBezTo>
                <a:cubicBezTo>
                  <a:pt x="3102252" y="1944530"/>
                  <a:pt x="3109963" y="1900512"/>
                  <a:pt x="3121191" y="1863086"/>
                </a:cubicBezTo>
                <a:cubicBezTo>
                  <a:pt x="3129219" y="1836326"/>
                  <a:pt x="3147696" y="1783573"/>
                  <a:pt x="3147696" y="1783573"/>
                </a:cubicBezTo>
                <a:cubicBezTo>
                  <a:pt x="3145784" y="1774010"/>
                  <a:pt x="3132836" y="1695022"/>
                  <a:pt x="3121191" y="1677555"/>
                </a:cubicBezTo>
                <a:cubicBezTo>
                  <a:pt x="3110795" y="1661961"/>
                  <a:pt x="3093303" y="1652304"/>
                  <a:pt x="3081435" y="1637799"/>
                </a:cubicBezTo>
                <a:cubicBezTo>
                  <a:pt x="3053462" y="1603610"/>
                  <a:pt x="3001922" y="1531782"/>
                  <a:pt x="3001922" y="1531782"/>
                </a:cubicBezTo>
                <a:cubicBezTo>
                  <a:pt x="2997505" y="1518530"/>
                  <a:pt x="2995454" y="1504236"/>
                  <a:pt x="2988670" y="1492025"/>
                </a:cubicBezTo>
                <a:cubicBezTo>
                  <a:pt x="2973200" y="1464179"/>
                  <a:pt x="2935661" y="1412512"/>
                  <a:pt x="2935661" y="1412512"/>
                </a:cubicBezTo>
                <a:cubicBezTo>
                  <a:pt x="2904151" y="1317979"/>
                  <a:pt x="2948831" y="1432267"/>
                  <a:pt x="2882652" y="1332999"/>
                </a:cubicBezTo>
                <a:cubicBezTo>
                  <a:pt x="2874903" y="1321376"/>
                  <a:pt x="2880427" y="1301818"/>
                  <a:pt x="2869400" y="1293242"/>
                </a:cubicBezTo>
                <a:cubicBezTo>
                  <a:pt x="2838213" y="1268985"/>
                  <a:pt x="2791321" y="1268172"/>
                  <a:pt x="2763383" y="1240234"/>
                </a:cubicBezTo>
                <a:cubicBezTo>
                  <a:pt x="2721784" y="1198635"/>
                  <a:pt x="2725076" y="1187225"/>
                  <a:pt x="2657365" y="1187225"/>
                </a:cubicBezTo>
                <a:cubicBezTo>
                  <a:pt x="2647488" y="1187225"/>
                  <a:pt x="2728044" y="1185016"/>
                  <a:pt x="2670618" y="1200477"/>
                </a:cubicBezTo>
                <a:close/>
              </a:path>
            </a:pathLst>
          </a:custGeom>
          <a:solidFill>
            <a:srgbClr val="FFC00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13319" name="组合 12"/>
          <p:cNvGrpSpPr>
            <a:grpSpLocks/>
          </p:cNvGrpSpPr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14" name="椭圆 13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13321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2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1"/>
          <p:cNvSpPr>
            <a:spLocks noGrp="1"/>
          </p:cNvSpPr>
          <p:nvPr>
            <p:ph type="title"/>
          </p:nvPr>
        </p:nvSpPr>
        <p:spPr bwMode="auto">
          <a:xfrm>
            <a:off x="2214563" y="714375"/>
            <a:ext cx="3143250" cy="4810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中华民国建立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000125" y="1322388"/>
            <a:ext cx="4071938" cy="267811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时间：1912年1月1日</a:t>
            </a:r>
          </a:p>
          <a:p>
            <a:pPr>
              <a:lnSpc>
                <a:spcPct val="150000"/>
              </a:lnSpc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临时大总统：孙中山</a:t>
            </a:r>
          </a:p>
          <a:p>
            <a:pPr>
              <a:lnSpc>
                <a:spcPct val="150000"/>
              </a:lnSpc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国旗：五色旗</a:t>
            </a:r>
          </a:p>
          <a:p>
            <a:pPr>
              <a:lnSpc>
                <a:spcPct val="150000"/>
              </a:lnSpc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国都：南京</a:t>
            </a:r>
            <a:endParaRPr lang="en-US" altLang="zh-CN" sz="16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改用公历，以中华民国</a:t>
            </a:r>
            <a:r>
              <a:rPr lang="zh-CN" altLang="en-US" sz="1600" dirty="0">
                <a:solidFill>
                  <a:srgbClr val="3366FF"/>
                </a:solidFill>
                <a:latin typeface="微软雅黑" pitchFamily="34" charset="-122"/>
                <a:ea typeface="微软雅黑" pitchFamily="34" charset="-122"/>
              </a:rPr>
              <a:t>纪元</a:t>
            </a:r>
            <a:endParaRPr lang="en-US" altLang="zh-CN" sz="16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1912</a:t>
            </a:r>
            <a:r>
              <a:rPr lang="zh-CN" altLang="en-US" sz="16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年为民国元年</a:t>
            </a:r>
            <a:endParaRPr lang="en-US" altLang="zh-CN" sz="16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16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选举黎元洪为副总统，选举产生参议员。</a:t>
            </a:r>
            <a:endParaRPr lang="zh-CN" altLang="en-US" sz="20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5000625" y="3000375"/>
            <a:ext cx="3327400" cy="1900238"/>
            <a:chOff x="0" y="0"/>
            <a:chExt cx="2096" cy="1596"/>
          </a:xfrm>
        </p:grpSpPr>
        <p:pic>
          <p:nvPicPr>
            <p:cNvPr id="14348" name="Picture 6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096" cy="1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349" name="Text Box 7"/>
            <p:cNvSpPr txBox="1">
              <a:spLocks noChangeArrowheads="1"/>
            </p:cNvSpPr>
            <p:nvPr/>
          </p:nvSpPr>
          <p:spPr bwMode="auto">
            <a:xfrm>
              <a:off x="810" y="1260"/>
              <a:ext cx="812" cy="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五色旗</a:t>
              </a:r>
            </a:p>
          </p:txBody>
        </p:sp>
      </p:grpSp>
      <p:grpSp>
        <p:nvGrpSpPr>
          <p:cNvPr id="3" name="组合 9"/>
          <p:cNvGrpSpPr>
            <a:grpSpLocks/>
          </p:cNvGrpSpPr>
          <p:nvPr/>
        </p:nvGrpSpPr>
        <p:grpSpPr bwMode="auto">
          <a:xfrm>
            <a:off x="5715000" y="741363"/>
            <a:ext cx="1857375" cy="2187575"/>
            <a:chOff x="5715009" y="903208"/>
            <a:chExt cx="1857388" cy="2916395"/>
          </a:xfrm>
        </p:grpSpPr>
        <p:pic>
          <p:nvPicPr>
            <p:cNvPr id="14346" name="Picture 27" descr="孙中山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715009" y="903208"/>
              <a:ext cx="1857388" cy="24019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347" name="TextBox 8"/>
            <p:cNvSpPr txBox="1">
              <a:spLocks noChangeArrowheads="1"/>
            </p:cNvSpPr>
            <p:nvPr/>
          </p:nvSpPr>
          <p:spPr bwMode="auto">
            <a:xfrm>
              <a:off x="6357950" y="3286123"/>
              <a:ext cx="1214446" cy="533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孙中山</a:t>
              </a:r>
            </a:p>
          </p:txBody>
        </p:sp>
      </p:grpSp>
      <p:grpSp>
        <p:nvGrpSpPr>
          <p:cNvPr id="14342" name="组合 12"/>
          <p:cNvGrpSpPr>
            <a:grpSpLocks/>
          </p:cNvGrpSpPr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11" name="椭圆 10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14344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5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大总统誓词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0" y="714375"/>
            <a:ext cx="2370138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 descr="http://p3.so.qhmsg.com/bdr/_240_/t01a10e67675c6cce5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63" y="1000125"/>
            <a:ext cx="387985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Box 3"/>
          <p:cNvSpPr txBox="1">
            <a:spLocks noChangeArrowheads="1"/>
          </p:cNvSpPr>
          <p:nvPr/>
        </p:nvSpPr>
        <p:spPr bwMode="auto">
          <a:xfrm>
            <a:off x="1285875" y="2928938"/>
            <a:ext cx="35004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孙中山就任中华民国临时大总统</a:t>
            </a:r>
          </a:p>
        </p:txBody>
      </p:sp>
      <p:sp>
        <p:nvSpPr>
          <p:cNvPr id="5" name="矩形 7178"/>
          <p:cNvSpPr>
            <a:spLocks noChangeArrowheads="1"/>
          </p:cNvSpPr>
          <p:nvPr/>
        </p:nvSpPr>
        <p:spPr bwMode="auto">
          <a:xfrm>
            <a:off x="1000125" y="3786188"/>
            <a:ext cx="7215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微软雅黑" pitchFamily="34" charset="-122"/>
                <a:ea typeface="微软雅黑" pitchFamily="34" charset="-122"/>
              </a:rPr>
              <a:t>南京临时政府的成立，是孙中山领导的资产阶级民主革命的重要成果。</a:t>
            </a:r>
          </a:p>
        </p:txBody>
      </p:sp>
      <p:grpSp>
        <p:nvGrpSpPr>
          <p:cNvPr id="15366" name="组合 12"/>
          <p:cNvGrpSpPr>
            <a:grpSpLocks/>
          </p:cNvGrpSpPr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15368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69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/>
          <p:cNvSpPr txBox="1">
            <a:spLocks noChangeArrowheads="1"/>
          </p:cNvSpPr>
          <p:nvPr/>
        </p:nvSpPr>
        <p:spPr bwMode="auto">
          <a:xfrm>
            <a:off x="785813" y="714375"/>
            <a:ext cx="778668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临时政府成立以后，当尽文明国应尽之义务，以期享文明国应享之权利。满清时代辱国之举措与排外之心理，务一洗而去之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;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与我友邦益增睦谊，持和平主义，将使中国见重于国际社会，且将使世界渐趋于大同。</a:t>
            </a:r>
          </a:p>
          <a:p>
            <a:pPr algn="r">
              <a:lnSpc>
                <a:spcPct val="150000"/>
              </a:lnSpc>
            </a:pP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                                 ——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孙中山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临时大总统宣言书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》</a:t>
            </a:r>
            <a:endParaRPr lang="zh-CN" altLang="en-US" sz="20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云形标注 3"/>
          <p:cNvSpPr/>
          <p:nvPr/>
        </p:nvSpPr>
        <p:spPr>
          <a:xfrm>
            <a:off x="500063" y="2286000"/>
            <a:ext cx="4071937" cy="1643063"/>
          </a:xfrm>
          <a:prstGeom prst="cloudCallout">
            <a:avLst>
              <a:gd name="adj1" fmla="val -12588"/>
              <a:gd name="adj2" fmla="val -78646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20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怎样看待南京临时政府的外交政策？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714875" y="2428875"/>
            <a:ext cx="4000500" cy="2012950"/>
          </a:xfrm>
          <a:prstGeom prst="rect">
            <a:avLst/>
          </a:prstGeom>
          <a:noFill/>
          <a:ln w="41275">
            <a:solidFill>
              <a:srgbClr val="FFC000"/>
            </a:solidFill>
            <a:prstDash val="sysDash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南京临时政府的外交政策具有一定的进步性。它试图摆脱清王朝的屈辱地位，积极发展对外和平友好交往，以维护国家利益，提高国际地位。但它也带有明显的局限性，临时政府未能认清列强的侵略本质，其政策目标不可能实现。</a:t>
            </a:r>
          </a:p>
        </p:txBody>
      </p:sp>
      <p:grpSp>
        <p:nvGrpSpPr>
          <p:cNvPr id="16389" name="组合 12"/>
          <p:cNvGrpSpPr>
            <a:grpSpLocks/>
          </p:cNvGrpSpPr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8" name="椭圆 7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16391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2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探究研讨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2"/>
          <p:cNvSpPr txBox="1">
            <a:spLocks noChangeArrowheads="1"/>
          </p:cNvSpPr>
          <p:nvPr/>
        </p:nvSpPr>
        <p:spPr bwMode="auto">
          <a:xfrm>
            <a:off x="1214438" y="1528763"/>
            <a:ext cx="1000125" cy="4000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清政府</a:t>
            </a:r>
          </a:p>
        </p:txBody>
      </p:sp>
      <p:sp>
        <p:nvSpPr>
          <p:cNvPr id="17411" name="文本框 3"/>
          <p:cNvSpPr txBox="1">
            <a:spLocks noChangeArrowheads="1"/>
          </p:cNvSpPr>
          <p:nvPr/>
        </p:nvSpPr>
        <p:spPr bwMode="auto">
          <a:xfrm>
            <a:off x="3778250" y="1546225"/>
            <a:ext cx="1008063" cy="4000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袁世凯</a:t>
            </a:r>
          </a:p>
        </p:txBody>
      </p:sp>
      <p:sp>
        <p:nvSpPr>
          <p:cNvPr id="17412" name="文本框 4"/>
          <p:cNvSpPr txBox="1">
            <a:spLocks noChangeArrowheads="1"/>
          </p:cNvSpPr>
          <p:nvPr/>
        </p:nvSpPr>
        <p:spPr bwMode="auto">
          <a:xfrm>
            <a:off x="6297613" y="1492250"/>
            <a:ext cx="1774825" cy="4000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帝国主义列强</a:t>
            </a:r>
          </a:p>
        </p:txBody>
      </p:sp>
      <p:sp>
        <p:nvSpPr>
          <p:cNvPr id="17413" name="文本框 5"/>
          <p:cNvSpPr txBox="1">
            <a:spLocks noChangeArrowheads="1"/>
          </p:cNvSpPr>
          <p:nvPr/>
        </p:nvSpPr>
        <p:spPr bwMode="auto">
          <a:xfrm>
            <a:off x="1473200" y="3598863"/>
            <a:ext cx="5741988" cy="4000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革命党人</a:t>
            </a:r>
            <a:r>
              <a:rPr lang="zh-CN" altLang="en-US" sz="2000" b="1"/>
              <a:t>                                        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立宪派旧官僚</a:t>
            </a:r>
          </a:p>
        </p:txBody>
      </p:sp>
      <p:sp>
        <p:nvSpPr>
          <p:cNvPr id="17414" name="下箭头 6"/>
          <p:cNvSpPr>
            <a:spLocks noChangeArrowheads="1"/>
          </p:cNvSpPr>
          <p:nvPr/>
        </p:nvSpPr>
        <p:spPr bwMode="auto">
          <a:xfrm>
            <a:off x="4067175" y="1978025"/>
            <a:ext cx="152400" cy="1485900"/>
          </a:xfrm>
          <a:prstGeom prst="downArrow">
            <a:avLst>
              <a:gd name="adj1" fmla="val 50000"/>
              <a:gd name="adj2" fmla="val 3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 sz="1600"/>
          </a:p>
        </p:txBody>
      </p:sp>
      <p:sp>
        <p:nvSpPr>
          <p:cNvPr id="17415" name="文本框 7"/>
          <p:cNvSpPr txBox="1">
            <a:spLocks noChangeArrowheads="1"/>
          </p:cNvSpPr>
          <p:nvPr/>
        </p:nvSpPr>
        <p:spPr bwMode="auto">
          <a:xfrm>
            <a:off x="3643313" y="2071688"/>
            <a:ext cx="46196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pPr eaLnBrk="0" hangingPunct="0"/>
            <a:r>
              <a:rPr lang="zh-CN" altLang="en-US">
                <a:solidFill>
                  <a:srgbClr val="FA0802"/>
                </a:solidFill>
                <a:latin typeface="微软雅黑" pitchFamily="34" charset="-122"/>
                <a:ea typeface="微软雅黑" pitchFamily="34" charset="-122"/>
              </a:rPr>
              <a:t>军事进攻</a:t>
            </a:r>
          </a:p>
        </p:txBody>
      </p:sp>
      <p:sp>
        <p:nvSpPr>
          <p:cNvPr id="17416" name="文本框 8"/>
          <p:cNvSpPr txBox="1">
            <a:spLocks noChangeArrowheads="1"/>
          </p:cNvSpPr>
          <p:nvPr/>
        </p:nvSpPr>
        <p:spPr bwMode="auto">
          <a:xfrm>
            <a:off x="4286250" y="2143125"/>
            <a:ext cx="46196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pPr eaLnBrk="0" hangingPunct="0"/>
            <a:r>
              <a:rPr lang="zh-CN" altLang="en-US">
                <a:solidFill>
                  <a:srgbClr val="FA0802"/>
                </a:solidFill>
                <a:latin typeface="微软雅黑" pitchFamily="34" charset="-122"/>
                <a:ea typeface="微软雅黑" pitchFamily="34" charset="-122"/>
              </a:rPr>
              <a:t>政治讹诈</a:t>
            </a:r>
          </a:p>
        </p:txBody>
      </p:sp>
      <p:sp>
        <p:nvSpPr>
          <p:cNvPr id="17417" name="左箭头 9"/>
          <p:cNvSpPr>
            <a:spLocks noChangeArrowheads="1"/>
          </p:cNvSpPr>
          <p:nvPr/>
        </p:nvSpPr>
        <p:spPr bwMode="auto">
          <a:xfrm>
            <a:off x="4857750" y="1706563"/>
            <a:ext cx="1295400" cy="114300"/>
          </a:xfrm>
          <a:prstGeom prst="leftArrow">
            <a:avLst>
              <a:gd name="adj1" fmla="val 50000"/>
              <a:gd name="adj2" fmla="val 2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zh-CN" altLang="zh-CN" sz="2000" b="1">
              <a:solidFill>
                <a:srgbClr val="FA0802"/>
              </a:solidFill>
            </a:endParaRPr>
          </a:p>
        </p:txBody>
      </p:sp>
      <p:sp>
        <p:nvSpPr>
          <p:cNvPr id="17418" name="右箭头 10"/>
          <p:cNvSpPr>
            <a:spLocks noChangeArrowheads="1"/>
          </p:cNvSpPr>
          <p:nvPr/>
        </p:nvSpPr>
        <p:spPr bwMode="auto">
          <a:xfrm>
            <a:off x="2266950" y="1706563"/>
            <a:ext cx="1447800" cy="114300"/>
          </a:xfrm>
          <a:prstGeom prst="rightArrow">
            <a:avLst>
              <a:gd name="adj1" fmla="val 50000"/>
              <a:gd name="adj2" fmla="val 2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 sz="1600"/>
          </a:p>
        </p:txBody>
      </p:sp>
      <p:sp>
        <p:nvSpPr>
          <p:cNvPr id="17419" name="文本框 11"/>
          <p:cNvSpPr txBox="1">
            <a:spLocks noChangeArrowheads="1"/>
          </p:cNvSpPr>
          <p:nvPr/>
        </p:nvSpPr>
        <p:spPr bwMode="auto">
          <a:xfrm>
            <a:off x="2409825" y="1330325"/>
            <a:ext cx="646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>
                <a:solidFill>
                  <a:srgbClr val="FA0802"/>
                </a:solidFill>
                <a:latin typeface="微软雅黑" pitchFamily="34" charset="-122"/>
                <a:ea typeface="微软雅黑" pitchFamily="34" charset="-122"/>
              </a:rPr>
              <a:t>任命</a:t>
            </a:r>
          </a:p>
        </p:txBody>
      </p:sp>
      <p:sp>
        <p:nvSpPr>
          <p:cNvPr id="17420" name="文本框 12"/>
          <p:cNvSpPr txBox="1">
            <a:spLocks noChangeArrowheads="1"/>
          </p:cNvSpPr>
          <p:nvPr/>
        </p:nvSpPr>
        <p:spPr bwMode="auto">
          <a:xfrm>
            <a:off x="5715000" y="2500313"/>
            <a:ext cx="46196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pPr eaLnBrk="0" hangingPunct="0"/>
            <a:r>
              <a:rPr lang="zh-CN" altLang="en-US">
                <a:solidFill>
                  <a:srgbClr val="FA0802"/>
                </a:solidFill>
                <a:latin typeface="微软雅黑" pitchFamily="34" charset="-122"/>
                <a:ea typeface="微软雅黑" pitchFamily="34" charset="-122"/>
              </a:rPr>
              <a:t>军事威胁</a:t>
            </a:r>
          </a:p>
        </p:txBody>
      </p:sp>
      <p:sp>
        <p:nvSpPr>
          <p:cNvPr id="17421" name="文本框 13"/>
          <p:cNvSpPr txBox="1">
            <a:spLocks noChangeArrowheads="1"/>
          </p:cNvSpPr>
          <p:nvPr/>
        </p:nvSpPr>
        <p:spPr bwMode="auto">
          <a:xfrm>
            <a:off x="6143625" y="2500313"/>
            <a:ext cx="738188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eaLnBrk="0" hangingPunct="0"/>
            <a:r>
              <a:rPr lang="zh-CN" altLang="en-US">
                <a:solidFill>
                  <a:srgbClr val="FA0802"/>
                </a:solidFill>
                <a:latin typeface="微软雅黑" pitchFamily="34" charset="-122"/>
                <a:ea typeface="微软雅黑" pitchFamily="34" charset="-122"/>
              </a:rPr>
              <a:t>外交孤立</a:t>
            </a:r>
          </a:p>
          <a:p>
            <a:pPr eaLnBrk="0" hangingPunct="0"/>
            <a:r>
              <a:rPr lang="zh-CN" altLang="en-US">
                <a:solidFill>
                  <a:srgbClr val="FA0802"/>
                </a:solidFill>
                <a:latin typeface="微软雅黑" pitchFamily="34" charset="-122"/>
                <a:ea typeface="微软雅黑" pitchFamily="34" charset="-122"/>
              </a:rPr>
              <a:t>经济封锁</a:t>
            </a:r>
          </a:p>
        </p:txBody>
      </p:sp>
      <p:sp>
        <p:nvSpPr>
          <p:cNvPr id="17422" name="左箭头 14"/>
          <p:cNvSpPr>
            <a:spLocks noChangeArrowheads="1"/>
          </p:cNvSpPr>
          <p:nvPr/>
        </p:nvSpPr>
        <p:spPr bwMode="auto">
          <a:xfrm>
            <a:off x="2627313" y="3760788"/>
            <a:ext cx="2659062" cy="96837"/>
          </a:xfrm>
          <a:prstGeom prst="leftArrow">
            <a:avLst>
              <a:gd name="adj1" fmla="val 50000"/>
              <a:gd name="adj2" fmla="val 53748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 sz="1600"/>
          </a:p>
        </p:txBody>
      </p:sp>
      <p:sp>
        <p:nvSpPr>
          <p:cNvPr id="17423" name="文本框 15"/>
          <p:cNvSpPr txBox="1">
            <a:spLocks noChangeArrowheads="1"/>
          </p:cNvSpPr>
          <p:nvPr/>
        </p:nvSpPr>
        <p:spPr bwMode="auto">
          <a:xfrm flipH="1">
            <a:off x="4000500" y="3429000"/>
            <a:ext cx="1000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>
                <a:solidFill>
                  <a:srgbClr val="FA0802"/>
                </a:solidFill>
                <a:latin typeface="微软雅黑" pitchFamily="34" charset="-122"/>
                <a:ea typeface="微软雅黑" pitchFamily="34" charset="-122"/>
              </a:rPr>
              <a:t>施压</a:t>
            </a:r>
          </a:p>
        </p:txBody>
      </p:sp>
      <p:sp>
        <p:nvSpPr>
          <p:cNvPr id="17424" name="文本框 17"/>
          <p:cNvSpPr txBox="1">
            <a:spLocks noChangeArrowheads="1"/>
          </p:cNvSpPr>
          <p:nvPr/>
        </p:nvSpPr>
        <p:spPr bwMode="auto">
          <a:xfrm>
            <a:off x="2071688" y="609600"/>
            <a:ext cx="4786312" cy="461963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400" b="1">
                <a:solidFill>
                  <a:srgbClr val="FA0802"/>
                </a:solidFill>
                <a:latin typeface="微软雅黑" pitchFamily="34" charset="-122"/>
                <a:ea typeface="微软雅黑" pitchFamily="34" charset="-122"/>
              </a:rPr>
              <a:t>临时政府成立前后形势</a:t>
            </a:r>
          </a:p>
        </p:txBody>
      </p:sp>
      <p:grpSp>
        <p:nvGrpSpPr>
          <p:cNvPr id="17425" name="组合 19"/>
          <p:cNvGrpSpPr>
            <a:grpSpLocks/>
          </p:cNvGrpSpPr>
          <p:nvPr/>
        </p:nvGrpSpPr>
        <p:grpSpPr bwMode="auto">
          <a:xfrm>
            <a:off x="4356100" y="1816100"/>
            <a:ext cx="2455863" cy="1512888"/>
            <a:chOff x="0" y="0"/>
            <a:chExt cx="1547" cy="1271"/>
          </a:xfrm>
        </p:grpSpPr>
        <p:grpSp>
          <p:nvGrpSpPr>
            <p:cNvPr id="17431" name="组合 20"/>
            <p:cNvGrpSpPr>
              <a:grpSpLocks/>
            </p:cNvGrpSpPr>
            <p:nvPr/>
          </p:nvGrpSpPr>
          <p:grpSpPr bwMode="auto">
            <a:xfrm>
              <a:off x="0" y="0"/>
              <a:ext cx="1536" cy="1271"/>
              <a:chOff x="0" y="0"/>
              <a:chExt cx="1536" cy="1152"/>
            </a:xfrm>
          </p:grpSpPr>
          <p:sp>
            <p:nvSpPr>
              <p:cNvPr id="17433" name="直接连接符 21"/>
              <p:cNvSpPr>
                <a:spLocks noChangeShapeType="1"/>
              </p:cNvSpPr>
              <p:nvPr/>
            </p:nvSpPr>
            <p:spPr bwMode="auto">
              <a:xfrm flipH="1">
                <a:off x="0" y="0"/>
                <a:ext cx="1440" cy="115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434" name="直接连接符 22"/>
              <p:cNvSpPr>
                <a:spLocks noChangeShapeType="1"/>
              </p:cNvSpPr>
              <p:nvPr/>
            </p:nvSpPr>
            <p:spPr bwMode="auto">
              <a:xfrm flipH="1">
                <a:off x="0" y="48"/>
                <a:ext cx="1536" cy="110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7432" name="直接连接符 23"/>
            <p:cNvSpPr>
              <a:spLocks noChangeShapeType="1"/>
            </p:cNvSpPr>
            <p:nvPr/>
          </p:nvSpPr>
          <p:spPr bwMode="auto">
            <a:xfrm>
              <a:off x="1451" y="0"/>
              <a:ext cx="96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26" name="文本框 24"/>
          <p:cNvSpPr txBox="1">
            <a:spLocks noChangeArrowheads="1"/>
          </p:cNvSpPr>
          <p:nvPr/>
        </p:nvSpPr>
        <p:spPr bwMode="auto">
          <a:xfrm>
            <a:off x="5289550" y="1330325"/>
            <a:ext cx="646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>
                <a:solidFill>
                  <a:srgbClr val="FA0802"/>
                </a:solidFill>
                <a:latin typeface="微软雅黑" pitchFamily="34" charset="-122"/>
                <a:ea typeface="微软雅黑" pitchFamily="34" charset="-122"/>
              </a:rPr>
              <a:t>支持</a:t>
            </a:r>
          </a:p>
        </p:txBody>
      </p:sp>
      <p:grpSp>
        <p:nvGrpSpPr>
          <p:cNvPr id="17427" name="组合 12"/>
          <p:cNvGrpSpPr>
            <a:grpSpLocks/>
          </p:cNvGrpSpPr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24" name="椭圆 23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17429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0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"/>
          <p:cNvSpPr txBox="1">
            <a:spLocks noChangeArrowheads="1"/>
          </p:cNvSpPr>
          <p:nvPr/>
        </p:nvSpPr>
        <p:spPr bwMode="auto">
          <a:xfrm>
            <a:off x="2071688" y="857250"/>
            <a:ext cx="4572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袁世凯窃取革命果实</a:t>
            </a:r>
            <a:endParaRPr lang="zh-CN" altLang="en-US" sz="28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643438" y="2506663"/>
            <a:ext cx="300037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孙中山解除临时大总统，临时政府迁往北京</a:t>
            </a:r>
          </a:p>
        </p:txBody>
      </p:sp>
      <p:sp>
        <p:nvSpPr>
          <p:cNvPr id="4" name="右箭头 3"/>
          <p:cNvSpPr/>
          <p:nvPr/>
        </p:nvSpPr>
        <p:spPr>
          <a:xfrm>
            <a:off x="2928938" y="1595438"/>
            <a:ext cx="785812" cy="214312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/>
          </a:p>
        </p:txBody>
      </p:sp>
      <p:sp>
        <p:nvSpPr>
          <p:cNvPr id="5" name="右箭头 4"/>
          <p:cNvSpPr/>
          <p:nvPr/>
        </p:nvSpPr>
        <p:spPr>
          <a:xfrm>
            <a:off x="1214438" y="2643188"/>
            <a:ext cx="785812" cy="215900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/>
          </a:p>
        </p:txBody>
      </p:sp>
      <p:sp>
        <p:nvSpPr>
          <p:cNvPr id="6" name="右箭头 5"/>
          <p:cNvSpPr/>
          <p:nvPr/>
        </p:nvSpPr>
        <p:spPr>
          <a:xfrm>
            <a:off x="3571875" y="2667000"/>
            <a:ext cx="1071563" cy="268288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643063" y="1500188"/>
            <a:ext cx="1285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清帝退位</a:t>
            </a:r>
            <a:r>
              <a:rPr lang="en-US" sz="2000"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200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786188" y="1489075"/>
            <a:ext cx="37861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孙中山提出辞职，推荐袁世凯</a:t>
            </a:r>
            <a:endParaRPr lang="en-US" altLang="zh-CN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071688" y="2600325"/>
            <a:ext cx="171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袁世凯就职</a:t>
            </a:r>
          </a:p>
        </p:txBody>
      </p:sp>
      <p:grpSp>
        <p:nvGrpSpPr>
          <p:cNvPr id="18442" name="组合 12"/>
          <p:cNvGrpSpPr>
            <a:grpSpLocks/>
          </p:cNvGrpSpPr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12" name="椭圆 11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18444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5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/>
      <p:bldP spid="8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http://p0.so.qhimgs1.com/bdr/_240_/t018de7d0353ac557d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1071563"/>
            <a:ext cx="5000625" cy="198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6" descr="http://p3.so.qhmsg.com/bdr/_240_/t01fb62a2caaaeac34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75" y="1071563"/>
            <a:ext cx="2786063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428875" y="3286125"/>
            <a:ext cx="4214813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1912</a:t>
            </a:r>
            <a:r>
              <a:rPr lang="zh-CN" altLang="en-US" sz="20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0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20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12</a:t>
            </a:r>
            <a:r>
              <a:rPr lang="zh-CN" altLang="en-US" sz="20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日，宣统帝下诏退位一，清朝</a:t>
            </a:r>
            <a:r>
              <a:rPr lang="en-US" altLang="zh-CN" sz="20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260</a:t>
            </a:r>
            <a:r>
              <a:rPr lang="zh-CN" altLang="en-US" sz="20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多年的统治结束。</a:t>
            </a:r>
          </a:p>
        </p:txBody>
      </p:sp>
      <p:grpSp>
        <p:nvGrpSpPr>
          <p:cNvPr id="19461" name="组合 12"/>
          <p:cNvGrpSpPr>
            <a:grpSpLocks/>
          </p:cNvGrpSpPr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19463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4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云形标注 33794"/>
          <p:cNvSpPr>
            <a:spLocks noChangeArrowheads="1"/>
          </p:cNvSpPr>
          <p:nvPr/>
        </p:nvSpPr>
        <p:spPr bwMode="auto">
          <a:xfrm>
            <a:off x="1500188" y="1000125"/>
            <a:ext cx="5643562" cy="1354138"/>
          </a:xfrm>
          <a:prstGeom prst="cloudCallout">
            <a:avLst>
              <a:gd name="adj1" fmla="val 49806"/>
              <a:gd name="adj2" fmla="val 50773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99FF"/>
            </a:solidFill>
            <a:round/>
            <a:headEnd/>
            <a:tailEnd/>
          </a:ln>
        </p:spPr>
        <p:txBody>
          <a:bodyPr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为了限制袁世凯的权力，孙中山提出了哪些条件？</a:t>
            </a:r>
          </a:p>
        </p:txBody>
      </p:sp>
      <p:sp>
        <p:nvSpPr>
          <p:cNvPr id="40970" name="矩形 40969"/>
          <p:cNvSpPr>
            <a:spLocks noChangeArrowheads="1"/>
          </p:cNvSpPr>
          <p:nvPr/>
        </p:nvSpPr>
        <p:spPr bwMode="auto">
          <a:xfrm>
            <a:off x="1428750" y="2714625"/>
            <a:ext cx="43275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①临时政府设在南京；</a:t>
            </a: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②新任大总统应到南京就职；</a:t>
            </a:r>
          </a:p>
        </p:txBody>
      </p:sp>
      <p:grpSp>
        <p:nvGrpSpPr>
          <p:cNvPr id="20484" name="组合 12"/>
          <p:cNvGrpSpPr>
            <a:grpSpLocks/>
          </p:cNvGrpSpPr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5" name="椭圆 4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20486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87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ldLvl="0" animBg="1"/>
      <p:bldP spid="409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p4.so.qhimgs1.com/bdr/_240_/t012e439709c62c02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1285875"/>
            <a:ext cx="4572000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Box 2"/>
          <p:cNvSpPr txBox="1">
            <a:spLocks noChangeArrowheads="1"/>
          </p:cNvSpPr>
          <p:nvPr/>
        </p:nvSpPr>
        <p:spPr bwMode="auto">
          <a:xfrm>
            <a:off x="2286000" y="642938"/>
            <a:ext cx="47863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袁世凯就任中华民国临时大总统</a:t>
            </a:r>
          </a:p>
        </p:txBody>
      </p:sp>
      <p:pic>
        <p:nvPicPr>
          <p:cNvPr id="21508" name="Picture 4" descr="http://p2.so.qhimgs1.com/bdr/_240_/t012a1d843ac8ff114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88" y="1357313"/>
            <a:ext cx="31623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Box 4"/>
          <p:cNvSpPr txBox="1">
            <a:spLocks noChangeArrowheads="1"/>
          </p:cNvSpPr>
          <p:nvPr/>
        </p:nvSpPr>
        <p:spPr bwMode="auto">
          <a:xfrm>
            <a:off x="714375" y="3429000"/>
            <a:ext cx="80724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600" noProof="1">
                <a:latin typeface="微软雅黑" pitchFamily="34" charset="-122"/>
                <a:ea typeface="微软雅黑" pitchFamily="34" charset="-122"/>
              </a:rPr>
              <a:t>1912</a:t>
            </a:r>
            <a:r>
              <a:rPr lang="zh-CN" altLang="en-US" sz="1600" noProof="1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zh-CN" altLang="zh-CN" sz="1600" noProof="1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600" noProof="1">
                <a:latin typeface="微软雅黑" pitchFamily="34" charset="-122"/>
                <a:ea typeface="微软雅黑" pitchFamily="34" charset="-122"/>
              </a:rPr>
              <a:t>月，袁世凯在北京就任中华民国临时大总统。</a:t>
            </a:r>
            <a:r>
              <a:rPr lang="zh-CN" altLang="zh-CN" sz="1600" noProof="1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1600" noProof="1">
                <a:latin typeface="微软雅黑" pitchFamily="34" charset="-122"/>
                <a:ea typeface="微软雅黑" pitchFamily="34" charset="-122"/>
              </a:rPr>
              <a:t>月，孙中山正式解除临时大总统职务，临时政府迁往北京。辛亥革命的胜利果实被袁世凯窃取。</a:t>
            </a:r>
            <a:endParaRPr lang="zh-CN" altLang="en-US" sz="1600"/>
          </a:p>
        </p:txBody>
      </p:sp>
      <p:grpSp>
        <p:nvGrpSpPr>
          <p:cNvPr id="21510" name="组合 12"/>
          <p:cNvGrpSpPr>
            <a:grpSpLocks/>
          </p:cNvGrpSpPr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21512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3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"/>
          <p:cNvSpPr txBox="1">
            <a:spLocks noChangeArrowheads="1"/>
          </p:cNvSpPr>
          <p:nvPr/>
        </p:nvSpPr>
        <p:spPr bwMode="auto">
          <a:xfrm>
            <a:off x="1643063" y="928688"/>
            <a:ext cx="5929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袁世凯为什么能够窃取辛亥革命的果实？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63600" y="1643063"/>
            <a:ext cx="7851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）中国民族资产阶级的软弱性和妥协性</a:t>
            </a:r>
            <a:r>
              <a:rPr lang="en-US" altLang="zh-CN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最主要的原因。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63600" y="2179638"/>
            <a:ext cx="7786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en-US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）袁世凯动用反革命两手策略，软硬兼施，骗取了革命党人的信任。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863600" y="2679700"/>
            <a:ext cx="63595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en-US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）帝国主义列强和各种反动势力勾结，抵制和破坏革命。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863600" y="3268663"/>
            <a:ext cx="5905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en-US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）革命政权中的立宪派和旧官僚乘机向革命派进攻。</a:t>
            </a:r>
          </a:p>
        </p:txBody>
      </p:sp>
      <p:grpSp>
        <p:nvGrpSpPr>
          <p:cNvPr id="22535" name="组合 12"/>
          <p:cNvGrpSpPr>
            <a:grpSpLocks/>
          </p:cNvGrpSpPr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10" name="椭圆 9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22537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38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探究研讨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 idx="4294967295"/>
          </p:nvPr>
        </p:nvSpPr>
        <p:spPr bwMode="auto">
          <a:xfrm>
            <a:off x="0" y="642938"/>
            <a:ext cx="3286125" cy="46513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中华民国临时约法</a:t>
            </a:r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》</a:t>
            </a: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428750" y="2357438"/>
            <a:ext cx="857250" cy="32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内容</a:t>
            </a:r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2500313" y="3643313"/>
            <a:ext cx="5715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5000"/>
              </a:lnSpc>
              <a:buFont typeface="Wingdings" pitchFamily="2" charset="2"/>
              <a:buNone/>
            </a:pPr>
            <a:r>
              <a:rPr lang="zh-CN" altLang="en-US">
                <a:latin typeface="微软雅黑" pitchFamily="34" charset="-122"/>
                <a:ea typeface="微软雅黑" pitchFamily="34" charset="-122"/>
              </a:rPr>
              <a:t>它从法律上宣告了君主专制制度的灭亡和共和政体的确立，成为近代中国民主化进程的</a:t>
            </a:r>
            <a:r>
              <a:rPr lang="zh-CN" altLang="en-US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一座丰碑。</a:t>
            </a:r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2428875" y="3071813"/>
            <a:ext cx="4643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中国历史上第一部资产阶级民主宪法</a:t>
            </a: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1428750" y="3071813"/>
            <a:ext cx="7858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性质</a:t>
            </a:r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2571750" y="2320925"/>
            <a:ext cx="400050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60000"/>
              </a:lnSpc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①主权在民；②各民族一律平等      </a:t>
            </a:r>
          </a:p>
          <a:p>
            <a:pPr>
              <a:lnSpc>
                <a:spcPct val="150000"/>
              </a:lnSpc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③三权分立；④责任内阁制         </a:t>
            </a:r>
          </a:p>
        </p:txBody>
      </p:sp>
      <p:sp>
        <p:nvSpPr>
          <p:cNvPr id="23560" name="Text Box 10"/>
          <p:cNvSpPr txBox="1">
            <a:spLocks noChangeArrowheads="1"/>
          </p:cNvSpPr>
          <p:nvPr/>
        </p:nvSpPr>
        <p:spPr bwMode="auto">
          <a:xfrm>
            <a:off x="1428750" y="3714750"/>
            <a:ext cx="8905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意义</a:t>
            </a:r>
            <a:endParaRPr lang="en-US" altLang="zh-CN" sz="20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561" name="TextBox 10"/>
          <p:cNvSpPr txBox="1">
            <a:spLocks noChangeArrowheads="1"/>
          </p:cNvSpPr>
          <p:nvPr/>
        </p:nvSpPr>
        <p:spPr bwMode="auto">
          <a:xfrm>
            <a:off x="1428750" y="1214438"/>
            <a:ext cx="7858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时间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500313" y="1214438"/>
            <a:ext cx="2500312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1912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11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日</a:t>
            </a:r>
          </a:p>
        </p:txBody>
      </p:sp>
      <p:sp>
        <p:nvSpPr>
          <p:cNvPr id="23563" name="TextBox 12"/>
          <p:cNvSpPr txBox="1">
            <a:spLocks noChangeArrowheads="1"/>
          </p:cNvSpPr>
          <p:nvPr/>
        </p:nvSpPr>
        <p:spPr bwMode="auto">
          <a:xfrm>
            <a:off x="1143000" y="1714500"/>
            <a:ext cx="1285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颁布机构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643188" y="1714500"/>
            <a:ext cx="1285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参议院</a:t>
            </a:r>
          </a:p>
        </p:txBody>
      </p:sp>
      <p:grpSp>
        <p:nvGrpSpPr>
          <p:cNvPr id="23565" name="组合 12"/>
          <p:cNvGrpSpPr>
            <a:grpSpLocks/>
          </p:cNvGrpSpPr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15" name="椭圆 14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23567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8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/>
      <p:bldP spid="75781" grpId="0"/>
      <p:bldP spid="75783" grpId="0"/>
      <p:bldP spid="12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本框 119809"/>
          <p:cNvSpPr txBox="1">
            <a:spLocks noChangeArrowheads="1"/>
          </p:cNvSpPr>
          <p:nvPr/>
        </p:nvSpPr>
        <p:spPr bwMode="auto">
          <a:xfrm>
            <a:off x="3929063" y="571500"/>
            <a:ext cx="17954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三权分立</a:t>
            </a:r>
          </a:p>
        </p:txBody>
      </p:sp>
      <p:sp>
        <p:nvSpPr>
          <p:cNvPr id="24579" name="文本框 119810"/>
          <p:cNvSpPr txBox="1">
            <a:spLocks noChangeArrowheads="1"/>
          </p:cNvSpPr>
          <p:nvPr/>
        </p:nvSpPr>
        <p:spPr bwMode="auto">
          <a:xfrm>
            <a:off x="2857500" y="1214438"/>
            <a:ext cx="3852863" cy="400050"/>
          </a:xfrm>
          <a:prstGeom prst="rect">
            <a:avLst/>
          </a:prstGeom>
          <a:noFill/>
          <a:ln w="31750">
            <a:solidFill>
              <a:srgbClr val="FFC000"/>
            </a:solidFill>
            <a:prstDash val="sysDash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行政权（总统、国务员）</a:t>
            </a:r>
          </a:p>
        </p:txBody>
      </p:sp>
      <p:sp>
        <p:nvSpPr>
          <p:cNvPr id="24580" name="文本框 119811"/>
          <p:cNvSpPr txBox="1">
            <a:spLocks noChangeArrowheads="1"/>
          </p:cNvSpPr>
          <p:nvPr/>
        </p:nvSpPr>
        <p:spPr bwMode="auto">
          <a:xfrm>
            <a:off x="1143000" y="2928938"/>
            <a:ext cx="2246313" cy="400050"/>
          </a:xfrm>
          <a:prstGeom prst="rect">
            <a:avLst/>
          </a:prstGeom>
          <a:noFill/>
          <a:ln w="31750">
            <a:solidFill>
              <a:srgbClr val="FFC000"/>
            </a:solidFill>
            <a:prstDash val="sysDash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立法权（国会）</a:t>
            </a:r>
          </a:p>
        </p:txBody>
      </p:sp>
      <p:sp>
        <p:nvSpPr>
          <p:cNvPr id="24581" name="文本框 119812"/>
          <p:cNvSpPr txBox="1">
            <a:spLocks noChangeArrowheads="1"/>
          </p:cNvSpPr>
          <p:nvPr/>
        </p:nvSpPr>
        <p:spPr bwMode="auto">
          <a:xfrm>
            <a:off x="5410200" y="2857500"/>
            <a:ext cx="2233613" cy="400050"/>
          </a:xfrm>
          <a:prstGeom prst="rect">
            <a:avLst/>
          </a:prstGeom>
          <a:noFill/>
          <a:ln w="31750">
            <a:solidFill>
              <a:srgbClr val="FFC000"/>
            </a:solidFill>
            <a:prstDash val="sysDash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司法权（法院）</a:t>
            </a:r>
          </a:p>
        </p:txBody>
      </p:sp>
      <p:sp>
        <p:nvSpPr>
          <p:cNvPr id="24582" name="直接连接符 119813"/>
          <p:cNvSpPr>
            <a:spLocks noChangeShapeType="1"/>
          </p:cNvSpPr>
          <p:nvPr/>
        </p:nvSpPr>
        <p:spPr bwMode="auto">
          <a:xfrm flipH="1">
            <a:off x="2209800" y="1828800"/>
            <a:ext cx="914400" cy="914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直接连接符 119814"/>
          <p:cNvSpPr>
            <a:spLocks noChangeShapeType="1"/>
          </p:cNvSpPr>
          <p:nvPr/>
        </p:nvSpPr>
        <p:spPr bwMode="auto">
          <a:xfrm flipV="1">
            <a:off x="2514600" y="1828800"/>
            <a:ext cx="990600" cy="9715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直接连接符 119815"/>
          <p:cNvSpPr>
            <a:spLocks noChangeShapeType="1"/>
          </p:cNvSpPr>
          <p:nvPr/>
        </p:nvSpPr>
        <p:spPr bwMode="auto">
          <a:xfrm>
            <a:off x="6248400" y="1828800"/>
            <a:ext cx="762000" cy="914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直接连接符 119816"/>
          <p:cNvSpPr>
            <a:spLocks noChangeShapeType="1"/>
          </p:cNvSpPr>
          <p:nvPr/>
        </p:nvSpPr>
        <p:spPr bwMode="auto">
          <a:xfrm flipH="1" flipV="1">
            <a:off x="5867400" y="1828800"/>
            <a:ext cx="762000" cy="914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直接连接符 119817"/>
          <p:cNvSpPr>
            <a:spLocks noChangeShapeType="1"/>
          </p:cNvSpPr>
          <p:nvPr/>
        </p:nvSpPr>
        <p:spPr bwMode="auto">
          <a:xfrm>
            <a:off x="3962400" y="2971800"/>
            <a:ext cx="12954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直接连接符 119818"/>
          <p:cNvSpPr>
            <a:spLocks noChangeShapeType="1"/>
          </p:cNvSpPr>
          <p:nvPr/>
        </p:nvSpPr>
        <p:spPr bwMode="auto">
          <a:xfrm flipH="1">
            <a:off x="3962400" y="3143250"/>
            <a:ext cx="12954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矩形 119819"/>
          <p:cNvSpPr>
            <a:spLocks noChangeArrowheads="1"/>
          </p:cNvSpPr>
          <p:nvPr/>
        </p:nvSpPr>
        <p:spPr bwMode="auto">
          <a:xfrm>
            <a:off x="4203700" y="2628900"/>
            <a:ext cx="1841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endParaRPr lang="zh-CN" altLang="en-US" sz="1600">
              <a:solidFill>
                <a:schemeClr val="bg2"/>
              </a:solidFill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24589" name="直接连接符 119820"/>
          <p:cNvSpPr>
            <a:spLocks noChangeShapeType="1"/>
          </p:cNvSpPr>
          <p:nvPr/>
        </p:nvSpPr>
        <p:spPr bwMode="auto">
          <a:xfrm flipV="1">
            <a:off x="3810000" y="2457450"/>
            <a:ext cx="457200" cy="4000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直接连接符 119821"/>
          <p:cNvSpPr>
            <a:spLocks noChangeShapeType="1"/>
          </p:cNvSpPr>
          <p:nvPr/>
        </p:nvSpPr>
        <p:spPr bwMode="auto">
          <a:xfrm flipH="1" flipV="1">
            <a:off x="4953000" y="2457450"/>
            <a:ext cx="457200" cy="4000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直接连接符 119822"/>
          <p:cNvSpPr>
            <a:spLocks noChangeShapeType="1"/>
          </p:cNvSpPr>
          <p:nvPr/>
        </p:nvSpPr>
        <p:spPr bwMode="auto">
          <a:xfrm flipV="1">
            <a:off x="4572000" y="1771650"/>
            <a:ext cx="0" cy="285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6" name="椭圆 119823"/>
          <p:cNvSpPr>
            <a:spLocks noChangeArrowheads="1"/>
          </p:cNvSpPr>
          <p:nvPr/>
        </p:nvSpPr>
        <p:spPr bwMode="auto">
          <a:xfrm>
            <a:off x="4038600" y="2057400"/>
            <a:ext cx="1143000" cy="51435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buClr>
                <a:schemeClr val="bg1"/>
              </a:buClr>
              <a:defRPr/>
            </a:pPr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制衡</a:t>
            </a:r>
          </a:p>
        </p:txBody>
      </p:sp>
      <p:grpSp>
        <p:nvGrpSpPr>
          <p:cNvPr id="2" name="组合 119824"/>
          <p:cNvGrpSpPr>
            <a:grpSpLocks/>
          </p:cNvGrpSpPr>
          <p:nvPr/>
        </p:nvGrpSpPr>
        <p:grpSpPr bwMode="auto">
          <a:xfrm>
            <a:off x="3214688" y="3714750"/>
            <a:ext cx="3316287" cy="685800"/>
            <a:chOff x="1344" y="3093"/>
            <a:chExt cx="1933" cy="576"/>
          </a:xfrm>
        </p:grpSpPr>
        <p:sp>
          <p:nvSpPr>
            <p:cNvPr id="24598" name="右箭头 119825"/>
            <p:cNvSpPr>
              <a:spLocks noChangeArrowheads="1"/>
            </p:cNvSpPr>
            <p:nvPr/>
          </p:nvSpPr>
          <p:spPr bwMode="auto">
            <a:xfrm>
              <a:off x="1344" y="3093"/>
              <a:ext cx="384" cy="576"/>
            </a:xfrm>
            <a:prstGeom prst="rightArrow">
              <a:avLst>
                <a:gd name="adj1" fmla="val 50000"/>
                <a:gd name="adj2" fmla="val 51296"/>
              </a:avLst>
            </a:prstGeom>
            <a:noFill/>
            <a:ln w="3175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5379" name="文本框 119826"/>
            <p:cNvSpPr txBox="1">
              <a:spLocks noChangeArrowheads="1"/>
            </p:cNvSpPr>
            <p:nvPr/>
          </p:nvSpPr>
          <p:spPr bwMode="auto">
            <a:xfrm>
              <a:off x="1824" y="3184"/>
              <a:ext cx="1453" cy="33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  <a:defRPr/>
              </a:pPr>
              <a:r>
                <a:rPr lang="zh-CN" altLang="en-US" sz="2000" b="1" dirty="0">
                  <a:latin typeface="微软雅黑" pitchFamily="34" charset="-122"/>
                  <a:ea typeface="微软雅黑" pitchFamily="34" charset="-122"/>
                </a:rPr>
                <a:t>有效地防止专制独裁</a:t>
              </a:r>
            </a:p>
          </p:txBody>
        </p:sp>
      </p:grpSp>
      <p:grpSp>
        <p:nvGrpSpPr>
          <p:cNvPr id="24594" name="组合 12"/>
          <p:cNvGrpSpPr>
            <a:grpSpLocks/>
          </p:cNvGrpSpPr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21" name="椭圆 20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24596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7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p3.so.qhmsg.com/bdr/_240_/t01648b50e53a30f5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1071563"/>
            <a:ext cx="5143500" cy="194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4" descr="http://p3.so.qhimgs1.com/bdr/_240_/t014f4ad0dfb6cbd00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13" y="1071563"/>
            <a:ext cx="2143125" cy="202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14375" y="3214688"/>
            <a:ext cx="7500938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这部法律是中国历史上第一部资产阶级共和国宪法。它强调了资产阶级民主共和制度和民主自由原则，是辛亥革命的重要成果。</a:t>
            </a:r>
          </a:p>
        </p:txBody>
      </p:sp>
      <p:grpSp>
        <p:nvGrpSpPr>
          <p:cNvPr id="25605" name="组合 12"/>
          <p:cNvGrpSpPr>
            <a:grpSpLocks/>
          </p:cNvGrpSpPr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25607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08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云形 1"/>
          <p:cNvSpPr/>
          <p:nvPr/>
        </p:nvSpPr>
        <p:spPr>
          <a:xfrm>
            <a:off x="1428750" y="1071563"/>
            <a:ext cx="6500813" cy="2679700"/>
          </a:xfrm>
          <a:prstGeom prst="cloud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有人说：“辛亥革命成功了。”也有人说：“辛亥革命失败了。”你怎样评价辛亥革命？为什么？</a:t>
            </a:r>
          </a:p>
        </p:txBody>
      </p:sp>
      <p:grpSp>
        <p:nvGrpSpPr>
          <p:cNvPr id="26627" name="组合 12"/>
          <p:cNvGrpSpPr>
            <a:grpSpLocks/>
          </p:cNvGrpSpPr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6" name="椭圆 5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26629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30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探究研讨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928688" y="1143000"/>
            <a:ext cx="1285875" cy="69691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成功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286000" y="1039813"/>
            <a:ext cx="4714875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）推翻清王朝统治，结束两千多年的</a:t>
            </a:r>
            <a:endParaRPr lang="en-US" altLang="zh-CN" sz="200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          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封建帝制，创立了中华民国 。</a:t>
            </a:r>
            <a:endParaRPr lang="en-US" altLang="zh-CN" sz="200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）民主共和观念深入人心。</a:t>
            </a:r>
          </a:p>
        </p:txBody>
      </p:sp>
      <p:sp>
        <p:nvSpPr>
          <p:cNvPr id="4" name="椭圆 3"/>
          <p:cNvSpPr/>
          <p:nvPr/>
        </p:nvSpPr>
        <p:spPr>
          <a:xfrm>
            <a:off x="928688" y="3000375"/>
            <a:ext cx="1285875" cy="69691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失败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357438" y="2840038"/>
            <a:ext cx="5929312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）胜利的果实被袁世凯窃取。</a:t>
            </a:r>
          </a:p>
          <a:p>
            <a:pPr>
              <a:lnSpc>
                <a:spcPct val="150000"/>
              </a:lnSpc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）中国半殖民地半封建的社会性质没有改变。</a:t>
            </a:r>
          </a:p>
        </p:txBody>
      </p:sp>
      <p:grpSp>
        <p:nvGrpSpPr>
          <p:cNvPr id="27654" name="组合 12"/>
          <p:cNvGrpSpPr>
            <a:grpSpLocks/>
          </p:cNvGrpSpPr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27656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57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28675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76" name="矩形 4"/>
          <p:cNvSpPr>
            <a:spLocks noChangeArrowheads="1"/>
          </p:cNvSpPr>
          <p:nvPr/>
        </p:nvSpPr>
        <p:spPr bwMode="auto">
          <a:xfrm>
            <a:off x="285750" y="171450"/>
            <a:ext cx="2000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典型例题</a:t>
            </a:r>
          </a:p>
        </p:txBody>
      </p:sp>
      <p:sp>
        <p:nvSpPr>
          <p:cNvPr id="28677" name="TextBox 7"/>
          <p:cNvSpPr txBox="1">
            <a:spLocks noChangeArrowheads="1"/>
          </p:cNvSpPr>
          <p:nvPr/>
        </p:nvSpPr>
        <p:spPr bwMode="auto">
          <a:xfrm>
            <a:off x="1000125" y="1214438"/>
            <a:ext cx="74295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latin typeface="微软雅黑" pitchFamily="34" charset="-122"/>
                <a:ea typeface="微软雅黑" pitchFamily="34" charset="-122"/>
              </a:rPr>
              <a:t>有人说：“辛亥革命使中国人的脑袋和双膝不再是准备磕头，而是为思考，为走路。”这是因为辛亥革命</a:t>
            </a:r>
            <a:r>
              <a:rPr lang="en-US"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）</a:t>
            </a: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、传播了民主共和观念</a:t>
            </a:r>
            <a:r>
              <a:rPr lang="en-US">
                <a:latin typeface="微软雅黑" pitchFamily="34" charset="-122"/>
                <a:ea typeface="微软雅黑" pitchFamily="34" charset="-122"/>
              </a:rPr>
              <a:t>        </a:t>
            </a:r>
            <a:r>
              <a:rPr lang="en-US" altLang="zh-CN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、结束了专制独裁统治</a:t>
            </a: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、实现了人民当家作主</a:t>
            </a:r>
            <a:r>
              <a:rPr lang="en-US">
                <a:latin typeface="微软雅黑" pitchFamily="34" charset="-122"/>
                <a:ea typeface="微软雅黑" pitchFamily="34" charset="-122"/>
              </a:rPr>
              <a:t>        </a:t>
            </a:r>
            <a:r>
              <a:rPr lang="en-US" altLang="zh-CN">
                <a:latin typeface="微软雅黑" pitchFamily="34" charset="-122"/>
                <a:ea typeface="微软雅黑" pitchFamily="34" charset="-122"/>
              </a:rPr>
              <a:t>D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、改变了近代社会性质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072063" y="1643063"/>
            <a:ext cx="5000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zh-CN" altLang="en-US" sz="24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6"/>
          <p:cNvSpPr txBox="1">
            <a:spLocks noChangeArrowheads="1"/>
          </p:cNvSpPr>
          <p:nvPr/>
        </p:nvSpPr>
        <p:spPr bwMode="auto">
          <a:xfrm>
            <a:off x="1143000" y="1008063"/>
            <a:ext cx="67151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400" b="1">
                <a:ea typeface="微软雅黑" pitchFamily="34" charset="-122"/>
              </a:rPr>
              <a:t>101</a:t>
            </a:r>
            <a:r>
              <a:rPr lang="zh-CN" altLang="en-US" sz="2400" b="1">
                <a:ea typeface="微软雅黑" pitchFamily="34" charset="-122"/>
              </a:rPr>
              <a:t>试卷库</a:t>
            </a:r>
            <a:endParaRPr lang="en-US" altLang="zh-CN" sz="2400" b="1">
              <a:ea typeface="微软雅黑" pitchFamily="34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b="1">
                <a:ea typeface="微软雅黑" pitchFamily="34" charset="-122"/>
              </a:rPr>
              <a:t>中华民国的创建</a:t>
            </a:r>
            <a:r>
              <a:rPr lang="en-US" altLang="zh-CN" sz="2400" b="1">
                <a:ea typeface="微软雅黑" pitchFamily="34" charset="-122"/>
              </a:rPr>
              <a:t>—</a:t>
            </a:r>
            <a:r>
              <a:rPr lang="zh-CN" altLang="en-US" sz="2400" b="1">
                <a:ea typeface="微软雅黑" pitchFamily="34" charset="-122"/>
              </a:rPr>
              <a:t>随堂检测</a:t>
            </a:r>
            <a:r>
              <a:rPr lang="en-US" altLang="zh-CN" sz="2400" b="1">
                <a:ea typeface="微软雅黑" pitchFamily="34" charset="-122"/>
              </a:rPr>
              <a:t>1</a:t>
            </a:r>
            <a:endParaRPr lang="zh-CN" altLang="en-US" sz="2400" b="1"/>
          </a:p>
        </p:txBody>
      </p:sp>
      <p:grpSp>
        <p:nvGrpSpPr>
          <p:cNvPr id="29699" name="组合 19"/>
          <p:cNvGrpSpPr>
            <a:grpSpLocks/>
          </p:cNvGrpSpPr>
          <p:nvPr/>
        </p:nvGrpSpPr>
        <p:grpSpPr bwMode="auto">
          <a:xfrm>
            <a:off x="2214563" y="2714625"/>
            <a:ext cx="3101975" cy="1500188"/>
            <a:chOff x="3539152" y="2304355"/>
            <a:chExt cx="2808288" cy="1439863"/>
          </a:xfrm>
        </p:grpSpPr>
        <p:sp>
          <p:nvSpPr>
            <p:cNvPr id="29705" name="云形标注 5"/>
            <p:cNvSpPr>
              <a:spLocks noChangeArrowheads="1"/>
            </p:cNvSpPr>
            <p:nvPr/>
          </p:nvSpPr>
          <p:spPr bwMode="auto">
            <a:xfrm>
              <a:off x="3539152" y="2304355"/>
              <a:ext cx="2808288" cy="1439863"/>
            </a:xfrm>
            <a:prstGeom prst="cloudCallout">
              <a:avLst>
                <a:gd name="adj1" fmla="val 114903"/>
                <a:gd name="adj2" fmla="val -36648"/>
              </a:avLst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06" name="矩形 18"/>
            <p:cNvSpPr>
              <a:spLocks noChangeArrowheads="1"/>
            </p:cNvSpPr>
            <p:nvPr/>
          </p:nvSpPr>
          <p:spPr bwMode="auto">
            <a:xfrm>
              <a:off x="3635896" y="2808411"/>
              <a:ext cx="2489645" cy="384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 b="1">
                  <a:latin typeface="Times New Roman" pitchFamily="18" charset="0"/>
                  <a:ea typeface="微软雅黑" pitchFamily="34" charset="-122"/>
                </a:rPr>
                <a:t>请同学们认真作答哟！</a:t>
              </a:r>
              <a:endParaRPr lang="en-US" altLang="zh-CN" sz="2000" b="1">
                <a:latin typeface="Times New Roman" pitchFamily="18" charset="0"/>
                <a:ea typeface="微软雅黑" pitchFamily="34" charset="-122"/>
              </a:endParaRPr>
            </a:p>
          </p:txBody>
        </p:sp>
      </p:grp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375" y="2643188"/>
            <a:ext cx="144462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9701" name="组合 11"/>
          <p:cNvGrpSpPr>
            <a:grpSpLocks/>
          </p:cNvGrpSpPr>
          <p:nvPr/>
        </p:nvGrpSpPr>
        <p:grpSpPr bwMode="auto">
          <a:xfrm>
            <a:off x="214313" y="123825"/>
            <a:ext cx="2071687" cy="500063"/>
            <a:chOff x="214313" y="123825"/>
            <a:chExt cx="2071687" cy="500063"/>
          </a:xfrm>
        </p:grpSpPr>
        <p:sp>
          <p:nvSpPr>
            <p:cNvPr id="9" name="椭圆 8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29703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04" name="矩形 4"/>
            <p:cNvSpPr>
              <a:spLocks noChangeArrowheads="1"/>
            </p:cNvSpPr>
            <p:nvPr/>
          </p:nvSpPr>
          <p:spPr bwMode="auto">
            <a:xfrm>
              <a:off x="357188" y="171450"/>
              <a:ext cx="1928812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巩固训练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30723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24" name="矩形 4"/>
          <p:cNvSpPr>
            <a:spLocks noChangeArrowheads="1"/>
          </p:cNvSpPr>
          <p:nvPr/>
        </p:nvSpPr>
        <p:spPr bwMode="auto">
          <a:xfrm>
            <a:off x="142875" y="171450"/>
            <a:ext cx="23209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巩固训练</a:t>
            </a:r>
          </a:p>
        </p:txBody>
      </p:sp>
      <p:sp>
        <p:nvSpPr>
          <p:cNvPr id="30725" name="TextBox 9"/>
          <p:cNvSpPr txBox="1">
            <a:spLocks noChangeArrowheads="1"/>
          </p:cNvSpPr>
          <p:nvPr/>
        </p:nvSpPr>
        <p:spPr bwMode="auto">
          <a:xfrm>
            <a:off x="857250" y="785813"/>
            <a:ext cx="7429500" cy="337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、民国时期旅顺学生刘成汉的小学毕业证书上标明其毕业于民国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38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年。他毕业的时间应该是公元</a:t>
            </a:r>
            <a:r>
              <a:rPr lang="en-US" sz="1600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sz="1600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）</a:t>
            </a: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1946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sz="1600"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1947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sz="1600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1948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sz="1600"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D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1949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年</a:t>
            </a: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、中国历史上最后一道圣旨是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宣统帝退位诏书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，是大清帝国最后一位皇帝爱新觉罗溥仪颁布的退位诏书，从此清朝统治中国结束。这道圣旨发布于</a:t>
            </a:r>
            <a:r>
              <a:rPr lang="en-US" sz="1600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sz="1600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）</a:t>
            </a: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1911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sz="1600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1912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sz="1600"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1915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sz="1600"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D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1917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年</a:t>
            </a:r>
            <a:endParaRPr lang="en-US" altLang="zh-CN" sz="160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、下列对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中华民国临时约法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的表述，错误的是</a:t>
            </a:r>
            <a:r>
              <a:rPr lang="en-US" sz="1600"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sz="1600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）</a:t>
            </a: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、规定主权属于全体国民</a:t>
            </a:r>
            <a:r>
              <a:rPr lang="en-US" sz="1600"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         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、立法、行政、司法三权分立</a:t>
            </a: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、是一部资产阶级共和国宪法性质的文件      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D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、是辛亥革命的唯一成果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071813" y="1181100"/>
            <a:ext cx="500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D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72375" y="2286000"/>
            <a:ext cx="5000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B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929313" y="3000375"/>
            <a:ext cx="500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D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31747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48" name="矩形 4"/>
          <p:cNvSpPr>
            <a:spLocks noChangeArrowheads="1"/>
          </p:cNvSpPr>
          <p:nvPr/>
        </p:nvSpPr>
        <p:spPr bwMode="auto">
          <a:xfrm>
            <a:off x="142875" y="171450"/>
            <a:ext cx="23209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课堂小结</a:t>
            </a:r>
          </a:p>
        </p:txBody>
      </p:sp>
      <p:sp>
        <p:nvSpPr>
          <p:cNvPr id="31749" name="TextBox 5"/>
          <p:cNvSpPr txBox="1">
            <a:spLocks noChangeArrowheads="1"/>
          </p:cNvSpPr>
          <p:nvPr/>
        </p:nvSpPr>
        <p:spPr bwMode="auto">
          <a:xfrm>
            <a:off x="500063" y="1143000"/>
            <a:ext cx="8358187" cy="273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武昌起义（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1911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日）   </a:t>
            </a:r>
            <a:r>
              <a:rPr lang="en-US" sz="2000"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孙中山就任中华民国临时大总统（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1911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12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月）</a:t>
            </a:r>
            <a:r>
              <a:rPr lang="en-US" sz="2000">
                <a:latin typeface="微软雅黑" pitchFamily="34" charset="-122"/>
                <a:ea typeface="微软雅黑" pitchFamily="34" charset="-122"/>
              </a:rPr>
              <a:t>        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中华民国成立（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1912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日）</a:t>
            </a:r>
            <a:r>
              <a:rPr lang="en-US" sz="2000">
                <a:latin typeface="微软雅黑" pitchFamily="34" charset="-122"/>
                <a:ea typeface="微软雅黑" pitchFamily="34" charset="-122"/>
              </a:rPr>
              <a:t>                                                      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袁世凯窃取革命果实（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1912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月）</a:t>
            </a:r>
          </a:p>
          <a:p>
            <a:pPr>
              <a:lnSpc>
                <a:spcPct val="130000"/>
              </a:lnSpc>
            </a:pP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                           </a:t>
            </a:r>
          </a:p>
          <a:p>
            <a:pPr lvl="2">
              <a:lnSpc>
                <a:spcPct val="130000"/>
              </a:lnSpc>
            </a:pP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	      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制约</a:t>
            </a:r>
          </a:p>
          <a:p>
            <a:pPr>
              <a:lnSpc>
                <a:spcPct val="130000"/>
              </a:lnSpc>
            </a:pP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 《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中华民国临时约法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颁布（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1912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日）</a:t>
            </a:r>
          </a:p>
          <a:p>
            <a:endParaRPr lang="zh-CN" altLang="en-US" sz="1600"/>
          </a:p>
        </p:txBody>
      </p:sp>
      <p:sp>
        <p:nvSpPr>
          <p:cNvPr id="7" name="右箭头 6"/>
          <p:cNvSpPr/>
          <p:nvPr/>
        </p:nvSpPr>
        <p:spPr>
          <a:xfrm>
            <a:off x="4357688" y="1285875"/>
            <a:ext cx="500062" cy="285750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右箭头 8"/>
          <p:cNvSpPr/>
          <p:nvPr/>
        </p:nvSpPr>
        <p:spPr>
          <a:xfrm>
            <a:off x="3500438" y="1643063"/>
            <a:ext cx="500062" cy="285750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0" name="右箭头 9"/>
          <p:cNvSpPr/>
          <p:nvPr/>
        </p:nvSpPr>
        <p:spPr>
          <a:xfrm>
            <a:off x="1357313" y="2000250"/>
            <a:ext cx="928687" cy="285750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1" name="上箭头 10"/>
          <p:cNvSpPr/>
          <p:nvPr/>
        </p:nvSpPr>
        <p:spPr>
          <a:xfrm>
            <a:off x="2928938" y="2357438"/>
            <a:ext cx="214312" cy="428625"/>
          </a:xfrm>
          <a:prstGeom prst="up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/>
              <a:t> 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32771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72" name="矩形 4"/>
          <p:cNvSpPr>
            <a:spLocks noChangeArrowheads="1"/>
          </p:cNvSpPr>
          <p:nvPr/>
        </p:nvSpPr>
        <p:spPr bwMode="auto">
          <a:xfrm>
            <a:off x="107950" y="171450"/>
            <a:ext cx="23209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课后作业</a:t>
            </a:r>
          </a:p>
        </p:txBody>
      </p:sp>
      <p:sp>
        <p:nvSpPr>
          <p:cNvPr id="32773" name="TextBox 10"/>
          <p:cNvSpPr txBox="1">
            <a:spLocks noChangeArrowheads="1"/>
          </p:cNvSpPr>
          <p:nvPr/>
        </p:nvSpPr>
        <p:spPr bwMode="auto">
          <a:xfrm>
            <a:off x="1071563" y="1785938"/>
            <a:ext cx="7215187" cy="1572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任务二：预习下节</a:t>
            </a: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课</a:t>
            </a:r>
            <a:r>
              <a:rPr lang="zh-CN" altLang="en-US" b="1" smtClean="0">
                <a:latin typeface="微软雅黑" pitchFamily="34" charset="-122"/>
                <a:ea typeface="微软雅黑" pitchFamily="34" charset="-122"/>
              </a:rPr>
              <a:t>并解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决以下问题：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、孙中山进行了哪些反对北洋军阀黑暗统治的重大斗争？</a:t>
            </a:r>
            <a:endParaRPr lang="en-US" altLang="zh-CN" sz="16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、袁世凯是如何复辟帝制的？</a:t>
            </a:r>
            <a:endParaRPr lang="en-US" altLang="zh-CN" sz="16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、袁世凯死后，国内出现了哪些军阀？</a:t>
            </a:r>
          </a:p>
        </p:txBody>
      </p:sp>
      <p:sp>
        <p:nvSpPr>
          <p:cNvPr id="32774" name="TextBox 10"/>
          <p:cNvSpPr txBox="1">
            <a:spLocks noChangeArrowheads="1"/>
          </p:cNvSpPr>
          <p:nvPr/>
        </p:nvSpPr>
        <p:spPr bwMode="auto">
          <a:xfrm>
            <a:off x="1071563" y="1285875"/>
            <a:ext cx="7572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任务一：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完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成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中华民国的创建课后作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业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》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886</TotalTime>
  <Words>2244</Words>
  <Application>Microsoft Office PowerPoint</Application>
  <PresentationFormat>全屏显示(16:9)</PresentationFormat>
  <Paragraphs>144</Paragraphs>
  <Slides>25</Slides>
  <Notes>2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龙腾四海</vt:lpstr>
      <vt:lpstr>幻灯片 1</vt:lpstr>
      <vt:lpstr>幻灯片 2</vt:lpstr>
      <vt:lpstr>幻灯片 3</vt:lpstr>
      <vt:lpstr>幻灯片 4</vt:lpstr>
      <vt:lpstr>幻灯片 5</vt:lpstr>
      <vt:lpstr>中华民国建立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《中华民国临时约法》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china</cp:lastModifiedBy>
  <cp:revision>89</cp:revision>
  <dcterms:modified xsi:type="dcterms:W3CDTF">2017-09-02T03:20:21Z</dcterms:modified>
</cp:coreProperties>
</file>