
<file path=[Content_Types].xml><?xml version="1.0" encoding="utf-8"?>
<Types xmlns="http://schemas.openxmlformats.org/package/2006/content-types">
  <Default Extension="jpeg" ContentType="image/jpeg"/>
  <Default Extension="xlsx" ContentType="application/vnd.openxmlformats-officedocument.spreadsheetml.sheet"/>
  <Default Extension="gif" ContentType="image/gi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olors1.xml" ContentType="application/vnd.ms-office.chartcolorstyle+xml"/>
  <Override PartName="/ppt/charts/colors2.xml" ContentType="application/vnd.ms-office.chartcolorstyle+xml"/>
  <Override PartName="/ppt/charts/style1.xml" ContentType="application/vnd.ms-office.chartstyle+xml"/>
  <Override PartName="/ppt/charts/style2.xml" ContentType="application/vnd.ms-office.chartstyle+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88" r:id="rId3"/>
    <p:sldId id="256" r:id="rId4"/>
    <p:sldId id="257" r:id="rId5"/>
    <p:sldId id="259" r:id="rId6"/>
    <p:sldId id="262" r:id="rId7"/>
    <p:sldId id="260" r:id="rId8"/>
    <p:sldId id="264" r:id="rId9"/>
    <p:sldId id="258" r:id="rId10"/>
    <p:sldId id="289" r:id="rId11"/>
    <p:sldId id="271" r:id="rId12"/>
    <p:sldId id="272" r:id="rId13"/>
    <p:sldId id="273" r:id="rId14"/>
    <p:sldId id="274" r:id="rId15"/>
    <p:sldId id="275" r:id="rId16"/>
    <p:sldId id="277" r:id="rId17"/>
    <p:sldId id="292" r:id="rId18"/>
    <p:sldId id="279" r:id="rId19"/>
    <p:sldId id="282" r:id="rId20"/>
    <p:sldId id="291" r:id="rId21"/>
    <p:sldId id="284" r:id="rId22"/>
    <p:sldId id="285" r:id="rId23"/>
    <p:sldId id="290" r:id="rId24"/>
    <p:sldId id="287" r:id="rId25"/>
  </p:sldIdLst>
  <p:sldSz cx="12192000" cy="6858000"/>
  <p:notesSz cx="6858000" cy="9144000"/>
  <p:custDataLst>
    <p:tags r:id="rId30"/>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瓜瓜" initials="瓜瓜"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80" autoAdjust="0"/>
    <p:restoredTop sz="96366" autoAdjust="0"/>
  </p:normalViewPr>
  <p:slideViewPr>
    <p:cSldViewPr snapToGrid="0">
      <p:cViewPr varScale="1">
        <p:scale>
          <a:sx n="110" d="100"/>
          <a:sy n="110" d="100"/>
        </p:scale>
        <p:origin x="720" y="102"/>
      </p:cViewPr>
      <p:guideLst/>
    </p:cSldViewPr>
  </p:slideViewPr>
  <p:outlineViewPr>
    <p:cViewPr>
      <p:scale>
        <a:sx n="33" d="100"/>
        <a:sy n="33" d="100"/>
      </p:scale>
      <p:origin x="0" y="-3396"/>
    </p:cViewPr>
  </p:outlin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gs" Target="tags/tag2.xml"/><Relationship Id="rId3" Type="http://schemas.openxmlformats.org/officeDocument/2006/relationships/slide" Target="slides/slide1.xml"/><Relationship Id="rId29" Type="http://schemas.openxmlformats.org/officeDocument/2006/relationships/commentAuthors" Target="commentAuthors.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1920</c:v>
                </c:pt>
              </c:strCache>
            </c:strRef>
          </c:tx>
          <c:spPr>
            <a:gradFill rotWithShape="1">
              <a:gsLst>
                <a:gs pos="0">
                  <a:schemeClr val="accent2">
                    <a:tint val="96000"/>
                    <a:lumMod val="104000"/>
                  </a:schemeClr>
                </a:gs>
                <a:gs pos="100000">
                  <a:schemeClr val="accent2">
                    <a:shade val="98000"/>
                    <a:lumMod val="94000"/>
                  </a:schemeClr>
                </a:gs>
              </a:gsLst>
              <a:lin ang="5400000" scaled="0"/>
            </a:gradFill>
            <a:ln>
              <a:noFill/>
            </a:ln>
            <a:effectLst>
              <a:outerShdw blurRad="50800" dist="38100" dir="5400000" rotWithShape="0">
                <a:srgbClr val="000000">
                  <a:alpha val="60000"/>
                </a:srgbClr>
              </a:outerShdw>
            </a:effectLst>
          </c:spPr>
          <c:invertIfNegative val="0"/>
          <c:dLbls>
            <c:delete val="1"/>
          </c:dLbls>
          <c:cat>
            <c:strRef>
              <c:f>Sheet1!$A$2:$A$5</c:f>
              <c:strCache>
                <c:ptCount val="2"/>
                <c:pt idx="0">
                  <c:v>谷物产量</c:v>
                </c:pt>
                <c:pt idx="1">
                  <c:v>工业总产量</c:v>
                </c:pt>
              </c:strCache>
            </c:strRef>
          </c:cat>
          <c:val>
            <c:numRef>
              <c:f>Sheet1!$B$2:$B$5</c:f>
              <c:numCache>
                <c:formatCode>General</c:formatCode>
                <c:ptCount val="4"/>
                <c:pt idx="0">
                  <c:v>60</c:v>
                </c:pt>
                <c:pt idx="1">
                  <c:v>20</c:v>
                </c:pt>
              </c:numCache>
            </c:numRef>
          </c:val>
        </c:ser>
        <c:ser>
          <c:idx val="1"/>
          <c:order val="1"/>
          <c:tx>
            <c:strRef>
              <c:f>Sheet1!$C$1</c:f>
              <c:strCache>
                <c:ptCount val="1"/>
                <c:pt idx="0">
                  <c:v>1925</c:v>
                </c:pt>
              </c:strCache>
            </c:strRef>
          </c:tx>
          <c:spPr>
            <a:gradFill rotWithShape="1">
              <a:gsLst>
                <a:gs pos="0">
                  <a:schemeClr val="accent4">
                    <a:tint val="96000"/>
                    <a:lumMod val="104000"/>
                  </a:schemeClr>
                </a:gs>
                <a:gs pos="100000">
                  <a:schemeClr val="accent4">
                    <a:shade val="98000"/>
                    <a:lumMod val="94000"/>
                  </a:schemeClr>
                </a:gs>
              </a:gsLst>
              <a:lin ang="5400000" scaled="0"/>
            </a:gradFill>
            <a:ln>
              <a:noFill/>
            </a:ln>
            <a:effectLst>
              <a:outerShdw blurRad="50800" dist="38100" dir="5400000" rotWithShape="0">
                <a:srgbClr val="000000">
                  <a:alpha val="60000"/>
                </a:srgbClr>
              </a:outerShdw>
            </a:effectLst>
          </c:spPr>
          <c:invertIfNegative val="0"/>
          <c:dLbls>
            <c:delete val="1"/>
          </c:dLbls>
          <c:cat>
            <c:strRef>
              <c:f>Sheet1!$A$2:$A$5</c:f>
              <c:strCache>
                <c:ptCount val="2"/>
                <c:pt idx="0">
                  <c:v>谷物产量</c:v>
                </c:pt>
                <c:pt idx="1">
                  <c:v>工业总产量</c:v>
                </c:pt>
              </c:strCache>
            </c:strRef>
          </c:cat>
          <c:val>
            <c:numRef>
              <c:f>Sheet1!$C$2:$C$5</c:f>
              <c:numCache>
                <c:formatCode>General</c:formatCode>
                <c:ptCount val="4"/>
                <c:pt idx="0">
                  <c:v>120</c:v>
                </c:pt>
                <c:pt idx="1">
                  <c:v>80</c:v>
                </c:pt>
              </c:numCache>
            </c:numRef>
          </c:val>
        </c:ser>
        <c:dLbls>
          <c:showLegendKey val="0"/>
          <c:showVal val="0"/>
          <c:showCatName val="0"/>
          <c:showSerName val="0"/>
          <c:showPercent val="0"/>
          <c:showBubbleSize val="0"/>
        </c:dLbls>
        <c:gapWidth val="150"/>
        <c:axId val="1068130175"/>
        <c:axId val="1394338927"/>
      </c:barChart>
      <c:catAx>
        <c:axId val="1068130175"/>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00" b="1" i="0" u="none" strike="noStrike" kern="1200" baseline="0">
                <a:solidFill>
                  <a:schemeClr val="lt1">
                    <a:lumMod val="85000"/>
                  </a:schemeClr>
                </a:solidFill>
                <a:latin typeface="+mn-ea"/>
                <a:ea typeface="+mn-ea"/>
                <a:cs typeface="+mn-cs"/>
              </a:defRPr>
            </a:pPr>
          </a:p>
        </c:txPr>
        <c:crossAx val="1394338927"/>
        <c:crosses val="autoZero"/>
        <c:auto val="0"/>
        <c:lblAlgn val="ctr"/>
        <c:lblOffset val="100"/>
        <c:noMultiLvlLbl val="0"/>
      </c:catAx>
      <c:valAx>
        <c:axId val="1394338927"/>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lt1">
                    <a:lumMod val="85000"/>
                  </a:schemeClr>
                </a:solidFill>
                <a:latin typeface="+mn-lt"/>
                <a:ea typeface="+mn-ea"/>
                <a:cs typeface="+mn-cs"/>
              </a:defRPr>
            </a:pPr>
          </a:p>
        </c:txPr>
        <c:crossAx val="1068130175"/>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lang="zh-CN" sz="1195" b="1" i="0" u="none" strike="noStrike" kern="1200" baseline="0">
              <a:solidFill>
                <a:schemeClr val="lt1">
                  <a:lumMod val="85000"/>
                </a:schemeClr>
              </a:solidFill>
              <a:latin typeface="+mn-ea"/>
              <a:ea typeface="+mn-ea"/>
              <a:cs typeface="+mn-cs"/>
            </a:defRPr>
          </a:pP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gradFill>
    <a:ln>
      <a:noFill/>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1913</c:v>
                </c:pt>
              </c:strCache>
            </c:strRef>
          </c:tx>
          <c:spPr>
            <a:gradFill rotWithShape="1">
              <a:gsLst>
                <a:gs pos="0">
                  <a:schemeClr val="accent2">
                    <a:tint val="96000"/>
                    <a:lumMod val="104000"/>
                  </a:schemeClr>
                </a:gs>
                <a:gs pos="100000">
                  <a:schemeClr val="accent2">
                    <a:shade val="98000"/>
                    <a:lumMod val="94000"/>
                  </a:schemeClr>
                </a:gs>
              </a:gsLst>
              <a:lin ang="5400000" scaled="0"/>
            </a:gradFill>
            <a:ln>
              <a:noFill/>
            </a:ln>
            <a:effectLst>
              <a:outerShdw blurRad="50800" dist="38100" dir="5400000" rotWithShape="0">
                <a:srgbClr val="000000">
                  <a:alpha val="60000"/>
                </a:srgbClr>
              </a:outerShdw>
            </a:effectLst>
          </c:spPr>
          <c:invertIfNegative val="0"/>
          <c:dLbls>
            <c:delete val="1"/>
          </c:dLbls>
          <c:cat>
            <c:strRef>
              <c:f>Sheet1!$A$2:$A$3</c:f>
              <c:strCache>
                <c:ptCount val="2"/>
                <c:pt idx="0">
                  <c:v>工业总产值</c:v>
                </c:pt>
                <c:pt idx="1">
                  <c:v>农业总产值</c:v>
                </c:pt>
              </c:strCache>
            </c:strRef>
          </c:cat>
          <c:val>
            <c:numRef>
              <c:f>Sheet1!$B$2:$B$3</c:f>
              <c:numCache>
                <c:formatCode>General</c:formatCode>
                <c:ptCount val="2"/>
                <c:pt idx="0">
                  <c:v>42</c:v>
                </c:pt>
                <c:pt idx="1">
                  <c:v>58</c:v>
                </c:pt>
              </c:numCache>
            </c:numRef>
          </c:val>
        </c:ser>
        <c:ser>
          <c:idx val="1"/>
          <c:order val="1"/>
          <c:tx>
            <c:strRef>
              <c:f>Sheet1!$C$1</c:f>
              <c:strCache>
                <c:ptCount val="1"/>
                <c:pt idx="0">
                  <c:v>1937</c:v>
                </c:pt>
              </c:strCache>
            </c:strRef>
          </c:tx>
          <c:spPr>
            <a:gradFill rotWithShape="1">
              <a:gsLst>
                <a:gs pos="0">
                  <a:schemeClr val="accent4">
                    <a:tint val="96000"/>
                    <a:lumMod val="104000"/>
                  </a:schemeClr>
                </a:gs>
                <a:gs pos="100000">
                  <a:schemeClr val="accent4">
                    <a:shade val="98000"/>
                    <a:lumMod val="94000"/>
                  </a:schemeClr>
                </a:gs>
              </a:gsLst>
              <a:lin ang="5400000" scaled="0"/>
            </a:gradFill>
            <a:ln>
              <a:noFill/>
            </a:ln>
            <a:effectLst>
              <a:outerShdw blurRad="50800" dist="38100" dir="5400000" rotWithShape="0">
                <a:srgbClr val="000000">
                  <a:alpha val="60000"/>
                </a:srgbClr>
              </a:outerShdw>
            </a:effectLst>
          </c:spPr>
          <c:invertIfNegative val="0"/>
          <c:dLbls>
            <c:delete val="1"/>
          </c:dLbls>
          <c:cat>
            <c:strRef>
              <c:f>Sheet1!$A$2:$A$3</c:f>
              <c:strCache>
                <c:ptCount val="2"/>
                <c:pt idx="0">
                  <c:v>工业总产值</c:v>
                </c:pt>
                <c:pt idx="1">
                  <c:v>农业总产值</c:v>
                </c:pt>
              </c:strCache>
            </c:strRef>
          </c:cat>
          <c:val>
            <c:numRef>
              <c:f>Sheet1!$C$2:$C$3</c:f>
              <c:numCache>
                <c:formatCode>General</c:formatCode>
                <c:ptCount val="2"/>
                <c:pt idx="0">
                  <c:v>77</c:v>
                </c:pt>
                <c:pt idx="1">
                  <c:v>23</c:v>
                </c:pt>
              </c:numCache>
            </c:numRef>
          </c:val>
        </c:ser>
        <c:dLbls>
          <c:showLegendKey val="0"/>
          <c:showVal val="0"/>
          <c:showCatName val="0"/>
          <c:showSerName val="0"/>
          <c:showPercent val="0"/>
          <c:showBubbleSize val="0"/>
        </c:dLbls>
        <c:gapWidth val="150"/>
        <c:axId val="204700111"/>
        <c:axId val="98614079"/>
      </c:barChart>
      <c:catAx>
        <c:axId val="204700111"/>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2000" b="1" i="0" u="none" strike="noStrike" kern="1200" baseline="0">
                <a:solidFill>
                  <a:schemeClr val="lt1">
                    <a:lumMod val="85000"/>
                  </a:schemeClr>
                </a:solidFill>
                <a:latin typeface="方正姚体" panose="02010601030101010101" pitchFamily="2" charset="-122"/>
                <a:ea typeface="方正姚体" panose="02010601030101010101" pitchFamily="2" charset="-122"/>
                <a:cs typeface="+mn-cs"/>
              </a:defRPr>
            </a:pPr>
          </a:p>
        </c:txPr>
        <c:crossAx val="98614079"/>
        <c:crosses val="autoZero"/>
        <c:auto val="0"/>
        <c:lblAlgn val="ctr"/>
        <c:lblOffset val="100"/>
        <c:noMultiLvlLbl val="0"/>
      </c:catAx>
      <c:valAx>
        <c:axId val="98614079"/>
        <c:scaling>
          <c:orientation val="minMax"/>
        </c:scaling>
        <c:delete val="0"/>
        <c:axPos val="l"/>
        <c:majorGridlines>
          <c:spPr>
            <a:ln w="9525" cap="flat" cmpd="sng" algn="ctr">
              <a:solidFill>
                <a:schemeClr val="dk1">
                  <a:lumMod val="50000"/>
                  <a:lumOff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lt1">
                    <a:lumMod val="85000"/>
                  </a:schemeClr>
                </a:solidFill>
                <a:latin typeface="+mn-lt"/>
                <a:ea typeface="+mn-ea"/>
                <a:cs typeface="+mn-cs"/>
              </a:defRPr>
            </a:pPr>
          </a:p>
        </c:txPr>
        <c:crossAx val="204700111"/>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lang="zh-CN" sz="2000" b="1" i="0" u="none" strike="noStrike" kern="1200" baseline="0">
              <a:solidFill>
                <a:schemeClr val="lt1">
                  <a:lumMod val="85000"/>
                </a:schemeClr>
              </a:solidFill>
              <a:latin typeface="方正姚体" panose="02010601030101010101" pitchFamily="2" charset="-122"/>
              <a:ea typeface="方正姚体" panose="02010601030101010101" pitchFamily="2" charset="-122"/>
              <a:cs typeface="+mn-cs"/>
            </a:defRPr>
          </a:pP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grad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5" b="1" kern="1200" cap="all"/>
  </cs:axisTitle>
  <cs:categoryAxis>
    <cs:lnRef idx="0"/>
    <cs:fillRef idx="0"/>
    <cs:effectRef idx="0"/>
    <cs:fontRef idx="minor">
      <a:schemeClr val="lt1">
        <a:lumMod val="85000"/>
      </a:schemeClr>
    </cs:fontRef>
    <cs:defRPr sz="1195"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5" kern="1200"/>
  </cs:dataLabel>
  <cs:dataLabelCallout>
    <cs:lnRef idx="0"/>
    <cs:fillRef idx="0"/>
    <cs:effectRef idx="0"/>
    <cs:fontRef idx="minor">
      <a:schemeClr val="dk1">
        <a:lumMod val="65000"/>
        <a:lumOff val="35000"/>
      </a:schemeClr>
    </cs:fontRef>
    <cs:spPr>
      <a:solidFill>
        <a:schemeClr val="lt1"/>
      </a:solidFill>
    </cs:spPr>
    <cs:defRPr sz="1195"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5"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5"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defRPr sz="1195"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3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5"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5"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94">
  <cs:axisTitle>
    <cs:lnRef idx="0"/>
    <cs:fillRef idx="0"/>
    <cs:effectRef idx="0"/>
    <cs:fontRef idx="minor">
      <a:schemeClr val="lt1">
        <a:lumMod val="85000"/>
      </a:schemeClr>
    </cs:fontRef>
    <cs:defRPr sz="1195" b="1" kern="1200" cap="all"/>
  </cs:axisTitle>
  <cs:categoryAxis>
    <cs:lnRef idx="0"/>
    <cs:fillRef idx="0"/>
    <cs:effectRef idx="0"/>
    <cs:fontRef idx="minor">
      <a:schemeClr val="lt1">
        <a:lumMod val="85000"/>
      </a:schemeClr>
    </cs:fontRef>
    <cs:defRPr sz="1195"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5" kern="1200"/>
  </cs:dataLabel>
  <cs:dataLabelCallout>
    <cs:lnRef idx="0"/>
    <cs:fillRef idx="0"/>
    <cs:effectRef idx="0"/>
    <cs:fontRef idx="minor">
      <a:schemeClr val="dk1">
        <a:lumMod val="65000"/>
        <a:lumOff val="35000"/>
      </a:schemeClr>
    </cs:fontRef>
    <cs:spPr>
      <a:solidFill>
        <a:schemeClr val="lt1"/>
      </a:solidFill>
    </cs:spPr>
    <cs:defRPr sz="1195"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5"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dk1">
            <a:lumMod val="50000"/>
            <a:lumOff val="50000"/>
          </a:schemeClr>
        </a:solidFill>
        <a:round/>
      </a:ln>
    </cs:spPr>
  </cs:gridlineMajor>
  <cs:gridlineMinor>
    <cs:lnRef idx="0"/>
    <cs:fillRef idx="0"/>
    <cs:effectRef idx="0"/>
    <cs:fontRef idx="minor">
      <a:schemeClr val="tx1"/>
    </cs:fontRef>
    <cs:spPr>
      <a:ln>
        <a:solidFill>
          <a:schemeClr val="dk1">
            <a:lumMod val="60000"/>
            <a:lumOff val="40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5"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defRPr sz="1195"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3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5"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5" kern="1200"/>
  </cs:valueAxis>
  <cs:wall>
    <cs:lnRef idx="0"/>
    <cs:fillRef idx="0"/>
    <cs:effectRef idx="0"/>
    <cs:fontRef idx="minor">
      <a:schemeClr val="tx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5D49D0E2-C31C-4AA6-B32C-31D5E240849B}" type="doc">
      <dgm:prSet loTypeId="urn:microsoft.com/office/officeart/2005/8/layout/hProcess6" loCatId="process" qsTypeId="urn:microsoft.com/office/officeart/2005/8/quickstyle/simple1" qsCatId="simple" csTypeId="urn:microsoft.com/office/officeart/2005/8/colors/accent1_2" csCatId="accent1" phldr="1"/>
      <dgm:spPr/>
      <dgm:t>
        <a:bodyPr/>
        <a:lstStyle/>
        <a:p>
          <a:endParaRPr lang="zh-CN" altLang="en-US"/>
        </a:p>
      </dgm:t>
    </dgm:pt>
    <dgm:pt modelId="{8FBD20E8-2E35-4E01-A00A-C7FB6F716183}" cxnId="{ED2B6A9B-C687-4C9B-BD2F-FAD397E4C676}" type="parTrans">
      <dgm:prSet/>
      <dgm:spPr/>
      <dgm:t>
        <a:bodyPr/>
        <a:lstStyle/>
        <a:p>
          <a:endParaRPr lang="zh-CN" altLang="en-US"/>
        </a:p>
      </dgm:t>
    </dgm:pt>
    <dgm:pt modelId="{ECA16A5E-9446-4309-A19E-AC8ADFDC89F6}">
      <dgm:prSet phldrT="[文本]"/>
      <dgm:spPr/>
      <dgm:t>
        <a:bodyPr/>
        <a:lstStyle/>
        <a:p>
          <a:r>
            <a:rPr lang="zh-CN" altLang="en-US" b="1">
              <a:latin typeface="+mj-ea"/>
              <a:ea typeface="+mj-ea"/>
              <a:cs typeface="+mj-cs"/>
            </a:rPr>
            <a:t>二月革命</a:t>
          </a:r>
          <a:endParaRPr lang="zh-CN" altLang="en-US"/>
        </a:p>
      </dgm:t>
    </dgm:pt>
    <dgm:pt modelId="{8B3FFA93-800F-4806-9172-D20BD052BFC3}" cxnId="{6FBA03DD-F1F2-40ED-B080-CAE8305BA0E9}" type="parTrans">
      <dgm:prSet/>
      <dgm:spPr/>
      <dgm:t>
        <a:bodyPr/>
        <a:lstStyle/>
        <a:p>
          <a:endParaRPr lang="zh-CN" altLang="en-US"/>
        </a:p>
      </dgm:t>
    </dgm:pt>
    <dgm:pt modelId="{9CC99EDE-1832-4C22-934B-AD618ACD6407}">
      <dgm:prSet phldrT="[文本]" custT="1"/>
      <dgm:spPr/>
      <dgm:t>
        <a:bodyPr/>
        <a:lstStyle/>
        <a:p>
          <a:r>
            <a:rPr lang="zh-CN" altLang="en-US" sz="2000" b="1">
              <a:solidFill>
                <a:schemeClr val="tx1"/>
              </a:solidFill>
              <a:latin typeface="方正姚体" panose="02010601030101010101" pitchFamily="2" charset="-122"/>
              <a:ea typeface="方正姚体" panose="02010601030101010101" pitchFamily="2" charset="-122"/>
            </a:rPr>
            <a:t>推翻沙皇专制</a:t>
          </a:r>
          <a:endParaRPr lang="zh-CN" altLang="en-US" sz="2000"/>
        </a:p>
      </dgm:t>
    </dgm:pt>
    <dgm:pt modelId="{21A3CA39-7433-481E-B64A-004ED0004C72}" cxnId="{6FBA03DD-F1F2-40ED-B080-CAE8305BA0E9}" type="sibTrans">
      <dgm:prSet/>
      <dgm:spPr/>
      <dgm:t>
        <a:bodyPr/>
        <a:lstStyle/>
        <a:p>
          <a:endParaRPr lang="zh-CN" altLang="en-US"/>
        </a:p>
      </dgm:t>
    </dgm:pt>
    <dgm:pt modelId="{8C2BF4C5-B097-4AD4-A3CE-71E52A41BA79}" cxnId="{3CD410E9-B49D-4412-8DEC-034EB769DBC6}" type="parTrans">
      <dgm:prSet/>
      <dgm:spPr/>
      <dgm:t>
        <a:bodyPr/>
        <a:lstStyle/>
        <a:p>
          <a:endParaRPr lang="zh-CN" altLang="en-US"/>
        </a:p>
      </dgm:t>
    </dgm:pt>
    <dgm:pt modelId="{6C2B3102-6D97-4C25-83D2-E59A5DB6D237}">
      <dgm:prSet phldrT="[文本]" custT="1"/>
      <dgm:spPr/>
      <dgm:t>
        <a:bodyPr/>
        <a:lstStyle/>
        <a:p>
          <a:r>
            <a:rPr lang="zh-CN" altLang="en-US" sz="2000" b="1">
              <a:solidFill>
                <a:schemeClr val="tx1"/>
              </a:solidFill>
              <a:latin typeface="方正姚体" panose="02010601030101010101" pitchFamily="2" charset="-122"/>
              <a:ea typeface="方正姚体" panose="02010601030101010101" pitchFamily="2" charset="-122"/>
            </a:rPr>
            <a:t>两个政权并存</a:t>
          </a:r>
          <a:endParaRPr lang="zh-CN" altLang="en-US" sz="2000"/>
        </a:p>
      </dgm:t>
    </dgm:pt>
    <dgm:pt modelId="{4281E754-C230-4F62-86D8-963E1192B93C}" cxnId="{3CD410E9-B49D-4412-8DEC-034EB769DBC6}" type="sibTrans">
      <dgm:prSet/>
      <dgm:spPr/>
      <dgm:t>
        <a:bodyPr/>
        <a:lstStyle/>
        <a:p>
          <a:endParaRPr lang="zh-CN" altLang="en-US"/>
        </a:p>
      </dgm:t>
    </dgm:pt>
    <dgm:pt modelId="{92E394D0-9355-489D-8B61-D20D66EDDC2B}" cxnId="{ED2B6A9B-C687-4C9B-BD2F-FAD397E4C676}" type="sibTrans">
      <dgm:prSet/>
      <dgm:spPr/>
      <dgm:t>
        <a:bodyPr/>
        <a:lstStyle/>
        <a:p>
          <a:endParaRPr lang="zh-CN" altLang="en-US"/>
        </a:p>
      </dgm:t>
    </dgm:pt>
    <dgm:pt modelId="{0B53D044-B08E-43A3-B2A9-52BDAD54A0E6}" cxnId="{595FCDA7-1415-4DF4-B567-CE4F6F124450}" type="parTrans">
      <dgm:prSet/>
      <dgm:spPr/>
      <dgm:t>
        <a:bodyPr/>
        <a:lstStyle/>
        <a:p>
          <a:endParaRPr lang="zh-CN" altLang="en-US"/>
        </a:p>
      </dgm:t>
    </dgm:pt>
    <dgm:pt modelId="{5C02CFBE-F07C-48DB-90AD-51A57C902C63}">
      <dgm:prSet phldrT="[文本]"/>
      <dgm:spPr/>
      <dgm:t>
        <a:bodyPr/>
        <a:lstStyle/>
        <a:p>
          <a:r>
            <a:rPr lang="zh-CN" altLang="en-US" b="1">
              <a:latin typeface="+mj-ea"/>
              <a:ea typeface="+mj-ea"/>
              <a:cs typeface="+mj-cs"/>
            </a:rPr>
            <a:t>四月提纲</a:t>
          </a:r>
          <a:endParaRPr lang="zh-CN" altLang="en-US"/>
        </a:p>
      </dgm:t>
    </dgm:pt>
    <dgm:pt modelId="{16F99995-292A-421C-B26F-C4BE9F4C1FC0}" cxnId="{F75E0BF4-EC87-4CB7-ABBF-50C49C4CAB5F}" type="parTrans">
      <dgm:prSet/>
      <dgm:spPr/>
      <dgm:t>
        <a:bodyPr/>
        <a:lstStyle/>
        <a:p>
          <a:endParaRPr lang="zh-CN" altLang="en-US"/>
        </a:p>
      </dgm:t>
    </dgm:pt>
    <dgm:pt modelId="{D9BE714A-A978-4C58-9606-012D6246DF6C}">
      <dgm:prSet phldrT="[文本]" custT="1"/>
      <dgm:spPr/>
      <dgm:t>
        <a:bodyPr/>
        <a:lstStyle/>
        <a:p>
          <a:r>
            <a:rPr lang="zh-CN" altLang="en-US" sz="1400" b="1">
              <a:solidFill>
                <a:srgbClr val="000000"/>
              </a:solidFill>
              <a:latin typeface="方正姚体" panose="02010601030101010101" pitchFamily="2" charset="-122"/>
              <a:ea typeface="方正姚体" panose="02010601030101010101" pitchFamily="2" charset="-122"/>
            </a:rPr>
            <a:t>向社会主义革命推进</a:t>
          </a:r>
          <a:endParaRPr lang="zh-CN" altLang="en-US" sz="1400"/>
        </a:p>
      </dgm:t>
    </dgm:pt>
    <dgm:pt modelId="{E47588A9-1513-4537-94A2-3F2D52520B2C}" cxnId="{F75E0BF4-EC87-4CB7-ABBF-50C49C4CAB5F}" type="sibTrans">
      <dgm:prSet/>
      <dgm:spPr/>
      <dgm:t>
        <a:bodyPr/>
        <a:lstStyle/>
        <a:p>
          <a:endParaRPr lang="zh-CN" altLang="en-US"/>
        </a:p>
      </dgm:t>
    </dgm:pt>
    <dgm:pt modelId="{E283D322-0083-4E43-8976-8C9F27B74F7A}" cxnId="{F0ACC0B6-3DA6-47B8-93ED-137FB535CD04}" type="parTrans">
      <dgm:prSet/>
      <dgm:spPr/>
      <dgm:t>
        <a:bodyPr/>
        <a:lstStyle/>
        <a:p>
          <a:endParaRPr lang="zh-CN" altLang="en-US"/>
        </a:p>
      </dgm:t>
    </dgm:pt>
    <dgm:pt modelId="{D2E351E0-E4FA-4688-8426-EB0FEB55CC7B}">
      <dgm:prSet phldrT="[文本]" custT="1"/>
      <dgm:spPr/>
      <dgm:t>
        <a:bodyPr/>
        <a:lstStyle/>
        <a:p>
          <a:r>
            <a:rPr lang="zh-CN" altLang="en-US" sz="1400" b="1">
              <a:solidFill>
                <a:srgbClr val="000000"/>
              </a:solidFill>
              <a:latin typeface="方正姚体" panose="02010601030101010101" pitchFamily="2" charset="-122"/>
              <a:ea typeface="方正姚体" panose="02010601030101010101" pitchFamily="2" charset="-122"/>
            </a:rPr>
            <a:t>土地改革</a:t>
          </a:r>
          <a:endParaRPr lang="zh-CN" altLang="en-US" sz="1400"/>
        </a:p>
      </dgm:t>
    </dgm:pt>
    <dgm:pt modelId="{899EEF1F-26E6-4A04-9C4A-B0D896939854}" cxnId="{F0ACC0B6-3DA6-47B8-93ED-137FB535CD04}" type="sibTrans">
      <dgm:prSet/>
      <dgm:spPr/>
      <dgm:t>
        <a:bodyPr/>
        <a:lstStyle/>
        <a:p>
          <a:endParaRPr lang="zh-CN" altLang="en-US"/>
        </a:p>
      </dgm:t>
    </dgm:pt>
    <dgm:pt modelId="{65042C5C-E0AB-44A9-9C69-8F4E0B68460E}" cxnId="{EE187130-1381-43C9-BC98-B1C468E552CA}" type="parTrans">
      <dgm:prSet/>
      <dgm:spPr/>
      <dgm:t>
        <a:bodyPr/>
        <a:lstStyle/>
        <a:p>
          <a:endParaRPr lang="zh-CN" altLang="en-US"/>
        </a:p>
      </dgm:t>
    </dgm:pt>
    <dgm:pt modelId="{6F4AC32D-B8E1-444F-B42B-D6C928D1B1E9}">
      <dgm:prSet phldrT="[文本]" custT="1"/>
      <dgm:spPr/>
      <dgm:t>
        <a:bodyPr/>
        <a:lstStyle/>
        <a:p>
          <a:r>
            <a:rPr lang="zh-CN" altLang="en-US" sz="1400" b="1">
              <a:solidFill>
                <a:srgbClr val="000000"/>
              </a:solidFill>
              <a:latin typeface="方正姚体" panose="02010601030101010101" pitchFamily="2" charset="-122"/>
              <a:ea typeface="方正姚体" panose="02010601030101010101" pitchFamily="2" charset="-122"/>
            </a:rPr>
            <a:t>退出一战</a:t>
          </a:r>
          <a:endParaRPr lang="zh-CN" altLang="en-US" sz="1400"/>
        </a:p>
      </dgm:t>
    </dgm:pt>
    <dgm:pt modelId="{8B7B09B4-83A2-45E5-93F3-AF87C6531E4A}" cxnId="{EE187130-1381-43C9-BC98-B1C468E552CA}" type="sibTrans">
      <dgm:prSet/>
      <dgm:spPr/>
      <dgm:t>
        <a:bodyPr/>
        <a:lstStyle/>
        <a:p>
          <a:endParaRPr lang="zh-CN" altLang="en-US"/>
        </a:p>
      </dgm:t>
    </dgm:pt>
    <dgm:pt modelId="{DD6FD9C8-F07B-4123-B629-B7CD9DD34DEA}" cxnId="{D36BC38E-C78C-4F89-A8AB-0CBB441608A8}" type="parTrans">
      <dgm:prSet/>
      <dgm:spPr/>
      <dgm:t>
        <a:bodyPr/>
        <a:lstStyle/>
        <a:p>
          <a:endParaRPr lang="zh-CN" altLang="en-US"/>
        </a:p>
      </dgm:t>
    </dgm:pt>
    <dgm:pt modelId="{3E630E4E-9D5E-48A2-954E-C455D204D5EA}">
      <dgm:prSet phldrT="[文本]" custT="1"/>
      <dgm:spPr/>
      <dgm:t>
        <a:bodyPr/>
        <a:lstStyle/>
        <a:p>
          <a:r>
            <a:rPr lang="zh-CN" altLang="en-US" sz="1400" b="1">
              <a:solidFill>
                <a:srgbClr val="000000"/>
              </a:solidFill>
              <a:latin typeface="方正姚体" panose="02010601030101010101" pitchFamily="2" charset="-122"/>
              <a:ea typeface="方正姚体" panose="02010601030101010101" pitchFamily="2" charset="-122"/>
            </a:rPr>
            <a:t>和平夺权</a:t>
          </a:r>
          <a:endParaRPr lang="zh-CN" altLang="en-US" sz="1400"/>
        </a:p>
      </dgm:t>
    </dgm:pt>
    <dgm:pt modelId="{070FE32D-EF1A-4D71-A4BA-BF3CC42355CD}" cxnId="{D36BC38E-C78C-4F89-A8AB-0CBB441608A8}" type="sibTrans">
      <dgm:prSet/>
      <dgm:spPr/>
      <dgm:t>
        <a:bodyPr/>
        <a:lstStyle/>
        <a:p>
          <a:endParaRPr lang="zh-CN" altLang="en-US"/>
        </a:p>
      </dgm:t>
    </dgm:pt>
    <dgm:pt modelId="{0A37610D-1A6F-433B-9024-3ABF657521A1}" cxnId="{EAEF6793-4400-4A31-A4E3-B88C9CFC766B}" type="parTrans">
      <dgm:prSet/>
      <dgm:spPr/>
      <dgm:t>
        <a:bodyPr/>
        <a:lstStyle/>
        <a:p>
          <a:endParaRPr lang="zh-CN" altLang="en-US"/>
        </a:p>
      </dgm:t>
    </dgm:pt>
    <dgm:pt modelId="{1062E8CD-15B3-4176-A27F-47E4E3C16637}">
      <dgm:prSet phldrT="[文本]" custT="1"/>
      <dgm:spPr/>
      <dgm:t>
        <a:bodyPr/>
        <a:lstStyle/>
        <a:p>
          <a:endParaRPr lang="zh-CN" altLang="en-US" sz="1300"/>
        </a:p>
      </dgm:t>
    </dgm:pt>
    <dgm:pt modelId="{3286DA7A-35D3-496A-8D2B-CC8A025F23C3}" cxnId="{EAEF6793-4400-4A31-A4E3-B88C9CFC766B}" type="sibTrans">
      <dgm:prSet/>
      <dgm:spPr/>
      <dgm:t>
        <a:bodyPr/>
        <a:lstStyle/>
        <a:p>
          <a:endParaRPr lang="zh-CN" altLang="en-US"/>
        </a:p>
      </dgm:t>
    </dgm:pt>
    <dgm:pt modelId="{143CAD3E-16E0-4080-8FB6-ED284E90D070}" cxnId="{595FCDA7-1415-4DF4-B567-CE4F6F124450}" type="sibTrans">
      <dgm:prSet/>
      <dgm:spPr/>
      <dgm:t>
        <a:bodyPr/>
        <a:lstStyle/>
        <a:p>
          <a:endParaRPr lang="zh-CN" altLang="en-US"/>
        </a:p>
      </dgm:t>
    </dgm:pt>
    <dgm:pt modelId="{24D7D4C2-2E53-4924-8AB3-31A771E07A55}" cxnId="{A30C23DD-D913-40DE-BD60-6B1C67D134D8}" type="parTrans">
      <dgm:prSet/>
      <dgm:spPr/>
      <dgm:t>
        <a:bodyPr/>
        <a:lstStyle/>
        <a:p>
          <a:endParaRPr lang="zh-CN" altLang="en-US"/>
        </a:p>
      </dgm:t>
    </dgm:pt>
    <dgm:pt modelId="{98B5F646-C9FD-4D64-B509-65DBD5509640}">
      <dgm:prSet/>
      <dgm:spPr/>
      <dgm:t>
        <a:bodyPr/>
        <a:lstStyle/>
        <a:p>
          <a:r>
            <a:rPr lang="zh-CN" altLang="en-US" b="1"/>
            <a:t>七月事件</a:t>
          </a:r>
        </a:p>
      </dgm:t>
    </dgm:pt>
    <dgm:pt modelId="{4FD8CCFF-39F5-402C-8B85-06D53A410D9B}" cxnId="{A30C23DD-D913-40DE-BD60-6B1C67D134D8}" type="sibTrans">
      <dgm:prSet/>
      <dgm:spPr/>
      <dgm:t>
        <a:bodyPr/>
        <a:lstStyle/>
        <a:p>
          <a:endParaRPr lang="zh-CN" altLang="en-US"/>
        </a:p>
      </dgm:t>
    </dgm:pt>
    <dgm:pt modelId="{63872AB0-B25E-4106-85DA-F766C3A8ED97}" cxnId="{AD5F08DE-7DC4-4C52-8E3A-AE6FDB4D36C8}" type="parTrans">
      <dgm:prSet/>
      <dgm:spPr/>
      <dgm:t>
        <a:bodyPr/>
        <a:lstStyle/>
        <a:p>
          <a:endParaRPr lang="zh-CN" altLang="en-US"/>
        </a:p>
      </dgm:t>
    </dgm:pt>
    <dgm:pt modelId="{D633449C-0B01-4215-80F2-9D43B6232BDD}">
      <dgm:prSet phldrT="[文本]"/>
      <dgm:spPr/>
      <dgm:t>
        <a:bodyPr/>
        <a:lstStyle/>
        <a:p>
          <a:r>
            <a:rPr lang="zh-CN" altLang="en-US" b="1"/>
            <a:t>十月革命</a:t>
          </a:r>
        </a:p>
      </dgm:t>
    </dgm:pt>
    <dgm:pt modelId="{04B70C85-8609-46D0-88DB-0A2534C0AAF1}" cxnId="{1473E445-4182-4154-8DED-2F63646B3CEA}" type="parTrans">
      <dgm:prSet/>
      <dgm:spPr/>
      <dgm:t>
        <a:bodyPr/>
        <a:lstStyle/>
        <a:p>
          <a:endParaRPr lang="zh-CN" altLang="en-US"/>
        </a:p>
      </dgm:t>
    </dgm:pt>
    <dgm:pt modelId="{60A18112-6BF1-4723-83F6-E91DA11058B5}">
      <dgm:prSet phldrT="[文本]" custT="1"/>
      <dgm:spPr/>
      <dgm:t>
        <a:bodyPr/>
        <a:lstStyle/>
        <a:p>
          <a:r>
            <a:rPr lang="zh-CN" altLang="en-US" sz="1600" b="1">
              <a:solidFill>
                <a:schemeClr val="tx1"/>
              </a:solidFill>
              <a:latin typeface="方正姚体" panose="02010601030101010101" pitchFamily="2" charset="-122"/>
              <a:ea typeface="方正姚体" panose="02010601030101010101" pitchFamily="2" charset="-122"/>
            </a:rPr>
            <a:t>推翻临时政府</a:t>
          </a:r>
          <a:endParaRPr lang="zh-CN" altLang="en-US" sz="1600"/>
        </a:p>
      </dgm:t>
    </dgm:pt>
    <dgm:pt modelId="{304BA86C-8379-45CF-9543-88AD2E84D412}" cxnId="{1473E445-4182-4154-8DED-2F63646B3CEA}" type="sibTrans">
      <dgm:prSet/>
      <dgm:spPr/>
      <dgm:t>
        <a:bodyPr/>
        <a:lstStyle/>
        <a:p>
          <a:endParaRPr lang="zh-CN" altLang="en-US"/>
        </a:p>
      </dgm:t>
    </dgm:pt>
    <dgm:pt modelId="{4F621F0D-960C-4A27-BB5E-59965E06C28E}" cxnId="{E98391B2-0D35-4165-83AD-20B316CE2EEC}" type="parTrans">
      <dgm:prSet/>
      <dgm:spPr/>
      <dgm:t>
        <a:bodyPr/>
        <a:lstStyle/>
        <a:p>
          <a:endParaRPr lang="zh-CN" altLang="en-US"/>
        </a:p>
      </dgm:t>
    </dgm:pt>
    <dgm:pt modelId="{AECE190B-1F7B-4550-8A36-285DCDD11F9E}">
      <dgm:prSet phldrT="[文本]" custT="1"/>
      <dgm:spPr/>
      <dgm:t>
        <a:bodyPr/>
        <a:lstStyle/>
        <a:p>
          <a:r>
            <a:rPr lang="zh-CN" altLang="en-US" sz="1600" b="1">
              <a:solidFill>
                <a:schemeClr val="tx1"/>
              </a:solidFill>
              <a:latin typeface="方正姚体" panose="02010601030101010101" pitchFamily="2" charset="-122"/>
              <a:ea typeface="方正姚体" panose="02010601030101010101" pitchFamily="2" charset="-122"/>
            </a:rPr>
            <a:t>第一个社会主义国家诞生</a:t>
          </a:r>
          <a:endParaRPr lang="zh-CN" altLang="en-US" sz="1600"/>
        </a:p>
      </dgm:t>
    </dgm:pt>
    <dgm:pt modelId="{F00DFCE3-0371-4919-B931-68CB9843758B}" cxnId="{E98391B2-0D35-4165-83AD-20B316CE2EEC}" type="sibTrans">
      <dgm:prSet/>
      <dgm:spPr/>
      <dgm:t>
        <a:bodyPr/>
        <a:lstStyle/>
        <a:p>
          <a:endParaRPr lang="zh-CN" altLang="en-US"/>
        </a:p>
      </dgm:t>
    </dgm:pt>
    <dgm:pt modelId="{965F5524-DE08-419B-964F-343A225745DC}" cxnId="{AD5F08DE-7DC4-4C52-8E3A-AE6FDB4D36C8}" type="sibTrans">
      <dgm:prSet/>
      <dgm:spPr/>
      <dgm:t>
        <a:bodyPr/>
        <a:lstStyle/>
        <a:p>
          <a:endParaRPr lang="zh-CN" altLang="en-US"/>
        </a:p>
      </dgm:t>
    </dgm:pt>
    <dgm:pt modelId="{EADBA72E-5D17-4D47-BB33-4F8F3FB823CC}" type="pres">
      <dgm:prSet presAssocID="{5D49D0E2-C31C-4AA6-B32C-31D5E240849B}" presName="theList">
        <dgm:presLayoutVars>
          <dgm:dir/>
          <dgm:animLvl val="lvl"/>
          <dgm:resizeHandles val="exact"/>
        </dgm:presLayoutVars>
      </dgm:prSet>
      <dgm:spPr/>
      <dgm:t>
        <a:bodyPr/>
        <a:lstStyle/>
        <a:p/>
      </dgm:t>
    </dgm:pt>
    <dgm:pt modelId="{AE17F0D2-1360-44BA-B3D3-25F3289F03C8}" type="pres">
      <dgm:prSet presAssocID="{ECA16A5E-9446-4309-A19E-AC8ADFDC89F6}" presName="compNode"/>
      <dgm:spPr/>
      <dgm:t>
        <a:bodyPr/>
        <a:lstStyle/>
        <a:p/>
      </dgm:t>
    </dgm:pt>
    <dgm:pt modelId="{473D67F3-F3EE-4CF8-9CF6-9BF24B8B9603}" type="pres">
      <dgm:prSet presAssocID="{ECA16A5E-9446-4309-A19E-AC8ADFDC89F6}" presName="noGeometry"/>
      <dgm:spPr/>
      <dgm:t>
        <a:bodyPr/>
        <a:lstStyle/>
        <a:p/>
      </dgm:t>
    </dgm:pt>
    <dgm:pt modelId="{A9843856-0DEA-4AF7-95DA-EABDBF138882}" type="pres">
      <dgm:prSet presAssocID="{ECA16A5E-9446-4309-A19E-AC8ADFDC89F6}" presName="childTextVisible" presStyleLbl="bgAccFollowNode1" presStyleCnt="4">
        <dgm:presLayoutVars>
          <dgm:bulletEnabled val="1"/>
        </dgm:presLayoutVars>
      </dgm:prSet>
      <dgm:spPr/>
      <dgm:t>
        <a:bodyPr/>
        <a:lstStyle/>
        <a:p/>
      </dgm:t>
    </dgm:pt>
    <dgm:pt modelId="{F7A30FD3-C989-436C-8C9F-00B6D94BDA32}" type="pres">
      <dgm:prSet presAssocID="{ECA16A5E-9446-4309-A19E-AC8ADFDC89F6}" presName="childTextHidden" presStyleLbl="bgAccFollowNode1" presStyleCnt="4"/>
      <dgm:spPr/>
      <dgm:t>
        <a:bodyPr/>
        <a:lstStyle/>
        <a:p/>
      </dgm:t>
    </dgm:pt>
    <dgm:pt modelId="{A834EC85-874A-427E-A01E-172BF473166C}" type="pres">
      <dgm:prSet presAssocID="{ECA16A5E-9446-4309-A19E-AC8ADFDC89F6}" presName="parentText" presStyleLbl="node1" presStyleCnt="4">
        <dgm:presLayoutVars>
          <dgm:chMax val="1"/>
          <dgm:bulletEnabled val="1"/>
        </dgm:presLayoutVars>
      </dgm:prSet>
      <dgm:spPr/>
      <dgm:t>
        <a:bodyPr/>
        <a:lstStyle/>
        <a:p/>
      </dgm:t>
    </dgm:pt>
    <dgm:pt modelId="{8D18DC08-E7CB-4CFB-8021-769648F6D604}" type="pres">
      <dgm:prSet presAssocID="{ECA16A5E-9446-4309-A19E-AC8ADFDC89F6}" presName="aSpace"/>
      <dgm:spPr/>
      <dgm:t>
        <a:bodyPr/>
        <a:lstStyle/>
        <a:p/>
      </dgm:t>
    </dgm:pt>
    <dgm:pt modelId="{8B9D11FF-D948-4F07-8D20-232188D2FC11}" type="pres">
      <dgm:prSet presAssocID="{5C02CFBE-F07C-48DB-90AD-51A57C902C63}" presName="compNode"/>
      <dgm:spPr/>
      <dgm:t>
        <a:bodyPr/>
        <a:lstStyle/>
        <a:p/>
      </dgm:t>
    </dgm:pt>
    <dgm:pt modelId="{FB1919C7-8283-4589-8CC1-B55E151E9361}" type="pres">
      <dgm:prSet presAssocID="{5C02CFBE-F07C-48DB-90AD-51A57C902C63}" presName="noGeometry"/>
      <dgm:spPr/>
      <dgm:t>
        <a:bodyPr/>
        <a:lstStyle/>
        <a:p/>
      </dgm:t>
    </dgm:pt>
    <dgm:pt modelId="{FE2AFDA0-060C-4E0B-B1CB-9CED80220810}" type="pres">
      <dgm:prSet presAssocID="{5C02CFBE-F07C-48DB-90AD-51A57C902C63}" presName="childTextVisible" presStyleLbl="bgAccFollowNode1" presStyleIdx="1" presStyleCnt="4">
        <dgm:presLayoutVars>
          <dgm:bulletEnabled val="1"/>
        </dgm:presLayoutVars>
      </dgm:prSet>
      <dgm:spPr/>
      <dgm:t>
        <a:bodyPr/>
        <a:lstStyle/>
        <a:p/>
      </dgm:t>
    </dgm:pt>
    <dgm:pt modelId="{7D97501D-05BB-41CA-969A-E86AD565999F}" type="pres">
      <dgm:prSet presAssocID="{5C02CFBE-F07C-48DB-90AD-51A57C902C63}" presName="childTextHidden" presStyleLbl="bgAccFollowNode1" presStyleIdx="1" presStyleCnt="4"/>
      <dgm:spPr/>
      <dgm:t>
        <a:bodyPr/>
        <a:lstStyle/>
        <a:p/>
      </dgm:t>
    </dgm:pt>
    <dgm:pt modelId="{C4EAA461-B55D-4BC8-9093-C89CDA35F8B3}" type="pres">
      <dgm:prSet presAssocID="{5C02CFBE-F07C-48DB-90AD-51A57C902C63}" presName="parentText" presStyleLbl="node1" presStyleIdx="1" presStyleCnt="4">
        <dgm:presLayoutVars>
          <dgm:chMax val="1"/>
          <dgm:bulletEnabled val="1"/>
        </dgm:presLayoutVars>
      </dgm:prSet>
      <dgm:spPr/>
      <dgm:t>
        <a:bodyPr/>
        <a:lstStyle/>
        <a:p/>
      </dgm:t>
    </dgm:pt>
    <dgm:pt modelId="{0E517A98-019E-402B-9BF4-CEB6DAAC9848}" type="pres">
      <dgm:prSet presAssocID="{5C02CFBE-F07C-48DB-90AD-51A57C902C63}" presName="aSpace"/>
      <dgm:spPr/>
      <dgm:t>
        <a:bodyPr/>
        <a:lstStyle/>
        <a:p/>
      </dgm:t>
    </dgm:pt>
    <dgm:pt modelId="{149FEFAE-0902-4440-90CD-6C15D0EC2A46}" type="pres">
      <dgm:prSet presAssocID="{98B5F646-C9FD-4D64-B509-65DBD5509640}" presName="compNode"/>
      <dgm:spPr/>
      <dgm:t>
        <a:bodyPr/>
        <a:lstStyle/>
        <a:p/>
      </dgm:t>
    </dgm:pt>
    <dgm:pt modelId="{990A96DF-8B42-418E-B100-0CC48BF3F908}" type="pres">
      <dgm:prSet presAssocID="{98B5F646-C9FD-4D64-B509-65DBD5509640}" presName="noGeometry"/>
      <dgm:spPr/>
      <dgm:t>
        <a:bodyPr/>
        <a:lstStyle/>
        <a:p/>
      </dgm:t>
    </dgm:pt>
    <dgm:pt modelId="{92E39F54-9D3C-418B-B12A-33C03D26ADF6}" type="pres">
      <dgm:prSet presAssocID="{98B5F646-C9FD-4D64-B509-65DBD5509640}" presName="childTextVisible" presStyleLbl="bgAccFollowNode1" presStyleIdx="2" presStyleCnt="4">
        <dgm:presLayoutVars>
          <dgm:bulletEnabled val="1"/>
        </dgm:presLayoutVars>
      </dgm:prSet>
      <dgm:spPr/>
      <dgm:t>
        <a:bodyPr/>
        <a:lstStyle/>
        <a:p/>
      </dgm:t>
    </dgm:pt>
    <dgm:pt modelId="{FE732CF2-2E60-4265-8BA8-3326A48FF758}" type="pres">
      <dgm:prSet presAssocID="{98B5F646-C9FD-4D64-B509-65DBD5509640}" presName="childTextHidden" presStyleLbl="bgAccFollowNode1" presStyleIdx="2" presStyleCnt="4"/>
      <dgm:spPr/>
      <dgm:t>
        <a:bodyPr/>
        <a:lstStyle/>
        <a:p/>
      </dgm:t>
    </dgm:pt>
    <dgm:pt modelId="{CF1FEDE3-05D6-4FFB-87C8-7C0B4726B91F}" type="pres">
      <dgm:prSet presAssocID="{98B5F646-C9FD-4D64-B509-65DBD5509640}" presName="parentText" presStyleLbl="node1" presStyleIdx="2" presStyleCnt="4">
        <dgm:presLayoutVars>
          <dgm:chMax val="1"/>
          <dgm:bulletEnabled val="1"/>
        </dgm:presLayoutVars>
      </dgm:prSet>
      <dgm:spPr/>
      <dgm:t>
        <a:bodyPr/>
        <a:lstStyle/>
        <a:p/>
      </dgm:t>
    </dgm:pt>
    <dgm:pt modelId="{8098CD80-534D-4E03-B73D-35B9FF30D66F}" type="pres">
      <dgm:prSet presAssocID="{98B5F646-C9FD-4D64-B509-65DBD5509640}" presName="aSpace"/>
      <dgm:spPr/>
      <dgm:t>
        <a:bodyPr/>
        <a:lstStyle/>
        <a:p/>
      </dgm:t>
    </dgm:pt>
    <dgm:pt modelId="{87A858BB-F7A9-45A6-A976-E791D3684C80}" type="pres">
      <dgm:prSet presAssocID="{D633449C-0B01-4215-80F2-9D43B6232BDD}" presName="compNode"/>
      <dgm:spPr/>
      <dgm:t>
        <a:bodyPr/>
        <a:lstStyle/>
        <a:p/>
      </dgm:t>
    </dgm:pt>
    <dgm:pt modelId="{FA5C90C0-09DE-4B4F-8111-36EF964734D3}" type="pres">
      <dgm:prSet presAssocID="{D633449C-0B01-4215-80F2-9D43B6232BDD}" presName="noGeometry"/>
      <dgm:spPr/>
      <dgm:t>
        <a:bodyPr/>
        <a:lstStyle/>
        <a:p/>
      </dgm:t>
    </dgm:pt>
    <dgm:pt modelId="{79B5CD0F-32E5-45A4-A1CE-CA5BE7738849}" type="pres">
      <dgm:prSet presAssocID="{D633449C-0B01-4215-80F2-9D43B6232BDD}" presName="childTextVisible" presStyleLbl="bgAccFollowNode1" presStyleIdx="3" presStyleCnt="4">
        <dgm:presLayoutVars>
          <dgm:bulletEnabled val="1"/>
        </dgm:presLayoutVars>
      </dgm:prSet>
      <dgm:spPr/>
      <dgm:t>
        <a:bodyPr/>
        <a:lstStyle/>
        <a:p/>
      </dgm:t>
    </dgm:pt>
    <dgm:pt modelId="{5CC6696B-1C9E-4186-BC67-E8829B7E6277}" type="pres">
      <dgm:prSet presAssocID="{D633449C-0B01-4215-80F2-9D43B6232BDD}" presName="childTextHidden" presStyleLbl="bgAccFollowNode1" presStyleIdx="3" presStyleCnt="4"/>
      <dgm:spPr/>
      <dgm:t>
        <a:bodyPr/>
        <a:lstStyle/>
        <a:p/>
      </dgm:t>
    </dgm:pt>
    <dgm:pt modelId="{FEC8EB31-9A09-4AE3-89AE-4616709BEF26}" type="pres">
      <dgm:prSet presAssocID="{D633449C-0B01-4215-80F2-9D43B6232BDD}" presName="parentText" presStyleLbl="node1" presStyleIdx="3" presStyleCnt="4">
        <dgm:presLayoutVars>
          <dgm:chMax val="1"/>
          <dgm:bulletEnabled val="1"/>
        </dgm:presLayoutVars>
      </dgm:prSet>
      <dgm:spPr/>
      <dgm:t>
        <a:bodyPr/>
        <a:lstStyle/>
        <a:p/>
      </dgm:t>
    </dgm:pt>
  </dgm:ptLst>
  <dgm:cxnLst>
    <dgm:cxn modelId="{ED2B6A9B-C687-4C9B-BD2F-FAD397E4C676}" srcId="{5D49D0E2-C31C-4AA6-B32C-31D5E240849B}" destId="{ECA16A5E-9446-4309-A19E-AC8ADFDC89F6}" srcOrd="0" destOrd="0" parTransId="{8FBD20E8-2E35-4E01-A00A-C7FB6F716183}" sibTransId="{92E394D0-9355-489D-8B61-D20D66EDDC2B}"/>
    <dgm:cxn modelId="{6FBA03DD-F1F2-40ED-B080-CAE8305BA0E9}" srcId="{ECA16A5E-9446-4309-A19E-AC8ADFDC89F6}" destId="{9CC99EDE-1832-4C22-934B-AD618ACD6407}" srcOrd="0" destOrd="0" parTransId="{8B3FFA93-800F-4806-9172-D20BD052BFC3}" sibTransId="{21A3CA39-7433-481E-B64A-004ED0004C72}"/>
    <dgm:cxn modelId="{3CD410E9-B49D-4412-8DEC-034EB769DBC6}" srcId="{ECA16A5E-9446-4309-A19E-AC8ADFDC89F6}" destId="{6C2B3102-6D97-4C25-83D2-E59A5DB6D237}" srcOrd="1" destOrd="0" parTransId="{8C2BF4C5-B097-4AD4-A3CE-71E52A41BA79}" sibTransId="{4281E754-C230-4F62-86D8-963E1192B93C}"/>
    <dgm:cxn modelId="{595FCDA7-1415-4DF4-B567-CE4F6F124450}" srcId="{5D49D0E2-C31C-4AA6-B32C-31D5E240849B}" destId="{5C02CFBE-F07C-48DB-90AD-51A57C902C63}" srcOrd="1" destOrd="0" parTransId="{0B53D044-B08E-43A3-B2A9-52BDAD54A0E6}" sibTransId="{143CAD3E-16E0-4080-8FB6-ED284E90D070}"/>
    <dgm:cxn modelId="{F75E0BF4-EC87-4CB7-ABBF-50C49C4CAB5F}" srcId="{5C02CFBE-F07C-48DB-90AD-51A57C902C63}" destId="{D9BE714A-A978-4C58-9606-012D6246DF6C}" srcOrd="0" destOrd="0" parTransId="{16F99995-292A-421C-B26F-C4BE9F4C1FC0}" sibTransId="{E47588A9-1513-4537-94A2-3F2D52520B2C}"/>
    <dgm:cxn modelId="{F0ACC0B6-3DA6-47B8-93ED-137FB535CD04}" srcId="{5C02CFBE-F07C-48DB-90AD-51A57C902C63}" destId="{D2E351E0-E4FA-4688-8426-EB0FEB55CC7B}" srcOrd="1" destOrd="0" parTransId="{E283D322-0083-4E43-8976-8C9F27B74F7A}" sibTransId="{899EEF1F-26E6-4A04-9C4A-B0D896939854}"/>
    <dgm:cxn modelId="{EE187130-1381-43C9-BC98-B1C468E552CA}" srcId="{5C02CFBE-F07C-48DB-90AD-51A57C902C63}" destId="{6F4AC32D-B8E1-444F-B42B-D6C928D1B1E9}" srcOrd="2" destOrd="0" parTransId="{65042C5C-E0AB-44A9-9C69-8F4E0B68460E}" sibTransId="{8B7B09B4-83A2-45E5-93F3-AF87C6531E4A}"/>
    <dgm:cxn modelId="{D36BC38E-C78C-4F89-A8AB-0CBB441608A8}" srcId="{5C02CFBE-F07C-48DB-90AD-51A57C902C63}" destId="{3E630E4E-9D5E-48A2-954E-C455D204D5EA}" srcOrd="3" destOrd="0" parTransId="{DD6FD9C8-F07B-4123-B629-B7CD9DD34DEA}" sibTransId="{070FE32D-EF1A-4D71-A4BA-BF3CC42355CD}"/>
    <dgm:cxn modelId="{EAEF6793-4400-4A31-A4E3-B88C9CFC766B}" srcId="{5C02CFBE-F07C-48DB-90AD-51A57C902C63}" destId="{1062E8CD-15B3-4176-A27F-47E4E3C16637}" srcOrd="4" destOrd="0" parTransId="{0A37610D-1A6F-433B-9024-3ABF657521A1}" sibTransId="{3286DA7A-35D3-496A-8D2B-CC8A025F23C3}"/>
    <dgm:cxn modelId="{A30C23DD-D913-40DE-BD60-6B1C67D134D8}" srcId="{5D49D0E2-C31C-4AA6-B32C-31D5E240849B}" destId="{98B5F646-C9FD-4D64-B509-65DBD5509640}" srcOrd="2" destOrd="0" parTransId="{24D7D4C2-2E53-4924-8AB3-31A771E07A55}" sibTransId="{4FD8CCFF-39F5-402C-8B85-06D53A410D9B}"/>
    <dgm:cxn modelId="{AD5F08DE-7DC4-4C52-8E3A-AE6FDB4D36C8}" srcId="{5D49D0E2-C31C-4AA6-B32C-31D5E240849B}" destId="{D633449C-0B01-4215-80F2-9D43B6232BDD}" srcOrd="3" destOrd="0" parTransId="{63872AB0-B25E-4106-85DA-F766C3A8ED97}" sibTransId="{965F5524-DE08-419B-964F-343A225745DC}"/>
    <dgm:cxn modelId="{1473E445-4182-4154-8DED-2F63646B3CEA}" srcId="{D633449C-0B01-4215-80F2-9D43B6232BDD}" destId="{60A18112-6BF1-4723-83F6-E91DA11058B5}" srcOrd="0" destOrd="0" parTransId="{04B70C85-8609-46D0-88DB-0A2534C0AAF1}" sibTransId="{304BA86C-8379-45CF-9543-88AD2E84D412}"/>
    <dgm:cxn modelId="{E98391B2-0D35-4165-83AD-20B316CE2EEC}" srcId="{D633449C-0B01-4215-80F2-9D43B6232BDD}" destId="{AECE190B-1F7B-4550-8A36-285DCDD11F9E}" srcOrd="1" destOrd="0" parTransId="{4F621F0D-960C-4A27-BB5E-59965E06C28E}" sibTransId="{F00DFCE3-0371-4919-B931-68CB9843758B}"/>
    <dgm:cxn modelId="{E072959B-69B0-47A4-84E0-B5D61DB318D3}" type="presOf" srcId="{5D49D0E2-C31C-4AA6-B32C-31D5E240849B}" destId="{EADBA72E-5D17-4D47-BB33-4F8F3FB823CC}" srcOrd="0" destOrd="0" presId="urn:microsoft.com/office/officeart/2005/8/layout/hProcess6"/>
    <dgm:cxn modelId="{163241C3-99C6-41C9-9E20-EAD9BB211BE5}" type="presParOf" srcId="{EADBA72E-5D17-4D47-BB33-4F8F3FB823CC}" destId="{AE17F0D2-1360-44BA-B3D3-25F3289F03C8}" srcOrd="0" destOrd="0" presId="urn:microsoft.com/office/officeart/2005/8/layout/hProcess6"/>
    <dgm:cxn modelId="{DC2D424A-3F83-46E1-AAF7-FF9DCB1CD093}" type="presParOf" srcId="{AE17F0D2-1360-44BA-B3D3-25F3289F03C8}" destId="{473D67F3-F3EE-4CF8-9CF6-9BF24B8B9603}" srcOrd="0" destOrd="0" presId="urn:microsoft.com/office/officeart/2005/8/layout/hProcess6"/>
    <dgm:cxn modelId="{0CDB6711-38B7-4BB7-9220-EB32CAA51A2C}" type="presParOf" srcId="{AE17F0D2-1360-44BA-B3D3-25F3289F03C8}" destId="{A9843856-0DEA-4AF7-95DA-EABDBF138882}" srcOrd="1" destOrd="0" presId="urn:microsoft.com/office/officeart/2005/8/layout/hProcess6"/>
    <dgm:cxn modelId="{4ECFE5BE-FDA5-4181-A468-C06133DE3798}" type="presOf" srcId="{9CC99EDE-1832-4C22-934B-AD618ACD6407}" destId="{A9843856-0DEA-4AF7-95DA-EABDBF138882}" srcOrd="0" destOrd="0" presId="urn:microsoft.com/office/officeart/2005/8/layout/hProcess6"/>
    <dgm:cxn modelId="{9A808257-488D-4950-AA74-6F127B266D34}" type="presOf" srcId="{6C2B3102-6D97-4C25-83D2-E59A5DB6D237}" destId="{A9843856-0DEA-4AF7-95DA-EABDBF138882}" srcOrd="0" destOrd="1" presId="urn:microsoft.com/office/officeart/2005/8/layout/hProcess6"/>
    <dgm:cxn modelId="{CD458E41-C455-47D0-BC69-278B2E96964A}" type="presParOf" srcId="{AE17F0D2-1360-44BA-B3D3-25F3289F03C8}" destId="{F7A30FD3-C989-436C-8C9F-00B6D94BDA32}" srcOrd="2" destOrd="0" presId="urn:microsoft.com/office/officeart/2005/8/layout/hProcess6"/>
    <dgm:cxn modelId="{F0A32229-BED0-4250-902A-45271427B878}" type="presOf" srcId="{9CC99EDE-1832-4C22-934B-AD618ACD6407}" destId="{F7A30FD3-C989-436C-8C9F-00B6D94BDA32}" srcOrd="1" destOrd="0" presId="urn:microsoft.com/office/officeart/2005/8/layout/hProcess6"/>
    <dgm:cxn modelId="{68A6A9A0-E032-41F3-93EF-786DAB4A5623}" type="presOf" srcId="{6C2B3102-6D97-4C25-83D2-E59A5DB6D237}" destId="{F7A30FD3-C989-436C-8C9F-00B6D94BDA32}" srcOrd="1" destOrd="1" presId="urn:microsoft.com/office/officeart/2005/8/layout/hProcess6"/>
    <dgm:cxn modelId="{BC681A28-7AD6-45C3-BC44-D25FD13FD32F}" type="presParOf" srcId="{AE17F0D2-1360-44BA-B3D3-25F3289F03C8}" destId="{A834EC85-874A-427E-A01E-172BF473166C}" srcOrd="3" destOrd="0" presId="urn:microsoft.com/office/officeart/2005/8/layout/hProcess6"/>
    <dgm:cxn modelId="{4305E55F-F423-4AF3-AB38-7EDF89785E54}" type="presOf" srcId="{ECA16A5E-9446-4309-A19E-AC8ADFDC89F6}" destId="{A834EC85-874A-427E-A01E-172BF473166C}" srcOrd="0" destOrd="0" presId="urn:microsoft.com/office/officeart/2005/8/layout/hProcess6"/>
    <dgm:cxn modelId="{7A355F27-3E5B-4D6C-9B0F-A751F887BB1B}" type="presParOf" srcId="{EADBA72E-5D17-4D47-BB33-4F8F3FB823CC}" destId="{8D18DC08-E7CB-4CFB-8021-769648F6D604}" srcOrd="1" destOrd="0" presId="urn:microsoft.com/office/officeart/2005/8/layout/hProcess6"/>
    <dgm:cxn modelId="{D20FE413-87CA-4647-91EA-DDA2C5449413}" type="presParOf" srcId="{EADBA72E-5D17-4D47-BB33-4F8F3FB823CC}" destId="{8B9D11FF-D948-4F07-8D20-232188D2FC11}" srcOrd="2" destOrd="0" presId="urn:microsoft.com/office/officeart/2005/8/layout/hProcess6"/>
    <dgm:cxn modelId="{7E0E24A0-F024-4BD4-AE97-8D9FF873140C}" type="presParOf" srcId="{8B9D11FF-D948-4F07-8D20-232188D2FC11}" destId="{FB1919C7-8283-4589-8CC1-B55E151E9361}" srcOrd="0" destOrd="0" presId="urn:microsoft.com/office/officeart/2005/8/layout/hProcess6"/>
    <dgm:cxn modelId="{9A80BA18-98EF-40D0-B007-33EA4DA87368}" type="presParOf" srcId="{8B9D11FF-D948-4F07-8D20-232188D2FC11}" destId="{FE2AFDA0-060C-4E0B-B1CB-9CED80220810}" srcOrd="1" destOrd="0" presId="urn:microsoft.com/office/officeart/2005/8/layout/hProcess6"/>
    <dgm:cxn modelId="{517C8805-8DE7-49D8-8530-FCD09461A286}" type="presOf" srcId="{D9BE714A-A978-4C58-9606-012D6246DF6C}" destId="{FE2AFDA0-060C-4E0B-B1CB-9CED80220810}" srcOrd="0" destOrd="0" presId="urn:microsoft.com/office/officeart/2005/8/layout/hProcess6"/>
    <dgm:cxn modelId="{B2F6EE88-06F8-41A9-AC86-36C9BD20C544}" type="presOf" srcId="{D2E351E0-E4FA-4688-8426-EB0FEB55CC7B}" destId="{FE2AFDA0-060C-4E0B-B1CB-9CED80220810}" srcOrd="0" destOrd="1" presId="urn:microsoft.com/office/officeart/2005/8/layout/hProcess6"/>
    <dgm:cxn modelId="{FB380668-5CA3-4C6A-8D75-8551CC608D51}" type="presOf" srcId="{6F4AC32D-B8E1-444F-B42B-D6C928D1B1E9}" destId="{FE2AFDA0-060C-4E0B-B1CB-9CED80220810}" srcOrd="0" destOrd="2" presId="urn:microsoft.com/office/officeart/2005/8/layout/hProcess6"/>
    <dgm:cxn modelId="{4B41BF5A-6401-485E-A506-099B990B15E4}" type="presOf" srcId="{3E630E4E-9D5E-48A2-954E-C455D204D5EA}" destId="{FE2AFDA0-060C-4E0B-B1CB-9CED80220810}" srcOrd="0" destOrd="3" presId="urn:microsoft.com/office/officeart/2005/8/layout/hProcess6"/>
    <dgm:cxn modelId="{CA99CCB3-1E79-40C4-AFB7-384172E13C1D}" type="presOf" srcId="{1062E8CD-15B3-4176-A27F-47E4E3C16637}" destId="{FE2AFDA0-060C-4E0B-B1CB-9CED80220810}" srcOrd="0" destOrd="4" presId="urn:microsoft.com/office/officeart/2005/8/layout/hProcess6"/>
    <dgm:cxn modelId="{7979400D-1292-48BB-BF31-475C71BEBFC8}" type="presParOf" srcId="{8B9D11FF-D948-4F07-8D20-232188D2FC11}" destId="{7D97501D-05BB-41CA-969A-E86AD565999F}" srcOrd="2" destOrd="0" presId="urn:microsoft.com/office/officeart/2005/8/layout/hProcess6"/>
    <dgm:cxn modelId="{9BA9EEE9-173A-4FF8-8B21-D4ABA326B5EE}" type="presOf" srcId="{D9BE714A-A978-4C58-9606-012D6246DF6C}" destId="{7D97501D-05BB-41CA-969A-E86AD565999F}" srcOrd="1" destOrd="0" presId="urn:microsoft.com/office/officeart/2005/8/layout/hProcess6"/>
    <dgm:cxn modelId="{3F5D7797-8B67-4F1A-9C6E-EA00F278C6C0}" type="presOf" srcId="{D2E351E0-E4FA-4688-8426-EB0FEB55CC7B}" destId="{7D97501D-05BB-41CA-969A-E86AD565999F}" srcOrd="1" destOrd="1" presId="urn:microsoft.com/office/officeart/2005/8/layout/hProcess6"/>
    <dgm:cxn modelId="{B8276C41-F5D8-4C93-8E6D-593F5CBAB8EE}" type="presOf" srcId="{6F4AC32D-B8E1-444F-B42B-D6C928D1B1E9}" destId="{7D97501D-05BB-41CA-969A-E86AD565999F}" srcOrd="1" destOrd="2" presId="urn:microsoft.com/office/officeart/2005/8/layout/hProcess6"/>
    <dgm:cxn modelId="{FD5E3310-D47D-48E8-9A14-B0CBF39C5C5E}" type="presOf" srcId="{3E630E4E-9D5E-48A2-954E-C455D204D5EA}" destId="{7D97501D-05BB-41CA-969A-E86AD565999F}" srcOrd="1" destOrd="3" presId="urn:microsoft.com/office/officeart/2005/8/layout/hProcess6"/>
    <dgm:cxn modelId="{D5D706A2-698A-4153-A670-7F214DA5E652}" type="presOf" srcId="{1062E8CD-15B3-4176-A27F-47E4E3C16637}" destId="{7D97501D-05BB-41CA-969A-E86AD565999F}" srcOrd="1" destOrd="4" presId="urn:microsoft.com/office/officeart/2005/8/layout/hProcess6"/>
    <dgm:cxn modelId="{194FE5BB-E621-4DB2-BEE9-6360803E442B}" type="presParOf" srcId="{8B9D11FF-D948-4F07-8D20-232188D2FC11}" destId="{C4EAA461-B55D-4BC8-9093-C89CDA35F8B3}" srcOrd="3" destOrd="0" presId="urn:microsoft.com/office/officeart/2005/8/layout/hProcess6"/>
    <dgm:cxn modelId="{B75397D3-556F-48AF-AD54-6770B6DBB0BF}" type="presOf" srcId="{5C02CFBE-F07C-48DB-90AD-51A57C902C63}" destId="{C4EAA461-B55D-4BC8-9093-C89CDA35F8B3}" srcOrd="0" destOrd="0" presId="urn:microsoft.com/office/officeart/2005/8/layout/hProcess6"/>
    <dgm:cxn modelId="{0E7A01DA-0531-4E62-86AA-76751DECBD69}" type="presParOf" srcId="{EADBA72E-5D17-4D47-BB33-4F8F3FB823CC}" destId="{0E517A98-019E-402B-9BF4-CEB6DAAC9848}" srcOrd="3" destOrd="0" presId="urn:microsoft.com/office/officeart/2005/8/layout/hProcess6"/>
    <dgm:cxn modelId="{B31806AE-3E77-4C38-B1AB-56E30D3F63D0}" type="presParOf" srcId="{EADBA72E-5D17-4D47-BB33-4F8F3FB823CC}" destId="{149FEFAE-0902-4440-90CD-6C15D0EC2A46}" srcOrd="4" destOrd="0" presId="urn:microsoft.com/office/officeart/2005/8/layout/hProcess6"/>
    <dgm:cxn modelId="{5CFA0E75-2D9E-44D7-9B63-C04C70E09DA4}" type="presParOf" srcId="{149FEFAE-0902-4440-90CD-6C15D0EC2A46}" destId="{990A96DF-8B42-418E-B100-0CC48BF3F908}" srcOrd="0" destOrd="0" presId="urn:microsoft.com/office/officeart/2005/8/layout/hProcess6"/>
    <dgm:cxn modelId="{BDB887D2-3731-4900-BBE8-43C120E4167B}" type="presParOf" srcId="{149FEFAE-0902-4440-90CD-6C15D0EC2A46}" destId="{92E39F54-9D3C-418B-B12A-33C03D26ADF6}" srcOrd="1" destOrd="0" presId="urn:microsoft.com/office/officeart/2005/8/layout/hProcess6"/>
    <dgm:cxn modelId="{E5CBD849-9DA4-4893-9097-746E3AAB2F74}" type="presParOf" srcId="{149FEFAE-0902-4440-90CD-6C15D0EC2A46}" destId="{FE732CF2-2E60-4265-8BA8-3326A48FF758}" srcOrd="2" destOrd="0" presId="urn:microsoft.com/office/officeart/2005/8/layout/hProcess6"/>
    <dgm:cxn modelId="{5CC332B4-49DC-471D-82B5-FA1562F579E7}" type="presParOf" srcId="{149FEFAE-0902-4440-90CD-6C15D0EC2A46}" destId="{CF1FEDE3-05D6-4FFB-87C8-7C0B4726B91F}" srcOrd="3" destOrd="0" presId="urn:microsoft.com/office/officeart/2005/8/layout/hProcess6"/>
    <dgm:cxn modelId="{670F9543-CF4A-4813-AB35-041C44AFD957}" type="presOf" srcId="{98B5F646-C9FD-4D64-B509-65DBD5509640}" destId="{CF1FEDE3-05D6-4FFB-87C8-7C0B4726B91F}" srcOrd="0" destOrd="0" presId="urn:microsoft.com/office/officeart/2005/8/layout/hProcess6"/>
    <dgm:cxn modelId="{92C43BF9-D04F-4E43-944A-7C96743DD23E}" type="presParOf" srcId="{EADBA72E-5D17-4D47-BB33-4F8F3FB823CC}" destId="{8098CD80-534D-4E03-B73D-35B9FF30D66F}" srcOrd="5" destOrd="0" presId="urn:microsoft.com/office/officeart/2005/8/layout/hProcess6"/>
    <dgm:cxn modelId="{59C36EE1-71D4-4650-AF5C-F9F8CD5CEBE1}" type="presParOf" srcId="{EADBA72E-5D17-4D47-BB33-4F8F3FB823CC}" destId="{87A858BB-F7A9-45A6-A976-E791D3684C80}" srcOrd="6" destOrd="0" presId="urn:microsoft.com/office/officeart/2005/8/layout/hProcess6"/>
    <dgm:cxn modelId="{9261EA57-F2ED-478B-9C60-0D554A1586CC}" type="presParOf" srcId="{87A858BB-F7A9-45A6-A976-E791D3684C80}" destId="{FA5C90C0-09DE-4B4F-8111-36EF964734D3}" srcOrd="0" destOrd="0" presId="urn:microsoft.com/office/officeart/2005/8/layout/hProcess6"/>
    <dgm:cxn modelId="{433C8B33-0416-44E4-9B83-6F75E81F2A15}" type="presParOf" srcId="{87A858BB-F7A9-45A6-A976-E791D3684C80}" destId="{79B5CD0F-32E5-45A4-A1CE-CA5BE7738849}" srcOrd="1" destOrd="0" presId="urn:microsoft.com/office/officeart/2005/8/layout/hProcess6"/>
    <dgm:cxn modelId="{B1B72193-E50E-4FBE-BA6F-7AE6442F63F7}" type="presOf" srcId="{60A18112-6BF1-4723-83F6-E91DA11058B5}" destId="{79B5CD0F-32E5-45A4-A1CE-CA5BE7738849}" srcOrd="0" destOrd="0" presId="urn:microsoft.com/office/officeart/2005/8/layout/hProcess6"/>
    <dgm:cxn modelId="{6927158B-F8FF-40BA-A23C-10788D2655B0}" type="presOf" srcId="{AECE190B-1F7B-4550-8A36-285DCDD11F9E}" destId="{79B5CD0F-32E5-45A4-A1CE-CA5BE7738849}" srcOrd="0" destOrd="1" presId="urn:microsoft.com/office/officeart/2005/8/layout/hProcess6"/>
    <dgm:cxn modelId="{0A269715-6612-4604-8A8A-8D8D1692FF9B}" type="presParOf" srcId="{87A858BB-F7A9-45A6-A976-E791D3684C80}" destId="{5CC6696B-1C9E-4186-BC67-E8829B7E6277}" srcOrd="2" destOrd="0" presId="urn:microsoft.com/office/officeart/2005/8/layout/hProcess6"/>
    <dgm:cxn modelId="{AF10B80C-6852-449C-B838-C6E96EBCED4C}" type="presOf" srcId="{60A18112-6BF1-4723-83F6-E91DA11058B5}" destId="{5CC6696B-1C9E-4186-BC67-E8829B7E6277}" srcOrd="1" destOrd="0" presId="urn:microsoft.com/office/officeart/2005/8/layout/hProcess6"/>
    <dgm:cxn modelId="{2AF8A9D7-BDAF-45D2-A663-E448D7D716EF}" type="presOf" srcId="{AECE190B-1F7B-4550-8A36-285DCDD11F9E}" destId="{5CC6696B-1C9E-4186-BC67-E8829B7E6277}" srcOrd="1" destOrd="1" presId="urn:microsoft.com/office/officeart/2005/8/layout/hProcess6"/>
    <dgm:cxn modelId="{EFED5D37-B9BD-45E5-B4BC-DB7F4BDC38C2}" type="presParOf" srcId="{87A858BB-F7A9-45A6-A976-E791D3684C80}" destId="{FEC8EB31-9A09-4AE3-89AE-4616709BEF26}" srcOrd="3" destOrd="0" presId="urn:microsoft.com/office/officeart/2005/8/layout/hProcess6"/>
    <dgm:cxn modelId="{419329E6-76CE-44EA-AE6B-951C7699F80A}" type="presOf" srcId="{D633449C-0B01-4215-80F2-9D43B6232BDD}" destId="{FEC8EB31-9A09-4AE3-89AE-4616709BEF26}" srcOrd="0" destOrd="0" presId="urn:microsoft.com/office/officeart/2005/8/layout/hProcess6"/>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24" name=""/>
      <dsp:cNvGrpSpPr/>
    </dsp:nvGrpSpPr>
    <dsp:grpSpPr/>
    <dsp:sp modelId="{A9843856-0DEA-4AF7-95DA-EABDBF138882}">
      <dsp:nvSpPr>
        <dsp:cNvPr id="25" name=""/>
        <dsp:cNvSpPr/>
      </dsp:nvSpPr>
      <dsp:spPr>
        <a:xfrm>
          <a:off x="593080" y="2030778"/>
          <a:ext cx="2347912" cy="2052371"/>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25400" bIns="12700" numCol="1" spcCol="1270" anchor="ctr" anchorCtr="0">
          <a:noAutofit/>
        </a:bodyPr>
        <a:lstStyle/>
        <a:p>
          <a:pPr marL="228600" lvl="1" indent="-228600" algn="l" defTabSz="889000">
            <a:lnSpc>
              <a:spcPct val="90000"/>
            </a:lnSpc>
            <a:spcBef>
              <a:spcPct val="0"/>
            </a:spcBef>
            <a:spcAft>
              <a:spcPct val="15000"/>
            </a:spcAft>
            <a:buChar char="•"/>
          </a:pPr>
          <a:r>
            <a:rPr lang="zh-CN" altLang="en-US" sz="2000" b="1" kern="1200">
              <a:solidFill>
                <a:schemeClr val="tx1"/>
              </a:solidFill>
              <a:latin typeface="方正姚体" panose="02010601030101010101" pitchFamily="2" charset="-122"/>
              <a:ea typeface="方正姚体" panose="02010601030101010101" pitchFamily="2" charset="-122"/>
            </a:rPr>
            <a:t>推翻沙皇专制</a:t>
          </a:r>
          <a:endParaRPr lang="zh-CN" altLang="en-US" sz="2000" kern="1200"/>
        </a:p>
        <a:p>
          <a:pPr marL="228600" lvl="1" indent="-228600" algn="l" defTabSz="889000">
            <a:lnSpc>
              <a:spcPct val="90000"/>
            </a:lnSpc>
            <a:spcBef>
              <a:spcPct val="0"/>
            </a:spcBef>
            <a:spcAft>
              <a:spcPct val="15000"/>
            </a:spcAft>
            <a:buChar char="•"/>
          </a:pPr>
          <a:r>
            <a:rPr lang="zh-CN" altLang="en-US" sz="2000" b="1" kern="1200">
              <a:solidFill>
                <a:schemeClr val="tx1"/>
              </a:solidFill>
              <a:latin typeface="方正姚体" panose="02010601030101010101" pitchFamily="2" charset="-122"/>
              <a:ea typeface="方正姚体" panose="02010601030101010101" pitchFamily="2" charset="-122"/>
            </a:rPr>
            <a:t>两个政权并存</a:t>
          </a:r>
          <a:endParaRPr lang="zh-CN" altLang="en-US" sz="2000" kern="1200"/>
        </a:p>
      </dsp:txBody>
      <dsp:txXfrm>
        <a:off x="1180058" y="2338634"/>
        <a:ext cx="1144607" cy="1436659"/>
      </dsp:txXfrm>
    </dsp:sp>
    <dsp:sp modelId="{A834EC85-874A-427E-A01E-172BF473166C}">
      <dsp:nvSpPr>
        <dsp:cNvPr id="26" name=""/>
        <dsp:cNvSpPr/>
      </dsp:nvSpPr>
      <dsp:spPr>
        <a:xfrm>
          <a:off x="6101" y="2469986"/>
          <a:ext cx="1173956" cy="11739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zh-CN" altLang="en-US" sz="2600" b="1" kern="1200">
              <a:latin typeface="+mj-ea"/>
              <a:ea typeface="+mj-ea"/>
              <a:cs typeface="+mj-cs"/>
            </a:rPr>
            <a:t>二月革命</a:t>
          </a:r>
          <a:endParaRPr lang="zh-CN" altLang="en-US" sz="2600" kern="1200"/>
        </a:p>
      </dsp:txBody>
      <dsp:txXfrm>
        <a:off x="178023" y="2641908"/>
        <a:ext cx="830112" cy="830112"/>
      </dsp:txXfrm>
    </dsp:sp>
    <dsp:sp modelId="{FE2AFDA0-060C-4E0B-B1CB-9CED80220810}">
      <dsp:nvSpPr>
        <dsp:cNvPr id="27" name=""/>
        <dsp:cNvSpPr/>
      </dsp:nvSpPr>
      <dsp:spPr>
        <a:xfrm>
          <a:off x="3674715" y="2030778"/>
          <a:ext cx="2347912" cy="2052371"/>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8890" rIns="17780" bIns="8890" numCol="1" spcCol="1270" anchor="ctr" anchorCtr="0">
          <a:noAutofit/>
        </a:bodyPr>
        <a:lstStyle/>
        <a:p>
          <a:pPr marL="114300" lvl="1" indent="-114300" algn="l" defTabSz="622300">
            <a:lnSpc>
              <a:spcPct val="90000"/>
            </a:lnSpc>
            <a:spcBef>
              <a:spcPct val="0"/>
            </a:spcBef>
            <a:spcAft>
              <a:spcPct val="15000"/>
            </a:spcAft>
            <a:buChar char="•"/>
          </a:pPr>
          <a:r>
            <a:rPr lang="zh-CN" altLang="en-US" sz="1400" b="1" kern="1200">
              <a:solidFill>
                <a:srgbClr val="000000"/>
              </a:solidFill>
              <a:latin typeface="方正姚体" panose="02010601030101010101" pitchFamily="2" charset="-122"/>
              <a:ea typeface="方正姚体" panose="02010601030101010101" pitchFamily="2" charset="-122"/>
            </a:rPr>
            <a:t>向社会主义革命推进</a:t>
          </a:r>
          <a:endParaRPr lang="zh-CN" altLang="en-US" sz="1400" kern="1200"/>
        </a:p>
        <a:p>
          <a:pPr marL="114300" lvl="1" indent="-114300" algn="l" defTabSz="622300">
            <a:lnSpc>
              <a:spcPct val="90000"/>
            </a:lnSpc>
            <a:spcBef>
              <a:spcPct val="0"/>
            </a:spcBef>
            <a:spcAft>
              <a:spcPct val="15000"/>
            </a:spcAft>
            <a:buChar char="•"/>
          </a:pPr>
          <a:r>
            <a:rPr lang="zh-CN" altLang="en-US" sz="1400" b="1" kern="1200">
              <a:solidFill>
                <a:srgbClr val="000000"/>
              </a:solidFill>
              <a:latin typeface="方正姚体" panose="02010601030101010101" pitchFamily="2" charset="-122"/>
              <a:ea typeface="方正姚体" panose="02010601030101010101" pitchFamily="2" charset="-122"/>
            </a:rPr>
            <a:t>土地改革</a:t>
          </a:r>
          <a:endParaRPr lang="zh-CN" altLang="en-US" sz="1400" kern="1200"/>
        </a:p>
        <a:p>
          <a:pPr marL="114300" lvl="1" indent="-114300" algn="l" defTabSz="622300">
            <a:lnSpc>
              <a:spcPct val="90000"/>
            </a:lnSpc>
            <a:spcBef>
              <a:spcPct val="0"/>
            </a:spcBef>
            <a:spcAft>
              <a:spcPct val="15000"/>
            </a:spcAft>
            <a:buChar char="•"/>
          </a:pPr>
          <a:r>
            <a:rPr lang="zh-CN" altLang="en-US" sz="1400" b="1" kern="1200">
              <a:solidFill>
                <a:srgbClr val="000000"/>
              </a:solidFill>
              <a:latin typeface="方正姚体" panose="02010601030101010101" pitchFamily="2" charset="-122"/>
              <a:ea typeface="方正姚体" panose="02010601030101010101" pitchFamily="2" charset="-122"/>
            </a:rPr>
            <a:t>退出一战</a:t>
          </a:r>
          <a:endParaRPr lang="zh-CN" altLang="en-US" sz="1400" kern="1200"/>
        </a:p>
        <a:p>
          <a:pPr marL="114300" lvl="1" indent="-114300" algn="l" defTabSz="622300">
            <a:lnSpc>
              <a:spcPct val="90000"/>
            </a:lnSpc>
            <a:spcBef>
              <a:spcPct val="0"/>
            </a:spcBef>
            <a:spcAft>
              <a:spcPct val="15000"/>
            </a:spcAft>
            <a:buChar char="•"/>
          </a:pPr>
          <a:r>
            <a:rPr lang="zh-CN" altLang="en-US" sz="1400" b="1" kern="1200">
              <a:solidFill>
                <a:srgbClr val="000000"/>
              </a:solidFill>
              <a:latin typeface="方正姚体" panose="02010601030101010101" pitchFamily="2" charset="-122"/>
              <a:ea typeface="方正姚体" panose="02010601030101010101" pitchFamily="2" charset="-122"/>
            </a:rPr>
            <a:t>和平夺权</a:t>
          </a:r>
          <a:endParaRPr lang="zh-CN" altLang="en-US" sz="1400" kern="1200"/>
        </a:p>
        <a:p>
          <a:pPr marL="114300" lvl="1" indent="-114300" algn="l" defTabSz="577850">
            <a:lnSpc>
              <a:spcPct val="90000"/>
            </a:lnSpc>
            <a:spcBef>
              <a:spcPct val="0"/>
            </a:spcBef>
            <a:spcAft>
              <a:spcPct val="15000"/>
            </a:spcAft>
            <a:buChar char="•"/>
          </a:pPr>
          <a:endParaRPr lang="zh-CN" altLang="en-US" sz="1300" kern="1200"/>
        </a:p>
      </dsp:txBody>
      <dsp:txXfrm>
        <a:off x="4261693" y="2338634"/>
        <a:ext cx="1144607" cy="1436659"/>
      </dsp:txXfrm>
    </dsp:sp>
    <dsp:sp modelId="{C4EAA461-B55D-4BC8-9093-C89CDA35F8B3}">
      <dsp:nvSpPr>
        <dsp:cNvPr id="28" name=""/>
        <dsp:cNvSpPr/>
      </dsp:nvSpPr>
      <dsp:spPr>
        <a:xfrm>
          <a:off x="3087737" y="2469986"/>
          <a:ext cx="1173956" cy="11739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zh-CN" altLang="en-US" sz="2600" b="1" kern="1200">
              <a:latin typeface="+mj-ea"/>
              <a:ea typeface="+mj-ea"/>
              <a:cs typeface="+mj-cs"/>
            </a:rPr>
            <a:t>四月提纲</a:t>
          </a:r>
          <a:endParaRPr lang="zh-CN" altLang="en-US" sz="2600" kern="1200"/>
        </a:p>
      </dsp:txBody>
      <dsp:txXfrm>
        <a:off x="3259659" y="2641908"/>
        <a:ext cx="830112" cy="830112"/>
      </dsp:txXfrm>
    </dsp:sp>
    <dsp:sp modelId="{92E39F54-9D3C-418B-B12A-33C03D26ADF6}">
      <dsp:nvSpPr>
        <dsp:cNvPr id="29" name=""/>
        <dsp:cNvSpPr/>
      </dsp:nvSpPr>
      <dsp:spPr>
        <a:xfrm>
          <a:off x="6756350" y="2030778"/>
          <a:ext cx="2347912" cy="2052371"/>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a:lstStyle/>
        <a:p/>
      </dsp:txBody>
    </dsp:sp>
    <dsp:sp modelId="{CF1FEDE3-05D6-4FFB-87C8-7C0B4726B91F}">
      <dsp:nvSpPr>
        <dsp:cNvPr id="30" name=""/>
        <dsp:cNvSpPr/>
      </dsp:nvSpPr>
      <dsp:spPr>
        <a:xfrm>
          <a:off x="6169372" y="2469986"/>
          <a:ext cx="1173956" cy="11739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zh-CN" altLang="en-US" sz="2600" b="1" kern="1200"/>
            <a:t>七月事件</a:t>
          </a:r>
        </a:p>
      </dsp:txBody>
      <dsp:txXfrm>
        <a:off x="6341294" y="2641908"/>
        <a:ext cx="830112" cy="830112"/>
      </dsp:txXfrm>
    </dsp:sp>
    <dsp:sp modelId="{79B5CD0F-32E5-45A4-A1CE-CA5BE7738849}">
      <dsp:nvSpPr>
        <dsp:cNvPr id="31" name=""/>
        <dsp:cNvSpPr/>
      </dsp:nvSpPr>
      <dsp:spPr>
        <a:xfrm>
          <a:off x="9837985" y="2030778"/>
          <a:ext cx="2347912" cy="2052371"/>
        </a:xfrm>
        <a:prstGeom prst="rightArrow">
          <a:avLst>
            <a:gd name="adj1" fmla="val 70000"/>
            <a:gd name="adj2" fmla="val 5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10160" rIns="20320" bIns="10160" numCol="1" spcCol="1270" anchor="ctr" anchorCtr="0">
          <a:noAutofit/>
        </a:bodyPr>
        <a:lstStyle/>
        <a:p>
          <a:pPr marL="171450" lvl="1" indent="-171450" algn="l" defTabSz="711200">
            <a:lnSpc>
              <a:spcPct val="90000"/>
            </a:lnSpc>
            <a:spcBef>
              <a:spcPct val="0"/>
            </a:spcBef>
            <a:spcAft>
              <a:spcPct val="15000"/>
            </a:spcAft>
            <a:buChar char="•"/>
          </a:pPr>
          <a:r>
            <a:rPr lang="zh-CN" altLang="en-US" sz="1600" b="1" kern="1200">
              <a:solidFill>
                <a:schemeClr val="tx1"/>
              </a:solidFill>
              <a:latin typeface="方正姚体" panose="02010601030101010101" pitchFamily="2" charset="-122"/>
              <a:ea typeface="方正姚体" panose="02010601030101010101" pitchFamily="2" charset="-122"/>
            </a:rPr>
            <a:t>推翻临时政府</a:t>
          </a:r>
          <a:endParaRPr lang="zh-CN" altLang="en-US" sz="1600" kern="1200"/>
        </a:p>
        <a:p>
          <a:pPr marL="171450" lvl="1" indent="-171450" algn="l" defTabSz="711200">
            <a:lnSpc>
              <a:spcPct val="90000"/>
            </a:lnSpc>
            <a:spcBef>
              <a:spcPct val="0"/>
            </a:spcBef>
            <a:spcAft>
              <a:spcPct val="15000"/>
            </a:spcAft>
            <a:buChar char="•"/>
          </a:pPr>
          <a:r>
            <a:rPr lang="zh-CN" altLang="en-US" sz="1600" b="1" kern="1200">
              <a:solidFill>
                <a:schemeClr val="tx1"/>
              </a:solidFill>
              <a:latin typeface="方正姚体" panose="02010601030101010101" pitchFamily="2" charset="-122"/>
              <a:ea typeface="方正姚体" panose="02010601030101010101" pitchFamily="2" charset="-122"/>
            </a:rPr>
            <a:t>第一个社会主义国家诞生</a:t>
          </a:r>
          <a:endParaRPr lang="zh-CN" altLang="en-US" sz="1600" kern="1200"/>
        </a:p>
      </dsp:txBody>
      <dsp:txXfrm>
        <a:off x="10424963" y="2338634"/>
        <a:ext cx="1144607" cy="1436659"/>
      </dsp:txXfrm>
    </dsp:sp>
    <dsp:sp modelId="{FEC8EB31-9A09-4AE3-89AE-4616709BEF26}">
      <dsp:nvSpPr>
        <dsp:cNvPr id="32" name=""/>
        <dsp:cNvSpPr/>
      </dsp:nvSpPr>
      <dsp:spPr>
        <a:xfrm>
          <a:off x="9251007" y="2469986"/>
          <a:ext cx="1173956" cy="1173956"/>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zh-CN" altLang="en-US" sz="2600" b="1" kern="1200"/>
            <a:t>十月革命</a:t>
          </a:r>
        </a:p>
      </dsp:txBody>
      <dsp:txXfrm>
        <a:off x="9422929" y="2641908"/>
        <a:ext cx="830112" cy="83011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zh-CN" altLang="en-US"/>
              <a:t>单击此处编辑母版标题样式</a:t>
            </a:r>
            <a:endParaRPr lang="en-US"/>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en-US"/>
          </a:p>
        </p:txBody>
      </p:sp>
      <p:sp>
        <p:nvSpPr>
          <p:cNvPr id="4" name="Date Placeholder 3"/>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4529540"/>
            <a:ext cx="779767" cy="365125"/>
          </a:xfrm>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zh-CN" altLang="en-US"/>
              <a:t>单击此处编辑母版标题样式</a:t>
            </a:r>
            <a:endParaRPr lang="en-US"/>
          </a:p>
        </p:txBody>
      </p:sp>
      <p:sp>
        <p:nvSpPr>
          <p:cNvPr id="3" name="Content Placeholder 2"/>
          <p:cNvSpPr>
            <a:spLocks noGrp="1"/>
          </p:cNvSpPr>
          <p:nvPr>
            <p:ph idx="1"/>
          </p:nvPr>
        </p:nvSpPr>
        <p:spPr>
          <a:xfrm>
            <a:off x="2589212" y="2133600"/>
            <a:ext cx="8915400" cy="377762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CN" altLang="en-US"/>
              <a:t>单击此处编辑母版标题样式</a:t>
            </a:r>
            <a:endParaRPr lang="en-US"/>
          </a:p>
        </p:txBody>
      </p:sp>
      <p:sp>
        <p:nvSpPr>
          <p:cNvPr id="3" name="Content Placeholder 2"/>
          <p:cNvSpPr>
            <a:spLocks noGrp="1"/>
          </p:cNvSpPr>
          <p:nvPr>
            <p:ph sz="half" idx="1"/>
          </p:nvPr>
        </p:nvSpPr>
        <p:spPr>
          <a:xfrm>
            <a:off x="2589212" y="2133600"/>
            <a:ext cx="4313864" cy="3777622"/>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Content Placeholder 3"/>
          <p:cNvSpPr>
            <a:spLocks noGrp="1"/>
          </p:cNvSpPr>
          <p:nvPr>
            <p:ph sz="half" idx="2"/>
          </p:nvPr>
        </p:nvSpPr>
        <p:spPr>
          <a:xfrm>
            <a:off x="7190747" y="2126222"/>
            <a:ext cx="4313864" cy="3777622"/>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Date Placeholder 4"/>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11" name="Slide Number Placeholder 5"/>
          <p:cNvSpPr>
            <a:spLocks noGrp="1"/>
          </p:cNvSpPr>
          <p:nvPr>
            <p:ph type="sldNum" sz="quarter" idx="12"/>
          </p:nvPr>
        </p:nvSpPr>
        <p:spPr>
          <a:xfrm>
            <a:off x="531812" y="787782"/>
            <a:ext cx="779767" cy="365125"/>
          </a:xfrm>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a:t>单击此处编辑母版标题样式</a:t>
            </a:r>
            <a:endParaRPr lang="en-US"/>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2589212" y="2548966"/>
            <a:ext cx="4342893" cy="3354060"/>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7" name="Date Placeholder 6"/>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13" name="Slide Number Placeholder 5"/>
          <p:cNvSpPr>
            <a:spLocks noGrp="1"/>
          </p:cNvSpPr>
          <p:nvPr>
            <p:ph type="sldNum" sz="quarter" idx="12"/>
          </p:nvPr>
        </p:nvSpPr>
        <p:spPr>
          <a:xfrm>
            <a:off x="531812" y="787782"/>
            <a:ext cx="779767" cy="365125"/>
          </a:xfrm>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Date Placeholder 2"/>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5" name="Slide Number Placeholder 4"/>
          <p:cNvSpPr>
            <a:spLocks noGrp="1"/>
          </p:cNvSpPr>
          <p:nvPr>
            <p:ph type="sldNum" sz="quarter" idx="12"/>
          </p:nvPr>
        </p:nvSpPr>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4" name="Slide Number Placeholder 3"/>
          <p:cNvSpPr>
            <a:spLocks noGrp="1"/>
          </p:cNvSpPr>
          <p:nvPr>
            <p:ph type="sldNum" sz="quarter" idx="12"/>
          </p:nvPr>
        </p:nvSpPr>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zh-CN" altLang="en-US"/>
              <a:t>单击此处编辑母版标题样式</a:t>
            </a:r>
            <a:endParaRPr lang="en-US"/>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zh-CN" altLang="en-US"/>
              <a:t>单击此处编辑母版标题样式</a:t>
            </a:r>
            <a:endParaRPr lang="en-US"/>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a:t>单击图标添加图片</a:t>
            </a:r>
            <a:endParaRPr lang="en-US"/>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zh-CN" altLang="en-US"/>
              <a:t>单击此处编辑母版标题样式</a:t>
            </a:r>
            <a:endParaRPr lang="en-US"/>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a:t>单击此处编辑母版标题样式</a:t>
            </a:r>
            <a:endParaRPr lang="en-US"/>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endParaRPr lang="zh-CN" altLang="en-US"/>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a:xfrm>
            <a:off x="531812" y="3244139"/>
            <a:ext cx="779767" cy="365125"/>
          </a:xfrm>
        </p:spPr>
        <p:txBody>
          <a:bodyPr/>
          <a:lstStyle/>
          <a:p>
            <a:fld id="{31AFEF60-FAD5-4CAD-A506-6FDFF7C7ABCD}" type="slidenum">
              <a:rPr lang="zh-CN" altLang="en-US" smtClean="0"/>
            </a:fld>
            <a:endParaRPr lang="zh-CN" alt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panose="020B0604020202020204"/>
              </a:rPr>
              <a:t>“</a:t>
            </a:r>
            <a:endParaRPr lang="en-US" sz="8000" baseline="0">
              <a:ln w="3175" cmpd="sng">
                <a:noFill/>
              </a:ln>
              <a:solidFill>
                <a:schemeClr val="accent1"/>
              </a:solidFill>
              <a:effectLst/>
              <a:latin typeface="Arial" panose="020B0604020202020204"/>
            </a:endParaRP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panose="020B0604020202020204"/>
              </a:rPr>
              <a:t>”</a:t>
            </a:r>
            <a:endParaRPr lang="en-US" sz="8000" baseline="0">
              <a:ln w="3175" cmpd="sng">
                <a:noFill/>
              </a:ln>
              <a:solidFill>
                <a:schemeClr val="accent1"/>
              </a:solidFill>
              <a:effectLst/>
              <a:latin typeface="Arial" panose="020B0604020202020204"/>
            </a:endParaRP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zh-CN" altLang="en-US"/>
              <a:t>单击此处编辑母版标题样式</a:t>
            </a:r>
            <a:endParaRPr 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引言名片">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zh-CN" altLang="en-US"/>
              <a:t>单击此处编辑母版标题样式</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endParaRPr lang="zh-CN" alt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31AFEF60-FAD5-4CAD-A506-6FDFF7C7ABCD}" type="slidenum">
              <a:rPr lang="zh-CN" altLang="en-US" smtClean="0"/>
            </a:fld>
            <a:endParaRPr lang="zh-CN" alt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panose="020B0604020202020204"/>
              </a:rPr>
              <a:t>“</a:t>
            </a:r>
            <a:endParaRPr lang="en-US" sz="8000" baseline="0">
              <a:ln w="3175" cmpd="sng">
                <a:noFill/>
              </a:ln>
              <a:solidFill>
                <a:schemeClr val="accent1"/>
              </a:solidFill>
              <a:effectLst/>
              <a:latin typeface="Arial" panose="020B0604020202020204"/>
            </a:endParaRP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panose="020B0604020202020204"/>
              </a:rPr>
              <a:t>”</a:t>
            </a:r>
            <a:endParaRPr lang="en-US" sz="8000" baseline="0">
              <a:ln w="3175" cmpd="sng">
                <a:noFill/>
              </a:ln>
              <a:solidFill>
                <a:schemeClr val="accent1"/>
              </a:solidFill>
              <a:effectLst/>
              <a:latin typeface="Arial" panose="020B0604020202020204"/>
            </a:endParaRPr>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真或假">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zh-CN" altLang="en-US"/>
              <a:t>单击此处编辑母版标题样式</a:t>
            </a:r>
            <a:endParaRPr lang="en-US"/>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CN" altLang="en-US"/>
              <a:t>单击此处编辑母版文本样式</a:t>
            </a:r>
            <a:endParaRPr lang="zh-CN" altLang="en-US"/>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7" name="Slide Number Placeholder 6"/>
          <p:cNvSpPr>
            <a:spLocks noGrp="1"/>
          </p:cNvSpPr>
          <p:nvPr>
            <p:ph type="sldNum" sz="quarter" idx="12"/>
          </p:nvPr>
        </p:nvSpPr>
        <p:spPr>
          <a:xfrm>
            <a:off x="531812" y="4983087"/>
            <a:ext cx="779767" cy="365125"/>
          </a:xfrm>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ncho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31AFEF60-FAD5-4CAD-A506-6FDFF7C7ABCD}" type="slidenum">
              <a:rPr lang="zh-CN" altLang="en-US" smtClean="0"/>
            </a:fld>
            <a:endParaRPr lang="zh-CN" alt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zh-CN" altLang="en-US"/>
              <a:t>单击此处编辑母版标题样式</a:t>
            </a:r>
            <a:endParaRPr lang="en-US"/>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10"/>
          </p:nvPr>
        </p:nvSpPr>
        <p:spPr/>
        <p:txBody>
          <a:bodyPr/>
          <a:lstStyle/>
          <a:p>
            <a:fld id="{CC7635F2-C075-4A71-AC3F-8587D7F6C0F4}"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p:txBody>
      </p:sp>
      <p:sp>
        <p:nvSpPr>
          <p:cNvPr id="6" name="Slide Number Placeholder 5"/>
          <p:cNvSpPr>
            <a:spLocks noGrp="1"/>
          </p:cNvSpPr>
          <p:nvPr>
            <p:ph type="sldNum" sz="quarter" idx="12"/>
          </p:nvPr>
        </p:nvSpPr>
        <p:spPr/>
        <p:txBody>
          <a:bodyPr/>
          <a:lstStyle/>
          <a:p>
            <a:fld id="{31AFEF60-FAD5-4CAD-A506-6FDFF7C7ABCD}" type="slidenum">
              <a:rPr lang="zh-CN" altLang="en-US" smtClean="0"/>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p:txBody>
        </p:sp>
        <p:sp>
          <p:nvSpPr>
            <p:cNvPr id="25" name="Freeform 12"/>
            <p:cNvSpPr/>
            <p:nvPr/>
          </p:nvSpPr>
          <p:spPr bwMode="auto">
            <a:xfrm>
              <a:off x="2597151" y="2779713"/>
              <a:ext cx="550863" cy="1978025"/>
            </a:xfrm>
            <a:custGeom>
              <a:avLst/>
              <a:gdLst/>
              <a:ahLst/>
              <a:cxnLst/>
              <a:rect l="0" t="0" r="r" b="b"/>
              <a:pathLst>
                <a:path w="140" h="503">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p:txBody>
        </p:sp>
        <p:sp>
          <p:nvSpPr>
            <p:cNvPr id="31" name="Freeform 18"/>
            <p:cNvSpPr/>
            <p:nvPr/>
          </p:nvSpPr>
          <p:spPr bwMode="auto">
            <a:xfrm>
              <a:off x="3143251" y="4757738"/>
              <a:ext cx="161925" cy="873125"/>
            </a:xfrm>
            <a:custGeom>
              <a:avLst/>
              <a:gdLst/>
              <a:ahLst/>
              <a:cxnLst/>
              <a:rect l="0" t="0" r="r" b="b"/>
              <a:pathLst>
                <a:path w="41" h="221">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p:txBody>
        </p:sp>
        <p:sp>
          <p:nvSpPr>
            <p:cNvPr id="13" name="Freeform 29"/>
            <p:cNvSpPr/>
            <p:nvPr/>
          </p:nvSpPr>
          <p:spPr bwMode="auto">
            <a:xfrm>
              <a:off x="7439026" y="5053013"/>
              <a:ext cx="357188" cy="820738"/>
            </a:xfrm>
            <a:custGeom>
              <a:avLst/>
              <a:gdLst/>
              <a:ahLst/>
              <a:cxnLst/>
              <a:rect l="0" t="0" r="r" b="b"/>
              <a:pathLst>
                <a:path w="90" h="206">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p:txBody>
        </p:sp>
        <p:sp>
          <p:nvSpPr>
            <p:cNvPr id="19" name="Freeform 35"/>
            <p:cNvSpPr/>
            <p:nvPr/>
          </p:nvSpPr>
          <p:spPr bwMode="auto">
            <a:xfrm>
              <a:off x="7494588" y="5664200"/>
              <a:ext cx="100013" cy="209550"/>
            </a:xfrm>
            <a:custGeom>
              <a:avLst/>
              <a:gdLst/>
              <a:ahLst/>
              <a:cxnLst/>
              <a:rect l="0" t="0" r="r" b="b"/>
              <a:pathLst>
                <a:path w="25" h="52">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p:txBody>
        </p:sp>
        <p:sp>
          <p:nvSpPr>
            <p:cNvPr id="20" name="Freeform 36"/>
            <p:cNvSpPr/>
            <p:nvPr/>
          </p:nvSpPr>
          <p:spPr bwMode="auto">
            <a:xfrm>
              <a:off x="7412038" y="5081588"/>
              <a:ext cx="114300" cy="558800"/>
            </a:xfrm>
            <a:custGeom>
              <a:avLst/>
              <a:gdLst/>
              <a:ahLst/>
              <a:cxnLst/>
              <a:rect l="0" t="0" r="r" b="b"/>
              <a:pathLst>
                <a:path w="28"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p:txBody>
        </p:sp>
        <p:sp>
          <p:nvSpPr>
            <p:cNvPr id="22" name="Freeform 38"/>
            <p:cNvSpPr/>
            <p:nvPr/>
          </p:nvSpPr>
          <p:spPr bwMode="auto">
            <a:xfrm>
              <a:off x="7439026" y="5434013"/>
              <a:ext cx="174625" cy="439738"/>
            </a:xfrm>
            <a:custGeom>
              <a:avLst/>
              <a:gdLst/>
              <a:ahLst/>
              <a:cxnLst/>
              <a:rect l="0" t="0" r="r" b="b"/>
              <a:pathLst>
                <a:path w="44" h="110">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zh-CN" altLang="en-US"/>
              <a:t>单击此处编辑母版标题样式</a:t>
            </a:r>
            <a:endParaRPr lang="en-US"/>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C7635F2-C075-4A71-AC3F-8587D7F6C0F4}" type="datetimeFigureOut">
              <a:rPr lang="zh-CN" altLang="en-US" smtClean="0"/>
            </a:fld>
            <a:endParaRPr lang="zh-CN" alt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1AFEF60-FAD5-4CAD-A506-6FDFF7C7ABCD}"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slide" Target="slide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6.jpeg"/><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chart" Target="../charts/chart1.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chart" Target="../charts/char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3689348"/>
            <a:ext cx="3855276" cy="2620366"/>
          </a:xfrm>
          <a:prstGeom prst="rect">
            <a:avLst/>
          </a:prstGeom>
        </p:spPr>
      </p:pic>
      <p:pic>
        <p:nvPicPr>
          <p:cNvPr id="7" name="图片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99037" y="3689347"/>
            <a:ext cx="3959090" cy="2620367"/>
          </a:xfrm>
          <a:prstGeom prst="rect">
            <a:avLst/>
          </a:prstGeom>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9242" y="704127"/>
            <a:ext cx="3959089" cy="2620367"/>
          </a:xfrm>
          <a:prstGeom prst="rect">
            <a:avLst/>
          </a:prstGeom>
        </p:spPr>
      </p:pic>
      <p:pic>
        <p:nvPicPr>
          <p:cNvPr id="15" name="图片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32910" y="3670320"/>
            <a:ext cx="3959090" cy="2639394"/>
          </a:xfrm>
          <a:prstGeom prst="rect">
            <a:avLst/>
          </a:prstGeom>
        </p:spPr>
      </p:pic>
      <p:pic>
        <p:nvPicPr>
          <p:cNvPr id="17" name="图片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45923" y="704127"/>
            <a:ext cx="3906836" cy="2620367"/>
          </a:xfrm>
          <a:prstGeom prst="rect">
            <a:avLst/>
          </a:prstGeom>
        </p:spPr>
      </p:pic>
    </p:spTree>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9025" y="1751432"/>
            <a:ext cx="8593125" cy="1754326"/>
          </a:xfrm>
          <a:prstGeom prst="rect">
            <a:avLst/>
          </a:prstGeom>
          <a:noFill/>
        </p:spPr>
        <p:txBody>
          <a:bodyPr wrap="square" lIns="91440" tIns="45720" rIns="91440" bIns="45720">
            <a:spAutoFit/>
          </a:bodyPr>
          <a:lstStyle/>
          <a:p>
            <a:pPr algn="r"/>
            <a:r>
              <a:rPr lang="zh-CN" altLang="en-US" sz="5400" b="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第</a:t>
            </a:r>
            <a:r>
              <a:rPr lang="en-US" altLang="zh-CN" sz="5400" b="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15</a:t>
            </a:r>
            <a:r>
              <a:rPr lang="zh-CN" altLang="en-US" sz="5400" b="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课  十月革命的胜利与苏联的社会主义实践</a:t>
            </a:r>
            <a:endParaRPr lang="zh-CN" altLang="en-US" sz="5400" b="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6" name="矩形 5"/>
          <p:cNvSpPr/>
          <p:nvPr/>
        </p:nvSpPr>
        <p:spPr>
          <a:xfrm>
            <a:off x="0" y="-450"/>
            <a:ext cx="12192000" cy="595932"/>
          </a:xfrm>
          <a:prstGeom prst="rec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a:lnSpc>
                <a:spcPct val="110000"/>
              </a:lnSpc>
            </a:pPr>
            <a:r>
              <a:rPr lang="zh-CN" altLang="en-US" sz="3200" b="1">
                <a:solidFill>
                  <a:schemeClr val="accent5">
                    <a:lumMod val="60000"/>
                    <a:lumOff val="40000"/>
                  </a:schemeClr>
                </a:solidFill>
                <a:latin typeface="Times New Roman" panose="02020603050405020304" pitchFamily="18" charset="0"/>
                <a:ea typeface="方正北魏楷书简体" panose="03000509000000000000" pitchFamily="65" charset="-122"/>
                <a:cs typeface="Times New Roman" panose="02020603050405020304" pitchFamily="18" charset="0"/>
                <a:sym typeface="+mn-ea"/>
              </a:rPr>
              <a:t>普通高中历史教科书（必修）</a:t>
            </a:r>
            <a:r>
              <a:rPr lang="en-US" altLang="zh-CN" sz="3200" b="1">
                <a:solidFill>
                  <a:schemeClr val="accent5">
                    <a:lumMod val="60000"/>
                    <a:lumOff val="40000"/>
                  </a:schemeClr>
                </a:solidFill>
                <a:latin typeface="Times New Roman" panose="02020603050405020304" pitchFamily="18" charset="0"/>
                <a:ea typeface="方正北魏楷书简体" panose="03000509000000000000" pitchFamily="65" charset="-122"/>
                <a:cs typeface="Times New Roman" panose="02020603050405020304" pitchFamily="18" charset="0"/>
                <a:sym typeface="+mn-ea"/>
              </a:rPr>
              <a:t>— </a:t>
            </a:r>
            <a:r>
              <a:rPr lang="zh-CN" altLang="en-US" sz="3200" b="1">
                <a:solidFill>
                  <a:schemeClr val="accent5">
                    <a:lumMod val="60000"/>
                    <a:lumOff val="40000"/>
                  </a:schemeClr>
                </a:solidFill>
                <a:latin typeface="Times New Roman" panose="02020603050405020304" pitchFamily="18" charset="0"/>
                <a:ea typeface="方正北魏楷书简体" panose="03000509000000000000" pitchFamily="65" charset="-122"/>
                <a:cs typeface="Times New Roman" panose="02020603050405020304" pitchFamily="18" charset="0"/>
                <a:sym typeface="+mn-ea"/>
              </a:rPr>
              <a:t>中外历史纲要（下）</a:t>
            </a:r>
            <a:endParaRPr lang="en-US" altLang="zh-CN" sz="3200" b="1">
              <a:solidFill>
                <a:schemeClr val="accent5">
                  <a:lumMod val="60000"/>
                  <a:lumOff val="40000"/>
                </a:schemeClr>
              </a:solidFill>
              <a:latin typeface="Times New Roman" panose="02020603050405020304" pitchFamily="18" charset="0"/>
              <a:ea typeface="方正北魏楷书简体" panose="03000509000000000000" pitchFamily="65" charset="-122"/>
              <a:cs typeface="Times New Roman" panose="02020603050405020304" pitchFamily="18" charset="0"/>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4214949" cy="6858000"/>
          </a:xfrm>
        </p:spPr>
        <p:style>
          <a:lnRef idx="0">
            <a:schemeClr val="dk1"/>
          </a:lnRef>
          <a:fillRef idx="3">
            <a:schemeClr val="dk1"/>
          </a:fillRef>
          <a:effectRef idx="3">
            <a:schemeClr val="dk1"/>
          </a:effectRef>
          <a:fontRef idx="minor">
            <a:schemeClr val="lt1"/>
          </a:fontRef>
        </p:style>
        <p:txBody>
          <a:bodyPr>
            <a:noAutofit/>
          </a:bodyPr>
          <a:lstStyle/>
          <a:p>
            <a:r>
              <a:rPr lang="zh-CN" altLang="en-US" sz="4400" b="1">
                <a:latin typeface="方正姚体" panose="02010601030101010101" pitchFamily="2" charset="-122"/>
                <a:ea typeface="方正姚体" panose="02010601030101010101" pitchFamily="2" charset="-122"/>
              </a:rPr>
              <a:t>课程标准：</a:t>
            </a:r>
            <a:br>
              <a:rPr lang="en-US" altLang="zh-CN" sz="4400" b="1">
                <a:latin typeface="方正姚体" panose="02010601030101010101" pitchFamily="2" charset="-122"/>
                <a:ea typeface="方正姚体" panose="02010601030101010101" pitchFamily="2" charset="-122"/>
              </a:rPr>
            </a:br>
            <a:r>
              <a:rPr lang="en-US" altLang="zh-CN" sz="4400" b="1">
                <a:latin typeface="方正姚体" panose="02010601030101010101" pitchFamily="2" charset="-122"/>
                <a:ea typeface="方正姚体" panose="02010601030101010101" pitchFamily="2" charset="-122"/>
              </a:rPr>
              <a:t>    </a:t>
            </a:r>
            <a:r>
              <a:rPr lang="zh-CN" altLang="en-US" sz="4400" b="1">
                <a:latin typeface="方正姚体" panose="02010601030101010101" pitchFamily="2" charset="-122"/>
                <a:ea typeface="方正姚体" panose="02010601030101010101" pitchFamily="2" charset="-122"/>
              </a:rPr>
              <a:t>了解列宁领导的十月革命爆发的原因、过程，理解十月革命的世界历史意义；列宁和斯大林对社会主义建设的探索和实践。</a:t>
            </a:r>
            <a:endParaRPr lang="zh-CN" altLang="en-US" sz="4400">
              <a:latin typeface="方正姚体" panose="02010601030101010101" pitchFamily="2" charset="-122"/>
              <a:ea typeface="方正姚体" panose="02010601030101010101" pitchFamily="2" charset="-122"/>
            </a:endParaRPr>
          </a:p>
        </p:txBody>
      </p:sp>
      <p:sp>
        <p:nvSpPr>
          <p:cNvPr id="5" name="内容占位符 2"/>
          <p:cNvSpPr>
            <a:spLocks noGrp="1"/>
          </p:cNvSpPr>
          <p:nvPr>
            <p:ph idx="1"/>
          </p:nvPr>
        </p:nvSpPr>
        <p:spPr>
          <a:xfrm>
            <a:off x="5615245" y="1607153"/>
            <a:ext cx="5516190" cy="1698475"/>
          </a:xfrm>
        </p:spPr>
        <p:txBody>
          <a:bodyPr>
            <a:noAutofit/>
          </a:bodyPr>
          <a:lstStyle/>
          <a:p>
            <a:r>
              <a:rPr lang="en-US" altLang="zh-CN" sz="3200" b="1">
                <a:solidFill>
                  <a:schemeClr val="tx1"/>
                </a:solidFill>
                <a:latin typeface="方正姚体" panose="02010601030101010101" pitchFamily="2" charset="-122"/>
                <a:ea typeface="方正姚体" panose="02010601030101010101" pitchFamily="2" charset="-122"/>
              </a:rPr>
              <a:t>1.</a:t>
            </a:r>
            <a:r>
              <a:rPr lang="zh-CN" altLang="en-US" sz="3200" b="1">
                <a:solidFill>
                  <a:schemeClr val="tx1"/>
                </a:solidFill>
                <a:latin typeface="方正姚体" panose="02010601030101010101" pitchFamily="2" charset="-122"/>
                <a:ea typeface="方正姚体" panose="02010601030101010101" pitchFamily="2" charset="-122"/>
              </a:rPr>
              <a:t>背景</a:t>
            </a:r>
            <a:endParaRPr lang="en-US" altLang="zh-CN" sz="3200" b="1">
              <a:solidFill>
                <a:schemeClr val="tx1"/>
              </a:solidFill>
              <a:latin typeface="方正姚体" panose="02010601030101010101" pitchFamily="2" charset="-122"/>
              <a:ea typeface="方正姚体" panose="02010601030101010101" pitchFamily="2" charset="-122"/>
            </a:endParaRPr>
          </a:p>
          <a:p>
            <a:r>
              <a:rPr lang="en-US" altLang="zh-CN" sz="3200" b="1">
                <a:solidFill>
                  <a:schemeClr val="tx1"/>
                </a:solidFill>
                <a:latin typeface="方正姚体" panose="02010601030101010101" pitchFamily="2" charset="-122"/>
                <a:ea typeface="方正姚体" panose="02010601030101010101" pitchFamily="2" charset="-122"/>
              </a:rPr>
              <a:t>2.</a:t>
            </a:r>
            <a:r>
              <a:rPr lang="zh-CN" altLang="en-US" sz="3200" b="1">
                <a:solidFill>
                  <a:schemeClr val="tx1"/>
                </a:solidFill>
                <a:latin typeface="方正姚体" panose="02010601030101010101" pitchFamily="2" charset="-122"/>
                <a:ea typeface="方正姚体" panose="02010601030101010101" pitchFamily="2" charset="-122"/>
              </a:rPr>
              <a:t>过程</a:t>
            </a:r>
            <a:endParaRPr lang="en-US" altLang="zh-CN" sz="3200" b="1">
              <a:solidFill>
                <a:schemeClr val="tx1"/>
              </a:solidFill>
              <a:latin typeface="方正姚体" panose="02010601030101010101" pitchFamily="2" charset="-122"/>
              <a:ea typeface="方正姚体" panose="02010601030101010101" pitchFamily="2" charset="-122"/>
            </a:endParaRPr>
          </a:p>
          <a:p>
            <a:r>
              <a:rPr lang="en-US" altLang="zh-CN" sz="3200" b="1">
                <a:solidFill>
                  <a:schemeClr val="tx1"/>
                </a:solidFill>
                <a:latin typeface="方正姚体" panose="02010601030101010101" pitchFamily="2" charset="-122"/>
                <a:ea typeface="方正姚体" panose="02010601030101010101" pitchFamily="2" charset="-122"/>
              </a:rPr>
              <a:t>3.</a:t>
            </a:r>
            <a:r>
              <a:rPr lang="zh-CN" altLang="en-US" sz="3200" b="1">
                <a:solidFill>
                  <a:schemeClr val="tx1"/>
                </a:solidFill>
                <a:latin typeface="方正姚体" panose="02010601030101010101" pitchFamily="2" charset="-122"/>
                <a:ea typeface="方正姚体" panose="02010601030101010101" pitchFamily="2" charset="-122"/>
              </a:rPr>
              <a:t>影响</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6" name="标题 1"/>
          <p:cNvSpPr txBox="1"/>
          <p:nvPr/>
        </p:nvSpPr>
        <p:spPr>
          <a:xfrm>
            <a:off x="4926248" y="817257"/>
            <a:ext cx="5513893"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zh-CN" altLang="en-US" b="1">
                <a:latin typeface="方正姚体" panose="02010601030101010101" pitchFamily="2" charset="-122"/>
                <a:ea typeface="方正姚体" panose="02010601030101010101" pitchFamily="2" charset="-122"/>
              </a:rPr>
              <a:t>一、俄国十月革命</a:t>
            </a:r>
            <a:endParaRPr lang="zh-CN" altLang="en-US" b="1">
              <a:latin typeface="方正姚体" panose="02010601030101010101" pitchFamily="2" charset="-122"/>
              <a:ea typeface="方正姚体" panose="02010601030101010101" pitchFamily="2" charset="-122"/>
            </a:endParaRPr>
          </a:p>
        </p:txBody>
      </p:sp>
      <p:sp>
        <p:nvSpPr>
          <p:cNvPr id="7" name="标题 1"/>
          <p:cNvSpPr txBox="1"/>
          <p:nvPr/>
        </p:nvSpPr>
        <p:spPr>
          <a:xfrm>
            <a:off x="4926247" y="3533358"/>
            <a:ext cx="5513893" cy="85545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zh-CN" altLang="en-US" b="1">
                <a:latin typeface="方正姚体" panose="02010601030101010101" pitchFamily="2" charset="-122"/>
                <a:ea typeface="方正姚体" panose="02010601030101010101" pitchFamily="2" charset="-122"/>
              </a:rPr>
              <a:t>二、苏联的社会主义实践</a:t>
            </a:r>
            <a:endParaRPr lang="zh-CN" altLang="en-US" b="1">
              <a:latin typeface="方正姚体" panose="02010601030101010101" pitchFamily="2" charset="-122"/>
              <a:ea typeface="方正姚体" panose="02010601030101010101" pitchFamily="2" charset="-122"/>
            </a:endParaRPr>
          </a:p>
        </p:txBody>
      </p:sp>
      <p:sp>
        <p:nvSpPr>
          <p:cNvPr id="8" name="内容占位符 2"/>
          <p:cNvSpPr txBox="1"/>
          <p:nvPr/>
        </p:nvSpPr>
        <p:spPr>
          <a:xfrm>
            <a:off x="5615245" y="4321506"/>
            <a:ext cx="5516190" cy="1824386"/>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US" altLang="zh-CN" sz="3200" b="1">
                <a:solidFill>
                  <a:schemeClr val="tx1"/>
                </a:solidFill>
                <a:latin typeface="方正姚体" panose="02010601030101010101" pitchFamily="2" charset="-122"/>
                <a:ea typeface="方正姚体" panose="02010601030101010101" pitchFamily="2" charset="-122"/>
              </a:rPr>
              <a:t>1.</a:t>
            </a:r>
            <a:r>
              <a:rPr lang="zh-CN" altLang="en-US" sz="3200" b="1">
                <a:solidFill>
                  <a:schemeClr val="tx1"/>
                </a:solidFill>
                <a:latin typeface="方正姚体" panose="02010601030101010101" pitchFamily="2" charset="-122"/>
                <a:ea typeface="方正姚体" panose="02010601030101010101" pitchFamily="2" charset="-122"/>
              </a:rPr>
              <a:t>战时共产主义政策</a:t>
            </a:r>
            <a:endParaRPr lang="en-US" altLang="zh-CN" sz="3200" b="1">
              <a:solidFill>
                <a:schemeClr val="tx1"/>
              </a:solidFill>
              <a:latin typeface="方正姚体" panose="02010601030101010101" pitchFamily="2" charset="-122"/>
              <a:ea typeface="方正姚体" panose="02010601030101010101" pitchFamily="2" charset="-122"/>
            </a:endParaRPr>
          </a:p>
          <a:p>
            <a:r>
              <a:rPr lang="en-US" altLang="zh-CN" sz="3200" b="1">
                <a:solidFill>
                  <a:schemeClr val="tx1"/>
                </a:solidFill>
                <a:latin typeface="方正姚体" panose="02010601030101010101" pitchFamily="2" charset="-122"/>
                <a:ea typeface="方正姚体" panose="02010601030101010101" pitchFamily="2" charset="-122"/>
              </a:rPr>
              <a:t>2.</a:t>
            </a:r>
            <a:r>
              <a:rPr lang="zh-CN" altLang="en-US" sz="3200" b="1">
                <a:solidFill>
                  <a:schemeClr val="tx1"/>
                </a:solidFill>
                <a:latin typeface="方正姚体" panose="02010601030101010101" pitchFamily="2" charset="-122"/>
                <a:ea typeface="方正姚体" panose="02010601030101010101" pitchFamily="2" charset="-122"/>
              </a:rPr>
              <a:t>新经济政策</a:t>
            </a:r>
            <a:endParaRPr lang="en-US" altLang="zh-CN" sz="3200" b="1">
              <a:solidFill>
                <a:schemeClr val="tx1"/>
              </a:solidFill>
              <a:latin typeface="方正姚体" panose="02010601030101010101" pitchFamily="2" charset="-122"/>
              <a:ea typeface="方正姚体" panose="02010601030101010101" pitchFamily="2" charset="-122"/>
            </a:endParaRPr>
          </a:p>
          <a:p>
            <a:r>
              <a:rPr lang="en-US" altLang="zh-CN" sz="3200" b="1">
                <a:solidFill>
                  <a:schemeClr val="tx1"/>
                </a:solidFill>
                <a:latin typeface="方正姚体" panose="02010601030101010101" pitchFamily="2" charset="-122"/>
                <a:ea typeface="方正姚体" panose="02010601030101010101" pitchFamily="2" charset="-122"/>
              </a:rPr>
              <a:t>3.</a:t>
            </a:r>
            <a:r>
              <a:rPr lang="zh-CN" altLang="en-US" sz="3200" b="1">
                <a:solidFill>
                  <a:schemeClr val="tx1"/>
                </a:solidFill>
                <a:latin typeface="方正姚体" panose="02010601030101010101" pitchFamily="2" charset="-122"/>
                <a:ea typeface="方正姚体" panose="02010601030101010101" pitchFamily="2" charset="-122"/>
              </a:rPr>
              <a:t>斯大林体制</a:t>
            </a:r>
            <a:endParaRPr lang="zh-CN" altLang="en-US" sz="3200" b="1">
              <a:solidFill>
                <a:schemeClr val="tx1"/>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randombar(horizontal)">
                                      <p:cBhvr>
                                        <p:cTn id="10" dur="500"/>
                                        <p:tgtEl>
                                          <p:spTgt spid="5">
                                            <p:txEl>
                                              <p:pRg st="0" end="0"/>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randombar(horizontal)">
                                      <p:cBhvr>
                                        <p:cTn id="13" dur="500"/>
                                        <p:tgtEl>
                                          <p:spTgt spid="5">
                                            <p:txEl>
                                              <p:pRg st="1" end="1"/>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randombar(horizontal)">
                                      <p:cBhvr>
                                        <p:cTn id="16" dur="500"/>
                                        <p:tgtEl>
                                          <p:spTgt spid="5">
                                            <p:txEl>
                                              <p:pRg st="2" end="2"/>
                                            </p:txEl>
                                          </p:spTgt>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500"/>
                                        <p:tgtEl>
                                          <p:spTgt spid="8"/>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428205" y="1850144"/>
            <a:ext cx="10199062" cy="5013060"/>
          </a:xfrm>
        </p:spPr>
        <p:style>
          <a:lnRef idx="2">
            <a:schemeClr val="dk1"/>
          </a:lnRef>
          <a:fillRef idx="1">
            <a:schemeClr val="lt1"/>
          </a:fillRef>
          <a:effectRef idx="0">
            <a:schemeClr val="dk1"/>
          </a:effectRef>
          <a:fontRef idx="minor">
            <a:schemeClr val="dk1"/>
          </a:fontRef>
        </p:style>
        <p:txBody>
          <a:bodyPr>
            <a:noAutofit/>
          </a:bodyPr>
          <a:lstStyle/>
          <a:p>
            <a:r>
              <a:rPr lang="en-US" altLang="zh-CN" sz="2400" b="1">
                <a:solidFill>
                  <a:schemeClr val="tx1"/>
                </a:solidFill>
                <a:latin typeface="方正姚体" panose="02010601030101010101" pitchFamily="2" charset="-122"/>
                <a:ea typeface="方正姚体" panose="02010601030101010101" pitchFamily="2" charset="-122"/>
              </a:rPr>
              <a:t>19</a:t>
            </a:r>
            <a:r>
              <a:rPr lang="zh-CN" altLang="en-US" sz="2400" b="1">
                <a:solidFill>
                  <a:schemeClr val="tx1"/>
                </a:solidFill>
                <a:latin typeface="方正姚体" panose="02010601030101010101" pitchFamily="2" charset="-122"/>
                <a:ea typeface="方正姚体" panose="02010601030101010101" pitchFamily="2" charset="-122"/>
              </a:rPr>
              <a:t>世纪末</a:t>
            </a:r>
            <a:r>
              <a:rPr lang="en-US" altLang="zh-CN" sz="2400" b="1">
                <a:solidFill>
                  <a:schemeClr val="tx1"/>
                </a:solidFill>
                <a:latin typeface="方正姚体" panose="02010601030101010101" pitchFamily="2" charset="-122"/>
                <a:ea typeface="方正姚体" panose="02010601030101010101" pitchFamily="2" charset="-122"/>
              </a:rPr>
              <a:t>20</a:t>
            </a:r>
            <a:r>
              <a:rPr lang="zh-CN" altLang="en-US" sz="2400" b="1">
                <a:solidFill>
                  <a:schemeClr val="tx1"/>
                </a:solidFill>
                <a:latin typeface="方正姚体" panose="02010601030101010101" pitchFamily="2" charset="-122"/>
                <a:ea typeface="方正姚体" panose="02010601030101010101" pitchFamily="2" charset="-122"/>
              </a:rPr>
              <a:t>世纪初，俄国进入了帝国主义阶段。第一次世界大战前，垄断组织已分布于各工业部门，在国家经济生活中起决定性作用。</a:t>
            </a:r>
            <a:r>
              <a:rPr lang="en-US" altLang="zh-CN" sz="2400" b="1">
                <a:solidFill>
                  <a:schemeClr val="tx1"/>
                </a:solidFill>
                <a:latin typeface="方正姚体" panose="02010601030101010101" pitchFamily="2" charset="-122"/>
                <a:ea typeface="方正姚体" panose="02010601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rPr>
              <a:t>俄国是小农经济占优势的国家，农业人口占全国人口的</a:t>
            </a:r>
            <a:r>
              <a:rPr lang="en-US" altLang="zh-CN" sz="2400" b="1">
                <a:solidFill>
                  <a:schemeClr val="tx1"/>
                </a:solidFill>
                <a:latin typeface="方正姚体" panose="02010601030101010101" pitchFamily="2" charset="-122"/>
                <a:ea typeface="方正姚体" panose="02010601030101010101" pitchFamily="2" charset="-122"/>
              </a:rPr>
              <a:t>4/5……</a:t>
            </a:r>
            <a:r>
              <a:rPr lang="zh-CN" altLang="en-US" sz="2400" b="1">
                <a:solidFill>
                  <a:schemeClr val="tx1"/>
                </a:solidFill>
                <a:latin typeface="方正姚体" panose="02010601030101010101" pitchFamily="2" charset="-122"/>
                <a:ea typeface="方正姚体" panose="02010601030101010101" pitchFamily="2" charset="-122"/>
              </a:rPr>
              <a:t>。</a:t>
            </a:r>
            <a:r>
              <a:rPr lang="en-US" altLang="zh-CN" sz="2400" b="1">
                <a:solidFill>
                  <a:schemeClr val="tx1"/>
                </a:solidFill>
                <a:latin typeface="方正姚体" panose="02010601030101010101" pitchFamily="2" charset="-122"/>
                <a:ea typeface="方正姚体" panose="02010601030101010101" pitchFamily="2" charset="-122"/>
              </a:rPr>
              <a:t>1913</a:t>
            </a:r>
            <a:r>
              <a:rPr lang="zh-CN" altLang="en-US" sz="2400" b="1">
                <a:solidFill>
                  <a:schemeClr val="tx1"/>
                </a:solidFill>
                <a:latin typeface="方正姚体" panose="02010601030101010101" pitchFamily="2" charset="-122"/>
                <a:ea typeface="方正姚体" panose="02010601030101010101" pitchFamily="2" charset="-122"/>
              </a:rPr>
              <a:t>年按人口计算，俄国的国民经济人均收入只及美国的</a:t>
            </a:r>
            <a:r>
              <a:rPr lang="en-US" altLang="zh-CN" sz="2400" b="1">
                <a:solidFill>
                  <a:schemeClr val="tx1"/>
                </a:solidFill>
                <a:latin typeface="方正姚体" panose="02010601030101010101" pitchFamily="2" charset="-122"/>
                <a:ea typeface="方正姚体" panose="02010601030101010101" pitchFamily="2" charset="-122"/>
              </a:rPr>
              <a:t>1/7</a:t>
            </a:r>
            <a:r>
              <a:rPr lang="zh-CN" altLang="en-US" sz="2400" b="1">
                <a:solidFill>
                  <a:schemeClr val="tx1"/>
                </a:solidFill>
                <a:latin typeface="方正姚体" panose="02010601030101010101" pitchFamily="2" charset="-122"/>
                <a:ea typeface="方正姚体" panose="02010601030101010101" pitchFamily="2" charset="-122"/>
              </a:rPr>
              <a:t>，英国的</a:t>
            </a:r>
            <a:r>
              <a:rPr lang="en-US" altLang="zh-CN" sz="2400" b="1">
                <a:solidFill>
                  <a:schemeClr val="tx1"/>
                </a:solidFill>
                <a:latin typeface="方正姚体" panose="02010601030101010101" pitchFamily="2" charset="-122"/>
                <a:ea typeface="方正姚体" panose="02010601030101010101" pitchFamily="2" charset="-122"/>
              </a:rPr>
              <a:t>1/5</a:t>
            </a:r>
            <a:r>
              <a:rPr lang="zh-CN" altLang="en-US" sz="2400" b="1">
                <a:solidFill>
                  <a:schemeClr val="tx1"/>
                </a:solidFill>
                <a:latin typeface="方正姚体" panose="02010601030101010101" pitchFamily="2" charset="-122"/>
                <a:ea typeface="方正姚体" panose="02010601030101010101" pitchFamily="2" charset="-122"/>
              </a:rPr>
              <a:t>，法国的</a:t>
            </a:r>
            <a:r>
              <a:rPr lang="en-US" altLang="zh-CN" sz="2400" b="1">
                <a:solidFill>
                  <a:schemeClr val="tx1"/>
                </a:solidFill>
                <a:latin typeface="方正姚体" panose="02010601030101010101" pitchFamily="2" charset="-122"/>
                <a:ea typeface="方正姚体" panose="02010601030101010101" pitchFamily="2" charset="-122"/>
              </a:rPr>
              <a:t>1/4</a:t>
            </a:r>
            <a:r>
              <a:rPr lang="zh-CN" altLang="en-US" sz="2400" b="1">
                <a:solidFill>
                  <a:schemeClr val="tx1"/>
                </a:solidFill>
                <a:latin typeface="方正姚体" panose="02010601030101010101" pitchFamily="2" charset="-122"/>
                <a:ea typeface="方正姚体" panose="02010601030101010101" pitchFamily="2" charset="-122"/>
              </a:rPr>
              <a:t>。俄国在经济和政治生活中存在着严重的封建农奴制残余，农村保留有贵族地主大土地所有制和封建剥削形式。</a:t>
            </a:r>
            <a:r>
              <a:rPr lang="en-US" altLang="zh-CN" sz="2400" b="1">
                <a:solidFill>
                  <a:schemeClr val="tx1"/>
                </a:solidFill>
                <a:latin typeface="方正姚体" panose="02010601030101010101" pitchFamily="2" charset="-122"/>
                <a:ea typeface="方正姚体" panose="02010601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rPr>
              <a:t>据统计</a:t>
            </a:r>
            <a:r>
              <a:rPr lang="en-US" altLang="zh-CN" sz="2400" b="1">
                <a:solidFill>
                  <a:schemeClr val="tx1"/>
                </a:solidFill>
                <a:latin typeface="方正姚体" panose="02010601030101010101" pitchFamily="2" charset="-122"/>
                <a:ea typeface="方正姚体" panose="02010601030101010101" pitchFamily="2" charset="-122"/>
              </a:rPr>
              <a:t>1900</a:t>
            </a:r>
            <a:r>
              <a:rPr lang="zh-CN" altLang="en-US" sz="2400" b="1">
                <a:solidFill>
                  <a:schemeClr val="tx1"/>
                </a:solidFill>
                <a:latin typeface="方正姚体" panose="02010601030101010101" pitchFamily="2" charset="-122"/>
                <a:ea typeface="方正姚体" panose="02010601030101010101" pitchFamily="2" charset="-122"/>
              </a:rPr>
              <a:t>年，俄国全部股份资本的</a:t>
            </a:r>
            <a:r>
              <a:rPr lang="en-US" altLang="zh-CN" sz="2400" b="1">
                <a:solidFill>
                  <a:schemeClr val="tx1"/>
                </a:solidFill>
                <a:latin typeface="方正姚体" panose="02010601030101010101" pitchFamily="2" charset="-122"/>
                <a:ea typeface="方正姚体" panose="02010601030101010101" pitchFamily="2" charset="-122"/>
              </a:rPr>
              <a:t>47%</a:t>
            </a:r>
            <a:r>
              <a:rPr lang="zh-CN" altLang="en-US" sz="2400" b="1">
                <a:solidFill>
                  <a:schemeClr val="tx1"/>
                </a:solidFill>
                <a:latin typeface="方正姚体" panose="02010601030101010101" pitchFamily="2" charset="-122"/>
                <a:ea typeface="方正姚体" panose="02010601030101010101" pitchFamily="2" charset="-122"/>
              </a:rPr>
              <a:t>以上是外国资本，</a:t>
            </a:r>
            <a:r>
              <a:rPr lang="en-US" altLang="zh-CN" sz="2400" b="1">
                <a:solidFill>
                  <a:schemeClr val="tx1"/>
                </a:solidFill>
                <a:latin typeface="方正姚体" panose="02010601030101010101" pitchFamily="2" charset="-122"/>
                <a:ea typeface="方正姚体" panose="02010601030101010101" pitchFamily="2" charset="-122"/>
              </a:rPr>
              <a:t>1901</a:t>
            </a:r>
            <a:r>
              <a:rPr lang="zh-CN" altLang="en-US" sz="2400" b="1">
                <a:solidFill>
                  <a:schemeClr val="tx1"/>
                </a:solidFill>
                <a:latin typeface="方正姚体" panose="02010601030101010101" pitchFamily="2" charset="-122"/>
                <a:ea typeface="方正姚体" panose="02010601030101010101" pitchFamily="2" charset="-122"/>
              </a:rPr>
              <a:t>年，西欧资本家向俄国工业和银行投资约</a:t>
            </a:r>
            <a:r>
              <a:rPr lang="en-US" altLang="zh-CN" sz="2400" b="1">
                <a:solidFill>
                  <a:schemeClr val="tx1"/>
                </a:solidFill>
                <a:latin typeface="方正姚体" panose="02010601030101010101" pitchFamily="2" charset="-122"/>
                <a:ea typeface="方正姚体" panose="02010601030101010101" pitchFamily="2" charset="-122"/>
              </a:rPr>
              <a:t>10</a:t>
            </a:r>
            <a:r>
              <a:rPr lang="zh-CN" altLang="en-US" sz="2400" b="1">
                <a:solidFill>
                  <a:schemeClr val="tx1"/>
                </a:solidFill>
                <a:latin typeface="方正姚体" panose="02010601030101010101" pitchFamily="2" charset="-122"/>
                <a:ea typeface="方正姚体" panose="02010601030101010101" pitchFamily="2" charset="-122"/>
              </a:rPr>
              <a:t>亿卢布，控制了俄国工业中的最重要的部门。</a:t>
            </a:r>
            <a:r>
              <a:rPr lang="en-US" altLang="zh-CN" sz="2400" b="1">
                <a:solidFill>
                  <a:schemeClr val="tx1"/>
                </a:solidFill>
                <a:latin typeface="方正姚体" panose="02010601030101010101" pitchFamily="2" charset="-122"/>
                <a:ea typeface="方正姚体" panose="02010601030101010101" pitchFamily="2" charset="-122"/>
              </a:rPr>
              <a:t>                                                                                              </a:t>
            </a:r>
            <a:endParaRPr lang="en-US" altLang="zh-CN" sz="2400" b="1">
              <a:solidFill>
                <a:schemeClr val="tx1"/>
              </a:solidFill>
              <a:latin typeface="方正姚体" panose="02010601030101010101" pitchFamily="2" charset="-122"/>
              <a:ea typeface="方正姚体" panose="02010601030101010101" pitchFamily="2" charset="-122"/>
            </a:endParaRPr>
          </a:p>
          <a:p>
            <a:pPr marL="0" indent="0">
              <a:buNone/>
            </a:pPr>
            <a:r>
              <a:rPr lang="en-US" altLang="zh-CN" sz="2400" b="1">
                <a:solidFill>
                  <a:schemeClr val="tx1"/>
                </a:solidFill>
                <a:latin typeface="方正姚体" panose="02010601030101010101" pitchFamily="2" charset="-122"/>
                <a:ea typeface="方正姚体" panose="02010601030101010101" pitchFamily="2" charset="-122"/>
              </a:rPr>
              <a:t>                                                                          ——</a:t>
            </a:r>
            <a:r>
              <a:rPr lang="zh-CN" altLang="en-US" sz="2400" b="1">
                <a:solidFill>
                  <a:schemeClr val="tx1"/>
                </a:solidFill>
                <a:latin typeface="方正姚体" panose="02010601030101010101" pitchFamily="2" charset="-122"/>
                <a:ea typeface="方正姚体" panose="02010601030101010101" pitchFamily="2" charset="-122"/>
              </a:rPr>
              <a:t>王斯德主编</a:t>
            </a:r>
            <a:r>
              <a:rPr lang="en-US" altLang="zh-CN" sz="2400" b="1">
                <a:solidFill>
                  <a:schemeClr val="tx1"/>
                </a:solidFill>
                <a:latin typeface="方正姚体" panose="02010601030101010101" pitchFamily="2" charset="-122"/>
                <a:ea typeface="方正姚体" panose="02010601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rPr>
              <a:t>世界现代史</a:t>
            </a:r>
            <a:r>
              <a:rPr lang="en-US" altLang="zh-CN" sz="2400" b="1">
                <a:solidFill>
                  <a:schemeClr val="tx1"/>
                </a:solidFill>
                <a:latin typeface="方正姚体" panose="02010601030101010101" pitchFamily="2" charset="-122"/>
                <a:ea typeface="方正姚体" panose="02010601030101010101" pitchFamily="2" charset="-122"/>
              </a:rPr>
              <a:t>》</a:t>
            </a:r>
            <a:endParaRPr lang="en-US" altLang="zh-CN" sz="2400" b="1">
              <a:solidFill>
                <a:schemeClr val="tx1"/>
              </a:solidFill>
              <a:latin typeface="方正姚体" panose="02010601030101010101" pitchFamily="2" charset="-122"/>
              <a:ea typeface="方正姚体" panose="02010601030101010101" pitchFamily="2" charset="-122"/>
            </a:endParaRPr>
          </a:p>
          <a:p>
            <a:r>
              <a:rPr lang="zh-CN" altLang="en-US" sz="2400" b="1">
                <a:solidFill>
                  <a:schemeClr val="tx1"/>
                </a:solidFill>
                <a:latin typeface="方正姚体" panose="02010601030101010101" pitchFamily="2" charset="-122"/>
                <a:ea typeface="方正姚体" panose="02010601030101010101" pitchFamily="2" charset="-122"/>
              </a:rPr>
              <a:t>全俄罗斯皇帝是专制的、无限的君主。服从其最高权力，不仅是出于敬畏，而且是出于良知，此乃上帝的旨意。</a:t>
            </a:r>
            <a:endParaRPr lang="en-US" altLang="zh-CN" sz="2400" b="1">
              <a:solidFill>
                <a:schemeClr val="tx1"/>
              </a:solidFill>
              <a:latin typeface="方正姚体" panose="02010601030101010101" pitchFamily="2" charset="-122"/>
              <a:ea typeface="方正姚体" panose="02010601030101010101" pitchFamily="2" charset="-122"/>
            </a:endParaRPr>
          </a:p>
          <a:p>
            <a:pPr marL="0" indent="0">
              <a:buNone/>
            </a:pPr>
            <a:r>
              <a:rPr lang="en-US" altLang="zh-CN" sz="2400" b="1">
                <a:solidFill>
                  <a:schemeClr val="tx1"/>
                </a:solidFill>
                <a:latin typeface="方正姚体" panose="02010601030101010101" pitchFamily="2" charset="-122"/>
                <a:ea typeface="方正姚体" panose="02010601030101010101" pitchFamily="2" charset="-122"/>
              </a:rPr>
              <a:t>                                                                         ——</a:t>
            </a:r>
            <a:r>
              <a:rPr lang="zh-CN" altLang="en-US" sz="2400" b="1">
                <a:solidFill>
                  <a:schemeClr val="tx1"/>
                </a:solidFill>
                <a:latin typeface="方正姚体" panose="02010601030101010101" pitchFamily="2" charset="-122"/>
                <a:ea typeface="方正姚体" panose="02010601030101010101" pitchFamily="2" charset="-122"/>
              </a:rPr>
              <a:t>摘自</a:t>
            </a:r>
            <a:r>
              <a:rPr lang="en-US" altLang="zh-CN" sz="2400" b="1">
                <a:solidFill>
                  <a:schemeClr val="tx1"/>
                </a:solidFill>
                <a:latin typeface="方正姚体" panose="02010601030101010101" pitchFamily="2" charset="-122"/>
                <a:ea typeface="方正姚体" panose="02010601030101010101" pitchFamily="2" charset="-122"/>
              </a:rPr>
              <a:t>1892</a:t>
            </a:r>
            <a:r>
              <a:rPr lang="zh-CN" altLang="en-US" sz="2400" b="1">
                <a:solidFill>
                  <a:schemeClr val="tx1"/>
                </a:solidFill>
                <a:latin typeface="方正姚体" panose="02010601030101010101" pitchFamily="2" charset="-122"/>
                <a:ea typeface="方正姚体" panose="02010601030101010101" pitchFamily="2" charset="-122"/>
              </a:rPr>
              <a:t>年</a:t>
            </a:r>
            <a:r>
              <a:rPr lang="en-US" altLang="zh-CN" sz="2400" b="1">
                <a:solidFill>
                  <a:schemeClr val="tx1"/>
                </a:solidFill>
                <a:latin typeface="方正姚体" panose="02010601030101010101" pitchFamily="2" charset="-122"/>
                <a:ea typeface="方正姚体" panose="02010601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rPr>
              <a:t>国际根本法</a:t>
            </a:r>
            <a:r>
              <a:rPr lang="en-US" altLang="zh-CN" sz="2400" b="1">
                <a:solidFill>
                  <a:schemeClr val="tx1"/>
                </a:solidFill>
                <a:latin typeface="方正姚体" panose="02010601030101010101" pitchFamily="2" charset="-122"/>
                <a:ea typeface="方正姚体" panose="02010601030101010101" pitchFamily="2" charset="-122"/>
              </a:rPr>
              <a:t>》       </a:t>
            </a:r>
            <a:r>
              <a:rPr lang="en-US" altLang="zh-CN" sz="2400" b="1">
                <a:latin typeface="方正姚体" panose="02010601030101010101" pitchFamily="2" charset="-122"/>
                <a:ea typeface="方正姚体" panose="02010601030101010101" pitchFamily="2" charset="-122"/>
              </a:rPr>
              <a:t>                                           </a:t>
            </a:r>
            <a:endParaRPr lang="zh-CN" altLang="en-US" sz="2400" b="1">
              <a:latin typeface="方正姚体" panose="02010601030101010101" pitchFamily="2" charset="-122"/>
              <a:ea typeface="方正姚体" panose="02010601030101010101" pitchFamily="2" charset="-122"/>
            </a:endParaRPr>
          </a:p>
        </p:txBody>
      </p:sp>
      <p:sp>
        <p:nvSpPr>
          <p:cNvPr id="11" name="矩形 10"/>
          <p:cNvSpPr/>
          <p:nvPr/>
        </p:nvSpPr>
        <p:spPr>
          <a:xfrm>
            <a:off x="478809" y="1850144"/>
            <a:ext cx="479293"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材料一</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9" name="内容占位符 5"/>
          <p:cNvSpPr txBox="1"/>
          <p:nvPr/>
        </p:nvSpPr>
        <p:spPr>
          <a:xfrm>
            <a:off x="1428206" y="1144146"/>
            <a:ext cx="10228426"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3200" b="1">
                <a:solidFill>
                  <a:schemeClr val="tx1"/>
                </a:solidFill>
                <a:latin typeface="方正姚体" panose="02010601030101010101" pitchFamily="2" charset="-122"/>
                <a:ea typeface="方正姚体" panose="02010601030101010101" pitchFamily="2" charset="-122"/>
              </a:rPr>
              <a:t>(1)</a:t>
            </a:r>
            <a:r>
              <a:rPr lang="zh-CN" altLang="en-US" sz="3200" b="1">
                <a:solidFill>
                  <a:schemeClr val="tx1"/>
                </a:solidFill>
                <a:latin typeface="方正姚体" panose="02010601030101010101" pitchFamily="2" charset="-122"/>
                <a:ea typeface="方正姚体" panose="02010601030101010101" pitchFamily="2" charset="-122"/>
              </a:rPr>
              <a:t>经济背景：俄国是落后的帝国主义国家。</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2" name="文本框 1"/>
          <p:cNvSpPr txBox="1"/>
          <p:nvPr/>
        </p:nvSpPr>
        <p:spPr>
          <a:xfrm>
            <a:off x="5261698" y="1904580"/>
            <a:ext cx="2795203"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0" name="文本框 9"/>
          <p:cNvSpPr txBox="1"/>
          <p:nvPr/>
        </p:nvSpPr>
        <p:spPr>
          <a:xfrm>
            <a:off x="2542210" y="2638807"/>
            <a:ext cx="2060643"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2" name="文本框 11"/>
          <p:cNvSpPr txBox="1"/>
          <p:nvPr/>
        </p:nvSpPr>
        <p:spPr>
          <a:xfrm>
            <a:off x="7800499" y="3376514"/>
            <a:ext cx="2201791"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3" name="文本框 12"/>
          <p:cNvSpPr txBox="1"/>
          <p:nvPr/>
        </p:nvSpPr>
        <p:spPr>
          <a:xfrm>
            <a:off x="1837509" y="4114221"/>
            <a:ext cx="4740352"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4" name="文本框 13"/>
          <p:cNvSpPr txBox="1"/>
          <p:nvPr/>
        </p:nvSpPr>
        <p:spPr>
          <a:xfrm>
            <a:off x="7883526" y="4115178"/>
            <a:ext cx="1619297"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5" name="文本框 14"/>
          <p:cNvSpPr txBox="1"/>
          <p:nvPr/>
        </p:nvSpPr>
        <p:spPr>
          <a:xfrm>
            <a:off x="4962360" y="4483553"/>
            <a:ext cx="4560712"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6" name="文本框 15"/>
          <p:cNvSpPr txBox="1"/>
          <p:nvPr/>
        </p:nvSpPr>
        <p:spPr>
          <a:xfrm>
            <a:off x="3131011" y="5503610"/>
            <a:ext cx="1774108"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5" name="文本框 4"/>
          <p:cNvSpPr txBox="1"/>
          <p:nvPr/>
        </p:nvSpPr>
        <p:spPr>
          <a:xfrm>
            <a:off x="8708" y="691649"/>
            <a:ext cx="1419497" cy="523220"/>
          </a:xfrm>
          <a:prstGeom prst="rect">
            <a:avLst/>
          </a:prstGeom>
          <a:noFill/>
        </p:spPr>
        <p:txBody>
          <a:bodyPr wrap="square" rtlCol="0">
            <a:spAutoFit/>
          </a:bodyPr>
          <a:lstStyle/>
          <a:p>
            <a:r>
              <a:rPr lang="en-US" altLang="zh-CN" sz="2800" b="1">
                <a:solidFill>
                  <a:schemeClr val="accent5">
                    <a:lumMod val="20000"/>
                    <a:lumOff val="80000"/>
                  </a:schemeClr>
                </a:solidFill>
                <a:latin typeface="方正姚体" panose="02010601030101010101" pitchFamily="2" charset="-122"/>
                <a:ea typeface="方正姚体" panose="02010601030101010101" pitchFamily="2" charset="-122"/>
              </a:rPr>
              <a:t>1.</a:t>
            </a:r>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背景</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
        <p:nvSpPr>
          <p:cNvPr id="7" name="箭头: 五边形 6"/>
          <p:cNvSpPr/>
          <p:nvPr/>
        </p:nvSpPr>
        <p:spPr>
          <a:xfrm>
            <a:off x="11246" y="75711"/>
            <a:ext cx="3810257" cy="58477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solidFill>
                  <a:schemeClr val="bg1"/>
                </a:solidFill>
                <a:latin typeface="方正姚体" panose="02010601030101010101" pitchFamily="2" charset="-122"/>
                <a:ea typeface="方正姚体" panose="02010601030101010101" pitchFamily="2" charset="-122"/>
              </a:rPr>
              <a:t>一、俄国十月革命</a:t>
            </a:r>
            <a:endParaRPr lang="zh-CN" altLang="en-US" sz="3200" b="1">
              <a:solidFill>
                <a:schemeClr val="bg1"/>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10" grpId="0"/>
      <p:bldP spid="12" grpId="0"/>
      <p:bldP spid="13" grpId="0"/>
      <p:bldP spid="14" grpId="0"/>
      <p:bldP spid="15" grpId="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333499" y="2322442"/>
            <a:ext cx="10021757" cy="3777622"/>
          </a:xfrm>
        </p:spPr>
        <p:style>
          <a:lnRef idx="2">
            <a:schemeClr val="dk1"/>
          </a:lnRef>
          <a:fillRef idx="1">
            <a:schemeClr val="lt1"/>
          </a:fillRef>
          <a:effectRef idx="0">
            <a:schemeClr val="dk1"/>
          </a:effectRef>
          <a:fontRef idx="minor">
            <a:schemeClr val="dk1"/>
          </a:fontRef>
        </p:style>
        <p:txBody>
          <a:bodyPr/>
          <a:lstStyle/>
          <a:p>
            <a:pPr fontAlgn="auto">
              <a:lnSpc>
                <a:spcPts val="4400"/>
              </a:lnSpc>
            </a:pPr>
            <a:r>
              <a:rPr lang="zh-CN" altLang="en-US" sz="2800" b="1">
                <a:solidFill>
                  <a:schemeClr val="tx1"/>
                </a:solidFill>
                <a:latin typeface="方正姚体" panose="02010601030101010101" pitchFamily="2" charset="-122"/>
                <a:ea typeface="方正姚体" panose="02010601030101010101" pitchFamily="2" charset="-122"/>
                <a:cs typeface="楷体" panose="02010609060101010101" pitchFamily="49" charset="-122"/>
              </a:rPr>
              <a:t>在俄国统治者眼里，农民阶级是畜生，必须施以恫吓、束缚和监视</a:t>
            </a:r>
            <a:r>
              <a:rPr lang="en-US" altLang="zh-CN" sz="2800" b="1">
                <a:solidFill>
                  <a:schemeClr val="tx1"/>
                </a:solidFill>
                <a:latin typeface="方正姚体" panose="02010601030101010101" pitchFamily="2" charset="-122"/>
                <a:ea typeface="方正姚体" panose="02010601030101010101" pitchFamily="2" charset="-122"/>
                <a:cs typeface="楷体" panose="02010609060101010101" pitchFamily="49" charset="-122"/>
              </a:rPr>
              <a:t>…….</a:t>
            </a:r>
            <a:r>
              <a:rPr lang="zh-CN" altLang="en-US" sz="2800" b="1">
                <a:solidFill>
                  <a:schemeClr val="tx1"/>
                </a:solidFill>
                <a:latin typeface="方正姚体" panose="02010601030101010101" pitchFamily="2" charset="-122"/>
                <a:ea typeface="方正姚体" panose="02010601030101010101" pitchFamily="2" charset="-122"/>
                <a:cs typeface="楷体" panose="02010609060101010101" pitchFamily="49" charset="-122"/>
              </a:rPr>
              <a:t> </a:t>
            </a:r>
            <a:r>
              <a:rPr lang="en-US" altLang="zh-CN" sz="2800" b="1">
                <a:solidFill>
                  <a:schemeClr val="tx1"/>
                </a:solidFill>
                <a:latin typeface="方正姚体" panose="02010601030101010101" pitchFamily="2" charset="-122"/>
                <a:ea typeface="方正姚体" panose="02010601030101010101" pitchFamily="2" charset="-122"/>
                <a:cs typeface="楷体" panose="02010609060101010101" pitchFamily="49" charset="-122"/>
              </a:rPr>
              <a:t>1861</a:t>
            </a:r>
            <a:r>
              <a:rPr lang="zh-CN" altLang="en-US" sz="2800" b="1">
                <a:solidFill>
                  <a:schemeClr val="tx1"/>
                </a:solidFill>
                <a:latin typeface="方正姚体" panose="02010601030101010101" pitchFamily="2" charset="-122"/>
                <a:ea typeface="方正姚体" panose="02010601030101010101" pitchFamily="2" charset="-122"/>
                <a:cs typeface="楷体" panose="02010609060101010101" pitchFamily="49" charset="-122"/>
              </a:rPr>
              <a:t>年获得解放之后，高额的地租和频繁的饥荒，许多农民的生活条件比以前恶化了。俄国无产阶级受剥削、压迫特别严重，工作时间一般长达</a:t>
            </a:r>
            <a:r>
              <a:rPr lang="en-US" altLang="zh-CN" sz="2800" b="1">
                <a:solidFill>
                  <a:schemeClr val="tx1"/>
                </a:solidFill>
                <a:latin typeface="方正姚体" panose="02010601030101010101" pitchFamily="2" charset="-122"/>
                <a:ea typeface="方正姚体" panose="02010601030101010101" pitchFamily="2" charset="-122"/>
                <a:cs typeface="楷体" panose="02010609060101010101" pitchFamily="49" charset="-122"/>
              </a:rPr>
              <a:t>10</a:t>
            </a:r>
            <a:r>
              <a:rPr lang="zh-CN" altLang="en-US" sz="2800" b="1">
                <a:solidFill>
                  <a:schemeClr val="tx1"/>
                </a:solidFill>
                <a:latin typeface="方正姚体" panose="02010601030101010101" pitchFamily="2" charset="-122"/>
                <a:ea typeface="方正姚体" panose="02010601030101010101" pitchFamily="2" charset="-122"/>
                <a:cs typeface="楷体" panose="02010609060101010101" pitchFamily="49" charset="-122"/>
              </a:rPr>
              <a:t>小时，但工资低微。                                </a:t>
            </a:r>
            <a:endParaRPr lang="en-US" altLang="zh-CN" sz="2800" b="1">
              <a:solidFill>
                <a:schemeClr val="tx1"/>
              </a:solidFill>
              <a:latin typeface="方正姚体" panose="02010601030101010101" pitchFamily="2" charset="-122"/>
              <a:ea typeface="方正姚体" panose="02010601030101010101" pitchFamily="2" charset="-122"/>
              <a:cs typeface="楷体" panose="02010609060101010101" pitchFamily="49" charset="-122"/>
            </a:endParaRPr>
          </a:p>
          <a:p>
            <a:pPr marL="0" indent="0" fontAlgn="auto">
              <a:lnSpc>
                <a:spcPts val="4400"/>
              </a:lnSpc>
              <a:buNone/>
            </a:pPr>
            <a:r>
              <a:rPr lang="en-US" altLang="zh-CN" sz="2800" b="1">
                <a:solidFill>
                  <a:schemeClr val="tx1"/>
                </a:solidFill>
                <a:latin typeface="方正姚体" panose="02010601030101010101" pitchFamily="2" charset="-122"/>
                <a:ea typeface="方正姚体" panose="02010601030101010101" pitchFamily="2" charset="-122"/>
                <a:cs typeface="楷体" panose="02010609060101010101" pitchFamily="49" charset="-122"/>
                <a:sym typeface="+mn-ea"/>
              </a:rPr>
              <a:t>                  ——《</a:t>
            </a:r>
            <a:r>
              <a:rPr lang="zh-CN" altLang="en-US" sz="2800" b="1">
                <a:solidFill>
                  <a:schemeClr val="tx1"/>
                </a:solidFill>
                <a:latin typeface="方正姚体" panose="02010601030101010101" pitchFamily="2" charset="-122"/>
                <a:ea typeface="方正姚体" panose="02010601030101010101" pitchFamily="2" charset="-122"/>
                <a:cs typeface="楷体" panose="02010609060101010101" pitchFamily="49" charset="-122"/>
                <a:sym typeface="+mn-ea"/>
              </a:rPr>
              <a:t>人类文明史图鉴</a:t>
            </a:r>
            <a:r>
              <a:rPr lang="en-US" altLang="zh-CN" sz="2800" b="1">
                <a:solidFill>
                  <a:schemeClr val="tx1"/>
                </a:solidFill>
                <a:latin typeface="方正姚体" panose="02010601030101010101" pitchFamily="2" charset="-122"/>
                <a:ea typeface="方正姚体" panose="02010601030101010101" pitchFamily="2" charset="-122"/>
                <a:cs typeface="楷体" panose="02010609060101010101" pitchFamily="49" charset="-122"/>
                <a:sym typeface="+mn-ea"/>
              </a:rPr>
              <a:t>·</a:t>
            </a:r>
            <a:r>
              <a:rPr lang="zh-CN" altLang="en-US" sz="2800" b="1">
                <a:solidFill>
                  <a:schemeClr val="tx1"/>
                </a:solidFill>
                <a:latin typeface="方正姚体" panose="02010601030101010101" pitchFamily="2" charset="-122"/>
                <a:ea typeface="方正姚体" panose="02010601030101010101" pitchFamily="2" charset="-122"/>
                <a:cs typeface="楷体" panose="02010609060101010101" pitchFamily="49" charset="-122"/>
                <a:sym typeface="+mn-ea"/>
              </a:rPr>
              <a:t>战乱中的世界</a:t>
            </a:r>
            <a:r>
              <a:rPr lang="en-US" altLang="zh-CN" sz="2800" b="1">
                <a:solidFill>
                  <a:schemeClr val="tx1"/>
                </a:solidFill>
                <a:latin typeface="方正姚体" panose="02010601030101010101" pitchFamily="2" charset="-122"/>
                <a:ea typeface="方正姚体" panose="02010601030101010101" pitchFamily="2" charset="-122"/>
                <a:cs typeface="楷体" panose="02010609060101010101" pitchFamily="49" charset="-122"/>
                <a:sym typeface="+mn-ea"/>
              </a:rPr>
              <a:t>》</a:t>
            </a:r>
            <a:r>
              <a:rPr lang="en-US" altLang="zh-CN" sz="2800" b="1">
                <a:solidFill>
                  <a:schemeClr val="tx1"/>
                </a:solidFill>
                <a:latin typeface="方正姚体" panose="02010601030101010101" pitchFamily="2" charset="-122"/>
                <a:ea typeface="方正姚体" panose="02010601030101010101" pitchFamily="2" charset="-122"/>
                <a:cs typeface="楷体" panose="02010609060101010101" pitchFamily="49" charset="-122"/>
              </a:rPr>
              <a:t>                    </a:t>
            </a:r>
            <a:endParaRPr lang="zh-CN" altLang="en-US" sz="2800" b="1">
              <a:solidFill>
                <a:schemeClr val="tx1"/>
              </a:solidFill>
              <a:latin typeface="方正姚体" panose="02010601030101010101" pitchFamily="2" charset="-122"/>
              <a:ea typeface="方正姚体" panose="02010601030101010101" pitchFamily="2" charset="-122"/>
              <a:cs typeface="楷体" panose="02010609060101010101" pitchFamily="49" charset="-122"/>
            </a:endParaRPr>
          </a:p>
          <a:p>
            <a:endParaRPr lang="zh-CN" altLang="en-US"/>
          </a:p>
        </p:txBody>
      </p:sp>
      <p:sp>
        <p:nvSpPr>
          <p:cNvPr id="6" name="内容占位符 5"/>
          <p:cNvSpPr txBox="1"/>
          <p:nvPr/>
        </p:nvSpPr>
        <p:spPr>
          <a:xfrm>
            <a:off x="1333498" y="1377418"/>
            <a:ext cx="10021757"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3200" b="1">
                <a:solidFill>
                  <a:schemeClr val="tx1"/>
                </a:solidFill>
                <a:latin typeface="方正姚体" panose="02010601030101010101" pitchFamily="2" charset="-122"/>
                <a:ea typeface="方正姚体" panose="02010601030101010101" pitchFamily="2" charset="-122"/>
              </a:rPr>
              <a:t>(2)</a:t>
            </a:r>
            <a:r>
              <a:rPr lang="zh-CN" altLang="en-US" sz="3200" b="1">
                <a:solidFill>
                  <a:schemeClr val="tx1"/>
                </a:solidFill>
                <a:latin typeface="方正姚体" panose="02010601030101010101" pitchFamily="2" charset="-122"/>
                <a:ea typeface="方正姚体" panose="02010601030101010101" pitchFamily="2" charset="-122"/>
              </a:rPr>
              <a:t>政治背景：俄国社会矛盾十分尖锐。</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7" name="文本框 6"/>
          <p:cNvSpPr txBox="1"/>
          <p:nvPr/>
        </p:nvSpPr>
        <p:spPr>
          <a:xfrm>
            <a:off x="4981287" y="2457042"/>
            <a:ext cx="2551627"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8" name="文本框 7"/>
          <p:cNvSpPr txBox="1"/>
          <p:nvPr/>
        </p:nvSpPr>
        <p:spPr>
          <a:xfrm>
            <a:off x="8212152" y="3580447"/>
            <a:ext cx="2534225"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9" name="文本框 8"/>
          <p:cNvSpPr txBox="1"/>
          <p:nvPr/>
        </p:nvSpPr>
        <p:spPr>
          <a:xfrm>
            <a:off x="1732975" y="4146504"/>
            <a:ext cx="2229425"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0" name="矩形 9"/>
          <p:cNvSpPr/>
          <p:nvPr/>
        </p:nvSpPr>
        <p:spPr>
          <a:xfrm>
            <a:off x="492256" y="2322442"/>
            <a:ext cx="452399"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材料二</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11" name="文本框 10"/>
          <p:cNvSpPr txBox="1"/>
          <p:nvPr/>
        </p:nvSpPr>
        <p:spPr>
          <a:xfrm>
            <a:off x="8708" y="691649"/>
            <a:ext cx="1419497" cy="523220"/>
          </a:xfrm>
          <a:prstGeom prst="rect">
            <a:avLst/>
          </a:prstGeom>
          <a:noFill/>
        </p:spPr>
        <p:txBody>
          <a:bodyPr wrap="square" rtlCol="0">
            <a:spAutoFit/>
          </a:bodyPr>
          <a:lstStyle/>
          <a:p>
            <a:r>
              <a:rPr lang="en-US" altLang="zh-CN" sz="2800" b="1">
                <a:solidFill>
                  <a:schemeClr val="accent5">
                    <a:lumMod val="20000"/>
                    <a:lumOff val="80000"/>
                  </a:schemeClr>
                </a:solidFill>
                <a:latin typeface="方正姚体" panose="02010601030101010101" pitchFamily="2" charset="-122"/>
                <a:ea typeface="方正姚体" panose="02010601030101010101" pitchFamily="2" charset="-122"/>
              </a:rPr>
              <a:t>1.</a:t>
            </a:r>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背景</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2"/>
          <p:cNvSpPr>
            <a:spLocks noGrp="1"/>
          </p:cNvSpPr>
          <p:nvPr>
            <p:ph idx="1"/>
          </p:nvPr>
        </p:nvSpPr>
        <p:spPr>
          <a:xfrm>
            <a:off x="1131873" y="2023813"/>
            <a:ext cx="10619475" cy="4780547"/>
          </a:xfrm>
        </p:spPr>
        <p:style>
          <a:lnRef idx="2">
            <a:schemeClr val="dk1"/>
          </a:lnRef>
          <a:fillRef idx="1">
            <a:schemeClr val="lt1"/>
          </a:fillRef>
          <a:effectRef idx="0">
            <a:schemeClr val="dk1"/>
          </a:effectRef>
          <a:fontRef idx="minor">
            <a:schemeClr val="dk1"/>
          </a:fontRef>
        </p:style>
        <p:txBody>
          <a:bodyPr>
            <a:noAutofit/>
          </a:bodyPr>
          <a:lstStyle/>
          <a:p>
            <a:pPr fontAlgn="auto">
              <a:lnSpc>
                <a:spcPct val="150000"/>
              </a:lnSpc>
              <a:buFont typeface="Wingdings" panose="05000000000000000000" pitchFamily="2" charset="2"/>
              <a:buChar char="u"/>
            </a:pPr>
            <a:r>
              <a:rPr lang="en-US" altLang="zh-CN" sz="2400" b="1">
                <a:solidFill>
                  <a:schemeClr val="tx1"/>
                </a:solidFill>
                <a:latin typeface="方正姚体" panose="02010601030101010101" pitchFamily="2" charset="-122"/>
                <a:ea typeface="方正姚体" panose="02010601030101010101" pitchFamily="2" charset="-122"/>
                <a:sym typeface="+mn-ea"/>
              </a:rPr>
              <a:t>1895</a:t>
            </a:r>
            <a:r>
              <a:rPr lang="zh-CN" altLang="en-US" sz="2400" b="1">
                <a:solidFill>
                  <a:schemeClr val="tx1"/>
                </a:solidFill>
                <a:latin typeface="方正姚体" panose="02010601030101010101" pitchFamily="2" charset="-122"/>
                <a:ea typeface="方正姚体" panose="02010601030101010101" pitchFamily="2" charset="-122"/>
                <a:sym typeface="+mn-ea"/>
              </a:rPr>
              <a:t>年</a:t>
            </a:r>
            <a:r>
              <a:rPr lang="zh-CN" altLang="zh-CN" sz="2400" b="1">
                <a:solidFill>
                  <a:schemeClr val="tx1"/>
                </a:solidFill>
                <a:latin typeface="方正姚体" panose="02010601030101010101" pitchFamily="2" charset="-122"/>
                <a:ea typeface="方正姚体" panose="02010601030101010101" pitchFamily="2" charset="-122"/>
                <a:sym typeface="+mn-ea"/>
              </a:rPr>
              <a:t>，列宁组织</a:t>
            </a:r>
            <a:r>
              <a:rPr lang="en-US" altLang="zh-CN" sz="2400" b="1">
                <a:solidFill>
                  <a:schemeClr val="tx1"/>
                </a:solidFill>
                <a:latin typeface="方正姚体" panose="02010601030101010101" pitchFamily="2" charset="-122"/>
                <a:ea typeface="方正姚体" panose="02010601030101010101" pitchFamily="2" charset="-122"/>
                <a:sym typeface="+mn-ea"/>
              </a:rPr>
              <a:t>“</a:t>
            </a:r>
            <a:r>
              <a:rPr lang="zh-CN" altLang="en-US" sz="2400" b="1">
                <a:solidFill>
                  <a:schemeClr val="tx1"/>
                </a:solidFill>
                <a:latin typeface="方正姚体" panose="02010601030101010101" pitchFamily="2" charset="-122"/>
                <a:ea typeface="方正姚体" panose="02010601030101010101" pitchFamily="2" charset="-122"/>
                <a:sym typeface="+mn-ea"/>
              </a:rPr>
              <a:t>工人阶级解放斗争协会</a:t>
            </a:r>
            <a:r>
              <a:rPr lang="en-US" altLang="zh-CN" sz="2400" b="1">
                <a:solidFill>
                  <a:schemeClr val="tx1"/>
                </a:solidFill>
                <a:latin typeface="方正姚体" panose="02010601030101010101" pitchFamily="2" charset="-122"/>
                <a:ea typeface="方正姚体" panose="02010601030101010101" pitchFamily="2" charset="-122"/>
                <a:sym typeface="+mn-ea"/>
              </a:rPr>
              <a:t>”</a:t>
            </a:r>
            <a:r>
              <a:rPr lang="zh-CN" altLang="en-US" sz="2400" b="1">
                <a:solidFill>
                  <a:schemeClr val="tx1"/>
                </a:solidFill>
                <a:latin typeface="方正姚体" panose="02010601030101010101" pitchFamily="2" charset="-122"/>
                <a:ea typeface="方正姚体" panose="02010601030101010101" pitchFamily="2" charset="-122"/>
                <a:sym typeface="+mn-ea"/>
              </a:rPr>
              <a:t>。</a:t>
            </a:r>
            <a:endParaRPr lang="zh-CN" altLang="en-US" sz="2400" b="1">
              <a:solidFill>
                <a:schemeClr val="tx1"/>
              </a:solidFill>
              <a:latin typeface="方正姚体" panose="02010601030101010101" pitchFamily="2" charset="-122"/>
              <a:ea typeface="方正姚体" panose="02010601030101010101" pitchFamily="2" charset="-122"/>
              <a:sym typeface="+mn-ea"/>
            </a:endParaRPr>
          </a:p>
          <a:p>
            <a:pPr fontAlgn="auto">
              <a:lnSpc>
                <a:spcPct val="150000"/>
              </a:lnSpc>
              <a:buFont typeface="Wingdings" panose="05000000000000000000" charset="0"/>
              <a:buChar char="u"/>
            </a:pPr>
            <a:r>
              <a:rPr lang="en-US" altLang="zh-CN" sz="2400" b="1">
                <a:solidFill>
                  <a:schemeClr val="tx1"/>
                </a:solidFill>
                <a:latin typeface="方正姚体" panose="02010601030101010101" pitchFamily="2" charset="-122"/>
                <a:ea typeface="方正姚体" panose="02010601030101010101" pitchFamily="2" charset="-122"/>
                <a:sym typeface="+mn-ea"/>
              </a:rPr>
              <a:t>1898</a:t>
            </a:r>
            <a:r>
              <a:rPr lang="zh-CN" altLang="en-US" sz="2400" b="1">
                <a:solidFill>
                  <a:schemeClr val="tx1"/>
                </a:solidFill>
                <a:latin typeface="方正姚体" panose="02010601030101010101" pitchFamily="2" charset="-122"/>
                <a:ea typeface="方正姚体" panose="02010601030101010101" pitchFamily="2" charset="-122"/>
                <a:sym typeface="+mn-ea"/>
              </a:rPr>
              <a:t>年</a:t>
            </a:r>
            <a:r>
              <a:rPr lang="zh-CN" altLang="zh-CN" sz="2400" b="1">
                <a:solidFill>
                  <a:schemeClr val="tx1"/>
                </a:solidFill>
                <a:latin typeface="方正姚体" panose="02010601030101010101" pitchFamily="2" charset="-122"/>
                <a:ea typeface="方正姚体" panose="02010601030101010101" pitchFamily="2" charset="-122"/>
                <a:sym typeface="+mn-ea"/>
              </a:rPr>
              <a:t>，在列宁催促下，俄国社会民主工党第一次代表大会召开。</a:t>
            </a:r>
            <a:endParaRPr lang="zh-CN" altLang="zh-CN" sz="2400" b="1">
              <a:solidFill>
                <a:schemeClr val="tx1"/>
              </a:solidFill>
              <a:latin typeface="方正姚体" panose="02010601030101010101" pitchFamily="2" charset="-122"/>
              <a:ea typeface="方正姚体" panose="02010601030101010101" pitchFamily="2" charset="-122"/>
            </a:endParaRPr>
          </a:p>
          <a:p>
            <a:pPr fontAlgn="auto">
              <a:lnSpc>
                <a:spcPct val="150000"/>
              </a:lnSpc>
              <a:buFont typeface="Wingdings" panose="05000000000000000000" charset="0"/>
              <a:buChar char="u"/>
            </a:pPr>
            <a:r>
              <a:rPr lang="en-US" altLang="zh-CN" sz="2400" b="1">
                <a:solidFill>
                  <a:schemeClr val="tx1"/>
                </a:solidFill>
                <a:latin typeface="方正姚体" panose="02010601030101010101" pitchFamily="2" charset="-122"/>
                <a:ea typeface="方正姚体" panose="02010601030101010101" pitchFamily="2" charset="-122"/>
                <a:sym typeface="+mn-ea"/>
              </a:rPr>
              <a:t>1900</a:t>
            </a:r>
            <a:r>
              <a:rPr lang="zh-CN" altLang="zh-CN" sz="2400" b="1">
                <a:solidFill>
                  <a:schemeClr val="tx1"/>
                </a:solidFill>
                <a:latin typeface="方正姚体" panose="02010601030101010101" pitchFamily="2" charset="-122"/>
                <a:ea typeface="方正姚体" panose="02010601030101010101" pitchFamily="2" charset="-122"/>
                <a:sym typeface="+mn-ea"/>
              </a:rPr>
              <a:t>年初，列宁流放期满，</a:t>
            </a:r>
            <a:r>
              <a:rPr lang="en-US" altLang="zh-CN" sz="2400" b="1">
                <a:solidFill>
                  <a:schemeClr val="tx1"/>
                </a:solidFill>
                <a:latin typeface="方正姚体" panose="02010601030101010101" pitchFamily="2" charset="-122"/>
                <a:ea typeface="方正姚体" panose="02010601030101010101" pitchFamily="2" charset="-122"/>
                <a:sym typeface="+mn-ea"/>
              </a:rPr>
              <a:t>7</a:t>
            </a:r>
            <a:r>
              <a:rPr lang="zh-CN" altLang="en-US" sz="2400" b="1">
                <a:solidFill>
                  <a:schemeClr val="tx1"/>
                </a:solidFill>
                <a:latin typeface="方正姚体" panose="02010601030101010101" pitchFamily="2" charset="-122"/>
                <a:ea typeface="方正姚体" panose="02010601030101010101" pitchFamily="2" charset="-122"/>
                <a:sym typeface="+mn-ea"/>
              </a:rPr>
              <a:t>月回国后在德国创办了马克思主义者的第一张全俄政治报纸《火星报》，为俄国建立新型的无产阶级政党作了思想上和组织上的准备。</a:t>
            </a:r>
            <a:endParaRPr lang="zh-CN" altLang="zh-CN" sz="2400" b="1">
              <a:solidFill>
                <a:schemeClr val="tx1"/>
              </a:solidFill>
              <a:latin typeface="方正姚体" panose="02010601030101010101" pitchFamily="2" charset="-122"/>
              <a:ea typeface="方正姚体" panose="02010601030101010101" pitchFamily="2" charset="-122"/>
              <a:sym typeface="+mn-ea"/>
            </a:endParaRPr>
          </a:p>
          <a:p>
            <a:pPr fontAlgn="auto">
              <a:lnSpc>
                <a:spcPct val="150000"/>
              </a:lnSpc>
              <a:buFont typeface="Wingdings" panose="05000000000000000000" charset="0"/>
              <a:buChar char="u"/>
            </a:pPr>
            <a:r>
              <a:rPr lang="en-US" altLang="zh-CN" sz="2400" b="1">
                <a:solidFill>
                  <a:schemeClr val="tx1"/>
                </a:solidFill>
                <a:latin typeface="方正姚体" panose="02010601030101010101" pitchFamily="2" charset="-122"/>
                <a:ea typeface="方正姚体" panose="02010601030101010101" pitchFamily="2" charset="-122"/>
                <a:sym typeface="+mn-ea"/>
              </a:rPr>
              <a:t>1903</a:t>
            </a:r>
            <a:r>
              <a:rPr lang="zh-CN" altLang="en-US" sz="2400" b="1">
                <a:solidFill>
                  <a:schemeClr val="tx1"/>
                </a:solidFill>
                <a:latin typeface="方正姚体" panose="02010601030101010101" pitchFamily="2" charset="-122"/>
                <a:ea typeface="方正姚体" panose="02010601030101010101" pitchFamily="2" charset="-122"/>
                <a:sym typeface="+mn-ea"/>
              </a:rPr>
              <a:t>年</a:t>
            </a:r>
            <a:r>
              <a:rPr lang="zh-CN" altLang="zh-CN" sz="2400" b="1">
                <a:solidFill>
                  <a:schemeClr val="tx1"/>
                </a:solidFill>
                <a:latin typeface="方正姚体" panose="02010601030101010101" pitchFamily="2" charset="-122"/>
                <a:ea typeface="方正姚体" panose="02010601030101010101" pitchFamily="2" charset="-122"/>
                <a:sym typeface="+mn-ea"/>
              </a:rPr>
              <a:t>，俄国社会民主工党召开第二次代表大会。在列宁坚持下，大会通过党纲，把争取建立无产阶级专政列为党的基本任务。布尔什维克党的建立及其思想体系的产生，标志着列宁主义的诞生。</a:t>
            </a:r>
            <a:endParaRPr lang="zh-CN" altLang="en-US" sz="2400" b="1">
              <a:solidFill>
                <a:schemeClr val="tx1"/>
              </a:solidFill>
              <a:latin typeface="方正姚体" panose="02010601030101010101" pitchFamily="2" charset="-122"/>
              <a:ea typeface="方正姚体" panose="02010601030101010101" pitchFamily="2" charset="-122"/>
            </a:endParaRPr>
          </a:p>
        </p:txBody>
      </p:sp>
      <p:sp>
        <p:nvSpPr>
          <p:cNvPr id="8" name="内容占位符 5"/>
          <p:cNvSpPr txBox="1"/>
          <p:nvPr/>
        </p:nvSpPr>
        <p:spPr>
          <a:xfrm>
            <a:off x="1131873" y="1322664"/>
            <a:ext cx="10619474"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3200" b="1">
                <a:solidFill>
                  <a:schemeClr val="tx1"/>
                </a:solidFill>
                <a:latin typeface="方正姚体" panose="02010601030101010101" pitchFamily="2" charset="-122"/>
                <a:ea typeface="方正姚体" panose="02010601030101010101" pitchFamily="2" charset="-122"/>
              </a:rPr>
              <a:t>(3)</a:t>
            </a:r>
            <a:r>
              <a:rPr lang="zh-CN" altLang="en-US" sz="3200" b="1">
                <a:solidFill>
                  <a:schemeClr val="tx1"/>
                </a:solidFill>
                <a:latin typeface="方正姚体" panose="02010601030101010101" pitchFamily="2" charset="-122"/>
                <a:ea typeface="方正姚体" panose="02010601030101010101" pitchFamily="2" charset="-122"/>
              </a:rPr>
              <a:t>理论基础：</a:t>
            </a:r>
            <a:r>
              <a:rPr lang="zh-CN" altLang="en-US" sz="3200" b="1">
                <a:solidFill>
                  <a:schemeClr val="tx1"/>
                </a:solidFill>
                <a:latin typeface="方正姚体" panose="02010601030101010101" pitchFamily="2" charset="-122"/>
                <a:ea typeface="方正姚体" panose="02010601030101010101" pitchFamily="2" charset="-122"/>
                <a:hlinkClick r:id="rId1" action="ppaction://hlinksldjump"/>
              </a:rPr>
              <a:t>列宁主义</a:t>
            </a:r>
            <a:r>
              <a:rPr lang="zh-CN" altLang="en-US" sz="3200" b="1">
                <a:solidFill>
                  <a:schemeClr val="tx1"/>
                </a:solidFill>
                <a:latin typeface="方正姚体" panose="02010601030101010101" pitchFamily="2" charset="-122"/>
                <a:ea typeface="方正姚体" panose="02010601030101010101" pitchFamily="2" charset="-122"/>
              </a:rPr>
              <a:t>的形成。</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6" name="文本框 5"/>
          <p:cNvSpPr txBox="1"/>
          <p:nvPr/>
        </p:nvSpPr>
        <p:spPr>
          <a:xfrm>
            <a:off x="5552573" y="2875052"/>
            <a:ext cx="4641699"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9" name="文本框 8"/>
          <p:cNvSpPr txBox="1"/>
          <p:nvPr/>
        </p:nvSpPr>
        <p:spPr>
          <a:xfrm>
            <a:off x="3392847" y="4095623"/>
            <a:ext cx="1532739"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0" name="文本框 9"/>
          <p:cNvSpPr txBox="1"/>
          <p:nvPr/>
        </p:nvSpPr>
        <p:spPr>
          <a:xfrm>
            <a:off x="10133283" y="4095623"/>
            <a:ext cx="1280190"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1" name="文本框 10"/>
          <p:cNvSpPr txBox="1"/>
          <p:nvPr/>
        </p:nvSpPr>
        <p:spPr>
          <a:xfrm>
            <a:off x="1537952" y="4618186"/>
            <a:ext cx="1942011"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2" name="文本框 11"/>
          <p:cNvSpPr txBox="1"/>
          <p:nvPr/>
        </p:nvSpPr>
        <p:spPr>
          <a:xfrm>
            <a:off x="5857372" y="6417610"/>
            <a:ext cx="2229425"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3" name="矩形 12"/>
          <p:cNvSpPr/>
          <p:nvPr/>
        </p:nvSpPr>
        <p:spPr>
          <a:xfrm>
            <a:off x="432538" y="2020274"/>
            <a:ext cx="495841"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材料三</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14" name="文本框 13"/>
          <p:cNvSpPr txBox="1"/>
          <p:nvPr/>
        </p:nvSpPr>
        <p:spPr>
          <a:xfrm>
            <a:off x="8708" y="691649"/>
            <a:ext cx="1419497" cy="523220"/>
          </a:xfrm>
          <a:prstGeom prst="rect">
            <a:avLst/>
          </a:prstGeom>
          <a:noFill/>
        </p:spPr>
        <p:txBody>
          <a:bodyPr wrap="square" rtlCol="0">
            <a:spAutoFit/>
          </a:bodyPr>
          <a:lstStyle/>
          <a:p>
            <a:r>
              <a:rPr lang="en-US" altLang="zh-CN" sz="2800" b="1">
                <a:solidFill>
                  <a:schemeClr val="accent5">
                    <a:lumMod val="20000"/>
                    <a:lumOff val="80000"/>
                  </a:schemeClr>
                </a:solidFill>
                <a:latin typeface="方正姚体" panose="02010601030101010101" pitchFamily="2" charset="-122"/>
                <a:ea typeface="方正姚体" panose="02010601030101010101" pitchFamily="2" charset="-122"/>
              </a:rPr>
              <a:t>1.</a:t>
            </a:r>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背景</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P spid="9" grpId="0"/>
      <p:bldP spid="10" grpId="0"/>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27017" y="1582374"/>
            <a:ext cx="11293642" cy="3207340"/>
          </a:xfrm>
        </p:spPr>
        <p:style>
          <a:lnRef idx="2">
            <a:schemeClr val="dk1"/>
          </a:lnRef>
          <a:fillRef idx="1">
            <a:schemeClr val="lt1"/>
          </a:fillRef>
          <a:effectRef idx="0">
            <a:schemeClr val="dk1"/>
          </a:effectRef>
          <a:fontRef idx="minor">
            <a:schemeClr val="dk1"/>
          </a:fontRef>
        </p:style>
        <p:txBody>
          <a:bodyPr>
            <a:normAutofit/>
          </a:bodyPr>
          <a:lstStyle/>
          <a:p>
            <a:pPr>
              <a:lnSpc>
                <a:spcPct val="150000"/>
              </a:lnSpc>
            </a:pPr>
            <a:r>
              <a:rPr lang="zh-CN" altLang="en-US" sz="2800" b="1" kern="0">
                <a:solidFill>
                  <a:schemeClr val="tx1"/>
                </a:solidFill>
                <a:latin typeface="方正姚体" panose="02010601030101010101" pitchFamily="2" charset="-122"/>
                <a:ea typeface="方正姚体" panose="02010601030101010101" pitchFamily="2" charset="-122"/>
                <a:sym typeface="+mn-ea"/>
              </a:rPr>
              <a:t>帝国主义是资本主义发展的最高阶段，</a:t>
            </a:r>
            <a:r>
              <a:rPr lang="en-US" altLang="zh-CN" sz="2800" b="1" kern="0">
                <a:solidFill>
                  <a:schemeClr val="tx1"/>
                </a:solidFill>
                <a:latin typeface="方正姚体" panose="02010601030101010101" pitchFamily="2" charset="-122"/>
                <a:ea typeface="方正姚体" panose="02010601030101010101" pitchFamily="2" charset="-122"/>
                <a:sym typeface="+mn-ea"/>
              </a:rPr>
              <a:t>“</a:t>
            </a:r>
            <a:r>
              <a:rPr lang="zh-CN" altLang="en-US" sz="2800" b="1" kern="0">
                <a:solidFill>
                  <a:schemeClr val="tx1"/>
                </a:solidFill>
                <a:latin typeface="方正姚体" panose="02010601030101010101" pitchFamily="2" charset="-122"/>
                <a:ea typeface="方正姚体" panose="02010601030101010101" pitchFamily="2" charset="-122"/>
                <a:sym typeface="+mn-ea"/>
              </a:rPr>
              <a:t>是无产阶级的前夜</a:t>
            </a:r>
            <a:r>
              <a:rPr lang="en-US" altLang="zh-CN" sz="2800" b="1" kern="0">
                <a:solidFill>
                  <a:schemeClr val="tx1"/>
                </a:solidFill>
                <a:latin typeface="方正姚体" panose="02010601030101010101" pitchFamily="2" charset="-122"/>
                <a:ea typeface="方正姚体" panose="02010601030101010101" pitchFamily="2" charset="-122"/>
                <a:sym typeface="+mn-ea"/>
              </a:rPr>
              <a:t>”</a:t>
            </a:r>
            <a:r>
              <a:rPr lang="zh-CN" altLang="en-US" sz="2800" b="1" kern="0">
                <a:solidFill>
                  <a:schemeClr val="tx1"/>
                </a:solidFill>
                <a:latin typeface="方正姚体" panose="02010601030101010101" pitchFamily="2" charset="-122"/>
                <a:ea typeface="方正姚体" panose="02010601030101010101" pitchFamily="2" charset="-122"/>
                <a:sym typeface="+mn-ea"/>
              </a:rPr>
              <a:t>。</a:t>
            </a:r>
            <a:endParaRPr lang="en-US" altLang="zh-CN" sz="2800" b="1" kern="0">
              <a:solidFill>
                <a:schemeClr val="tx1"/>
              </a:solidFill>
              <a:latin typeface="方正姚体" panose="02010601030101010101" pitchFamily="2" charset="-122"/>
              <a:ea typeface="方正姚体" panose="02010601030101010101" pitchFamily="2" charset="-122"/>
              <a:sym typeface="+mn-ea"/>
            </a:endParaRPr>
          </a:p>
          <a:p>
            <a:pPr>
              <a:lnSpc>
                <a:spcPct val="150000"/>
              </a:lnSpc>
            </a:pPr>
            <a:r>
              <a:rPr lang="zh-CN" altLang="en-US" sz="2800" b="1">
                <a:solidFill>
                  <a:schemeClr val="tx1"/>
                </a:solidFill>
                <a:latin typeface="方正姚体" panose="02010601030101010101" pitchFamily="2" charset="-122"/>
                <a:ea typeface="方正姚体" panose="02010601030101010101" pitchFamily="2" charset="-122"/>
                <a:sym typeface="+mn-ea"/>
              </a:rPr>
              <a:t>社会主义可能首先在少数甚至单独一个资本主义国家内获得胜利。</a:t>
            </a:r>
            <a:endParaRPr lang="en-US" altLang="zh-CN" sz="2800" b="1">
              <a:solidFill>
                <a:schemeClr val="tx1"/>
              </a:solidFill>
              <a:latin typeface="方正姚体" panose="02010601030101010101" pitchFamily="2" charset="-122"/>
              <a:ea typeface="方正姚体" panose="02010601030101010101" pitchFamily="2" charset="-122"/>
              <a:sym typeface="+mn-ea"/>
            </a:endParaRPr>
          </a:p>
          <a:p>
            <a:pPr>
              <a:lnSpc>
                <a:spcPct val="150000"/>
              </a:lnSpc>
            </a:pPr>
            <a:r>
              <a:rPr lang="zh-CN" altLang="en-US" sz="2800" b="1">
                <a:solidFill>
                  <a:schemeClr val="tx1"/>
                </a:solidFill>
                <a:latin typeface="方正姚体" panose="02010601030101010101" pitchFamily="2" charset="-122"/>
                <a:ea typeface="方正姚体" panose="02010601030101010101" pitchFamily="2" charset="-122"/>
                <a:sym typeface="+mn-ea"/>
              </a:rPr>
              <a:t>由于资本主义发展的不平衡，俄国是</a:t>
            </a:r>
            <a:r>
              <a:rPr lang="en-US" altLang="zh-CN" sz="2800" b="1">
                <a:solidFill>
                  <a:schemeClr val="tx1"/>
                </a:solidFill>
                <a:latin typeface="方正姚体" panose="02010601030101010101" pitchFamily="2" charset="-122"/>
                <a:ea typeface="方正姚体" panose="02010601030101010101" pitchFamily="2" charset="-122"/>
                <a:sym typeface="+mn-ea"/>
              </a:rPr>
              <a:t>“</a:t>
            </a:r>
            <a:r>
              <a:rPr lang="zh-CN" altLang="en-US" sz="2800" b="1">
                <a:solidFill>
                  <a:schemeClr val="tx1"/>
                </a:solidFill>
                <a:latin typeface="方正姚体" panose="02010601030101010101" pitchFamily="2" charset="-122"/>
                <a:ea typeface="方正姚体" panose="02010601030101010101" pitchFamily="2" charset="-122"/>
                <a:sym typeface="+mn-ea"/>
              </a:rPr>
              <a:t>帝国主义链条中最薄弱的一环</a:t>
            </a:r>
            <a:r>
              <a:rPr lang="en-US" altLang="zh-CN" sz="2800" b="1">
                <a:solidFill>
                  <a:schemeClr val="tx1"/>
                </a:solidFill>
                <a:latin typeface="方正姚体" panose="02010601030101010101" pitchFamily="2" charset="-122"/>
                <a:ea typeface="方正姚体" panose="02010601030101010101" pitchFamily="2" charset="-122"/>
                <a:sym typeface="+mn-ea"/>
              </a:rPr>
              <a:t>”</a:t>
            </a:r>
            <a:endParaRPr lang="en-US" altLang="zh-CN" sz="2800" b="1">
              <a:solidFill>
                <a:schemeClr val="tx1"/>
              </a:solidFill>
              <a:latin typeface="方正姚体" panose="02010601030101010101" pitchFamily="2" charset="-122"/>
              <a:ea typeface="方正姚体" panose="02010601030101010101" pitchFamily="2" charset="-122"/>
              <a:sym typeface="+mn-ea"/>
            </a:endParaRPr>
          </a:p>
          <a:p>
            <a:pPr>
              <a:lnSpc>
                <a:spcPct val="150000"/>
              </a:lnSpc>
            </a:pPr>
            <a:r>
              <a:rPr lang="zh-CN" altLang="en-US" sz="2800" b="1">
                <a:solidFill>
                  <a:schemeClr val="tx1"/>
                </a:solidFill>
                <a:latin typeface="方正姚体" panose="02010601030101010101" pitchFamily="2" charset="-122"/>
                <a:ea typeface="方正姚体" panose="02010601030101010101" pitchFamily="2" charset="-122"/>
                <a:sym typeface="+mn-ea"/>
              </a:rPr>
              <a:t>工人阶级要以暴力推翻资产阶级政权，建立无产阶级政权。</a:t>
            </a:r>
            <a:endParaRPr lang="zh-CN" altLang="en-US" sz="2800" b="1">
              <a:solidFill>
                <a:schemeClr val="tx1"/>
              </a:solidFill>
              <a:latin typeface="方正姚体" panose="02010601030101010101" pitchFamily="2" charset="-122"/>
              <a:ea typeface="方正姚体" panose="02010601030101010101" pitchFamily="2" charset="-122"/>
              <a:sym typeface="+mn-ea"/>
            </a:endParaRPr>
          </a:p>
          <a:p>
            <a:endParaRPr lang="en-US" altLang="zh-CN" sz="2800" b="1">
              <a:latin typeface="方正姚体" panose="02010601030101010101" pitchFamily="2" charset="-122"/>
              <a:ea typeface="方正姚体" panose="02010601030101010101" pitchFamily="2" charset="-122"/>
              <a:sym typeface="+mn-ea"/>
            </a:endParaRPr>
          </a:p>
          <a:p>
            <a:endParaRPr lang="zh-CN" altLang="en-US" sz="2800" b="1">
              <a:latin typeface="方正姚体" panose="02010601030101010101" pitchFamily="2" charset="-122"/>
              <a:ea typeface="方正姚体" panose="02010601030101010101" pitchFamily="2" charset="-122"/>
              <a:sym typeface="+mn-ea"/>
            </a:endParaRPr>
          </a:p>
          <a:p>
            <a:endParaRPr lang="zh-CN" altLang="en-US" sz="2800">
              <a:latin typeface="方正姚体" panose="02010601030101010101" pitchFamily="2" charset="-122"/>
              <a:ea typeface="方正姚体" panose="02010601030101010101" pitchFamily="2" charset="-122"/>
            </a:endParaRPr>
          </a:p>
        </p:txBody>
      </p:sp>
      <p:sp>
        <p:nvSpPr>
          <p:cNvPr id="4" name="文本框 3"/>
          <p:cNvSpPr txBox="1"/>
          <p:nvPr/>
        </p:nvSpPr>
        <p:spPr>
          <a:xfrm>
            <a:off x="1052443" y="5124865"/>
            <a:ext cx="10407956" cy="1277144"/>
          </a:xfrm>
          <a:prstGeom prst="rect">
            <a:avLst/>
          </a:prstGeom>
          <a:solidFill>
            <a:srgbClr val="FFC000"/>
          </a:solidFill>
        </p:spPr>
        <p:txBody>
          <a:bodyPr wrap="square" rtlCol="0" anchor="t">
            <a:spAutoFit/>
          </a:bodyPr>
          <a:lstStyle/>
          <a:p>
            <a:pPr fontAlgn="auto">
              <a:lnSpc>
                <a:spcPct val="150000"/>
              </a:lnSpc>
            </a:pPr>
            <a:r>
              <a:rPr lang="zh-CN" altLang="en-US" sz="2800">
                <a:latin typeface="方正姚体" panose="02010601030101010101" pitchFamily="2" charset="-122"/>
                <a:ea typeface="方正姚体" panose="02010601030101010101" pitchFamily="2" charset="-122"/>
                <a:cs typeface="宋体" panose="02010600030101010101" pitchFamily="2" charset="-122"/>
                <a:sym typeface="+mn-ea"/>
              </a:rPr>
              <a:t>列宁主义是马克思主义与俄国革命实践相结合的产物，</a:t>
            </a:r>
            <a:endParaRPr lang="zh-CN" altLang="en-US" sz="2800">
              <a:solidFill>
                <a:schemeClr val="tx1"/>
              </a:solidFill>
              <a:latin typeface="方正姚体" panose="02010601030101010101" pitchFamily="2" charset="-122"/>
              <a:ea typeface="方正姚体" panose="02010601030101010101" pitchFamily="2" charset="-122"/>
              <a:cs typeface="宋体" panose="02010600030101010101" pitchFamily="2" charset="-122"/>
              <a:sym typeface="+mn-ea"/>
            </a:endParaRPr>
          </a:p>
          <a:p>
            <a:pPr fontAlgn="auto">
              <a:lnSpc>
                <a:spcPct val="150000"/>
              </a:lnSpc>
            </a:pPr>
            <a:r>
              <a:rPr lang="zh-CN" altLang="en-US" sz="2800">
                <a:latin typeface="方正姚体" panose="02010601030101010101" pitchFamily="2" charset="-122"/>
                <a:ea typeface="方正姚体" panose="02010601030101010101" pitchFamily="2" charset="-122"/>
                <a:cs typeface="宋体" panose="02010600030101010101" pitchFamily="2" charset="-122"/>
                <a:sym typeface="+mn-ea"/>
              </a:rPr>
              <a:t>在</a:t>
            </a:r>
            <a:r>
              <a:rPr lang="en-US" altLang="zh-CN" sz="2800">
                <a:latin typeface="方正姚体" panose="02010601030101010101" pitchFamily="2" charset="-122"/>
                <a:ea typeface="方正姚体" panose="02010601030101010101" pitchFamily="2" charset="-122"/>
                <a:cs typeface="宋体" panose="02010600030101010101" pitchFamily="2" charset="-122"/>
                <a:sym typeface="+mn-ea"/>
              </a:rPr>
              <a:t>20</a:t>
            </a:r>
            <a:r>
              <a:rPr lang="zh-CN" altLang="en-US" sz="2800">
                <a:latin typeface="方正姚体" panose="02010601030101010101" pitchFamily="2" charset="-122"/>
                <a:ea typeface="方正姚体" panose="02010601030101010101" pitchFamily="2" charset="-122"/>
                <a:cs typeface="宋体" panose="02010600030101010101" pitchFamily="2" charset="-122"/>
                <a:sym typeface="+mn-ea"/>
              </a:rPr>
              <a:t>世纪俄国和世界革命进程中发挥了巨大而深远的指导作用。</a:t>
            </a:r>
            <a:endParaRPr lang="zh-CN" altLang="en-US" sz="2800">
              <a:latin typeface="方正姚体" panose="02010601030101010101" pitchFamily="2" charset="-122"/>
              <a:ea typeface="方正姚体" panose="02010601030101010101" pitchFamily="2" charset="-122"/>
              <a:cs typeface="宋体" panose="02010600030101010101" pitchFamily="2" charset="-122"/>
              <a:sym typeface="+mn-ea"/>
            </a:endParaRPr>
          </a:p>
        </p:txBody>
      </p:sp>
      <p:sp>
        <p:nvSpPr>
          <p:cNvPr id="5" name="文本框 4"/>
          <p:cNvSpPr txBox="1"/>
          <p:nvPr/>
        </p:nvSpPr>
        <p:spPr>
          <a:xfrm>
            <a:off x="1052443" y="1790170"/>
            <a:ext cx="5778697" cy="426087"/>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6" name="文本框 5"/>
          <p:cNvSpPr txBox="1"/>
          <p:nvPr/>
        </p:nvSpPr>
        <p:spPr>
          <a:xfrm>
            <a:off x="5681702" y="3260952"/>
            <a:ext cx="6238957" cy="426087"/>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7" name="文本框 6"/>
          <p:cNvSpPr txBox="1"/>
          <p:nvPr/>
        </p:nvSpPr>
        <p:spPr>
          <a:xfrm>
            <a:off x="3206652" y="4022190"/>
            <a:ext cx="1520332" cy="426087"/>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mph" presetSubtype="0" fill="hold" nodeType="clickEffect">
                                  <p:stCondLst>
                                    <p:cond delay="0"/>
                                  </p:stCondLst>
                                  <p:iterate type="lt">
                                    <p:tmPct val="4000"/>
                                  </p:iterate>
                                  <p:childTnLst>
                                    <p:set>
                                      <p:cBhvr override="childStyle">
                                        <p:cTn id="21" dur="500" fill="hold"/>
                                        <p:tgtEl>
                                          <p:spTgt spid="3">
                                            <p:txEl>
                                              <p:pRg st="1" end="1"/>
                                            </p:txEl>
                                          </p:spTgt>
                                        </p:tgtEl>
                                        <p:attrNameLst>
                                          <p:attrName>style.color</p:attrName>
                                        </p:attrNameLst>
                                      </p:cBhvr>
                                      <p:to>
                                        <p:clrVal>
                                          <a:schemeClr val="accent2"/>
                                        </p:clrVal>
                                      </p:to>
                                    </p:set>
                                    <p:set>
                                      <p:cBhvr>
                                        <p:cTn id="22" dur="500" fill="hold"/>
                                        <p:tgtEl>
                                          <p:spTgt spid="3">
                                            <p:txEl>
                                              <p:pRg st="1" end="1"/>
                                            </p:txEl>
                                          </p:spTgt>
                                        </p:tgtEl>
                                        <p:attrNameLst>
                                          <p:attrName>fillcolor</p:attrName>
                                        </p:attrNameLst>
                                      </p:cBhvr>
                                      <p:to>
                                        <p:clrVal>
                                          <a:schemeClr val="accent2"/>
                                        </p:clrVal>
                                      </p:to>
                                    </p:set>
                                    <p:set>
                                      <p:cBhvr>
                                        <p:cTn id="23" dur="500" fill="hold"/>
                                        <p:tgtEl>
                                          <p:spTgt spid="3">
                                            <p:txEl>
                                              <p:pRg st="1" end="1"/>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744771" y="2317428"/>
            <a:ext cx="8915400" cy="4004848"/>
          </a:xfrm>
        </p:spPr>
        <p:style>
          <a:lnRef idx="2">
            <a:schemeClr val="dk1"/>
          </a:lnRef>
          <a:fillRef idx="1">
            <a:schemeClr val="lt1"/>
          </a:fillRef>
          <a:effectRef idx="0">
            <a:schemeClr val="dk1"/>
          </a:effectRef>
          <a:fontRef idx="minor">
            <a:schemeClr val="dk1"/>
          </a:fontRef>
        </p:style>
        <p:txBody>
          <a:bodyPr>
            <a:normAutofit/>
          </a:bodyPr>
          <a:lstStyle/>
          <a:p>
            <a:r>
              <a:rPr lang="en-US" altLang="zh-CN" sz="2400" b="1">
                <a:solidFill>
                  <a:schemeClr val="tx1"/>
                </a:solidFill>
                <a:latin typeface="方正姚体" panose="02010601030101010101" pitchFamily="2" charset="-122"/>
                <a:ea typeface="方正姚体" panose="02010601030101010101" pitchFamily="2" charset="-122"/>
              </a:rPr>
              <a:t>1914</a:t>
            </a:r>
            <a:r>
              <a:rPr lang="zh-CN" altLang="en-US" sz="2400" b="1">
                <a:solidFill>
                  <a:schemeClr val="tx1"/>
                </a:solidFill>
                <a:latin typeface="方正姚体" panose="02010601030101010101" pitchFamily="2" charset="-122"/>
                <a:ea typeface="方正姚体" panose="02010601030101010101" pitchFamily="2" charset="-122"/>
              </a:rPr>
              <a:t>年</a:t>
            </a:r>
            <a:r>
              <a:rPr lang="en-US" altLang="zh-CN" sz="2400" b="1">
                <a:solidFill>
                  <a:schemeClr val="tx1"/>
                </a:solidFill>
                <a:latin typeface="方正姚体" panose="02010601030101010101" pitchFamily="2" charset="-122"/>
                <a:ea typeface="方正姚体" panose="02010601030101010101" pitchFamily="2" charset="-122"/>
              </a:rPr>
              <a:t>-1917</a:t>
            </a:r>
            <a:r>
              <a:rPr lang="zh-CN" altLang="en-US" sz="2400" b="1">
                <a:solidFill>
                  <a:schemeClr val="tx1"/>
                </a:solidFill>
                <a:latin typeface="方正姚体" panose="02010601030101010101" pitchFamily="2" charset="-122"/>
                <a:ea typeface="方正姚体" panose="02010601030101010101" pitchFamily="2" charset="-122"/>
              </a:rPr>
              <a:t>年，俄国有</a:t>
            </a:r>
            <a:r>
              <a:rPr lang="en-US" altLang="zh-CN" sz="2400" b="1">
                <a:solidFill>
                  <a:schemeClr val="tx1"/>
                </a:solidFill>
                <a:latin typeface="方正姚体" panose="02010601030101010101" pitchFamily="2" charset="-122"/>
                <a:ea typeface="方正姚体" panose="02010601030101010101" pitchFamily="2" charset="-122"/>
              </a:rPr>
              <a:t>1500</a:t>
            </a:r>
            <a:r>
              <a:rPr lang="zh-CN" altLang="en-US" sz="2400" b="1">
                <a:solidFill>
                  <a:schemeClr val="tx1"/>
                </a:solidFill>
                <a:latin typeface="方正姚体" panose="02010601030101010101" pitchFamily="2" charset="-122"/>
                <a:ea typeface="方正姚体" panose="02010601030101010101" pitchFamily="2" charset="-122"/>
              </a:rPr>
              <a:t>多万人应征入伍，大量的未成年人和妇女被赶进了工厂，每天工作</a:t>
            </a:r>
            <a:r>
              <a:rPr lang="en-US" altLang="zh-CN" sz="2400" b="1">
                <a:solidFill>
                  <a:schemeClr val="tx1"/>
                </a:solidFill>
                <a:latin typeface="方正姚体" panose="02010601030101010101" pitchFamily="2" charset="-122"/>
                <a:ea typeface="方正姚体" panose="02010601030101010101" pitchFamily="2" charset="-122"/>
              </a:rPr>
              <a:t>10</a:t>
            </a:r>
            <a:r>
              <a:rPr lang="zh-CN" altLang="en-US" sz="2400" b="1">
                <a:solidFill>
                  <a:schemeClr val="tx1"/>
                </a:solidFill>
                <a:latin typeface="方正姚体" panose="02010601030101010101" pitchFamily="2" charset="-122"/>
                <a:ea typeface="方正姚体" panose="02010601030101010101" pitchFamily="2" charset="-122"/>
              </a:rPr>
              <a:t>小时以上。</a:t>
            </a:r>
            <a:endParaRPr lang="en-US" altLang="zh-CN" sz="2400" b="1">
              <a:solidFill>
                <a:schemeClr val="tx1"/>
              </a:solidFill>
              <a:latin typeface="方正姚体" panose="02010601030101010101" pitchFamily="2" charset="-122"/>
              <a:ea typeface="方正姚体" panose="02010601030101010101" pitchFamily="2" charset="-122"/>
            </a:endParaRPr>
          </a:p>
          <a:p>
            <a:r>
              <a:rPr lang="zh-CN" altLang="en-US" sz="2400" b="1">
                <a:solidFill>
                  <a:schemeClr val="tx1"/>
                </a:solidFill>
                <a:latin typeface="方正姚体" panose="02010601030101010101" pitchFamily="2" charset="-122"/>
                <a:ea typeface="方正姚体" panose="02010601030101010101" pitchFamily="2" charset="-122"/>
              </a:rPr>
              <a:t>至</a:t>
            </a:r>
            <a:r>
              <a:rPr lang="en-US" altLang="zh-CN" sz="2400" b="1">
                <a:solidFill>
                  <a:schemeClr val="tx1"/>
                </a:solidFill>
                <a:latin typeface="方正姚体" panose="02010601030101010101" pitchFamily="2" charset="-122"/>
                <a:ea typeface="方正姚体" panose="02010601030101010101" pitchFamily="2" charset="-122"/>
              </a:rPr>
              <a:t>1917</a:t>
            </a:r>
            <a:r>
              <a:rPr lang="zh-CN" altLang="en-US" sz="2400" b="1">
                <a:solidFill>
                  <a:schemeClr val="tx1"/>
                </a:solidFill>
                <a:latin typeface="方正姚体" panose="02010601030101010101" pitchFamily="2" charset="-122"/>
                <a:ea typeface="方正姚体" panose="02010601030101010101" pitchFamily="2" charset="-122"/>
              </a:rPr>
              <a:t>年，俄国约有</a:t>
            </a:r>
            <a:r>
              <a:rPr lang="en-US" altLang="zh-CN" sz="2400" b="1">
                <a:solidFill>
                  <a:schemeClr val="tx1"/>
                </a:solidFill>
                <a:latin typeface="方正姚体" panose="02010601030101010101" pitchFamily="2" charset="-122"/>
                <a:ea typeface="方正姚体" panose="02010601030101010101" pitchFamily="2" charset="-122"/>
              </a:rPr>
              <a:t>150</a:t>
            </a:r>
            <a:r>
              <a:rPr lang="zh-CN" altLang="en-US" sz="2400" b="1">
                <a:solidFill>
                  <a:schemeClr val="tx1"/>
                </a:solidFill>
                <a:latin typeface="方正姚体" panose="02010601030101010101" pitchFamily="2" charset="-122"/>
                <a:ea typeface="方正姚体" panose="02010601030101010101" pitchFamily="2" charset="-122"/>
              </a:rPr>
              <a:t>万人死于战争，</a:t>
            </a:r>
            <a:r>
              <a:rPr lang="en-US" altLang="zh-CN" sz="2400" b="1">
                <a:solidFill>
                  <a:schemeClr val="tx1"/>
                </a:solidFill>
                <a:latin typeface="方正姚体" panose="02010601030101010101" pitchFamily="2" charset="-122"/>
                <a:ea typeface="方正姚体" panose="02010601030101010101" pitchFamily="2" charset="-122"/>
              </a:rPr>
              <a:t>400</a:t>
            </a:r>
            <a:r>
              <a:rPr lang="zh-CN" altLang="en-US" sz="2400" b="1">
                <a:solidFill>
                  <a:schemeClr val="tx1"/>
                </a:solidFill>
                <a:latin typeface="方正姚体" panose="02010601030101010101" pitchFamily="2" charset="-122"/>
                <a:ea typeface="方正姚体" panose="02010601030101010101" pitchFamily="2" charset="-122"/>
              </a:rPr>
              <a:t>多万人伤残。</a:t>
            </a:r>
            <a:endParaRPr lang="en-US" altLang="zh-CN" sz="2400" b="1">
              <a:solidFill>
                <a:schemeClr val="tx1"/>
              </a:solidFill>
              <a:latin typeface="方正姚体" panose="02010601030101010101" pitchFamily="2" charset="-122"/>
              <a:ea typeface="方正姚体" panose="02010601030101010101" pitchFamily="2" charset="-122"/>
            </a:endParaRPr>
          </a:p>
          <a:p>
            <a:pPr marL="0" indent="0">
              <a:buNone/>
            </a:pPr>
            <a:endParaRPr lang="en-US" altLang="zh-CN" sz="2400" b="1">
              <a:solidFill>
                <a:schemeClr val="tx1"/>
              </a:solidFill>
              <a:latin typeface="方正姚体" panose="02010601030101010101" pitchFamily="2" charset="-122"/>
              <a:ea typeface="方正姚体" panose="02010601030101010101" pitchFamily="2" charset="-122"/>
            </a:endParaRPr>
          </a:p>
          <a:p>
            <a:r>
              <a:rPr lang="zh-CN" altLang="en-US" sz="2400" b="1">
                <a:solidFill>
                  <a:schemeClr val="tx1"/>
                </a:solidFill>
                <a:latin typeface="方正姚体" panose="02010601030101010101" pitchFamily="2" charset="-122"/>
                <a:ea typeface="方正姚体" panose="02010601030101010101" pitchFamily="2" charset="-122"/>
              </a:rPr>
              <a:t>一战期间俄国工人罢工情况</a:t>
            </a:r>
            <a:endParaRPr lang="zh-CN" altLang="en-US" sz="2400" b="1">
              <a:solidFill>
                <a:schemeClr val="tx1"/>
              </a:solidFill>
              <a:latin typeface="方正姚体" panose="02010601030101010101" pitchFamily="2" charset="-122"/>
              <a:ea typeface="方正姚体" panose="02010601030101010101" pitchFamily="2" charset="-122"/>
            </a:endParaRPr>
          </a:p>
        </p:txBody>
      </p:sp>
      <p:graphicFrame>
        <p:nvGraphicFramePr>
          <p:cNvPr id="5" name="表格 5"/>
          <p:cNvGraphicFramePr>
            <a:graphicFrameLocks noGrp="1"/>
          </p:cNvGraphicFramePr>
          <p:nvPr/>
        </p:nvGraphicFramePr>
        <p:xfrm>
          <a:off x="2421690" y="4746674"/>
          <a:ext cx="7783236" cy="1483360"/>
        </p:xfrm>
        <a:graphic>
          <a:graphicData uri="http://schemas.openxmlformats.org/drawingml/2006/table">
            <a:tbl>
              <a:tblPr firstRow="1" bandRow="1">
                <a:tableStyleId>{5C22544A-7EE6-4342-B048-85BDC9FD1C3A}</a:tableStyleId>
              </a:tblPr>
              <a:tblGrid>
                <a:gridCol w="2709333"/>
                <a:gridCol w="2709333"/>
                <a:gridCol w="2364570"/>
              </a:tblGrid>
              <a:tr h="370840">
                <a:tc>
                  <a:txBody>
                    <a:bodyPr wrap="square"/>
                    <a:lstStyle/>
                    <a:p>
                      <a:r>
                        <a:rPr lang="zh-CN" altLang="en-US"/>
                        <a:t>时间</a:t>
                      </a:r>
                      <a:endParaRPr lang="zh-CN" altLang="en-US"/>
                    </a:p>
                  </a:txBody>
                  <a:tcPr vert="horz"/>
                </a:tc>
                <a:tc>
                  <a:txBody>
                    <a:bodyPr wrap="square"/>
                    <a:lstStyle/>
                    <a:p>
                      <a:r>
                        <a:rPr lang="zh-CN" altLang="en-US"/>
                        <a:t>罢工资料</a:t>
                      </a:r>
                      <a:endParaRPr lang="zh-CN" altLang="en-US"/>
                    </a:p>
                  </a:txBody>
                  <a:tcPr vert="horz"/>
                </a:tc>
                <a:tc>
                  <a:txBody>
                    <a:bodyPr wrap="square"/>
                    <a:lstStyle/>
                    <a:p>
                      <a:r>
                        <a:rPr lang="zh-CN" altLang="en-US"/>
                        <a:t>参加人数</a:t>
                      </a:r>
                      <a:endParaRPr lang="zh-CN" altLang="en-US"/>
                    </a:p>
                  </a:txBody>
                  <a:tcPr vert="horz"/>
                </a:tc>
              </a:tr>
              <a:tr h="370840">
                <a:tc>
                  <a:txBody>
                    <a:bodyPr wrap="square"/>
                    <a:lstStyle/>
                    <a:p>
                      <a:r>
                        <a:rPr lang="en-US" altLang="zh-CN"/>
                        <a:t>1914.8-12</a:t>
                      </a:r>
                      <a:r>
                        <a:rPr lang="zh-CN" altLang="en-US"/>
                        <a:t>月</a:t>
                      </a:r>
                      <a:endParaRPr lang="zh-CN" altLang="en-US"/>
                    </a:p>
                  </a:txBody>
                  <a:tcPr vert="horz"/>
                </a:tc>
                <a:tc>
                  <a:txBody>
                    <a:bodyPr wrap="square"/>
                    <a:lstStyle/>
                    <a:p>
                      <a:r>
                        <a:rPr lang="en-US" altLang="zh-CN"/>
                        <a:t>68</a:t>
                      </a:r>
                      <a:r>
                        <a:rPr lang="zh-CN" altLang="en-US"/>
                        <a:t>次</a:t>
                      </a:r>
                      <a:endParaRPr lang="zh-CN" altLang="en-US"/>
                    </a:p>
                  </a:txBody>
                  <a:tcPr vert="horz"/>
                </a:tc>
                <a:tc>
                  <a:txBody>
                    <a:bodyPr wrap="square"/>
                    <a:lstStyle/>
                    <a:p>
                      <a:r>
                        <a:rPr lang="en-US" altLang="zh-CN"/>
                        <a:t>3.5</a:t>
                      </a:r>
                      <a:r>
                        <a:rPr lang="zh-CN" altLang="en-US"/>
                        <a:t>万</a:t>
                      </a:r>
                      <a:endParaRPr lang="zh-CN" altLang="en-US"/>
                    </a:p>
                  </a:txBody>
                  <a:tcPr vert="horz"/>
                </a:tc>
              </a:tr>
              <a:tr h="370840">
                <a:tc>
                  <a:txBody>
                    <a:bodyPr wrap="square"/>
                    <a:lstStyle/>
                    <a:p>
                      <a:r>
                        <a:rPr lang="en-US" altLang="zh-CN"/>
                        <a:t>1915</a:t>
                      </a:r>
                      <a:endParaRPr lang="zh-CN" altLang="en-US"/>
                    </a:p>
                  </a:txBody>
                  <a:tcPr vert="horz"/>
                </a:tc>
                <a:tc>
                  <a:txBody>
                    <a:bodyPr wrap="square"/>
                    <a:lstStyle/>
                    <a:p>
                      <a:r>
                        <a:rPr lang="en-US" altLang="zh-CN"/>
                        <a:t>1000</a:t>
                      </a:r>
                      <a:r>
                        <a:rPr lang="zh-CN" altLang="en-US"/>
                        <a:t>次</a:t>
                      </a:r>
                      <a:endParaRPr lang="zh-CN" altLang="en-US"/>
                    </a:p>
                  </a:txBody>
                  <a:tcPr vert="horz"/>
                </a:tc>
                <a:tc>
                  <a:txBody>
                    <a:bodyPr wrap="square"/>
                    <a:lstStyle/>
                    <a:p>
                      <a:r>
                        <a:rPr lang="en-US" altLang="zh-CN"/>
                        <a:t>54</a:t>
                      </a:r>
                      <a:r>
                        <a:rPr lang="zh-CN" altLang="en-US"/>
                        <a:t>万</a:t>
                      </a:r>
                      <a:endParaRPr lang="zh-CN" altLang="en-US"/>
                    </a:p>
                  </a:txBody>
                  <a:tcPr vert="horz"/>
                </a:tc>
              </a:tr>
              <a:tr h="370840">
                <a:tc>
                  <a:txBody>
                    <a:bodyPr wrap="square"/>
                    <a:lstStyle/>
                    <a:p>
                      <a:r>
                        <a:rPr lang="en-US" altLang="zh-CN"/>
                        <a:t>1916</a:t>
                      </a:r>
                      <a:endParaRPr lang="zh-CN" altLang="en-US"/>
                    </a:p>
                  </a:txBody>
                  <a:tcPr vert="horz"/>
                </a:tc>
                <a:tc>
                  <a:txBody>
                    <a:bodyPr wrap="square"/>
                    <a:lstStyle/>
                    <a:p>
                      <a:r>
                        <a:rPr lang="en-US" altLang="zh-CN"/>
                        <a:t>1500</a:t>
                      </a:r>
                      <a:r>
                        <a:rPr lang="zh-CN" altLang="en-US"/>
                        <a:t>次</a:t>
                      </a:r>
                      <a:endParaRPr lang="zh-CN" altLang="en-US"/>
                    </a:p>
                  </a:txBody>
                  <a:tcPr vert="horz"/>
                </a:tc>
                <a:tc>
                  <a:txBody>
                    <a:bodyPr wrap="square"/>
                    <a:lstStyle/>
                    <a:p>
                      <a:r>
                        <a:rPr lang="en-US" altLang="zh-CN"/>
                        <a:t>100</a:t>
                      </a:r>
                      <a:r>
                        <a:rPr lang="zh-CN" altLang="en-US"/>
                        <a:t>万</a:t>
                      </a:r>
                      <a:endParaRPr lang="zh-CN" altLang="en-US"/>
                    </a:p>
                  </a:txBody>
                  <a:tcPr vert="horz"/>
                </a:tc>
              </a:tr>
            </a:tbl>
          </a:graphicData>
        </a:graphic>
      </p:graphicFrame>
      <p:sp>
        <p:nvSpPr>
          <p:cNvPr id="9" name="内容占位符 5"/>
          <p:cNvSpPr txBox="1"/>
          <p:nvPr/>
        </p:nvSpPr>
        <p:spPr>
          <a:xfrm>
            <a:off x="1720165" y="1467287"/>
            <a:ext cx="8915400"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3200" b="1">
                <a:solidFill>
                  <a:schemeClr val="tx1"/>
                </a:solidFill>
                <a:latin typeface="方正姚体" panose="02010601030101010101" pitchFamily="2" charset="-122"/>
                <a:ea typeface="方正姚体" panose="02010601030101010101" pitchFamily="2" charset="-122"/>
              </a:rPr>
              <a:t>(4)</a:t>
            </a:r>
            <a:r>
              <a:rPr lang="zh-CN" altLang="en-US" sz="3200" b="1">
                <a:solidFill>
                  <a:schemeClr val="tx1"/>
                </a:solidFill>
                <a:latin typeface="方正姚体" panose="02010601030101010101" pitchFamily="2" charset="-122"/>
                <a:ea typeface="方正姚体" panose="02010601030101010101" pitchFamily="2" charset="-122"/>
              </a:rPr>
              <a:t>直接原因：一战加剧了社会矛盾</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7" name="文本框 6"/>
          <p:cNvSpPr txBox="1"/>
          <p:nvPr/>
        </p:nvSpPr>
        <p:spPr>
          <a:xfrm>
            <a:off x="5434118" y="2378658"/>
            <a:ext cx="2769356"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0" name="文本框 9"/>
          <p:cNvSpPr txBox="1"/>
          <p:nvPr/>
        </p:nvSpPr>
        <p:spPr>
          <a:xfrm>
            <a:off x="4981287" y="3238455"/>
            <a:ext cx="4554599"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1" name="文本框 10"/>
          <p:cNvSpPr txBox="1"/>
          <p:nvPr/>
        </p:nvSpPr>
        <p:spPr>
          <a:xfrm>
            <a:off x="2172090" y="2733867"/>
            <a:ext cx="3122721"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2" name="文本框 11"/>
          <p:cNvSpPr txBox="1"/>
          <p:nvPr/>
        </p:nvSpPr>
        <p:spPr>
          <a:xfrm>
            <a:off x="9405228" y="2368387"/>
            <a:ext cx="949264"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3" name="文本框 12"/>
          <p:cNvSpPr txBox="1"/>
          <p:nvPr/>
        </p:nvSpPr>
        <p:spPr>
          <a:xfrm>
            <a:off x="4022920" y="4231407"/>
            <a:ext cx="1254473"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4" name="矩形 13"/>
          <p:cNvSpPr/>
          <p:nvPr/>
        </p:nvSpPr>
        <p:spPr>
          <a:xfrm>
            <a:off x="466165" y="2312937"/>
            <a:ext cx="470328"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材料四</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15" name="文本框 14"/>
          <p:cNvSpPr txBox="1"/>
          <p:nvPr/>
        </p:nvSpPr>
        <p:spPr>
          <a:xfrm>
            <a:off x="8708" y="691649"/>
            <a:ext cx="1419497" cy="523220"/>
          </a:xfrm>
          <a:prstGeom prst="rect">
            <a:avLst/>
          </a:prstGeom>
          <a:noFill/>
        </p:spPr>
        <p:txBody>
          <a:bodyPr wrap="square" rtlCol="0">
            <a:spAutoFit/>
          </a:bodyPr>
          <a:lstStyle/>
          <a:p>
            <a:r>
              <a:rPr lang="en-US" altLang="zh-CN" sz="2800" b="1">
                <a:solidFill>
                  <a:schemeClr val="accent5">
                    <a:lumMod val="20000"/>
                    <a:lumOff val="80000"/>
                  </a:schemeClr>
                </a:solidFill>
                <a:latin typeface="方正姚体" panose="02010601030101010101" pitchFamily="2" charset="-122"/>
                <a:ea typeface="方正姚体" panose="02010601030101010101" pitchFamily="2" charset="-122"/>
              </a:rPr>
              <a:t>1.</a:t>
            </a:r>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背景</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P spid="10" grpId="0"/>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内容占位符 6"/>
          <p:cNvGraphicFramePr>
            <a:graphicFrameLocks noGrp="1"/>
          </p:cNvGraphicFramePr>
          <p:nvPr>
            <p:ph idx="1"/>
          </p:nvPr>
        </p:nvGraphicFramePr>
        <p:xfrm>
          <a:off x="0" y="-945399"/>
          <a:ext cx="12192000" cy="6113929"/>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8" name="文本框 7"/>
          <p:cNvSpPr txBox="1"/>
          <p:nvPr/>
        </p:nvSpPr>
        <p:spPr>
          <a:xfrm>
            <a:off x="7305341" y="1612442"/>
            <a:ext cx="1649506" cy="1015663"/>
          </a:xfrm>
          <a:prstGeom prst="rect">
            <a:avLst/>
          </a:prstGeom>
          <a:noFill/>
        </p:spPr>
        <p:txBody>
          <a:bodyPr wrap="square" rtlCol="0">
            <a:spAutoFit/>
          </a:bodyPr>
          <a:lstStyle/>
          <a:p>
            <a:r>
              <a:rPr lang="zh-CN" altLang="en-US" sz="2000" b="1">
                <a:latin typeface="方正姚体" panose="02010601030101010101" pitchFamily="2" charset="-122"/>
                <a:ea typeface="方正姚体" panose="02010601030101010101" pitchFamily="2" charset="-122"/>
                <a:sym typeface="Wingdings 2" panose="05020102010507070707" pitchFamily="18" charset="2"/>
              </a:rPr>
              <a:t></a:t>
            </a:r>
            <a:r>
              <a:rPr lang="zh-CN" altLang="en-US" sz="2000" b="1">
                <a:latin typeface="方正姚体" panose="02010601030101010101" pitchFamily="2" charset="-122"/>
                <a:ea typeface="方正姚体" panose="02010601030101010101" pitchFamily="2" charset="-122"/>
              </a:rPr>
              <a:t>两个政权局  面结束</a:t>
            </a:r>
            <a:endParaRPr lang="en-US" altLang="zh-CN" sz="2000" b="1">
              <a:latin typeface="方正姚体" panose="02010601030101010101" pitchFamily="2" charset="-122"/>
              <a:ea typeface="方正姚体" panose="02010601030101010101" pitchFamily="2" charset="-122"/>
            </a:endParaRPr>
          </a:p>
          <a:p>
            <a:r>
              <a:rPr lang="zh-CN" altLang="en-US" sz="2000" b="1">
                <a:latin typeface="方正姚体" panose="02010601030101010101" pitchFamily="2" charset="-122"/>
                <a:ea typeface="方正姚体" panose="02010601030101010101" pitchFamily="2" charset="-122"/>
                <a:sym typeface="Wingdings 2" panose="05020102010507070707" pitchFamily="18" charset="2"/>
              </a:rPr>
              <a:t></a:t>
            </a:r>
            <a:r>
              <a:rPr lang="zh-CN" altLang="en-US" sz="2000" b="1">
                <a:latin typeface="方正姚体" panose="02010601030101010101" pitchFamily="2" charset="-122"/>
                <a:ea typeface="方正姚体" panose="02010601030101010101" pitchFamily="2" charset="-122"/>
              </a:rPr>
              <a:t>武装起义</a:t>
            </a:r>
            <a:endParaRPr lang="en-US" altLang="zh-CN" sz="2000" b="1">
              <a:latin typeface="方正姚体" panose="02010601030101010101" pitchFamily="2" charset="-122"/>
              <a:ea typeface="方正姚体" panose="02010601030101010101" pitchFamily="2" charset="-122"/>
            </a:endParaRPr>
          </a:p>
        </p:txBody>
      </p:sp>
      <p:grpSp>
        <p:nvGrpSpPr>
          <p:cNvPr id="9" name="组合 8"/>
          <p:cNvGrpSpPr/>
          <p:nvPr/>
        </p:nvGrpSpPr>
        <p:grpSpPr>
          <a:xfrm rot="5931873">
            <a:off x="1425126" y="3140062"/>
            <a:ext cx="909832" cy="179648"/>
            <a:chOff x="4531709" y="542562"/>
            <a:chExt cx="909832" cy="179648"/>
          </a:xfrm>
        </p:grpSpPr>
        <p:sp>
          <p:nvSpPr>
            <p:cNvPr id="19" name="直接连接符 3"/>
            <p:cNvSpPr/>
            <p:nvPr/>
          </p:nvSpPr>
          <p:spPr>
            <a:xfrm rot="20022536">
              <a:off x="4531709" y="542562"/>
              <a:ext cx="909832" cy="179648"/>
            </a:xfrm>
            <a:custGeom>
              <a:avLst/>
              <a:gdLst/>
              <a:ahLst/>
              <a:cxnLst/>
              <a:rect l="0" t="0" r="0" b="0"/>
              <a:pathLst>
                <a:path>
                  <a:moveTo>
                    <a:pt x="0" y="89824"/>
                  </a:moveTo>
                  <a:lnTo>
                    <a:pt x="909832" y="8982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p:txBody>
        </p:sp>
        <p:sp>
          <p:nvSpPr>
            <p:cNvPr id="20" name="直接连接符 4"/>
            <p:cNvSpPr txBox="1"/>
            <p:nvPr/>
          </p:nvSpPr>
          <p:spPr>
            <a:xfrm rot="20022536">
              <a:off x="4963880" y="609641"/>
              <a:ext cx="45491" cy="454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p:txBody>
        </p:sp>
      </p:grpSp>
      <p:grpSp>
        <p:nvGrpSpPr>
          <p:cNvPr id="11" name="组合 10"/>
          <p:cNvGrpSpPr/>
          <p:nvPr/>
        </p:nvGrpSpPr>
        <p:grpSpPr>
          <a:xfrm rot="4848494">
            <a:off x="1111659" y="3149944"/>
            <a:ext cx="956223" cy="179648"/>
            <a:chOff x="4522768" y="968586"/>
            <a:chExt cx="956223" cy="179648"/>
          </a:xfrm>
        </p:grpSpPr>
        <p:sp>
          <p:nvSpPr>
            <p:cNvPr id="15" name="直接连接符 7"/>
            <p:cNvSpPr/>
            <p:nvPr/>
          </p:nvSpPr>
          <p:spPr>
            <a:xfrm rot="1680549">
              <a:off x="4522768" y="968586"/>
              <a:ext cx="956223" cy="179648"/>
            </a:xfrm>
            <a:custGeom>
              <a:avLst/>
              <a:gdLst/>
              <a:ahLst/>
              <a:cxnLst/>
              <a:rect l="0" t="0" r="0" b="0"/>
              <a:pathLst>
                <a:path>
                  <a:moveTo>
                    <a:pt x="0" y="89824"/>
                  </a:moveTo>
                  <a:lnTo>
                    <a:pt x="956223" y="89824"/>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p:txBody>
        </p:sp>
        <p:sp>
          <p:nvSpPr>
            <p:cNvPr id="16" name="直接连接符 8"/>
            <p:cNvSpPr txBox="1"/>
            <p:nvPr/>
          </p:nvSpPr>
          <p:spPr>
            <a:xfrm rot="1680549">
              <a:off x="4976974" y="1034505"/>
              <a:ext cx="47811" cy="4781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zh-CN" altLang="en-US" sz="500" kern="1200"/>
            </a:p>
          </p:txBody>
        </p:sp>
      </p:grpSp>
      <p:sp>
        <p:nvSpPr>
          <p:cNvPr id="21" name="文本框 20"/>
          <p:cNvSpPr txBox="1"/>
          <p:nvPr/>
        </p:nvSpPr>
        <p:spPr>
          <a:xfrm>
            <a:off x="1165660" y="3538325"/>
            <a:ext cx="492443" cy="1887398"/>
          </a:xfrm>
          <a:prstGeom prst="rect">
            <a:avLst/>
          </a:prstGeom>
        </p:spPr>
        <p:style>
          <a:lnRef idx="1">
            <a:schemeClr val="accent2"/>
          </a:lnRef>
          <a:fillRef idx="2">
            <a:schemeClr val="accent2"/>
          </a:fillRef>
          <a:effectRef idx="1">
            <a:schemeClr val="accent2"/>
          </a:effectRef>
          <a:fontRef idx="minor">
            <a:schemeClr val="dk1"/>
          </a:fontRef>
        </p:style>
        <p:txBody>
          <a:bodyPr vert="eaVert" wrap="square" rtlCol="0">
            <a:spAutoFit/>
          </a:bodyPr>
          <a:lstStyle/>
          <a:p>
            <a:r>
              <a:rPr lang="zh-CN" altLang="en-US" sz="2000" b="1">
                <a:latin typeface="方正姚体" panose="02010601030101010101" pitchFamily="2" charset="-122"/>
                <a:ea typeface="方正姚体" panose="02010601030101010101" pitchFamily="2" charset="-122"/>
              </a:rPr>
              <a:t>工兵代表苏维埃</a:t>
            </a:r>
            <a:endParaRPr lang="zh-CN" altLang="en-US" sz="2000" b="1">
              <a:latin typeface="方正姚体" panose="02010601030101010101" pitchFamily="2" charset="-122"/>
              <a:ea typeface="方正姚体" panose="02010601030101010101" pitchFamily="2" charset="-122"/>
            </a:endParaRPr>
          </a:p>
        </p:txBody>
      </p:sp>
      <p:sp>
        <p:nvSpPr>
          <p:cNvPr id="22" name="文本框 21"/>
          <p:cNvSpPr txBox="1"/>
          <p:nvPr/>
        </p:nvSpPr>
        <p:spPr>
          <a:xfrm>
            <a:off x="1708737" y="3536407"/>
            <a:ext cx="492443" cy="2786015"/>
          </a:xfrm>
          <a:prstGeom prst="rect">
            <a:avLst/>
          </a:prstGeom>
        </p:spPr>
        <p:style>
          <a:lnRef idx="1">
            <a:schemeClr val="accent2"/>
          </a:lnRef>
          <a:fillRef idx="2">
            <a:schemeClr val="accent2"/>
          </a:fillRef>
          <a:effectRef idx="1">
            <a:schemeClr val="accent2"/>
          </a:effectRef>
          <a:fontRef idx="minor">
            <a:schemeClr val="dk1"/>
          </a:fontRef>
        </p:style>
        <p:txBody>
          <a:bodyPr vert="eaVert" wrap="square" rtlCol="0">
            <a:spAutoFit/>
          </a:bodyPr>
          <a:lstStyle/>
          <a:p>
            <a:r>
              <a:rPr lang="zh-CN" altLang="en-US" sz="2000" b="1">
                <a:latin typeface="方正姚体" panose="02010601030101010101" pitchFamily="2" charset="-122"/>
                <a:ea typeface="方正姚体" panose="02010601030101010101" pitchFamily="2" charset="-122"/>
              </a:rPr>
              <a:t>资产阶级临时政府</a:t>
            </a:r>
            <a:r>
              <a:rPr lang="en-US" altLang="zh-CN" sz="2000" b="1">
                <a:latin typeface="方正姚体" panose="02010601030101010101" pitchFamily="2" charset="-122"/>
                <a:ea typeface="方正姚体" panose="02010601030101010101" pitchFamily="2" charset="-122"/>
              </a:rPr>
              <a:t>(</a:t>
            </a:r>
            <a:r>
              <a:rPr lang="zh-CN" altLang="en-US" sz="2000" b="1">
                <a:latin typeface="方正姚体" panose="02010601030101010101" pitchFamily="2" charset="-122"/>
                <a:ea typeface="方正姚体" panose="02010601030101010101" pitchFamily="2" charset="-122"/>
              </a:rPr>
              <a:t>掌权</a:t>
            </a:r>
            <a:r>
              <a:rPr lang="en-US" altLang="zh-CN" sz="2000" b="1">
                <a:latin typeface="方正姚体" panose="02010601030101010101" pitchFamily="2" charset="-122"/>
                <a:ea typeface="方正姚体" panose="02010601030101010101" pitchFamily="2" charset="-122"/>
              </a:rPr>
              <a:t>)</a:t>
            </a:r>
            <a:endParaRPr lang="zh-CN" altLang="en-US" sz="2000" b="1">
              <a:latin typeface="方正姚体" panose="02010601030101010101" pitchFamily="2" charset="-122"/>
              <a:ea typeface="方正姚体" panose="02010601030101010101" pitchFamily="2" charset="-122"/>
            </a:endParaRPr>
          </a:p>
        </p:txBody>
      </p:sp>
      <p:sp>
        <p:nvSpPr>
          <p:cNvPr id="23" name="文本框 22"/>
          <p:cNvSpPr txBox="1"/>
          <p:nvPr/>
        </p:nvSpPr>
        <p:spPr>
          <a:xfrm>
            <a:off x="0" y="676357"/>
            <a:ext cx="1419497" cy="523220"/>
          </a:xfrm>
          <a:prstGeom prst="rect">
            <a:avLst/>
          </a:prstGeom>
          <a:noFill/>
        </p:spPr>
        <p:txBody>
          <a:bodyPr wrap="square" rtlCol="0">
            <a:spAutoFit/>
          </a:bodyPr>
          <a:lstStyle/>
          <a:p>
            <a:r>
              <a:rPr lang="en-US" altLang="zh-CN" sz="2800" b="1">
                <a:solidFill>
                  <a:schemeClr val="accent5">
                    <a:lumMod val="20000"/>
                    <a:lumOff val="80000"/>
                  </a:schemeClr>
                </a:solidFill>
                <a:latin typeface="方正姚体" panose="02010601030101010101" pitchFamily="2" charset="-122"/>
                <a:ea typeface="方正姚体" panose="02010601030101010101" pitchFamily="2" charset="-122"/>
              </a:rPr>
              <a:t>2.</a:t>
            </a:r>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过程</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pic>
        <p:nvPicPr>
          <p:cNvPr id="13" name="图片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40459" y="3053167"/>
            <a:ext cx="4990579" cy="3675372"/>
          </a:xfrm>
          <a:prstGeom prst="rect">
            <a:avLst/>
          </a:prstGeom>
        </p:spPr>
      </p:pic>
      <p:sp>
        <p:nvSpPr>
          <p:cNvPr id="17" name="流程图: 接点 16"/>
          <p:cNvSpPr/>
          <p:nvPr/>
        </p:nvSpPr>
        <p:spPr>
          <a:xfrm>
            <a:off x="9393004" y="5168530"/>
            <a:ext cx="715309" cy="735747"/>
          </a:xfrm>
          <a:prstGeom prst="flowChartConnector">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circle(in)">
                                      <p:cBhvr>
                                        <p:cTn id="29" dur="1500"/>
                                        <p:tgtEl>
                                          <p:spTgt spid="17"/>
                                        </p:tgtEl>
                                      </p:cBhvr>
                                    </p:animEffect>
                                  </p:childTnLst>
                                </p:cTn>
                              </p:par>
                              <p:par>
                                <p:cTn id="30" presetID="10" presetClass="entr" presetSubtype="0" fill="hold"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1" grpId="0"/>
      <p:bldP spid="22" grpId="0"/>
      <p:bldP spid="17" grpId="0"/>
      <p:bldGraphic spid="7"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49579" y="781128"/>
            <a:ext cx="8911687" cy="1280890"/>
          </a:xfrm>
        </p:spPr>
        <p:txBody>
          <a:bodyPr/>
          <a:lstStyle/>
          <a:p>
            <a:r>
              <a:rPr lang="zh-CN" altLang="zh-CN" b="1">
                <a:latin typeface="方正姚体" panose="02010601030101010101" pitchFamily="2" charset="-122"/>
                <a:ea typeface="方正姚体" panose="02010601030101010101" pitchFamily="2" charset="-122"/>
                <a:sym typeface="宋体" panose="02010600030101010101" pitchFamily="2" charset="-122"/>
              </a:rPr>
              <a:t>“对俄国来说，十月革命是一个句号；对世界来说，十月革命是一个感叹号。”</a:t>
            </a:r>
            <a:endParaRPr lang="zh-CN" altLang="en-US">
              <a:latin typeface="方正姚体" panose="02010601030101010101" pitchFamily="2" charset="-122"/>
              <a:ea typeface="方正姚体" panose="02010601030101010101" pitchFamily="2" charset="-122"/>
            </a:endParaRPr>
          </a:p>
        </p:txBody>
      </p:sp>
      <p:sp>
        <p:nvSpPr>
          <p:cNvPr id="5" name="箭头: 右弧形 4"/>
          <p:cNvSpPr/>
          <p:nvPr/>
        </p:nvSpPr>
        <p:spPr>
          <a:xfrm>
            <a:off x="3482107" y="2623127"/>
            <a:ext cx="2576946" cy="3223491"/>
          </a:xfrm>
          <a:prstGeom prst="curvedLef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b="1">
              <a:solidFill>
                <a:schemeClr val="tx1"/>
              </a:solidFill>
            </a:endParaRPr>
          </a:p>
        </p:txBody>
      </p:sp>
      <p:sp>
        <p:nvSpPr>
          <p:cNvPr id="7" name="箭头: 右弧形 6"/>
          <p:cNvSpPr/>
          <p:nvPr/>
        </p:nvSpPr>
        <p:spPr>
          <a:xfrm rot="10800000">
            <a:off x="6059053" y="2327562"/>
            <a:ext cx="2576946" cy="3223491"/>
          </a:xfrm>
          <a:prstGeom prst="curvedLef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文本框 7"/>
          <p:cNvSpPr txBox="1"/>
          <p:nvPr/>
        </p:nvSpPr>
        <p:spPr>
          <a:xfrm>
            <a:off x="7102762" y="2701635"/>
            <a:ext cx="1533237" cy="646331"/>
          </a:xfrm>
          <a:prstGeom prst="rect">
            <a:avLst/>
          </a:prstGeom>
          <a:noFill/>
        </p:spPr>
        <p:txBody>
          <a:bodyPr wrap="square" rtlCol="0">
            <a:spAutoFit/>
          </a:bodyPr>
          <a:lstStyle/>
          <a:p>
            <a:r>
              <a:rPr lang="zh-CN" altLang="en-US" sz="3600" b="1">
                <a:latin typeface="方正姚体" panose="02010601030101010101" pitchFamily="2" charset="-122"/>
                <a:ea typeface="方正姚体" panose="02010601030101010101" pitchFamily="2" charset="-122"/>
              </a:rPr>
              <a:t>世界！</a:t>
            </a:r>
            <a:endParaRPr lang="zh-CN" altLang="en-US" sz="3600" b="1">
              <a:latin typeface="方正姚体" panose="02010601030101010101" pitchFamily="2" charset="-122"/>
              <a:ea typeface="方正姚体" panose="02010601030101010101" pitchFamily="2" charset="-122"/>
            </a:endParaRPr>
          </a:p>
        </p:txBody>
      </p:sp>
      <p:sp>
        <p:nvSpPr>
          <p:cNvPr id="9" name="文本框 8"/>
          <p:cNvSpPr txBox="1"/>
          <p:nvPr/>
        </p:nvSpPr>
        <p:spPr>
          <a:xfrm>
            <a:off x="3865416" y="4765962"/>
            <a:ext cx="1533237" cy="646331"/>
          </a:xfrm>
          <a:prstGeom prst="rect">
            <a:avLst/>
          </a:prstGeom>
          <a:noFill/>
        </p:spPr>
        <p:txBody>
          <a:bodyPr wrap="square" rtlCol="0">
            <a:spAutoFit/>
          </a:bodyPr>
          <a:lstStyle/>
          <a:p>
            <a:r>
              <a:rPr lang="zh-CN" altLang="en-US" sz="3600" b="1">
                <a:latin typeface="方正姚体" panose="02010601030101010101" pitchFamily="2" charset="-122"/>
                <a:ea typeface="方正姚体" panose="02010601030101010101" pitchFamily="2" charset="-122"/>
              </a:rPr>
              <a:t>俄国。</a:t>
            </a:r>
            <a:endParaRPr lang="zh-CN" altLang="en-US" sz="3600" b="1">
              <a:latin typeface="方正姚体" panose="02010601030101010101" pitchFamily="2" charset="-122"/>
              <a:ea typeface="方正姚体" panose="02010601030101010101" pitchFamily="2" charset="-122"/>
            </a:endParaRPr>
          </a:p>
        </p:txBody>
      </p:sp>
      <p:sp>
        <p:nvSpPr>
          <p:cNvPr id="12" name="文本框 11"/>
          <p:cNvSpPr txBox="1"/>
          <p:nvPr/>
        </p:nvSpPr>
        <p:spPr>
          <a:xfrm>
            <a:off x="0" y="681344"/>
            <a:ext cx="1419497" cy="523220"/>
          </a:xfrm>
          <a:prstGeom prst="rect">
            <a:avLst/>
          </a:prstGeom>
          <a:noFill/>
        </p:spPr>
        <p:txBody>
          <a:bodyPr wrap="square" rtlCol="0">
            <a:spAutoFit/>
          </a:bodyPr>
          <a:lstStyle/>
          <a:p>
            <a:r>
              <a:rPr lang="en-US" altLang="zh-CN" sz="2800" b="1">
                <a:solidFill>
                  <a:schemeClr val="accent5">
                    <a:lumMod val="20000"/>
                    <a:lumOff val="80000"/>
                  </a:schemeClr>
                </a:solidFill>
                <a:latin typeface="方正姚体" panose="02010601030101010101" pitchFamily="2" charset="-122"/>
                <a:ea typeface="方正姚体" panose="02010601030101010101" pitchFamily="2" charset="-122"/>
              </a:rPr>
              <a:t>3.</a:t>
            </a:r>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影响</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878897" y="3265727"/>
            <a:ext cx="11043137" cy="3346252"/>
          </a:xfrm>
        </p:spPr>
        <p:style>
          <a:lnRef idx="2">
            <a:schemeClr val="dk1"/>
          </a:lnRef>
          <a:fillRef idx="1">
            <a:schemeClr val="lt1"/>
          </a:fillRef>
          <a:effectRef idx="0">
            <a:schemeClr val="dk1"/>
          </a:effectRef>
          <a:fontRef idx="minor">
            <a:schemeClr val="dk1"/>
          </a:fontRef>
        </p:style>
        <p:txBody>
          <a:bodyPr>
            <a:noAutofit/>
          </a:bodyPr>
          <a:lstStyle/>
          <a:p>
            <a:r>
              <a:rPr lang="zh-CN" altLang="en-US" sz="2400" b="1">
                <a:solidFill>
                  <a:schemeClr val="tx1"/>
                </a:solidFill>
                <a:latin typeface="方正姚体" panose="02010601030101010101" pitchFamily="2" charset="-122"/>
                <a:ea typeface="方正姚体" panose="02010601030101010101" pitchFamily="2" charset="-122"/>
              </a:rPr>
              <a:t>十月革命是经济文化不发达的俄国，在短时间内摆脱了封建残余的束缚和剥削阶级的统治；建立了新型的无产阶级专政，开辟出社会主义发展的道路。</a:t>
            </a:r>
            <a:endParaRPr lang="en-US" altLang="zh-CN" sz="2400" b="1">
              <a:solidFill>
                <a:schemeClr val="tx1"/>
              </a:solidFill>
              <a:latin typeface="方正姚体" panose="02010601030101010101" pitchFamily="2" charset="-122"/>
              <a:ea typeface="方正姚体" panose="02010601030101010101" pitchFamily="2" charset="-122"/>
            </a:endParaRPr>
          </a:p>
          <a:p>
            <a:pPr marL="0" indent="0">
              <a:buNone/>
            </a:pPr>
            <a:r>
              <a:rPr lang="en-US" altLang="zh-CN" sz="2400" b="1">
                <a:solidFill>
                  <a:schemeClr val="tx1"/>
                </a:solidFill>
                <a:latin typeface="方正姚体" panose="02010601030101010101" pitchFamily="2" charset="-122"/>
                <a:ea typeface="方正姚体" panose="02010601030101010101" pitchFamily="2" charset="-122"/>
              </a:rPr>
              <a:t>                                                      ——</a:t>
            </a:r>
            <a:r>
              <a:rPr lang="zh-CN" altLang="en-US" sz="2400" b="1">
                <a:solidFill>
                  <a:schemeClr val="tx1"/>
                </a:solidFill>
                <a:latin typeface="方正姚体" panose="02010601030101010101" pitchFamily="2" charset="-122"/>
                <a:ea typeface="方正姚体" panose="02010601030101010101" pitchFamily="2" charset="-122"/>
              </a:rPr>
              <a:t>岳麓版历史必修一</a:t>
            </a:r>
            <a:r>
              <a:rPr lang="en-US" altLang="zh-CN" sz="2400" b="1">
                <a:solidFill>
                  <a:schemeClr val="tx1"/>
                </a:solidFill>
                <a:latin typeface="方正姚体" panose="02010601030101010101" pitchFamily="2" charset="-122"/>
                <a:ea typeface="方正姚体" panose="02010601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rPr>
              <a:t>俄国十月社会主义革命</a:t>
            </a:r>
            <a:r>
              <a:rPr lang="en-US" altLang="zh-CN" sz="2400" b="1">
                <a:solidFill>
                  <a:schemeClr val="tx1"/>
                </a:solidFill>
                <a:latin typeface="方正姚体" panose="02010601030101010101" pitchFamily="2" charset="-122"/>
                <a:ea typeface="方正姚体" panose="02010601030101010101" pitchFamily="2" charset="-122"/>
              </a:rPr>
              <a:t>》</a:t>
            </a:r>
            <a:endParaRPr lang="en-US" altLang="zh-CN" sz="2400" b="1">
              <a:solidFill>
                <a:schemeClr val="tx1"/>
              </a:solidFill>
              <a:latin typeface="方正姚体" panose="02010601030101010101" pitchFamily="2" charset="-122"/>
              <a:ea typeface="方正姚体" panose="02010601030101010101" pitchFamily="2" charset="-122"/>
            </a:endParaRPr>
          </a:p>
          <a:p>
            <a:pPr defTabSz="914400">
              <a:lnSpc>
                <a:spcPct val="120000"/>
              </a:lnSpc>
            </a:pPr>
            <a:r>
              <a:rPr lang="zh-CN" altLang="zh-CN" sz="2400" b="1">
                <a:solidFill>
                  <a:schemeClr val="tx1"/>
                </a:solidFill>
                <a:latin typeface="方正姚体" panose="02010601030101010101" pitchFamily="2" charset="-122"/>
                <a:ea typeface="方正姚体" panose="02010601030101010101" pitchFamily="2" charset="-122"/>
                <a:sym typeface="宋体" panose="02010600030101010101" pitchFamily="2" charset="-122"/>
              </a:rPr>
              <a:t>1937年，苏联工业产量超过德、英、法，成为欧洲第一，世界第二。苏联仅用几十年时间走完了西方国家上百年才能走完的工业化过程，开创了一种不同于资本主义现代化的社会主义现代化新模式，开辟出一条社会主义发展的道路。</a:t>
            </a:r>
            <a:endParaRPr lang="en-US" altLang="zh-CN" sz="2400" b="1">
              <a:solidFill>
                <a:schemeClr val="tx1"/>
              </a:solidFill>
              <a:latin typeface="方正姚体" panose="02010601030101010101" pitchFamily="2" charset="-122"/>
              <a:ea typeface="方正姚体" panose="02010601030101010101" pitchFamily="2" charset="-122"/>
              <a:sym typeface="宋体" panose="02010600030101010101" pitchFamily="2" charset="-122"/>
            </a:endParaRPr>
          </a:p>
          <a:p>
            <a:pPr marL="0" indent="0" defTabSz="914400">
              <a:lnSpc>
                <a:spcPct val="120000"/>
              </a:lnSpc>
              <a:buNone/>
            </a:pPr>
            <a:r>
              <a:rPr lang="en-US" altLang="zh-CN" sz="2400" b="1">
                <a:solidFill>
                  <a:schemeClr val="tx1"/>
                </a:solidFill>
                <a:latin typeface="方正姚体" panose="02010601030101010101" pitchFamily="2" charset="-122"/>
                <a:ea typeface="方正姚体" panose="02010601030101010101" pitchFamily="2" charset="-122"/>
                <a:sym typeface="宋体" panose="02010600030101010101" pitchFamily="2" charset="-122"/>
              </a:rPr>
              <a:t>                                                                                                           ——《</a:t>
            </a:r>
            <a:r>
              <a:rPr lang="zh-CN" altLang="en-US" sz="2400" b="1">
                <a:solidFill>
                  <a:schemeClr val="tx1"/>
                </a:solidFill>
                <a:latin typeface="方正姚体" panose="02010601030101010101" pitchFamily="2" charset="-122"/>
                <a:ea typeface="方正姚体" panose="02010601030101010101" pitchFamily="2" charset="-122"/>
                <a:sym typeface="宋体" panose="02010600030101010101" pitchFamily="2" charset="-122"/>
              </a:rPr>
              <a:t>大国崛起</a:t>
            </a:r>
            <a:r>
              <a:rPr lang="en-US" altLang="zh-CN" sz="2400" b="1">
                <a:solidFill>
                  <a:schemeClr val="tx1"/>
                </a:solidFill>
                <a:latin typeface="方正姚体" panose="02010601030101010101" pitchFamily="2" charset="-122"/>
                <a:ea typeface="方正姚体" panose="02010601030101010101" pitchFamily="2" charset="-122"/>
                <a:sym typeface="宋体" panose="02010600030101010101" pitchFamily="2" charset="-122"/>
              </a:rPr>
              <a:t>》</a:t>
            </a:r>
            <a:endParaRPr lang="zh-CN" altLang="zh-CN" sz="2400" b="1">
              <a:solidFill>
                <a:schemeClr val="tx1"/>
              </a:solidFill>
              <a:latin typeface="方正姚体" panose="02010601030101010101" pitchFamily="2" charset="-122"/>
              <a:ea typeface="方正姚体" panose="02010601030101010101" pitchFamily="2" charset="-122"/>
              <a:sym typeface="宋体" panose="02010600030101010101" pitchFamily="2" charset="-122"/>
            </a:endParaRPr>
          </a:p>
        </p:txBody>
      </p:sp>
      <p:sp>
        <p:nvSpPr>
          <p:cNvPr id="8" name="文本框 7"/>
          <p:cNvSpPr txBox="1"/>
          <p:nvPr/>
        </p:nvSpPr>
        <p:spPr>
          <a:xfrm>
            <a:off x="1414444" y="1293865"/>
            <a:ext cx="1114697" cy="58477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zh-CN" altLang="en-US" sz="3200" b="1">
                <a:solidFill>
                  <a:schemeClr val="tx1"/>
                </a:solidFill>
                <a:latin typeface="方正姚体" panose="02010601030101010101" pitchFamily="2" charset="-122"/>
                <a:ea typeface="方正姚体" panose="02010601030101010101" pitchFamily="2" charset="-122"/>
              </a:rPr>
              <a:t>俄国</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10" name="内容占位符 5"/>
          <p:cNvSpPr txBox="1"/>
          <p:nvPr/>
        </p:nvSpPr>
        <p:spPr>
          <a:xfrm>
            <a:off x="2609857" y="1293865"/>
            <a:ext cx="9312177" cy="1826141"/>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zh-CN" altLang="en-US" sz="3200">
                <a:solidFill>
                  <a:schemeClr val="tx1"/>
                </a:solidFill>
                <a:latin typeface="方正姚体" panose="02010601030101010101" pitchFamily="2" charset="-122"/>
                <a:ea typeface="方正姚体" panose="02010601030101010101" pitchFamily="2" charset="-122"/>
              </a:rPr>
              <a:t>结束了剥削阶级在俄国的统治。</a:t>
            </a:r>
            <a:endParaRPr lang="en-US" altLang="zh-CN" sz="3200">
              <a:solidFill>
                <a:schemeClr val="tx1"/>
              </a:solidFill>
              <a:latin typeface="方正姚体" panose="02010601030101010101" pitchFamily="2" charset="-122"/>
              <a:ea typeface="方正姚体" panose="02010601030101010101" pitchFamily="2" charset="-122"/>
            </a:endParaRPr>
          </a:p>
          <a:p>
            <a:r>
              <a:rPr lang="zh-CN" altLang="en-US" sz="3200">
                <a:solidFill>
                  <a:schemeClr val="tx1"/>
                </a:solidFill>
                <a:latin typeface="方正姚体" panose="02010601030101010101" pitchFamily="2" charset="-122"/>
                <a:ea typeface="方正姚体" panose="02010601030101010101" pitchFamily="2" charset="-122"/>
              </a:rPr>
              <a:t>建立了世界上第一个无产阶级专政国家。</a:t>
            </a:r>
            <a:endParaRPr lang="en-US" altLang="zh-CN" sz="3200">
              <a:solidFill>
                <a:schemeClr val="tx1"/>
              </a:solidFill>
              <a:latin typeface="方正姚体" panose="02010601030101010101" pitchFamily="2" charset="-122"/>
              <a:ea typeface="方正姚体" panose="02010601030101010101" pitchFamily="2" charset="-122"/>
            </a:endParaRPr>
          </a:p>
          <a:p>
            <a:r>
              <a:rPr lang="zh-CN" altLang="en-US" sz="3200">
                <a:solidFill>
                  <a:schemeClr val="tx1"/>
                </a:solidFill>
                <a:latin typeface="方正姚体" panose="02010601030101010101" pitchFamily="2" charset="-122"/>
                <a:ea typeface="方正姚体" panose="02010601030101010101" pitchFamily="2" charset="-122"/>
              </a:rPr>
              <a:t>开启了俄国的现代化强国进程。</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7" name="文本框 6"/>
          <p:cNvSpPr txBox="1"/>
          <p:nvPr/>
        </p:nvSpPr>
        <p:spPr>
          <a:xfrm>
            <a:off x="7741890" y="3327895"/>
            <a:ext cx="4014681"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9" name="文本框 8"/>
          <p:cNvSpPr txBox="1"/>
          <p:nvPr/>
        </p:nvSpPr>
        <p:spPr>
          <a:xfrm>
            <a:off x="4064984" y="3697227"/>
            <a:ext cx="2806080"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2" name="文本框 11"/>
          <p:cNvSpPr txBox="1"/>
          <p:nvPr/>
        </p:nvSpPr>
        <p:spPr>
          <a:xfrm>
            <a:off x="4981288" y="5557290"/>
            <a:ext cx="1889776"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3" name="矩形 12"/>
          <p:cNvSpPr/>
          <p:nvPr/>
        </p:nvSpPr>
        <p:spPr>
          <a:xfrm>
            <a:off x="306079" y="3265315"/>
            <a:ext cx="444787"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材料五</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14" name="文本框 13"/>
          <p:cNvSpPr txBox="1"/>
          <p:nvPr/>
        </p:nvSpPr>
        <p:spPr>
          <a:xfrm>
            <a:off x="0" y="681344"/>
            <a:ext cx="1419497" cy="523220"/>
          </a:xfrm>
          <a:prstGeom prst="rect">
            <a:avLst/>
          </a:prstGeom>
          <a:noFill/>
        </p:spPr>
        <p:txBody>
          <a:bodyPr wrap="square" rtlCol="0">
            <a:spAutoFit/>
          </a:bodyPr>
          <a:lstStyle/>
          <a:p>
            <a:r>
              <a:rPr lang="en-US" altLang="zh-CN" sz="2800" b="1">
                <a:solidFill>
                  <a:schemeClr val="accent5">
                    <a:lumMod val="20000"/>
                    <a:lumOff val="80000"/>
                  </a:schemeClr>
                </a:solidFill>
                <a:latin typeface="方正姚体" panose="02010601030101010101" pitchFamily="2" charset="-122"/>
                <a:ea typeface="方正姚体" panose="02010601030101010101" pitchFamily="2" charset="-122"/>
              </a:rPr>
              <a:t>3.</a:t>
            </a:r>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影响</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fade">
                                      <p:cBhvr>
                                        <p:cTn id="22" dur="500"/>
                                        <p:tgtEl>
                                          <p:spTgt spid="1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fade">
                                      <p:cBhvr>
                                        <p:cTn id="3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132114" y="3970391"/>
            <a:ext cx="10947808" cy="2482669"/>
          </a:xfrm>
        </p:spPr>
        <p:style>
          <a:lnRef idx="2">
            <a:schemeClr val="dk1"/>
          </a:lnRef>
          <a:fillRef idx="1">
            <a:schemeClr val="lt1"/>
          </a:fillRef>
          <a:effectRef idx="0">
            <a:schemeClr val="dk1"/>
          </a:effectRef>
          <a:fontRef idx="minor">
            <a:schemeClr val="dk1"/>
          </a:fontRef>
        </p:style>
        <p:txBody>
          <a:bodyPr>
            <a:normAutofit/>
          </a:bodyPr>
          <a:lstStyle/>
          <a:p>
            <a:pPr>
              <a:lnSpc>
                <a:spcPts val="3200"/>
              </a:lnSpc>
            </a:pPr>
            <a:r>
              <a:rPr lang="zh-CN" altLang="en-US" sz="2800" b="1">
                <a:solidFill>
                  <a:schemeClr val="tx1"/>
                </a:solidFill>
                <a:latin typeface="方正姚体" panose="02010601030101010101" pitchFamily="2" charset="-122"/>
                <a:ea typeface="方正姚体" panose="02010601030101010101" pitchFamily="2" charset="-122"/>
              </a:rPr>
              <a:t>“十月革命一声炮响，给我们送来了马克思列宁主义。十月革命帮助了中国的也帮助了全世界的先进分子，用无产阶级的宇宙观作为观察国家命运的工具，重新考虑自己的问题。走俄国人的路——这就是结论。”                  </a:t>
            </a:r>
            <a:endParaRPr lang="zh-CN" altLang="en-US" sz="2800" b="1">
              <a:solidFill>
                <a:schemeClr val="tx1"/>
              </a:solidFill>
              <a:latin typeface="方正姚体" panose="02010601030101010101" pitchFamily="2" charset="-122"/>
              <a:ea typeface="方正姚体" panose="02010601030101010101" pitchFamily="2" charset="-122"/>
            </a:endParaRPr>
          </a:p>
          <a:p>
            <a:pPr marL="0" indent="0">
              <a:lnSpc>
                <a:spcPts val="3200"/>
              </a:lnSpc>
              <a:buNone/>
            </a:pPr>
            <a:r>
              <a:rPr lang="zh-CN" altLang="en-US" sz="2800" b="1">
                <a:solidFill>
                  <a:schemeClr val="tx1"/>
                </a:solidFill>
                <a:latin typeface="方正姚体" panose="02010601030101010101" pitchFamily="2" charset="-122"/>
                <a:ea typeface="方正姚体" panose="02010601030101010101" pitchFamily="2" charset="-122"/>
              </a:rPr>
              <a:t>                                                               ——毛泽东</a:t>
            </a:r>
            <a:r>
              <a:rPr lang="en-US" altLang="zh-CN" sz="2800" b="1">
                <a:solidFill>
                  <a:schemeClr val="tx1"/>
                </a:solidFill>
                <a:latin typeface="方正姚体" panose="02010601030101010101" pitchFamily="2" charset="-122"/>
                <a:ea typeface="方正姚体" panose="02010601030101010101" pitchFamily="2" charset="-122"/>
              </a:rPr>
              <a:t>《</a:t>
            </a:r>
            <a:r>
              <a:rPr lang="zh-CN" altLang="en-US" sz="2800" b="1">
                <a:solidFill>
                  <a:schemeClr val="tx1"/>
                </a:solidFill>
                <a:latin typeface="方正姚体" panose="02010601030101010101" pitchFamily="2" charset="-122"/>
                <a:ea typeface="方正姚体" panose="02010601030101010101" pitchFamily="2" charset="-122"/>
              </a:rPr>
              <a:t>论人民民主专政</a:t>
            </a:r>
            <a:r>
              <a:rPr lang="en-US" altLang="zh-CN" sz="2800" b="1">
                <a:solidFill>
                  <a:schemeClr val="tx1"/>
                </a:solidFill>
                <a:latin typeface="方正姚体" panose="02010601030101010101" pitchFamily="2" charset="-122"/>
                <a:ea typeface="方正姚体" panose="02010601030101010101" pitchFamily="2" charset="-122"/>
              </a:rPr>
              <a:t>》</a:t>
            </a:r>
            <a:endParaRPr lang="zh-CN" altLang="en-US" sz="2800" b="1">
              <a:solidFill>
                <a:schemeClr val="tx1"/>
              </a:solidFill>
              <a:latin typeface="方正姚体" panose="02010601030101010101" pitchFamily="2" charset="-122"/>
              <a:ea typeface="方正姚体" panose="02010601030101010101" pitchFamily="2" charset="-122"/>
            </a:endParaRPr>
          </a:p>
          <a:p>
            <a:endParaRPr lang="zh-CN" altLang="en-US" sz="2800"/>
          </a:p>
        </p:txBody>
      </p:sp>
      <p:sp>
        <p:nvSpPr>
          <p:cNvPr id="8" name="文本框 7"/>
          <p:cNvSpPr txBox="1"/>
          <p:nvPr/>
        </p:nvSpPr>
        <p:spPr>
          <a:xfrm>
            <a:off x="1510243" y="1099813"/>
            <a:ext cx="1050083" cy="584775"/>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zh-CN" altLang="en-US" sz="3200" b="1">
                <a:solidFill>
                  <a:schemeClr val="tx1"/>
                </a:solidFill>
                <a:latin typeface="方正姚体" panose="02010601030101010101" pitchFamily="2" charset="-122"/>
                <a:ea typeface="方正姚体" panose="02010601030101010101" pitchFamily="2" charset="-122"/>
              </a:rPr>
              <a:t>世界</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9" name="内容占位符 5"/>
          <p:cNvSpPr txBox="1"/>
          <p:nvPr/>
        </p:nvSpPr>
        <p:spPr>
          <a:xfrm>
            <a:off x="2741624" y="1099813"/>
            <a:ext cx="9312177" cy="2682786"/>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zh-CN" altLang="en-US" sz="3200">
                <a:solidFill>
                  <a:schemeClr val="tx1"/>
                </a:solidFill>
                <a:latin typeface="方正姚体" panose="02010601030101010101" pitchFamily="2" charset="-122"/>
                <a:ea typeface="方正姚体" panose="02010601030101010101" pitchFamily="2" charset="-122"/>
                <a:sym typeface="宋体" panose="02010600030101010101" pitchFamily="2" charset="-122"/>
              </a:rPr>
              <a:t>推动了国际无产阶级革命运动，鼓舞了殖民地半殖民地人民的解放斗争。</a:t>
            </a:r>
            <a:endParaRPr lang="en-US" altLang="zh-CN" sz="3200">
              <a:solidFill>
                <a:schemeClr val="tx1"/>
              </a:solidFill>
              <a:latin typeface="方正姚体" panose="02010601030101010101" pitchFamily="2" charset="-122"/>
              <a:ea typeface="方正姚体" panose="02010601030101010101" pitchFamily="2" charset="-122"/>
              <a:sym typeface="宋体" panose="02010600030101010101" pitchFamily="2" charset="-122"/>
            </a:endParaRPr>
          </a:p>
          <a:p>
            <a:r>
              <a:rPr lang="zh-CN" altLang="en-US" sz="3200">
                <a:solidFill>
                  <a:schemeClr val="tx1"/>
                </a:solidFill>
                <a:latin typeface="方正姚体" panose="02010601030101010101" pitchFamily="2" charset="-122"/>
                <a:ea typeface="方正姚体" panose="02010601030101010101" pitchFamily="2" charset="-122"/>
                <a:sym typeface="宋体" panose="02010600030101010101" pitchFamily="2" charset="-122"/>
              </a:rPr>
              <a:t>打击</a:t>
            </a:r>
            <a:r>
              <a:rPr lang="zh-CN" altLang="en-US" sz="3200">
                <a:solidFill>
                  <a:schemeClr val="tx1"/>
                </a:solidFill>
                <a:latin typeface="方正姚体" panose="02010601030101010101" pitchFamily="2" charset="-122"/>
                <a:ea typeface="方正姚体" panose="02010601030101010101" pitchFamily="2" charset="-122"/>
              </a:rPr>
              <a:t>了帝国主义的统治，</a:t>
            </a:r>
            <a:r>
              <a:rPr lang="zh-CN" altLang="en-US" sz="3200">
                <a:solidFill>
                  <a:schemeClr val="tx1"/>
                </a:solidFill>
                <a:latin typeface="方正姚体" panose="02010601030101010101" pitchFamily="2" charset="-122"/>
                <a:ea typeface="方正姚体" panose="02010601030101010101" pitchFamily="2" charset="-122"/>
                <a:sym typeface="+mn-ea"/>
              </a:rPr>
              <a:t>开创了世界历史的新纪元，</a:t>
            </a:r>
            <a:r>
              <a:rPr lang="zh-CN" altLang="en-US" sz="3200">
                <a:solidFill>
                  <a:schemeClr val="tx1"/>
                </a:solidFill>
                <a:latin typeface="方正姚体" panose="02010601030101010101" pitchFamily="2" charset="-122"/>
                <a:ea typeface="方正姚体" panose="02010601030101010101" pitchFamily="2" charset="-122"/>
              </a:rPr>
              <a:t>资本主义和社会主义两种社会制度并存和竞争的局面，成为世界历史的重要内容。</a:t>
            </a:r>
            <a:endParaRPr lang="zh-CN" altLang="en-US" sz="3200">
              <a:solidFill>
                <a:schemeClr val="tx1"/>
              </a:solidFill>
              <a:latin typeface="方正姚体" panose="02010601030101010101" pitchFamily="2" charset="-122"/>
              <a:ea typeface="方正姚体" panose="02010601030101010101" pitchFamily="2" charset="-122"/>
            </a:endParaRPr>
          </a:p>
        </p:txBody>
      </p:sp>
      <p:sp>
        <p:nvSpPr>
          <p:cNvPr id="10" name="文本框 9"/>
          <p:cNvSpPr txBox="1"/>
          <p:nvPr/>
        </p:nvSpPr>
        <p:spPr>
          <a:xfrm>
            <a:off x="1602377" y="4455029"/>
            <a:ext cx="6087292"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1" name="矩形 10"/>
          <p:cNvSpPr/>
          <p:nvPr/>
        </p:nvSpPr>
        <p:spPr>
          <a:xfrm>
            <a:off x="417937" y="3949596"/>
            <a:ext cx="504629"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材料六</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12" name="文本框 11"/>
          <p:cNvSpPr txBox="1"/>
          <p:nvPr/>
        </p:nvSpPr>
        <p:spPr>
          <a:xfrm>
            <a:off x="41409" y="676730"/>
            <a:ext cx="1419497" cy="523220"/>
          </a:xfrm>
          <a:prstGeom prst="rect">
            <a:avLst/>
          </a:prstGeom>
          <a:noFill/>
        </p:spPr>
        <p:txBody>
          <a:bodyPr wrap="square" rtlCol="0">
            <a:spAutoFit/>
          </a:bodyPr>
          <a:lstStyle/>
          <a:p>
            <a:r>
              <a:rPr lang="en-US" altLang="zh-CN" sz="2800" b="1">
                <a:solidFill>
                  <a:schemeClr val="accent5">
                    <a:lumMod val="20000"/>
                    <a:lumOff val="80000"/>
                  </a:schemeClr>
                </a:solidFill>
                <a:latin typeface="方正姚体" panose="02010601030101010101" pitchFamily="2" charset="-122"/>
                <a:ea typeface="方正姚体" panose="02010601030101010101" pitchFamily="2" charset="-122"/>
              </a:rPr>
              <a:t>3.</a:t>
            </a:r>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影响</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457200" y="1346896"/>
            <a:ext cx="8727440" cy="5000535"/>
          </a:xfrm>
          <a:prstGeom prst="rect">
            <a:avLst/>
          </a:prstGeom>
        </p:spPr>
      </p:pic>
      <p:sp>
        <p:nvSpPr>
          <p:cNvPr id="9" name="文本框 8"/>
          <p:cNvSpPr txBox="1"/>
          <p:nvPr/>
        </p:nvSpPr>
        <p:spPr>
          <a:xfrm>
            <a:off x="9367520" y="1585005"/>
            <a:ext cx="2592878" cy="452431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altLang="zh-CN" sz="2400" b="1">
                <a:latin typeface="方正姚体" panose="02010601030101010101" pitchFamily="2" charset="-122"/>
                <a:ea typeface="方正姚体" panose="02010601030101010101" pitchFamily="2" charset="-122"/>
              </a:rPr>
              <a:t>3/4</a:t>
            </a:r>
            <a:r>
              <a:rPr lang="zh-CN" altLang="en-US" sz="2400" b="1">
                <a:latin typeface="方正姚体" panose="02010601030101010101" pitchFamily="2" charset="-122"/>
                <a:ea typeface="方正姚体" panose="02010601030101010101" pitchFamily="2" charset="-122"/>
              </a:rPr>
              <a:t>的国土和</a:t>
            </a:r>
            <a:r>
              <a:rPr lang="en-US" altLang="zh-CN" sz="2400" b="1">
                <a:latin typeface="方正姚体" panose="02010601030101010101" pitchFamily="2" charset="-122"/>
                <a:ea typeface="方正姚体" panose="02010601030101010101" pitchFamily="2" charset="-122"/>
              </a:rPr>
              <a:t>3/5</a:t>
            </a:r>
            <a:r>
              <a:rPr lang="zh-CN" altLang="en-US" sz="2400" b="1">
                <a:latin typeface="方正姚体" panose="02010601030101010101" pitchFamily="2" charset="-122"/>
                <a:ea typeface="方正姚体" panose="02010601030101010101" pitchFamily="2" charset="-122"/>
              </a:rPr>
              <a:t>的人口被</a:t>
            </a:r>
            <a:r>
              <a:rPr lang="zh-CN" altLang="en-US" sz="2400" b="1">
                <a:solidFill>
                  <a:srgbClr val="FF0000"/>
                </a:solidFill>
                <a:latin typeface="方正姚体" panose="02010601030101010101" pitchFamily="2" charset="-122"/>
                <a:ea typeface="方正姚体" panose="02010601030101010101" pitchFamily="2" charset="-122"/>
              </a:rPr>
              <a:t>反革命势力</a:t>
            </a:r>
            <a:r>
              <a:rPr lang="zh-CN" altLang="en-US" sz="2400" b="1">
                <a:latin typeface="方正姚体" panose="02010601030101010101" pitchFamily="2" charset="-122"/>
                <a:ea typeface="方正姚体" panose="02010601030101010101" pitchFamily="2" charset="-122"/>
              </a:rPr>
              <a:t>控制着</a:t>
            </a:r>
            <a:r>
              <a:rPr lang="en-US" altLang="zh-CN" sz="2400" b="1">
                <a:latin typeface="方正姚体" panose="02010601030101010101" pitchFamily="2" charset="-122"/>
                <a:ea typeface="方正姚体" panose="02010601030101010101" pitchFamily="2" charset="-122"/>
              </a:rPr>
              <a:t>……</a:t>
            </a:r>
            <a:r>
              <a:rPr lang="zh-CN" altLang="en-US" sz="2400" b="1">
                <a:latin typeface="方正姚体" panose="02010601030101010101" pitchFamily="2" charset="-122"/>
                <a:ea typeface="方正姚体" panose="02010601030101010101" pitchFamily="2" charset="-122"/>
              </a:rPr>
              <a:t>重要的燃料、原料和粮食基地沦入敌手，</a:t>
            </a:r>
            <a:r>
              <a:rPr lang="en-US" altLang="zh-CN" sz="2400" b="1">
                <a:latin typeface="方正姚体" panose="02010601030101010101" pitchFamily="2" charset="-122"/>
                <a:ea typeface="方正姚体" panose="02010601030101010101" pitchFamily="2" charset="-122"/>
              </a:rPr>
              <a:t>40%</a:t>
            </a:r>
            <a:r>
              <a:rPr lang="zh-CN" altLang="en-US" sz="2400" b="1">
                <a:latin typeface="方正姚体" panose="02010601030101010101" pitchFamily="2" charset="-122"/>
                <a:ea typeface="方正姚体" panose="02010601030101010101" pitchFamily="2" charset="-122"/>
              </a:rPr>
              <a:t>的工厂停止生产，</a:t>
            </a:r>
            <a:r>
              <a:rPr lang="zh-CN" altLang="en-US" sz="2400" b="1">
                <a:solidFill>
                  <a:srgbClr val="FF0000"/>
                </a:solidFill>
                <a:latin typeface="方正姚体" panose="02010601030101010101" pitchFamily="2" charset="-122"/>
                <a:ea typeface="方正姚体" panose="02010601030101010101" pitchFamily="2" charset="-122"/>
              </a:rPr>
              <a:t>饥荒</a:t>
            </a:r>
            <a:r>
              <a:rPr lang="zh-CN" altLang="en-US" sz="2400" b="1">
                <a:latin typeface="方正姚体" panose="02010601030101010101" pitchFamily="2" charset="-122"/>
                <a:ea typeface="方正姚体" panose="02010601030101010101" pitchFamily="2" charset="-122"/>
              </a:rPr>
              <a:t>发展到令人难以忍受的地步，红军和城市居民得不到最低限度的食品</a:t>
            </a:r>
            <a:endParaRPr lang="zh-CN" altLang="en-US" sz="2400" b="1">
              <a:latin typeface="方正姚体" panose="02010601030101010101" pitchFamily="2" charset="-122"/>
              <a:ea typeface="方正姚体" panose="02010601030101010101" pitchFamily="2" charset="-122"/>
            </a:endParaRPr>
          </a:p>
        </p:txBody>
      </p:sp>
      <p:sp>
        <p:nvSpPr>
          <p:cNvPr id="10" name="椭圆 9"/>
          <p:cNvSpPr/>
          <p:nvPr/>
        </p:nvSpPr>
        <p:spPr>
          <a:xfrm>
            <a:off x="7063740" y="1920240"/>
            <a:ext cx="2098040" cy="274320"/>
          </a:xfrm>
          <a:prstGeom prst="ellipse">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zh-CN" altLang="en-US"/>
          </a:p>
        </p:txBody>
      </p:sp>
      <p:sp>
        <p:nvSpPr>
          <p:cNvPr id="11" name="箭头: 五边形 10"/>
          <p:cNvSpPr/>
          <p:nvPr/>
        </p:nvSpPr>
        <p:spPr>
          <a:xfrm>
            <a:off x="11245" y="75711"/>
            <a:ext cx="4982095" cy="58477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3200" b="1">
                <a:solidFill>
                  <a:schemeClr val="bg1"/>
                </a:solidFill>
                <a:latin typeface="方正姚体" panose="02010601030101010101" pitchFamily="2" charset="-122"/>
                <a:ea typeface="方正姚体" panose="02010601030101010101" pitchFamily="2" charset="-122"/>
              </a:rPr>
              <a:t>二、苏联的社会主义实践</a:t>
            </a:r>
            <a:endParaRPr lang="zh-CN" altLang="en-US" sz="3200" b="1">
              <a:solidFill>
                <a:schemeClr val="bg1"/>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75121"/>
            <a:ext cx="3478306" cy="535009"/>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US" altLang="zh-CN" sz="2800" b="1">
                <a:solidFill>
                  <a:schemeClr val="accent5">
                    <a:lumMod val="40000"/>
                    <a:lumOff val="60000"/>
                  </a:schemeClr>
                </a:solidFill>
                <a:latin typeface="方正姚体" panose="02010601030101010101" pitchFamily="2" charset="-122"/>
                <a:ea typeface="方正姚体" panose="02010601030101010101" pitchFamily="2" charset="-122"/>
              </a:rPr>
              <a:t>1.</a:t>
            </a:r>
            <a:r>
              <a:rPr lang="zh-CN" altLang="en-US" sz="2800" b="1">
                <a:solidFill>
                  <a:schemeClr val="accent5">
                    <a:lumMod val="40000"/>
                    <a:lumOff val="60000"/>
                  </a:schemeClr>
                </a:solidFill>
                <a:latin typeface="方正姚体" panose="02010601030101010101" pitchFamily="2" charset="-122"/>
                <a:ea typeface="方正姚体" panose="02010601030101010101" pitchFamily="2" charset="-122"/>
              </a:rPr>
              <a:t>战时共产主义政策</a:t>
            </a:r>
            <a:endParaRPr lang="zh-CN" altLang="en-US" sz="2800" b="1">
              <a:solidFill>
                <a:schemeClr val="accent5">
                  <a:lumMod val="40000"/>
                  <a:lumOff val="60000"/>
                </a:schemeClr>
              </a:solidFill>
              <a:latin typeface="方正姚体" panose="02010601030101010101" pitchFamily="2" charset="-122"/>
              <a:ea typeface="方正姚体" panose="02010601030101010101" pitchFamily="2" charset="-122"/>
            </a:endParaRPr>
          </a:p>
        </p:txBody>
      </p:sp>
      <p:graphicFrame>
        <p:nvGraphicFramePr>
          <p:cNvPr id="4" name="表格 4"/>
          <p:cNvGraphicFramePr>
            <a:graphicFrameLocks noGrp="1"/>
          </p:cNvGraphicFramePr>
          <p:nvPr/>
        </p:nvGraphicFramePr>
        <p:xfrm>
          <a:off x="2005979" y="614984"/>
          <a:ext cx="8627283" cy="3203725"/>
        </p:xfrm>
        <a:graphic>
          <a:graphicData uri="http://schemas.openxmlformats.org/drawingml/2006/table">
            <a:tbl>
              <a:tblPr firstRow="1" bandRow="1">
                <a:tableStyleId>{5C22544A-7EE6-4342-B048-85BDC9FD1C3A}</a:tableStyleId>
              </a:tblPr>
              <a:tblGrid>
                <a:gridCol w="1449609"/>
                <a:gridCol w="7177674"/>
              </a:tblGrid>
              <a:tr h="447462">
                <a:tc>
                  <a:txBody>
                    <a:bodyPr wrap="square"/>
                    <a:lstStyle/>
                    <a:p>
                      <a:pPr marL="0" marR="0" lvl="0" indent="0" algn="l" defTabSz="457200" rtl="0" eaLnBrk="1" fontAlgn="auto" latinLnBrk="0" hangingPunct="1">
                        <a:lnSpc>
                          <a:spcPct val="100000"/>
                        </a:lnSpc>
                        <a:spcBef>
                          <a:spcPct val="0"/>
                        </a:spcBef>
                        <a:spcAft>
                          <a:spcPct val="0"/>
                        </a:spcAft>
                        <a:buClrTx/>
                        <a:buSzTx/>
                        <a:buFontTx/>
                        <a:buNone/>
                        <a:defRPr/>
                      </a:pPr>
                      <a:r>
                        <a:rPr lang="zh-CN" altLang="en-US" sz="2000">
                          <a:latin typeface="方正姚体" panose="02010601030101010101" pitchFamily="2" charset="-122"/>
                          <a:ea typeface="方正姚体" panose="02010601030101010101" pitchFamily="2" charset="-122"/>
                        </a:rPr>
                        <a:t>时间</a:t>
                      </a:r>
                      <a:endParaRPr lang="zh-CN" altLang="en-US" sz="2000">
                        <a:latin typeface="方正姚体" panose="02010601030101010101" pitchFamily="2" charset="-122"/>
                        <a:ea typeface="方正姚体" panose="02010601030101010101" pitchFamily="2" charset="-122"/>
                      </a:endParaRPr>
                    </a:p>
                  </a:txBody>
                  <a:tcPr vert="horz"/>
                </a:tc>
                <a:tc>
                  <a:txBody>
                    <a:bodyPr wrap="square"/>
                    <a:lstStyle/>
                    <a:p>
                      <a:r>
                        <a:rPr lang="en-US" altLang="zh-CN" sz="2000">
                          <a:latin typeface="方正姚体" panose="02010601030101010101" pitchFamily="2" charset="-122"/>
                          <a:ea typeface="方正姚体" panose="02010601030101010101" pitchFamily="2" charset="-122"/>
                        </a:rPr>
                        <a:t>1918-1921</a:t>
                      </a:r>
                      <a:endParaRPr lang="zh-CN" altLang="en-US" sz="2000">
                        <a:latin typeface="方正姚体" panose="02010601030101010101" pitchFamily="2" charset="-122"/>
                        <a:ea typeface="方正姚体" panose="02010601030101010101" pitchFamily="2" charset="-122"/>
                      </a:endParaRPr>
                    </a:p>
                  </a:txBody>
                  <a:tcPr vert="horz"/>
                </a:tc>
              </a:tr>
              <a:tr h="731520">
                <a:tc>
                  <a:txBody>
                    <a:bodyPr wrap="square"/>
                    <a:lstStyle/>
                    <a:p>
                      <a:pPr marL="0" marR="0" lvl="0" indent="0" algn="l" defTabSz="457200" rtl="0" eaLnBrk="1" fontAlgn="auto" latinLnBrk="0" hangingPunct="1">
                        <a:lnSpc>
                          <a:spcPct val="100000"/>
                        </a:lnSpc>
                        <a:spcBef>
                          <a:spcPct val="0"/>
                        </a:spcBef>
                        <a:spcAft>
                          <a:spcPct val="0"/>
                        </a:spcAft>
                        <a:buClrTx/>
                        <a:buSzTx/>
                        <a:buFontTx/>
                        <a:buNone/>
                        <a:defRPr/>
                      </a:pPr>
                      <a:r>
                        <a:rPr lang="zh-CN" altLang="en-US" sz="2000">
                          <a:latin typeface="方正姚体" panose="02010601030101010101" pitchFamily="2" charset="-122"/>
                          <a:ea typeface="方正姚体" panose="02010601030101010101" pitchFamily="2" charset="-122"/>
                        </a:rPr>
                        <a:t>背景</a:t>
                      </a:r>
                      <a:endParaRPr lang="zh-CN" altLang="en-US" sz="2000">
                        <a:latin typeface="方正姚体" panose="02010601030101010101" pitchFamily="2" charset="-122"/>
                        <a:ea typeface="方正姚体" panose="02010601030101010101" pitchFamily="2" charset="-122"/>
                      </a:endParaRPr>
                    </a:p>
                    <a:p>
                      <a:endParaRPr lang="zh-CN" altLang="en-US" sz="2000">
                        <a:latin typeface="方正姚体" panose="02010601030101010101" pitchFamily="2" charset="-122"/>
                        <a:ea typeface="方正姚体" panose="02010601030101010101" pitchFamily="2" charset="-122"/>
                      </a:endParaRPr>
                    </a:p>
                  </a:txBody>
                  <a:tcPr vert="horz"/>
                </a:tc>
                <a:tc>
                  <a:txBody>
                    <a:bodyPr wrap="square"/>
                    <a:lstStyle/>
                    <a:p>
                      <a:r>
                        <a:rPr lang="zh-CN" altLang="en-US" sz="2000">
                          <a:latin typeface="方正姚体" panose="02010601030101010101" pitchFamily="2" charset="-122"/>
                          <a:ea typeface="方正姚体" panose="02010601030101010101" pitchFamily="2" charset="-122"/>
                        </a:rPr>
                        <a:t>外部帝国主义武装干涉</a:t>
                      </a:r>
                      <a:endParaRPr lang="en-US" altLang="zh-CN" sz="2000">
                        <a:latin typeface="方正姚体" panose="02010601030101010101" pitchFamily="2" charset="-122"/>
                        <a:ea typeface="方正姚体" panose="02010601030101010101" pitchFamily="2" charset="-122"/>
                      </a:endParaRPr>
                    </a:p>
                    <a:p>
                      <a:r>
                        <a:rPr lang="zh-CN" altLang="en-US" sz="2000">
                          <a:latin typeface="方正姚体" panose="02010601030101010101" pitchFamily="2" charset="-122"/>
                          <a:ea typeface="方正姚体" panose="02010601030101010101" pitchFamily="2" charset="-122"/>
                        </a:rPr>
                        <a:t>内部国内战争爆发</a:t>
                      </a:r>
                      <a:endParaRPr lang="zh-CN" altLang="en-US" sz="2000">
                        <a:latin typeface="方正姚体" panose="02010601030101010101" pitchFamily="2" charset="-122"/>
                        <a:ea typeface="方正姚体" panose="02010601030101010101" pitchFamily="2" charset="-122"/>
                      </a:endParaRPr>
                    </a:p>
                  </a:txBody>
                  <a:tcPr vert="horz"/>
                </a:tc>
              </a:tr>
              <a:tr h="1018903">
                <a:tc>
                  <a:txBody>
                    <a:bodyPr wrap="square"/>
                    <a:lstStyle/>
                    <a:p>
                      <a:pPr marL="0" marR="0" lvl="0" indent="0" algn="l" defTabSz="457200" rtl="0" eaLnBrk="1" fontAlgn="auto" latinLnBrk="0" hangingPunct="1">
                        <a:lnSpc>
                          <a:spcPct val="100000"/>
                        </a:lnSpc>
                        <a:spcBef>
                          <a:spcPct val="0"/>
                        </a:spcBef>
                        <a:spcAft>
                          <a:spcPct val="0"/>
                        </a:spcAft>
                        <a:buClrTx/>
                        <a:buSzTx/>
                        <a:buFontTx/>
                        <a:buNone/>
                        <a:defRPr/>
                      </a:pPr>
                      <a:r>
                        <a:rPr lang="zh-CN" altLang="en-US" sz="2000">
                          <a:latin typeface="方正姚体" panose="02010601030101010101" pitchFamily="2" charset="-122"/>
                          <a:ea typeface="方正姚体" panose="02010601030101010101" pitchFamily="2" charset="-122"/>
                        </a:rPr>
                        <a:t>内容</a:t>
                      </a:r>
                      <a:endParaRPr lang="zh-CN" altLang="en-US" sz="2000">
                        <a:latin typeface="方正姚体" panose="02010601030101010101" pitchFamily="2" charset="-122"/>
                        <a:ea typeface="方正姚体" panose="02010601030101010101" pitchFamily="2" charset="-122"/>
                      </a:endParaRPr>
                    </a:p>
                    <a:p>
                      <a:endParaRPr lang="zh-CN" altLang="en-US" sz="2000">
                        <a:latin typeface="方正姚体" panose="02010601030101010101" pitchFamily="2" charset="-122"/>
                        <a:ea typeface="方正姚体" panose="02010601030101010101" pitchFamily="2" charset="-122"/>
                      </a:endParaRPr>
                    </a:p>
                  </a:txBody>
                  <a:tcPr vert="horz"/>
                </a:tc>
                <a:tc>
                  <a:txBody>
                    <a:bodyPr wrap="square"/>
                    <a:lstStyle/>
                    <a:p>
                      <a:r>
                        <a:rPr lang="en-US" altLang="zh-CN" sz="2000">
                          <a:latin typeface="方正姚体" panose="02010601030101010101" pitchFamily="2" charset="-122"/>
                          <a:ea typeface="方正姚体" panose="02010601030101010101" pitchFamily="2" charset="-122"/>
                        </a:rPr>
                        <a:t>(1)</a:t>
                      </a:r>
                      <a:r>
                        <a:rPr lang="zh-CN" altLang="en-US" sz="2000">
                          <a:latin typeface="方正姚体" panose="02010601030101010101" pitchFamily="2" charset="-122"/>
                          <a:ea typeface="方正姚体" panose="02010601030101010101" pitchFamily="2" charset="-122"/>
                        </a:rPr>
                        <a:t>农业：实行</a:t>
                      </a:r>
                      <a:r>
                        <a:rPr lang="zh-CN" altLang="en-US" sz="2000">
                          <a:solidFill>
                            <a:schemeClr val="tx1"/>
                          </a:solidFill>
                          <a:latin typeface="方正姚体" panose="02010601030101010101" pitchFamily="2" charset="-122"/>
                          <a:ea typeface="方正姚体" panose="02010601030101010101" pitchFamily="2" charset="-122"/>
                        </a:rPr>
                        <a:t>余粮征集制</a:t>
                      </a:r>
                      <a:endParaRPr lang="en-US" altLang="zh-CN" sz="2000">
                        <a:solidFill>
                          <a:schemeClr val="tx1"/>
                        </a:solidFill>
                        <a:latin typeface="方正姚体" panose="02010601030101010101" pitchFamily="2" charset="-122"/>
                        <a:ea typeface="方正姚体" panose="02010601030101010101" pitchFamily="2" charset="-122"/>
                      </a:endParaRPr>
                    </a:p>
                    <a:p>
                      <a:r>
                        <a:rPr lang="en-US" altLang="zh-CN" sz="2000">
                          <a:latin typeface="方正姚体" panose="02010601030101010101" pitchFamily="2" charset="-122"/>
                          <a:ea typeface="方正姚体" panose="02010601030101010101" pitchFamily="2" charset="-122"/>
                        </a:rPr>
                        <a:t>(2)</a:t>
                      </a:r>
                      <a:r>
                        <a:rPr lang="zh-CN" altLang="en-US" sz="2000">
                          <a:latin typeface="方正姚体" panose="02010601030101010101" pitchFamily="2" charset="-122"/>
                          <a:ea typeface="方正姚体" panose="02010601030101010101" pitchFamily="2" charset="-122"/>
                        </a:rPr>
                        <a:t>工业：国有化</a:t>
                      </a:r>
                      <a:endParaRPr lang="en-US" altLang="zh-CN" sz="2000">
                        <a:latin typeface="方正姚体" panose="02010601030101010101" pitchFamily="2" charset="-122"/>
                        <a:ea typeface="方正姚体" panose="02010601030101010101" pitchFamily="2" charset="-122"/>
                      </a:endParaRPr>
                    </a:p>
                    <a:p>
                      <a:r>
                        <a:rPr lang="en-US" altLang="zh-CN" sz="2000">
                          <a:latin typeface="方正姚体" panose="02010601030101010101" pitchFamily="2" charset="-122"/>
                          <a:ea typeface="方正姚体" panose="02010601030101010101" pitchFamily="2" charset="-122"/>
                        </a:rPr>
                        <a:t>(3)</a:t>
                      </a:r>
                      <a:r>
                        <a:rPr lang="zh-CN" altLang="en-US" sz="2000">
                          <a:latin typeface="方正姚体" panose="02010601030101010101" pitchFamily="2" charset="-122"/>
                          <a:ea typeface="方正姚体" panose="02010601030101010101" pitchFamily="2" charset="-122"/>
                        </a:rPr>
                        <a:t>商业：取消自由贸易，实行实物配给制</a:t>
                      </a:r>
                      <a:endParaRPr lang="zh-CN" altLang="en-US" sz="2000">
                        <a:latin typeface="方正姚体" panose="02010601030101010101" pitchFamily="2" charset="-122"/>
                        <a:ea typeface="方正姚体" panose="02010601030101010101" pitchFamily="2" charset="-122"/>
                      </a:endParaRPr>
                    </a:p>
                  </a:txBody>
                  <a:tcPr vert="horz"/>
                </a:tc>
              </a:tr>
              <a:tr h="575862">
                <a:tc>
                  <a:txBody>
                    <a:bodyPr wrap="square"/>
                    <a:lstStyle/>
                    <a:p>
                      <a:r>
                        <a:rPr lang="zh-CN" altLang="en-US" sz="2000" b="0">
                          <a:latin typeface="方正姚体" panose="02010601030101010101" pitchFamily="2" charset="-122"/>
                          <a:ea typeface="方正姚体" panose="02010601030101010101" pitchFamily="2" charset="-122"/>
                        </a:rPr>
                        <a:t>影响</a:t>
                      </a:r>
                      <a:endParaRPr lang="en-US" altLang="zh-CN" sz="2000" b="0">
                        <a:latin typeface="方正姚体" panose="02010601030101010101" pitchFamily="2" charset="-122"/>
                        <a:ea typeface="方正姚体" panose="02010601030101010101" pitchFamily="2" charset="-122"/>
                      </a:endParaRPr>
                    </a:p>
                    <a:p>
                      <a:endParaRPr lang="en-US" altLang="zh-CN" sz="2000" b="0">
                        <a:latin typeface="方正姚体" panose="02010601030101010101" pitchFamily="2" charset="-122"/>
                        <a:ea typeface="方正姚体" panose="02010601030101010101" pitchFamily="2" charset="-122"/>
                      </a:endParaRPr>
                    </a:p>
                    <a:p>
                      <a:endParaRPr lang="zh-CN" altLang="en-US" sz="2000" b="0">
                        <a:latin typeface="方正姚体" panose="02010601030101010101" pitchFamily="2" charset="-122"/>
                        <a:ea typeface="方正姚体" panose="02010601030101010101" pitchFamily="2" charset="-122"/>
                      </a:endParaRPr>
                    </a:p>
                  </a:txBody>
                  <a:tcPr vert="horz"/>
                </a:tc>
                <a:tc>
                  <a:txBody>
                    <a:bodyPr wrap="square"/>
                    <a:lstStyle/>
                    <a:p>
                      <a:endParaRPr lang="zh-CN" altLang="en-US" sz="2000"/>
                    </a:p>
                  </a:txBody>
                  <a:tcPr vert="horz"/>
                </a:tc>
              </a:tr>
            </a:tbl>
          </a:graphicData>
        </a:graphic>
      </p:graphicFrame>
      <p:sp>
        <p:nvSpPr>
          <p:cNvPr id="5" name="文本框 4"/>
          <p:cNvSpPr txBox="1"/>
          <p:nvPr/>
        </p:nvSpPr>
        <p:spPr>
          <a:xfrm>
            <a:off x="5094514" y="1838805"/>
            <a:ext cx="1276312"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6" name="内容占位符 2"/>
          <p:cNvSpPr>
            <a:spLocks noGrp="1"/>
          </p:cNvSpPr>
          <p:nvPr>
            <p:ph idx="1"/>
          </p:nvPr>
        </p:nvSpPr>
        <p:spPr>
          <a:xfrm>
            <a:off x="549651" y="3918876"/>
            <a:ext cx="11642350" cy="2934785"/>
          </a:xfrm>
        </p:spPr>
        <p:txBody>
          <a:bodyPr>
            <a:normAutofit/>
          </a:bodyPr>
          <a:lstStyle/>
          <a:p>
            <a:pPr defTabSz="914400" fontAlgn="auto">
              <a:lnSpc>
                <a:spcPct val="120000"/>
              </a:lnSpc>
              <a:spcBef>
                <a:spcPct val="0"/>
              </a:spcBef>
            </a:pP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材料一：</a:t>
            </a:r>
            <a:r>
              <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我们当时不这样做就不能在一个经济遭到破坏的小农国家里战胜地主和资本家。我们取得了胜利</a:t>
            </a:r>
            <a:r>
              <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应当说我们实行“战时共产主义”是一种功劳。</a:t>
            </a:r>
            <a:endPar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endParaRPr>
          </a:p>
          <a:p>
            <a:pPr marL="0" indent="0" defTabSz="914400" fontAlgn="auto">
              <a:lnSpc>
                <a:spcPct val="120000"/>
              </a:lnSpc>
              <a:spcBef>
                <a:spcPct val="0"/>
              </a:spcBef>
              <a:buNone/>
            </a:pPr>
            <a:r>
              <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                                                           ——</a:t>
            </a: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列宁</a:t>
            </a:r>
            <a:r>
              <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论粮食税</a:t>
            </a:r>
            <a:r>
              <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a:t>
            </a:r>
            <a:r>
              <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列宁全集</a:t>
            </a:r>
            <a:r>
              <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第四十一卷</a:t>
            </a:r>
            <a:endPar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endParaRPr>
          </a:p>
          <a:p>
            <a:pPr>
              <a:lnSpc>
                <a:spcPct val="120000"/>
              </a:lnSpc>
            </a:pP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材料二： 我们计划……用无产阶级国家直接下命令的办法，在一个小农国家里按共产主义原则来调整国家的产品生产和分配。现实生活说明我们错了。                                </a:t>
            </a:r>
            <a:endPar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endParaRPr>
          </a:p>
          <a:p>
            <a:pPr marL="0" indent="0">
              <a:lnSpc>
                <a:spcPct val="120000"/>
              </a:lnSpc>
              <a:buNone/>
            </a:pP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                                               </a:t>
            </a:r>
            <a:r>
              <a:rPr lang="en-US" altLang="zh-CN"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cs typeface="宋体" panose="02010600030101010101" pitchFamily="2" charset="-122"/>
              </a:rPr>
              <a:t>列宁《十月革命四周年》，《列宁全集》第四十二卷</a:t>
            </a:r>
            <a:endParaRPr lang="zh-CN" altLang="en-US" sz="2400"/>
          </a:p>
        </p:txBody>
      </p:sp>
      <p:sp>
        <p:nvSpPr>
          <p:cNvPr id="7" name="内容占位符 5"/>
          <p:cNvSpPr txBox="1"/>
          <p:nvPr/>
        </p:nvSpPr>
        <p:spPr>
          <a:xfrm>
            <a:off x="3478307" y="2863324"/>
            <a:ext cx="7154956" cy="47692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fontAlgn="base">
              <a:lnSpc>
                <a:spcPct val="150000"/>
              </a:lnSpc>
              <a:spcBef>
                <a:spcPct val="0"/>
              </a:spcBef>
              <a:spcAft>
                <a:spcPct val="0"/>
              </a:spcAft>
              <a:buNone/>
              <a:defRPr/>
            </a:pPr>
            <a:r>
              <a:rPr lang="zh-CN" altLang="en-US" sz="2000" b="1">
                <a:solidFill>
                  <a:schemeClr val="tx1"/>
                </a:solidFill>
                <a:latin typeface="方正姚体" panose="02010601030101010101" pitchFamily="2" charset="-122"/>
                <a:ea typeface="方正姚体" panose="02010601030101010101" pitchFamily="2" charset="-122"/>
              </a:rPr>
              <a:t>积极</a:t>
            </a:r>
            <a:r>
              <a:rPr lang="en-US" altLang="zh-CN" sz="2000" b="1">
                <a:solidFill>
                  <a:schemeClr val="tx1"/>
                </a:solidFill>
                <a:latin typeface="方正姚体" panose="02010601030101010101" pitchFamily="2" charset="-122"/>
                <a:ea typeface="方正姚体" panose="02010601030101010101" pitchFamily="2" charset="-122"/>
              </a:rPr>
              <a:t>:</a:t>
            </a:r>
            <a:r>
              <a:rPr lang="zh-CN" altLang="en-US" sz="2000" b="1">
                <a:solidFill>
                  <a:schemeClr val="tx1"/>
                </a:solidFill>
                <a:latin typeface="方正姚体" panose="02010601030101010101" pitchFamily="2" charset="-122"/>
                <a:ea typeface="方正姚体" panose="02010601030101010101" pitchFamily="2" charset="-122"/>
              </a:rPr>
              <a:t>保证前线粮食供应，缓解城市饥荒，粉碎武装，巩固政权</a:t>
            </a:r>
            <a:endParaRPr lang="en-US" altLang="zh-CN" sz="2000" b="1">
              <a:solidFill>
                <a:schemeClr val="tx1"/>
              </a:solidFill>
              <a:latin typeface="方正姚体" panose="02010601030101010101" pitchFamily="2" charset="-122"/>
              <a:ea typeface="方正姚体" panose="02010601030101010101" pitchFamily="2" charset="-122"/>
            </a:endParaRPr>
          </a:p>
        </p:txBody>
      </p:sp>
      <p:sp>
        <p:nvSpPr>
          <p:cNvPr id="8" name="内容占位符 5"/>
          <p:cNvSpPr txBox="1"/>
          <p:nvPr/>
        </p:nvSpPr>
        <p:spPr>
          <a:xfrm>
            <a:off x="3478307" y="3363114"/>
            <a:ext cx="7154956" cy="400110"/>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zh-CN" altLang="en-US" sz="2000" b="1">
                <a:solidFill>
                  <a:schemeClr val="tx1"/>
                </a:solidFill>
                <a:latin typeface="方正姚体" panose="02010601030101010101" pitchFamily="2" charset="-122"/>
                <a:ea typeface="方正姚体" panose="02010601030101010101" pitchFamily="2" charset="-122"/>
              </a:rPr>
              <a:t>消极</a:t>
            </a:r>
            <a:r>
              <a:rPr lang="en-US" altLang="zh-CN" sz="2000" b="1">
                <a:solidFill>
                  <a:schemeClr val="tx1"/>
                </a:solidFill>
                <a:latin typeface="方正姚体" panose="02010601030101010101" pitchFamily="2" charset="-122"/>
                <a:ea typeface="方正姚体" panose="02010601030101010101" pitchFamily="2" charset="-122"/>
              </a:rPr>
              <a:t>:</a:t>
            </a:r>
            <a:r>
              <a:rPr lang="zh-CN" altLang="en-US" sz="2000" b="1">
                <a:solidFill>
                  <a:schemeClr val="tx1"/>
                </a:solidFill>
                <a:latin typeface="方正姚体" panose="02010601030101010101" pitchFamily="2" charset="-122"/>
                <a:ea typeface="方正姚体" panose="02010601030101010101" pitchFamily="2" charset="-122"/>
              </a:rPr>
              <a:t>损害农民利益，挫伤农民生产积极性。</a:t>
            </a:r>
            <a:endParaRPr lang="zh-CN" altLang="en-US" sz="2000" b="1">
              <a:solidFill>
                <a:schemeClr val="tx1"/>
              </a:solidFill>
              <a:latin typeface="方正姚体" panose="02010601030101010101" pitchFamily="2" charset="-122"/>
              <a:ea typeface="方正姚体" panose="02010601030101010101" pitchFamily="2" charset="-122"/>
            </a:endParaRPr>
          </a:p>
        </p:txBody>
      </p:sp>
      <p:sp>
        <p:nvSpPr>
          <p:cNvPr id="9" name="文本框 8"/>
          <p:cNvSpPr txBox="1"/>
          <p:nvPr/>
        </p:nvSpPr>
        <p:spPr>
          <a:xfrm>
            <a:off x="2500172" y="4413775"/>
            <a:ext cx="2185039"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0" name="文本框 9"/>
          <p:cNvSpPr txBox="1"/>
          <p:nvPr/>
        </p:nvSpPr>
        <p:spPr>
          <a:xfrm>
            <a:off x="10781210" y="4425963"/>
            <a:ext cx="679268"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1" name="文本框 10"/>
          <p:cNvSpPr txBox="1"/>
          <p:nvPr/>
        </p:nvSpPr>
        <p:spPr>
          <a:xfrm>
            <a:off x="8639716" y="5892815"/>
            <a:ext cx="1261928"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graphicFrame>
        <p:nvGraphicFramePr>
          <p:cNvPr id="12" name="Group 50"/>
          <p:cNvGraphicFramePr>
            <a:graphicFrameLocks noGrp="1"/>
          </p:cNvGraphicFramePr>
          <p:nvPr>
            <p:custDataLst>
              <p:tags r:id="rId1"/>
            </p:custDataLst>
          </p:nvPr>
        </p:nvGraphicFramePr>
        <p:xfrm>
          <a:off x="2290356" y="3974361"/>
          <a:ext cx="8053070" cy="2694260"/>
        </p:xfrm>
        <a:graphic>
          <a:graphicData uri="http://schemas.openxmlformats.org/drawingml/2006/table">
            <a:tbl>
              <a:tblPr/>
              <a:tblGrid>
                <a:gridCol w="4024630"/>
                <a:gridCol w="4028440"/>
              </a:tblGrid>
              <a:tr h="947508">
                <a:tc gridSpan="2">
                  <a:txBody>
                    <a:bodyPr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FFFFFF"/>
                          </a:solidFill>
                          <a:effectLst/>
                          <a:latin typeface="方正姚体" panose="02010601030101010101" pitchFamily="2" charset="-122"/>
                          <a:ea typeface="方正姚体" panose="02010601030101010101" pitchFamily="2" charset="-122"/>
                        </a:rPr>
                        <a:t>1919年俄国1普特（16.38kg）粮食的价格</a:t>
                      </a:r>
                      <a:endParaRPr kumimoji="0" lang="zh-CN" altLang="en-US" sz="2800" b="0" i="0" u="none" strike="noStrike" cap="none" normalizeH="0" baseline="0">
                        <a:ln>
                          <a:noFill/>
                        </a:ln>
                        <a:solidFill>
                          <a:srgbClr val="FFFFFF"/>
                        </a:solidFill>
                        <a:effectLst/>
                        <a:latin typeface="方正姚体" panose="02010601030101010101" pitchFamily="2" charset="-122"/>
                        <a:ea typeface="方正姚体" panose="02010601030101010101" pitchFamily="2" charset="-122"/>
                      </a:endParaRPr>
                    </a:p>
                  </a:txBody>
                  <a:tcPr marL="90170" marR="90170" marT="46990" marB="46990" vert="horz"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hMerge="1">
                  <a:tcPr/>
                </a:tc>
              </a:tr>
              <a:tr h="582162">
                <a:tc>
                  <a:txBody>
                    <a:bodyPr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rPr>
                        <a:t>国家征购价</a:t>
                      </a:r>
                      <a:endPar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endParaRPr>
                    </a:p>
                  </a:txBody>
                  <a:tcPr marL="90170" marR="90170" marT="46990" marB="46990" vert="horz"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rPr>
                        <a:t>6卢布</a:t>
                      </a:r>
                      <a:endPar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endParaRPr>
                    </a:p>
                  </a:txBody>
                  <a:tcPr marL="90170" marR="90170" marT="46990" marB="46990" vert="horz"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582295">
                <a:tc>
                  <a:txBody>
                    <a:bodyPr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rPr>
                        <a:t>国家零售价</a:t>
                      </a:r>
                      <a:endPar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endParaRPr>
                    </a:p>
                  </a:txBody>
                  <a:tcPr marL="90170" marR="90170" marT="46990" marB="46990" vert="horz"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rPr>
                        <a:t>30卢布</a:t>
                      </a:r>
                      <a:endPar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endParaRPr>
                    </a:p>
                  </a:txBody>
                  <a:tcPr marL="90170" marR="90170" marT="46990" marB="46990" vert="horz"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r>
              <a:tr h="582295">
                <a:tc>
                  <a:txBody>
                    <a:bodyPr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rPr>
                        <a:t>黑市价格</a:t>
                      </a:r>
                      <a:endPar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endParaRPr>
                    </a:p>
                  </a:txBody>
                  <a:tcPr marL="90170" marR="90170" marT="46990" marB="46990" vert="horz"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rPr>
                        <a:t>200卢布</a:t>
                      </a:r>
                      <a:endParaRPr kumimoji="0" lang="zh-CN" altLang="en-US" sz="2800" b="0" i="0" u="none" strike="noStrike" cap="none" normalizeH="0" baseline="0">
                        <a:ln>
                          <a:noFill/>
                        </a:ln>
                        <a:solidFill>
                          <a:srgbClr val="000000"/>
                        </a:solidFill>
                        <a:effectLst/>
                        <a:latin typeface="方正姚体" panose="02010601030101010101" pitchFamily="2" charset="-122"/>
                        <a:ea typeface="方正姚体" panose="02010601030101010101" pitchFamily="2" charset="-122"/>
                      </a:endParaRPr>
                    </a:p>
                  </a:txBody>
                  <a:tcPr marL="90170" marR="90170" marT="46990" marB="46990" vert="horz"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bl>
          </a:graphicData>
        </a:graphic>
      </p:graphicFrame>
      <p:sp>
        <p:nvSpPr>
          <p:cNvPr id="13" name="矩形 12"/>
          <p:cNvSpPr/>
          <p:nvPr/>
        </p:nvSpPr>
        <p:spPr>
          <a:xfrm>
            <a:off x="185064" y="3883296"/>
            <a:ext cx="442077"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材料七</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randombar(horizontal)">
                                      <p:cBhvr>
                                        <p:cTn id="12" dur="500"/>
                                        <p:tgtEl>
                                          <p:spTgt spid="6">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randombar(horizontal)">
                                      <p:cBhvr>
                                        <p:cTn id="15" dur="500"/>
                                        <p:tgtEl>
                                          <p:spTgt spid="6">
                                            <p:txEl>
                                              <p:pRg st="1" end="1"/>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randombar(horizontal)">
                                      <p:cBhvr>
                                        <p:cTn id="18" dur="500"/>
                                        <p:tgtEl>
                                          <p:spTgt spid="6">
                                            <p:txEl>
                                              <p:pRg st="2" end="2"/>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randombar(horizontal)">
                                      <p:cBhvr>
                                        <p:cTn id="21" dur="500"/>
                                        <p:tgtEl>
                                          <p:spTgt spid="6">
                                            <p:txEl>
                                              <p:pRg st="3" end="3"/>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randombar(horizontal)">
                                      <p:cBhvr>
                                        <p:cTn id="24" dur="500"/>
                                        <p:tgtEl>
                                          <p:spTgt spid="13"/>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randombar(horizont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randombar(horizont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uiExpand="1" build="p"/>
      <p:bldP spid="7" grpId="0"/>
      <p:bldP spid="8" grpId="0"/>
      <p:bldP spid="9" grpId="0"/>
      <p:bldP spid="10" grpId="0"/>
      <p:bldP spid="11"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p:nvPr/>
        </p:nvSpPr>
        <p:spPr>
          <a:xfrm>
            <a:off x="0" y="102352"/>
            <a:ext cx="2307770" cy="53721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t">
            <a:normAutofit fontScale="97500"/>
          </a:bodyPr>
          <a:lstStyle>
            <a:lvl1pPr algn="l" defTabSz="457200" rtl="0" eaLnBrk="1" latinLnBrk="0" hangingPunct="1">
              <a:spcBef>
                <a:spcPct val="0"/>
              </a:spcBef>
              <a:buNone/>
              <a:defRPr sz="36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r>
              <a:rPr lang="en-US" altLang="zh-CN" sz="2800" b="1">
                <a:solidFill>
                  <a:schemeClr val="accent5">
                    <a:lumMod val="40000"/>
                    <a:lumOff val="60000"/>
                  </a:schemeClr>
                </a:solidFill>
                <a:latin typeface="方正姚体" panose="02010601030101010101" pitchFamily="2" charset="-122"/>
                <a:ea typeface="方正姚体" panose="02010601030101010101" pitchFamily="2" charset="-122"/>
              </a:rPr>
              <a:t>2.</a:t>
            </a:r>
            <a:r>
              <a:rPr lang="zh-CN" altLang="en-US" sz="2800" b="1">
                <a:solidFill>
                  <a:schemeClr val="accent5">
                    <a:lumMod val="40000"/>
                    <a:lumOff val="60000"/>
                  </a:schemeClr>
                </a:solidFill>
                <a:latin typeface="方正姚体" panose="02010601030101010101" pitchFamily="2" charset="-122"/>
                <a:ea typeface="方正姚体" panose="02010601030101010101" pitchFamily="2" charset="-122"/>
              </a:rPr>
              <a:t>新经济政策</a:t>
            </a:r>
            <a:endParaRPr lang="zh-CN" altLang="en-US" sz="2800" b="1">
              <a:solidFill>
                <a:schemeClr val="accent5">
                  <a:lumMod val="40000"/>
                  <a:lumOff val="60000"/>
                </a:schemeClr>
              </a:solidFill>
              <a:latin typeface="方正姚体" panose="02010601030101010101" pitchFamily="2" charset="-122"/>
              <a:ea typeface="方正姚体" panose="02010601030101010101" pitchFamily="2" charset="-122"/>
            </a:endParaRPr>
          </a:p>
        </p:txBody>
      </p:sp>
      <p:graphicFrame>
        <p:nvGraphicFramePr>
          <p:cNvPr id="2" name="表格 6"/>
          <p:cNvGraphicFramePr>
            <a:graphicFrameLocks noGrp="1"/>
          </p:cNvGraphicFramePr>
          <p:nvPr/>
        </p:nvGraphicFramePr>
        <p:xfrm>
          <a:off x="2475941" y="102352"/>
          <a:ext cx="8238310" cy="3352800"/>
        </p:xfrm>
        <a:graphic>
          <a:graphicData uri="http://schemas.openxmlformats.org/drawingml/2006/table">
            <a:tbl>
              <a:tblPr firstRow="1" bandRow="1">
                <a:tableStyleId>{5C22544A-7EE6-4342-B048-85BDC9FD1C3A}</a:tableStyleId>
              </a:tblPr>
              <a:tblGrid>
                <a:gridCol w="1138067"/>
                <a:gridCol w="7100243"/>
              </a:tblGrid>
              <a:tr h="144391">
                <a:tc>
                  <a:txBody>
                    <a:bodyPr wrap="square"/>
                    <a:lstStyle/>
                    <a:p>
                      <a:pPr marL="0" marR="0" lvl="0" indent="0" algn="l" defTabSz="457200" rtl="0" eaLnBrk="1" fontAlgn="auto" latinLnBrk="0" hangingPunct="1">
                        <a:lnSpc>
                          <a:spcPct val="100000"/>
                        </a:lnSpc>
                        <a:spcBef>
                          <a:spcPct val="0"/>
                        </a:spcBef>
                        <a:spcAft>
                          <a:spcPct val="0"/>
                        </a:spcAft>
                        <a:buClrTx/>
                        <a:buSzTx/>
                        <a:buFontTx/>
                        <a:buNone/>
                        <a:defRPr/>
                      </a:pPr>
                      <a:r>
                        <a:rPr lang="zh-CN" altLang="en-US" sz="2800" b="0">
                          <a:latin typeface="方正姚体" panose="02010601030101010101" pitchFamily="2" charset="-122"/>
                          <a:ea typeface="方正姚体" panose="02010601030101010101" pitchFamily="2" charset="-122"/>
                        </a:rPr>
                        <a:t>时间</a:t>
                      </a:r>
                      <a:endParaRPr lang="zh-CN" altLang="en-US" sz="2800" b="0">
                        <a:latin typeface="方正姚体" panose="02010601030101010101" pitchFamily="2" charset="-122"/>
                        <a:ea typeface="方正姚体" panose="02010601030101010101" pitchFamily="2" charset="-122"/>
                      </a:endParaRPr>
                    </a:p>
                  </a:txBody>
                  <a:tcPr vert="horz"/>
                </a:tc>
                <a:tc>
                  <a:txBody>
                    <a:bodyPr wrap="square"/>
                    <a:lstStyle/>
                    <a:p>
                      <a:r>
                        <a:rPr lang="en-US" altLang="zh-CN" sz="2800" b="0">
                          <a:latin typeface="方正姚体" panose="02010601030101010101" pitchFamily="2" charset="-122"/>
                          <a:ea typeface="方正姚体" panose="02010601030101010101" pitchFamily="2" charset="-122"/>
                        </a:rPr>
                        <a:t>1921</a:t>
                      </a:r>
                      <a:endParaRPr lang="zh-CN" altLang="en-US" sz="2800" b="0">
                        <a:latin typeface="方正姚体" panose="02010601030101010101" pitchFamily="2" charset="-122"/>
                        <a:ea typeface="方正姚体" panose="02010601030101010101" pitchFamily="2" charset="-122"/>
                      </a:endParaRPr>
                    </a:p>
                  </a:txBody>
                  <a:tcPr vert="horz"/>
                </a:tc>
              </a:tr>
              <a:tr h="516319">
                <a:tc>
                  <a:txBody>
                    <a:bodyPr wrap="square"/>
                    <a:lstStyle/>
                    <a:p>
                      <a:pPr marL="0" marR="0" lvl="0" indent="0" algn="l" defTabSz="457200" rtl="0" eaLnBrk="1" fontAlgn="auto" latinLnBrk="0" hangingPunct="1">
                        <a:lnSpc>
                          <a:spcPct val="100000"/>
                        </a:lnSpc>
                        <a:spcBef>
                          <a:spcPct val="0"/>
                        </a:spcBef>
                        <a:spcAft>
                          <a:spcPct val="0"/>
                        </a:spcAft>
                        <a:buClrTx/>
                        <a:buSzTx/>
                        <a:buFontTx/>
                        <a:buNone/>
                        <a:defRPr/>
                      </a:pPr>
                      <a:r>
                        <a:rPr lang="zh-CN" altLang="en-US" sz="2800" b="0">
                          <a:latin typeface="方正姚体" panose="02010601030101010101" pitchFamily="2" charset="-122"/>
                          <a:ea typeface="方正姚体" panose="02010601030101010101" pitchFamily="2" charset="-122"/>
                        </a:rPr>
                        <a:t>背景</a:t>
                      </a:r>
                      <a:endParaRPr lang="zh-CN" altLang="en-US" sz="2800" b="0">
                        <a:latin typeface="方正姚体" panose="02010601030101010101" pitchFamily="2" charset="-122"/>
                        <a:ea typeface="方正姚体" panose="02010601030101010101" pitchFamily="2" charset="-122"/>
                      </a:endParaRPr>
                    </a:p>
                  </a:txBody>
                  <a:tcPr vert="horz"/>
                </a:tc>
                <a:tc>
                  <a:txBody>
                    <a:bodyPr wrap="square"/>
                    <a:lstStyle/>
                    <a:p>
                      <a:r>
                        <a:rPr lang="zh-CN" altLang="en-US" sz="2800" b="0">
                          <a:latin typeface="方正姚体" panose="02010601030101010101" pitchFamily="2" charset="-122"/>
                          <a:ea typeface="方正姚体" panose="02010601030101010101" pitchFamily="2" charset="-122"/>
                        </a:rPr>
                        <a:t>经济政治危机</a:t>
                      </a:r>
                      <a:endParaRPr lang="zh-CN" altLang="en-US" sz="2800" b="0">
                        <a:latin typeface="方正姚体" panose="02010601030101010101" pitchFamily="2" charset="-122"/>
                        <a:ea typeface="方正姚体" panose="02010601030101010101" pitchFamily="2" charset="-122"/>
                      </a:endParaRPr>
                    </a:p>
                  </a:txBody>
                  <a:tcPr vert="horz"/>
                </a:tc>
              </a:tr>
              <a:tr h="1401436">
                <a:tc>
                  <a:txBody>
                    <a:bodyPr wrap="square"/>
                    <a:lstStyle/>
                    <a:p>
                      <a:pPr marL="0" marR="0" lvl="0" indent="0" algn="l" defTabSz="457200" rtl="0" eaLnBrk="1" fontAlgn="auto" latinLnBrk="0" hangingPunct="1">
                        <a:lnSpc>
                          <a:spcPct val="100000"/>
                        </a:lnSpc>
                        <a:spcBef>
                          <a:spcPct val="0"/>
                        </a:spcBef>
                        <a:spcAft>
                          <a:spcPct val="0"/>
                        </a:spcAft>
                        <a:buClrTx/>
                        <a:buSzTx/>
                        <a:buFontTx/>
                        <a:buNone/>
                        <a:defRPr/>
                      </a:pPr>
                      <a:r>
                        <a:rPr lang="zh-CN" altLang="en-US" sz="2800" b="0">
                          <a:latin typeface="方正姚体" panose="02010601030101010101" pitchFamily="2" charset="-122"/>
                          <a:ea typeface="方正姚体" panose="02010601030101010101" pitchFamily="2" charset="-122"/>
                        </a:rPr>
                        <a:t>内容</a:t>
                      </a:r>
                      <a:endParaRPr lang="zh-CN" altLang="en-US" sz="2800" b="0">
                        <a:latin typeface="方正姚体" panose="02010601030101010101" pitchFamily="2" charset="-122"/>
                        <a:ea typeface="方正姚体" panose="02010601030101010101" pitchFamily="2" charset="-122"/>
                      </a:endParaRPr>
                    </a:p>
                    <a:p>
                      <a:endParaRPr lang="zh-CN" altLang="en-US" sz="2800" b="0">
                        <a:latin typeface="方正姚体" panose="02010601030101010101" pitchFamily="2" charset="-122"/>
                        <a:ea typeface="方正姚体" panose="02010601030101010101" pitchFamily="2" charset="-122"/>
                      </a:endParaRPr>
                    </a:p>
                  </a:txBody>
                  <a:tcPr vert="horz"/>
                </a:tc>
                <a:tc>
                  <a:txBody>
                    <a:bodyPr wrap="square"/>
                    <a:lstStyle/>
                    <a:p>
                      <a:r>
                        <a:rPr lang="en-US" altLang="zh-CN" sz="2800" b="0">
                          <a:latin typeface="方正姚体" panose="02010601030101010101" pitchFamily="2" charset="-122"/>
                          <a:ea typeface="方正姚体" panose="02010601030101010101" pitchFamily="2" charset="-122"/>
                        </a:rPr>
                        <a:t>(1)</a:t>
                      </a:r>
                      <a:r>
                        <a:rPr lang="zh-CN" altLang="en-US" sz="2800" b="0">
                          <a:latin typeface="方正姚体" panose="02010601030101010101" pitchFamily="2" charset="-122"/>
                          <a:ea typeface="方正姚体" panose="02010601030101010101" pitchFamily="2" charset="-122"/>
                        </a:rPr>
                        <a:t>农业：固定的粮食税</a:t>
                      </a:r>
                      <a:endParaRPr lang="en-US" altLang="zh-CN" sz="2800" b="0">
                        <a:latin typeface="方正姚体" panose="02010601030101010101" pitchFamily="2" charset="-122"/>
                        <a:ea typeface="方正姚体" panose="02010601030101010101" pitchFamily="2" charset="-122"/>
                      </a:endParaRPr>
                    </a:p>
                    <a:p>
                      <a:r>
                        <a:rPr lang="en-US" altLang="zh-CN" sz="2800" b="0">
                          <a:latin typeface="方正姚体" panose="02010601030101010101" pitchFamily="2" charset="-122"/>
                          <a:ea typeface="方正姚体" panose="02010601030101010101" pitchFamily="2" charset="-122"/>
                        </a:rPr>
                        <a:t>(2)</a:t>
                      </a:r>
                      <a:r>
                        <a:rPr lang="zh-CN" altLang="en-US" sz="2800" b="0">
                          <a:latin typeface="方正姚体" panose="02010601030101010101" pitchFamily="2" charset="-122"/>
                          <a:ea typeface="方正姚体" panose="02010601030101010101" pitchFamily="2" charset="-122"/>
                        </a:rPr>
                        <a:t>工业：允许私营企业发展，引入外国资本</a:t>
                      </a:r>
                      <a:endParaRPr lang="en-US" altLang="zh-CN" sz="2800" b="0">
                        <a:latin typeface="方正姚体" panose="02010601030101010101" pitchFamily="2" charset="-122"/>
                        <a:ea typeface="方正姚体" panose="02010601030101010101" pitchFamily="2" charset="-122"/>
                      </a:endParaRPr>
                    </a:p>
                    <a:p>
                      <a:r>
                        <a:rPr lang="en-US" altLang="zh-CN" sz="2800" b="0">
                          <a:latin typeface="方正姚体" panose="02010601030101010101" pitchFamily="2" charset="-122"/>
                          <a:ea typeface="方正姚体" panose="02010601030101010101" pitchFamily="2" charset="-122"/>
                        </a:rPr>
                        <a:t>(3)</a:t>
                      </a:r>
                      <a:r>
                        <a:rPr lang="zh-CN" altLang="en-US" sz="2800" b="0">
                          <a:latin typeface="方正姚体" panose="02010601030101010101" pitchFamily="2" charset="-122"/>
                          <a:ea typeface="方正姚体" panose="02010601030101010101" pitchFamily="2" charset="-122"/>
                        </a:rPr>
                        <a:t>商业：允许自由贸易，实行按劳分配</a:t>
                      </a:r>
                      <a:endParaRPr lang="zh-CN" altLang="en-US" sz="2800" b="0">
                        <a:latin typeface="方正姚体" panose="02010601030101010101" pitchFamily="2" charset="-122"/>
                        <a:ea typeface="方正姚体" panose="02010601030101010101" pitchFamily="2" charset="-122"/>
                      </a:endParaRPr>
                    </a:p>
                  </a:txBody>
                  <a:tcPr vert="horz"/>
                </a:tc>
              </a:tr>
              <a:tr h="516319">
                <a:tc>
                  <a:txBody>
                    <a:bodyPr wrap="square"/>
                    <a:lstStyle/>
                    <a:p>
                      <a:r>
                        <a:rPr lang="zh-CN" altLang="en-US" sz="2800" b="0">
                          <a:solidFill>
                            <a:schemeClr val="tx1"/>
                          </a:solidFill>
                          <a:latin typeface="方正姚体" panose="02010601030101010101" pitchFamily="2" charset="-122"/>
                          <a:ea typeface="方正姚体" panose="02010601030101010101" pitchFamily="2" charset="-122"/>
                        </a:rPr>
                        <a:t>意义</a:t>
                      </a:r>
                      <a:endParaRPr lang="zh-CN" altLang="en-US" sz="2800" b="0">
                        <a:latin typeface="方正姚体" panose="02010601030101010101" pitchFamily="2" charset="-122"/>
                        <a:ea typeface="方正姚体" panose="02010601030101010101" pitchFamily="2" charset="-122"/>
                      </a:endParaRPr>
                    </a:p>
                  </a:txBody>
                  <a:tcPr vert="horz"/>
                </a:tc>
                <a:tc>
                  <a:txBody>
                    <a:bodyPr wrap="square"/>
                    <a:lstStyle/>
                    <a:p>
                      <a:endParaRPr lang="zh-CN" altLang="en-US" sz="2800" b="0">
                        <a:latin typeface="方正姚体" panose="02010601030101010101" pitchFamily="2" charset="-122"/>
                        <a:ea typeface="方正姚体" panose="02010601030101010101" pitchFamily="2" charset="-122"/>
                      </a:endParaRPr>
                    </a:p>
                  </a:txBody>
                  <a:tcPr vert="horz"/>
                </a:tc>
              </a:tr>
            </a:tbl>
          </a:graphicData>
        </a:graphic>
      </p:graphicFrame>
      <p:sp>
        <p:nvSpPr>
          <p:cNvPr id="5" name="内容占位符 2"/>
          <p:cNvSpPr txBox="1"/>
          <p:nvPr/>
        </p:nvSpPr>
        <p:spPr>
          <a:xfrm>
            <a:off x="966651" y="3058267"/>
            <a:ext cx="5784672" cy="3812718"/>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dk1"/>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dk1"/>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dk1"/>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9pPr>
          </a:lstStyle>
          <a:p>
            <a:r>
              <a:rPr lang="zh-CN" altLang="en-US" sz="2400" b="1">
                <a:latin typeface="方正姚体" panose="02010601030101010101" pitchFamily="2" charset="-122"/>
                <a:ea typeface="方正姚体" panose="02010601030101010101" pitchFamily="2" charset="-122"/>
              </a:rPr>
              <a:t>俄共</a:t>
            </a:r>
            <a:r>
              <a:rPr lang="en-US" altLang="zh-CN" sz="2400" b="1">
                <a:latin typeface="方正姚体" panose="02010601030101010101" pitchFamily="2" charset="-122"/>
                <a:ea typeface="方正姚体" panose="02010601030101010101" pitchFamily="2" charset="-122"/>
              </a:rPr>
              <a:t>(</a:t>
            </a:r>
            <a:r>
              <a:rPr lang="zh-CN" altLang="en-US" sz="2400" b="1">
                <a:latin typeface="方正姚体" panose="02010601030101010101" pitchFamily="2" charset="-122"/>
                <a:ea typeface="方正姚体" panose="02010601030101010101" pitchFamily="2" charset="-122"/>
              </a:rPr>
              <a:t>布</a:t>
            </a:r>
            <a:r>
              <a:rPr lang="en-US" altLang="zh-CN" sz="2400" b="1">
                <a:latin typeface="方正姚体" panose="02010601030101010101" pitchFamily="2" charset="-122"/>
                <a:ea typeface="方正姚体" panose="02010601030101010101" pitchFamily="2" charset="-122"/>
              </a:rPr>
              <a:t>)</a:t>
            </a:r>
            <a:r>
              <a:rPr lang="zh-CN" altLang="en-US" sz="2400" b="1">
                <a:latin typeface="方正姚体" panose="02010601030101010101" pitchFamily="2" charset="-122"/>
                <a:ea typeface="方正姚体" panose="02010601030101010101" pitchFamily="2" charset="-122"/>
              </a:rPr>
              <a:t>十大后，政府宣布</a:t>
            </a:r>
            <a:r>
              <a:rPr lang="en-US" altLang="zh-CN" sz="2400" b="1">
                <a:latin typeface="方正姚体" panose="02010601030101010101" pitchFamily="2" charset="-122"/>
                <a:ea typeface="方正姚体" panose="02010601030101010101" pitchFamily="2" charset="-122"/>
              </a:rPr>
              <a:t>1921-1922</a:t>
            </a:r>
            <a:r>
              <a:rPr lang="zh-CN" altLang="en-US" sz="2400" b="1">
                <a:latin typeface="方正姚体" panose="02010601030101010101" pitchFamily="2" charset="-122"/>
                <a:ea typeface="方正姚体" panose="02010601030101010101" pitchFamily="2" charset="-122"/>
              </a:rPr>
              <a:t>年经济年度的粮食税额为</a:t>
            </a:r>
            <a:r>
              <a:rPr lang="en-US" altLang="zh-CN" sz="2400" b="1">
                <a:latin typeface="方正姚体" panose="02010601030101010101" pitchFamily="2" charset="-122"/>
                <a:ea typeface="方正姚体" panose="02010601030101010101" pitchFamily="2" charset="-122"/>
              </a:rPr>
              <a:t>2.4</a:t>
            </a:r>
            <a:r>
              <a:rPr lang="zh-CN" altLang="en-US" sz="2400" b="1">
                <a:latin typeface="方正姚体" panose="02010601030101010101" pitchFamily="2" charset="-122"/>
                <a:ea typeface="方正姚体" panose="02010601030101010101" pitchFamily="2" charset="-122"/>
              </a:rPr>
              <a:t>亿普特。这个数字比原定的</a:t>
            </a:r>
            <a:r>
              <a:rPr lang="en-US" altLang="zh-CN" sz="2400" b="1">
                <a:latin typeface="方正姚体" panose="02010601030101010101" pitchFamily="2" charset="-122"/>
                <a:ea typeface="方正姚体" panose="02010601030101010101" pitchFamily="2" charset="-122"/>
              </a:rPr>
              <a:t>1921-1922</a:t>
            </a:r>
            <a:r>
              <a:rPr lang="zh-CN" altLang="en-US" sz="2400" b="1">
                <a:latin typeface="方正姚体" panose="02010601030101010101" pitchFamily="2" charset="-122"/>
                <a:ea typeface="方正姚体" panose="02010601030101010101" pitchFamily="2" charset="-122"/>
              </a:rPr>
              <a:t>年余量收集额</a:t>
            </a:r>
            <a:r>
              <a:rPr lang="en-US" altLang="zh-CN" sz="2400" b="1">
                <a:latin typeface="方正姚体" panose="02010601030101010101" pitchFamily="2" charset="-122"/>
                <a:ea typeface="方正姚体" panose="02010601030101010101" pitchFamily="2" charset="-122"/>
              </a:rPr>
              <a:t>4.23</a:t>
            </a:r>
            <a:r>
              <a:rPr lang="zh-CN" altLang="en-US" sz="2400" b="1">
                <a:latin typeface="方正姚体" panose="02010601030101010101" pitchFamily="2" charset="-122"/>
                <a:ea typeface="方正姚体" panose="02010601030101010101" pitchFamily="2" charset="-122"/>
              </a:rPr>
              <a:t>亿普特低了很多。粮食税政策受到人民的欢迎，他们看到，扩大耕种面积，多打粮食就能多得粮食，吃不了的粮食可以拿到集市出售，</a:t>
            </a:r>
            <a:r>
              <a:rPr lang="zh-CN" altLang="en-US" sz="2400" b="1">
                <a:solidFill>
                  <a:schemeClr val="tx1"/>
                </a:solidFill>
                <a:latin typeface="方正姚体" panose="02010601030101010101" pitchFamily="2" charset="-122"/>
                <a:ea typeface="方正姚体" panose="02010601030101010101" pitchFamily="2" charset="-122"/>
              </a:rPr>
              <a:t>农民生产积极性于是大大提高，工农关系重新稳定。</a:t>
            </a:r>
            <a:endParaRPr lang="en-US" altLang="zh-CN" sz="2400" b="1">
              <a:solidFill>
                <a:schemeClr val="tx1"/>
              </a:solidFill>
              <a:latin typeface="方正姚体" panose="02010601030101010101" pitchFamily="2" charset="-122"/>
              <a:ea typeface="方正姚体" panose="02010601030101010101" pitchFamily="2" charset="-122"/>
            </a:endParaRPr>
          </a:p>
          <a:p>
            <a:pPr marL="0" indent="0">
              <a:buFont typeface="Wingdings 3" charset="2"/>
              <a:buNone/>
            </a:pPr>
            <a:r>
              <a:rPr lang="en-US" altLang="zh-CN" sz="2400" b="1">
                <a:solidFill>
                  <a:schemeClr val="tx1"/>
                </a:solidFill>
                <a:latin typeface="方正姚体" panose="02010601030101010101" pitchFamily="2" charset="-122"/>
                <a:ea typeface="方正姚体" panose="02010601030101010101" pitchFamily="2" charset="-122"/>
              </a:rPr>
              <a:t>                  ——</a:t>
            </a:r>
            <a:r>
              <a:rPr lang="zh-CN" altLang="en-US" sz="2400" b="1">
                <a:solidFill>
                  <a:schemeClr val="tx1"/>
                </a:solidFill>
                <a:latin typeface="方正姚体" panose="02010601030101010101" pitchFamily="2" charset="-122"/>
                <a:ea typeface="方正姚体" panose="02010601030101010101" pitchFamily="2" charset="-122"/>
              </a:rPr>
              <a:t>吴于廑</a:t>
            </a:r>
            <a:r>
              <a:rPr lang="en-US" altLang="zh-CN" sz="2400" b="1">
                <a:solidFill>
                  <a:schemeClr val="tx1"/>
                </a:solidFill>
                <a:latin typeface="方正姚体" panose="02010601030101010101" pitchFamily="2" charset="-122"/>
                <a:ea typeface="方正姚体" panose="02010601030101010101" pitchFamily="2" charset="-122"/>
              </a:rPr>
              <a:t>《</a:t>
            </a:r>
            <a:r>
              <a:rPr lang="zh-CN" altLang="en-US" sz="2400" b="1">
                <a:solidFill>
                  <a:schemeClr val="tx1"/>
                </a:solidFill>
                <a:latin typeface="方正姚体" panose="02010601030101010101" pitchFamily="2" charset="-122"/>
                <a:ea typeface="方正姚体" panose="02010601030101010101" pitchFamily="2" charset="-122"/>
              </a:rPr>
              <a:t>世界现代史</a:t>
            </a:r>
            <a:r>
              <a:rPr lang="en-US" altLang="zh-CN" sz="2400" b="1">
                <a:solidFill>
                  <a:schemeClr val="tx1"/>
                </a:solidFill>
                <a:latin typeface="方正姚体" panose="02010601030101010101" pitchFamily="2" charset="-122"/>
                <a:ea typeface="方正姚体" panose="02010601030101010101" pitchFamily="2" charset="-122"/>
              </a:rPr>
              <a:t>》</a:t>
            </a:r>
            <a:endParaRPr lang="zh-CN" altLang="en-US" sz="2400" b="1">
              <a:solidFill>
                <a:schemeClr val="tx1"/>
              </a:solidFill>
              <a:latin typeface="方正姚体" panose="02010601030101010101" pitchFamily="2" charset="-122"/>
              <a:ea typeface="方正姚体" panose="02010601030101010101" pitchFamily="2" charset="-122"/>
            </a:endParaRPr>
          </a:p>
        </p:txBody>
      </p:sp>
      <p:graphicFrame>
        <p:nvGraphicFramePr>
          <p:cNvPr id="6" name="内容占位符 5"/>
          <p:cNvGraphicFramePr/>
          <p:nvPr/>
        </p:nvGraphicFramePr>
        <p:xfrm>
          <a:off x="7255688" y="3042408"/>
          <a:ext cx="4273728" cy="3812717"/>
        </p:xfrm>
        <a:graphic>
          <a:graphicData uri="http://schemas.openxmlformats.org/drawingml/2006/chart">
            <c:chart xmlns:c="http://schemas.openxmlformats.org/drawingml/2006/chart" xmlns:r="http://schemas.openxmlformats.org/officeDocument/2006/relationships" r:id="rId1"/>
          </a:graphicData>
        </a:graphic>
      </p:graphicFrame>
      <p:sp>
        <p:nvSpPr>
          <p:cNvPr id="7" name="内容占位符 5"/>
          <p:cNvSpPr txBox="1"/>
          <p:nvPr/>
        </p:nvSpPr>
        <p:spPr>
          <a:xfrm>
            <a:off x="3632202" y="2563692"/>
            <a:ext cx="7082050" cy="46166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zh-CN" altLang="en-US" sz="2400" b="1">
                <a:solidFill>
                  <a:schemeClr val="tx1"/>
                </a:solidFill>
                <a:latin typeface="方正姚体" panose="02010601030101010101" pitchFamily="2" charset="-122"/>
                <a:ea typeface="方正姚体" panose="02010601030101010101" pitchFamily="2" charset="-122"/>
              </a:rPr>
              <a:t>稳定和恢复了国民经济，巩固了苏维埃政权。</a:t>
            </a:r>
            <a:endParaRPr lang="zh-CN" altLang="en-US" sz="2400" b="1">
              <a:solidFill>
                <a:schemeClr val="tx1"/>
              </a:solidFill>
              <a:latin typeface="方正姚体" panose="02010601030101010101" pitchFamily="2" charset="-122"/>
              <a:ea typeface="方正姚体" panose="02010601030101010101" pitchFamily="2" charset="-122"/>
            </a:endParaRPr>
          </a:p>
        </p:txBody>
      </p:sp>
      <p:sp>
        <p:nvSpPr>
          <p:cNvPr id="8" name="文本框 7"/>
          <p:cNvSpPr txBox="1"/>
          <p:nvPr/>
        </p:nvSpPr>
        <p:spPr>
          <a:xfrm>
            <a:off x="1433474" y="4569166"/>
            <a:ext cx="2102346"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0" name="文本框 9"/>
          <p:cNvSpPr txBox="1"/>
          <p:nvPr/>
        </p:nvSpPr>
        <p:spPr>
          <a:xfrm>
            <a:off x="2360021" y="4926763"/>
            <a:ext cx="3021876"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1" name="文本框 10"/>
          <p:cNvSpPr txBox="1"/>
          <p:nvPr/>
        </p:nvSpPr>
        <p:spPr>
          <a:xfrm>
            <a:off x="4153841" y="5302317"/>
            <a:ext cx="621328"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2" name="文本框 11"/>
          <p:cNvSpPr txBox="1"/>
          <p:nvPr/>
        </p:nvSpPr>
        <p:spPr>
          <a:xfrm>
            <a:off x="5044951" y="5302317"/>
            <a:ext cx="1573564"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3" name="矩形 12"/>
          <p:cNvSpPr/>
          <p:nvPr/>
        </p:nvSpPr>
        <p:spPr>
          <a:xfrm>
            <a:off x="341906" y="3058267"/>
            <a:ext cx="402109"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材料八</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14" name="文本框 13"/>
          <p:cNvSpPr txBox="1"/>
          <p:nvPr/>
        </p:nvSpPr>
        <p:spPr>
          <a:xfrm>
            <a:off x="5181584" y="1236820"/>
            <a:ext cx="2107490"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3" name="箭头: 虚尾 2"/>
          <p:cNvSpPr/>
          <p:nvPr/>
        </p:nvSpPr>
        <p:spPr>
          <a:xfrm>
            <a:off x="3197560" y="3479550"/>
            <a:ext cx="6841909" cy="1927423"/>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600">
                <a:latin typeface="方正姚体" panose="02010601030101010101" pitchFamily="2" charset="-122"/>
                <a:ea typeface="方正姚体" panose="02010601030101010101" pitchFamily="2" charset="-122"/>
              </a:rPr>
              <a:t>向社会主义过渡</a:t>
            </a:r>
            <a:endParaRPr lang="zh-CN" altLang="en-US" sz="6600">
              <a:latin typeface="方正姚体" panose="02010601030101010101" pitchFamily="2" charset="-122"/>
              <a:ea typeface="方正姚体" panose="02010601030101010101" pitchFamily="2" charset="-122"/>
            </a:endParaRPr>
          </a:p>
        </p:txBody>
      </p:sp>
      <p:sp>
        <p:nvSpPr>
          <p:cNvPr id="15" name="文本框 14"/>
          <p:cNvSpPr txBox="1"/>
          <p:nvPr/>
        </p:nvSpPr>
        <p:spPr>
          <a:xfrm>
            <a:off x="5148197" y="1655420"/>
            <a:ext cx="5359653" cy="375978"/>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6" name="内容占位符 2"/>
          <p:cNvSpPr txBox="1"/>
          <p:nvPr/>
        </p:nvSpPr>
        <p:spPr>
          <a:xfrm>
            <a:off x="966652" y="3671617"/>
            <a:ext cx="10562764" cy="1835747"/>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dk1"/>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dk1"/>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dk1"/>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dk1"/>
                </a:solidFill>
                <a:latin typeface="+mn-lt"/>
                <a:ea typeface="+mn-ea"/>
                <a:cs typeface="+mn-cs"/>
              </a:defRPr>
            </a:lvl9pPr>
          </a:lstStyle>
          <a:p>
            <a:r>
              <a:rPr lang="zh-CN" altLang="zh-CN" sz="3200" b="1">
                <a:latin typeface="方正姚体" panose="02010601030101010101" pitchFamily="2" charset="-122"/>
                <a:ea typeface="方正姚体" panose="02010601030101010101" pitchFamily="2" charset="-122"/>
              </a:rPr>
              <a:t>“退一步，进两步。退是为了进，为了进必须退，不退就不能进。”</a:t>
            </a:r>
            <a:endParaRPr lang="en-US" altLang="zh-CN" sz="3200" b="1">
              <a:latin typeface="方正姚体" panose="02010601030101010101" pitchFamily="2" charset="-122"/>
              <a:ea typeface="方正姚体" panose="02010601030101010101" pitchFamily="2" charset="-122"/>
            </a:endParaRPr>
          </a:p>
          <a:p>
            <a:pPr marL="0" indent="0">
              <a:buNone/>
            </a:pPr>
            <a:r>
              <a:rPr lang="en-US" altLang="zh-CN" sz="3200" b="1">
                <a:latin typeface="方正姚体" panose="02010601030101010101" pitchFamily="2" charset="-122"/>
                <a:ea typeface="方正姚体" panose="02010601030101010101" pitchFamily="2" charset="-122"/>
              </a:rPr>
              <a:t>                                                                                   </a:t>
            </a:r>
            <a:r>
              <a:rPr lang="zh-CN" altLang="zh-CN" sz="3200" b="1">
                <a:latin typeface="方正姚体" panose="02010601030101010101" pitchFamily="2" charset="-122"/>
                <a:ea typeface="方正姚体" panose="02010601030101010101" pitchFamily="2" charset="-122"/>
              </a:rPr>
              <a:t>——列宁</a:t>
            </a:r>
            <a:endParaRPr lang="zh-CN" altLang="zh-CN" sz="3200" b="1">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randombar(horizontal)">
                                      <p:cBhvr>
                                        <p:cTn id="18" dur="500"/>
                                        <p:tgtEl>
                                          <p:spTgt spid="13"/>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horizontal)">
                                      <p:cBhvr>
                                        <p:cTn id="21" dur="500"/>
                                        <p:tgtEl>
                                          <p:spTgt spid="8"/>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randombar(horizont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randombar(horizontal)">
                                      <p:cBhvr>
                                        <p:cTn id="35" dur="5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xit" presetSubtype="10" fill="hold" grpId="1" nodeType="clickEffect">
                                  <p:stCondLst>
                                    <p:cond delay="0"/>
                                  </p:stCondLst>
                                  <p:childTnLst>
                                    <p:animEffect transition="out" filter="randombar(horizontal)">
                                      <p:cBhvr>
                                        <p:cTn id="44" dur="500"/>
                                        <p:tgtEl>
                                          <p:spTgt spid="5"/>
                                        </p:tgtEl>
                                      </p:cBhvr>
                                    </p:animEffect>
                                    <p:set>
                                      <p:cBhvr>
                                        <p:cTn id="45" dur="1" fill="hold">
                                          <p:stCondLst>
                                            <p:cond delay="499"/>
                                          </p:stCondLst>
                                        </p:cTn>
                                        <p:tgtEl>
                                          <p:spTgt spid="5"/>
                                        </p:tgtEl>
                                        <p:attrNameLst>
                                          <p:attrName>style.visibility</p:attrName>
                                        </p:attrNameLst>
                                      </p:cBhvr>
                                      <p:to>
                                        <p:strVal val="hidden"/>
                                      </p:to>
                                    </p:set>
                                  </p:childTnLst>
                                </p:cTn>
                              </p:par>
                              <p:par>
                                <p:cTn id="46" presetID="14" presetClass="exit" presetSubtype="10" fill="hold" grpId="1" nodeType="withEffect">
                                  <p:stCondLst>
                                    <p:cond delay="0"/>
                                  </p:stCondLst>
                                  <p:childTnLst>
                                    <p:animEffect transition="out" filter="randombar(horizontal)">
                                      <p:cBhvr>
                                        <p:cTn id="47" dur="500"/>
                                        <p:tgtEl>
                                          <p:spTgt spid="6"/>
                                        </p:tgtEl>
                                      </p:cBhvr>
                                    </p:animEffect>
                                    <p:set>
                                      <p:cBhvr>
                                        <p:cTn id="48" dur="1" fill="hold">
                                          <p:stCondLst>
                                            <p:cond delay="499"/>
                                          </p:stCondLst>
                                        </p:cTn>
                                        <p:tgtEl>
                                          <p:spTgt spid="6"/>
                                        </p:tgtEl>
                                        <p:attrNameLst>
                                          <p:attrName>style.visibility</p:attrName>
                                        </p:attrNameLst>
                                      </p:cBhvr>
                                      <p:to>
                                        <p:strVal val="hidden"/>
                                      </p:to>
                                    </p:set>
                                  </p:childTnLst>
                                </p:cTn>
                              </p:par>
                              <p:par>
                                <p:cTn id="49" presetID="14" presetClass="exit" presetSubtype="10" fill="hold" grpId="1" nodeType="withEffect">
                                  <p:stCondLst>
                                    <p:cond delay="0"/>
                                  </p:stCondLst>
                                  <p:childTnLst>
                                    <p:animEffect transition="out" filter="randombar(horizontal)">
                                      <p:cBhvr>
                                        <p:cTn id="50" dur="500"/>
                                        <p:tgtEl>
                                          <p:spTgt spid="13"/>
                                        </p:tgtEl>
                                      </p:cBhvr>
                                    </p:animEffect>
                                    <p:set>
                                      <p:cBhvr>
                                        <p:cTn id="51" dur="1" fill="hold">
                                          <p:stCondLst>
                                            <p:cond delay="499"/>
                                          </p:stCondLst>
                                        </p:cTn>
                                        <p:tgtEl>
                                          <p:spTgt spid="13"/>
                                        </p:tgtEl>
                                        <p:attrNameLst>
                                          <p:attrName>style.visibility</p:attrName>
                                        </p:attrNameLst>
                                      </p:cBhvr>
                                      <p:to>
                                        <p:strVal val="hidden"/>
                                      </p:to>
                                    </p:set>
                                  </p:childTnLst>
                                </p:cTn>
                              </p:par>
                              <p:par>
                                <p:cTn id="52" presetID="14" presetClass="exit" presetSubtype="10" fill="hold" grpId="1" nodeType="withEffect">
                                  <p:stCondLst>
                                    <p:cond delay="0"/>
                                  </p:stCondLst>
                                  <p:childTnLst>
                                    <p:animEffect transition="out" filter="randombar(horizontal)">
                                      <p:cBhvr>
                                        <p:cTn id="53" dur="500"/>
                                        <p:tgtEl>
                                          <p:spTgt spid="8"/>
                                        </p:tgtEl>
                                      </p:cBhvr>
                                    </p:animEffect>
                                    <p:set>
                                      <p:cBhvr>
                                        <p:cTn id="54" dur="1" fill="hold">
                                          <p:stCondLst>
                                            <p:cond delay="499"/>
                                          </p:stCondLst>
                                        </p:cTn>
                                        <p:tgtEl>
                                          <p:spTgt spid="8"/>
                                        </p:tgtEl>
                                        <p:attrNameLst>
                                          <p:attrName>style.visibility</p:attrName>
                                        </p:attrNameLst>
                                      </p:cBhvr>
                                      <p:to>
                                        <p:strVal val="hidden"/>
                                      </p:to>
                                    </p:set>
                                  </p:childTnLst>
                                </p:cTn>
                              </p:par>
                              <p:par>
                                <p:cTn id="55" presetID="14" presetClass="exit" presetSubtype="10" fill="hold" grpId="1" nodeType="withEffect">
                                  <p:stCondLst>
                                    <p:cond delay="0"/>
                                  </p:stCondLst>
                                  <p:childTnLst>
                                    <p:animEffect transition="out" filter="randombar(horizontal)">
                                      <p:cBhvr>
                                        <p:cTn id="56" dur="500"/>
                                        <p:tgtEl>
                                          <p:spTgt spid="10"/>
                                        </p:tgtEl>
                                      </p:cBhvr>
                                    </p:animEffect>
                                    <p:set>
                                      <p:cBhvr>
                                        <p:cTn id="57" dur="1" fill="hold">
                                          <p:stCondLst>
                                            <p:cond delay="499"/>
                                          </p:stCondLst>
                                        </p:cTn>
                                        <p:tgtEl>
                                          <p:spTgt spid="10"/>
                                        </p:tgtEl>
                                        <p:attrNameLst>
                                          <p:attrName>style.visibility</p:attrName>
                                        </p:attrNameLst>
                                      </p:cBhvr>
                                      <p:to>
                                        <p:strVal val="hidden"/>
                                      </p:to>
                                    </p:set>
                                  </p:childTnLst>
                                </p:cTn>
                              </p:par>
                              <p:par>
                                <p:cTn id="58" presetID="14" presetClass="exit" presetSubtype="10" fill="hold" grpId="1" nodeType="withEffect">
                                  <p:stCondLst>
                                    <p:cond delay="0"/>
                                  </p:stCondLst>
                                  <p:childTnLst>
                                    <p:animEffect transition="out" filter="randombar(horizontal)">
                                      <p:cBhvr>
                                        <p:cTn id="59" dur="500"/>
                                        <p:tgtEl>
                                          <p:spTgt spid="11"/>
                                        </p:tgtEl>
                                      </p:cBhvr>
                                    </p:animEffect>
                                    <p:set>
                                      <p:cBhvr>
                                        <p:cTn id="60" dur="1" fill="hold">
                                          <p:stCondLst>
                                            <p:cond delay="499"/>
                                          </p:stCondLst>
                                        </p:cTn>
                                        <p:tgtEl>
                                          <p:spTgt spid="11"/>
                                        </p:tgtEl>
                                        <p:attrNameLst>
                                          <p:attrName>style.visibility</p:attrName>
                                        </p:attrNameLst>
                                      </p:cBhvr>
                                      <p:to>
                                        <p:strVal val="hidden"/>
                                      </p:to>
                                    </p:set>
                                  </p:childTnLst>
                                </p:cTn>
                              </p:par>
                              <p:par>
                                <p:cTn id="61" presetID="14" presetClass="exit" presetSubtype="10" fill="hold" grpId="1" nodeType="withEffect">
                                  <p:stCondLst>
                                    <p:cond delay="0"/>
                                  </p:stCondLst>
                                  <p:childTnLst>
                                    <p:animEffect transition="out" filter="randombar(horizontal)">
                                      <p:cBhvr>
                                        <p:cTn id="62" dur="500"/>
                                        <p:tgtEl>
                                          <p:spTgt spid="12"/>
                                        </p:tgtEl>
                                      </p:cBhvr>
                                    </p:animEffect>
                                    <p:set>
                                      <p:cBhvr>
                                        <p:cTn id="63" dur="1" fill="hold">
                                          <p:stCondLst>
                                            <p:cond delay="499"/>
                                          </p:stCondLst>
                                        </p:cTn>
                                        <p:tgtEl>
                                          <p:spTgt spid="12"/>
                                        </p:tgtEl>
                                        <p:attrNameLst>
                                          <p:attrName>style.visibility</p:attrName>
                                        </p:attrNameLst>
                                      </p:cBhvr>
                                      <p:to>
                                        <p:strVal val="hidden"/>
                                      </p:to>
                                    </p:set>
                                  </p:childTnLst>
                                </p:cTn>
                              </p:par>
                              <p:par>
                                <p:cTn id="64" presetID="10" presetClass="entr" presetSubtype="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500"/>
                                        <p:tgtEl>
                                          <p:spTgt spid="16"/>
                                        </p:tgtEl>
                                      </p:cBhvr>
                                    </p:animEffect>
                                  </p:childTnLst>
                                </p:cTn>
                              </p:par>
                            </p:childTnLst>
                          </p:cTn>
                        </p:par>
                      </p:childTnLst>
                    </p:cTn>
                  </p:par>
                  <p:par>
                    <p:cTn id="67" fill="hold">
                      <p:stCondLst>
                        <p:cond delay="indefinite"/>
                      </p:stCondLst>
                      <p:childTnLst>
                        <p:par>
                          <p:cTn id="68" fill="hold">
                            <p:stCondLst>
                              <p:cond delay="0"/>
                            </p:stCondLst>
                            <p:childTnLst>
                              <p:par>
                                <p:cTn id="69" presetID="14" presetClass="exit" presetSubtype="10" fill="hold" grpId="1" nodeType="clickEffect">
                                  <p:stCondLst>
                                    <p:cond delay="0"/>
                                  </p:stCondLst>
                                  <p:childTnLst>
                                    <p:animEffect transition="out" filter="randombar(horizontal)">
                                      <p:cBhvr>
                                        <p:cTn id="70" dur="500"/>
                                        <p:tgtEl>
                                          <p:spTgt spid="16"/>
                                        </p:tgtEl>
                                      </p:cBhvr>
                                    </p:animEffect>
                                    <p:set>
                                      <p:cBhvr>
                                        <p:cTn id="71" dur="1" fill="hold">
                                          <p:stCondLst>
                                            <p:cond delay="499"/>
                                          </p:stCondLst>
                                        </p:cTn>
                                        <p:tgtEl>
                                          <p:spTgt spid="16"/>
                                        </p:tgtEl>
                                        <p:attrNameLst>
                                          <p:attrName>style.visibility</p:attrName>
                                        </p:attrNameLst>
                                      </p:cBhvr>
                                      <p:to>
                                        <p:strVal val="hidden"/>
                                      </p:to>
                                    </p:set>
                                  </p:childTnLst>
                                </p:cTn>
                              </p:par>
                              <p:par>
                                <p:cTn id="72" presetID="10" presetClass="entr" presetSubtype="0" fill="hold" grpId="0" nodeType="withEffect">
                                  <p:stCondLst>
                                    <p:cond delay="0"/>
                                  </p:stCondLst>
                                  <p:childTnLst>
                                    <p:set>
                                      <p:cBhvr>
                                        <p:cTn id="73" dur="1" fill="hold">
                                          <p:stCondLst>
                                            <p:cond delay="0"/>
                                          </p:stCondLst>
                                        </p:cTn>
                                        <p:tgtEl>
                                          <p:spTgt spid="3"/>
                                        </p:tgtEl>
                                        <p:attrNameLst>
                                          <p:attrName>style.visibility</p:attrName>
                                        </p:attrNameLst>
                                      </p:cBhvr>
                                      <p:to>
                                        <p:strVal val="visible"/>
                                      </p:to>
                                    </p:set>
                                    <p:animEffect transition="in" filter="fade">
                                      <p:cBhvr>
                                        <p:cTn id="7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8" grpId="0"/>
      <p:bldP spid="8" grpId="1"/>
      <p:bldP spid="10" grpId="0"/>
      <p:bldP spid="10" grpId="1"/>
      <p:bldP spid="11" grpId="0"/>
      <p:bldP spid="11" grpId="1"/>
      <p:bldP spid="12" grpId="0"/>
      <p:bldP spid="12" grpId="1"/>
      <p:bldP spid="13" grpId="0"/>
      <p:bldP spid="13" grpId="1"/>
      <p:bldP spid="14" grpId="0"/>
      <p:bldP spid="3" grpId="0"/>
      <p:bldP spid="15" grpId="0"/>
      <p:bldP spid="16" grpId="0"/>
      <p:bldP spid="16" grpId="1"/>
      <p:bldGraphic spid="6" grpId="0">
        <p:bldAsOne/>
      </p:bldGraphic>
      <p:bldGraphic spid="6" grpId="1">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687548" y="99132"/>
            <a:ext cx="9215580" cy="6297313"/>
          </a:xfrm>
          <a:prstGeom prst="rect">
            <a:avLst/>
          </a:prstGeom>
        </p:spPr>
      </p:pic>
      <p:sp>
        <p:nvSpPr>
          <p:cNvPr id="6" name="文本框 5"/>
          <p:cNvSpPr txBox="1"/>
          <p:nvPr/>
        </p:nvSpPr>
        <p:spPr>
          <a:xfrm>
            <a:off x="2516775" y="6414345"/>
            <a:ext cx="7733210" cy="400110"/>
          </a:xfrm>
          <a:prstGeom prst="rect">
            <a:avLst/>
          </a:prstGeom>
        </p:spPr>
        <p:style>
          <a:lnRef idx="0">
            <a:schemeClr val="accent5"/>
          </a:lnRef>
          <a:fillRef idx="3">
            <a:schemeClr val="accent5"/>
          </a:fillRef>
          <a:effectRef idx="3">
            <a:schemeClr val="accent5"/>
          </a:effectRef>
          <a:fontRef idx="minor">
            <a:schemeClr val="lt1"/>
          </a:fontRef>
        </p:style>
        <p:txBody>
          <a:bodyPr wrap="square" rtlCol="0">
            <a:spAutoFit/>
          </a:bodyPr>
          <a:lstStyle/>
          <a:p>
            <a:r>
              <a:rPr lang="en-US" altLang="zh-CN" sz="2000" b="1">
                <a:solidFill>
                  <a:schemeClr val="tx1"/>
                </a:solidFill>
                <a:latin typeface="方正姚体" panose="02010601030101010101" pitchFamily="2" charset="-122"/>
                <a:ea typeface="方正姚体" panose="02010601030101010101" pitchFamily="2" charset="-122"/>
              </a:rPr>
              <a:t>1922</a:t>
            </a:r>
            <a:r>
              <a:rPr lang="zh-CN" altLang="en-US" sz="2000" b="1">
                <a:solidFill>
                  <a:schemeClr val="tx1"/>
                </a:solidFill>
                <a:latin typeface="方正姚体" panose="02010601030101010101" pitchFamily="2" charset="-122"/>
                <a:ea typeface="方正姚体" panose="02010601030101010101" pitchFamily="2" charset="-122"/>
              </a:rPr>
              <a:t>年</a:t>
            </a:r>
            <a:r>
              <a:rPr lang="en-US" altLang="zh-CN" sz="2000" b="1">
                <a:solidFill>
                  <a:schemeClr val="tx1"/>
                </a:solidFill>
                <a:latin typeface="方正姚体" panose="02010601030101010101" pitchFamily="2" charset="-122"/>
                <a:ea typeface="方正姚体" panose="02010601030101010101" pitchFamily="2" charset="-122"/>
              </a:rPr>
              <a:t>12</a:t>
            </a:r>
            <a:r>
              <a:rPr lang="zh-CN" altLang="en-US" sz="2000" b="1">
                <a:solidFill>
                  <a:schemeClr val="tx1"/>
                </a:solidFill>
                <a:latin typeface="方正姚体" panose="02010601030101010101" pitchFamily="2" charset="-122"/>
                <a:ea typeface="方正姚体" panose="02010601030101010101" pitchFamily="2" charset="-122"/>
              </a:rPr>
              <a:t>月，“苏维埃社会主义共和国联盟”成立，简称“苏联”。</a:t>
            </a:r>
            <a:endParaRPr lang="zh-CN" altLang="en-US" sz="2000" b="1">
              <a:solidFill>
                <a:schemeClr val="tx1"/>
              </a:solidFill>
              <a:latin typeface="方正姚体" panose="02010601030101010101" pitchFamily="2" charset="-122"/>
              <a:ea typeface="方正姚体" panose="02010601030101010101" pitchFamily="2" charset="-122"/>
            </a:endParaRPr>
          </a:p>
        </p:txBody>
      </p:sp>
      <p:sp>
        <p:nvSpPr>
          <p:cNvPr id="3" name="流程图: 可选过程 2"/>
          <p:cNvSpPr/>
          <p:nvPr/>
        </p:nvSpPr>
        <p:spPr>
          <a:xfrm>
            <a:off x="1748511" y="160095"/>
            <a:ext cx="2266140" cy="357052"/>
          </a:xfrm>
          <a:prstGeom prst="flowChartAlternateProcess">
            <a:avLst/>
          </a:prstGeom>
        </p:spPr>
        <p:style>
          <a:lnRef idx="1">
            <a:schemeClr val="accent5"/>
          </a:lnRef>
          <a:fillRef idx="3">
            <a:schemeClr val="accent5"/>
          </a:fillRef>
          <a:effectRef idx="2">
            <a:schemeClr val="accent5"/>
          </a:effectRef>
          <a:fontRef idx="minor">
            <a:schemeClr val="lt1"/>
          </a:fontRef>
        </p:style>
        <p:txBody>
          <a:bodyPr rtlCol="0" anchor="ctr"/>
          <a:lstStyle/>
          <a:p>
            <a:pPr algn="ctr"/>
            <a:r>
              <a:rPr lang="zh-CN" altLang="en-US" sz="2000" b="1">
                <a:solidFill>
                  <a:schemeClr val="bg1"/>
                </a:solidFill>
                <a:latin typeface="方正姚体" panose="02010601030101010101" pitchFamily="2" charset="-122"/>
                <a:ea typeface="方正姚体" panose="02010601030101010101" pitchFamily="2" charset="-122"/>
              </a:rPr>
              <a:t>苏联的成立与发展</a:t>
            </a:r>
            <a:endParaRPr lang="zh-CN" altLang="en-US" sz="2000" b="1">
              <a:solidFill>
                <a:schemeClr val="bg1"/>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4"/>
          <p:cNvSpPr txBox="1"/>
          <p:nvPr/>
        </p:nvSpPr>
        <p:spPr>
          <a:xfrm>
            <a:off x="610788" y="1561476"/>
            <a:ext cx="3403864" cy="1077218"/>
          </a:xfrm>
          <a:prstGeom prst="rect">
            <a:avLst/>
          </a:prstGeom>
          <a:solidFill>
            <a:schemeClr val="bg1">
              <a:lumMod val="95000"/>
            </a:schemeClr>
          </a:solidFill>
          <a:ln w="9525" cap="flat" cmpd="sng">
            <a:solidFill>
              <a:schemeClr val="accent1"/>
            </a:solidFill>
            <a:prstDash val="solid"/>
            <a:round/>
            <a:headEnd type="none" w="med" len="med"/>
            <a:tailEnd type="none" w="med" len="med"/>
          </a:ln>
        </p:spPr>
        <p:txBody>
          <a:bodyPr wrap="square" anchor="t">
            <a:spAutoFit/>
          </a:bodyPr>
          <a:lstStyle/>
          <a:p>
            <a:pPr defTabSz="914400">
              <a:spcBef>
                <a:spcPct val="50000"/>
              </a:spcBef>
            </a:pPr>
            <a:r>
              <a:rPr lang="zh-CN" altLang="en-US" sz="3200" b="1" baseline="0">
                <a:latin typeface="方正姚体" panose="02010601030101010101" pitchFamily="2" charset="-122"/>
                <a:ea typeface="方正姚体" panose="02010601030101010101" pitchFamily="2" charset="-122"/>
                <a:cs typeface="宋体" panose="02010600030101010101" pitchFamily="2" charset="-122"/>
              </a:rPr>
              <a:t>（</a:t>
            </a:r>
            <a:r>
              <a:rPr lang="en-US" altLang="zh-CN" sz="3200" b="1" baseline="0">
                <a:latin typeface="方正姚体" panose="02010601030101010101" pitchFamily="2" charset="-122"/>
                <a:ea typeface="方正姚体" panose="02010601030101010101" pitchFamily="2" charset="-122"/>
                <a:cs typeface="宋体" panose="02010600030101010101" pitchFamily="2" charset="-122"/>
              </a:rPr>
              <a:t>1</a:t>
            </a:r>
            <a:r>
              <a:rPr lang="zh-CN" altLang="en-US" sz="3200" b="1" baseline="0">
                <a:latin typeface="方正姚体" panose="02010601030101010101" pitchFamily="2" charset="-122"/>
                <a:ea typeface="方正姚体" panose="02010601030101010101" pitchFamily="2" charset="-122"/>
                <a:cs typeface="宋体" panose="02010600030101010101" pitchFamily="2" charset="-122"/>
              </a:rPr>
              <a:t>）工业：优先发展重工业</a:t>
            </a:r>
            <a:endParaRPr lang="zh-CN" altLang="en-US" sz="3200" b="1" baseline="0">
              <a:latin typeface="方正姚体" panose="02010601030101010101" pitchFamily="2" charset="-122"/>
              <a:ea typeface="方正姚体" panose="02010601030101010101" pitchFamily="2" charset="-122"/>
              <a:cs typeface="宋体" panose="02010600030101010101" pitchFamily="2" charset="-122"/>
            </a:endParaRPr>
          </a:p>
        </p:txBody>
      </p:sp>
      <p:sp>
        <p:nvSpPr>
          <p:cNvPr id="9" name="Text Box 5"/>
          <p:cNvSpPr txBox="1">
            <a:spLocks noChangeArrowheads="1"/>
          </p:cNvSpPr>
          <p:nvPr/>
        </p:nvSpPr>
        <p:spPr bwMode="auto">
          <a:xfrm>
            <a:off x="4477393" y="1561476"/>
            <a:ext cx="3699957" cy="1077218"/>
          </a:xfrm>
          <a:prstGeom prst="rect">
            <a:avLst/>
          </a:prstGeom>
          <a:solidFill>
            <a:schemeClr val="bg1">
              <a:lumMod val="95000"/>
            </a:schemeClr>
          </a:solidFill>
          <a:ln>
            <a:solidFill>
              <a:schemeClr val="accent1"/>
            </a:solidFill>
          </a:ln>
          <a:effectLst/>
        </p:spPr>
        <p:txBody>
          <a:bodyPr wrap="square">
            <a:spAutoFit/>
          </a:bodyPr>
          <a:lstStyle/>
          <a:p>
            <a:pPr marR="0">
              <a:spcBef>
                <a:spcPct val="50000"/>
              </a:spcBef>
              <a:buClrTx/>
              <a:buSzTx/>
              <a:buFontTx/>
              <a:buNone/>
              <a:defRPr/>
            </a:pPr>
            <a:r>
              <a:rPr kumimoji="0" lang="zh-CN" altLang="en-US" sz="3200" b="1" i="0" kern="1200" cap="none" spc="0" normalizeH="0" baseline="0" noProof="0">
                <a:effectLst>
                  <a:outerShdw blurRad="38100" dist="38100" dir="2700000" algn="tl">
                    <a:srgbClr val="C0C0C0"/>
                  </a:outerShdw>
                </a:effectLst>
                <a:latin typeface="方正姚体" panose="02010601030101010101" pitchFamily="2" charset="-122"/>
                <a:ea typeface="方正姚体" panose="02010601030101010101" pitchFamily="2" charset="-122"/>
              </a:rPr>
              <a:t> </a:t>
            </a:r>
            <a:r>
              <a:rPr lang="zh-CN" altLang="en-US" sz="3200" b="1">
                <a:latin typeface="方正姚体" panose="02010601030101010101" pitchFamily="2" charset="-122"/>
                <a:ea typeface="方正姚体" panose="02010601030101010101" pitchFamily="2" charset="-122"/>
                <a:cs typeface="宋体" panose="02010600030101010101" pitchFamily="2" charset="-122"/>
              </a:rPr>
              <a:t>（</a:t>
            </a:r>
            <a:r>
              <a:rPr lang="en-US" altLang="zh-CN" sz="3200" b="1">
                <a:latin typeface="方正姚体" panose="02010601030101010101" pitchFamily="2" charset="-122"/>
                <a:ea typeface="方正姚体" panose="02010601030101010101" pitchFamily="2" charset="-122"/>
                <a:cs typeface="宋体" panose="02010600030101010101" pitchFamily="2" charset="-122"/>
              </a:rPr>
              <a:t>2</a:t>
            </a:r>
            <a:r>
              <a:rPr lang="zh-CN" altLang="en-US" sz="3200" b="1">
                <a:latin typeface="方正姚体" panose="02010601030101010101" pitchFamily="2" charset="-122"/>
                <a:ea typeface="方正姚体" panose="02010601030101010101" pitchFamily="2" charset="-122"/>
                <a:cs typeface="宋体" panose="02010600030101010101" pitchFamily="2" charset="-122"/>
              </a:rPr>
              <a:t>）农业：农业集体化（集体农庄）</a:t>
            </a:r>
            <a:endParaRPr lang="zh-CN" altLang="en-US" sz="3200" b="1">
              <a:latin typeface="方正姚体" panose="02010601030101010101" pitchFamily="2" charset="-122"/>
              <a:ea typeface="方正姚体" panose="02010601030101010101" pitchFamily="2" charset="-122"/>
              <a:cs typeface="宋体" panose="02010600030101010101" pitchFamily="2" charset="-122"/>
            </a:endParaRPr>
          </a:p>
        </p:txBody>
      </p:sp>
      <p:sp>
        <p:nvSpPr>
          <p:cNvPr id="10" name="标题 1"/>
          <p:cNvSpPr>
            <a:spLocks noGrp="1"/>
          </p:cNvSpPr>
          <p:nvPr>
            <p:ph type="title"/>
          </p:nvPr>
        </p:nvSpPr>
        <p:spPr>
          <a:xfrm>
            <a:off x="0" y="688336"/>
            <a:ext cx="2682240" cy="556990"/>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US" altLang="zh-CN" sz="2800" b="1">
                <a:solidFill>
                  <a:schemeClr val="accent5">
                    <a:lumMod val="40000"/>
                    <a:lumOff val="60000"/>
                  </a:schemeClr>
                </a:solidFill>
                <a:latin typeface="方正姚体" panose="02010601030101010101" pitchFamily="2" charset="-122"/>
                <a:ea typeface="方正姚体" panose="02010601030101010101" pitchFamily="2" charset="-122"/>
              </a:rPr>
              <a:t>3.</a:t>
            </a:r>
            <a:r>
              <a:rPr lang="zh-CN" altLang="en-US" sz="2800" b="1">
                <a:solidFill>
                  <a:schemeClr val="accent5">
                    <a:lumMod val="40000"/>
                    <a:lumOff val="60000"/>
                  </a:schemeClr>
                </a:solidFill>
                <a:latin typeface="方正姚体" panose="02010601030101010101" pitchFamily="2" charset="-122"/>
                <a:ea typeface="方正姚体" panose="02010601030101010101" pitchFamily="2" charset="-122"/>
              </a:rPr>
              <a:t>斯大林体制</a:t>
            </a:r>
            <a:endParaRPr lang="zh-CN" altLang="en-US" sz="2800" b="1">
              <a:solidFill>
                <a:schemeClr val="accent5">
                  <a:lumMod val="40000"/>
                  <a:lumOff val="60000"/>
                </a:schemeClr>
              </a:solidFill>
              <a:latin typeface="方正姚体" panose="02010601030101010101" pitchFamily="2" charset="-122"/>
              <a:ea typeface="方正姚体" panose="02010601030101010101" pitchFamily="2" charset="-122"/>
            </a:endParaRPr>
          </a:p>
        </p:txBody>
      </p:sp>
      <p:sp>
        <p:nvSpPr>
          <p:cNvPr id="11" name="Text Box 5"/>
          <p:cNvSpPr txBox="1">
            <a:spLocks noChangeArrowheads="1"/>
          </p:cNvSpPr>
          <p:nvPr/>
        </p:nvSpPr>
        <p:spPr bwMode="auto">
          <a:xfrm>
            <a:off x="8592283" y="1547764"/>
            <a:ext cx="2988929" cy="584775"/>
          </a:xfrm>
          <a:prstGeom prst="rect">
            <a:avLst/>
          </a:prstGeom>
          <a:solidFill>
            <a:schemeClr val="bg1">
              <a:lumMod val="95000"/>
            </a:schemeClr>
          </a:solidFill>
          <a:ln>
            <a:solidFill>
              <a:schemeClr val="accent1"/>
            </a:solidFill>
          </a:ln>
          <a:effectLst/>
        </p:spPr>
        <p:txBody>
          <a:bodyPr wrap="square">
            <a:spAutoFit/>
          </a:bodyPr>
          <a:lstStyle/>
          <a:p>
            <a:pPr marR="0">
              <a:spcBef>
                <a:spcPct val="50000"/>
              </a:spcBef>
              <a:buClrTx/>
              <a:buSzTx/>
              <a:buFontTx/>
              <a:buNone/>
              <a:defRPr/>
            </a:pPr>
            <a:r>
              <a:rPr kumimoji="0" lang="zh-CN" altLang="en-US" sz="3200" b="1" i="0" kern="1200" cap="none" spc="0" normalizeH="0" baseline="0" noProof="0">
                <a:effectLst>
                  <a:outerShdw blurRad="38100" dist="38100" dir="2700000" algn="tl">
                    <a:srgbClr val="C0C0C0"/>
                  </a:outerShdw>
                </a:effectLst>
                <a:latin typeface="方正姚体" panose="02010601030101010101" pitchFamily="2" charset="-122"/>
                <a:ea typeface="方正姚体" panose="02010601030101010101" pitchFamily="2" charset="-122"/>
              </a:rPr>
              <a:t> （</a:t>
            </a:r>
            <a:r>
              <a:rPr kumimoji="0" lang="en-US" altLang="zh-CN" sz="3200" b="1" i="0" kern="1200" cap="none" spc="0" normalizeH="0" baseline="0" noProof="0">
                <a:effectLst>
                  <a:outerShdw blurRad="38100" dist="38100" dir="2700000" algn="tl">
                    <a:srgbClr val="C0C0C0"/>
                  </a:outerShdw>
                </a:effectLst>
                <a:latin typeface="方正姚体" panose="02010601030101010101" pitchFamily="2" charset="-122"/>
                <a:ea typeface="方正姚体" panose="02010601030101010101" pitchFamily="2" charset="-122"/>
              </a:rPr>
              <a:t>3</a:t>
            </a:r>
            <a:r>
              <a:rPr kumimoji="0" lang="zh-CN" altLang="en-US" sz="3200" b="1" i="0" kern="1200" cap="none" spc="0" normalizeH="0" baseline="0" noProof="0">
                <a:effectLst>
                  <a:outerShdw blurRad="38100" dist="38100" dir="2700000" algn="tl">
                    <a:srgbClr val="C0C0C0"/>
                  </a:outerShdw>
                </a:effectLst>
                <a:latin typeface="方正姚体" panose="02010601030101010101" pitchFamily="2" charset="-122"/>
                <a:ea typeface="方正姚体" panose="02010601030101010101" pitchFamily="2" charset="-122"/>
              </a:rPr>
              <a:t>）</a:t>
            </a:r>
            <a:r>
              <a:rPr lang="zh-CN" altLang="en-US" sz="3200" b="1">
                <a:latin typeface="方正姚体" panose="02010601030101010101" pitchFamily="2" charset="-122"/>
                <a:ea typeface="方正姚体" panose="02010601030101010101" pitchFamily="2" charset="-122"/>
                <a:cs typeface="宋体" panose="02010600030101010101" pitchFamily="2" charset="-122"/>
              </a:rPr>
              <a:t>五年计划</a:t>
            </a:r>
            <a:endParaRPr lang="zh-CN" altLang="en-US" sz="3200" b="1">
              <a:latin typeface="方正姚体" panose="02010601030101010101" pitchFamily="2" charset="-122"/>
              <a:ea typeface="方正姚体" panose="02010601030101010101" pitchFamily="2" charset="-122"/>
              <a:cs typeface="宋体" panose="02010600030101010101" pitchFamily="2" charset="-122"/>
            </a:endParaRPr>
          </a:p>
        </p:txBody>
      </p:sp>
      <p:graphicFrame>
        <p:nvGraphicFramePr>
          <p:cNvPr id="12" name="表格 5"/>
          <p:cNvGraphicFramePr>
            <a:graphicFrameLocks noGrp="1"/>
          </p:cNvGraphicFramePr>
          <p:nvPr/>
        </p:nvGraphicFramePr>
        <p:xfrm>
          <a:off x="2516777" y="2815625"/>
          <a:ext cx="7304506" cy="3820628"/>
        </p:xfrm>
        <a:graphic>
          <a:graphicData uri="http://schemas.openxmlformats.org/drawingml/2006/table">
            <a:tbl>
              <a:tblPr firstRow="1" bandRow="1">
                <a:tableStyleId>{5C22544A-7EE6-4342-B048-85BDC9FD1C3A}</a:tableStyleId>
              </a:tblPr>
              <a:tblGrid>
                <a:gridCol w="1356552"/>
                <a:gridCol w="5947954"/>
              </a:tblGrid>
              <a:tr h="674895">
                <a:tc>
                  <a:txBody>
                    <a:bodyPr wrap="square"/>
                    <a:lstStyle/>
                    <a:p>
                      <a:r>
                        <a:rPr lang="zh-CN" altLang="en-US" sz="2800" b="1">
                          <a:latin typeface="方正姚体" panose="02010601030101010101" pitchFamily="2" charset="-122"/>
                          <a:ea typeface="方正姚体" panose="02010601030101010101" pitchFamily="2" charset="-122"/>
                        </a:rPr>
                        <a:t>时间</a:t>
                      </a:r>
                      <a:endParaRPr lang="zh-CN" altLang="en-US" sz="2800" b="1">
                        <a:latin typeface="方正姚体" panose="02010601030101010101" pitchFamily="2" charset="-122"/>
                        <a:ea typeface="方正姚体" panose="02010601030101010101" pitchFamily="2" charset="-122"/>
                      </a:endParaRPr>
                    </a:p>
                  </a:txBody>
                  <a:tcPr vert="horz"/>
                </a:tc>
                <a:tc>
                  <a:txBody>
                    <a:bodyPr wrap="square"/>
                    <a:lstStyle/>
                    <a:p>
                      <a:r>
                        <a:rPr lang="en-US" altLang="zh-CN" sz="2800" b="1">
                          <a:latin typeface="方正姚体" panose="02010601030101010101" pitchFamily="2" charset="-122"/>
                          <a:ea typeface="方正姚体" panose="02010601030101010101" pitchFamily="2" charset="-122"/>
                        </a:rPr>
                        <a:t>1936</a:t>
                      </a:r>
                      <a:endParaRPr lang="zh-CN" altLang="en-US" sz="2800" b="1">
                        <a:latin typeface="方正姚体" panose="02010601030101010101" pitchFamily="2" charset="-122"/>
                        <a:ea typeface="方正姚体" panose="02010601030101010101" pitchFamily="2" charset="-122"/>
                      </a:endParaRPr>
                    </a:p>
                  </a:txBody>
                  <a:tcPr vert="horz"/>
                </a:tc>
              </a:tr>
              <a:tr h="1431649">
                <a:tc>
                  <a:txBody>
                    <a:bodyPr wrap="square"/>
                    <a:lstStyle/>
                    <a:p>
                      <a:r>
                        <a:rPr lang="zh-CN" altLang="en-US" sz="2800" b="1">
                          <a:latin typeface="方正姚体" panose="02010601030101010101" pitchFamily="2" charset="-122"/>
                          <a:ea typeface="方正姚体" panose="02010601030101010101" pitchFamily="2" charset="-122"/>
                        </a:rPr>
                        <a:t>内容</a:t>
                      </a:r>
                      <a:endParaRPr lang="zh-CN" altLang="en-US" sz="2800" b="1">
                        <a:latin typeface="方正姚体" panose="02010601030101010101" pitchFamily="2" charset="-122"/>
                        <a:ea typeface="方正姚体" panose="02010601030101010101" pitchFamily="2" charset="-122"/>
                      </a:endParaRPr>
                    </a:p>
                  </a:txBody>
                  <a:tcPr vert="horz"/>
                </a:tc>
                <a:tc>
                  <a:txBody>
                    <a:bodyPr wrap="square"/>
                    <a:lstStyle/>
                    <a:p>
                      <a:r>
                        <a:rPr lang="zh-CN" altLang="en-US" sz="2800" b="1">
                          <a:latin typeface="方正姚体" panose="02010601030101010101" pitchFamily="2" charset="-122"/>
                          <a:ea typeface="方正姚体" panose="02010601030101010101" pitchFamily="2" charset="-122"/>
                        </a:rPr>
                        <a:t>政治上：权力高度集中</a:t>
                      </a:r>
                      <a:endParaRPr lang="en-US" altLang="zh-CN" sz="2800" b="1">
                        <a:latin typeface="方正姚体" panose="02010601030101010101" pitchFamily="2" charset="-122"/>
                        <a:ea typeface="方正姚体" panose="02010601030101010101" pitchFamily="2" charset="-122"/>
                      </a:endParaRPr>
                    </a:p>
                    <a:p>
                      <a:r>
                        <a:rPr lang="zh-CN" altLang="en-US" sz="2800" b="1">
                          <a:latin typeface="方正姚体" panose="02010601030101010101" pitchFamily="2" charset="-122"/>
                          <a:ea typeface="方正姚体" panose="02010601030101010101" pitchFamily="2" charset="-122"/>
                        </a:rPr>
                        <a:t>所有制：公有制</a:t>
                      </a:r>
                      <a:endParaRPr lang="en-US" altLang="zh-CN" sz="2800" b="1">
                        <a:latin typeface="方正姚体" panose="02010601030101010101" pitchFamily="2" charset="-122"/>
                        <a:ea typeface="方正姚体" panose="02010601030101010101" pitchFamily="2" charset="-122"/>
                      </a:endParaRPr>
                    </a:p>
                    <a:p>
                      <a:r>
                        <a:rPr lang="zh-CN" altLang="en-US" sz="2800" b="1">
                          <a:latin typeface="方正姚体" panose="02010601030101010101" pitchFamily="2" charset="-122"/>
                          <a:ea typeface="方正姚体" panose="02010601030101010101" pitchFamily="2" charset="-122"/>
                        </a:rPr>
                        <a:t>生产：指令性计划</a:t>
                      </a:r>
                      <a:endParaRPr lang="en-US" altLang="zh-CN" sz="2800" b="1">
                        <a:latin typeface="方正姚体" panose="02010601030101010101" pitchFamily="2" charset="-122"/>
                        <a:ea typeface="方正姚体" panose="02010601030101010101" pitchFamily="2" charset="-122"/>
                      </a:endParaRPr>
                    </a:p>
                    <a:p>
                      <a:r>
                        <a:rPr lang="zh-CN" altLang="en-US" sz="2800" b="1">
                          <a:latin typeface="方正姚体" panose="02010601030101010101" pitchFamily="2" charset="-122"/>
                          <a:ea typeface="方正姚体" panose="02010601030101010101" pitchFamily="2" charset="-122"/>
                        </a:rPr>
                        <a:t>分配：国家平均分配</a:t>
                      </a:r>
                      <a:endParaRPr lang="en-US" altLang="zh-CN" sz="2800" b="1">
                        <a:latin typeface="方正姚体" panose="02010601030101010101" pitchFamily="2" charset="-122"/>
                        <a:ea typeface="方正姚体" panose="02010601030101010101" pitchFamily="2" charset="-122"/>
                      </a:endParaRPr>
                    </a:p>
                  </a:txBody>
                  <a:tcPr vert="horz"/>
                </a:tc>
              </a:tr>
              <a:tr h="1347413">
                <a:tc>
                  <a:txBody>
                    <a:bodyPr wrap="square"/>
                    <a:lstStyle/>
                    <a:p>
                      <a:r>
                        <a:rPr lang="zh-CN" altLang="en-US" sz="2800" b="1">
                          <a:latin typeface="方正姚体" panose="02010601030101010101" pitchFamily="2" charset="-122"/>
                          <a:ea typeface="方正姚体" panose="02010601030101010101" pitchFamily="2" charset="-122"/>
                        </a:rPr>
                        <a:t>评价</a:t>
                      </a:r>
                      <a:endParaRPr lang="zh-CN" altLang="en-US" sz="2800" b="1">
                        <a:latin typeface="方正姚体" panose="02010601030101010101" pitchFamily="2" charset="-122"/>
                        <a:ea typeface="方正姚体" panose="02010601030101010101" pitchFamily="2" charset="-122"/>
                      </a:endParaRPr>
                    </a:p>
                  </a:txBody>
                  <a:tcPr vert="horz"/>
                </a:tc>
                <a:tc>
                  <a:txBody>
                    <a:bodyPr wrap="square"/>
                    <a:lstStyle/>
                    <a:p>
                      <a:endParaRPr lang="zh-CN" altLang="en-US" sz="2800" b="1">
                        <a:latin typeface="方正姚体" panose="02010601030101010101" pitchFamily="2" charset="-122"/>
                        <a:ea typeface="方正姚体" panose="02010601030101010101" pitchFamily="2" charset="-122"/>
                      </a:endParaRPr>
                    </a:p>
                  </a:txBody>
                  <a:tcPr vert="horz"/>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1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内容占位符 8"/>
          <p:cNvGraphicFramePr>
            <a:graphicFrameLocks noGrp="1"/>
          </p:cNvGraphicFramePr>
          <p:nvPr>
            <p:ph idx="1"/>
          </p:nvPr>
        </p:nvGraphicFramePr>
        <p:xfrm>
          <a:off x="1017323" y="1440714"/>
          <a:ext cx="6184665" cy="3553163"/>
        </p:xfrm>
        <a:graphic>
          <a:graphicData uri="http://schemas.openxmlformats.org/drawingml/2006/chart">
            <c:chart xmlns:c="http://schemas.openxmlformats.org/drawingml/2006/chart" xmlns:r="http://schemas.openxmlformats.org/officeDocument/2006/relationships" r:id="rId1"/>
          </a:graphicData>
        </a:graphic>
      </p:graphicFrame>
      <p:graphicFrame>
        <p:nvGraphicFramePr>
          <p:cNvPr id="10" name="表格 10"/>
          <p:cNvGraphicFramePr>
            <a:graphicFrameLocks noGrp="1"/>
          </p:cNvGraphicFramePr>
          <p:nvPr/>
        </p:nvGraphicFramePr>
        <p:xfrm>
          <a:off x="7271338" y="1660605"/>
          <a:ext cx="4491248" cy="5029200"/>
        </p:xfrm>
        <a:graphic>
          <a:graphicData uri="http://schemas.openxmlformats.org/drawingml/2006/table">
            <a:tbl>
              <a:tblPr firstRow="1" bandRow="1">
                <a:tableStyleId>{5C22544A-7EE6-4342-B048-85BDC9FD1C3A}</a:tableStyleId>
              </a:tblPr>
              <a:tblGrid>
                <a:gridCol w="2068892"/>
                <a:gridCol w="1138987"/>
                <a:gridCol w="1283369"/>
              </a:tblGrid>
              <a:tr h="370840">
                <a:tc>
                  <a:txBody>
                    <a:bodyPr wrap="square"/>
                    <a:lstStyle/>
                    <a:p>
                      <a:pPr algn="ct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1913</a:t>
                      </a:r>
                      <a:r>
                        <a:rPr lang="zh-CN" altLang="en-US" sz="2400" b="1">
                          <a:latin typeface="方正姚体" panose="02010601030101010101" pitchFamily="2" charset="-122"/>
                          <a:ea typeface="方正姚体" panose="02010601030101010101" pitchFamily="2" charset="-122"/>
                        </a:rPr>
                        <a:t>年</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1937</a:t>
                      </a:r>
                      <a:r>
                        <a:rPr lang="zh-CN" altLang="en-US" sz="2400" b="1">
                          <a:latin typeface="方正姚体" panose="02010601030101010101" pitchFamily="2" charset="-122"/>
                          <a:ea typeface="方正姚体" panose="02010601030101010101" pitchFamily="2" charset="-122"/>
                        </a:rPr>
                        <a:t>年</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工业生产总值</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5</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2</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机器制造业</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4</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2</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拖拉机</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zh-CN" altLang="en-US" sz="2400" b="1">
                          <a:latin typeface="方正姚体" panose="02010601030101010101" pitchFamily="2" charset="-122"/>
                          <a:ea typeface="方正姚体" panose="02010601030101010101" pitchFamily="2" charset="-122"/>
                        </a:rPr>
                        <a:t>无</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2</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联合收割机</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zh-CN" altLang="en-US" sz="2400" b="1">
                          <a:latin typeface="方正姚体" panose="02010601030101010101" pitchFamily="2" charset="-122"/>
                          <a:ea typeface="方正姚体" panose="02010601030101010101" pitchFamily="2" charset="-122"/>
                        </a:rPr>
                        <a:t>无</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1</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煤炭</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6</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3</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电力</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15</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3</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石油</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2</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2</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钢铁</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5</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3</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水泥</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6</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4</a:t>
                      </a:r>
                      <a:endParaRPr lang="zh-CN" altLang="en-US" sz="2400" b="1">
                        <a:latin typeface="方正姚体" panose="02010601030101010101" pitchFamily="2" charset="-122"/>
                        <a:ea typeface="方正姚体" panose="02010601030101010101" pitchFamily="2" charset="-122"/>
                      </a:endParaRPr>
                    </a:p>
                  </a:txBody>
                  <a:tcPr vert="horz"/>
                </a:tc>
              </a:tr>
              <a:tr h="370840">
                <a:tc>
                  <a:txBody>
                    <a:bodyPr wrap="square"/>
                    <a:lstStyle/>
                    <a:p>
                      <a:pPr algn="ctr"/>
                      <a:r>
                        <a:rPr lang="zh-CN" altLang="en-US" sz="2400" b="1">
                          <a:latin typeface="方正姚体" panose="02010601030101010101" pitchFamily="2" charset="-122"/>
                          <a:ea typeface="方正姚体" panose="02010601030101010101" pitchFamily="2" charset="-122"/>
                        </a:rPr>
                        <a:t>机床</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zh-CN" altLang="en-US" sz="2400" b="1">
                          <a:latin typeface="方正姚体" panose="02010601030101010101" pitchFamily="2" charset="-122"/>
                          <a:ea typeface="方正姚体" panose="02010601030101010101" pitchFamily="2" charset="-122"/>
                        </a:rPr>
                        <a:t>无</a:t>
                      </a:r>
                      <a:endParaRPr lang="zh-CN" altLang="en-US" sz="2400" b="1">
                        <a:latin typeface="方正姚体" panose="02010601030101010101" pitchFamily="2" charset="-122"/>
                        <a:ea typeface="方正姚体" panose="02010601030101010101" pitchFamily="2" charset="-122"/>
                      </a:endParaRPr>
                    </a:p>
                  </a:txBody>
                  <a:tcPr vert="horz"/>
                </a:tc>
                <a:tc>
                  <a:txBody>
                    <a:bodyPr wrap="square"/>
                    <a:lstStyle/>
                    <a:p>
                      <a:pPr algn="ctr"/>
                      <a:r>
                        <a:rPr lang="en-US" altLang="zh-CN" sz="2400" b="1">
                          <a:latin typeface="方正姚体" panose="02010601030101010101" pitchFamily="2" charset="-122"/>
                          <a:ea typeface="方正姚体" panose="02010601030101010101" pitchFamily="2" charset="-122"/>
                        </a:rPr>
                        <a:t>2</a:t>
                      </a:r>
                      <a:endParaRPr lang="zh-CN" altLang="en-US" sz="2400" b="1">
                        <a:latin typeface="方正姚体" panose="02010601030101010101" pitchFamily="2" charset="-122"/>
                        <a:ea typeface="方正姚体" panose="02010601030101010101" pitchFamily="2" charset="-122"/>
                      </a:endParaRPr>
                    </a:p>
                  </a:txBody>
                  <a:tcPr vert="horz"/>
                </a:tc>
              </a:tr>
            </a:tbl>
          </a:graphicData>
        </a:graphic>
      </p:graphicFrame>
      <p:graphicFrame>
        <p:nvGraphicFramePr>
          <p:cNvPr id="12" name="表格 11"/>
          <p:cNvGraphicFramePr>
            <a:graphicFrameLocks noGrp="1"/>
          </p:cNvGraphicFramePr>
          <p:nvPr/>
        </p:nvGraphicFramePr>
        <p:xfrm>
          <a:off x="7271336" y="1212114"/>
          <a:ext cx="4491249" cy="457200"/>
        </p:xfrm>
        <a:graphic>
          <a:graphicData uri="http://schemas.openxmlformats.org/drawingml/2006/table">
            <a:tbl>
              <a:tblPr>
                <a:tableStyleId>{125E5076-3810-47DD-B79F-674D7AD40C01}</a:tableStyleId>
              </a:tblPr>
              <a:tblGrid>
                <a:gridCol w="4491249"/>
              </a:tblGrid>
              <a:tr h="352926">
                <a:tc>
                  <a:txBody>
                    <a:bodyPr wrap="square"/>
                    <a:lstStyle/>
                    <a:p>
                      <a:r>
                        <a:rPr lang="zh-CN" altLang="en-US" sz="2400" b="1">
                          <a:latin typeface="方正姚体" panose="02010601030101010101" pitchFamily="2" charset="-122"/>
                          <a:ea typeface="方正姚体" panose="02010601030101010101" pitchFamily="2" charset="-122"/>
                        </a:rPr>
                        <a:t>沙俄、苏联工业生产在世界位次</a:t>
                      </a:r>
                      <a:endParaRPr lang="zh-CN" altLang="en-US" sz="2400" b="1">
                        <a:latin typeface="方正姚体" panose="02010601030101010101" pitchFamily="2" charset="-122"/>
                        <a:ea typeface="方正姚体" panose="02010601030101010101" pitchFamily="2" charset="-122"/>
                      </a:endParaRPr>
                    </a:p>
                  </a:txBody>
                  <a:tcPr vert="horz"/>
                </a:tc>
              </a:tr>
            </a:tbl>
          </a:graphicData>
        </a:graphic>
      </p:graphicFrame>
      <p:sp>
        <p:nvSpPr>
          <p:cNvPr id="17" name="内容占位符 5"/>
          <p:cNvSpPr txBox="1"/>
          <p:nvPr/>
        </p:nvSpPr>
        <p:spPr>
          <a:xfrm>
            <a:off x="1817528" y="403335"/>
            <a:ext cx="7004255" cy="523220"/>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800" b="1">
                <a:solidFill>
                  <a:schemeClr val="tx1"/>
                </a:solidFill>
                <a:latin typeface="方正姚体" panose="02010601030101010101" pitchFamily="2" charset="-122"/>
                <a:ea typeface="方正姚体" panose="02010601030101010101" pitchFamily="2" charset="-122"/>
              </a:rPr>
              <a:t>(1)</a:t>
            </a:r>
            <a:r>
              <a:rPr lang="zh-CN" altLang="en-US" sz="2800" b="1">
                <a:solidFill>
                  <a:schemeClr val="tx1"/>
                </a:solidFill>
                <a:latin typeface="方正姚体" panose="02010601030101010101" pitchFamily="2" charset="-122"/>
                <a:ea typeface="方正姚体" panose="02010601030101010101" pitchFamily="2" charset="-122"/>
              </a:rPr>
              <a:t>形成比较齐全的工业体系，实现工业化</a:t>
            </a:r>
            <a:endParaRPr lang="zh-CN" altLang="en-US" sz="2800" b="1">
              <a:solidFill>
                <a:schemeClr val="tx1"/>
              </a:solidFill>
              <a:latin typeface="方正姚体" panose="02010601030101010101" pitchFamily="2" charset="-122"/>
              <a:ea typeface="方正姚体" panose="02010601030101010101" pitchFamily="2" charset="-122"/>
            </a:endParaRPr>
          </a:p>
        </p:txBody>
      </p:sp>
      <p:sp>
        <p:nvSpPr>
          <p:cNvPr id="15" name="矩形 14"/>
          <p:cNvSpPr/>
          <p:nvPr/>
        </p:nvSpPr>
        <p:spPr>
          <a:xfrm>
            <a:off x="285689" y="1371600"/>
            <a:ext cx="478110"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材料九</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18" name="文本框 17"/>
          <p:cNvSpPr txBox="1"/>
          <p:nvPr/>
        </p:nvSpPr>
        <p:spPr>
          <a:xfrm>
            <a:off x="245840" y="664945"/>
            <a:ext cx="1419497" cy="523220"/>
          </a:xfrm>
          <a:prstGeom prst="rect">
            <a:avLst/>
          </a:prstGeom>
          <a:noFill/>
        </p:spPr>
        <p:txBody>
          <a:bodyPr wrap="square" rtlCol="0">
            <a:spAutoFit/>
          </a:bodyPr>
          <a:lstStyle/>
          <a:p>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积极</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txBox="1"/>
          <p:nvPr/>
        </p:nvSpPr>
        <p:spPr>
          <a:xfrm>
            <a:off x="2358764" y="1822424"/>
            <a:ext cx="6271430" cy="3148263"/>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92500"/>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US" altLang="zh-CN" sz="2800" b="1">
                <a:solidFill>
                  <a:schemeClr val="tx1"/>
                </a:solidFill>
                <a:latin typeface="方正姚体" panose="02010601030101010101" pitchFamily="2" charset="-122"/>
                <a:ea typeface="方正姚体" panose="02010601030101010101" pitchFamily="2" charset="-122"/>
              </a:rPr>
              <a:t>T-34</a:t>
            </a:r>
            <a:r>
              <a:rPr lang="zh-CN" altLang="en-US" sz="2800" b="1">
                <a:solidFill>
                  <a:schemeClr val="tx1"/>
                </a:solidFill>
                <a:latin typeface="方正姚体" panose="02010601030101010101" pitchFamily="2" charset="-122"/>
                <a:ea typeface="方正姚体" panose="02010601030101010101" pitchFamily="2" charset="-122"/>
              </a:rPr>
              <a:t>型坦克，作为二战中性能最好的坦克之一，共生产了四万辆，大战后期苏联的坦克年生产能力达到惊人的</a:t>
            </a:r>
            <a:r>
              <a:rPr lang="en-US" altLang="zh-CN" sz="2800" b="1">
                <a:solidFill>
                  <a:schemeClr val="tx1"/>
                </a:solidFill>
                <a:latin typeface="方正姚体" panose="02010601030101010101" pitchFamily="2" charset="-122"/>
                <a:ea typeface="方正姚体" panose="02010601030101010101" pitchFamily="2" charset="-122"/>
              </a:rPr>
              <a:t>5</a:t>
            </a:r>
            <a:r>
              <a:rPr lang="zh-CN" altLang="en-US" sz="2800" b="1">
                <a:solidFill>
                  <a:schemeClr val="tx1"/>
                </a:solidFill>
                <a:latin typeface="方正姚体" panose="02010601030101010101" pitchFamily="2" charset="-122"/>
                <a:ea typeface="方正姚体" panose="02010601030101010101" pitchFamily="2" charset="-122"/>
              </a:rPr>
              <a:t>万辆，为战胜法西斯提供了坚实的军事基础。</a:t>
            </a:r>
            <a:endParaRPr lang="en-US" altLang="zh-CN" sz="2800" b="1">
              <a:solidFill>
                <a:schemeClr val="tx1"/>
              </a:solidFill>
              <a:latin typeface="方正姚体" panose="02010601030101010101" pitchFamily="2" charset="-122"/>
              <a:ea typeface="方正姚体" panose="02010601030101010101" pitchFamily="2" charset="-122"/>
            </a:endParaRPr>
          </a:p>
          <a:p>
            <a:r>
              <a:rPr lang="zh-CN" altLang="en-US" sz="2800" b="1">
                <a:solidFill>
                  <a:schemeClr val="tx1"/>
                </a:solidFill>
                <a:latin typeface="方正姚体" panose="02010601030101010101" pitchFamily="2" charset="-122"/>
                <a:ea typeface="方正姚体" panose="02010601030101010101" pitchFamily="2" charset="-122"/>
              </a:rPr>
              <a:t>他接过的是一个扶木犁的穷国，他留下的是一个拥有核武的强国</a:t>
            </a:r>
            <a:endParaRPr lang="en-US" altLang="zh-CN" sz="2800" b="1">
              <a:solidFill>
                <a:schemeClr val="tx1"/>
              </a:solidFill>
              <a:latin typeface="方正姚体" panose="02010601030101010101" pitchFamily="2" charset="-122"/>
              <a:ea typeface="方正姚体" panose="02010601030101010101" pitchFamily="2" charset="-122"/>
            </a:endParaRPr>
          </a:p>
          <a:p>
            <a:pPr marL="0" indent="0">
              <a:buFont typeface="Wingdings 3" charset="2"/>
              <a:buNone/>
            </a:pPr>
            <a:r>
              <a:rPr lang="en-US" altLang="zh-CN" sz="2800" b="1">
                <a:solidFill>
                  <a:schemeClr val="tx1"/>
                </a:solidFill>
                <a:latin typeface="方正姚体" panose="02010601030101010101" pitchFamily="2" charset="-122"/>
                <a:ea typeface="方正姚体" panose="02010601030101010101" pitchFamily="2" charset="-122"/>
              </a:rPr>
              <a:t>                                                    ——</a:t>
            </a:r>
            <a:r>
              <a:rPr lang="zh-CN" altLang="en-US" sz="2800" b="1">
                <a:solidFill>
                  <a:schemeClr val="tx1"/>
                </a:solidFill>
                <a:latin typeface="方正姚体" panose="02010601030101010101" pitchFamily="2" charset="-122"/>
                <a:ea typeface="方正姚体" panose="02010601030101010101" pitchFamily="2" charset="-122"/>
              </a:rPr>
              <a:t>丘吉尔</a:t>
            </a:r>
            <a:endParaRPr lang="zh-CN" altLang="en-US" sz="2800" b="1">
              <a:solidFill>
                <a:schemeClr val="tx1"/>
              </a:solidFill>
              <a:latin typeface="方正姚体" panose="02010601030101010101" pitchFamily="2" charset="-122"/>
              <a:ea typeface="方正姚体" panose="02010601030101010101" pitchFamily="2" charset="-122"/>
            </a:endParaRPr>
          </a:p>
        </p:txBody>
      </p:sp>
      <p:sp>
        <p:nvSpPr>
          <p:cNvPr id="5" name="内容占位符 5"/>
          <p:cNvSpPr txBox="1"/>
          <p:nvPr/>
        </p:nvSpPr>
        <p:spPr>
          <a:xfrm>
            <a:off x="2358764" y="1009694"/>
            <a:ext cx="5984047" cy="46166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2400" b="1">
                <a:solidFill>
                  <a:schemeClr val="tx1"/>
                </a:solidFill>
                <a:latin typeface="方正姚体" panose="02010601030101010101" pitchFamily="2" charset="-122"/>
                <a:ea typeface="方正姚体" panose="02010601030101010101" pitchFamily="2" charset="-122"/>
              </a:rPr>
              <a:t>(2)</a:t>
            </a:r>
            <a:r>
              <a:rPr lang="zh-CN" altLang="en-US" sz="2400" b="1">
                <a:solidFill>
                  <a:schemeClr val="tx1"/>
                </a:solidFill>
                <a:latin typeface="方正姚体" panose="02010601030101010101" pitchFamily="2" charset="-122"/>
                <a:ea typeface="方正姚体" panose="02010601030101010101" pitchFamily="2" charset="-122"/>
              </a:rPr>
              <a:t>为战胜法西斯提供了坚实的军事基础</a:t>
            </a:r>
            <a:endParaRPr lang="zh-CN" altLang="en-US" sz="2400" b="1">
              <a:solidFill>
                <a:schemeClr val="tx1"/>
              </a:solidFill>
              <a:latin typeface="方正姚体" panose="02010601030101010101" pitchFamily="2" charset="-122"/>
              <a:ea typeface="方正姚体" panose="02010601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897651" y="2219449"/>
            <a:ext cx="8915400" cy="3777622"/>
          </a:xfrm>
        </p:spPr>
        <p:style>
          <a:lnRef idx="2">
            <a:schemeClr val="dk1"/>
          </a:lnRef>
          <a:fillRef idx="1">
            <a:schemeClr val="lt1"/>
          </a:fillRef>
          <a:effectRef idx="0">
            <a:schemeClr val="dk1"/>
          </a:effectRef>
          <a:fontRef idx="minor">
            <a:schemeClr val="dk1"/>
          </a:fontRef>
        </p:style>
        <p:txBody>
          <a:bodyPr>
            <a:normAutofit/>
          </a:bodyPr>
          <a:lstStyle/>
          <a:p>
            <a:r>
              <a:rPr lang="zh-CN" altLang="en-US" sz="3200" b="1">
                <a:solidFill>
                  <a:schemeClr val="tx1"/>
                </a:solidFill>
                <a:latin typeface="方正姚体" panose="02010601030101010101" pitchFamily="2" charset="-122"/>
                <a:ea typeface="方正姚体" panose="02010601030101010101" pitchFamily="2" charset="-122"/>
              </a:rPr>
              <a:t>美国新闻记者林肯斯蒂芬斯从苏联回国后声明：“我看到了未来，它行得通。”因此，原先的怀疑态度转变为真正的兴趣，有时转变为模仿。</a:t>
            </a:r>
            <a:r>
              <a:rPr lang="en-US" altLang="zh-CN" sz="3200" b="1">
                <a:solidFill>
                  <a:schemeClr val="tx1"/>
                </a:solidFill>
                <a:latin typeface="方正姚体" panose="02010601030101010101" pitchFamily="2" charset="-122"/>
                <a:ea typeface="方正姚体" panose="02010601030101010101" pitchFamily="2" charset="-122"/>
              </a:rPr>
              <a:t>……</a:t>
            </a:r>
            <a:r>
              <a:rPr lang="zh-CN" altLang="en-US" sz="3200" b="1">
                <a:solidFill>
                  <a:schemeClr val="tx1"/>
                </a:solidFill>
                <a:latin typeface="方正姚体" panose="02010601030101010101" pitchFamily="2" charset="-122"/>
                <a:ea typeface="方正姚体" panose="02010601030101010101" pitchFamily="2" charset="-122"/>
              </a:rPr>
              <a:t>有些国家甚至开始了自己的持续时间不一的计划，希望来减轻本国的经济困难。</a:t>
            </a:r>
            <a:endParaRPr lang="en-US" altLang="zh-CN" sz="3200" b="1">
              <a:solidFill>
                <a:schemeClr val="tx1"/>
              </a:solidFill>
              <a:latin typeface="方正姚体" panose="02010601030101010101" pitchFamily="2" charset="-122"/>
              <a:ea typeface="方正姚体" panose="02010601030101010101" pitchFamily="2" charset="-122"/>
            </a:endParaRPr>
          </a:p>
          <a:p>
            <a:pPr marL="0" indent="0">
              <a:buNone/>
            </a:pPr>
            <a:r>
              <a:rPr lang="en-US" altLang="zh-CN" sz="3200" b="1">
                <a:solidFill>
                  <a:schemeClr val="tx1"/>
                </a:solidFill>
                <a:latin typeface="方正姚体" panose="02010601030101010101" pitchFamily="2" charset="-122"/>
                <a:ea typeface="方正姚体" panose="02010601030101010101" pitchFamily="2" charset="-122"/>
              </a:rPr>
              <a:t>                                                     ——《</a:t>
            </a:r>
            <a:r>
              <a:rPr lang="zh-CN" altLang="en-US" sz="3200" b="1">
                <a:solidFill>
                  <a:schemeClr val="tx1"/>
                </a:solidFill>
                <a:latin typeface="方正姚体" panose="02010601030101010101" pitchFamily="2" charset="-122"/>
                <a:ea typeface="方正姚体" panose="02010601030101010101" pitchFamily="2" charset="-122"/>
              </a:rPr>
              <a:t>全球通史</a:t>
            </a:r>
            <a:r>
              <a:rPr lang="en-US" altLang="zh-CN" sz="3200" b="1">
                <a:solidFill>
                  <a:schemeClr val="tx1"/>
                </a:solidFill>
                <a:latin typeface="方正姚体" panose="02010601030101010101" pitchFamily="2" charset="-122"/>
                <a:ea typeface="方正姚体" panose="02010601030101010101" pitchFamily="2" charset="-122"/>
              </a:rPr>
              <a:t>》</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7" name="内容占位符 5"/>
          <p:cNvSpPr txBox="1"/>
          <p:nvPr/>
        </p:nvSpPr>
        <p:spPr>
          <a:xfrm>
            <a:off x="1915067" y="1305473"/>
            <a:ext cx="8915400"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3200" b="1">
                <a:solidFill>
                  <a:schemeClr val="tx1"/>
                </a:solidFill>
                <a:latin typeface="方正姚体" panose="02010601030101010101" pitchFamily="2" charset="-122"/>
                <a:ea typeface="方正姚体" panose="02010601030101010101" pitchFamily="2" charset="-122"/>
              </a:rPr>
              <a:t>(3)</a:t>
            </a:r>
            <a:r>
              <a:rPr lang="zh-CN" altLang="en-US" sz="3200" b="1">
                <a:solidFill>
                  <a:schemeClr val="tx1"/>
                </a:solidFill>
                <a:latin typeface="方正姚体" panose="02010601030101010101" pitchFamily="2" charset="-122"/>
                <a:ea typeface="方正姚体" panose="02010601030101010101" pitchFamily="2" charset="-122"/>
              </a:rPr>
              <a:t> 对其他国家影响深远。</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5" name="文本框 4"/>
          <p:cNvSpPr txBox="1"/>
          <p:nvPr/>
        </p:nvSpPr>
        <p:spPr>
          <a:xfrm>
            <a:off x="3950362" y="3828405"/>
            <a:ext cx="4923675"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6" name="矩形 5"/>
          <p:cNvSpPr/>
          <p:nvPr/>
        </p:nvSpPr>
        <p:spPr>
          <a:xfrm>
            <a:off x="429026" y="2219449"/>
            <a:ext cx="439271"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材料十</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8" name="文本框 7"/>
          <p:cNvSpPr txBox="1"/>
          <p:nvPr/>
        </p:nvSpPr>
        <p:spPr>
          <a:xfrm>
            <a:off x="245840" y="664945"/>
            <a:ext cx="1419497" cy="523220"/>
          </a:xfrm>
          <a:prstGeom prst="rect">
            <a:avLst/>
          </a:prstGeom>
          <a:noFill/>
        </p:spPr>
        <p:txBody>
          <a:bodyPr wrap="square" rtlCol="0">
            <a:spAutoFit/>
          </a:bodyPr>
          <a:lstStyle/>
          <a:p>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积极</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表格 6"/>
          <p:cNvGraphicFramePr>
            <a:graphicFrameLocks noGrp="1"/>
          </p:cNvGraphicFramePr>
          <p:nvPr>
            <p:ph idx="1"/>
          </p:nvPr>
        </p:nvGraphicFramePr>
        <p:xfrm>
          <a:off x="1347494" y="1356360"/>
          <a:ext cx="6178873" cy="2072640"/>
        </p:xfrm>
        <a:graphic>
          <a:graphicData uri="http://schemas.openxmlformats.org/drawingml/2006/table">
            <a:tbl>
              <a:tblPr firstRow="1" bandRow="1">
                <a:tableStyleId>{5C22544A-7EE6-4342-B048-85BDC9FD1C3A}</a:tableStyleId>
              </a:tblPr>
              <a:tblGrid>
                <a:gridCol w="1977385"/>
                <a:gridCol w="4201488"/>
              </a:tblGrid>
              <a:tr h="370840">
                <a:tc>
                  <a:txBody>
                    <a:bodyPr wrap="square"/>
                    <a:lstStyle/>
                    <a:p>
                      <a:endParaRPr lang="zh-CN" altLang="en-US" sz="2800" b="1">
                        <a:latin typeface="方正姚体" panose="02010601030101010101" pitchFamily="2" charset="-122"/>
                        <a:ea typeface="方正姚体" panose="02010601030101010101" pitchFamily="2" charset="-122"/>
                      </a:endParaRPr>
                    </a:p>
                  </a:txBody>
                  <a:tcPr vert="horz"/>
                </a:tc>
                <a:tc>
                  <a:txBody>
                    <a:bodyPr wrap="square"/>
                    <a:lstStyle/>
                    <a:p>
                      <a:r>
                        <a:rPr lang="en-US" altLang="zh-CN" sz="2800" b="1">
                          <a:latin typeface="方正姚体" panose="02010601030101010101" pitchFamily="2" charset="-122"/>
                          <a:ea typeface="方正姚体" panose="02010601030101010101" pitchFamily="2" charset="-122"/>
                        </a:rPr>
                        <a:t>1937</a:t>
                      </a:r>
                      <a:r>
                        <a:rPr lang="zh-CN" altLang="en-US" sz="2800" b="1">
                          <a:latin typeface="方正姚体" panose="02010601030101010101" pitchFamily="2" charset="-122"/>
                          <a:ea typeface="方正姚体" panose="02010601030101010101" pitchFamily="2" charset="-122"/>
                        </a:rPr>
                        <a:t>年比</a:t>
                      </a:r>
                      <a:r>
                        <a:rPr lang="en-US" altLang="zh-CN" sz="2800" b="1">
                          <a:latin typeface="方正姚体" panose="02010601030101010101" pitchFamily="2" charset="-122"/>
                          <a:ea typeface="方正姚体" panose="02010601030101010101" pitchFamily="2" charset="-122"/>
                        </a:rPr>
                        <a:t>1928</a:t>
                      </a:r>
                      <a:r>
                        <a:rPr lang="zh-CN" altLang="en-US" sz="2800" b="1">
                          <a:latin typeface="方正姚体" panose="02010601030101010101" pitchFamily="2" charset="-122"/>
                          <a:ea typeface="方正姚体" panose="02010601030101010101" pitchFamily="2" charset="-122"/>
                        </a:rPr>
                        <a:t>年的增长率</a:t>
                      </a:r>
                      <a:endParaRPr lang="zh-CN" altLang="en-US" sz="2800" b="1">
                        <a:latin typeface="方正姚体" panose="02010601030101010101" pitchFamily="2" charset="-122"/>
                        <a:ea typeface="方正姚体" panose="02010601030101010101" pitchFamily="2" charset="-122"/>
                      </a:endParaRPr>
                    </a:p>
                  </a:txBody>
                  <a:tcPr vert="horz"/>
                </a:tc>
              </a:tr>
              <a:tr h="370840">
                <a:tc>
                  <a:txBody>
                    <a:bodyPr wrap="square"/>
                    <a:lstStyle/>
                    <a:p>
                      <a:r>
                        <a:rPr lang="zh-CN" altLang="en-US" sz="2800" b="1">
                          <a:latin typeface="方正姚体" panose="02010601030101010101" pitchFamily="2" charset="-122"/>
                          <a:ea typeface="方正姚体" panose="02010601030101010101" pitchFamily="2" charset="-122"/>
                        </a:rPr>
                        <a:t>农业产值</a:t>
                      </a:r>
                      <a:endParaRPr lang="zh-CN" altLang="en-US" sz="2800" b="1">
                        <a:latin typeface="方正姚体" panose="02010601030101010101" pitchFamily="2" charset="-122"/>
                        <a:ea typeface="方正姚体" panose="02010601030101010101" pitchFamily="2" charset="-122"/>
                      </a:endParaRPr>
                    </a:p>
                  </a:txBody>
                  <a:tcPr vert="horz"/>
                </a:tc>
                <a:tc>
                  <a:txBody>
                    <a:bodyPr wrap="square"/>
                    <a:lstStyle/>
                    <a:p>
                      <a:r>
                        <a:rPr lang="en-US" altLang="zh-CN" sz="2800" b="1">
                          <a:latin typeface="方正姚体" panose="02010601030101010101" pitchFamily="2" charset="-122"/>
                          <a:ea typeface="方正姚体" panose="02010601030101010101" pitchFamily="2" charset="-122"/>
                        </a:rPr>
                        <a:t>8.1%</a:t>
                      </a:r>
                      <a:endParaRPr lang="zh-CN" altLang="en-US" sz="2800" b="1">
                        <a:latin typeface="方正姚体" panose="02010601030101010101" pitchFamily="2" charset="-122"/>
                        <a:ea typeface="方正姚体" panose="02010601030101010101" pitchFamily="2" charset="-122"/>
                      </a:endParaRPr>
                    </a:p>
                  </a:txBody>
                  <a:tcPr vert="horz"/>
                </a:tc>
              </a:tr>
              <a:tr h="370840">
                <a:tc>
                  <a:txBody>
                    <a:bodyPr wrap="square"/>
                    <a:lstStyle/>
                    <a:p>
                      <a:r>
                        <a:rPr lang="zh-CN" altLang="en-US" sz="2800" b="1">
                          <a:latin typeface="方正姚体" panose="02010601030101010101" pitchFamily="2" charset="-122"/>
                          <a:ea typeface="方正姚体" panose="02010601030101010101" pitchFamily="2" charset="-122"/>
                        </a:rPr>
                        <a:t>轻工业产值</a:t>
                      </a:r>
                      <a:endParaRPr lang="zh-CN" altLang="en-US" sz="2800" b="1">
                        <a:latin typeface="方正姚体" panose="02010601030101010101" pitchFamily="2" charset="-122"/>
                        <a:ea typeface="方正姚体" panose="02010601030101010101" pitchFamily="2" charset="-122"/>
                      </a:endParaRPr>
                    </a:p>
                  </a:txBody>
                  <a:tcPr vert="horz"/>
                </a:tc>
                <a:tc>
                  <a:txBody>
                    <a:bodyPr wrap="square"/>
                    <a:lstStyle/>
                    <a:p>
                      <a:r>
                        <a:rPr lang="en-US" altLang="zh-CN" sz="2800" b="1">
                          <a:latin typeface="方正姚体" panose="02010601030101010101" pitchFamily="2" charset="-122"/>
                          <a:ea typeface="方正姚体" panose="02010601030101010101" pitchFamily="2" charset="-122"/>
                        </a:rPr>
                        <a:t>210%</a:t>
                      </a:r>
                      <a:endParaRPr lang="zh-CN" altLang="en-US" sz="2800" b="1">
                        <a:latin typeface="方正姚体" panose="02010601030101010101" pitchFamily="2" charset="-122"/>
                        <a:ea typeface="方正姚体" panose="02010601030101010101" pitchFamily="2" charset="-122"/>
                      </a:endParaRPr>
                    </a:p>
                  </a:txBody>
                  <a:tcPr vert="horz"/>
                </a:tc>
              </a:tr>
              <a:tr h="370840">
                <a:tc>
                  <a:txBody>
                    <a:bodyPr wrap="square"/>
                    <a:lstStyle/>
                    <a:p>
                      <a:r>
                        <a:rPr lang="zh-CN" altLang="en-US" sz="2800" b="1">
                          <a:latin typeface="方正姚体" panose="02010601030101010101" pitchFamily="2" charset="-122"/>
                          <a:ea typeface="方正姚体" panose="02010601030101010101" pitchFamily="2" charset="-122"/>
                        </a:rPr>
                        <a:t>种工业产值</a:t>
                      </a:r>
                      <a:endParaRPr lang="zh-CN" altLang="en-US" sz="2800" b="1">
                        <a:latin typeface="方正姚体" panose="02010601030101010101" pitchFamily="2" charset="-122"/>
                        <a:ea typeface="方正姚体" panose="02010601030101010101" pitchFamily="2" charset="-122"/>
                      </a:endParaRPr>
                    </a:p>
                  </a:txBody>
                  <a:tcPr vert="horz"/>
                </a:tc>
                <a:tc>
                  <a:txBody>
                    <a:bodyPr wrap="square"/>
                    <a:lstStyle/>
                    <a:p>
                      <a:r>
                        <a:rPr lang="en-US" altLang="zh-CN" sz="2800" b="1">
                          <a:latin typeface="方正姚体" panose="02010601030101010101" pitchFamily="2" charset="-122"/>
                          <a:ea typeface="方正姚体" panose="02010601030101010101" pitchFamily="2" charset="-122"/>
                        </a:rPr>
                        <a:t>550%</a:t>
                      </a:r>
                      <a:endParaRPr lang="zh-CN" altLang="en-US" sz="2800" b="1">
                        <a:latin typeface="方正姚体" panose="02010601030101010101" pitchFamily="2" charset="-122"/>
                        <a:ea typeface="方正姚体" panose="02010601030101010101" pitchFamily="2" charset="-122"/>
                      </a:endParaRPr>
                    </a:p>
                  </a:txBody>
                  <a:tcPr vert="horz"/>
                </a:tc>
              </a:tr>
            </a:tbl>
          </a:graphicData>
        </a:graphic>
      </p:graphicFrame>
      <p:sp>
        <p:nvSpPr>
          <p:cNvPr id="8" name="标题 1"/>
          <p:cNvSpPr txBox="1"/>
          <p:nvPr/>
        </p:nvSpPr>
        <p:spPr>
          <a:xfrm>
            <a:off x="1356204" y="3429000"/>
            <a:ext cx="6161456" cy="1577606"/>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ltLang="zh-CN" sz="3200" b="1">
                <a:solidFill>
                  <a:schemeClr val="tx1"/>
                </a:solidFill>
                <a:latin typeface="方正姚体" panose="02010601030101010101" pitchFamily="2" charset="-122"/>
                <a:ea typeface="方正姚体" panose="02010601030101010101" pitchFamily="2" charset="-122"/>
              </a:rPr>
              <a:t>1949</a:t>
            </a:r>
            <a:r>
              <a:rPr lang="zh-CN" altLang="en-US" sz="3200" b="1">
                <a:solidFill>
                  <a:schemeClr val="tx1"/>
                </a:solidFill>
                <a:latin typeface="方正姚体" panose="02010601030101010101" pitchFamily="2" charset="-122"/>
                <a:ea typeface="方正姚体" panose="02010601030101010101" pitchFamily="2" charset="-122"/>
              </a:rPr>
              <a:t>年，当苏联爆炸了第一颗原子弹，成为世界第二核大国，而全国平均每人不到一双皮鞋。</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9" name="标题 1"/>
          <p:cNvSpPr txBox="1"/>
          <p:nvPr/>
        </p:nvSpPr>
        <p:spPr>
          <a:xfrm>
            <a:off x="1356203" y="5006606"/>
            <a:ext cx="6161456" cy="1577606"/>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t">
            <a:norm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zh-CN" altLang="en-US" sz="3200" b="1">
                <a:solidFill>
                  <a:schemeClr val="tx1"/>
                </a:solidFill>
                <a:latin typeface="方正姚体" panose="02010601030101010101" pitchFamily="2" charset="-122"/>
                <a:ea typeface="方正姚体" panose="02010601030101010101" pitchFamily="2" charset="-122"/>
              </a:rPr>
              <a:t>到斯大林逝世的时候，人均粮食产量、人均肉类产量还没有达到沙皇时代的水平。</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11" name="内容占位符 5"/>
          <p:cNvSpPr txBox="1"/>
          <p:nvPr/>
        </p:nvSpPr>
        <p:spPr>
          <a:xfrm>
            <a:off x="7894436" y="1890887"/>
            <a:ext cx="3744709" cy="1077218"/>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3200" b="1">
                <a:solidFill>
                  <a:schemeClr val="tx1"/>
                </a:solidFill>
                <a:latin typeface="方正姚体" panose="02010601030101010101" pitchFamily="2" charset="-122"/>
                <a:ea typeface="方正姚体" panose="02010601030101010101" pitchFamily="2" charset="-122"/>
              </a:rPr>
              <a:t>(1)</a:t>
            </a:r>
            <a:r>
              <a:rPr lang="zh-CN" altLang="en-US" sz="3200" b="1">
                <a:solidFill>
                  <a:schemeClr val="tx1"/>
                </a:solidFill>
                <a:latin typeface="方正姚体" panose="02010601030101010101" pitchFamily="2" charset="-122"/>
                <a:ea typeface="方正姚体" panose="02010601030101010101" pitchFamily="2" charset="-122"/>
              </a:rPr>
              <a:t>片面发展重工业，国民经济比例失调</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12" name="内容占位符 5"/>
          <p:cNvSpPr txBox="1"/>
          <p:nvPr/>
        </p:nvSpPr>
        <p:spPr>
          <a:xfrm>
            <a:off x="7894436" y="3679194"/>
            <a:ext cx="3744709" cy="1077218"/>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3200" b="1">
                <a:solidFill>
                  <a:schemeClr val="tx1"/>
                </a:solidFill>
                <a:latin typeface="方正姚体" panose="02010601030101010101" pitchFamily="2" charset="-122"/>
                <a:ea typeface="方正姚体" panose="02010601030101010101" pitchFamily="2" charset="-122"/>
              </a:rPr>
              <a:t>(2)</a:t>
            </a:r>
            <a:r>
              <a:rPr lang="zh-CN" altLang="en-US" sz="3200" b="1">
                <a:solidFill>
                  <a:schemeClr val="tx1"/>
                </a:solidFill>
                <a:latin typeface="方正姚体" panose="02010601030101010101" pitchFamily="2" charset="-122"/>
                <a:ea typeface="方正姚体" panose="02010601030101010101" pitchFamily="2" charset="-122"/>
              </a:rPr>
              <a:t>人民生活水平较低</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13" name="内容占位符 5"/>
          <p:cNvSpPr txBox="1"/>
          <p:nvPr/>
        </p:nvSpPr>
        <p:spPr>
          <a:xfrm>
            <a:off x="7894436" y="5447997"/>
            <a:ext cx="3744709" cy="584775"/>
          </a:xfrm>
          <a:prstGeom prst="rect">
            <a:avLst/>
          </a:prstGeom>
        </p:spPr>
        <p:style>
          <a:lnRef idx="0">
            <a:schemeClr val="accent5"/>
          </a:lnRef>
          <a:fillRef idx="3">
            <a:schemeClr val="accent5"/>
          </a:fillRef>
          <a:effectRef idx="3">
            <a:schemeClr val="accent5"/>
          </a:effectRef>
          <a:fontRef idx="minor">
            <a:schemeClr val="lt1"/>
          </a:fontRef>
        </p:style>
        <p:txBody>
          <a:bodyPr vert="horz" wrap="square" lIns="91440" tIns="45720" rIns="91440" bIns="45720" rtlCol="0">
            <a:spAutoFit/>
          </a:bodyPr>
          <a:lstStyle>
            <a:lvl1pPr marL="342900" indent="-342900" algn="l" defTabSz="457200" rtl="0" eaLnBrk="1" latinLnBrk="0" hangingPunct="1">
              <a:spcBef>
                <a:spcPts val="1000"/>
              </a:spcBef>
              <a:spcAft>
                <a:spcPct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ct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ct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ct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ltLang="zh-CN" sz="3200" b="1">
                <a:solidFill>
                  <a:schemeClr val="tx1"/>
                </a:solidFill>
                <a:latin typeface="方正姚体" panose="02010601030101010101" pitchFamily="2" charset="-122"/>
                <a:ea typeface="方正姚体" panose="02010601030101010101" pitchFamily="2" charset="-122"/>
              </a:rPr>
              <a:t>(3)</a:t>
            </a:r>
            <a:r>
              <a:rPr lang="zh-CN" altLang="en-US" sz="3200" b="1">
                <a:solidFill>
                  <a:schemeClr val="tx1"/>
                </a:solidFill>
                <a:latin typeface="方正姚体" panose="02010601030101010101" pitchFamily="2" charset="-122"/>
                <a:ea typeface="方正姚体" panose="02010601030101010101" pitchFamily="2" charset="-122"/>
              </a:rPr>
              <a:t>阻碍经济发展</a:t>
            </a:r>
            <a:endParaRPr lang="zh-CN" altLang="en-US" sz="3200" b="1">
              <a:solidFill>
                <a:schemeClr val="tx1"/>
              </a:solidFill>
              <a:latin typeface="方正姚体" panose="02010601030101010101" pitchFamily="2" charset="-122"/>
              <a:ea typeface="方正姚体" panose="02010601030101010101" pitchFamily="2" charset="-122"/>
            </a:endParaRPr>
          </a:p>
        </p:txBody>
      </p:sp>
      <p:sp>
        <p:nvSpPr>
          <p:cNvPr id="14" name="矩形 13"/>
          <p:cNvSpPr/>
          <p:nvPr/>
        </p:nvSpPr>
        <p:spPr>
          <a:xfrm>
            <a:off x="414649" y="1356360"/>
            <a:ext cx="564776" cy="138499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gradFill>
          <a:ln>
            <a:noFill/>
          </a:ln>
        </p:spPr>
        <p:style>
          <a:lnRef idx="0">
            <a:scrgbClr r="0" g="0" b="0"/>
          </a:lnRef>
          <a:fillRef idx="0">
            <a:scrgbClr r="0" g="0" b="0"/>
          </a:fillRef>
          <a:effectRef idx="0">
            <a:scrgbClr r="0" g="0" b="0"/>
          </a:effectRef>
          <a:fontRef idx="minor">
            <a:schemeClr val="lt1"/>
          </a:fontRef>
        </p:style>
        <p:txBody>
          <a:bodyPr wrap="square" lIns="91440" tIns="45720" rIns="91440" bIns="45720">
            <a:spAutoFit/>
          </a:bodyPr>
          <a:lstStyle/>
          <a:p>
            <a:pPr algn="ctr"/>
            <a:r>
              <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材料</a:t>
            </a:r>
            <a:r>
              <a:rPr lang="en-US" altLang="zh-CN"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rPr>
              <a:t>11</a:t>
            </a:r>
            <a:endParaRPr lang="zh-CN" altLang="en-US" sz="2800" b="1">
              <a:ln w="10160">
                <a:solidFill>
                  <a:schemeClr val="accent5"/>
                </a:solidFill>
                <a:prstDash val="solid"/>
              </a:ln>
              <a:solidFill>
                <a:schemeClr val="bg2">
                  <a:lumMod val="90000"/>
                </a:schemeClr>
              </a:solidFill>
              <a:effectLst>
                <a:outerShdw blurRad="38100" dist="22860" dir="5400000" algn="tl" rotWithShape="0">
                  <a:srgbClr val="000000">
                    <a:alpha val="30000"/>
                  </a:srgbClr>
                </a:outerShdw>
              </a:effectLst>
              <a:latin typeface="方正姚体" panose="02010601030101010101" pitchFamily="2" charset="-122"/>
              <a:ea typeface="方正姚体" panose="02010601030101010101" pitchFamily="2" charset="-122"/>
            </a:endParaRPr>
          </a:p>
        </p:txBody>
      </p:sp>
      <p:sp>
        <p:nvSpPr>
          <p:cNvPr id="10" name="文本框 9"/>
          <p:cNvSpPr txBox="1"/>
          <p:nvPr/>
        </p:nvSpPr>
        <p:spPr>
          <a:xfrm>
            <a:off x="245840" y="664945"/>
            <a:ext cx="1419497" cy="523220"/>
          </a:xfrm>
          <a:prstGeom prst="rect">
            <a:avLst/>
          </a:prstGeom>
          <a:noFill/>
        </p:spPr>
        <p:txBody>
          <a:bodyPr wrap="square" rtlCol="0">
            <a:spAutoFit/>
          </a:bodyPr>
          <a:lstStyle/>
          <a:p>
            <a:r>
              <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rPr>
              <a:t>消极</a:t>
            </a:r>
            <a:endParaRPr lang="zh-CN" altLang="en-US" sz="2800" b="1">
              <a:solidFill>
                <a:schemeClr val="accent5">
                  <a:lumMod val="20000"/>
                  <a:lumOff val="80000"/>
                </a:schemeClr>
              </a:solidFill>
              <a:latin typeface="方正姚体" panose="02010601030101010101" pitchFamily="2" charset="-122"/>
              <a:ea typeface="方正姚体" panose="02010601030101010101" pitchFamily="2" charset="-122"/>
            </a:endParaRPr>
          </a:p>
        </p:txBody>
      </p:sp>
      <p:sp>
        <p:nvSpPr>
          <p:cNvPr id="15" name="文本框 14"/>
          <p:cNvSpPr txBox="1"/>
          <p:nvPr/>
        </p:nvSpPr>
        <p:spPr>
          <a:xfrm>
            <a:off x="1356203" y="4571746"/>
            <a:ext cx="4923675" cy="369332"/>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6" name="文本框 15"/>
          <p:cNvSpPr txBox="1"/>
          <p:nvPr/>
        </p:nvSpPr>
        <p:spPr>
          <a:xfrm>
            <a:off x="1356204" y="5582056"/>
            <a:ext cx="3784208" cy="477054"/>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
        <p:nvSpPr>
          <p:cNvPr id="17" name="文本框 16"/>
          <p:cNvSpPr txBox="1"/>
          <p:nvPr/>
        </p:nvSpPr>
        <p:spPr>
          <a:xfrm>
            <a:off x="5432597" y="5112340"/>
            <a:ext cx="1783749" cy="369333"/>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1636443" y="554442"/>
            <a:ext cx="8911687" cy="1280890"/>
          </a:xfrm>
        </p:spPr>
        <p:txBody>
          <a:bodyPr>
            <a:normAutofit/>
          </a:bodyPr>
          <a:lstStyle/>
          <a:p>
            <a:r>
              <a:rPr lang="zh-CN" altLang="en-US" sz="6000">
                <a:effectLst>
                  <a:glow rad="228600">
                    <a:schemeClr val="accent1">
                      <a:satMod val="175000"/>
                      <a:alpha val="40000"/>
                    </a:schemeClr>
                  </a:glow>
                </a:effectLst>
              </a:rPr>
              <a:t>思考：斯大林体制的教训？</a:t>
            </a:r>
            <a:endParaRPr lang="zh-CN" altLang="en-US" sz="6000">
              <a:effectLst>
                <a:glow rad="228600">
                  <a:schemeClr val="accent1">
                    <a:satMod val="175000"/>
                    <a:alpha val="40000"/>
                  </a:schemeClr>
                </a:glow>
              </a:effectLst>
            </a:endParaRPr>
          </a:p>
        </p:txBody>
      </p:sp>
      <p:sp>
        <p:nvSpPr>
          <p:cNvPr id="6" name="内容占位符 2"/>
          <p:cNvSpPr>
            <a:spLocks noGrp="1"/>
          </p:cNvSpPr>
          <p:nvPr>
            <p:ph idx="1"/>
          </p:nvPr>
        </p:nvSpPr>
        <p:spPr>
          <a:xfrm>
            <a:off x="1640156" y="1948546"/>
            <a:ext cx="8915400" cy="4086497"/>
          </a:xfrm>
        </p:spPr>
        <p:style>
          <a:lnRef idx="2">
            <a:schemeClr val="dk1"/>
          </a:lnRef>
          <a:fillRef idx="1">
            <a:schemeClr val="lt1"/>
          </a:fillRef>
          <a:effectRef idx="0">
            <a:schemeClr val="dk1"/>
          </a:effectRef>
          <a:fontRef idx="minor">
            <a:schemeClr val="dk1"/>
          </a:fontRef>
        </p:style>
        <p:txBody>
          <a:bodyPr>
            <a:noAutofit/>
          </a:bodyPr>
          <a:lstStyle/>
          <a:p>
            <a:r>
              <a:rPr lang="en-US" altLang="zh-CN" sz="2800">
                <a:latin typeface="方正姚体" panose="02010601030101010101" pitchFamily="2" charset="-122"/>
                <a:ea typeface="方正姚体" panose="02010601030101010101" pitchFamily="2" charset="-122"/>
              </a:rPr>
              <a:t>1.</a:t>
            </a:r>
            <a:r>
              <a:rPr lang="zh-CN" altLang="zh-CN" sz="2800">
                <a:latin typeface="方正姚体" panose="02010601030101010101" pitchFamily="2" charset="-122"/>
                <a:ea typeface="方正姚体" panose="02010601030101010101" pitchFamily="2" charset="-122"/>
              </a:rPr>
              <a:t>一定要坚持生产关系适应生产力发展的原则，遵循经济发展的客观规律。</a:t>
            </a:r>
            <a:endParaRPr lang="en-US" altLang="zh-CN" sz="2800">
              <a:latin typeface="方正姚体" panose="02010601030101010101" pitchFamily="2" charset="-122"/>
              <a:ea typeface="方正姚体" panose="02010601030101010101" pitchFamily="2" charset="-122"/>
            </a:endParaRPr>
          </a:p>
          <a:p>
            <a:r>
              <a:rPr lang="en-US" altLang="zh-CN" sz="2800">
                <a:latin typeface="方正姚体" panose="02010601030101010101" pitchFamily="2" charset="-122"/>
                <a:ea typeface="方正姚体" panose="02010601030101010101" pitchFamily="2" charset="-122"/>
              </a:rPr>
              <a:t>2.</a:t>
            </a:r>
            <a:r>
              <a:rPr lang="zh-CN" altLang="zh-CN" sz="2800">
                <a:latin typeface="方正姚体" panose="02010601030101010101" pitchFamily="2" charset="-122"/>
                <a:ea typeface="方正姚体" panose="02010601030101010101" pitchFamily="2" charset="-122"/>
              </a:rPr>
              <a:t>实事求是，从实际出发，从本国国情出发。</a:t>
            </a:r>
            <a:endParaRPr lang="en-US" altLang="zh-CN" sz="2800">
              <a:latin typeface="方正姚体" panose="02010601030101010101" pitchFamily="2" charset="-122"/>
              <a:ea typeface="方正姚体" panose="02010601030101010101" pitchFamily="2" charset="-122"/>
            </a:endParaRPr>
          </a:p>
          <a:p>
            <a:r>
              <a:rPr lang="en-US" altLang="zh-CN" sz="2800">
                <a:latin typeface="方正姚体" panose="02010601030101010101" pitchFamily="2" charset="-122"/>
                <a:ea typeface="方正姚体" panose="02010601030101010101" pitchFamily="2" charset="-122"/>
              </a:rPr>
              <a:t>3.</a:t>
            </a:r>
            <a:r>
              <a:rPr lang="zh-CN" altLang="zh-CN" sz="2800">
                <a:latin typeface="方正姚体" panose="02010601030101010101" pitchFamily="2" charset="-122"/>
                <a:ea typeface="方正姚体" panose="02010601030101010101" pitchFamily="2" charset="-122"/>
              </a:rPr>
              <a:t>坚持可持续发展战略，农、轻、重按适当比例平衡发展。</a:t>
            </a:r>
            <a:endParaRPr lang="en-US" altLang="zh-CN" sz="2800">
              <a:latin typeface="方正姚体" panose="02010601030101010101" pitchFamily="2" charset="-122"/>
              <a:ea typeface="方正姚体" panose="02010601030101010101" pitchFamily="2" charset="-122"/>
            </a:endParaRPr>
          </a:p>
          <a:p>
            <a:r>
              <a:rPr lang="en-US" altLang="zh-CN" sz="2800">
                <a:latin typeface="方正姚体" panose="02010601030101010101" pitchFamily="2" charset="-122"/>
                <a:ea typeface="方正姚体" panose="02010601030101010101" pitchFamily="2" charset="-122"/>
              </a:rPr>
              <a:t>4.</a:t>
            </a:r>
            <a:r>
              <a:rPr lang="zh-CN" altLang="zh-CN" sz="2800">
                <a:latin typeface="方正姚体" panose="02010601030101010101" pitchFamily="2" charset="-122"/>
                <a:ea typeface="方正姚体" panose="02010601030101010101" pitchFamily="2" charset="-122"/>
              </a:rPr>
              <a:t>制定政策必须考虑人民的利益，注重提高人民的生活水平。</a:t>
            </a:r>
            <a:endParaRPr lang="en-US" altLang="zh-CN" sz="2800">
              <a:latin typeface="方正姚体" panose="02010601030101010101" pitchFamily="2" charset="-122"/>
              <a:ea typeface="方正姚体" panose="02010601030101010101" pitchFamily="2" charset="-122"/>
            </a:endParaRPr>
          </a:p>
          <a:p>
            <a:r>
              <a:rPr lang="en-US" altLang="zh-CN" sz="2800" b="1">
                <a:solidFill>
                  <a:schemeClr val="tx1"/>
                </a:solidFill>
                <a:latin typeface="方正姚体" panose="02010601030101010101" pitchFamily="2" charset="-122"/>
                <a:ea typeface="方正姚体" panose="02010601030101010101" pitchFamily="2" charset="-122"/>
              </a:rPr>
              <a:t>……</a:t>
            </a:r>
            <a:endParaRPr lang="zh-CN" altLang="en-US" sz="2800" b="1">
              <a:solidFill>
                <a:schemeClr val="tx1"/>
              </a:solidFill>
              <a:latin typeface="方正姚体" panose="02010601030101010101" pitchFamily="2" charset="-122"/>
              <a:ea typeface="方正姚体" panose="02010601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500"/>
                                        <p:tgtEl>
                                          <p:spTgt spid="6">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500"/>
                                        <p:tgtEl>
                                          <p:spTgt spid="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500"/>
                                        <p:tgtEl>
                                          <p:spTgt spid="6">
                                            <p:txEl>
                                              <p:pRg st="1" end="1"/>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xEl>
                                              <p:pRg st="2" end="2"/>
                                            </p:txEl>
                                          </p:spTgt>
                                        </p:tgtEl>
                                        <p:attrNameLst>
                                          <p:attrName>style.visibility</p:attrName>
                                        </p:attrNameLst>
                                      </p:cBhvr>
                                      <p:to>
                                        <p:strVal val="visible"/>
                                      </p:to>
                                    </p:set>
                                    <p:animEffect transition="in" filter="fade">
                                      <p:cBhvr>
                                        <p:cTn id="16" dur="500"/>
                                        <p:tgtEl>
                                          <p:spTgt spid="6">
                                            <p:txEl>
                                              <p:pRg st="2" end="2"/>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流程图: 预定义过程 4"/>
          <p:cNvSpPr/>
          <p:nvPr/>
        </p:nvSpPr>
        <p:spPr>
          <a:xfrm>
            <a:off x="0" y="361228"/>
            <a:ext cx="2711455" cy="595932"/>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latin typeface="方正姚体" panose="02010601030101010101" pitchFamily="2" charset="-122"/>
                <a:ea typeface="方正姚体" panose="02010601030101010101" pitchFamily="2" charset="-122"/>
              </a:rPr>
              <a:t>课堂小结</a:t>
            </a:r>
            <a:endParaRPr lang="zh-CN" altLang="en-US" sz="3600" b="1">
              <a:latin typeface="方正姚体" panose="02010601030101010101" pitchFamily="2" charset="-122"/>
              <a:ea typeface="方正姚体" panose="02010601030101010101" pitchFamily="2" charset="-122"/>
            </a:endParaRPr>
          </a:p>
        </p:txBody>
      </p:sp>
      <p:sp>
        <p:nvSpPr>
          <p:cNvPr id="6" name="文本框 5"/>
          <p:cNvSpPr txBox="1"/>
          <p:nvPr/>
        </p:nvSpPr>
        <p:spPr>
          <a:xfrm>
            <a:off x="780560" y="2466360"/>
            <a:ext cx="2048170" cy="64633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3600" b="1">
                <a:latin typeface="方正姚体" panose="02010601030101010101" pitchFamily="2" charset="-122"/>
                <a:ea typeface="方正姚体" panose="02010601030101010101" pitchFamily="2" charset="-122"/>
              </a:rPr>
              <a:t>十月革命</a:t>
            </a:r>
            <a:endParaRPr lang="zh-CN" altLang="en-US" sz="3600" b="1">
              <a:latin typeface="方正姚体" panose="02010601030101010101" pitchFamily="2" charset="-122"/>
              <a:ea typeface="方正姚体" panose="02010601030101010101" pitchFamily="2" charset="-122"/>
            </a:endParaRPr>
          </a:p>
        </p:txBody>
      </p:sp>
      <p:sp>
        <p:nvSpPr>
          <p:cNvPr id="7" name="文本框 6"/>
          <p:cNvSpPr txBox="1"/>
          <p:nvPr/>
        </p:nvSpPr>
        <p:spPr>
          <a:xfrm>
            <a:off x="3348370" y="1547567"/>
            <a:ext cx="843428"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latin typeface="方正姚体" panose="02010601030101010101" pitchFamily="2" charset="-122"/>
                <a:ea typeface="方正姚体" panose="02010601030101010101" pitchFamily="2" charset="-122"/>
              </a:rPr>
              <a:t>背景</a:t>
            </a:r>
            <a:endParaRPr lang="zh-CN" altLang="en-US" sz="2400" b="1">
              <a:latin typeface="方正姚体" panose="02010601030101010101" pitchFamily="2" charset="-122"/>
              <a:ea typeface="方正姚体" panose="02010601030101010101" pitchFamily="2" charset="-122"/>
            </a:endParaRPr>
          </a:p>
        </p:txBody>
      </p:sp>
      <p:sp>
        <p:nvSpPr>
          <p:cNvPr id="8" name="文本框 7"/>
          <p:cNvSpPr txBox="1"/>
          <p:nvPr/>
        </p:nvSpPr>
        <p:spPr>
          <a:xfrm>
            <a:off x="780560" y="4809794"/>
            <a:ext cx="2048170" cy="120032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3600" b="1">
                <a:latin typeface="方正姚体" panose="02010601030101010101" pitchFamily="2" charset="-122"/>
                <a:ea typeface="方正姚体" panose="02010601030101010101" pitchFamily="2" charset="-122"/>
              </a:rPr>
              <a:t>社会主义实践</a:t>
            </a:r>
            <a:endParaRPr lang="zh-CN" altLang="en-US" sz="3600" b="1">
              <a:latin typeface="方正姚体" panose="02010601030101010101" pitchFamily="2" charset="-122"/>
              <a:ea typeface="方正姚体" panose="02010601030101010101" pitchFamily="2" charset="-122"/>
            </a:endParaRPr>
          </a:p>
        </p:txBody>
      </p:sp>
      <p:sp>
        <p:nvSpPr>
          <p:cNvPr id="9" name="文本框 8"/>
          <p:cNvSpPr txBox="1"/>
          <p:nvPr/>
        </p:nvSpPr>
        <p:spPr>
          <a:xfrm>
            <a:off x="3350788" y="4679427"/>
            <a:ext cx="2649417"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latin typeface="方正姚体" panose="02010601030101010101" pitchFamily="2" charset="-122"/>
                <a:ea typeface="方正姚体" panose="02010601030101010101" pitchFamily="2" charset="-122"/>
              </a:rPr>
              <a:t>战时共产主义政策</a:t>
            </a:r>
            <a:endParaRPr lang="zh-CN" altLang="en-US" sz="2400" b="1">
              <a:latin typeface="方正姚体" panose="02010601030101010101" pitchFamily="2" charset="-122"/>
              <a:ea typeface="方正姚体" panose="02010601030101010101" pitchFamily="2" charset="-122"/>
            </a:endParaRPr>
          </a:p>
        </p:txBody>
      </p:sp>
      <p:sp>
        <p:nvSpPr>
          <p:cNvPr id="10" name="文本框 9"/>
          <p:cNvSpPr txBox="1"/>
          <p:nvPr/>
        </p:nvSpPr>
        <p:spPr>
          <a:xfrm>
            <a:off x="6668837" y="5300544"/>
            <a:ext cx="1493356"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latin typeface="方正姚体" panose="02010601030101010101" pitchFamily="2" charset="-122"/>
                <a:ea typeface="方正姚体" panose="02010601030101010101" pitchFamily="2" charset="-122"/>
                <a:cs typeface="Times New Roman" panose="02020603050405020304" pitchFamily="18" charset="0"/>
                <a:sym typeface="+mn-ea"/>
              </a:rPr>
              <a:t>经验教训</a:t>
            </a:r>
            <a:endParaRPr lang="zh-CN" altLang="en-US" sz="2400" b="1">
              <a:latin typeface="方正姚体" panose="02010601030101010101" pitchFamily="2" charset="-122"/>
              <a:ea typeface="方正姚体" panose="02010601030101010101" pitchFamily="2" charset="-122"/>
            </a:endParaRPr>
          </a:p>
        </p:txBody>
      </p:sp>
      <p:sp>
        <p:nvSpPr>
          <p:cNvPr id="13" name="文本框 12"/>
          <p:cNvSpPr txBox="1"/>
          <p:nvPr/>
        </p:nvSpPr>
        <p:spPr>
          <a:xfrm>
            <a:off x="4663608" y="3472458"/>
            <a:ext cx="6997171" cy="83099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latin typeface="方正姚体" panose="02010601030101010101" pitchFamily="2" charset="-122"/>
                <a:ea typeface="方正姚体" panose="02010601030101010101" pitchFamily="2" charset="-122"/>
              </a:rPr>
              <a:t>社会主义新纪元；打击帝国主义统治；鼓舞民族解放运动；改变世界格局</a:t>
            </a:r>
            <a:endParaRPr lang="zh-CN" altLang="en-US" sz="2400" b="1">
              <a:latin typeface="方正姚体" panose="02010601030101010101" pitchFamily="2" charset="-122"/>
              <a:ea typeface="方正姚体" panose="02010601030101010101" pitchFamily="2" charset="-122"/>
            </a:endParaRPr>
          </a:p>
        </p:txBody>
      </p:sp>
      <p:sp>
        <p:nvSpPr>
          <p:cNvPr id="14" name="文本框 13"/>
          <p:cNvSpPr txBox="1"/>
          <p:nvPr/>
        </p:nvSpPr>
        <p:spPr>
          <a:xfrm>
            <a:off x="4663609" y="790057"/>
            <a:ext cx="6997170"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solidFill>
                  <a:schemeClr val="tx1"/>
                </a:solidFill>
                <a:latin typeface="方正姚体" panose="02010601030101010101" pitchFamily="2" charset="-122"/>
                <a:ea typeface="方正姚体" panose="02010601030101010101" pitchFamily="2" charset="-122"/>
              </a:rPr>
              <a:t>经济背景：俄国是落后的帝国主义国家</a:t>
            </a:r>
            <a:endParaRPr lang="zh-CN" altLang="en-US" sz="2400" b="1">
              <a:latin typeface="方正姚体" panose="02010601030101010101" pitchFamily="2" charset="-122"/>
              <a:ea typeface="方正姚体" panose="02010601030101010101" pitchFamily="2" charset="-122"/>
            </a:endParaRPr>
          </a:p>
        </p:txBody>
      </p:sp>
      <p:sp>
        <p:nvSpPr>
          <p:cNvPr id="15" name="文本框 14"/>
          <p:cNvSpPr txBox="1"/>
          <p:nvPr/>
        </p:nvSpPr>
        <p:spPr>
          <a:xfrm>
            <a:off x="4663608" y="1293196"/>
            <a:ext cx="6997171"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solidFill>
                  <a:schemeClr val="tx1"/>
                </a:solidFill>
                <a:latin typeface="方正姚体" panose="02010601030101010101" pitchFamily="2" charset="-122"/>
                <a:ea typeface="方正姚体" panose="02010601030101010101" pitchFamily="2" charset="-122"/>
              </a:rPr>
              <a:t>政治背景：俄国社会矛盾十分尖锐</a:t>
            </a:r>
            <a:endParaRPr lang="zh-CN" altLang="en-US" sz="2400"/>
          </a:p>
        </p:txBody>
      </p:sp>
      <p:sp>
        <p:nvSpPr>
          <p:cNvPr id="16" name="文本框 15"/>
          <p:cNvSpPr txBox="1"/>
          <p:nvPr/>
        </p:nvSpPr>
        <p:spPr>
          <a:xfrm>
            <a:off x="4663608" y="1784014"/>
            <a:ext cx="6997172"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solidFill>
                  <a:schemeClr val="tx1"/>
                </a:solidFill>
                <a:latin typeface="方正姚体" panose="02010601030101010101" pitchFamily="2" charset="-122"/>
                <a:ea typeface="方正姚体" panose="02010601030101010101" pitchFamily="2" charset="-122"/>
              </a:rPr>
              <a:t>理论基础：列宁主义的形成</a:t>
            </a:r>
            <a:endParaRPr lang="zh-CN" altLang="en-US" sz="2400"/>
          </a:p>
        </p:txBody>
      </p:sp>
      <p:sp>
        <p:nvSpPr>
          <p:cNvPr id="17" name="文本框 16"/>
          <p:cNvSpPr txBox="1"/>
          <p:nvPr/>
        </p:nvSpPr>
        <p:spPr>
          <a:xfrm>
            <a:off x="4663608" y="2279447"/>
            <a:ext cx="6997172"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solidFill>
                  <a:schemeClr val="tx1"/>
                </a:solidFill>
                <a:latin typeface="方正姚体" panose="02010601030101010101" pitchFamily="2" charset="-122"/>
                <a:ea typeface="方正姚体" panose="02010601030101010101" pitchFamily="2" charset="-122"/>
              </a:rPr>
              <a:t>直接原因：一战加剧了社会矛盾</a:t>
            </a:r>
            <a:endParaRPr lang="zh-CN" altLang="en-US" sz="2400" b="1">
              <a:latin typeface="方正姚体" panose="02010601030101010101" pitchFamily="2" charset="-122"/>
              <a:ea typeface="方正姚体" panose="02010601030101010101" pitchFamily="2" charset="-122"/>
            </a:endParaRPr>
          </a:p>
        </p:txBody>
      </p:sp>
      <p:sp>
        <p:nvSpPr>
          <p:cNvPr id="18" name="左大括号 17"/>
          <p:cNvSpPr/>
          <p:nvPr/>
        </p:nvSpPr>
        <p:spPr>
          <a:xfrm>
            <a:off x="2956266" y="1853761"/>
            <a:ext cx="270514" cy="1906366"/>
          </a:xfrm>
          <a:prstGeom prst="leftBrace">
            <a:avLst>
              <a:gd name="adj1" fmla="val 8333"/>
              <a:gd name="adj2" fmla="val 50000"/>
            </a:avLst>
          </a:prstGeom>
          <a:solidFill>
            <a:schemeClr val="tx1">
              <a:lumMod val="50000"/>
            </a:schemeClr>
          </a:solidFill>
        </p:spPr>
        <p:style>
          <a:lnRef idx="3">
            <a:schemeClr val="accent1"/>
          </a:lnRef>
          <a:fillRef idx="0">
            <a:schemeClr val="accent1"/>
          </a:fillRef>
          <a:effectRef idx="2">
            <a:schemeClr val="accent1"/>
          </a:effectRef>
          <a:fontRef idx="minor">
            <a:schemeClr val="tx1"/>
          </a:fontRef>
        </p:style>
        <p:txBody>
          <a:bodyPr rtlCol="0" anchor="ctr"/>
          <a:lstStyle/>
          <a:p>
            <a:pPr algn="ctr"/>
            <a:r>
              <a:rPr lang="en-US" altLang="zh-CN"/>
              <a:t>             </a:t>
            </a:r>
            <a:endParaRPr lang="zh-CN" altLang="en-US"/>
          </a:p>
        </p:txBody>
      </p:sp>
      <p:sp>
        <p:nvSpPr>
          <p:cNvPr id="19" name="左大括号 18"/>
          <p:cNvSpPr/>
          <p:nvPr/>
        </p:nvSpPr>
        <p:spPr>
          <a:xfrm>
            <a:off x="2976818" y="4801173"/>
            <a:ext cx="262949" cy="1409741"/>
          </a:xfrm>
          <a:prstGeom prst="leftBrace">
            <a:avLst/>
          </a:prstGeom>
          <a:solidFill>
            <a:schemeClr val="tx1">
              <a:lumMod val="50000"/>
            </a:schemeClr>
          </a:solidFill>
        </p:spPr>
        <p:style>
          <a:lnRef idx="3">
            <a:schemeClr val="accent1"/>
          </a:lnRef>
          <a:fillRef idx="0">
            <a:schemeClr val="accent1"/>
          </a:fillRef>
          <a:effectRef idx="2">
            <a:schemeClr val="accent1"/>
          </a:effectRef>
          <a:fontRef idx="minor">
            <a:schemeClr val="tx1"/>
          </a:fontRef>
        </p:style>
        <p:txBody>
          <a:bodyPr rtlCol="0" anchor="ctr"/>
          <a:lstStyle/>
          <a:p>
            <a:pPr algn="ctr"/>
            <a:endParaRPr lang="zh-CN" altLang="en-US"/>
          </a:p>
        </p:txBody>
      </p:sp>
      <p:sp>
        <p:nvSpPr>
          <p:cNvPr id="21" name="文本框 20"/>
          <p:cNvSpPr txBox="1"/>
          <p:nvPr/>
        </p:nvSpPr>
        <p:spPr>
          <a:xfrm>
            <a:off x="4663608" y="2862510"/>
            <a:ext cx="6997173"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latin typeface="方正姚体" panose="02010601030101010101" pitchFamily="2" charset="-122"/>
                <a:ea typeface="方正姚体" panose="02010601030101010101" pitchFamily="2" charset="-122"/>
              </a:rPr>
              <a:t>二月革命</a:t>
            </a:r>
            <a:r>
              <a:rPr lang="en-US" altLang="zh-CN" sz="2400" b="1">
                <a:latin typeface="方正姚体" panose="02010601030101010101" pitchFamily="2" charset="-122"/>
                <a:ea typeface="方正姚体" panose="02010601030101010101" pitchFamily="2" charset="-122"/>
              </a:rPr>
              <a:t>——</a:t>
            </a:r>
            <a:r>
              <a:rPr lang="zh-CN" altLang="en-US" sz="2400" b="1">
                <a:latin typeface="方正姚体" panose="02010601030101010101" pitchFamily="2" charset="-122"/>
                <a:ea typeface="方正姚体" panose="02010601030101010101" pitchFamily="2" charset="-122"/>
              </a:rPr>
              <a:t>四月提纲</a:t>
            </a:r>
            <a:r>
              <a:rPr lang="en-US" altLang="zh-CN" sz="2400" b="1">
                <a:latin typeface="方正姚体" panose="02010601030101010101" pitchFamily="2" charset="-122"/>
                <a:ea typeface="方正姚体" panose="02010601030101010101" pitchFamily="2" charset="-122"/>
              </a:rPr>
              <a:t>——</a:t>
            </a:r>
            <a:r>
              <a:rPr lang="zh-CN" altLang="en-US" sz="2400" b="1">
                <a:latin typeface="方正姚体" panose="02010601030101010101" pitchFamily="2" charset="-122"/>
                <a:ea typeface="方正姚体" panose="02010601030101010101" pitchFamily="2" charset="-122"/>
              </a:rPr>
              <a:t>七月事件</a:t>
            </a:r>
            <a:r>
              <a:rPr lang="en-US" altLang="zh-CN" sz="2400" b="1">
                <a:latin typeface="方正姚体" panose="02010601030101010101" pitchFamily="2" charset="-122"/>
                <a:ea typeface="方正姚体" panose="02010601030101010101" pitchFamily="2" charset="-122"/>
              </a:rPr>
              <a:t>——</a:t>
            </a:r>
            <a:r>
              <a:rPr lang="zh-CN" altLang="en-US" sz="2400" b="1">
                <a:latin typeface="方正姚体" panose="02010601030101010101" pitchFamily="2" charset="-122"/>
                <a:ea typeface="方正姚体" panose="02010601030101010101" pitchFamily="2" charset="-122"/>
              </a:rPr>
              <a:t>十月革命</a:t>
            </a:r>
            <a:endParaRPr lang="zh-CN" altLang="en-US" sz="2400" b="1">
              <a:latin typeface="方正姚体" panose="02010601030101010101" pitchFamily="2" charset="-122"/>
              <a:ea typeface="方正姚体" panose="02010601030101010101" pitchFamily="2" charset="-122"/>
            </a:endParaRPr>
          </a:p>
        </p:txBody>
      </p:sp>
      <p:sp>
        <p:nvSpPr>
          <p:cNvPr id="22" name="文本框 21"/>
          <p:cNvSpPr txBox="1"/>
          <p:nvPr/>
        </p:nvSpPr>
        <p:spPr>
          <a:xfrm>
            <a:off x="3359497" y="2866871"/>
            <a:ext cx="843428"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latin typeface="方正姚体" panose="02010601030101010101" pitchFamily="2" charset="-122"/>
                <a:ea typeface="方正姚体" panose="02010601030101010101" pitchFamily="2" charset="-122"/>
              </a:rPr>
              <a:t>过程</a:t>
            </a:r>
            <a:endParaRPr lang="zh-CN" altLang="en-US" sz="2400" b="1">
              <a:latin typeface="方正姚体" panose="02010601030101010101" pitchFamily="2" charset="-122"/>
              <a:ea typeface="方正姚体" panose="02010601030101010101" pitchFamily="2" charset="-122"/>
            </a:endParaRPr>
          </a:p>
        </p:txBody>
      </p:sp>
      <p:sp>
        <p:nvSpPr>
          <p:cNvPr id="23" name="文本框 22"/>
          <p:cNvSpPr txBox="1"/>
          <p:nvPr/>
        </p:nvSpPr>
        <p:spPr>
          <a:xfrm>
            <a:off x="3350521" y="3562465"/>
            <a:ext cx="843429"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latin typeface="方正姚体" panose="02010601030101010101" pitchFamily="2" charset="-122"/>
                <a:ea typeface="方正姚体" panose="02010601030101010101" pitchFamily="2" charset="-122"/>
              </a:rPr>
              <a:t>意义</a:t>
            </a:r>
            <a:endParaRPr lang="zh-CN" altLang="en-US" sz="2400" b="1">
              <a:latin typeface="方正姚体" panose="02010601030101010101" pitchFamily="2" charset="-122"/>
              <a:ea typeface="方正姚体" panose="02010601030101010101" pitchFamily="2" charset="-122"/>
            </a:endParaRPr>
          </a:p>
        </p:txBody>
      </p:sp>
      <p:sp>
        <p:nvSpPr>
          <p:cNvPr id="24" name="文本框 23"/>
          <p:cNvSpPr txBox="1"/>
          <p:nvPr/>
        </p:nvSpPr>
        <p:spPr>
          <a:xfrm>
            <a:off x="3348370" y="5300544"/>
            <a:ext cx="2048170"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latin typeface="方正姚体" panose="02010601030101010101" pitchFamily="2" charset="-122"/>
                <a:ea typeface="方正姚体" panose="02010601030101010101" pitchFamily="2" charset="-122"/>
              </a:rPr>
              <a:t>新经济政策</a:t>
            </a:r>
            <a:endParaRPr lang="zh-CN" altLang="en-US" sz="2400" b="1">
              <a:latin typeface="方正姚体" panose="02010601030101010101" pitchFamily="2" charset="-122"/>
              <a:ea typeface="方正姚体" panose="02010601030101010101" pitchFamily="2" charset="-122"/>
            </a:endParaRPr>
          </a:p>
        </p:txBody>
      </p:sp>
      <p:sp>
        <p:nvSpPr>
          <p:cNvPr id="25" name="文本框 24"/>
          <p:cNvSpPr txBox="1"/>
          <p:nvPr/>
        </p:nvSpPr>
        <p:spPr>
          <a:xfrm>
            <a:off x="3348370" y="5937006"/>
            <a:ext cx="2048170" cy="46166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zh-CN" altLang="en-US" sz="2400" b="1">
                <a:latin typeface="方正姚体" panose="02010601030101010101" pitchFamily="2" charset="-122"/>
                <a:ea typeface="方正姚体" panose="02010601030101010101" pitchFamily="2" charset="-122"/>
              </a:rPr>
              <a:t>斯大林体制</a:t>
            </a:r>
            <a:endParaRPr lang="zh-CN" altLang="en-US" sz="2400" b="1">
              <a:latin typeface="方正姚体" panose="02010601030101010101" pitchFamily="2" charset="-122"/>
              <a:ea typeface="方正姚体" panose="02010601030101010101" pitchFamily="2" charset="-122"/>
            </a:endParaRPr>
          </a:p>
        </p:txBody>
      </p:sp>
      <p:sp>
        <p:nvSpPr>
          <p:cNvPr id="26" name="左大括号 25"/>
          <p:cNvSpPr/>
          <p:nvPr/>
        </p:nvSpPr>
        <p:spPr>
          <a:xfrm>
            <a:off x="4298175" y="867510"/>
            <a:ext cx="204156" cy="1840856"/>
          </a:xfrm>
          <a:prstGeom prst="leftBrace">
            <a:avLst>
              <a:gd name="adj1" fmla="val 8333"/>
              <a:gd name="adj2" fmla="val 50000"/>
            </a:avLst>
          </a:prstGeom>
          <a:solidFill>
            <a:schemeClr val="tx1">
              <a:lumMod val="50000"/>
            </a:schemeClr>
          </a:solidFill>
        </p:spPr>
        <p:style>
          <a:lnRef idx="3">
            <a:schemeClr val="accent1"/>
          </a:lnRef>
          <a:fillRef idx="0">
            <a:schemeClr val="accent1"/>
          </a:fillRef>
          <a:effectRef idx="2">
            <a:schemeClr val="accent1"/>
          </a:effectRef>
          <a:fontRef idx="minor">
            <a:schemeClr val="tx1"/>
          </a:fontRef>
        </p:style>
        <p:txBody>
          <a:bodyPr rtlCol="0" anchor="ctr"/>
          <a:lstStyle/>
          <a:p>
            <a:pPr algn="ctr"/>
            <a:r>
              <a:rPr lang="en-US" altLang="zh-CN"/>
              <a:t>             </a:t>
            </a:r>
            <a:endParaRPr lang="zh-CN" altLang="en-US"/>
          </a:p>
        </p:txBody>
      </p:sp>
      <p:sp>
        <p:nvSpPr>
          <p:cNvPr id="27" name="左大括号 26"/>
          <p:cNvSpPr/>
          <p:nvPr/>
        </p:nvSpPr>
        <p:spPr>
          <a:xfrm rot="10800000">
            <a:off x="6303770" y="4826505"/>
            <a:ext cx="262949" cy="1409741"/>
          </a:xfrm>
          <a:prstGeom prst="leftBrace">
            <a:avLst/>
          </a:prstGeom>
          <a:solidFill>
            <a:schemeClr val="tx1">
              <a:lumMod val="50000"/>
            </a:schemeClr>
          </a:solidFill>
        </p:spPr>
        <p:style>
          <a:lnRef idx="3">
            <a:schemeClr val="accent1"/>
          </a:lnRef>
          <a:fillRef idx="0">
            <a:schemeClr val="accent1"/>
          </a:fillRef>
          <a:effectRef idx="2">
            <a:schemeClr val="accent1"/>
          </a:effectRef>
          <a:fontRef idx="minor">
            <a:schemeClr val="tx1"/>
          </a:fontRef>
        </p:style>
        <p:txBody>
          <a:bodyPr rtlCol="0" anchor="ctr"/>
          <a:lstStyle/>
          <a:p>
            <a:pPr algn="ctr"/>
            <a:endParaRPr lang="zh-CN" altLang="en-US"/>
          </a:p>
        </p:txBody>
      </p:sp>
      <p:pic>
        <p:nvPicPr>
          <p:cNvPr id="28" name="New picture" hidden="1"/>
          <p:cNvPicPr/>
          <p:nvPr/>
        </p:nvPicPr>
        <p:blipFill>
          <a:blip r:embed="rId1"/>
          <a:stretch>
            <a:fillRect/>
          </a:stretch>
        </p:blipFill>
        <p:spPr>
          <a:xfrm>
            <a:off x="11074400" y="11988800"/>
            <a:ext cx="342900" cy="431800"/>
          </a:xfrm>
          <a:prstGeom prst="cube">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500">
        <p15:prstTrans prst="curtains"/>
      </p:transition>
    </mc:Choice>
    <mc:Fallback>
      <p:transition spd="slow">
        <p:fade/>
      </p:transition>
    </mc:Fallback>
  </mc:AlternateContent>
</p:sld>
</file>

<file path=ppt/tags/tag1.xml><?xml version="1.0" encoding="utf-8"?>
<p:tagLst xmlns:p="http://schemas.openxmlformats.org/presentationml/2006/main">
  <p:tag name="KSO_WM_UNIT_TABLE_BEAUTIFY" val="smartTable{6b046b66-a3b4-48b6-a3e4-354b59878942}"/>
</p:tagLst>
</file>

<file path=ppt/tags/tag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丝状">
  <a:themeElements>
    <a:clrScheme name="丝状">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丝状">
      <a:majorFont>
        <a:latin typeface="Century Gothic"/>
        <a:ea typeface="Arial"/>
        <a:cs typeface="Arial"/>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Arial"/>
        <a:cs typeface="Arial"/>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丝状">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4512</Words>
  <Application>WPS 演示</Application>
  <PresentationFormat>宽屏</PresentationFormat>
  <Paragraphs>412</Paragraphs>
  <Slides>23</Slides>
  <Notes>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23</vt:i4>
      </vt:variant>
    </vt:vector>
  </HeadingPairs>
  <TitlesOfParts>
    <vt:vector size="41" baseType="lpstr">
      <vt:lpstr>Arial</vt:lpstr>
      <vt:lpstr>宋体</vt:lpstr>
      <vt:lpstr>Wingdings</vt:lpstr>
      <vt:lpstr>Wingdings 3</vt:lpstr>
      <vt:lpstr>Symbol</vt:lpstr>
      <vt:lpstr>Arial</vt:lpstr>
      <vt:lpstr>方正姚体</vt:lpstr>
      <vt:lpstr>Times New Roman</vt:lpstr>
      <vt:lpstr>方正北魏楷书简体</vt:lpstr>
      <vt:lpstr>楷体</vt:lpstr>
      <vt:lpstr>Wingdings</vt:lpstr>
      <vt:lpstr>Wingdings 2</vt:lpstr>
      <vt:lpstr>Century Gothic</vt:lpstr>
      <vt:lpstr>微软雅黑</vt:lpstr>
      <vt:lpstr>Arial Unicode MS</vt:lpstr>
      <vt:lpstr>幼圆</vt:lpstr>
      <vt:lpstr>Calibri</vt:lpstr>
      <vt:lpstr>丝状</vt:lpstr>
      <vt:lpstr>PowerPoint 演示文稿</vt:lpstr>
      <vt:lpstr>PowerPoint 演示文稿</vt:lpstr>
      <vt:lpstr>课程标准：     了解列宁领导的十月革命爆发的原因、过程，理解十月革命的世界历史意义；列宁和斯大林对社会主义建设的探索和实践。</vt:lpstr>
      <vt:lpstr>PowerPoint 演示文稿</vt:lpstr>
      <vt:lpstr>PowerPoint 演示文稿</vt:lpstr>
      <vt:lpstr>PowerPoint 演示文稿</vt:lpstr>
      <vt:lpstr>PowerPoint 演示文稿</vt:lpstr>
      <vt:lpstr>PowerPoint 演示文稿</vt:lpstr>
      <vt:lpstr>PowerPoint 演示文稿</vt:lpstr>
      <vt:lpstr>“对俄国来说，十月革命是一个句号；对世界来说，十月革命是一个感叹号。”</vt:lpstr>
      <vt:lpstr>PowerPoint 演示文稿</vt:lpstr>
      <vt:lpstr>PowerPoint 演示文稿</vt:lpstr>
      <vt:lpstr>PowerPoint 演示文稿</vt:lpstr>
      <vt:lpstr>1.战时共产主义政策</vt:lpstr>
      <vt:lpstr>PowerPoint 演示文稿</vt:lpstr>
      <vt:lpstr>PowerPoint 演示文稿</vt:lpstr>
      <vt:lpstr>3.斯大林体制</vt:lpstr>
      <vt:lpstr>PowerPoint 演示文稿</vt:lpstr>
      <vt:lpstr>PowerPoint 演示文稿</vt:lpstr>
      <vt:lpstr>PowerPoint 演示文稿</vt:lpstr>
      <vt:lpstr>PowerPoint 演示文稿</vt:lpstr>
      <vt:lpstr>思考：斯大林体制的教训？</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瓜瓜</dc:creator>
  <cp:lastModifiedBy>Administrator</cp:lastModifiedBy>
  <cp:revision>97</cp:revision>
  <dcterms:created xsi:type="dcterms:W3CDTF">2020-02-26T09:55:00Z</dcterms:created>
  <dcterms:modified xsi:type="dcterms:W3CDTF">2021-01-12T12:16:18Z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