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60" r:id="rId2"/>
  </p:sldMasterIdLst>
  <p:notesMasterIdLst>
    <p:notesMasterId r:id="rId3"/>
  </p:notesMasterIdLst>
  <p:sldIdLst>
    <p:sldId id="2163" r:id="rId4"/>
    <p:sldId id="272" r:id="rId5"/>
    <p:sldId id="2137" r:id="rId6"/>
    <p:sldId id="273" r:id="rId7"/>
    <p:sldId id="2138" r:id="rId8"/>
    <p:sldId id="2139" r:id="rId9"/>
    <p:sldId id="2140" r:id="rId10"/>
    <p:sldId id="2141" r:id="rId11"/>
    <p:sldId id="2142" r:id="rId12"/>
    <p:sldId id="2143" r:id="rId13"/>
    <p:sldId id="2144" r:id="rId14"/>
    <p:sldId id="2145" r:id="rId15"/>
    <p:sldId id="2146" r:id="rId16"/>
    <p:sldId id="2147" r:id="rId17"/>
    <p:sldId id="2150" r:id="rId18"/>
    <p:sldId id="2151" r:id="rId19"/>
    <p:sldId id="2152" r:id="rId20"/>
    <p:sldId id="2153" r:id="rId21"/>
    <p:sldId id="2155" r:id="rId22"/>
    <p:sldId id="2156" r:id="rId23"/>
    <p:sldId id="2157" r:id="rId24"/>
    <p:sldId id="2158" r:id="rId25"/>
    <p:sldId id="2154" r:id="rId26"/>
    <p:sldId id="2148" r:id="rId27"/>
    <p:sldId id="2160" r:id="rId28"/>
    <p:sldId id="2162" r:id="rId29"/>
    <p:sldId id="2149" r:id="rId30"/>
    <p:sldId id="2161" r:id="rId31"/>
  </p:sldIdLst>
  <p:sldSz cx="12192000" cy="6858000"/>
  <p:notesSz cx="6858000" cy="9144000"/>
  <p:custDataLst>
    <p:tags r:id="rId32"/>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p="http://schemas.openxmlformats.org/presentationml/2006/main">
  <p:cmAuthor id="1" name="Lenovo" initials="L" lastIdx="0" clrIdx="0">
    <p:extLst>
      <p:ext uri="{19B8F6BF-5375-455C-9EA6-DF929625EA0E}">
        <p15:presenceInfo xmlns="" xmlns:p15="http://schemas.microsoft.com/office/powerpoint/2012/main" userId="Lenovo" providerId="None"/>
      </p:ext>
    </p:extLst>
  </p:cmAuthor>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431"/>
    <p:restoredTop sz="80109" autoAdjust="0"/>
  </p:normalViewPr>
  <p:slideViewPr>
    <p:cSldViewPr snapToGrid="0">
      <p:cViewPr>
        <p:scale>
          <a:sx n="98" d="100"/>
          <a:sy n="98" d="100"/>
        </p:scale>
        <p:origin x="-828" y="198"/>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tags" Target="tags/tag1.xml" /><Relationship Id="rId33" Type="http://schemas.openxmlformats.org/officeDocument/2006/relationships/presProps" Target="presProps.xml" /><Relationship Id="rId34" Type="http://schemas.openxmlformats.org/officeDocument/2006/relationships/viewProps" Target="viewProps.xml" /><Relationship Id="rId35" Type="http://schemas.openxmlformats.org/officeDocument/2006/relationships/theme" Target="theme/theme1.xml" /><Relationship Id="rId36"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A43096-31DC-4C26-A61C-1EE3081A41DA}" type="datetimeFigureOut">
              <a:rPr lang="zh-CN" altLang="en-US" smtClean="0"/>
              <a:t>2020/9/27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CB96D5-E61E-4AB2-9891-32DCBC5C0140}" type="slidenum">
              <a:rPr lang="zh-CN" altLang="en-US" smtClean="0"/>
              <a:t>‹#›</a:t>
            </a:fld>
            <a:endParaRPr lang="zh-CN" altLang="en-US"/>
          </a:p>
        </p:txBody>
      </p:sp>
    </p:spTree>
    <p:extLst>
      <p:ext uri="{BB962C8B-B14F-4D97-AF65-F5344CB8AC3E}">
        <p14:creationId xmlns:p14="http://schemas.microsoft.com/office/powerpoint/2010/main" val="3046967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5361" name="Rectangle 7"/>
          <p:cNvSpPr>
            <a:spLocks noGrp="1" noChangeArrowheads="1"/>
          </p:cNvSpPr>
          <p:nvPr>
            <p:ph type="sldNum" sz="quarter" idx="5"/>
          </p:nvPr>
        </p:nvSpPr>
        <p:spPr bwMode="auto">
          <a:ln>
            <a:miter lim="800000"/>
          </a:ln>
        </p:spPr>
        <p:txBody>
          <a:bodyPr wrap="square" numCol="1" anchorCtr="0" compatLnSpc="1">
            <a:prstTxWarp prst="textNoShape">
              <a:avLst/>
            </a:prstTxWarp>
          </a:bodyPr>
          <a:lstStyle/>
          <a:p>
            <a:pPr fontAlgn="base">
              <a:spcBef>
                <a:spcPct val="0"/>
              </a:spcBef>
              <a:spcAft>
                <a:spcPct val="0"/>
              </a:spcAft>
              <a:defRPr/>
            </a:pPr>
            <a:fld id="{732B66AA-CC29-4498-97B0-02D9052F954E}" type="slidenum">
              <a:rPr lang="en-US" altLang="zh-CN"/>
              <a:pPr fontAlgn="base">
                <a:spcBef>
                  <a:spcPct val="0"/>
                </a:spcBef>
                <a:spcAft>
                  <a:spcPct val="0"/>
                </a:spcAft>
                <a:defRPr/>
              </a:pPr>
              <a:t>2</a:t>
            </a:fld>
            <a:endParaRPr lang="en-US" altLang="zh-CN"/>
          </a:p>
        </p:txBody>
      </p:sp>
      <p:sp>
        <p:nvSpPr>
          <p:cNvPr id="18435" name="Rectangle 2"/>
          <p:cNvSpPr>
            <a:spLocks noGrp="1" noRot="1" noChangeAspect="1" noChangeArrowheads="1" noTextEdit="1"/>
          </p:cNvSpPr>
          <p:nvPr>
            <p:ph type="sldImg"/>
          </p:nvPr>
        </p:nvSpPr>
        <p:spPr bwMode="auto">
          <a:xfrm>
            <a:off x="685800" y="1143000"/>
            <a:ext cx="5486400" cy="3086100"/>
          </a:xfrm>
          <a:noFill/>
          <a:ln>
            <a:solidFill>
              <a:srgbClr val="000000"/>
            </a:solidFill>
            <a:miter lim="800000"/>
          </a:ln>
        </p:spPr>
      </p:sp>
      <p:sp>
        <p:nvSpPr>
          <p:cNvPr id="1843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zh-CN" b="1"/>
          </a:p>
        </p:txBody>
      </p:sp>
    </p:spTree>
    <p:extLst>
      <p:ext uri="{BB962C8B-B14F-4D97-AF65-F5344CB8AC3E}">
        <p14:creationId xmlns:p14="http://schemas.microsoft.com/office/powerpoint/2010/main" val="2437567173"/>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4CE9D0CE-FF2D-4551-8F4E-6CBB5C7876D5}" type="datetime1">
              <a:rPr lang="zh-CN" altLang="en-US" smtClean="0"/>
              <a:pPr>
                <a:defRPr/>
              </a:pPr>
              <a:t>2020/9/27</a:t>
            </a:fld>
            <a:endParaRPr lang="zh-CN" altLang="en-US" sz="1200"/>
          </a:p>
        </p:txBody>
      </p:sp>
    </p:spTree>
    <p:extLst>
      <p:ext uri="{BB962C8B-B14F-4D97-AF65-F5344CB8AC3E}">
        <p14:creationId xmlns:p14="http://schemas.microsoft.com/office/powerpoint/2010/main" val="3558010107"/>
      </p:ext>
    </p:extLst>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FDCB96D5-E61E-4AB2-9891-32DCBC5C0140}" type="slidenum">
              <a:rPr lang="zh-CN" altLang="en-US" smtClean="0"/>
              <a:t>4</a:t>
            </a:fld>
            <a:endParaRPr lang="zh-CN" altLang="en-US"/>
          </a:p>
        </p:txBody>
      </p:sp>
    </p:spTree>
    <p:extLst>
      <p:ext uri="{BB962C8B-B14F-4D97-AF65-F5344CB8AC3E}">
        <p14:creationId xmlns:p14="http://schemas.microsoft.com/office/powerpoint/2010/main" val="2598926754"/>
      </p:ext>
    </p:extLst>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FDCB96D5-E61E-4AB2-9891-32DCBC5C0140}" type="slidenum">
              <a:rPr lang="zh-CN" altLang="en-US" smtClean="0"/>
              <a:t>5</a:t>
            </a:fld>
            <a:endParaRPr lang="zh-CN" altLang="en-US"/>
          </a:p>
        </p:txBody>
      </p:sp>
    </p:spTree>
    <p:extLst>
      <p:ext uri="{BB962C8B-B14F-4D97-AF65-F5344CB8AC3E}">
        <p14:creationId xmlns:p14="http://schemas.microsoft.com/office/powerpoint/2010/main" val="4156109472"/>
      </p:ext>
    </p:extLst>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FDCB96D5-E61E-4AB2-9891-32DCBC5C0140}" type="slidenum">
              <a:rPr lang="zh-CN" altLang="en-US" smtClean="0"/>
              <a:t>6</a:t>
            </a:fld>
            <a:endParaRPr lang="zh-CN" altLang="en-US"/>
          </a:p>
        </p:txBody>
      </p:sp>
    </p:spTree>
    <p:extLst>
      <p:ext uri="{BB962C8B-B14F-4D97-AF65-F5344CB8AC3E}">
        <p14:creationId xmlns:p14="http://schemas.microsoft.com/office/powerpoint/2010/main" val="140294010"/>
      </p:ext>
    </p:extLst>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FDCB96D5-E61E-4AB2-9891-32DCBC5C0140}" type="slidenum">
              <a:rPr lang="zh-CN" altLang="en-US" smtClean="0"/>
              <a:t>7</a:t>
            </a:fld>
            <a:endParaRPr lang="zh-CN" altLang="en-US"/>
          </a:p>
        </p:txBody>
      </p:sp>
    </p:spTree>
    <p:extLst>
      <p:ext uri="{BB962C8B-B14F-4D97-AF65-F5344CB8AC3E}">
        <p14:creationId xmlns:p14="http://schemas.microsoft.com/office/powerpoint/2010/main" val="2873964541"/>
      </p:ext>
    </p:extLst>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lang="en-US" altLang="zh-CN" sz="1200">
              <a:solidFill>
                <a:schemeClr val="tx1">
                  <a:lumMod val="75000"/>
                  <a:lumOff val="25000"/>
                </a:schemeClr>
              </a:solidFill>
              <a:latin typeface="微软雅黑" pitchFamily="34" charset="-122"/>
              <a:ea typeface="微软雅黑" pitchFamily="34" charset="-122"/>
            </a:endParaRPr>
          </a:p>
          <a:p>
            <a:endParaRPr kumimoji="1" lang="zh-CN" altLang="en-US"/>
          </a:p>
        </p:txBody>
      </p:sp>
      <p:sp>
        <p:nvSpPr>
          <p:cNvPr id="4" name="灯片编号占位符 3"/>
          <p:cNvSpPr>
            <a:spLocks noGrp="1"/>
          </p:cNvSpPr>
          <p:nvPr>
            <p:ph type="sldNum" sz="quarter" idx="5"/>
          </p:nvPr>
        </p:nvSpPr>
        <p:spPr/>
        <p:txBody>
          <a:bodyPr/>
          <a:lstStyle/>
          <a:p>
            <a:fld id="{FDCB96D5-E61E-4AB2-9891-32DCBC5C0140}" type="slidenum">
              <a:rPr lang="zh-CN" altLang="en-US" smtClean="0"/>
              <a:t>8</a:t>
            </a:fld>
            <a:endParaRPr lang="zh-CN" altLang="en-US"/>
          </a:p>
        </p:txBody>
      </p:sp>
    </p:spTree>
    <p:extLst>
      <p:ext uri="{BB962C8B-B14F-4D97-AF65-F5344CB8AC3E}">
        <p14:creationId xmlns:p14="http://schemas.microsoft.com/office/powerpoint/2010/main" val="1555018569"/>
      </p:ext>
    </p:extLst>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FDCB96D5-E61E-4AB2-9891-32DCBC5C0140}" type="slidenum">
              <a:rPr lang="zh-CN" altLang="en-US" smtClean="0"/>
              <a:t>9</a:t>
            </a:fld>
            <a:endParaRPr lang="zh-CN" altLang="en-US"/>
          </a:p>
        </p:txBody>
      </p:sp>
    </p:spTree>
    <p:extLst>
      <p:ext uri="{BB962C8B-B14F-4D97-AF65-F5344CB8AC3E}">
        <p14:creationId xmlns:p14="http://schemas.microsoft.com/office/powerpoint/2010/main" val="3024051330"/>
      </p:ext>
    </p:extLst>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FDCB96D5-E61E-4AB2-9891-32DCBC5C0140}" type="slidenum">
              <a:rPr lang="zh-CN" altLang="en-US" smtClean="0"/>
              <a:t>10</a:t>
            </a:fld>
            <a:endParaRPr lang="zh-CN" altLang="en-US"/>
          </a:p>
        </p:txBody>
      </p:sp>
    </p:spTree>
    <p:extLst>
      <p:ext uri="{BB962C8B-B14F-4D97-AF65-F5344CB8AC3E}">
        <p14:creationId xmlns:p14="http://schemas.microsoft.com/office/powerpoint/2010/main" val="497817519"/>
      </p:ext>
    </p:extLst>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FDCB96D5-E61E-4AB2-9891-32DCBC5C0140}" type="slidenum">
              <a:rPr lang="zh-CN" altLang="en-US" smtClean="0"/>
              <a:t>11</a:t>
            </a:fld>
            <a:endParaRPr lang="zh-CN" altLang="en-US"/>
          </a:p>
        </p:txBody>
      </p:sp>
    </p:spTree>
    <p:extLst>
      <p:ext uri="{BB962C8B-B14F-4D97-AF65-F5344CB8AC3E}">
        <p14:creationId xmlns:p14="http://schemas.microsoft.com/office/powerpoint/2010/main" val="576415677"/>
      </p:ext>
    </p:extLst>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FDCB96D5-E61E-4AB2-9891-32DCBC5C0140}" type="slidenum">
              <a:rPr lang="zh-CN" altLang="en-US" smtClean="0"/>
              <a:t>13</a:t>
            </a:fld>
            <a:endParaRPr lang="zh-CN" altLang="en-US"/>
          </a:p>
        </p:txBody>
      </p:sp>
    </p:spTree>
    <p:extLst>
      <p:ext uri="{BB962C8B-B14F-4D97-AF65-F5344CB8AC3E}">
        <p14:creationId xmlns:p14="http://schemas.microsoft.com/office/powerpoint/2010/main" val="631211920"/>
      </p:ext>
    </p:extLst>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FDCB96D5-E61E-4AB2-9891-32DCBC5C0140}" type="slidenum">
              <a:rPr lang="zh-CN" altLang="en-US" smtClean="0"/>
              <a:t>14</a:t>
            </a:fld>
            <a:endParaRPr lang="zh-CN" altLang="en-US"/>
          </a:p>
        </p:txBody>
      </p:sp>
    </p:spTree>
    <p:extLst>
      <p:ext uri="{BB962C8B-B14F-4D97-AF65-F5344CB8AC3E}">
        <p14:creationId xmlns:p14="http://schemas.microsoft.com/office/powerpoint/2010/main" val="1425831117"/>
      </p:ext>
    </p:extLst>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a:t>。</a:t>
            </a:r>
          </a:p>
        </p:txBody>
      </p:sp>
      <p:sp>
        <p:nvSpPr>
          <p:cNvPr id="4" name="灯片编号占位符 3"/>
          <p:cNvSpPr>
            <a:spLocks noGrp="1"/>
          </p:cNvSpPr>
          <p:nvPr>
            <p:ph type="sldNum" sz="quarter" idx="5"/>
          </p:nvPr>
        </p:nvSpPr>
        <p:spPr/>
        <p:txBody>
          <a:bodyPr/>
          <a:lstStyle/>
          <a:p>
            <a:fld id="{FDCB96D5-E61E-4AB2-9891-32DCBC5C0140}" type="slidenum">
              <a:rPr lang="zh-CN" altLang="en-US" smtClean="0"/>
              <a:t>16</a:t>
            </a:fld>
            <a:endParaRPr lang="zh-CN" altLang="en-US"/>
          </a:p>
        </p:txBody>
      </p:sp>
    </p:spTree>
    <p:extLst>
      <p:ext uri="{BB962C8B-B14F-4D97-AF65-F5344CB8AC3E}">
        <p14:creationId xmlns:p14="http://schemas.microsoft.com/office/powerpoint/2010/main" val="257991126"/>
      </p:ext>
    </p:extLst>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FDCB96D5-E61E-4AB2-9891-32DCBC5C0140}" type="slidenum">
              <a:rPr lang="zh-CN" altLang="en-US" smtClean="0"/>
              <a:t>18</a:t>
            </a:fld>
            <a:endParaRPr lang="zh-CN" altLang="en-US"/>
          </a:p>
        </p:txBody>
      </p:sp>
    </p:spTree>
    <p:extLst>
      <p:ext uri="{BB962C8B-B14F-4D97-AF65-F5344CB8AC3E}">
        <p14:creationId xmlns:p14="http://schemas.microsoft.com/office/powerpoint/2010/main" val="1977295663"/>
      </p:ext>
    </p:extLst>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FDCB96D5-E61E-4AB2-9891-32DCBC5C0140}" type="slidenum">
              <a:rPr lang="zh-CN" altLang="en-US" smtClean="0"/>
              <a:t>19</a:t>
            </a:fld>
            <a:endParaRPr lang="zh-CN" altLang="en-US"/>
          </a:p>
        </p:txBody>
      </p:sp>
    </p:spTree>
    <p:extLst>
      <p:ext uri="{BB962C8B-B14F-4D97-AF65-F5344CB8AC3E}">
        <p14:creationId xmlns:p14="http://schemas.microsoft.com/office/powerpoint/2010/main" val="4266647735"/>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4" name="Date Placeholder 3"/>
          <p:cNvSpPr>
            <a:spLocks noGrp="1"/>
          </p:cNvSpPr>
          <p:nvPr>
            <p:ph type="dt" sz="half" idx="10"/>
          </p:nvPr>
        </p:nvSpPr>
        <p:spPr/>
        <p:txBody>
          <a:bodyPr/>
          <a:lstStyle/>
          <a:p>
            <a:fld id="{DB1AF2A7-AA18-4C27-B087-75CF58F951FE}" type="datetimeFigureOut">
              <a:rPr lang="zh-CN" altLang="en-US" smtClean="0"/>
              <a:t>2020/9/27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9C601B-1BE7-47F4-818E-510F706AB8A2}" type="slidenum">
              <a:rPr lang="zh-CN" altLang="en-US" smtClean="0"/>
              <a:t>‹#›</a:t>
            </a:fld>
            <a:endParaRPr lang="zh-CN" altLang="en-US"/>
          </a:p>
        </p:txBody>
      </p:sp>
    </p:spTree>
    <p:extLst>
      <p:ext uri="{BB962C8B-B14F-4D97-AF65-F5344CB8AC3E}">
        <p14:creationId xmlns:p14="http://schemas.microsoft.com/office/powerpoint/2010/main" val="3826247225"/>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DB1AF2A7-AA18-4C27-B087-75CF58F951FE}" type="datetimeFigureOut">
              <a:rPr lang="zh-CN" altLang="en-US" smtClean="0"/>
              <a:t>2020/9/27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9C601B-1BE7-47F4-818E-510F706AB8A2}" type="slidenum">
              <a:rPr lang="zh-CN" altLang="en-US" smtClean="0"/>
              <a:t>‹#›</a:t>
            </a:fld>
            <a:endParaRPr lang="zh-CN" altLang="en-US"/>
          </a:p>
        </p:txBody>
      </p:sp>
    </p:spTree>
    <p:extLst>
      <p:ext uri="{BB962C8B-B14F-4D97-AF65-F5344CB8AC3E}">
        <p14:creationId xmlns:p14="http://schemas.microsoft.com/office/powerpoint/2010/main" val="804211269"/>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DB1AF2A7-AA18-4C27-B087-75CF58F951FE}" type="datetimeFigureOut">
              <a:rPr lang="zh-CN" altLang="en-US" smtClean="0"/>
              <a:t>2020/9/27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9C601B-1BE7-47F4-818E-510F706AB8A2}" type="slidenum">
              <a:rPr lang="zh-CN" altLang="en-US" smtClean="0"/>
              <a:t>‹#›</a:t>
            </a:fld>
            <a:endParaRPr lang="zh-CN" altLang="en-US"/>
          </a:p>
        </p:txBody>
      </p:sp>
    </p:spTree>
    <p:extLst>
      <p:ext uri="{BB962C8B-B14F-4D97-AF65-F5344CB8AC3E}">
        <p14:creationId xmlns:p14="http://schemas.microsoft.com/office/powerpoint/2010/main" val="973166680"/>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5" name="Date Placeholder 4"/>
          <p:cNvSpPr>
            <a:spLocks noGrp="1"/>
          </p:cNvSpPr>
          <p:nvPr>
            <p:ph type="dt" sz="half" idx="10"/>
          </p:nvPr>
        </p:nvSpPr>
        <p:spPr/>
        <p:txBody>
          <a:bodyPr/>
          <a:lstStyle/>
          <a:p>
            <a:fld id="{DB1AF2A7-AA18-4C27-B087-75CF58F951FE}" type="datetimeFigureOut">
              <a:rPr lang="zh-CN" altLang="en-US" smtClean="0"/>
              <a:t>2020/9/27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C9C601B-1BE7-47F4-818E-510F706AB8A2}" type="slidenum">
              <a:rPr lang="zh-CN" altLang="en-US" smtClean="0"/>
              <a:t>‹#›</a:t>
            </a:fld>
            <a:endParaRPr lang="zh-CN" altLang="en-US"/>
          </a:p>
        </p:txBody>
      </p:sp>
    </p:spTree>
    <p:extLst>
      <p:ext uri="{BB962C8B-B14F-4D97-AF65-F5344CB8AC3E}">
        <p14:creationId xmlns:p14="http://schemas.microsoft.com/office/powerpoint/2010/main" val="3863677681"/>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7" name="Date Placeholder 6"/>
          <p:cNvSpPr>
            <a:spLocks noGrp="1"/>
          </p:cNvSpPr>
          <p:nvPr>
            <p:ph type="dt" sz="half" idx="10"/>
          </p:nvPr>
        </p:nvSpPr>
        <p:spPr/>
        <p:txBody>
          <a:bodyPr/>
          <a:lstStyle/>
          <a:p>
            <a:fld id="{DB1AF2A7-AA18-4C27-B087-75CF58F951FE}" type="datetimeFigureOut">
              <a:rPr lang="zh-CN" altLang="en-US" smtClean="0"/>
              <a:t>2020/9/27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C9C601B-1BE7-47F4-818E-510F706AB8A2}" type="slidenum">
              <a:rPr lang="zh-CN" altLang="en-US" smtClean="0"/>
              <a:t>‹#›</a:t>
            </a:fld>
            <a:endParaRPr lang="zh-CN" altLang="en-US"/>
          </a:p>
        </p:txBody>
      </p:sp>
    </p:spTree>
    <p:extLst>
      <p:ext uri="{BB962C8B-B14F-4D97-AF65-F5344CB8AC3E}">
        <p14:creationId xmlns:p14="http://schemas.microsoft.com/office/powerpoint/2010/main" val="3304052607"/>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fld id="{DB1AF2A7-AA18-4C27-B087-75CF58F951FE}" type="datetimeFigureOut">
              <a:rPr lang="zh-CN" altLang="en-US" smtClean="0"/>
              <a:t>2020/9/27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C9C601B-1BE7-47F4-818E-510F706AB8A2}" type="slidenum">
              <a:rPr lang="zh-CN" altLang="en-US" smtClean="0"/>
              <a:t>‹#›</a:t>
            </a:fld>
            <a:endParaRPr lang="zh-CN" altLang="en-US"/>
          </a:p>
        </p:txBody>
      </p:sp>
    </p:spTree>
    <p:extLst>
      <p:ext uri="{BB962C8B-B14F-4D97-AF65-F5344CB8AC3E}">
        <p14:creationId xmlns:p14="http://schemas.microsoft.com/office/powerpoint/2010/main" val="523418184"/>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DB1AF2A7-AA18-4C27-B087-75CF58F951FE}" type="datetimeFigureOut">
              <a:rPr lang="zh-CN" altLang="en-US" smtClean="0"/>
              <a:t>2020/9/27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C9C601B-1BE7-47F4-818E-510F706AB8A2}" type="slidenum">
              <a:rPr lang="zh-CN" altLang="en-US" smtClean="0"/>
              <a:t>‹#›</a:t>
            </a:fld>
            <a:endParaRPr lang="zh-CN" altLang="en-US"/>
          </a:p>
        </p:txBody>
      </p:sp>
    </p:spTree>
    <p:extLst>
      <p:ext uri="{BB962C8B-B14F-4D97-AF65-F5344CB8AC3E}">
        <p14:creationId xmlns:p14="http://schemas.microsoft.com/office/powerpoint/2010/main" val="1750355796"/>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B1AF2A7-AA18-4C27-B087-75CF58F951FE}" type="datetimeFigureOut">
              <a:rPr lang="zh-CN" altLang="en-US" smtClean="0"/>
              <a:t>2020/9/27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C9C601B-1BE7-47F4-818E-510F706AB8A2}" type="slidenum">
              <a:rPr lang="zh-CN" altLang="en-US" smtClean="0"/>
              <a:t>‹#›</a:t>
            </a:fld>
            <a:endParaRPr lang="zh-CN" altLang="en-US"/>
          </a:p>
        </p:txBody>
      </p:sp>
    </p:spTree>
    <p:extLst>
      <p:ext uri="{BB962C8B-B14F-4D97-AF65-F5344CB8AC3E}">
        <p14:creationId xmlns:p14="http://schemas.microsoft.com/office/powerpoint/2010/main" val="2343398154"/>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B1AF2A7-AA18-4C27-B087-75CF58F951FE}" type="datetimeFigureOut">
              <a:rPr lang="zh-CN" altLang="en-US" smtClean="0"/>
              <a:t>2020/9/27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C9C601B-1BE7-47F4-818E-510F706AB8A2}" type="slidenum">
              <a:rPr lang="zh-CN" altLang="en-US" smtClean="0"/>
              <a:t>‹#›</a:t>
            </a:fld>
            <a:endParaRPr lang="zh-CN" altLang="en-US"/>
          </a:p>
        </p:txBody>
      </p:sp>
    </p:spTree>
    <p:extLst>
      <p:ext uri="{BB962C8B-B14F-4D97-AF65-F5344CB8AC3E}">
        <p14:creationId xmlns:p14="http://schemas.microsoft.com/office/powerpoint/2010/main" val="1542659190"/>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DB1AF2A7-AA18-4C27-B087-75CF58F951FE}" type="datetimeFigureOut">
              <a:rPr lang="zh-CN" altLang="en-US" smtClean="0"/>
              <a:t>2020/9/27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9C601B-1BE7-47F4-818E-510F706AB8A2}" type="slidenum">
              <a:rPr lang="zh-CN" altLang="en-US" smtClean="0"/>
              <a:t>‹#›</a:t>
            </a:fld>
            <a:endParaRPr lang="zh-CN" altLang="en-US"/>
          </a:p>
        </p:txBody>
      </p:sp>
    </p:spTree>
    <p:extLst>
      <p:ext uri="{BB962C8B-B14F-4D97-AF65-F5344CB8AC3E}">
        <p14:creationId xmlns:p14="http://schemas.microsoft.com/office/powerpoint/2010/main" val="755030742"/>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fld id="{DB1AF2A7-AA18-4C27-B087-75CF58F951FE}" type="datetimeFigureOut">
              <a:rPr lang="zh-CN" altLang="en-US" smtClean="0"/>
              <a:t>2020/9/27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9C601B-1BE7-47F4-818E-510F706AB8A2}" type="slidenum">
              <a:rPr lang="zh-CN" altLang="en-US" smtClean="0"/>
              <a:t>‹#›</a:t>
            </a:fld>
            <a:endParaRPr lang="zh-CN" altLang="en-US"/>
          </a:p>
        </p:txBody>
      </p:sp>
    </p:spTree>
    <p:extLst>
      <p:ext uri="{BB962C8B-B14F-4D97-AF65-F5344CB8AC3E}">
        <p14:creationId xmlns:p14="http://schemas.microsoft.com/office/powerpoint/2010/main" val="3338305183"/>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1AF2A7-AA18-4C27-B087-75CF58F951FE}" type="datetimeFigureOut">
              <a:rPr lang="zh-CN" altLang="en-US" smtClean="0"/>
              <a:t>2020/9/27</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9C601B-1BE7-47F4-818E-510F706AB8A2}" type="slidenum">
              <a:rPr lang="zh-CN" altLang="en-US" smtClean="0"/>
              <a:t>‹#›</a:t>
            </a:fld>
            <a:endParaRPr lang="zh-CN" altLang="en-US"/>
          </a:p>
        </p:txBody>
      </p:sp>
    </p:spTree>
    <p:extLst>
      <p:ext uri="{BB962C8B-B14F-4D97-AF65-F5344CB8AC3E}">
        <p14:creationId xmlns:p14="http://schemas.microsoft.com/office/powerpoint/2010/main" val="2567199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image" Target="../media/image1.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image" Target="../media/image1.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1.jpeg" /><Relationship Id="rId4" Type="http://schemas.openxmlformats.org/officeDocument/2006/relationships/image" Target="../media/image2.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6.xml" /><Relationship Id="rId3" Type="http://schemas.openxmlformats.org/officeDocument/2006/relationships/image" Target="../media/image1.jpeg" /><Relationship Id="rId4" Type="http://schemas.openxmlformats.org/officeDocument/2006/relationships/image" Target="../media/image3.png" /><Relationship Id="rId5" Type="http://schemas.openxmlformats.org/officeDocument/2006/relationships/image" Target="../media/image4.png" /><Relationship Id="rId6" Type="http://schemas.openxmlformats.org/officeDocument/2006/relationships/image" Target="../media/image5.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 Id="rId3" Type="http://schemas.openxmlformats.org/officeDocument/2006/relationships/image" Target="../media/image1.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 Id="rId3" Type="http://schemas.openxmlformats.org/officeDocument/2006/relationships/image" Target="../media/image1.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 Id="rId3" Type="http://schemas.openxmlformats.org/officeDocument/2006/relationships/image" Target="../media/image1.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0.xml" /><Relationship Id="rId3" Type="http://schemas.openxmlformats.org/officeDocument/2006/relationships/image" Target="../media/image6.png" /><Relationship Id="rId4" Type="http://schemas.openxmlformats.org/officeDocument/2006/relationships/image" Target="../media/image7.png" /><Relationship Id="rId5" Type="http://schemas.openxmlformats.org/officeDocument/2006/relationships/image" Target="../media/image8.png" /><Relationship Id="rId6" Type="http://schemas.openxmlformats.org/officeDocument/2006/relationships/image" Target="../media/image1.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 Id="rId3" Type="http://schemas.openxmlformats.org/officeDocument/2006/relationships/image" Target="../media/image1.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 Id="rId3" Type="http://schemas.openxmlformats.org/officeDocument/2006/relationships/image" Target="../media/image9.png" /><Relationship Id="rId4" Type="http://schemas.openxmlformats.org/officeDocument/2006/relationships/image" Target="../media/image10.png" /><Relationship Id="rId5" Type="http://schemas.openxmlformats.org/officeDocument/2006/relationships/image" Target="../media/image11.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3.xml" /><Relationship Id="rId3" Type="http://schemas.openxmlformats.org/officeDocument/2006/relationships/image" Target="../media/image13.png" /><Relationship Id="rId4" Type="http://schemas.openxmlformats.org/officeDocument/2006/relationships/image" Target="../media/image14.png" /><Relationship Id="rId5" Type="http://schemas.openxmlformats.org/officeDocument/2006/relationships/image" Target="../media/image15.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4.xml" /><Relationship Id="rId3" Type="http://schemas.openxmlformats.org/officeDocument/2006/relationships/image" Target="../media/image1.jpeg" /><Relationship Id="rId4" Type="http://schemas.openxmlformats.org/officeDocument/2006/relationships/image" Target="../media/image16.png" /><Relationship Id="rId5" Type="http://schemas.openxmlformats.org/officeDocument/2006/relationships/image" Target="../media/image17.png" /><Relationship Id="rId6" Type="http://schemas.openxmlformats.org/officeDocument/2006/relationships/image" Target="../media/image18.png" /><Relationship Id="rId7" Type="http://schemas.openxmlformats.org/officeDocument/2006/relationships/image" Target="../media/image19.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5.xml" /><Relationship Id="rId3" Type="http://schemas.openxmlformats.org/officeDocument/2006/relationships/image" Target="../media/image1.jpeg" /><Relationship Id="rId4" Type="http://schemas.openxmlformats.org/officeDocument/2006/relationships/image" Target="../media/image20.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21.png" /><Relationship Id="rId4" Type="http://schemas.openxmlformats.org/officeDocument/2006/relationships/image" Target="../media/image22.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23.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png" /><Relationship Id="rId3" Type="http://schemas.openxmlformats.org/officeDocument/2006/relationships/image" Target="../media/image1.jpeg" /><Relationship Id="rId4" Type="http://schemas.openxmlformats.org/officeDocument/2006/relationships/image" Target="../media/image25.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26.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27.png" /><Relationship Id="rId4" Type="http://schemas.openxmlformats.org/officeDocument/2006/relationships/image" Target="../media/image28.png" /><Relationship Id="rId5" Type="http://schemas.openxmlformats.org/officeDocument/2006/relationships/image" Target="../media/image29.png" /><Relationship Id="rId6" Type="http://schemas.openxmlformats.org/officeDocument/2006/relationships/image" Target="../media/image30.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31.png" /><Relationship Id="rId4" Type="http://schemas.openxmlformats.org/officeDocument/2006/relationships/image" Target="../media/image32.png" /><Relationship Id="rId5" Type="http://schemas.openxmlformats.org/officeDocument/2006/relationships/image" Target="../media/image33.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34.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3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303506" y="1461861"/>
            <a:ext cx="9095362" cy="2123658"/>
          </a:xfrm>
          <a:prstGeom prst="rect">
            <a:avLst/>
          </a:prstGeom>
        </p:spPr>
        <p:txBody>
          <a:bodyPr wrap="square">
            <a:spAutoFit/>
          </a:bodyPr>
          <a:lstStyle/>
          <a:p>
            <a:pPr algn="ctr"/>
            <a:r>
              <a:rPr lang="zh-CN" altLang="en-US" sz="4400" b="1"/>
              <a:t>选择性必修一国家制度与社会</a:t>
            </a:r>
            <a:r>
              <a:rPr lang="zh-CN" altLang="en-US" sz="4400" b="1" smtClean="0"/>
              <a:t>治理</a:t>
            </a:r>
            <a:endParaRPr lang="en-US" altLang="zh-CN" sz="4400" b="1" smtClean="0"/>
          </a:p>
          <a:p>
            <a:pPr algn="ctr"/>
            <a:endParaRPr lang="en-US" altLang="zh-CN" sz="4400" b="1" smtClean="0"/>
          </a:p>
          <a:p>
            <a:pPr algn="ctr"/>
            <a:r>
              <a:rPr lang="zh-CN" altLang="en-US" sz="4400" b="1" smtClean="0"/>
              <a:t>第二</a:t>
            </a:r>
            <a:r>
              <a:rPr lang="zh-CN" altLang="en-US" sz="4400" b="1"/>
              <a:t>单元 官员的选拔与管理</a:t>
            </a:r>
            <a:endParaRPr lang="zh-CN" altLang="en-US" sz="4400"/>
          </a:p>
        </p:txBody>
      </p:sp>
    </p:spTree>
    <p:extLst>
      <p:ext uri="{BB962C8B-B14F-4D97-AF65-F5344CB8AC3E}">
        <p14:creationId xmlns:p14="http://schemas.microsoft.com/office/powerpoint/2010/main" val="70204696"/>
      </p:ext>
    </p:ext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51" name="TextBox 3"/>
          <p:cNvSpPr txBox="1">
            <a:spLocks noChangeArrowheads="1"/>
          </p:cNvSpPr>
          <p:nvPr/>
        </p:nvSpPr>
        <p:spPr bwMode="auto">
          <a:xfrm>
            <a:off x="925339" y="1918960"/>
            <a:ext cx="10004138" cy="1446550"/>
          </a:xfrm>
          <a:prstGeom prst="rect">
            <a:avLst/>
          </a:prstGeom>
          <a:noFill/>
          <a:ln w="9525">
            <a:noFill/>
            <a:miter lim="800000"/>
          </a:ln>
        </p:spPr>
        <p:txBody>
          <a:bodyPr wrap="square">
            <a:spAutoFit/>
          </a:bodyPr>
          <a:lstStyle/>
          <a:p>
            <a:pPr algn="ctr"/>
            <a:r>
              <a:rPr lang="zh-CN" altLang="en-US" sz="4400" b="1">
                <a:latin typeface="Microsoft YaHei Light" panose="020b0502040204020203" pitchFamily="34" charset="-122"/>
                <a:ea typeface="Microsoft YaHei Light" panose="020b0502040204020203" pitchFamily="34" charset="-122"/>
              </a:rPr>
              <a:t>第</a:t>
            </a:r>
            <a:r>
              <a:rPr lang="en-US" altLang="zh-CN" sz="4400" b="1">
                <a:latin typeface="Microsoft YaHei Light" panose="020b0502040204020203" pitchFamily="34" charset="-122"/>
                <a:ea typeface="Microsoft YaHei Light" panose="020b0502040204020203" pitchFamily="34" charset="-122"/>
              </a:rPr>
              <a:t>7</a:t>
            </a:r>
            <a:r>
              <a:rPr lang="zh-CN" altLang="en-US" sz="4400" b="1">
                <a:latin typeface="Microsoft YaHei Light" panose="020b0502040204020203" pitchFamily="34" charset="-122"/>
                <a:ea typeface="Microsoft YaHei Light" panose="020b0502040204020203" pitchFamily="34" charset="-122"/>
              </a:rPr>
              <a:t>课  近代以来中国的官员选拔与管理</a:t>
            </a:r>
            <a:endParaRPr lang="en-US" altLang="zh-CN" sz="4400" b="1">
              <a:latin typeface="Microsoft YaHei Light" panose="020b0502040204020203" pitchFamily="34" charset="-122"/>
              <a:ea typeface="Microsoft YaHei Light" panose="020b0502040204020203" pitchFamily="34" charset="-122"/>
            </a:endParaRPr>
          </a:p>
          <a:p>
            <a:pPr algn="ctr"/>
            <a:endParaRPr lang="zh-CN" altLang="en-US" sz="4400" b="1">
              <a:latin typeface="Microsoft YaHei Light" panose="020b0502040204020203" pitchFamily="34" charset="-122"/>
              <a:ea typeface="Microsoft YaHei Light" panose="020b0502040204020203" pitchFamily="34" charset="-122"/>
            </a:endParaRPr>
          </a:p>
        </p:txBody>
      </p:sp>
    </p:spTree>
    <p:extLst>
      <p:ext uri="{BB962C8B-B14F-4D97-AF65-F5344CB8AC3E}">
        <p14:creationId xmlns:p14="http://schemas.microsoft.com/office/powerpoint/2010/main" val="2589575955"/>
      </p:ext>
    </p:extLst>
  </p:cSld>
  <p:clrMapOvr>
    <a:masterClrMapping/>
  </p:clrMapOvr>
  <mc:AlternateContent>
    <mc:Choice xmlns:p14="http://schemas.microsoft.com/office/powerpoint/2010/main" Requires="p14">
      <p:transition spd="slow" advTm="4738" p14:dur="2000"/>
    </mc:Choice>
    <mc:Fallback>
      <p:transition spd="slow" advTm="4738"/>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AutoShape 6">
            <a:extLst>
              <a:ext uri="{FF2B5EF4-FFF2-40B4-BE49-F238E27FC236}">
                <a16:creationId xmlns="" xmlns:a16="http://schemas.microsoft.com/office/drawing/2014/main" id="{80272182-F83A-0045-9097-249C858AA7D5}"/>
              </a:ext>
            </a:extLst>
          </p:cNvPr>
          <p:cNvSpPr>
            <a:spLocks noChangeArrowheads="1"/>
          </p:cNvSpPr>
          <p:nvPr/>
        </p:nvSpPr>
        <p:spPr bwMode="auto">
          <a:xfrm>
            <a:off x="3072245" y="1520062"/>
            <a:ext cx="6000750" cy="776288"/>
          </a:xfrm>
          <a:prstGeom prst="flowChartAlternateProcess">
            <a:avLst/>
          </a:prstGeom>
          <a:solidFill>
            <a:srgbClr val="BC000D"/>
          </a:solidFill>
          <a:ln>
            <a:noFill/>
          </a:ln>
          <a:effectLst>
            <a:prstShdw prst="shdw17" dist="17961" dir="2700000">
              <a:srgbClr val="710008">
                <a:alpha val="74997"/>
              </a:srgbClr>
            </a:prstShdw>
          </a:effectLst>
          <a:extLst>
            <a:ext uri="{91240B29-F687-4F45-9708-019B960494DF}">
              <a14:hiddenLine xmlns:a14="http://schemas.microsoft.com/office/drawing/2010/main" w="19050">
                <a:solidFill>
                  <a:srgbClr val="000000"/>
                </a:solidFill>
                <a:miter lim="800000"/>
                <a:headEnd/>
                <a:tailEnd/>
              </a14:hiddenLine>
            </a:ext>
          </a:extLst>
        </p:spPr>
        <p:txBody>
          <a:bodyPr wrap="none" anchor="ctr"/>
          <a:lstStyle>
            <a:lvl1pPr>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00000"/>
              </a:lnSpc>
              <a:spcBef>
                <a:spcPct val="0"/>
              </a:spcBef>
              <a:buClrTx/>
              <a:buFontTx/>
              <a:buNone/>
            </a:pPr>
            <a:r>
              <a:rPr lang="zh-CN" altLang="en-US" sz="2800" i="0">
                <a:solidFill>
                  <a:srgbClr val="FFFFFF"/>
                </a:solidFill>
                <a:latin typeface="微软雅黑" panose="020b0503020204020204" pitchFamily="34" charset="-122"/>
                <a:ea typeface="微软雅黑" panose="020b0503020204020204" pitchFamily="34" charset="-122"/>
              </a:rPr>
              <a:t>教学背景</a:t>
            </a:r>
          </a:p>
        </p:txBody>
      </p:sp>
      <p:sp>
        <p:nvSpPr>
          <p:cNvPr id="5" name="AutoShape 6">
            <a:extLst>
              <a:ext uri="{FF2B5EF4-FFF2-40B4-BE49-F238E27FC236}">
                <a16:creationId xmlns="" xmlns:a16="http://schemas.microsoft.com/office/drawing/2014/main" id="{BA4B3882-03A1-CD48-8A47-2F4002601AC4}"/>
              </a:ext>
            </a:extLst>
          </p:cNvPr>
          <p:cNvSpPr>
            <a:spLocks noChangeArrowheads="1"/>
          </p:cNvSpPr>
          <p:nvPr/>
        </p:nvSpPr>
        <p:spPr bwMode="auto">
          <a:xfrm>
            <a:off x="3072245" y="2529712"/>
            <a:ext cx="6000750" cy="776288"/>
          </a:xfrm>
          <a:prstGeom prst="flowChartAlternateProcess">
            <a:avLst/>
          </a:prstGeom>
          <a:solidFill>
            <a:srgbClr val="BC000D"/>
          </a:solidFill>
          <a:ln>
            <a:noFill/>
          </a:ln>
          <a:effectLst>
            <a:prstShdw prst="shdw17" dist="17961" dir="2700000">
              <a:srgbClr val="710008">
                <a:alpha val="74997"/>
              </a:srgbClr>
            </a:prstShdw>
          </a:effectLst>
          <a:extLst>
            <a:ext uri="{91240B29-F687-4F45-9708-019B960494DF}">
              <a14:hiddenLine xmlns:a14="http://schemas.microsoft.com/office/drawing/2010/main" w="19050">
                <a:solidFill>
                  <a:srgbClr val="000000"/>
                </a:solidFill>
                <a:miter lim="800000"/>
                <a:headEnd/>
                <a:tailEnd/>
              </a14:hiddenLine>
            </a:ext>
          </a:extLst>
        </p:spPr>
        <p:txBody>
          <a:bodyPr wrap="none" anchor="ctr"/>
          <a:lstStyle>
            <a:lvl1pPr>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00000"/>
              </a:lnSpc>
              <a:spcBef>
                <a:spcPct val="0"/>
              </a:spcBef>
              <a:buClrTx/>
              <a:buFontTx/>
              <a:buNone/>
            </a:pPr>
            <a:r>
              <a:rPr lang="zh-CN" altLang="en-US" sz="2800" i="0">
                <a:solidFill>
                  <a:srgbClr val="FFFFFF"/>
                </a:solidFill>
                <a:latin typeface="微软雅黑" panose="020b0503020204020204" pitchFamily="34" charset="-122"/>
                <a:ea typeface="微软雅黑" panose="020b0503020204020204" pitchFamily="34" charset="-122"/>
              </a:rPr>
              <a:t>教学目标</a:t>
            </a:r>
          </a:p>
        </p:txBody>
      </p:sp>
      <p:sp>
        <p:nvSpPr>
          <p:cNvPr id="6" name="AutoShape 6">
            <a:extLst>
              <a:ext uri="{FF2B5EF4-FFF2-40B4-BE49-F238E27FC236}">
                <a16:creationId xmlns="" xmlns:a16="http://schemas.microsoft.com/office/drawing/2014/main" id="{BE5E79E1-FC87-534D-A44C-E284109D89E7}"/>
              </a:ext>
            </a:extLst>
          </p:cNvPr>
          <p:cNvSpPr>
            <a:spLocks noChangeArrowheads="1"/>
          </p:cNvSpPr>
          <p:nvPr/>
        </p:nvSpPr>
        <p:spPr bwMode="auto">
          <a:xfrm>
            <a:off x="3072245" y="3520312"/>
            <a:ext cx="6000750" cy="776288"/>
          </a:xfrm>
          <a:prstGeom prst="flowChartAlternateProcess">
            <a:avLst/>
          </a:prstGeom>
          <a:solidFill>
            <a:srgbClr val="BC000D"/>
          </a:solidFill>
          <a:ln>
            <a:noFill/>
          </a:ln>
          <a:effectLst>
            <a:prstShdw prst="shdw17" dist="17961" dir="2700000">
              <a:srgbClr val="710008">
                <a:alpha val="74997"/>
              </a:srgbClr>
            </a:prstShdw>
          </a:effectLst>
          <a:extLst>
            <a:ext uri="{91240B29-F687-4F45-9708-019B960494DF}">
              <a14:hiddenLine xmlns:a14="http://schemas.microsoft.com/office/drawing/2010/main" w="19050">
                <a:solidFill>
                  <a:srgbClr val="000000"/>
                </a:solidFill>
                <a:miter lim="800000"/>
                <a:headEnd/>
                <a:tailEnd/>
              </a14:hiddenLine>
            </a:ext>
          </a:extLst>
        </p:spPr>
        <p:txBody>
          <a:bodyPr wrap="none" anchor="ctr"/>
          <a:lstStyle>
            <a:lvl1pPr>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00000"/>
              </a:lnSpc>
              <a:spcBef>
                <a:spcPct val="0"/>
              </a:spcBef>
              <a:buClrTx/>
              <a:buFontTx/>
              <a:buNone/>
            </a:pPr>
            <a:r>
              <a:rPr lang="zh-CN" altLang="en-US" sz="2800" i="0">
                <a:solidFill>
                  <a:srgbClr val="FFFFFF"/>
                </a:solidFill>
                <a:latin typeface="微软雅黑" panose="020b0503020204020204" pitchFamily="34" charset="-122"/>
                <a:ea typeface="微软雅黑" panose="020b0503020204020204" pitchFamily="34" charset="-122"/>
              </a:rPr>
              <a:t>教学过程</a:t>
            </a:r>
          </a:p>
        </p:txBody>
      </p:sp>
      <p:sp>
        <p:nvSpPr>
          <p:cNvPr id="7" name="AutoShape 6">
            <a:extLst>
              <a:ext uri="{FF2B5EF4-FFF2-40B4-BE49-F238E27FC236}">
                <a16:creationId xmlns="" xmlns:a16="http://schemas.microsoft.com/office/drawing/2014/main" id="{A12F6B0B-335A-C74E-BF47-CD8BF38623DB}"/>
              </a:ext>
            </a:extLst>
          </p:cNvPr>
          <p:cNvSpPr>
            <a:spLocks noChangeArrowheads="1"/>
          </p:cNvSpPr>
          <p:nvPr/>
        </p:nvSpPr>
        <p:spPr bwMode="auto">
          <a:xfrm>
            <a:off x="3072245" y="4529962"/>
            <a:ext cx="6000750" cy="776288"/>
          </a:xfrm>
          <a:prstGeom prst="flowChartAlternateProcess">
            <a:avLst/>
          </a:prstGeom>
          <a:solidFill>
            <a:srgbClr val="BC000D"/>
          </a:solidFill>
          <a:ln>
            <a:noFill/>
          </a:ln>
          <a:effectLst>
            <a:prstShdw prst="shdw17" dist="17961" dir="2700000">
              <a:srgbClr val="710008">
                <a:alpha val="74997"/>
              </a:srgbClr>
            </a:prstShdw>
          </a:effectLst>
          <a:extLst>
            <a:ext uri="{91240B29-F687-4F45-9708-019B960494DF}">
              <a14:hiddenLine xmlns:a14="http://schemas.microsoft.com/office/drawing/2010/main" w="19050">
                <a:solidFill>
                  <a:srgbClr val="000000"/>
                </a:solidFill>
                <a:miter lim="800000"/>
                <a:headEnd/>
                <a:tailEnd/>
              </a14:hiddenLine>
            </a:ext>
          </a:extLst>
        </p:spPr>
        <p:txBody>
          <a:bodyPr wrap="none" anchor="ctr"/>
          <a:lstStyle>
            <a:lvl1pPr>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00000"/>
              </a:lnSpc>
              <a:spcBef>
                <a:spcPct val="0"/>
              </a:spcBef>
              <a:buClrTx/>
              <a:buFontTx/>
              <a:buNone/>
            </a:pPr>
            <a:r>
              <a:rPr lang="zh-CN" altLang="en-US" sz="2800" i="0">
                <a:solidFill>
                  <a:srgbClr val="FFFFFF"/>
                </a:solidFill>
                <a:latin typeface="微软雅黑" panose="020b0503020204020204" pitchFamily="34" charset="-122"/>
                <a:ea typeface="微软雅黑" panose="020b0503020204020204" pitchFamily="34" charset="-122"/>
              </a:rPr>
              <a:t>教学建议</a:t>
            </a:r>
          </a:p>
        </p:txBody>
      </p:sp>
      <p:sp>
        <p:nvSpPr>
          <p:cNvPr id="8" name="TextBox 3">
            <a:extLst>
              <a:ext uri="{FF2B5EF4-FFF2-40B4-BE49-F238E27FC236}">
                <a16:creationId xmlns="" xmlns:a16="http://schemas.microsoft.com/office/drawing/2014/main" id="{83E4F69B-C30D-C048-B278-119BFDC4E499}"/>
              </a:ext>
            </a:extLst>
          </p:cNvPr>
          <p:cNvSpPr txBox="1">
            <a:spLocks noChangeArrowheads="1"/>
          </p:cNvSpPr>
          <p:nvPr/>
        </p:nvSpPr>
        <p:spPr bwMode="auto">
          <a:xfrm>
            <a:off x="-197224" y="177503"/>
            <a:ext cx="8194454" cy="584775"/>
          </a:xfrm>
          <a:prstGeom prst="rect">
            <a:avLst/>
          </a:prstGeom>
          <a:noFill/>
          <a:ln w="9525">
            <a:noFill/>
            <a:miter lim="800000"/>
          </a:ln>
        </p:spPr>
        <p:txBody>
          <a:bodyPr wrap="square">
            <a:spAutoFit/>
          </a:bodyPr>
          <a:lstStyle/>
          <a:p>
            <a:pPr algn="ctr"/>
            <a:r>
              <a:rPr lang="zh-CN" altLang="en-US" sz="3200" b="1">
                <a:solidFill>
                  <a:schemeClr val="tx1">
                    <a:lumMod val="75000"/>
                    <a:lumOff val="25000"/>
                  </a:schemeClr>
                </a:solidFill>
                <a:latin typeface="Microsoft YaHei Light" panose="020b0502040204020203" pitchFamily="34" charset="-122"/>
                <a:ea typeface="Microsoft YaHei Light" panose="020b0502040204020203" pitchFamily="34" charset="-122"/>
              </a:rPr>
              <a:t>第</a:t>
            </a:r>
            <a:r>
              <a:rPr lang="en-US" altLang="zh-CN" sz="3200" b="1">
                <a:solidFill>
                  <a:schemeClr val="tx1">
                    <a:lumMod val="75000"/>
                    <a:lumOff val="25000"/>
                  </a:schemeClr>
                </a:solidFill>
                <a:latin typeface="Microsoft YaHei Light" panose="020b0502040204020203" pitchFamily="34" charset="-122"/>
                <a:ea typeface="Microsoft YaHei Light" panose="020b0502040204020203" pitchFamily="34" charset="-122"/>
              </a:rPr>
              <a:t>7</a:t>
            </a:r>
            <a:r>
              <a:rPr lang="zh-CN" altLang="en-US" sz="3200" b="1">
                <a:solidFill>
                  <a:schemeClr val="tx1">
                    <a:lumMod val="75000"/>
                    <a:lumOff val="25000"/>
                  </a:schemeClr>
                </a:solidFill>
                <a:latin typeface="Microsoft YaHei Light" panose="020b0502040204020203" pitchFamily="34" charset="-122"/>
                <a:ea typeface="Microsoft YaHei Light" panose="020b0502040204020203" pitchFamily="34" charset="-122"/>
              </a:rPr>
              <a:t>课  近代以来中国的官员选拔与管理</a:t>
            </a:r>
          </a:p>
        </p:txBody>
      </p:sp>
      <p:cxnSp>
        <p:nvCxnSpPr>
          <p:cNvPr id="3" name="直线连接符 2">
            <a:extLst>
              <a:ext uri="{FF2B5EF4-FFF2-40B4-BE49-F238E27FC236}">
                <a16:creationId xmlns="" xmlns:a16="http://schemas.microsoft.com/office/drawing/2014/main" id="{6203314C-6F64-6344-8D05-D0942CA36772}"/>
              </a:ext>
            </a:extLst>
          </p:cNvPr>
          <p:cNvCxnSpPr/>
          <p:nvPr/>
        </p:nvCxnSpPr>
        <p:spPr>
          <a:xfrm>
            <a:off x="361950" y="762556"/>
            <a:ext cx="7067550" cy="0"/>
          </a:xfrm>
          <a:prstGeom prst="line">
            <a:avLst/>
          </a:prstGeom>
          <a:ln w="3492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6059438"/>
      </p:ext>
    </p:ext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AE5D163F-7F79-F243-A5C4-6BA740BBFC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C0DF0F75-C3A9-734D-9F5E-3A6E18375403}"/>
              </a:ext>
            </a:extLst>
          </p:cNvPr>
          <p:cNvSpPr txBox="1">
            <a:spLocks noChangeArrowheads="1"/>
          </p:cNvSpPr>
          <p:nvPr/>
        </p:nvSpPr>
        <p:spPr bwMode="auto">
          <a:xfrm>
            <a:off x="-319088" y="-76200"/>
            <a:ext cx="8105776"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教学背景</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课标分析</a:t>
            </a:r>
            <a:endParaRPr lang="en-US" altLang="zh-CN" sz="3200" i="0">
              <a:solidFill>
                <a:schemeClr val="bg1"/>
              </a:solidFill>
              <a:latin typeface="微软雅黑" pitchFamily="34" charset="-122"/>
              <a:ea typeface="微软雅黑" pitchFamily="34" charset="-122"/>
            </a:endParaRPr>
          </a:p>
        </p:txBody>
      </p:sp>
      <p:sp>
        <p:nvSpPr>
          <p:cNvPr id="4" name="矩形 3">
            <a:extLst>
              <a:ext uri="{FF2B5EF4-FFF2-40B4-BE49-F238E27FC236}">
                <a16:creationId xmlns="" xmlns:a16="http://schemas.microsoft.com/office/drawing/2014/main" id="{C352888E-9EC9-BF43-B4C4-B100A23E2207}"/>
              </a:ext>
            </a:extLst>
          </p:cNvPr>
          <p:cNvSpPr/>
          <p:nvPr/>
        </p:nvSpPr>
        <p:spPr>
          <a:xfrm>
            <a:off x="0" y="2172368"/>
            <a:ext cx="11779625" cy="4043543"/>
          </a:xfrm>
          <a:prstGeom prst="rect">
            <a:avLst/>
          </a:prstGeom>
        </p:spPr>
        <p:txBody>
          <a:bodyPr wrap="square">
            <a:spAutoFit/>
          </a:bodyPr>
          <a:lstStyle/>
          <a:p>
            <a:pPr>
              <a:lnSpc>
                <a:spcPct val="120000"/>
              </a:lnSpc>
            </a:pP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内容要求</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a:t>
            </a:r>
          </a:p>
          <a:p>
            <a:pPr>
              <a:lnSpc>
                <a:spcPct val="120000"/>
              </a:lnSpc>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人类社会进入文明时代的一个重要标志是国家的产生，</a:t>
            </a:r>
            <a:r>
              <a:rPr lang="zh-CN" altLang="en-US" sz="2400">
                <a:solidFill>
                  <a:srgbClr val="0070C0"/>
                </a:solidFill>
                <a:latin typeface="微软雅黑" panose="020b0503020204020204" pitchFamily="34" charset="-122"/>
                <a:ea typeface="微软雅黑" panose="020b0503020204020204" pitchFamily="34" charset="-122"/>
              </a:rPr>
              <a:t>国家统治依赖一系列制度建设，包括建立组织和制定规则。</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以权力分配、机构设置和运行为主的政治体制，规定了国家制度的基本框架。</a:t>
            </a:r>
            <a:r>
              <a:rPr lang="zh-CN" altLang="en-US" sz="2400">
                <a:solidFill>
                  <a:srgbClr val="0070C0"/>
                </a:solidFill>
                <a:latin typeface="微软雅黑" panose="020b0503020204020204" pitchFamily="34" charset="-122"/>
                <a:ea typeface="微软雅黑" panose="020b0503020204020204" pitchFamily="34" charset="-122"/>
              </a:rPr>
              <a:t>人事管理、法律、外交、财政都是国家制度不可或缺的重要组成部分，</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社会治理则是国家关注的重点。自古及今，</a:t>
            </a:r>
            <a:r>
              <a:rPr lang="zh-CN" altLang="en-US" sz="2400">
                <a:solidFill>
                  <a:srgbClr val="0070C0"/>
                </a:solidFill>
                <a:latin typeface="微软雅黑" panose="020b0503020204020204" pitchFamily="34" charset="-122"/>
                <a:ea typeface="微软雅黑" panose="020b0503020204020204" pitchFamily="34" charset="-122"/>
              </a:rPr>
              <a:t>东西方各国的制度建设和社会治理经历了漫长而曲折的发展历程，</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中国也发生过多次变法与改革，积累了丰富的经验和深刻的教训，</a:t>
            </a:r>
            <a:r>
              <a:rPr lang="zh-CN" altLang="en-US" sz="2400">
                <a:solidFill>
                  <a:srgbClr val="0070C0"/>
                </a:solidFill>
                <a:latin typeface="微软雅黑" panose="020b0503020204020204" pitchFamily="34" charset="-122"/>
                <a:ea typeface="微软雅黑" panose="020b0503020204020204" pitchFamily="34" charset="-122"/>
              </a:rPr>
              <a:t>不能脱离特定社会政治条件和历史文化传统来抽象评判</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。学习这些内容，加深学生</a:t>
            </a:r>
            <a:r>
              <a:rPr lang="zh-CN" altLang="en-US" sz="2400">
                <a:solidFill>
                  <a:srgbClr val="0070C0"/>
                </a:solidFill>
                <a:latin typeface="微软雅黑" panose="020b0503020204020204" pitchFamily="34" charset="-122"/>
                <a:ea typeface="微软雅黑" panose="020b0503020204020204" pitchFamily="34" charset="-122"/>
              </a:rPr>
              <a:t>运用唯物史观的阶级分析方法，对上层建筑的各领域的实质进行深入分析</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，认识国家治理体系和治理能力现代化的重要性。</a:t>
            </a:r>
          </a:p>
        </p:txBody>
      </p:sp>
      <p:sp>
        <p:nvSpPr>
          <p:cNvPr id="5" name="文本框 4">
            <a:extLst>
              <a:ext uri="{FF2B5EF4-FFF2-40B4-BE49-F238E27FC236}">
                <a16:creationId xmlns="" xmlns:a16="http://schemas.microsoft.com/office/drawing/2014/main" id="{BE8A0B72-DA73-CF40-A431-6634438DECB8}"/>
              </a:ext>
            </a:extLst>
          </p:cNvPr>
          <p:cNvSpPr txBox="1"/>
          <p:nvPr/>
        </p:nvSpPr>
        <p:spPr>
          <a:xfrm>
            <a:off x="5353401" y="1019691"/>
            <a:ext cx="6595075" cy="461665"/>
          </a:xfrm>
          <a:prstGeom prst="rect">
            <a:avLst/>
          </a:prstGeom>
          <a:noFill/>
        </p:spPr>
        <p:txBody>
          <a:bodyPr wrap="none" rtlCol="0">
            <a:spAutoFit/>
          </a:bodyPr>
          <a:lstStyle/>
          <a:p>
            <a:r>
              <a:rPr lang="en-US" altLang="zh-CN" sz="2400">
                <a:solidFill>
                  <a:srgbClr val="C00000"/>
                </a:solidFill>
                <a:latin typeface="微软雅黑" panose="020b0503020204020204" pitchFamily="34" charset="-122"/>
                <a:ea typeface="微软雅黑" panose="020b0503020204020204" pitchFamily="34" charset="-122"/>
              </a:rPr>
              <a:t>1.</a:t>
            </a:r>
            <a:r>
              <a:rPr lang="zh-CN" altLang="en-US" sz="2400">
                <a:solidFill>
                  <a:srgbClr val="C00000"/>
                </a:solidFill>
                <a:latin typeface="微软雅黑" panose="020b0503020204020204" pitchFamily="34" charset="-122"/>
                <a:ea typeface="微软雅黑" panose="020b0503020204020204" pitchFamily="34" charset="-122"/>
              </a:rPr>
              <a:t>理解国家、国家制度和社会治理之间的关系。</a:t>
            </a:r>
          </a:p>
        </p:txBody>
      </p:sp>
      <p:sp>
        <p:nvSpPr>
          <p:cNvPr id="6" name="文本框 5">
            <a:extLst>
              <a:ext uri="{FF2B5EF4-FFF2-40B4-BE49-F238E27FC236}">
                <a16:creationId xmlns="" xmlns:a16="http://schemas.microsoft.com/office/drawing/2014/main" id="{6E58C422-DB61-0948-B13A-E2088FE572A7}"/>
              </a:ext>
            </a:extLst>
          </p:cNvPr>
          <p:cNvSpPr txBox="1"/>
          <p:nvPr/>
        </p:nvSpPr>
        <p:spPr>
          <a:xfrm>
            <a:off x="5353401" y="1590893"/>
            <a:ext cx="6623447" cy="830997"/>
          </a:xfrm>
          <a:prstGeom prst="rect">
            <a:avLst/>
          </a:prstGeom>
          <a:noFill/>
        </p:spPr>
        <p:txBody>
          <a:bodyPr wrap="square" rtlCol="0">
            <a:spAutoFit/>
          </a:bodyPr>
          <a:lstStyle/>
          <a:p>
            <a:r>
              <a:rPr lang="en-US" altLang="zh-CN" sz="2400">
                <a:solidFill>
                  <a:srgbClr val="C00000"/>
                </a:solidFill>
                <a:latin typeface="微软雅黑" panose="020b0503020204020204" pitchFamily="34" charset="-122"/>
                <a:ea typeface="微软雅黑" panose="020b0503020204020204" pitchFamily="34" charset="-122"/>
              </a:rPr>
              <a:t>2.</a:t>
            </a:r>
            <a:r>
              <a:rPr lang="zh-CN" altLang="en-US" sz="2400">
                <a:solidFill>
                  <a:srgbClr val="C00000"/>
                </a:solidFill>
                <a:latin typeface="微软雅黑" panose="020b0503020204020204" pitchFamily="34" charset="-122"/>
                <a:ea typeface="微软雅黑" panose="020b0503020204020204" pitchFamily="34" charset="-122"/>
              </a:rPr>
              <a:t>运用唯物史观的方法分析上层建筑的变革并在特定的社会政治条件和历史文化传统中进行评判</a:t>
            </a:r>
            <a:r>
              <a:rPr kumimoji="1" lang="zh-CN" altLang="en-US" sz="2400">
                <a:solidFill>
                  <a:srgbClr val="C00000"/>
                </a:solidFill>
              </a:rPr>
              <a:t>。</a:t>
            </a:r>
          </a:p>
        </p:txBody>
      </p:sp>
      <p:sp>
        <p:nvSpPr>
          <p:cNvPr id="7" name="矩形 6">
            <a:extLst>
              <a:ext uri="{FF2B5EF4-FFF2-40B4-BE49-F238E27FC236}">
                <a16:creationId xmlns="" xmlns:a16="http://schemas.microsoft.com/office/drawing/2014/main" id="{FACB22CE-D610-AE48-B82B-DB97EA147C0C}"/>
              </a:ext>
            </a:extLst>
          </p:cNvPr>
          <p:cNvSpPr/>
          <p:nvPr/>
        </p:nvSpPr>
        <p:spPr>
          <a:xfrm>
            <a:off x="0" y="1010432"/>
            <a:ext cx="3570208" cy="497957"/>
          </a:xfrm>
          <a:prstGeom prst="rect">
            <a:avLst/>
          </a:prstGeom>
        </p:spPr>
        <p:txBody>
          <a:bodyPr wrap="none">
            <a:spAutoFit/>
          </a:bodyPr>
          <a:lstStyle/>
          <a:p>
            <a:pPr>
              <a:lnSpc>
                <a:spcPct val="120000"/>
              </a:lnSpc>
            </a:pP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国家制度与社会治理</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a:t>
            </a:r>
          </a:p>
        </p:txBody>
      </p:sp>
    </p:spTree>
    <p:extLst>
      <p:ext uri="{BB962C8B-B14F-4D97-AF65-F5344CB8AC3E}">
        <p14:creationId xmlns:p14="http://schemas.microsoft.com/office/powerpoint/2010/main" val="41825496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AE5D163F-7F79-F243-A5C4-6BA740BBFC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C0DF0F75-C3A9-734D-9F5E-3A6E18375403}"/>
              </a:ext>
            </a:extLst>
          </p:cNvPr>
          <p:cNvSpPr txBox="1">
            <a:spLocks noChangeArrowheads="1"/>
          </p:cNvSpPr>
          <p:nvPr/>
        </p:nvSpPr>
        <p:spPr bwMode="auto">
          <a:xfrm>
            <a:off x="-319088" y="-76200"/>
            <a:ext cx="8105776"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教学背景</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课标分析</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4" name="矩形 3">
            <a:extLst>
              <a:ext uri="{FF2B5EF4-FFF2-40B4-BE49-F238E27FC236}">
                <a16:creationId xmlns="" xmlns:a16="http://schemas.microsoft.com/office/drawing/2014/main" id="{C352888E-9EC9-BF43-B4C4-B100A23E2207}"/>
              </a:ext>
            </a:extLst>
          </p:cNvPr>
          <p:cNvSpPr/>
          <p:nvPr/>
        </p:nvSpPr>
        <p:spPr>
          <a:xfrm>
            <a:off x="206187" y="1097601"/>
            <a:ext cx="11779625" cy="2713948"/>
          </a:xfrm>
          <a:prstGeom prst="rect">
            <a:avLst/>
          </a:prstGeom>
        </p:spPr>
        <p:txBody>
          <a:bodyPr wrap="square">
            <a:spAutoFit/>
          </a:bodyPr>
          <a:lstStyle/>
          <a:p>
            <a:pPr>
              <a:lnSpc>
                <a:spcPct val="120000"/>
              </a:lnSpc>
            </a:pP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国家制度与社会治理</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a:t>
            </a:r>
          </a:p>
          <a:p>
            <a:pPr>
              <a:lnSpc>
                <a:spcPct val="120000"/>
              </a:lnSpc>
            </a:pP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内容要求</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a:t>
            </a:r>
          </a:p>
          <a:p>
            <a:pPr>
              <a:lnSpc>
                <a:spcPct val="120000"/>
              </a:lnSpc>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1.2 </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官员的选拔与管理</a:t>
            </a:r>
          </a:p>
          <a:p>
            <a:pPr>
              <a:lnSpc>
                <a:spcPct val="120000"/>
              </a:lnSpc>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了解中国</a:t>
            </a:r>
            <a:r>
              <a:rPr lang="zh-CN" altLang="en-US" sz="2400">
                <a:solidFill>
                  <a:srgbClr val="0070C0"/>
                </a:solidFill>
                <a:latin typeface="微软雅黑" panose="020b0503020204020204" pitchFamily="34" charset="-122"/>
                <a:ea typeface="微软雅黑" panose="020b0503020204020204" pitchFamily="34" charset="-122"/>
              </a:rPr>
              <a:t>古代官员选拔方式</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的更迭过程和不同阶段的特征，知道中央集权体制下古代中国的官员考核和监察制度；了解</a:t>
            </a:r>
            <a:r>
              <a:rPr lang="zh-CN" altLang="en-US" sz="2400">
                <a:solidFill>
                  <a:srgbClr val="0070C0"/>
                </a:solidFill>
                <a:latin typeface="微软雅黑" panose="020b0503020204020204" pitchFamily="34" charset="-122"/>
                <a:ea typeface="微软雅黑" panose="020b0503020204020204" pitchFamily="34" charset="-122"/>
              </a:rPr>
              <a:t>中国科举制与西方近代文官制度渊源关系</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，知道</a:t>
            </a:r>
            <a:r>
              <a:rPr lang="zh-CN" altLang="en-US" sz="2400">
                <a:solidFill>
                  <a:srgbClr val="0070C0"/>
                </a:solidFill>
                <a:latin typeface="微软雅黑" panose="020b0503020204020204" pitchFamily="34" charset="-122"/>
                <a:ea typeface="微软雅黑" panose="020b0503020204020204" pitchFamily="34" charset="-122"/>
              </a:rPr>
              <a:t>西方近代文官制度</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的特点，以及</a:t>
            </a:r>
            <a:r>
              <a:rPr lang="zh-CN" altLang="en-US" sz="2400">
                <a:solidFill>
                  <a:srgbClr val="0070C0"/>
                </a:solidFill>
                <a:latin typeface="微软雅黑" panose="020b0503020204020204" pitchFamily="34" charset="-122"/>
                <a:ea typeface="微软雅黑" panose="020b0503020204020204" pitchFamily="34" charset="-122"/>
              </a:rPr>
              <a:t>对近现代中国公务员制度的影响</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a:t>
            </a:r>
          </a:p>
        </p:txBody>
      </p:sp>
      <p:sp>
        <p:nvSpPr>
          <p:cNvPr id="5" name="文本框 4">
            <a:extLst>
              <a:ext uri="{FF2B5EF4-FFF2-40B4-BE49-F238E27FC236}">
                <a16:creationId xmlns="" xmlns:a16="http://schemas.microsoft.com/office/drawing/2014/main" id="{BCDC0CA6-1CEE-3D45-8667-7979934B2A22}"/>
              </a:ext>
            </a:extLst>
          </p:cNvPr>
          <p:cNvSpPr txBox="1"/>
          <p:nvPr/>
        </p:nvSpPr>
        <p:spPr>
          <a:xfrm>
            <a:off x="376517" y="4326191"/>
            <a:ext cx="4801314" cy="461665"/>
          </a:xfrm>
          <a:prstGeom prst="rect">
            <a:avLst/>
          </a:prstGeom>
          <a:noFill/>
        </p:spPr>
        <p:txBody>
          <a:bodyPr wrap="non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中国古代官员的选拔、考核与监察</a:t>
            </a:r>
          </a:p>
        </p:txBody>
      </p:sp>
      <p:sp>
        <p:nvSpPr>
          <p:cNvPr id="6" name="文本框 5">
            <a:extLst>
              <a:ext uri="{FF2B5EF4-FFF2-40B4-BE49-F238E27FC236}">
                <a16:creationId xmlns="" xmlns:a16="http://schemas.microsoft.com/office/drawing/2014/main" id="{D93FD8DA-136F-B94D-A62D-C0A9719290C3}"/>
              </a:ext>
            </a:extLst>
          </p:cNvPr>
          <p:cNvSpPr txBox="1"/>
          <p:nvPr/>
        </p:nvSpPr>
        <p:spPr>
          <a:xfrm>
            <a:off x="1145958" y="5920358"/>
            <a:ext cx="3262432" cy="461665"/>
          </a:xfrm>
          <a:prstGeom prst="rect">
            <a:avLst/>
          </a:prstGeom>
          <a:noFill/>
        </p:spPr>
        <p:txBody>
          <a:bodyPr wrap="non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近现代中国公务员制度</a:t>
            </a:r>
          </a:p>
        </p:txBody>
      </p:sp>
      <p:sp>
        <p:nvSpPr>
          <p:cNvPr id="7" name="文本框 6">
            <a:extLst>
              <a:ext uri="{FF2B5EF4-FFF2-40B4-BE49-F238E27FC236}">
                <a16:creationId xmlns="" xmlns:a16="http://schemas.microsoft.com/office/drawing/2014/main" id="{5644DA27-73C1-1848-940B-0C03A587BF33}"/>
              </a:ext>
            </a:extLst>
          </p:cNvPr>
          <p:cNvSpPr txBox="1"/>
          <p:nvPr/>
        </p:nvSpPr>
        <p:spPr>
          <a:xfrm>
            <a:off x="5823289" y="5227862"/>
            <a:ext cx="2646878" cy="461665"/>
          </a:xfrm>
          <a:prstGeom prst="rect">
            <a:avLst/>
          </a:prstGeom>
          <a:noFill/>
        </p:spPr>
        <p:txBody>
          <a:bodyPr wrap="non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西方近代文官制度</a:t>
            </a:r>
          </a:p>
        </p:txBody>
      </p:sp>
      <p:sp>
        <p:nvSpPr>
          <p:cNvPr id="8" name="下箭头 7">
            <a:extLst>
              <a:ext uri="{FF2B5EF4-FFF2-40B4-BE49-F238E27FC236}">
                <a16:creationId xmlns="" xmlns:a16="http://schemas.microsoft.com/office/drawing/2014/main" id="{353751A7-D19E-6C49-8879-ECDDEDB48888}"/>
              </a:ext>
            </a:extLst>
          </p:cNvPr>
          <p:cNvSpPr/>
          <p:nvPr/>
        </p:nvSpPr>
        <p:spPr>
          <a:xfrm>
            <a:off x="2723385" y="4937195"/>
            <a:ext cx="466165" cy="752332"/>
          </a:xfrm>
          <a:prstGeom prst="down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文本框 8">
            <a:extLst>
              <a:ext uri="{FF2B5EF4-FFF2-40B4-BE49-F238E27FC236}">
                <a16:creationId xmlns="" xmlns:a16="http://schemas.microsoft.com/office/drawing/2014/main" id="{5CA5470F-3A68-D74A-B06B-388F7791EC3F}"/>
              </a:ext>
            </a:extLst>
          </p:cNvPr>
          <p:cNvSpPr txBox="1"/>
          <p:nvPr/>
        </p:nvSpPr>
        <p:spPr>
          <a:xfrm>
            <a:off x="3460852" y="5036362"/>
            <a:ext cx="800219" cy="461665"/>
          </a:xfrm>
          <a:prstGeom prst="rect">
            <a:avLst/>
          </a:prstGeom>
          <a:noFill/>
        </p:spPr>
        <p:txBody>
          <a:bodyPr wrap="none" rtlCol="0">
            <a:spAutoFit/>
          </a:bodyPr>
          <a:lstStyle/>
          <a:p>
            <a:r>
              <a:rPr kumimoji="1" lang="zh-CN" altLang="en-US" sz="2400">
                <a:solidFill>
                  <a:srgbClr val="C00000"/>
                </a:solidFill>
              </a:rPr>
              <a:t>继承</a:t>
            </a:r>
          </a:p>
        </p:txBody>
      </p:sp>
      <p:cxnSp>
        <p:nvCxnSpPr>
          <p:cNvPr id="11" name="直线箭头连接符 10">
            <a:extLst>
              <a:ext uri="{FF2B5EF4-FFF2-40B4-BE49-F238E27FC236}">
                <a16:creationId xmlns="" xmlns:a16="http://schemas.microsoft.com/office/drawing/2014/main" id="{B6E6D037-A264-304A-81A1-88A7FD40EC4E}"/>
              </a:ext>
            </a:extLst>
          </p:cNvPr>
          <p:cNvCxnSpPr>
            <a:stCxn id="5" idx="3"/>
          </p:cNvCxnSpPr>
          <p:nvPr/>
        </p:nvCxnSpPr>
        <p:spPr>
          <a:xfrm>
            <a:off x="5177831" y="4557024"/>
            <a:ext cx="1968897" cy="6178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文本框 11">
            <a:extLst>
              <a:ext uri="{FF2B5EF4-FFF2-40B4-BE49-F238E27FC236}">
                <a16:creationId xmlns="" xmlns:a16="http://schemas.microsoft.com/office/drawing/2014/main" id="{40AA9392-3451-344D-B850-34056778E6DB}"/>
              </a:ext>
            </a:extLst>
          </p:cNvPr>
          <p:cNvSpPr txBox="1"/>
          <p:nvPr/>
        </p:nvSpPr>
        <p:spPr>
          <a:xfrm>
            <a:off x="5988423" y="4388483"/>
            <a:ext cx="800219" cy="461665"/>
          </a:xfrm>
          <a:prstGeom prst="rect">
            <a:avLst/>
          </a:prstGeom>
          <a:noFill/>
        </p:spPr>
        <p:txBody>
          <a:bodyPr wrap="none" rtlCol="0">
            <a:spAutoFit/>
          </a:bodyPr>
          <a:lstStyle/>
          <a:p>
            <a:r>
              <a:rPr kumimoji="1" lang="zh-CN" altLang="en-US" sz="2400">
                <a:solidFill>
                  <a:srgbClr val="C00000"/>
                </a:solidFill>
              </a:rPr>
              <a:t>渊源</a:t>
            </a:r>
          </a:p>
        </p:txBody>
      </p:sp>
      <p:cxnSp>
        <p:nvCxnSpPr>
          <p:cNvPr id="14" name="直线箭头连接符 13">
            <a:extLst>
              <a:ext uri="{FF2B5EF4-FFF2-40B4-BE49-F238E27FC236}">
                <a16:creationId xmlns="" xmlns:a16="http://schemas.microsoft.com/office/drawing/2014/main" id="{4588BD06-832F-7E47-B46B-E898E26B40A9}"/>
              </a:ext>
            </a:extLst>
          </p:cNvPr>
          <p:cNvCxnSpPr>
            <a:stCxn id="7" idx="2"/>
          </p:cNvCxnSpPr>
          <p:nvPr/>
        </p:nvCxnSpPr>
        <p:spPr>
          <a:xfrm flipH="1">
            <a:off x="4984376" y="5689527"/>
            <a:ext cx="2162352" cy="4616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文本框 15">
            <a:extLst>
              <a:ext uri="{FF2B5EF4-FFF2-40B4-BE49-F238E27FC236}">
                <a16:creationId xmlns="" xmlns:a16="http://schemas.microsoft.com/office/drawing/2014/main" id="{0A95053C-0F0A-BE46-98B3-0F5A842991AA}"/>
              </a:ext>
            </a:extLst>
          </p:cNvPr>
          <p:cNvSpPr txBox="1"/>
          <p:nvPr/>
        </p:nvSpPr>
        <p:spPr>
          <a:xfrm>
            <a:off x="6023089" y="6086573"/>
            <a:ext cx="800219" cy="461665"/>
          </a:xfrm>
          <a:prstGeom prst="rect">
            <a:avLst/>
          </a:prstGeom>
          <a:noFill/>
        </p:spPr>
        <p:txBody>
          <a:bodyPr wrap="none" rtlCol="0">
            <a:spAutoFit/>
          </a:bodyPr>
          <a:lstStyle/>
          <a:p>
            <a:r>
              <a:rPr kumimoji="1" lang="zh-CN" altLang="en-US" sz="2400">
                <a:solidFill>
                  <a:srgbClr val="C00000"/>
                </a:solidFill>
              </a:rPr>
              <a:t>影响</a:t>
            </a:r>
          </a:p>
        </p:txBody>
      </p:sp>
      <p:sp>
        <p:nvSpPr>
          <p:cNvPr id="18" name="文本框 17">
            <a:extLst>
              <a:ext uri="{FF2B5EF4-FFF2-40B4-BE49-F238E27FC236}">
                <a16:creationId xmlns="" xmlns:a16="http://schemas.microsoft.com/office/drawing/2014/main" id="{93D0812B-7AD8-A345-B5DC-B0BA8981F1CA}"/>
              </a:ext>
            </a:extLst>
          </p:cNvPr>
          <p:cNvSpPr txBox="1"/>
          <p:nvPr/>
        </p:nvSpPr>
        <p:spPr>
          <a:xfrm>
            <a:off x="867470" y="5036361"/>
            <a:ext cx="1723549" cy="461665"/>
          </a:xfrm>
          <a:prstGeom prst="rect">
            <a:avLst/>
          </a:prstGeom>
          <a:solidFill>
            <a:schemeClr val="accent6">
              <a:lumMod val="75000"/>
            </a:schemeClr>
          </a:solidFill>
        </p:spPr>
        <p:txBody>
          <a:bodyPr wrap="none" rtlCol="0">
            <a:spAutoFit/>
          </a:bodyPr>
          <a:lstStyle/>
          <a:p>
            <a:r>
              <a:rPr kumimoji="1" lang="zh-CN" altLang="en-US" sz="2400" b="1">
                <a:solidFill>
                  <a:schemeClr val="bg1"/>
                </a:solidFill>
              </a:rPr>
              <a:t>时序连续性</a:t>
            </a:r>
          </a:p>
        </p:txBody>
      </p:sp>
      <p:sp>
        <p:nvSpPr>
          <p:cNvPr id="19" name="文本框 18">
            <a:extLst>
              <a:ext uri="{FF2B5EF4-FFF2-40B4-BE49-F238E27FC236}">
                <a16:creationId xmlns="" xmlns:a16="http://schemas.microsoft.com/office/drawing/2014/main" id="{4441A7C2-AE9D-EF48-8ACD-2423EE2E1B50}"/>
              </a:ext>
            </a:extLst>
          </p:cNvPr>
          <p:cNvSpPr txBox="1"/>
          <p:nvPr/>
        </p:nvSpPr>
        <p:spPr>
          <a:xfrm>
            <a:off x="8517627" y="5174849"/>
            <a:ext cx="1723549" cy="461665"/>
          </a:xfrm>
          <a:prstGeom prst="rect">
            <a:avLst/>
          </a:prstGeom>
          <a:solidFill>
            <a:schemeClr val="accent6">
              <a:lumMod val="75000"/>
            </a:schemeClr>
          </a:solidFill>
        </p:spPr>
        <p:txBody>
          <a:bodyPr wrap="none" rtlCol="0">
            <a:spAutoFit/>
          </a:bodyPr>
          <a:lstStyle/>
          <a:p>
            <a:r>
              <a:rPr kumimoji="1" lang="zh-CN" altLang="en-US" sz="2400" b="1">
                <a:solidFill>
                  <a:schemeClr val="bg1"/>
                </a:solidFill>
              </a:rPr>
              <a:t>空间差异性</a:t>
            </a:r>
          </a:p>
        </p:txBody>
      </p:sp>
      <p:sp>
        <p:nvSpPr>
          <p:cNvPr id="20" name="文本框 19">
            <a:extLst>
              <a:ext uri="{FF2B5EF4-FFF2-40B4-BE49-F238E27FC236}">
                <a16:creationId xmlns="" xmlns:a16="http://schemas.microsoft.com/office/drawing/2014/main" id="{D9040783-FFEF-9B4C-8BA2-BAE535E93EB6}"/>
              </a:ext>
            </a:extLst>
          </p:cNvPr>
          <p:cNvSpPr txBox="1"/>
          <p:nvPr/>
        </p:nvSpPr>
        <p:spPr>
          <a:xfrm>
            <a:off x="4392098" y="5057589"/>
            <a:ext cx="1415772" cy="461665"/>
          </a:xfrm>
          <a:prstGeom prst="rect">
            <a:avLst/>
          </a:prstGeom>
          <a:solidFill>
            <a:srgbClr val="C00000"/>
          </a:solidFill>
        </p:spPr>
        <p:txBody>
          <a:bodyPr wrap="none" rtlCol="0">
            <a:spAutoFit/>
          </a:bodyPr>
          <a:lstStyle/>
          <a:p>
            <a:r>
              <a:rPr kumimoji="1" lang="zh-CN" altLang="en-US" sz="2400" b="1">
                <a:solidFill>
                  <a:schemeClr val="bg1"/>
                </a:solidFill>
              </a:rPr>
              <a:t>相互联系</a:t>
            </a:r>
          </a:p>
        </p:txBody>
      </p:sp>
      <p:sp>
        <p:nvSpPr>
          <p:cNvPr id="10" name="矩形 9">
            <a:extLst>
              <a:ext uri="{FF2B5EF4-FFF2-40B4-BE49-F238E27FC236}">
                <a16:creationId xmlns="" xmlns:a16="http://schemas.microsoft.com/office/drawing/2014/main" id="{716851D3-859D-6E46-943D-AB50CD6F539D}"/>
              </a:ext>
            </a:extLst>
          </p:cNvPr>
          <p:cNvSpPr/>
          <p:nvPr/>
        </p:nvSpPr>
        <p:spPr>
          <a:xfrm>
            <a:off x="206187" y="3811549"/>
            <a:ext cx="10842813" cy="2913101"/>
          </a:xfrm>
          <a:prstGeom prst="rect">
            <a:avLst/>
          </a:prstGeom>
          <a:noFill/>
          <a:ln w="381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41499540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par>
                          <p:cTn id="13" fill="hold" nodeType="afterGroup">
                            <p:stCondLst>
                              <p:cond delay="1"/>
                            </p:stCondLst>
                            <p:childTnLst>
                              <p:par>
                                <p:cTn id="14" presetID="1"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after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par>
                                <p:cTn id="34" presetID="1" presetClass="entr" presetSubtype="0"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7" grpId="1"/>
      <p:bldP spid="8" grpId="0"/>
      <p:bldP spid="9" grpId="0"/>
      <p:bldP spid="12" grpId="0"/>
      <p:bldP spid="16" grpId="0"/>
      <p:bldP spid="18" grpId="0"/>
      <p:bldP spid="19" grpId="0"/>
      <p:bldP spid="20" grpId="0"/>
      <p:bldP spid="10"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AE5D163F-7F79-F243-A5C4-6BA740BBFC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C0DF0F75-C3A9-734D-9F5E-3A6E18375403}"/>
              </a:ext>
            </a:extLst>
          </p:cNvPr>
          <p:cNvSpPr txBox="1">
            <a:spLocks noChangeArrowheads="1"/>
          </p:cNvSpPr>
          <p:nvPr/>
        </p:nvSpPr>
        <p:spPr bwMode="auto">
          <a:xfrm>
            <a:off x="-319088" y="-76200"/>
            <a:ext cx="8105776"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教学背景</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教材分析</a:t>
            </a:r>
            <a:endParaRPr lang="en-US" altLang="zh-CN" sz="3200" i="0">
              <a:solidFill>
                <a:schemeClr val="bg1"/>
              </a:solidFill>
              <a:latin typeface="微软雅黑" panose="020b0503020204020204" pitchFamily="34" charset="-122"/>
              <a:ea typeface="微软雅黑" panose="020b0503020204020204" pitchFamily="34" charset="-122"/>
            </a:endParaRPr>
          </a:p>
        </p:txBody>
      </p:sp>
      <p:pic>
        <p:nvPicPr>
          <p:cNvPr id="8" name="图片 7">
            <a:extLst>
              <a:ext uri="{FF2B5EF4-FFF2-40B4-BE49-F238E27FC236}">
                <a16:creationId xmlns="" xmlns:a16="http://schemas.microsoft.com/office/drawing/2014/main" id="{A85102F1-29B7-1F48-B20D-933216796C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399" y="868363"/>
            <a:ext cx="4467665" cy="5017532"/>
          </a:xfrm>
          <a:prstGeom prst="rect">
            <a:avLst/>
          </a:prstGeom>
        </p:spPr>
      </p:pic>
      <p:sp>
        <p:nvSpPr>
          <p:cNvPr id="9" name="文本框 8">
            <a:extLst>
              <a:ext uri="{FF2B5EF4-FFF2-40B4-BE49-F238E27FC236}">
                <a16:creationId xmlns="" xmlns:a16="http://schemas.microsoft.com/office/drawing/2014/main" id="{4E45EC14-2AE8-C247-A4A1-60EEF77BD9BD}"/>
              </a:ext>
            </a:extLst>
          </p:cNvPr>
          <p:cNvSpPr txBox="1"/>
          <p:nvPr/>
        </p:nvSpPr>
        <p:spPr>
          <a:xfrm>
            <a:off x="1210768" y="5968445"/>
            <a:ext cx="2084225" cy="369332"/>
          </a:xfrm>
          <a:prstGeom prst="rect">
            <a:avLst/>
          </a:prstGeom>
          <a:noFill/>
        </p:spPr>
        <p:txBody>
          <a:bodyPr wrap="none" rtlCol="0">
            <a:spAutoFit/>
          </a:bodyPr>
          <a:lstStyle/>
          <a:p>
            <a:r>
              <a:rPr kumimoji="1" lang="zh-CN" altLang="en-US"/>
              <a:t>第二单元 单元导语</a:t>
            </a:r>
          </a:p>
        </p:txBody>
      </p:sp>
      <p:sp>
        <p:nvSpPr>
          <p:cNvPr id="11" name="文本框 10">
            <a:extLst>
              <a:ext uri="{FF2B5EF4-FFF2-40B4-BE49-F238E27FC236}">
                <a16:creationId xmlns="" xmlns:a16="http://schemas.microsoft.com/office/drawing/2014/main" id="{34F75AA1-D670-2D4A-AAD1-F2512DA6D35D}"/>
              </a:ext>
            </a:extLst>
          </p:cNvPr>
          <p:cNvSpPr txBox="1"/>
          <p:nvPr/>
        </p:nvSpPr>
        <p:spPr>
          <a:xfrm>
            <a:off x="7608634" y="808636"/>
            <a:ext cx="2339102" cy="523220"/>
          </a:xfrm>
          <a:prstGeom prst="rect">
            <a:avLst/>
          </a:prstGeom>
          <a:solidFill>
            <a:schemeClr val="bg2"/>
          </a:solidFill>
        </p:spPr>
        <p:txBody>
          <a:bodyPr wrap="non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单元内容分析</a:t>
            </a:r>
          </a:p>
        </p:txBody>
      </p:sp>
      <p:sp>
        <p:nvSpPr>
          <p:cNvPr id="12" name="文本框 11">
            <a:extLst>
              <a:ext uri="{FF2B5EF4-FFF2-40B4-BE49-F238E27FC236}">
                <a16:creationId xmlns="" xmlns:a16="http://schemas.microsoft.com/office/drawing/2014/main" id="{4E7E4E42-9B7E-894C-9572-6C84A11F6E4D}"/>
              </a:ext>
            </a:extLst>
          </p:cNvPr>
          <p:cNvSpPr txBox="1"/>
          <p:nvPr/>
        </p:nvSpPr>
        <p:spPr>
          <a:xfrm>
            <a:off x="4620064" y="1362273"/>
            <a:ext cx="1107996" cy="461665"/>
          </a:xfrm>
          <a:prstGeom prst="rect">
            <a:avLst/>
          </a:prstGeom>
          <a:noFill/>
        </p:spPr>
        <p:txBody>
          <a:bodyPr wrap="non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理论：</a:t>
            </a:r>
          </a:p>
        </p:txBody>
      </p:sp>
      <p:sp>
        <p:nvSpPr>
          <p:cNvPr id="20" name="文本框 19">
            <a:extLst>
              <a:ext uri="{FF2B5EF4-FFF2-40B4-BE49-F238E27FC236}">
                <a16:creationId xmlns="" xmlns:a16="http://schemas.microsoft.com/office/drawing/2014/main" id="{65374363-BDC1-864A-870A-645F3D91723F}"/>
              </a:ext>
            </a:extLst>
          </p:cNvPr>
          <p:cNvSpPr txBox="1"/>
          <p:nvPr/>
        </p:nvSpPr>
        <p:spPr>
          <a:xfrm>
            <a:off x="5467350" y="1362273"/>
            <a:ext cx="6724650" cy="461665"/>
          </a:xfrm>
          <a:prstGeom prst="rect">
            <a:avLst/>
          </a:prstGeom>
          <a:noFill/>
        </p:spPr>
        <p:txBody>
          <a:bodyPr wrap="square" rtlCol="0">
            <a:spAutoFit/>
          </a:bodyPr>
          <a:lstStyle/>
          <a:p>
            <a:pPr marL="342900" indent="-342900">
              <a:buFont typeface="Wingdings" pitchFamily="2" charset="2"/>
              <a:buChar char="u"/>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官员的选拔与管理是</a:t>
            </a:r>
            <a:r>
              <a:rPr lang="zh-CN" altLang="en-US" sz="2400">
                <a:solidFill>
                  <a:srgbClr val="0070C0"/>
                </a:solidFill>
                <a:latin typeface="微软雅黑" panose="020b0503020204020204" pitchFamily="34" charset="-122"/>
                <a:ea typeface="微软雅黑" panose="020b0503020204020204" pitchFamily="34" charset="-122"/>
              </a:rPr>
              <a:t>国家制度的重要组成部分</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a:t>
            </a:r>
          </a:p>
        </p:txBody>
      </p:sp>
      <p:sp>
        <p:nvSpPr>
          <p:cNvPr id="21" name="文本框 20">
            <a:extLst>
              <a:ext uri="{FF2B5EF4-FFF2-40B4-BE49-F238E27FC236}">
                <a16:creationId xmlns="" xmlns:a16="http://schemas.microsoft.com/office/drawing/2014/main" id="{3CA7947F-D2D7-A845-8891-C8E40A4D40AD}"/>
              </a:ext>
            </a:extLst>
          </p:cNvPr>
          <p:cNvSpPr txBox="1"/>
          <p:nvPr/>
        </p:nvSpPr>
        <p:spPr>
          <a:xfrm>
            <a:off x="5467350" y="1914734"/>
            <a:ext cx="6724650" cy="1200329"/>
          </a:xfrm>
          <a:prstGeom prst="rect">
            <a:avLst/>
          </a:prstGeom>
          <a:noFill/>
        </p:spPr>
        <p:txBody>
          <a:bodyPr wrap="square" rtlCol="0">
            <a:spAutoFit/>
          </a:bodyPr>
          <a:lstStyle/>
          <a:p>
            <a:pPr marL="342900" indent="-342900">
              <a:buFont typeface="Wingdings" pitchFamily="2" charset="2"/>
              <a:buChar char="u"/>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各国</a:t>
            </a:r>
            <a:r>
              <a:rPr lang="zh-CN" altLang="en-US" sz="2400">
                <a:solidFill>
                  <a:srgbClr val="0070C0"/>
                </a:solidFill>
                <a:latin typeface="微软雅黑" panose="020b0503020204020204" pitchFamily="34" charset="-122"/>
                <a:ea typeface="微软雅黑" panose="020b0503020204020204" pitchFamily="34" charset="-122"/>
              </a:rPr>
              <a:t>国家制度和国情不同</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，官员的选拔与管理</a:t>
            </a:r>
            <a:r>
              <a:rPr lang="zh-CN" altLang="en-US" sz="2400">
                <a:solidFill>
                  <a:srgbClr val="0070C0"/>
                </a:solidFill>
                <a:latin typeface="微软雅黑" panose="020b0503020204020204" pitchFamily="34" charset="-122"/>
                <a:ea typeface="微软雅黑" panose="020b0503020204020204" pitchFamily="34" charset="-122"/>
              </a:rPr>
              <a:t>方式各异，</a:t>
            </a:r>
            <a:r>
              <a:rPr lang="zh-CN" altLang="en-US" sz="2400">
                <a:latin typeface="微软雅黑" panose="020b0503020204020204" pitchFamily="34" charset="-122"/>
                <a:ea typeface="微软雅黑" panose="020b0503020204020204" pitchFamily="34" charset="-122"/>
              </a:rPr>
              <a:t>但也呈现出</a:t>
            </a:r>
            <a:r>
              <a:rPr lang="zh-CN" altLang="en-US" sz="2400">
                <a:solidFill>
                  <a:srgbClr val="0070C0"/>
                </a:solidFill>
                <a:latin typeface="微软雅黑" panose="020b0503020204020204" pitchFamily="34" charset="-122"/>
                <a:ea typeface="微软雅黑" panose="020b0503020204020204" pitchFamily="34" charset="-122"/>
              </a:rPr>
              <a:t>相互学习和借鉴</a:t>
            </a:r>
            <a:r>
              <a:rPr lang="zh-CN" altLang="en-US" sz="2400">
                <a:latin typeface="微软雅黑" panose="020b0503020204020204" pitchFamily="34" charset="-122"/>
                <a:ea typeface="微软雅黑" panose="020b0503020204020204" pitchFamily="34" charset="-122"/>
              </a:rPr>
              <a:t>的特点。</a:t>
            </a:r>
          </a:p>
          <a:p>
            <a:pPr marL="342900" indent="-342900">
              <a:buFont typeface="Wingdings" pitchFamily="2" charset="2"/>
              <a:buChar char="u"/>
            </a:pPr>
            <a:endParaRPr lang="zh-CN" altLang="en-US" sz="2400">
              <a:solidFill>
                <a:srgbClr val="0070C0"/>
              </a:solidFill>
              <a:latin typeface="微软雅黑" pitchFamily="34" charset="-122"/>
              <a:ea typeface="微软雅黑" pitchFamily="34" charset="-122"/>
            </a:endParaRPr>
          </a:p>
        </p:txBody>
      </p:sp>
      <p:sp>
        <p:nvSpPr>
          <p:cNvPr id="23" name="矩形 22">
            <a:extLst>
              <a:ext uri="{FF2B5EF4-FFF2-40B4-BE49-F238E27FC236}">
                <a16:creationId xmlns="" xmlns:a16="http://schemas.microsoft.com/office/drawing/2014/main" id="{D2CB6ED4-2F89-4E48-8663-94D1944737AD}"/>
              </a:ext>
            </a:extLst>
          </p:cNvPr>
          <p:cNvSpPr/>
          <p:nvPr/>
        </p:nvSpPr>
        <p:spPr>
          <a:xfrm>
            <a:off x="4620064" y="2910978"/>
            <a:ext cx="6096000" cy="2270750"/>
          </a:xfrm>
          <a:prstGeom prst="rect">
            <a:avLst/>
          </a:prstGeom>
        </p:spPr>
        <p:txBody>
          <a:bodyPr>
            <a:spAutoFit/>
          </a:bodyPr>
          <a:lstStyle/>
          <a:p>
            <a:pPr>
              <a:lnSpc>
                <a:spcPct val="120000"/>
              </a:lnSpc>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第</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5</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课  中国古代官员的选拔与管理</a:t>
            </a:r>
            <a:endParaRPr lang="en-US" altLang="zh-CN" sz="2400">
              <a:solidFill>
                <a:schemeClr val="tx1">
                  <a:lumMod val="75000"/>
                  <a:lumOff val="25000"/>
                </a:schemeClr>
              </a:solidFill>
              <a:latin typeface="微软雅黑" pitchFamily="34" charset="-122"/>
              <a:ea typeface="微软雅黑" pitchFamily="34" charset="-122"/>
            </a:endParaRPr>
          </a:p>
          <a:p>
            <a:pPr>
              <a:lnSpc>
                <a:spcPct val="120000"/>
              </a:lnSpc>
            </a:pP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第</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6</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课  西方的文官制度</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pP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第</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7</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课  近代以来中国的官员选拔与管理</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文本框 23">
            <a:extLst>
              <a:ext uri="{FF2B5EF4-FFF2-40B4-BE49-F238E27FC236}">
                <a16:creationId xmlns="" xmlns:a16="http://schemas.microsoft.com/office/drawing/2014/main" id="{300C4C4A-D706-CD46-A393-E02C9CC82FEA}"/>
              </a:ext>
            </a:extLst>
          </p:cNvPr>
          <p:cNvSpPr txBox="1"/>
          <p:nvPr/>
        </p:nvSpPr>
        <p:spPr>
          <a:xfrm>
            <a:off x="5800828" y="3388111"/>
            <a:ext cx="5157181" cy="461665"/>
          </a:xfrm>
          <a:prstGeom prst="rect">
            <a:avLst/>
          </a:prstGeom>
          <a:noFill/>
        </p:spPr>
        <p:txBody>
          <a:bodyPr wrap="none" rtlCol="0">
            <a:spAutoFit/>
          </a:bodyPr>
          <a:lstStyle/>
          <a:p>
            <a:r>
              <a:rPr lang="en-US" altLang="zh-CN" sz="2400">
                <a:solidFill>
                  <a:srgbClr val="0070C0"/>
                </a:solidFill>
                <a:latin typeface="微软雅黑" panose="020b0503020204020204" pitchFamily="34" charset="-122"/>
                <a:ea typeface="微软雅黑" panose="020b0503020204020204" pitchFamily="34" charset="-122"/>
              </a:rPr>
              <a:t>——</a:t>
            </a:r>
            <a:r>
              <a:rPr lang="zh-CN" altLang="en-US" sz="2400">
                <a:solidFill>
                  <a:srgbClr val="0070C0"/>
                </a:solidFill>
                <a:latin typeface="微软雅黑" panose="020b0503020204020204" pitchFamily="34" charset="-122"/>
                <a:ea typeface="微软雅黑" panose="020b0503020204020204" pitchFamily="34" charset="-122"/>
              </a:rPr>
              <a:t>适应了古代社会历史发展的需要</a:t>
            </a:r>
          </a:p>
        </p:txBody>
      </p:sp>
      <p:sp>
        <p:nvSpPr>
          <p:cNvPr id="25" name="文本框 24">
            <a:extLst>
              <a:ext uri="{FF2B5EF4-FFF2-40B4-BE49-F238E27FC236}">
                <a16:creationId xmlns="" xmlns:a16="http://schemas.microsoft.com/office/drawing/2014/main" id="{A2DB2737-6514-3740-8421-E1387FDD7D70}"/>
              </a:ext>
            </a:extLst>
          </p:cNvPr>
          <p:cNvSpPr txBox="1"/>
          <p:nvPr/>
        </p:nvSpPr>
        <p:spPr>
          <a:xfrm>
            <a:off x="5800828" y="4219467"/>
            <a:ext cx="5772734" cy="461665"/>
          </a:xfrm>
          <a:prstGeom prst="rect">
            <a:avLst/>
          </a:prstGeom>
          <a:noFill/>
        </p:spPr>
        <p:txBody>
          <a:bodyPr wrap="none" rtlCol="0">
            <a:spAutoFit/>
          </a:bodyPr>
          <a:lstStyle/>
          <a:p>
            <a:r>
              <a:rPr lang="en-US" altLang="zh-CN" sz="2400">
                <a:solidFill>
                  <a:srgbClr val="0070C0"/>
                </a:solidFill>
                <a:latin typeface="微软雅黑" panose="020b0503020204020204" pitchFamily="34" charset="-122"/>
                <a:ea typeface="微软雅黑" panose="020b0503020204020204" pitchFamily="34" charset="-122"/>
              </a:rPr>
              <a:t>——</a:t>
            </a:r>
            <a:r>
              <a:rPr lang="zh-CN" altLang="en-US" sz="2400">
                <a:solidFill>
                  <a:srgbClr val="0070C0"/>
                </a:solidFill>
                <a:latin typeface="微软雅黑" panose="020b0503020204020204" pitchFamily="34" charset="-122"/>
                <a:ea typeface="微软雅黑" panose="020b0503020204020204" pitchFamily="34" charset="-122"/>
              </a:rPr>
              <a:t>民族国家出现和资本主义发展的结果</a:t>
            </a:r>
          </a:p>
        </p:txBody>
      </p:sp>
      <p:sp>
        <p:nvSpPr>
          <p:cNvPr id="26" name="文本框 25">
            <a:extLst>
              <a:ext uri="{FF2B5EF4-FFF2-40B4-BE49-F238E27FC236}">
                <a16:creationId xmlns="" xmlns:a16="http://schemas.microsoft.com/office/drawing/2014/main" id="{24E99F31-BF37-2A4C-B8D0-568F5F3DD3CC}"/>
              </a:ext>
            </a:extLst>
          </p:cNvPr>
          <p:cNvSpPr txBox="1"/>
          <p:nvPr/>
        </p:nvSpPr>
        <p:spPr>
          <a:xfrm>
            <a:off x="5800828" y="5174048"/>
            <a:ext cx="6449201" cy="461665"/>
          </a:xfrm>
          <a:prstGeom prst="rect">
            <a:avLst/>
          </a:prstGeom>
          <a:noFill/>
        </p:spPr>
        <p:txBody>
          <a:bodyPr wrap="none" rtlCol="0">
            <a:spAutoFit/>
          </a:bodyPr>
          <a:lstStyle/>
          <a:p>
            <a:r>
              <a:rPr lang="en-US" altLang="zh-CN" sz="2400">
                <a:solidFill>
                  <a:srgbClr val="0070C0"/>
                </a:solidFill>
                <a:latin typeface="微软雅黑" panose="020b0503020204020204" pitchFamily="34" charset="-122"/>
                <a:ea typeface="微软雅黑" panose="020b0503020204020204" pitchFamily="34" charset="-122"/>
              </a:rPr>
              <a:t>——</a:t>
            </a:r>
            <a:r>
              <a:rPr lang="zh-CN" altLang="en-US" sz="2400">
                <a:solidFill>
                  <a:srgbClr val="0070C0"/>
                </a:solidFill>
                <a:latin typeface="微软雅黑" panose="020b0503020204020204" pitchFamily="34" charset="-122"/>
                <a:ea typeface="微软雅黑" panose="020b0503020204020204" pitchFamily="34" charset="-122"/>
              </a:rPr>
              <a:t>世界形势发生急剧变化下治理方式的调整</a:t>
            </a:r>
          </a:p>
        </p:txBody>
      </p:sp>
      <p:sp>
        <p:nvSpPr>
          <p:cNvPr id="4" name="文本框 3">
            <a:extLst>
              <a:ext uri="{FF2B5EF4-FFF2-40B4-BE49-F238E27FC236}">
                <a16:creationId xmlns="" xmlns:a16="http://schemas.microsoft.com/office/drawing/2014/main" id="{67035C03-9D1E-7C4B-931E-313EBAD16E07}"/>
              </a:ext>
            </a:extLst>
          </p:cNvPr>
          <p:cNvSpPr txBox="1"/>
          <p:nvPr/>
        </p:nvSpPr>
        <p:spPr>
          <a:xfrm>
            <a:off x="4363329" y="5963312"/>
            <a:ext cx="7886700" cy="830997"/>
          </a:xfrm>
          <a:prstGeom prst="rect">
            <a:avLst/>
          </a:prstGeom>
          <a:noFill/>
        </p:spPr>
        <p:txBody>
          <a:bodyPr wrap="square" rtlCol="0">
            <a:spAutoFit/>
          </a:bodyPr>
          <a:lstStyle/>
          <a:p>
            <a:r>
              <a:rPr lang="zh-CN" altLang="en-US" sz="2400" b="1">
                <a:solidFill>
                  <a:srgbClr val="C00000"/>
                </a:solidFill>
                <a:latin typeface="微软雅黑" panose="020b0503020204020204" pitchFamily="34" charset="-122"/>
                <a:ea typeface="微软雅黑" panose="020b0503020204020204" pitchFamily="34" charset="-122"/>
              </a:rPr>
              <a:t>教学立意：各个国家建立了符合本国国情的官员选拔与管理制度，有所差异，但都呈现出渐趋公平公正的现代性。</a:t>
            </a:r>
          </a:p>
        </p:txBody>
      </p:sp>
    </p:spTree>
    <p:extLst>
      <p:ext uri="{BB962C8B-B14F-4D97-AF65-F5344CB8AC3E}">
        <p14:creationId xmlns:p14="http://schemas.microsoft.com/office/powerpoint/2010/main" val="211041255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6"/>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 grpId="0"/>
      <p:bldP spid="21" grpId="0"/>
      <p:bldP spid="23" grpId="0"/>
      <p:bldP spid="24" grpId="0"/>
      <p:bldP spid="25" grpId="0"/>
      <p:bldP spid="26" grpId="0"/>
      <p:bldP spid="4"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AE5D163F-7F79-F243-A5C4-6BA740BBFC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C0DF0F75-C3A9-734D-9F5E-3A6E18375403}"/>
              </a:ext>
            </a:extLst>
          </p:cNvPr>
          <p:cNvSpPr txBox="1">
            <a:spLocks noChangeArrowheads="1"/>
          </p:cNvSpPr>
          <p:nvPr/>
        </p:nvSpPr>
        <p:spPr bwMode="auto">
          <a:xfrm>
            <a:off x="-319088" y="-76200"/>
            <a:ext cx="8105776"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教学背景</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教材分析</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11" name="文本框 10">
            <a:extLst>
              <a:ext uri="{FF2B5EF4-FFF2-40B4-BE49-F238E27FC236}">
                <a16:creationId xmlns="" xmlns:a16="http://schemas.microsoft.com/office/drawing/2014/main" id="{34F75AA1-D670-2D4A-AAD1-F2512DA6D35D}"/>
              </a:ext>
            </a:extLst>
          </p:cNvPr>
          <p:cNvSpPr txBox="1"/>
          <p:nvPr/>
        </p:nvSpPr>
        <p:spPr>
          <a:xfrm>
            <a:off x="88674" y="927645"/>
            <a:ext cx="2339102" cy="523220"/>
          </a:xfrm>
          <a:prstGeom prst="rect">
            <a:avLst/>
          </a:prstGeom>
          <a:solidFill>
            <a:schemeClr val="bg2"/>
          </a:solidFill>
        </p:spPr>
        <p:txBody>
          <a:bodyPr wrap="non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本课内容分析</a:t>
            </a:r>
          </a:p>
        </p:txBody>
      </p:sp>
      <p:sp>
        <p:nvSpPr>
          <p:cNvPr id="4" name="矩形 3">
            <a:extLst>
              <a:ext uri="{FF2B5EF4-FFF2-40B4-BE49-F238E27FC236}">
                <a16:creationId xmlns="" xmlns:a16="http://schemas.microsoft.com/office/drawing/2014/main" id="{500A8E62-EF6D-884D-8B10-9B82C167B0C2}"/>
              </a:ext>
            </a:extLst>
          </p:cNvPr>
          <p:cNvSpPr/>
          <p:nvPr/>
        </p:nvSpPr>
        <p:spPr>
          <a:xfrm>
            <a:off x="1" y="2853867"/>
            <a:ext cx="1772380" cy="1827552"/>
          </a:xfrm>
          <a:prstGeom prst="rect">
            <a:avLst/>
          </a:prstGeom>
        </p:spPr>
        <p:txBody>
          <a:bodyPr wrap="square">
            <a:spAutoFit/>
          </a:bodyPr>
          <a:lstStyle/>
          <a:p>
            <a:pPr>
              <a:lnSpc>
                <a:spcPct val="120000"/>
              </a:lnSpc>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第</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7</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课  </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20000"/>
              </a:lnSpc>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近代以来中国的官员选拔与管理</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左大括号 4">
            <a:extLst>
              <a:ext uri="{FF2B5EF4-FFF2-40B4-BE49-F238E27FC236}">
                <a16:creationId xmlns="" xmlns:a16="http://schemas.microsoft.com/office/drawing/2014/main" id="{7F1E16BD-0B3A-9C48-A72E-26C070FB49BC}"/>
              </a:ext>
            </a:extLst>
          </p:cNvPr>
          <p:cNvSpPr/>
          <p:nvPr/>
        </p:nvSpPr>
        <p:spPr>
          <a:xfrm>
            <a:off x="1665022" y="2124767"/>
            <a:ext cx="232648" cy="3693459"/>
          </a:xfrm>
          <a:prstGeom prst="leftBrace">
            <a:avLst/>
          </a:prstGeom>
          <a:solidFill>
            <a:schemeClr val="accent1">
              <a:lumMod val="60000"/>
              <a:lumOff val="40000"/>
            </a:schemeClr>
          </a:solidFill>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6" name="文本框 5">
            <a:extLst>
              <a:ext uri="{FF2B5EF4-FFF2-40B4-BE49-F238E27FC236}">
                <a16:creationId xmlns="" xmlns:a16="http://schemas.microsoft.com/office/drawing/2014/main" id="{7CBE0314-DBF3-6140-8698-A22B96836990}"/>
              </a:ext>
            </a:extLst>
          </p:cNvPr>
          <p:cNvSpPr txBox="1"/>
          <p:nvPr/>
        </p:nvSpPr>
        <p:spPr>
          <a:xfrm>
            <a:off x="1890479" y="1709268"/>
            <a:ext cx="2161792" cy="830997"/>
          </a:xfrm>
          <a:prstGeom prst="rect">
            <a:avLst/>
          </a:prstGeom>
          <a:noFill/>
        </p:spPr>
        <p:txBody>
          <a:bodyPr wrap="square" rtlCol="0">
            <a:spAutoFit/>
          </a:bodyPr>
          <a:lstStyle/>
          <a:p>
            <a:r>
              <a:rPr lang="zh-CN" altLang="en-US" sz="2400">
                <a:solidFill>
                  <a:srgbClr val="C00000"/>
                </a:solidFill>
                <a:latin typeface="微软雅黑" panose="020b0503020204020204" pitchFamily="34" charset="-122"/>
                <a:ea typeface="微软雅黑" panose="020b0503020204020204" pitchFamily="34" charset="-122"/>
              </a:rPr>
              <a:t>晚清</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选官制度的变革</a:t>
            </a:r>
          </a:p>
        </p:txBody>
      </p:sp>
      <p:sp>
        <p:nvSpPr>
          <p:cNvPr id="19" name="文本框 18">
            <a:extLst>
              <a:ext uri="{FF2B5EF4-FFF2-40B4-BE49-F238E27FC236}">
                <a16:creationId xmlns="" xmlns:a16="http://schemas.microsoft.com/office/drawing/2014/main" id="{541CAB04-C2CB-534D-BE0D-D8A3440D99AF}"/>
              </a:ext>
            </a:extLst>
          </p:cNvPr>
          <p:cNvSpPr txBox="1"/>
          <p:nvPr/>
        </p:nvSpPr>
        <p:spPr>
          <a:xfrm>
            <a:off x="1890479" y="3555997"/>
            <a:ext cx="2161792" cy="830997"/>
          </a:xfrm>
          <a:prstGeom prst="rect">
            <a:avLst/>
          </a:prstGeom>
          <a:noFill/>
        </p:spPr>
        <p:txBody>
          <a:bodyPr wrap="square" rtlCol="0">
            <a:spAutoFit/>
          </a:bodyPr>
          <a:lstStyle/>
          <a:p>
            <a:r>
              <a:rPr lang="zh-CN" altLang="en-US" sz="2400">
                <a:solidFill>
                  <a:srgbClr val="C00000"/>
                </a:solidFill>
                <a:latin typeface="微软雅黑" panose="020b0503020204020204" pitchFamily="34" charset="-122"/>
                <a:ea typeface="微软雅黑" panose="020b0503020204020204" pitchFamily="34" charset="-122"/>
              </a:rPr>
              <a:t>民国时期</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的官员选拔制度</a:t>
            </a:r>
          </a:p>
        </p:txBody>
      </p:sp>
      <p:sp>
        <p:nvSpPr>
          <p:cNvPr id="27" name="文本框 26">
            <a:extLst>
              <a:ext uri="{FF2B5EF4-FFF2-40B4-BE49-F238E27FC236}">
                <a16:creationId xmlns="" xmlns:a16="http://schemas.microsoft.com/office/drawing/2014/main" id="{88543B00-05F1-E448-B1BD-02D83A40E596}"/>
              </a:ext>
            </a:extLst>
          </p:cNvPr>
          <p:cNvSpPr txBox="1"/>
          <p:nvPr/>
        </p:nvSpPr>
        <p:spPr>
          <a:xfrm>
            <a:off x="1890479" y="5299939"/>
            <a:ext cx="2161792" cy="1200329"/>
          </a:xfrm>
          <a:prstGeom prst="rect">
            <a:avLst/>
          </a:prstGeom>
          <a:noFill/>
        </p:spPr>
        <p:txBody>
          <a:bodyPr wrap="square" rtlCol="0">
            <a:spAutoFit/>
          </a:bodyPr>
          <a:lstStyle/>
          <a:p>
            <a:r>
              <a:rPr lang="zh-CN" altLang="en-US" sz="2400">
                <a:solidFill>
                  <a:srgbClr val="C00000"/>
                </a:solidFill>
                <a:latin typeface="微软雅黑" panose="020b0503020204020204" pitchFamily="34" charset="-122"/>
                <a:ea typeface="微软雅黑" panose="020b0503020204020204" pitchFamily="34" charset="-122"/>
              </a:rPr>
              <a:t>中华人民共和国</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的干部制度和公务员制度</a:t>
            </a:r>
          </a:p>
        </p:txBody>
      </p:sp>
      <p:pic>
        <p:nvPicPr>
          <p:cNvPr id="13" name="图片 12">
            <a:extLst>
              <a:ext uri="{FF2B5EF4-FFF2-40B4-BE49-F238E27FC236}">
                <a16:creationId xmlns="" xmlns:a16="http://schemas.microsoft.com/office/drawing/2014/main" id="{10B23E46-7519-314E-87FC-33C474B144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28411" y="1406315"/>
            <a:ext cx="2108200" cy="1282700"/>
          </a:xfrm>
          <a:prstGeom prst="rect">
            <a:avLst/>
          </a:prstGeom>
        </p:spPr>
      </p:pic>
      <p:pic>
        <p:nvPicPr>
          <p:cNvPr id="15" name="图片 14">
            <a:extLst>
              <a:ext uri="{FF2B5EF4-FFF2-40B4-BE49-F238E27FC236}">
                <a16:creationId xmlns="" xmlns:a16="http://schemas.microsoft.com/office/drawing/2014/main" id="{EBB7A4C2-5030-8D47-8B83-7A0E55C6EC5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28411" y="3410081"/>
            <a:ext cx="2222500" cy="1295400"/>
          </a:xfrm>
          <a:prstGeom prst="rect">
            <a:avLst/>
          </a:prstGeom>
        </p:spPr>
      </p:pic>
      <p:pic>
        <p:nvPicPr>
          <p:cNvPr id="17" name="图片 16">
            <a:extLst>
              <a:ext uri="{FF2B5EF4-FFF2-40B4-BE49-F238E27FC236}">
                <a16:creationId xmlns="" xmlns:a16="http://schemas.microsoft.com/office/drawing/2014/main" id="{D3F7A774-F1BC-8044-943E-F0F63572862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15711" y="5132856"/>
            <a:ext cx="2209800" cy="1574800"/>
          </a:xfrm>
          <a:prstGeom prst="rect">
            <a:avLst/>
          </a:prstGeom>
        </p:spPr>
      </p:pic>
      <p:sp>
        <p:nvSpPr>
          <p:cNvPr id="28" name="左大括号 27">
            <a:extLst>
              <a:ext uri="{FF2B5EF4-FFF2-40B4-BE49-F238E27FC236}">
                <a16:creationId xmlns="" xmlns:a16="http://schemas.microsoft.com/office/drawing/2014/main" id="{E7D334BD-CE59-734C-8CF4-74D39A6EA62B}"/>
              </a:ext>
            </a:extLst>
          </p:cNvPr>
          <p:cNvSpPr/>
          <p:nvPr/>
        </p:nvSpPr>
        <p:spPr>
          <a:xfrm>
            <a:off x="3966763" y="1429082"/>
            <a:ext cx="181524" cy="1305568"/>
          </a:xfrm>
          <a:prstGeom prst="leftBrace">
            <a:avLst/>
          </a:prstGeom>
          <a:solidFill>
            <a:schemeClr val="accent1">
              <a:lumMod val="60000"/>
              <a:lumOff val="40000"/>
            </a:schemeClr>
          </a:solidFill>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29" name="文本框 28">
            <a:extLst>
              <a:ext uri="{FF2B5EF4-FFF2-40B4-BE49-F238E27FC236}">
                <a16:creationId xmlns="" xmlns:a16="http://schemas.microsoft.com/office/drawing/2014/main" id="{B2964044-E348-2F47-898F-869299BCB0F3}"/>
              </a:ext>
            </a:extLst>
          </p:cNvPr>
          <p:cNvSpPr txBox="1"/>
          <p:nvPr/>
        </p:nvSpPr>
        <p:spPr>
          <a:xfrm>
            <a:off x="4148287" y="1286143"/>
            <a:ext cx="2161792" cy="461665"/>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废除科举制度</a:t>
            </a:r>
          </a:p>
        </p:txBody>
      </p:sp>
      <p:sp>
        <p:nvSpPr>
          <p:cNvPr id="30" name="文本框 29">
            <a:extLst>
              <a:ext uri="{FF2B5EF4-FFF2-40B4-BE49-F238E27FC236}">
                <a16:creationId xmlns="" xmlns:a16="http://schemas.microsoft.com/office/drawing/2014/main" id="{4B8B855A-FF45-1A4C-A08B-93F398CDB153}"/>
              </a:ext>
            </a:extLst>
          </p:cNvPr>
          <p:cNvSpPr txBox="1"/>
          <p:nvPr/>
        </p:nvSpPr>
        <p:spPr>
          <a:xfrm>
            <a:off x="4137416" y="2474688"/>
            <a:ext cx="5432004" cy="461665"/>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设立学堂选官和留学毕业生选官制度</a:t>
            </a:r>
          </a:p>
        </p:txBody>
      </p:sp>
      <p:sp>
        <p:nvSpPr>
          <p:cNvPr id="31" name="左大括号 30">
            <a:extLst>
              <a:ext uri="{FF2B5EF4-FFF2-40B4-BE49-F238E27FC236}">
                <a16:creationId xmlns="" xmlns:a16="http://schemas.microsoft.com/office/drawing/2014/main" id="{6A92313D-5CC0-1D41-A204-E267615355B5}"/>
              </a:ext>
            </a:extLst>
          </p:cNvPr>
          <p:cNvSpPr/>
          <p:nvPr/>
        </p:nvSpPr>
        <p:spPr>
          <a:xfrm>
            <a:off x="3955892" y="3411869"/>
            <a:ext cx="181524" cy="1305568"/>
          </a:xfrm>
          <a:prstGeom prst="leftBrace">
            <a:avLst/>
          </a:prstGeom>
          <a:solidFill>
            <a:schemeClr val="accent1">
              <a:lumMod val="60000"/>
              <a:lumOff val="40000"/>
            </a:schemeClr>
          </a:solidFill>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32" name="文本框 31">
            <a:extLst>
              <a:ext uri="{FF2B5EF4-FFF2-40B4-BE49-F238E27FC236}">
                <a16:creationId xmlns="" xmlns:a16="http://schemas.microsoft.com/office/drawing/2014/main" id="{E63F556D-6EB6-4046-82EF-BD046261C3F6}"/>
              </a:ext>
            </a:extLst>
          </p:cNvPr>
          <p:cNvSpPr txBox="1"/>
          <p:nvPr/>
        </p:nvSpPr>
        <p:spPr>
          <a:xfrm>
            <a:off x="4100350" y="3258377"/>
            <a:ext cx="5420168" cy="461665"/>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南京临时政府时期：文官考试思想理论</a:t>
            </a:r>
          </a:p>
        </p:txBody>
      </p:sp>
      <p:sp>
        <p:nvSpPr>
          <p:cNvPr id="33" name="文本框 32">
            <a:extLst>
              <a:ext uri="{FF2B5EF4-FFF2-40B4-BE49-F238E27FC236}">
                <a16:creationId xmlns="" xmlns:a16="http://schemas.microsoft.com/office/drawing/2014/main" id="{3C808670-F3E4-0B43-BA19-648C3CC21902}"/>
              </a:ext>
            </a:extLst>
          </p:cNvPr>
          <p:cNvSpPr txBox="1"/>
          <p:nvPr/>
        </p:nvSpPr>
        <p:spPr>
          <a:xfrm>
            <a:off x="4096361" y="3833820"/>
            <a:ext cx="5065567" cy="830997"/>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北洋政府时期：文官考试制度建立</a:t>
            </a:r>
          </a:p>
          <a:p>
            <a:endParaRPr lang="zh-CN" altLang="en-US" sz="2400">
              <a:solidFill>
                <a:schemeClr val="tx1">
                  <a:lumMod val="75000"/>
                  <a:lumOff val="25000"/>
                </a:schemeClr>
              </a:solidFill>
              <a:latin typeface="微软雅黑" pitchFamily="34" charset="-122"/>
              <a:ea typeface="微软雅黑" pitchFamily="34" charset="-122"/>
            </a:endParaRPr>
          </a:p>
        </p:txBody>
      </p:sp>
      <p:sp>
        <p:nvSpPr>
          <p:cNvPr id="34" name="文本框 33">
            <a:extLst>
              <a:ext uri="{FF2B5EF4-FFF2-40B4-BE49-F238E27FC236}">
                <a16:creationId xmlns="" xmlns:a16="http://schemas.microsoft.com/office/drawing/2014/main" id="{4B32A795-44BB-3D4F-954F-13393188C2F0}"/>
              </a:ext>
            </a:extLst>
          </p:cNvPr>
          <p:cNvSpPr txBox="1"/>
          <p:nvPr/>
        </p:nvSpPr>
        <p:spPr>
          <a:xfrm>
            <a:off x="4095861" y="4466748"/>
            <a:ext cx="5832550" cy="461665"/>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南京国民政府时期：公务员制度正式建立</a:t>
            </a:r>
          </a:p>
        </p:txBody>
      </p:sp>
      <p:sp>
        <p:nvSpPr>
          <p:cNvPr id="35" name="文本框 34">
            <a:extLst>
              <a:ext uri="{FF2B5EF4-FFF2-40B4-BE49-F238E27FC236}">
                <a16:creationId xmlns="" xmlns:a16="http://schemas.microsoft.com/office/drawing/2014/main" id="{8CA0CCD7-067C-0349-AE6B-C2FF281A8059}"/>
              </a:ext>
            </a:extLst>
          </p:cNvPr>
          <p:cNvSpPr txBox="1"/>
          <p:nvPr/>
        </p:nvSpPr>
        <p:spPr>
          <a:xfrm>
            <a:off x="10274625" y="817656"/>
            <a:ext cx="1415772" cy="461665"/>
          </a:xfrm>
          <a:prstGeom prst="rect">
            <a:avLst/>
          </a:prstGeom>
          <a:noFill/>
        </p:spPr>
        <p:txBody>
          <a:bodyPr wrap="none" rtlCol="0">
            <a:spAutoFit/>
          </a:bodyPr>
          <a:lstStyle/>
          <a:p>
            <a:r>
              <a:rPr kumimoji="1" lang="zh-CN" altLang="en-US" sz="2400" b="1">
                <a:solidFill>
                  <a:schemeClr val="accent2">
                    <a:lumMod val="75000"/>
                  </a:schemeClr>
                </a:solidFill>
              </a:rPr>
              <a:t>核心内容</a:t>
            </a:r>
          </a:p>
        </p:txBody>
      </p:sp>
      <p:sp>
        <p:nvSpPr>
          <p:cNvPr id="39" name="左大括号 38">
            <a:extLst>
              <a:ext uri="{FF2B5EF4-FFF2-40B4-BE49-F238E27FC236}">
                <a16:creationId xmlns="" xmlns:a16="http://schemas.microsoft.com/office/drawing/2014/main" id="{0AC80B1E-3836-CA4F-91F6-EB248508ED71}"/>
              </a:ext>
            </a:extLst>
          </p:cNvPr>
          <p:cNvSpPr/>
          <p:nvPr/>
        </p:nvSpPr>
        <p:spPr>
          <a:xfrm>
            <a:off x="3976319" y="5267522"/>
            <a:ext cx="181524" cy="1305568"/>
          </a:xfrm>
          <a:prstGeom prst="leftBrace">
            <a:avLst/>
          </a:prstGeom>
          <a:solidFill>
            <a:schemeClr val="accent1">
              <a:lumMod val="60000"/>
              <a:lumOff val="40000"/>
            </a:schemeClr>
          </a:solidFill>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40" name="文本框 39">
            <a:extLst>
              <a:ext uri="{FF2B5EF4-FFF2-40B4-BE49-F238E27FC236}">
                <a16:creationId xmlns="" xmlns:a16="http://schemas.microsoft.com/office/drawing/2014/main" id="{053B18C0-87D3-CE41-A228-25378A79DED3}"/>
              </a:ext>
            </a:extLst>
          </p:cNvPr>
          <p:cNvSpPr txBox="1"/>
          <p:nvPr/>
        </p:nvSpPr>
        <p:spPr>
          <a:xfrm>
            <a:off x="4125765" y="5132856"/>
            <a:ext cx="5642957" cy="461665"/>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干部制度的建立与发展：党管干部原则</a:t>
            </a:r>
          </a:p>
        </p:txBody>
      </p:sp>
      <p:sp>
        <p:nvSpPr>
          <p:cNvPr id="41" name="文本框 40">
            <a:extLst>
              <a:ext uri="{FF2B5EF4-FFF2-40B4-BE49-F238E27FC236}">
                <a16:creationId xmlns="" xmlns:a16="http://schemas.microsoft.com/office/drawing/2014/main" id="{82EBE668-C01C-FB49-B755-95A8E189F42E}"/>
              </a:ext>
            </a:extLst>
          </p:cNvPr>
          <p:cNvSpPr txBox="1"/>
          <p:nvPr/>
        </p:nvSpPr>
        <p:spPr>
          <a:xfrm>
            <a:off x="4149491" y="6296597"/>
            <a:ext cx="3637197" cy="461665"/>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公务员制度的建立与推行</a:t>
            </a:r>
          </a:p>
        </p:txBody>
      </p:sp>
    </p:spTree>
    <p:extLst>
      <p:ext uri="{BB962C8B-B14F-4D97-AF65-F5344CB8AC3E}">
        <p14:creationId xmlns:p14="http://schemas.microsoft.com/office/powerpoint/2010/main" val="412809109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after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9"/>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9" grpId="0"/>
      <p:bldP spid="27" grpId="0"/>
      <p:bldP spid="28" grpId="0"/>
      <p:bldP spid="29" grpId="0"/>
      <p:bldP spid="30" grpId="0"/>
      <p:bldP spid="31" grpId="0"/>
      <p:bldP spid="32" grpId="0"/>
      <p:bldP spid="33" grpId="0"/>
      <p:bldP spid="34" grpId="0"/>
      <p:bldP spid="35" grpId="0"/>
      <p:bldP spid="39" grpId="0"/>
      <p:bldP spid="40" grpId="0"/>
      <p:bldP spid="41"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AE5D163F-7F79-F243-A5C4-6BA740BBFC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C0DF0F75-C3A9-734D-9F5E-3A6E18375403}"/>
              </a:ext>
            </a:extLst>
          </p:cNvPr>
          <p:cNvSpPr txBox="1">
            <a:spLocks noChangeArrowheads="1"/>
          </p:cNvSpPr>
          <p:nvPr/>
        </p:nvSpPr>
        <p:spPr bwMode="auto">
          <a:xfrm>
            <a:off x="-319088" y="-76200"/>
            <a:ext cx="8105776"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教学背景</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学生分析</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5" name="文本框 4">
            <a:extLst>
              <a:ext uri="{FF2B5EF4-FFF2-40B4-BE49-F238E27FC236}">
                <a16:creationId xmlns="" xmlns:a16="http://schemas.microsoft.com/office/drawing/2014/main" id="{90213D29-DA52-6E4E-B2AE-18D9960AA326}"/>
              </a:ext>
            </a:extLst>
          </p:cNvPr>
          <p:cNvSpPr txBox="1"/>
          <p:nvPr/>
        </p:nvSpPr>
        <p:spPr>
          <a:xfrm>
            <a:off x="215153" y="1151230"/>
            <a:ext cx="7351058" cy="3046988"/>
          </a:xfrm>
          <a:prstGeom prst="rect">
            <a:avLst/>
          </a:prstGeom>
          <a:noFill/>
          <a:ln w="38100">
            <a:solidFill>
              <a:srgbClr val="0070C0"/>
            </a:solidFill>
          </a:ln>
        </p:spPr>
        <p:txBody>
          <a:bodyPr wrap="square" rtlCol="0">
            <a:spAutoFit/>
          </a:bodyPr>
          <a:lstStyle/>
          <a:p>
            <a:pPr algn="ctr"/>
            <a:r>
              <a:rPr lang="zh-CN" altLang="en-US" sz="2400">
                <a:latin typeface="微软雅黑" panose="020b0503020204020204" pitchFamily="34" charset="-122"/>
                <a:ea typeface="微软雅黑" panose="020b0503020204020204" pitchFamily="34" charset="-122"/>
              </a:rPr>
              <a:t>优势方面</a:t>
            </a:r>
            <a:endParaRPr lang="en-US" altLang="zh-CN" sz="2400">
              <a:latin typeface="微软雅黑" pitchFamily="34" charset="-122"/>
              <a:ea typeface="微软雅黑" pitchFamily="34" charset="-122"/>
            </a:endParaRPr>
          </a:p>
          <a:p>
            <a:r>
              <a:rPr lang="zh-CN" altLang="en-US" sz="2400">
                <a:solidFill>
                  <a:srgbClr val="0070C0"/>
                </a:solidFill>
                <a:latin typeface="微软雅黑" panose="020b0503020204020204" pitchFamily="34" charset="-122"/>
                <a:ea typeface="微软雅黑" panose="020b0503020204020204" pitchFamily="34" charset="-122"/>
              </a:rPr>
              <a:t>学习热情、态度认真</a:t>
            </a:r>
            <a:endParaRPr lang="en-US" altLang="zh-CN" sz="2400">
              <a:solidFill>
                <a:srgbClr val="0070C0"/>
              </a:solidFill>
              <a:latin typeface="微软雅黑" pitchFamily="34" charset="-122"/>
              <a:ea typeface="微软雅黑" pitchFamily="34" charset="-122"/>
            </a:endParaRPr>
          </a:p>
          <a:p>
            <a:r>
              <a:rPr lang="zh-CN" altLang="en-US" sz="2400">
                <a:solidFill>
                  <a:srgbClr val="0070C0"/>
                </a:solidFill>
                <a:latin typeface="微软雅黑" panose="020b0503020204020204" pitchFamily="34" charset="-122"/>
                <a:ea typeface="微软雅黑" panose="020b0503020204020204" pitchFamily="34" charset="-122"/>
              </a:rPr>
              <a:t>掌握一定的知识基础</a:t>
            </a:r>
            <a:endParaRPr lang="en-US" altLang="zh-CN" sz="2400">
              <a:solidFill>
                <a:srgbClr val="0070C0"/>
              </a:solidFill>
              <a:latin typeface="微软雅黑" panose="020b0503020204020204" pitchFamily="34" charset="-122"/>
              <a:ea typeface="微软雅黑" panose="020b0503020204020204" pitchFamily="34" charset="-122"/>
            </a:endParaRPr>
          </a:p>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晚清的内忧外患与救亡图存；中华民国的建立及民国三个时期的政治概况；</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中国共产党在根据地和解放区的制度探索；新中国成立后的重要改革；</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中国古代官员选拔的主要方式和西方文官制度的特点。</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文本框 16">
            <a:extLst>
              <a:ext uri="{FF2B5EF4-FFF2-40B4-BE49-F238E27FC236}">
                <a16:creationId xmlns="" xmlns:a16="http://schemas.microsoft.com/office/drawing/2014/main" id="{5073E975-3302-834B-A1A4-0889DC4D2CC1}"/>
              </a:ext>
            </a:extLst>
          </p:cNvPr>
          <p:cNvSpPr txBox="1"/>
          <p:nvPr/>
        </p:nvSpPr>
        <p:spPr>
          <a:xfrm>
            <a:off x="4787151" y="4481085"/>
            <a:ext cx="7171767" cy="1938992"/>
          </a:xfrm>
          <a:prstGeom prst="rect">
            <a:avLst/>
          </a:prstGeom>
          <a:noFill/>
          <a:ln w="38100">
            <a:solidFill>
              <a:schemeClr val="accent6">
                <a:lumMod val="75000"/>
              </a:schemeClr>
            </a:solidFill>
          </a:ln>
        </p:spPr>
        <p:txBody>
          <a:bodyPr wrap="square" rtlCol="0">
            <a:spAutoFit/>
          </a:bodyPr>
          <a:lstStyle/>
          <a:p>
            <a:pPr algn="ctr"/>
            <a:r>
              <a:rPr lang="zh-CN" altLang="en-US" sz="2400">
                <a:latin typeface="微软雅黑" panose="020b0503020204020204" pitchFamily="34" charset="-122"/>
                <a:ea typeface="微软雅黑" panose="020b0503020204020204" pitchFamily="34" charset="-122"/>
              </a:rPr>
              <a:t>薄弱方面</a:t>
            </a:r>
            <a:endParaRPr lang="en-US" altLang="zh-CN" sz="2400">
              <a:latin typeface="微软雅黑" panose="020b0503020204020204" pitchFamily="34" charset="-122"/>
              <a:ea typeface="微软雅黑" panose="020b0503020204020204" pitchFamily="34" charset="-122"/>
            </a:endParaRPr>
          </a:p>
          <a:p>
            <a:r>
              <a:rPr lang="zh-CN" altLang="en-US" sz="2400">
                <a:solidFill>
                  <a:schemeClr val="accent6">
                    <a:lumMod val="75000"/>
                  </a:schemeClr>
                </a:solidFill>
                <a:latin typeface="微软雅黑" panose="020b0503020204020204" pitchFamily="34" charset="-122"/>
                <a:ea typeface="微软雅黑" panose="020b0503020204020204" pitchFamily="34" charset="-122"/>
              </a:rPr>
              <a:t>基础差异、思维差异</a:t>
            </a:r>
            <a:endParaRPr lang="en-US" altLang="zh-CN" sz="2400">
              <a:solidFill>
                <a:schemeClr val="accent6">
                  <a:lumMod val="75000"/>
                </a:schemeClr>
              </a:solidFill>
              <a:latin typeface="微软雅黑" pitchFamily="34" charset="-122"/>
              <a:ea typeface="微软雅黑" pitchFamily="34" charset="-122"/>
            </a:endParaRPr>
          </a:p>
          <a:p>
            <a:r>
              <a:rPr lang="zh-CN" altLang="en-US" sz="2400">
                <a:solidFill>
                  <a:schemeClr val="accent6">
                    <a:lumMod val="75000"/>
                  </a:schemeClr>
                </a:solidFill>
                <a:latin typeface="微软雅黑" panose="020b0503020204020204" pitchFamily="34" charset="-122"/>
                <a:ea typeface="微软雅黑" panose="020b0503020204020204" pitchFamily="34" charset="-122"/>
              </a:rPr>
              <a:t>全新的概念和内容</a:t>
            </a:r>
            <a:endParaRPr lang="en-US" altLang="zh-CN" sz="2400">
              <a:solidFill>
                <a:schemeClr val="accent6">
                  <a:lumMod val="75000"/>
                </a:schemeClr>
              </a:solidFill>
              <a:latin typeface="微软雅黑" panose="020b0503020204020204" pitchFamily="34" charset="-122"/>
              <a:ea typeface="微软雅黑" panose="020b0503020204020204" pitchFamily="34" charset="-122"/>
            </a:endParaRPr>
          </a:p>
          <a:p>
            <a:r>
              <a:rPr lang="zh-CN" altLang="en-US" sz="2400">
                <a:latin typeface="微软雅黑" panose="020b0503020204020204" pitchFamily="34" charset="-122"/>
                <a:ea typeface="微软雅黑" panose="020b0503020204020204" pitchFamily="34" charset="-122"/>
              </a:rPr>
              <a:t>学堂选官、毕业留学生选官；文官考试制度；干部制度；公务员制度等。</a:t>
            </a:r>
            <a:endParaRPr lang="en-US" altLang="zh-CN" sz="240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39675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E6E0E79A-4D4E-B641-9926-02A16BB5A3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8AB53617-1FF2-B642-87B4-FBAFEC29E201}"/>
              </a:ext>
            </a:extLst>
          </p:cNvPr>
          <p:cNvSpPr txBox="1">
            <a:spLocks noChangeArrowheads="1"/>
          </p:cNvSpPr>
          <p:nvPr/>
        </p:nvSpPr>
        <p:spPr bwMode="auto">
          <a:xfrm>
            <a:off x="-319088" y="-76200"/>
            <a:ext cx="8105776"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教学目标</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 xmlns:a16="http://schemas.microsoft.com/office/drawing/2014/main" id="{FB3448AB-B2DF-4A42-B641-4F67D94E981F}"/>
              </a:ext>
            </a:extLst>
          </p:cNvPr>
          <p:cNvSpPr txBox="1"/>
          <p:nvPr/>
        </p:nvSpPr>
        <p:spPr>
          <a:xfrm>
            <a:off x="158151" y="1205458"/>
            <a:ext cx="1620957" cy="523220"/>
          </a:xfrm>
          <a:prstGeom prst="rect">
            <a:avLst/>
          </a:prstGeom>
          <a:solidFill>
            <a:schemeClr val="bg2"/>
          </a:solidFill>
        </p:spPr>
        <p:txBody>
          <a:bodyPr wrap="non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本课目标</a:t>
            </a:r>
          </a:p>
        </p:txBody>
      </p:sp>
      <p:sp>
        <p:nvSpPr>
          <p:cNvPr id="5" name="文本框 4">
            <a:extLst>
              <a:ext uri="{FF2B5EF4-FFF2-40B4-BE49-F238E27FC236}">
                <a16:creationId xmlns="" xmlns:a16="http://schemas.microsoft.com/office/drawing/2014/main" id="{FC7817E3-4C6E-D745-B75D-D9CB26367BDF}"/>
              </a:ext>
            </a:extLst>
          </p:cNvPr>
          <p:cNvSpPr txBox="1"/>
          <p:nvPr/>
        </p:nvSpPr>
        <p:spPr>
          <a:xfrm>
            <a:off x="734205" y="1933775"/>
            <a:ext cx="11303094" cy="461665"/>
          </a:xfrm>
          <a:prstGeom prst="rect">
            <a:avLst/>
          </a:prstGeom>
          <a:noFill/>
        </p:spPr>
        <p:txBody>
          <a:bodyPr wrap="none" rtlCol="0">
            <a:spAutoFit/>
          </a:bodyPr>
          <a:lstStyle/>
          <a:p>
            <a:pPr marL="342900" indent="-342900">
              <a:buFont typeface="Wingdings" pitchFamily="2" charset="2"/>
              <a:buChar char="u"/>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了解近代以来中国官员选拔与管理制度的变化过程，概括其中主要制度的特点。</a:t>
            </a:r>
          </a:p>
        </p:txBody>
      </p:sp>
      <p:sp>
        <p:nvSpPr>
          <p:cNvPr id="6" name="文本框 5">
            <a:extLst>
              <a:ext uri="{FF2B5EF4-FFF2-40B4-BE49-F238E27FC236}">
                <a16:creationId xmlns="" xmlns:a16="http://schemas.microsoft.com/office/drawing/2014/main" id="{312A491E-19F7-774D-A9DC-F5C3E732075C}"/>
              </a:ext>
            </a:extLst>
          </p:cNvPr>
          <p:cNvSpPr txBox="1"/>
          <p:nvPr/>
        </p:nvSpPr>
        <p:spPr>
          <a:xfrm>
            <a:off x="734205" y="2580023"/>
            <a:ext cx="10719107" cy="830997"/>
          </a:xfrm>
          <a:prstGeom prst="rect">
            <a:avLst/>
          </a:prstGeom>
          <a:noFill/>
        </p:spPr>
        <p:txBody>
          <a:bodyPr wrap="square" rtlCol="0">
            <a:spAutoFit/>
          </a:bodyPr>
          <a:lstStyle/>
          <a:p>
            <a:pPr marL="342900" indent="-342900">
              <a:buFont typeface="Wingdings" pitchFamily="2" charset="2"/>
              <a:buChar char="u"/>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分析近代以来官员选拔制度变化的原因，能够在特定时空条件下对其进行辩证具体的评价，理解历史发展中的继承与借鉴。</a:t>
            </a:r>
          </a:p>
        </p:txBody>
      </p:sp>
      <p:sp>
        <p:nvSpPr>
          <p:cNvPr id="8" name="文本框 7">
            <a:extLst>
              <a:ext uri="{FF2B5EF4-FFF2-40B4-BE49-F238E27FC236}">
                <a16:creationId xmlns="" xmlns:a16="http://schemas.microsoft.com/office/drawing/2014/main" id="{4583C258-154D-534D-983B-B524B221AB7E}"/>
              </a:ext>
            </a:extLst>
          </p:cNvPr>
          <p:cNvSpPr txBox="1"/>
          <p:nvPr/>
        </p:nvSpPr>
        <p:spPr>
          <a:xfrm>
            <a:off x="734205" y="3682878"/>
            <a:ext cx="10719107" cy="830997"/>
          </a:xfrm>
          <a:prstGeom prst="rect">
            <a:avLst/>
          </a:prstGeom>
          <a:noFill/>
        </p:spPr>
        <p:txBody>
          <a:bodyPr wrap="square" rtlCol="0">
            <a:spAutoFit/>
          </a:bodyPr>
          <a:lstStyle/>
          <a:p>
            <a:pPr marL="342900" indent="-342900">
              <a:buFont typeface="Wingdings" pitchFamily="2" charset="2"/>
              <a:buChar char="u"/>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能够认识到只有建立符合中国国情的官员选拔与管理制度，才能提高国家的治理水平，促进国家的发展。</a:t>
            </a:r>
          </a:p>
        </p:txBody>
      </p:sp>
      <p:sp>
        <p:nvSpPr>
          <p:cNvPr id="9" name="文本框 8">
            <a:extLst>
              <a:ext uri="{FF2B5EF4-FFF2-40B4-BE49-F238E27FC236}">
                <a16:creationId xmlns="" xmlns:a16="http://schemas.microsoft.com/office/drawing/2014/main" id="{CBF88964-313C-534F-A5BC-EE736C1A8603}"/>
              </a:ext>
            </a:extLst>
          </p:cNvPr>
          <p:cNvSpPr txBox="1"/>
          <p:nvPr/>
        </p:nvSpPr>
        <p:spPr>
          <a:xfrm>
            <a:off x="158150" y="4785733"/>
            <a:ext cx="1620957" cy="523220"/>
          </a:xfrm>
          <a:prstGeom prst="rect">
            <a:avLst/>
          </a:prstGeom>
          <a:solidFill>
            <a:schemeClr val="bg2"/>
          </a:solidFill>
        </p:spPr>
        <p:txBody>
          <a:bodyPr wrap="non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重点难点</a:t>
            </a:r>
          </a:p>
        </p:txBody>
      </p:sp>
      <p:sp>
        <p:nvSpPr>
          <p:cNvPr id="10" name="矩形 9">
            <a:extLst>
              <a:ext uri="{FF2B5EF4-FFF2-40B4-BE49-F238E27FC236}">
                <a16:creationId xmlns="" xmlns:a16="http://schemas.microsoft.com/office/drawing/2014/main" id="{3A2DCE95-7327-7D46-839B-C96C84B1DC19}"/>
              </a:ext>
            </a:extLst>
          </p:cNvPr>
          <p:cNvSpPr/>
          <p:nvPr/>
        </p:nvSpPr>
        <p:spPr>
          <a:xfrm>
            <a:off x="517712" y="5637078"/>
            <a:ext cx="7655858" cy="830997"/>
          </a:xfrm>
          <a:prstGeom prst="rect">
            <a:avLst/>
          </a:prstGeom>
        </p:spPr>
        <p:txBody>
          <a:bodyPr wrap="square">
            <a:spAutoFit/>
          </a:bodyPr>
          <a:lstStyle/>
          <a:p>
            <a:pPr indent="266700" algn="just">
              <a:spcAft>
                <a:spcPct val="0"/>
              </a:spcAft>
            </a:pP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重点：</a:t>
            </a:r>
            <a:r>
              <a:rPr lang="zh-CN" altLang="zh-CN" sz="2400">
                <a:solidFill>
                  <a:schemeClr val="tx1">
                    <a:lumMod val="75000"/>
                    <a:lumOff val="25000"/>
                  </a:schemeClr>
                </a:solidFill>
                <a:latin typeface="微软雅黑" panose="020b0503020204020204" pitchFamily="34" charset="-122"/>
                <a:ea typeface="微软雅黑" panose="020b0503020204020204" pitchFamily="34" charset="-122"/>
              </a:rPr>
              <a:t>近现代中国公务员制度</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的建立过程及特点</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pPr indent="266700" algn="just">
              <a:spcAft>
                <a:spcPct val="0"/>
              </a:spcAft>
            </a:pPr>
            <a:r>
              <a:rPr lang="zh-CN" altLang="zh-CN" sz="2400">
                <a:solidFill>
                  <a:schemeClr val="tx1">
                    <a:lumMod val="75000"/>
                    <a:lumOff val="25000"/>
                  </a:schemeClr>
                </a:solidFill>
                <a:latin typeface="微软雅黑" panose="020b0503020204020204" pitchFamily="34" charset="-122"/>
                <a:ea typeface="微软雅黑" panose="020b0503020204020204" pitchFamily="34" charset="-122"/>
              </a:rPr>
              <a:t>难点</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：理解、认识中华人民共和国</a:t>
            </a:r>
            <a:r>
              <a:rPr lang="zh-CN" altLang="zh-CN" sz="2400">
                <a:solidFill>
                  <a:schemeClr val="tx1">
                    <a:lumMod val="75000"/>
                    <a:lumOff val="25000"/>
                  </a:schemeClr>
                </a:solidFill>
                <a:latin typeface="微软雅黑" panose="020b0503020204020204" pitchFamily="34" charset="-122"/>
                <a:ea typeface="微软雅黑" panose="020b0503020204020204" pitchFamily="34" charset="-122"/>
              </a:rPr>
              <a:t>的干部制度</a:t>
            </a:r>
          </a:p>
        </p:txBody>
      </p:sp>
    </p:spTree>
    <p:extLst>
      <p:ext uri="{BB962C8B-B14F-4D97-AF65-F5344CB8AC3E}">
        <p14:creationId xmlns:p14="http://schemas.microsoft.com/office/powerpoint/2010/main" val="29273653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E6E0E79A-4D4E-B641-9926-02A16BB5A3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8AB53617-1FF2-B642-87B4-FBAFEC29E201}"/>
              </a:ext>
            </a:extLst>
          </p:cNvPr>
          <p:cNvSpPr txBox="1">
            <a:spLocks noChangeArrowheads="1"/>
          </p:cNvSpPr>
          <p:nvPr/>
        </p:nvSpPr>
        <p:spPr bwMode="auto">
          <a:xfrm>
            <a:off x="-319088" y="-76200"/>
            <a:ext cx="8980754"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环节一：晚清选官制度的变革</a:t>
            </a:r>
            <a:endParaRPr lang="en-US" altLang="zh-CN" sz="3200" i="0">
              <a:solidFill>
                <a:schemeClr val="bg1"/>
              </a:solidFill>
              <a:latin typeface="微软雅黑" panose="020b0503020204020204" pitchFamily="34" charset="-122"/>
              <a:ea typeface="微软雅黑" panose="020b0503020204020204" pitchFamily="34" charset="-122"/>
            </a:endParaRPr>
          </a:p>
        </p:txBody>
      </p:sp>
      <p:cxnSp>
        <p:nvCxnSpPr>
          <p:cNvPr id="10" name="直线箭头连接符 9">
            <a:extLst>
              <a:ext uri="{FF2B5EF4-FFF2-40B4-BE49-F238E27FC236}">
                <a16:creationId xmlns="" xmlns:a16="http://schemas.microsoft.com/office/drawing/2014/main" id="{7EDE4D03-286F-3D47-A953-2C2CBD1589AF}"/>
              </a:ext>
            </a:extLst>
          </p:cNvPr>
          <p:cNvCxnSpPr/>
          <p:nvPr/>
        </p:nvCxnSpPr>
        <p:spPr>
          <a:xfrm>
            <a:off x="1209059" y="3768291"/>
            <a:ext cx="9954239" cy="36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直线连接符 11">
            <a:extLst>
              <a:ext uri="{FF2B5EF4-FFF2-40B4-BE49-F238E27FC236}">
                <a16:creationId xmlns="" xmlns:a16="http://schemas.microsoft.com/office/drawing/2014/main" id="{560668BB-D577-134F-B539-59DDC8B040A6}"/>
              </a:ext>
            </a:extLst>
          </p:cNvPr>
          <p:cNvCxnSpPr/>
          <p:nvPr/>
        </p:nvCxnSpPr>
        <p:spPr>
          <a:xfrm flipH="1">
            <a:off x="2203076" y="1047150"/>
            <a:ext cx="0" cy="4572600"/>
          </a:xfrm>
          <a:prstGeom prst="line">
            <a:avLst/>
          </a:prstGeom>
        </p:spPr>
        <p:style>
          <a:lnRef idx="1">
            <a:schemeClr val="accent1"/>
          </a:lnRef>
          <a:fillRef idx="0">
            <a:schemeClr val="accent1"/>
          </a:fillRef>
          <a:effectRef idx="0">
            <a:schemeClr val="accent1"/>
          </a:effectRef>
          <a:fontRef idx="minor">
            <a:schemeClr val="tx1"/>
          </a:fontRef>
        </p:style>
      </p:cxnSp>
      <p:sp>
        <p:nvSpPr>
          <p:cNvPr id="13" name="文本框 12">
            <a:extLst>
              <a:ext uri="{FF2B5EF4-FFF2-40B4-BE49-F238E27FC236}">
                <a16:creationId xmlns="" xmlns:a16="http://schemas.microsoft.com/office/drawing/2014/main" id="{FBDCA2D3-4CA3-9749-A7AA-A79B1162DEF8}"/>
              </a:ext>
            </a:extLst>
          </p:cNvPr>
          <p:cNvSpPr txBox="1"/>
          <p:nvPr/>
        </p:nvSpPr>
        <p:spPr>
          <a:xfrm>
            <a:off x="1129132" y="1094410"/>
            <a:ext cx="1163997" cy="830997"/>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国家形势变化</a:t>
            </a:r>
          </a:p>
        </p:txBody>
      </p:sp>
      <p:sp>
        <p:nvSpPr>
          <p:cNvPr id="14" name="文本框 13">
            <a:extLst>
              <a:ext uri="{FF2B5EF4-FFF2-40B4-BE49-F238E27FC236}">
                <a16:creationId xmlns="" xmlns:a16="http://schemas.microsoft.com/office/drawing/2014/main" id="{24BBA204-C125-2248-9BCF-855D4A0D8147}"/>
              </a:ext>
            </a:extLst>
          </p:cNvPr>
          <p:cNvSpPr txBox="1"/>
          <p:nvPr/>
        </p:nvSpPr>
        <p:spPr>
          <a:xfrm>
            <a:off x="1118347" y="3950708"/>
            <a:ext cx="1145975" cy="1200329"/>
          </a:xfrm>
          <a:prstGeom prst="rect">
            <a:avLst/>
          </a:prstGeom>
          <a:noFill/>
        </p:spPr>
        <p:txBody>
          <a:bodyPr wrap="square" rtlCol="0">
            <a:spAutoFit/>
          </a:bodyPr>
          <a:lstStyle/>
          <a:p>
            <a:r>
              <a:rPr lang="zh-CN" altLang="en-US" sz="2400">
                <a:solidFill>
                  <a:schemeClr val="accent5">
                    <a:lumMod val="75000"/>
                  </a:schemeClr>
                </a:solidFill>
                <a:latin typeface="微软雅黑" panose="020b0503020204020204" pitchFamily="34" charset="-122"/>
                <a:ea typeface="微软雅黑" panose="020b0503020204020204" pitchFamily="34" charset="-122"/>
              </a:rPr>
              <a:t>选官制度的变革</a:t>
            </a:r>
          </a:p>
        </p:txBody>
      </p:sp>
      <p:sp>
        <p:nvSpPr>
          <p:cNvPr id="15" name="文本框 14">
            <a:extLst>
              <a:ext uri="{FF2B5EF4-FFF2-40B4-BE49-F238E27FC236}">
                <a16:creationId xmlns="" xmlns:a16="http://schemas.microsoft.com/office/drawing/2014/main" id="{DCDF26A3-9AEC-A14F-8D45-B189D622F461}"/>
              </a:ext>
            </a:extLst>
          </p:cNvPr>
          <p:cNvSpPr txBox="1"/>
          <p:nvPr/>
        </p:nvSpPr>
        <p:spPr>
          <a:xfrm>
            <a:off x="2911628" y="3781126"/>
            <a:ext cx="1114408" cy="461665"/>
          </a:xfrm>
          <a:prstGeom prst="rect">
            <a:avLst/>
          </a:prstGeom>
          <a:noFill/>
        </p:spPr>
        <p:txBody>
          <a:bodyPr wrap="none" rtlCol="0">
            <a:spAutoFit/>
          </a:bodyPr>
          <a:lstStyle/>
          <a:p>
            <a:r>
              <a:rPr kumimoji="1" lang="en-US" altLang="zh-CN" sz="2400"/>
              <a:t>1864</a:t>
            </a:r>
            <a:r>
              <a:rPr kumimoji="1" lang="zh-CN" altLang="en-US" sz="2400"/>
              <a:t>年</a:t>
            </a:r>
          </a:p>
        </p:txBody>
      </p:sp>
      <p:sp>
        <p:nvSpPr>
          <p:cNvPr id="19" name="文本框 18">
            <a:extLst>
              <a:ext uri="{FF2B5EF4-FFF2-40B4-BE49-F238E27FC236}">
                <a16:creationId xmlns="" xmlns:a16="http://schemas.microsoft.com/office/drawing/2014/main" id="{FDCD31A8-091B-BE4B-B823-DC254D8FD460}"/>
              </a:ext>
            </a:extLst>
          </p:cNvPr>
          <p:cNvSpPr txBox="1"/>
          <p:nvPr/>
        </p:nvSpPr>
        <p:spPr>
          <a:xfrm>
            <a:off x="1094487" y="1938644"/>
            <a:ext cx="1108589" cy="830997"/>
          </a:xfrm>
          <a:prstGeom prst="rect">
            <a:avLst/>
          </a:prstGeom>
          <a:noFill/>
        </p:spPr>
        <p:txBody>
          <a:bodyPr wrap="square" rtlCol="0">
            <a:spAutoFit/>
          </a:bodyPr>
          <a:lstStyle/>
          <a:p>
            <a:r>
              <a:rPr lang="zh-CN" altLang="en-US" sz="2400">
                <a:solidFill>
                  <a:schemeClr val="accent4">
                    <a:lumMod val="75000"/>
                  </a:schemeClr>
                </a:solidFill>
                <a:latin typeface="微软雅黑" panose="020b0503020204020204" pitchFamily="34" charset="-122"/>
                <a:ea typeface="微软雅黑" panose="020b0503020204020204" pitchFamily="34" charset="-122"/>
              </a:rPr>
              <a:t>近代化趋势</a:t>
            </a:r>
          </a:p>
        </p:txBody>
      </p:sp>
      <p:sp>
        <p:nvSpPr>
          <p:cNvPr id="20" name="文本框 19">
            <a:extLst>
              <a:ext uri="{FF2B5EF4-FFF2-40B4-BE49-F238E27FC236}">
                <a16:creationId xmlns="" xmlns:a16="http://schemas.microsoft.com/office/drawing/2014/main" id="{87EDCEA6-214A-3244-B07A-FB106918D5CF}"/>
              </a:ext>
            </a:extLst>
          </p:cNvPr>
          <p:cNvSpPr txBox="1"/>
          <p:nvPr/>
        </p:nvSpPr>
        <p:spPr>
          <a:xfrm>
            <a:off x="4799525" y="2066223"/>
            <a:ext cx="1415772" cy="461665"/>
          </a:xfrm>
          <a:prstGeom prst="rect">
            <a:avLst/>
          </a:prstGeom>
          <a:solidFill>
            <a:schemeClr val="accent4">
              <a:lumMod val="40000"/>
              <a:lumOff val="60000"/>
            </a:schemeClr>
          </a:solidFill>
        </p:spPr>
        <p:txBody>
          <a:bodyPr wrap="none" rtlCol="0">
            <a:spAutoFit/>
          </a:bodyPr>
          <a:lstStyle/>
          <a:p>
            <a:pPr algn="ct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戊戌变法</a:t>
            </a:r>
          </a:p>
        </p:txBody>
      </p:sp>
      <p:sp>
        <p:nvSpPr>
          <p:cNvPr id="21" name="文本框 20">
            <a:extLst>
              <a:ext uri="{FF2B5EF4-FFF2-40B4-BE49-F238E27FC236}">
                <a16:creationId xmlns="" xmlns:a16="http://schemas.microsoft.com/office/drawing/2014/main" id="{B7C2B2F3-6750-D141-934D-705266CD920C}"/>
              </a:ext>
            </a:extLst>
          </p:cNvPr>
          <p:cNvSpPr txBox="1"/>
          <p:nvPr/>
        </p:nvSpPr>
        <p:spPr>
          <a:xfrm>
            <a:off x="2904277" y="4160802"/>
            <a:ext cx="1159708" cy="1569660"/>
          </a:xfrm>
          <a:prstGeom prst="rect">
            <a:avLst/>
          </a:prstGeom>
          <a:solidFill>
            <a:schemeClr val="accent1">
              <a:lumMod val="40000"/>
              <a:lumOff val="60000"/>
            </a:schemeClr>
          </a:solidFill>
        </p:spPr>
        <p:txBody>
          <a:bodyPr wrap="square" rtlCol="0">
            <a:spAutoFit/>
          </a:bodyPr>
          <a:lstStyle/>
          <a:p>
            <a:pPr algn="ct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李鸿章 “专设一科取士”</a:t>
            </a:r>
          </a:p>
        </p:txBody>
      </p:sp>
      <p:sp>
        <p:nvSpPr>
          <p:cNvPr id="22" name="文本框 21">
            <a:extLst>
              <a:ext uri="{FF2B5EF4-FFF2-40B4-BE49-F238E27FC236}">
                <a16:creationId xmlns="" xmlns:a16="http://schemas.microsoft.com/office/drawing/2014/main" id="{A92B2AB2-6B70-6F46-AC95-15C7BDEE65AA}"/>
              </a:ext>
            </a:extLst>
          </p:cNvPr>
          <p:cNvSpPr txBox="1"/>
          <p:nvPr/>
        </p:nvSpPr>
        <p:spPr>
          <a:xfrm>
            <a:off x="2904277" y="2073640"/>
            <a:ext cx="1776352" cy="461665"/>
          </a:xfrm>
          <a:prstGeom prst="rect">
            <a:avLst/>
          </a:prstGeom>
          <a:solidFill>
            <a:schemeClr val="accent4">
              <a:lumMod val="40000"/>
              <a:lumOff val="60000"/>
            </a:schemeClr>
          </a:solidFill>
        </p:spPr>
        <p:txBody>
          <a:bodyPr wrap="square" rtlCol="0">
            <a:spAutoFit/>
          </a:bodyPr>
          <a:lstStyle/>
          <a:p>
            <a:pPr algn="ct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洋务运动</a:t>
            </a:r>
          </a:p>
        </p:txBody>
      </p:sp>
      <p:sp>
        <p:nvSpPr>
          <p:cNvPr id="23" name="文本框 22">
            <a:extLst>
              <a:ext uri="{FF2B5EF4-FFF2-40B4-BE49-F238E27FC236}">
                <a16:creationId xmlns="" xmlns:a16="http://schemas.microsoft.com/office/drawing/2014/main" id="{FA4E9904-15E8-704E-9A92-EDD89C397998}"/>
              </a:ext>
            </a:extLst>
          </p:cNvPr>
          <p:cNvSpPr txBox="1"/>
          <p:nvPr/>
        </p:nvSpPr>
        <p:spPr>
          <a:xfrm>
            <a:off x="6334193" y="2071511"/>
            <a:ext cx="2327473" cy="461665"/>
          </a:xfrm>
          <a:prstGeom prst="rect">
            <a:avLst/>
          </a:prstGeom>
          <a:solidFill>
            <a:schemeClr val="accent4">
              <a:lumMod val="40000"/>
              <a:lumOff val="60000"/>
            </a:schemeClr>
          </a:solidFill>
        </p:spPr>
        <p:txBody>
          <a:bodyPr wrap="square" rtlCol="0">
            <a:spAutoFit/>
          </a:bodyPr>
          <a:lstStyle/>
          <a:p>
            <a:pPr algn="ct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清末新政</a:t>
            </a:r>
          </a:p>
        </p:txBody>
      </p:sp>
      <p:sp>
        <p:nvSpPr>
          <p:cNvPr id="24" name="文本框 23">
            <a:extLst>
              <a:ext uri="{FF2B5EF4-FFF2-40B4-BE49-F238E27FC236}">
                <a16:creationId xmlns="" xmlns:a16="http://schemas.microsoft.com/office/drawing/2014/main" id="{3432F2F4-D00D-6A49-B7E2-3596AA617B84}"/>
              </a:ext>
            </a:extLst>
          </p:cNvPr>
          <p:cNvSpPr txBox="1"/>
          <p:nvPr/>
        </p:nvSpPr>
        <p:spPr>
          <a:xfrm>
            <a:off x="4897735" y="3768456"/>
            <a:ext cx="1114408" cy="461665"/>
          </a:xfrm>
          <a:prstGeom prst="rect">
            <a:avLst/>
          </a:prstGeom>
          <a:noFill/>
        </p:spPr>
        <p:txBody>
          <a:bodyPr wrap="none" rtlCol="0">
            <a:spAutoFit/>
          </a:bodyPr>
          <a:lstStyle/>
          <a:p>
            <a:r>
              <a:rPr kumimoji="1" lang="en-US" altLang="zh-CN" sz="2400"/>
              <a:t>1898</a:t>
            </a:r>
            <a:r>
              <a:rPr kumimoji="1" lang="zh-CN" altLang="en-US" sz="2400"/>
              <a:t>年</a:t>
            </a:r>
          </a:p>
        </p:txBody>
      </p:sp>
      <p:sp>
        <p:nvSpPr>
          <p:cNvPr id="25" name="文本框 24">
            <a:extLst>
              <a:ext uri="{FF2B5EF4-FFF2-40B4-BE49-F238E27FC236}">
                <a16:creationId xmlns="" xmlns:a16="http://schemas.microsoft.com/office/drawing/2014/main" id="{969357AA-8DB6-9645-95BB-8E66C89BA1AF}"/>
              </a:ext>
            </a:extLst>
          </p:cNvPr>
          <p:cNvSpPr txBox="1"/>
          <p:nvPr/>
        </p:nvSpPr>
        <p:spPr>
          <a:xfrm>
            <a:off x="7659911" y="3778280"/>
            <a:ext cx="1114408" cy="461665"/>
          </a:xfrm>
          <a:prstGeom prst="rect">
            <a:avLst/>
          </a:prstGeom>
          <a:noFill/>
        </p:spPr>
        <p:txBody>
          <a:bodyPr wrap="none" rtlCol="0">
            <a:spAutoFit/>
          </a:bodyPr>
          <a:lstStyle/>
          <a:p>
            <a:r>
              <a:rPr kumimoji="1" lang="en-US" altLang="zh-CN" sz="2400"/>
              <a:t>1905</a:t>
            </a:r>
            <a:r>
              <a:rPr kumimoji="1" lang="zh-CN" altLang="en-US" sz="2400"/>
              <a:t>年</a:t>
            </a:r>
          </a:p>
        </p:txBody>
      </p:sp>
      <p:sp>
        <p:nvSpPr>
          <p:cNvPr id="26" name="文本框 25">
            <a:extLst>
              <a:ext uri="{FF2B5EF4-FFF2-40B4-BE49-F238E27FC236}">
                <a16:creationId xmlns="" xmlns:a16="http://schemas.microsoft.com/office/drawing/2014/main" id="{0D94B5A2-0E18-3449-A1B8-DCB97105D94B}"/>
              </a:ext>
            </a:extLst>
          </p:cNvPr>
          <p:cNvSpPr txBox="1"/>
          <p:nvPr/>
        </p:nvSpPr>
        <p:spPr>
          <a:xfrm>
            <a:off x="5474774" y="4168704"/>
            <a:ext cx="859419" cy="1569660"/>
          </a:xfrm>
          <a:prstGeom prst="rect">
            <a:avLst/>
          </a:prstGeom>
          <a:solidFill>
            <a:schemeClr val="accent1">
              <a:lumMod val="40000"/>
              <a:lumOff val="60000"/>
            </a:schemeClr>
          </a:solid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废除八股，改试策论</a:t>
            </a:r>
          </a:p>
        </p:txBody>
      </p:sp>
      <p:sp>
        <p:nvSpPr>
          <p:cNvPr id="27" name="文本框 26">
            <a:extLst>
              <a:ext uri="{FF2B5EF4-FFF2-40B4-BE49-F238E27FC236}">
                <a16:creationId xmlns="" xmlns:a16="http://schemas.microsoft.com/office/drawing/2014/main" id="{96F4BD4D-7833-574F-9DEB-CC10B82C3AE8}"/>
              </a:ext>
            </a:extLst>
          </p:cNvPr>
          <p:cNvSpPr txBox="1"/>
          <p:nvPr/>
        </p:nvSpPr>
        <p:spPr>
          <a:xfrm>
            <a:off x="7786688" y="4183019"/>
            <a:ext cx="1451200" cy="461665"/>
          </a:xfrm>
          <a:prstGeom prst="rect">
            <a:avLst/>
          </a:prstGeom>
          <a:solidFill>
            <a:schemeClr val="accent1">
              <a:lumMod val="40000"/>
              <a:lumOff val="60000"/>
            </a:schemeClr>
          </a:solid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废除科举</a:t>
            </a:r>
          </a:p>
        </p:txBody>
      </p:sp>
      <p:sp>
        <p:nvSpPr>
          <p:cNvPr id="28" name="文本框 27">
            <a:extLst>
              <a:ext uri="{FF2B5EF4-FFF2-40B4-BE49-F238E27FC236}">
                <a16:creationId xmlns="" xmlns:a16="http://schemas.microsoft.com/office/drawing/2014/main" id="{F7E67BE3-D6FF-ED45-954A-61231345FCD2}"/>
              </a:ext>
            </a:extLst>
          </p:cNvPr>
          <p:cNvSpPr txBox="1"/>
          <p:nvPr/>
        </p:nvSpPr>
        <p:spPr>
          <a:xfrm>
            <a:off x="6582899" y="3774379"/>
            <a:ext cx="1114408" cy="461665"/>
          </a:xfrm>
          <a:prstGeom prst="rect">
            <a:avLst/>
          </a:prstGeom>
          <a:noFill/>
        </p:spPr>
        <p:txBody>
          <a:bodyPr wrap="none" rtlCol="0">
            <a:spAutoFit/>
          </a:bodyPr>
          <a:lstStyle/>
          <a:p>
            <a:r>
              <a:rPr kumimoji="1" lang="en-US" altLang="zh-CN" sz="2400"/>
              <a:t>1904</a:t>
            </a:r>
            <a:r>
              <a:rPr kumimoji="1" lang="zh-CN" altLang="en-US" sz="2400"/>
              <a:t>年</a:t>
            </a:r>
          </a:p>
        </p:txBody>
      </p:sp>
      <p:sp>
        <p:nvSpPr>
          <p:cNvPr id="29" name="文本框 28">
            <a:extLst>
              <a:ext uri="{FF2B5EF4-FFF2-40B4-BE49-F238E27FC236}">
                <a16:creationId xmlns="" xmlns:a16="http://schemas.microsoft.com/office/drawing/2014/main" id="{9F0D571C-9EBA-1142-8D4A-C5727C6FC61E}"/>
              </a:ext>
            </a:extLst>
          </p:cNvPr>
          <p:cNvSpPr txBox="1"/>
          <p:nvPr/>
        </p:nvSpPr>
        <p:spPr>
          <a:xfrm>
            <a:off x="6662196" y="5142981"/>
            <a:ext cx="4501102" cy="461665"/>
          </a:xfrm>
          <a:prstGeom prst="rect">
            <a:avLst/>
          </a:prstGeom>
          <a:solidFill>
            <a:schemeClr val="accent1">
              <a:lumMod val="40000"/>
              <a:lumOff val="60000"/>
            </a:schemeClr>
          </a:solid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建立学堂选官和留学毕业生选官</a:t>
            </a:r>
          </a:p>
        </p:txBody>
      </p:sp>
      <p:sp>
        <p:nvSpPr>
          <p:cNvPr id="32" name="文本框 31">
            <a:extLst>
              <a:ext uri="{FF2B5EF4-FFF2-40B4-BE49-F238E27FC236}">
                <a16:creationId xmlns="" xmlns:a16="http://schemas.microsoft.com/office/drawing/2014/main" id="{5EF239A9-71EF-EE4C-BE40-D732A55B8EE7}"/>
              </a:ext>
            </a:extLst>
          </p:cNvPr>
          <p:cNvSpPr txBox="1"/>
          <p:nvPr/>
        </p:nvSpPr>
        <p:spPr>
          <a:xfrm>
            <a:off x="9522712" y="3785027"/>
            <a:ext cx="1114408" cy="461665"/>
          </a:xfrm>
          <a:prstGeom prst="rect">
            <a:avLst/>
          </a:prstGeom>
          <a:noFill/>
        </p:spPr>
        <p:txBody>
          <a:bodyPr wrap="none" rtlCol="0">
            <a:spAutoFit/>
          </a:bodyPr>
          <a:lstStyle/>
          <a:p>
            <a:r>
              <a:rPr kumimoji="1" lang="en-US" altLang="zh-CN" sz="2400"/>
              <a:t>1912</a:t>
            </a:r>
            <a:r>
              <a:rPr kumimoji="1" lang="zh-CN" altLang="en-US" sz="2400"/>
              <a:t>年</a:t>
            </a:r>
          </a:p>
        </p:txBody>
      </p:sp>
      <p:sp>
        <p:nvSpPr>
          <p:cNvPr id="34" name="矩形 33">
            <a:extLst>
              <a:ext uri="{FF2B5EF4-FFF2-40B4-BE49-F238E27FC236}">
                <a16:creationId xmlns="" xmlns:a16="http://schemas.microsoft.com/office/drawing/2014/main" id="{38456D7C-0044-7243-972B-34446248E8E6}"/>
              </a:ext>
            </a:extLst>
          </p:cNvPr>
          <p:cNvSpPr/>
          <p:nvPr/>
        </p:nvSpPr>
        <p:spPr>
          <a:xfrm>
            <a:off x="4578143" y="4184987"/>
            <a:ext cx="856961" cy="1200329"/>
          </a:xfrm>
          <a:prstGeom prst="rect">
            <a:avLst/>
          </a:prstGeom>
          <a:solidFill>
            <a:schemeClr val="accent1">
              <a:lumMod val="40000"/>
              <a:lumOff val="60000"/>
            </a:schemeClr>
          </a:solidFill>
        </p:spPr>
        <p:txBody>
          <a:bodyPr wrap="square">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设经济特科</a:t>
            </a:r>
          </a:p>
        </p:txBody>
      </p:sp>
      <p:sp>
        <p:nvSpPr>
          <p:cNvPr id="38" name="文本框 37">
            <a:extLst>
              <a:ext uri="{FF2B5EF4-FFF2-40B4-BE49-F238E27FC236}">
                <a16:creationId xmlns="" xmlns:a16="http://schemas.microsoft.com/office/drawing/2014/main" id="{8E9BDE32-59A6-DA4F-BFBB-CB70B3B51A5D}"/>
              </a:ext>
            </a:extLst>
          </p:cNvPr>
          <p:cNvSpPr txBox="1"/>
          <p:nvPr/>
        </p:nvSpPr>
        <p:spPr>
          <a:xfrm>
            <a:off x="7284605" y="1363061"/>
            <a:ext cx="1415772" cy="461665"/>
          </a:xfrm>
          <a:prstGeom prst="rect">
            <a:avLst/>
          </a:prstGeom>
          <a:noFill/>
        </p:spPr>
        <p:txBody>
          <a:bodyPr wrap="non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日俄战争</a:t>
            </a:r>
          </a:p>
        </p:txBody>
      </p:sp>
      <p:sp>
        <p:nvSpPr>
          <p:cNvPr id="39" name="矩形 38">
            <a:extLst>
              <a:ext uri="{FF2B5EF4-FFF2-40B4-BE49-F238E27FC236}">
                <a16:creationId xmlns="" xmlns:a16="http://schemas.microsoft.com/office/drawing/2014/main" id="{10281B34-7FE8-4C4A-92FD-2259396CD145}"/>
              </a:ext>
            </a:extLst>
          </p:cNvPr>
          <p:cNvSpPr/>
          <p:nvPr/>
        </p:nvSpPr>
        <p:spPr>
          <a:xfrm>
            <a:off x="2207527" y="1398083"/>
            <a:ext cx="1405807" cy="461665"/>
          </a:xfrm>
          <a:prstGeom prst="rect">
            <a:avLst/>
          </a:prstGeom>
        </p:spPr>
        <p:txBody>
          <a:bodyPr wrap="square">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鸦片战争</a:t>
            </a:r>
          </a:p>
        </p:txBody>
      </p:sp>
      <p:sp>
        <p:nvSpPr>
          <p:cNvPr id="40" name="矩形 39">
            <a:extLst>
              <a:ext uri="{FF2B5EF4-FFF2-40B4-BE49-F238E27FC236}">
                <a16:creationId xmlns="" xmlns:a16="http://schemas.microsoft.com/office/drawing/2014/main" id="{D043F29C-BA66-8648-9737-3DF0C56C6079}"/>
              </a:ext>
            </a:extLst>
          </p:cNvPr>
          <p:cNvSpPr/>
          <p:nvPr/>
        </p:nvSpPr>
        <p:spPr>
          <a:xfrm>
            <a:off x="3651508" y="1398082"/>
            <a:ext cx="1415772" cy="461665"/>
          </a:xfrm>
          <a:prstGeom prst="rect">
            <a:avLst/>
          </a:prstGeom>
        </p:spPr>
        <p:txBody>
          <a:bodyPr wrap="none">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甲午战争</a:t>
            </a:r>
          </a:p>
        </p:txBody>
      </p:sp>
      <p:sp>
        <p:nvSpPr>
          <p:cNvPr id="41" name="矩形 40">
            <a:extLst>
              <a:ext uri="{FF2B5EF4-FFF2-40B4-BE49-F238E27FC236}">
                <a16:creationId xmlns="" xmlns:a16="http://schemas.microsoft.com/office/drawing/2014/main" id="{11B9B355-1D36-E440-80FD-AD2F065F3839}"/>
              </a:ext>
            </a:extLst>
          </p:cNvPr>
          <p:cNvSpPr/>
          <p:nvPr/>
        </p:nvSpPr>
        <p:spPr>
          <a:xfrm>
            <a:off x="5228371" y="1385278"/>
            <a:ext cx="2031325" cy="461665"/>
          </a:xfrm>
          <a:prstGeom prst="rect">
            <a:avLst/>
          </a:prstGeom>
        </p:spPr>
        <p:txBody>
          <a:bodyPr wrap="none">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八国联军侵华</a:t>
            </a:r>
          </a:p>
        </p:txBody>
      </p:sp>
      <p:sp>
        <p:nvSpPr>
          <p:cNvPr id="42" name="文本框 41">
            <a:extLst>
              <a:ext uri="{FF2B5EF4-FFF2-40B4-BE49-F238E27FC236}">
                <a16:creationId xmlns="" xmlns:a16="http://schemas.microsoft.com/office/drawing/2014/main" id="{78C36400-247E-EC44-809B-79F8985B3332}"/>
              </a:ext>
            </a:extLst>
          </p:cNvPr>
          <p:cNvSpPr txBox="1"/>
          <p:nvPr/>
        </p:nvSpPr>
        <p:spPr>
          <a:xfrm>
            <a:off x="4680629" y="935165"/>
            <a:ext cx="2646878" cy="461665"/>
          </a:xfrm>
          <a:prstGeom prst="rect">
            <a:avLst/>
          </a:prstGeom>
          <a:noFill/>
        </p:spPr>
        <p:txBody>
          <a:bodyPr wrap="none" rtlCol="0">
            <a:spAutoFit/>
          </a:bodyPr>
          <a:lstStyle/>
          <a:p>
            <a:r>
              <a:rPr lang="zh-CN" altLang="en-US" sz="2400" b="1">
                <a:solidFill>
                  <a:schemeClr val="tx1">
                    <a:lumMod val="65000"/>
                    <a:lumOff val="35000"/>
                  </a:schemeClr>
                </a:solidFill>
                <a:latin typeface="微软雅黑" panose="020b0503020204020204" pitchFamily="34" charset="-122"/>
                <a:ea typeface="微软雅黑" panose="020b0503020204020204" pitchFamily="34" charset="-122"/>
              </a:rPr>
              <a:t>民族危机不断加剧</a:t>
            </a:r>
          </a:p>
        </p:txBody>
      </p:sp>
      <p:sp>
        <p:nvSpPr>
          <p:cNvPr id="43" name="矩形 42">
            <a:extLst>
              <a:ext uri="{FF2B5EF4-FFF2-40B4-BE49-F238E27FC236}">
                <a16:creationId xmlns="" xmlns:a16="http://schemas.microsoft.com/office/drawing/2014/main" id="{AEFE1C33-801C-374B-AFC9-4CAFF8FD0A5E}"/>
              </a:ext>
            </a:extLst>
          </p:cNvPr>
          <p:cNvSpPr/>
          <p:nvPr/>
        </p:nvSpPr>
        <p:spPr>
          <a:xfrm>
            <a:off x="2278522" y="2765465"/>
            <a:ext cx="8782050" cy="954107"/>
          </a:xfrm>
          <a:prstGeom prst="rect">
            <a:avLst/>
          </a:prstGeom>
          <a:solidFill>
            <a:schemeClr val="accent6">
              <a:lumMod val="40000"/>
              <a:lumOff val="60000"/>
            </a:schemeClr>
          </a:solidFill>
        </p:spPr>
        <p:txBody>
          <a:bodyPr wrap="square">
            <a:spAutoFit/>
          </a:bodyPr>
          <a:lstStyle/>
          <a:p>
            <a:r>
              <a:rPr lang="zh-CN" altLang="en-US" sz="2800">
                <a:solidFill>
                  <a:prstClr val="black"/>
                </a:solidFill>
                <a:latin typeface="华文楷体" panose="02010600040101010101" pitchFamily="2" charset="-122"/>
                <a:ea typeface="华文楷体" panose="02010600040101010101" pitchFamily="2" charset="-122"/>
              </a:rPr>
              <a:t>      </a:t>
            </a:r>
            <a:r>
              <a:rPr lang="zh-CN" altLang="zh-CN" sz="2800">
                <a:solidFill>
                  <a:prstClr val="black"/>
                </a:solidFill>
                <a:latin typeface="华文楷体" panose="02010600040101010101" pitchFamily="2" charset="-122"/>
                <a:ea typeface="华文楷体" panose="02010600040101010101" pitchFamily="2" charset="-122"/>
              </a:rPr>
              <a:t>科举制以儒家经典为主要内容的考试科目和学校教育与近代社会的发展需求脱节。</a:t>
            </a:r>
            <a:endParaRPr lang="zh-CN" altLang="en-US" sz="2800"/>
          </a:p>
        </p:txBody>
      </p:sp>
      <p:sp>
        <p:nvSpPr>
          <p:cNvPr id="44" name="文本框 43">
            <a:extLst>
              <a:ext uri="{FF2B5EF4-FFF2-40B4-BE49-F238E27FC236}">
                <a16:creationId xmlns="" xmlns:a16="http://schemas.microsoft.com/office/drawing/2014/main" id="{769D166D-EF0E-CC40-AC99-31B768565A1E}"/>
              </a:ext>
            </a:extLst>
          </p:cNvPr>
          <p:cNvSpPr txBox="1"/>
          <p:nvPr/>
        </p:nvSpPr>
        <p:spPr>
          <a:xfrm>
            <a:off x="1112651" y="2788085"/>
            <a:ext cx="1108589" cy="830997"/>
          </a:xfrm>
          <a:prstGeom prst="rect">
            <a:avLst/>
          </a:prstGeom>
          <a:noFill/>
        </p:spPr>
        <p:txBody>
          <a:bodyPr wrap="square" rtlCol="0">
            <a:spAutoFit/>
          </a:bodyPr>
          <a:lstStyle/>
          <a:p>
            <a:r>
              <a:rPr lang="zh-CN" altLang="en-US" sz="2400">
                <a:solidFill>
                  <a:schemeClr val="accent6">
                    <a:lumMod val="75000"/>
                  </a:schemeClr>
                </a:solidFill>
                <a:latin typeface="微软雅黑" panose="020b0503020204020204" pitchFamily="34" charset="-122"/>
                <a:ea typeface="微软雅黑" panose="020b0503020204020204" pitchFamily="34" charset="-122"/>
              </a:rPr>
              <a:t>科举制冲击</a:t>
            </a:r>
          </a:p>
        </p:txBody>
      </p:sp>
      <p:sp>
        <p:nvSpPr>
          <p:cNvPr id="45" name="文本框 44">
            <a:extLst>
              <a:ext uri="{FF2B5EF4-FFF2-40B4-BE49-F238E27FC236}">
                <a16:creationId xmlns="" xmlns:a16="http://schemas.microsoft.com/office/drawing/2014/main" id="{DC3BF89B-9677-D841-80C6-F480D17076C4}"/>
              </a:ext>
            </a:extLst>
          </p:cNvPr>
          <p:cNvSpPr txBox="1"/>
          <p:nvPr/>
        </p:nvSpPr>
        <p:spPr>
          <a:xfrm>
            <a:off x="246099" y="2426909"/>
            <a:ext cx="565728" cy="1815882"/>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整体认识</a:t>
            </a:r>
          </a:p>
        </p:txBody>
      </p:sp>
    </p:spTree>
    <p:extLst>
      <p:ext uri="{BB962C8B-B14F-4D97-AF65-F5344CB8AC3E}">
        <p14:creationId xmlns:p14="http://schemas.microsoft.com/office/powerpoint/2010/main" val="66906862"/>
      </p:ext>
    </p:ext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a:extLst>
              <a:ext uri="{FF2B5EF4-FFF2-40B4-BE49-F238E27FC236}">
                <a16:creationId xmlns="" xmlns:a16="http://schemas.microsoft.com/office/drawing/2014/main" id="{BD702D6A-A1EA-FB44-BA97-27C8A250B3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550" y="1479091"/>
            <a:ext cx="4857750" cy="2951662"/>
          </a:xfrm>
          <a:prstGeom prst="rect">
            <a:avLst/>
          </a:prstGeom>
        </p:spPr>
      </p:pic>
      <p:pic>
        <p:nvPicPr>
          <p:cNvPr id="5" name="图片 4">
            <a:extLst>
              <a:ext uri="{FF2B5EF4-FFF2-40B4-BE49-F238E27FC236}">
                <a16:creationId xmlns="" xmlns:a16="http://schemas.microsoft.com/office/drawing/2014/main" id="{3D6027EC-9CCE-184C-9DAF-E74873F650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1551" y="996696"/>
            <a:ext cx="1638300" cy="526060"/>
          </a:xfrm>
          <a:prstGeom prst="rect">
            <a:avLst/>
          </a:prstGeom>
        </p:spPr>
      </p:pic>
      <p:sp>
        <p:nvSpPr>
          <p:cNvPr id="6" name="文本框 5">
            <a:extLst>
              <a:ext uri="{FF2B5EF4-FFF2-40B4-BE49-F238E27FC236}">
                <a16:creationId xmlns="" xmlns:a16="http://schemas.microsoft.com/office/drawing/2014/main" id="{850BAC2F-D823-474A-AB5C-C10834768F9A}"/>
              </a:ext>
            </a:extLst>
          </p:cNvPr>
          <p:cNvSpPr txBox="1"/>
          <p:nvPr/>
        </p:nvSpPr>
        <p:spPr>
          <a:xfrm>
            <a:off x="90813" y="2370413"/>
            <a:ext cx="565728" cy="1815882"/>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重点分析</a:t>
            </a:r>
          </a:p>
        </p:txBody>
      </p:sp>
      <p:sp>
        <p:nvSpPr>
          <p:cNvPr id="7" name="文本框 6">
            <a:extLst>
              <a:ext uri="{FF2B5EF4-FFF2-40B4-BE49-F238E27FC236}">
                <a16:creationId xmlns="" xmlns:a16="http://schemas.microsoft.com/office/drawing/2014/main" id="{21F3111A-5E53-A244-8447-8ED54E3904D9}"/>
              </a:ext>
            </a:extLst>
          </p:cNvPr>
          <p:cNvSpPr txBox="1"/>
          <p:nvPr/>
        </p:nvSpPr>
        <p:spPr>
          <a:xfrm>
            <a:off x="949438" y="4810069"/>
            <a:ext cx="4572084"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典型材料：史料阅读</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教材正文</a:t>
            </a:r>
          </a:p>
        </p:txBody>
      </p:sp>
      <p:sp>
        <p:nvSpPr>
          <p:cNvPr id="8" name="文本框 7">
            <a:extLst>
              <a:ext uri="{FF2B5EF4-FFF2-40B4-BE49-F238E27FC236}">
                <a16:creationId xmlns="" xmlns:a16="http://schemas.microsoft.com/office/drawing/2014/main" id="{6621F738-4C99-F641-BA4B-E7E58C56E440}"/>
              </a:ext>
            </a:extLst>
          </p:cNvPr>
          <p:cNvSpPr txBox="1"/>
          <p:nvPr/>
        </p:nvSpPr>
        <p:spPr>
          <a:xfrm>
            <a:off x="949438" y="6283375"/>
            <a:ext cx="4879862" cy="461665"/>
          </a:xfrm>
          <a:prstGeom prst="rect">
            <a:avLst/>
          </a:prstGeom>
          <a:noFill/>
        </p:spPr>
        <p:txBody>
          <a:bodyPr wrap="none" rtlCol="0">
            <a:spAutoFit/>
          </a:bodyPr>
          <a:lstStyle/>
          <a:p>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3.</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学法指导：时间信息</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关键词概括</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文本框 8">
            <a:extLst>
              <a:ext uri="{FF2B5EF4-FFF2-40B4-BE49-F238E27FC236}">
                <a16:creationId xmlns="" xmlns:a16="http://schemas.microsoft.com/office/drawing/2014/main" id="{C6AFD4EA-2E3A-AD47-90EB-0C4AB9845E23}"/>
              </a:ext>
            </a:extLst>
          </p:cNvPr>
          <p:cNvSpPr txBox="1"/>
          <p:nvPr/>
        </p:nvSpPr>
        <p:spPr>
          <a:xfrm>
            <a:off x="949438" y="5547012"/>
            <a:ext cx="3825085"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2.</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合理设问：围绕核心内容</a:t>
            </a:r>
          </a:p>
        </p:txBody>
      </p:sp>
      <p:pic>
        <p:nvPicPr>
          <p:cNvPr id="13" name="图片 12">
            <a:extLst>
              <a:ext uri="{FF2B5EF4-FFF2-40B4-BE49-F238E27FC236}">
                <a16:creationId xmlns="" xmlns:a16="http://schemas.microsoft.com/office/drawing/2014/main" id="{04C4AC9D-C49D-D643-BF92-D440593A6E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27173" y="1507455"/>
            <a:ext cx="4857750" cy="2922095"/>
          </a:xfrm>
          <a:prstGeom prst="rect">
            <a:avLst/>
          </a:prstGeom>
        </p:spPr>
      </p:pic>
      <p:sp>
        <p:nvSpPr>
          <p:cNvPr id="14" name="文本框 13">
            <a:extLst>
              <a:ext uri="{FF2B5EF4-FFF2-40B4-BE49-F238E27FC236}">
                <a16:creationId xmlns="" xmlns:a16="http://schemas.microsoft.com/office/drawing/2014/main" id="{09C0CE98-D546-2F43-92CB-25F49E31163B}"/>
              </a:ext>
            </a:extLst>
          </p:cNvPr>
          <p:cNvSpPr txBox="1"/>
          <p:nvPr/>
        </p:nvSpPr>
        <p:spPr>
          <a:xfrm>
            <a:off x="6427173" y="1066160"/>
            <a:ext cx="1343938" cy="400110"/>
          </a:xfrm>
          <a:prstGeom prst="rect">
            <a:avLst/>
          </a:prstGeom>
          <a:solidFill>
            <a:schemeClr val="accent4">
              <a:lumMod val="20000"/>
              <a:lumOff val="80000"/>
              <a:alpha val="25000"/>
            </a:schemeClr>
          </a:solidFill>
        </p:spPr>
        <p:txBody>
          <a:bodyPr wrap="square" rtlCol="0">
            <a:spAutoFit/>
          </a:bodyPr>
          <a:lstStyle/>
          <a:p>
            <a:r>
              <a:rPr lang="zh-CN" altLang="en-US" sz="2000" b="1">
                <a:solidFill>
                  <a:schemeClr val="tx1">
                    <a:lumMod val="75000"/>
                    <a:lumOff val="25000"/>
                  </a:schemeClr>
                </a:solidFill>
                <a:latin typeface="Kaiti SC" panose="02010600040101010101" pitchFamily="2" charset="-122"/>
                <a:ea typeface="Kaiti SC" panose="02010600040101010101" pitchFamily="2" charset="-122"/>
              </a:rPr>
              <a:t>教材正文</a:t>
            </a:r>
          </a:p>
        </p:txBody>
      </p:sp>
      <p:pic>
        <p:nvPicPr>
          <p:cNvPr id="15" name="图片 4" descr="nordribg1.jpg">
            <a:extLst>
              <a:ext uri="{FF2B5EF4-FFF2-40B4-BE49-F238E27FC236}">
                <a16:creationId xmlns="" xmlns:a16="http://schemas.microsoft.com/office/drawing/2014/main" id="{1DF0A05E-662F-A544-A966-8829455B005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2">
            <a:extLst>
              <a:ext uri="{FF2B5EF4-FFF2-40B4-BE49-F238E27FC236}">
                <a16:creationId xmlns="" xmlns:a16="http://schemas.microsoft.com/office/drawing/2014/main" id="{FA9F68EE-1694-2E4F-8CD8-56E2C2DF7FF6}"/>
              </a:ext>
            </a:extLst>
          </p:cNvPr>
          <p:cNvSpPr txBox="1">
            <a:spLocks noChangeArrowheads="1"/>
          </p:cNvSpPr>
          <p:nvPr/>
        </p:nvSpPr>
        <p:spPr bwMode="auto">
          <a:xfrm>
            <a:off x="-319088" y="-76200"/>
            <a:ext cx="8980754"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环节一：晚清选官制度的变革</a:t>
            </a:r>
            <a:endParaRPr lang="en-US" altLang="zh-CN" sz="3200" i="0">
              <a:solidFill>
                <a:schemeClr val="bg1"/>
              </a:solidFill>
              <a:latin typeface="微软雅黑" panose="020b0503020204020204" pitchFamily="34" charset="-122"/>
              <a:ea typeface="微软雅黑" panose="020b0503020204020204" pitchFamily="34" charset="-122"/>
            </a:endParaRPr>
          </a:p>
        </p:txBody>
      </p:sp>
      <p:cxnSp>
        <p:nvCxnSpPr>
          <p:cNvPr id="4" name="直线连接符 3">
            <a:extLst>
              <a:ext uri="{FF2B5EF4-FFF2-40B4-BE49-F238E27FC236}">
                <a16:creationId xmlns="" xmlns:a16="http://schemas.microsoft.com/office/drawing/2014/main" id="{AA898D1F-BEFC-F24A-801D-B0F7AE798923}"/>
              </a:ext>
            </a:extLst>
          </p:cNvPr>
          <p:cNvCxnSpPr/>
          <p:nvPr/>
        </p:nvCxnSpPr>
        <p:spPr>
          <a:xfrm>
            <a:off x="10344150" y="1809750"/>
            <a:ext cx="807423"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7" name="直线连接符 16">
            <a:extLst>
              <a:ext uri="{FF2B5EF4-FFF2-40B4-BE49-F238E27FC236}">
                <a16:creationId xmlns="" xmlns:a16="http://schemas.microsoft.com/office/drawing/2014/main" id="{F4C3DC27-1C35-024D-90C6-72DB663CA088}"/>
              </a:ext>
            </a:extLst>
          </p:cNvPr>
          <p:cNvCxnSpPr/>
          <p:nvPr/>
        </p:nvCxnSpPr>
        <p:spPr>
          <a:xfrm>
            <a:off x="6427173" y="2095500"/>
            <a:ext cx="602277"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8" name="直线连接符 17">
            <a:extLst>
              <a:ext uri="{FF2B5EF4-FFF2-40B4-BE49-F238E27FC236}">
                <a16:creationId xmlns="" xmlns:a16="http://schemas.microsoft.com/office/drawing/2014/main" id="{6A3B2036-F681-EE4F-9222-98650588B5AD}"/>
              </a:ext>
            </a:extLst>
          </p:cNvPr>
          <p:cNvCxnSpPr/>
          <p:nvPr/>
        </p:nvCxnSpPr>
        <p:spPr>
          <a:xfrm>
            <a:off x="8115300" y="2370413"/>
            <a:ext cx="807423"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 name="直线连接符 18">
            <a:extLst>
              <a:ext uri="{FF2B5EF4-FFF2-40B4-BE49-F238E27FC236}">
                <a16:creationId xmlns="" xmlns:a16="http://schemas.microsoft.com/office/drawing/2014/main" id="{6D012A97-E207-584E-8082-44A852CFDFDE}"/>
              </a:ext>
            </a:extLst>
          </p:cNvPr>
          <p:cNvCxnSpPr/>
          <p:nvPr/>
        </p:nvCxnSpPr>
        <p:spPr>
          <a:xfrm>
            <a:off x="9536727" y="2370413"/>
            <a:ext cx="807423"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 name="直线连接符 19">
            <a:extLst>
              <a:ext uri="{FF2B5EF4-FFF2-40B4-BE49-F238E27FC236}">
                <a16:creationId xmlns="" xmlns:a16="http://schemas.microsoft.com/office/drawing/2014/main" id="{FD3B5759-B899-6645-959F-8FAEAEE82D56}"/>
              </a:ext>
            </a:extLst>
          </p:cNvPr>
          <p:cNvCxnSpPr/>
          <p:nvPr/>
        </p:nvCxnSpPr>
        <p:spPr>
          <a:xfrm>
            <a:off x="5103470" y="3789317"/>
            <a:ext cx="602277"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53248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A74900D0-49A1-CB4E-885D-6AB6A4D473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D731F840-4DF4-A741-A633-8D16F3DF6718}"/>
              </a:ext>
            </a:extLst>
          </p:cNvPr>
          <p:cNvSpPr txBox="1">
            <a:spLocks noChangeArrowheads="1"/>
          </p:cNvSpPr>
          <p:nvPr/>
        </p:nvSpPr>
        <p:spPr bwMode="auto">
          <a:xfrm>
            <a:off x="-319088" y="-76200"/>
            <a:ext cx="8980754"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环节一：晚清选官制度的变革</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 xmlns:a16="http://schemas.microsoft.com/office/drawing/2014/main" id="{6AF01853-405C-DA45-859D-AD461875DAE8}"/>
              </a:ext>
            </a:extLst>
          </p:cNvPr>
          <p:cNvSpPr txBox="1"/>
          <p:nvPr/>
        </p:nvSpPr>
        <p:spPr>
          <a:xfrm>
            <a:off x="35484" y="1451301"/>
            <a:ext cx="12121032" cy="830997"/>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唯物史观：水平</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3</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4</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从历史发展的角度认识国家制度的措施，了解制度产生 </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的具体时代背景，及其意图解决的社会问题。</a:t>
            </a:r>
          </a:p>
        </p:txBody>
      </p:sp>
      <p:sp>
        <p:nvSpPr>
          <p:cNvPr id="5" name="文本框 4">
            <a:extLst>
              <a:ext uri="{FF2B5EF4-FFF2-40B4-BE49-F238E27FC236}">
                <a16:creationId xmlns="" xmlns:a16="http://schemas.microsoft.com/office/drawing/2014/main" id="{E7949162-788B-734D-AD20-B59EC7845378}"/>
              </a:ext>
            </a:extLst>
          </p:cNvPr>
          <p:cNvSpPr txBox="1"/>
          <p:nvPr/>
        </p:nvSpPr>
        <p:spPr>
          <a:xfrm>
            <a:off x="70968" y="2865236"/>
            <a:ext cx="12121032" cy="1200329"/>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时空观念：水平</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3</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能够把握相关史事的时间联系，并用特定的时间术语对较长时</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段的史事加以概括和说明。</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水平</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4</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对历史问题进行探究的过程中，能将其置于具体的时空框架下。</a:t>
            </a:r>
          </a:p>
        </p:txBody>
      </p:sp>
    </p:spTree>
    <p:extLst>
      <p:ext uri="{BB962C8B-B14F-4D97-AF65-F5344CB8AC3E}">
        <p14:creationId xmlns:p14="http://schemas.microsoft.com/office/powerpoint/2010/main" val="2395414294"/>
      </p:ext>
    </p:ext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3" name="五边形 22">
            <a:extLst>
              <a:ext uri="{FF2B5EF4-FFF2-40B4-BE49-F238E27FC236}">
                <a16:creationId xmlns="" xmlns:a16="http://schemas.microsoft.com/office/drawing/2014/main" id="{46DCB1C0-56CC-B444-9B84-4F053F032AC6}"/>
              </a:ext>
            </a:extLst>
          </p:cNvPr>
          <p:cNvSpPr/>
          <p:nvPr/>
        </p:nvSpPr>
        <p:spPr>
          <a:xfrm>
            <a:off x="1884758" y="1882362"/>
            <a:ext cx="1185519" cy="1246236"/>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5" name="图片 4" descr="nordribg1.jpg">
            <a:extLst>
              <a:ext uri="{FF2B5EF4-FFF2-40B4-BE49-F238E27FC236}">
                <a16:creationId xmlns="" xmlns:a16="http://schemas.microsoft.com/office/drawing/2014/main" id="{1DF0A05E-662F-A544-A966-8829455B00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2">
            <a:extLst>
              <a:ext uri="{FF2B5EF4-FFF2-40B4-BE49-F238E27FC236}">
                <a16:creationId xmlns="" xmlns:a16="http://schemas.microsoft.com/office/drawing/2014/main" id="{FA9F68EE-1694-2E4F-8CD8-56E2C2DF7FF6}"/>
              </a:ext>
            </a:extLst>
          </p:cNvPr>
          <p:cNvSpPr txBox="1">
            <a:spLocks noChangeArrowheads="1"/>
          </p:cNvSpPr>
          <p:nvPr/>
        </p:nvSpPr>
        <p:spPr bwMode="auto">
          <a:xfrm>
            <a:off x="-319088" y="-76200"/>
            <a:ext cx="9653588"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环节二：民国时期的官员选拔制度</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12" name="文本框 11">
            <a:extLst>
              <a:ext uri="{FF2B5EF4-FFF2-40B4-BE49-F238E27FC236}">
                <a16:creationId xmlns="" xmlns:a16="http://schemas.microsoft.com/office/drawing/2014/main" id="{A8D8A03E-2BF0-CF40-818F-66CA840FDCB3}"/>
              </a:ext>
            </a:extLst>
          </p:cNvPr>
          <p:cNvSpPr txBox="1"/>
          <p:nvPr/>
        </p:nvSpPr>
        <p:spPr>
          <a:xfrm>
            <a:off x="246099" y="2426909"/>
            <a:ext cx="565728" cy="1815882"/>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整体认识</a:t>
            </a:r>
          </a:p>
        </p:txBody>
      </p:sp>
      <p:sp>
        <p:nvSpPr>
          <p:cNvPr id="2" name="右箭头 1">
            <a:extLst>
              <a:ext uri="{FF2B5EF4-FFF2-40B4-BE49-F238E27FC236}">
                <a16:creationId xmlns="" xmlns:a16="http://schemas.microsoft.com/office/drawing/2014/main" id="{8DBC30A5-6DE9-3A46-8B41-5A8EA1F4DD7A}"/>
              </a:ext>
            </a:extLst>
          </p:cNvPr>
          <p:cNvSpPr/>
          <p:nvPr/>
        </p:nvSpPr>
        <p:spPr>
          <a:xfrm>
            <a:off x="5972174" y="4262229"/>
            <a:ext cx="6067426" cy="1162050"/>
          </a:xfrm>
          <a:prstGeom prst="rightArrow">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a:extLst>
              <a:ext uri="{FF2B5EF4-FFF2-40B4-BE49-F238E27FC236}">
                <a16:creationId xmlns="" xmlns:a16="http://schemas.microsoft.com/office/drawing/2014/main" id="{F5BA48E2-73CE-FF45-9C75-F7FE71635B7C}"/>
              </a:ext>
            </a:extLst>
          </p:cNvPr>
          <p:cNvSpPr/>
          <p:nvPr/>
        </p:nvSpPr>
        <p:spPr>
          <a:xfrm>
            <a:off x="1884758" y="4528930"/>
            <a:ext cx="1321594" cy="628650"/>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文本框 3">
            <a:extLst>
              <a:ext uri="{FF2B5EF4-FFF2-40B4-BE49-F238E27FC236}">
                <a16:creationId xmlns="" xmlns:a16="http://schemas.microsoft.com/office/drawing/2014/main" id="{4FDCE55F-F528-A440-A9AB-DCD0FEA284C1}"/>
              </a:ext>
            </a:extLst>
          </p:cNvPr>
          <p:cNvSpPr txBox="1"/>
          <p:nvPr/>
        </p:nvSpPr>
        <p:spPr>
          <a:xfrm>
            <a:off x="1884758" y="4458533"/>
            <a:ext cx="2133600" cy="830997"/>
          </a:xfrm>
          <a:prstGeom prst="rect">
            <a:avLst/>
          </a:prstGeom>
          <a:noFill/>
        </p:spPr>
        <p:txBody>
          <a:bodyPr wrap="square" rtlCol="0">
            <a:spAutoFit/>
          </a:bodyPr>
          <a:lstStyle/>
          <a:p>
            <a:r>
              <a:rPr lang="zh-CN" altLang="en-US" sz="2400">
                <a:latin typeface="微软雅黑" panose="020b0503020204020204" pitchFamily="34" charset="-122"/>
                <a:ea typeface="微软雅黑" panose="020b0503020204020204" pitchFamily="34" charset="-122"/>
              </a:rPr>
              <a:t>南京</a:t>
            </a:r>
            <a:endParaRPr lang="en-US" altLang="zh-CN" sz="2400">
              <a:latin typeface="微软雅黑" panose="020b0503020204020204" pitchFamily="34" charset="-122"/>
              <a:ea typeface="微软雅黑" panose="020b0503020204020204" pitchFamily="34" charset="-122"/>
            </a:endParaRPr>
          </a:p>
          <a:p>
            <a:r>
              <a:rPr lang="zh-CN" altLang="en-US" sz="2400">
                <a:latin typeface="微软雅黑" panose="020b0503020204020204" pitchFamily="34" charset="-122"/>
                <a:ea typeface="微软雅黑" panose="020b0503020204020204" pitchFamily="34" charset="-122"/>
              </a:rPr>
              <a:t>临时政府</a:t>
            </a:r>
          </a:p>
        </p:txBody>
      </p:sp>
      <p:sp>
        <p:nvSpPr>
          <p:cNvPr id="18" name="矩形 17">
            <a:extLst>
              <a:ext uri="{FF2B5EF4-FFF2-40B4-BE49-F238E27FC236}">
                <a16:creationId xmlns="" xmlns:a16="http://schemas.microsoft.com/office/drawing/2014/main" id="{49EAB24A-35FD-9B4F-BFDF-E4E3833EFEDE}"/>
              </a:ext>
            </a:extLst>
          </p:cNvPr>
          <p:cNvSpPr/>
          <p:nvPr/>
        </p:nvSpPr>
        <p:spPr>
          <a:xfrm>
            <a:off x="3206352" y="4528929"/>
            <a:ext cx="3708798" cy="628650"/>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文本框 16">
            <a:extLst>
              <a:ext uri="{FF2B5EF4-FFF2-40B4-BE49-F238E27FC236}">
                <a16:creationId xmlns="" xmlns:a16="http://schemas.microsoft.com/office/drawing/2014/main" id="{00E38F2D-EA20-A94A-BC9F-29D91D94762A}"/>
              </a:ext>
            </a:extLst>
          </p:cNvPr>
          <p:cNvSpPr txBox="1"/>
          <p:nvPr/>
        </p:nvSpPr>
        <p:spPr>
          <a:xfrm>
            <a:off x="4423172" y="4612420"/>
            <a:ext cx="2133600" cy="461665"/>
          </a:xfrm>
          <a:prstGeom prst="rect">
            <a:avLst/>
          </a:prstGeom>
          <a:noFill/>
        </p:spPr>
        <p:txBody>
          <a:bodyPr wrap="square" rtlCol="0">
            <a:spAutoFit/>
          </a:bodyPr>
          <a:lstStyle/>
          <a:p>
            <a:r>
              <a:rPr lang="zh-CN" altLang="en-US" sz="2400">
                <a:latin typeface="微软雅黑" panose="020b0503020204020204" pitchFamily="34" charset="-122"/>
                <a:ea typeface="微软雅黑" panose="020b0503020204020204" pitchFamily="34" charset="-122"/>
              </a:rPr>
              <a:t>北洋政府</a:t>
            </a:r>
          </a:p>
        </p:txBody>
      </p:sp>
      <p:sp>
        <p:nvSpPr>
          <p:cNvPr id="19" name="文本框 18">
            <a:extLst>
              <a:ext uri="{FF2B5EF4-FFF2-40B4-BE49-F238E27FC236}">
                <a16:creationId xmlns="" xmlns:a16="http://schemas.microsoft.com/office/drawing/2014/main" id="{47882C04-CB2C-E345-A6B9-BA75A3AD7F53}"/>
              </a:ext>
            </a:extLst>
          </p:cNvPr>
          <p:cNvSpPr txBox="1"/>
          <p:nvPr/>
        </p:nvSpPr>
        <p:spPr>
          <a:xfrm>
            <a:off x="8241505" y="4598431"/>
            <a:ext cx="2133600" cy="461665"/>
          </a:xfrm>
          <a:prstGeom prst="rect">
            <a:avLst/>
          </a:prstGeom>
          <a:noFill/>
        </p:spPr>
        <p:txBody>
          <a:bodyPr wrap="square" rtlCol="0">
            <a:spAutoFit/>
          </a:bodyPr>
          <a:lstStyle/>
          <a:p>
            <a:r>
              <a:rPr lang="zh-CN" altLang="en-US" sz="2400">
                <a:latin typeface="微软雅黑" panose="020b0503020204020204" pitchFamily="34" charset="-122"/>
                <a:ea typeface="微软雅黑" panose="020b0503020204020204" pitchFamily="34" charset="-122"/>
              </a:rPr>
              <a:t>南京国民政府</a:t>
            </a:r>
          </a:p>
        </p:txBody>
      </p:sp>
      <p:sp>
        <p:nvSpPr>
          <p:cNvPr id="11" name="文本框 10">
            <a:extLst>
              <a:ext uri="{FF2B5EF4-FFF2-40B4-BE49-F238E27FC236}">
                <a16:creationId xmlns="" xmlns:a16="http://schemas.microsoft.com/office/drawing/2014/main" id="{B338858F-AE0B-D541-9B2E-96C2A33FACE3}"/>
              </a:ext>
            </a:extLst>
          </p:cNvPr>
          <p:cNvSpPr txBox="1"/>
          <p:nvPr/>
        </p:nvSpPr>
        <p:spPr>
          <a:xfrm>
            <a:off x="1175027" y="3360836"/>
            <a:ext cx="2031325" cy="830997"/>
          </a:xfrm>
          <a:prstGeom prst="rect">
            <a:avLst/>
          </a:prstGeom>
          <a:noFill/>
        </p:spPr>
        <p:txBody>
          <a:bodyPr wrap="none" rtlCol="0">
            <a:spAutoFit/>
          </a:bodyPr>
          <a:lstStyle/>
          <a:p>
            <a:r>
              <a:rPr lang="zh-CN" altLang="en-US" sz="2400">
                <a:latin typeface="微软雅黑" panose="020b0503020204020204" pitchFamily="34" charset="-122"/>
                <a:ea typeface="微软雅黑" panose="020b0503020204020204" pitchFamily="34" charset="-122"/>
              </a:rPr>
              <a:t>孙中山</a:t>
            </a:r>
            <a:endParaRPr lang="en-US" altLang="zh-CN" sz="2400">
              <a:latin typeface="微软雅黑" panose="020b0503020204020204" pitchFamily="34" charset="-122"/>
              <a:ea typeface="微软雅黑" panose="020b0503020204020204" pitchFamily="34" charset="-122"/>
            </a:endParaRPr>
          </a:p>
          <a:p>
            <a:r>
              <a:rPr lang="zh-CN" altLang="en-US" sz="2400">
                <a:latin typeface="微软雅黑" panose="020b0503020204020204" pitchFamily="34" charset="-122"/>
                <a:ea typeface="微软雅黑" panose="020b0503020204020204" pitchFamily="34" charset="-122"/>
              </a:rPr>
              <a:t>文官考试思想</a:t>
            </a:r>
          </a:p>
        </p:txBody>
      </p:sp>
      <p:sp>
        <p:nvSpPr>
          <p:cNvPr id="20" name="矩形 19">
            <a:extLst>
              <a:ext uri="{FF2B5EF4-FFF2-40B4-BE49-F238E27FC236}">
                <a16:creationId xmlns="" xmlns:a16="http://schemas.microsoft.com/office/drawing/2014/main" id="{DAE7E344-B490-074B-9BBB-83F05152DC94}"/>
              </a:ext>
            </a:extLst>
          </p:cNvPr>
          <p:cNvSpPr/>
          <p:nvPr/>
        </p:nvSpPr>
        <p:spPr>
          <a:xfrm>
            <a:off x="3099733" y="3360835"/>
            <a:ext cx="2646878" cy="461665"/>
          </a:xfrm>
          <a:prstGeom prst="rect">
            <a:avLst/>
          </a:prstGeom>
        </p:spPr>
        <p:txBody>
          <a:bodyPr wrap="none">
            <a:spAutoFit/>
          </a:bodyPr>
          <a:lstStyle/>
          <a:p>
            <a:r>
              <a:rPr lang="en-US" altLang="zh-CN" sz="2400">
                <a:latin typeface="微软雅黑" panose="020b0503020204020204" pitchFamily="34" charset="-122"/>
                <a:ea typeface="微软雅黑" panose="020b0503020204020204" pitchFamily="34" charset="-122"/>
              </a:rPr>
              <a:t>《</a:t>
            </a:r>
            <a:r>
              <a:rPr lang="zh-CN" altLang="en-US" sz="2400">
                <a:latin typeface="微软雅黑" panose="020b0503020204020204" pitchFamily="34" charset="-122"/>
                <a:ea typeface="微软雅黑" panose="020b0503020204020204" pitchFamily="34" charset="-122"/>
              </a:rPr>
              <a:t>文官考试法案</a:t>
            </a:r>
            <a:r>
              <a:rPr lang="en-US" altLang="zh-CN" sz="2400">
                <a:latin typeface="微软雅黑" panose="020b0503020204020204" pitchFamily="34" charset="-122"/>
                <a:ea typeface="微软雅黑" panose="020b0503020204020204" pitchFamily="34" charset="-122"/>
              </a:rPr>
              <a:t>》</a:t>
            </a:r>
            <a:endParaRPr lang="zh-CN" altLang="en-US" sz="2400">
              <a:latin typeface="微软雅黑" pitchFamily="34" charset="-122"/>
              <a:ea typeface="微软雅黑" pitchFamily="34" charset="-122"/>
            </a:endParaRPr>
          </a:p>
        </p:txBody>
      </p:sp>
      <p:sp>
        <p:nvSpPr>
          <p:cNvPr id="21" name="文本框 20">
            <a:extLst>
              <a:ext uri="{FF2B5EF4-FFF2-40B4-BE49-F238E27FC236}">
                <a16:creationId xmlns="" xmlns:a16="http://schemas.microsoft.com/office/drawing/2014/main" id="{1AA107EF-FC2C-4A4F-96C1-19C6A93D4A40}"/>
              </a:ext>
            </a:extLst>
          </p:cNvPr>
          <p:cNvSpPr txBox="1"/>
          <p:nvPr/>
        </p:nvSpPr>
        <p:spPr>
          <a:xfrm>
            <a:off x="3356695" y="4075418"/>
            <a:ext cx="1217000" cy="461665"/>
          </a:xfrm>
          <a:prstGeom prst="rect">
            <a:avLst/>
          </a:prstGeom>
          <a:noFill/>
        </p:spPr>
        <p:txBody>
          <a:bodyPr wrap="none" rtlCol="0">
            <a:spAutoFit/>
          </a:bodyPr>
          <a:lstStyle/>
          <a:p>
            <a:r>
              <a:rPr lang="en-US" altLang="zh-CN" sz="2400">
                <a:latin typeface="微软雅黑" panose="020b0503020204020204" pitchFamily="34" charset="-122"/>
                <a:ea typeface="微软雅黑" panose="020b0503020204020204" pitchFamily="34" charset="-122"/>
              </a:rPr>
              <a:t>1913</a:t>
            </a:r>
            <a:r>
              <a:rPr lang="zh-CN" altLang="en-US" sz="2400">
                <a:latin typeface="微软雅黑" panose="020b0503020204020204" pitchFamily="34" charset="-122"/>
                <a:ea typeface="微软雅黑" panose="020b0503020204020204" pitchFamily="34" charset="-122"/>
              </a:rPr>
              <a:t>年</a:t>
            </a:r>
          </a:p>
        </p:txBody>
      </p:sp>
      <p:sp>
        <p:nvSpPr>
          <p:cNvPr id="22" name="矩形 21">
            <a:extLst>
              <a:ext uri="{FF2B5EF4-FFF2-40B4-BE49-F238E27FC236}">
                <a16:creationId xmlns="" xmlns:a16="http://schemas.microsoft.com/office/drawing/2014/main" id="{5798BC75-4B24-4547-9287-D719CCC8F7D6}"/>
              </a:ext>
            </a:extLst>
          </p:cNvPr>
          <p:cNvSpPr/>
          <p:nvPr/>
        </p:nvSpPr>
        <p:spPr>
          <a:xfrm>
            <a:off x="1884758" y="2114389"/>
            <a:ext cx="800219" cy="830997"/>
          </a:xfrm>
          <a:prstGeom prst="rect">
            <a:avLst/>
          </a:prstGeom>
        </p:spPr>
        <p:txBody>
          <a:bodyPr wrap="none">
            <a:spAutoFit/>
          </a:bodyPr>
          <a:lstStyle/>
          <a:p>
            <a:r>
              <a:rPr lang="zh-CN" altLang="en-US" sz="2400">
                <a:solidFill>
                  <a:schemeClr val="bg1"/>
                </a:solidFill>
                <a:latin typeface="微软雅黑" panose="020b0503020204020204" pitchFamily="34" charset="-122"/>
                <a:ea typeface="微软雅黑" panose="020b0503020204020204" pitchFamily="34" charset="-122"/>
              </a:rPr>
              <a:t>理论</a:t>
            </a:r>
            <a:endParaRPr lang="en-US" altLang="zh-CN" sz="2400">
              <a:solidFill>
                <a:schemeClr val="bg1"/>
              </a:solidFill>
              <a:latin typeface="微软雅黑" pitchFamily="34" charset="-122"/>
              <a:ea typeface="微软雅黑" pitchFamily="34" charset="-122"/>
            </a:endParaRPr>
          </a:p>
          <a:p>
            <a:r>
              <a:rPr lang="zh-CN" altLang="en-US" sz="2400">
                <a:solidFill>
                  <a:schemeClr val="bg1"/>
                </a:solidFill>
                <a:latin typeface="微软雅黑" panose="020b0503020204020204" pitchFamily="34" charset="-122"/>
                <a:ea typeface="微软雅黑" panose="020b0503020204020204" pitchFamily="34" charset="-122"/>
              </a:rPr>
              <a:t>基础</a:t>
            </a:r>
          </a:p>
        </p:txBody>
      </p:sp>
      <p:sp>
        <p:nvSpPr>
          <p:cNvPr id="24" name="五边形 23">
            <a:extLst>
              <a:ext uri="{FF2B5EF4-FFF2-40B4-BE49-F238E27FC236}">
                <a16:creationId xmlns="" xmlns:a16="http://schemas.microsoft.com/office/drawing/2014/main" id="{ABCCF520-DC76-044E-921E-001C4DFFDAD0}"/>
              </a:ext>
            </a:extLst>
          </p:cNvPr>
          <p:cNvSpPr/>
          <p:nvPr/>
        </p:nvSpPr>
        <p:spPr>
          <a:xfrm>
            <a:off x="3237653" y="1863934"/>
            <a:ext cx="3677497" cy="1246236"/>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矩形 24">
            <a:extLst>
              <a:ext uri="{FF2B5EF4-FFF2-40B4-BE49-F238E27FC236}">
                <a16:creationId xmlns="" xmlns:a16="http://schemas.microsoft.com/office/drawing/2014/main" id="{02748DE9-BA84-FE47-BFFE-D23F1BCF276A}"/>
              </a:ext>
            </a:extLst>
          </p:cNvPr>
          <p:cNvSpPr/>
          <p:nvPr/>
        </p:nvSpPr>
        <p:spPr>
          <a:xfrm>
            <a:off x="3894366" y="2114711"/>
            <a:ext cx="3020784" cy="830997"/>
          </a:xfrm>
          <a:prstGeom prst="rect">
            <a:avLst/>
          </a:prstGeom>
        </p:spPr>
        <p:txBody>
          <a:bodyPr wrap="square">
            <a:spAutoFit/>
          </a:bodyPr>
          <a:lstStyle/>
          <a:p>
            <a:r>
              <a:rPr lang="zh-CN" altLang="en-US" sz="2400">
                <a:solidFill>
                  <a:schemeClr val="bg1"/>
                </a:solidFill>
                <a:latin typeface="微软雅黑" panose="020b0503020204020204" pitchFamily="34" charset="-122"/>
                <a:ea typeface="微软雅黑" panose="020b0503020204020204" pitchFamily="34" charset="-122"/>
              </a:rPr>
              <a:t>文官考试制度</a:t>
            </a:r>
            <a:endParaRPr lang="en-US" altLang="zh-CN" sz="2400">
              <a:solidFill>
                <a:schemeClr val="bg1"/>
              </a:solidFill>
              <a:latin typeface="微软雅黑" panose="020b0503020204020204" pitchFamily="34" charset="-122"/>
              <a:ea typeface="微软雅黑" panose="020b0503020204020204" pitchFamily="34" charset="-122"/>
            </a:endParaRPr>
          </a:p>
          <a:p>
            <a:r>
              <a:rPr lang="zh-CN" altLang="en-US" sz="2400">
                <a:solidFill>
                  <a:schemeClr val="bg1"/>
                </a:solidFill>
                <a:latin typeface="微软雅黑" panose="020b0503020204020204" pitchFamily="34" charset="-122"/>
                <a:ea typeface="微软雅黑" panose="020b0503020204020204" pitchFamily="34" charset="-122"/>
              </a:rPr>
              <a:t>正式建立</a:t>
            </a:r>
          </a:p>
        </p:txBody>
      </p:sp>
      <p:sp>
        <p:nvSpPr>
          <p:cNvPr id="26" name="五边形 25">
            <a:extLst>
              <a:ext uri="{FF2B5EF4-FFF2-40B4-BE49-F238E27FC236}">
                <a16:creationId xmlns="" xmlns:a16="http://schemas.microsoft.com/office/drawing/2014/main" id="{CCA54826-990D-5941-9198-1CE5C09A117E}"/>
              </a:ext>
            </a:extLst>
          </p:cNvPr>
          <p:cNvSpPr/>
          <p:nvPr/>
        </p:nvSpPr>
        <p:spPr>
          <a:xfrm>
            <a:off x="7082526" y="1863934"/>
            <a:ext cx="3677497" cy="1246236"/>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矩形 26">
            <a:extLst>
              <a:ext uri="{FF2B5EF4-FFF2-40B4-BE49-F238E27FC236}">
                <a16:creationId xmlns="" xmlns:a16="http://schemas.microsoft.com/office/drawing/2014/main" id="{B940F58F-0E65-1841-AEA5-6BB4DA4931E0}"/>
              </a:ext>
            </a:extLst>
          </p:cNvPr>
          <p:cNvSpPr/>
          <p:nvPr/>
        </p:nvSpPr>
        <p:spPr>
          <a:xfrm>
            <a:off x="7354321" y="2256219"/>
            <a:ext cx="3020784" cy="461665"/>
          </a:xfrm>
          <a:prstGeom prst="rect">
            <a:avLst/>
          </a:prstGeom>
        </p:spPr>
        <p:txBody>
          <a:bodyPr wrap="square">
            <a:spAutoFit/>
          </a:bodyPr>
          <a:lstStyle/>
          <a:p>
            <a:r>
              <a:rPr lang="zh-CN" altLang="en-US" sz="2400">
                <a:solidFill>
                  <a:schemeClr val="bg1"/>
                </a:solidFill>
                <a:latin typeface="微软雅黑" panose="020b0503020204020204" pitchFamily="34" charset="-122"/>
                <a:ea typeface="微软雅黑" panose="020b0503020204020204" pitchFamily="34" charset="-122"/>
              </a:rPr>
              <a:t>正式建立公务员制度</a:t>
            </a:r>
          </a:p>
        </p:txBody>
      </p:sp>
      <p:sp>
        <p:nvSpPr>
          <p:cNvPr id="28" name="文本框 27">
            <a:extLst>
              <a:ext uri="{FF2B5EF4-FFF2-40B4-BE49-F238E27FC236}">
                <a16:creationId xmlns="" xmlns:a16="http://schemas.microsoft.com/office/drawing/2014/main" id="{6478AAA6-9B06-D846-B062-7E47C6188256}"/>
              </a:ext>
            </a:extLst>
          </p:cNvPr>
          <p:cNvSpPr txBox="1"/>
          <p:nvPr/>
        </p:nvSpPr>
        <p:spPr>
          <a:xfrm>
            <a:off x="6973995" y="3997701"/>
            <a:ext cx="1217000" cy="461665"/>
          </a:xfrm>
          <a:prstGeom prst="rect">
            <a:avLst/>
          </a:prstGeom>
          <a:noFill/>
        </p:spPr>
        <p:txBody>
          <a:bodyPr wrap="none" rtlCol="0">
            <a:spAutoFit/>
          </a:bodyPr>
          <a:lstStyle/>
          <a:p>
            <a:r>
              <a:rPr lang="en-US" altLang="zh-CN" sz="2400">
                <a:latin typeface="微软雅黑" panose="020b0503020204020204" pitchFamily="34" charset="-122"/>
                <a:ea typeface="微软雅黑" panose="020b0503020204020204" pitchFamily="34" charset="-122"/>
              </a:rPr>
              <a:t>1929</a:t>
            </a:r>
            <a:r>
              <a:rPr lang="zh-CN" altLang="en-US" sz="2400">
                <a:latin typeface="微软雅黑" panose="020b0503020204020204" pitchFamily="34" charset="-122"/>
                <a:ea typeface="微软雅黑" panose="020b0503020204020204" pitchFamily="34" charset="-122"/>
              </a:rPr>
              <a:t>年</a:t>
            </a:r>
          </a:p>
        </p:txBody>
      </p:sp>
      <p:sp>
        <p:nvSpPr>
          <p:cNvPr id="29" name="矩形 28">
            <a:extLst>
              <a:ext uri="{FF2B5EF4-FFF2-40B4-BE49-F238E27FC236}">
                <a16:creationId xmlns="" xmlns:a16="http://schemas.microsoft.com/office/drawing/2014/main" id="{4F2FD410-36F6-2848-88B5-5DEC5260F275}"/>
              </a:ext>
            </a:extLst>
          </p:cNvPr>
          <p:cNvSpPr/>
          <p:nvPr/>
        </p:nvSpPr>
        <p:spPr>
          <a:xfrm>
            <a:off x="6720720" y="3359396"/>
            <a:ext cx="1723549" cy="461665"/>
          </a:xfrm>
          <a:prstGeom prst="rect">
            <a:avLst/>
          </a:prstGeom>
        </p:spPr>
        <p:txBody>
          <a:bodyPr wrap="none">
            <a:spAutoFit/>
          </a:bodyPr>
          <a:lstStyle/>
          <a:p>
            <a:r>
              <a:rPr lang="en-US" altLang="zh-CN" sz="2400">
                <a:latin typeface="微软雅黑" panose="020b0503020204020204" pitchFamily="34" charset="-122"/>
                <a:ea typeface="微软雅黑" panose="020b0503020204020204" pitchFamily="34" charset="-122"/>
              </a:rPr>
              <a:t>《</a:t>
            </a:r>
            <a:r>
              <a:rPr lang="zh-CN" altLang="en-US" sz="2400">
                <a:latin typeface="微软雅黑" panose="020b0503020204020204" pitchFamily="34" charset="-122"/>
                <a:ea typeface="微软雅黑" panose="020b0503020204020204" pitchFamily="34" charset="-122"/>
              </a:rPr>
              <a:t>考试法</a:t>
            </a:r>
            <a:r>
              <a:rPr lang="en-US" altLang="zh-CN" sz="2400">
                <a:latin typeface="微软雅黑" panose="020b0503020204020204" pitchFamily="34" charset="-122"/>
                <a:ea typeface="微软雅黑" panose="020b0503020204020204" pitchFamily="34" charset="-122"/>
              </a:rPr>
              <a:t>》</a:t>
            </a:r>
            <a:endParaRPr lang="zh-CN" altLang="en-US" sz="2400">
              <a:latin typeface="微软雅黑" panose="020b0503020204020204" pitchFamily="34" charset="-122"/>
              <a:ea typeface="微软雅黑" panose="020b0503020204020204" pitchFamily="34" charset="-122"/>
            </a:endParaRPr>
          </a:p>
        </p:txBody>
      </p:sp>
      <p:sp>
        <p:nvSpPr>
          <p:cNvPr id="30" name="矩形 29">
            <a:extLst>
              <a:ext uri="{FF2B5EF4-FFF2-40B4-BE49-F238E27FC236}">
                <a16:creationId xmlns="" xmlns:a16="http://schemas.microsoft.com/office/drawing/2014/main" id="{BF2AD651-4C5D-EA4D-A064-9320064CE3E9}"/>
              </a:ext>
            </a:extLst>
          </p:cNvPr>
          <p:cNvSpPr/>
          <p:nvPr/>
        </p:nvSpPr>
        <p:spPr>
          <a:xfrm>
            <a:off x="8394797" y="3341791"/>
            <a:ext cx="2646878" cy="461665"/>
          </a:xfrm>
          <a:prstGeom prst="rect">
            <a:avLst/>
          </a:prstGeom>
        </p:spPr>
        <p:txBody>
          <a:bodyPr wrap="none">
            <a:spAutoFit/>
          </a:bodyPr>
          <a:lstStyle/>
          <a:p>
            <a:r>
              <a:rPr lang="en-US" altLang="zh-CN" sz="2400">
                <a:latin typeface="微软雅黑" panose="020b0503020204020204" pitchFamily="34" charset="-122"/>
                <a:ea typeface="微软雅黑" panose="020b0503020204020204" pitchFamily="34" charset="-122"/>
              </a:rPr>
              <a:t>《</a:t>
            </a:r>
            <a:r>
              <a:rPr lang="zh-CN" altLang="en-US" sz="2400">
                <a:latin typeface="微软雅黑" panose="020b0503020204020204" pitchFamily="34" charset="-122"/>
                <a:ea typeface="微软雅黑" panose="020b0503020204020204" pitchFamily="34" charset="-122"/>
              </a:rPr>
              <a:t>公务员任用法</a:t>
            </a:r>
            <a:r>
              <a:rPr lang="en-US" altLang="zh-CN" sz="2400">
                <a:latin typeface="微软雅黑" panose="020b0503020204020204" pitchFamily="34" charset="-122"/>
                <a:ea typeface="微软雅黑" panose="020b0503020204020204" pitchFamily="34" charset="-122"/>
              </a:rPr>
              <a:t>》</a:t>
            </a:r>
            <a:endParaRPr lang="zh-CN" altLang="en-US" sz="2400">
              <a:latin typeface="微软雅黑" panose="020b0503020204020204" pitchFamily="34" charset="-122"/>
              <a:ea typeface="微软雅黑" panose="020b0503020204020204" pitchFamily="34" charset="-122"/>
            </a:endParaRPr>
          </a:p>
        </p:txBody>
      </p:sp>
      <p:sp>
        <p:nvSpPr>
          <p:cNvPr id="31" name="文本框 30">
            <a:extLst>
              <a:ext uri="{FF2B5EF4-FFF2-40B4-BE49-F238E27FC236}">
                <a16:creationId xmlns="" xmlns:a16="http://schemas.microsoft.com/office/drawing/2014/main" id="{3E687740-C498-C94A-952F-33CE22FB9D07}"/>
              </a:ext>
            </a:extLst>
          </p:cNvPr>
          <p:cNvSpPr txBox="1"/>
          <p:nvPr/>
        </p:nvSpPr>
        <p:spPr>
          <a:xfrm>
            <a:off x="8584316" y="3997701"/>
            <a:ext cx="1217000" cy="461665"/>
          </a:xfrm>
          <a:prstGeom prst="rect">
            <a:avLst/>
          </a:prstGeom>
          <a:noFill/>
        </p:spPr>
        <p:txBody>
          <a:bodyPr wrap="none" rtlCol="0">
            <a:spAutoFit/>
          </a:bodyPr>
          <a:lstStyle/>
          <a:p>
            <a:r>
              <a:rPr lang="en-US" altLang="zh-CN" sz="2400">
                <a:latin typeface="微软雅黑" panose="020b0503020204020204" pitchFamily="34" charset="-122"/>
                <a:ea typeface="微软雅黑" panose="020b0503020204020204" pitchFamily="34" charset="-122"/>
              </a:rPr>
              <a:t>1933</a:t>
            </a:r>
            <a:r>
              <a:rPr lang="zh-CN" altLang="en-US" sz="2400">
                <a:latin typeface="微软雅黑" panose="020b0503020204020204" pitchFamily="34" charset="-122"/>
                <a:ea typeface="微软雅黑" panose="020b0503020204020204" pitchFamily="34" charset="-122"/>
              </a:rPr>
              <a:t>年</a:t>
            </a:r>
          </a:p>
        </p:txBody>
      </p:sp>
    </p:spTree>
    <p:extLst>
      <p:ext uri="{BB962C8B-B14F-4D97-AF65-F5344CB8AC3E}">
        <p14:creationId xmlns:p14="http://schemas.microsoft.com/office/powerpoint/2010/main" val="4185449133"/>
      </p:ext>
    </p:ext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a:extLst>
              <a:ext uri="{FF2B5EF4-FFF2-40B4-BE49-F238E27FC236}">
                <a16:creationId xmlns="" xmlns:a16="http://schemas.microsoft.com/office/drawing/2014/main" id="{EA941E4C-86FC-FF4D-8E13-D2A4E15CFB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446" y="149347"/>
            <a:ext cx="5245099" cy="3129007"/>
          </a:xfrm>
          <a:prstGeom prst="rect">
            <a:avLst/>
          </a:prstGeom>
        </p:spPr>
      </p:pic>
      <p:pic>
        <p:nvPicPr>
          <p:cNvPr id="6" name="图片 5">
            <a:extLst>
              <a:ext uri="{FF2B5EF4-FFF2-40B4-BE49-F238E27FC236}">
                <a16:creationId xmlns="" xmlns:a16="http://schemas.microsoft.com/office/drawing/2014/main" id="{D4D28810-7815-E642-BF6D-499FA1773F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93125" y="149347"/>
            <a:ext cx="5276849" cy="3133761"/>
          </a:xfrm>
          <a:prstGeom prst="rect">
            <a:avLst/>
          </a:prstGeom>
        </p:spPr>
      </p:pic>
      <p:sp>
        <p:nvSpPr>
          <p:cNvPr id="7" name="文本框 6">
            <a:extLst>
              <a:ext uri="{FF2B5EF4-FFF2-40B4-BE49-F238E27FC236}">
                <a16:creationId xmlns="" xmlns:a16="http://schemas.microsoft.com/office/drawing/2014/main" id="{F132A164-2813-8F45-BFA6-3EB727C2E0A6}"/>
              </a:ext>
            </a:extLst>
          </p:cNvPr>
          <p:cNvSpPr txBox="1"/>
          <p:nvPr/>
        </p:nvSpPr>
        <p:spPr>
          <a:xfrm>
            <a:off x="6293125" y="3620383"/>
            <a:ext cx="3209532"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梯度设问：概括主张</a:t>
            </a:r>
          </a:p>
        </p:txBody>
      </p:sp>
      <p:cxnSp>
        <p:nvCxnSpPr>
          <p:cNvPr id="9" name="直线箭头连接符 8">
            <a:extLst>
              <a:ext uri="{FF2B5EF4-FFF2-40B4-BE49-F238E27FC236}">
                <a16:creationId xmlns="" xmlns:a16="http://schemas.microsoft.com/office/drawing/2014/main" id="{940949B4-843E-2A4A-8D52-553504ED66FC}"/>
              </a:ext>
            </a:extLst>
          </p:cNvPr>
          <p:cNvCxnSpPr>
            <a:stCxn id="7" idx="3"/>
          </p:cNvCxnSpPr>
          <p:nvPr/>
        </p:nvCxnSpPr>
        <p:spPr>
          <a:xfrm flipV="1">
            <a:off x="9502657" y="3851215"/>
            <a:ext cx="759218" cy="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文本框 9">
            <a:extLst>
              <a:ext uri="{FF2B5EF4-FFF2-40B4-BE49-F238E27FC236}">
                <a16:creationId xmlns="" xmlns:a16="http://schemas.microsoft.com/office/drawing/2014/main" id="{DA014C29-F0C8-2546-93B7-CEB7B7E4BAAC}"/>
              </a:ext>
            </a:extLst>
          </p:cNvPr>
          <p:cNvSpPr txBox="1"/>
          <p:nvPr/>
        </p:nvSpPr>
        <p:spPr>
          <a:xfrm>
            <a:off x="10261877" y="3620382"/>
            <a:ext cx="1415772" cy="461665"/>
          </a:xfrm>
          <a:prstGeom prst="rect">
            <a:avLst/>
          </a:prstGeom>
          <a:noFill/>
        </p:spPr>
        <p:txBody>
          <a:bodyPr wrap="none" rtlCol="0">
            <a:spAutoFit/>
          </a:bodyPr>
          <a:lstStyle/>
          <a:p>
            <a:pPr algn="ct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分析原因</a:t>
            </a:r>
          </a:p>
        </p:txBody>
      </p:sp>
      <p:pic>
        <p:nvPicPr>
          <p:cNvPr id="12" name="图片 11">
            <a:extLst>
              <a:ext uri="{FF2B5EF4-FFF2-40B4-BE49-F238E27FC236}">
                <a16:creationId xmlns="" xmlns:a16="http://schemas.microsoft.com/office/drawing/2014/main" id="{0ACD6397-5F12-0F4E-82E3-EA8A7D3861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8446" y="3410426"/>
            <a:ext cx="5245099" cy="3143017"/>
          </a:xfrm>
          <a:prstGeom prst="rect">
            <a:avLst/>
          </a:prstGeom>
        </p:spPr>
      </p:pic>
      <p:cxnSp>
        <p:nvCxnSpPr>
          <p:cNvPr id="13" name="直线箭头连接符 12">
            <a:extLst>
              <a:ext uri="{FF2B5EF4-FFF2-40B4-BE49-F238E27FC236}">
                <a16:creationId xmlns="" xmlns:a16="http://schemas.microsoft.com/office/drawing/2014/main" id="{C20DA994-03F3-1548-B1C6-080839038017}"/>
              </a:ext>
            </a:extLst>
          </p:cNvPr>
          <p:cNvCxnSpPr/>
          <p:nvPr/>
        </p:nvCxnSpPr>
        <p:spPr>
          <a:xfrm flipH="1">
            <a:off x="10944638" y="4082047"/>
            <a:ext cx="0" cy="510965"/>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文本框 15">
            <a:extLst>
              <a:ext uri="{FF2B5EF4-FFF2-40B4-BE49-F238E27FC236}">
                <a16:creationId xmlns="" xmlns:a16="http://schemas.microsoft.com/office/drawing/2014/main" id="{506C1D65-0604-6348-AEB1-456A6D885399}"/>
              </a:ext>
            </a:extLst>
          </p:cNvPr>
          <p:cNvSpPr txBox="1"/>
          <p:nvPr/>
        </p:nvSpPr>
        <p:spPr>
          <a:xfrm>
            <a:off x="10261877" y="4593012"/>
            <a:ext cx="1415772" cy="461665"/>
          </a:xfrm>
          <a:prstGeom prst="rect">
            <a:avLst/>
          </a:prstGeom>
          <a:noFill/>
        </p:spPr>
        <p:txBody>
          <a:bodyPr wrap="none" rtlCol="0">
            <a:spAutoFit/>
          </a:bodyPr>
          <a:lstStyle/>
          <a:p>
            <a:pPr algn="ct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评价思想</a:t>
            </a:r>
          </a:p>
        </p:txBody>
      </p:sp>
      <p:sp>
        <p:nvSpPr>
          <p:cNvPr id="17" name="文本框 16">
            <a:extLst>
              <a:ext uri="{FF2B5EF4-FFF2-40B4-BE49-F238E27FC236}">
                <a16:creationId xmlns="" xmlns:a16="http://schemas.microsoft.com/office/drawing/2014/main" id="{A501F961-B7D8-F141-80BE-53CB4CDF0C86}"/>
              </a:ext>
            </a:extLst>
          </p:cNvPr>
          <p:cNvSpPr txBox="1"/>
          <p:nvPr/>
        </p:nvSpPr>
        <p:spPr>
          <a:xfrm>
            <a:off x="66878" y="3526083"/>
            <a:ext cx="615553" cy="2400300"/>
          </a:xfrm>
          <a:prstGeom prst="rect">
            <a:avLst/>
          </a:prstGeom>
          <a:noFill/>
        </p:spPr>
        <p:txBody>
          <a:bodyPr vert="eaVert"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文官考试思想</a:t>
            </a:r>
          </a:p>
        </p:txBody>
      </p:sp>
      <p:sp>
        <p:nvSpPr>
          <p:cNvPr id="19" name="上箭头标注 18">
            <a:extLst>
              <a:ext uri="{FF2B5EF4-FFF2-40B4-BE49-F238E27FC236}">
                <a16:creationId xmlns="" xmlns:a16="http://schemas.microsoft.com/office/drawing/2014/main" id="{46873348-1C96-C345-B9A6-1C7C63FA6970}"/>
              </a:ext>
            </a:extLst>
          </p:cNvPr>
          <p:cNvSpPr/>
          <p:nvPr/>
        </p:nvSpPr>
        <p:spPr>
          <a:xfrm>
            <a:off x="152919" y="2847133"/>
            <a:ext cx="493297" cy="2962160"/>
          </a:xfrm>
          <a:prstGeom prst="upArrowCallout">
            <a:avLst>
              <a:gd name="adj1" fmla="val 25000"/>
              <a:gd name="adj2" fmla="val 25000"/>
              <a:gd name="adj3" fmla="val 25000"/>
              <a:gd name="adj4" fmla="val 80312"/>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文本框 19">
            <a:extLst>
              <a:ext uri="{FF2B5EF4-FFF2-40B4-BE49-F238E27FC236}">
                <a16:creationId xmlns="" xmlns:a16="http://schemas.microsoft.com/office/drawing/2014/main" id="{7C873ED4-D823-9145-9A0D-58CD0001B6AC}"/>
              </a:ext>
            </a:extLst>
          </p:cNvPr>
          <p:cNvSpPr txBox="1"/>
          <p:nvPr/>
        </p:nvSpPr>
        <p:spPr>
          <a:xfrm>
            <a:off x="116703" y="914161"/>
            <a:ext cx="565728" cy="1815882"/>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阶段特征</a:t>
            </a:r>
          </a:p>
        </p:txBody>
      </p:sp>
      <p:sp>
        <p:nvSpPr>
          <p:cNvPr id="21" name="文本框 20">
            <a:extLst>
              <a:ext uri="{FF2B5EF4-FFF2-40B4-BE49-F238E27FC236}">
                <a16:creationId xmlns="" xmlns:a16="http://schemas.microsoft.com/office/drawing/2014/main" id="{A278D421-8A95-5748-841C-EA3A61311D3E}"/>
              </a:ext>
            </a:extLst>
          </p:cNvPr>
          <p:cNvSpPr txBox="1"/>
          <p:nvPr/>
        </p:nvSpPr>
        <p:spPr>
          <a:xfrm>
            <a:off x="6293125" y="5809293"/>
            <a:ext cx="3209533"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2.</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学法指导：评价角度</a:t>
            </a:r>
          </a:p>
        </p:txBody>
      </p:sp>
      <p:sp>
        <p:nvSpPr>
          <p:cNvPr id="22" name="左大括号 21">
            <a:extLst>
              <a:ext uri="{FF2B5EF4-FFF2-40B4-BE49-F238E27FC236}">
                <a16:creationId xmlns="" xmlns:a16="http://schemas.microsoft.com/office/drawing/2014/main" id="{58D8A0A0-07A4-8749-B01A-48AAAB076C2D}"/>
              </a:ext>
            </a:extLst>
          </p:cNvPr>
          <p:cNvSpPr/>
          <p:nvPr/>
        </p:nvSpPr>
        <p:spPr>
          <a:xfrm>
            <a:off x="9502657" y="5582446"/>
            <a:ext cx="193793" cy="915357"/>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24" name="文本框 23">
            <a:extLst>
              <a:ext uri="{FF2B5EF4-FFF2-40B4-BE49-F238E27FC236}">
                <a16:creationId xmlns="" xmlns:a16="http://schemas.microsoft.com/office/drawing/2014/main" id="{91F0970A-FBC5-2A40-BD3E-46E14B28CE8C}"/>
              </a:ext>
            </a:extLst>
          </p:cNvPr>
          <p:cNvSpPr txBox="1"/>
          <p:nvPr/>
        </p:nvSpPr>
        <p:spPr>
          <a:xfrm>
            <a:off x="9696453" y="5351614"/>
            <a:ext cx="1415772" cy="461665"/>
          </a:xfrm>
          <a:prstGeom prst="rect">
            <a:avLst/>
          </a:prstGeom>
          <a:noFill/>
        </p:spPr>
        <p:txBody>
          <a:bodyPr wrap="none" rtlCol="0">
            <a:spAutoFit/>
          </a:bodyPr>
          <a:lstStyle/>
          <a:p>
            <a:pPr algn="ct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制度本身</a:t>
            </a:r>
          </a:p>
        </p:txBody>
      </p:sp>
      <p:sp>
        <p:nvSpPr>
          <p:cNvPr id="25" name="文本框 24">
            <a:extLst>
              <a:ext uri="{FF2B5EF4-FFF2-40B4-BE49-F238E27FC236}">
                <a16:creationId xmlns="" xmlns:a16="http://schemas.microsoft.com/office/drawing/2014/main" id="{47F69E65-D4C6-E84D-9335-A391A596AFB7}"/>
              </a:ext>
            </a:extLst>
          </p:cNvPr>
          <p:cNvSpPr txBox="1"/>
          <p:nvPr/>
        </p:nvSpPr>
        <p:spPr>
          <a:xfrm>
            <a:off x="9681266" y="6199853"/>
            <a:ext cx="1415772" cy="461665"/>
          </a:xfrm>
          <a:prstGeom prst="rect">
            <a:avLst/>
          </a:prstGeom>
          <a:noFill/>
        </p:spPr>
        <p:txBody>
          <a:bodyPr wrap="square" rtlCol="0">
            <a:spAutoFit/>
          </a:bodyPr>
          <a:lstStyle/>
          <a:p>
            <a:pPr algn="ct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后世影响</a:t>
            </a:r>
          </a:p>
        </p:txBody>
      </p:sp>
    </p:spTree>
    <p:extLst>
      <p:ext uri="{BB962C8B-B14F-4D97-AF65-F5344CB8AC3E}">
        <p14:creationId xmlns:p14="http://schemas.microsoft.com/office/powerpoint/2010/main" val="83796270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6" grpId="0"/>
      <p:bldP spid="21" grpId="0"/>
      <p:bldP spid="22" grpId="0"/>
      <p:bldP spid="24" grpId="0"/>
      <p:bldP spid="25"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a:extLst>
              <a:ext uri="{FF2B5EF4-FFF2-40B4-BE49-F238E27FC236}">
                <a16:creationId xmlns="" xmlns:a16="http://schemas.microsoft.com/office/drawing/2014/main" id="{5491520B-680A-AC4D-B945-3C30AFEB002C}"/>
              </a:ext>
            </a:extLst>
          </p:cNvPr>
          <p:cNvPicPr>
            <a:picLocks noChangeAspect="1"/>
          </p:cNvPicPr>
          <p:nvPr/>
        </p:nvPicPr>
        <p:blipFill>
          <a:blip r:embed="rId2">
            <a:extLst>
              <a:ext uri="{28A0092B-C50C-407E-A947-70E740481C1C}">
                <a14:useLocalDpi xmlns:a14="http://schemas.microsoft.com/office/drawing/2010/main" val="0"/>
              </a:ext>
            </a:extLst>
          </a:blip>
          <a:srcRect b="13532"/>
          <a:stretch>
            <a:fillRect/>
          </a:stretch>
        </p:blipFill>
        <p:spPr>
          <a:xfrm>
            <a:off x="894818" y="1159339"/>
            <a:ext cx="7503897" cy="3907961"/>
          </a:xfrm>
          <a:prstGeom prst="rect">
            <a:avLst/>
          </a:prstGeom>
        </p:spPr>
      </p:pic>
      <p:sp>
        <p:nvSpPr>
          <p:cNvPr id="14" name="文本框 13">
            <a:extLst>
              <a:ext uri="{FF2B5EF4-FFF2-40B4-BE49-F238E27FC236}">
                <a16:creationId xmlns="" xmlns:a16="http://schemas.microsoft.com/office/drawing/2014/main" id="{A44ABDB2-F0E2-EB47-9A75-9F9B36CAD33C}"/>
              </a:ext>
            </a:extLst>
          </p:cNvPr>
          <p:cNvSpPr txBox="1"/>
          <p:nvPr/>
        </p:nvSpPr>
        <p:spPr>
          <a:xfrm>
            <a:off x="8611102" y="1821624"/>
            <a:ext cx="3209533"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递进设问：概括特点</a:t>
            </a:r>
          </a:p>
        </p:txBody>
      </p:sp>
      <p:cxnSp>
        <p:nvCxnSpPr>
          <p:cNvPr id="18" name="直线箭头连接符 17">
            <a:extLst>
              <a:ext uri="{FF2B5EF4-FFF2-40B4-BE49-F238E27FC236}">
                <a16:creationId xmlns="" xmlns:a16="http://schemas.microsoft.com/office/drawing/2014/main" id="{4B2D551E-4F10-AB4A-8C03-F6AC87305E0A}"/>
              </a:ext>
            </a:extLst>
          </p:cNvPr>
          <p:cNvCxnSpPr/>
          <p:nvPr/>
        </p:nvCxnSpPr>
        <p:spPr>
          <a:xfrm flipH="1">
            <a:off x="11120884" y="2283289"/>
            <a:ext cx="0" cy="68604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 name="文本框 18">
            <a:extLst>
              <a:ext uri="{FF2B5EF4-FFF2-40B4-BE49-F238E27FC236}">
                <a16:creationId xmlns="" xmlns:a16="http://schemas.microsoft.com/office/drawing/2014/main" id="{A4630C22-5217-6D4E-ACF3-DA43C1820B69}"/>
              </a:ext>
            </a:extLst>
          </p:cNvPr>
          <p:cNvSpPr txBox="1"/>
          <p:nvPr/>
        </p:nvSpPr>
        <p:spPr>
          <a:xfrm>
            <a:off x="10404865" y="3002007"/>
            <a:ext cx="1415772" cy="461665"/>
          </a:xfrm>
          <a:prstGeom prst="rect">
            <a:avLst/>
          </a:prstGeom>
          <a:noFill/>
        </p:spPr>
        <p:txBody>
          <a:bodyPr wrap="none" rtlCol="0">
            <a:spAutoFit/>
          </a:bodyPr>
          <a:lstStyle/>
          <a:p>
            <a:pPr algn="ct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进行说明</a:t>
            </a:r>
          </a:p>
        </p:txBody>
      </p:sp>
      <p:sp>
        <p:nvSpPr>
          <p:cNvPr id="20" name="文本框 19">
            <a:extLst>
              <a:ext uri="{FF2B5EF4-FFF2-40B4-BE49-F238E27FC236}">
                <a16:creationId xmlns="" xmlns:a16="http://schemas.microsoft.com/office/drawing/2014/main" id="{E18542B4-3CAB-BC4C-A4C5-B7DEA4339E0D}"/>
              </a:ext>
            </a:extLst>
          </p:cNvPr>
          <p:cNvSpPr txBox="1"/>
          <p:nvPr/>
        </p:nvSpPr>
        <p:spPr>
          <a:xfrm>
            <a:off x="8611104" y="3911822"/>
            <a:ext cx="3209533"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2.</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学法指导：概括角度</a:t>
            </a:r>
          </a:p>
        </p:txBody>
      </p:sp>
      <p:sp>
        <p:nvSpPr>
          <p:cNvPr id="21" name="文本框 20">
            <a:extLst>
              <a:ext uri="{FF2B5EF4-FFF2-40B4-BE49-F238E27FC236}">
                <a16:creationId xmlns="" xmlns:a16="http://schemas.microsoft.com/office/drawing/2014/main" id="{3F07E6DD-5459-CB49-9D13-29BF7E7D02BB}"/>
              </a:ext>
            </a:extLst>
          </p:cNvPr>
          <p:cNvSpPr txBox="1"/>
          <p:nvPr/>
        </p:nvSpPr>
        <p:spPr>
          <a:xfrm>
            <a:off x="66878" y="3526083"/>
            <a:ext cx="615553" cy="2400300"/>
          </a:xfrm>
          <a:prstGeom prst="rect">
            <a:avLst/>
          </a:prstGeom>
          <a:noFill/>
        </p:spPr>
        <p:txBody>
          <a:bodyPr vert="eaVert"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文官考试特点</a:t>
            </a:r>
          </a:p>
        </p:txBody>
      </p:sp>
      <p:sp>
        <p:nvSpPr>
          <p:cNvPr id="22" name="上箭头标注 21">
            <a:extLst>
              <a:ext uri="{FF2B5EF4-FFF2-40B4-BE49-F238E27FC236}">
                <a16:creationId xmlns="" xmlns:a16="http://schemas.microsoft.com/office/drawing/2014/main" id="{395B1F38-880D-3C49-8E53-496D476DDB8F}"/>
              </a:ext>
            </a:extLst>
          </p:cNvPr>
          <p:cNvSpPr/>
          <p:nvPr/>
        </p:nvSpPr>
        <p:spPr>
          <a:xfrm>
            <a:off x="152919" y="2847133"/>
            <a:ext cx="493297" cy="2962160"/>
          </a:xfrm>
          <a:prstGeom prst="upArrowCallout">
            <a:avLst>
              <a:gd name="adj1" fmla="val 25000"/>
              <a:gd name="adj2" fmla="val 25000"/>
              <a:gd name="adj3" fmla="val 25000"/>
              <a:gd name="adj4" fmla="val 80312"/>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3" name="文本框 22">
            <a:extLst>
              <a:ext uri="{FF2B5EF4-FFF2-40B4-BE49-F238E27FC236}">
                <a16:creationId xmlns="" xmlns:a16="http://schemas.microsoft.com/office/drawing/2014/main" id="{6D449D6A-0B5A-D346-B464-91C137C844CF}"/>
              </a:ext>
            </a:extLst>
          </p:cNvPr>
          <p:cNvSpPr txBox="1"/>
          <p:nvPr/>
        </p:nvSpPr>
        <p:spPr>
          <a:xfrm>
            <a:off x="116703" y="914161"/>
            <a:ext cx="565728" cy="1815882"/>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阶段特征</a:t>
            </a:r>
          </a:p>
        </p:txBody>
      </p:sp>
      <p:sp>
        <p:nvSpPr>
          <p:cNvPr id="10" name="矩形 9">
            <a:extLst>
              <a:ext uri="{FF2B5EF4-FFF2-40B4-BE49-F238E27FC236}">
                <a16:creationId xmlns="" xmlns:a16="http://schemas.microsoft.com/office/drawing/2014/main" id="{B0FD3AB5-4FBF-8142-86DB-305FF72D77E4}"/>
              </a:ext>
            </a:extLst>
          </p:cNvPr>
          <p:cNvSpPr/>
          <p:nvPr/>
        </p:nvSpPr>
        <p:spPr>
          <a:xfrm>
            <a:off x="894817" y="5067300"/>
            <a:ext cx="7503897" cy="430887"/>
          </a:xfrm>
          <a:prstGeom prst="rect">
            <a:avLst/>
          </a:prstGeom>
          <a:solidFill>
            <a:schemeClr val="accent4">
              <a:lumMod val="20000"/>
              <a:lumOff val="80000"/>
            </a:schemeClr>
          </a:solidFill>
        </p:spPr>
        <p:txBody>
          <a:bodyPr wrap="square">
            <a:spAutoFit/>
          </a:bodyPr>
          <a:lstStyle/>
          <a:p>
            <a:r>
              <a:rPr lang="zh-CN" altLang="en-US" sz="2200">
                <a:ea typeface="DengXian" panose="02010600030101010101" pitchFamily="2" charset="-122"/>
                <a:cs typeface="Times New Roman" panose="02020603050405020304" pitchFamily="18" charset="0"/>
              </a:rPr>
              <a:t>局限性、初步法制化、一定现代性、初创性</a:t>
            </a:r>
            <a:endParaRPr lang="zh-CN" altLang="en-US" sz="2200"/>
          </a:p>
        </p:txBody>
      </p:sp>
    </p:spTree>
    <p:extLst>
      <p:ext uri="{BB962C8B-B14F-4D97-AF65-F5344CB8AC3E}">
        <p14:creationId xmlns:p14="http://schemas.microsoft.com/office/powerpoint/2010/main" val="41730216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p:bldP spid="20"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文本框 13">
            <a:extLst>
              <a:ext uri="{FF2B5EF4-FFF2-40B4-BE49-F238E27FC236}">
                <a16:creationId xmlns="" xmlns:a16="http://schemas.microsoft.com/office/drawing/2014/main" id="{1876E670-5C49-CE4D-9818-8D0A2A056C56}"/>
              </a:ext>
            </a:extLst>
          </p:cNvPr>
          <p:cNvSpPr txBox="1"/>
          <p:nvPr/>
        </p:nvSpPr>
        <p:spPr>
          <a:xfrm>
            <a:off x="66878" y="3582197"/>
            <a:ext cx="615553" cy="2628104"/>
          </a:xfrm>
          <a:prstGeom prst="rect">
            <a:avLst/>
          </a:prstGeom>
          <a:noFill/>
        </p:spPr>
        <p:txBody>
          <a:bodyPr vert="eaVert"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公务员制度评价</a:t>
            </a:r>
          </a:p>
        </p:txBody>
      </p:sp>
      <p:sp>
        <p:nvSpPr>
          <p:cNvPr id="15" name="上箭头标注 14">
            <a:extLst>
              <a:ext uri="{FF2B5EF4-FFF2-40B4-BE49-F238E27FC236}">
                <a16:creationId xmlns="" xmlns:a16="http://schemas.microsoft.com/office/drawing/2014/main" id="{20EBF536-91D3-8349-8A09-270A16460D3F}"/>
              </a:ext>
            </a:extLst>
          </p:cNvPr>
          <p:cNvSpPr/>
          <p:nvPr/>
        </p:nvSpPr>
        <p:spPr>
          <a:xfrm>
            <a:off x="152919" y="2847132"/>
            <a:ext cx="493297" cy="3534618"/>
          </a:xfrm>
          <a:prstGeom prst="upArrowCallout">
            <a:avLst>
              <a:gd name="adj1" fmla="val 25000"/>
              <a:gd name="adj2" fmla="val 25000"/>
              <a:gd name="adj3" fmla="val 25000"/>
              <a:gd name="adj4" fmla="val 83396"/>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文本框 17">
            <a:extLst>
              <a:ext uri="{FF2B5EF4-FFF2-40B4-BE49-F238E27FC236}">
                <a16:creationId xmlns="" xmlns:a16="http://schemas.microsoft.com/office/drawing/2014/main" id="{B22C0A08-FCE5-1441-936A-DDAC6E743EF3}"/>
              </a:ext>
            </a:extLst>
          </p:cNvPr>
          <p:cNvSpPr txBox="1"/>
          <p:nvPr/>
        </p:nvSpPr>
        <p:spPr>
          <a:xfrm>
            <a:off x="116703" y="914161"/>
            <a:ext cx="565728" cy="1815882"/>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阶段特征</a:t>
            </a:r>
          </a:p>
        </p:txBody>
      </p:sp>
      <p:pic>
        <p:nvPicPr>
          <p:cNvPr id="8" name="图片 7">
            <a:extLst>
              <a:ext uri="{FF2B5EF4-FFF2-40B4-BE49-F238E27FC236}">
                <a16:creationId xmlns="" xmlns:a16="http://schemas.microsoft.com/office/drawing/2014/main" id="{13F80401-14F9-F14B-9BC4-3A423F25E3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450" y="255645"/>
            <a:ext cx="5102516" cy="3040005"/>
          </a:xfrm>
          <a:prstGeom prst="rect">
            <a:avLst/>
          </a:prstGeom>
        </p:spPr>
      </p:pic>
      <p:sp>
        <p:nvSpPr>
          <p:cNvPr id="25" name="文本框 24">
            <a:extLst>
              <a:ext uri="{FF2B5EF4-FFF2-40B4-BE49-F238E27FC236}">
                <a16:creationId xmlns="" xmlns:a16="http://schemas.microsoft.com/office/drawing/2014/main" id="{C34860D8-BF5C-B34C-B788-E618B939D521}"/>
              </a:ext>
            </a:extLst>
          </p:cNvPr>
          <p:cNvSpPr txBox="1"/>
          <p:nvPr/>
        </p:nvSpPr>
        <p:spPr>
          <a:xfrm>
            <a:off x="933450" y="3781369"/>
            <a:ext cx="4748416"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对比材料：同一时期，观点不同</a:t>
            </a:r>
          </a:p>
        </p:txBody>
      </p:sp>
      <p:sp>
        <p:nvSpPr>
          <p:cNvPr id="28" name="文本框 27">
            <a:extLst>
              <a:ext uri="{FF2B5EF4-FFF2-40B4-BE49-F238E27FC236}">
                <a16:creationId xmlns="" xmlns:a16="http://schemas.microsoft.com/office/drawing/2014/main" id="{EA47DB8B-A91D-964D-A12D-B2E18DC63BD3}"/>
              </a:ext>
            </a:extLst>
          </p:cNvPr>
          <p:cNvSpPr txBox="1"/>
          <p:nvPr/>
        </p:nvSpPr>
        <p:spPr>
          <a:xfrm>
            <a:off x="933450" y="4819108"/>
            <a:ext cx="3209533"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2.</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学法指导：评价角度</a:t>
            </a:r>
          </a:p>
        </p:txBody>
      </p:sp>
      <p:sp>
        <p:nvSpPr>
          <p:cNvPr id="29" name="左大括号 28">
            <a:extLst>
              <a:ext uri="{FF2B5EF4-FFF2-40B4-BE49-F238E27FC236}">
                <a16:creationId xmlns="" xmlns:a16="http://schemas.microsoft.com/office/drawing/2014/main" id="{DF7A9818-B7C3-1A4B-B92D-99CAE0DF7FB3}"/>
              </a:ext>
            </a:extLst>
          </p:cNvPr>
          <p:cNvSpPr/>
          <p:nvPr/>
        </p:nvSpPr>
        <p:spPr>
          <a:xfrm>
            <a:off x="4072298" y="4728752"/>
            <a:ext cx="193793" cy="915357"/>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30" name="文本框 29">
            <a:extLst>
              <a:ext uri="{FF2B5EF4-FFF2-40B4-BE49-F238E27FC236}">
                <a16:creationId xmlns="" xmlns:a16="http://schemas.microsoft.com/office/drawing/2014/main" id="{AECB9A0A-ACD3-A948-9FC7-4135A14BD893}"/>
              </a:ext>
            </a:extLst>
          </p:cNvPr>
          <p:cNvSpPr txBox="1"/>
          <p:nvPr/>
        </p:nvSpPr>
        <p:spPr>
          <a:xfrm>
            <a:off x="4232513" y="4497919"/>
            <a:ext cx="1107996" cy="461665"/>
          </a:xfrm>
          <a:prstGeom prst="rect">
            <a:avLst/>
          </a:prstGeom>
          <a:noFill/>
        </p:spPr>
        <p:txBody>
          <a:bodyPr wrap="none" rtlCol="0">
            <a:spAutoFit/>
          </a:bodyPr>
          <a:lstStyle/>
          <a:p>
            <a:pPr algn="ct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积极性</a:t>
            </a:r>
          </a:p>
        </p:txBody>
      </p:sp>
      <p:sp>
        <p:nvSpPr>
          <p:cNvPr id="31" name="文本框 30">
            <a:extLst>
              <a:ext uri="{FF2B5EF4-FFF2-40B4-BE49-F238E27FC236}">
                <a16:creationId xmlns="" xmlns:a16="http://schemas.microsoft.com/office/drawing/2014/main" id="{102F424F-E49D-6B41-B00D-7A06821E3C4B}"/>
              </a:ext>
            </a:extLst>
          </p:cNvPr>
          <p:cNvSpPr txBox="1"/>
          <p:nvPr/>
        </p:nvSpPr>
        <p:spPr>
          <a:xfrm>
            <a:off x="4063435" y="5346158"/>
            <a:ext cx="1415772" cy="461665"/>
          </a:xfrm>
          <a:prstGeom prst="rect">
            <a:avLst/>
          </a:prstGeom>
          <a:noFill/>
        </p:spPr>
        <p:txBody>
          <a:bodyPr wrap="square" rtlCol="0">
            <a:spAutoFit/>
          </a:bodyPr>
          <a:lstStyle/>
          <a:p>
            <a:pPr algn="ct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局限性</a:t>
            </a:r>
          </a:p>
        </p:txBody>
      </p:sp>
      <p:pic>
        <p:nvPicPr>
          <p:cNvPr id="11" name="图片 10">
            <a:extLst>
              <a:ext uri="{FF2B5EF4-FFF2-40B4-BE49-F238E27FC236}">
                <a16:creationId xmlns="" xmlns:a16="http://schemas.microsoft.com/office/drawing/2014/main" id="{7D5AADF4-8EAF-5648-B03C-357B15B0EC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05598" y="3582196"/>
            <a:ext cx="5122971" cy="3096301"/>
          </a:xfrm>
          <a:prstGeom prst="rect">
            <a:avLst/>
          </a:prstGeom>
        </p:spPr>
      </p:pic>
      <p:pic>
        <p:nvPicPr>
          <p:cNvPr id="13" name="图片 12">
            <a:extLst>
              <a:ext uri="{FF2B5EF4-FFF2-40B4-BE49-F238E27FC236}">
                <a16:creationId xmlns="" xmlns:a16="http://schemas.microsoft.com/office/drawing/2014/main" id="{07CBAABF-C2EC-9D45-B288-1614A134D9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05599" y="255645"/>
            <a:ext cx="5122971" cy="3040005"/>
          </a:xfrm>
          <a:prstGeom prst="rect">
            <a:avLst/>
          </a:prstGeom>
        </p:spPr>
      </p:pic>
    </p:spTree>
    <p:extLst>
      <p:ext uri="{BB962C8B-B14F-4D97-AF65-F5344CB8AC3E}">
        <p14:creationId xmlns:p14="http://schemas.microsoft.com/office/powerpoint/2010/main" val="40222527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8" grpId="0"/>
      <p:bldP spid="29" grpId="0"/>
      <p:bldP spid="30" grpId="0"/>
      <p:bldP spid="31"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AF55E8B4-8A29-C242-A4AF-AFA4938E7A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CB0F1787-FB08-2E44-9C10-E01DAA1F3DBD}"/>
              </a:ext>
            </a:extLst>
          </p:cNvPr>
          <p:cNvSpPr txBox="1">
            <a:spLocks noChangeArrowheads="1"/>
          </p:cNvSpPr>
          <p:nvPr/>
        </p:nvSpPr>
        <p:spPr bwMode="auto">
          <a:xfrm>
            <a:off x="-319088" y="-76200"/>
            <a:ext cx="9653588"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环节二：民国时期的官员选拔制度</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 xmlns:a16="http://schemas.microsoft.com/office/drawing/2014/main" id="{57A75BBC-3ABD-2043-8814-5AE9BD56E45A}"/>
              </a:ext>
            </a:extLst>
          </p:cNvPr>
          <p:cNvSpPr txBox="1"/>
          <p:nvPr/>
        </p:nvSpPr>
        <p:spPr>
          <a:xfrm>
            <a:off x="35484" y="1451301"/>
            <a:ext cx="12121032" cy="461665"/>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史料实证：水平</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4</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能够比较、分析不同观点的史料。</a:t>
            </a:r>
          </a:p>
        </p:txBody>
      </p:sp>
      <p:sp>
        <p:nvSpPr>
          <p:cNvPr id="5" name="文本框 4">
            <a:extLst>
              <a:ext uri="{FF2B5EF4-FFF2-40B4-BE49-F238E27FC236}">
                <a16:creationId xmlns="" xmlns:a16="http://schemas.microsoft.com/office/drawing/2014/main" id="{E0C409AC-3F0A-954D-9A34-BC2A089BB947}"/>
              </a:ext>
            </a:extLst>
          </p:cNvPr>
          <p:cNvSpPr txBox="1"/>
          <p:nvPr/>
        </p:nvSpPr>
        <p:spPr>
          <a:xfrm>
            <a:off x="0" y="2305404"/>
            <a:ext cx="12121032" cy="830997"/>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历史解释：水平</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3</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能够运用相关材料在正确的历史观和方法论的指导下，对系列史实做</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出解释。</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99367816"/>
      </p:ext>
    </p:extLst>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0DC2D589-1418-6248-B11F-5A61043CAB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793F7C5B-B33D-824B-BF27-81C3C648E68C}"/>
              </a:ext>
            </a:extLst>
          </p:cNvPr>
          <p:cNvSpPr txBox="1">
            <a:spLocks noChangeArrowheads="1"/>
          </p:cNvSpPr>
          <p:nvPr/>
        </p:nvSpPr>
        <p:spPr bwMode="auto">
          <a:xfrm>
            <a:off x="-319088" y="-76200"/>
            <a:ext cx="9920288"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环节三：中华人民共和国的干部制度</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 xmlns:a16="http://schemas.microsoft.com/office/drawing/2014/main" id="{6A2776D4-379F-E64B-B622-33DBBE946A41}"/>
              </a:ext>
            </a:extLst>
          </p:cNvPr>
          <p:cNvSpPr txBox="1"/>
          <p:nvPr/>
        </p:nvSpPr>
        <p:spPr>
          <a:xfrm>
            <a:off x="246099" y="2426909"/>
            <a:ext cx="565728" cy="1815882"/>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整体认识</a:t>
            </a:r>
          </a:p>
        </p:txBody>
      </p:sp>
      <p:pic>
        <p:nvPicPr>
          <p:cNvPr id="21" name="图片 20">
            <a:extLst>
              <a:ext uri="{FF2B5EF4-FFF2-40B4-BE49-F238E27FC236}">
                <a16:creationId xmlns="" xmlns:a16="http://schemas.microsoft.com/office/drawing/2014/main" id="{813E67E6-D365-6840-BC0F-1AF0643C2BB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7966" y="956651"/>
            <a:ext cx="3536950" cy="2099220"/>
          </a:xfrm>
          <a:prstGeom prst="rect">
            <a:avLst/>
          </a:prstGeom>
        </p:spPr>
      </p:pic>
      <p:pic>
        <p:nvPicPr>
          <p:cNvPr id="23" name="图片 22">
            <a:extLst>
              <a:ext uri="{FF2B5EF4-FFF2-40B4-BE49-F238E27FC236}">
                <a16:creationId xmlns="" xmlns:a16="http://schemas.microsoft.com/office/drawing/2014/main" id="{D9C7E4AC-57FE-1E49-8129-49087A6EAE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03055" y="941536"/>
            <a:ext cx="3536950" cy="2111308"/>
          </a:xfrm>
          <a:prstGeom prst="rect">
            <a:avLst/>
          </a:prstGeom>
        </p:spPr>
      </p:pic>
      <p:sp>
        <p:nvSpPr>
          <p:cNvPr id="26" name="矩形 25">
            <a:extLst>
              <a:ext uri="{FF2B5EF4-FFF2-40B4-BE49-F238E27FC236}">
                <a16:creationId xmlns="" xmlns:a16="http://schemas.microsoft.com/office/drawing/2014/main" id="{BD83C19B-C2BD-9449-9256-58C9C91987DE}"/>
              </a:ext>
            </a:extLst>
          </p:cNvPr>
          <p:cNvSpPr/>
          <p:nvPr/>
        </p:nvSpPr>
        <p:spPr>
          <a:xfrm>
            <a:off x="957966" y="2426909"/>
            <a:ext cx="3536950" cy="1200329"/>
          </a:xfrm>
          <a:prstGeom prst="rect">
            <a:avLst/>
          </a:prstGeom>
          <a:solidFill>
            <a:schemeClr val="accent4">
              <a:lumMod val="20000"/>
              <a:lumOff val="80000"/>
            </a:schemeClr>
          </a:solidFill>
        </p:spPr>
        <p:txBody>
          <a:bodyPr wrap="square">
            <a:spAutoFit/>
          </a:bodyPr>
          <a:lstStyle/>
          <a:p>
            <a:r>
              <a:rPr lang="zh-CN" altLang="zh-CN">
                <a:ea typeface="DengXian" panose="02010600030101010101" pitchFamily="2" charset="-122"/>
                <a:cs typeface="Times New Roman" panose="02020603050405020304" pitchFamily="18" charset="0"/>
              </a:rPr>
              <a:t>为干部选拔工作的规范化、制度化奠定了基础，也为抗战胜利和解放战争的胜利提供了坚实的组织保障。</a:t>
            </a:r>
            <a:r>
              <a:rPr lang="zh-CN" altLang="zh-CN"/>
              <a:t> </a:t>
            </a:r>
            <a:endParaRPr lang="zh-CN" altLang="en-US"/>
          </a:p>
        </p:txBody>
      </p:sp>
      <p:sp>
        <p:nvSpPr>
          <p:cNvPr id="27" name="右箭头 26">
            <a:extLst>
              <a:ext uri="{FF2B5EF4-FFF2-40B4-BE49-F238E27FC236}">
                <a16:creationId xmlns="" xmlns:a16="http://schemas.microsoft.com/office/drawing/2014/main" id="{F5B1113B-C13E-5B49-9324-6B32CD4680B0}"/>
              </a:ext>
            </a:extLst>
          </p:cNvPr>
          <p:cNvSpPr/>
          <p:nvPr/>
        </p:nvSpPr>
        <p:spPr>
          <a:xfrm>
            <a:off x="4641056" y="1771650"/>
            <a:ext cx="559594" cy="419100"/>
          </a:xfrm>
          <a:prstGeom prst="right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圆角矩形 27">
            <a:extLst>
              <a:ext uri="{FF2B5EF4-FFF2-40B4-BE49-F238E27FC236}">
                <a16:creationId xmlns="" xmlns:a16="http://schemas.microsoft.com/office/drawing/2014/main" id="{8DC4C0DB-43E5-DC48-BDC0-3B0C0E9164CF}"/>
              </a:ext>
            </a:extLst>
          </p:cNvPr>
          <p:cNvSpPr/>
          <p:nvPr/>
        </p:nvSpPr>
        <p:spPr>
          <a:xfrm>
            <a:off x="1352550" y="1447800"/>
            <a:ext cx="1524000" cy="323850"/>
          </a:xfrm>
          <a:prstGeom prst="roundRect">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cxnSp>
        <p:nvCxnSpPr>
          <p:cNvPr id="30" name="直线连接符 29">
            <a:extLst>
              <a:ext uri="{FF2B5EF4-FFF2-40B4-BE49-F238E27FC236}">
                <a16:creationId xmlns="" xmlns:a16="http://schemas.microsoft.com/office/drawing/2014/main" id="{256C820B-8AE4-6E4B-988C-B46694091DD3}"/>
              </a:ext>
            </a:extLst>
          </p:cNvPr>
          <p:cNvCxnSpPr/>
          <p:nvPr/>
        </p:nvCxnSpPr>
        <p:spPr>
          <a:xfrm>
            <a:off x="1352550" y="2006261"/>
            <a:ext cx="175260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31" name="圆角矩形 30">
            <a:extLst>
              <a:ext uri="{FF2B5EF4-FFF2-40B4-BE49-F238E27FC236}">
                <a16:creationId xmlns="" xmlns:a16="http://schemas.microsoft.com/office/drawing/2014/main" id="{F6D6FD0B-AD5D-1D4B-94E7-9884A420D8C7}"/>
              </a:ext>
            </a:extLst>
          </p:cNvPr>
          <p:cNvSpPr/>
          <p:nvPr/>
        </p:nvSpPr>
        <p:spPr>
          <a:xfrm>
            <a:off x="5743573" y="1069261"/>
            <a:ext cx="1191420" cy="362645"/>
          </a:xfrm>
          <a:prstGeom prst="roundRect">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矩形 31">
            <a:extLst>
              <a:ext uri="{FF2B5EF4-FFF2-40B4-BE49-F238E27FC236}">
                <a16:creationId xmlns="" xmlns:a16="http://schemas.microsoft.com/office/drawing/2014/main" id="{B3A12F81-A791-BA48-B99D-98B5DB0784EC}"/>
              </a:ext>
            </a:extLst>
          </p:cNvPr>
          <p:cNvSpPr/>
          <p:nvPr/>
        </p:nvSpPr>
        <p:spPr>
          <a:xfrm>
            <a:off x="8531225" y="930045"/>
            <a:ext cx="3536950" cy="1754326"/>
          </a:xfrm>
          <a:prstGeom prst="rect">
            <a:avLst/>
          </a:prstGeom>
          <a:solidFill>
            <a:schemeClr val="accent4">
              <a:lumMod val="20000"/>
              <a:lumOff val="80000"/>
            </a:schemeClr>
          </a:solidFill>
        </p:spPr>
        <p:txBody>
          <a:bodyPr wrap="square">
            <a:spAutoFit/>
          </a:bodyPr>
          <a:lstStyle/>
          <a:p>
            <a:r>
              <a:rPr lang="zh-CN" altLang="zh-CN"/>
              <a:t>将战争时期的一揽子统一管理的方法向分门别类、科学管理干部的方向跨出了重大一步。为适应国家政治、经济建设和社会发展的需要，选拔新中国急需的大量干部起到了重要作用</a:t>
            </a:r>
            <a:r>
              <a:rPr lang="zh-CN" altLang="en-US"/>
              <a:t>。</a:t>
            </a:r>
            <a:endParaRPr lang="zh-CN" altLang="zh-CN"/>
          </a:p>
        </p:txBody>
      </p:sp>
      <p:cxnSp>
        <p:nvCxnSpPr>
          <p:cNvPr id="34" name="直线连接符 33">
            <a:extLst>
              <a:ext uri="{FF2B5EF4-FFF2-40B4-BE49-F238E27FC236}">
                <a16:creationId xmlns="" xmlns:a16="http://schemas.microsoft.com/office/drawing/2014/main" id="{7849F826-F7C9-9648-8BC7-E3E9CA589D74}"/>
              </a:ext>
            </a:extLst>
          </p:cNvPr>
          <p:cNvCxnSpPr/>
          <p:nvPr/>
        </p:nvCxnSpPr>
        <p:spPr>
          <a:xfrm>
            <a:off x="7038180" y="2209800"/>
            <a:ext cx="65802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42" name="组合 41">
            <a:extLst>
              <a:ext uri="{FF2B5EF4-FFF2-40B4-BE49-F238E27FC236}">
                <a16:creationId xmlns="" xmlns:a16="http://schemas.microsoft.com/office/drawing/2014/main" id="{ACBFF13B-333F-AA49-9D82-FEA1C25A3D7A}"/>
              </a:ext>
            </a:extLst>
          </p:cNvPr>
          <p:cNvGrpSpPr/>
          <p:nvPr/>
        </p:nvGrpSpPr>
        <p:grpSpPr>
          <a:xfrm>
            <a:off x="5403055" y="4321108"/>
            <a:ext cx="3574671" cy="2132500"/>
            <a:chOff x="957966" y="4282497"/>
            <a:chExt cx="3574671" cy="2132500"/>
          </a:xfrm>
        </p:grpSpPr>
        <p:pic>
          <p:nvPicPr>
            <p:cNvPr id="25" name="图片 24">
              <a:extLst>
                <a:ext uri="{FF2B5EF4-FFF2-40B4-BE49-F238E27FC236}">
                  <a16:creationId xmlns="" xmlns:a16="http://schemas.microsoft.com/office/drawing/2014/main" id="{A2CE589B-81B1-024A-A70A-09D7A8C3757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7966" y="4282497"/>
              <a:ext cx="3574671" cy="2132500"/>
            </a:xfrm>
            <a:prstGeom prst="rect">
              <a:avLst/>
            </a:prstGeom>
          </p:spPr>
        </p:pic>
        <p:sp>
          <p:nvSpPr>
            <p:cNvPr id="35" name="圆角矩形 34">
              <a:extLst>
                <a:ext uri="{FF2B5EF4-FFF2-40B4-BE49-F238E27FC236}">
                  <a16:creationId xmlns="" xmlns:a16="http://schemas.microsoft.com/office/drawing/2014/main" id="{F8362DAE-85F6-3344-8F6D-2C3083FA04F1}"/>
                </a:ext>
              </a:extLst>
            </p:cNvPr>
            <p:cNvSpPr/>
            <p:nvPr/>
          </p:nvSpPr>
          <p:spPr>
            <a:xfrm>
              <a:off x="1371600" y="4377538"/>
              <a:ext cx="1191420" cy="310947"/>
            </a:xfrm>
            <a:prstGeom prst="roundRect">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cxnSp>
          <p:nvCxnSpPr>
            <p:cNvPr id="36" name="直线连接符 35">
              <a:extLst>
                <a:ext uri="{FF2B5EF4-FFF2-40B4-BE49-F238E27FC236}">
                  <a16:creationId xmlns="" xmlns:a16="http://schemas.microsoft.com/office/drawing/2014/main" id="{29664F00-ED85-1E4E-9152-9D47526479FB}"/>
                </a:ext>
              </a:extLst>
            </p:cNvPr>
            <p:cNvCxnSpPr/>
            <p:nvPr/>
          </p:nvCxnSpPr>
          <p:spPr>
            <a:xfrm>
              <a:off x="2726440" y="4719041"/>
              <a:ext cx="1768476"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8" name="直线连接符 37">
              <a:extLst>
                <a:ext uri="{FF2B5EF4-FFF2-40B4-BE49-F238E27FC236}">
                  <a16:creationId xmlns="" xmlns:a16="http://schemas.microsoft.com/office/drawing/2014/main" id="{149E0FBC-8A68-DB4B-8C20-D3187F86EAC0}"/>
                </a:ext>
              </a:extLst>
            </p:cNvPr>
            <p:cNvCxnSpPr/>
            <p:nvPr/>
          </p:nvCxnSpPr>
          <p:spPr>
            <a:xfrm>
              <a:off x="973840" y="4928591"/>
              <a:ext cx="125501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pic>
        <p:nvPicPr>
          <p:cNvPr id="41" name="图片 40">
            <a:extLst>
              <a:ext uri="{FF2B5EF4-FFF2-40B4-BE49-F238E27FC236}">
                <a16:creationId xmlns="" xmlns:a16="http://schemas.microsoft.com/office/drawing/2014/main" id="{AF14586B-8083-E144-99F8-C7C73EAE06D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6372" y="4321108"/>
            <a:ext cx="3538320" cy="2132500"/>
          </a:xfrm>
          <a:prstGeom prst="rect">
            <a:avLst/>
          </a:prstGeom>
        </p:spPr>
      </p:pic>
      <p:sp>
        <p:nvSpPr>
          <p:cNvPr id="43" name="右箭头 42">
            <a:extLst>
              <a:ext uri="{FF2B5EF4-FFF2-40B4-BE49-F238E27FC236}">
                <a16:creationId xmlns="" xmlns:a16="http://schemas.microsoft.com/office/drawing/2014/main" id="{BA81A434-2F00-144B-AE14-85EC60C86B0E}"/>
              </a:ext>
            </a:extLst>
          </p:cNvPr>
          <p:cNvSpPr/>
          <p:nvPr/>
        </p:nvSpPr>
        <p:spPr>
          <a:xfrm rot="5400000">
            <a:off x="6864746" y="3548312"/>
            <a:ext cx="559594" cy="419100"/>
          </a:xfrm>
          <a:prstGeom prst="right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4" name="右箭头 43">
            <a:extLst>
              <a:ext uri="{FF2B5EF4-FFF2-40B4-BE49-F238E27FC236}">
                <a16:creationId xmlns="" xmlns:a16="http://schemas.microsoft.com/office/drawing/2014/main" id="{B457CC57-7D98-9844-BB69-D8AAD98FEC20}"/>
              </a:ext>
            </a:extLst>
          </p:cNvPr>
          <p:cNvSpPr/>
          <p:nvPr/>
        </p:nvSpPr>
        <p:spPr>
          <a:xfrm rot="10800000">
            <a:off x="4641056" y="5177808"/>
            <a:ext cx="559594" cy="419100"/>
          </a:xfrm>
          <a:prstGeom prst="right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5" name="圆角矩形 44">
            <a:extLst>
              <a:ext uri="{FF2B5EF4-FFF2-40B4-BE49-F238E27FC236}">
                <a16:creationId xmlns="" xmlns:a16="http://schemas.microsoft.com/office/drawing/2014/main" id="{EF09BE52-D5C2-D046-8258-A1F94A660BBB}"/>
              </a:ext>
            </a:extLst>
          </p:cNvPr>
          <p:cNvSpPr/>
          <p:nvPr/>
        </p:nvSpPr>
        <p:spPr>
          <a:xfrm>
            <a:off x="1493060" y="4452433"/>
            <a:ext cx="1191420" cy="362645"/>
          </a:xfrm>
          <a:prstGeom prst="roundRect">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cxnSp>
        <p:nvCxnSpPr>
          <p:cNvPr id="46" name="直线连接符 45">
            <a:extLst>
              <a:ext uri="{FF2B5EF4-FFF2-40B4-BE49-F238E27FC236}">
                <a16:creationId xmlns="" xmlns:a16="http://schemas.microsoft.com/office/drawing/2014/main" id="{BAFD9C9A-D878-BC40-96B3-785256A0F3AE}"/>
              </a:ext>
            </a:extLst>
          </p:cNvPr>
          <p:cNvCxnSpPr/>
          <p:nvPr/>
        </p:nvCxnSpPr>
        <p:spPr>
          <a:xfrm>
            <a:off x="2742316" y="4815078"/>
            <a:ext cx="175260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7" name="直线连接符 46">
            <a:extLst>
              <a:ext uri="{FF2B5EF4-FFF2-40B4-BE49-F238E27FC236}">
                <a16:creationId xmlns="" xmlns:a16="http://schemas.microsoft.com/office/drawing/2014/main" id="{C7FABE71-7A95-AE4E-88FB-E06379B82C9F}"/>
              </a:ext>
            </a:extLst>
          </p:cNvPr>
          <p:cNvCxnSpPr/>
          <p:nvPr/>
        </p:nvCxnSpPr>
        <p:spPr>
          <a:xfrm>
            <a:off x="1012932" y="4973213"/>
            <a:ext cx="777768"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6074882"/>
      </p:ext>
    </p:extLst>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9" name="矩形 18">
            <a:extLst>
              <a:ext uri="{FF2B5EF4-FFF2-40B4-BE49-F238E27FC236}">
                <a16:creationId xmlns="" xmlns:a16="http://schemas.microsoft.com/office/drawing/2014/main" id="{490AA652-2618-FD42-8DF1-97EC6ABDE917}"/>
              </a:ext>
            </a:extLst>
          </p:cNvPr>
          <p:cNvSpPr/>
          <p:nvPr/>
        </p:nvSpPr>
        <p:spPr>
          <a:xfrm>
            <a:off x="9374260" y="1671807"/>
            <a:ext cx="1626344" cy="407944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2" name="图片 4" descr="nordribg1.jpg">
            <a:extLst>
              <a:ext uri="{FF2B5EF4-FFF2-40B4-BE49-F238E27FC236}">
                <a16:creationId xmlns="" xmlns:a16="http://schemas.microsoft.com/office/drawing/2014/main" id="{0DC2D589-1418-6248-B11F-5A61043CAB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793F7C5B-B33D-824B-BF27-81C3C648E68C}"/>
              </a:ext>
            </a:extLst>
          </p:cNvPr>
          <p:cNvSpPr txBox="1">
            <a:spLocks noChangeArrowheads="1"/>
          </p:cNvSpPr>
          <p:nvPr/>
        </p:nvSpPr>
        <p:spPr bwMode="auto">
          <a:xfrm>
            <a:off x="-319088" y="-76200"/>
            <a:ext cx="9920288"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环节三：中华人民共和国的干部制度</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 xmlns:a16="http://schemas.microsoft.com/office/drawing/2014/main" id="{6A2776D4-379F-E64B-B622-33DBBE946A41}"/>
              </a:ext>
            </a:extLst>
          </p:cNvPr>
          <p:cNvSpPr txBox="1"/>
          <p:nvPr/>
        </p:nvSpPr>
        <p:spPr>
          <a:xfrm>
            <a:off x="246099" y="2426909"/>
            <a:ext cx="565728" cy="1815882"/>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重点解释</a:t>
            </a:r>
          </a:p>
        </p:txBody>
      </p:sp>
      <p:pic>
        <p:nvPicPr>
          <p:cNvPr id="6" name="图片 5">
            <a:extLst>
              <a:ext uri="{FF2B5EF4-FFF2-40B4-BE49-F238E27FC236}">
                <a16:creationId xmlns="" xmlns:a16="http://schemas.microsoft.com/office/drawing/2014/main" id="{DF712774-FF3A-AB46-A780-DE9B8D0339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87449" y="1688244"/>
            <a:ext cx="7282011" cy="4063009"/>
          </a:xfrm>
          <a:prstGeom prst="rect">
            <a:avLst/>
          </a:prstGeom>
          <a:ln w="25400">
            <a:solidFill>
              <a:schemeClr val="tx1">
                <a:lumMod val="65000"/>
                <a:lumOff val="35000"/>
              </a:schemeClr>
            </a:solidFill>
          </a:ln>
        </p:spPr>
      </p:pic>
      <p:sp>
        <p:nvSpPr>
          <p:cNvPr id="29" name="文本框 28">
            <a:extLst>
              <a:ext uri="{FF2B5EF4-FFF2-40B4-BE49-F238E27FC236}">
                <a16:creationId xmlns="" xmlns:a16="http://schemas.microsoft.com/office/drawing/2014/main" id="{38C916D8-4996-414C-86DE-E5CAD8E9EAFF}"/>
              </a:ext>
            </a:extLst>
          </p:cNvPr>
          <p:cNvSpPr txBox="1"/>
          <p:nvPr/>
        </p:nvSpPr>
        <p:spPr>
          <a:xfrm>
            <a:off x="1187449" y="1047471"/>
            <a:ext cx="1641476" cy="461665"/>
          </a:xfrm>
          <a:prstGeom prst="rect">
            <a:avLst/>
          </a:prstGeom>
          <a:solidFill>
            <a:schemeClr val="accent4">
              <a:lumMod val="20000"/>
              <a:lumOff val="80000"/>
              <a:alpha val="25000"/>
            </a:schemeClr>
          </a:solidFill>
        </p:spPr>
        <p:txBody>
          <a:bodyPr wrap="square" rtlCol="0">
            <a:spAutoFit/>
          </a:bodyPr>
          <a:lstStyle/>
          <a:p>
            <a:r>
              <a:rPr lang="zh-CN" altLang="en-US" sz="2400" b="1">
                <a:solidFill>
                  <a:schemeClr val="tx1">
                    <a:lumMod val="75000"/>
                    <a:lumOff val="25000"/>
                  </a:schemeClr>
                </a:solidFill>
                <a:latin typeface="Kaiti SC" panose="02010600040101010101" pitchFamily="2" charset="-122"/>
                <a:ea typeface="Kaiti SC" panose="02010600040101010101" pitchFamily="2" charset="-122"/>
              </a:rPr>
              <a:t>教材正文</a:t>
            </a:r>
          </a:p>
        </p:txBody>
      </p:sp>
      <p:cxnSp>
        <p:nvCxnSpPr>
          <p:cNvPr id="9" name="直线连接符 8">
            <a:extLst>
              <a:ext uri="{FF2B5EF4-FFF2-40B4-BE49-F238E27FC236}">
                <a16:creationId xmlns="" xmlns:a16="http://schemas.microsoft.com/office/drawing/2014/main" id="{B36C5E23-9171-9F48-A61B-24804684314E}"/>
              </a:ext>
            </a:extLst>
          </p:cNvPr>
          <p:cNvCxnSpPr/>
          <p:nvPr/>
        </p:nvCxnSpPr>
        <p:spPr>
          <a:xfrm>
            <a:off x="3557588" y="2143125"/>
            <a:ext cx="462915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3" name="直线连接符 32">
            <a:extLst>
              <a:ext uri="{FF2B5EF4-FFF2-40B4-BE49-F238E27FC236}">
                <a16:creationId xmlns="" xmlns:a16="http://schemas.microsoft.com/office/drawing/2014/main" id="{86C77B15-D9BE-4C45-B15A-96255CFDCC34}"/>
              </a:ext>
            </a:extLst>
          </p:cNvPr>
          <p:cNvCxnSpPr/>
          <p:nvPr/>
        </p:nvCxnSpPr>
        <p:spPr>
          <a:xfrm>
            <a:off x="1187449" y="3495675"/>
            <a:ext cx="7081837"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7" name="直线连接符 36">
            <a:extLst>
              <a:ext uri="{FF2B5EF4-FFF2-40B4-BE49-F238E27FC236}">
                <a16:creationId xmlns="" xmlns:a16="http://schemas.microsoft.com/office/drawing/2014/main" id="{C80690AE-7204-CE48-8998-8C31BF05DAA8}"/>
              </a:ext>
            </a:extLst>
          </p:cNvPr>
          <p:cNvCxnSpPr/>
          <p:nvPr/>
        </p:nvCxnSpPr>
        <p:spPr>
          <a:xfrm>
            <a:off x="6365872" y="3033712"/>
            <a:ext cx="1903414"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9" name="直线连接符 38">
            <a:extLst>
              <a:ext uri="{FF2B5EF4-FFF2-40B4-BE49-F238E27FC236}">
                <a16:creationId xmlns="" xmlns:a16="http://schemas.microsoft.com/office/drawing/2014/main" id="{1116E961-A30F-FA4E-AAD8-73244E81CAC9}"/>
              </a:ext>
            </a:extLst>
          </p:cNvPr>
          <p:cNvCxnSpPr/>
          <p:nvPr/>
        </p:nvCxnSpPr>
        <p:spPr>
          <a:xfrm>
            <a:off x="1187449" y="3971925"/>
            <a:ext cx="4641851"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0" name="直线连接符 39">
            <a:extLst>
              <a:ext uri="{FF2B5EF4-FFF2-40B4-BE49-F238E27FC236}">
                <a16:creationId xmlns="" xmlns:a16="http://schemas.microsoft.com/office/drawing/2014/main" id="{A93D9278-96ED-324A-A263-F4BDEF92B4BC}"/>
              </a:ext>
            </a:extLst>
          </p:cNvPr>
          <p:cNvCxnSpPr/>
          <p:nvPr/>
        </p:nvCxnSpPr>
        <p:spPr>
          <a:xfrm>
            <a:off x="3197224" y="4810125"/>
            <a:ext cx="5072062"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48" name="直线连接符 47">
            <a:extLst>
              <a:ext uri="{FF2B5EF4-FFF2-40B4-BE49-F238E27FC236}">
                <a16:creationId xmlns="" xmlns:a16="http://schemas.microsoft.com/office/drawing/2014/main" id="{FAD531EE-2D44-5040-BAE1-3859BDC4C96F}"/>
              </a:ext>
            </a:extLst>
          </p:cNvPr>
          <p:cNvCxnSpPr/>
          <p:nvPr/>
        </p:nvCxnSpPr>
        <p:spPr>
          <a:xfrm>
            <a:off x="1187449" y="5281612"/>
            <a:ext cx="1641476"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50" name="文本框 49">
            <a:extLst>
              <a:ext uri="{FF2B5EF4-FFF2-40B4-BE49-F238E27FC236}">
                <a16:creationId xmlns="" xmlns:a16="http://schemas.microsoft.com/office/drawing/2014/main" id="{DC2DDB64-0976-7440-96A7-B09C57F9A990}"/>
              </a:ext>
            </a:extLst>
          </p:cNvPr>
          <p:cNvSpPr txBox="1"/>
          <p:nvPr/>
        </p:nvSpPr>
        <p:spPr>
          <a:xfrm>
            <a:off x="9623705" y="1778966"/>
            <a:ext cx="1215894" cy="461665"/>
          </a:xfrm>
          <a:prstGeom prst="rect">
            <a:avLst/>
          </a:prstGeom>
          <a:noFill/>
        </p:spPr>
        <p:txBody>
          <a:bodyPr wrap="square" rtlCol="0">
            <a:spAutoFit/>
          </a:bodyPr>
          <a:lstStyle/>
          <a:p>
            <a:r>
              <a:rPr lang="zh-CN" altLang="en-US" sz="2400" b="1">
                <a:solidFill>
                  <a:schemeClr val="bg1"/>
                </a:solidFill>
                <a:latin typeface="微软雅黑" panose="020b0503020204020204" pitchFamily="34" charset="-122"/>
                <a:ea typeface="微软雅黑" panose="020b0503020204020204" pitchFamily="34" charset="-122"/>
              </a:rPr>
              <a:t>释原因</a:t>
            </a:r>
          </a:p>
        </p:txBody>
      </p:sp>
      <p:sp>
        <p:nvSpPr>
          <p:cNvPr id="51" name="文本框 50">
            <a:extLst>
              <a:ext uri="{FF2B5EF4-FFF2-40B4-BE49-F238E27FC236}">
                <a16:creationId xmlns="" xmlns:a16="http://schemas.microsoft.com/office/drawing/2014/main" id="{E82F07C4-A272-C641-8DE9-B665FF8A6A1F}"/>
              </a:ext>
            </a:extLst>
          </p:cNvPr>
          <p:cNvSpPr txBox="1"/>
          <p:nvPr/>
        </p:nvSpPr>
        <p:spPr>
          <a:xfrm>
            <a:off x="9623246" y="2858961"/>
            <a:ext cx="1215894" cy="461665"/>
          </a:xfrm>
          <a:prstGeom prst="rect">
            <a:avLst/>
          </a:prstGeom>
          <a:noFill/>
        </p:spPr>
        <p:txBody>
          <a:bodyPr wrap="square" rtlCol="0">
            <a:spAutoFit/>
          </a:bodyPr>
          <a:lstStyle/>
          <a:p>
            <a:r>
              <a:rPr lang="zh-CN" altLang="en-US" sz="2400" b="1">
                <a:solidFill>
                  <a:schemeClr val="bg1"/>
                </a:solidFill>
                <a:latin typeface="微软雅黑" panose="020b0503020204020204" pitchFamily="34" charset="-122"/>
                <a:ea typeface="微软雅黑" panose="020b0503020204020204" pitchFamily="34" charset="-122"/>
              </a:rPr>
              <a:t>现内容</a:t>
            </a:r>
          </a:p>
        </p:txBody>
      </p:sp>
      <p:sp>
        <p:nvSpPr>
          <p:cNvPr id="52" name="文本框 51">
            <a:extLst>
              <a:ext uri="{FF2B5EF4-FFF2-40B4-BE49-F238E27FC236}">
                <a16:creationId xmlns="" xmlns:a16="http://schemas.microsoft.com/office/drawing/2014/main" id="{714D01AB-D088-7146-B1AE-63C00BAA4567}"/>
              </a:ext>
            </a:extLst>
          </p:cNvPr>
          <p:cNvSpPr txBox="1"/>
          <p:nvPr/>
        </p:nvSpPr>
        <p:spPr>
          <a:xfrm>
            <a:off x="9623246" y="3893237"/>
            <a:ext cx="1215894" cy="461665"/>
          </a:xfrm>
          <a:prstGeom prst="rect">
            <a:avLst/>
          </a:prstGeom>
          <a:noFill/>
        </p:spPr>
        <p:txBody>
          <a:bodyPr wrap="square" rtlCol="0">
            <a:spAutoFit/>
          </a:bodyPr>
          <a:lstStyle/>
          <a:p>
            <a:r>
              <a:rPr lang="zh-CN" altLang="en-US" sz="2400" b="1">
                <a:solidFill>
                  <a:schemeClr val="bg1"/>
                </a:solidFill>
                <a:latin typeface="微软雅黑" panose="020b0503020204020204" pitchFamily="34" charset="-122"/>
                <a:ea typeface="微软雅黑" panose="020b0503020204020204" pitchFamily="34" charset="-122"/>
              </a:rPr>
              <a:t>释趋势</a:t>
            </a:r>
          </a:p>
        </p:txBody>
      </p:sp>
      <p:sp>
        <p:nvSpPr>
          <p:cNvPr id="53" name="文本框 52">
            <a:extLst>
              <a:ext uri="{FF2B5EF4-FFF2-40B4-BE49-F238E27FC236}">
                <a16:creationId xmlns="" xmlns:a16="http://schemas.microsoft.com/office/drawing/2014/main" id="{7B394055-C4EA-4743-8FE8-67DF578CB0C8}"/>
              </a:ext>
            </a:extLst>
          </p:cNvPr>
          <p:cNvSpPr txBox="1"/>
          <p:nvPr/>
        </p:nvSpPr>
        <p:spPr>
          <a:xfrm>
            <a:off x="9623246" y="5010063"/>
            <a:ext cx="1215894" cy="461665"/>
          </a:xfrm>
          <a:prstGeom prst="rect">
            <a:avLst/>
          </a:prstGeom>
          <a:noFill/>
        </p:spPr>
        <p:txBody>
          <a:bodyPr wrap="square" rtlCol="0">
            <a:spAutoFit/>
          </a:bodyPr>
          <a:lstStyle/>
          <a:p>
            <a:r>
              <a:rPr lang="zh-CN" altLang="en-US" sz="2400" b="1">
                <a:solidFill>
                  <a:schemeClr val="bg1"/>
                </a:solidFill>
                <a:latin typeface="微软雅黑" panose="020b0503020204020204" pitchFamily="34" charset="-122"/>
                <a:ea typeface="微软雅黑" panose="020b0503020204020204" pitchFamily="34" charset="-122"/>
              </a:rPr>
              <a:t>释原则</a:t>
            </a:r>
          </a:p>
        </p:txBody>
      </p:sp>
      <p:sp>
        <p:nvSpPr>
          <p:cNvPr id="17" name="三角形 16">
            <a:extLst>
              <a:ext uri="{FF2B5EF4-FFF2-40B4-BE49-F238E27FC236}">
                <a16:creationId xmlns="" xmlns:a16="http://schemas.microsoft.com/office/drawing/2014/main" id="{2ED76276-438F-AE49-9D3A-3E95B0C6AFBD}"/>
              </a:ext>
            </a:extLst>
          </p:cNvPr>
          <p:cNvSpPr/>
          <p:nvPr/>
        </p:nvSpPr>
        <p:spPr>
          <a:xfrm rot="16200000">
            <a:off x="6830108" y="3207101"/>
            <a:ext cx="4074488" cy="1013816"/>
          </a:xfrm>
          <a:prstGeom prs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3958712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0" grpId="0"/>
      <p:bldP spid="51" grpId="0"/>
      <p:bldP spid="52" grpId="0"/>
      <p:bldP spid="53" grpId="0"/>
      <p:bldP spid="17"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260DD6C1-B850-7746-9147-293EEDC059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06037C1A-B8FD-EA42-AFA5-E12A1252AEF5}"/>
              </a:ext>
            </a:extLst>
          </p:cNvPr>
          <p:cNvSpPr txBox="1">
            <a:spLocks noChangeArrowheads="1"/>
          </p:cNvSpPr>
          <p:nvPr/>
        </p:nvSpPr>
        <p:spPr bwMode="auto">
          <a:xfrm>
            <a:off x="-319088" y="-76200"/>
            <a:ext cx="9920288"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环节三：中华人民共和国的干部制度</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 xmlns:a16="http://schemas.microsoft.com/office/drawing/2014/main" id="{2C943C92-5706-5E45-97B2-6D460AEF5860}"/>
              </a:ext>
            </a:extLst>
          </p:cNvPr>
          <p:cNvSpPr txBox="1"/>
          <p:nvPr/>
        </p:nvSpPr>
        <p:spPr>
          <a:xfrm>
            <a:off x="192983" y="1207709"/>
            <a:ext cx="565728" cy="1384995"/>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释原因</a:t>
            </a:r>
          </a:p>
        </p:txBody>
      </p:sp>
      <p:pic>
        <p:nvPicPr>
          <p:cNvPr id="8" name="图片 7">
            <a:extLst>
              <a:ext uri="{FF2B5EF4-FFF2-40B4-BE49-F238E27FC236}">
                <a16:creationId xmlns="" xmlns:a16="http://schemas.microsoft.com/office/drawing/2014/main" id="{7DEED718-4FA7-A643-A75D-3D6883EEF6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7006" y="944563"/>
            <a:ext cx="5207794" cy="3122681"/>
          </a:xfrm>
          <a:prstGeom prst="rect">
            <a:avLst/>
          </a:prstGeom>
        </p:spPr>
      </p:pic>
      <p:pic>
        <p:nvPicPr>
          <p:cNvPr id="10" name="图片 9">
            <a:extLst>
              <a:ext uri="{FF2B5EF4-FFF2-40B4-BE49-F238E27FC236}">
                <a16:creationId xmlns="" xmlns:a16="http://schemas.microsoft.com/office/drawing/2014/main" id="{DED64909-5D48-EB46-8ECD-0478F58D39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6853" y="955744"/>
            <a:ext cx="5189147" cy="3111500"/>
          </a:xfrm>
          <a:prstGeom prst="rect">
            <a:avLst/>
          </a:prstGeom>
        </p:spPr>
      </p:pic>
      <p:sp>
        <p:nvSpPr>
          <p:cNvPr id="11" name="矩形 10">
            <a:extLst>
              <a:ext uri="{FF2B5EF4-FFF2-40B4-BE49-F238E27FC236}">
                <a16:creationId xmlns="" xmlns:a16="http://schemas.microsoft.com/office/drawing/2014/main" id="{AD833C9F-FCED-2B4F-BAA0-7F1CE901B6E5}"/>
              </a:ext>
            </a:extLst>
          </p:cNvPr>
          <p:cNvSpPr/>
          <p:nvPr/>
        </p:nvSpPr>
        <p:spPr>
          <a:xfrm>
            <a:off x="0" y="3600627"/>
            <a:ext cx="6096000" cy="1107996"/>
          </a:xfrm>
          <a:prstGeom prst="rect">
            <a:avLst/>
          </a:prstGeom>
          <a:solidFill>
            <a:schemeClr val="accent4">
              <a:lumMod val="20000"/>
              <a:lumOff val="80000"/>
            </a:schemeClr>
          </a:solidFill>
        </p:spPr>
        <p:txBody>
          <a:bodyPr>
            <a:spAutoFit/>
          </a:bodyPr>
          <a:lstStyle/>
          <a:p>
            <a:pPr indent="266700" algn="just">
              <a:spcAft>
                <a:spcPct val="0"/>
              </a:spcAft>
            </a:pPr>
            <a:r>
              <a:rPr lang="zh-CN" altLang="en-US" sz="2200">
                <a:solidFill>
                  <a:schemeClr val="tx1">
                    <a:lumMod val="75000"/>
                    <a:lumOff val="25000"/>
                  </a:schemeClr>
                </a:solidFill>
                <a:latin typeface="微软雅黑" panose="020b0503020204020204" pitchFamily="34" charset="-122"/>
                <a:ea typeface="微软雅黑" panose="020b0503020204020204" pitchFamily="34" charset="-122"/>
              </a:rPr>
              <a:t>提出社会主义</a:t>
            </a:r>
            <a:r>
              <a:rPr lang="zh-CN" altLang="zh-CN" sz="2200">
                <a:solidFill>
                  <a:schemeClr val="tx1">
                    <a:lumMod val="75000"/>
                    <a:lumOff val="25000"/>
                  </a:schemeClr>
                </a:solidFill>
                <a:latin typeface="微软雅黑" panose="020b0503020204020204" pitchFamily="34" charset="-122"/>
                <a:ea typeface="微软雅黑" panose="020b0503020204020204" pitchFamily="34" charset="-122"/>
              </a:rPr>
              <a:t>现代化建设急需优秀的人才</a:t>
            </a:r>
            <a:r>
              <a:rPr lang="zh-CN" altLang="en-US" sz="220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2200">
              <a:solidFill>
                <a:schemeClr val="tx1">
                  <a:lumMod val="75000"/>
                  <a:lumOff val="25000"/>
                </a:schemeClr>
              </a:solidFill>
              <a:latin typeface="微软雅黑" pitchFamily="34" charset="-122"/>
              <a:ea typeface="微软雅黑" pitchFamily="34" charset="-122"/>
            </a:endParaRPr>
          </a:p>
          <a:p>
            <a:pPr indent="266700" algn="just">
              <a:spcAft>
                <a:spcPct val="0"/>
              </a:spcAft>
            </a:pPr>
            <a:r>
              <a:rPr lang="zh-CN" altLang="zh-CN" sz="2200">
                <a:solidFill>
                  <a:schemeClr val="tx1">
                    <a:lumMod val="75000"/>
                    <a:lumOff val="25000"/>
                  </a:schemeClr>
                </a:solidFill>
                <a:latin typeface="微软雅黑" panose="020b0503020204020204" pitchFamily="34" charset="-122"/>
                <a:ea typeface="微软雅黑" panose="020b0503020204020204" pitchFamily="34" charset="-122"/>
              </a:rPr>
              <a:t>提出选拔干部方法和标准的重要性</a:t>
            </a:r>
            <a:r>
              <a:rPr lang="zh-CN" altLang="en-US" sz="220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2200">
              <a:solidFill>
                <a:schemeClr val="tx1">
                  <a:lumMod val="75000"/>
                  <a:lumOff val="25000"/>
                </a:schemeClr>
              </a:solidFill>
              <a:latin typeface="微软雅黑" panose="020b0503020204020204" pitchFamily="34" charset="-122"/>
              <a:ea typeface="微软雅黑" panose="020b0503020204020204" pitchFamily="34" charset="-122"/>
            </a:endParaRPr>
          </a:p>
          <a:p>
            <a:pPr indent="266700" algn="just">
              <a:spcAft>
                <a:spcPct val="0"/>
              </a:spcAft>
            </a:pPr>
            <a:r>
              <a:rPr lang="zh-CN" altLang="zh-CN" sz="2200">
                <a:solidFill>
                  <a:schemeClr val="tx1">
                    <a:lumMod val="75000"/>
                    <a:lumOff val="25000"/>
                  </a:schemeClr>
                </a:solidFill>
                <a:latin typeface="微软雅黑" panose="020b0503020204020204" pitchFamily="34" charset="-122"/>
                <a:ea typeface="微软雅黑" panose="020b0503020204020204" pitchFamily="34" charset="-122"/>
              </a:rPr>
              <a:t>提出当时的干部管理制度不合时宜，存在弊端</a:t>
            </a:r>
            <a:r>
              <a:rPr lang="zh-CN" altLang="zh-CN" sz="2200" kern="100">
                <a:latin typeface="DengXian" panose="02010600030101010101" pitchFamily="2" charset="-122"/>
                <a:ea typeface="DengXian" panose="02010600030101010101" pitchFamily="2" charset="-122"/>
                <a:cs typeface="Times New Roman" panose="02020603050405020304" pitchFamily="18" charset="0"/>
              </a:rPr>
              <a:t>。</a:t>
            </a:r>
          </a:p>
        </p:txBody>
      </p:sp>
      <p:sp>
        <p:nvSpPr>
          <p:cNvPr id="12" name="矩形 11">
            <a:extLst>
              <a:ext uri="{FF2B5EF4-FFF2-40B4-BE49-F238E27FC236}">
                <a16:creationId xmlns="" xmlns:a16="http://schemas.microsoft.com/office/drawing/2014/main" id="{1BA5D6AD-24B5-AC47-ABB0-09E550A28282}"/>
              </a:ext>
            </a:extLst>
          </p:cNvPr>
          <p:cNvSpPr/>
          <p:nvPr/>
        </p:nvSpPr>
        <p:spPr>
          <a:xfrm>
            <a:off x="6527006" y="3600627"/>
            <a:ext cx="5207794" cy="769441"/>
          </a:xfrm>
          <a:prstGeom prst="rect">
            <a:avLst/>
          </a:prstGeom>
          <a:solidFill>
            <a:schemeClr val="accent4">
              <a:lumMod val="20000"/>
              <a:lumOff val="80000"/>
            </a:schemeClr>
          </a:solidFill>
        </p:spPr>
        <p:txBody>
          <a:bodyPr wrap="square">
            <a:spAutoFit/>
          </a:bodyPr>
          <a:lstStyle/>
          <a:p>
            <a:r>
              <a:rPr lang="zh-CN" altLang="zh-CN" sz="2200">
                <a:solidFill>
                  <a:schemeClr val="tx1">
                    <a:lumMod val="75000"/>
                    <a:lumOff val="25000"/>
                  </a:schemeClr>
                </a:solidFill>
                <a:latin typeface="微软雅黑" panose="020b0503020204020204" pitchFamily="34" charset="-122"/>
                <a:ea typeface="微软雅黑" panose="020b0503020204020204" pitchFamily="34" charset="-122"/>
              </a:rPr>
              <a:t>随着经济体制改革的深入和我国各项事业的发展，这些缺陷暴露得更加充分了。 </a:t>
            </a:r>
            <a:endParaRPr lang="zh-CN" altLang="en-US" sz="2200">
              <a:solidFill>
                <a:schemeClr val="tx1">
                  <a:lumMod val="75000"/>
                  <a:lumOff val="25000"/>
                </a:schemeClr>
              </a:solidFill>
              <a:latin typeface="微软雅黑" pitchFamily="34" charset="-122"/>
              <a:ea typeface="微软雅黑" pitchFamily="34" charset="-122"/>
            </a:endParaRPr>
          </a:p>
        </p:txBody>
      </p:sp>
      <p:sp>
        <p:nvSpPr>
          <p:cNvPr id="13" name="文本框 12">
            <a:extLst>
              <a:ext uri="{FF2B5EF4-FFF2-40B4-BE49-F238E27FC236}">
                <a16:creationId xmlns="" xmlns:a16="http://schemas.microsoft.com/office/drawing/2014/main" id="{5B3DEBB6-4FA9-B146-B0DC-F66F9B312771}"/>
              </a:ext>
            </a:extLst>
          </p:cNvPr>
          <p:cNvSpPr txBox="1"/>
          <p:nvPr/>
        </p:nvSpPr>
        <p:spPr>
          <a:xfrm>
            <a:off x="758711" y="5075167"/>
            <a:ext cx="4748416"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承上启下设问：引发进一步思考</a:t>
            </a:r>
          </a:p>
        </p:txBody>
      </p:sp>
    </p:spTree>
    <p:extLst>
      <p:ext uri="{BB962C8B-B14F-4D97-AF65-F5344CB8AC3E}">
        <p14:creationId xmlns:p14="http://schemas.microsoft.com/office/powerpoint/2010/main" val="314891976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260DD6C1-B850-7746-9147-293EEDC059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06037C1A-B8FD-EA42-AFA5-E12A1252AEF5}"/>
              </a:ext>
            </a:extLst>
          </p:cNvPr>
          <p:cNvSpPr txBox="1">
            <a:spLocks noChangeArrowheads="1"/>
          </p:cNvSpPr>
          <p:nvPr/>
        </p:nvSpPr>
        <p:spPr bwMode="auto">
          <a:xfrm>
            <a:off x="-319088" y="-76200"/>
            <a:ext cx="9920288"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环节三：中华人民共和国的干部制度</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 xmlns:a16="http://schemas.microsoft.com/office/drawing/2014/main" id="{2C943C92-5706-5E45-97B2-6D460AEF5860}"/>
              </a:ext>
            </a:extLst>
          </p:cNvPr>
          <p:cNvSpPr txBox="1"/>
          <p:nvPr/>
        </p:nvSpPr>
        <p:spPr>
          <a:xfrm>
            <a:off x="173933" y="3246059"/>
            <a:ext cx="565728" cy="1384995"/>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释趋势</a:t>
            </a:r>
          </a:p>
        </p:txBody>
      </p:sp>
      <p:pic>
        <p:nvPicPr>
          <p:cNvPr id="6" name="图片 5">
            <a:extLst>
              <a:ext uri="{FF2B5EF4-FFF2-40B4-BE49-F238E27FC236}">
                <a16:creationId xmlns="" xmlns:a16="http://schemas.microsoft.com/office/drawing/2014/main" id="{16BEAA5F-71F4-084C-966E-45400BAF7E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705" y="944563"/>
            <a:ext cx="7800699" cy="4662487"/>
          </a:xfrm>
          <a:prstGeom prst="rect">
            <a:avLst/>
          </a:prstGeom>
        </p:spPr>
      </p:pic>
      <p:sp>
        <p:nvSpPr>
          <p:cNvPr id="14" name="文本框 13">
            <a:extLst>
              <a:ext uri="{FF2B5EF4-FFF2-40B4-BE49-F238E27FC236}">
                <a16:creationId xmlns="" xmlns:a16="http://schemas.microsoft.com/office/drawing/2014/main" id="{6D95B0F2-9B5D-FF4D-8F7A-BDD7C0DCA58F}"/>
              </a:ext>
            </a:extLst>
          </p:cNvPr>
          <p:cNvSpPr txBox="1"/>
          <p:nvPr/>
        </p:nvSpPr>
        <p:spPr>
          <a:xfrm>
            <a:off x="184417" y="1623318"/>
            <a:ext cx="565728" cy="1384995"/>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现内容</a:t>
            </a:r>
          </a:p>
        </p:txBody>
      </p:sp>
      <p:sp>
        <p:nvSpPr>
          <p:cNvPr id="16" name="文本框 15">
            <a:extLst>
              <a:ext uri="{FF2B5EF4-FFF2-40B4-BE49-F238E27FC236}">
                <a16:creationId xmlns="" xmlns:a16="http://schemas.microsoft.com/office/drawing/2014/main" id="{83081F2D-B8E4-9E4D-90BA-F3F29D793C78}"/>
              </a:ext>
            </a:extLst>
          </p:cNvPr>
          <p:cNvSpPr txBox="1"/>
          <p:nvPr/>
        </p:nvSpPr>
        <p:spPr>
          <a:xfrm>
            <a:off x="930477" y="5683250"/>
            <a:ext cx="4748416"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构建材料：分析、准确得到结果</a:t>
            </a:r>
          </a:p>
        </p:txBody>
      </p:sp>
      <p:sp>
        <p:nvSpPr>
          <p:cNvPr id="17" name="文本框 16">
            <a:extLst>
              <a:ext uri="{FF2B5EF4-FFF2-40B4-BE49-F238E27FC236}">
                <a16:creationId xmlns="" xmlns:a16="http://schemas.microsoft.com/office/drawing/2014/main" id="{B804F716-B3BA-CB41-AE99-B68D71A6CCFC}"/>
              </a:ext>
            </a:extLst>
          </p:cNvPr>
          <p:cNvSpPr txBox="1"/>
          <p:nvPr/>
        </p:nvSpPr>
        <p:spPr>
          <a:xfrm>
            <a:off x="930477" y="6250980"/>
            <a:ext cx="4748416"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2.</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学法指导：不同时期内容的比较</a:t>
            </a:r>
          </a:p>
        </p:txBody>
      </p:sp>
    </p:spTree>
    <p:extLst>
      <p:ext uri="{BB962C8B-B14F-4D97-AF65-F5344CB8AC3E}">
        <p14:creationId xmlns:p14="http://schemas.microsoft.com/office/powerpoint/2010/main" val="179425332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a:extLst>
              <a:ext uri="{FF2B5EF4-FFF2-40B4-BE49-F238E27FC236}">
                <a16:creationId xmlns="" xmlns:a16="http://schemas.microsoft.com/office/drawing/2014/main" id="{9DF6F481-65D3-5441-AAA1-14F78A6240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338" y="1258509"/>
            <a:ext cx="5282122" cy="3161194"/>
          </a:xfrm>
          <a:prstGeom prst="rect">
            <a:avLst/>
          </a:prstGeom>
        </p:spPr>
      </p:pic>
      <p:pic>
        <p:nvPicPr>
          <p:cNvPr id="3" name="图片 4" descr="nordribg1.jpg">
            <a:extLst>
              <a:ext uri="{FF2B5EF4-FFF2-40B4-BE49-F238E27FC236}">
                <a16:creationId xmlns="" xmlns:a16="http://schemas.microsoft.com/office/drawing/2014/main" id="{222C1477-D8C7-CC42-9E30-421789FBAC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a:extLst>
              <a:ext uri="{FF2B5EF4-FFF2-40B4-BE49-F238E27FC236}">
                <a16:creationId xmlns="" xmlns:a16="http://schemas.microsoft.com/office/drawing/2014/main" id="{5FED2514-12AE-C148-B41B-B7B9B1AEAA99}"/>
              </a:ext>
            </a:extLst>
          </p:cNvPr>
          <p:cNvSpPr txBox="1">
            <a:spLocks noChangeArrowheads="1"/>
          </p:cNvSpPr>
          <p:nvPr/>
        </p:nvSpPr>
        <p:spPr bwMode="auto">
          <a:xfrm>
            <a:off x="-319088" y="-76200"/>
            <a:ext cx="9920288"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环节三：中华人民共和国的干部制度</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5" name="文本框 4">
            <a:extLst>
              <a:ext uri="{FF2B5EF4-FFF2-40B4-BE49-F238E27FC236}">
                <a16:creationId xmlns="" xmlns:a16="http://schemas.microsoft.com/office/drawing/2014/main" id="{8BBDD9EC-4BB6-E64F-8633-B6FDAFE03AC9}"/>
              </a:ext>
            </a:extLst>
          </p:cNvPr>
          <p:cNvSpPr txBox="1"/>
          <p:nvPr/>
        </p:nvSpPr>
        <p:spPr>
          <a:xfrm>
            <a:off x="173933" y="3246059"/>
            <a:ext cx="565728" cy="1384995"/>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释原则</a:t>
            </a:r>
          </a:p>
        </p:txBody>
      </p:sp>
      <p:sp>
        <p:nvSpPr>
          <p:cNvPr id="6" name="文本框 5">
            <a:extLst>
              <a:ext uri="{FF2B5EF4-FFF2-40B4-BE49-F238E27FC236}">
                <a16:creationId xmlns="" xmlns:a16="http://schemas.microsoft.com/office/drawing/2014/main" id="{081B26AA-5727-054E-B06B-45E397071F83}"/>
              </a:ext>
            </a:extLst>
          </p:cNvPr>
          <p:cNvSpPr txBox="1"/>
          <p:nvPr/>
        </p:nvSpPr>
        <p:spPr>
          <a:xfrm>
            <a:off x="184417" y="1623318"/>
            <a:ext cx="565728" cy="1384995"/>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释趋势</a:t>
            </a:r>
          </a:p>
        </p:txBody>
      </p:sp>
      <p:pic>
        <p:nvPicPr>
          <p:cNvPr id="8" name="图片 7">
            <a:extLst>
              <a:ext uri="{FF2B5EF4-FFF2-40B4-BE49-F238E27FC236}">
                <a16:creationId xmlns="" xmlns:a16="http://schemas.microsoft.com/office/drawing/2014/main" id="{2B0523EF-C836-7D43-ACDF-CBA9D90350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05549" y="1258509"/>
            <a:ext cx="5285597" cy="3161194"/>
          </a:xfrm>
          <a:prstGeom prst="rect">
            <a:avLst/>
          </a:prstGeom>
        </p:spPr>
      </p:pic>
      <p:cxnSp>
        <p:nvCxnSpPr>
          <p:cNvPr id="10" name="直线连接符 9">
            <a:extLst>
              <a:ext uri="{FF2B5EF4-FFF2-40B4-BE49-F238E27FC236}">
                <a16:creationId xmlns="" xmlns:a16="http://schemas.microsoft.com/office/drawing/2014/main" id="{D228618D-D7ED-0644-BC40-1DBC0593AC20}"/>
              </a:ext>
            </a:extLst>
          </p:cNvPr>
          <p:cNvCxnSpPr/>
          <p:nvPr/>
        </p:nvCxnSpPr>
        <p:spPr>
          <a:xfrm>
            <a:off x="1390650" y="1623318"/>
            <a:ext cx="447675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直线连接符 10">
            <a:extLst>
              <a:ext uri="{FF2B5EF4-FFF2-40B4-BE49-F238E27FC236}">
                <a16:creationId xmlns="" xmlns:a16="http://schemas.microsoft.com/office/drawing/2014/main" id="{E5454BBF-4847-A148-A7B6-FF268472F096}"/>
              </a:ext>
            </a:extLst>
          </p:cNvPr>
          <p:cNvCxnSpPr/>
          <p:nvPr/>
        </p:nvCxnSpPr>
        <p:spPr>
          <a:xfrm>
            <a:off x="3105150" y="2175768"/>
            <a:ext cx="186690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3" name="直线连接符 12">
            <a:extLst>
              <a:ext uri="{FF2B5EF4-FFF2-40B4-BE49-F238E27FC236}">
                <a16:creationId xmlns="" xmlns:a16="http://schemas.microsoft.com/office/drawing/2014/main" id="{AEB92743-49CF-E54B-BC36-E512C20B8080}"/>
              </a:ext>
            </a:extLst>
          </p:cNvPr>
          <p:cNvCxnSpPr/>
          <p:nvPr/>
        </p:nvCxnSpPr>
        <p:spPr>
          <a:xfrm>
            <a:off x="1390650" y="2442468"/>
            <a:ext cx="461010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5" name="直线连接符 14">
            <a:extLst>
              <a:ext uri="{FF2B5EF4-FFF2-40B4-BE49-F238E27FC236}">
                <a16:creationId xmlns="" xmlns:a16="http://schemas.microsoft.com/office/drawing/2014/main" id="{9A883F56-2605-4A4C-B9FB-E916EC567941}"/>
              </a:ext>
            </a:extLst>
          </p:cNvPr>
          <p:cNvCxnSpPr/>
          <p:nvPr/>
        </p:nvCxnSpPr>
        <p:spPr>
          <a:xfrm>
            <a:off x="904338" y="2766318"/>
            <a:ext cx="1134012"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7" name="直线连接符 16">
            <a:extLst>
              <a:ext uri="{FF2B5EF4-FFF2-40B4-BE49-F238E27FC236}">
                <a16:creationId xmlns="" xmlns:a16="http://schemas.microsoft.com/office/drawing/2014/main" id="{AFEA49AB-5F5F-D244-9C69-539EC5C8D63A}"/>
              </a:ext>
            </a:extLst>
          </p:cNvPr>
          <p:cNvCxnSpPr/>
          <p:nvPr/>
        </p:nvCxnSpPr>
        <p:spPr>
          <a:xfrm>
            <a:off x="3505200" y="2751336"/>
            <a:ext cx="249555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 name="直线连接符 18">
            <a:extLst>
              <a:ext uri="{FF2B5EF4-FFF2-40B4-BE49-F238E27FC236}">
                <a16:creationId xmlns="" xmlns:a16="http://schemas.microsoft.com/office/drawing/2014/main" id="{4CC41474-7F12-AF4E-9DBD-2554487B9EB6}"/>
              </a:ext>
            </a:extLst>
          </p:cNvPr>
          <p:cNvCxnSpPr/>
          <p:nvPr/>
        </p:nvCxnSpPr>
        <p:spPr>
          <a:xfrm>
            <a:off x="2933700" y="3031431"/>
            <a:ext cx="306705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1" name="直线连接符 20">
            <a:extLst>
              <a:ext uri="{FF2B5EF4-FFF2-40B4-BE49-F238E27FC236}">
                <a16:creationId xmlns="" xmlns:a16="http://schemas.microsoft.com/office/drawing/2014/main" id="{169D3F06-A155-4345-B5D2-1555521550B8}"/>
              </a:ext>
            </a:extLst>
          </p:cNvPr>
          <p:cNvCxnSpPr/>
          <p:nvPr/>
        </p:nvCxnSpPr>
        <p:spPr>
          <a:xfrm>
            <a:off x="1066800" y="3250127"/>
            <a:ext cx="150495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3" name="直线连接符 22">
            <a:extLst>
              <a:ext uri="{FF2B5EF4-FFF2-40B4-BE49-F238E27FC236}">
                <a16:creationId xmlns="" xmlns:a16="http://schemas.microsoft.com/office/drawing/2014/main" id="{6EF358C4-0630-D54E-87FA-20B7BDC8A85C}"/>
              </a:ext>
            </a:extLst>
          </p:cNvPr>
          <p:cNvCxnSpPr/>
          <p:nvPr/>
        </p:nvCxnSpPr>
        <p:spPr>
          <a:xfrm>
            <a:off x="9144000" y="1589286"/>
            <a:ext cx="222885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直线连接符 24">
            <a:extLst>
              <a:ext uri="{FF2B5EF4-FFF2-40B4-BE49-F238E27FC236}">
                <a16:creationId xmlns="" xmlns:a16="http://schemas.microsoft.com/office/drawing/2014/main" id="{FF7A13B4-0202-B247-AF06-A621C47F0654}"/>
              </a:ext>
            </a:extLst>
          </p:cNvPr>
          <p:cNvCxnSpPr/>
          <p:nvPr/>
        </p:nvCxnSpPr>
        <p:spPr>
          <a:xfrm>
            <a:off x="9296400" y="1909068"/>
            <a:ext cx="186690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直线连接符 25">
            <a:extLst>
              <a:ext uri="{FF2B5EF4-FFF2-40B4-BE49-F238E27FC236}">
                <a16:creationId xmlns="" xmlns:a16="http://schemas.microsoft.com/office/drawing/2014/main" id="{ABA2DEE9-36EF-834C-A0FA-EC69B7269DFA}"/>
              </a:ext>
            </a:extLst>
          </p:cNvPr>
          <p:cNvCxnSpPr/>
          <p:nvPr/>
        </p:nvCxnSpPr>
        <p:spPr>
          <a:xfrm>
            <a:off x="9925050" y="2713236"/>
            <a:ext cx="144780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9" name="直线连接符 28">
            <a:extLst>
              <a:ext uri="{FF2B5EF4-FFF2-40B4-BE49-F238E27FC236}">
                <a16:creationId xmlns="" xmlns:a16="http://schemas.microsoft.com/office/drawing/2014/main" id="{063DF2F0-CF7E-3A46-AF88-06065269CA96}"/>
              </a:ext>
            </a:extLst>
          </p:cNvPr>
          <p:cNvCxnSpPr/>
          <p:nvPr/>
        </p:nvCxnSpPr>
        <p:spPr>
          <a:xfrm>
            <a:off x="6305549" y="3008313"/>
            <a:ext cx="5067301"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2" name="直线连接符 31">
            <a:extLst>
              <a:ext uri="{FF2B5EF4-FFF2-40B4-BE49-F238E27FC236}">
                <a16:creationId xmlns="" xmlns:a16="http://schemas.microsoft.com/office/drawing/2014/main" id="{6F9268B4-B1E0-DE4E-846E-85B92E2ED6E2}"/>
              </a:ext>
            </a:extLst>
          </p:cNvPr>
          <p:cNvCxnSpPr/>
          <p:nvPr/>
        </p:nvCxnSpPr>
        <p:spPr>
          <a:xfrm>
            <a:off x="6305549" y="3246059"/>
            <a:ext cx="3886201"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34" name="文本框 33">
            <a:extLst>
              <a:ext uri="{FF2B5EF4-FFF2-40B4-BE49-F238E27FC236}">
                <a16:creationId xmlns="" xmlns:a16="http://schemas.microsoft.com/office/drawing/2014/main" id="{432FFB3A-548A-F54F-BCB1-443322B4609F}"/>
              </a:ext>
            </a:extLst>
          </p:cNvPr>
          <p:cNvSpPr txBox="1"/>
          <p:nvPr/>
        </p:nvSpPr>
        <p:spPr>
          <a:xfrm>
            <a:off x="829067" y="4883006"/>
            <a:ext cx="4748416"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权威材料：重要讲话，权威报道</a:t>
            </a:r>
          </a:p>
        </p:txBody>
      </p:sp>
      <p:sp>
        <p:nvSpPr>
          <p:cNvPr id="35" name="文本框 34">
            <a:extLst>
              <a:ext uri="{FF2B5EF4-FFF2-40B4-BE49-F238E27FC236}">
                <a16:creationId xmlns="" xmlns:a16="http://schemas.microsoft.com/office/drawing/2014/main" id="{7C48CEE5-704D-9C4B-82BD-7FF8E44895C9}"/>
              </a:ext>
            </a:extLst>
          </p:cNvPr>
          <p:cNvSpPr txBox="1"/>
          <p:nvPr/>
        </p:nvSpPr>
        <p:spPr>
          <a:xfrm>
            <a:off x="829067" y="5577141"/>
            <a:ext cx="4440638"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2.</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关联材料：与前面呼应、连续</a:t>
            </a:r>
          </a:p>
        </p:txBody>
      </p:sp>
      <p:sp>
        <p:nvSpPr>
          <p:cNvPr id="36" name="矩形 35">
            <a:extLst>
              <a:ext uri="{FF2B5EF4-FFF2-40B4-BE49-F238E27FC236}">
                <a16:creationId xmlns="" xmlns:a16="http://schemas.microsoft.com/office/drawing/2014/main" id="{02646DE5-857C-6440-A295-CD93B0B2DA3B}"/>
              </a:ext>
            </a:extLst>
          </p:cNvPr>
          <p:cNvSpPr/>
          <p:nvPr/>
        </p:nvSpPr>
        <p:spPr>
          <a:xfrm>
            <a:off x="5307805" y="5418897"/>
            <a:ext cx="6404967" cy="1151084"/>
          </a:xfrm>
          <a:prstGeom prst="rect">
            <a:avLst/>
          </a:prstGeom>
          <a:solidFill>
            <a:schemeClr val="accent6">
              <a:lumMod val="20000"/>
              <a:lumOff val="80000"/>
            </a:schemeClr>
          </a:solidFill>
        </p:spPr>
        <p:txBody>
          <a:bodyPr wrap="square">
            <a:spAutoFit/>
          </a:bodyPr>
          <a:lstStyle/>
          <a:p>
            <a:pPr marL="342900" indent="-342900">
              <a:lnSpc>
                <a:spcPct val="120000"/>
              </a:lnSpc>
              <a:buFont typeface="Wingdings" pitchFamily="2" charset="2"/>
              <a:buChar char="u"/>
            </a:pPr>
            <a:r>
              <a:rPr lang="en-US" altLang="zh-CN" sz="2000">
                <a:latin typeface="华文楷体" panose="02010600040101010101" pitchFamily="2" charset="-122"/>
                <a:ea typeface="华文楷体" panose="02010600040101010101" pitchFamily="2" charset="-122"/>
              </a:rPr>
              <a:t>1995</a:t>
            </a:r>
            <a:r>
              <a:rPr lang="zh-CN" altLang="en-US" sz="2000">
                <a:latin typeface="华文楷体" panose="02010600040101010101" pitchFamily="2" charset="-122"/>
                <a:ea typeface="华文楷体" panose="02010600040101010101" pitchFamily="2" charset="-122"/>
              </a:rPr>
              <a:t>年，</a:t>
            </a:r>
            <a:r>
              <a:rPr lang="en-US" altLang="zh-CN" sz="2000">
                <a:latin typeface="华文楷体" panose="02010600040101010101" pitchFamily="2" charset="-122"/>
                <a:ea typeface="华文楷体" panose="02010600040101010101" pitchFamily="2" charset="-122"/>
              </a:rPr>
              <a:t>《</a:t>
            </a:r>
            <a:r>
              <a:rPr lang="zh-CN" altLang="en-US" sz="2000">
                <a:latin typeface="华文楷体" panose="02010600040101010101" pitchFamily="2" charset="-122"/>
                <a:ea typeface="华文楷体" panose="02010600040101010101" pitchFamily="2" charset="-122"/>
              </a:rPr>
              <a:t>党政领导干部选拔任用工作暂行条例</a:t>
            </a:r>
            <a:r>
              <a:rPr lang="en-US" altLang="zh-CN" sz="2000">
                <a:latin typeface="华文楷体" panose="02010600040101010101" pitchFamily="2" charset="-122"/>
                <a:ea typeface="华文楷体" panose="02010600040101010101" pitchFamily="2" charset="-122"/>
              </a:rPr>
              <a:t>》</a:t>
            </a:r>
          </a:p>
          <a:p>
            <a:pPr marL="342900" indent="-342900">
              <a:lnSpc>
                <a:spcPct val="120000"/>
              </a:lnSpc>
              <a:buFont typeface="Wingdings" pitchFamily="2" charset="2"/>
              <a:buChar char="u"/>
            </a:pPr>
            <a:r>
              <a:rPr lang="en-US" altLang="zh-CN" sz="2000">
                <a:latin typeface="华文楷体" panose="02010600040101010101" pitchFamily="2" charset="-122"/>
                <a:ea typeface="华文楷体" panose="02010600040101010101" pitchFamily="2" charset="-122"/>
              </a:rPr>
              <a:t>2002</a:t>
            </a:r>
            <a:r>
              <a:rPr lang="zh-CN" altLang="en-US" sz="2000">
                <a:latin typeface="华文楷体" panose="02010600040101010101" pitchFamily="2" charset="-122"/>
                <a:ea typeface="华文楷体" panose="02010600040101010101" pitchFamily="2" charset="-122"/>
              </a:rPr>
              <a:t>年，</a:t>
            </a:r>
            <a:r>
              <a:rPr lang="en-US" altLang="zh-CN" sz="2000">
                <a:latin typeface="华文楷体" panose="02010600040101010101" pitchFamily="2" charset="-122"/>
                <a:ea typeface="华文楷体" panose="02010600040101010101" pitchFamily="2" charset="-122"/>
              </a:rPr>
              <a:t>《</a:t>
            </a:r>
            <a:r>
              <a:rPr lang="zh-CN" altLang="en-US" sz="2000">
                <a:latin typeface="华文楷体" panose="02010600040101010101" pitchFamily="2" charset="-122"/>
                <a:ea typeface="华文楷体" panose="02010600040101010101" pitchFamily="2" charset="-122"/>
              </a:rPr>
              <a:t>党政领导干部选拔任用工作条例</a:t>
            </a:r>
            <a:r>
              <a:rPr lang="en-US" altLang="zh-CN" sz="2000">
                <a:latin typeface="华文楷体" panose="02010600040101010101" pitchFamily="2" charset="-122"/>
                <a:ea typeface="华文楷体" panose="02010600040101010101" pitchFamily="2" charset="-122"/>
              </a:rPr>
              <a:t>》</a:t>
            </a:r>
          </a:p>
          <a:p>
            <a:pPr marL="342900" indent="-342900">
              <a:lnSpc>
                <a:spcPct val="120000"/>
              </a:lnSpc>
              <a:buFont typeface="Wingdings" pitchFamily="2" charset="2"/>
              <a:buChar char="u"/>
            </a:pPr>
            <a:r>
              <a:rPr lang="en-US" altLang="zh-CN" sz="2000">
                <a:latin typeface="华文楷体" panose="02010600040101010101" pitchFamily="2" charset="-122"/>
                <a:ea typeface="华文楷体" panose="02010600040101010101" pitchFamily="2" charset="-122"/>
              </a:rPr>
              <a:t>2019</a:t>
            </a:r>
            <a:r>
              <a:rPr lang="zh-CN" altLang="en-US" sz="2000">
                <a:latin typeface="华文楷体" panose="02010600040101010101" pitchFamily="2" charset="-122"/>
                <a:ea typeface="华文楷体" panose="02010600040101010101" pitchFamily="2" charset="-122"/>
              </a:rPr>
              <a:t>年，</a:t>
            </a:r>
            <a:r>
              <a:rPr lang="en-US" altLang="zh-CN" sz="2000">
                <a:latin typeface="华文楷体" panose="02010600040101010101" pitchFamily="2" charset="-122"/>
                <a:ea typeface="华文楷体" panose="02010600040101010101" pitchFamily="2" charset="-122"/>
              </a:rPr>
              <a:t>《</a:t>
            </a:r>
            <a:r>
              <a:rPr lang="zh-CN" altLang="en-US" sz="2000">
                <a:latin typeface="华文楷体" panose="02010600040101010101" pitchFamily="2" charset="-122"/>
                <a:ea typeface="华文楷体" panose="02010600040101010101" pitchFamily="2" charset="-122"/>
              </a:rPr>
              <a:t>党政领导干部选拔任用工作条例</a:t>
            </a:r>
            <a:r>
              <a:rPr lang="en-US" altLang="zh-CN" sz="2000">
                <a:latin typeface="华文楷体" panose="02010600040101010101" pitchFamily="2" charset="-122"/>
                <a:ea typeface="华文楷体" panose="02010600040101010101" pitchFamily="2" charset="-122"/>
              </a:rPr>
              <a:t>》</a:t>
            </a:r>
            <a:r>
              <a:rPr lang="zh-CN" altLang="en-US" sz="2000">
                <a:latin typeface="华文楷体" panose="02010600040101010101" pitchFamily="2" charset="-122"/>
                <a:ea typeface="华文楷体" panose="02010600040101010101" pitchFamily="2" charset="-122"/>
              </a:rPr>
              <a:t>（修订）</a:t>
            </a:r>
            <a:endParaRPr lang="en-US" altLang="zh-CN" sz="2000">
              <a:latin typeface="华文楷体" pitchFamily="2" charset="-122"/>
              <a:ea typeface="华文楷体" pitchFamily="2" charset="-122"/>
            </a:endParaRPr>
          </a:p>
        </p:txBody>
      </p:sp>
    </p:spTree>
    <p:extLst>
      <p:ext uri="{BB962C8B-B14F-4D97-AF65-F5344CB8AC3E}">
        <p14:creationId xmlns:p14="http://schemas.microsoft.com/office/powerpoint/2010/main" val="424085528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4" descr="nordribg1.jpg">
            <a:extLst>
              <a:ext uri="{FF2B5EF4-FFF2-40B4-BE49-F238E27FC236}">
                <a16:creationId xmlns="" xmlns:a16="http://schemas.microsoft.com/office/drawing/2014/main" id="{07081A19-6D70-2F47-B926-88825C39C9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2">
            <a:extLst>
              <a:ext uri="{FF2B5EF4-FFF2-40B4-BE49-F238E27FC236}">
                <a16:creationId xmlns="" xmlns:a16="http://schemas.microsoft.com/office/drawing/2014/main" id="{50D684B9-4D4E-FC42-A509-6818F4122A87}"/>
              </a:ext>
            </a:extLst>
          </p:cNvPr>
          <p:cNvSpPr txBox="1">
            <a:spLocks noChangeArrowheads="1"/>
          </p:cNvSpPr>
          <p:nvPr/>
        </p:nvSpPr>
        <p:spPr bwMode="auto">
          <a:xfrm>
            <a:off x="-319088" y="-76200"/>
            <a:ext cx="10263188"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环节四：中华人民共和国的公务员制度</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6" name="文本框 5">
            <a:extLst>
              <a:ext uri="{FF2B5EF4-FFF2-40B4-BE49-F238E27FC236}">
                <a16:creationId xmlns="" xmlns:a16="http://schemas.microsoft.com/office/drawing/2014/main" id="{0AB19D0E-A0BF-9E46-A63D-07CC1E8EE8FA}"/>
              </a:ext>
            </a:extLst>
          </p:cNvPr>
          <p:cNvSpPr txBox="1"/>
          <p:nvPr/>
        </p:nvSpPr>
        <p:spPr>
          <a:xfrm>
            <a:off x="246099" y="2426909"/>
            <a:ext cx="565728" cy="1815882"/>
          </a:xfrm>
          <a:prstGeom prst="rect">
            <a:avLst/>
          </a:prstGeom>
          <a:solidFill>
            <a:schemeClr val="bg2"/>
          </a:solidFill>
        </p:spPr>
        <p:txBody>
          <a:bodyPr wrap="square" rtlCol="0">
            <a:spAutoFit/>
          </a:bodyPr>
          <a:lstStyle/>
          <a:p>
            <a:r>
              <a:rPr lang="zh-CN" altLang="en-US" sz="2800" b="1">
                <a:solidFill>
                  <a:schemeClr val="tx1">
                    <a:lumMod val="75000"/>
                    <a:lumOff val="25000"/>
                  </a:schemeClr>
                </a:solidFill>
                <a:latin typeface="微软雅黑" panose="020b0503020204020204" pitchFamily="34" charset="-122"/>
                <a:ea typeface="微软雅黑" panose="020b0503020204020204" pitchFamily="34" charset="-122"/>
              </a:rPr>
              <a:t>整体解读</a:t>
            </a:r>
          </a:p>
        </p:txBody>
      </p:sp>
      <p:pic>
        <p:nvPicPr>
          <p:cNvPr id="8" name="图片 7">
            <a:extLst>
              <a:ext uri="{FF2B5EF4-FFF2-40B4-BE49-F238E27FC236}">
                <a16:creationId xmlns="" xmlns:a16="http://schemas.microsoft.com/office/drawing/2014/main" id="{3534DB9B-9C8D-1C4B-B9AB-78A39544F36E}"/>
              </a:ext>
            </a:extLst>
          </p:cNvPr>
          <p:cNvPicPr>
            <a:picLocks noChangeAspect="1"/>
          </p:cNvPicPr>
          <p:nvPr/>
        </p:nvPicPr>
        <p:blipFill>
          <a:blip r:embed="rId3">
            <a:extLst>
              <a:ext uri="{28A0092B-C50C-407E-A947-70E740481C1C}">
                <a14:useLocalDpi xmlns:a14="http://schemas.microsoft.com/office/drawing/2010/main" val="0"/>
              </a:ext>
            </a:extLst>
          </a:blip>
          <a:srcRect t="47321"/>
          <a:stretch>
            <a:fillRect/>
          </a:stretch>
        </p:blipFill>
        <p:spPr>
          <a:xfrm>
            <a:off x="811827" y="2710277"/>
            <a:ext cx="4397378" cy="1632940"/>
          </a:xfrm>
          <a:prstGeom prst="rect">
            <a:avLst/>
          </a:prstGeom>
        </p:spPr>
      </p:pic>
      <p:pic>
        <p:nvPicPr>
          <p:cNvPr id="11" name="图片 10">
            <a:extLst>
              <a:ext uri="{FF2B5EF4-FFF2-40B4-BE49-F238E27FC236}">
                <a16:creationId xmlns="" xmlns:a16="http://schemas.microsoft.com/office/drawing/2014/main" id="{1B26D276-183E-1A42-9308-1C517157F2F2}"/>
              </a:ext>
            </a:extLst>
          </p:cNvPr>
          <p:cNvPicPr>
            <a:picLocks noChangeAspect="1"/>
          </p:cNvPicPr>
          <p:nvPr/>
        </p:nvPicPr>
        <p:blipFill>
          <a:blip r:embed="rId3">
            <a:extLst>
              <a:ext uri="{28A0092B-C50C-407E-A947-70E740481C1C}">
                <a14:useLocalDpi xmlns:a14="http://schemas.microsoft.com/office/drawing/2010/main" val="0"/>
              </a:ext>
            </a:extLst>
          </a:blip>
          <a:srcRect b="80406"/>
          <a:stretch>
            <a:fillRect/>
          </a:stretch>
        </p:blipFill>
        <p:spPr>
          <a:xfrm>
            <a:off x="958979" y="2143540"/>
            <a:ext cx="4103073" cy="566737"/>
          </a:xfrm>
          <a:prstGeom prst="rect">
            <a:avLst/>
          </a:prstGeom>
        </p:spPr>
      </p:pic>
      <p:sp>
        <p:nvSpPr>
          <p:cNvPr id="12" name="矩形 11">
            <a:extLst>
              <a:ext uri="{FF2B5EF4-FFF2-40B4-BE49-F238E27FC236}">
                <a16:creationId xmlns="" xmlns:a16="http://schemas.microsoft.com/office/drawing/2014/main" id="{5AA16208-16A6-AA44-A3BB-6FFDFEAE2B23}"/>
              </a:ext>
            </a:extLst>
          </p:cNvPr>
          <p:cNvSpPr/>
          <p:nvPr/>
        </p:nvSpPr>
        <p:spPr>
          <a:xfrm>
            <a:off x="1143000" y="2710277"/>
            <a:ext cx="1371600" cy="5513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cxnSp>
        <p:nvCxnSpPr>
          <p:cNvPr id="14" name="直线连接符 13">
            <a:extLst>
              <a:ext uri="{FF2B5EF4-FFF2-40B4-BE49-F238E27FC236}">
                <a16:creationId xmlns="" xmlns:a16="http://schemas.microsoft.com/office/drawing/2014/main" id="{E30420FD-64EE-3B47-BCB0-54A0CC9741D6}"/>
              </a:ext>
            </a:extLst>
          </p:cNvPr>
          <p:cNvCxnSpPr/>
          <p:nvPr/>
        </p:nvCxnSpPr>
        <p:spPr>
          <a:xfrm>
            <a:off x="4133850" y="3261624"/>
            <a:ext cx="775802"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5" name="直线连接符 14">
            <a:extLst>
              <a:ext uri="{FF2B5EF4-FFF2-40B4-BE49-F238E27FC236}">
                <a16:creationId xmlns="" xmlns:a16="http://schemas.microsoft.com/office/drawing/2014/main" id="{96FCA652-8150-9942-8016-8DF98BF203F9}"/>
              </a:ext>
            </a:extLst>
          </p:cNvPr>
          <p:cNvCxnSpPr/>
          <p:nvPr/>
        </p:nvCxnSpPr>
        <p:spPr>
          <a:xfrm>
            <a:off x="1295400" y="3661674"/>
            <a:ext cx="876300"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矩形 16">
            <a:extLst>
              <a:ext uri="{FF2B5EF4-FFF2-40B4-BE49-F238E27FC236}">
                <a16:creationId xmlns="" xmlns:a16="http://schemas.microsoft.com/office/drawing/2014/main" id="{12ECDA12-CFEE-E149-AEFC-54265EA6230F}"/>
              </a:ext>
            </a:extLst>
          </p:cNvPr>
          <p:cNvSpPr/>
          <p:nvPr/>
        </p:nvSpPr>
        <p:spPr>
          <a:xfrm>
            <a:off x="6223020" y="1367007"/>
            <a:ext cx="1626344" cy="407944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文本框 17">
            <a:extLst>
              <a:ext uri="{FF2B5EF4-FFF2-40B4-BE49-F238E27FC236}">
                <a16:creationId xmlns="" xmlns:a16="http://schemas.microsoft.com/office/drawing/2014/main" id="{178FAF5A-5476-5744-877E-932C957B44AB}"/>
              </a:ext>
            </a:extLst>
          </p:cNvPr>
          <p:cNvSpPr txBox="1"/>
          <p:nvPr/>
        </p:nvSpPr>
        <p:spPr>
          <a:xfrm>
            <a:off x="6472465" y="1474166"/>
            <a:ext cx="1215894" cy="461665"/>
          </a:xfrm>
          <a:prstGeom prst="rect">
            <a:avLst/>
          </a:prstGeom>
          <a:noFill/>
        </p:spPr>
        <p:txBody>
          <a:bodyPr wrap="square" rtlCol="0">
            <a:spAutoFit/>
          </a:bodyPr>
          <a:lstStyle/>
          <a:p>
            <a:r>
              <a:rPr lang="zh-CN" altLang="en-US" sz="2400" b="1">
                <a:solidFill>
                  <a:schemeClr val="bg1"/>
                </a:solidFill>
                <a:latin typeface="微软雅黑" panose="020b0503020204020204" pitchFamily="34" charset="-122"/>
                <a:ea typeface="微软雅黑" panose="020b0503020204020204" pitchFamily="34" charset="-122"/>
              </a:rPr>
              <a:t>原因</a:t>
            </a:r>
          </a:p>
        </p:txBody>
      </p:sp>
      <p:sp>
        <p:nvSpPr>
          <p:cNvPr id="19" name="文本框 18">
            <a:extLst>
              <a:ext uri="{FF2B5EF4-FFF2-40B4-BE49-F238E27FC236}">
                <a16:creationId xmlns="" xmlns:a16="http://schemas.microsoft.com/office/drawing/2014/main" id="{AEFA605A-6C88-7D49-A412-00AD4F2E16BB}"/>
              </a:ext>
            </a:extLst>
          </p:cNvPr>
          <p:cNvSpPr txBox="1"/>
          <p:nvPr/>
        </p:nvSpPr>
        <p:spPr>
          <a:xfrm>
            <a:off x="6472006" y="3085805"/>
            <a:ext cx="1215894" cy="461665"/>
          </a:xfrm>
          <a:prstGeom prst="rect">
            <a:avLst/>
          </a:prstGeom>
          <a:noFill/>
        </p:spPr>
        <p:txBody>
          <a:bodyPr wrap="square" rtlCol="0">
            <a:spAutoFit/>
          </a:bodyPr>
          <a:lstStyle/>
          <a:p>
            <a:r>
              <a:rPr lang="zh-CN" altLang="en-US" sz="2400" b="1">
                <a:solidFill>
                  <a:schemeClr val="bg1"/>
                </a:solidFill>
                <a:latin typeface="微软雅黑" panose="020b0503020204020204" pitchFamily="34" charset="-122"/>
                <a:ea typeface="微软雅黑" panose="020b0503020204020204" pitchFamily="34" charset="-122"/>
              </a:rPr>
              <a:t>内容</a:t>
            </a:r>
          </a:p>
        </p:txBody>
      </p:sp>
      <p:sp>
        <p:nvSpPr>
          <p:cNvPr id="20" name="文本框 19">
            <a:extLst>
              <a:ext uri="{FF2B5EF4-FFF2-40B4-BE49-F238E27FC236}">
                <a16:creationId xmlns="" xmlns:a16="http://schemas.microsoft.com/office/drawing/2014/main" id="{5A90190B-565A-B343-8C9D-6B16DDC152DD}"/>
              </a:ext>
            </a:extLst>
          </p:cNvPr>
          <p:cNvSpPr txBox="1"/>
          <p:nvPr/>
        </p:nvSpPr>
        <p:spPr>
          <a:xfrm>
            <a:off x="6472006" y="3833494"/>
            <a:ext cx="1215894" cy="461665"/>
          </a:xfrm>
          <a:prstGeom prst="rect">
            <a:avLst/>
          </a:prstGeom>
          <a:noFill/>
        </p:spPr>
        <p:txBody>
          <a:bodyPr wrap="square" rtlCol="0">
            <a:spAutoFit/>
          </a:bodyPr>
          <a:lstStyle/>
          <a:p>
            <a:r>
              <a:rPr lang="zh-CN" altLang="en-US" sz="2400" b="1">
                <a:solidFill>
                  <a:schemeClr val="bg1"/>
                </a:solidFill>
                <a:latin typeface="微软雅黑" panose="020b0503020204020204" pitchFamily="34" charset="-122"/>
                <a:ea typeface="微软雅黑" panose="020b0503020204020204" pitchFamily="34" charset="-122"/>
              </a:rPr>
              <a:t>特点</a:t>
            </a:r>
          </a:p>
        </p:txBody>
      </p:sp>
      <p:sp>
        <p:nvSpPr>
          <p:cNvPr id="21" name="文本框 20">
            <a:extLst>
              <a:ext uri="{FF2B5EF4-FFF2-40B4-BE49-F238E27FC236}">
                <a16:creationId xmlns="" xmlns:a16="http://schemas.microsoft.com/office/drawing/2014/main" id="{5072BE88-E328-974E-9254-6853EE4E256E}"/>
              </a:ext>
            </a:extLst>
          </p:cNvPr>
          <p:cNvSpPr txBox="1"/>
          <p:nvPr/>
        </p:nvSpPr>
        <p:spPr>
          <a:xfrm>
            <a:off x="6472006" y="4705263"/>
            <a:ext cx="1215894" cy="461665"/>
          </a:xfrm>
          <a:prstGeom prst="rect">
            <a:avLst/>
          </a:prstGeom>
          <a:noFill/>
        </p:spPr>
        <p:txBody>
          <a:bodyPr wrap="square" rtlCol="0">
            <a:spAutoFit/>
          </a:bodyPr>
          <a:lstStyle/>
          <a:p>
            <a:r>
              <a:rPr lang="zh-CN" altLang="en-US" sz="2400" b="1">
                <a:solidFill>
                  <a:schemeClr val="bg1"/>
                </a:solidFill>
                <a:latin typeface="微软雅黑" panose="020b0503020204020204" pitchFamily="34" charset="-122"/>
                <a:ea typeface="微软雅黑" panose="020b0503020204020204" pitchFamily="34" charset="-122"/>
              </a:rPr>
              <a:t>意义</a:t>
            </a:r>
          </a:p>
        </p:txBody>
      </p:sp>
      <p:sp>
        <p:nvSpPr>
          <p:cNvPr id="22" name="三角形 21">
            <a:extLst>
              <a:ext uri="{FF2B5EF4-FFF2-40B4-BE49-F238E27FC236}">
                <a16:creationId xmlns="" xmlns:a16="http://schemas.microsoft.com/office/drawing/2014/main" id="{5C33E69D-85D4-D64B-9B81-6324295020FB}"/>
              </a:ext>
            </a:extLst>
          </p:cNvPr>
          <p:cNvSpPr/>
          <p:nvPr/>
        </p:nvSpPr>
        <p:spPr>
          <a:xfrm rot="16200000">
            <a:off x="3678868" y="2902301"/>
            <a:ext cx="4074488" cy="1013816"/>
          </a:xfrm>
          <a:prstGeom prs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3" name="文本框 22">
            <a:extLst>
              <a:ext uri="{FF2B5EF4-FFF2-40B4-BE49-F238E27FC236}">
                <a16:creationId xmlns="" xmlns:a16="http://schemas.microsoft.com/office/drawing/2014/main" id="{756DAB8B-A195-034E-90A8-200C9B3E3E04}"/>
              </a:ext>
            </a:extLst>
          </p:cNvPr>
          <p:cNvSpPr txBox="1"/>
          <p:nvPr/>
        </p:nvSpPr>
        <p:spPr>
          <a:xfrm>
            <a:off x="6472006" y="2279985"/>
            <a:ext cx="1215894" cy="461665"/>
          </a:xfrm>
          <a:prstGeom prst="rect">
            <a:avLst/>
          </a:prstGeom>
          <a:noFill/>
        </p:spPr>
        <p:txBody>
          <a:bodyPr wrap="square" rtlCol="0">
            <a:spAutoFit/>
          </a:bodyPr>
          <a:lstStyle/>
          <a:p>
            <a:r>
              <a:rPr lang="zh-CN" altLang="en-US" sz="2400" b="1">
                <a:solidFill>
                  <a:schemeClr val="bg1"/>
                </a:solidFill>
                <a:latin typeface="微软雅黑" panose="020b0503020204020204" pitchFamily="34" charset="-122"/>
                <a:ea typeface="微软雅黑" panose="020b0503020204020204" pitchFamily="34" charset="-122"/>
              </a:rPr>
              <a:t>过程</a:t>
            </a:r>
          </a:p>
        </p:txBody>
      </p:sp>
    </p:spTree>
    <p:extLst>
      <p:ext uri="{BB962C8B-B14F-4D97-AF65-F5344CB8AC3E}">
        <p14:creationId xmlns:p14="http://schemas.microsoft.com/office/powerpoint/2010/main" val="2671246815"/>
      </p:ext>
    </p:extLst>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6AE9071B-C0C3-9540-AAF6-03E7442213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E980900D-B295-0F4D-963B-47351DB715FD}"/>
              </a:ext>
            </a:extLst>
          </p:cNvPr>
          <p:cNvSpPr txBox="1">
            <a:spLocks noChangeArrowheads="1"/>
          </p:cNvSpPr>
          <p:nvPr/>
        </p:nvSpPr>
        <p:spPr bwMode="auto">
          <a:xfrm>
            <a:off x="-319088" y="-76200"/>
            <a:ext cx="10263188"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环节四：中华人民共和国的公务员制度</a:t>
            </a:r>
            <a:endParaRPr lang="en-US" altLang="zh-CN" sz="3200" i="0">
              <a:solidFill>
                <a:schemeClr val="bg1"/>
              </a:solidFill>
              <a:latin typeface="微软雅黑" panose="020b0503020204020204" pitchFamily="34" charset="-122"/>
              <a:ea typeface="微软雅黑" panose="020b0503020204020204" pitchFamily="34" charset="-122"/>
            </a:endParaRPr>
          </a:p>
        </p:txBody>
      </p:sp>
      <p:pic>
        <p:nvPicPr>
          <p:cNvPr id="5" name="图片 4">
            <a:extLst>
              <a:ext uri="{FF2B5EF4-FFF2-40B4-BE49-F238E27FC236}">
                <a16:creationId xmlns="" xmlns:a16="http://schemas.microsoft.com/office/drawing/2014/main" id="{A87C0D68-C062-4F47-8E98-2DAB3E6A83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63" y="984220"/>
            <a:ext cx="3820043" cy="2272962"/>
          </a:xfrm>
          <a:prstGeom prst="rect">
            <a:avLst/>
          </a:prstGeom>
        </p:spPr>
      </p:pic>
      <p:pic>
        <p:nvPicPr>
          <p:cNvPr id="7" name="图片 6">
            <a:extLst>
              <a:ext uri="{FF2B5EF4-FFF2-40B4-BE49-F238E27FC236}">
                <a16:creationId xmlns="" xmlns:a16="http://schemas.microsoft.com/office/drawing/2014/main" id="{5FFE636F-0846-FC46-93E7-C9B95FFDF3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91022" y="984220"/>
            <a:ext cx="3779044" cy="2287697"/>
          </a:xfrm>
          <a:prstGeom prst="rect">
            <a:avLst/>
          </a:prstGeom>
        </p:spPr>
      </p:pic>
      <p:sp>
        <p:nvSpPr>
          <p:cNvPr id="8" name="矩形 7">
            <a:extLst>
              <a:ext uri="{FF2B5EF4-FFF2-40B4-BE49-F238E27FC236}">
                <a16:creationId xmlns="" xmlns:a16="http://schemas.microsoft.com/office/drawing/2014/main" id="{7CEBEA45-28BA-9740-85BC-E614CF43FCFF}"/>
              </a:ext>
            </a:extLst>
          </p:cNvPr>
          <p:cNvSpPr/>
          <p:nvPr/>
        </p:nvSpPr>
        <p:spPr>
          <a:xfrm>
            <a:off x="10226737" y="1194272"/>
            <a:ext cx="1494951" cy="1938992"/>
          </a:xfrm>
          <a:prstGeom prst="rect">
            <a:avLst/>
          </a:prstGeom>
          <a:solidFill>
            <a:schemeClr val="accent4">
              <a:lumMod val="20000"/>
              <a:lumOff val="80000"/>
            </a:schemeClr>
          </a:solidFill>
        </p:spPr>
        <p:txBody>
          <a:bodyPr wrap="square">
            <a:spAutoFit/>
          </a:bodyPr>
          <a:lstStyle/>
          <a:p>
            <a:r>
              <a:rPr lang="en-US" altLang="zh-CN" sz="2000">
                <a:solidFill>
                  <a:schemeClr val="tx1">
                    <a:lumMod val="75000"/>
                    <a:lumOff val="25000"/>
                  </a:schemeClr>
                </a:solidFill>
                <a:latin typeface="微软雅黑" panose="020b0503020204020204" pitchFamily="34" charset="-122"/>
                <a:ea typeface="微软雅黑" panose="020b0503020204020204" pitchFamily="34" charset="-122"/>
              </a:rPr>
              <a:t>1992</a:t>
            </a:r>
            <a:r>
              <a:rPr lang="zh-CN" altLang="zh-CN" sz="2000">
                <a:solidFill>
                  <a:schemeClr val="tx1">
                    <a:lumMod val="75000"/>
                    <a:lumOff val="25000"/>
                  </a:schemeClr>
                </a:solidFill>
                <a:latin typeface="微软雅黑" panose="020b0503020204020204" pitchFamily="34" charset="-122"/>
                <a:ea typeface="微软雅黑" panose="020b0503020204020204" pitchFamily="34" charset="-122"/>
              </a:rPr>
              <a:t>年</a:t>
            </a:r>
            <a:endParaRPr lang="en-US" altLang="zh-CN" sz="2000">
              <a:solidFill>
                <a:schemeClr val="tx1">
                  <a:lumMod val="75000"/>
                  <a:lumOff val="25000"/>
                </a:schemeClr>
              </a:solidFill>
              <a:latin typeface="微软雅黑" pitchFamily="34" charset="-122"/>
              <a:ea typeface="微软雅黑" pitchFamily="34" charset="-122"/>
            </a:endParaRPr>
          </a:p>
          <a:p>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中共</a:t>
            </a:r>
            <a:r>
              <a:rPr lang="zh-CN" altLang="zh-CN" sz="2000">
                <a:solidFill>
                  <a:schemeClr val="tx1">
                    <a:lumMod val="75000"/>
                    <a:lumOff val="25000"/>
                  </a:schemeClr>
                </a:solidFill>
                <a:latin typeface="微软雅黑" panose="020b0503020204020204" pitchFamily="34" charset="-122"/>
                <a:ea typeface="微软雅黑" panose="020b0503020204020204" pitchFamily="34" charset="-122"/>
              </a:rPr>
              <a:t>十四大明确提出建立社会主义市场经济体制</a:t>
            </a:r>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a:t>
            </a:r>
          </a:p>
        </p:txBody>
      </p:sp>
      <p:pic>
        <p:nvPicPr>
          <p:cNvPr id="11" name="图片 10">
            <a:extLst>
              <a:ext uri="{FF2B5EF4-FFF2-40B4-BE49-F238E27FC236}">
                <a16:creationId xmlns="" xmlns:a16="http://schemas.microsoft.com/office/drawing/2014/main" id="{14B5E019-A923-814D-95FA-B0A63951C5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56978" y="3644552"/>
            <a:ext cx="3905250" cy="2368635"/>
          </a:xfrm>
          <a:prstGeom prst="rect">
            <a:avLst/>
          </a:prstGeom>
        </p:spPr>
      </p:pic>
      <p:sp>
        <p:nvSpPr>
          <p:cNvPr id="12" name="矩形 11">
            <a:extLst>
              <a:ext uri="{FF2B5EF4-FFF2-40B4-BE49-F238E27FC236}">
                <a16:creationId xmlns="" xmlns:a16="http://schemas.microsoft.com/office/drawing/2014/main" id="{B8587F4E-DD1B-6142-8E39-1E10A2F881F6}"/>
              </a:ext>
            </a:extLst>
          </p:cNvPr>
          <p:cNvSpPr/>
          <p:nvPr/>
        </p:nvSpPr>
        <p:spPr>
          <a:xfrm>
            <a:off x="10620719" y="4214783"/>
            <a:ext cx="1494952" cy="1631216"/>
          </a:xfrm>
          <a:prstGeom prst="rect">
            <a:avLst/>
          </a:prstGeom>
          <a:solidFill>
            <a:schemeClr val="accent4">
              <a:lumMod val="20000"/>
              <a:lumOff val="80000"/>
            </a:schemeClr>
          </a:solidFill>
        </p:spPr>
        <p:txBody>
          <a:bodyPr wrap="square">
            <a:spAutoFit/>
          </a:bodyPr>
          <a:lstStyle/>
          <a:p>
            <a:r>
              <a:rPr lang="en-US" altLang="zh-CN" sz="2000">
                <a:solidFill>
                  <a:schemeClr val="tx1">
                    <a:lumMod val="75000"/>
                    <a:lumOff val="25000"/>
                  </a:schemeClr>
                </a:solidFill>
                <a:latin typeface="微软雅黑" panose="020b0503020204020204" pitchFamily="34" charset="-122"/>
                <a:ea typeface="微软雅黑" panose="020b0503020204020204" pitchFamily="34" charset="-122"/>
              </a:rPr>
              <a:t>2001</a:t>
            </a:r>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年</a:t>
            </a:r>
            <a:endParaRPr lang="en-US" altLang="zh-CN" sz="200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中国加入世界贸易组织，参与经济全球化</a:t>
            </a:r>
            <a:r>
              <a:rPr lang="zh-CN" altLang="en-US" sz="1600">
                <a:solidFill>
                  <a:schemeClr val="tx1">
                    <a:lumMod val="75000"/>
                    <a:lumOff val="25000"/>
                  </a:schemeClr>
                </a:solidFill>
                <a:latin typeface="微软雅黑" panose="020b0503020204020204" pitchFamily="34" charset="-122"/>
                <a:ea typeface="微软雅黑" panose="020b0503020204020204" pitchFamily="34" charset="-122"/>
              </a:rPr>
              <a:t>。</a:t>
            </a:r>
          </a:p>
        </p:txBody>
      </p:sp>
      <p:pic>
        <p:nvPicPr>
          <p:cNvPr id="14" name="图片 13">
            <a:extLst>
              <a:ext uri="{FF2B5EF4-FFF2-40B4-BE49-F238E27FC236}">
                <a16:creationId xmlns="" xmlns:a16="http://schemas.microsoft.com/office/drawing/2014/main" id="{D3F94418-AC91-C647-88C7-D1940258129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8787" y="3648702"/>
            <a:ext cx="3935772" cy="2364485"/>
          </a:xfrm>
          <a:prstGeom prst="rect">
            <a:avLst/>
          </a:prstGeom>
        </p:spPr>
      </p:pic>
      <p:sp>
        <p:nvSpPr>
          <p:cNvPr id="18" name="虚尾箭头 17">
            <a:extLst>
              <a:ext uri="{FF2B5EF4-FFF2-40B4-BE49-F238E27FC236}">
                <a16:creationId xmlns="" xmlns:a16="http://schemas.microsoft.com/office/drawing/2014/main" id="{C80D90D7-803B-9F49-B1EE-BCB77DD0BE72}"/>
              </a:ext>
            </a:extLst>
          </p:cNvPr>
          <p:cNvSpPr/>
          <p:nvPr/>
        </p:nvSpPr>
        <p:spPr>
          <a:xfrm rot="10800000">
            <a:off x="7942643" y="1941129"/>
            <a:ext cx="2284093" cy="698700"/>
          </a:xfrm>
          <a:prstGeom prst="stripedRightArrow">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框 18">
            <a:extLst>
              <a:ext uri="{FF2B5EF4-FFF2-40B4-BE49-F238E27FC236}">
                <a16:creationId xmlns="" xmlns:a16="http://schemas.microsoft.com/office/drawing/2014/main" id="{DB8A969A-8060-2443-88FA-F5739121F3B3}"/>
              </a:ext>
            </a:extLst>
          </p:cNvPr>
          <p:cNvSpPr txBox="1"/>
          <p:nvPr/>
        </p:nvSpPr>
        <p:spPr>
          <a:xfrm>
            <a:off x="8336626" y="2058477"/>
            <a:ext cx="1723549" cy="400110"/>
          </a:xfrm>
          <a:prstGeom prst="rect">
            <a:avLst/>
          </a:prstGeom>
          <a:noFill/>
        </p:spPr>
        <p:txBody>
          <a:bodyPr wrap="none" rtlCol="0">
            <a:spAutoFit/>
          </a:bodyPr>
          <a:lstStyle/>
          <a:p>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加快试点步伐</a:t>
            </a:r>
          </a:p>
        </p:txBody>
      </p:sp>
      <p:sp>
        <p:nvSpPr>
          <p:cNvPr id="20" name="下箭头 19">
            <a:extLst>
              <a:ext uri="{FF2B5EF4-FFF2-40B4-BE49-F238E27FC236}">
                <a16:creationId xmlns="" xmlns:a16="http://schemas.microsoft.com/office/drawing/2014/main" id="{15E64093-C6A6-8044-937E-24DACD7068E3}"/>
              </a:ext>
            </a:extLst>
          </p:cNvPr>
          <p:cNvSpPr/>
          <p:nvPr/>
        </p:nvSpPr>
        <p:spPr>
          <a:xfrm rot="16200000">
            <a:off x="3898106" y="2010913"/>
            <a:ext cx="407194" cy="305711"/>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1" name="下箭头 20">
            <a:extLst>
              <a:ext uri="{FF2B5EF4-FFF2-40B4-BE49-F238E27FC236}">
                <a16:creationId xmlns="" xmlns:a16="http://schemas.microsoft.com/office/drawing/2014/main" id="{EC33CE2D-BAE1-D040-B355-72E92CB0DC2A}"/>
              </a:ext>
            </a:extLst>
          </p:cNvPr>
          <p:cNvSpPr/>
          <p:nvPr/>
        </p:nvSpPr>
        <p:spPr>
          <a:xfrm>
            <a:off x="6102409" y="3305379"/>
            <a:ext cx="407194" cy="305711"/>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2" name="下箭头 21">
            <a:extLst>
              <a:ext uri="{FF2B5EF4-FFF2-40B4-BE49-F238E27FC236}">
                <a16:creationId xmlns="" xmlns:a16="http://schemas.microsoft.com/office/drawing/2014/main" id="{58C2CB65-8B96-044F-B70E-FF0D48AA264C}"/>
              </a:ext>
            </a:extLst>
          </p:cNvPr>
          <p:cNvSpPr/>
          <p:nvPr/>
        </p:nvSpPr>
        <p:spPr>
          <a:xfrm rot="5400000">
            <a:off x="4186840" y="4615569"/>
            <a:ext cx="407194" cy="305711"/>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下箭头 23">
            <a:extLst>
              <a:ext uri="{FF2B5EF4-FFF2-40B4-BE49-F238E27FC236}">
                <a16:creationId xmlns="" xmlns:a16="http://schemas.microsoft.com/office/drawing/2014/main" id="{DF8B8FDC-E6B8-6D42-B62F-A24B6EA23B33}"/>
              </a:ext>
            </a:extLst>
          </p:cNvPr>
          <p:cNvSpPr/>
          <p:nvPr/>
        </p:nvSpPr>
        <p:spPr>
          <a:xfrm rot="5400000">
            <a:off x="-44509" y="4673938"/>
            <a:ext cx="407194" cy="305711"/>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虚尾箭头 24">
            <a:extLst>
              <a:ext uri="{FF2B5EF4-FFF2-40B4-BE49-F238E27FC236}">
                <a16:creationId xmlns="" xmlns:a16="http://schemas.microsoft.com/office/drawing/2014/main" id="{E06A77BB-3579-6040-879C-3D2B8779E4A8}"/>
              </a:ext>
            </a:extLst>
          </p:cNvPr>
          <p:cNvSpPr/>
          <p:nvPr/>
        </p:nvSpPr>
        <p:spPr>
          <a:xfrm rot="10800000">
            <a:off x="8336626" y="4564827"/>
            <a:ext cx="2284093" cy="698700"/>
          </a:xfrm>
          <a:prstGeom prst="stripedRightArrow">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文本框 25">
            <a:extLst>
              <a:ext uri="{FF2B5EF4-FFF2-40B4-BE49-F238E27FC236}">
                <a16:creationId xmlns="" xmlns:a16="http://schemas.microsoft.com/office/drawing/2014/main" id="{B3792EFA-CC87-1049-AEA3-F80FEC9E96A4}"/>
              </a:ext>
            </a:extLst>
          </p:cNvPr>
          <p:cNvSpPr txBox="1"/>
          <p:nvPr/>
        </p:nvSpPr>
        <p:spPr>
          <a:xfrm>
            <a:off x="8764647" y="4555642"/>
            <a:ext cx="2037737" cy="707886"/>
          </a:xfrm>
          <a:prstGeom prst="rect">
            <a:avLst/>
          </a:prstGeom>
          <a:noFill/>
        </p:spPr>
        <p:txBody>
          <a:bodyPr wrap="none" rtlCol="0">
            <a:spAutoFit/>
          </a:bodyPr>
          <a:lstStyle/>
          <a:p>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增强制度活力；</a:t>
            </a:r>
            <a:endParaRPr lang="en-US" altLang="zh-CN" sz="200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提高队伍素养</a:t>
            </a:r>
          </a:p>
        </p:txBody>
      </p:sp>
      <p:cxnSp>
        <p:nvCxnSpPr>
          <p:cNvPr id="6" name="直线连接符 5">
            <a:extLst>
              <a:ext uri="{FF2B5EF4-FFF2-40B4-BE49-F238E27FC236}">
                <a16:creationId xmlns="" xmlns:a16="http://schemas.microsoft.com/office/drawing/2014/main" id="{FA2F98B6-34D6-F641-8762-3650491EFED3}"/>
              </a:ext>
            </a:extLst>
          </p:cNvPr>
          <p:cNvCxnSpPr/>
          <p:nvPr/>
        </p:nvCxnSpPr>
        <p:spPr>
          <a:xfrm>
            <a:off x="311944" y="1466850"/>
            <a:ext cx="3421856"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3" name="直线连接符 22">
            <a:extLst>
              <a:ext uri="{FF2B5EF4-FFF2-40B4-BE49-F238E27FC236}">
                <a16:creationId xmlns="" xmlns:a16="http://schemas.microsoft.com/office/drawing/2014/main" id="{B3F3519C-FBDC-A34B-BCBD-4E2241B84CAD}"/>
              </a:ext>
            </a:extLst>
          </p:cNvPr>
          <p:cNvCxnSpPr/>
          <p:nvPr/>
        </p:nvCxnSpPr>
        <p:spPr>
          <a:xfrm>
            <a:off x="948928" y="1695450"/>
            <a:ext cx="822722"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直线连接符 26">
            <a:extLst>
              <a:ext uri="{FF2B5EF4-FFF2-40B4-BE49-F238E27FC236}">
                <a16:creationId xmlns="" xmlns:a16="http://schemas.microsoft.com/office/drawing/2014/main" id="{E279C51F-59CE-2C42-AABC-947D5EC8BDC2}"/>
              </a:ext>
            </a:extLst>
          </p:cNvPr>
          <p:cNvCxnSpPr/>
          <p:nvPr/>
        </p:nvCxnSpPr>
        <p:spPr>
          <a:xfrm>
            <a:off x="2549128" y="1695450"/>
            <a:ext cx="1184672"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8" name="直线连接符 27">
            <a:extLst>
              <a:ext uri="{FF2B5EF4-FFF2-40B4-BE49-F238E27FC236}">
                <a16:creationId xmlns="" xmlns:a16="http://schemas.microsoft.com/office/drawing/2014/main" id="{F2B362ED-EF34-DF4A-A5DB-E3A90F1F9CFC}"/>
              </a:ext>
            </a:extLst>
          </p:cNvPr>
          <p:cNvCxnSpPr/>
          <p:nvPr/>
        </p:nvCxnSpPr>
        <p:spPr>
          <a:xfrm>
            <a:off x="1771650" y="1941129"/>
            <a:ext cx="1333500"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9" name="直线连接符 28">
            <a:extLst>
              <a:ext uri="{FF2B5EF4-FFF2-40B4-BE49-F238E27FC236}">
                <a16:creationId xmlns="" xmlns:a16="http://schemas.microsoft.com/office/drawing/2014/main" id="{6ACD3EA4-ED27-C941-BAAA-8284FC147013}"/>
              </a:ext>
            </a:extLst>
          </p:cNvPr>
          <p:cNvCxnSpPr/>
          <p:nvPr/>
        </p:nvCxnSpPr>
        <p:spPr>
          <a:xfrm>
            <a:off x="318787" y="2058477"/>
            <a:ext cx="3243563" cy="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6793807"/>
      </p:ext>
    </p:extLst>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6AE9071B-C0C3-9540-AAF6-03E7442213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E980900D-B295-0F4D-963B-47351DB715FD}"/>
              </a:ext>
            </a:extLst>
          </p:cNvPr>
          <p:cNvSpPr txBox="1">
            <a:spLocks noChangeArrowheads="1"/>
          </p:cNvSpPr>
          <p:nvPr/>
        </p:nvSpPr>
        <p:spPr bwMode="auto">
          <a:xfrm>
            <a:off x="-319088" y="-76200"/>
            <a:ext cx="10263188"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环节四：中华人民共和国的公务员制度</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20" name="下箭头 19">
            <a:extLst>
              <a:ext uri="{FF2B5EF4-FFF2-40B4-BE49-F238E27FC236}">
                <a16:creationId xmlns="" xmlns:a16="http://schemas.microsoft.com/office/drawing/2014/main" id="{15E64093-C6A6-8044-937E-24DACD7068E3}"/>
              </a:ext>
            </a:extLst>
          </p:cNvPr>
          <p:cNvSpPr/>
          <p:nvPr/>
        </p:nvSpPr>
        <p:spPr>
          <a:xfrm rot="16200000">
            <a:off x="-5605" y="1964434"/>
            <a:ext cx="407194" cy="305711"/>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23" name="图片 22">
            <a:extLst>
              <a:ext uri="{FF2B5EF4-FFF2-40B4-BE49-F238E27FC236}">
                <a16:creationId xmlns="" xmlns:a16="http://schemas.microsoft.com/office/drawing/2014/main" id="{F3551B44-E330-B141-98C7-EA4CD09D1D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868" y="935046"/>
            <a:ext cx="3806884" cy="2291451"/>
          </a:xfrm>
          <a:prstGeom prst="rect">
            <a:avLst/>
          </a:prstGeom>
        </p:spPr>
      </p:pic>
      <p:pic>
        <p:nvPicPr>
          <p:cNvPr id="6" name="图片 5">
            <a:extLst>
              <a:ext uri="{FF2B5EF4-FFF2-40B4-BE49-F238E27FC236}">
                <a16:creationId xmlns="" xmlns:a16="http://schemas.microsoft.com/office/drawing/2014/main" id="{79B1F493-FAAB-3645-AFEC-C15C20CFD9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8086" y="916018"/>
            <a:ext cx="3840987" cy="2310479"/>
          </a:xfrm>
          <a:prstGeom prst="rect">
            <a:avLst/>
          </a:prstGeom>
        </p:spPr>
      </p:pic>
      <p:pic>
        <p:nvPicPr>
          <p:cNvPr id="10" name="图片 9">
            <a:extLst>
              <a:ext uri="{FF2B5EF4-FFF2-40B4-BE49-F238E27FC236}">
                <a16:creationId xmlns="" xmlns:a16="http://schemas.microsoft.com/office/drawing/2014/main" id="{CC1DE839-E69E-3C46-97E8-5C9544E73A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55441" y="935046"/>
            <a:ext cx="3636559" cy="2198687"/>
          </a:xfrm>
          <a:prstGeom prst="rect">
            <a:avLst/>
          </a:prstGeom>
        </p:spPr>
      </p:pic>
      <p:sp>
        <p:nvSpPr>
          <p:cNvPr id="28" name="下箭头 27">
            <a:extLst>
              <a:ext uri="{FF2B5EF4-FFF2-40B4-BE49-F238E27FC236}">
                <a16:creationId xmlns="" xmlns:a16="http://schemas.microsoft.com/office/drawing/2014/main" id="{0DFEDDB2-8DBE-C54A-8254-9BCBFD65C404}"/>
              </a:ext>
            </a:extLst>
          </p:cNvPr>
          <p:cNvSpPr/>
          <p:nvPr/>
        </p:nvSpPr>
        <p:spPr>
          <a:xfrm rot="16200000">
            <a:off x="8138660" y="1964435"/>
            <a:ext cx="407194" cy="305711"/>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矩形 26">
            <a:extLst>
              <a:ext uri="{FF2B5EF4-FFF2-40B4-BE49-F238E27FC236}">
                <a16:creationId xmlns="" xmlns:a16="http://schemas.microsoft.com/office/drawing/2014/main" id="{524C06D3-9281-8444-85C7-C18C5A4BEFA6}"/>
              </a:ext>
            </a:extLst>
          </p:cNvPr>
          <p:cNvSpPr/>
          <p:nvPr/>
        </p:nvSpPr>
        <p:spPr>
          <a:xfrm>
            <a:off x="350392" y="4390065"/>
            <a:ext cx="7769204" cy="707886"/>
          </a:xfrm>
          <a:prstGeom prst="rect">
            <a:avLst/>
          </a:prstGeom>
          <a:solidFill>
            <a:schemeClr val="accent4">
              <a:lumMod val="20000"/>
              <a:lumOff val="80000"/>
            </a:schemeClr>
          </a:solidFill>
        </p:spPr>
        <p:txBody>
          <a:bodyPr wrap="square">
            <a:spAutoFit/>
          </a:bodyPr>
          <a:lstStyle/>
          <a:p>
            <a:r>
              <a:rPr lang="zh-CN" altLang="zh-CN" sz="2000">
                <a:solidFill>
                  <a:schemeClr val="tx1">
                    <a:lumMod val="75000"/>
                    <a:lumOff val="25000"/>
                  </a:schemeClr>
                </a:solidFill>
                <a:latin typeface="微软雅黑" panose="020b0503020204020204" pitchFamily="34" charset="-122"/>
                <a:ea typeface="微软雅黑" panose="020b0503020204020204" pitchFamily="34" charset="-122"/>
              </a:rPr>
              <a:t>中国特色社会主义进入新时代，党和国家事业取得历史性成就、发生历史性变革 </a:t>
            </a:r>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a:t>
            </a:r>
          </a:p>
        </p:txBody>
      </p:sp>
      <p:sp>
        <p:nvSpPr>
          <p:cNvPr id="18" name="虚尾箭头 17">
            <a:extLst>
              <a:ext uri="{FF2B5EF4-FFF2-40B4-BE49-F238E27FC236}">
                <a16:creationId xmlns="" xmlns:a16="http://schemas.microsoft.com/office/drawing/2014/main" id="{C80D90D7-803B-9F49-B1EE-BCB77DD0BE72}"/>
              </a:ext>
            </a:extLst>
          </p:cNvPr>
          <p:cNvSpPr/>
          <p:nvPr/>
        </p:nvSpPr>
        <p:spPr>
          <a:xfrm rot="16200000">
            <a:off x="3473338" y="2811267"/>
            <a:ext cx="1404868" cy="1752725"/>
          </a:xfrm>
          <a:prstGeom prst="stripedRightArrow">
            <a:avLst>
              <a:gd name="adj1" fmla="val 50000"/>
              <a:gd name="adj2" fmla="val 40508"/>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文本框 28">
            <a:extLst>
              <a:ext uri="{FF2B5EF4-FFF2-40B4-BE49-F238E27FC236}">
                <a16:creationId xmlns="" xmlns:a16="http://schemas.microsoft.com/office/drawing/2014/main" id="{2E4BBE0A-7776-AF41-BF4D-F04BECBDEB08}"/>
              </a:ext>
            </a:extLst>
          </p:cNvPr>
          <p:cNvSpPr txBox="1"/>
          <p:nvPr/>
        </p:nvSpPr>
        <p:spPr>
          <a:xfrm>
            <a:off x="3554552" y="3454337"/>
            <a:ext cx="1467068" cy="707886"/>
          </a:xfrm>
          <a:prstGeom prst="rect">
            <a:avLst/>
          </a:prstGeom>
          <a:noFill/>
        </p:spPr>
        <p:txBody>
          <a:bodyPr wrap="none" rtlCol="0">
            <a:spAutoFit/>
          </a:bodyPr>
          <a:lstStyle/>
          <a:p>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与时俱进，</a:t>
            </a:r>
            <a:endParaRPr lang="en-US" altLang="zh-CN" sz="200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修订完善</a:t>
            </a:r>
          </a:p>
        </p:txBody>
      </p:sp>
      <p:sp>
        <p:nvSpPr>
          <p:cNvPr id="30" name="文本框 29">
            <a:extLst>
              <a:ext uri="{FF2B5EF4-FFF2-40B4-BE49-F238E27FC236}">
                <a16:creationId xmlns="" xmlns:a16="http://schemas.microsoft.com/office/drawing/2014/main" id="{A45EDC2F-F625-0C41-99FE-68F802CE70DF}"/>
              </a:ext>
            </a:extLst>
          </p:cNvPr>
          <p:cNvSpPr txBox="1"/>
          <p:nvPr/>
        </p:nvSpPr>
        <p:spPr>
          <a:xfrm>
            <a:off x="302952" y="5380924"/>
            <a:ext cx="4668265"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纵横结合：纵向探因</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横向分析</a:t>
            </a:r>
          </a:p>
        </p:txBody>
      </p:sp>
      <p:sp>
        <p:nvSpPr>
          <p:cNvPr id="31" name="文本框 30">
            <a:extLst>
              <a:ext uri="{FF2B5EF4-FFF2-40B4-BE49-F238E27FC236}">
                <a16:creationId xmlns="" xmlns:a16="http://schemas.microsoft.com/office/drawing/2014/main" id="{1A734E99-CF85-3840-922E-E172FF1EA8FC}"/>
              </a:ext>
            </a:extLst>
          </p:cNvPr>
          <p:cNvSpPr txBox="1"/>
          <p:nvPr/>
        </p:nvSpPr>
        <p:spPr>
          <a:xfrm>
            <a:off x="363627" y="6030686"/>
            <a:ext cx="3209533" cy="461665"/>
          </a:xfrm>
          <a:prstGeom prst="rect">
            <a:avLst/>
          </a:prstGeom>
          <a:noFill/>
        </p:spPr>
        <p:txBody>
          <a:bodyPr wrap="none" rtlCol="0">
            <a:spAutoFit/>
          </a:bodyPr>
          <a:lstStyle/>
          <a:p>
            <a:pPr algn="ct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2.</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学法指导：比较分析</a:t>
            </a:r>
          </a:p>
        </p:txBody>
      </p:sp>
    </p:spTree>
    <p:extLst>
      <p:ext uri="{BB962C8B-B14F-4D97-AF65-F5344CB8AC3E}">
        <p14:creationId xmlns:p14="http://schemas.microsoft.com/office/powerpoint/2010/main" val="2794538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 xmlns:a16="http://schemas.microsoft.com/office/drawing/2014/main" id="{FF68C24E-0BD5-0746-BF76-AF227B442E08}"/>
              </a:ext>
            </a:extLst>
          </p:cNvPr>
          <p:cNvSpPr txBox="1"/>
          <p:nvPr/>
        </p:nvSpPr>
        <p:spPr>
          <a:xfrm>
            <a:off x="35484" y="3022926"/>
            <a:ext cx="12121032" cy="830997"/>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史料实证：水平</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4</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在对历史和现实问题进行独立探究的过程中，能够恰当的运用史料对</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所探究的问题进行论述。</a:t>
            </a:r>
          </a:p>
        </p:txBody>
      </p:sp>
      <p:sp>
        <p:nvSpPr>
          <p:cNvPr id="3" name="文本框 2">
            <a:extLst>
              <a:ext uri="{FF2B5EF4-FFF2-40B4-BE49-F238E27FC236}">
                <a16:creationId xmlns="" xmlns:a16="http://schemas.microsoft.com/office/drawing/2014/main" id="{A1DA6426-2B5E-3944-9072-713885A92559}"/>
              </a:ext>
            </a:extLst>
          </p:cNvPr>
          <p:cNvSpPr txBox="1"/>
          <p:nvPr/>
        </p:nvSpPr>
        <p:spPr>
          <a:xfrm>
            <a:off x="0" y="2010129"/>
            <a:ext cx="12121032" cy="830997"/>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时空观念：水平</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4</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在对历史和现实问题进行独立探究的过程中，能将其置于具体的时空</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框架下。</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文本框 3">
            <a:extLst>
              <a:ext uri="{FF2B5EF4-FFF2-40B4-BE49-F238E27FC236}">
                <a16:creationId xmlns="" xmlns:a16="http://schemas.microsoft.com/office/drawing/2014/main" id="{92101344-AE8C-4844-BBE2-524096FBB482}"/>
              </a:ext>
            </a:extLst>
          </p:cNvPr>
          <p:cNvSpPr txBox="1"/>
          <p:nvPr/>
        </p:nvSpPr>
        <p:spPr>
          <a:xfrm>
            <a:off x="0" y="4042371"/>
            <a:ext cx="12121032" cy="830997"/>
          </a:xfrm>
          <a:prstGeom prst="rect">
            <a:avLst/>
          </a:prstGeom>
          <a:noFill/>
        </p:spPr>
        <p:txBody>
          <a:bodyPr wrap="square" rtlCol="0">
            <a:spAutoFit/>
          </a:bodyPr>
          <a:lstStyle/>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家国情怀：水平</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3</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2400">
                <a:solidFill>
                  <a:schemeClr val="tx1">
                    <a:lumMod val="75000"/>
                    <a:lumOff val="25000"/>
                  </a:schemeClr>
                </a:solidFill>
                <a:latin typeface="微软雅黑" panose="020b0503020204020204" pitchFamily="34" charset="-122"/>
                <a:ea typeface="微软雅黑" panose="020b0503020204020204" pitchFamily="34" charset="-122"/>
              </a:rPr>
              <a:t>4</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增强学生对当今中国制度建设的与发展的自信心，加深对中国特</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                                   色社会主义的制度自信。</a:t>
            </a:r>
          </a:p>
        </p:txBody>
      </p:sp>
      <p:pic>
        <p:nvPicPr>
          <p:cNvPr id="5" name="图片 4" descr="nordribg1.jpg">
            <a:extLst>
              <a:ext uri="{FF2B5EF4-FFF2-40B4-BE49-F238E27FC236}">
                <a16:creationId xmlns="" xmlns:a16="http://schemas.microsoft.com/office/drawing/2014/main" id="{BC4DB818-AC4A-EB4B-A923-DEF6587E9C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a:extLst>
              <a:ext uri="{FF2B5EF4-FFF2-40B4-BE49-F238E27FC236}">
                <a16:creationId xmlns="" xmlns:a16="http://schemas.microsoft.com/office/drawing/2014/main" id="{357843B1-1A04-374D-8D7C-5679D9456A41}"/>
              </a:ext>
            </a:extLst>
          </p:cNvPr>
          <p:cNvSpPr txBox="1">
            <a:spLocks noChangeArrowheads="1"/>
          </p:cNvSpPr>
          <p:nvPr/>
        </p:nvSpPr>
        <p:spPr bwMode="auto">
          <a:xfrm>
            <a:off x="-619127" y="0"/>
            <a:ext cx="12992101"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000" i="0">
                <a:solidFill>
                  <a:schemeClr val="bg1"/>
                </a:solidFill>
                <a:latin typeface="微软雅黑" panose="020b0503020204020204" pitchFamily="34" charset="-122"/>
                <a:ea typeface="微软雅黑" panose="020b0503020204020204" pitchFamily="34" charset="-122"/>
              </a:rPr>
              <a:t> 教学过程</a:t>
            </a:r>
            <a:r>
              <a:rPr lang="en-US" altLang="zh-CN" sz="3000" i="0">
                <a:solidFill>
                  <a:schemeClr val="bg1"/>
                </a:solidFill>
                <a:latin typeface="微软雅黑" panose="020b0503020204020204" pitchFamily="34" charset="-122"/>
                <a:ea typeface="微软雅黑" panose="020b0503020204020204" pitchFamily="34" charset="-122"/>
              </a:rPr>
              <a:t>——</a:t>
            </a:r>
            <a:r>
              <a:rPr lang="zh-CN" altLang="en-US" sz="3000" i="0">
                <a:solidFill>
                  <a:schemeClr val="bg1"/>
                </a:solidFill>
                <a:latin typeface="微软雅黑" panose="020b0503020204020204" pitchFamily="34" charset="-122"/>
                <a:ea typeface="微软雅黑" panose="020b0503020204020204" pitchFamily="34" charset="-122"/>
              </a:rPr>
              <a:t>环节三、四：中华人民共和国的干部制度和公务员制度</a:t>
            </a:r>
            <a:endParaRPr lang="en-US" altLang="zh-CN" sz="3000" i="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381132674"/>
      </p:ext>
    </p:extLst>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38B7B472-42E9-2541-BBE2-D29533A5B9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82959A1C-0B73-2A43-8204-7924F1FDDACE}"/>
              </a:ext>
            </a:extLst>
          </p:cNvPr>
          <p:cNvSpPr txBox="1">
            <a:spLocks noChangeArrowheads="1"/>
          </p:cNvSpPr>
          <p:nvPr/>
        </p:nvSpPr>
        <p:spPr bwMode="auto">
          <a:xfrm>
            <a:off x="-319088" y="-76200"/>
            <a:ext cx="10263188"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教学过程</a:t>
            </a:r>
            <a:r>
              <a:rPr lang="en-US" altLang="zh-CN" sz="3200" i="0">
                <a:solidFill>
                  <a:schemeClr val="bg1"/>
                </a:solidFill>
                <a:latin typeface="微软雅黑" panose="020b0503020204020204" pitchFamily="34" charset="-122"/>
                <a:ea typeface="微软雅黑" panose="020b0503020204020204" pitchFamily="34" charset="-122"/>
              </a:rPr>
              <a:t>——</a:t>
            </a:r>
            <a:r>
              <a:rPr lang="zh-CN" altLang="en-US" sz="3200" i="0">
                <a:solidFill>
                  <a:schemeClr val="bg1"/>
                </a:solidFill>
                <a:latin typeface="微软雅黑" panose="020b0503020204020204" pitchFamily="34" charset="-122"/>
                <a:ea typeface="微软雅黑" panose="020b0503020204020204" pitchFamily="34" charset="-122"/>
              </a:rPr>
              <a:t>环节五：本课总结</a:t>
            </a:r>
            <a:endParaRPr lang="en-US" altLang="zh-CN" sz="3200" i="0">
              <a:solidFill>
                <a:schemeClr val="bg1"/>
              </a:solidFill>
              <a:latin typeface="微软雅黑" panose="020b0503020204020204" pitchFamily="34" charset="-122"/>
              <a:ea typeface="微软雅黑" panose="020b0503020204020204" pitchFamily="34" charset="-122"/>
            </a:endParaRPr>
          </a:p>
        </p:txBody>
      </p:sp>
      <p:pic>
        <p:nvPicPr>
          <p:cNvPr id="5" name="图片 4">
            <a:extLst>
              <a:ext uri="{FF2B5EF4-FFF2-40B4-BE49-F238E27FC236}">
                <a16:creationId xmlns="" xmlns:a16="http://schemas.microsoft.com/office/drawing/2014/main" id="{18104F9E-88DB-7140-8730-256CFFDB4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510436"/>
            <a:ext cx="6726124" cy="4084639"/>
          </a:xfrm>
          <a:prstGeom prst="rect">
            <a:avLst/>
          </a:prstGeom>
        </p:spPr>
      </p:pic>
      <p:sp>
        <p:nvSpPr>
          <p:cNvPr id="6" name="矩形 5">
            <a:extLst>
              <a:ext uri="{FF2B5EF4-FFF2-40B4-BE49-F238E27FC236}">
                <a16:creationId xmlns="" xmlns:a16="http://schemas.microsoft.com/office/drawing/2014/main" id="{4FD1AEBC-552D-A048-8DA3-C515A91AF460}"/>
              </a:ext>
            </a:extLst>
          </p:cNvPr>
          <p:cNvSpPr/>
          <p:nvPr/>
        </p:nvSpPr>
        <p:spPr>
          <a:xfrm>
            <a:off x="6921386" y="944563"/>
            <a:ext cx="5165839" cy="2123658"/>
          </a:xfrm>
          <a:prstGeom prst="rect">
            <a:avLst/>
          </a:prstGeom>
          <a:ln w="25400">
            <a:solidFill>
              <a:schemeClr val="accent5">
                <a:lumMod val="75000"/>
              </a:schemeClr>
            </a:solidFill>
          </a:ln>
        </p:spPr>
        <p:txBody>
          <a:bodyPr wrap="square">
            <a:spAutoFit/>
          </a:bodyPr>
          <a:lstStyle/>
          <a:p>
            <a:r>
              <a:rPr lang="zh-CN" altLang="en-US" sz="2200">
                <a:solidFill>
                  <a:schemeClr val="accent1">
                    <a:lumMod val="75000"/>
                  </a:schemeClr>
                </a:solidFill>
                <a:latin typeface="微软雅黑" panose="020b0503020204020204" pitchFamily="34" charset="-122"/>
                <a:ea typeface="微软雅黑" panose="020b0503020204020204" pitchFamily="34" charset="-122"/>
              </a:rPr>
              <a:t>梳理核心内容：</a:t>
            </a:r>
            <a:r>
              <a:rPr lang="zh-CN" altLang="en-US" sz="2200">
                <a:solidFill>
                  <a:schemeClr val="tx1">
                    <a:lumMod val="75000"/>
                    <a:lumOff val="25000"/>
                  </a:schemeClr>
                </a:solidFill>
                <a:latin typeface="微软雅黑" panose="020b0503020204020204" pitchFamily="34" charset="-122"/>
                <a:ea typeface="微软雅黑" panose="020b0503020204020204" pitchFamily="34" charset="-122"/>
              </a:rPr>
              <a:t>（单元导语）  </a:t>
            </a:r>
            <a:r>
              <a:rPr lang="zh-CN" altLang="zh-CN" sz="2200">
                <a:solidFill>
                  <a:schemeClr val="tx1">
                    <a:lumMod val="75000"/>
                    <a:lumOff val="25000"/>
                  </a:schemeClr>
                </a:solidFill>
                <a:latin typeface="微软雅黑" panose="020b0503020204020204" pitchFamily="34" charset="-122"/>
                <a:ea typeface="微软雅黑" panose="020b0503020204020204" pitchFamily="34" charset="-122"/>
              </a:rPr>
              <a:t>晚清以来的近代中国，改科举选官为学堂选官，并在民国时期建立公务员制度。新中国成立后，逐步形成中国特色社会主义干部</a:t>
            </a:r>
            <a:r>
              <a:rPr lang="zh-CN" altLang="en-US" sz="2200">
                <a:solidFill>
                  <a:schemeClr val="tx1">
                    <a:lumMod val="75000"/>
                    <a:lumOff val="25000"/>
                  </a:schemeClr>
                </a:solidFill>
                <a:latin typeface="微软雅黑" panose="020b0503020204020204" pitchFamily="34" charset="-122"/>
                <a:ea typeface="微软雅黑" panose="020b0503020204020204" pitchFamily="34" charset="-122"/>
              </a:rPr>
              <a:t>管理</a:t>
            </a:r>
            <a:r>
              <a:rPr lang="zh-CN" altLang="zh-CN" sz="2200">
                <a:solidFill>
                  <a:schemeClr val="tx1">
                    <a:lumMod val="75000"/>
                    <a:lumOff val="25000"/>
                  </a:schemeClr>
                </a:solidFill>
                <a:latin typeface="微软雅黑" panose="020b0503020204020204" pitchFamily="34" charset="-122"/>
                <a:ea typeface="微软雅黑" panose="020b0503020204020204" pitchFamily="34" charset="-122"/>
              </a:rPr>
              <a:t>制度，并在</a:t>
            </a:r>
            <a:r>
              <a:rPr lang="en-US" altLang="zh-CN" sz="2200">
                <a:solidFill>
                  <a:schemeClr val="tx1">
                    <a:lumMod val="75000"/>
                    <a:lumOff val="25000"/>
                  </a:schemeClr>
                </a:solidFill>
                <a:latin typeface="微软雅黑" panose="020b0503020204020204" pitchFamily="34" charset="-122"/>
                <a:ea typeface="微软雅黑" panose="020b0503020204020204" pitchFamily="34" charset="-122"/>
              </a:rPr>
              <a:t>20</a:t>
            </a:r>
            <a:r>
              <a:rPr lang="zh-CN" altLang="zh-CN" sz="2200">
                <a:solidFill>
                  <a:schemeClr val="tx1">
                    <a:lumMod val="75000"/>
                    <a:lumOff val="25000"/>
                  </a:schemeClr>
                </a:solidFill>
                <a:latin typeface="微软雅黑" panose="020b0503020204020204" pitchFamily="34" charset="-122"/>
                <a:ea typeface="微软雅黑" panose="020b0503020204020204" pitchFamily="34" charset="-122"/>
              </a:rPr>
              <a:t>世纪</a:t>
            </a:r>
            <a:r>
              <a:rPr lang="en-US" altLang="zh-CN" sz="2200">
                <a:solidFill>
                  <a:schemeClr val="tx1">
                    <a:lumMod val="75000"/>
                    <a:lumOff val="25000"/>
                  </a:schemeClr>
                </a:solidFill>
                <a:latin typeface="微软雅黑" panose="020b0503020204020204" pitchFamily="34" charset="-122"/>
                <a:ea typeface="微软雅黑" panose="020b0503020204020204" pitchFamily="34" charset="-122"/>
              </a:rPr>
              <a:t>90</a:t>
            </a:r>
            <a:r>
              <a:rPr lang="zh-CN" altLang="zh-CN" sz="2200">
                <a:solidFill>
                  <a:schemeClr val="tx1">
                    <a:lumMod val="75000"/>
                    <a:lumOff val="25000"/>
                  </a:schemeClr>
                </a:solidFill>
                <a:latin typeface="微软雅黑" panose="020b0503020204020204" pitchFamily="34" charset="-122"/>
                <a:ea typeface="微软雅黑" panose="020b0503020204020204" pitchFamily="34" charset="-122"/>
              </a:rPr>
              <a:t>年代开始建立与推行公务员制度。</a:t>
            </a:r>
            <a:endParaRPr lang="en-US" altLang="zh-CN" sz="2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矩形 6">
            <a:extLst>
              <a:ext uri="{FF2B5EF4-FFF2-40B4-BE49-F238E27FC236}">
                <a16:creationId xmlns="" xmlns:a16="http://schemas.microsoft.com/office/drawing/2014/main" id="{61F5D503-C82F-0148-B78D-074C57E0C51B}"/>
              </a:ext>
            </a:extLst>
          </p:cNvPr>
          <p:cNvSpPr/>
          <p:nvPr/>
        </p:nvSpPr>
        <p:spPr>
          <a:xfrm>
            <a:off x="6896100" y="3552755"/>
            <a:ext cx="5191125" cy="3139321"/>
          </a:xfrm>
          <a:prstGeom prst="rect">
            <a:avLst/>
          </a:prstGeom>
          <a:ln w="25400">
            <a:solidFill>
              <a:schemeClr val="accent6">
                <a:lumMod val="75000"/>
              </a:schemeClr>
            </a:solidFill>
          </a:ln>
        </p:spPr>
        <p:txBody>
          <a:bodyPr wrap="square">
            <a:spAutoFit/>
          </a:bodyPr>
          <a:lstStyle/>
          <a:p>
            <a:r>
              <a:rPr lang="zh-CN" altLang="en-US" sz="2200">
                <a:solidFill>
                  <a:schemeClr val="accent6">
                    <a:lumMod val="75000"/>
                  </a:schemeClr>
                </a:solidFill>
                <a:latin typeface="微软雅黑" panose="020b0503020204020204" pitchFamily="34" charset="-122"/>
                <a:ea typeface="微软雅黑" panose="020b0503020204020204" pitchFamily="34" charset="-122"/>
              </a:rPr>
              <a:t>强化整体认识：</a:t>
            </a:r>
            <a:r>
              <a:rPr lang="zh-CN" altLang="en-US" sz="2200">
                <a:solidFill>
                  <a:schemeClr val="tx1">
                    <a:lumMod val="75000"/>
                    <a:lumOff val="25000"/>
                  </a:schemeClr>
                </a:solidFill>
                <a:latin typeface="微软雅黑" panose="020b0503020204020204" pitchFamily="34" charset="-122"/>
                <a:ea typeface="微软雅黑" panose="020b0503020204020204" pitchFamily="34" charset="-122"/>
              </a:rPr>
              <a:t>对传统考试选官优势的继承，也借鉴了外国的现代文官制度，最终形成了中国特色社会主义干部管理制度。同时我们也要认识到，这是在国家形势急剧变化的情况下所作出的国家治理方式的调整。由此可见，建立现代化、符合国情的选官和管理制度，对提高国家治理水平，促进国家发展具有重要意义。</a:t>
            </a:r>
          </a:p>
        </p:txBody>
      </p:sp>
    </p:spTree>
    <p:extLst>
      <p:ext uri="{BB962C8B-B14F-4D97-AF65-F5344CB8AC3E}">
        <p14:creationId xmlns:p14="http://schemas.microsoft.com/office/powerpoint/2010/main" val="550702817"/>
      </p:ext>
    </p:extLst>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4" descr="nordribg1.jpg">
            <a:extLst>
              <a:ext uri="{FF2B5EF4-FFF2-40B4-BE49-F238E27FC236}">
                <a16:creationId xmlns="" xmlns:a16="http://schemas.microsoft.com/office/drawing/2014/main" id="{E6D764F8-7F54-7346-BD36-1A7FB59356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1219200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 xmlns:a16="http://schemas.microsoft.com/office/drawing/2014/main" id="{4880E61E-AB76-E740-BC4C-1925BDA95E36}"/>
              </a:ext>
            </a:extLst>
          </p:cNvPr>
          <p:cNvSpPr txBox="1">
            <a:spLocks noChangeArrowheads="1"/>
          </p:cNvSpPr>
          <p:nvPr/>
        </p:nvSpPr>
        <p:spPr bwMode="auto">
          <a:xfrm>
            <a:off x="-319088" y="-76200"/>
            <a:ext cx="10263188"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5334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spcBef>
                <a:spcPct val="0"/>
              </a:spcBef>
              <a:buClrTx/>
              <a:buFontTx/>
              <a:buNone/>
            </a:pPr>
            <a:r>
              <a:rPr lang="zh-CN" altLang="en-US" sz="3200" i="0">
                <a:solidFill>
                  <a:schemeClr val="bg1"/>
                </a:solidFill>
                <a:latin typeface="微软雅黑" panose="020b0503020204020204" pitchFamily="34" charset="-122"/>
                <a:ea typeface="微软雅黑" panose="020b0503020204020204" pitchFamily="34" charset="-122"/>
              </a:rPr>
              <a:t>教学建议</a:t>
            </a:r>
            <a:endParaRPr lang="en-US" altLang="zh-CN" sz="3200" i="0">
              <a:solidFill>
                <a:schemeClr val="bg1"/>
              </a:solidFill>
              <a:latin typeface="微软雅黑" panose="020b0503020204020204" pitchFamily="34" charset="-122"/>
              <a:ea typeface="微软雅黑" panose="020b0503020204020204" pitchFamily="34" charset="-122"/>
            </a:endParaRPr>
          </a:p>
        </p:txBody>
      </p:sp>
      <p:sp>
        <p:nvSpPr>
          <p:cNvPr id="5" name="Rectangle 3">
            <a:extLst>
              <a:ext uri="{FF2B5EF4-FFF2-40B4-BE49-F238E27FC236}">
                <a16:creationId xmlns="" xmlns:a16="http://schemas.microsoft.com/office/drawing/2014/main" id="{64C79E50-A82D-0B49-8D7E-250C0638132D}"/>
              </a:ext>
            </a:extLst>
          </p:cNvPr>
          <p:cNvSpPr>
            <a:spLocks noChangeArrowheads="1"/>
          </p:cNvSpPr>
          <p:nvPr/>
        </p:nvSpPr>
        <p:spPr bwMode="auto">
          <a:xfrm>
            <a:off x="348527" y="1414608"/>
            <a:ext cx="9767023" cy="9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buClr>
                <a:srgbClr val="AA000B"/>
              </a:buClr>
              <a:buFont typeface="Wingdings" pitchFamily="2" charset="2"/>
              <a:buChar char="p"/>
            </a:pPr>
            <a:r>
              <a:rPr lang="zh-CN" altLang="en-US" sz="2800" b="0">
                <a:solidFill>
                  <a:schemeClr val="tx1">
                    <a:lumMod val="75000"/>
                    <a:lumOff val="25000"/>
                  </a:schemeClr>
                </a:solidFill>
                <a:latin typeface="微软雅黑" panose="020b0503020204020204" pitchFamily="34" charset="-122"/>
                <a:ea typeface="微软雅黑" panose="020b0503020204020204" pitchFamily="34" charset="-122"/>
              </a:rPr>
              <a:t>史料选择：多样性，一手史料。如：档案、报刊、文集等</a:t>
            </a:r>
          </a:p>
        </p:txBody>
      </p:sp>
      <p:sp>
        <p:nvSpPr>
          <p:cNvPr id="6" name="Rectangle 3">
            <a:extLst>
              <a:ext uri="{FF2B5EF4-FFF2-40B4-BE49-F238E27FC236}">
                <a16:creationId xmlns="" xmlns:a16="http://schemas.microsoft.com/office/drawing/2014/main" id="{821FE86E-188E-3A4F-8D42-B011DB06FB95}"/>
              </a:ext>
            </a:extLst>
          </p:cNvPr>
          <p:cNvSpPr>
            <a:spLocks noChangeArrowheads="1"/>
          </p:cNvSpPr>
          <p:nvPr/>
        </p:nvSpPr>
        <p:spPr bwMode="auto">
          <a:xfrm>
            <a:off x="348527" y="2516465"/>
            <a:ext cx="9767023" cy="9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buClr>
                <a:srgbClr val="AA000B"/>
              </a:buClr>
              <a:buFont typeface="Wingdings" pitchFamily="2" charset="2"/>
              <a:buChar char="p"/>
            </a:pPr>
            <a:r>
              <a:rPr lang="zh-CN" altLang="en-US" sz="2800" b="0">
                <a:solidFill>
                  <a:schemeClr val="tx1">
                    <a:lumMod val="75000"/>
                    <a:lumOff val="25000"/>
                  </a:schemeClr>
                </a:solidFill>
                <a:latin typeface="微软雅黑" panose="020b0503020204020204" pitchFamily="34" charset="-122"/>
                <a:ea typeface="微软雅黑" panose="020b0503020204020204" pitchFamily="34" charset="-122"/>
              </a:rPr>
              <a:t>材料解读：权威著作、重要讲话、权威解释</a:t>
            </a:r>
          </a:p>
        </p:txBody>
      </p:sp>
      <p:sp>
        <p:nvSpPr>
          <p:cNvPr id="7" name="Rectangle 3">
            <a:extLst>
              <a:ext uri="{FF2B5EF4-FFF2-40B4-BE49-F238E27FC236}">
                <a16:creationId xmlns="" xmlns:a16="http://schemas.microsoft.com/office/drawing/2014/main" id="{13A565F1-D548-8F44-B989-408E68DD2D31}"/>
              </a:ext>
            </a:extLst>
          </p:cNvPr>
          <p:cNvSpPr>
            <a:spLocks noChangeArrowheads="1"/>
          </p:cNvSpPr>
          <p:nvPr/>
        </p:nvSpPr>
        <p:spPr bwMode="auto">
          <a:xfrm>
            <a:off x="348527" y="3618322"/>
            <a:ext cx="9767023" cy="9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buClr>
                <a:srgbClr val="AA000B"/>
              </a:buClr>
              <a:buFont typeface="Wingdings" pitchFamily="2" charset="2"/>
              <a:buChar char="p"/>
            </a:pPr>
            <a:r>
              <a:rPr lang="zh-CN" altLang="en-US" sz="2800" b="0">
                <a:solidFill>
                  <a:schemeClr val="tx1">
                    <a:lumMod val="75000"/>
                    <a:lumOff val="25000"/>
                  </a:schemeClr>
                </a:solidFill>
                <a:latin typeface="微软雅黑" panose="020b0503020204020204" pitchFamily="34" charset="-122"/>
                <a:ea typeface="微软雅黑" panose="020b0503020204020204" pitchFamily="34" charset="-122"/>
              </a:rPr>
              <a:t>深挖教材：充分利用教材资源</a:t>
            </a:r>
          </a:p>
        </p:txBody>
      </p:sp>
      <p:sp>
        <p:nvSpPr>
          <p:cNvPr id="8" name="Rectangle 3">
            <a:extLst>
              <a:ext uri="{FF2B5EF4-FFF2-40B4-BE49-F238E27FC236}">
                <a16:creationId xmlns="" xmlns:a16="http://schemas.microsoft.com/office/drawing/2014/main" id="{70A8DDF3-DC87-4D4A-B2CC-6CC49442FB80}"/>
              </a:ext>
            </a:extLst>
          </p:cNvPr>
          <p:cNvSpPr>
            <a:spLocks noChangeArrowheads="1"/>
          </p:cNvSpPr>
          <p:nvPr/>
        </p:nvSpPr>
        <p:spPr bwMode="auto">
          <a:xfrm>
            <a:off x="348527" y="4750726"/>
            <a:ext cx="2294662" cy="9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1pPr>
            <a:lvl2pPr marL="742950" indent="-28575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2pPr>
            <a:lvl3pPr marL="11430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3pPr>
            <a:lvl4pPr marL="1600200" indent="-228600">
              <a:lnSpc>
                <a:spcPct val="120000"/>
              </a:lnSpc>
              <a:spcBef>
                <a:spcPct val="20000"/>
              </a:spcBef>
              <a:buClr>
                <a:schemeClr val="accent1"/>
              </a:buClr>
              <a:buFont typeface="Wingdings" pitchFamily="2" charset="2"/>
              <a:buChar char="n"/>
              <a:defRPr sz="2400" b="1">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00000"/>
              </a:lnSpc>
              <a:buClr>
                <a:srgbClr val="AA000B"/>
              </a:buClr>
              <a:buFont typeface="Wingdings" pitchFamily="2" charset="2"/>
              <a:buChar char="p"/>
            </a:pPr>
            <a:r>
              <a:rPr lang="zh-CN" altLang="en-US" sz="2800" b="0">
                <a:solidFill>
                  <a:schemeClr val="tx1">
                    <a:lumMod val="75000"/>
                    <a:lumOff val="25000"/>
                  </a:schemeClr>
                </a:solidFill>
                <a:latin typeface="微软雅黑" panose="020b0503020204020204" pitchFamily="34" charset="-122"/>
                <a:ea typeface="微软雅黑" panose="020b0503020204020204" pitchFamily="34" charset="-122"/>
              </a:rPr>
              <a:t>推荐书目：</a:t>
            </a:r>
          </a:p>
        </p:txBody>
      </p:sp>
      <p:sp>
        <p:nvSpPr>
          <p:cNvPr id="4" name="矩形 3">
            <a:extLst>
              <a:ext uri="{FF2B5EF4-FFF2-40B4-BE49-F238E27FC236}">
                <a16:creationId xmlns="" xmlns:a16="http://schemas.microsoft.com/office/drawing/2014/main" id="{41144016-358D-3942-AE00-8C73406AD697}"/>
              </a:ext>
            </a:extLst>
          </p:cNvPr>
          <p:cNvSpPr/>
          <p:nvPr/>
        </p:nvSpPr>
        <p:spPr>
          <a:xfrm>
            <a:off x="2543176" y="4564447"/>
            <a:ext cx="9372599" cy="1569660"/>
          </a:xfrm>
          <a:prstGeom prst="rect">
            <a:avLst/>
          </a:prstGeom>
          <a:solidFill>
            <a:schemeClr val="accent6">
              <a:lumMod val="20000"/>
              <a:lumOff val="80000"/>
            </a:schemeClr>
          </a:solidFill>
          <a:ln>
            <a:noFill/>
          </a:ln>
        </p:spPr>
        <p:txBody>
          <a:bodyPr wrap="square">
            <a:spAutoFit/>
          </a:bodyPr>
          <a:lstStyle/>
          <a:p>
            <a:pPr>
              <a:spcAft>
                <a:spcPct val="0"/>
              </a:spcAft>
            </a:pPr>
            <a:r>
              <a:rPr lang="zh-CN" altLang="zh-CN" sz="2400">
                <a:solidFill>
                  <a:schemeClr val="tx1">
                    <a:lumMod val="75000"/>
                    <a:lumOff val="25000"/>
                  </a:schemeClr>
                </a:solidFill>
                <a:latin typeface="微软雅黑" panose="020b0503020204020204" pitchFamily="34" charset="-122"/>
                <a:ea typeface="微软雅黑" panose="020b0503020204020204" pitchFamily="34" charset="-122"/>
              </a:rPr>
              <a:t>方振邦、陈曦《党政领导干部选拔任用》，中国人民大学出版社</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pPr>
              <a:spcAft>
                <a:spcPct val="0"/>
              </a:spcAft>
            </a:pPr>
            <a:r>
              <a:rPr lang="zh-CN" altLang="zh-CN" sz="2400">
                <a:solidFill>
                  <a:schemeClr val="tx1">
                    <a:lumMod val="75000"/>
                    <a:lumOff val="25000"/>
                  </a:schemeClr>
                </a:solidFill>
                <a:latin typeface="微软雅黑" panose="020b0503020204020204" pitchFamily="34" charset="-122"/>
                <a:ea typeface="微软雅黑" panose="020b0503020204020204" pitchFamily="34" charset="-122"/>
              </a:rPr>
              <a:t>王海峰：《干部国家》，复旦大学出版社</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pPr>
              <a:spcAft>
                <a:spcPct val="0"/>
              </a:spcAft>
            </a:pPr>
            <a:r>
              <a:rPr lang="zh-CN" altLang="zh-CN" sz="2400">
                <a:solidFill>
                  <a:schemeClr val="tx1">
                    <a:lumMod val="75000"/>
                    <a:lumOff val="25000"/>
                  </a:schemeClr>
                </a:solidFill>
                <a:latin typeface="微软雅黑" panose="020b0503020204020204" pitchFamily="34" charset="-122"/>
                <a:ea typeface="微软雅黑" panose="020b0503020204020204" pitchFamily="34" charset="-122"/>
              </a:rPr>
              <a:t>陈凤楼：《中国共产党干部工作史纲》，党建读物出版社</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zh-CN" sz="2400">
                <a:solidFill>
                  <a:schemeClr val="tx1">
                    <a:lumMod val="75000"/>
                    <a:lumOff val="25000"/>
                  </a:schemeClr>
                </a:solidFill>
                <a:latin typeface="微软雅黑" panose="020b0503020204020204" pitchFamily="34" charset="-122"/>
                <a:ea typeface="微软雅黑" panose="020b0503020204020204" pitchFamily="34" charset="-122"/>
              </a:rPr>
              <a:t> </a:t>
            </a:r>
            <a:endParaRPr lang="en-US" altLang="zh-CN" sz="2400">
              <a:solidFill>
                <a:schemeClr val="tx1">
                  <a:lumMod val="75000"/>
                  <a:lumOff val="25000"/>
                </a:schemeClr>
              </a:solidFill>
              <a:latin typeface="微软雅黑" panose="020b0503020204020204" pitchFamily="34" charset="-122"/>
              <a:ea typeface="微软雅黑" panose="020b0503020204020204" pitchFamily="34" charset="-122"/>
            </a:endParaRPr>
          </a:p>
          <a:p>
            <a:pPr>
              <a:spcAft>
                <a:spcPct val="0"/>
              </a:spcAft>
            </a:pPr>
            <a:r>
              <a:rPr lang="zh-CN" altLang="zh-CN" sz="2400">
                <a:solidFill>
                  <a:schemeClr val="tx1">
                    <a:lumMod val="75000"/>
                    <a:lumOff val="25000"/>
                  </a:schemeClr>
                </a:solidFill>
                <a:latin typeface="微软雅黑" panose="020b0503020204020204" pitchFamily="34" charset="-122"/>
                <a:ea typeface="微软雅黑" panose="020b0503020204020204" pitchFamily="34" charset="-122"/>
              </a:rPr>
              <a:t>李中和《国家公务员制度导论》，中国人民大学出版社 </a:t>
            </a:r>
            <a:r>
              <a:rPr lang="zh-CN" altLang="en-US" sz="2400">
                <a:solidFill>
                  <a:schemeClr val="tx1">
                    <a:lumMod val="75000"/>
                    <a:lumOff val="25000"/>
                  </a:schemeClr>
                </a:solidFill>
                <a:latin typeface="微软雅黑" panose="020b0503020204020204" pitchFamily="34" charset="-122"/>
                <a:ea typeface="微软雅黑" panose="020b0503020204020204" pitchFamily="34" charset="-122"/>
              </a:rPr>
              <a:t>。</a:t>
            </a:r>
          </a:p>
        </p:txBody>
      </p:sp>
      <p:pic>
        <p:nvPicPr>
          <p:cNvPr id="9" name="New picture" hidden="1"/>
          <p:cNvPicPr/>
          <p:nvPr/>
        </p:nvPicPr>
        <p:blipFill>
          <a:blip r:embed="rId3"/>
          <a:stretch>
            <a:fillRect/>
          </a:stretch>
        </p:blipFill>
        <p:spPr>
          <a:xfrm>
            <a:off x="10452100" y="12128500"/>
            <a:ext cx="419100" cy="393700"/>
          </a:xfrm>
          <a:prstGeom prst="cube">
            <a:avLst/>
          </a:prstGeom>
        </p:spPr>
      </p:pic>
    </p:spTree>
    <p:extLst>
      <p:ext uri="{BB962C8B-B14F-4D97-AF65-F5344CB8AC3E}">
        <p14:creationId xmlns:p14="http://schemas.microsoft.com/office/powerpoint/2010/main" val="103859119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4"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Office Theme</Template>
  <Company/>
  <PresentationFormat>自定义</PresentationFormat>
  <Paragraphs>226</Paragraphs>
  <Slides>28</Slides>
  <Notes>15</Notes>
  <TotalTime>28851</TotalTime>
  <HiddenSlides>0</HiddenSlides>
  <MMClips>0</MMClips>
  <ScaleCrop>0</ScaleCrop>
  <HeadingPairs>
    <vt:vector baseType="variant" size="6">
      <vt:variant>
        <vt:lpstr>Fonts used</vt:lpstr>
      </vt:variant>
      <vt:variant>
        <vt:i4>13</vt:i4>
      </vt:variant>
      <vt:variant>
        <vt:lpstr>Theme</vt:lpstr>
      </vt:variant>
      <vt:variant>
        <vt:i4>1</vt:i4>
      </vt:variant>
      <vt:variant>
        <vt:lpstr>Slide Titles</vt:lpstr>
      </vt:variant>
      <vt:variant>
        <vt:i4>28</vt:i4>
      </vt:variant>
    </vt:vector>
  </HeadingPairs>
  <TitlesOfParts>
    <vt:vector baseType="lpstr" size="42">
      <vt:lpstr>Arial</vt:lpstr>
      <vt:lpstr>Calibri Light</vt:lpstr>
      <vt:lpstr>Calibri</vt:lpstr>
      <vt:lpstr>等线 Light</vt:lpstr>
      <vt:lpstr>等线</vt:lpstr>
      <vt:lpstr>Microsoft YaHei Light</vt:lpstr>
      <vt:lpstr>Wingdings</vt:lpstr>
      <vt:lpstr>宋体</vt:lpstr>
      <vt:lpstr>微软雅黑</vt:lpstr>
      <vt:lpstr>华文楷体</vt:lpstr>
      <vt:lpstr>Kaiti SC</vt:lpstr>
      <vt:lpstr>DengXian</vt:lpstr>
      <vt:lpstr>Times New Roman</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sunli</dc:creator>
  <cp:lastModifiedBy>ZHAO</cp:lastModifiedBy>
  <cp:revision>1571</cp:revision>
  <dcterms:created xsi:type="dcterms:W3CDTF">2019-09-04T11:11:49Z</dcterms:created>
  <dcterms:modified xsi:type="dcterms:W3CDTF">2020-09-27T13:46:46Z</dcterms:modified>
</cp:coreProperties>
</file>