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4"/>
  </p:notesMasterIdLst>
  <p:sldIdLst>
    <p:sldId id="290" r:id="rId2"/>
    <p:sldId id="387" r:id="rId3"/>
    <p:sldId id="297" r:id="rId4"/>
    <p:sldId id="371" r:id="rId5"/>
    <p:sldId id="389" r:id="rId6"/>
    <p:sldId id="327" r:id="rId7"/>
    <p:sldId id="328" r:id="rId8"/>
    <p:sldId id="390" r:id="rId9"/>
    <p:sldId id="300" r:id="rId10"/>
    <p:sldId id="397" r:id="rId11"/>
    <p:sldId id="391" r:id="rId12"/>
    <p:sldId id="303" r:id="rId13"/>
    <p:sldId id="392" r:id="rId14"/>
    <p:sldId id="393" r:id="rId15"/>
    <p:sldId id="337" r:id="rId16"/>
    <p:sldId id="335" r:id="rId17"/>
    <p:sldId id="338" r:id="rId18"/>
    <p:sldId id="396" r:id="rId19"/>
    <p:sldId id="305" r:id="rId20"/>
    <p:sldId id="395" r:id="rId21"/>
    <p:sldId id="339" r:id="rId22"/>
    <p:sldId id="308" r:id="rId23"/>
  </p:sldIdLst>
  <p:sldSz cx="9144000" cy="6858000" type="screen4x3"/>
  <p:notesSz cx="6858000" cy="9144000"/>
  <p:defaultTextStyle>
    <a:defPPr>
      <a:defRPr lang="en-US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84" d="100"/>
          <a:sy n="84" d="100"/>
        </p:scale>
        <p:origin x="-155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defRPr sz="1200">
                <a:latin typeface="Arial" panose="020B0604020202020204" pitchFamily="34" charset="0"/>
                <a:ea typeface="+mn-ea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0" hangingPunct="0">
              <a:defRPr sz="1200">
                <a:latin typeface="Arial" panose="020B0604020202020204" pitchFamily="34" charset="0"/>
                <a:ea typeface="+mn-ea"/>
              </a:defRPr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77" name="备注占位符 4"/>
          <p:cNvSpPr>
            <a:spLocks noGrp="1"/>
          </p:cNvSpPr>
          <p:nvPr>
            <p:ph type="body" sz="quarter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 indent="0"/>
            <a:r>
              <a:rPr lang="zh-CN" altLang="en-US" dirty="0"/>
              <a:t>第二级</a:t>
            </a:r>
          </a:p>
          <a:p>
            <a:pPr lvl="2" indent="0"/>
            <a:r>
              <a:rPr lang="zh-CN" altLang="en-US" dirty="0"/>
              <a:t>第三级</a:t>
            </a:r>
          </a:p>
          <a:p>
            <a:pPr lvl="3" indent="0"/>
            <a:r>
              <a:rPr lang="zh-CN" altLang="en-US" dirty="0"/>
              <a:t>第四级</a:t>
            </a:r>
          </a:p>
          <a:p>
            <a:pPr lvl="4" indent="0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defRPr sz="1200">
                <a:latin typeface="Arial" panose="020B0604020202020204" pitchFamily="34" charset="0"/>
                <a:ea typeface="+mn-ea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/>
          <a:p>
            <a:pPr lvl="0" algn="r" fontAlgn="base"/>
            <a:fld id="{9A0DB2DC-4C9A-4742-B13C-FB6460FD3503}" type="slidenum">
              <a:rPr lang="zh-CN" altLang="en-US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lvl="0" algn="r" fontAlgn="base"/>
              <a:t>‹#›</a:t>
            </a:fld>
            <a:endParaRPr lang="zh-CN" altLang="en-US" sz="1200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lvl="0" eaLnBrk="1" fontAlgn="base" hangingPunct="1"/>
              <a:t>‹#›</a:t>
            </a:fld>
            <a:endParaRPr lang="en-US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lvl="0" eaLnBrk="1" fontAlgn="base" hangingPunct="1"/>
              <a:t>‹#›</a:t>
            </a:fld>
            <a:endParaRPr lang="en-US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lvl="0" eaLnBrk="1" fontAlgn="base" hangingPunct="1"/>
              <a:t>‹#›</a:t>
            </a:fld>
            <a:endParaRPr lang="en-US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lvl="0" eaLnBrk="1" fontAlgn="base" hangingPunct="1"/>
              <a:t>‹#›</a:t>
            </a:fld>
            <a:endParaRPr lang="en-US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lvl="0" eaLnBrk="1" fontAlgn="base" hangingPunct="1"/>
              <a:t>‹#›</a:t>
            </a:fld>
            <a:endParaRPr lang="en-US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lvl="0" eaLnBrk="1" fontAlgn="base" hangingPunct="1"/>
              <a:t>‹#›</a:t>
            </a:fld>
            <a:endParaRPr lang="en-US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lvl="0" eaLnBrk="1" fontAlgn="base" hangingPunct="1"/>
              <a:t>‹#›</a:t>
            </a:fld>
            <a:endParaRPr lang="en-US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lvl="0" eaLnBrk="1" fontAlgn="base" hangingPunct="1"/>
              <a:t>‹#›</a:t>
            </a:fld>
            <a:endParaRPr lang="en-US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lvl="0" eaLnBrk="1" fontAlgn="base" hangingPunct="1"/>
              <a:t>‹#›</a:t>
            </a:fld>
            <a:endParaRPr lang="en-US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lvl="0" eaLnBrk="1" fontAlgn="base" hangingPunct="1"/>
              <a:t>‹#›</a:t>
            </a:fld>
            <a:endParaRPr lang="en-US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lvl="0" eaLnBrk="1" fontAlgn="base" hangingPunct="1"/>
              <a:t>‹#›</a:t>
            </a:fld>
            <a:endParaRPr lang="en-US" altLang="zh-CN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自定义版式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algn="r" eaLnBrk="1" fontAlgn="base" hangingPunct="1"/>
            <a:fld id="{9A0DB2DC-4C9A-4742-B13C-FB6460FD3503}" type="slidenum">
              <a:rPr 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algn="r" eaLnBrk="1" fontAlgn="base" hangingPunct="1"/>
              <a:t>‹#›</a:t>
            </a:fld>
            <a:endParaRPr lang="en-US" altLang="en-US" strike="noStrike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27" name="Rectangle 3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 indent="-285750"/>
            <a:r>
              <a:rPr lang="zh-CN" altLang="en-US" dirty="0"/>
              <a:t>第二级</a:t>
            </a:r>
          </a:p>
          <a:p>
            <a:pPr lvl="2" indent="-228600"/>
            <a:r>
              <a:rPr lang="zh-CN" altLang="en-US" dirty="0"/>
              <a:t>第三级</a:t>
            </a:r>
          </a:p>
          <a:p>
            <a:pPr lvl="3" indent="-228600"/>
            <a:r>
              <a:rPr lang="zh-CN" altLang="en-US" dirty="0"/>
              <a:t>第四级</a:t>
            </a:r>
          </a:p>
          <a:p>
            <a:pPr lvl="4" indent="-228600"/>
            <a:r>
              <a:rPr lang="zh-CN" altLang="en-US" dirty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defRPr sz="14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defRPr sz="14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fontAlgn="base" hangingPunct="1"/>
            <a:fld id="{9A0DB2DC-4C9A-4742-B13C-FB6460FD3503}" type="slidenum">
              <a:rPr lang="en-US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pPr lvl="0" eaLnBrk="1" fontAlgn="base" hangingPunct="1"/>
              <a:t>‹#›</a:t>
            </a:fld>
            <a:endParaRPr lang="en-US" altLang="zh-CN" strike="noStrike" noProof="1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7.png"/><Relationship Id="rId5" Type="http://schemas.openxmlformats.org/officeDocument/2006/relationships/image" Target="NULL" TargetMode="Externa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副标题 2"/>
          <p:cNvSpPr>
            <a:spLocks noGrp="1"/>
          </p:cNvSpPr>
          <p:nvPr>
            <p:ph type="subTitle" idx="4294967295"/>
          </p:nvPr>
        </p:nvSpPr>
        <p:spPr>
          <a:xfrm>
            <a:off x="1253490" y="3505200"/>
            <a:ext cx="6823075" cy="744855"/>
          </a:xfrm>
          <a:solidFill>
            <a:srgbClr val="92D050"/>
          </a:solidFill>
        </p:spPr>
        <p:txBody>
          <a:bodyPr vert="horz" wrap="square" lIns="91440" tIns="45720" rIns="91440" bIns="45720" anchor="t"/>
          <a:lstStyle>
            <a:lvl1pPr marL="0" lvl="0" indent="0" algn="ctr">
              <a:buClrTx/>
              <a:buSzTx/>
              <a:buFontTx/>
              <a:defRPr/>
            </a:lvl1pPr>
            <a:lvl2pPr marL="457200" lvl="1" indent="0" algn="ctr">
              <a:buClrTx/>
              <a:buSzTx/>
              <a:buFontTx/>
              <a:defRPr/>
            </a:lvl2pPr>
            <a:lvl3pPr marL="914400" lvl="2" indent="0" algn="ctr">
              <a:buClrTx/>
              <a:buSzTx/>
              <a:buFontTx/>
              <a:defRPr/>
            </a:lvl3pPr>
            <a:lvl4pPr marL="1371600" lvl="3" indent="0" algn="ctr">
              <a:buClrTx/>
              <a:buSzTx/>
              <a:buFontTx/>
              <a:defRPr/>
            </a:lvl4pPr>
            <a:lvl5pPr marL="1828800" lvl="4" indent="0" algn="ctr">
              <a:buClrTx/>
              <a:buSzTx/>
              <a:buFontTx/>
              <a:defRPr/>
            </a:lvl5pPr>
          </a:lstStyle>
          <a:p>
            <a:pPr marL="342900" lvl="0" indent="-342900" algn="ctr">
              <a:buClrTx/>
              <a:buSzTx/>
              <a:buFontTx/>
              <a:buNone/>
            </a:pPr>
            <a:r>
              <a:rPr lang="zh-CN" altLang="zh-CN" sz="40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第</a:t>
            </a:r>
            <a:r>
              <a:rPr lang="en-US" altLang="zh-CN" sz="40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11</a:t>
            </a:r>
            <a:r>
              <a:rPr lang="zh-CN" altLang="zh-CN" sz="40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课</a:t>
            </a:r>
            <a:r>
              <a:rPr lang="en-US" altLang="zh-CN" sz="40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</a:t>
            </a:r>
            <a:r>
              <a:rPr lang="zh-CN" altLang="zh-CN" sz="40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苏联的社会主义建设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489585" y="2200275"/>
            <a:ext cx="1847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CN" altLang="en-US" sz="3200" b="1" dirty="0">
              <a:solidFill>
                <a:schemeClr val="accent2">
                  <a:lumMod val="7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0" y="0"/>
            <a:ext cx="5211683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zh-CN" altLang="en-US" sz="3600" dirty="0" smtClean="0"/>
              <a:t>一、新经济政策</a:t>
            </a:r>
            <a:r>
              <a:rPr lang="en-US" sz="3600" dirty="0" smtClean="0"/>
              <a:t>(1921</a:t>
            </a:r>
            <a:r>
              <a:rPr lang="zh-CN" altLang="en-US" sz="3600" dirty="0" smtClean="0"/>
              <a:t>年</a:t>
            </a:r>
            <a:r>
              <a:rPr lang="en-US" sz="3600" dirty="0" smtClean="0"/>
              <a:t>)</a:t>
            </a:r>
            <a:endParaRPr lang="zh-CN" altLang="en-US" sz="3600" dirty="0"/>
          </a:p>
        </p:txBody>
      </p:sp>
      <p:sp>
        <p:nvSpPr>
          <p:cNvPr id="4" name="文本框 3"/>
          <p:cNvSpPr txBox="1"/>
          <p:nvPr/>
        </p:nvSpPr>
        <p:spPr>
          <a:xfrm>
            <a:off x="0" y="928670"/>
            <a:ext cx="914400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1</a:t>
            </a:r>
            <a:r>
              <a:rPr lang="zh-CN" altLang="en-US" sz="3200" b="1" dirty="0" smtClean="0"/>
              <a:t>、背景</a:t>
            </a:r>
          </a:p>
          <a:p>
            <a:r>
              <a:rPr lang="zh-CN" altLang="en-US" sz="3200" b="1" dirty="0" smtClean="0"/>
              <a:t>随着国内战争的结束，战时共产主义政策阻碍社会发展和生产恢复</a:t>
            </a:r>
          </a:p>
          <a:p>
            <a:r>
              <a:rPr lang="en-US" sz="3200" b="1" dirty="0" smtClean="0"/>
              <a:t>2</a:t>
            </a:r>
            <a:r>
              <a:rPr lang="zh-CN" altLang="en-US" sz="3200" b="1" dirty="0" smtClean="0"/>
              <a:t>、主要内容</a:t>
            </a:r>
          </a:p>
          <a:p>
            <a:r>
              <a:rPr lang="en-US" sz="3200" b="1" dirty="0" smtClean="0"/>
              <a:t>(1)</a:t>
            </a:r>
            <a:r>
              <a:rPr lang="zh-CN" altLang="en-US" sz="3200" b="1" dirty="0" smtClean="0"/>
              <a:t>征收粮食税代替余粮收集制</a:t>
            </a:r>
          </a:p>
          <a:p>
            <a:r>
              <a:rPr lang="en-US" sz="3200" b="1" dirty="0" smtClean="0"/>
              <a:t>(2)</a:t>
            </a:r>
            <a:r>
              <a:rPr lang="zh-CN" altLang="en-US" sz="3200" b="1" dirty="0" smtClean="0"/>
              <a:t>允许使用雇佣劳力，允许出租土地，实行自由贸易</a:t>
            </a:r>
          </a:p>
          <a:p>
            <a:r>
              <a:rPr lang="en-US" sz="3200" b="1" dirty="0" smtClean="0"/>
              <a:t>(3)</a:t>
            </a:r>
            <a:r>
              <a:rPr lang="zh-CN" altLang="en-US" sz="3200" b="1" dirty="0" smtClean="0"/>
              <a:t>中小企业允许国内外资本家经营</a:t>
            </a:r>
          </a:p>
          <a:p>
            <a:r>
              <a:rPr lang="en-US" sz="3200" b="1" dirty="0" smtClean="0"/>
              <a:t>(4)</a:t>
            </a:r>
            <a:r>
              <a:rPr lang="zh-CN" altLang="en-US" sz="3200" b="1" dirty="0" smtClean="0"/>
              <a:t>按劳取酬工资制</a:t>
            </a:r>
          </a:p>
          <a:p>
            <a:r>
              <a:rPr lang="zh-CN" altLang="en-US" sz="3200" b="1" dirty="0" smtClean="0"/>
              <a:t>战时共产主义政策</a:t>
            </a:r>
            <a:r>
              <a:rPr lang="en-US" sz="3200" b="1" dirty="0" smtClean="0"/>
              <a:t>:</a:t>
            </a:r>
            <a:r>
              <a:rPr lang="zh-CN" altLang="en-US" sz="3200" b="1" dirty="0" smtClean="0"/>
              <a:t>余粮收集制，实物配给制，劳动义务制，取消自由贸易，全部工业国有化。</a:t>
            </a:r>
            <a:endParaRPr lang="zh-CN" altLang="en-US" sz="3200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/>
          <p:nvPr/>
        </p:nvSpPr>
        <p:spPr>
          <a:xfrm>
            <a:off x="541655" y="4295140"/>
            <a:ext cx="346329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r>
              <a:rPr lang="en-US" altLang="zh-CN" sz="3600" b="1" dirty="0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endParaRPr lang="zh-CN" altLang="en-US" sz="36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55298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1763" y="381000"/>
            <a:ext cx="5202237" cy="3124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矩形 3"/>
          <p:cNvSpPr/>
          <p:nvPr/>
        </p:nvSpPr>
        <p:spPr>
          <a:xfrm>
            <a:off x="214282" y="3643314"/>
            <a:ext cx="8153400" cy="156966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3200" b="1" dirty="0" smtClean="0"/>
              <a:t>作用 ：</a:t>
            </a:r>
            <a:r>
              <a:rPr lang="zh-CN" altLang="en-US" sz="3200" b="1" dirty="0" smtClean="0"/>
              <a:t>新经济策从苏俄的国情出发，调动了生产者的积极性，迅速缓解了危机，巩固了工农联盟，促使国民经济稳步发展。</a:t>
            </a:r>
            <a:endParaRPr lang="zh-CN" altLang="en-US" sz="3200" b="1" dirty="0"/>
          </a:p>
        </p:txBody>
      </p:sp>
      <p:pic>
        <p:nvPicPr>
          <p:cNvPr id="9" name="Picture 4" descr="http://p1.so.qhimgs1.com/bdr/_240_/t01419a0a7f14763a1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" y="304800"/>
            <a:ext cx="3867150" cy="29352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TextBox 9"/>
          <p:cNvSpPr txBox="1"/>
          <p:nvPr/>
        </p:nvSpPr>
        <p:spPr>
          <a:xfrm>
            <a:off x="304800" y="3355975"/>
            <a:ext cx="4724400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 </a:t>
            </a:r>
            <a:endParaRPr lang="zh-CN" altLang="en-US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/>
          <p:nvPr/>
        </p:nvSpPr>
        <p:spPr>
          <a:xfrm>
            <a:off x="785178" y="2030889"/>
            <a:ext cx="7848600" cy="1137285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ctr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20000"/>
              <a:buFontTx/>
              <a:buNone/>
              <a:defRPr/>
            </a:pPr>
            <a:r>
              <a:rPr kumimoji="0" lang="en-US" altLang="zh-CN" sz="40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  </a:t>
            </a:r>
            <a:r>
              <a:rPr kumimoji="0" lang="en-US" altLang="zh-CN" sz="2800" b="1" i="0" u="none" strike="noStrike" kern="1200" cap="none" spc="0" normalizeH="0" baseline="0" noProof="1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1922</a:t>
            </a:r>
            <a:r>
              <a:rPr kumimoji="0" lang="en-US" altLang="en-US" sz="2800" b="1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</a:t>
            </a:r>
            <a:r>
              <a:rPr kumimoji="0" lang="zh-CN" altLang="en-US" sz="2800" b="1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底，苏维埃社会主义共和国联盟成立，简称</a:t>
            </a:r>
            <a:r>
              <a:rPr kumimoji="0" lang="zh-CN" altLang="en-US" sz="2800" b="1" i="0" u="none" strike="noStrike" kern="1200" cap="none" spc="0" normalizeH="0" baseline="0" noProof="1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苏联</a:t>
            </a:r>
            <a:r>
              <a:rPr kumimoji="0" lang="zh-CN" altLang="en-US" sz="2800" b="1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</a:t>
            </a:r>
            <a:endParaRPr kumimoji="0" lang="en-US" altLang="en-US" sz="2800" b="1" i="0" u="none" strike="noStrike" kern="1200" cap="none" spc="0" normalizeH="0" baseline="0" noProof="1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8" name="Rectangle 5" descr="水滴"/>
          <p:cNvSpPr>
            <a:spLocks noChangeArrowheads="1"/>
          </p:cNvSpPr>
          <p:nvPr/>
        </p:nvSpPr>
        <p:spPr bwMode="auto">
          <a:xfrm>
            <a:off x="1061720" y="116205"/>
            <a:ext cx="4616450" cy="70675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Arial" panose="020B0604020202020204" pitchFamily="34" charset="0"/>
                <a:ea typeface="隶书" pitchFamily="49" charset="-122"/>
                <a:cs typeface="+mn-cs"/>
              </a:rPr>
              <a:t>二、苏联的工业化</a:t>
            </a: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1162050" y="1621155"/>
            <a:ext cx="6192838" cy="52197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rgbClr val="5B04F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（</a:t>
            </a:r>
            <a:r>
              <a:rPr kumimoji="1" lang="en-US" altLang="zh-CN" sz="2800" b="1" i="0" u="none" strike="noStrike" kern="1200" cap="none" spc="0" normalizeH="0" baseline="0" noProof="1">
                <a:ln>
                  <a:noFill/>
                </a:ln>
                <a:solidFill>
                  <a:srgbClr val="5B04F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1</a:t>
            </a:r>
            <a:r>
              <a:rPr kumimoji="1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rgbClr val="5B04F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）苏联的成立 </a:t>
            </a:r>
          </a:p>
        </p:txBody>
      </p:sp>
      <p:pic>
        <p:nvPicPr>
          <p:cNvPr id="10" name="Picture 2" descr="苏联国旗"/>
          <p:cNvPicPr>
            <a:picLocks noChangeAspect="1"/>
          </p:cNvPicPr>
          <p:nvPr/>
        </p:nvPicPr>
        <p:blipFill>
          <a:blip r:embed="rId2"/>
          <a:srcRect r="28729" b="7571"/>
          <a:stretch>
            <a:fillRect/>
          </a:stretch>
        </p:blipFill>
        <p:spPr>
          <a:xfrm>
            <a:off x="4600575" y="3331845"/>
            <a:ext cx="4232910" cy="29133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5795963" y="6237288"/>
            <a:ext cx="1808163" cy="5842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rgbClr val="5B04F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苏联国旗</a:t>
            </a: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1162050" y="6245225"/>
            <a:ext cx="1808163" cy="584200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rgbClr val="5B04F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苏联国徽</a:t>
            </a:r>
          </a:p>
        </p:txBody>
      </p:sp>
      <p:pic>
        <p:nvPicPr>
          <p:cNvPr id="14" name="Picture 5" descr="14f1776fee04948a80cb4a5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25" y="3331210"/>
            <a:ext cx="4321175" cy="29711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1345565" y="911860"/>
            <a:ext cx="205930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、背景：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文本框 199682"/>
          <p:cNvSpPr txBox="1"/>
          <p:nvPr/>
        </p:nvSpPr>
        <p:spPr>
          <a:xfrm>
            <a:off x="1187450" y="1125855"/>
            <a:ext cx="316611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4F0FBD"/>
                </a:solidFill>
                <a:latin typeface="Calibri" panose="020F0502020204030204" charset="0"/>
                <a:ea typeface="微软雅黑" panose="020B0503020204020204" charset="-122"/>
              </a:rPr>
              <a:t>①成立</a:t>
            </a:r>
            <a:r>
              <a:rPr lang="zh-CN" altLang="en-US" sz="3600" b="1" dirty="0">
                <a:solidFill>
                  <a:srgbClr val="4F0FBD"/>
                </a:solidFill>
                <a:latin typeface="微软雅黑" panose="020B0503020204020204" charset="-122"/>
                <a:ea typeface="微软雅黑" panose="020B0503020204020204" charset="-122"/>
              </a:rPr>
              <a:t>时间：</a:t>
            </a:r>
          </a:p>
        </p:txBody>
      </p:sp>
      <p:sp>
        <p:nvSpPr>
          <p:cNvPr id="199684" name="文本框 199683"/>
          <p:cNvSpPr txBox="1"/>
          <p:nvPr/>
        </p:nvSpPr>
        <p:spPr>
          <a:xfrm>
            <a:off x="3966210" y="1094740"/>
            <a:ext cx="3264535" cy="7067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1922</a:t>
            </a:r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年底</a:t>
            </a:r>
          </a:p>
        </p:txBody>
      </p:sp>
      <p:sp>
        <p:nvSpPr>
          <p:cNvPr id="11267" name="矩形 199684"/>
          <p:cNvSpPr/>
          <p:nvPr/>
        </p:nvSpPr>
        <p:spPr>
          <a:xfrm>
            <a:off x="1187450" y="2339658"/>
            <a:ext cx="684085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r>
              <a:rPr lang="en-US" altLang="zh-CN" sz="3200" b="1" dirty="0">
                <a:solidFill>
                  <a:srgbClr val="4F0FBD"/>
                </a:solidFill>
                <a:latin typeface="Calibri" panose="020F0502020204030204" charset="0"/>
                <a:ea typeface="微软雅黑" panose="020B0503020204020204" charset="-122"/>
              </a:rPr>
              <a:t>②</a:t>
            </a:r>
            <a:r>
              <a:rPr lang="zh-CN" altLang="en-US" sz="3200" b="1" dirty="0">
                <a:solidFill>
                  <a:srgbClr val="4F0FBD"/>
                </a:solidFill>
                <a:latin typeface="微软雅黑" panose="020B0503020204020204" charset="-122"/>
                <a:ea typeface="微软雅黑" panose="020B0503020204020204" charset="-122"/>
              </a:rPr>
              <a:t>最初加入苏联的有</a:t>
            </a:r>
            <a:r>
              <a:rPr lang="en-US" altLang="zh-CN" sz="3200" b="1" dirty="0">
                <a:solidFill>
                  <a:srgbClr val="4F0FBD"/>
                </a:solidFill>
                <a:latin typeface="微软雅黑" panose="020B0503020204020204" charset="-122"/>
                <a:ea typeface="微软雅黑" panose="020B0503020204020204" charset="-122"/>
              </a:rPr>
              <a:t>4</a:t>
            </a:r>
            <a:r>
              <a:rPr lang="zh-CN" altLang="en-US" sz="3200" b="1" dirty="0">
                <a:solidFill>
                  <a:srgbClr val="4F0FBD"/>
                </a:solidFill>
                <a:latin typeface="微软雅黑" panose="020B0503020204020204" charset="-122"/>
                <a:ea typeface="微软雅黑" panose="020B0503020204020204" charset="-122"/>
              </a:rPr>
              <a:t>个共和国</a:t>
            </a:r>
            <a:r>
              <a:rPr lang="zh-CN" altLang="en-US" dirty="0">
                <a:solidFill>
                  <a:schemeClr val="hlink"/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sz="3600" dirty="0">
                <a:solidFill>
                  <a:schemeClr val="hlink"/>
                </a:solidFill>
                <a:latin typeface="微软雅黑" panose="020B0503020204020204" charset="-122"/>
                <a:ea typeface="微软雅黑" panose="020B0503020204020204" charset="-122"/>
              </a:rPr>
              <a:t>，</a:t>
            </a:r>
          </a:p>
        </p:txBody>
      </p:sp>
      <p:sp>
        <p:nvSpPr>
          <p:cNvPr id="199687" name="矩形 199686"/>
          <p:cNvSpPr/>
          <p:nvPr/>
        </p:nvSpPr>
        <p:spPr>
          <a:xfrm>
            <a:off x="1259205" y="3106420"/>
            <a:ext cx="6195060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r>
              <a:rPr lang="zh-CN" altLang="en-US" sz="3600" b="1" dirty="0">
                <a:latin typeface="微软雅黑" panose="020B0503020204020204" charset="-122"/>
                <a:ea typeface="微软雅黑" panose="020B0503020204020204" charset="-122"/>
              </a:rPr>
              <a:t>最后扩大到</a:t>
            </a:r>
            <a:r>
              <a:rPr lang="en-US" altLang="zh-CN" sz="36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15</a:t>
            </a:r>
            <a:r>
              <a:rPr lang="zh-CN" altLang="en-US" sz="36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个</a:t>
            </a:r>
            <a:r>
              <a:rPr lang="zh-CN" altLang="en-US" sz="3600" b="1" dirty="0">
                <a:latin typeface="微软雅黑" panose="020B0503020204020204" charset="-122"/>
                <a:ea typeface="微软雅黑" panose="020B0503020204020204" charset="-122"/>
              </a:rPr>
              <a:t>加盟共和国。</a:t>
            </a:r>
            <a:r>
              <a:rPr lang="zh-CN" altLang="en-US" sz="3600" dirty="0">
                <a:latin typeface="微软雅黑" panose="020B0503020204020204" charset="-122"/>
                <a:ea typeface="微软雅黑" panose="020B0503020204020204" charset="-122"/>
              </a:rPr>
              <a:t> </a:t>
            </a:r>
            <a:r>
              <a:rPr lang="zh-CN" altLang="en-US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</a:p>
        </p:txBody>
      </p:sp>
      <p:sp>
        <p:nvSpPr>
          <p:cNvPr id="11270" name="矩形 7"/>
          <p:cNvSpPr/>
          <p:nvPr/>
        </p:nvSpPr>
        <p:spPr>
          <a:xfrm>
            <a:off x="1258888" y="4110673"/>
            <a:ext cx="6084887" cy="70675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en-US" altLang="zh-CN" sz="4000" b="1" dirty="0">
                <a:solidFill>
                  <a:srgbClr val="4F0FBD"/>
                </a:solidFill>
                <a:latin typeface="Calibri" panose="020F0502020204030204" charset="0"/>
                <a:ea typeface="微软雅黑" panose="020B0503020204020204" charset="-122"/>
              </a:rPr>
              <a:t>③</a:t>
            </a:r>
            <a:r>
              <a:rPr lang="en-US" altLang="zh-CN" sz="4000" b="1" dirty="0">
                <a:solidFill>
                  <a:srgbClr val="4F0FBD"/>
                </a:solidFill>
                <a:latin typeface="微软雅黑" panose="020B0503020204020204" charset="-122"/>
                <a:ea typeface="微软雅黑" panose="020B0503020204020204" charset="-122"/>
              </a:rPr>
              <a:t>“</a:t>
            </a:r>
            <a:r>
              <a:rPr lang="zh-CN" altLang="en-US" sz="4000" b="1" dirty="0">
                <a:solidFill>
                  <a:srgbClr val="4F0FBD"/>
                </a:solidFill>
                <a:latin typeface="微软雅黑" panose="020B0503020204020204" charset="-122"/>
                <a:ea typeface="微软雅黑" panose="020B0503020204020204" charset="-122"/>
              </a:rPr>
              <a:t>苏联”全称</a:t>
            </a:r>
          </a:p>
        </p:txBody>
      </p:sp>
      <p:sp>
        <p:nvSpPr>
          <p:cNvPr id="199689" name="矩形 8"/>
          <p:cNvSpPr/>
          <p:nvPr/>
        </p:nvSpPr>
        <p:spPr>
          <a:xfrm>
            <a:off x="1345883" y="5086033"/>
            <a:ext cx="7345362" cy="706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苏维埃社会主义共和国联盟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346200" y="295910"/>
            <a:ext cx="170688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注意：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/>
          <p:cNvSpPr>
            <a:spLocks noGrp="1" noRot="1"/>
          </p:cNvSpPr>
          <p:nvPr>
            <p:ph type="title"/>
          </p:nvPr>
        </p:nvSpPr>
        <p:spPr>
          <a:xfrm>
            <a:off x="539750" y="320675"/>
            <a:ext cx="3200400" cy="752475"/>
          </a:xfrm>
          <a:solidFill>
            <a:srgbClr val="9EFAEE"/>
          </a:solidFill>
        </p:spPr>
        <p:txBody>
          <a:bodyPr vert="horz" wrap="square" lIns="91440" tIns="45720" rIns="91440" bIns="45720" anchor="t"/>
          <a:lstStyle/>
          <a:p>
            <a:pPr algn="l" eaLnBrk="1" hangingPunct="1"/>
            <a:r>
              <a:rPr lang="zh-CN" altLang="en-US" sz="4000" b="1" i="1" dirty="0">
                <a:solidFill>
                  <a:srgbClr val="CE2FC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请注意区别：</a:t>
            </a:r>
            <a:r>
              <a:rPr lang="zh-CN" altLang="en-US" sz="4000" b="1" i="1" dirty="0">
                <a:solidFill>
                  <a:srgbClr val="CE2FC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/>
            </a:r>
            <a:br>
              <a:rPr lang="zh-CN" altLang="en-US" sz="4000" b="1" i="1" dirty="0">
                <a:solidFill>
                  <a:srgbClr val="CE2FC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zh-CN" altLang="en-US" sz="4000" b="1" i="1" dirty="0">
                <a:solidFill>
                  <a:srgbClr val="0E1FFE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/>
            </a:r>
            <a:br>
              <a:rPr lang="zh-CN" altLang="en-US" sz="4000" b="1" i="1" dirty="0">
                <a:solidFill>
                  <a:srgbClr val="0E1FFE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endParaRPr lang="zh-CN" altLang="en-US" sz="4000" b="1" i="1" dirty="0">
              <a:solidFill>
                <a:srgbClr val="0E1FFE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2531" name="Rectangle 3"/>
          <p:cNvSpPr>
            <a:spLocks noGrp="1"/>
          </p:cNvSpPr>
          <p:nvPr>
            <p:ph idx="1"/>
          </p:nvPr>
        </p:nvSpPr>
        <p:spPr>
          <a:xfrm>
            <a:off x="1403350" y="2924175"/>
            <a:ext cx="6553200" cy="3025775"/>
          </a:xfrm>
          <a:solidFill>
            <a:srgbClr val="9EFAEE"/>
          </a:solidFill>
        </p:spPr>
        <p:txBody>
          <a:bodyPr vert="horz" wrap="square" lIns="91440" tIns="45720" rIns="91440" bIns="45720" anchor="t"/>
          <a:lstStyle/>
          <a:p>
            <a:pPr eaLnBrk="1" hangingPunct="1">
              <a:buNone/>
            </a:pP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沙俄（</a:t>
            </a:r>
            <a:r>
              <a:rPr lang="en-US" altLang="zh-CN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1547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—1917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年）</a:t>
            </a:r>
          </a:p>
          <a:p>
            <a:pPr eaLnBrk="1" hangingPunct="1">
              <a:buNone/>
            </a:pP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苏俄（</a:t>
            </a:r>
            <a:r>
              <a:rPr lang="en-US" altLang="zh-CN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1917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lang="en-US" altLang="zh-CN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—1922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年）</a:t>
            </a:r>
          </a:p>
          <a:p>
            <a:pPr eaLnBrk="1" hangingPunct="1">
              <a:buNone/>
            </a:pP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苏联（</a:t>
            </a:r>
            <a:r>
              <a:rPr lang="en-US" altLang="zh-CN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1922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lang="en-US" altLang="zh-CN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—1991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年）</a:t>
            </a:r>
            <a:endParaRPr lang="en-US" altLang="zh-CN" sz="4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buNone/>
            </a:pP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俄罗斯（</a:t>
            </a:r>
            <a:r>
              <a:rPr lang="en-US" altLang="zh-CN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1991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lang="en-US" altLang="zh-CN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zh-CN" altLang="en-US" sz="4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今） 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619125" y="1595438"/>
            <a:ext cx="4906963" cy="7064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Aft>
                <a:spcPts val="0"/>
              </a:spcAft>
              <a:buClrTx/>
              <a:buSzTx/>
              <a:defRPr/>
            </a:pPr>
            <a:r>
              <a:rPr kumimoji="0" lang="zh-CN" altLang="en-US" sz="4000" b="1" i="1" kern="1200" cap="none" spc="-100" normalizeH="0" baseline="0" noProof="0" dirty="0">
                <a:solidFill>
                  <a:srgbClr val="0E1FFE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  <a:sym typeface="+mn-ea"/>
              </a:rPr>
              <a:t>不同时期的俄国</a:t>
            </a:r>
            <a:r>
              <a:rPr kumimoji="0" lang="zh-CN" altLang="en-US" sz="4000" b="1" i="1" kern="1200" cap="none" spc="-100" normalizeH="0" baseline="0" noProof="0" dirty="0">
                <a:solidFill>
                  <a:srgbClr val="0E1FFE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  <a:sym typeface="+mn-ea"/>
                <a:hlinkClick r:id="rId2" action="ppaction://hlinksldjump"/>
              </a:rPr>
              <a:t>名称</a:t>
            </a:r>
            <a:r>
              <a:rPr kumimoji="0" lang="en-US" sz="4000" b="1" i="1" kern="1200" cap="none" spc="-100" normalizeH="0" baseline="0" noProof="0" dirty="0">
                <a:solidFill>
                  <a:srgbClr val="0E1FFE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  <a:sym typeface="+mn-ea"/>
              </a:rPr>
              <a:t>:</a:t>
            </a:r>
            <a:endParaRPr kumimoji="0" lang="en-US" altLang="en-US" sz="4000" b="1" i="1" kern="1200" cap="none" spc="-100" normalizeH="0" baseline="0" noProof="0" dirty="0">
              <a:solidFill>
                <a:srgbClr val="0E1FFE"/>
              </a:solidFill>
              <a:latin typeface="黑体" panose="02010609060101010101" pitchFamily="49" charset="-122"/>
              <a:ea typeface="黑体" panose="02010609060101010101" pitchFamily="49" charset="-122"/>
              <a:cs typeface="+mj-cs"/>
              <a:sym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5"/>
          <p:cNvSpPr txBox="1"/>
          <p:nvPr/>
        </p:nvSpPr>
        <p:spPr>
          <a:xfrm>
            <a:off x="252095" y="929005"/>
            <a:ext cx="8639175" cy="1568450"/>
          </a:xfrm>
          <a:prstGeom prst="rect">
            <a:avLst/>
          </a:prstGeom>
          <a:noFill/>
          <a:ln w="63500">
            <a:noFill/>
          </a:ln>
        </p:spPr>
        <p:txBody>
          <a:bodyPr anchor="t">
            <a:spAutoFit/>
          </a:bodyPr>
          <a:lstStyle/>
          <a:p>
            <a:r>
              <a:rPr lang="en-US" altLang="zh-CN" sz="32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en-US" altLang="zh-CN" sz="32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1924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lang="en-US" altLang="zh-CN" sz="32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月，</a:t>
            </a:r>
            <a:r>
              <a:rPr lang="zh-CN" altLang="en-US" sz="3200" b="1" dirty="0">
                <a:solidFill>
                  <a:srgbClr val="00B05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列宁逝世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。苏联社会主义建设的接力棒交到了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斯大林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手中，进入斯大林时代。</a:t>
            </a:r>
          </a:p>
          <a:p>
            <a:r>
              <a:rPr lang="en-US" altLang="zh-CN" sz="32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1926</a:t>
            </a:r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年，斯大林提出实现国家工业化的设想。</a:t>
            </a:r>
          </a:p>
        </p:txBody>
      </p:sp>
      <p:pic>
        <p:nvPicPr>
          <p:cNvPr id="14338" name="Picture 3" descr="1292545910O0-44130"/>
          <p:cNvPicPr>
            <a:picLocks noChangeAspect="1"/>
          </p:cNvPicPr>
          <p:nvPr/>
        </p:nvPicPr>
        <p:blipFill>
          <a:blip r:embed="rId2"/>
          <a:srcRect b="6412"/>
          <a:stretch>
            <a:fillRect/>
          </a:stretch>
        </p:blipFill>
        <p:spPr>
          <a:xfrm>
            <a:off x="1371600" y="2567305"/>
            <a:ext cx="3584575" cy="371284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39" name="矩形 1"/>
          <p:cNvSpPr/>
          <p:nvPr/>
        </p:nvSpPr>
        <p:spPr>
          <a:xfrm>
            <a:off x="5441315" y="3639185"/>
            <a:ext cx="687705" cy="1568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 b="1" dirty="0">
                <a:solidFill>
                  <a:srgbClr val="00B05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斯</a:t>
            </a:r>
          </a:p>
          <a:p>
            <a:r>
              <a:rPr lang="zh-CN" altLang="en-US" sz="3200" b="1" dirty="0">
                <a:solidFill>
                  <a:srgbClr val="00B05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大</a:t>
            </a:r>
          </a:p>
          <a:p>
            <a:r>
              <a:rPr lang="zh-CN" altLang="en-US" sz="3200" b="1" dirty="0">
                <a:solidFill>
                  <a:srgbClr val="00B05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林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016635" y="345440"/>
            <a:ext cx="3278505" cy="5835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>
                <a:solidFill>
                  <a:schemeClr val="accent6">
                    <a:lumMod val="60000"/>
                    <a:lumOff val="4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3200" b="1">
                <a:solidFill>
                  <a:schemeClr val="accent6">
                    <a:lumMod val="60000"/>
                    <a:lumOff val="4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3200" b="1">
                <a:solidFill>
                  <a:schemeClr val="accent6">
                    <a:lumMod val="60000"/>
                    <a:lumOff val="4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）斯大林上台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001395" y="323850"/>
            <a:ext cx="7706360" cy="1445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、概况</a:t>
            </a:r>
          </a:p>
          <a:p>
            <a:r>
              <a:rPr lang="zh-CN" altLang="en-US" sz="2800" b="1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（</a:t>
            </a:r>
            <a:r>
              <a:rPr lang="en-US" altLang="zh-CN" sz="2800" b="1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</a:t>
            </a:r>
            <a:r>
              <a:rPr lang="zh-CN" altLang="en-US" sz="2800" b="1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）时间：</a:t>
            </a:r>
            <a:endParaRPr lang="zh-CN" altLang="en-US"/>
          </a:p>
          <a:p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1926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年，苏联开始进行社会主义工业化建设。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001395" y="1769110"/>
            <a:ext cx="7853045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</a:t>
            </a:r>
            <a:r>
              <a:rPr lang="zh-CN" altLang="en-US" sz="2800" b="1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（</a:t>
            </a:r>
            <a:r>
              <a:rPr lang="en-US" altLang="zh-CN" sz="2800" b="1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</a:t>
            </a:r>
            <a:r>
              <a:rPr lang="zh-CN" altLang="en-US" sz="2800" b="1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）成就：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1928—1937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年，苏联先后完成了第一个、第二个五年计划，由落后的农业国变成了强大的工业国。</a:t>
            </a:r>
          </a:p>
        </p:txBody>
      </p:sp>
      <p:pic>
        <p:nvPicPr>
          <p:cNvPr id="21508" name="Picture 7" descr="X256.TIF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4" r:link="rId5"/>
          <a:stretch>
            <a:fillRect/>
          </a:stretch>
        </p:blipFill>
        <p:spPr>
          <a:xfrm>
            <a:off x="240030" y="3491230"/>
            <a:ext cx="4143375" cy="219773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510" name="Picture 5" descr="X255.TIF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6" r:link="rId5"/>
          <a:stretch>
            <a:fillRect/>
          </a:stretch>
        </p:blipFill>
        <p:spPr>
          <a:xfrm>
            <a:off x="4383405" y="3342005"/>
            <a:ext cx="4324350" cy="255841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09" name="Rectangle 8"/>
          <p:cNvSpPr/>
          <p:nvPr/>
        </p:nvSpPr>
        <p:spPr>
          <a:xfrm>
            <a:off x="437515" y="5813108"/>
            <a:ext cx="2971800" cy="830262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algn="ctr"/>
            <a:r>
              <a:rPr lang="en-US" altLang="zh-CN" sz="2400" b="1" dirty="0">
                <a:solidFill>
                  <a:srgbClr val="00B05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1937</a:t>
            </a:r>
            <a:r>
              <a:rPr lang="zh-CN" altLang="en-US" sz="2400" b="1" dirty="0">
                <a:solidFill>
                  <a:srgbClr val="00B05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年苏联工业产值</a:t>
            </a:r>
            <a:endParaRPr lang="en-US" altLang="zh-CN" sz="2400" b="1" dirty="0">
              <a:solidFill>
                <a:srgbClr val="00B05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2400" b="1" dirty="0">
                <a:solidFill>
                  <a:srgbClr val="00B05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占全世界的比重</a:t>
            </a:r>
          </a:p>
        </p:txBody>
      </p:sp>
      <p:sp>
        <p:nvSpPr>
          <p:cNvPr id="21507" name="Rectangle 6"/>
          <p:cNvSpPr/>
          <p:nvPr/>
        </p:nvSpPr>
        <p:spPr>
          <a:xfrm rot="10800000" flipV="1">
            <a:off x="4842510" y="5900103"/>
            <a:ext cx="361505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lstStyle/>
          <a:p>
            <a:r>
              <a:rPr lang="zh-CN" altLang="en-US" sz="2400" b="1" dirty="0">
                <a:solidFill>
                  <a:srgbClr val="00B05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苏联工农业产值的增长</a:t>
            </a:r>
            <a:r>
              <a:rPr lang="en-US" altLang="zh-CN" sz="2400" b="1" dirty="0">
                <a:solidFill>
                  <a:srgbClr val="00B05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(%)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W020071130490353922759[1]"/>
          <p:cNvPicPr>
            <a:picLocks noChangeAspect="1"/>
          </p:cNvPicPr>
          <p:nvPr/>
        </p:nvPicPr>
        <p:blipFill>
          <a:blip r:embed="rId2"/>
          <a:srcRect l="31" r="-63" b="53889"/>
          <a:stretch>
            <a:fillRect/>
          </a:stretch>
        </p:blipFill>
        <p:spPr>
          <a:xfrm>
            <a:off x="666115" y="443230"/>
            <a:ext cx="5468620" cy="325310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Picture 5" descr="17_5_e050df7a5a569b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4265" y="3999230"/>
            <a:ext cx="5113655" cy="258953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997585" y="982345"/>
            <a:ext cx="7613015" cy="5323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            </a:t>
            </a:r>
            <a:r>
              <a:rPr lang="zh-CN" altLang="en-US" sz="3200" b="1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cs typeface="黑体" panose="02010609060101010101" pitchFamily="49" charset="-122"/>
              </a:rPr>
              <a:t>相关史事</a:t>
            </a:r>
          </a:p>
          <a:p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</a:t>
            </a:r>
          </a:p>
          <a:p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斯大林等苏联领导人认为，苏联经济远比西方资本主义国家的经济落后，苏联应该摒弃资本主义国家走过的工业化道路，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优先发展重工业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。两个五年计划期间，苏联建成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6000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多个大企业，建立了拖拉机、汽车、飞机制造以及化工、电力等部门，修建了几千千米铁路，兴建了钢铁煤炭基地和石油基地。两个五年计划完成后，据苏联统计，苏联的工业总产值已跃居欧洲第一位、世界第二位。苏联的工业化速度引起全世界的关注。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297940" y="1278890"/>
            <a:ext cx="6759575" cy="4030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</a:t>
            </a:r>
            <a:r>
              <a:rPr lang="zh-CN" altLang="en-US" sz="32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en-US" altLang="zh-CN" sz="32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lang="zh-CN" altLang="en-US" sz="32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）特点：</a:t>
            </a:r>
          </a:p>
          <a:p>
            <a:r>
              <a:rPr lang="zh-CN" altLang="en-US" sz="3200" b="1">
                <a:solidFill>
                  <a:srgbClr val="0070C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苏联的工业化是在高度集中的指令性计划下完成的。高度集中的指令性计划一方面使苏联能够在短时间内，集中全国的人力、物力和财力实现工业化；另一方面，这种排斥市场和商品经济的发展模式逐步被固定下来，致使后来苏联的经济体制日益僵化。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 descr="农民加入集体农庄"/>
          <p:cNvPicPr>
            <a:picLocks noChangeAspect="1"/>
          </p:cNvPicPr>
          <p:nvPr/>
        </p:nvPicPr>
        <p:blipFill>
          <a:blip r:embed="rId2"/>
          <a:srcRect t="1645" b="2946"/>
          <a:stretch>
            <a:fillRect/>
          </a:stretch>
        </p:blipFill>
        <p:spPr>
          <a:xfrm>
            <a:off x="381000" y="1143000"/>
            <a:ext cx="3563938" cy="2289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4" name="Rectangle 3"/>
          <p:cNvSpPr/>
          <p:nvPr/>
        </p:nvSpPr>
        <p:spPr>
          <a:xfrm>
            <a:off x="685800" y="2971800"/>
            <a:ext cx="2646363" cy="461963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400" b="1" dirty="0">
                <a:latin typeface="Times New Roman" panose="02020603050405020304" pitchFamily="18" charset="0"/>
              </a:rPr>
              <a:t>农民加入集体农庄</a:t>
            </a:r>
          </a:p>
        </p:txBody>
      </p:sp>
      <p:sp>
        <p:nvSpPr>
          <p:cNvPr id="18435" name="Rectangle 5"/>
          <p:cNvSpPr/>
          <p:nvPr/>
        </p:nvSpPr>
        <p:spPr>
          <a:xfrm>
            <a:off x="685800" y="143510"/>
            <a:ext cx="3738880" cy="70675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40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三、农业集体化</a:t>
            </a:r>
          </a:p>
        </p:txBody>
      </p:sp>
      <p:pic>
        <p:nvPicPr>
          <p:cNvPr id="18436" name="Picture 2" descr="集体农庄庄员在田间用餐"/>
          <p:cNvPicPr>
            <a:picLocks noChangeAspect="1"/>
          </p:cNvPicPr>
          <p:nvPr/>
        </p:nvPicPr>
        <p:blipFill>
          <a:blip r:embed="rId3"/>
          <a:srcRect r="1111" b="1434"/>
          <a:stretch>
            <a:fillRect/>
          </a:stretch>
        </p:blipFill>
        <p:spPr>
          <a:xfrm>
            <a:off x="304800" y="3657600"/>
            <a:ext cx="3563938" cy="22891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7" name="Rectangle 3"/>
          <p:cNvSpPr/>
          <p:nvPr/>
        </p:nvSpPr>
        <p:spPr>
          <a:xfrm>
            <a:off x="533400" y="5943600"/>
            <a:ext cx="3570288" cy="46196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400" b="1" dirty="0">
                <a:latin typeface="Times New Roman" panose="02020603050405020304" pitchFamily="18" charset="0"/>
              </a:rPr>
              <a:t>集体农庄庄员在田间用餐</a:t>
            </a:r>
          </a:p>
        </p:txBody>
      </p:sp>
      <p:pic>
        <p:nvPicPr>
          <p:cNvPr id="18438" name="Picture 2" descr="苏联宣传画－集体农庄幸福快乐的少女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57800" y="1990725"/>
            <a:ext cx="2438400" cy="36480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9" name="Rectangle 3"/>
          <p:cNvSpPr/>
          <p:nvPr/>
        </p:nvSpPr>
        <p:spPr>
          <a:xfrm>
            <a:off x="5006975" y="5791200"/>
            <a:ext cx="3570288" cy="83026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400" b="1" dirty="0">
                <a:latin typeface="Times New Roman" panose="02020603050405020304" pitchFamily="18" charset="0"/>
              </a:rPr>
              <a:t>苏联宣传画</a:t>
            </a:r>
            <a:endParaRPr lang="en-US" altLang="zh-CN" sz="2400" b="1" dirty="0">
              <a:latin typeface="Times New Roman" panose="02020603050405020304" pitchFamily="18" charset="0"/>
            </a:endParaRPr>
          </a:p>
          <a:p>
            <a:r>
              <a:rPr lang="zh-CN" altLang="en-US" sz="2400" b="1" dirty="0">
                <a:latin typeface="Times New Roman" panose="02020603050405020304" pitchFamily="18" charset="0"/>
              </a:rPr>
              <a:t>集体农庄幸福快乐的少女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05485" y="107950"/>
            <a:ext cx="7926705" cy="6492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、背景：</a:t>
            </a:r>
          </a:p>
          <a:p>
            <a:r>
              <a:rPr lang="zh-CN" altLang="en-US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1927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年年底至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1928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年年初，苏联发生了严重的粮食收购危机。斯大林决心用行政手段加快农业集体化进程，解决粮食问题。</a:t>
            </a:r>
          </a:p>
          <a:p>
            <a:r>
              <a:rPr lang="en-US" altLang="zh-CN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、开始时间：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20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世纪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30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年代初。</a:t>
            </a:r>
          </a:p>
          <a:p>
            <a:r>
              <a:rPr lang="en-US" altLang="zh-CN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lang="zh-CN" altLang="en-US" sz="32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、主要措施：</a:t>
            </a:r>
          </a:p>
          <a:p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（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）把农民的土地和其他主要生产资料公有化；</a:t>
            </a:r>
          </a:p>
          <a:p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（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）开展消灭富农运动；</a:t>
            </a:r>
          </a:p>
          <a:p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（</a:t>
            </a:r>
            <a:r>
              <a:rPr lang="en-US" altLang="zh-CN" sz="32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3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）多方面支持集体农庄的建设。</a:t>
            </a:r>
            <a:r>
              <a:rPr lang="zh-CN" altLang="en-US" sz="3200" b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（加快组建拖拉机站，为集体农庄提供机械服务，监督集体农庄执行国家的生产计划。）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911860" y="1255395"/>
            <a:ext cx="7489825" cy="25533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</a:t>
            </a:r>
            <a:r>
              <a:rPr lang="zh-CN" altLang="en-US" sz="40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、评价</a:t>
            </a:r>
          </a:p>
          <a:p>
            <a:r>
              <a:rPr lang="zh-CN" altLang="en-US" sz="40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在农业集体化过程中，农民的利益受到严重损害，致使苏联农业生产长期停滞。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/>
          </p:cNvSpPr>
          <p:nvPr>
            <p:ph type="title"/>
          </p:nvPr>
        </p:nvSpPr>
        <p:spPr>
          <a:xfrm>
            <a:off x="260350" y="260350"/>
            <a:ext cx="8632825" cy="1008063"/>
          </a:xfrm>
        </p:spPr>
        <p:txBody>
          <a:bodyPr vert="horz" wrap="square" lIns="91440" tIns="45720" rIns="91440" bIns="45720" anchor="ctr"/>
          <a:lstStyle/>
          <a:p>
            <a:pPr eaLnBrk="1" hangingPunct="1"/>
            <a:r>
              <a:rPr lang="zh-CN" altLang="en-US" sz="32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集体农庄庄员伊万在河里捉到一条大鱼，高兴地回到家里和老婆说：</a:t>
            </a:r>
          </a:p>
        </p:txBody>
      </p:sp>
      <p:sp>
        <p:nvSpPr>
          <p:cNvPr id="40963" name="Rectangle 3"/>
          <p:cNvSpPr>
            <a:spLocks noGrp="1"/>
          </p:cNvSpPr>
          <p:nvPr>
            <p:ph idx="1"/>
          </p:nvPr>
        </p:nvSpPr>
        <p:spPr>
          <a:xfrm>
            <a:off x="250825" y="1484313"/>
            <a:ext cx="5041900" cy="3468687"/>
          </a:xfrm>
        </p:spPr>
        <p:txBody>
          <a:bodyPr vert="horz" wrap="square" lIns="91440" tIns="45720" rIns="91440" bIns="45720" anchor="t"/>
          <a:lstStyle/>
          <a:p>
            <a:pPr eaLnBrk="1" hangingPunct="1"/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看，我们有炸鱼吃了！</a:t>
            </a:r>
          </a:p>
          <a:p>
            <a:pPr eaLnBrk="1" hangingPunct="1"/>
            <a:r>
              <a:rPr lang="zh-CN" altLang="en-US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没有油啊。</a:t>
            </a:r>
          </a:p>
          <a:p>
            <a:pPr eaLnBrk="1" hangingPunct="1"/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那就煮！</a:t>
            </a:r>
          </a:p>
          <a:p>
            <a:pPr eaLnBrk="1" hangingPunct="1"/>
            <a:r>
              <a:rPr lang="zh-CN" altLang="en-US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没锅。</a:t>
            </a:r>
          </a:p>
          <a:p>
            <a:pPr eaLnBrk="1" hangingPunct="1"/>
            <a:r>
              <a:rPr lang="zh-CN" altLang="en-US" b="1" dirty="0">
                <a:latin typeface="楷体_GB2312" pitchFamily="49" charset="-122"/>
                <a:ea typeface="楷体_GB2312" pitchFamily="49" charset="-122"/>
              </a:rPr>
              <a:t>烤鱼！</a:t>
            </a:r>
          </a:p>
          <a:p>
            <a:pPr eaLnBrk="1" hangingPunct="1"/>
            <a:r>
              <a:rPr lang="zh-CN" altLang="en-US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没柴。</a:t>
            </a:r>
          </a:p>
          <a:p>
            <a:pPr eaLnBrk="1" hangingPunct="1">
              <a:buNone/>
            </a:pPr>
            <a:endParaRPr lang="zh-CN" altLang="en-US" sz="36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40964" name="Rectangle 4"/>
          <p:cNvSpPr/>
          <p:nvPr/>
        </p:nvSpPr>
        <p:spPr>
          <a:xfrm>
            <a:off x="304800" y="4953000"/>
            <a:ext cx="8632825" cy="13858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伊万气死了，走到河边把鱼扔了回去。那鱼在水里划了一个半圆，上身出水，举起右鳍激动地高呼：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  <a:hlinkClick r:id="rId2" action="ppaction://hlinksldjump"/>
              </a:rPr>
              <a:t>“斯大林万岁！”。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413" name="Text Box 5"/>
          <p:cNvSpPr txBox="1"/>
          <p:nvPr/>
        </p:nvSpPr>
        <p:spPr>
          <a:xfrm>
            <a:off x="6659563" y="5949950"/>
            <a:ext cx="2238375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苏联民间笑话</a:t>
            </a:r>
          </a:p>
        </p:txBody>
      </p:sp>
      <p:sp>
        <p:nvSpPr>
          <p:cNvPr id="40966" name="Text Box 6"/>
          <p:cNvSpPr txBox="1"/>
          <p:nvPr/>
        </p:nvSpPr>
        <p:spPr>
          <a:xfrm>
            <a:off x="4608513" y="3432175"/>
            <a:ext cx="4284662" cy="1076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C00000"/>
                </a:solidFill>
                <a:latin typeface="宋体" panose="02010600030101010101" pitchFamily="2" charset="-122"/>
              </a:rPr>
              <a:t>农业集体化严重损害了农民的利益！！！</a:t>
            </a:r>
          </a:p>
        </p:txBody>
      </p:sp>
      <p:sp>
        <p:nvSpPr>
          <p:cNvPr id="40967" name="AutoShape 7"/>
          <p:cNvSpPr/>
          <p:nvPr/>
        </p:nvSpPr>
        <p:spPr>
          <a:xfrm>
            <a:off x="5719763" y="1776413"/>
            <a:ext cx="3068637" cy="1211262"/>
          </a:xfrm>
          <a:prstGeom prst="wave">
            <a:avLst>
              <a:gd name="adj1" fmla="val 13005"/>
              <a:gd name="adj2" fmla="val 0"/>
            </a:avLst>
          </a:prstGeom>
          <a:solidFill>
            <a:srgbClr val="FFCC00"/>
          </a:solidFill>
          <a:ln w="63500" cap="flat" cmpd="sng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>
            <a:spAutoFit/>
          </a:bodyPr>
          <a:lstStyle/>
          <a:p>
            <a:pPr algn="ctr"/>
            <a:r>
              <a:rPr lang="zh-CN" altLang="en-US" sz="3200" b="1" dirty="0">
                <a:latin typeface="Arial" panose="020B0604020202020204" pitchFamily="34" charset="0"/>
              </a:rPr>
              <a:t>这笑话说明什么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4"/>
          <p:cNvPicPr>
            <a:picLocks noChangeAspect="1"/>
          </p:cNvPicPr>
          <p:nvPr/>
        </p:nvPicPr>
        <p:blipFill>
          <a:blip r:embed="rId2"/>
          <a:srcRect l="17743" t="21141" r="25002" b="38493"/>
          <a:stretch>
            <a:fillRect/>
          </a:stretch>
        </p:blipFill>
        <p:spPr>
          <a:xfrm>
            <a:off x="455613" y="611188"/>
            <a:ext cx="8232775" cy="55435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95179" y="441325"/>
            <a:ext cx="4316730" cy="92202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5400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rPr>
              <a:t>四、苏联模式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795020" y="1363345"/>
            <a:ext cx="7715885" cy="5077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</a:t>
            </a:r>
            <a:r>
              <a:rPr lang="zh-CN" altLang="en-US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、苏联公布新宪法</a:t>
            </a:r>
          </a:p>
          <a:p>
            <a:r>
              <a:rPr lang="zh-CN" altLang="en-US" sz="3600" b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（</a:t>
            </a:r>
            <a:r>
              <a:rPr lang="en-US" altLang="zh-CN" sz="3600" b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</a:t>
            </a:r>
            <a:r>
              <a:rPr lang="zh-CN" altLang="en-US" sz="3600" b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）时间：</a:t>
            </a: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1936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年</a:t>
            </a:r>
          </a:p>
          <a:p>
            <a:r>
              <a:rPr lang="zh-CN" altLang="en-US" sz="3600" b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（</a:t>
            </a:r>
            <a:r>
              <a:rPr lang="en-US" altLang="zh-CN" sz="3600" b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</a:t>
            </a:r>
            <a:r>
              <a:rPr lang="zh-CN" altLang="en-US" sz="3600" b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）背景：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工业化和农业集体化的实现，使苏联的社会经济生活和社会阶级结构发生了根本性变化。</a:t>
            </a:r>
          </a:p>
          <a:p>
            <a:r>
              <a:rPr lang="zh-CN" altLang="en-US" sz="3600" b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（</a:t>
            </a:r>
            <a:r>
              <a:rPr lang="en-US" altLang="zh-CN" sz="3600" b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3</a:t>
            </a:r>
            <a:r>
              <a:rPr lang="zh-CN" altLang="en-US" sz="3600" b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）重要内容：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新宪法规定，苏联是工农社会主义国家。</a:t>
            </a:r>
          </a:p>
          <a:p>
            <a:r>
              <a:rPr lang="zh-CN" altLang="en-US" sz="3600" b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（</a:t>
            </a:r>
            <a:r>
              <a:rPr lang="en-US" altLang="zh-CN" sz="3600" b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4</a:t>
            </a:r>
            <a:r>
              <a:rPr lang="zh-CN" altLang="en-US" sz="3600" b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）意义：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新宪法也标志着苏联模式的形成。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60425" y="789940"/>
            <a:ext cx="7589520" cy="4523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>
                <a:latin typeface="微软雅黑" panose="020B0503020204020204" charset="-122"/>
                <a:ea typeface="微软雅黑" panose="020B0503020204020204" charset="-122"/>
              </a:rPr>
              <a:t>    </a:t>
            </a:r>
            <a:r>
              <a:rPr lang="en-US" altLang="zh-CN" sz="3600" b="1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                 </a:t>
            </a:r>
            <a:r>
              <a:rPr lang="zh-CN" altLang="en-US" sz="3600" b="1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相关史事</a:t>
            </a:r>
            <a:endParaRPr lang="zh-CN" altLang="en-US" sz="3600" b="1">
              <a:latin typeface="微软雅黑" panose="020B0503020204020204" charset="-122"/>
              <a:ea typeface="微软雅黑" panose="020B0503020204020204" charset="-122"/>
            </a:endParaRPr>
          </a:p>
          <a:p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</a:rPr>
              <a:t>       </a:t>
            </a:r>
          </a:p>
          <a:p>
            <a:r>
              <a:rPr lang="zh-CN" altLang="en-US" sz="3600" b="1">
                <a:latin typeface="微软雅黑" panose="020B0503020204020204" charset="-122"/>
                <a:ea typeface="微软雅黑" panose="020B0503020204020204" charset="-122"/>
              </a:rPr>
              <a:t>       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苏联模式在经济方面表现为建立单一生产资料公有制，实行自上而下的指令性计划经济体制。</a:t>
            </a:r>
          </a:p>
          <a:p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 在政治方面，苏联模式表现为权力高度集中。各级领导实际上由上级指派，基本不受群众监督。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/>
          <p:nvPr/>
        </p:nvSpPr>
        <p:spPr>
          <a:xfrm>
            <a:off x="3657600" y="1435100"/>
            <a:ext cx="5257800" cy="1562100"/>
          </a:xfrm>
          <a:prstGeom prst="rect">
            <a:avLst/>
          </a:prstGeom>
          <a:noFill/>
          <a:ln w="31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>
            <a:spAutoFit/>
          </a:bodyPr>
          <a:lstStyle/>
          <a:p>
            <a:pPr>
              <a:lnSpc>
                <a:spcPts val="4000"/>
              </a:lnSpc>
            </a:pPr>
            <a:r>
              <a:rPr lang="zh-CN" altLang="en-US" sz="3200" dirty="0">
                <a:latin typeface="宋体" panose="02010600030101010101" pitchFamily="2" charset="-122"/>
              </a:rPr>
              <a:t>    </a:t>
            </a:r>
            <a:r>
              <a:rPr lang="zh-CN" altLang="en-US" sz="2800" dirty="0">
                <a:latin typeface="宋体" panose="02010600030101010101" pitchFamily="2" charset="-122"/>
              </a:rPr>
              <a:t>他接过的是一个扶木犁的穷国，他留下的是一个拥有核武的强国。</a:t>
            </a:r>
            <a:r>
              <a:rPr lang="en-US" altLang="zh-CN" sz="2800" dirty="0">
                <a:latin typeface="宋体" panose="02010600030101010101" pitchFamily="2" charset="-122"/>
              </a:rPr>
              <a:t>——</a:t>
            </a:r>
            <a:r>
              <a:rPr lang="zh-CN" altLang="en-US" sz="2800" dirty="0">
                <a:latin typeface="宋体" panose="02010600030101010101" pitchFamily="2" charset="-122"/>
              </a:rPr>
              <a:t>丘吉尔 </a:t>
            </a:r>
          </a:p>
        </p:txBody>
      </p:sp>
      <p:sp>
        <p:nvSpPr>
          <p:cNvPr id="4" name="矩形 3"/>
          <p:cNvSpPr/>
          <p:nvPr/>
        </p:nvSpPr>
        <p:spPr>
          <a:xfrm>
            <a:off x="284163" y="703263"/>
            <a:ext cx="1627188" cy="523875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  <a:sym typeface="+mn-ea"/>
              </a:rPr>
              <a:t>合作探究</a:t>
            </a:r>
          </a:p>
        </p:txBody>
      </p:sp>
      <p:pic>
        <p:nvPicPr>
          <p:cNvPr id="22531" name="Picture 2" descr="斯大林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1354138"/>
            <a:ext cx="3200400" cy="49704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2" name="矩形 5"/>
          <p:cNvSpPr/>
          <p:nvPr/>
        </p:nvSpPr>
        <p:spPr>
          <a:xfrm>
            <a:off x="2438400" y="674688"/>
            <a:ext cx="3892550" cy="584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如何评价苏联模式？</a:t>
            </a:r>
            <a:endParaRPr lang="zh-CN" altLang="en-US" sz="3200" dirty="0">
              <a:latin typeface="Arial" panose="020B0604020202020204" pitchFamily="34" charset="0"/>
            </a:endParaRPr>
          </a:p>
        </p:txBody>
      </p:sp>
      <p:sp>
        <p:nvSpPr>
          <p:cNvPr id="8" name="文本框 31746"/>
          <p:cNvSpPr txBox="1"/>
          <p:nvPr/>
        </p:nvSpPr>
        <p:spPr>
          <a:xfrm>
            <a:off x="3657600" y="3259138"/>
            <a:ext cx="5257800" cy="2738120"/>
          </a:xfrm>
          <a:prstGeom prst="rect">
            <a:avLst/>
          </a:prstGeom>
          <a:noFill/>
          <a:ln w="31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lstStyle/>
          <a:p>
            <a:r>
              <a:rPr lang="en-US" altLang="zh-CN" sz="28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2800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在亿万人民的心目中斯大林成为神话般的人间上帝，大家开始战战兢兢地念叨他的名字，他们相信：只有他一个人能够拯救苏维埃国家，使之不受侵略和解体</a:t>
            </a:r>
            <a:r>
              <a:rPr lang="zh-CN" altLang="en-US" sz="2800" b="1" dirty="0">
                <a:solidFill>
                  <a:schemeClr val="tx2"/>
                </a:solidFill>
                <a:latin typeface="楷体_GB2312" pitchFamily="49" charset="-122"/>
                <a:ea typeface="楷体_GB2312" pitchFamily="49" charset="-122"/>
              </a:rPr>
              <a:t>。</a:t>
            </a:r>
            <a:r>
              <a:rPr lang="en-US" altLang="zh-CN" sz="3200" b="1" dirty="0">
                <a:solidFill>
                  <a:schemeClr val="tx2"/>
                </a:solidFill>
                <a:latin typeface="华文新魏" pitchFamily="2" charset="-122"/>
                <a:ea typeface="华文新魏" pitchFamily="2" charset="-122"/>
              </a:rPr>
              <a:t>—</a:t>
            </a:r>
            <a:r>
              <a:rPr lang="zh-CN" altLang="en-US" sz="2400" b="1" dirty="0">
                <a:solidFill>
                  <a:schemeClr val="tx2"/>
                </a:solidFill>
                <a:latin typeface="Arial" panose="020B0604020202020204" pitchFamily="34" charset="0"/>
                <a:ea typeface="仿宋_GB2312" pitchFamily="49" charset="-122"/>
              </a:rPr>
              <a:t>麦德维杰夫</a:t>
            </a:r>
            <a:r>
              <a:rPr lang="en-US" altLang="zh-CN" sz="2400" b="1" dirty="0">
                <a:solidFill>
                  <a:schemeClr val="tx2"/>
                </a:solidFill>
                <a:latin typeface="Arial" panose="020B0604020202020204" pitchFamily="34" charset="0"/>
                <a:ea typeface="仿宋_GB2312" pitchFamily="49" charset="-122"/>
              </a:rPr>
              <a:t>《</a:t>
            </a:r>
            <a:r>
              <a:rPr lang="zh-CN" altLang="en-US" sz="2400" b="1" dirty="0">
                <a:solidFill>
                  <a:schemeClr val="tx2"/>
                </a:solidFill>
                <a:latin typeface="Arial" panose="020B0604020202020204" pitchFamily="34" charset="0"/>
                <a:ea typeface="仿宋_GB2312" pitchFamily="49" charset="-122"/>
              </a:rPr>
              <a:t>让历史来审判</a:t>
            </a:r>
            <a:r>
              <a:rPr lang="en-US" altLang="zh-CN" sz="2400" b="1" dirty="0">
                <a:solidFill>
                  <a:schemeClr val="tx2"/>
                </a:solidFill>
                <a:latin typeface="Arial" panose="020B0604020202020204" pitchFamily="34" charset="0"/>
                <a:ea typeface="仿宋_GB2312" pitchFamily="49" charset="-122"/>
              </a:rPr>
              <a:t>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109345" y="601345"/>
            <a:ext cx="7124700" cy="5077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</a:t>
            </a:r>
            <a:r>
              <a:rPr lang="zh-CN" altLang="en-US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、苏联模式的历史作用</a:t>
            </a:r>
            <a:endParaRPr lang="zh-CN" altLang="en-US" sz="3600" b="1"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（</a:t>
            </a: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）积极作用：在特定的历史条件下促进了苏联经济社会快速发展，也为苏联军民夺取反法西斯战争胜利发挥了重要作用。</a:t>
            </a:r>
          </a:p>
          <a:p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   （</a:t>
            </a:r>
            <a:r>
              <a:rPr lang="en-US" altLang="zh-CN" sz="36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</a:t>
            </a:r>
            <a:r>
              <a:rPr lang="zh-CN" altLang="en-US" sz="3600" b="1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）消极影响：由于没有尊重经济规律，随着时间的推移，苏联模式的弊端日益暴露，成为经济社会发展的严重体制障碍。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矩形 23553"/>
          <p:cNvSpPr/>
          <p:nvPr/>
        </p:nvSpPr>
        <p:spPr>
          <a:xfrm>
            <a:off x="304800" y="685800"/>
            <a:ext cx="8686800" cy="167640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/>
          <a:p>
            <a:pPr eaLnBrk="0" hangingPunct="0"/>
            <a:r>
              <a:rPr lang="zh-CN" altLang="en-US" sz="4000" dirty="0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sz="3200" b="1" i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在探索建设社会主义的过程中，中国应该从苏联“斯大林模式”的弊端中吸取怎样的教训（启示）呢？</a:t>
            </a:r>
            <a:r>
              <a:rPr lang="zh-CN" altLang="en-US" sz="3200" b="1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</a:p>
        </p:txBody>
      </p:sp>
      <p:sp>
        <p:nvSpPr>
          <p:cNvPr id="23555" name="文本框 23554"/>
          <p:cNvSpPr txBox="1"/>
          <p:nvPr/>
        </p:nvSpPr>
        <p:spPr>
          <a:xfrm>
            <a:off x="533400" y="2362200"/>
            <a:ext cx="8153400" cy="310769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①国家发展应以经济建设为中心；</a:t>
            </a:r>
          </a:p>
          <a:p>
            <a:pPr eaLnBrk="0" hangingPunct="0"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②要遵守客观经济规律；</a:t>
            </a:r>
          </a:p>
          <a:p>
            <a:pPr eaLnBrk="0" hangingPunct="0"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③从本国国情出发，实事求是；</a:t>
            </a:r>
          </a:p>
          <a:p>
            <a:pPr eaLnBrk="0" hangingPunct="0"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④农轻重比例要协调发展；</a:t>
            </a:r>
          </a:p>
          <a:p>
            <a:pPr eaLnBrk="0" hangingPunct="0"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⑤要重视民生问题；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698" name="表格 29697"/>
          <p:cNvGraphicFramePr/>
          <p:nvPr/>
        </p:nvGraphicFramePr>
        <p:xfrm>
          <a:off x="304800" y="1255713"/>
          <a:ext cx="8534400" cy="5065713"/>
        </p:xfrm>
        <a:graphic>
          <a:graphicData uri="http://schemas.openxmlformats.org/drawingml/2006/table">
            <a:tbl>
              <a:tblPr/>
              <a:tblGrid>
                <a:gridCol w="2427288"/>
                <a:gridCol w="2897187"/>
                <a:gridCol w="3209925"/>
              </a:tblGrid>
              <a:tr h="660400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en-US" sz="2400" b="1" dirty="0">
                        <a:solidFill>
                          <a:srgbClr val="000099"/>
                        </a:solidFill>
                        <a:latin typeface="Arial" panose="020B0604020202020204" pitchFamily="34" charset="0"/>
                        <a:ea typeface="黑体" panose="02010609060101010101" pitchFamily="49" charset="-122"/>
                      </a:endParaRPr>
                    </a:p>
                  </a:txBody>
                  <a:tcPr marL="68580" marR="68580" marT="45721" marB="4572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b="1" dirty="0">
                          <a:solidFill>
                            <a:srgbClr val="000099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苏联模式 </a:t>
                      </a:r>
                    </a:p>
                  </a:txBody>
                  <a:tcPr marL="68580" marR="68580" marT="45721" marB="4572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400" b="1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黑体" panose="02010609060101010101" pitchFamily="49" charset="-122"/>
                        </a:rPr>
                        <a:t>中国特色模式</a:t>
                      </a:r>
                    </a:p>
                  </a:txBody>
                  <a:tcPr marL="68580" marR="68580" marT="45721" marB="4572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185863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所有制</a:t>
                      </a:r>
                    </a:p>
                    <a:p>
                      <a:pPr lvl="0" algn="ctr" eaLnBrk="1" hangingPunct="1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sz="2800" dirty="0">
                        <a:latin typeface="Arial" panose="020B0604020202020204" pitchFamily="34" charset="0"/>
                      </a:endParaRPr>
                    </a:p>
                  </a:txBody>
                  <a:tcPr marL="68580" marR="68580" marT="45721" marB="45721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sz="2800" dirty="0">
                        <a:latin typeface="Arial" panose="020B0604020202020204" pitchFamily="34" charset="0"/>
                      </a:endParaRPr>
                    </a:p>
                  </a:txBody>
                  <a:tcPr marL="68580" marR="68580" marT="45721" marB="4572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sz="2800" dirty="0">
                        <a:latin typeface="Arial" panose="020B0604020202020204" pitchFamily="34" charset="0"/>
                      </a:endParaRPr>
                    </a:p>
                  </a:txBody>
                  <a:tcPr marL="68580" marR="68580" marT="45721" marB="4572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152525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经济体制</a:t>
                      </a:r>
                    </a:p>
                    <a:p>
                      <a:pPr lvl="0" algn="ctr" eaLnBrk="1" hangingPunct="1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sz="2800" dirty="0">
                        <a:latin typeface="Arial" panose="020B0604020202020204" pitchFamily="34" charset="0"/>
                      </a:endParaRPr>
                    </a:p>
                  </a:txBody>
                  <a:tcPr marL="68580" marR="68580" marT="45721" marB="45721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sz="2800" dirty="0">
                        <a:latin typeface="Arial" panose="020B0604020202020204" pitchFamily="34" charset="0"/>
                      </a:endParaRPr>
                    </a:p>
                  </a:txBody>
                  <a:tcPr marL="68580" marR="68580" marT="45721" marB="4572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sz="2800" dirty="0">
                        <a:latin typeface="Arial" panose="020B0604020202020204" pitchFamily="34" charset="0"/>
                      </a:endParaRPr>
                    </a:p>
                  </a:txBody>
                  <a:tcPr marL="68580" marR="68580" marT="45721" marB="4572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030287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工业化道路</a:t>
                      </a:r>
                    </a:p>
                    <a:p>
                      <a:pPr lvl="0" algn="ctr" eaLnBrk="1" hangingPunct="1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sz="2800" dirty="0">
                        <a:latin typeface="Arial" panose="020B0604020202020204" pitchFamily="34" charset="0"/>
                      </a:endParaRPr>
                    </a:p>
                  </a:txBody>
                  <a:tcPr marL="68580" marR="68580" marT="45721" marB="45721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sz="2800" dirty="0">
                        <a:latin typeface="Arial" panose="020B0604020202020204" pitchFamily="34" charset="0"/>
                      </a:endParaRPr>
                    </a:p>
                  </a:txBody>
                  <a:tcPr marL="68580" marR="68580" marT="45721" marB="4572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sz="2800" dirty="0">
                        <a:latin typeface="Arial" panose="020B0604020202020204" pitchFamily="34" charset="0"/>
                      </a:endParaRPr>
                    </a:p>
                  </a:txBody>
                  <a:tcPr marL="68580" marR="68580" marT="45721" marB="4572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036638"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algn="ctr" eaLnBrk="1" hangingPunct="1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800" b="1" dirty="0">
                          <a:solidFill>
                            <a:srgbClr val="000000"/>
                          </a:solidFill>
                          <a:latin typeface="Times New Roman" panose="02020603050405020304" pitchFamily="18" charset="0"/>
                          <a:ea typeface="黑体" panose="02010609060101010101" pitchFamily="49" charset="-122"/>
                        </a:rPr>
                        <a:t>农业发展道路</a:t>
                      </a:r>
                    </a:p>
                    <a:p>
                      <a:pPr lvl="0" algn="ctr" eaLnBrk="1" hangingPunct="1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en-US" altLang="zh-CN" sz="2800" dirty="0">
                        <a:latin typeface="Arial" panose="020B0604020202020204" pitchFamily="34" charset="0"/>
                      </a:endParaRPr>
                    </a:p>
                  </a:txBody>
                  <a:tcPr marL="68580" marR="68580" marT="45721" marB="45721" anchor="ctr" anchorCtr="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r>
                        <a:rPr lang="en-US" altLang="zh-CN" sz="2800" dirty="0">
                          <a:latin typeface="Arial" panose="020B0604020202020204" pitchFamily="34" charset="0"/>
                        </a:rPr>
                        <a:t> </a:t>
                      </a:r>
                    </a:p>
                  </a:txBody>
                  <a:tcPr marL="68580" marR="68580" marT="45721" marB="4572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  <a:defRPr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lvl="0" eaLnBrk="1" hangingPunct="1">
                        <a:spcBef>
                          <a:spcPct val="20000"/>
                        </a:spcBef>
                        <a:buClr>
                          <a:schemeClr val="bg2"/>
                        </a:buClr>
                        <a:buSzPct val="75000"/>
                        <a:buFont typeface="Wingdings" panose="05000000000000000000" pitchFamily="2" charset="2"/>
                        <a:buNone/>
                      </a:pPr>
                      <a:endParaRPr lang="zh-CN" altLang="zh-CN" sz="2800" dirty="0">
                        <a:latin typeface="Arial" panose="020B0604020202020204" pitchFamily="34" charset="0"/>
                      </a:endParaRPr>
                    </a:p>
                  </a:txBody>
                  <a:tcPr marL="68580" marR="68580" marT="45721" marB="45721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Text Box 54"/>
          <p:cNvSpPr txBox="1"/>
          <p:nvPr/>
        </p:nvSpPr>
        <p:spPr>
          <a:xfrm>
            <a:off x="2971800" y="2170113"/>
            <a:ext cx="2438400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单一的公有制</a:t>
            </a:r>
          </a:p>
        </p:txBody>
      </p:sp>
      <p:sp>
        <p:nvSpPr>
          <p:cNvPr id="4" name="Text Box 52"/>
          <p:cNvSpPr txBox="1"/>
          <p:nvPr/>
        </p:nvSpPr>
        <p:spPr>
          <a:xfrm>
            <a:off x="3048000" y="3236913"/>
            <a:ext cx="2527300" cy="8302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2400" b="1" dirty="0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高度集中计划经济体制</a:t>
            </a:r>
            <a:endParaRPr lang="zh-CN" altLang="en-US" sz="2400" dirty="0">
              <a:solidFill>
                <a:srgbClr val="00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Text Box 46"/>
          <p:cNvSpPr txBox="1"/>
          <p:nvPr/>
        </p:nvSpPr>
        <p:spPr>
          <a:xfrm>
            <a:off x="2819400" y="4456113"/>
            <a:ext cx="2743200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优先发展重工业</a:t>
            </a:r>
          </a:p>
        </p:txBody>
      </p:sp>
      <p:sp>
        <p:nvSpPr>
          <p:cNvPr id="6" name="Text Box 48"/>
          <p:cNvSpPr txBox="1"/>
          <p:nvPr/>
        </p:nvSpPr>
        <p:spPr>
          <a:xfrm>
            <a:off x="2895600" y="5446713"/>
            <a:ext cx="2438400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农业集体化</a:t>
            </a:r>
          </a:p>
        </p:txBody>
      </p:sp>
      <p:sp>
        <p:nvSpPr>
          <p:cNvPr id="7" name="Text Box 53"/>
          <p:cNvSpPr txBox="1"/>
          <p:nvPr/>
        </p:nvSpPr>
        <p:spPr>
          <a:xfrm>
            <a:off x="6136640" y="2018030"/>
            <a:ext cx="2473960" cy="8299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公有制为主，多种所有制</a:t>
            </a:r>
            <a:r>
              <a:rPr lang="zh-CN" altLang="en-US" sz="2400" b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并存</a:t>
            </a:r>
          </a:p>
        </p:txBody>
      </p:sp>
      <p:sp>
        <p:nvSpPr>
          <p:cNvPr id="8" name="Text Box 51"/>
          <p:cNvSpPr txBox="1"/>
          <p:nvPr/>
        </p:nvSpPr>
        <p:spPr>
          <a:xfrm>
            <a:off x="5867400" y="3236913"/>
            <a:ext cx="2514600" cy="9540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社会主义市场经济体制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" name="Text Box 50"/>
          <p:cNvSpPr txBox="1"/>
          <p:nvPr/>
        </p:nvSpPr>
        <p:spPr>
          <a:xfrm>
            <a:off x="5791200" y="4456113"/>
            <a:ext cx="3048000" cy="4619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农、轻、重协调发展</a:t>
            </a:r>
            <a:endParaRPr lang="zh-CN" altLang="en-US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Text Box 49"/>
          <p:cNvSpPr txBox="1"/>
          <p:nvPr/>
        </p:nvSpPr>
        <p:spPr>
          <a:xfrm>
            <a:off x="5791200" y="5370513"/>
            <a:ext cx="2971800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家庭联产承包责任制  </a:t>
            </a:r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                                             </a:t>
            </a:r>
          </a:p>
        </p:txBody>
      </p:sp>
      <p:sp>
        <p:nvSpPr>
          <p:cNvPr id="24611" name="Rectangle 83"/>
          <p:cNvSpPr/>
          <p:nvPr/>
        </p:nvSpPr>
        <p:spPr>
          <a:xfrm>
            <a:off x="422275" y="239713"/>
            <a:ext cx="818832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华文隶书" pitchFamily="2" charset="-122"/>
              </a:rPr>
              <a:t>探究：比较苏联模式与中国特色社会主义的不同？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4680,&quot;width&quot;:6525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EFSHAPE" val="538025836"/>
  <p:tag name="KSO_WM_UNIT_PLACING_PICTURE_USER_VIEWPORT" val="{&quot;height&quot;:4627.5007874015746,&quot;width&quot;:6810}"/>
</p:tagLst>
</file>

<file path=ppt/theme/theme1.xml><?xml version="1.0" encoding="utf-8"?>
<a:theme xmlns:a="http://schemas.openxmlformats.org/drawingml/2006/main" name="Office 主题">
  <a:themeElements>
    <a:clrScheme name="Office 主题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 主题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主题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主题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1159</Words>
  <PresentationFormat>全屏显示(4:3)</PresentationFormat>
  <Paragraphs>114</Paragraphs>
  <Slides>22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3" baseType="lpstr">
      <vt:lpstr>Office 主题</vt:lpstr>
      <vt:lpstr>幻灯片 1</vt:lpstr>
      <vt:lpstr>幻灯片 2</vt:lpstr>
      <vt:lpstr>幻灯片 3</vt:lpstr>
      <vt:lpstr>幻灯片 4</vt:lpstr>
      <vt:lpstr>幻灯片 5</vt:lpstr>
      <vt:lpstr>请注意区别：  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集体农庄庄员伊万在河里捉到一条大鱼，高兴地回到家里和老婆说：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dcterms:created xsi:type="dcterms:W3CDTF">2018-07-08T00:37:00Z</dcterms:created>
  <dcterms:modified xsi:type="dcterms:W3CDTF">2020-04-23T16:30:27Z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r8>1</vt:r8>
  </property>
  <property fmtid="{D5CDD505-2E9C-101B-9397-08002B2CF9AE}" pid="3" name="KSOProductBuildVer">
    <vt:lpwstr>2052-11.1.0.9584</vt:lpwstr>
  </property>
</Properties>
</file>