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330" r:id="rId2"/>
    <p:sldId id="416" r:id="rId3"/>
    <p:sldId id="331" r:id="rId4"/>
    <p:sldId id="262" r:id="rId5"/>
    <p:sldId id="264" r:id="rId6"/>
    <p:sldId id="439" r:id="rId7"/>
    <p:sldId id="339" r:id="rId8"/>
    <p:sldId id="347" r:id="rId9"/>
    <p:sldId id="440" r:id="rId10"/>
    <p:sldId id="441" r:id="rId11"/>
    <p:sldId id="442" r:id="rId12"/>
    <p:sldId id="443" r:id="rId13"/>
    <p:sldId id="444" r:id="rId14"/>
    <p:sldId id="445" r:id="rId15"/>
    <p:sldId id="446" r:id="rId16"/>
    <p:sldId id="458" r:id="rId17"/>
    <p:sldId id="459" r:id="rId18"/>
    <p:sldId id="460" r:id="rId19"/>
    <p:sldId id="461" r:id="rId20"/>
    <p:sldId id="462" r:id="rId21"/>
    <p:sldId id="472" r:id="rId22"/>
    <p:sldId id="338" r:id="rId23"/>
    <p:sldId id="280" r:id="rId24"/>
    <p:sldId id="447" r:id="rId25"/>
    <p:sldId id="448" r:id="rId26"/>
    <p:sldId id="449" r:id="rId27"/>
    <p:sldId id="450" r:id="rId28"/>
    <p:sldId id="451" r:id="rId29"/>
    <p:sldId id="452" r:id="rId30"/>
    <p:sldId id="453" r:id="rId31"/>
    <p:sldId id="454" r:id="rId32"/>
    <p:sldId id="455" r:id="rId33"/>
    <p:sldId id="456" r:id="rId34"/>
    <p:sldId id="473" r:id="rId35"/>
    <p:sldId id="484" r:id="rId36"/>
    <p:sldId id="485" r:id="rId37"/>
    <p:sldId id="486" r:id="rId38"/>
    <p:sldId id="487" r:id="rId39"/>
    <p:sldId id="474" r:id="rId40"/>
    <p:sldId id="475" r:id="rId41"/>
    <p:sldId id="476" r:id="rId42"/>
    <p:sldId id="477" r:id="rId43"/>
    <p:sldId id="478" r:id="rId44"/>
    <p:sldId id="479" r:id="rId45"/>
    <p:sldId id="480" r:id="rId46"/>
    <p:sldId id="481" r:id="rId47"/>
    <p:sldId id="482" r:id="rId48"/>
    <p:sldId id="483" r:id="rId49"/>
    <p:sldId id="333" r:id="rId50"/>
    <p:sldId id="334" r:id="rId51"/>
    <p:sldId id="335" r:id="rId52"/>
  </p:sldIdLst>
  <p:sldSz cx="12190095" cy="6858000"/>
  <p:notesSz cx="6858000" cy="9144000"/>
  <p:custDataLst>
    <p:tags r:id="rId5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8" d="100"/>
          <a:sy n="108" d="100"/>
        </p:scale>
        <p:origin x="-558" y="-84"/>
      </p:cViewPr>
      <p:guideLst>
        <p:guide orient="horz" pos="2160"/>
        <p:guide pos="3840"/>
      </p:guideLst>
    </p:cSldViewPr>
  </p:slideViewPr>
  <p:notesTextViewPr>
    <p:cViewPr>
      <p:scale>
        <a:sx n="1" d="1"/>
        <a:sy n="1" d="1"/>
      </p:scale>
      <p:origin x="0" y="0"/>
    </p:cViewPr>
  </p:notesTextViewPr>
  <p:sorterViewPr>
    <p:cViewPr>
      <p:scale>
        <a:sx n="100" d="100"/>
        <a:sy n="100" d="100"/>
      </p:scale>
      <p:origin x="0" y="9318"/>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slide" Target="slides/slide41.xml" /><Relationship Id="rId43" Type="http://schemas.openxmlformats.org/officeDocument/2006/relationships/slide" Target="slides/slide42.xml" /><Relationship Id="rId44" Type="http://schemas.openxmlformats.org/officeDocument/2006/relationships/slide" Target="slides/slide43.xml" /><Relationship Id="rId45" Type="http://schemas.openxmlformats.org/officeDocument/2006/relationships/slide" Target="slides/slide44.xml" /><Relationship Id="rId46" Type="http://schemas.openxmlformats.org/officeDocument/2006/relationships/slide" Target="slides/slide45.xml" /><Relationship Id="rId47" Type="http://schemas.openxmlformats.org/officeDocument/2006/relationships/slide" Target="slides/slide46.xml" /><Relationship Id="rId48" Type="http://schemas.openxmlformats.org/officeDocument/2006/relationships/slide" Target="slides/slide47.xml" /><Relationship Id="rId49" Type="http://schemas.openxmlformats.org/officeDocument/2006/relationships/slide" Target="slides/slide48.xml" /><Relationship Id="rId5" Type="http://schemas.openxmlformats.org/officeDocument/2006/relationships/slide" Target="slides/slide4.xml" /><Relationship Id="rId50" Type="http://schemas.openxmlformats.org/officeDocument/2006/relationships/slide" Target="slides/slide49.xml" /><Relationship Id="rId51" Type="http://schemas.openxmlformats.org/officeDocument/2006/relationships/slide" Target="slides/slide50.xml" /><Relationship Id="rId52" Type="http://schemas.openxmlformats.org/officeDocument/2006/relationships/slide" Target="slides/slide51.xml" /><Relationship Id="rId53" Type="http://schemas.openxmlformats.org/officeDocument/2006/relationships/tags" Target="tags/tag1.xml" /><Relationship Id="rId54" Type="http://schemas.openxmlformats.org/officeDocument/2006/relationships/presProps" Target="presProps.xml" /><Relationship Id="rId55" Type="http://schemas.openxmlformats.org/officeDocument/2006/relationships/viewProps" Target="viewProps.xml" /><Relationship Id="rId56" Type="http://schemas.openxmlformats.org/officeDocument/2006/relationships/theme" Target="theme/theme1.xml" /><Relationship Id="rId57" Type="http://schemas.openxmlformats.org/officeDocument/2006/relationships/tableStyles" Target="tableStyles.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 Target="../slides/slide3.xml" TargetMode="Interna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6.png"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1026" name="Picture 2" descr="图片1"/>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25401"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图片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7624234"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21" y="3284984"/>
            <a:ext cx="10971372" cy="1143000"/>
          </a:xfrm>
        </p:spPr>
        <p:txBody>
          <a:bodyPr>
            <a:normAutofit/>
          </a:bodyPr>
          <a:lstStyle>
            <a:lvl1pPr>
              <a:defRPr sz="2800">
                <a:solidFill>
                  <a:srgbClr val="FF0000"/>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06574" y="692696"/>
            <a:ext cx="11382863" cy="695575"/>
          </a:xfrm>
        </p:spPr>
        <p:txBody>
          <a:bodyPr wrap="square">
            <a:spAutoFit/>
          </a:bodyPr>
          <a:lstStyle>
            <a:lvl1pPr marL="0" indent="719455" algn="just" defTabSz="903605" hangingPunct="0">
              <a:lnSpc>
                <a:spcPct val="140000"/>
              </a:lnSpc>
              <a:spcBef>
                <a:spcPct val="0"/>
              </a:spcBef>
              <a:buFontTx/>
              <a:buNone/>
              <a:tabLst>
                <a:tab pos="5648325"/>
                <a:tab pos="9688195"/>
              </a:tabLst>
              <a:defRPr sz="2800" b="1"/>
            </a:lvl1pPr>
            <a:lvl2pPr>
              <a:defRPr sz="2800" b="1"/>
            </a:lvl2pPr>
            <a:lvl3pPr>
              <a:defRPr sz="2800" b="1"/>
            </a:lvl3pPr>
            <a:lvl4pPr>
              <a:defRPr sz="2800" b="1"/>
            </a:lvl4pPr>
            <a:lvl5pPr>
              <a:defRPr sz="2800" b="1"/>
            </a:lvl5pPr>
          </a:lstStyle>
          <a:p>
            <a:pPr lvl="0"/>
            <a:r>
              <a:rPr lang="zh-CN" altLang="en-US" smtClean="0"/>
              <a:t>单击此处编辑母版文本样式</a:t>
            </a:r>
            <a:endParaRPr lang="zh-CN" altLang="en-US" smtClean="0"/>
          </a:p>
        </p:txBody>
      </p:sp>
      <p:sp>
        <p:nvSpPr>
          <p:cNvPr id="7" name="AutoShape 2"/>
          <p:cNvSpPr>
            <a:spLocks noChangeArrowheads="1"/>
          </p:cNvSpPr>
          <p:nvPr userDrawn="1"/>
        </p:nvSpPr>
        <p:spPr bwMode="auto">
          <a:xfrm>
            <a:off x="431800" y="143049"/>
            <a:ext cx="128588" cy="227012"/>
          </a:xfrm>
          <a:prstGeom prst="chevron">
            <a:avLst>
              <a:gd name="adj" fmla="val 49181"/>
            </a:avLst>
          </a:prstGeom>
          <a:solidFill>
            <a:srgbClr val="3E8BCA">
              <a:alpha val="60001"/>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8" name="AutoShape 3"/>
          <p:cNvSpPr>
            <a:spLocks noChangeArrowheads="1"/>
          </p:cNvSpPr>
          <p:nvPr userDrawn="1"/>
        </p:nvSpPr>
        <p:spPr bwMode="auto">
          <a:xfrm>
            <a:off x="274638" y="143049"/>
            <a:ext cx="130175" cy="227012"/>
          </a:xfrm>
          <a:prstGeom prst="chevron">
            <a:avLst>
              <a:gd name="adj" fmla="val 49181"/>
            </a:avLst>
          </a:prstGeom>
          <a:solidFill>
            <a:srgbClr val="3E8BCA">
              <a:alpha val="80000"/>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9" name="AutoShape 4"/>
          <p:cNvSpPr>
            <a:spLocks noChangeArrowheads="1"/>
          </p:cNvSpPr>
          <p:nvPr userDrawn="1"/>
        </p:nvSpPr>
        <p:spPr bwMode="auto">
          <a:xfrm>
            <a:off x="119063" y="143049"/>
            <a:ext cx="128587" cy="227012"/>
          </a:xfrm>
          <a:prstGeom prst="chevron">
            <a:avLst>
              <a:gd name="adj" fmla="val 49181"/>
            </a:avLst>
          </a:prstGeom>
          <a:solidFill>
            <a:srgbClr val="3E8BCA"/>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10" name="Text Box 5">
            <a:hlinkClick r:id="rId1" action="ppaction://hlinksldjump"/>
          </p:cNvPr>
          <p:cNvSpPr txBox="1">
            <a:spLocks noChangeArrowheads="1"/>
          </p:cNvSpPr>
          <p:nvPr userDrawn="1"/>
        </p:nvSpPr>
        <p:spPr bwMode="auto">
          <a:xfrm>
            <a:off x="10941050" y="6489874"/>
            <a:ext cx="793750" cy="27463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返回导航</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5" name="Picture 7" descr="下一页">
            <a:hlinkClick action="ppaction://hlinkshowjump?jump=nextslide"/>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1764963" y="6516861"/>
            <a:ext cx="280987" cy="280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上一页">
            <a:hlinkClick action="ppaction://hlinkshowjump?jump=previousslide"/>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0631488" y="6516861"/>
            <a:ext cx="280987" cy="280988"/>
          </a:xfrm>
          <a:prstGeom prst="rect">
            <a:avLst/>
          </a:prstGeom>
          <a:noFill/>
          <a:extLst>
            <a:ext uri="{909E8E84-426E-40DD-AFC4-6F175D3DCCD1}">
              <a14:hiddenFill xmlns:a14="http://schemas.microsoft.com/office/drawing/2010/main">
                <a:solidFill>
                  <a:srgbClr val="FFFFFF"/>
                </a:solidFill>
              </a14:hiddenFill>
            </a:ext>
          </a:extLst>
        </p:spPr>
      </p:pic>
      <p:sp>
        <p:nvSpPr>
          <p:cNvPr id="13" name="Line 10"/>
          <p:cNvSpPr>
            <a:spLocks noChangeShapeType="1"/>
          </p:cNvSpPr>
          <p:nvPr userDrawn="1"/>
        </p:nvSpPr>
        <p:spPr bwMode="auto">
          <a:xfrm>
            <a:off x="0" y="471661"/>
            <a:ext cx="12190413" cy="0"/>
          </a:xfrm>
          <a:prstGeom prst="line">
            <a:avLst/>
          </a:prstGeom>
          <a:noFill/>
          <a:ln w="9525">
            <a:solidFill>
              <a:srgbClr val="2B74B8"/>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17" name="Text Box 8"/>
          <p:cNvSpPr txBox="1">
            <a:spLocks noChangeArrowheads="1"/>
          </p:cNvSpPr>
          <p:nvPr userDrawn="1"/>
        </p:nvSpPr>
        <p:spPr bwMode="auto">
          <a:xfrm>
            <a:off x="603250" y="84138"/>
            <a:ext cx="8999538" cy="3968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第七单元　两次世界大战、 十月革命与国际秩序的演变</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8" name="Text Box 9"/>
          <p:cNvSpPr txBox="1">
            <a:spLocks noChangeArrowheads="1"/>
          </p:cNvSpPr>
          <p:nvPr userDrawn="1"/>
        </p:nvSpPr>
        <p:spPr bwMode="auto">
          <a:xfrm>
            <a:off x="8328025" y="119063"/>
            <a:ext cx="3487738" cy="33655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历史</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必修 </a:t>
            </a:r>
            <a:r>
              <a:rPr kumimoji="0" lang="en-US" altLang="zh-CN" sz="1600" b="0" i="0" u="none" strike="noStrike" cap="none" normalizeH="0" baseline="0" smtClean="0">
                <a:ln>
                  <a:noFill/>
                </a:ln>
                <a:solidFill>
                  <a:schemeClr val="tx1"/>
                </a:solidFill>
                <a:effectLst/>
                <a:latin typeface="+mj-lt"/>
                <a:ea typeface="微软雅黑" panose="020b0503020204020204" pitchFamily="34" charset="-122"/>
              </a:rPr>
              <a:t>·</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中外历史纲要</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下</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RJ]</a:t>
            </a: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pic>
        <p:nvPicPr>
          <p:cNvPr id="4098" name="Picture 2" descr="图片7"/>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8467" y="3048000"/>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图片10"/>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8492067" y="2274888"/>
            <a:ext cx="3706813" cy="4583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png" /><Relationship Id="rId3" Type="http://schemas.openxmlformats.org/officeDocument/2006/relationships/image" Target="../media/image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slide" Target="slide4.xml" TargetMode="Internal" /><Relationship Id="rId5" Type="http://schemas.openxmlformats.org/officeDocument/2006/relationships/image" Target="../media/image9.png" /><Relationship Id="rId6" Type="http://schemas.openxmlformats.org/officeDocument/2006/relationships/slide" Target="slide7.xml" TargetMode="Internal" /><Relationship Id="rId7" Type="http://schemas.openxmlformats.org/officeDocument/2006/relationships/slide" Target="slide22.xml" TargetMode="Internal" /><Relationship Id="rId8" Type="http://schemas.openxmlformats.org/officeDocument/2006/relationships/slide" Target="slide49.xml" TargetMode="Internal" /><Relationship Id="rId9" Type="http://schemas.openxmlformats.org/officeDocument/2006/relationships/slide" Target="slide50.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G:\&#35838;&#20214;\&#25104;&#25165;&#20043;&#36335;\2020\&#21516;&#27493;\&#26032;&#25945;&#26448;\10&#29256;\&#26032;&#25945;&#26448;&#20013;&#22806;&#21382;&#21490;&#32434;&#35201;&#19979;\&#26032;&#24314;&#25991;&#20214;&#22841;\SA35.TIF" TargetMode="External" /><Relationship Id="rId3"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hyperlink" Target="&#31532;17&#35838;%20&#38543;&#22530;.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hyperlink" Target="&#31532;17&#35838;.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2407" name="Text Box 7"/>
          <p:cNvSpPr txBox="1">
            <a:spLocks noChangeArrowheads="1"/>
          </p:cNvSpPr>
          <p:nvPr/>
        </p:nvSpPr>
        <p:spPr bwMode="auto">
          <a:xfrm>
            <a:off x="406400" y="1052513"/>
            <a:ext cx="6697663" cy="7620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r>
              <a:rPr lang="zh-CN" altLang="en-US" sz="4400" b="1" smtClean="0">
                <a:solidFill>
                  <a:schemeClr val="tx1"/>
                </a:solidFill>
                <a:effectLst>
                  <a:outerShdw blurRad="38100" dist="38100" dir="2700000" algn="tl">
                    <a:srgbClr val="C0C0C0"/>
                  </a:outerShdw>
                </a:effectLst>
                <a:ea typeface="方正小标宋_GBK" pitchFamily="65" charset="-122"/>
              </a:rPr>
              <a:t>第七单元</a:t>
            </a:r>
            <a:endParaRPr lang="zh-CN" altLang="en-US" sz="4400" b="1">
              <a:solidFill>
                <a:schemeClr val="tx1"/>
              </a:solidFill>
              <a:effectLst>
                <a:outerShdw blurRad="38100" dist="38100" dir="2700000" algn="tl">
                  <a:srgbClr val="C0C0C0"/>
                </a:outerShdw>
              </a:effectLst>
              <a:ea typeface="方正小标宋_GBK" pitchFamily="65" charset="-122"/>
            </a:endParaRPr>
          </a:p>
        </p:txBody>
      </p:sp>
      <p:pic>
        <p:nvPicPr>
          <p:cNvPr id="742408" name="Picture 8"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42409" name="Picture 9" descr="图片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300"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
        <p:nvSpPr>
          <p:cNvPr id="742410" name="Text Box 10"/>
          <p:cNvSpPr txBox="1">
            <a:spLocks noChangeArrowheads="1"/>
          </p:cNvSpPr>
          <p:nvPr/>
        </p:nvSpPr>
        <p:spPr bwMode="auto">
          <a:xfrm>
            <a:off x="406400" y="2079625"/>
            <a:ext cx="8569325" cy="1323439"/>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4000" b="1" smtClean="0">
                <a:effectLst>
                  <a:outerShdw blurRad="38100" dist="38100" dir="2700000" algn="tl">
                    <a:srgbClr val="C0C0C0"/>
                  </a:outerShdw>
                </a:effectLst>
                <a:ea typeface="方正小标宋_GBK" pitchFamily="65" charset="-122"/>
              </a:rPr>
              <a:t>两</a:t>
            </a:r>
            <a:r>
              <a:rPr lang="zh-CN" altLang="en-US" sz="4000" b="1">
                <a:effectLst>
                  <a:outerShdw blurRad="38100" dist="38100" dir="2700000" algn="tl">
                    <a:srgbClr val="C0C0C0"/>
                  </a:outerShdw>
                </a:effectLst>
                <a:ea typeface="方正小标宋_GBK" pitchFamily="65" charset="-122"/>
              </a:rPr>
              <a:t>次世界大战、 </a:t>
            </a:r>
            <a:r>
              <a:rPr lang="zh-CN" altLang="en-US" sz="4000" b="1" smtClean="0">
                <a:effectLst>
                  <a:outerShdw blurRad="38100" dist="38100" dir="2700000" algn="tl">
                    <a:srgbClr val="C0C0C0"/>
                  </a:outerShdw>
                </a:effectLst>
                <a:ea typeface="方正小标宋_GBK" pitchFamily="65" charset="-122"/>
              </a:rPr>
              <a:t>十月革命</a:t>
            </a:r>
            <a:endParaRPr lang="en-US" altLang="zh-CN" sz="4000" b="1" smtClean="0">
              <a:effectLst>
                <a:outerShdw blurRad="38100" dist="38100" dir="2700000" algn="tl">
                  <a:srgbClr val="C0C0C0"/>
                </a:outerShdw>
              </a:effectLst>
              <a:ea typeface="方正小标宋_GBK" pitchFamily="65" charset="-122"/>
            </a:endParaRPr>
          </a:p>
          <a:p>
            <a:pPr algn="ctr"/>
            <a:r>
              <a:rPr lang="zh-CN" altLang="en-US" sz="4000" b="1" smtClean="0">
                <a:effectLst>
                  <a:outerShdw blurRad="38100" dist="38100" dir="2700000" algn="tl">
                    <a:srgbClr val="C0C0C0"/>
                  </a:outerShdw>
                </a:effectLst>
                <a:ea typeface="方正小标宋_GBK" pitchFamily="65" charset="-122"/>
              </a:rPr>
              <a:t>与</a:t>
            </a:r>
            <a:r>
              <a:rPr lang="zh-CN" altLang="en-US" sz="4000" b="1">
                <a:effectLst>
                  <a:outerShdw blurRad="38100" dist="38100" dir="2700000" algn="tl">
                    <a:srgbClr val="C0C0C0"/>
                  </a:outerShdw>
                </a:effectLst>
                <a:ea typeface="方正小标宋_GBK" pitchFamily="65" charset="-122"/>
              </a:rPr>
              <a:t>国际秩序的演变</a:t>
            </a:r>
            <a:endParaRPr lang="zh-CN" altLang="en-US" sz="4000" b="1">
              <a:solidFill>
                <a:schemeClr val="tx1"/>
              </a:solidFill>
              <a:effectLst>
                <a:outerShdw blurRad="38100" dist="38100" dir="2700000" algn="tl">
                  <a:srgbClr val="C0C0C0"/>
                </a:outerShdw>
              </a:effectLst>
              <a:ea typeface="方正小标宋_GBK" pitchFamily="65"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0" name="Picture 6"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图片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836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060575"/>
            <a:ext cx="12190413"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algn="ctr" fontAlgn="base">
              <a:spcBef>
                <a:spcPct val="0"/>
              </a:spcBef>
              <a:spcAft>
                <a:spcPct val="0"/>
              </a:spcAft>
            </a:pPr>
            <a:r>
              <a:rPr lang="zh-CN" altLang="en-US" sz="4000" b="1">
                <a:solidFill>
                  <a:srgbClr val="000000"/>
                </a:solidFill>
                <a:latin typeface="Times New Roman" panose="02020603050405020304" pitchFamily="18" charset="0"/>
                <a:ea typeface="方正准圆_GBK" pitchFamily="65" charset="-122"/>
              </a:rPr>
              <a:t>第</a:t>
            </a:r>
            <a:r>
              <a:rPr lang="en-US" altLang="zh-CN" sz="4000" b="1">
                <a:solidFill>
                  <a:srgbClr val="000000"/>
                </a:solidFill>
                <a:latin typeface="Times New Roman" panose="02020603050405020304" pitchFamily="18" charset="0"/>
                <a:ea typeface="方正准圆_GBK" pitchFamily="65" charset="-122"/>
              </a:rPr>
              <a:t>17</a:t>
            </a:r>
            <a:r>
              <a:rPr lang="zh-CN" altLang="en-US" sz="4000" b="1">
                <a:solidFill>
                  <a:srgbClr val="000000"/>
                </a:solidFill>
                <a:latin typeface="Times New Roman" panose="02020603050405020304" pitchFamily="18" charset="0"/>
                <a:ea typeface="方正准圆_GBK" pitchFamily="65" charset="-122"/>
              </a:rPr>
              <a:t>课　第二次世界大战与战后国际秩序的形成</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8036" name="Picture 6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75" y="546100"/>
            <a:ext cx="7559675" cy="165893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8059" name="Picture 91" descr="图片1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090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2"/>
          <p:cNvGrpSpPr/>
          <p:nvPr/>
        </p:nvGrpSpPr>
        <p:grpSpPr>
          <a:xfrm>
            <a:off x="2159000" y="2235200"/>
            <a:ext cx="3935413" cy="519113"/>
            <a:chOff x="1360" y="1644"/>
            <a:chExt cx="2479" cy="327"/>
          </a:xfrm>
        </p:grpSpPr>
        <p:sp>
          <p:nvSpPr>
            <p:cNvPr id="3" name="Text Box 3">
              <a:hlinkClick r:id="rId4"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目标展示</a:t>
              </a:r>
              <a:r>
                <a:rPr kumimoji="0" lang="en-US" altLang="zh-CN" sz="2800" b="1" i="0" u="none" strike="noStrike" cap="none" normalizeH="0" baseline="0" smtClean="0">
                  <a:ln>
                    <a:noFill/>
                  </a:ln>
                  <a:solidFill>
                    <a:srgbClr val="000066"/>
                  </a:solidFill>
                  <a:effectLst/>
                  <a:latin typeface="+mj-lt"/>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5"/>
          <p:cNvGrpSpPr/>
          <p:nvPr/>
        </p:nvGrpSpPr>
        <p:grpSpPr>
          <a:xfrm>
            <a:off x="2159000" y="2943225"/>
            <a:ext cx="3935413" cy="519113"/>
            <a:chOff x="1360" y="1644"/>
            <a:chExt cx="2479" cy="327"/>
          </a:xfrm>
        </p:grpSpPr>
        <p:sp>
          <p:nvSpPr>
            <p:cNvPr id="5" name="Text Box 6">
              <a:hlinkClick r:id="rId6"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基础必备</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Group 8"/>
          <p:cNvGrpSpPr/>
          <p:nvPr/>
        </p:nvGrpSpPr>
        <p:grpSpPr>
          <a:xfrm>
            <a:off x="2159000" y="3652838"/>
            <a:ext cx="3935413" cy="519112"/>
            <a:chOff x="1360" y="1644"/>
            <a:chExt cx="2479" cy="327"/>
          </a:xfrm>
        </p:grpSpPr>
        <p:sp>
          <p:nvSpPr>
            <p:cNvPr id="7" name="Text Box 9">
              <a:hlinkClick r:id="rId7"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史料探究</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6"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11"/>
          <p:cNvGrpSpPr/>
          <p:nvPr/>
        </p:nvGrpSpPr>
        <p:grpSpPr>
          <a:xfrm>
            <a:off x="2159000" y="4360863"/>
            <a:ext cx="3935413" cy="519112"/>
            <a:chOff x="1360" y="1644"/>
            <a:chExt cx="2479" cy="327"/>
          </a:xfrm>
        </p:grpSpPr>
        <p:sp>
          <p:nvSpPr>
            <p:cNvPr id="9" name="Text Box 12">
              <a:hlinkClick r:id="rId8"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随堂训练</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9"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Group 14"/>
          <p:cNvGrpSpPr/>
          <p:nvPr/>
        </p:nvGrpSpPr>
        <p:grpSpPr>
          <a:xfrm>
            <a:off x="2159000" y="5070475"/>
            <a:ext cx="3935413" cy="519113"/>
            <a:chOff x="1360" y="1644"/>
            <a:chExt cx="2479" cy="327"/>
          </a:xfrm>
        </p:grpSpPr>
        <p:sp>
          <p:nvSpPr>
            <p:cNvPr id="11" name="Text Box 15">
              <a:hlinkClick r:id="rId9"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梯度作业</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12"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目标展示</a:t>
            </a:r>
            <a:r>
              <a:rPr lang="en-US" altLang="zh-CN" sz="5400" b="1">
                <a:solidFill>
                  <a:srgbClr val="FF6600"/>
                </a:solidFill>
                <a:latin typeface="Times New Roman" panose="02020603050405020304" pitchFamily="18" charset="0"/>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858016"/>
          <a:ext cx="11449272" cy="5376672"/>
        </p:xfrm>
        <a:graphic>
          <a:graphicData uri="http://schemas.openxmlformats.org/drawingml/2006/table">
            <a:tbl>
              <a:tblPr/>
              <a:tblGrid>
                <a:gridCol w="885612"/>
                <a:gridCol w="10563660"/>
              </a:tblGrid>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课程</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标准</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了解第二次世界大战，理解</a:t>
                      </a:r>
                      <a:r>
                        <a:rPr lang="en-US" sz="2800" b="1" kern="100">
                          <a:effectLst/>
                          <a:latin typeface="Times New Roman"/>
                          <a:ea typeface="Times New Roman" panose="02020603050405020304"/>
                          <a:cs typeface="Courier New" panose="02070309020205020404"/>
                        </a:rPr>
                        <a:t>20</a:t>
                      </a:r>
                      <a:r>
                        <a:rPr lang="zh-CN" sz="2800" b="1" kern="100">
                          <a:effectLst/>
                          <a:latin typeface="Times New Roman"/>
                          <a:ea typeface="Times New Roman" panose="02020603050405020304"/>
                          <a:cs typeface="Times New Roman" panose="02020603050405020304"/>
                        </a:rPr>
                        <a:t>世纪上半期国际秩序的变动。</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问题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导引</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1</a:t>
                      </a:r>
                      <a:r>
                        <a:rPr lang="zh-CN" sz="2800" b="1" kern="100">
                          <a:effectLst/>
                          <a:latin typeface="Times New Roman"/>
                          <a:ea typeface="Times New Roman" panose="02020603050405020304"/>
                          <a:cs typeface="Times New Roman" panose="02020603050405020304"/>
                        </a:rPr>
                        <a:t>．法西斯组织在德、意、日建立的表现。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2</a:t>
                      </a:r>
                      <a:r>
                        <a:rPr lang="zh-CN" sz="2800" b="1" kern="100">
                          <a:effectLst/>
                          <a:latin typeface="Times New Roman"/>
                          <a:ea typeface="Times New Roman" panose="02020603050405020304"/>
                          <a:cs typeface="Times New Roman" panose="02020603050405020304"/>
                        </a:rPr>
                        <a:t>．法西斯主义的内容。</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．欧亚战争策源地形成的表现。</a:t>
                      </a:r>
                      <a:r>
                        <a:rPr lang="en-US" sz="2800" b="1" kern="100">
                          <a:effectLst/>
                          <a:latin typeface="Times New Roman"/>
                          <a:ea typeface="Times New Roman" panose="02020603050405020304"/>
                          <a:cs typeface="Courier New" panose="02070309020205020404"/>
                        </a:rPr>
                        <a:t> (</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．英法实行绥靖政策的表现和影响。</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．第二次世界大战的过程。</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6</a:t>
                      </a:r>
                      <a:r>
                        <a:rPr lang="zh-CN" sz="2800" b="1" kern="100">
                          <a:effectLst/>
                          <a:latin typeface="Times New Roman"/>
                          <a:ea typeface="Times New Roman" panose="02020603050405020304"/>
                          <a:cs typeface="Times New Roman" panose="02020603050405020304"/>
                        </a:rPr>
                        <a:t>．雅尔塔体系的建立、主要内容和评价。</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7</a:t>
                      </a:r>
                      <a:r>
                        <a:rPr lang="zh-CN" sz="2800" b="1" kern="100">
                          <a:effectLst/>
                          <a:latin typeface="Times New Roman"/>
                          <a:ea typeface="Times New Roman" panose="02020603050405020304"/>
                          <a:cs typeface="Times New Roman" panose="02020603050405020304"/>
                        </a:rPr>
                        <a:t>．联合国成立的时间、宗旨和评价。</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1001364"/>
          <a:ext cx="11449272" cy="4693921"/>
        </p:xfrm>
        <a:graphic>
          <a:graphicData uri="http://schemas.openxmlformats.org/drawingml/2006/table">
            <a:tbl>
              <a:tblPr/>
              <a:tblGrid>
                <a:gridCol w="741596"/>
                <a:gridCol w="10707676"/>
              </a:tblGrid>
              <a:tr h="589442">
                <a:tc>
                  <a:txBody>
                    <a:bodyPr vert="horz" wrap="square"/>
                    <a:lstStyle/>
                    <a:p>
                      <a:pPr algn="ctr">
                        <a:lnSpc>
                          <a:spcPct val="110000"/>
                        </a:lnSpc>
                        <a:spcAft>
                          <a:spcPct val="0"/>
                        </a:spcAft>
                        <a:tabLst>
                          <a:tab pos="5600700"/>
                        </a:tabLst>
                      </a:pPr>
                      <a:r>
                        <a:rPr lang="zh-CN" altLang="en-US" sz="2800" b="1" kern="100" smtClean="0">
                          <a:effectLst/>
                          <a:latin typeface="黑体" panose="02010609060101010101" pitchFamily="2" charset="-122"/>
                          <a:ea typeface="黑体" panose="02010609060101010101" pitchFamily="2" charset="-122"/>
                          <a:cs typeface="Courier New" panose="02070309020205020404"/>
                        </a:rPr>
                        <a:t>历史时空</a:t>
                      </a:r>
                      <a:endParaRPr lang="zh-CN" sz="2800" b="1" kern="100">
                        <a:effectLst/>
                        <a:latin typeface="黑体" panose="02010609060101010101" pitchFamily="2" charset="-122"/>
                        <a:ea typeface="黑体" panose="0201060906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zh-CN" sz="2800" kern="100">
                        <a:effectLst/>
                        <a:latin typeface="Times New Roman"/>
                        <a:ea typeface="黑体" panose="0201060906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1025" name="Picture 1" descr="G:\课件\成才之路\2020\同步\新教材\10版\新教材中外历史纲要下\新建文件夹\SA35.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1198662" y="1988840"/>
            <a:ext cx="10441160" cy="26530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基础必备</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一</a:t>
            </a:r>
            <a:r>
              <a:rPr lang="zh-CN" altLang="zh-CN" kern="100">
                <a:latin typeface="宋体" panose="02010600030101010101" pitchFamily="2" charset="-122"/>
                <a:ea typeface="Times New Roman" panose="02020603050405020304"/>
                <a:cs typeface="Courier New" panose="02070309020205020404"/>
              </a:rPr>
              <a:t> </a:t>
            </a:r>
            <a:r>
              <a:rPr lang="zh-CN" altLang="zh-CN" kern="100">
                <a:ea typeface="黑体" panose="02010609060101010101" pitchFamily="2" charset="-122"/>
                <a:cs typeface="Times New Roman" panose="02020603050405020304"/>
              </a:rPr>
              <a:t>、法西斯主义与亚欧战争策源地的形成</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法西斯主义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法西斯组织的建立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意大利：</a:t>
            </a:r>
            <a:r>
              <a:rPr lang="en-US" altLang="zh-CN" kern="100">
                <a:cs typeface="Courier New" panose="02070309020205020404"/>
              </a:rPr>
              <a:t>1919 </a:t>
            </a:r>
            <a:r>
              <a:rPr lang="zh-CN" altLang="zh-CN" kern="100">
                <a:cs typeface="Times New Roman" panose="02020603050405020304"/>
              </a:rPr>
              <a:t>年</a:t>
            </a:r>
            <a:r>
              <a:rPr lang="en-US" altLang="zh-CN" kern="100">
                <a:cs typeface="Courier New" panose="02070309020205020404"/>
              </a:rPr>
              <a:t>___________</a:t>
            </a:r>
            <a:r>
              <a:rPr lang="zh-CN" altLang="zh-CN" kern="100">
                <a:cs typeface="Times New Roman" panose="02020603050405020304"/>
              </a:rPr>
              <a:t>成立</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战斗的意大利法西斯</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，是世界上第一个法西斯主义政党。</a:t>
            </a:r>
            <a:r>
              <a:rPr lang="en-US" altLang="zh-CN" kern="100">
                <a:cs typeface="Courier New" panose="02070309020205020404"/>
              </a:rPr>
              <a:t>1922 </a:t>
            </a:r>
            <a:r>
              <a:rPr lang="zh-CN" altLang="zh-CN" kern="100">
                <a:cs typeface="Times New Roman" panose="02020603050405020304"/>
              </a:rPr>
              <a:t>年，墨索里尼建立了法西斯政权。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德国：</a:t>
            </a:r>
            <a:r>
              <a:rPr lang="en-US" altLang="zh-CN" kern="100">
                <a:cs typeface="Courier New" panose="02070309020205020404"/>
              </a:rPr>
              <a:t>1920 </a:t>
            </a:r>
            <a:r>
              <a:rPr lang="zh-CN" altLang="zh-CN" kern="100">
                <a:cs typeface="Times New Roman" panose="02020603050405020304"/>
              </a:rPr>
              <a:t>年，</a:t>
            </a:r>
            <a:r>
              <a:rPr lang="en-US" altLang="zh-CN" kern="100">
                <a:cs typeface="Courier New" panose="02070309020205020404"/>
              </a:rPr>
              <a:t>_________</a:t>
            </a:r>
            <a:r>
              <a:rPr lang="zh-CN" altLang="zh-CN" kern="100">
                <a:cs typeface="Times New Roman" panose="02020603050405020304"/>
              </a:rPr>
              <a:t>组建</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民族社会主义德意志工人党</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，简称</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纳粹党</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，是德国法西斯运动的开始。</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4546080" y="256490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墨索里尼　</a:t>
            </a:r>
            <a:endParaRPr lang="zh-CN" altLang="zh-CN" sz="1050" kern="100"/>
          </a:p>
        </p:txBody>
      </p:sp>
      <p:sp>
        <p:nvSpPr>
          <p:cNvPr id="6" name="Rectangle 3"/>
          <p:cNvSpPr>
            <a:spLocks noChangeArrowheads="1"/>
          </p:cNvSpPr>
          <p:nvPr/>
        </p:nvSpPr>
        <p:spPr bwMode="auto">
          <a:xfrm>
            <a:off x="4798426" y="371703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希特勒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48342"/>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日本：</a:t>
            </a:r>
            <a:r>
              <a:rPr lang="en-US" altLang="zh-CN" kern="100">
                <a:cs typeface="Courier New" panose="02070309020205020404"/>
              </a:rPr>
              <a:t>1921 </a:t>
            </a:r>
            <a:r>
              <a:rPr lang="zh-CN" altLang="zh-CN" kern="100">
                <a:cs typeface="Times New Roman" panose="02020603050405020304"/>
              </a:rPr>
              <a:t>年，冈村宁次、</a:t>
            </a:r>
            <a:r>
              <a:rPr lang="en-US" altLang="zh-CN" kern="100">
                <a:cs typeface="Courier New" panose="02070309020205020404"/>
              </a:rPr>
              <a:t>___________</a:t>
            </a:r>
            <a:r>
              <a:rPr lang="zh-CN" altLang="zh-CN" kern="100">
                <a:cs typeface="Times New Roman" panose="02020603050405020304"/>
              </a:rPr>
              <a:t>等日本军人订立密约，要求</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消除派阀、刷新人事、改革军制、建立总动员态势</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，是日本军部法西斯运动的开始。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法西斯主义的内容：法西斯主义以极端</a:t>
            </a:r>
            <a:r>
              <a:rPr lang="en-US" altLang="zh-CN" kern="100">
                <a:cs typeface="Courier New" panose="02070309020205020404"/>
              </a:rPr>
              <a:t>___________</a:t>
            </a:r>
            <a:r>
              <a:rPr lang="zh-CN" altLang="zh-CN" kern="100">
                <a:cs typeface="Times New Roman" panose="02020603050405020304"/>
              </a:rPr>
              <a:t>为基本特征，反对自由主义和</a:t>
            </a:r>
            <a:r>
              <a:rPr lang="en-US" altLang="zh-CN" kern="100">
                <a:cs typeface="Courier New" panose="02070309020205020404"/>
              </a:rPr>
              <a:t>___________</a:t>
            </a:r>
            <a:r>
              <a:rPr lang="zh-CN" altLang="zh-CN" kern="100">
                <a:cs typeface="Times New Roman" panose="02020603050405020304"/>
              </a:rPr>
              <a:t>，主张对内实行恐怖独裁统治，对外侵略扩张，发动战争，争霸世界。</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6346280" y="76470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东条英机　</a:t>
            </a:r>
            <a:endParaRPr lang="zh-CN" altLang="zh-CN" sz="1050" kern="100"/>
          </a:p>
        </p:txBody>
      </p:sp>
      <p:sp>
        <p:nvSpPr>
          <p:cNvPr id="6" name="Rectangle 3"/>
          <p:cNvSpPr>
            <a:spLocks noChangeArrowheads="1"/>
          </p:cNvSpPr>
          <p:nvPr/>
        </p:nvSpPr>
        <p:spPr bwMode="auto">
          <a:xfrm>
            <a:off x="8290496" y="256490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民族主义　</a:t>
            </a:r>
            <a:endParaRPr lang="zh-CN" altLang="zh-CN" sz="1050" kern="100"/>
          </a:p>
        </p:txBody>
      </p:sp>
      <p:sp>
        <p:nvSpPr>
          <p:cNvPr id="7" name="Rectangle 3"/>
          <p:cNvSpPr>
            <a:spLocks noChangeArrowheads="1"/>
          </p:cNvSpPr>
          <p:nvPr/>
        </p:nvSpPr>
        <p:spPr bwMode="auto">
          <a:xfrm>
            <a:off x="4042024" y="3105137"/>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共产主义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法西斯主义产生的背景是什么？</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由于第一次世界大战带来的社会大动乱及其造成的破坏和引发的危机，一些国家出现了激烈的极端民族主义情绪和对</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红色</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革命的深深恐惧以及</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凡尔赛</a:t>
            </a:r>
            <a:r>
              <a:rPr lang="en-US" altLang="zh-CN" kern="100">
                <a:ea typeface="仿宋_GB2312"/>
                <a:cs typeface="Courier New" panose="02070309020205020404"/>
              </a:rPr>
              <a:t>—</a:t>
            </a:r>
            <a:r>
              <a:rPr lang="zh-CN" altLang="zh-CN" kern="100">
                <a:ea typeface="仿宋_GB2312"/>
                <a:cs typeface="Times New Roman" panose="02020603050405020304"/>
              </a:rPr>
              <a:t>华盛顿体系</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的安排所激起的新的不满与冲突，导致法西斯主义产生。在世界范围内，法西斯主义几乎同时产生于意大利、德国和日本，最终在这些国家得以发展，并给这个世界带来了另一场战争大灾难。</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0466"/>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欧亚战争策源地的形成</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亚洲：</a:t>
            </a:r>
            <a:r>
              <a:rPr lang="en-US" altLang="zh-CN" kern="100">
                <a:cs typeface="Courier New" panose="02070309020205020404"/>
              </a:rPr>
              <a:t>1931 </a:t>
            </a:r>
            <a:r>
              <a:rPr lang="zh-CN" altLang="zh-CN" kern="100">
                <a:cs typeface="Times New Roman" panose="02020603050405020304"/>
              </a:rPr>
              <a:t>年，日本军队发动</a:t>
            </a:r>
            <a:r>
              <a:rPr lang="en-US" altLang="zh-CN" kern="100">
                <a:cs typeface="Courier New" panose="02070309020205020404"/>
              </a:rPr>
              <a:t>_____________</a:t>
            </a:r>
            <a:r>
              <a:rPr lang="zh-CN" altLang="zh-CN" kern="100">
                <a:cs typeface="Times New Roman" panose="02020603050405020304"/>
              </a:rPr>
              <a:t>，侵占中国东北。</a:t>
            </a:r>
            <a:r>
              <a:rPr lang="en-US" altLang="zh-CN" kern="100">
                <a:cs typeface="Courier New" panose="02070309020205020404"/>
              </a:rPr>
              <a:t>1936 </a:t>
            </a:r>
            <a:r>
              <a:rPr lang="zh-CN" altLang="zh-CN" kern="100">
                <a:cs typeface="Times New Roman" panose="02020603050405020304"/>
              </a:rPr>
              <a:t>年，日本建立军事法西斯专政，以扩大对外侵略为基本国策。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欧洲</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德国纳粹党利用民众对</a:t>
            </a:r>
            <a:r>
              <a:rPr lang="en-US" altLang="zh-CN" kern="100">
                <a:cs typeface="Courier New" panose="02070309020205020404"/>
              </a:rPr>
              <a:t>_________________</a:t>
            </a:r>
            <a:r>
              <a:rPr lang="zh-CN" altLang="zh-CN" kern="100">
                <a:cs typeface="Times New Roman" panose="02020603050405020304"/>
              </a:rPr>
              <a:t>的强烈不满，煽动民族复仇主义，种族狂热和对外扩张得到了广泛支持。</a:t>
            </a:r>
            <a:r>
              <a:rPr lang="en-US" altLang="zh-CN" kern="100">
                <a:cs typeface="Courier New" panose="02070309020205020404"/>
              </a:rPr>
              <a:t>1933 </a:t>
            </a:r>
            <a:r>
              <a:rPr lang="zh-CN" altLang="zh-CN" kern="100">
                <a:cs typeface="Times New Roman" panose="02020603050405020304"/>
              </a:rPr>
              <a:t>年，纳粹党攫取德国政权，建立</a:t>
            </a:r>
            <a:r>
              <a:rPr lang="en-US" altLang="zh-CN" kern="100">
                <a:cs typeface="Courier New" panose="02070309020205020404"/>
              </a:rPr>
              <a:t>_________</a:t>
            </a:r>
            <a:r>
              <a:rPr lang="zh-CN" altLang="zh-CN" kern="100">
                <a:cs typeface="Times New Roman" panose="02020603050405020304"/>
              </a:rPr>
              <a:t>独裁统治，积极扩军备战。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en-US" altLang="zh-CN" kern="100">
                <a:cs typeface="Courier New" panose="02070309020205020404"/>
              </a:rPr>
              <a:t>1935 </a:t>
            </a:r>
            <a:r>
              <a:rPr lang="zh-CN" altLang="zh-CN" kern="100">
                <a:cs typeface="Times New Roman" panose="02020603050405020304"/>
              </a:rPr>
              <a:t>年，意大利入侵</a:t>
            </a:r>
            <a:r>
              <a:rPr lang="en-US" altLang="zh-CN" kern="100">
                <a:cs typeface="Courier New" panose="02070309020205020404"/>
              </a:rPr>
              <a:t>_____________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en-US" altLang="zh-CN" kern="100">
                <a:cs typeface="Courier New" panose="02070309020205020404"/>
              </a:rPr>
              <a:t>1936 </a:t>
            </a:r>
            <a:r>
              <a:rPr lang="zh-CN" altLang="zh-CN" kern="100">
                <a:cs typeface="Times New Roman" panose="02020603050405020304"/>
              </a:rPr>
              <a:t>年，意大利和德国结成轴心国</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742006" y="1268760"/>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九一八事变　</a:t>
            </a:r>
            <a:endParaRPr lang="zh-CN" altLang="zh-CN" sz="1050" kern="100"/>
          </a:p>
        </p:txBody>
      </p:sp>
      <p:sp>
        <p:nvSpPr>
          <p:cNvPr id="6" name="Rectangle 3"/>
          <p:cNvSpPr>
            <a:spLocks noChangeArrowheads="1"/>
          </p:cNvSpPr>
          <p:nvPr/>
        </p:nvSpPr>
        <p:spPr bwMode="auto">
          <a:xfrm>
            <a:off x="5589243" y="3140968"/>
            <a:ext cx="3070071"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《凡尔赛条约》　</a:t>
            </a:r>
            <a:endParaRPr lang="zh-CN" altLang="zh-CN" sz="1050" kern="100"/>
          </a:p>
        </p:txBody>
      </p:sp>
      <p:sp>
        <p:nvSpPr>
          <p:cNvPr id="9" name="Rectangle 3"/>
          <p:cNvSpPr>
            <a:spLocks noChangeArrowheads="1"/>
          </p:cNvSpPr>
          <p:nvPr/>
        </p:nvSpPr>
        <p:spPr bwMode="auto">
          <a:xfrm>
            <a:off x="3502282" y="4293096"/>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法西斯　</a:t>
            </a:r>
            <a:endParaRPr lang="zh-CN" altLang="zh-CN" sz="1050" kern="100"/>
          </a:p>
        </p:txBody>
      </p:sp>
      <p:sp>
        <p:nvSpPr>
          <p:cNvPr id="10" name="Rectangle 3"/>
          <p:cNvSpPr>
            <a:spLocks noChangeArrowheads="1"/>
          </p:cNvSpPr>
          <p:nvPr/>
        </p:nvSpPr>
        <p:spPr bwMode="auto">
          <a:xfrm>
            <a:off x="5018442" y="4941168"/>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埃塞俄比亚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blinds(horizontal)">
                                      <p:cBhvr>
                                        <p:cTn id="2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英法的绥靖政策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表现：</a:t>
            </a:r>
            <a:r>
              <a:rPr lang="en-US" altLang="zh-CN" kern="100">
                <a:cs typeface="Courier New" panose="02070309020205020404"/>
              </a:rPr>
              <a:t>1938 </a:t>
            </a:r>
            <a:r>
              <a:rPr lang="zh-CN" altLang="zh-CN" kern="100">
                <a:cs typeface="Times New Roman" panose="02020603050405020304"/>
              </a:rPr>
              <a:t>年，德国吞并奥地利，并对捷克斯洛伐克提出领土要求。英法实行绥靖政策，与德意签订</a:t>
            </a:r>
            <a:r>
              <a:rPr lang="en-US" altLang="zh-CN" kern="100">
                <a:cs typeface="Courier New" panose="02070309020205020404"/>
              </a:rPr>
              <a:t>_________________</a:t>
            </a:r>
            <a:r>
              <a:rPr lang="zh-CN" altLang="zh-CN" kern="100">
                <a:cs typeface="Times New Roman" panose="02020603050405020304"/>
              </a:rPr>
              <a:t>，</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把苏台德等地区割让给德国。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影响：更加助长了</a:t>
            </a:r>
            <a:r>
              <a:rPr lang="en-US" altLang="zh-CN" kern="100">
                <a:cs typeface="Courier New" panose="02070309020205020404"/>
              </a:rPr>
              <a:t>_________</a:t>
            </a:r>
            <a:r>
              <a:rPr lang="zh-CN" altLang="zh-CN" kern="100">
                <a:cs typeface="Times New Roman" panose="02020603050405020304"/>
              </a:rPr>
              <a:t>国家的侵略野心。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【概念阐释】</a:t>
            </a:r>
            <a:r>
              <a:rPr lang="zh-CN" altLang="zh-CN" kern="100">
                <a:ea typeface="楷体_GB2312"/>
                <a:cs typeface="Times New Roman" panose="02020603050405020304"/>
              </a:rPr>
              <a:t>绥靖政策是第一次世界大战后西方大国的统治者为了确保既得利益，避免战争，对法西斯国家的侵略采取的一种妥协、纵容的政策。</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7101411" y="1943254"/>
            <a:ext cx="3070071"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《慕尼黑协定》　</a:t>
            </a:r>
            <a:endParaRPr lang="zh-CN" altLang="zh-CN" sz="1050" kern="100"/>
          </a:p>
        </p:txBody>
      </p:sp>
      <p:sp>
        <p:nvSpPr>
          <p:cNvPr id="6" name="Rectangle 3"/>
          <p:cNvSpPr>
            <a:spLocks noChangeArrowheads="1"/>
          </p:cNvSpPr>
          <p:nvPr/>
        </p:nvSpPr>
        <p:spPr bwMode="auto">
          <a:xfrm>
            <a:off x="4582402" y="3068960"/>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法西斯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二、第二次世界大战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序幕：</a:t>
            </a:r>
            <a:r>
              <a:rPr lang="en-US" altLang="zh-CN" kern="100">
                <a:cs typeface="Courier New" panose="02070309020205020404"/>
              </a:rPr>
              <a:t>1931 </a:t>
            </a:r>
            <a:r>
              <a:rPr lang="zh-CN" altLang="zh-CN" kern="100">
                <a:cs typeface="Times New Roman" panose="02020603050405020304"/>
              </a:rPr>
              <a:t>年日本制造九一八事变，发动了侵华战争，拉开了第二次世界大战的</a:t>
            </a:r>
            <a:r>
              <a:rPr lang="en-US" altLang="zh-CN" kern="100">
                <a:cs typeface="Courier New" panose="02070309020205020404"/>
              </a:rPr>
              <a:t>_______</a:t>
            </a:r>
            <a:r>
              <a:rPr lang="zh-CN" altLang="zh-CN" kern="100">
                <a:cs typeface="Times New Roman" panose="02020603050405020304"/>
              </a:rPr>
              <a:t>，中国人民开始局部抗战。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在亚洲爆发的标志：</a:t>
            </a:r>
            <a:r>
              <a:rPr lang="en-US" altLang="zh-CN" kern="100">
                <a:cs typeface="Courier New" panose="02070309020205020404"/>
              </a:rPr>
              <a:t>1937 </a:t>
            </a:r>
            <a:r>
              <a:rPr lang="zh-CN" altLang="zh-CN" kern="100">
                <a:cs typeface="Times New Roman" panose="02020603050405020304"/>
              </a:rPr>
              <a:t>年</a:t>
            </a:r>
            <a:r>
              <a:rPr lang="en-US" altLang="zh-CN" kern="100">
                <a:cs typeface="Courier New" panose="02070309020205020404"/>
              </a:rPr>
              <a:t>7 </a:t>
            </a:r>
            <a:r>
              <a:rPr lang="zh-CN" altLang="zh-CN" kern="100">
                <a:cs typeface="Times New Roman" panose="02020603050405020304"/>
              </a:rPr>
              <a:t>月</a:t>
            </a:r>
            <a:r>
              <a:rPr lang="en-US" altLang="zh-CN" kern="100">
                <a:cs typeface="Courier New" panose="02070309020205020404"/>
              </a:rPr>
              <a:t>7 </a:t>
            </a:r>
            <a:r>
              <a:rPr lang="zh-CN" altLang="zh-CN" kern="100">
                <a:cs typeface="Times New Roman" panose="02020603050405020304"/>
              </a:rPr>
              <a:t>日，日本发动</a:t>
            </a:r>
            <a:r>
              <a:rPr lang="en-US" altLang="zh-CN" kern="100">
                <a:cs typeface="Courier New" panose="02070309020205020404"/>
              </a:rPr>
              <a:t>_______</a:t>
            </a:r>
            <a:r>
              <a:rPr lang="zh-CN" altLang="zh-CN" kern="100">
                <a:cs typeface="Times New Roman" panose="02020603050405020304"/>
              </a:rPr>
              <a:t>侵华战争，中国开始全民族抗战，这也成为第二次世界大战在亚洲爆发的标志。</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全面爆发：</a:t>
            </a:r>
            <a:r>
              <a:rPr lang="en-US" altLang="zh-CN" kern="100">
                <a:cs typeface="Courier New" panose="02070309020205020404"/>
              </a:rPr>
              <a:t>1939 </a:t>
            </a:r>
            <a:r>
              <a:rPr lang="zh-CN" altLang="zh-CN" kern="100">
                <a:cs typeface="Times New Roman" panose="02020603050405020304"/>
              </a:rPr>
              <a:t>年</a:t>
            </a:r>
            <a:r>
              <a:rPr lang="en-US" altLang="zh-CN" kern="100">
                <a:cs typeface="Courier New" panose="02070309020205020404"/>
              </a:rPr>
              <a:t>9 </a:t>
            </a:r>
            <a:r>
              <a:rPr lang="zh-CN" altLang="zh-CN" kern="100">
                <a:cs typeface="Times New Roman" panose="02020603050405020304"/>
              </a:rPr>
              <a:t>月德国以</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闪击战</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突袭</a:t>
            </a:r>
            <a:r>
              <a:rPr lang="en-US" altLang="zh-CN" kern="100">
                <a:cs typeface="Courier New" panose="02070309020205020404"/>
              </a:rPr>
              <a:t>_______</a:t>
            </a:r>
            <a:r>
              <a:rPr lang="zh-CN" altLang="zh-CN" kern="100">
                <a:cs typeface="Times New Roman" panose="02020603050405020304"/>
              </a:rPr>
              <a:t>，英法被迫对德宣战，第二次世界大战全面爆发。德国东突西进，迅速占领欧洲大部分地区，</a:t>
            </a:r>
            <a:r>
              <a:rPr lang="en-US" altLang="zh-CN" kern="100">
                <a:cs typeface="Courier New" panose="02070309020205020404"/>
              </a:rPr>
              <a:t>_______</a:t>
            </a:r>
            <a:r>
              <a:rPr lang="zh-CN" altLang="zh-CN" kern="100">
                <a:cs typeface="Times New Roman" panose="02020603050405020304"/>
              </a:rPr>
              <a:t>败降，英国坚持抵抗。</a:t>
            </a:r>
            <a:r>
              <a:rPr lang="en-US" altLang="zh-CN" kern="100">
                <a:cs typeface="Courier New" panose="02070309020205020404"/>
              </a:rPr>
              <a:t>1941 </a:t>
            </a:r>
            <a:r>
              <a:rPr lang="zh-CN" altLang="zh-CN" kern="100">
                <a:cs typeface="Times New Roman" panose="02020603050405020304"/>
              </a:rPr>
              <a:t>年</a:t>
            </a:r>
            <a:r>
              <a:rPr lang="en-US" altLang="zh-CN" kern="100">
                <a:cs typeface="Courier New" panose="02070309020205020404"/>
              </a:rPr>
              <a:t>6 </a:t>
            </a:r>
            <a:r>
              <a:rPr lang="zh-CN" altLang="zh-CN" kern="100">
                <a:cs typeface="Times New Roman" panose="02020603050405020304"/>
              </a:rPr>
              <a:t>月德国入侵苏联，苏联战场成为抵抗纳粹德国的主战场</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3538604" y="1727230"/>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序幕　</a:t>
            </a:r>
            <a:endParaRPr lang="zh-CN" altLang="zh-CN" sz="1050" kern="100"/>
          </a:p>
        </p:txBody>
      </p:sp>
      <p:sp>
        <p:nvSpPr>
          <p:cNvPr id="6" name="Rectangle 3"/>
          <p:cNvSpPr>
            <a:spLocks noChangeArrowheads="1"/>
          </p:cNvSpPr>
          <p:nvPr/>
        </p:nvSpPr>
        <p:spPr bwMode="auto">
          <a:xfrm>
            <a:off x="9443260" y="2255412"/>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全面　</a:t>
            </a:r>
            <a:endParaRPr lang="zh-CN" altLang="zh-CN" sz="1050" kern="100"/>
          </a:p>
        </p:txBody>
      </p:sp>
      <p:sp>
        <p:nvSpPr>
          <p:cNvPr id="7" name="Rectangle 3"/>
          <p:cNvSpPr>
            <a:spLocks noChangeArrowheads="1"/>
          </p:cNvSpPr>
          <p:nvPr/>
        </p:nvSpPr>
        <p:spPr bwMode="auto">
          <a:xfrm>
            <a:off x="9083220" y="4077072"/>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波兰　</a:t>
            </a:r>
            <a:endParaRPr lang="zh-CN" altLang="zh-CN" sz="1050" kern="100"/>
          </a:p>
        </p:txBody>
      </p:sp>
      <p:sp>
        <p:nvSpPr>
          <p:cNvPr id="8" name="Rectangle 3"/>
          <p:cNvSpPr>
            <a:spLocks noChangeArrowheads="1"/>
          </p:cNvSpPr>
          <p:nvPr/>
        </p:nvSpPr>
        <p:spPr bwMode="auto">
          <a:xfrm>
            <a:off x="2962540" y="530120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法国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81671"/>
            <a:ext cx="11382863" cy="4851585"/>
          </a:xfrm>
        </p:spPr>
        <p:txBody>
          <a:bodyPr/>
          <a:lstStyle/>
          <a:p>
            <a:pPr indent="713740">
              <a:tabLst>
                <a:tab pos="5600700"/>
                <a:tab pos="9867900"/>
              </a:tabLst>
            </a:pPr>
            <a:r>
              <a:rPr lang="en-US" altLang="zh-CN" kern="100" smtClean="0">
                <a:ea typeface="黑体" panose="02010609060101010101" pitchFamily="2" charset="-122"/>
                <a:cs typeface="Courier New" panose="02070309020205020404"/>
              </a:rPr>
              <a:t>4</a:t>
            </a:r>
            <a:r>
              <a:rPr lang="zh-CN" altLang="zh-CN" kern="100" smtClean="0">
                <a:cs typeface="Times New Roman" panose="02020603050405020304"/>
              </a:rPr>
              <a:t>．</a:t>
            </a:r>
            <a:r>
              <a:rPr lang="zh-CN" altLang="zh-CN" kern="100" smtClean="0">
                <a:ea typeface="黑体" panose="02010609060101010101" pitchFamily="2" charset="-122"/>
                <a:cs typeface="Times New Roman" panose="02020603050405020304"/>
              </a:rPr>
              <a:t>全球阶段：</a:t>
            </a:r>
            <a:r>
              <a:rPr lang="zh-CN" altLang="zh-CN" kern="100" smtClean="0">
                <a:cs typeface="Times New Roman" panose="02020603050405020304"/>
              </a:rPr>
              <a:t>同年</a:t>
            </a:r>
            <a:r>
              <a:rPr lang="en-US" altLang="zh-CN" kern="100" smtClean="0">
                <a:cs typeface="Courier New" panose="02070309020205020404"/>
              </a:rPr>
              <a:t>12 </a:t>
            </a:r>
            <a:r>
              <a:rPr lang="zh-CN" altLang="zh-CN" kern="100" smtClean="0">
                <a:cs typeface="Times New Roman" panose="02020603050405020304"/>
              </a:rPr>
              <a:t>月，日本挑起</a:t>
            </a:r>
            <a:r>
              <a:rPr lang="en-US" altLang="zh-CN" kern="100" smtClean="0">
                <a:cs typeface="Courier New" panose="02070309020205020404"/>
              </a:rPr>
              <a:t>_____________</a:t>
            </a:r>
            <a:r>
              <a:rPr lang="zh-CN" altLang="zh-CN" kern="100" smtClean="0">
                <a:cs typeface="Times New Roman" panose="02020603050405020304"/>
              </a:rPr>
              <a:t>，美国对日宣战，第二次世界大战发展到全球阶段。</a:t>
            </a:r>
            <a:endParaRPr lang="zh-CN" altLang="zh-CN" sz="1050" kern="100" smtClean="0">
              <a:latin typeface="宋体" panose="02010600030101010101" pitchFamily="2" charset="-122"/>
              <a:cs typeface="Courier New" panose="02070309020205020404"/>
            </a:endParaRPr>
          </a:p>
          <a:p>
            <a:pPr indent="713740">
              <a:tabLst>
                <a:tab pos="5600700"/>
                <a:tab pos="9867900"/>
              </a:tabLst>
            </a:pPr>
            <a:r>
              <a:rPr lang="en-US" altLang="zh-CN" kern="100" smtClean="0">
                <a:ea typeface="黑体" panose="02010609060101010101" pitchFamily="2" charset="-122"/>
                <a:cs typeface="Courier New" panose="02070309020205020404"/>
              </a:rPr>
              <a:t>5</a:t>
            </a:r>
            <a:r>
              <a:rPr lang="zh-CN" altLang="zh-CN" kern="100" smtClean="0">
                <a:cs typeface="Times New Roman" panose="02020603050405020304"/>
              </a:rPr>
              <a:t>．</a:t>
            </a:r>
            <a:r>
              <a:rPr lang="zh-CN" altLang="zh-CN" kern="100" smtClean="0">
                <a:ea typeface="黑体" panose="02010609060101010101" pitchFamily="2" charset="-122"/>
                <a:cs typeface="Times New Roman" panose="02020603050405020304"/>
              </a:rPr>
              <a:t>世界反法西斯同盟的建立：</a:t>
            </a:r>
            <a:r>
              <a:rPr lang="en-US" altLang="zh-CN" kern="100" smtClean="0">
                <a:cs typeface="Courier New" panose="02070309020205020404"/>
              </a:rPr>
              <a:t>1942 </a:t>
            </a:r>
            <a:r>
              <a:rPr lang="zh-CN" altLang="zh-CN" kern="100" smtClean="0">
                <a:cs typeface="Times New Roman" panose="02020603050405020304"/>
              </a:rPr>
              <a:t>年</a:t>
            </a:r>
            <a:r>
              <a:rPr lang="en-US" altLang="zh-CN" kern="100" smtClean="0">
                <a:cs typeface="Courier New" panose="02070309020205020404"/>
              </a:rPr>
              <a:t>1 </a:t>
            </a:r>
            <a:r>
              <a:rPr lang="zh-CN" altLang="zh-CN" kern="100" smtClean="0">
                <a:cs typeface="Times New Roman" panose="02020603050405020304"/>
              </a:rPr>
              <a:t>月，以美、苏、英、中为首的</a:t>
            </a:r>
            <a:r>
              <a:rPr lang="en-US" altLang="zh-CN" kern="100" smtClean="0">
                <a:cs typeface="Courier New" panose="02070309020205020404"/>
              </a:rPr>
              <a:t>26</a:t>
            </a:r>
            <a:r>
              <a:rPr lang="zh-CN" altLang="zh-CN" kern="100" smtClean="0">
                <a:cs typeface="Times New Roman" panose="02020603050405020304"/>
              </a:rPr>
              <a:t>个国家签署《联合国家宣言》，建立世界</a:t>
            </a:r>
            <a:r>
              <a:rPr lang="en-US" altLang="zh-CN" kern="100" smtClean="0">
                <a:cs typeface="Courier New" panose="02070309020205020404"/>
              </a:rPr>
              <a:t>___________</a:t>
            </a:r>
            <a:r>
              <a:rPr lang="zh-CN" altLang="zh-CN" kern="100" smtClean="0">
                <a:cs typeface="Times New Roman" panose="02020603050405020304"/>
              </a:rPr>
              <a:t>同盟。</a:t>
            </a:r>
            <a:endParaRPr lang="zh-CN" altLang="zh-CN" sz="1050" kern="100" smtClean="0">
              <a:latin typeface="宋体" panose="02010600030101010101" pitchFamily="2" charset="-122"/>
              <a:cs typeface="Courier New" panose="02070309020205020404"/>
            </a:endParaRPr>
          </a:p>
          <a:p>
            <a:pPr indent="713740">
              <a:tabLst>
                <a:tab pos="5600700"/>
                <a:tab pos="9867900"/>
              </a:tabLst>
            </a:pPr>
            <a:r>
              <a:rPr lang="en-US" altLang="zh-CN" kern="100" smtClean="0">
                <a:ea typeface="黑体" panose="02010609060101010101" pitchFamily="2" charset="-122"/>
                <a:cs typeface="Courier New" panose="02070309020205020404"/>
              </a:rPr>
              <a:t>6</a:t>
            </a:r>
            <a:r>
              <a:rPr lang="zh-CN" altLang="zh-CN" kern="100" smtClean="0">
                <a:cs typeface="Times New Roman" panose="02020603050405020304"/>
              </a:rPr>
              <a:t>．</a:t>
            </a:r>
            <a:r>
              <a:rPr lang="zh-CN" altLang="zh-CN" kern="100" smtClean="0">
                <a:ea typeface="黑体" panose="02010609060101010101" pitchFamily="2" charset="-122"/>
                <a:cs typeface="Times New Roman" panose="02020603050405020304"/>
              </a:rPr>
              <a:t>结束：</a:t>
            </a:r>
            <a:r>
              <a:rPr lang="zh-CN" altLang="zh-CN" kern="100" smtClean="0">
                <a:cs typeface="Times New Roman" panose="02020603050405020304"/>
              </a:rPr>
              <a:t>同盟国家协同作战，相继打败意大利、</a:t>
            </a:r>
            <a:r>
              <a:rPr lang="en-US" altLang="zh-CN" kern="100" smtClean="0">
                <a:cs typeface="Courier New" panose="02070309020205020404"/>
              </a:rPr>
              <a:t>_______</a:t>
            </a:r>
            <a:r>
              <a:rPr lang="zh-CN" altLang="zh-CN" kern="100" smtClean="0">
                <a:cs typeface="Times New Roman" panose="02020603050405020304"/>
              </a:rPr>
              <a:t>和日本。</a:t>
            </a:r>
            <a:r>
              <a:rPr lang="en-US" altLang="zh-CN" kern="100" smtClean="0">
                <a:cs typeface="Courier New" panose="02070309020205020404"/>
              </a:rPr>
              <a:t>1945 </a:t>
            </a:r>
            <a:r>
              <a:rPr lang="zh-CN" altLang="zh-CN" kern="100" smtClean="0">
                <a:cs typeface="Times New Roman" panose="02020603050405020304"/>
              </a:rPr>
              <a:t>年</a:t>
            </a:r>
            <a:r>
              <a:rPr lang="en-US" altLang="zh-CN" kern="100" smtClean="0">
                <a:cs typeface="Courier New" panose="02070309020205020404"/>
              </a:rPr>
              <a:t>5 </a:t>
            </a:r>
            <a:r>
              <a:rPr lang="zh-CN" altLang="zh-CN" kern="100" smtClean="0">
                <a:cs typeface="Times New Roman" panose="02020603050405020304"/>
              </a:rPr>
              <a:t>月</a:t>
            </a:r>
            <a:r>
              <a:rPr lang="en-US" altLang="zh-CN" kern="100" smtClean="0">
                <a:cs typeface="Courier New" panose="02070309020205020404"/>
              </a:rPr>
              <a:t>8 </a:t>
            </a:r>
            <a:r>
              <a:rPr lang="zh-CN" altLang="zh-CN" kern="100" smtClean="0">
                <a:cs typeface="Times New Roman" panose="02020603050405020304"/>
              </a:rPr>
              <a:t>日，德国投降，</a:t>
            </a:r>
            <a:r>
              <a:rPr lang="en-US" altLang="zh-CN" kern="100" smtClean="0">
                <a:cs typeface="Courier New" panose="02070309020205020404"/>
              </a:rPr>
              <a:t>9 </a:t>
            </a:r>
            <a:r>
              <a:rPr lang="zh-CN" altLang="zh-CN" kern="100" smtClean="0">
                <a:cs typeface="Times New Roman" panose="02020603050405020304"/>
              </a:rPr>
              <a:t>月</a:t>
            </a:r>
            <a:r>
              <a:rPr lang="en-US" altLang="zh-CN" kern="100" smtClean="0">
                <a:cs typeface="Courier New" panose="02070309020205020404"/>
              </a:rPr>
              <a:t>2 </a:t>
            </a:r>
            <a:r>
              <a:rPr lang="zh-CN" altLang="zh-CN" kern="100" smtClean="0">
                <a:cs typeface="Times New Roman" panose="02020603050405020304"/>
              </a:rPr>
              <a:t>日，</a:t>
            </a:r>
            <a:r>
              <a:rPr lang="en-US" altLang="zh-CN" kern="100" smtClean="0">
                <a:cs typeface="Courier New" panose="02070309020205020404"/>
              </a:rPr>
              <a:t>_______</a:t>
            </a:r>
            <a:r>
              <a:rPr lang="zh-CN" altLang="zh-CN" kern="100" smtClean="0">
                <a:cs typeface="Times New Roman" panose="02020603050405020304"/>
              </a:rPr>
              <a:t>签署无条件投降书，第二次世界大战结束。</a:t>
            </a:r>
            <a:endParaRPr lang="zh-CN" altLang="zh-CN" sz="1050" kern="100" smtClean="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7462087" y="881671"/>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太平洋战争　</a:t>
            </a:r>
            <a:endParaRPr lang="zh-CN" altLang="zh-CN" sz="1050" kern="100"/>
          </a:p>
        </p:txBody>
      </p:sp>
      <p:sp>
        <p:nvSpPr>
          <p:cNvPr id="6" name="Rectangle 3"/>
          <p:cNvSpPr>
            <a:spLocks noChangeArrowheads="1"/>
          </p:cNvSpPr>
          <p:nvPr/>
        </p:nvSpPr>
        <p:spPr bwMode="auto">
          <a:xfrm>
            <a:off x="8218488" y="2681871"/>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反法西斯　</a:t>
            </a:r>
            <a:endParaRPr lang="zh-CN" altLang="zh-CN" sz="1050" kern="100"/>
          </a:p>
        </p:txBody>
      </p:sp>
      <p:sp>
        <p:nvSpPr>
          <p:cNvPr id="7" name="Rectangle 3"/>
          <p:cNvSpPr>
            <a:spLocks noChangeArrowheads="1"/>
          </p:cNvSpPr>
          <p:nvPr/>
        </p:nvSpPr>
        <p:spPr bwMode="auto">
          <a:xfrm>
            <a:off x="9155228" y="3329943"/>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德国　</a:t>
            </a:r>
            <a:endParaRPr lang="zh-CN" altLang="zh-CN" sz="1050" kern="100"/>
          </a:p>
        </p:txBody>
      </p:sp>
      <p:sp>
        <p:nvSpPr>
          <p:cNvPr id="8" name="Rectangle 3"/>
          <p:cNvSpPr>
            <a:spLocks noChangeArrowheads="1"/>
          </p:cNvSpPr>
          <p:nvPr/>
        </p:nvSpPr>
        <p:spPr bwMode="auto">
          <a:xfrm>
            <a:off x="6922980" y="393305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日本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世界反法西斯战争胜利的原因。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en-US" altLang="zh-CN" kern="100">
                <a:ea typeface="仿宋_GB2312"/>
                <a:cs typeface="Courier New" panose="02070309020205020404"/>
              </a:rPr>
              <a:t>(1)</a:t>
            </a:r>
            <a:r>
              <a:rPr lang="zh-CN" altLang="zh-CN" kern="100">
                <a:ea typeface="仿宋_GB2312"/>
                <a:cs typeface="Times New Roman" panose="02020603050405020304"/>
              </a:rPr>
              <a:t>战争的正义性。法西斯国家的侵略战争遭到了包括本国反战力量在内的世界人民的强烈反对。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世界反法西斯联盟的形成</a:t>
            </a:r>
            <a:r>
              <a:rPr lang="en-US" altLang="zh-CN" kern="100">
                <a:ea typeface="仿宋_GB2312"/>
                <a:cs typeface="Courier New" panose="02070309020205020404"/>
              </a:rPr>
              <a:t>(</a:t>
            </a:r>
            <a:r>
              <a:rPr lang="zh-CN" altLang="zh-CN" kern="100">
                <a:ea typeface="仿宋_GB2312"/>
                <a:cs typeface="Times New Roman" panose="02020603050405020304"/>
              </a:rPr>
              <a:t>根本原因</a:t>
            </a:r>
            <a:r>
              <a:rPr lang="en-US" altLang="zh-CN" kern="100">
                <a:ea typeface="仿宋_GB2312"/>
                <a:cs typeface="Courier New" panose="02070309020205020404"/>
              </a:rPr>
              <a:t>)</a:t>
            </a:r>
            <a:r>
              <a:rPr lang="zh-CN" altLang="zh-CN" kern="100">
                <a:ea typeface="仿宋_GB2312"/>
                <a:cs typeface="Times New Roman" panose="02020603050405020304"/>
              </a:rPr>
              <a:t>。协调了反法西斯各国行动，充分发挥了人力、物力、财力优势，为战争胜利提供了可靠保障。</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(3)</a:t>
            </a:r>
            <a:r>
              <a:rPr lang="zh-CN" altLang="zh-CN" kern="100">
                <a:ea typeface="仿宋_GB2312"/>
                <a:cs typeface="Times New Roman" panose="02020603050405020304"/>
              </a:rPr>
              <a:t>同盟国的经济力量对轴心国形成压倒性优势。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(4)</a:t>
            </a:r>
            <a:r>
              <a:rPr lang="zh-CN" altLang="zh-CN" kern="100">
                <a:ea typeface="仿宋_GB2312"/>
                <a:cs typeface="Times New Roman" panose="02020603050405020304"/>
              </a:rPr>
              <a:t>各国人民为赢得战争的胜利同仇敌忾，浴血奋战。人民是战争胜利的决定性力量。</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三、战后国际秩序的建立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雅尔塔体系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建立：第二次世界大战中后期，反法西斯同盟国的首脑相继在</a:t>
            </a:r>
            <a:r>
              <a:rPr lang="en-US" altLang="zh-CN" kern="100">
                <a:cs typeface="Courier New" panose="02070309020205020404"/>
              </a:rPr>
              <a:t>_______</a:t>
            </a:r>
            <a:r>
              <a:rPr lang="zh-CN" altLang="zh-CN" kern="100">
                <a:cs typeface="Times New Roman" panose="02020603050405020304"/>
              </a:rPr>
              <a:t>、德黑兰、</a:t>
            </a:r>
            <a:r>
              <a:rPr lang="en-US" altLang="zh-CN" kern="100">
                <a:cs typeface="Courier New" panose="02070309020205020404"/>
              </a:rPr>
              <a:t>_________</a:t>
            </a:r>
            <a:r>
              <a:rPr lang="zh-CN" altLang="zh-CN" kern="100">
                <a:cs typeface="Times New Roman" panose="02020603050405020304"/>
              </a:rPr>
              <a:t>和波茨坦等地召开会议，缔结了一系列条约和协定，建立了战后国际秩序，史称</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雅尔塔体系</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主要内容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重新确定欧亚国家的版图，德国由美、苏、英、法</a:t>
            </a:r>
            <a:r>
              <a:rPr lang="en-US" altLang="zh-CN" kern="100">
                <a:cs typeface="Courier New" panose="02070309020205020404"/>
              </a:rPr>
              <a:t>_______</a:t>
            </a:r>
            <a:r>
              <a:rPr lang="zh-CN" altLang="zh-CN" kern="100">
                <a:cs typeface="Times New Roman" panose="02020603050405020304"/>
              </a:rPr>
              <a:t>占领，日本由美国单独占领。</a:t>
            </a:r>
            <a:endParaRPr lang="zh-CN" altLang="zh-CN" sz="1050" kern="100">
              <a:latin typeface="宋体" panose="02010600030101010101" pitchFamily="2" charset="-122"/>
              <a:cs typeface="Courier New" panose="02070309020205020404"/>
            </a:endParaRPr>
          </a:p>
          <a:p>
            <a:endParaRPr lang="zh-CN" altLang="en-US"/>
          </a:p>
        </p:txBody>
      </p:sp>
      <p:sp>
        <p:nvSpPr>
          <p:cNvPr id="6" name="Rectangle 3"/>
          <p:cNvSpPr>
            <a:spLocks noChangeArrowheads="1"/>
          </p:cNvSpPr>
          <p:nvPr/>
        </p:nvSpPr>
        <p:spPr bwMode="auto">
          <a:xfrm>
            <a:off x="658284" y="256490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开罗　</a:t>
            </a:r>
            <a:endParaRPr lang="zh-CN" altLang="zh-CN" sz="1050" kern="100"/>
          </a:p>
        </p:txBody>
      </p:sp>
      <p:sp>
        <p:nvSpPr>
          <p:cNvPr id="7" name="Rectangle 3"/>
          <p:cNvSpPr>
            <a:spLocks noChangeArrowheads="1"/>
          </p:cNvSpPr>
          <p:nvPr/>
        </p:nvSpPr>
        <p:spPr bwMode="auto">
          <a:xfrm>
            <a:off x="3718306" y="2564904"/>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雅尔塔　</a:t>
            </a:r>
            <a:endParaRPr lang="zh-CN" altLang="zh-CN" sz="1050" kern="100"/>
          </a:p>
        </p:txBody>
      </p:sp>
      <p:sp>
        <p:nvSpPr>
          <p:cNvPr id="8" name="Rectangle 3"/>
          <p:cNvSpPr>
            <a:spLocks noChangeArrowheads="1"/>
          </p:cNvSpPr>
          <p:nvPr/>
        </p:nvSpPr>
        <p:spPr bwMode="auto">
          <a:xfrm>
            <a:off x="10235348" y="436510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分区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blinds(horizontal)">
                                      <p:cBhvr>
                                        <p:cTn id="1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日本领土限制在四个岛屿及若干小岛，退出</a:t>
            </a:r>
            <a:r>
              <a:rPr lang="en-US" altLang="zh-CN" kern="100">
                <a:cs typeface="Courier New" panose="02070309020205020404"/>
              </a:rPr>
              <a:t>_________________</a:t>
            </a:r>
            <a:r>
              <a:rPr lang="zh-CN" altLang="zh-CN" kern="100">
                <a:cs typeface="Times New Roman" panose="02020603050405020304"/>
              </a:rPr>
              <a:t>以来在太平洋区域所占的一切岛屿以及日本窃取于</a:t>
            </a:r>
            <a:r>
              <a:rPr lang="en-US" altLang="zh-CN" kern="100">
                <a:cs typeface="Courier New" panose="02070309020205020404"/>
              </a:rPr>
              <a:t>_______</a:t>
            </a:r>
            <a:r>
              <a:rPr lang="zh-CN" altLang="zh-CN" kern="100">
                <a:cs typeface="Times New Roman" panose="02020603050405020304"/>
              </a:rPr>
              <a:t>的领土，例如东北、台湾及其附属岛屿、澎湖列岛等归还中国。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承认朝鲜最终独立。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④</a:t>
            </a:r>
            <a:r>
              <a:rPr lang="zh-CN" altLang="zh-CN" kern="100">
                <a:cs typeface="Times New Roman" panose="02020603050405020304"/>
              </a:rPr>
              <a:t>审判战犯，肃清</a:t>
            </a:r>
            <a:r>
              <a:rPr lang="en-US" altLang="zh-CN" kern="100">
                <a:cs typeface="Courier New" panose="02070309020205020404"/>
              </a:rPr>
              <a:t>_________</a:t>
            </a:r>
            <a:r>
              <a:rPr lang="zh-CN" altLang="zh-CN" kern="100">
                <a:cs typeface="Times New Roman" panose="02020603050405020304"/>
              </a:rPr>
              <a:t>主义和军国主义。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⑤</a:t>
            </a:r>
            <a:r>
              <a:rPr lang="zh-CN" altLang="zh-CN" kern="100">
                <a:cs typeface="Times New Roman" panose="02020603050405020304"/>
              </a:rPr>
              <a:t>对德、日、意的</a:t>
            </a:r>
            <a:r>
              <a:rPr lang="en-US" altLang="zh-CN" kern="100">
                <a:cs typeface="Courier New" panose="02070309020205020404"/>
              </a:rPr>
              <a:t>_________</a:t>
            </a:r>
            <a:r>
              <a:rPr lang="zh-CN" altLang="zh-CN" kern="100">
                <a:cs typeface="Times New Roman" panose="02020603050405020304"/>
              </a:rPr>
              <a:t>及国联的委任统治地实行托管，原则上承认被压迫民族的独立权利；美、苏、英划分势力范围。</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⑥</a:t>
            </a:r>
            <a:r>
              <a:rPr lang="zh-CN" altLang="zh-CN" kern="100">
                <a:cs typeface="Times New Roman" panose="02020603050405020304"/>
              </a:rPr>
              <a:t>成立联合国。</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8903518" y="740611"/>
            <a:ext cx="3070071"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第一次世界大战　</a:t>
            </a:r>
            <a:endParaRPr lang="zh-CN" altLang="zh-CN" sz="1050" kern="100"/>
          </a:p>
        </p:txBody>
      </p:sp>
      <p:sp>
        <p:nvSpPr>
          <p:cNvPr id="6" name="Rectangle 3"/>
          <p:cNvSpPr>
            <a:spLocks noChangeArrowheads="1"/>
          </p:cNvSpPr>
          <p:nvPr/>
        </p:nvSpPr>
        <p:spPr bwMode="auto">
          <a:xfrm>
            <a:off x="8795188" y="134076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中国　</a:t>
            </a:r>
            <a:endParaRPr lang="zh-CN" altLang="zh-CN" sz="1050" kern="100"/>
          </a:p>
        </p:txBody>
      </p:sp>
      <p:sp>
        <p:nvSpPr>
          <p:cNvPr id="7" name="Rectangle 3"/>
          <p:cNvSpPr>
            <a:spLocks noChangeArrowheads="1"/>
          </p:cNvSpPr>
          <p:nvPr/>
        </p:nvSpPr>
        <p:spPr bwMode="auto">
          <a:xfrm>
            <a:off x="4294370" y="314096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法西斯　</a:t>
            </a:r>
            <a:endParaRPr lang="zh-CN" altLang="zh-CN" sz="1050" kern="100"/>
          </a:p>
        </p:txBody>
      </p:sp>
      <p:sp>
        <p:nvSpPr>
          <p:cNvPr id="8" name="Rectangle 3"/>
          <p:cNvSpPr>
            <a:spLocks noChangeArrowheads="1"/>
          </p:cNvSpPr>
          <p:nvPr/>
        </p:nvSpPr>
        <p:spPr bwMode="auto">
          <a:xfrm>
            <a:off x="4294369" y="371703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殖民地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124754"/>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评价：雅尔塔体系以建立和维护</a:t>
            </a:r>
            <a:r>
              <a:rPr lang="en-US" altLang="zh-CN" kern="100">
                <a:cs typeface="Courier New" panose="02070309020205020404"/>
              </a:rPr>
              <a:t>___________</a:t>
            </a:r>
            <a:r>
              <a:rPr lang="zh-CN" altLang="zh-CN" kern="100">
                <a:cs typeface="Times New Roman" panose="02020603050405020304"/>
              </a:rPr>
              <a:t>为主要目标，提倡不同社会制度国家之间的共处与合作。但是，它也是大国相互</a:t>
            </a:r>
            <a:r>
              <a:rPr lang="en-US" altLang="zh-CN" kern="100">
                <a:cs typeface="Courier New" panose="02070309020205020404"/>
              </a:rPr>
              <a:t>_______</a:t>
            </a:r>
            <a:r>
              <a:rPr lang="zh-CN" altLang="zh-CN" kern="100">
                <a:cs typeface="Times New Roman" panose="02020603050405020304"/>
              </a:rPr>
              <a:t>的产物，带有明显的强权政治色彩，严重损害了一些国家的利益。</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联合国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时间：</a:t>
            </a:r>
            <a:r>
              <a:rPr lang="en-US" altLang="zh-CN" kern="100">
                <a:cs typeface="Courier New" panose="02070309020205020404"/>
              </a:rPr>
              <a:t>1945 </a:t>
            </a:r>
            <a:r>
              <a:rPr lang="zh-CN" altLang="zh-CN" kern="100">
                <a:cs typeface="Times New Roman" panose="02020603050405020304"/>
              </a:rPr>
              <a:t>年</a:t>
            </a:r>
            <a:r>
              <a:rPr lang="en-US" altLang="zh-CN" kern="100">
                <a:cs typeface="Courier New" panose="02070309020205020404"/>
              </a:rPr>
              <a:t>10</a:t>
            </a:r>
            <a:r>
              <a:rPr lang="zh-CN" altLang="zh-CN" kern="100">
                <a:cs typeface="Times New Roman" panose="02020603050405020304"/>
              </a:rPr>
              <a:t>月</a:t>
            </a:r>
            <a:r>
              <a:rPr lang="en-US" altLang="zh-CN" kern="100">
                <a:cs typeface="Courier New" panose="02070309020205020404"/>
              </a:rPr>
              <a:t>24</a:t>
            </a:r>
            <a:r>
              <a:rPr lang="zh-CN" altLang="zh-CN" kern="100">
                <a:cs typeface="Times New Roman" panose="02020603050405020304"/>
              </a:rPr>
              <a:t>日成立。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宗旨：维护</a:t>
            </a:r>
            <a:r>
              <a:rPr lang="en-US" altLang="zh-CN" kern="100">
                <a:cs typeface="Courier New" panose="02070309020205020404"/>
              </a:rPr>
              <a:t>___________</a:t>
            </a:r>
            <a:r>
              <a:rPr lang="zh-CN" altLang="zh-CN" kern="100">
                <a:cs typeface="Times New Roman" panose="02020603050405020304"/>
              </a:rPr>
              <a:t>与安全，加强国际合作，促进全球经济社会发展。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spc="-150">
                <a:cs typeface="Courier New" panose="02070309020205020404"/>
              </a:rPr>
              <a:t>(3)</a:t>
            </a:r>
            <a:r>
              <a:rPr lang="zh-CN" altLang="zh-CN" kern="100" spc="-150">
                <a:cs typeface="Times New Roman" panose="02020603050405020304"/>
              </a:rPr>
              <a:t>评价：联合国吸取国联的教训，将制裁侵略的权力集中于</a:t>
            </a:r>
            <a:r>
              <a:rPr lang="en-US" altLang="zh-CN" kern="100" spc="-150">
                <a:cs typeface="Courier New" panose="02070309020205020404"/>
              </a:rPr>
              <a:t>_________</a:t>
            </a:r>
            <a:r>
              <a:rPr lang="zh-CN" altLang="zh-CN" kern="100" spc="-150">
                <a:cs typeface="Times New Roman" panose="02020603050405020304"/>
              </a:rPr>
              <a:t>，</a:t>
            </a:r>
            <a:r>
              <a:rPr lang="zh-CN" altLang="zh-CN" kern="100" spc="-150">
                <a:latin typeface="宋体" panose="02010600030101010101" pitchFamily="2" charset="-122"/>
                <a:ea typeface="Times New Roman" panose="02020603050405020304"/>
                <a:cs typeface="Courier New" panose="02070309020205020404"/>
              </a:rPr>
              <a:t> </a:t>
            </a:r>
            <a:r>
              <a:rPr lang="zh-CN" altLang="zh-CN" kern="100" spc="-150">
                <a:cs typeface="Times New Roman" panose="02020603050405020304"/>
              </a:rPr>
              <a:t>实行形成实质性事项的决议需要五个常任理事国一致同意的</a:t>
            </a:r>
            <a:r>
              <a:rPr lang="en-US" altLang="zh-CN" kern="100" spc="-150">
                <a:latin typeface="宋体" panose="02010600030101010101" pitchFamily="2" charset="-122"/>
                <a:cs typeface="Times New Roman" panose="02020603050405020304"/>
              </a:rPr>
              <a:t>“</a:t>
            </a:r>
            <a:r>
              <a:rPr lang="en-US" altLang="zh-CN" kern="100" spc="-150">
                <a:cs typeface="Courier New" panose="02070309020205020404"/>
              </a:rPr>
              <a:t>___________</a:t>
            </a:r>
            <a:r>
              <a:rPr lang="en-US" altLang="zh-CN" kern="100" spc="-150">
                <a:latin typeface="宋体" panose="02010600030101010101" pitchFamily="2" charset="-122"/>
                <a:cs typeface="Times New Roman" panose="02020603050405020304"/>
              </a:rPr>
              <a:t>”</a:t>
            </a:r>
            <a:r>
              <a:rPr lang="zh-CN" altLang="zh-CN" kern="100" spc="-150">
                <a:cs typeface="Times New Roman" panose="02020603050405020304"/>
              </a:rPr>
              <a:t>原则，使和平解决争端和制裁侵略具有更强的可操作性</a:t>
            </a:r>
            <a:r>
              <a:rPr lang="zh-CN" altLang="zh-CN" kern="100" spc="-150" smtClean="0">
                <a:cs typeface="Times New Roman" panose="02020603050405020304"/>
              </a:rPr>
              <a:t>。</a:t>
            </a:r>
            <a:endParaRPr lang="zh-CN" altLang="zh-CN" sz="1050" kern="100" spc="-15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922344" y="47667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世界和平　</a:t>
            </a:r>
            <a:endParaRPr lang="zh-CN" altLang="zh-CN" sz="1050" kern="100"/>
          </a:p>
        </p:txBody>
      </p:sp>
      <p:sp>
        <p:nvSpPr>
          <p:cNvPr id="6" name="Rectangle 3"/>
          <p:cNvSpPr>
            <a:spLocks noChangeArrowheads="1"/>
          </p:cNvSpPr>
          <p:nvPr/>
        </p:nvSpPr>
        <p:spPr bwMode="auto">
          <a:xfrm>
            <a:off x="10523380" y="112474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妥协　</a:t>
            </a:r>
            <a:endParaRPr lang="zh-CN" altLang="zh-CN" sz="1050" kern="100"/>
          </a:p>
        </p:txBody>
      </p:sp>
      <p:sp>
        <p:nvSpPr>
          <p:cNvPr id="7" name="Rectangle 3"/>
          <p:cNvSpPr>
            <a:spLocks noChangeArrowheads="1"/>
          </p:cNvSpPr>
          <p:nvPr/>
        </p:nvSpPr>
        <p:spPr bwMode="auto">
          <a:xfrm>
            <a:off x="3681984" y="355385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国际和平　</a:t>
            </a:r>
            <a:endParaRPr lang="zh-CN" altLang="zh-CN" sz="1050" kern="100"/>
          </a:p>
        </p:txBody>
      </p:sp>
      <p:sp>
        <p:nvSpPr>
          <p:cNvPr id="8" name="Rectangle 3"/>
          <p:cNvSpPr>
            <a:spLocks noChangeArrowheads="1"/>
          </p:cNvSpPr>
          <p:nvPr/>
        </p:nvSpPr>
        <p:spPr bwMode="auto">
          <a:xfrm>
            <a:off x="477946" y="535405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安理会　</a:t>
            </a:r>
            <a:endParaRPr lang="zh-CN" altLang="zh-CN" sz="1050" kern="100"/>
          </a:p>
        </p:txBody>
      </p:sp>
      <p:sp>
        <p:nvSpPr>
          <p:cNvPr id="9" name="Rectangle 3"/>
          <p:cNvSpPr>
            <a:spLocks noChangeArrowheads="1"/>
          </p:cNvSpPr>
          <p:nvPr/>
        </p:nvSpPr>
        <p:spPr bwMode="auto">
          <a:xfrm>
            <a:off x="945680" y="594928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大国一致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blinds(horizontal)">
                                      <p:cBhvr>
                                        <p:cTn id="2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【特别提示】对安理会</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大国一致</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原则的理解</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(1)</a:t>
            </a:r>
            <a:r>
              <a:rPr lang="zh-CN" altLang="zh-CN" kern="100">
                <a:ea typeface="仿宋_GB2312"/>
                <a:cs typeface="Times New Roman" panose="02020603050405020304"/>
              </a:rPr>
              <a:t>安理会是联合国中唯一有权采取行动来维持国际和平与安全的机构。安理会在实质性问题上实行</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大国一致</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原则，即安理会五个常任理事国</a:t>
            </a:r>
            <a:r>
              <a:rPr lang="en-US" altLang="zh-CN" kern="100">
                <a:ea typeface="仿宋_GB2312"/>
                <a:cs typeface="Courier New" panose="02070309020205020404"/>
              </a:rPr>
              <a:t>(</a:t>
            </a:r>
            <a:r>
              <a:rPr lang="zh-CN" altLang="zh-CN" kern="100">
                <a:ea typeface="仿宋_GB2312"/>
                <a:cs typeface="Times New Roman" panose="02020603050405020304"/>
              </a:rPr>
              <a:t>中、美、英、苏、法</a:t>
            </a:r>
            <a:r>
              <a:rPr lang="en-US" altLang="zh-CN" kern="100">
                <a:ea typeface="仿宋_GB2312"/>
                <a:cs typeface="Courier New" panose="02070309020205020404"/>
              </a:rPr>
              <a:t>)</a:t>
            </a:r>
            <a:r>
              <a:rPr lang="zh-CN" altLang="zh-CN" kern="100">
                <a:ea typeface="仿宋_GB2312"/>
                <a:cs typeface="Times New Roman" panose="02020603050405020304"/>
              </a:rPr>
              <a:t>态度一致。</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大国一致性集中体现在安理会五个常任理事国的否决权上。当然，大国不会任意行使否决权干扰安理会的活动，否决权不得用于阻止对争端的自由讨论，而当安理会有所行动时，就要运用</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大国一致</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原则，争端当事国不得投票。</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仿宋_GB2312"/>
              <a:cs typeface="Courier New" panose="02070309020205020404"/>
            </a:endParaRPr>
          </a:p>
          <a:p>
            <a:pPr indent="713740">
              <a:tabLst>
                <a:tab pos="5600700"/>
                <a:tab pos="9867900"/>
              </a:tabLst>
            </a:pPr>
            <a:endParaRPr lang="en-US" altLang="zh-CN" kern="100">
              <a:ea typeface="仿宋_GB2312"/>
              <a:cs typeface="Courier New" panose="02070309020205020404"/>
            </a:endParaRPr>
          </a:p>
          <a:p>
            <a:pPr indent="713740">
              <a:tabLst>
                <a:tab pos="5600700"/>
                <a:tab pos="9867900"/>
              </a:tabLst>
            </a:pPr>
            <a:r>
              <a:rPr lang="en-US" altLang="zh-CN" kern="100" smtClean="0">
                <a:ea typeface="仿宋_GB2312"/>
                <a:cs typeface="Courier New" panose="02070309020205020404"/>
              </a:rPr>
              <a:t>(</a:t>
            </a:r>
            <a:r>
              <a:rPr lang="en-US" altLang="zh-CN" kern="100">
                <a:ea typeface="仿宋_GB2312"/>
                <a:cs typeface="Courier New" panose="02070309020205020404"/>
              </a:rPr>
              <a:t>3)</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大国一致</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原则吸取了国联因大国间的矛盾无法解决而导致崩溃的教训，大国间的合作是维护国际和平与安全的基础。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(4)</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大国一致</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原则有利于保障联合国的权威性，有利于解决一些国际争端和地区冲突。但也因为不利于中小国家的利益而多受批评</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国际格局的变化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(1)_______</a:t>
            </a:r>
            <a:r>
              <a:rPr lang="zh-CN" altLang="zh-CN" kern="100">
                <a:cs typeface="Times New Roman" panose="02020603050405020304"/>
              </a:rPr>
              <a:t>在第二次世界大战中遭受致命打击。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(2)_______</a:t>
            </a:r>
            <a:r>
              <a:rPr lang="zh-CN" altLang="zh-CN" kern="100">
                <a:cs typeface="Times New Roman" panose="02020603050405020304"/>
              </a:rPr>
              <a:t>成为世界第一经济、政治和军事强国。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(3)_______</a:t>
            </a:r>
            <a:r>
              <a:rPr lang="zh-CN" altLang="zh-CN" kern="100">
                <a:cs typeface="Times New Roman" panose="02020603050405020304"/>
              </a:rPr>
              <a:t>虽然经济逊于美国，但军事和政治十分强大，特别是由于它在战争中的巨大贡献而赢得很高威望。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(4)</a:t>
            </a:r>
            <a:r>
              <a:rPr lang="zh-CN" altLang="zh-CN" kern="100">
                <a:cs typeface="Times New Roman" panose="02020603050405020304"/>
              </a:rPr>
              <a:t>第二次世界大战的结束成为国际格局从欧洲中心走向美苏对峙的</a:t>
            </a:r>
            <a:r>
              <a:rPr lang="en-US" altLang="zh-CN" kern="100">
                <a:cs typeface="Courier New" panose="02070309020205020404"/>
              </a:rPr>
              <a:t>___________</a:t>
            </a:r>
            <a:r>
              <a:rPr lang="zh-CN" altLang="zh-CN" kern="100">
                <a:cs typeface="Times New Roman" panose="02020603050405020304"/>
              </a:rPr>
              <a:t>的真正转折点。</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1738404" y="142003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欧洲　</a:t>
            </a:r>
            <a:endParaRPr lang="zh-CN" altLang="zh-CN" sz="1050" kern="100"/>
          </a:p>
        </p:txBody>
      </p:sp>
      <p:sp>
        <p:nvSpPr>
          <p:cNvPr id="6" name="Rectangle 3"/>
          <p:cNvSpPr>
            <a:spLocks noChangeArrowheads="1"/>
          </p:cNvSpPr>
          <p:nvPr/>
        </p:nvSpPr>
        <p:spPr bwMode="auto">
          <a:xfrm>
            <a:off x="1738403" y="194325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美国　</a:t>
            </a:r>
            <a:endParaRPr lang="zh-CN" altLang="zh-CN" sz="1050" kern="100"/>
          </a:p>
        </p:txBody>
      </p:sp>
      <p:sp>
        <p:nvSpPr>
          <p:cNvPr id="7" name="Rectangle 3"/>
          <p:cNvSpPr>
            <a:spLocks noChangeArrowheads="1"/>
          </p:cNvSpPr>
          <p:nvPr/>
        </p:nvSpPr>
        <p:spPr bwMode="auto">
          <a:xfrm>
            <a:off x="1730693" y="256490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苏联　</a:t>
            </a:r>
            <a:endParaRPr lang="zh-CN" altLang="zh-CN" sz="1050" kern="100"/>
          </a:p>
        </p:txBody>
      </p:sp>
      <p:sp>
        <p:nvSpPr>
          <p:cNvPr id="8" name="Rectangle 3"/>
          <p:cNvSpPr>
            <a:spLocks noChangeArrowheads="1"/>
          </p:cNvSpPr>
          <p:nvPr/>
        </p:nvSpPr>
        <p:spPr bwMode="auto">
          <a:xfrm>
            <a:off x="657648" y="436510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两极格局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史料探究</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主题一</a:t>
            </a:r>
            <a:r>
              <a:rPr lang="zh-CN" altLang="zh-CN" kern="100">
                <a:ea typeface="黑体" panose="02010609060101010101" pitchFamily="2" charset="-122"/>
                <a:cs typeface="Times New Roman" panose="02020603050405020304"/>
              </a:rPr>
              <a:t>　第二次世界大战的爆发</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史料一</a:t>
            </a:r>
            <a:r>
              <a:rPr lang="zh-CN" altLang="zh-CN" kern="100">
                <a:ea typeface="楷体_GB2312"/>
                <a:cs typeface="Times New Roman" panose="02020603050405020304"/>
              </a:rPr>
              <a:t>　面对法西斯的猖獗，西方许多保守人士都认为，解决问题的最好办法就是德苏之间开战，一举将两个产生祸害的力量削弱。于是西方政府迟迟不愿与苏联协商，甚至到了</a:t>
            </a:r>
            <a:r>
              <a:rPr lang="en-US" altLang="zh-CN" kern="100">
                <a:ea typeface="楷体_GB2312"/>
                <a:cs typeface="Courier New" panose="02070309020205020404"/>
              </a:rPr>
              <a:t>1938—1939</a:t>
            </a:r>
            <a:r>
              <a:rPr lang="zh-CN" altLang="zh-CN" kern="100">
                <a:ea typeface="楷体_GB2312"/>
                <a:cs typeface="Times New Roman" panose="02020603050405020304"/>
              </a:rPr>
              <a:t>年间，各国依然不改对苏联的狐疑。这迫使</a:t>
            </a:r>
            <a:r>
              <a:rPr lang="en-US" altLang="zh-CN" kern="100">
                <a:ea typeface="楷体_GB2312"/>
                <a:cs typeface="Courier New" panose="02070309020205020404"/>
              </a:rPr>
              <a:t>1934</a:t>
            </a:r>
            <a:r>
              <a:rPr lang="zh-CN" altLang="zh-CN" kern="100">
                <a:ea typeface="楷体_GB2312"/>
                <a:cs typeface="Times New Roman" panose="02020603050405020304"/>
              </a:rPr>
              <a:t>年以来便与西方站在同一阵线，坚定带头反对希特勒的斯大林深恐自己落入单独对付希特勒的泥淖之中，在</a:t>
            </a:r>
            <a:r>
              <a:rPr lang="en-US" altLang="zh-CN" kern="100">
                <a:ea typeface="楷体_GB2312"/>
                <a:cs typeface="Courier New" panose="02070309020205020404"/>
              </a:rPr>
              <a:t>1939</a:t>
            </a:r>
            <a:r>
              <a:rPr lang="zh-CN" altLang="zh-CN" kern="100">
                <a:ea typeface="楷体_GB2312"/>
                <a:cs typeface="Times New Roman" panose="02020603050405020304"/>
              </a:rPr>
              <a:t>年</a:t>
            </a:r>
            <a:r>
              <a:rPr lang="en-US" altLang="zh-CN" kern="100">
                <a:ea typeface="楷体_GB2312"/>
                <a:cs typeface="Courier New" panose="02070309020205020404"/>
              </a:rPr>
              <a:t>8</a:t>
            </a:r>
            <a:r>
              <a:rPr lang="zh-CN" altLang="zh-CN" kern="100">
                <a:ea typeface="楷体_GB2312"/>
                <a:cs typeface="Times New Roman" panose="02020603050405020304"/>
              </a:rPr>
              <a:t>月与德国签下了互不侵犯条约。</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42165"/>
            <a:ext cx="11382863" cy="4315027"/>
          </a:xfrm>
        </p:spPr>
        <p:txBody>
          <a:bodyPr/>
          <a:lstStyle/>
          <a:p>
            <a:pPr indent="0">
              <a:tabLst>
                <a:tab pos="5600700"/>
                <a:tab pos="9867900"/>
              </a:tabLst>
            </a:pPr>
            <a:r>
              <a:rPr lang="zh-CN" altLang="zh-CN" kern="100">
                <a:ea typeface="楷体_GB2312"/>
                <a:cs typeface="Times New Roman" panose="02020603050405020304"/>
              </a:rPr>
              <a:t>斯大林希望依此条约置身事外，坐观德国与西方各国相斗，苏联也可以根据条约取回自革命后失去的一大片西部领土。美国的重心在太平洋地区以及美洲，欧洲的局势与它实在没有什么重大关系。</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要不是珍珠港事变，以及希特勒对美宣战，美国自始至终必将置身第二次世界大战之外。</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a:t>
            </a:r>
            <a:r>
              <a:rPr lang="en-US" altLang="zh-CN" kern="100">
                <a:latin typeface="IPAPANNEW"/>
                <a:ea typeface="楷体_GB2312"/>
                <a:cs typeface="Times New Roman" panose="02020603050405020304"/>
              </a:rPr>
              <a:t>[</a:t>
            </a:r>
            <a:r>
              <a:rPr lang="zh-CN" altLang="zh-CN" kern="100">
                <a:latin typeface="IPAPANNEW"/>
                <a:ea typeface="楷体_GB2312"/>
                <a:cs typeface="Times New Roman" panose="02020603050405020304"/>
              </a:rPr>
              <a:t>英</a:t>
            </a:r>
            <a:r>
              <a:rPr lang="en-US" altLang="zh-CN" kern="100">
                <a:latin typeface="IPAPANNEW"/>
                <a:ea typeface="楷体_GB2312"/>
                <a:cs typeface="Times New Roman" panose="02020603050405020304"/>
              </a:rPr>
              <a:t>]</a:t>
            </a:r>
            <a:r>
              <a:rPr lang="zh-CN" altLang="zh-CN" kern="100">
                <a:ea typeface="楷体_GB2312"/>
                <a:cs typeface="Times New Roman" panose="02020603050405020304"/>
              </a:rPr>
              <a:t>艾瑞克</a:t>
            </a:r>
            <a:r>
              <a:rPr lang="en-US" altLang="zh-CN" kern="100">
                <a:ea typeface="楷体_GB2312"/>
                <a:cs typeface="Courier New" panose="02070309020205020404"/>
              </a:rPr>
              <a:t>·</a:t>
            </a:r>
            <a:r>
              <a:rPr lang="zh-CN" altLang="zh-CN" kern="100">
                <a:ea typeface="楷体_GB2312"/>
                <a:cs typeface="Times New Roman" panose="02020603050405020304"/>
              </a:rPr>
              <a:t>霍布斯鲍姆著</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zh-CN" altLang="zh-CN" kern="100">
                <a:ea typeface="楷体_GB2312"/>
                <a:cs typeface="Times New Roman" panose="02020603050405020304"/>
              </a:rPr>
              <a:t>《极端的年代</a:t>
            </a:r>
            <a:r>
              <a:rPr lang="en-US" altLang="zh-CN" kern="100">
                <a:ea typeface="楷体_GB2312"/>
                <a:cs typeface="Courier New" panose="02070309020205020404"/>
              </a:rPr>
              <a:t>1914—1991</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根据史料一并结合所学知识，说明二战前法西斯势力猖獗的原因，并评价苏联签订《苏德互不侵犯条约》的行为。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原因：德、意、日国内问题</a:t>
            </a:r>
            <a:r>
              <a:rPr lang="en-US" altLang="zh-CN" kern="100">
                <a:ea typeface="仿宋_GB2312"/>
                <a:cs typeface="Courier New" panose="02070309020205020404"/>
              </a:rPr>
              <a:t>(</a:t>
            </a:r>
            <a:r>
              <a:rPr lang="zh-CN" altLang="zh-CN" kern="100">
                <a:ea typeface="仿宋_GB2312"/>
                <a:cs typeface="Times New Roman" panose="02020603050405020304"/>
              </a:rPr>
              <a:t>经济危机、专制传统、军国主义传统等</a:t>
            </a:r>
            <a:r>
              <a:rPr lang="en-US" altLang="zh-CN" kern="100">
                <a:ea typeface="仿宋_GB2312"/>
                <a:cs typeface="Courier New" panose="02070309020205020404"/>
              </a:rPr>
              <a:t>)</a:t>
            </a:r>
            <a:r>
              <a:rPr lang="zh-CN" altLang="zh-CN" kern="100">
                <a:ea typeface="仿宋_GB2312"/>
                <a:cs typeface="Times New Roman" panose="02020603050405020304"/>
              </a:rPr>
              <a:t>为法西斯势力猖獗提供条件；各国利益分歧，无法形成合力</a:t>
            </a:r>
            <a:r>
              <a:rPr lang="en-US" altLang="zh-CN" kern="100">
                <a:ea typeface="仿宋_GB2312"/>
                <a:cs typeface="Courier New" panose="02070309020205020404"/>
              </a:rPr>
              <a:t>(</a:t>
            </a:r>
            <a:r>
              <a:rPr lang="zh-CN" altLang="zh-CN" kern="100">
                <a:ea typeface="仿宋_GB2312"/>
                <a:cs typeface="Times New Roman" panose="02020603050405020304"/>
              </a:rPr>
              <a:t>意识形态、国际利益等矛盾</a:t>
            </a:r>
            <a:r>
              <a:rPr lang="en-US" altLang="zh-CN" kern="100">
                <a:ea typeface="仿宋_GB2312"/>
                <a:cs typeface="Courier New" panose="02070309020205020404"/>
              </a:rPr>
              <a:t>)</a:t>
            </a:r>
            <a:r>
              <a:rPr lang="zh-CN" altLang="zh-CN" kern="100">
                <a:ea typeface="仿宋_GB2312"/>
                <a:cs typeface="Times New Roman" panose="02020603050405020304"/>
              </a:rPr>
              <a:t>；英法奉行绥靖政策；苏联与德国签署《苏德互不侵犯条约》；美国等国反战情绪浓烈</a:t>
            </a:r>
            <a:r>
              <a:rPr lang="en-US" altLang="zh-CN" kern="100">
                <a:ea typeface="仿宋_GB2312"/>
                <a:cs typeface="Courier New" panose="02070309020205020404"/>
              </a:rPr>
              <a:t>(</a:t>
            </a:r>
            <a:r>
              <a:rPr lang="zh-CN" altLang="zh-CN" kern="100">
                <a:ea typeface="仿宋_GB2312"/>
                <a:cs typeface="Times New Roman" panose="02020603050405020304"/>
              </a:rPr>
              <a:t>或美国的中立政策</a:t>
            </a:r>
            <a:r>
              <a:rPr lang="en-US" altLang="zh-CN" kern="100">
                <a:ea typeface="仿宋_GB2312"/>
                <a:cs typeface="Courier New" panose="02070309020205020404"/>
              </a:rPr>
              <a:t>)</a:t>
            </a:r>
            <a:r>
              <a:rPr lang="zh-CN" altLang="zh-CN" kern="10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评价：短期有利于维护苏联国家安全</a:t>
            </a:r>
            <a:r>
              <a:rPr lang="en-US" altLang="zh-CN" kern="100">
                <a:ea typeface="仿宋_GB2312"/>
                <a:cs typeface="Courier New" panose="02070309020205020404"/>
              </a:rPr>
              <a:t>(</a:t>
            </a:r>
            <a:r>
              <a:rPr lang="zh-CN" altLang="zh-CN" kern="100">
                <a:ea typeface="仿宋_GB2312"/>
                <a:cs typeface="Times New Roman" panose="02020603050405020304"/>
              </a:rPr>
              <a:t>为苏联备战争取了时间</a:t>
            </a:r>
            <a:r>
              <a:rPr lang="en-US" altLang="zh-CN" kern="100">
                <a:ea typeface="仿宋_GB2312"/>
                <a:cs typeface="Courier New" panose="02070309020205020404"/>
              </a:rPr>
              <a:t>)</a:t>
            </a:r>
            <a:r>
              <a:rPr lang="zh-CN" altLang="zh-CN" kern="100">
                <a:ea typeface="仿宋_GB2312"/>
                <a:cs typeface="Times New Roman" panose="02020603050405020304"/>
              </a:rPr>
              <a:t>和扩张势力范围；长期看滋长了法西斯势力，最终导致法西斯对苏进攻；条约削弱了反法西斯的力量，德国借机壮大；条约侵犯了他国利益</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0466"/>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史料二</a:t>
            </a:r>
            <a:r>
              <a:rPr lang="zh-CN" altLang="zh-CN" kern="100">
                <a:ea typeface="楷体_GB2312"/>
                <a:cs typeface="Times New Roman" panose="02020603050405020304"/>
              </a:rPr>
              <a:t>　希特勒的崛起代表世界史上最大的灾难之一。如果没有希特勒，基础薄弱的凡尔赛国际秩序原可用和平或至少不致酿成巨祸的方式推翻</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之所以会演变成一场充满杀戮与毁灭的人间悲剧，全都是一个恶魔般的人造成的。长于煽动人心的鬼才使希特勒一飞冲天登上德国领导人的宝座，此后这一直是他维持权威的法宝。他凭借草莽英雄的本能，以及对心理弱点奇准无比的掌握，排除异己，让他们始终抬不起头来，最后只有纷纷求饶，甘愿受他的宰制。在国际上他则毫不留情地利用民主国家对《凡尔赛和约》自知理亏的心理。</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摘编自基辛格</a:t>
            </a:r>
            <a:r>
              <a:rPr lang="zh-CN" altLang="zh-CN" kern="100" smtClean="0">
                <a:ea typeface="楷体_GB2312"/>
                <a:cs typeface="Times New Roman" panose="02020603050405020304"/>
              </a:rPr>
              <a:t>《大外交》</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在史料二中，基辛格把第一次世界大战后形成的和平秩序的打破归结于希特勒个人。你是否同意这种看法？请说明理由。</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不同意。一战后形成的和平秩序是不稳固的。主要因素有：该体系是战胜国间暂时相互妥协的产物，分赃不均使得这种</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和平秩序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潜伏着深刻危机；对战败国的掠夺性惩罚，埋下了复仇的种子；重新瓜分殖民地，进一步激化了帝国主义与殖民地间的矛盾，亚非拉民族解放运动日益高涨，不断冲击着</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和平秩序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；大国的</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绥靖政策</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刺激了德国打破</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和平秩序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的野心；经济大危机的出现加速了</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和平秩序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的崩溃；帝国主义政治经济不平衡的加剧</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2505301"/>
          </a:xfrm>
        </p:spPr>
        <p:txBody>
          <a:bodyPr/>
          <a:lstStyle/>
          <a:p>
            <a:pPr indent="713740">
              <a:tabLst>
                <a:tab pos="5600700"/>
                <a:tab pos="9867900"/>
              </a:tabLst>
            </a:pPr>
            <a:endParaRPr lang="en-US" altLang="zh-CN" kern="100" smtClean="0">
              <a:latin typeface="宋体" panose="02010600030101010101" pitchFamily="2" charset="-122"/>
              <a:cs typeface="Times New Roman" panose="02020603050405020304"/>
            </a:endParaRPr>
          </a:p>
          <a:p>
            <a:pPr indent="713740">
              <a:tabLst>
                <a:tab pos="5600700"/>
                <a:tab pos="9867900"/>
              </a:tabLst>
            </a:pPr>
            <a:r>
              <a:rPr lang="en-US" altLang="zh-CN" kern="100" smtClean="0">
                <a:latin typeface="宋体" panose="02010600030101010101" pitchFamily="2" charset="-122"/>
                <a:cs typeface="Times New Roman" panose="02020603050405020304"/>
              </a:rPr>
              <a:t>“</a:t>
            </a:r>
            <a:r>
              <a:rPr lang="zh-CN" altLang="zh-CN" kern="100">
                <a:ea typeface="仿宋_GB2312"/>
                <a:cs typeface="Times New Roman" panose="02020603050405020304"/>
              </a:rPr>
              <a:t>和平秩序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的打破是多种因素共同作用的结果，是历史的必然。希特勒正是借助了上述因素，进行了欺骗性宣传，最终打破这种</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和平秩序</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。因此，仅归结为希特勒个人显然是不正确的</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．经济大危机下不同国家的道路选择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方式：美国通过罗斯福新政，对经济全面干预；德、日建立法西斯专政，对外侵略扩张。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历史原因：德国有军国主义传统，日本带有浓厚的封建性和军事性，这成为法西斯势力迅速发展的基础；而美国成立之初建立的三权分立的资产阶级政体，使它具有民主传统</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国际原因：在凡尔赛</a:t>
            </a:r>
            <a:r>
              <a:rPr lang="en-US" altLang="zh-CN" kern="100">
                <a:ea typeface="楷体_GB2312"/>
                <a:cs typeface="Courier New" panose="02070309020205020404"/>
              </a:rPr>
              <a:t>—</a:t>
            </a:r>
            <a:r>
              <a:rPr lang="zh-CN" altLang="zh-CN" kern="100">
                <a:ea typeface="楷体_GB2312"/>
                <a:cs typeface="Times New Roman" panose="02020603050405020304"/>
              </a:rPr>
              <a:t>华盛顿体系下，德国受到严厉制裁，日本在远东和太平洋地区的扩张受到遏制。因此，德国存在复仇情绪，日本急于打破这种遏制。而美国是这一体系的受益者，不想破坏现存秩序。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直接原因：德、日经济实力比美国弱，只有依赖国民经济军事化和对外扩张，才能使经济复苏。而美国在一战后，由于其经济实力雄厚，可通过国家干预经济的方法来缓和危机。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个人原因：代表资产阶级民主势力的罗斯福，代表法西斯纳粹势力的希特勒等在决策中起着不同的作用</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．全面认识二战前夕西方国家推行的</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绥靖政策</a:t>
            </a:r>
            <a:r>
              <a:rPr lang="en-US" altLang="zh-CN" kern="100">
                <a:latin typeface="宋体" panose="02010600030101010101" pitchFamily="2" charset="-12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英、法的经济地位和军事地位因一战而受到极大削弱，导致其不敢同德、意、日法西斯进行针锋相对的斗争。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en-US" altLang="zh-CN" kern="100">
                <a:ea typeface="楷体_GB2312"/>
                <a:cs typeface="Courier New" panose="02070309020205020404"/>
              </a:rPr>
              <a:t>1929</a:t>
            </a:r>
            <a:r>
              <a:rPr lang="zh-CN" altLang="zh-CN" kern="100">
                <a:ea typeface="楷体_GB2312"/>
                <a:cs typeface="Times New Roman" panose="02020603050405020304"/>
              </a:rPr>
              <a:t>年经济大危机导致英、法社会动荡，两国不想引发战争。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因一战而兴起的和平主义思潮占据主导地位。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法西斯巧妙地利用西方国家与苏联的矛盾打出</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反共产国际</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的旗号，欺骗了英、法等国。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⑤</a:t>
            </a:r>
            <a:r>
              <a:rPr lang="zh-CN" altLang="zh-CN" kern="100">
                <a:ea typeface="楷体_GB2312"/>
                <a:cs typeface="Times New Roman" panose="02020603050405020304"/>
              </a:rPr>
              <a:t>英、法资产阶级企图牺牲苏联和小国利益避战自保</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表现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日本侵略中国东北，英、法控制的国联未做任何制裁，而是宣布东北</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国际共管</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意大利侵略埃塞俄比亚，英、法迫于压力，制裁意大利，但未把重要的战略物资石油列入制裁之列，实际上是一种纵容。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西班牙内战，德、意支持叛军一方，英、法宣布</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不干涉</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，实际上是纵容德、意。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德国侵略捷克斯洛伐克，英、法、德、意签订《慕尼黑协定》，绥靖政策达到顶峰。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⑤</a:t>
            </a:r>
            <a:r>
              <a:rPr lang="zh-CN" altLang="zh-CN" kern="100">
                <a:ea typeface="楷体_GB2312"/>
                <a:cs typeface="Times New Roman" panose="02020603050405020304"/>
              </a:rPr>
              <a:t>德国突袭波兰，英、法</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宣而不战</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，是绥靖政策的继续</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521512"/>
          </a:xfrm>
        </p:spPr>
        <p:txBody>
          <a:bodyPr/>
          <a:lstStyle/>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实质：保全自己、维护既得利益，将祸水引向苏联。</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牺牲了弱小国家的利益。</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助长了法西斯的气焰，增强了法西斯的实力，加速了第二次世界大战的全面爆发。</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不利于反法西斯国家的团结对敌。</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(5)</a:t>
            </a:r>
            <a:r>
              <a:rPr lang="zh-CN" altLang="zh-CN" kern="100">
                <a:ea typeface="楷体_GB2312"/>
                <a:cs typeface="Times New Roman" panose="02020603050405020304"/>
              </a:rPr>
              <a:t>教训：大国为维护自身利益，不惜牺牲他国利益，结果搬起石头砸了自己的脚。历史教训告诉我们，在法西斯威胁人类时，世界人民应团结一致，共同对敌，将法西斯消灭在萌芽状态。</a:t>
            </a:r>
            <a:endParaRPr lang="zh-CN" altLang="zh-CN" sz="1050" kern="100">
              <a:effectLst/>
              <a:latin typeface="宋体" panose="02010600030101010101" pitchFamily="2" charset="-122"/>
              <a:cs typeface="Courier New" panose="02070309020205020404"/>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47224"/>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．第二次世界大战爆发的原因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 (1)</a:t>
            </a:r>
            <a:r>
              <a:rPr lang="zh-CN" altLang="zh-CN" kern="100">
                <a:ea typeface="楷体_GB2312"/>
                <a:cs typeface="Times New Roman" panose="02020603050405020304"/>
              </a:rPr>
              <a:t>根本原因：帝国主义国家固有的矛盾和政治经济发展不平衡的规律。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德国随着其经济、军事实力的迅速增长，强烈要求从英、法、美战胜国手中夺取殖民地和市场，争夺欧洲和世界霸权。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意大利和日本不满意第一次世界大战的分赃结果，企图建立地区霸权。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历史原因：德、日对凡尔赛</a:t>
            </a:r>
            <a:r>
              <a:rPr lang="en-US" altLang="zh-CN" kern="100">
                <a:ea typeface="楷体_GB2312"/>
                <a:cs typeface="Courier New" panose="02070309020205020404"/>
              </a:rPr>
              <a:t>—</a:t>
            </a:r>
            <a:r>
              <a:rPr lang="zh-CN" altLang="zh-CN" kern="100">
                <a:ea typeface="楷体_GB2312"/>
                <a:cs typeface="Times New Roman" panose="02020603050405020304"/>
              </a:rPr>
              <a:t>华盛顿体系的仇视</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ea typeface="楷体_GB2312"/>
              <a:cs typeface="Courier New" panose="02070309020205020404"/>
            </a:endParaRPr>
          </a:p>
          <a:p>
            <a:pPr indent="713740">
              <a:tabLst>
                <a:tab pos="5600700"/>
                <a:tab pos="9867900"/>
              </a:tabLst>
            </a:pPr>
            <a:r>
              <a:rPr lang="en-US" altLang="zh-CN" kern="100" smtClean="0">
                <a:ea typeface="楷体_GB2312"/>
                <a:cs typeface="Courier New" panose="02070309020205020404"/>
              </a:rPr>
              <a:t>(</a:t>
            </a:r>
            <a:r>
              <a:rPr lang="en-US" altLang="zh-CN" kern="100">
                <a:ea typeface="楷体_GB2312"/>
                <a:cs typeface="Courier New" panose="02070309020205020404"/>
              </a:rPr>
              <a:t>3)</a:t>
            </a:r>
            <a:r>
              <a:rPr lang="zh-CN" altLang="zh-CN" kern="100">
                <a:ea typeface="楷体_GB2312"/>
                <a:cs typeface="Times New Roman" panose="02020603050405020304"/>
              </a:rPr>
              <a:t>直接原因：</a:t>
            </a:r>
            <a:r>
              <a:rPr lang="en-US" altLang="zh-CN" kern="100">
                <a:ea typeface="楷体_GB2312"/>
                <a:cs typeface="Courier New" panose="02070309020205020404"/>
              </a:rPr>
              <a:t>1929—1933</a:t>
            </a:r>
            <a:r>
              <a:rPr lang="zh-CN" altLang="zh-CN" kern="100">
                <a:ea typeface="楷体_GB2312"/>
                <a:cs typeface="Times New Roman" panose="02020603050405020304"/>
              </a:rPr>
              <a:t>年经济危机，加速了德、日法西斯专政的建立和欧亚战争策源地的形成，法西斯势力是战争制造者。</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加速因素：一些大国为了自身的利益而采取绥靖政策，或中立自保政策，也加速了大战的爆发。</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(5)</a:t>
            </a:r>
            <a:r>
              <a:rPr lang="zh-CN" altLang="zh-CN" kern="100">
                <a:ea typeface="楷体_GB2312"/>
                <a:cs typeface="Times New Roman" panose="02020603050405020304"/>
              </a:rPr>
              <a:t>国际因素：世界各国人民虽然进行了反法西斯战争，但没有配合起来，不能制止战争的爆发，从而使局部战争走向了世界大战</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53709"/>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主题二</a:t>
            </a:r>
            <a:r>
              <a:rPr lang="zh-CN" altLang="zh-CN" kern="100">
                <a:ea typeface="黑体" panose="02010609060101010101" pitchFamily="2" charset="-122"/>
                <a:cs typeface="Times New Roman" panose="02020603050405020304"/>
              </a:rPr>
              <a:t>　战后国际秩序的建立</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史料三</a:t>
            </a:r>
            <a:r>
              <a:rPr lang="zh-CN" altLang="zh-CN" kern="100">
                <a:ea typeface="楷体_GB2312"/>
                <a:cs typeface="Times New Roman" panose="02020603050405020304"/>
              </a:rPr>
              <a:t>　雅尔塔会议是美国总统罗斯福、英国首相丘吉尔和苏联元首斯大林三个大国领导人于</a:t>
            </a:r>
            <a:r>
              <a:rPr lang="en-US" altLang="zh-CN" kern="100">
                <a:ea typeface="楷体_GB2312"/>
                <a:cs typeface="Courier New" panose="02070309020205020404"/>
              </a:rPr>
              <a:t>1945</a:t>
            </a:r>
            <a:r>
              <a:rPr lang="zh-CN" altLang="zh-CN" kern="100">
                <a:ea typeface="楷体_GB2312"/>
                <a:cs typeface="Times New Roman" panose="02020603050405020304"/>
              </a:rPr>
              <a:t>年</a:t>
            </a:r>
            <a:r>
              <a:rPr lang="en-US" altLang="zh-CN" kern="100">
                <a:ea typeface="楷体_GB2312"/>
                <a:cs typeface="Courier New" panose="02070309020205020404"/>
              </a:rPr>
              <a:t>2</a:t>
            </a:r>
            <a:r>
              <a:rPr lang="zh-CN" altLang="zh-CN" kern="100">
                <a:ea typeface="楷体_GB2312"/>
                <a:cs typeface="Times New Roman" panose="02020603050405020304"/>
              </a:rPr>
              <a:t>月在黑海北部的克里木半岛的雅尔塔皇宫内举行的一次首脑会议。会议的主要内容有：战后处置德国问题，决定由美、英、法、苏四国分区占领德国和德国必须交付战争赔偿以及彻底消灭德国军国主义和纳粹主义的一般原则。苏联承诺在欧洲战争结束后</a:t>
            </a:r>
            <a:r>
              <a:rPr lang="en-US" altLang="zh-CN" kern="100">
                <a:ea typeface="楷体_GB2312"/>
                <a:cs typeface="Courier New" panose="02070309020205020404"/>
              </a:rPr>
              <a:t>2</a:t>
            </a:r>
            <a:r>
              <a:rPr lang="zh-CN" altLang="zh-CN" kern="100">
                <a:ea typeface="楷体_GB2312"/>
                <a:cs typeface="Times New Roman" panose="02020603050405020304"/>
              </a:rPr>
              <a:t>～</a:t>
            </a:r>
            <a:r>
              <a:rPr lang="en-US" altLang="zh-CN" kern="100">
                <a:ea typeface="楷体_GB2312"/>
                <a:cs typeface="Courier New" panose="02070309020205020404"/>
              </a:rPr>
              <a:t>3</a:t>
            </a:r>
            <a:r>
              <a:rPr lang="zh-CN" altLang="zh-CN" kern="100">
                <a:ea typeface="楷体_GB2312"/>
                <a:cs typeface="Times New Roman" panose="02020603050405020304"/>
              </a:rPr>
              <a:t>个月内参加对日作战，其条件是：维持外蒙古的现状，库页岛南部及邻近岛屿交还苏联，大连商港国际化，苏联租用旅顺港为海军基地，苏、中共同经营中东铁路和南满铁路，千岛群岛交予苏联。</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a:t>
            </a:r>
            <a:r>
              <a:rPr lang="zh-CN" altLang="zh-CN" kern="100" smtClean="0">
                <a:ea typeface="楷体_GB2312"/>
                <a:cs typeface="Times New Roman" panose="02020603050405020304"/>
              </a:rPr>
              <a:t>《第二次世界大战参考文献》</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60373"/>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根据史料三并结合所学知识，概括雅尔塔会议召开的背景，并简析雅尔塔会议的影响。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背景：德意法西斯败局已定；需要集中力量打败日本法西斯。</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影响：加强了反法西斯统一战线的国际协调；对世界重大问题作出了决定，推动了战后雅尔塔体系的形成；雅尔塔体系打上了大国的政治烙印</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157375"/>
            <a:ext cx="11382863" cy="37117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史料四</a:t>
            </a:r>
            <a:r>
              <a:rPr lang="zh-CN" altLang="zh-CN" kern="100">
                <a:ea typeface="楷体_GB2312"/>
                <a:cs typeface="Times New Roman" panose="02020603050405020304"/>
              </a:rPr>
              <a:t>　由于在反法西斯统一战线内，存在着政治制度的差别、参战目的不同，所以，随着军事上的胜利，反法西斯统一战线内的矛盾和分歧也愈来愈大。这就不可避免地使反法西斯同盟内美、苏这两个政治制度截然不同的大国要依据各自在战争中实力的新变化，安排好有利于自己的战后世界新秩序。</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摘编自徐蓝《世界近现代史</a:t>
            </a:r>
            <a:r>
              <a:rPr lang="en-US" altLang="zh-CN" kern="100">
                <a:ea typeface="楷体_GB2312"/>
                <a:cs typeface="Courier New" panose="02070309020205020404"/>
              </a:rPr>
              <a:t>1500</a:t>
            </a:r>
            <a:r>
              <a:rPr lang="zh-CN" altLang="zh-CN" kern="100">
                <a:ea typeface="楷体_GB2312"/>
                <a:cs typeface="Times New Roman" panose="02020603050405020304"/>
              </a:rPr>
              <a:t>～</a:t>
            </a:r>
            <a:r>
              <a:rPr lang="en-US" altLang="zh-CN" kern="100">
                <a:ea typeface="楷体_GB2312"/>
                <a:cs typeface="Courier New" panose="02070309020205020404"/>
              </a:rPr>
              <a:t>2007</a:t>
            </a:r>
            <a:r>
              <a:rPr lang="zh-CN" altLang="zh-CN" kern="100">
                <a:ea typeface="楷体_GB2312"/>
                <a:cs typeface="Times New Roman" panose="02020603050405020304"/>
              </a:rPr>
              <a:t>》</a:t>
            </a:r>
            <a:r>
              <a:rPr lang="zh-CN" altLang="zh-CN" kern="100" smtClean="0">
                <a:ea typeface="楷体_GB2312"/>
                <a:cs typeface="Times New Roman" panose="02020603050405020304"/>
              </a:rPr>
              <a:t>等</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lvl="0" indent="713740">
              <a:tabLst>
                <a:tab pos="5600700"/>
                <a:tab pos="9867900"/>
              </a:tabLst>
            </a:pPr>
            <a:endParaRPr lang="en-US" altLang="zh-CN" kern="100" smtClean="0">
              <a:solidFill>
                <a:prstClr val="black"/>
              </a:solidFill>
              <a:ea typeface="黑体" panose="02010609060101010101" pitchFamily="2" charset="-122"/>
              <a:cs typeface="Times New Roman" panose="02020603050405020304"/>
            </a:endParaRPr>
          </a:p>
          <a:p>
            <a:pPr lvl="0" indent="713740">
              <a:tabLst>
                <a:tab pos="5600700"/>
                <a:tab pos="9867900"/>
              </a:tabLst>
            </a:pPr>
            <a:r>
              <a:rPr lang="zh-CN" altLang="zh-CN" kern="100" smtClean="0">
                <a:solidFill>
                  <a:prstClr val="black"/>
                </a:solidFill>
                <a:ea typeface="黑体" panose="02010609060101010101" pitchFamily="2" charset="-122"/>
                <a:cs typeface="Times New Roman" panose="02020603050405020304"/>
              </a:rPr>
              <a:t>探究</a:t>
            </a:r>
            <a:r>
              <a:rPr lang="en-US" altLang="zh-CN" kern="100">
                <a:solidFill>
                  <a:prstClr val="black"/>
                </a:solidFill>
                <a:ea typeface="黑体" panose="02010609060101010101" pitchFamily="2" charset="-122"/>
                <a:cs typeface="Courier New" panose="02070309020205020404"/>
              </a:rPr>
              <a:t>4</a:t>
            </a:r>
            <a:r>
              <a:rPr lang="zh-CN" altLang="zh-CN" kern="100">
                <a:solidFill>
                  <a:prstClr val="black"/>
                </a:solidFill>
                <a:ea typeface="黑体" panose="02010609060101010101" pitchFamily="2" charset="-122"/>
                <a:cs typeface="Times New Roman" panose="02020603050405020304"/>
              </a:rPr>
              <a:t>：</a:t>
            </a:r>
            <a:r>
              <a:rPr lang="zh-CN" altLang="zh-CN" kern="100">
                <a:solidFill>
                  <a:prstClr val="black"/>
                </a:solidFill>
                <a:cs typeface="Times New Roman" panose="02020603050405020304"/>
              </a:rPr>
              <a:t>根据史料四并结合所学知识，分析雅尔塔体系形成的原因。</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4</a:t>
            </a:r>
            <a:r>
              <a:rPr lang="zh-CN" altLang="zh-CN" kern="100">
                <a:solidFill>
                  <a:srgbClr val="FF00FF"/>
                </a:solidFill>
                <a:ea typeface="黑体" panose="02010609060101010101" pitchFamily="2" charset="-122"/>
                <a:cs typeface="Times New Roman" panose="02020603050405020304"/>
              </a:rPr>
              <a:t>：</a:t>
            </a:r>
            <a:r>
              <a:rPr lang="zh-CN" altLang="zh-CN" kern="100">
                <a:solidFill>
                  <a:prstClr val="black"/>
                </a:solidFill>
                <a:ea typeface="仿宋_GB2312"/>
                <a:cs typeface="Times New Roman" panose="02020603050405020304"/>
              </a:rPr>
              <a:t>第二次世界大战破坏了原有的世界体系，改变了世界主要国家之间的力量对比关系；随着二战的结束，反法西斯统一战线内的矛盾和分歧加大；美苏两国的推动</a:t>
            </a:r>
            <a:r>
              <a:rPr lang="zh-CN" altLang="zh-CN" kern="100" smtClean="0">
                <a:solidFill>
                  <a:prstClr val="black"/>
                </a:solidFill>
                <a:ea typeface="仿宋_GB2312"/>
                <a:cs typeface="Times New Roman" panose="02020603050405020304"/>
              </a:rPr>
              <a:t>。</a:t>
            </a:r>
            <a:endParaRPr lang="zh-CN" altLang="zh-CN" sz="1050" kern="100">
              <a:solidFill>
                <a:prstClr val="black"/>
              </a:solidFill>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史料五</a:t>
            </a:r>
            <a:r>
              <a:rPr lang="zh-CN" altLang="zh-CN" kern="100">
                <a:ea typeface="楷体_GB2312"/>
                <a:cs typeface="Times New Roman" panose="02020603050405020304"/>
              </a:rPr>
              <a:t>　雅尔塔体系具体内容大体有四个方面：</a:t>
            </a:r>
            <a:r>
              <a:rPr lang="en-US" altLang="zh-CN" kern="100">
                <a:ea typeface="楷体_GB2312"/>
                <a:cs typeface="Courier New" panose="02070309020205020404"/>
              </a:rPr>
              <a:t>(1)</a:t>
            </a:r>
            <a:r>
              <a:rPr lang="zh-CN" altLang="zh-CN" kern="100">
                <a:ea typeface="楷体_GB2312"/>
                <a:cs typeface="Times New Roman" panose="02020603050405020304"/>
              </a:rPr>
              <a:t>西方欧洲雅尔塔体系。它通过分区占领管制德国及非法西斯化的原则协定、关于波兰疆界和临时政府组成的协定、《关于被解放的欧洲的宣言》等，划分了美英和苏联在欧洲的势力范围。这是雅尔塔体系的关键环节。</a:t>
            </a:r>
            <a:r>
              <a:rPr lang="en-US" altLang="zh-CN" kern="100">
                <a:ea typeface="楷体_GB2312"/>
                <a:cs typeface="Courier New" panose="02070309020205020404"/>
              </a:rPr>
              <a:t>(2)</a:t>
            </a:r>
            <a:r>
              <a:rPr lang="zh-CN" altLang="zh-CN" kern="100">
                <a:ea typeface="楷体_GB2312"/>
                <a:cs typeface="Times New Roman" panose="02020603050405020304"/>
              </a:rPr>
              <a:t>东亚雅尔塔体系。对战后亚洲的安排主要是通过开罗会议和《开罗宣言》、雅尔塔会议和《雅尔塔秘密协定》《波茨坦公告》、美国对日本的占领改造，以及美苏在朝鲜受降的</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三八线</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协议等实现的</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521512"/>
          </a:xfrm>
        </p:spPr>
        <p:txBody>
          <a:bodyPr/>
          <a:lstStyle/>
          <a:p>
            <a:pPr indent="0">
              <a:tabLst>
                <a:tab pos="5600700"/>
                <a:tab pos="9867900"/>
              </a:tabLst>
            </a:pPr>
            <a:r>
              <a:rPr lang="en-US" altLang="zh-CN" kern="100">
                <a:ea typeface="楷体_GB2312"/>
                <a:cs typeface="Courier New" panose="02070309020205020404"/>
              </a:rPr>
              <a:t>(3)</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中间地带</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雅尔塔体系。对于殖民地的安排，除英、法、荷在远东的殖民地被保留下来，其他地区的殖民地转交给联合国托管。</a:t>
            </a:r>
            <a:r>
              <a:rPr lang="en-US" altLang="zh-CN" kern="100">
                <a:ea typeface="楷体_GB2312"/>
                <a:cs typeface="Courier New" panose="02070309020205020404"/>
              </a:rPr>
              <a:t>(4)</a:t>
            </a:r>
            <a:r>
              <a:rPr lang="zh-CN" altLang="zh-CN" kern="100">
                <a:ea typeface="楷体_GB2312"/>
                <a:cs typeface="Times New Roman" panose="02020603050405020304"/>
              </a:rPr>
              <a:t>联合国。战后成立新的国际组织联合国，确定了</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大国一致</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的原则，安理会</a:t>
            </a:r>
            <a:r>
              <a:rPr lang="en-US" altLang="zh-CN" kern="100">
                <a:ea typeface="楷体_GB2312"/>
                <a:cs typeface="Courier New" panose="02070309020205020404"/>
              </a:rPr>
              <a:t>5</a:t>
            </a:r>
            <a:r>
              <a:rPr lang="zh-CN" altLang="zh-CN" kern="100">
                <a:ea typeface="楷体_GB2312"/>
                <a:cs typeface="Times New Roman" panose="02020603050405020304"/>
              </a:rPr>
              <a:t>个常任理事国享有否决权。</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摘编自杨鹏飞《二十世纪以来的战争和平与世界发展》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5</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根据史料五并结合所学知识，概括雅尔塔体系的主要特点。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5</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特点：倡导和平、民主原则；全球性国际政治体系；大国主导；两分天下；具有明显的强权政治色彩</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918269"/>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．雅尔塔体制的特点及影响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民主性：雅尔塔体制作为世界反法西斯正义战争的产物，它对维护战后世界和平秩序、清除法西斯主义、恢复和发展各国经济，都有一定的积极作用；它承认不同社会制度的国家和平共处，对巩固和维护社会主义阵营在客观上起到了促进作用</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latin typeface="宋体" panose="02010600030101010101" pitchFamily="2" charset="-122"/>
              <a:ea typeface="楷体_GB2312"/>
              <a:cs typeface="Times New Roman" panose="02020603050405020304"/>
            </a:endParaRPr>
          </a:p>
          <a:p>
            <a:pPr indent="713740">
              <a:tabLst>
                <a:tab pos="5600700"/>
                <a:tab pos="9867900"/>
              </a:tabLst>
            </a:pPr>
            <a:r>
              <a:rPr lang="en-US" altLang="zh-CN" kern="100" smtClean="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大国争霸性：雅尔塔体制的构成，主要靠美苏两个大国的推动，建立在两国划分势力范围的基础上，带有明显的大国强权色彩，这为两极格局的形成以及这种格局下出现的冷战提供了条件。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影响：传统国际关系格局的变化。雅尔塔体制的确立，意味着近三百年来以欧洲大国均势为中心的传统的国际关系格局被美苏两极格局所取代</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．比较凡尔赛</a:t>
            </a:r>
            <a:r>
              <a:rPr lang="en-US" altLang="zh-CN" kern="100">
                <a:cs typeface="Courier New" panose="02070309020205020404"/>
              </a:rPr>
              <a:t>—</a:t>
            </a:r>
            <a:r>
              <a:rPr lang="zh-CN" altLang="zh-CN" kern="100">
                <a:cs typeface="Times New Roman" panose="02020603050405020304"/>
              </a:rPr>
              <a:t>华盛顿体系与雅尔塔体系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相同点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背景相似：都是世界大战后出现的国际关系格局。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产生方式相似：都是大国间军事和经济实力对比相互妥协的产物。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不同点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过程不同：凡尔赛</a:t>
            </a:r>
            <a:r>
              <a:rPr lang="en-US" altLang="zh-CN" kern="100">
                <a:ea typeface="楷体_GB2312"/>
                <a:cs typeface="Courier New" panose="02070309020205020404"/>
              </a:rPr>
              <a:t>—</a:t>
            </a:r>
            <a:r>
              <a:rPr lang="zh-CN" altLang="zh-CN" kern="100">
                <a:ea typeface="楷体_GB2312"/>
                <a:cs typeface="Times New Roman" panose="02020603050405020304"/>
              </a:rPr>
              <a:t>华盛顿体系是第一次世界大战结束后三四年内形成的，而雅尔塔体系是第二次世界大战接近尾声至战争结束后不久形成的</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性质不同：前者具有帝国主义战胜国重新瓜分世界的性质，后者具有反法西斯及实行民主政治、大国称霸的性质。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反映的矛盾不同：前者反映了英法在欧洲、美日在亚太地区的斗争，后者反映了美苏在全球各地的角逐。</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影响不同：前者影响时间相对较短</a:t>
            </a:r>
            <a:r>
              <a:rPr lang="en-US" altLang="zh-CN" kern="100">
                <a:ea typeface="楷体_GB2312"/>
                <a:cs typeface="Courier New" panose="02070309020205020404"/>
              </a:rPr>
              <a:t>(20</a:t>
            </a:r>
            <a:r>
              <a:rPr lang="zh-CN" altLang="zh-CN" kern="100">
                <a:ea typeface="楷体_GB2312"/>
                <a:cs typeface="Times New Roman" panose="02020603050405020304"/>
              </a:rPr>
              <a:t>年的休战</a:t>
            </a:r>
            <a:r>
              <a:rPr lang="en-US" altLang="zh-CN" kern="100">
                <a:ea typeface="楷体_GB2312"/>
                <a:cs typeface="Courier New" panose="02070309020205020404"/>
              </a:rPr>
              <a:t>)</a:t>
            </a:r>
            <a:r>
              <a:rPr lang="zh-CN" altLang="zh-CN" kern="100">
                <a:ea typeface="楷体_GB2312"/>
                <a:cs typeface="Times New Roman" panose="02020603050405020304"/>
              </a:rPr>
              <a:t>，范围相对较小</a:t>
            </a:r>
            <a:r>
              <a:rPr lang="en-US" altLang="zh-CN" kern="100">
                <a:ea typeface="楷体_GB2312"/>
                <a:cs typeface="Courier New" panose="02070309020205020404"/>
              </a:rPr>
              <a:t>(</a:t>
            </a:r>
            <a:r>
              <a:rPr lang="zh-CN" altLang="zh-CN" kern="100">
                <a:ea typeface="楷体_GB2312"/>
                <a:cs typeface="Times New Roman" panose="02020603050405020304"/>
              </a:rPr>
              <a:t>在局部地区</a:t>
            </a:r>
            <a:r>
              <a:rPr lang="en-US" altLang="zh-CN" kern="100">
                <a:ea typeface="楷体_GB2312"/>
                <a:cs typeface="Courier New" panose="02070309020205020404"/>
              </a:rPr>
              <a:t>)</a:t>
            </a:r>
            <a:r>
              <a:rPr lang="zh-CN" altLang="zh-CN" kern="100">
                <a:ea typeface="楷体_GB2312"/>
                <a:cs typeface="Times New Roman" panose="02020603050405020304"/>
              </a:rPr>
              <a:t>。后者相对较长，达近半个世纪之久，范围相对较广，在全球各地。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⑤</a:t>
            </a:r>
            <a:r>
              <a:rPr lang="zh-CN" altLang="zh-CN" kern="100">
                <a:ea typeface="楷体_GB2312"/>
                <a:cs typeface="Times New Roman" panose="02020603050405020304"/>
              </a:rPr>
              <a:t>瓦解方式不同：前者是伴随着欧亚战争策源地的形成和第二次世界大战的爆发而瓦解；后者是伴随着东欧剧变、苏联解体而瓦解的</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．联合国成立的原因及历史意义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成立原因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国联的教训。一战后建立的国联，对法西斯的侵略没有起到抑制作用，反而成为资本主义列强推行霸权的工具。二战的全面爆发宣告了它的彻底破产。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维护战后世界和平与安全的需要。战争给人类带来的毁灭性灾难，激发了人们反对侵略战争、要求世界和平的强烈愿望。二战后的世界迫切需要创建一个新的国际组织，避免世界大战的悲剧重演。</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24811"/>
          </a:xfrm>
        </p:spPr>
        <p:txBody>
          <a:bodyPr/>
          <a:lstStyle/>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大国之间相互制约的需要。各大国出于自己的国家利益和现实利益的考虑，都对战后建立国际安全机构，提出了各自的设想，希望最大限度地维护自己的利益。</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历史意义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成立联合国是战时盟国集体智慧的产物。它适应了时代进步的客观需要，体现了各国人民渴望消除战争劫难的强烈愿望，反映了人类渴望和平、平等、合作和繁荣的美好理想</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latin typeface="宋体" panose="02010600030101010101" pitchFamily="2" charset="-122"/>
              <a:ea typeface="楷体_GB2312"/>
              <a:cs typeface="Times New Roman" panose="02020603050405020304"/>
            </a:endParaRPr>
          </a:p>
          <a:p>
            <a:pPr indent="713740">
              <a:tabLst>
                <a:tab pos="5600700"/>
                <a:tab pos="9867900"/>
              </a:tabLst>
            </a:pPr>
            <a:r>
              <a:rPr lang="en-US" altLang="zh-CN" kern="100" smtClean="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联合国的成立是第二次世界大战的胜利成果，是反法西斯联盟合作的结晶。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联合国的成立是战时盟国实行平等协商原则的胜利，体现了各国和平相处的精神。</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联合国的成立促进了世界各国之间的交往，有利于中小国家和第三世界国家在国际舞台上发挥作用、伸张正义</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04" name="Picture 4"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563206" name="Picture 6"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63207" name="Picture 7"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随堂训练</a:t>
            </a:r>
            <a:r>
              <a:rPr kumimoji="0" lang="en-US" altLang="zh-CN" sz="5400" b="1" i="0" u="none" strike="noStrike" cap="none" normalizeH="0" baseline="0" smtClean="0">
                <a:ln>
                  <a:noFill/>
                </a:ln>
                <a:solidFill>
                  <a:srgbClr val="FF6600"/>
                </a:solidFill>
                <a:effectLs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6738" name="Picture 2"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756739" name="Picture 3"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56740" name="Picture 4"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梯度作业</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2" name="Rectangle 22"/>
          <p:cNvSpPr>
            <a:spLocks noChangeArrowheads="1"/>
          </p:cNvSpPr>
          <p:nvPr/>
        </p:nvSpPr>
        <p:spPr bwMode="auto">
          <a:xfrm>
            <a:off x="0" y="3286125"/>
            <a:ext cx="12190413" cy="2087563"/>
          </a:xfrm>
          <a:prstGeom prst="rect">
            <a:avLst/>
          </a:prstGeom>
          <a:gradFill rotWithShape="1">
            <a:gsLst>
              <a:gs pos="0">
                <a:srgbClr val="3183CD"/>
              </a:gs>
              <a:gs pos="100000">
                <a:srgbClr val="3183CD">
                  <a:gamma/>
                  <a:shade val="46275"/>
                  <a:invGamma/>
                </a:srgbClr>
              </a:gs>
            </a:gsLst>
            <a:path path="rect">
              <a:fillToRect l="100000" t="100000"/>
            </a:path>
          </a:gradFill>
          <a:ln>
            <a:noFill/>
          </a:ln>
          <a:effectLst/>
          <a:extLs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51224" name="Picture 24" descr="谢谢欣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95550" y="3646488"/>
            <a:ext cx="4614863" cy="1444625"/>
          </a:xfrm>
          <a:prstGeom prst="rect">
            <a:avLst/>
          </a:prstGeom>
          <a:noFill/>
          <a:extLst>
            <a:ext uri="{909E8E84-426E-40DD-AFC4-6F175D3DCCD1}">
              <a14:hiddenFill xmlns:a14="http://schemas.microsoft.com/office/drawing/2010/main">
                <a:solidFill>
                  <a:srgbClr val="FFFFFF"/>
                </a:solidFill>
              </a14:hiddenFill>
            </a:ext>
          </a:extLst>
        </p:spPr>
      </p:pic>
      <p:pic>
        <p:nvPicPr>
          <p:cNvPr id="51225" name="Picture 25" descr="退出exif">
            <a:hlinkClick action="ppaction://hlinkshowjump?jump=endshow"/>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33113" y="5600700"/>
            <a:ext cx="12573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1226" name="New picture"/>
          <p:cNvPicPr/>
          <p:nvPr/>
        </p:nvPicPr>
        <p:blipFill>
          <a:blip r:embed="rId4"/>
          <a:stretch>
            <a:fillRect/>
          </a:stretch>
        </p:blipFill>
        <p:spPr>
          <a:xfrm>
            <a:off x="10629900" y="11950700"/>
            <a:ext cx="368300" cy="2667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1">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194</Paragraphs>
  <Slides>51</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51</vt:i4>
      </vt:variant>
    </vt:vector>
  </HeadingPairs>
  <TitlesOfParts>
    <vt:vector baseType="lpstr" size="63">
      <vt:lpstr>Arial</vt:lpstr>
      <vt:lpstr>Times New Roman</vt:lpstr>
      <vt:lpstr>宋体</vt:lpstr>
      <vt:lpstr>黑体</vt:lpstr>
      <vt:lpstr>微软雅黑</vt:lpstr>
      <vt:lpstr>方正小标宋_GBK</vt:lpstr>
      <vt:lpstr>方正准圆_GBK</vt:lpstr>
      <vt:lpstr>Courier New</vt:lpstr>
      <vt:lpstr>仿宋_GB2312</vt:lpstr>
      <vt:lpstr>楷体_GB2312</vt:lpstr>
      <vt:lpstr>IPAPANNEW</vt:lpstr>
      <vt:lpstr>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2021-01-20T16:30:47.328</cp:lastPrinted>
  <dcterms:created xsi:type="dcterms:W3CDTF">2021-01-20T16:30:47Z</dcterms:created>
  <dcterms:modified xsi:type="dcterms:W3CDTF">2021-01-20T08:30:53Z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