
<file path=[Content_Types].xml><?xml version="1.0" encoding="utf-8"?>
<Types xmlns="http://schemas.openxmlformats.org/package/2006/content-types">
  <Default Extension="jpeg" ContentType="image/jpe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 id="2147483672" r:id="rId4"/>
    <p:sldMasterId id="2147483683" r:id="rId5"/>
    <p:sldMasterId id="2147483694" r:id="rId6"/>
    <p:sldMasterId id="2147483705" r:id="rId7"/>
  </p:sldMasterIdLst>
  <p:notesMasterIdLst>
    <p:notesMasterId r:id="rId9"/>
  </p:notesMasterIdLst>
  <p:handoutMasterIdLst>
    <p:handoutMasterId r:id="rId19"/>
  </p:handoutMasterIdLst>
  <p:sldIdLst>
    <p:sldId id="421" r:id="rId8"/>
    <p:sldId id="422" r:id="rId10"/>
    <p:sldId id="296" r:id="rId11"/>
    <p:sldId id="423" r:id="rId12"/>
    <p:sldId id="426" r:id="rId13"/>
    <p:sldId id="427" r:id="rId14"/>
    <p:sldId id="424" r:id="rId15"/>
    <p:sldId id="428" r:id="rId16"/>
    <p:sldId id="425" r:id="rId17"/>
    <p:sldId id="320" r:id="rId1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33CC"/>
    <a:srgbClr val="FEFEFE"/>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015" autoAdjust="0"/>
    <p:restoredTop sz="87410" autoAdjust="0"/>
  </p:normalViewPr>
  <p:slideViewPr>
    <p:cSldViewPr snapToGrid="0">
      <p:cViewPr varScale="1">
        <p:scale>
          <a:sx n="65" d="100"/>
          <a:sy n="65" d="100"/>
        </p:scale>
        <p:origin x="1020" y="66"/>
      </p:cViewPr>
      <p:guideLst>
        <p:guide orient="horz" pos="2160"/>
        <p:guide pos="3840"/>
      </p:guideLst>
    </p:cSldViewPr>
  </p:slideViewPr>
  <p:notesTextViewPr>
    <p:cViewPr>
      <p:scale>
        <a:sx n="3" d="2"/>
        <a:sy n="3" d="2"/>
      </p:scale>
      <p:origin x="0" y="0"/>
    </p:cViewPr>
  </p:notesTextViewPr>
  <p:notesViewPr>
    <p:cSldViewPr snapToGrid="0">
      <p:cViewPr varScale="1">
        <p:scale>
          <a:sx n="57" d="100"/>
          <a:sy n="57" d="100"/>
        </p:scale>
        <p:origin x="2832" y="66"/>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1.xml"/><Relationship Id="rId7" Type="http://schemas.openxmlformats.org/officeDocument/2006/relationships/slideMaster" Target="slideMasters/slideMaster6.xml"/><Relationship Id="rId6" Type="http://schemas.openxmlformats.org/officeDocument/2006/relationships/slideMaster" Target="slideMasters/slideMaster5.xml"/><Relationship Id="rId5" Type="http://schemas.openxmlformats.org/officeDocument/2006/relationships/slideMaster" Target="slideMasters/slideMaster4.xml"/><Relationship Id="rId4" Type="http://schemas.openxmlformats.org/officeDocument/2006/relationships/slideMaster" Target="slideMasters/slideMaster3.xml"/><Relationship Id="rId3" Type="http://schemas.openxmlformats.org/officeDocument/2006/relationships/slideMaster" Target="slideMasters/slideMaster2.xml"/><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handoutMaster" Target="handoutMasters/handoutMaster1.xml"/><Relationship Id="rId18" Type="http://schemas.openxmlformats.org/officeDocument/2006/relationships/slide" Target="slides/slide10.xml"/><Relationship Id="rId17" Type="http://schemas.openxmlformats.org/officeDocument/2006/relationships/slide" Target="slides/slide9.xml"/><Relationship Id="rId16" Type="http://schemas.openxmlformats.org/officeDocument/2006/relationships/slide" Target="slides/slide8.xml"/><Relationship Id="rId15" Type="http://schemas.openxmlformats.org/officeDocument/2006/relationships/slide" Target="slides/slide7.xml"/><Relationship Id="rId14" Type="http://schemas.openxmlformats.org/officeDocument/2006/relationships/slide" Target="slides/slide6.xml"/><Relationship Id="rId13" Type="http://schemas.openxmlformats.org/officeDocument/2006/relationships/slide" Target="slides/slide5.xml"/><Relationship Id="rId12" Type="http://schemas.openxmlformats.org/officeDocument/2006/relationships/slide" Target="slides/slide4.xml"/><Relationship Id="rId11" Type="http://schemas.openxmlformats.org/officeDocument/2006/relationships/slide" Target="slides/slide3.xml"/><Relationship Id="rId10" Type="http://schemas.openxmlformats.org/officeDocument/2006/relationships/slide" Target="slides/slide2.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7" Type="http://schemas.openxmlformats.org/officeDocument/2006/relationships/image" Target="../media/image1.jpeg"/><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5" Type="http://schemas.openxmlformats.org/officeDocument/2006/relationships/image" Target="../media/image1.jpeg"/><Relationship Id="rId4" Type="http://schemas.openxmlformats.org/officeDocument/2006/relationships/tags" Target="../tags/tag58.xml"/><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pic>
        <p:nvPicPr>
          <p:cNvPr id="7" name="图片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16" name="日期占位符 15"/>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3"/>
            </p:custDataLst>
          </p:nvPr>
        </p:nvSpPr>
        <p:spPr/>
        <p:txBody>
          <a:bodyPr/>
          <a:lstStyle/>
          <a:p>
            <a:endParaRPr lang="zh-CN" altLang="en-US" dirty="0"/>
          </a:p>
        </p:txBody>
      </p:sp>
      <p:sp>
        <p:nvSpPr>
          <p:cNvPr id="18" name="灯片编号占位符 17"/>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dirty="0"/>
          </a:p>
        </p:txBody>
      </p:sp>
      <p:pic>
        <p:nvPicPr>
          <p:cNvPr id="4" name="图片 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03200" y="0"/>
            <a:ext cx="12293600" cy="6858000"/>
          </a:xfrm>
          <a:prstGeom prst="rect">
            <a:avLst/>
          </a:prstGeom>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5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825625"/>
            <a:ext cx="515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317" y="365126"/>
            <a:ext cx="105156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40318" y="2505075"/>
            <a:ext cx="5158316" cy="368458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717" cy="368458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683500" cy="58118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64.xml"/><Relationship Id="rId17" Type="http://schemas.openxmlformats.org/officeDocument/2006/relationships/tags" Target="../tags/tag63.xml"/><Relationship Id="rId16" Type="http://schemas.openxmlformats.org/officeDocument/2006/relationships/tags" Target="../tags/tag62.xml"/><Relationship Id="rId15" Type="http://schemas.openxmlformats.org/officeDocument/2006/relationships/tags" Target="../tags/tag61.xml"/><Relationship Id="rId14" Type="http://schemas.openxmlformats.org/officeDocument/2006/relationships/tags" Target="../tags/tag60.xml"/><Relationship Id="rId13" Type="http://schemas.openxmlformats.org/officeDocument/2006/relationships/tags" Target="../tags/tag59.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6" Type="http://schemas.openxmlformats.org/officeDocument/2006/relationships/theme" Target="../theme/theme2.xml"/><Relationship Id="rId15" Type="http://schemas.openxmlformats.org/officeDocument/2006/relationships/tags" Target="../tags/tag67.xml"/><Relationship Id="rId14" Type="http://schemas.openxmlformats.org/officeDocument/2006/relationships/tags" Target="../tags/tag66.xml"/><Relationship Id="rId13" Type="http://schemas.openxmlformats.org/officeDocument/2006/relationships/tags" Target="../tags/tag65.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6" Type="http://schemas.openxmlformats.org/officeDocument/2006/relationships/theme" Target="../theme/theme3.xml"/><Relationship Id="rId15" Type="http://schemas.openxmlformats.org/officeDocument/2006/relationships/tags" Target="../tags/tag70.xml"/><Relationship Id="rId14" Type="http://schemas.openxmlformats.org/officeDocument/2006/relationships/tags" Target="../tags/tag69.xml"/><Relationship Id="rId13" Type="http://schemas.openxmlformats.org/officeDocument/2006/relationships/tags" Target="../tags/tag68.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1.xml"/><Relationship Id="rId8" Type="http://schemas.openxmlformats.org/officeDocument/2006/relationships/slideLayout" Target="../slideLayouts/slideLayout40.xml"/><Relationship Id="rId7" Type="http://schemas.openxmlformats.org/officeDocument/2006/relationships/slideLayout" Target="../slideLayouts/slideLayout39.xml"/><Relationship Id="rId6" Type="http://schemas.openxmlformats.org/officeDocument/2006/relationships/slideLayout" Target="../slideLayouts/slideLayout38.xml"/><Relationship Id="rId5" Type="http://schemas.openxmlformats.org/officeDocument/2006/relationships/slideLayout" Target="../slideLayouts/slideLayout37.xml"/><Relationship Id="rId4" Type="http://schemas.openxmlformats.org/officeDocument/2006/relationships/slideLayout" Target="../slideLayouts/slideLayout36.xml"/><Relationship Id="rId3" Type="http://schemas.openxmlformats.org/officeDocument/2006/relationships/slideLayout" Target="../slideLayouts/slideLayout35.xml"/><Relationship Id="rId2" Type="http://schemas.openxmlformats.org/officeDocument/2006/relationships/slideLayout" Target="../slideLayouts/slideLayout34.xml"/><Relationship Id="rId16" Type="http://schemas.openxmlformats.org/officeDocument/2006/relationships/theme" Target="../theme/theme4.xml"/><Relationship Id="rId15" Type="http://schemas.openxmlformats.org/officeDocument/2006/relationships/tags" Target="../tags/tag73.xml"/><Relationship Id="rId14" Type="http://schemas.openxmlformats.org/officeDocument/2006/relationships/tags" Target="../tags/tag72.xml"/><Relationship Id="rId13" Type="http://schemas.openxmlformats.org/officeDocument/2006/relationships/tags" Target="../tags/tag71.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42.xml"/><Relationship Id="rId1" Type="http://schemas.openxmlformats.org/officeDocument/2006/relationships/slideLayout" Target="../slideLayouts/slideLayout33.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1.xml"/><Relationship Id="rId8" Type="http://schemas.openxmlformats.org/officeDocument/2006/relationships/slideLayout" Target="../slideLayouts/slideLayout50.xml"/><Relationship Id="rId7" Type="http://schemas.openxmlformats.org/officeDocument/2006/relationships/slideLayout" Target="../slideLayouts/slideLayout49.xml"/><Relationship Id="rId6" Type="http://schemas.openxmlformats.org/officeDocument/2006/relationships/slideLayout" Target="../slideLayouts/slideLayout48.xml"/><Relationship Id="rId5" Type="http://schemas.openxmlformats.org/officeDocument/2006/relationships/slideLayout" Target="../slideLayouts/slideLayout47.xml"/><Relationship Id="rId4" Type="http://schemas.openxmlformats.org/officeDocument/2006/relationships/slideLayout" Target="../slideLayouts/slideLayout46.xml"/><Relationship Id="rId3" Type="http://schemas.openxmlformats.org/officeDocument/2006/relationships/slideLayout" Target="../slideLayouts/slideLayout45.xml"/><Relationship Id="rId2" Type="http://schemas.openxmlformats.org/officeDocument/2006/relationships/slideLayout" Target="../slideLayouts/slideLayout44.xml"/><Relationship Id="rId16" Type="http://schemas.openxmlformats.org/officeDocument/2006/relationships/theme" Target="../theme/theme5.xml"/><Relationship Id="rId15" Type="http://schemas.openxmlformats.org/officeDocument/2006/relationships/tags" Target="../tags/tag76.xml"/><Relationship Id="rId14" Type="http://schemas.openxmlformats.org/officeDocument/2006/relationships/tags" Target="../tags/tag75.xml"/><Relationship Id="rId13" Type="http://schemas.openxmlformats.org/officeDocument/2006/relationships/tags" Target="../tags/tag74.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52.xml"/><Relationship Id="rId1" Type="http://schemas.openxmlformats.org/officeDocument/2006/relationships/slideLayout" Target="../slideLayouts/slideLayout43.xml"/></Relationships>
</file>

<file path=ppt/slideMasters/_rels/slideMaster6.xml.rels><?xml version="1.0" encoding="UTF-8" standalone="yes"?>
<Relationships xmlns="http://schemas.openxmlformats.org/package/2006/relationships"><Relationship Id="rId9" Type="http://schemas.openxmlformats.org/officeDocument/2006/relationships/slideLayout" Target="../slideLayouts/slideLayout61.xml"/><Relationship Id="rId8" Type="http://schemas.openxmlformats.org/officeDocument/2006/relationships/slideLayout" Target="../slideLayouts/slideLayout60.xml"/><Relationship Id="rId7" Type="http://schemas.openxmlformats.org/officeDocument/2006/relationships/slideLayout" Target="../slideLayouts/slideLayout59.xml"/><Relationship Id="rId6" Type="http://schemas.openxmlformats.org/officeDocument/2006/relationships/slideLayout" Target="../slideLayouts/slideLayout58.xml"/><Relationship Id="rId5" Type="http://schemas.openxmlformats.org/officeDocument/2006/relationships/slideLayout" Target="../slideLayouts/slideLayout57.xml"/><Relationship Id="rId4" Type="http://schemas.openxmlformats.org/officeDocument/2006/relationships/slideLayout" Target="../slideLayouts/slideLayout56.xml"/><Relationship Id="rId3" Type="http://schemas.openxmlformats.org/officeDocument/2006/relationships/slideLayout" Target="../slideLayouts/slideLayout55.xml"/><Relationship Id="rId2" Type="http://schemas.openxmlformats.org/officeDocument/2006/relationships/slideLayout" Target="../slideLayouts/slideLayout54.xml"/><Relationship Id="rId13" Type="http://schemas.openxmlformats.org/officeDocument/2006/relationships/theme" Target="../theme/theme6.xml"/><Relationship Id="rId12" Type="http://schemas.openxmlformats.org/officeDocument/2006/relationships/image" Target="../media/image4.jpeg"/><Relationship Id="rId11" Type="http://schemas.openxmlformats.org/officeDocument/2006/relationships/slideLayout" Target="../slideLayouts/slideLayout63.xml"/><Relationship Id="rId10" Type="http://schemas.openxmlformats.org/officeDocument/2006/relationships/slideLayout" Target="../slideLayouts/slideLayout62.xml"/><Relationship Id="rId1"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59556" name="Rectangle 1188"/>
          <p:cNvSpPr>
            <a:spLocks noChangeArrowheads="1"/>
          </p:cNvSpPr>
          <p:nvPr userDrawn="1"/>
        </p:nvSpPr>
        <p:spPr bwMode="auto">
          <a:xfrm>
            <a:off x="5486401" y="50801"/>
            <a:ext cx="6720417"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marL="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914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1371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1828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pPr>
            <a:r>
              <a:rPr kumimoji="1" lang="zh-CN" altLang="en-US" sz="2800" smtClean="0">
                <a:solidFill>
                  <a:srgbClr val="D6D7BB"/>
                </a:solidFill>
                <a:latin typeface="Times New Roman" panose="02020603050405020304" pitchFamily="18" charset="0"/>
              </a:rPr>
              <a:t>第</a:t>
            </a:r>
            <a:r>
              <a:rPr kumimoji="1" lang="en-US" altLang="zh-CN" sz="2800" smtClean="0">
                <a:solidFill>
                  <a:srgbClr val="D6D7BB"/>
                </a:solidFill>
                <a:latin typeface="Times New Roman" panose="02020603050405020304" pitchFamily="18" charset="0"/>
              </a:rPr>
              <a:t>25</a:t>
            </a:r>
            <a:r>
              <a:rPr kumimoji="1" lang="zh-CN" altLang="en-US" sz="2800" smtClean="0">
                <a:solidFill>
                  <a:srgbClr val="D6D7BB"/>
                </a:solidFill>
                <a:latin typeface="Times New Roman" panose="02020603050405020304" pitchFamily="18" charset="0"/>
              </a:rPr>
              <a:t>课 世界多极化趋势</a:t>
            </a:r>
            <a:endParaRPr kumimoji="1" lang="zh-CN" altLang="en-US" sz="2800" smtClean="0">
              <a:solidFill>
                <a:srgbClr val="D6D7BB"/>
              </a:solidFill>
              <a:latin typeface="Times New Roman" panose="02020603050405020304" pitchFamily="18" charset="0"/>
            </a:endParaRPr>
          </a:p>
        </p:txBody>
      </p:sp>
      <p:sp>
        <p:nvSpPr>
          <p:cNvPr id="59557" name="Rectangle 1189"/>
          <p:cNvSpPr>
            <a:spLocks noChangeArrowheads="1"/>
          </p:cNvSpPr>
          <p:nvPr userDrawn="1"/>
        </p:nvSpPr>
        <p:spPr bwMode="auto">
          <a:xfrm>
            <a:off x="0" y="706439"/>
            <a:ext cx="12192000" cy="2746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sz="1800" smtClean="0">
              <a:solidFill>
                <a:srgbClr val="000000"/>
              </a:solidFill>
            </a:endParaRPr>
          </a:p>
        </p:txBody>
      </p:sp>
      <p:sp>
        <p:nvSpPr>
          <p:cNvPr id="59558" name="Rectangle 1190"/>
          <p:cNvSpPr>
            <a:spLocks noChangeArrowheads="1"/>
          </p:cNvSpPr>
          <p:nvPr userDrawn="1"/>
        </p:nvSpPr>
        <p:spPr bwMode="auto">
          <a:xfrm>
            <a:off x="0" y="984250"/>
            <a:ext cx="12192000" cy="5873750"/>
          </a:xfrm>
          <a:prstGeom prst="rect">
            <a:avLst/>
          </a:prstGeom>
          <a:solidFill>
            <a:srgbClr val="E2DFD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ctr" rtl="0" fontAlgn="base">
        <a:spcBef>
          <a:spcPct val="0"/>
        </a:spcBef>
        <a:spcAft>
          <a:spcPct val="0"/>
        </a:spcAft>
        <a:defRPr kumimoji="1" sz="4400" kern="1200">
          <a:solidFill>
            <a:schemeClr val="tx2"/>
          </a:solidFill>
          <a:latin typeface="+mj-lt"/>
          <a:ea typeface="+mj-ea"/>
          <a:cs typeface="+mj-cs"/>
        </a:defRPr>
      </a:lvl1pPr>
      <a:lvl2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2pPr>
      <a:lvl3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3pPr>
      <a:lvl4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4pPr>
      <a:lvl5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5pPr>
      <a:lvl6pPr marL="4572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6pPr>
      <a:lvl7pPr marL="9144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7pPr>
      <a:lvl8pPr marL="13716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8pPr>
      <a:lvl9pPr marL="18288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9pPr>
    </p:titleStyle>
    <p:bodyStyle>
      <a:lvl1pPr marL="342900" indent="-342900" algn="l" rtl="0" fontAlgn="base">
        <a:spcBef>
          <a:spcPct val="20000"/>
        </a:spcBef>
        <a:spcAft>
          <a:spcPct val="0"/>
        </a:spcAft>
        <a:buChar char="•"/>
        <a:defRPr kumimoji="1" sz="3200" kern="1200">
          <a:solidFill>
            <a:schemeClr val="tx1"/>
          </a:solidFill>
          <a:latin typeface="+mn-lt"/>
          <a:ea typeface="+mn-ea"/>
          <a:cs typeface="+mn-cs"/>
        </a:defRPr>
      </a:lvl1pPr>
      <a:lvl2pPr marL="742950" indent="-285750" algn="l" rtl="0" fontAlgn="base">
        <a:spcBef>
          <a:spcPct val="20000"/>
        </a:spcBef>
        <a:spcAft>
          <a:spcPct val="0"/>
        </a:spcAft>
        <a:buChar char="–"/>
        <a:defRPr kumimoji="1" sz="2800" kern="1200">
          <a:solidFill>
            <a:schemeClr val="tx1"/>
          </a:solidFill>
          <a:latin typeface="+mn-lt"/>
          <a:ea typeface="+mn-ea"/>
          <a:cs typeface="+mn-cs"/>
        </a:defRPr>
      </a:lvl2pPr>
      <a:lvl3pPr marL="1143000" indent="-228600" algn="l" rtl="0" fontAlgn="base">
        <a:spcBef>
          <a:spcPct val="20000"/>
        </a:spcBef>
        <a:spcAft>
          <a:spcPct val="0"/>
        </a:spcAft>
        <a:buChar char="•"/>
        <a:defRPr kumimoji="1" sz="2400" kern="1200">
          <a:solidFill>
            <a:schemeClr val="tx1"/>
          </a:solidFill>
          <a:latin typeface="+mn-lt"/>
          <a:ea typeface="+mn-ea"/>
          <a:cs typeface="+mn-cs"/>
        </a:defRPr>
      </a:lvl3pPr>
      <a:lvl4pPr marL="1600200" indent="-228600" algn="l" rtl="0" fontAlgn="base">
        <a:spcBef>
          <a:spcPct val="20000"/>
        </a:spcBef>
        <a:spcAft>
          <a:spcPct val="0"/>
        </a:spcAft>
        <a:buChar char="–"/>
        <a:defRPr kumimoji="1" sz="2000" kern="1200">
          <a:solidFill>
            <a:schemeClr val="tx1"/>
          </a:solidFill>
          <a:latin typeface="+mn-lt"/>
          <a:ea typeface="+mn-ea"/>
          <a:cs typeface="+mn-cs"/>
        </a:defRPr>
      </a:lvl4pPr>
      <a:lvl5pPr marL="2057400" indent="-228600" algn="l" rtl="0" fontAlgn="base">
        <a:spcBef>
          <a:spcPct val="20000"/>
        </a:spcBef>
        <a:spcAft>
          <a:spcPct val="0"/>
        </a:spcAft>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tags" Target="../tags/tag7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43264" y="826286"/>
            <a:ext cx="10560401" cy="707886"/>
          </a:xfrm>
          <a:prstGeom prst="rect">
            <a:avLst/>
          </a:prstGeom>
          <a:noFill/>
        </p:spPr>
        <p:txBody>
          <a:bodyPr wrap="square" rtlCol="0">
            <a:spAutoFit/>
            <a:scene3d>
              <a:camera prst="orthographicFront"/>
              <a:lightRig rig="threePt" dir="t"/>
            </a:scene3d>
          </a:bodyPr>
          <a:lstStyle/>
          <a:p>
            <a:r>
              <a:rPr lang="zh-CN" altLang="en-US" sz="4000" b="1" dirty="0"/>
              <a:t>第</a:t>
            </a:r>
            <a:r>
              <a:rPr lang="en-US" altLang="zh-CN" sz="4000" b="1" dirty="0"/>
              <a:t>11</a:t>
            </a:r>
            <a:r>
              <a:rPr lang="zh-CN" altLang="en-US" sz="4000" b="1" dirty="0" smtClean="0"/>
              <a:t>课  近</a:t>
            </a:r>
            <a:r>
              <a:rPr lang="zh-CN" altLang="en-US" sz="4000" b="1" dirty="0"/>
              <a:t>代西方民族国家与国际法的发展</a:t>
            </a:r>
            <a:endParaRPr lang="zh-CN" altLang="zh-CN" sz="4000" dirty="0"/>
          </a:p>
        </p:txBody>
      </p:sp>
      <p:sp>
        <p:nvSpPr>
          <p:cNvPr id="3" name="矩形 2"/>
          <p:cNvSpPr/>
          <p:nvPr/>
        </p:nvSpPr>
        <p:spPr>
          <a:xfrm>
            <a:off x="943341" y="2203885"/>
            <a:ext cx="10444130" cy="4031873"/>
          </a:xfrm>
          <a:prstGeom prst="rect">
            <a:avLst/>
          </a:prstGeom>
        </p:spPr>
        <p:txBody>
          <a:bodyPr wrap="square">
            <a:spAutoFit/>
          </a:bodyPr>
          <a:lstStyle/>
          <a:p>
            <a:pPr algn="just">
              <a:spcAft>
                <a:spcPts val="0"/>
              </a:spcAft>
            </a:pPr>
            <a:r>
              <a:rPr lang="zh-CN" altLang="zh-CN" sz="40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【课标要求</a:t>
            </a:r>
            <a:r>
              <a:rPr lang="zh-CN" altLang="zh-CN" sz="40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40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ts val="0"/>
              </a:spcAft>
            </a:pPr>
            <a:r>
              <a:rPr lang="en-US" altLang="zh-CN" sz="3200"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   </a:t>
            </a:r>
            <a:endParaRPr lang="en-US" altLang="zh-CN" sz="3200"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ts val="0"/>
              </a:spcAft>
            </a:pPr>
            <a:r>
              <a:rPr lang="zh-CN" altLang="en-US" sz="32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     </a:t>
            </a:r>
            <a:r>
              <a:rPr lang="zh-CN" altLang="en-US" sz="32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通</a:t>
            </a:r>
            <a:r>
              <a:rPr lang="zh-CN" altLang="en-US" sz="32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过本单元学习，了</a:t>
            </a:r>
            <a:r>
              <a:rPr lang="zh-CN" altLang="en-US" sz="32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解中国作为统一多民族国家的发展历程，认识当代中国民族区域自治制度的历史意义，了解中国古代处理民族关系的体制以及当代中国独立自主的和平外交政策的主要成就。</a:t>
            </a:r>
            <a:endParaRPr lang="zh-CN" altLang="zh-CN" sz="32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ts val="0"/>
              </a:spcAft>
            </a:pPr>
            <a:endParaRPr lang="zh-CN" altLang="zh-CN" sz="32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endParaRPr lang="zh-CN" altLang="en-US" sz="2400" kern="100" dirty="0">
              <a:solidFill>
                <a:srgbClr val="000000"/>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4" name="文本框 3"/>
          <p:cNvSpPr txBox="1"/>
          <p:nvPr/>
        </p:nvSpPr>
        <p:spPr>
          <a:xfrm>
            <a:off x="0" y="0"/>
            <a:ext cx="4355680" cy="461665"/>
          </a:xfrm>
          <a:prstGeom prst="rect">
            <a:avLst/>
          </a:prstGeom>
          <a:noFill/>
        </p:spPr>
        <p:txBody>
          <a:bodyPr wrap="none" rtlCol="0">
            <a:spAutoFit/>
          </a:bodyPr>
          <a:lstStyle/>
          <a:p>
            <a:r>
              <a:rPr lang="zh-CN" altLang="en-US" sz="2400" dirty="0" smtClean="0"/>
              <a:t>第</a:t>
            </a:r>
            <a:r>
              <a:rPr lang="zh-CN" altLang="en-US" sz="2400" dirty="0"/>
              <a:t>四</a:t>
            </a:r>
            <a:r>
              <a:rPr lang="zh-CN" altLang="en-US" sz="2400" dirty="0" smtClean="0"/>
              <a:t>单元  民族关系与国家关系</a:t>
            </a:r>
            <a:endParaRPr lang="zh-CN" altLang="en-US" sz="2400" dirty="0"/>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导入新课</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2" name="文本框 51"/>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11</a:t>
            </a:r>
            <a:r>
              <a:rPr lang="zh-CN" altLang="en-US" dirty="0" smtClean="0"/>
              <a:t>课  近</a:t>
            </a:r>
            <a:r>
              <a:rPr lang="zh-CN" altLang="en-US" dirty="0"/>
              <a:t>代西方民族国家与国际法的发展</a:t>
            </a:r>
            <a:endParaRPr lang="zh-CN" altLang="en-US" dirty="0"/>
          </a:p>
        </p:txBody>
      </p:sp>
      <p:sp>
        <p:nvSpPr>
          <p:cNvPr id="2" name="矩形 1"/>
          <p:cNvSpPr/>
          <p:nvPr/>
        </p:nvSpPr>
        <p:spPr>
          <a:xfrm>
            <a:off x="653669" y="841609"/>
            <a:ext cx="10746834" cy="5509200"/>
          </a:xfrm>
          <a:prstGeom prst="rect">
            <a:avLst/>
          </a:prstGeom>
        </p:spPr>
        <p:txBody>
          <a:bodyPr wrap="square">
            <a:spAutoFit/>
          </a:bodyPr>
          <a:lstStyle/>
          <a:p>
            <a:r>
              <a:rPr lang="zh-CN" altLang="en-US" sz="3200" b="1" dirty="0" smtClean="0">
                <a:solidFill>
                  <a:srgbClr val="0033CC"/>
                </a:solidFill>
                <a:latin typeface="宋体" panose="02010600030101010101" pitchFamily="2" charset="-122"/>
                <a:ea typeface="宋体" panose="02010600030101010101" pitchFamily="2" charset="-122"/>
              </a:rPr>
              <a:t>    在</a:t>
            </a:r>
            <a:r>
              <a:rPr lang="zh-CN" altLang="en-US" sz="3200" b="1" dirty="0">
                <a:solidFill>
                  <a:srgbClr val="0033CC"/>
                </a:solidFill>
                <a:latin typeface="宋体" panose="02010600030101010101" pitchFamily="2" charset="-122"/>
                <a:ea typeface="宋体" panose="02010600030101010101" pitchFamily="2" charset="-122"/>
              </a:rPr>
              <a:t>中国漫长的历史进程中，各民族之间既冲突，又融合，而民族融合是主流。</a:t>
            </a:r>
            <a:endParaRPr lang="zh-CN" altLang="en-US" sz="3200" b="1" dirty="0">
              <a:solidFill>
                <a:srgbClr val="0033CC"/>
              </a:solidFill>
              <a:latin typeface="宋体" panose="02010600030101010101" pitchFamily="2" charset="-122"/>
              <a:ea typeface="宋体" panose="02010600030101010101" pitchFamily="2" charset="-122"/>
            </a:endParaRPr>
          </a:p>
          <a:p>
            <a:r>
              <a:rPr lang="zh-CN" altLang="en-US" sz="3200" b="1" dirty="0" smtClean="0">
                <a:solidFill>
                  <a:srgbClr val="0033CC"/>
                </a:solidFill>
                <a:latin typeface="宋体" panose="02010600030101010101" pitchFamily="2" charset="-122"/>
                <a:ea typeface="宋体" panose="02010600030101010101" pitchFamily="2" charset="-122"/>
              </a:rPr>
              <a:t>    秦</a:t>
            </a:r>
            <a:r>
              <a:rPr lang="zh-CN" altLang="en-US" sz="3200" b="1" dirty="0">
                <a:solidFill>
                  <a:srgbClr val="0033CC"/>
                </a:solidFill>
                <a:latin typeface="宋体" panose="02010600030101010101" pitchFamily="2" charset="-122"/>
                <a:ea typeface="宋体" panose="02010600030101010101" pitchFamily="2" charset="-122"/>
              </a:rPr>
              <a:t>汉的统一开启了多民族国家的新阶段；魏晋南北朝隋唐时期，北方民族大批进入中原</a:t>
            </a:r>
            <a:r>
              <a:rPr lang="en-US" altLang="zh-CN" sz="3200" b="1" dirty="0">
                <a:solidFill>
                  <a:srgbClr val="0033CC"/>
                </a:solidFill>
                <a:latin typeface="宋体" panose="02010600030101010101" pitchFamily="2" charset="-122"/>
                <a:ea typeface="宋体" panose="02010600030101010101" pitchFamily="2" charset="-122"/>
              </a:rPr>
              <a:t>,</a:t>
            </a:r>
            <a:r>
              <a:rPr lang="zh-CN" altLang="en-US" sz="3200" b="1" dirty="0">
                <a:solidFill>
                  <a:srgbClr val="0033CC"/>
                </a:solidFill>
                <a:latin typeface="宋体" panose="02010600030101010101" pitchFamily="2" charset="-122"/>
                <a:ea typeface="宋体" panose="02010600030101010101" pitchFamily="2" charset="-122"/>
              </a:rPr>
              <a:t>加速了民族融合；元明清三代是统一多民族国家最后形成和确立的时期。</a:t>
            </a:r>
            <a:endParaRPr lang="zh-CN" altLang="en-US" sz="3200" b="1" dirty="0">
              <a:solidFill>
                <a:srgbClr val="0033CC"/>
              </a:solidFill>
              <a:latin typeface="宋体" panose="02010600030101010101" pitchFamily="2" charset="-122"/>
              <a:ea typeface="宋体" panose="02010600030101010101" pitchFamily="2" charset="-122"/>
            </a:endParaRPr>
          </a:p>
          <a:p>
            <a:r>
              <a:rPr lang="zh-CN" altLang="en-US" sz="3200" b="1" dirty="0" smtClean="0">
                <a:solidFill>
                  <a:srgbClr val="0033CC"/>
                </a:solidFill>
                <a:latin typeface="宋体" panose="02010600030101010101" pitchFamily="2" charset="-122"/>
                <a:ea typeface="宋体" panose="02010600030101010101" pitchFamily="2" charset="-122"/>
              </a:rPr>
              <a:t>    新</a:t>
            </a:r>
            <a:r>
              <a:rPr lang="zh-CN" altLang="en-US" sz="3200" b="1" dirty="0">
                <a:solidFill>
                  <a:srgbClr val="0033CC"/>
                </a:solidFill>
                <a:latin typeface="宋体" panose="02010600030101010101" pitchFamily="2" charset="-122"/>
                <a:ea typeface="宋体" panose="02010600030101010101" pitchFamily="2" charset="-122"/>
              </a:rPr>
              <a:t>中国成立后，中国共产党运用马克思列宁主义解决中国民族问题，建立了民族区域自治的基本政治制度。</a:t>
            </a:r>
            <a:endParaRPr lang="zh-CN" altLang="en-US" sz="3200" b="1" dirty="0">
              <a:solidFill>
                <a:srgbClr val="0033CC"/>
              </a:solidFill>
              <a:latin typeface="宋体" panose="02010600030101010101" pitchFamily="2" charset="-122"/>
              <a:ea typeface="宋体" panose="02010600030101010101" pitchFamily="2" charset="-122"/>
            </a:endParaRPr>
          </a:p>
          <a:p>
            <a:r>
              <a:rPr lang="zh-CN" altLang="en-US" sz="3200" b="1" dirty="0" smtClean="0">
                <a:solidFill>
                  <a:srgbClr val="0033CC"/>
                </a:solidFill>
                <a:latin typeface="宋体" panose="02010600030101010101" pitchFamily="2" charset="-122"/>
                <a:ea typeface="宋体" panose="02010600030101010101" pitchFamily="2" charset="-122"/>
              </a:rPr>
              <a:t>    在</a:t>
            </a:r>
            <a:r>
              <a:rPr lang="zh-CN" altLang="en-US" sz="3200" b="1" dirty="0">
                <a:solidFill>
                  <a:srgbClr val="0033CC"/>
                </a:solidFill>
                <a:latin typeface="宋体" panose="02010600030101010101" pitchFamily="2" charset="-122"/>
                <a:ea typeface="宋体" panose="02010600030101010101" pitchFamily="2" charset="-122"/>
              </a:rPr>
              <a:t>世界范围内，各民族的大迁徙推动了各地间的文化交流。进入近代，西方民族国家形成，规范国家与国家之间交往的国际法也逐渐形成、成熟。中国在融入国际社会的同时，提倡独立自主的和平外交</a:t>
            </a:r>
            <a:r>
              <a:rPr lang="zh-CN" altLang="en-US" sz="3200" b="1" dirty="0" smtClean="0">
                <a:solidFill>
                  <a:srgbClr val="0033CC"/>
                </a:solidFill>
                <a:latin typeface="宋体" panose="02010600030101010101" pitchFamily="2" charset="-122"/>
                <a:ea typeface="宋体" panose="02010600030101010101" pitchFamily="2" charset="-122"/>
              </a:rPr>
              <a:t>。</a:t>
            </a:r>
            <a:endParaRPr lang="zh-CN" altLang="en-US" sz="3200" b="1" dirty="0">
              <a:solidFill>
                <a:srgbClr val="0033CC"/>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22302" y="2725691"/>
            <a:ext cx="6886822" cy="2554545"/>
          </a:xfrm>
          <a:prstGeom prst="rect">
            <a:avLst/>
          </a:prstGeom>
          <a:noFill/>
        </p:spPr>
        <p:txBody>
          <a:bodyPr wrap="none" rtlCol="0">
            <a:spAutoFit/>
          </a:bodyPr>
          <a:lstStyle/>
          <a:p>
            <a:r>
              <a:rPr lang="zh-CN" altLang="en-US" sz="3200" b="1" dirty="0" smtClean="0"/>
              <a:t>一</a:t>
            </a:r>
            <a:r>
              <a:rPr lang="zh-CN" altLang="en-US" sz="3200" b="1" dirty="0"/>
              <a:t>、近代西方民族国家的产生</a:t>
            </a:r>
            <a:r>
              <a:rPr lang="zh-CN" altLang="zh-CN" sz="3200" b="1" dirty="0" smtClean="0"/>
              <a:t>：</a:t>
            </a:r>
            <a:endParaRPr lang="en-US" altLang="zh-CN" sz="3200" b="1" dirty="0" smtClean="0"/>
          </a:p>
          <a:p>
            <a:endParaRPr lang="zh-CN" altLang="zh-CN" sz="3200" dirty="0"/>
          </a:p>
          <a:p>
            <a:r>
              <a:rPr lang="zh-CN" altLang="en-US" sz="3200" b="1" dirty="0"/>
              <a:t>二、国际法的形成与外交制度的建立</a:t>
            </a:r>
            <a:r>
              <a:rPr lang="en-US" altLang="zh-CN" sz="3200" b="1" dirty="0" smtClean="0"/>
              <a:t>:</a:t>
            </a:r>
            <a:endParaRPr lang="en-US" altLang="zh-CN" sz="3200" b="1" dirty="0" smtClean="0"/>
          </a:p>
          <a:p>
            <a:endParaRPr lang="en-US" altLang="zh-CN" sz="3200" b="1" dirty="0"/>
          </a:p>
          <a:p>
            <a:r>
              <a:rPr lang="zh-CN" altLang="en-US" sz="3200" b="1" dirty="0" smtClean="0"/>
              <a:t>三、</a:t>
            </a:r>
            <a:r>
              <a:rPr lang="en-US" altLang="zh-CN" sz="3200" b="1" dirty="0"/>
              <a:t>20</a:t>
            </a:r>
            <a:r>
              <a:rPr lang="zh-CN" altLang="en-US" sz="3200" b="1" dirty="0"/>
              <a:t>世纪国际法的发展：</a:t>
            </a:r>
            <a:endParaRPr lang="en-US" altLang="zh-CN" sz="3200" b="1" dirty="0" smtClean="0"/>
          </a:p>
        </p:txBody>
      </p:sp>
      <p:sp>
        <p:nvSpPr>
          <p:cNvPr id="8" name="文本框 7"/>
          <p:cNvSpPr txBox="1"/>
          <p:nvPr/>
        </p:nvSpPr>
        <p:spPr>
          <a:xfrm>
            <a:off x="711906" y="1019464"/>
            <a:ext cx="11107614" cy="905889"/>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r>
              <a:rPr lang="zh-CN" altLang="en-US" dirty="0"/>
              <a:t>第</a:t>
            </a:r>
            <a:r>
              <a:rPr lang="en-US" altLang="zh-CN" dirty="0"/>
              <a:t>11</a:t>
            </a:r>
            <a:r>
              <a:rPr lang="zh-CN" altLang="en-US" dirty="0" smtClean="0"/>
              <a:t>课   近</a:t>
            </a:r>
            <a:r>
              <a:rPr lang="zh-CN" altLang="en-US" dirty="0"/>
              <a:t>代西方民族国家与国际法的发展</a:t>
            </a:r>
            <a:endParaRPr lang="zh-CN" altLang="en-US" dirty="0"/>
          </a:p>
        </p:txBody>
      </p:sp>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知</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识结构</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11</a:t>
            </a:r>
            <a:r>
              <a:rPr lang="zh-CN" altLang="en-US" dirty="0" smtClean="0"/>
              <a:t>课  近</a:t>
            </a:r>
            <a:r>
              <a:rPr lang="zh-CN" altLang="en-US" dirty="0"/>
              <a:t>代西方民族国家与国际法的发展</a:t>
            </a:r>
            <a:endParaRPr lang="zh-CN" alt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29824" y="616671"/>
            <a:ext cx="5929828" cy="584775"/>
          </a:xfrm>
          <a:prstGeom prst="rect">
            <a:avLst/>
          </a:prstGeom>
          <a:noFill/>
        </p:spPr>
        <p:txBody>
          <a:bodyPr wrap="none" rtlCol="0">
            <a:spAutoFit/>
          </a:bodyPr>
          <a:lstStyle/>
          <a:p>
            <a:r>
              <a:rPr lang="zh-CN" altLang="en-US" sz="3200" b="1" dirty="0" smtClean="0"/>
              <a:t>一</a:t>
            </a:r>
            <a:r>
              <a:rPr lang="zh-CN" altLang="en-US" sz="3200" b="1" dirty="0"/>
              <a:t>、近代西方民族国家的产生</a:t>
            </a:r>
            <a:r>
              <a:rPr lang="zh-CN" altLang="zh-CN" sz="3200" b="1" dirty="0" smtClean="0"/>
              <a:t>：</a:t>
            </a:r>
            <a:endParaRPr lang="en-US" altLang="zh-CN" sz="3200" b="1" dirty="0" smtClean="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11</a:t>
            </a:r>
            <a:r>
              <a:rPr lang="zh-CN" altLang="en-US" dirty="0" smtClean="0"/>
              <a:t>课  近</a:t>
            </a:r>
            <a:r>
              <a:rPr lang="zh-CN" altLang="en-US" dirty="0"/>
              <a:t>代西方民族国家与国际法的发展</a:t>
            </a:r>
            <a:endParaRPr lang="zh-CN" altLang="en-US" dirty="0"/>
          </a:p>
        </p:txBody>
      </p:sp>
      <p:sp>
        <p:nvSpPr>
          <p:cNvPr id="2" name="文本框 1"/>
          <p:cNvSpPr txBox="1"/>
          <p:nvPr/>
        </p:nvSpPr>
        <p:spPr>
          <a:xfrm>
            <a:off x="6719574" y="616671"/>
            <a:ext cx="3467616" cy="584775"/>
          </a:xfrm>
          <a:prstGeom prst="rect">
            <a:avLst/>
          </a:prstGeom>
          <a:noFill/>
        </p:spPr>
        <p:txBody>
          <a:bodyPr wrap="none" rtlCol="0">
            <a:spAutoFit/>
          </a:bodyPr>
          <a:lstStyle/>
          <a:p>
            <a:r>
              <a:rPr lang="zh-CN" altLang="en-US" sz="3200" dirty="0">
                <a:solidFill>
                  <a:srgbClr val="0033CC"/>
                </a:solidFill>
              </a:rPr>
              <a:t>有哪</a:t>
            </a:r>
            <a:r>
              <a:rPr lang="zh-CN" altLang="en-US" sz="3200" dirty="0" smtClean="0">
                <a:solidFill>
                  <a:srgbClr val="0033CC"/>
                </a:solidFill>
              </a:rPr>
              <a:t>些推动因素？</a:t>
            </a:r>
            <a:endParaRPr lang="zh-CN" altLang="en-US" sz="3200" dirty="0">
              <a:solidFill>
                <a:srgbClr val="0033CC"/>
              </a:solidFill>
            </a:endParaRPr>
          </a:p>
        </p:txBody>
      </p:sp>
      <p:sp>
        <p:nvSpPr>
          <p:cNvPr id="3" name="矩形 2"/>
          <p:cNvSpPr/>
          <p:nvPr/>
        </p:nvSpPr>
        <p:spPr>
          <a:xfrm>
            <a:off x="329824" y="1201446"/>
            <a:ext cx="11616370" cy="5324535"/>
          </a:xfrm>
          <a:prstGeom prst="rect">
            <a:avLst/>
          </a:prstGeom>
        </p:spPr>
        <p:txBody>
          <a:bodyPr wrap="square">
            <a:spAutoFit/>
          </a:bodyPr>
          <a:lstStyle/>
          <a:p>
            <a:pPr indent="267970" algn="just">
              <a:spcAft>
                <a:spcPts val="0"/>
              </a:spcAft>
            </a:pPr>
            <a:r>
              <a:rPr lang="en-US" altLang="zh-CN" sz="2000" b="1" kern="0" dirty="0" smtClean="0">
                <a:solidFill>
                  <a:srgbClr val="000000"/>
                </a:solidFill>
                <a:latin typeface="+mj-ea"/>
                <a:ea typeface="+mj-ea"/>
                <a:cs typeface="Songti SC"/>
              </a:rPr>
              <a:t>1</a:t>
            </a:r>
            <a:r>
              <a:rPr lang="zh-CN" altLang="en-US" sz="2000" b="1" kern="0" dirty="0" smtClean="0">
                <a:solidFill>
                  <a:srgbClr val="000000"/>
                </a:solidFill>
                <a:latin typeface="+mj-ea"/>
                <a:ea typeface="+mj-ea"/>
                <a:cs typeface="Songti SC"/>
              </a:rPr>
              <a:t>、</a:t>
            </a:r>
            <a:r>
              <a:rPr lang="zh-CN" altLang="zh-CN" sz="2000" b="1" kern="0" dirty="0" smtClean="0">
                <a:solidFill>
                  <a:srgbClr val="000000"/>
                </a:solidFill>
                <a:latin typeface="+mj-ea"/>
                <a:ea typeface="+mj-ea"/>
                <a:cs typeface="Songti SC"/>
              </a:rPr>
              <a:t>王</a:t>
            </a:r>
            <a:r>
              <a:rPr lang="zh-CN" altLang="zh-CN" sz="2000" b="1" kern="0" dirty="0">
                <a:solidFill>
                  <a:srgbClr val="000000"/>
                </a:solidFill>
                <a:latin typeface="+mj-ea"/>
                <a:ea typeface="+mj-ea"/>
                <a:cs typeface="Songti SC"/>
              </a:rPr>
              <a:t>权加强推动民族国家产生</a:t>
            </a:r>
            <a:endParaRPr lang="zh-CN" altLang="zh-CN" sz="2000" b="1" kern="100" dirty="0">
              <a:latin typeface="+mj-ea"/>
              <a:ea typeface="+mj-ea"/>
              <a:cs typeface="Times New Roman" panose="02020603050405020304" pitchFamily="18" charset="0"/>
            </a:endParaRPr>
          </a:p>
          <a:p>
            <a:pPr indent="266700"/>
            <a:r>
              <a:rPr lang="en-US" altLang="zh-CN" sz="2000" b="1" kern="0" dirty="0">
                <a:solidFill>
                  <a:srgbClr val="FF0000"/>
                </a:solidFill>
                <a:latin typeface="+mj-ea"/>
                <a:ea typeface="+mj-ea"/>
                <a:cs typeface="Songti SC"/>
              </a:rPr>
              <a:t>15</a:t>
            </a:r>
            <a:r>
              <a:rPr lang="zh-CN" altLang="zh-CN" sz="2000" b="1" kern="0" dirty="0">
                <a:solidFill>
                  <a:srgbClr val="FF0000"/>
                </a:solidFill>
                <a:latin typeface="+mj-ea"/>
                <a:ea typeface="+mj-ea"/>
                <a:cs typeface="Songti SC"/>
              </a:rPr>
              <a:t>世纪前后</a:t>
            </a:r>
            <a:r>
              <a:rPr lang="zh-CN" altLang="zh-CN" sz="2000" b="1" kern="0" dirty="0">
                <a:solidFill>
                  <a:srgbClr val="0033CC"/>
                </a:solidFill>
                <a:latin typeface="+mj-ea"/>
                <a:ea typeface="+mj-ea"/>
                <a:cs typeface="Songti SC"/>
              </a:rPr>
              <a:t>，</a:t>
            </a:r>
            <a:r>
              <a:rPr lang="zh-CN" altLang="zh-CN" sz="2000" b="1" kern="0" dirty="0">
                <a:solidFill>
                  <a:srgbClr val="FF0000"/>
                </a:solidFill>
                <a:latin typeface="+mj-ea"/>
                <a:ea typeface="+mj-ea"/>
                <a:cs typeface="Songti SC"/>
              </a:rPr>
              <a:t>西欧国家的封建割据势力遭到削弱</a:t>
            </a:r>
            <a:r>
              <a:rPr lang="zh-CN" altLang="zh-CN" sz="2000" b="1" kern="0" dirty="0">
                <a:solidFill>
                  <a:srgbClr val="0033CC"/>
                </a:solidFill>
                <a:latin typeface="Calibri" panose="020F0502020204030204" pitchFamily="34" charset="0"/>
                <a:ea typeface="宋体" panose="02010600030101010101" pitchFamily="2" charset="-122"/>
                <a:cs typeface="Songti SC"/>
              </a:rPr>
              <a:t>，中央集权得到加强。此后的</a:t>
            </a:r>
            <a:r>
              <a:rPr lang="zh-CN" altLang="zh-CN" sz="2000" b="1" kern="0" dirty="0">
                <a:solidFill>
                  <a:srgbClr val="FF0000"/>
                </a:solidFill>
                <a:latin typeface="+mj-ea"/>
                <a:ea typeface="+mj-ea"/>
                <a:cs typeface="Songti SC"/>
              </a:rPr>
              <a:t>宗教改革运动，沉重打击了教会势力，各国的世俗权力也得到强化</a:t>
            </a:r>
            <a:r>
              <a:rPr lang="zh-CN" altLang="zh-CN" sz="2000" b="1" kern="0" dirty="0">
                <a:solidFill>
                  <a:srgbClr val="0033CC"/>
                </a:solidFill>
                <a:latin typeface="Calibri" panose="020F0502020204030204" pitchFamily="34" charset="0"/>
                <a:ea typeface="宋体" panose="02010600030101010101" pitchFamily="2" charset="-122"/>
                <a:cs typeface="Songti SC"/>
              </a:rPr>
              <a:t>，国家和民族认同观念日益显现。</a:t>
            </a:r>
            <a:endParaRPr lang="zh-CN" altLang="zh-CN" sz="20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000" b="1" kern="0" dirty="0">
                <a:solidFill>
                  <a:srgbClr val="0033CC"/>
                </a:solidFill>
                <a:latin typeface="宋体" panose="02010600030101010101" pitchFamily="2" charset="-122"/>
                <a:ea typeface="宋体" panose="02010600030101010101" pitchFamily="2" charset="-122"/>
                <a:cs typeface="Iowan Old Style"/>
              </a:rPr>
              <a:t>1534</a:t>
            </a:r>
            <a:r>
              <a:rPr lang="zh-CN" altLang="zh-CN" sz="2000" b="1" kern="0" dirty="0">
                <a:solidFill>
                  <a:srgbClr val="0033CC"/>
                </a:solidFill>
                <a:latin typeface="Calibri" panose="020F0502020204030204" pitchFamily="34" charset="0"/>
                <a:ea typeface="宋体" panose="02010600030101010101" pitchFamily="2" charset="-122"/>
                <a:cs typeface="Iowan Old Style"/>
              </a:rPr>
              <a:t>年</a:t>
            </a:r>
            <a:r>
              <a:rPr lang="en-US" altLang="zh-CN" sz="2000" b="1" kern="0" dirty="0">
                <a:solidFill>
                  <a:srgbClr val="0033CC"/>
                </a:solidFill>
                <a:latin typeface="Calibri" panose="020F0502020204030204" pitchFamily="34" charset="0"/>
                <a:ea typeface="宋体" panose="02010600030101010101" pitchFamily="2" charset="-122"/>
                <a:cs typeface="Iowan Old Style"/>
              </a:rPr>
              <a:t>,</a:t>
            </a:r>
            <a:r>
              <a:rPr lang="zh-CN" altLang="zh-CN" sz="2000" b="1" kern="0" dirty="0">
                <a:solidFill>
                  <a:srgbClr val="0033CC"/>
                </a:solidFill>
                <a:latin typeface="Calibri" panose="020F0502020204030204" pitchFamily="34" charset="0"/>
                <a:ea typeface="宋体" panose="02010600030101010101" pitchFamily="2" charset="-122"/>
                <a:cs typeface="Iowan Old Style"/>
              </a:rPr>
              <a:t>英国颁布《至尊法案》，布国王是英国教会的首脑，摆脱了罗马教廷的控制，建立起国王的专制统治。路易十四</a:t>
            </a:r>
            <a:r>
              <a:rPr lang="en-US" altLang="zh-CN" sz="2000" b="1" kern="0" dirty="0">
                <a:solidFill>
                  <a:srgbClr val="0033CC"/>
                </a:solidFill>
                <a:latin typeface="Calibri" panose="020F0502020204030204" pitchFamily="34" charset="0"/>
                <a:ea typeface="宋体" panose="02010600030101010101" pitchFamily="2" charset="-122"/>
                <a:cs typeface="Iowan Old Style"/>
              </a:rPr>
              <a:t>( 1638—1715)</a:t>
            </a:r>
            <a:r>
              <a:rPr lang="zh-CN" altLang="zh-CN" sz="2000" b="1" kern="0" dirty="0">
                <a:solidFill>
                  <a:srgbClr val="0033CC"/>
                </a:solidFill>
                <a:latin typeface="Calibri" panose="020F0502020204030204" pitchFamily="34" charset="0"/>
                <a:ea typeface="宋体" panose="02010600030101010101" pitchFamily="2" charset="-122"/>
                <a:cs typeface="Iowan Old Style"/>
              </a:rPr>
              <a:t>统治时期，法国王权达到顶峰</a:t>
            </a:r>
            <a:r>
              <a:rPr lang="zh-CN" altLang="zh-CN" sz="2000" b="1" kern="0" dirty="0" smtClean="0">
                <a:solidFill>
                  <a:srgbClr val="0033CC"/>
                </a:solidFill>
                <a:latin typeface="Calibri" panose="020F0502020204030204" pitchFamily="34" charset="0"/>
                <a:ea typeface="宋体" panose="02010600030101010101" pitchFamily="2" charset="-122"/>
                <a:cs typeface="Iowan Old Style"/>
              </a:rPr>
              <a:t>。欧</a:t>
            </a:r>
            <a:r>
              <a:rPr lang="zh-CN" altLang="zh-CN" sz="2000" b="1" kern="0" dirty="0">
                <a:solidFill>
                  <a:srgbClr val="0033CC"/>
                </a:solidFill>
                <a:latin typeface="Calibri" panose="020F0502020204030204" pitchFamily="34" charset="0"/>
                <a:ea typeface="宋体" panose="02010600030101010101" pitchFamily="2" charset="-122"/>
                <a:cs typeface="Iowan Old Style"/>
              </a:rPr>
              <a:t>洲国家纷纷成为专制王权国家。这一时期，国王往往就是国家</a:t>
            </a:r>
            <a:r>
              <a:rPr lang="en-US" altLang="zh-CN" sz="2000" b="1" kern="0" dirty="0">
                <a:solidFill>
                  <a:srgbClr val="0033CC"/>
                </a:solidFill>
                <a:latin typeface="Calibri" panose="020F0502020204030204" pitchFamily="34" charset="0"/>
                <a:ea typeface="宋体" panose="02010600030101010101" pitchFamily="2" charset="-122"/>
                <a:cs typeface="Iowan Old Style"/>
              </a:rPr>
              <a:t>,</a:t>
            </a:r>
            <a:r>
              <a:rPr lang="zh-CN" altLang="zh-CN" sz="2000" b="1" kern="0" dirty="0">
                <a:solidFill>
                  <a:srgbClr val="0033CC"/>
                </a:solidFill>
                <a:latin typeface="Calibri" panose="020F0502020204030204" pitchFamily="34" charset="0"/>
                <a:ea typeface="宋体" panose="02010600030101010101" pitchFamily="2" charset="-122"/>
                <a:cs typeface="Iowan Old Style"/>
              </a:rPr>
              <a:t>国家的版图常常因为国王的婚姻或继承关系发生改变。</a:t>
            </a:r>
            <a:endParaRPr lang="zh-CN" altLang="zh-CN" sz="20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7970" algn="just"/>
            <a:r>
              <a:rPr lang="en-US" altLang="zh-CN" sz="2000" b="1" kern="0" dirty="0">
                <a:solidFill>
                  <a:srgbClr val="000000"/>
                </a:solidFill>
                <a:latin typeface="+mj-ea"/>
                <a:ea typeface="+mj-ea"/>
                <a:cs typeface="Songti SC"/>
              </a:rPr>
              <a:t>2</a:t>
            </a:r>
            <a:r>
              <a:rPr lang="zh-CN" altLang="en-US" sz="2000" b="1" kern="0" dirty="0">
                <a:solidFill>
                  <a:srgbClr val="000000"/>
                </a:solidFill>
                <a:latin typeface="+mj-ea"/>
                <a:ea typeface="+mj-ea"/>
                <a:cs typeface="Songti SC"/>
              </a:rPr>
              <a:t>、</a:t>
            </a:r>
            <a:r>
              <a:rPr lang="zh-CN" altLang="zh-CN" sz="2000" b="1" kern="0" dirty="0">
                <a:solidFill>
                  <a:srgbClr val="000000"/>
                </a:solidFill>
                <a:latin typeface="+mj-ea"/>
                <a:ea typeface="+mj-ea"/>
                <a:cs typeface="Songti SC"/>
              </a:rPr>
              <a:t>民</a:t>
            </a:r>
            <a:r>
              <a:rPr lang="zh-CN" altLang="zh-CN" sz="2000" b="1" kern="0" dirty="0">
                <a:solidFill>
                  <a:srgbClr val="000000"/>
                </a:solidFill>
                <a:latin typeface="+mj-ea"/>
                <a:ea typeface="+mj-ea"/>
                <a:cs typeface="Songti SC"/>
              </a:rPr>
              <a:t>族语言形成推动民族国家形成</a:t>
            </a:r>
            <a:endParaRPr lang="zh-CN" altLang="zh-CN" sz="2000" b="1" kern="0" dirty="0">
              <a:solidFill>
                <a:srgbClr val="000000"/>
              </a:solidFill>
              <a:latin typeface="+mj-ea"/>
              <a:ea typeface="+mj-ea"/>
              <a:cs typeface="Songti SC"/>
            </a:endParaRPr>
          </a:p>
          <a:p>
            <a:pPr indent="266700"/>
            <a:r>
              <a:rPr lang="zh-CN" altLang="zh-CN" sz="2000" b="1" kern="0" dirty="0">
                <a:solidFill>
                  <a:srgbClr val="0033CC"/>
                </a:solidFill>
                <a:latin typeface="Calibri" panose="020F0502020204030204" pitchFamily="34" charset="0"/>
                <a:ea typeface="宋体" panose="02010600030101010101" pitchFamily="2" charset="-122"/>
                <a:cs typeface="Iowan Old Style"/>
              </a:rPr>
              <a:t>随着基督教势力的衰弱和民族认同观念的兴起，</a:t>
            </a:r>
            <a:r>
              <a:rPr lang="zh-CN" altLang="zh-CN" sz="2000" b="1" kern="0" dirty="0">
                <a:solidFill>
                  <a:srgbClr val="FF0000"/>
                </a:solidFill>
                <a:latin typeface="+mj-ea"/>
                <a:ea typeface="+mj-ea"/>
                <a:cs typeface="Songti SC"/>
              </a:rPr>
              <a:t>英、法等国民族语言的地位逐渐上升。</a:t>
            </a:r>
            <a:endParaRPr lang="zh-CN" altLang="zh-CN" sz="2000" b="1" kern="0" dirty="0">
              <a:solidFill>
                <a:srgbClr val="FF0000"/>
              </a:solidFill>
              <a:latin typeface="+mj-ea"/>
              <a:ea typeface="+mj-ea"/>
              <a:cs typeface="Songti SC"/>
            </a:endParaRPr>
          </a:p>
          <a:p>
            <a:pPr indent="266700"/>
            <a:r>
              <a:rPr lang="en-US" altLang="zh-CN" sz="2000" b="1" kern="0" dirty="0">
                <a:solidFill>
                  <a:srgbClr val="0033CC"/>
                </a:solidFill>
                <a:latin typeface="宋体" panose="02010600030101010101" pitchFamily="2" charset="-122"/>
                <a:ea typeface="宋体" panose="02010600030101010101" pitchFamily="2" charset="-122"/>
                <a:cs typeface="Iowan Old Style"/>
              </a:rPr>
              <a:t>13</a:t>
            </a:r>
            <a:r>
              <a:rPr lang="zh-CN" altLang="zh-CN" sz="2000" b="1" kern="0" dirty="0">
                <a:solidFill>
                  <a:srgbClr val="0033CC"/>
                </a:solidFill>
                <a:latin typeface="Calibri" panose="020F0502020204030204" pitchFamily="34" charset="0"/>
                <a:ea typeface="宋体" panose="02010600030101010101" pitchFamily="2" charset="-122"/>
                <a:cs typeface="Iowan Old Style"/>
              </a:rPr>
              <a:t>世纪，以伦敦方言为基础形成的英语出现在英国官方文件中，英语开始逐渐成为英国人广泛使用的语言。</a:t>
            </a:r>
            <a:r>
              <a:rPr lang="en-US" altLang="zh-CN" sz="2000" b="1" kern="0" dirty="0">
                <a:solidFill>
                  <a:srgbClr val="0033CC"/>
                </a:solidFill>
                <a:latin typeface="Calibri" panose="020F0502020204030204" pitchFamily="34" charset="0"/>
                <a:ea typeface="宋体" panose="02010600030101010101" pitchFamily="2" charset="-122"/>
                <a:cs typeface="Iowan Old Style"/>
              </a:rPr>
              <a:t>16</a:t>
            </a:r>
            <a:r>
              <a:rPr lang="zh-CN" altLang="zh-CN" sz="2000" b="1" kern="0" dirty="0">
                <a:solidFill>
                  <a:srgbClr val="0033CC"/>
                </a:solidFill>
                <a:latin typeface="Calibri" panose="020F0502020204030204" pitchFamily="34" charset="0"/>
                <a:ea typeface="宋体" panose="02010600030101010101" pitchFamily="2" charset="-122"/>
                <a:cs typeface="Iowan Old Style"/>
              </a:rPr>
              <a:t>世纪，法国国王签署敕令</a:t>
            </a:r>
            <a:r>
              <a:rPr lang="en-US" altLang="zh-CN" sz="2000" b="1" kern="0" dirty="0">
                <a:solidFill>
                  <a:srgbClr val="0033CC"/>
                </a:solidFill>
                <a:latin typeface="Calibri" panose="020F0502020204030204" pitchFamily="34" charset="0"/>
                <a:ea typeface="宋体" panose="02010600030101010101" pitchFamily="2" charset="-122"/>
                <a:cs typeface="Iowan Old Style"/>
              </a:rPr>
              <a:t>,</a:t>
            </a:r>
            <a:r>
              <a:rPr lang="zh-CN" altLang="zh-CN" sz="2000" b="1" kern="0" dirty="0">
                <a:solidFill>
                  <a:srgbClr val="0033CC"/>
                </a:solidFill>
                <a:latin typeface="Calibri" panose="020F0502020204030204" pitchFamily="34" charset="0"/>
                <a:ea typeface="宋体" panose="02010600030101010101" pitchFamily="2" charset="-122"/>
                <a:cs typeface="Iowan Old Style"/>
              </a:rPr>
              <a:t>规定法国的法律文件必须用以巴黎方言为主形成的法语撰写，法语成为法国的官方语言。</a:t>
            </a:r>
            <a:endParaRPr lang="zh-CN" altLang="zh-CN" sz="20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7970" algn="just"/>
            <a:r>
              <a:rPr lang="en-US" altLang="zh-CN" sz="2000" b="1" kern="0" dirty="0">
                <a:solidFill>
                  <a:srgbClr val="000000"/>
                </a:solidFill>
                <a:latin typeface="+mj-ea"/>
                <a:ea typeface="+mj-ea"/>
                <a:cs typeface="Songti SC"/>
              </a:rPr>
              <a:t>3</a:t>
            </a:r>
            <a:r>
              <a:rPr lang="zh-CN" altLang="en-US" sz="2000" b="1" kern="0" dirty="0">
                <a:solidFill>
                  <a:srgbClr val="000000"/>
                </a:solidFill>
                <a:latin typeface="+mj-ea"/>
                <a:ea typeface="+mj-ea"/>
                <a:cs typeface="Songti SC"/>
              </a:rPr>
              <a:t>、</a:t>
            </a:r>
            <a:r>
              <a:rPr lang="zh-CN" altLang="zh-CN" sz="2000" b="1" kern="0" dirty="0">
                <a:solidFill>
                  <a:srgbClr val="000000"/>
                </a:solidFill>
                <a:latin typeface="+mj-ea"/>
                <a:ea typeface="+mj-ea"/>
                <a:cs typeface="Songti SC"/>
              </a:rPr>
              <a:t>法</a:t>
            </a:r>
            <a:r>
              <a:rPr lang="zh-CN" altLang="zh-CN" sz="2000" b="1" kern="0" dirty="0">
                <a:solidFill>
                  <a:srgbClr val="000000"/>
                </a:solidFill>
                <a:latin typeface="+mj-ea"/>
                <a:ea typeface="+mj-ea"/>
                <a:cs typeface="Songti SC"/>
              </a:rPr>
              <a:t>国大革命推动民族国家形成</a:t>
            </a:r>
            <a:endParaRPr lang="zh-CN" altLang="zh-CN" sz="2000" b="1" kern="0" dirty="0">
              <a:solidFill>
                <a:srgbClr val="000000"/>
              </a:solidFill>
              <a:latin typeface="+mj-ea"/>
              <a:ea typeface="+mj-ea"/>
              <a:cs typeface="Songti SC"/>
            </a:endParaRPr>
          </a:p>
          <a:p>
            <a:pPr indent="266700"/>
            <a:r>
              <a:rPr lang="zh-CN" altLang="zh-CN" sz="2000" b="1" kern="0" dirty="0">
                <a:solidFill>
                  <a:srgbClr val="FF0000"/>
                </a:solidFill>
                <a:latin typeface="+mj-ea"/>
                <a:ea typeface="+mj-ea"/>
                <a:cs typeface="Songti SC"/>
              </a:rPr>
              <a:t>法国大革命及拿破仑战争，</a:t>
            </a:r>
            <a:r>
              <a:rPr lang="zh-CN" altLang="zh-CN" sz="2000" b="1" kern="0" dirty="0">
                <a:solidFill>
                  <a:srgbClr val="0033CC"/>
                </a:solidFill>
                <a:latin typeface="Calibri" panose="020F0502020204030204" pitchFamily="34" charset="0"/>
                <a:ea typeface="宋体" panose="02010600030101010101" pitchFamily="2" charset="-122"/>
                <a:cs typeface="Songti SC"/>
              </a:rPr>
              <a:t>不仅传播了自由平等思想，还</a:t>
            </a:r>
            <a:r>
              <a:rPr lang="zh-CN" altLang="zh-CN" sz="2000" b="1" kern="0" dirty="0">
                <a:solidFill>
                  <a:srgbClr val="FF0000"/>
                </a:solidFill>
                <a:latin typeface="+mj-ea"/>
                <a:ea typeface="+mj-ea"/>
                <a:cs typeface="Songti SC"/>
              </a:rPr>
              <a:t>促进了欧洲各国民族意识的觉醒</a:t>
            </a:r>
            <a:r>
              <a:rPr lang="zh-CN" altLang="zh-CN" sz="2000" b="1" kern="0" dirty="0">
                <a:solidFill>
                  <a:srgbClr val="FF0000"/>
                </a:solidFill>
                <a:latin typeface="Calibri" panose="020F0502020204030204" pitchFamily="34" charset="0"/>
                <a:ea typeface="宋体" panose="02010600030101010101" pitchFamily="2" charset="-122"/>
                <a:cs typeface="Songti SC"/>
              </a:rPr>
              <a:t>。</a:t>
            </a:r>
            <a:r>
              <a:rPr lang="zh-CN" altLang="zh-CN" sz="2000" b="1" kern="0" dirty="0">
                <a:solidFill>
                  <a:srgbClr val="0033CC"/>
                </a:solidFill>
                <a:latin typeface="Calibri" panose="020F0502020204030204" pitchFamily="34" charset="0"/>
                <a:ea typeface="宋体" panose="02010600030101010101" pitchFamily="2" charset="-122"/>
                <a:cs typeface="Songti SC"/>
              </a:rPr>
              <a:t>个人对国家的忠诚越来越超过对国王和宗教的忠诚，各国纷纷鼓励和组织对爱国人士的崇拜，</a:t>
            </a:r>
            <a:r>
              <a:rPr lang="zh-CN" altLang="zh-CN" sz="2000" b="1" kern="0" dirty="0">
                <a:solidFill>
                  <a:srgbClr val="FF0000"/>
                </a:solidFill>
                <a:latin typeface="+mj-ea"/>
                <a:ea typeface="+mj-ea"/>
                <a:cs typeface="Songti SC"/>
              </a:rPr>
              <a:t>出现了国旗、国歌和各种国家节日，国家在人们的意识中越来越重要。</a:t>
            </a:r>
            <a:endParaRPr lang="zh-CN" altLang="zh-CN" sz="2000" b="1" kern="0" dirty="0">
              <a:solidFill>
                <a:srgbClr val="FF0000"/>
              </a:solidFill>
              <a:latin typeface="+mj-ea"/>
              <a:ea typeface="+mj-ea"/>
              <a:cs typeface="Songti SC"/>
            </a:endParaRPr>
          </a:p>
          <a:p>
            <a:pPr indent="266700"/>
            <a:r>
              <a:rPr lang="zh-CN" altLang="zh-CN" sz="2000" b="1" kern="0" dirty="0">
                <a:solidFill>
                  <a:srgbClr val="0033CC"/>
                </a:solidFill>
                <a:latin typeface="Calibri" panose="020F0502020204030204" pitchFamily="34" charset="0"/>
                <a:ea typeface="宋体" panose="02010600030101010101" pitchFamily="2" charset="-122"/>
                <a:cs typeface="Songti SC"/>
              </a:rPr>
              <a:t>欧洲各专制王权国家逐渐转变为民族国家。这些民族国家有由单一族群组成的</a:t>
            </a:r>
            <a:r>
              <a:rPr lang="en-US" altLang="zh-CN" sz="2000" b="1" kern="0" dirty="0">
                <a:solidFill>
                  <a:srgbClr val="0033CC"/>
                </a:solidFill>
                <a:latin typeface="Calibri" panose="020F0502020204030204" pitchFamily="34" charset="0"/>
                <a:ea typeface="宋体" panose="02010600030101010101" pitchFamily="2" charset="-122"/>
                <a:cs typeface="Songti SC"/>
              </a:rPr>
              <a:t>,</a:t>
            </a:r>
            <a:r>
              <a:rPr lang="zh-CN" altLang="zh-CN" sz="2000" b="1" kern="0" dirty="0">
                <a:solidFill>
                  <a:srgbClr val="0033CC"/>
                </a:solidFill>
                <a:latin typeface="Calibri" panose="020F0502020204030204" pitchFamily="34" charset="0"/>
                <a:ea typeface="宋体" panose="02010600030101010101" pitchFamily="2" charset="-122"/>
                <a:cs typeface="Songti SC"/>
              </a:rPr>
              <a:t>更多则是由多个族群组成。</a:t>
            </a:r>
            <a:r>
              <a:rPr lang="zh-CN" altLang="zh-CN" sz="2000" b="1" kern="0" dirty="0">
                <a:solidFill>
                  <a:srgbClr val="FF0000"/>
                </a:solidFill>
                <a:latin typeface="+mj-ea"/>
                <a:ea typeface="+mj-ea"/>
                <a:cs typeface="Songti SC"/>
              </a:rPr>
              <a:t>民族国家主权独立，人民有共同的价值、历史、文化、语言或体制。</a:t>
            </a:r>
            <a:endParaRPr lang="zh-CN" altLang="zh-CN" sz="2000" b="1" kern="100" dirty="0">
              <a:solidFill>
                <a:srgbClr val="FF0000"/>
              </a:solidFill>
              <a:effectLst/>
              <a:latin typeface="+mj-ea"/>
              <a:ea typeface="+mj-ea"/>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29824" y="616671"/>
            <a:ext cx="5929828" cy="584775"/>
          </a:xfrm>
          <a:prstGeom prst="rect">
            <a:avLst/>
          </a:prstGeom>
          <a:noFill/>
        </p:spPr>
        <p:txBody>
          <a:bodyPr wrap="none" rtlCol="0">
            <a:spAutoFit/>
          </a:bodyPr>
          <a:lstStyle/>
          <a:p>
            <a:r>
              <a:rPr lang="zh-CN" altLang="en-US" sz="3200" b="1" dirty="0" smtClean="0"/>
              <a:t>一</a:t>
            </a:r>
            <a:r>
              <a:rPr lang="zh-CN" altLang="en-US" sz="3200" b="1" dirty="0"/>
              <a:t>、近代西方民族国家的产生</a:t>
            </a:r>
            <a:r>
              <a:rPr lang="zh-CN" altLang="zh-CN" sz="3200" b="1" dirty="0" smtClean="0"/>
              <a:t>：</a:t>
            </a:r>
            <a:endParaRPr lang="en-US" altLang="zh-CN" sz="3200" b="1" dirty="0" smtClean="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11</a:t>
            </a:r>
            <a:r>
              <a:rPr lang="zh-CN" altLang="en-US" dirty="0" smtClean="0"/>
              <a:t>课  近</a:t>
            </a:r>
            <a:r>
              <a:rPr lang="zh-CN" altLang="en-US" dirty="0"/>
              <a:t>代西方民族国家与国际法的发展</a:t>
            </a:r>
            <a:endParaRPr lang="zh-CN" altLang="en-US" dirty="0"/>
          </a:p>
        </p:txBody>
      </p:sp>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026868" y="1201446"/>
            <a:ext cx="3604126" cy="5199354"/>
          </a:xfrm>
          <a:prstGeom prst="rect">
            <a:avLst/>
          </a:prstGeom>
        </p:spPr>
      </p:pic>
      <p:sp>
        <p:nvSpPr>
          <p:cNvPr id="3" name="矩形 2"/>
          <p:cNvSpPr/>
          <p:nvPr/>
        </p:nvSpPr>
        <p:spPr>
          <a:xfrm>
            <a:off x="4810325" y="1137821"/>
            <a:ext cx="6899893" cy="5262979"/>
          </a:xfrm>
          <a:prstGeom prst="rect">
            <a:avLst/>
          </a:prstGeom>
        </p:spPr>
        <p:txBody>
          <a:bodyPr wrap="square">
            <a:spAutoFit/>
          </a:bodyPr>
          <a:lstStyle/>
          <a:p>
            <a:r>
              <a:rPr lang="zh-CN" altLang="en-US" sz="2400" b="1" dirty="0" smtClean="0"/>
              <a:t>        </a:t>
            </a:r>
            <a:r>
              <a:rPr lang="zh-CN" altLang="en-US" sz="2400" b="1" dirty="0" smtClean="0">
                <a:solidFill>
                  <a:srgbClr val="0033CC"/>
                </a:solidFill>
              </a:rPr>
              <a:t>法</a:t>
            </a:r>
            <a:r>
              <a:rPr lang="zh-CN" altLang="en-US" sz="2400" b="1" dirty="0">
                <a:solidFill>
                  <a:srgbClr val="0033CC"/>
                </a:solidFill>
              </a:rPr>
              <a:t>国国歌</a:t>
            </a:r>
            <a:r>
              <a:rPr lang="zh-CN" altLang="en-US" sz="2400" b="1" dirty="0"/>
              <a:t>，又译马赛进行曲，原名莱茵军团战</a:t>
            </a:r>
            <a:r>
              <a:rPr lang="zh-CN" altLang="en-US" sz="2400" b="1" dirty="0" smtClean="0"/>
              <a:t>歌，</a:t>
            </a:r>
            <a:r>
              <a:rPr lang="zh-CN" altLang="en-US" sz="2400" b="1" dirty="0" smtClean="0">
                <a:solidFill>
                  <a:srgbClr val="0033CC"/>
                </a:solidFill>
              </a:rPr>
              <a:t>法</a:t>
            </a:r>
            <a:r>
              <a:rPr lang="zh-CN" altLang="en-US" sz="2400" b="1" dirty="0">
                <a:solidFill>
                  <a:srgbClr val="0033CC"/>
                </a:solidFill>
              </a:rPr>
              <a:t>国大革命期间，</a:t>
            </a:r>
            <a:r>
              <a:rPr lang="zh-CN" altLang="en-US" sz="2400" b="1" dirty="0"/>
              <a:t>有过许多鼓舞斗志的战斗歌曲，而</a:t>
            </a:r>
            <a:r>
              <a:rPr lang="zh-CN" altLang="en-US" sz="2400" b="1" dirty="0">
                <a:solidFill>
                  <a:srgbClr val="0033CC"/>
                </a:solidFill>
              </a:rPr>
              <a:t>最受群众喜爱、流行最广的，是自由的赞歌</a:t>
            </a:r>
            <a:r>
              <a:rPr lang="en-US" altLang="zh-CN" sz="2400" b="1" dirty="0">
                <a:solidFill>
                  <a:srgbClr val="0033CC"/>
                </a:solidFill>
              </a:rPr>
              <a:t>——</a:t>
            </a:r>
            <a:r>
              <a:rPr lang="zh-CN" altLang="en-US" sz="2400" b="1" dirty="0">
                <a:solidFill>
                  <a:srgbClr val="0033CC"/>
                </a:solidFill>
              </a:rPr>
              <a:t>马赛曲。</a:t>
            </a:r>
            <a:endParaRPr lang="zh-CN" altLang="en-US" sz="2400" b="1" dirty="0">
              <a:solidFill>
                <a:srgbClr val="0033CC"/>
              </a:solidFill>
            </a:endParaRPr>
          </a:p>
          <a:p>
            <a:r>
              <a:rPr lang="zh-CN" altLang="en-US" sz="2400" b="1" dirty="0"/>
              <a:t> </a:t>
            </a:r>
            <a:r>
              <a:rPr lang="zh-CN" altLang="en-US" sz="2400" b="1" dirty="0" smtClean="0"/>
              <a:t>      马</a:t>
            </a:r>
            <a:r>
              <a:rPr lang="zh-CN" altLang="en-US" sz="2400" b="1" dirty="0"/>
              <a:t>赛曲的作者名叫</a:t>
            </a:r>
            <a:r>
              <a:rPr lang="zh-CN" altLang="en-US" sz="2400" b="1" dirty="0">
                <a:solidFill>
                  <a:srgbClr val="0033CC"/>
                </a:solidFill>
              </a:rPr>
              <a:t>鲁热</a:t>
            </a:r>
            <a:r>
              <a:rPr lang="en-US" altLang="zh-CN" sz="2400" b="1" dirty="0">
                <a:solidFill>
                  <a:srgbClr val="0033CC"/>
                </a:solidFill>
              </a:rPr>
              <a:t>·</a:t>
            </a:r>
            <a:r>
              <a:rPr lang="zh-CN" altLang="en-US" sz="2400" b="1" dirty="0">
                <a:solidFill>
                  <a:srgbClr val="0033CC"/>
                </a:solidFill>
              </a:rPr>
              <a:t>德</a:t>
            </a:r>
            <a:r>
              <a:rPr lang="en-US" altLang="zh-CN" sz="2400" b="1" dirty="0">
                <a:solidFill>
                  <a:srgbClr val="0033CC"/>
                </a:solidFill>
              </a:rPr>
              <a:t>·</a:t>
            </a:r>
            <a:r>
              <a:rPr lang="zh-CN" altLang="en-US" sz="2400" b="1" dirty="0">
                <a:solidFill>
                  <a:srgbClr val="0033CC"/>
                </a:solidFill>
              </a:rPr>
              <a:t>利尔</a:t>
            </a:r>
            <a:r>
              <a:rPr lang="zh-CN" altLang="en-US" sz="2400" b="1" dirty="0" smtClean="0"/>
              <a:t>。</a:t>
            </a:r>
            <a:r>
              <a:rPr lang="en-US" altLang="zh-CN" sz="2400" b="1" dirty="0" smtClean="0"/>
              <a:t>1792</a:t>
            </a:r>
            <a:r>
              <a:rPr lang="zh-CN" altLang="en-US" sz="2400" b="1" dirty="0"/>
              <a:t>年</a:t>
            </a:r>
            <a:r>
              <a:rPr lang="en-US" altLang="zh-CN" sz="2400" b="1" dirty="0"/>
              <a:t>4</a:t>
            </a:r>
            <a:r>
              <a:rPr lang="zh-CN" altLang="en-US" sz="2400" b="1" dirty="0"/>
              <a:t>月</a:t>
            </a:r>
            <a:r>
              <a:rPr lang="en-US" altLang="zh-CN" sz="2400" b="1" dirty="0"/>
              <a:t>24</a:t>
            </a:r>
            <a:r>
              <a:rPr lang="zh-CN" altLang="en-US" sz="2400" b="1" dirty="0"/>
              <a:t>日，由德</a:t>
            </a:r>
            <a:r>
              <a:rPr lang="en-US" altLang="zh-CN" sz="2400" b="1" dirty="0"/>
              <a:t>·</a:t>
            </a:r>
            <a:r>
              <a:rPr lang="zh-CN" altLang="en-US" sz="2400" b="1" dirty="0"/>
              <a:t>利尔在斯特拉斯堡首次演奏，不久就传遍了全国。三个月以后，法国第二大城马赛的工人革命队伍高唱这首歌曲，浩浩荡荡地开进巴黎；马赛的俱乐部每次召开会议，开始和结束时都必定演奏这支歌曲；马赛人在行军路上也高唱这支歌。</a:t>
            </a:r>
            <a:r>
              <a:rPr lang="en-US" altLang="zh-CN" sz="2400" b="1" dirty="0"/>
              <a:t>《</a:t>
            </a:r>
            <a:r>
              <a:rPr lang="zh-CN" altLang="en-US" sz="2400" b="1" dirty="0"/>
              <a:t>马赛曲</a:t>
            </a:r>
            <a:r>
              <a:rPr lang="en-US" altLang="zh-CN" sz="2400" b="1" dirty="0"/>
              <a:t>》</a:t>
            </a:r>
            <a:r>
              <a:rPr lang="zh-CN" altLang="en-US" sz="2400" b="1" dirty="0"/>
              <a:t>因此得名</a:t>
            </a:r>
            <a:r>
              <a:rPr lang="zh-CN" altLang="en-US" sz="2400" b="1" dirty="0" smtClean="0"/>
              <a:t>。</a:t>
            </a:r>
            <a:endParaRPr lang="zh-CN" altLang="en-US" sz="2400" b="1" dirty="0"/>
          </a:p>
          <a:p>
            <a:r>
              <a:rPr lang="en-US" altLang="zh-CN" sz="2400" b="1" dirty="0" smtClean="0"/>
              <a:t>      1795</a:t>
            </a:r>
            <a:r>
              <a:rPr lang="zh-CN" altLang="en-US" sz="2400" b="1" dirty="0"/>
              <a:t>年</a:t>
            </a:r>
            <a:r>
              <a:rPr lang="en-US" altLang="zh-CN" sz="2400" b="1" dirty="0"/>
              <a:t>7</a:t>
            </a:r>
            <a:r>
              <a:rPr lang="zh-CN" altLang="en-US" sz="2400" b="1" dirty="0"/>
              <a:t>月</a:t>
            </a:r>
            <a:r>
              <a:rPr lang="en-US" altLang="zh-CN" sz="2400" b="1" dirty="0"/>
              <a:t>14</a:t>
            </a:r>
            <a:r>
              <a:rPr lang="zh-CN" altLang="en-US" sz="2400" b="1" dirty="0"/>
              <a:t>日法国督政府宣布定此曲为国歌。</a:t>
            </a:r>
            <a:r>
              <a:rPr lang="en-US" altLang="zh-CN" sz="2400" b="1" dirty="0"/>
              <a:t>1879</a:t>
            </a:r>
            <a:r>
              <a:rPr lang="zh-CN" altLang="en-US" sz="2400" b="1" dirty="0"/>
              <a:t>年、</a:t>
            </a:r>
            <a:r>
              <a:rPr lang="en-US" altLang="zh-CN" sz="2400" b="1" dirty="0"/>
              <a:t>1946</a:t>
            </a:r>
            <a:r>
              <a:rPr lang="zh-CN" altLang="en-US" sz="2400" b="1" dirty="0"/>
              <a:t>年以及</a:t>
            </a:r>
            <a:r>
              <a:rPr lang="en-US" altLang="zh-CN" sz="2400" b="1" dirty="0"/>
              <a:t>1958</a:t>
            </a:r>
            <a:r>
              <a:rPr lang="zh-CN" altLang="en-US" sz="2400" b="1" dirty="0"/>
              <a:t>年通过的三部共和国宪法皆定马赛曲为共和国国歌。</a:t>
            </a:r>
            <a:endParaRPr lang="zh-CN" altLang="en-US" sz="2400" b="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00327" y="587174"/>
            <a:ext cx="6886822" cy="584775"/>
          </a:xfrm>
          <a:prstGeom prst="rect">
            <a:avLst/>
          </a:prstGeom>
          <a:noFill/>
        </p:spPr>
        <p:txBody>
          <a:bodyPr wrap="none" rtlCol="0">
            <a:spAutoFit/>
          </a:bodyPr>
          <a:lstStyle/>
          <a:p>
            <a:r>
              <a:rPr lang="zh-CN" altLang="en-US" sz="3200" b="1" dirty="0" smtClean="0"/>
              <a:t>二</a:t>
            </a:r>
            <a:r>
              <a:rPr lang="zh-CN" altLang="en-US" sz="3200" b="1" dirty="0"/>
              <a:t>、国际法的形成与外交制度的建立</a:t>
            </a:r>
            <a:r>
              <a:rPr lang="en-US" altLang="zh-CN" sz="3200" b="1" dirty="0" smtClean="0"/>
              <a:t>:</a:t>
            </a:r>
            <a:endParaRPr lang="en-US" altLang="zh-CN" sz="3200" b="1" dirty="0" smtClean="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11</a:t>
            </a:r>
            <a:r>
              <a:rPr lang="zh-CN" altLang="en-US" dirty="0" smtClean="0"/>
              <a:t>课  近</a:t>
            </a:r>
            <a:r>
              <a:rPr lang="zh-CN" altLang="en-US" dirty="0"/>
              <a:t>代西方民族国家与国际法的发展</a:t>
            </a:r>
            <a:endParaRPr lang="zh-CN" altLang="en-US" dirty="0"/>
          </a:p>
        </p:txBody>
      </p:sp>
      <p:sp>
        <p:nvSpPr>
          <p:cNvPr id="2" name="文本框 1"/>
          <p:cNvSpPr txBox="1"/>
          <p:nvPr/>
        </p:nvSpPr>
        <p:spPr>
          <a:xfrm>
            <a:off x="456620" y="856357"/>
            <a:ext cx="6574236" cy="5016758"/>
          </a:xfrm>
          <a:prstGeom prst="rect">
            <a:avLst/>
          </a:prstGeom>
          <a:noFill/>
        </p:spPr>
        <p:txBody>
          <a:bodyPr wrap="none" rtlCol="0">
            <a:spAutoFit/>
          </a:bodyPr>
          <a:lstStyle/>
          <a:p>
            <a:pPr>
              <a:lnSpc>
                <a:spcPct val="200000"/>
              </a:lnSpc>
            </a:pPr>
            <a:r>
              <a:rPr lang="en-US" altLang="zh-CN" sz="3200" b="1" dirty="0" smtClean="0">
                <a:solidFill>
                  <a:srgbClr val="0033CC"/>
                </a:solidFill>
                <a:latin typeface="宋体" panose="02010600030101010101" pitchFamily="2" charset="-122"/>
                <a:ea typeface="宋体" panose="02010600030101010101" pitchFamily="2" charset="-122"/>
              </a:rPr>
              <a:t>1</a:t>
            </a:r>
            <a:r>
              <a:rPr lang="zh-CN" altLang="en-US" sz="3200" b="1" dirty="0" smtClean="0">
                <a:solidFill>
                  <a:srgbClr val="0033CC"/>
                </a:solidFill>
                <a:latin typeface="宋体" panose="02010600030101010101" pitchFamily="2" charset="-122"/>
                <a:ea typeface="宋体" panose="02010600030101010101" pitchFamily="2" charset="-122"/>
              </a:rPr>
              <a:t>、国际法形成的背景：</a:t>
            </a:r>
            <a:endParaRPr lang="en-US" altLang="zh-CN" sz="3200" b="1" dirty="0" smtClean="0">
              <a:solidFill>
                <a:srgbClr val="0033CC"/>
              </a:solidFill>
              <a:latin typeface="宋体" panose="02010600030101010101" pitchFamily="2" charset="-122"/>
              <a:ea typeface="宋体" panose="02010600030101010101" pitchFamily="2" charset="-122"/>
            </a:endParaRPr>
          </a:p>
          <a:p>
            <a:pPr>
              <a:lnSpc>
                <a:spcPct val="200000"/>
              </a:lnSpc>
            </a:pPr>
            <a:r>
              <a:rPr lang="en-US" altLang="zh-CN" sz="3200" b="1" dirty="0" smtClean="0">
                <a:solidFill>
                  <a:srgbClr val="0033CC"/>
                </a:solidFill>
                <a:latin typeface="宋体" panose="02010600030101010101" pitchFamily="2" charset="-122"/>
                <a:ea typeface="宋体" panose="02010600030101010101" pitchFamily="2" charset="-122"/>
              </a:rPr>
              <a:t>2</a:t>
            </a:r>
            <a:r>
              <a:rPr lang="zh-CN" altLang="en-US" sz="3200" b="1" dirty="0" smtClean="0">
                <a:solidFill>
                  <a:srgbClr val="0033CC"/>
                </a:solidFill>
                <a:latin typeface="宋体" panose="02010600030101010101" pitchFamily="2" charset="-122"/>
                <a:ea typeface="宋体" panose="02010600030101010101" pitchFamily="2" charset="-122"/>
              </a:rPr>
              <a:t>、</a:t>
            </a:r>
            <a:r>
              <a:rPr lang="en-US" altLang="zh-CN" sz="3200" b="1" dirty="0" smtClean="0">
                <a:solidFill>
                  <a:srgbClr val="0033CC"/>
                </a:solidFill>
                <a:latin typeface="宋体" panose="02010600030101010101" pitchFamily="2" charset="-122"/>
                <a:ea typeface="宋体" panose="02010600030101010101" pitchFamily="2" charset="-122"/>
              </a:rPr>
              <a:t>1625</a:t>
            </a:r>
            <a:r>
              <a:rPr lang="zh-CN" altLang="en-US" sz="3200" b="1" dirty="0" smtClean="0">
                <a:solidFill>
                  <a:srgbClr val="0033CC"/>
                </a:solidFill>
                <a:latin typeface="宋体" panose="02010600030101010101" pitchFamily="2" charset="-122"/>
                <a:ea typeface="宋体" panose="02010600030101010101" pitchFamily="2" charset="-122"/>
              </a:rPr>
              <a:t>年</a:t>
            </a:r>
            <a:r>
              <a:rPr lang="en-US" altLang="zh-CN" sz="3200" b="1" dirty="0" smtClean="0">
                <a:solidFill>
                  <a:srgbClr val="0033CC"/>
                </a:solidFill>
                <a:latin typeface="宋体" panose="02010600030101010101" pitchFamily="2" charset="-122"/>
                <a:ea typeface="宋体" panose="02010600030101010101" pitchFamily="2" charset="-122"/>
              </a:rPr>
              <a:t>《</a:t>
            </a:r>
            <a:r>
              <a:rPr lang="zh-CN" altLang="en-US" sz="3200" b="1" dirty="0" smtClean="0">
                <a:solidFill>
                  <a:srgbClr val="0033CC"/>
                </a:solidFill>
                <a:latin typeface="宋体" panose="02010600030101010101" pitchFamily="2" charset="-122"/>
                <a:ea typeface="宋体" panose="02010600030101010101" pitchFamily="2" charset="-122"/>
              </a:rPr>
              <a:t>战争与和平法</a:t>
            </a:r>
            <a:r>
              <a:rPr lang="en-US" altLang="zh-CN" sz="3200" b="1" dirty="0" smtClean="0">
                <a:solidFill>
                  <a:srgbClr val="0033CC"/>
                </a:solidFill>
                <a:latin typeface="宋体" panose="02010600030101010101" pitchFamily="2" charset="-122"/>
                <a:ea typeface="宋体" panose="02010600030101010101" pitchFamily="2" charset="-122"/>
              </a:rPr>
              <a:t>》</a:t>
            </a:r>
            <a:r>
              <a:rPr lang="zh-CN" altLang="en-US" sz="3200" b="1" dirty="0" smtClean="0">
                <a:solidFill>
                  <a:srgbClr val="0033CC"/>
                </a:solidFill>
                <a:latin typeface="宋体" panose="02010600030101010101" pitchFamily="2" charset="-122"/>
                <a:ea typeface="宋体" panose="02010600030101010101" pitchFamily="2" charset="-122"/>
              </a:rPr>
              <a:t>：</a:t>
            </a:r>
            <a:endParaRPr lang="en-US" altLang="zh-CN" sz="3200" b="1" dirty="0" smtClean="0">
              <a:solidFill>
                <a:srgbClr val="0033CC"/>
              </a:solidFill>
              <a:latin typeface="宋体" panose="02010600030101010101" pitchFamily="2" charset="-122"/>
              <a:ea typeface="宋体" panose="02010600030101010101" pitchFamily="2" charset="-122"/>
            </a:endParaRPr>
          </a:p>
          <a:p>
            <a:pPr>
              <a:lnSpc>
                <a:spcPct val="200000"/>
              </a:lnSpc>
            </a:pPr>
            <a:r>
              <a:rPr lang="en-US" altLang="zh-CN" sz="3200" b="1" dirty="0" smtClean="0">
                <a:solidFill>
                  <a:srgbClr val="0033CC"/>
                </a:solidFill>
                <a:latin typeface="宋体" panose="02010600030101010101" pitchFamily="2" charset="-122"/>
                <a:ea typeface="宋体" panose="02010600030101010101" pitchFamily="2" charset="-122"/>
              </a:rPr>
              <a:t>3</a:t>
            </a:r>
            <a:r>
              <a:rPr lang="zh-CN" altLang="en-US" sz="3200" b="1" dirty="0" smtClean="0">
                <a:solidFill>
                  <a:srgbClr val="0033CC"/>
                </a:solidFill>
                <a:latin typeface="宋体" panose="02010600030101010101" pitchFamily="2" charset="-122"/>
                <a:ea typeface="宋体" panose="02010600030101010101" pitchFamily="2" charset="-122"/>
              </a:rPr>
              <a:t>、</a:t>
            </a:r>
            <a:r>
              <a:rPr lang="en-US" altLang="zh-CN" sz="3200" b="1" dirty="0" smtClean="0">
                <a:solidFill>
                  <a:srgbClr val="0033CC"/>
                </a:solidFill>
                <a:latin typeface="宋体" panose="02010600030101010101" pitchFamily="2" charset="-122"/>
                <a:ea typeface="宋体" panose="02010600030101010101" pitchFamily="2" charset="-122"/>
              </a:rPr>
              <a:t>1648</a:t>
            </a:r>
            <a:r>
              <a:rPr lang="zh-CN" altLang="en-US" sz="3200" b="1" dirty="0" smtClean="0">
                <a:solidFill>
                  <a:srgbClr val="0033CC"/>
                </a:solidFill>
                <a:latin typeface="宋体" panose="02010600030101010101" pitchFamily="2" charset="-122"/>
                <a:ea typeface="宋体" panose="02010600030101010101" pitchFamily="2" charset="-122"/>
              </a:rPr>
              <a:t>年</a:t>
            </a:r>
            <a:r>
              <a:rPr lang="en-US" altLang="zh-CN" sz="3200" b="1" dirty="0" smtClean="0">
                <a:solidFill>
                  <a:srgbClr val="0033CC"/>
                </a:solidFill>
                <a:latin typeface="宋体" panose="02010600030101010101" pitchFamily="2" charset="-122"/>
                <a:ea typeface="宋体" panose="02010600030101010101" pitchFamily="2" charset="-122"/>
              </a:rPr>
              <a:t>《</a:t>
            </a:r>
            <a:r>
              <a:rPr lang="zh-CN" altLang="en-US" sz="3200" b="1" dirty="0" smtClean="0">
                <a:solidFill>
                  <a:srgbClr val="0033CC"/>
                </a:solidFill>
                <a:latin typeface="宋体" panose="02010600030101010101" pitchFamily="2" charset="-122"/>
                <a:ea typeface="宋体" panose="02010600030101010101" pitchFamily="2" charset="-122"/>
              </a:rPr>
              <a:t>威斯特伐里亚条约</a:t>
            </a:r>
            <a:r>
              <a:rPr lang="en-US" altLang="zh-CN" sz="3200" b="1" dirty="0" smtClean="0">
                <a:solidFill>
                  <a:srgbClr val="0033CC"/>
                </a:solidFill>
                <a:latin typeface="宋体" panose="02010600030101010101" pitchFamily="2" charset="-122"/>
                <a:ea typeface="宋体" panose="02010600030101010101" pitchFamily="2" charset="-122"/>
              </a:rPr>
              <a:t>》</a:t>
            </a:r>
            <a:r>
              <a:rPr lang="zh-CN" altLang="en-US" sz="3200" b="1" dirty="0" smtClean="0">
                <a:solidFill>
                  <a:srgbClr val="0033CC"/>
                </a:solidFill>
                <a:latin typeface="宋体" panose="02010600030101010101" pitchFamily="2" charset="-122"/>
                <a:ea typeface="宋体" panose="02010600030101010101" pitchFamily="2" charset="-122"/>
              </a:rPr>
              <a:t>：</a:t>
            </a:r>
            <a:endParaRPr lang="en-US" altLang="zh-CN" sz="3200" b="1" dirty="0" smtClean="0">
              <a:solidFill>
                <a:srgbClr val="0033CC"/>
              </a:solidFill>
              <a:latin typeface="宋体" panose="02010600030101010101" pitchFamily="2" charset="-122"/>
              <a:ea typeface="宋体" panose="02010600030101010101" pitchFamily="2" charset="-122"/>
            </a:endParaRPr>
          </a:p>
          <a:p>
            <a:pPr>
              <a:lnSpc>
                <a:spcPct val="200000"/>
              </a:lnSpc>
            </a:pPr>
            <a:r>
              <a:rPr lang="en-US" altLang="zh-CN" sz="3200" b="1" dirty="0" smtClean="0">
                <a:solidFill>
                  <a:srgbClr val="0033CC"/>
                </a:solidFill>
                <a:latin typeface="宋体" panose="02010600030101010101" pitchFamily="2" charset="-122"/>
                <a:ea typeface="宋体" panose="02010600030101010101" pitchFamily="2" charset="-122"/>
              </a:rPr>
              <a:t>4</a:t>
            </a:r>
            <a:r>
              <a:rPr lang="zh-CN" altLang="en-US" sz="3200" b="1" dirty="0" smtClean="0">
                <a:solidFill>
                  <a:srgbClr val="0033CC"/>
                </a:solidFill>
                <a:latin typeface="宋体" panose="02010600030101010101" pitchFamily="2" charset="-122"/>
                <a:ea typeface="宋体" panose="02010600030101010101" pitchFamily="2" charset="-122"/>
              </a:rPr>
              <a:t>、</a:t>
            </a:r>
            <a:r>
              <a:rPr lang="en-US" altLang="zh-CN" sz="3200" b="1" dirty="0" smtClean="0">
                <a:solidFill>
                  <a:srgbClr val="0033CC"/>
                </a:solidFill>
                <a:latin typeface="宋体" panose="02010600030101010101" pitchFamily="2" charset="-122"/>
                <a:ea typeface="宋体" panose="02010600030101010101" pitchFamily="2" charset="-122"/>
              </a:rPr>
              <a:t>17</a:t>
            </a:r>
            <a:r>
              <a:rPr lang="zh-CN" altLang="en-US" sz="3200" b="1" dirty="0" smtClean="0">
                <a:solidFill>
                  <a:srgbClr val="0033CC"/>
                </a:solidFill>
                <a:latin typeface="宋体" panose="02010600030101010101" pitchFamily="2" charset="-122"/>
                <a:ea typeface="宋体" panose="02010600030101010101" pitchFamily="2" charset="-122"/>
              </a:rPr>
              <a:t>世纪，近代外交制度的建立：</a:t>
            </a:r>
            <a:endParaRPr lang="en-US" altLang="zh-CN" sz="3200" b="1" dirty="0" smtClean="0">
              <a:solidFill>
                <a:srgbClr val="0033CC"/>
              </a:solidFill>
              <a:latin typeface="宋体" panose="02010600030101010101" pitchFamily="2" charset="-122"/>
              <a:ea typeface="宋体" panose="02010600030101010101" pitchFamily="2" charset="-122"/>
            </a:endParaRPr>
          </a:p>
          <a:p>
            <a:pPr>
              <a:lnSpc>
                <a:spcPct val="200000"/>
              </a:lnSpc>
            </a:pPr>
            <a:r>
              <a:rPr lang="en-US" altLang="zh-CN" sz="3200" b="1" dirty="0" smtClean="0">
                <a:solidFill>
                  <a:srgbClr val="0033CC"/>
                </a:solidFill>
                <a:latin typeface="宋体" panose="02010600030101010101" pitchFamily="2" charset="-122"/>
                <a:ea typeface="宋体" panose="02010600030101010101" pitchFamily="2" charset="-122"/>
              </a:rPr>
              <a:t>5</a:t>
            </a:r>
            <a:r>
              <a:rPr lang="zh-CN" altLang="en-US" sz="3200" b="1" dirty="0" smtClean="0">
                <a:solidFill>
                  <a:srgbClr val="0033CC"/>
                </a:solidFill>
                <a:latin typeface="宋体" panose="02010600030101010101" pitchFamily="2" charset="-122"/>
                <a:ea typeface="宋体" panose="02010600030101010101" pitchFamily="2" charset="-122"/>
              </a:rPr>
              <a:t>、</a:t>
            </a:r>
            <a:r>
              <a:rPr lang="en-US" altLang="zh-CN" sz="3200" b="1" dirty="0" smtClean="0">
                <a:solidFill>
                  <a:srgbClr val="0033CC"/>
                </a:solidFill>
                <a:latin typeface="宋体" panose="02010600030101010101" pitchFamily="2" charset="-122"/>
                <a:ea typeface="宋体" panose="02010600030101010101" pitchFamily="2" charset="-122"/>
              </a:rPr>
              <a:t>1815</a:t>
            </a:r>
            <a:r>
              <a:rPr lang="zh-CN" altLang="en-US" sz="3200" b="1" dirty="0" smtClean="0">
                <a:solidFill>
                  <a:srgbClr val="0033CC"/>
                </a:solidFill>
                <a:latin typeface="宋体" panose="02010600030101010101" pitchFamily="2" charset="-122"/>
                <a:ea typeface="宋体" panose="02010600030101010101" pitchFamily="2" charset="-122"/>
              </a:rPr>
              <a:t>年维也纳体系：</a:t>
            </a:r>
            <a:endParaRPr lang="zh-CN" altLang="en-US" sz="3200" b="1" dirty="0">
              <a:solidFill>
                <a:srgbClr val="0033CC"/>
              </a:solidFill>
              <a:latin typeface="宋体" panose="02010600030101010101" pitchFamily="2" charset="-122"/>
              <a:ea typeface="宋体" panose="02010600030101010101" pitchFamily="2" charset="-122"/>
            </a:endParaRPr>
          </a:p>
        </p:txBody>
      </p:sp>
      <p:sp>
        <p:nvSpPr>
          <p:cNvPr id="3" name="矩形 2"/>
          <p:cNvSpPr/>
          <p:nvPr/>
        </p:nvSpPr>
        <p:spPr>
          <a:xfrm>
            <a:off x="6828504" y="1171949"/>
            <a:ext cx="4866969" cy="3108543"/>
          </a:xfrm>
          <a:prstGeom prst="rect">
            <a:avLst/>
          </a:prstGeom>
        </p:spPr>
        <p:txBody>
          <a:bodyPr wrap="square">
            <a:spAutoFit/>
          </a:bodyPr>
          <a:lstStyle/>
          <a:p>
            <a:pPr indent="266700"/>
            <a:r>
              <a:rPr lang="zh-CN" altLang="en-US" sz="2800" b="1" kern="0" dirty="0" smtClean="0">
                <a:solidFill>
                  <a:srgbClr val="FF0000"/>
                </a:solidFill>
                <a:latin typeface="宋体" panose="02010600030101010101" pitchFamily="2" charset="-122"/>
                <a:ea typeface="宋体" panose="02010600030101010101" pitchFamily="2" charset="-122"/>
                <a:cs typeface="Songti SC"/>
              </a:rPr>
              <a:t>①</a:t>
            </a:r>
            <a:r>
              <a:rPr lang="zh-CN" altLang="zh-CN" sz="2800" b="1" kern="0" dirty="0" smtClean="0">
                <a:solidFill>
                  <a:srgbClr val="FF0000"/>
                </a:solidFill>
                <a:latin typeface="Calibri" panose="020F0502020204030204" pitchFamily="34" charset="0"/>
                <a:ea typeface="宋体" panose="02010600030101010101" pitchFamily="2" charset="-122"/>
                <a:cs typeface="Songti SC"/>
              </a:rPr>
              <a:t>随</a:t>
            </a:r>
            <a:r>
              <a:rPr lang="zh-CN" altLang="zh-CN" sz="2800" b="1" kern="0" dirty="0">
                <a:solidFill>
                  <a:srgbClr val="FF0000"/>
                </a:solidFill>
                <a:latin typeface="Calibri" panose="020F0502020204030204" pitchFamily="34" charset="0"/>
                <a:ea typeface="宋体" panose="02010600030101010101" pitchFamily="2" charset="-122"/>
                <a:cs typeface="Songti SC"/>
              </a:rPr>
              <a:t>着王权国家的出现和国家主权意识的加强，</a:t>
            </a:r>
            <a:r>
              <a:rPr lang="zh-CN" altLang="zh-CN" sz="2800" b="1" kern="0" dirty="0">
                <a:solidFill>
                  <a:srgbClr val="FF0000"/>
                </a:solidFill>
                <a:latin typeface="+mn-ea"/>
                <a:cs typeface="Songti SC"/>
              </a:rPr>
              <a:t>各国都强调国家利益至上，国家之间的利益纷争加剧</a:t>
            </a:r>
            <a:r>
              <a:rPr lang="zh-CN" altLang="zh-CN" sz="2800" b="1" kern="0" dirty="0" smtClean="0">
                <a:solidFill>
                  <a:srgbClr val="FF0000"/>
                </a:solidFill>
                <a:latin typeface="Calibri" panose="020F0502020204030204" pitchFamily="34" charset="0"/>
                <a:ea typeface="宋体" panose="02010600030101010101" pitchFamily="2" charset="-122"/>
                <a:cs typeface="Songti SC"/>
              </a:rPr>
              <a:t>。</a:t>
            </a:r>
            <a:endParaRPr lang="en-US" altLang="zh-CN" sz="2800" b="1" kern="0" dirty="0" smtClean="0">
              <a:solidFill>
                <a:srgbClr val="FF0000"/>
              </a:solidFill>
              <a:latin typeface="Calibri" panose="020F0502020204030204" pitchFamily="34" charset="0"/>
              <a:ea typeface="宋体" panose="02010600030101010101" pitchFamily="2" charset="-122"/>
              <a:cs typeface="Songti SC"/>
            </a:endParaRPr>
          </a:p>
          <a:p>
            <a:pPr indent="266700"/>
            <a:r>
              <a:rPr lang="zh-CN" altLang="en-US" sz="2800" b="1" kern="0" dirty="0" smtClean="0">
                <a:solidFill>
                  <a:srgbClr val="FF0000"/>
                </a:solidFill>
                <a:latin typeface="宋体" panose="02010600030101010101" pitchFamily="2" charset="-122"/>
                <a:ea typeface="宋体" panose="02010600030101010101" pitchFamily="2" charset="-122"/>
                <a:cs typeface="Songti SC"/>
              </a:rPr>
              <a:t>②</a:t>
            </a:r>
            <a:r>
              <a:rPr lang="zh-CN" altLang="zh-CN" sz="2800" b="1" kern="0" dirty="0" smtClean="0">
                <a:solidFill>
                  <a:srgbClr val="FF0000"/>
                </a:solidFill>
                <a:latin typeface="+mj-ea"/>
                <a:ea typeface="+mj-ea"/>
                <a:cs typeface="Songti SC"/>
              </a:rPr>
              <a:t>人</a:t>
            </a:r>
            <a:r>
              <a:rPr lang="zh-CN" altLang="zh-CN" sz="2800" b="1" kern="0" dirty="0">
                <a:solidFill>
                  <a:srgbClr val="FF0000"/>
                </a:solidFill>
                <a:latin typeface="+mj-ea"/>
                <a:ea typeface="+mj-ea"/>
                <a:cs typeface="Songti SC"/>
              </a:rPr>
              <a:t>们希望</a:t>
            </a:r>
            <a:r>
              <a:rPr lang="zh-CN" altLang="zh-CN" sz="2800" b="1" kern="0" dirty="0">
                <a:solidFill>
                  <a:srgbClr val="FF0000"/>
                </a:solidFill>
                <a:latin typeface="Calibri" panose="020F0502020204030204" pitchFamily="34" charset="0"/>
                <a:ea typeface="宋体" panose="02010600030101010101" pitchFamily="2" charset="-122"/>
                <a:cs typeface="Songti SC"/>
              </a:rPr>
              <a:t>通过建立一定的法律关系来处理国家之间的关系，减少武力冲突。</a:t>
            </a:r>
            <a:endParaRPr lang="zh-CN" altLang="zh-CN" sz="2800" b="1" kern="100" dirty="0">
              <a:solidFill>
                <a:srgbClr val="FF0000"/>
              </a:solidFill>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29824" y="616671"/>
            <a:ext cx="6886822" cy="584775"/>
          </a:xfrm>
          <a:prstGeom prst="rect">
            <a:avLst/>
          </a:prstGeom>
          <a:noFill/>
        </p:spPr>
        <p:txBody>
          <a:bodyPr wrap="none" rtlCol="0">
            <a:spAutoFit/>
          </a:bodyPr>
          <a:lstStyle/>
          <a:p>
            <a:r>
              <a:rPr lang="zh-CN" altLang="en-US" sz="3200" b="1" dirty="0" smtClean="0"/>
              <a:t>二</a:t>
            </a:r>
            <a:r>
              <a:rPr lang="zh-CN" altLang="en-US" sz="3200" b="1" dirty="0"/>
              <a:t>、国际法的形成与外交制度的建立</a:t>
            </a:r>
            <a:r>
              <a:rPr lang="en-US" altLang="zh-CN" sz="3200" b="1" dirty="0" smtClean="0"/>
              <a:t>:</a:t>
            </a:r>
            <a:endParaRPr lang="en-US" altLang="zh-CN" sz="3200" b="1" dirty="0" smtClean="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11</a:t>
            </a:r>
            <a:r>
              <a:rPr lang="zh-CN" altLang="en-US" dirty="0" smtClean="0"/>
              <a:t>课  近</a:t>
            </a:r>
            <a:r>
              <a:rPr lang="zh-CN" altLang="en-US" dirty="0"/>
              <a:t>代西方民族国家与国际法的发展</a:t>
            </a:r>
            <a:endParaRPr lang="zh-CN" altLang="en-US" dirty="0"/>
          </a:p>
        </p:txBody>
      </p:sp>
      <p:sp>
        <p:nvSpPr>
          <p:cNvPr id="4" name="文本框 3"/>
          <p:cNvSpPr txBox="1"/>
          <p:nvPr/>
        </p:nvSpPr>
        <p:spPr>
          <a:xfrm>
            <a:off x="486117" y="1048086"/>
            <a:ext cx="6574236" cy="5016758"/>
          </a:xfrm>
          <a:prstGeom prst="rect">
            <a:avLst/>
          </a:prstGeom>
          <a:noFill/>
        </p:spPr>
        <p:txBody>
          <a:bodyPr wrap="none" rtlCol="0">
            <a:spAutoFit/>
          </a:bodyPr>
          <a:lstStyle/>
          <a:p>
            <a:pPr>
              <a:lnSpc>
                <a:spcPct val="200000"/>
              </a:lnSpc>
            </a:pPr>
            <a:r>
              <a:rPr lang="en-US" altLang="zh-CN" sz="3200" b="1" dirty="0" smtClean="0">
                <a:solidFill>
                  <a:srgbClr val="0033CC"/>
                </a:solidFill>
                <a:latin typeface="宋体" panose="02010600030101010101" pitchFamily="2" charset="-122"/>
                <a:ea typeface="宋体" panose="02010600030101010101" pitchFamily="2" charset="-122"/>
              </a:rPr>
              <a:t>1</a:t>
            </a:r>
            <a:r>
              <a:rPr lang="zh-CN" altLang="en-US" sz="3200" b="1" dirty="0" smtClean="0">
                <a:solidFill>
                  <a:srgbClr val="0033CC"/>
                </a:solidFill>
                <a:latin typeface="宋体" panose="02010600030101010101" pitchFamily="2" charset="-122"/>
                <a:ea typeface="宋体" panose="02010600030101010101" pitchFamily="2" charset="-122"/>
              </a:rPr>
              <a:t>、国际法形成的</a:t>
            </a:r>
            <a:r>
              <a:rPr lang="zh-CN" altLang="en-US" sz="3200" b="1" dirty="0" smtClean="0">
                <a:solidFill>
                  <a:srgbClr val="FF0000"/>
                </a:solidFill>
                <a:latin typeface="+mj-ea"/>
                <a:ea typeface="+mj-ea"/>
              </a:rPr>
              <a:t>背景：①②</a:t>
            </a:r>
            <a:endParaRPr lang="en-US" altLang="zh-CN" sz="3200" b="1" dirty="0" smtClean="0">
              <a:solidFill>
                <a:srgbClr val="FF0000"/>
              </a:solidFill>
              <a:latin typeface="+mj-ea"/>
              <a:ea typeface="+mj-ea"/>
            </a:endParaRPr>
          </a:p>
          <a:p>
            <a:pPr>
              <a:lnSpc>
                <a:spcPct val="200000"/>
              </a:lnSpc>
            </a:pPr>
            <a:r>
              <a:rPr lang="en-US" altLang="zh-CN" sz="3200" b="1" dirty="0" smtClean="0">
                <a:solidFill>
                  <a:srgbClr val="0033CC"/>
                </a:solidFill>
                <a:latin typeface="宋体" panose="02010600030101010101" pitchFamily="2" charset="-122"/>
                <a:ea typeface="宋体" panose="02010600030101010101" pitchFamily="2" charset="-122"/>
              </a:rPr>
              <a:t>2</a:t>
            </a:r>
            <a:r>
              <a:rPr lang="zh-CN" altLang="en-US" sz="3200" b="1" dirty="0" smtClean="0">
                <a:solidFill>
                  <a:srgbClr val="0033CC"/>
                </a:solidFill>
                <a:latin typeface="宋体" panose="02010600030101010101" pitchFamily="2" charset="-122"/>
                <a:ea typeface="宋体" panose="02010600030101010101" pitchFamily="2" charset="-122"/>
              </a:rPr>
              <a:t>、</a:t>
            </a:r>
            <a:r>
              <a:rPr lang="en-US" altLang="zh-CN" sz="3200" b="1" dirty="0" smtClean="0">
                <a:solidFill>
                  <a:srgbClr val="0033CC"/>
                </a:solidFill>
                <a:latin typeface="宋体" panose="02010600030101010101" pitchFamily="2" charset="-122"/>
                <a:ea typeface="宋体" panose="02010600030101010101" pitchFamily="2" charset="-122"/>
              </a:rPr>
              <a:t>1625</a:t>
            </a:r>
            <a:r>
              <a:rPr lang="zh-CN" altLang="en-US" sz="3200" b="1" dirty="0" smtClean="0">
                <a:solidFill>
                  <a:srgbClr val="0033CC"/>
                </a:solidFill>
                <a:latin typeface="宋体" panose="02010600030101010101" pitchFamily="2" charset="-122"/>
                <a:ea typeface="宋体" panose="02010600030101010101" pitchFamily="2" charset="-122"/>
              </a:rPr>
              <a:t>年</a:t>
            </a:r>
            <a:r>
              <a:rPr lang="en-US" altLang="zh-CN" sz="3200" b="1" dirty="0" smtClean="0">
                <a:solidFill>
                  <a:srgbClr val="0033CC"/>
                </a:solidFill>
                <a:latin typeface="宋体" panose="02010600030101010101" pitchFamily="2" charset="-122"/>
                <a:ea typeface="宋体" panose="02010600030101010101" pitchFamily="2" charset="-122"/>
              </a:rPr>
              <a:t>《</a:t>
            </a:r>
            <a:r>
              <a:rPr lang="zh-CN" altLang="en-US" sz="3200" b="1" dirty="0" smtClean="0">
                <a:solidFill>
                  <a:srgbClr val="0033CC"/>
                </a:solidFill>
                <a:latin typeface="宋体" panose="02010600030101010101" pitchFamily="2" charset="-122"/>
                <a:ea typeface="宋体" panose="02010600030101010101" pitchFamily="2" charset="-122"/>
              </a:rPr>
              <a:t>战争与和平法</a:t>
            </a:r>
            <a:r>
              <a:rPr lang="en-US" altLang="zh-CN" sz="3200" b="1" dirty="0" smtClean="0">
                <a:solidFill>
                  <a:srgbClr val="0033CC"/>
                </a:solidFill>
                <a:latin typeface="宋体" panose="02010600030101010101" pitchFamily="2" charset="-122"/>
                <a:ea typeface="宋体" panose="02010600030101010101" pitchFamily="2" charset="-122"/>
              </a:rPr>
              <a:t>》</a:t>
            </a:r>
            <a:r>
              <a:rPr lang="zh-CN" altLang="en-US" sz="3200" b="1" dirty="0" smtClean="0">
                <a:solidFill>
                  <a:srgbClr val="0033CC"/>
                </a:solidFill>
                <a:latin typeface="宋体" panose="02010600030101010101" pitchFamily="2" charset="-122"/>
                <a:ea typeface="宋体" panose="02010600030101010101" pitchFamily="2" charset="-122"/>
              </a:rPr>
              <a:t>：</a:t>
            </a:r>
            <a:endParaRPr lang="en-US" altLang="zh-CN" sz="3200" b="1" dirty="0" smtClean="0">
              <a:solidFill>
                <a:srgbClr val="0033CC"/>
              </a:solidFill>
              <a:latin typeface="宋体" panose="02010600030101010101" pitchFamily="2" charset="-122"/>
              <a:ea typeface="宋体" panose="02010600030101010101" pitchFamily="2" charset="-122"/>
            </a:endParaRPr>
          </a:p>
          <a:p>
            <a:pPr>
              <a:lnSpc>
                <a:spcPct val="200000"/>
              </a:lnSpc>
            </a:pPr>
            <a:r>
              <a:rPr lang="en-US" altLang="zh-CN" sz="3200" b="1" dirty="0" smtClean="0">
                <a:solidFill>
                  <a:srgbClr val="0033CC"/>
                </a:solidFill>
                <a:latin typeface="宋体" panose="02010600030101010101" pitchFamily="2" charset="-122"/>
                <a:ea typeface="宋体" panose="02010600030101010101" pitchFamily="2" charset="-122"/>
              </a:rPr>
              <a:t>3</a:t>
            </a:r>
            <a:r>
              <a:rPr lang="zh-CN" altLang="en-US" sz="3200" b="1" dirty="0" smtClean="0">
                <a:solidFill>
                  <a:srgbClr val="0033CC"/>
                </a:solidFill>
                <a:latin typeface="宋体" panose="02010600030101010101" pitchFamily="2" charset="-122"/>
                <a:ea typeface="宋体" panose="02010600030101010101" pitchFamily="2" charset="-122"/>
              </a:rPr>
              <a:t>、</a:t>
            </a:r>
            <a:r>
              <a:rPr lang="en-US" altLang="zh-CN" sz="3200" b="1" dirty="0" smtClean="0">
                <a:solidFill>
                  <a:srgbClr val="0033CC"/>
                </a:solidFill>
                <a:latin typeface="宋体" panose="02010600030101010101" pitchFamily="2" charset="-122"/>
                <a:ea typeface="宋体" panose="02010600030101010101" pitchFamily="2" charset="-122"/>
              </a:rPr>
              <a:t>1648</a:t>
            </a:r>
            <a:r>
              <a:rPr lang="zh-CN" altLang="en-US" sz="3200" b="1" dirty="0" smtClean="0">
                <a:solidFill>
                  <a:srgbClr val="0033CC"/>
                </a:solidFill>
                <a:latin typeface="宋体" panose="02010600030101010101" pitchFamily="2" charset="-122"/>
                <a:ea typeface="宋体" panose="02010600030101010101" pitchFamily="2" charset="-122"/>
              </a:rPr>
              <a:t>年</a:t>
            </a:r>
            <a:r>
              <a:rPr lang="en-US" altLang="zh-CN" sz="3200" b="1" dirty="0" smtClean="0">
                <a:solidFill>
                  <a:srgbClr val="0033CC"/>
                </a:solidFill>
                <a:latin typeface="宋体" panose="02010600030101010101" pitchFamily="2" charset="-122"/>
                <a:ea typeface="宋体" panose="02010600030101010101" pitchFamily="2" charset="-122"/>
              </a:rPr>
              <a:t>《</a:t>
            </a:r>
            <a:r>
              <a:rPr lang="zh-CN" altLang="en-US" sz="3200" b="1" dirty="0" smtClean="0">
                <a:solidFill>
                  <a:srgbClr val="0033CC"/>
                </a:solidFill>
                <a:latin typeface="宋体" panose="02010600030101010101" pitchFamily="2" charset="-122"/>
                <a:ea typeface="宋体" panose="02010600030101010101" pitchFamily="2" charset="-122"/>
              </a:rPr>
              <a:t>威斯特伐里亚条约</a:t>
            </a:r>
            <a:r>
              <a:rPr lang="en-US" altLang="zh-CN" sz="3200" b="1" dirty="0" smtClean="0">
                <a:solidFill>
                  <a:srgbClr val="0033CC"/>
                </a:solidFill>
                <a:latin typeface="宋体" panose="02010600030101010101" pitchFamily="2" charset="-122"/>
                <a:ea typeface="宋体" panose="02010600030101010101" pitchFamily="2" charset="-122"/>
              </a:rPr>
              <a:t>》</a:t>
            </a:r>
            <a:r>
              <a:rPr lang="zh-CN" altLang="en-US" sz="3200" b="1" dirty="0" smtClean="0">
                <a:solidFill>
                  <a:srgbClr val="0033CC"/>
                </a:solidFill>
                <a:latin typeface="宋体" panose="02010600030101010101" pitchFamily="2" charset="-122"/>
                <a:ea typeface="宋体" panose="02010600030101010101" pitchFamily="2" charset="-122"/>
              </a:rPr>
              <a:t>：</a:t>
            </a:r>
            <a:endParaRPr lang="en-US" altLang="zh-CN" sz="3200" b="1" dirty="0" smtClean="0">
              <a:solidFill>
                <a:srgbClr val="0033CC"/>
              </a:solidFill>
              <a:latin typeface="宋体" panose="02010600030101010101" pitchFamily="2" charset="-122"/>
              <a:ea typeface="宋体" panose="02010600030101010101" pitchFamily="2" charset="-122"/>
            </a:endParaRPr>
          </a:p>
          <a:p>
            <a:pPr>
              <a:lnSpc>
                <a:spcPct val="200000"/>
              </a:lnSpc>
            </a:pPr>
            <a:r>
              <a:rPr lang="en-US" altLang="zh-CN" sz="3200" b="1" dirty="0" smtClean="0">
                <a:solidFill>
                  <a:srgbClr val="0033CC"/>
                </a:solidFill>
                <a:latin typeface="宋体" panose="02010600030101010101" pitchFamily="2" charset="-122"/>
                <a:ea typeface="宋体" panose="02010600030101010101" pitchFamily="2" charset="-122"/>
              </a:rPr>
              <a:t>4</a:t>
            </a:r>
            <a:r>
              <a:rPr lang="zh-CN" altLang="en-US" sz="3200" b="1" dirty="0" smtClean="0">
                <a:solidFill>
                  <a:srgbClr val="0033CC"/>
                </a:solidFill>
                <a:latin typeface="宋体" panose="02010600030101010101" pitchFamily="2" charset="-122"/>
                <a:ea typeface="宋体" panose="02010600030101010101" pitchFamily="2" charset="-122"/>
              </a:rPr>
              <a:t>、</a:t>
            </a:r>
            <a:r>
              <a:rPr lang="en-US" altLang="zh-CN" sz="3200" b="1" dirty="0" smtClean="0">
                <a:solidFill>
                  <a:srgbClr val="0033CC"/>
                </a:solidFill>
                <a:latin typeface="宋体" panose="02010600030101010101" pitchFamily="2" charset="-122"/>
                <a:ea typeface="宋体" panose="02010600030101010101" pitchFamily="2" charset="-122"/>
              </a:rPr>
              <a:t>17</a:t>
            </a:r>
            <a:r>
              <a:rPr lang="zh-CN" altLang="en-US" sz="3200" b="1" dirty="0" smtClean="0">
                <a:solidFill>
                  <a:srgbClr val="0033CC"/>
                </a:solidFill>
                <a:latin typeface="宋体" panose="02010600030101010101" pitchFamily="2" charset="-122"/>
                <a:ea typeface="宋体" panose="02010600030101010101" pitchFamily="2" charset="-122"/>
              </a:rPr>
              <a:t>世纪，近代外交制度的建立：</a:t>
            </a:r>
            <a:endParaRPr lang="en-US" altLang="zh-CN" sz="3200" b="1" dirty="0" smtClean="0">
              <a:solidFill>
                <a:srgbClr val="0033CC"/>
              </a:solidFill>
              <a:latin typeface="宋体" panose="02010600030101010101" pitchFamily="2" charset="-122"/>
              <a:ea typeface="宋体" panose="02010600030101010101" pitchFamily="2" charset="-122"/>
            </a:endParaRPr>
          </a:p>
          <a:p>
            <a:pPr>
              <a:lnSpc>
                <a:spcPct val="200000"/>
              </a:lnSpc>
            </a:pPr>
            <a:r>
              <a:rPr lang="en-US" altLang="zh-CN" sz="3200" b="1" dirty="0" smtClean="0">
                <a:solidFill>
                  <a:srgbClr val="0033CC"/>
                </a:solidFill>
                <a:latin typeface="宋体" panose="02010600030101010101" pitchFamily="2" charset="-122"/>
                <a:ea typeface="宋体" panose="02010600030101010101" pitchFamily="2" charset="-122"/>
              </a:rPr>
              <a:t>5</a:t>
            </a:r>
            <a:r>
              <a:rPr lang="zh-CN" altLang="en-US" sz="3200" b="1" dirty="0" smtClean="0">
                <a:solidFill>
                  <a:srgbClr val="0033CC"/>
                </a:solidFill>
                <a:latin typeface="宋体" panose="02010600030101010101" pitchFamily="2" charset="-122"/>
                <a:ea typeface="宋体" panose="02010600030101010101" pitchFamily="2" charset="-122"/>
              </a:rPr>
              <a:t>、</a:t>
            </a:r>
            <a:r>
              <a:rPr lang="en-US" altLang="zh-CN" sz="3200" b="1" dirty="0" smtClean="0">
                <a:solidFill>
                  <a:srgbClr val="0033CC"/>
                </a:solidFill>
                <a:latin typeface="宋体" panose="02010600030101010101" pitchFamily="2" charset="-122"/>
                <a:ea typeface="宋体" panose="02010600030101010101" pitchFamily="2" charset="-122"/>
              </a:rPr>
              <a:t>1815</a:t>
            </a:r>
            <a:r>
              <a:rPr lang="zh-CN" altLang="en-US" sz="3200" b="1" dirty="0" smtClean="0">
                <a:solidFill>
                  <a:srgbClr val="0033CC"/>
                </a:solidFill>
                <a:latin typeface="宋体" panose="02010600030101010101" pitchFamily="2" charset="-122"/>
                <a:ea typeface="宋体" panose="02010600030101010101" pitchFamily="2" charset="-122"/>
              </a:rPr>
              <a:t>年维也纳体系：</a:t>
            </a:r>
            <a:endParaRPr lang="zh-CN" altLang="en-US" sz="3200" b="1" dirty="0">
              <a:solidFill>
                <a:srgbClr val="0033CC"/>
              </a:solidFill>
              <a:latin typeface="宋体" panose="02010600030101010101" pitchFamily="2" charset="-122"/>
              <a:ea typeface="宋体" panose="02010600030101010101" pitchFamily="2" charset="-122"/>
            </a:endParaRPr>
          </a:p>
        </p:txBody>
      </p:sp>
      <p:sp>
        <p:nvSpPr>
          <p:cNvPr id="2" name="文本框 1"/>
          <p:cNvSpPr txBox="1"/>
          <p:nvPr/>
        </p:nvSpPr>
        <p:spPr>
          <a:xfrm>
            <a:off x="5987845" y="2390342"/>
            <a:ext cx="5929828" cy="523220"/>
          </a:xfrm>
          <a:prstGeom prst="rect">
            <a:avLst/>
          </a:prstGeom>
          <a:noFill/>
        </p:spPr>
        <p:txBody>
          <a:bodyPr wrap="none" rtlCol="0">
            <a:spAutoFit/>
          </a:bodyPr>
          <a:lstStyle/>
          <a:p>
            <a:r>
              <a:rPr lang="zh-CN" altLang="en-US" sz="2800" b="1" dirty="0" smtClean="0">
                <a:solidFill>
                  <a:srgbClr val="FF0000"/>
                </a:solidFill>
              </a:rPr>
              <a:t>作者、意义：提出、确定了、奠定了</a:t>
            </a:r>
            <a:endParaRPr lang="zh-CN" altLang="en-US" sz="2800" b="1" dirty="0">
              <a:solidFill>
                <a:srgbClr val="FF0000"/>
              </a:solidFill>
            </a:endParaRPr>
          </a:p>
        </p:txBody>
      </p:sp>
      <p:sp>
        <p:nvSpPr>
          <p:cNvPr id="7" name="文本框 6"/>
          <p:cNvSpPr txBox="1"/>
          <p:nvPr/>
        </p:nvSpPr>
        <p:spPr>
          <a:xfrm>
            <a:off x="6848168" y="3156091"/>
            <a:ext cx="4567084" cy="954107"/>
          </a:xfrm>
          <a:prstGeom prst="rect">
            <a:avLst/>
          </a:prstGeom>
          <a:noFill/>
        </p:spPr>
        <p:txBody>
          <a:bodyPr wrap="square" rtlCol="0">
            <a:spAutoFit/>
          </a:bodyPr>
          <a:lstStyle/>
          <a:p>
            <a:r>
              <a:rPr lang="zh-CN" altLang="en-US" sz="2800" b="1" dirty="0" smtClean="0">
                <a:solidFill>
                  <a:srgbClr val="FF0000"/>
                </a:solidFill>
              </a:rPr>
              <a:t>意义：结束了、确立了、</a:t>
            </a:r>
            <a:endParaRPr lang="en-US" altLang="zh-CN" sz="2800" b="1" dirty="0" smtClean="0">
              <a:solidFill>
                <a:srgbClr val="FF0000"/>
              </a:solidFill>
            </a:endParaRPr>
          </a:p>
          <a:p>
            <a:r>
              <a:rPr lang="zh-CN" altLang="en-US" sz="2800" b="1" dirty="0" smtClean="0">
                <a:solidFill>
                  <a:srgbClr val="FF0000"/>
                </a:solidFill>
              </a:rPr>
              <a:t>    奠定了、开创了、确认了</a:t>
            </a:r>
            <a:endParaRPr lang="zh-CN" altLang="en-US" sz="2800" b="1" dirty="0">
              <a:solidFill>
                <a:srgbClr val="FF0000"/>
              </a:solidFill>
            </a:endParaRPr>
          </a:p>
        </p:txBody>
      </p:sp>
      <p:sp>
        <p:nvSpPr>
          <p:cNvPr id="8" name="文本框 7"/>
          <p:cNvSpPr txBox="1"/>
          <p:nvPr/>
        </p:nvSpPr>
        <p:spPr>
          <a:xfrm>
            <a:off x="6669217" y="4321158"/>
            <a:ext cx="5248456" cy="523220"/>
          </a:xfrm>
          <a:prstGeom prst="rect">
            <a:avLst/>
          </a:prstGeom>
          <a:noFill/>
        </p:spPr>
        <p:txBody>
          <a:bodyPr wrap="square" rtlCol="0">
            <a:spAutoFit/>
          </a:bodyPr>
          <a:lstStyle/>
          <a:p>
            <a:r>
              <a:rPr lang="zh-CN" altLang="en-US" sz="2800" b="1" dirty="0" smtClean="0">
                <a:solidFill>
                  <a:srgbClr val="FF0000"/>
                </a:solidFill>
              </a:rPr>
              <a:t>意义：为</a:t>
            </a:r>
            <a:r>
              <a:rPr lang="en-US" altLang="zh-CN" sz="2800" b="1" dirty="0" smtClean="0">
                <a:solidFill>
                  <a:srgbClr val="FF0000"/>
                </a:solidFill>
                <a:latin typeface="宋体" panose="02010600030101010101" pitchFamily="2" charset="-122"/>
                <a:ea typeface="宋体" panose="02010600030101010101" pitchFamily="2" charset="-122"/>
              </a:rPr>
              <a:t>…</a:t>
            </a:r>
            <a:r>
              <a:rPr lang="zh-CN" altLang="en-US" sz="2800" b="1" dirty="0" smtClean="0">
                <a:solidFill>
                  <a:srgbClr val="FF0000"/>
                </a:solidFill>
                <a:latin typeface="宋体" panose="02010600030101010101" pitchFamily="2" charset="-122"/>
                <a:ea typeface="宋体" panose="02010600030101010101" pitchFamily="2" charset="-122"/>
              </a:rPr>
              <a:t>确立了  </a:t>
            </a:r>
            <a:r>
              <a:rPr lang="zh-CN" altLang="en-US" sz="2800" b="1" dirty="0" smtClean="0">
                <a:solidFill>
                  <a:srgbClr val="FF0000"/>
                </a:solidFill>
              </a:rPr>
              <a:t>为</a:t>
            </a:r>
            <a:r>
              <a:rPr lang="en-US" altLang="zh-CN" sz="2800" b="1" dirty="0" smtClean="0">
                <a:solidFill>
                  <a:srgbClr val="FF0000"/>
                </a:solidFill>
                <a:latin typeface="宋体" panose="02010600030101010101" pitchFamily="2" charset="-122"/>
                <a:ea typeface="宋体" panose="02010600030101010101" pitchFamily="2" charset="-122"/>
              </a:rPr>
              <a:t>…</a:t>
            </a:r>
            <a:r>
              <a:rPr lang="zh-CN" altLang="en-US" sz="2800" b="1" dirty="0" smtClean="0">
                <a:solidFill>
                  <a:srgbClr val="FF0000"/>
                </a:solidFill>
                <a:latin typeface="宋体" panose="02010600030101010101" pitchFamily="2" charset="-122"/>
                <a:ea typeface="宋体" panose="02010600030101010101" pitchFamily="2" charset="-122"/>
              </a:rPr>
              <a:t>开辟了</a:t>
            </a:r>
            <a:endParaRPr lang="zh-CN" altLang="en-US" sz="2800" b="1" dirty="0">
              <a:solidFill>
                <a:srgbClr val="FF0000"/>
              </a:solidFill>
            </a:endParaRPr>
          </a:p>
        </p:txBody>
      </p:sp>
      <p:sp>
        <p:nvSpPr>
          <p:cNvPr id="9" name="文本框 8"/>
          <p:cNvSpPr txBox="1"/>
          <p:nvPr/>
        </p:nvSpPr>
        <p:spPr>
          <a:xfrm>
            <a:off x="4869521" y="5302351"/>
            <a:ext cx="3057247" cy="523220"/>
          </a:xfrm>
          <a:prstGeom prst="rect">
            <a:avLst/>
          </a:prstGeom>
          <a:noFill/>
        </p:spPr>
        <p:txBody>
          <a:bodyPr wrap="none" rtlCol="0">
            <a:spAutoFit/>
          </a:bodyPr>
          <a:lstStyle/>
          <a:p>
            <a:r>
              <a:rPr lang="zh-CN" altLang="en-US" sz="2800" b="1" dirty="0" smtClean="0">
                <a:solidFill>
                  <a:srgbClr val="FF0000"/>
                </a:solidFill>
              </a:rPr>
              <a:t>形成及内容、影响</a:t>
            </a:r>
            <a:endParaRPr lang="zh-CN" altLang="en-US" sz="28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29824" y="616671"/>
            <a:ext cx="5153975" cy="584775"/>
          </a:xfrm>
          <a:prstGeom prst="rect">
            <a:avLst/>
          </a:prstGeom>
          <a:noFill/>
        </p:spPr>
        <p:txBody>
          <a:bodyPr wrap="none" rtlCol="0">
            <a:spAutoFit/>
          </a:bodyPr>
          <a:lstStyle/>
          <a:p>
            <a:r>
              <a:rPr lang="zh-CN" altLang="en-US" sz="3200" b="1" dirty="0" smtClean="0"/>
              <a:t>三、</a:t>
            </a:r>
            <a:r>
              <a:rPr lang="en-US" altLang="zh-CN" sz="3200" b="1" dirty="0"/>
              <a:t>20</a:t>
            </a:r>
            <a:r>
              <a:rPr lang="zh-CN" altLang="en-US" sz="3200" b="1" dirty="0"/>
              <a:t>世纪国际法的发展：</a:t>
            </a:r>
            <a:endParaRPr lang="en-US" altLang="zh-CN" sz="3200" b="1" dirty="0" smtClean="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11</a:t>
            </a:r>
            <a:r>
              <a:rPr lang="zh-CN" altLang="en-US" dirty="0" smtClean="0"/>
              <a:t>课  近</a:t>
            </a:r>
            <a:r>
              <a:rPr lang="zh-CN" altLang="en-US" dirty="0"/>
              <a:t>代西方民族国家与国际法的发展</a:t>
            </a:r>
            <a:endParaRPr lang="zh-CN" altLang="en-US" dirty="0"/>
          </a:p>
        </p:txBody>
      </p:sp>
      <p:sp>
        <p:nvSpPr>
          <p:cNvPr id="4" name="文本框 3"/>
          <p:cNvSpPr txBox="1"/>
          <p:nvPr/>
        </p:nvSpPr>
        <p:spPr>
          <a:xfrm>
            <a:off x="486117" y="1048086"/>
            <a:ext cx="4511171" cy="4031873"/>
          </a:xfrm>
          <a:prstGeom prst="rect">
            <a:avLst/>
          </a:prstGeom>
          <a:noFill/>
        </p:spPr>
        <p:txBody>
          <a:bodyPr wrap="none" rtlCol="0">
            <a:spAutoFit/>
          </a:bodyPr>
          <a:lstStyle/>
          <a:p>
            <a:pPr>
              <a:lnSpc>
                <a:spcPct val="200000"/>
              </a:lnSpc>
            </a:pPr>
            <a:r>
              <a:rPr lang="en-US" altLang="zh-CN" sz="3200" b="1" dirty="0" smtClean="0">
                <a:solidFill>
                  <a:srgbClr val="0033CC"/>
                </a:solidFill>
                <a:latin typeface="宋体" panose="02010600030101010101" pitchFamily="2" charset="-122"/>
                <a:ea typeface="宋体" panose="02010600030101010101" pitchFamily="2" charset="-122"/>
              </a:rPr>
              <a:t>1</a:t>
            </a:r>
            <a:r>
              <a:rPr lang="zh-CN" altLang="en-US" sz="3200" b="1" dirty="0" smtClean="0">
                <a:solidFill>
                  <a:srgbClr val="0033CC"/>
                </a:solidFill>
                <a:latin typeface="宋体" panose="02010600030101010101" pitchFamily="2" charset="-122"/>
                <a:ea typeface="宋体" panose="02010600030101010101" pitchFamily="2" charset="-122"/>
              </a:rPr>
              <a:t>、两次世界大战期间：</a:t>
            </a:r>
            <a:endParaRPr lang="en-US" altLang="zh-CN" sz="3200" b="1" dirty="0" smtClean="0">
              <a:solidFill>
                <a:srgbClr val="0033CC"/>
              </a:solidFill>
              <a:latin typeface="宋体" panose="02010600030101010101" pitchFamily="2" charset="-122"/>
              <a:ea typeface="宋体" panose="02010600030101010101" pitchFamily="2" charset="-122"/>
            </a:endParaRPr>
          </a:p>
          <a:p>
            <a:pPr>
              <a:lnSpc>
                <a:spcPct val="200000"/>
              </a:lnSpc>
            </a:pPr>
            <a:endParaRPr lang="en-US" altLang="zh-CN" sz="3200" b="1" dirty="0">
              <a:solidFill>
                <a:srgbClr val="0033CC"/>
              </a:solidFill>
              <a:latin typeface="宋体" panose="02010600030101010101" pitchFamily="2" charset="-122"/>
              <a:ea typeface="宋体" panose="02010600030101010101" pitchFamily="2" charset="-122"/>
            </a:endParaRPr>
          </a:p>
          <a:p>
            <a:pPr>
              <a:lnSpc>
                <a:spcPct val="200000"/>
              </a:lnSpc>
            </a:pPr>
            <a:endParaRPr lang="en-US" altLang="zh-CN" sz="3200" b="1" dirty="0" smtClean="0">
              <a:solidFill>
                <a:srgbClr val="0033CC"/>
              </a:solidFill>
              <a:latin typeface="宋体" panose="02010600030101010101" pitchFamily="2" charset="-122"/>
              <a:ea typeface="宋体" panose="02010600030101010101" pitchFamily="2" charset="-122"/>
            </a:endParaRPr>
          </a:p>
          <a:p>
            <a:pPr>
              <a:lnSpc>
                <a:spcPct val="200000"/>
              </a:lnSpc>
            </a:pPr>
            <a:r>
              <a:rPr lang="en-US" altLang="zh-CN" sz="3200" b="1" dirty="0" smtClean="0">
                <a:solidFill>
                  <a:srgbClr val="0033CC"/>
                </a:solidFill>
                <a:latin typeface="宋体" panose="02010600030101010101" pitchFamily="2" charset="-122"/>
                <a:ea typeface="宋体" panose="02010600030101010101" pitchFamily="2" charset="-122"/>
              </a:rPr>
              <a:t>2</a:t>
            </a:r>
            <a:r>
              <a:rPr lang="zh-CN" altLang="en-US" sz="3200" b="1" dirty="0" smtClean="0">
                <a:solidFill>
                  <a:srgbClr val="0033CC"/>
                </a:solidFill>
                <a:latin typeface="宋体" panose="02010600030101010101" pitchFamily="2" charset="-122"/>
                <a:ea typeface="宋体" panose="02010600030101010101" pitchFamily="2" charset="-122"/>
              </a:rPr>
              <a:t>、第二次世界大战后：</a:t>
            </a:r>
            <a:endParaRPr lang="zh-CN" altLang="en-US" sz="3200" b="1" dirty="0">
              <a:solidFill>
                <a:srgbClr val="0033CC"/>
              </a:solidFill>
              <a:latin typeface="宋体" panose="02010600030101010101" pitchFamily="2" charset="-122"/>
              <a:ea typeface="宋体" panose="02010600030101010101" pitchFamily="2" charset="-122"/>
            </a:endParaRPr>
          </a:p>
        </p:txBody>
      </p:sp>
      <p:sp>
        <p:nvSpPr>
          <p:cNvPr id="2" name="文本框 1"/>
          <p:cNvSpPr txBox="1"/>
          <p:nvPr/>
        </p:nvSpPr>
        <p:spPr>
          <a:xfrm>
            <a:off x="722671" y="1784555"/>
            <a:ext cx="1895071" cy="2196242"/>
          </a:xfrm>
          <a:prstGeom prst="rect">
            <a:avLst/>
          </a:prstGeom>
          <a:noFill/>
        </p:spPr>
        <p:txBody>
          <a:bodyPr wrap="none" rtlCol="0">
            <a:spAutoFit/>
          </a:bodyPr>
          <a:lstStyle/>
          <a:p>
            <a:pPr>
              <a:lnSpc>
                <a:spcPct val="200000"/>
              </a:lnSpc>
            </a:pPr>
            <a:r>
              <a:rPr lang="zh-CN" altLang="en-US" sz="2400" b="1" dirty="0" smtClean="0"/>
              <a:t>（</a:t>
            </a:r>
            <a:r>
              <a:rPr lang="en-US" altLang="zh-CN" sz="2400" b="1" dirty="0" smtClean="0"/>
              <a:t>1</a:t>
            </a:r>
            <a:r>
              <a:rPr lang="zh-CN" altLang="en-US" sz="2400" b="1" dirty="0" smtClean="0"/>
              <a:t>）背景：</a:t>
            </a:r>
            <a:endParaRPr lang="en-US" altLang="zh-CN" sz="2400" b="1" dirty="0" smtClean="0"/>
          </a:p>
          <a:p>
            <a:pPr>
              <a:lnSpc>
                <a:spcPct val="200000"/>
              </a:lnSpc>
            </a:pPr>
            <a:r>
              <a:rPr lang="zh-CN" altLang="en-US" sz="2400" b="1" dirty="0" smtClean="0"/>
              <a:t>（</a:t>
            </a:r>
            <a:r>
              <a:rPr lang="en-US" altLang="zh-CN" sz="2400" b="1" dirty="0" smtClean="0"/>
              <a:t>2</a:t>
            </a:r>
            <a:r>
              <a:rPr lang="zh-CN" altLang="en-US" sz="2400" b="1" dirty="0" smtClean="0"/>
              <a:t>）表现：</a:t>
            </a:r>
            <a:endParaRPr lang="en-US" altLang="zh-CN" sz="2400" b="1" dirty="0" smtClean="0"/>
          </a:p>
          <a:p>
            <a:pPr>
              <a:lnSpc>
                <a:spcPct val="200000"/>
              </a:lnSpc>
            </a:pPr>
            <a:r>
              <a:rPr lang="zh-CN" altLang="en-US" sz="2400" b="1" dirty="0" smtClean="0"/>
              <a:t>（</a:t>
            </a:r>
            <a:r>
              <a:rPr lang="en-US" altLang="zh-CN" sz="2400" b="1" dirty="0" smtClean="0"/>
              <a:t>3</a:t>
            </a:r>
            <a:r>
              <a:rPr lang="zh-CN" altLang="en-US" sz="2400" b="1" dirty="0" smtClean="0"/>
              <a:t>）评价：</a:t>
            </a:r>
            <a:endParaRPr lang="zh-CN" altLang="en-US" sz="2400" b="1" dirty="0"/>
          </a:p>
        </p:txBody>
      </p:sp>
      <p:sp>
        <p:nvSpPr>
          <p:cNvPr id="3" name="矩形 2"/>
          <p:cNvSpPr/>
          <p:nvPr/>
        </p:nvSpPr>
        <p:spPr>
          <a:xfrm>
            <a:off x="2428568" y="1881262"/>
            <a:ext cx="8839200" cy="2365519"/>
          </a:xfrm>
          <a:prstGeom prst="rect">
            <a:avLst/>
          </a:prstGeom>
        </p:spPr>
        <p:txBody>
          <a:bodyPr wrap="square">
            <a:spAutoFit/>
          </a:bodyPr>
          <a:lstStyle/>
          <a:p>
            <a:pPr indent="267970">
              <a:lnSpc>
                <a:spcPts val="3000"/>
              </a:lnSpc>
            </a:pPr>
            <a:r>
              <a:rPr lang="en-US" altLang="zh-CN" sz="2000" b="1" kern="0" dirty="0" smtClean="0">
                <a:solidFill>
                  <a:srgbClr val="FF0000"/>
                </a:solidFill>
                <a:latin typeface="Calibri" panose="020F0502020204030204" pitchFamily="34" charset="0"/>
                <a:ea typeface="宋体" panose="02010600030101010101" pitchFamily="2" charset="-122"/>
                <a:cs typeface="Iowan Old Style"/>
              </a:rPr>
              <a:t>  </a:t>
            </a:r>
            <a:r>
              <a:rPr lang="zh-CN" altLang="zh-CN" sz="2000" b="1" kern="0" dirty="0" smtClean="0">
                <a:solidFill>
                  <a:srgbClr val="FF0000"/>
                </a:solidFill>
                <a:latin typeface="+mj-ea"/>
                <a:ea typeface="+mj-ea"/>
                <a:cs typeface="Iowan Old Style"/>
              </a:rPr>
              <a:t>十</a:t>
            </a:r>
            <a:r>
              <a:rPr lang="zh-CN" altLang="zh-CN" sz="2000" b="1" kern="0" dirty="0">
                <a:solidFill>
                  <a:srgbClr val="FF0000"/>
                </a:solidFill>
                <a:latin typeface="+mj-ea"/>
                <a:ea typeface="+mj-ea"/>
                <a:cs typeface="Iowan Old Style"/>
              </a:rPr>
              <a:t>月革命后，</a:t>
            </a:r>
            <a:r>
              <a:rPr lang="zh-CN" altLang="zh-CN" sz="2000" b="1" kern="0" dirty="0">
                <a:solidFill>
                  <a:srgbClr val="0033CC"/>
                </a:solidFill>
                <a:latin typeface="+mj-ea"/>
                <a:ea typeface="+mj-ea"/>
                <a:cs typeface="Iowan Old Style"/>
              </a:rPr>
              <a:t>苏俄</a:t>
            </a:r>
            <a:r>
              <a:rPr lang="zh-CN" altLang="zh-CN" sz="2000" b="1" kern="0" dirty="0">
                <a:solidFill>
                  <a:srgbClr val="FF0000"/>
                </a:solidFill>
                <a:latin typeface="+mj-ea"/>
                <a:ea typeface="+mj-ea"/>
                <a:cs typeface="Iowan Old Style"/>
              </a:rPr>
              <a:t>提出了不兼并不赔偿的原则，宣布侵略战争为反人类罪，为国际法开辟了新的发展阶段。</a:t>
            </a:r>
            <a:endParaRPr lang="zh-CN" altLang="zh-CN" sz="2000" b="1" kern="100" dirty="0">
              <a:solidFill>
                <a:srgbClr val="FF0000"/>
              </a:solidFill>
              <a:latin typeface="+mj-ea"/>
              <a:ea typeface="+mj-ea"/>
              <a:cs typeface="Times New Roman" panose="02020603050405020304" pitchFamily="18" charset="0"/>
            </a:endParaRPr>
          </a:p>
          <a:p>
            <a:pPr indent="267970">
              <a:lnSpc>
                <a:spcPts val="3000"/>
              </a:lnSpc>
            </a:pPr>
            <a:r>
              <a:rPr lang="en-US" altLang="zh-CN" sz="2000" b="1" kern="0" dirty="0" smtClean="0">
                <a:solidFill>
                  <a:srgbClr val="FF0000"/>
                </a:solidFill>
                <a:latin typeface="+mj-ea"/>
                <a:ea typeface="+mj-ea"/>
                <a:cs typeface="Iowan Old Style"/>
              </a:rPr>
              <a:t>  </a:t>
            </a:r>
            <a:r>
              <a:rPr lang="zh-CN" altLang="zh-CN" sz="2000" b="1" kern="0" dirty="0" smtClean="0">
                <a:solidFill>
                  <a:srgbClr val="FF0000"/>
                </a:solidFill>
                <a:latin typeface="+mj-ea"/>
                <a:ea typeface="+mj-ea"/>
                <a:cs typeface="Iowan Old Style"/>
              </a:rPr>
              <a:t>战</a:t>
            </a:r>
            <a:r>
              <a:rPr lang="zh-CN" altLang="zh-CN" sz="2000" b="1" kern="0" dirty="0">
                <a:solidFill>
                  <a:srgbClr val="FF0000"/>
                </a:solidFill>
                <a:latin typeface="+mj-ea"/>
                <a:ea typeface="+mj-ea"/>
                <a:cs typeface="Iowan Old Style"/>
              </a:rPr>
              <a:t>后，战胜国建立了凡尔赛——华盛顿体系，成立了世界上第一个由主权国家参加的政治性国际组织——</a:t>
            </a:r>
            <a:r>
              <a:rPr lang="zh-CN" altLang="zh-CN" sz="2000" b="1" kern="0" dirty="0">
                <a:solidFill>
                  <a:srgbClr val="0033CC"/>
                </a:solidFill>
                <a:latin typeface="+mj-ea"/>
                <a:ea typeface="+mj-ea"/>
                <a:cs typeface="Iowan Old Style"/>
              </a:rPr>
              <a:t>国际联盟</a:t>
            </a:r>
            <a:r>
              <a:rPr lang="zh-CN" altLang="zh-CN" sz="2000" b="1" kern="0" dirty="0">
                <a:solidFill>
                  <a:srgbClr val="FF0000"/>
                </a:solidFill>
                <a:latin typeface="+mj-ea"/>
                <a:ea typeface="+mj-ea"/>
                <a:cs typeface="Iowan Old Style"/>
              </a:rPr>
              <a:t>。此后，各国还签订了</a:t>
            </a:r>
            <a:r>
              <a:rPr lang="zh-CN" altLang="zh-CN" sz="2000" b="1" kern="0" dirty="0">
                <a:solidFill>
                  <a:srgbClr val="0033CC"/>
                </a:solidFill>
                <a:latin typeface="+mj-ea"/>
                <a:ea typeface="+mj-ea"/>
                <a:cs typeface="Iowan Old Style"/>
              </a:rPr>
              <a:t>非战公约</a:t>
            </a:r>
            <a:r>
              <a:rPr lang="zh-CN" altLang="zh-CN" sz="2000" b="1" kern="0" dirty="0">
                <a:solidFill>
                  <a:srgbClr val="FF0000"/>
                </a:solidFill>
                <a:latin typeface="+mj-ea"/>
                <a:ea typeface="+mj-ea"/>
                <a:cs typeface="Iowan Old Style"/>
              </a:rPr>
              <a:t>。</a:t>
            </a:r>
            <a:endParaRPr lang="zh-CN" altLang="zh-CN" sz="2000" b="1" kern="100" dirty="0">
              <a:solidFill>
                <a:srgbClr val="FF0000"/>
              </a:solidFill>
              <a:latin typeface="+mj-ea"/>
              <a:ea typeface="+mj-ea"/>
              <a:cs typeface="Times New Roman" panose="02020603050405020304" pitchFamily="18" charset="0"/>
            </a:endParaRPr>
          </a:p>
          <a:p>
            <a:pPr indent="267970">
              <a:lnSpc>
                <a:spcPts val="3000"/>
              </a:lnSpc>
            </a:pPr>
            <a:r>
              <a:rPr lang="en-US" altLang="zh-CN" sz="2000" b="1" kern="0" dirty="0" smtClean="0">
                <a:solidFill>
                  <a:srgbClr val="FF0000"/>
                </a:solidFill>
                <a:latin typeface="+mj-ea"/>
                <a:ea typeface="+mj-ea"/>
                <a:cs typeface="Iowan Old Style"/>
              </a:rPr>
              <a:t>   </a:t>
            </a:r>
            <a:r>
              <a:rPr lang="zh-CN" altLang="zh-CN" sz="2000" b="1" kern="0" dirty="0" smtClean="0">
                <a:solidFill>
                  <a:srgbClr val="FF0000"/>
                </a:solidFill>
                <a:latin typeface="+mj-ea"/>
                <a:ea typeface="+mj-ea"/>
                <a:cs typeface="Iowan Old Style"/>
              </a:rPr>
              <a:t>但</a:t>
            </a:r>
            <a:r>
              <a:rPr lang="zh-CN" altLang="zh-CN" sz="2000" b="1" kern="0" dirty="0">
                <a:solidFill>
                  <a:srgbClr val="FF0000"/>
                </a:solidFill>
                <a:latin typeface="+mj-ea"/>
                <a:ea typeface="+mj-ea"/>
                <a:cs typeface="Iowan Old Style"/>
              </a:rPr>
              <a:t>是，国联被英国和法国控制，</a:t>
            </a:r>
            <a:r>
              <a:rPr lang="zh-CN" altLang="zh-CN" sz="2000" b="1" kern="0" dirty="0">
                <a:solidFill>
                  <a:srgbClr val="0033CC"/>
                </a:solidFill>
                <a:latin typeface="+mj-ea"/>
                <a:ea typeface="+mj-ea"/>
                <a:cs typeface="Iowan Old Style"/>
              </a:rPr>
              <a:t>没有美国</a:t>
            </a:r>
            <a:r>
              <a:rPr lang="en-US" altLang="zh-CN" sz="2000" b="1" kern="0" dirty="0">
                <a:solidFill>
                  <a:srgbClr val="0033CC"/>
                </a:solidFill>
                <a:latin typeface="+mj-ea"/>
                <a:ea typeface="+mj-ea"/>
                <a:cs typeface="Iowan Old Style"/>
              </a:rPr>
              <a:t>, </a:t>
            </a:r>
            <a:r>
              <a:rPr lang="zh-CN" altLang="zh-CN" sz="2000" b="1" kern="0" dirty="0">
                <a:solidFill>
                  <a:srgbClr val="0033CC"/>
                </a:solidFill>
                <a:latin typeface="+mj-ea"/>
                <a:ea typeface="+mj-ea"/>
                <a:cs typeface="Iowan Old Style"/>
              </a:rPr>
              <a:t>苏联也很晚加入</a:t>
            </a:r>
            <a:r>
              <a:rPr lang="zh-CN" altLang="zh-CN" sz="2000" b="1" kern="0" dirty="0">
                <a:solidFill>
                  <a:srgbClr val="FF0000"/>
                </a:solidFill>
                <a:latin typeface="+mj-ea"/>
                <a:ea typeface="+mj-ea"/>
                <a:cs typeface="Iowan Old Style"/>
              </a:rPr>
              <a:t>，国联缺乏普遍性和权威性。它又规定形成决议的“全体一致”原则，</a:t>
            </a:r>
            <a:r>
              <a:rPr lang="zh-CN" altLang="zh-CN" sz="2000" b="1" kern="0" dirty="0">
                <a:solidFill>
                  <a:srgbClr val="0033CC"/>
                </a:solidFill>
                <a:latin typeface="+mj-ea"/>
                <a:ea typeface="+mj-ea"/>
                <a:cs typeface="Iowan Old Style"/>
              </a:rPr>
              <a:t>国际法难以实施</a:t>
            </a:r>
            <a:r>
              <a:rPr lang="zh-CN" altLang="zh-CN" sz="2000" b="1" kern="0" dirty="0">
                <a:solidFill>
                  <a:srgbClr val="FF0000"/>
                </a:solidFill>
                <a:latin typeface="+mj-ea"/>
                <a:ea typeface="+mj-ea"/>
                <a:cs typeface="Iowan Old Style"/>
              </a:rPr>
              <a:t>。</a:t>
            </a:r>
            <a:endParaRPr lang="zh-CN" altLang="zh-CN" sz="2000" b="1" kern="100" dirty="0">
              <a:solidFill>
                <a:srgbClr val="FF0000"/>
              </a:solidFill>
              <a:effectLst/>
              <a:latin typeface="+mj-ea"/>
              <a:ea typeface="+mj-ea"/>
              <a:cs typeface="Times New Roman" panose="02020603050405020304" pitchFamily="18" charset="0"/>
            </a:endParaRPr>
          </a:p>
        </p:txBody>
      </p:sp>
      <p:sp>
        <p:nvSpPr>
          <p:cNvPr id="7" name="文本框 6"/>
          <p:cNvSpPr txBox="1"/>
          <p:nvPr/>
        </p:nvSpPr>
        <p:spPr>
          <a:xfrm>
            <a:off x="846631" y="4726544"/>
            <a:ext cx="1895071" cy="1569660"/>
          </a:xfrm>
          <a:prstGeom prst="rect">
            <a:avLst/>
          </a:prstGeom>
          <a:noFill/>
        </p:spPr>
        <p:txBody>
          <a:bodyPr wrap="none" rtlCol="0">
            <a:spAutoFit/>
          </a:bodyPr>
          <a:lstStyle/>
          <a:p>
            <a:pPr>
              <a:lnSpc>
                <a:spcPct val="200000"/>
              </a:lnSpc>
            </a:pPr>
            <a:r>
              <a:rPr lang="zh-CN" altLang="en-US" sz="2400" b="1" dirty="0" smtClean="0"/>
              <a:t>（</a:t>
            </a:r>
            <a:r>
              <a:rPr lang="en-US" altLang="zh-CN" sz="2400" b="1" dirty="0" smtClean="0"/>
              <a:t>1</a:t>
            </a:r>
            <a:r>
              <a:rPr lang="zh-CN" altLang="en-US" sz="2400" b="1" dirty="0" smtClean="0"/>
              <a:t>）表现：</a:t>
            </a:r>
            <a:endParaRPr lang="en-US" altLang="zh-CN" sz="2400" b="1" dirty="0" smtClean="0"/>
          </a:p>
          <a:p>
            <a:pPr>
              <a:lnSpc>
                <a:spcPct val="200000"/>
              </a:lnSpc>
            </a:pPr>
            <a:r>
              <a:rPr lang="zh-CN" altLang="en-US" sz="2400" b="1" dirty="0" smtClean="0"/>
              <a:t>（</a:t>
            </a:r>
            <a:r>
              <a:rPr lang="en-US" altLang="zh-CN" sz="2400" b="1" dirty="0" smtClean="0"/>
              <a:t>2</a:t>
            </a:r>
            <a:r>
              <a:rPr lang="zh-CN" altLang="en-US" sz="2400" b="1" dirty="0" smtClean="0"/>
              <a:t>）评价：</a:t>
            </a:r>
            <a:endParaRPr lang="zh-CN" altLang="en-US"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29824" y="616671"/>
            <a:ext cx="5153975" cy="584775"/>
          </a:xfrm>
          <a:prstGeom prst="rect">
            <a:avLst/>
          </a:prstGeom>
          <a:noFill/>
        </p:spPr>
        <p:txBody>
          <a:bodyPr wrap="none" rtlCol="0">
            <a:spAutoFit/>
          </a:bodyPr>
          <a:lstStyle/>
          <a:p>
            <a:r>
              <a:rPr lang="zh-CN" altLang="en-US" sz="3200" b="1" dirty="0" smtClean="0"/>
              <a:t>三、</a:t>
            </a:r>
            <a:r>
              <a:rPr lang="en-US" altLang="zh-CN" sz="3200" b="1" dirty="0"/>
              <a:t>20</a:t>
            </a:r>
            <a:r>
              <a:rPr lang="zh-CN" altLang="en-US" sz="3200" b="1" dirty="0"/>
              <a:t>世纪国际法的发展：</a:t>
            </a:r>
            <a:endParaRPr lang="en-US" altLang="zh-CN" sz="3200" b="1" dirty="0" smtClean="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11</a:t>
            </a:r>
            <a:r>
              <a:rPr lang="zh-CN" altLang="en-US" dirty="0" smtClean="0"/>
              <a:t>课  近</a:t>
            </a:r>
            <a:r>
              <a:rPr lang="zh-CN" altLang="en-US" dirty="0"/>
              <a:t>代西方民族国家与国际法的发展</a:t>
            </a:r>
            <a:endParaRPr lang="zh-CN" altLang="en-US" dirty="0"/>
          </a:p>
        </p:txBody>
      </p:sp>
      <p:sp>
        <p:nvSpPr>
          <p:cNvPr id="4" name="文本框 3"/>
          <p:cNvSpPr txBox="1"/>
          <p:nvPr/>
        </p:nvSpPr>
        <p:spPr>
          <a:xfrm>
            <a:off x="4871311" y="1168192"/>
            <a:ext cx="5315879" cy="718915"/>
          </a:xfrm>
          <a:prstGeom prst="rect">
            <a:avLst/>
          </a:prstGeom>
          <a:noFill/>
        </p:spPr>
        <p:txBody>
          <a:bodyPr wrap="none" rtlCol="0">
            <a:spAutoFit/>
          </a:bodyPr>
          <a:lstStyle/>
          <a:p>
            <a:pPr>
              <a:lnSpc>
                <a:spcPct val="200000"/>
              </a:lnSpc>
            </a:pPr>
            <a:r>
              <a:rPr lang="zh-CN" altLang="en-US" sz="2400" b="1" dirty="0" smtClean="0"/>
              <a:t>（</a:t>
            </a:r>
            <a:r>
              <a:rPr lang="en-US" altLang="zh-CN" sz="2400" b="1" dirty="0" smtClean="0"/>
              <a:t>1</a:t>
            </a:r>
            <a:r>
              <a:rPr lang="zh-CN" altLang="en-US" sz="2400" b="1" dirty="0" smtClean="0"/>
              <a:t>）背景：（</a:t>
            </a:r>
            <a:r>
              <a:rPr lang="en-US" altLang="zh-CN" sz="2400" b="1" dirty="0" smtClean="0"/>
              <a:t>2</a:t>
            </a:r>
            <a:r>
              <a:rPr lang="zh-CN" altLang="en-US" sz="2400" b="1" dirty="0" smtClean="0"/>
              <a:t>）表现：（</a:t>
            </a:r>
            <a:r>
              <a:rPr lang="en-US" altLang="zh-CN" sz="2400" b="1" dirty="0" smtClean="0"/>
              <a:t>3</a:t>
            </a:r>
            <a:r>
              <a:rPr lang="zh-CN" altLang="en-US" sz="2400" b="1" dirty="0" smtClean="0"/>
              <a:t>）评价：</a:t>
            </a:r>
            <a:endParaRPr lang="zh-CN" altLang="en-US" sz="2400" b="1" dirty="0"/>
          </a:p>
        </p:txBody>
      </p:sp>
      <p:sp>
        <p:nvSpPr>
          <p:cNvPr id="7" name="文本框 6"/>
          <p:cNvSpPr txBox="1"/>
          <p:nvPr/>
        </p:nvSpPr>
        <p:spPr>
          <a:xfrm>
            <a:off x="486116" y="2484789"/>
            <a:ext cx="1895071" cy="3785652"/>
          </a:xfrm>
          <a:prstGeom prst="rect">
            <a:avLst/>
          </a:prstGeom>
          <a:noFill/>
        </p:spPr>
        <p:txBody>
          <a:bodyPr wrap="none" rtlCol="0">
            <a:spAutoFit/>
          </a:bodyPr>
          <a:lstStyle/>
          <a:p>
            <a:pPr>
              <a:lnSpc>
                <a:spcPct val="200000"/>
              </a:lnSpc>
            </a:pPr>
            <a:r>
              <a:rPr lang="zh-CN" altLang="en-US" sz="2400" b="1" dirty="0" smtClean="0"/>
              <a:t>（</a:t>
            </a:r>
            <a:r>
              <a:rPr lang="en-US" altLang="zh-CN" sz="2400" b="1" dirty="0" smtClean="0"/>
              <a:t>1</a:t>
            </a:r>
            <a:r>
              <a:rPr lang="zh-CN" altLang="en-US" sz="2400" b="1" dirty="0" smtClean="0"/>
              <a:t>）表现：</a:t>
            </a:r>
            <a:endParaRPr lang="en-US" altLang="zh-CN" sz="2400" b="1" dirty="0" smtClean="0"/>
          </a:p>
          <a:p>
            <a:pPr>
              <a:lnSpc>
                <a:spcPct val="200000"/>
              </a:lnSpc>
            </a:pPr>
            <a:endParaRPr lang="en-US" altLang="zh-CN" sz="2400" b="1" dirty="0"/>
          </a:p>
          <a:p>
            <a:pPr>
              <a:lnSpc>
                <a:spcPct val="200000"/>
              </a:lnSpc>
            </a:pPr>
            <a:endParaRPr lang="en-US" altLang="zh-CN" sz="2400" b="1" dirty="0" smtClean="0"/>
          </a:p>
          <a:p>
            <a:pPr>
              <a:lnSpc>
                <a:spcPct val="200000"/>
              </a:lnSpc>
            </a:pPr>
            <a:endParaRPr lang="en-US" altLang="zh-CN" sz="2400" b="1" dirty="0" smtClean="0"/>
          </a:p>
          <a:p>
            <a:pPr>
              <a:lnSpc>
                <a:spcPct val="200000"/>
              </a:lnSpc>
            </a:pPr>
            <a:r>
              <a:rPr lang="zh-CN" altLang="en-US" sz="2400" b="1" dirty="0" smtClean="0"/>
              <a:t>（</a:t>
            </a:r>
            <a:r>
              <a:rPr lang="en-US" altLang="zh-CN" sz="2400" b="1" dirty="0" smtClean="0"/>
              <a:t>2</a:t>
            </a:r>
            <a:r>
              <a:rPr lang="zh-CN" altLang="en-US" sz="2400" b="1" dirty="0" smtClean="0"/>
              <a:t>）评价：</a:t>
            </a:r>
            <a:endParaRPr lang="zh-CN" altLang="en-US" sz="2400" b="1" dirty="0"/>
          </a:p>
        </p:txBody>
      </p:sp>
      <p:sp>
        <p:nvSpPr>
          <p:cNvPr id="8" name="文本框 7"/>
          <p:cNvSpPr txBox="1"/>
          <p:nvPr/>
        </p:nvSpPr>
        <p:spPr>
          <a:xfrm>
            <a:off x="486116" y="1159985"/>
            <a:ext cx="4511171" cy="1454244"/>
          </a:xfrm>
          <a:prstGeom prst="rect">
            <a:avLst/>
          </a:prstGeom>
          <a:noFill/>
        </p:spPr>
        <p:txBody>
          <a:bodyPr wrap="none" rtlCol="0">
            <a:spAutoFit/>
          </a:bodyPr>
          <a:lstStyle/>
          <a:p>
            <a:pPr>
              <a:lnSpc>
                <a:spcPct val="150000"/>
              </a:lnSpc>
            </a:pPr>
            <a:r>
              <a:rPr lang="en-US" altLang="zh-CN" sz="3200" b="1" dirty="0" smtClean="0">
                <a:solidFill>
                  <a:srgbClr val="0033CC"/>
                </a:solidFill>
                <a:latin typeface="宋体" panose="02010600030101010101" pitchFamily="2" charset="-122"/>
                <a:ea typeface="宋体" panose="02010600030101010101" pitchFamily="2" charset="-122"/>
              </a:rPr>
              <a:t>1</a:t>
            </a:r>
            <a:r>
              <a:rPr lang="zh-CN" altLang="en-US" sz="3200" b="1" dirty="0" smtClean="0">
                <a:solidFill>
                  <a:srgbClr val="0033CC"/>
                </a:solidFill>
                <a:latin typeface="宋体" panose="02010600030101010101" pitchFamily="2" charset="-122"/>
                <a:ea typeface="宋体" panose="02010600030101010101" pitchFamily="2" charset="-122"/>
              </a:rPr>
              <a:t>、两次世界大战期间：</a:t>
            </a:r>
            <a:endParaRPr lang="en-US" altLang="zh-CN" sz="3200" b="1" dirty="0" smtClean="0">
              <a:solidFill>
                <a:srgbClr val="0033CC"/>
              </a:solidFill>
              <a:latin typeface="宋体" panose="02010600030101010101" pitchFamily="2" charset="-122"/>
              <a:ea typeface="宋体" panose="02010600030101010101" pitchFamily="2" charset="-122"/>
            </a:endParaRPr>
          </a:p>
          <a:p>
            <a:pPr>
              <a:lnSpc>
                <a:spcPct val="150000"/>
              </a:lnSpc>
            </a:pPr>
            <a:r>
              <a:rPr lang="en-US" altLang="zh-CN" sz="3200" b="1" dirty="0" smtClean="0">
                <a:solidFill>
                  <a:srgbClr val="0033CC"/>
                </a:solidFill>
                <a:latin typeface="宋体" panose="02010600030101010101" pitchFamily="2" charset="-122"/>
                <a:ea typeface="宋体" panose="02010600030101010101" pitchFamily="2" charset="-122"/>
              </a:rPr>
              <a:t>2</a:t>
            </a:r>
            <a:r>
              <a:rPr lang="zh-CN" altLang="en-US" sz="3200" b="1" dirty="0" smtClean="0">
                <a:solidFill>
                  <a:srgbClr val="0033CC"/>
                </a:solidFill>
                <a:latin typeface="宋体" panose="02010600030101010101" pitchFamily="2" charset="-122"/>
                <a:ea typeface="宋体" panose="02010600030101010101" pitchFamily="2" charset="-122"/>
              </a:rPr>
              <a:t>、第二次世界大战后：</a:t>
            </a:r>
            <a:endParaRPr lang="zh-CN" altLang="en-US" sz="3200" b="1" dirty="0">
              <a:solidFill>
                <a:srgbClr val="0033CC"/>
              </a:solidFill>
              <a:latin typeface="宋体" panose="02010600030101010101" pitchFamily="2" charset="-122"/>
              <a:ea typeface="宋体" panose="02010600030101010101" pitchFamily="2" charset="-122"/>
            </a:endParaRPr>
          </a:p>
        </p:txBody>
      </p:sp>
      <p:sp>
        <p:nvSpPr>
          <p:cNvPr id="2" name="矩形 1"/>
          <p:cNvSpPr/>
          <p:nvPr/>
        </p:nvSpPr>
        <p:spPr>
          <a:xfrm>
            <a:off x="2381187" y="2750260"/>
            <a:ext cx="9299536" cy="3785652"/>
          </a:xfrm>
          <a:prstGeom prst="rect">
            <a:avLst/>
          </a:prstGeom>
        </p:spPr>
        <p:txBody>
          <a:bodyPr wrap="square">
            <a:spAutoFit/>
          </a:bodyPr>
          <a:lstStyle/>
          <a:p>
            <a:pPr indent="267970"/>
            <a:r>
              <a:rPr lang="en-US" altLang="zh-CN" sz="2000" b="1" kern="0" dirty="0" smtClean="0">
                <a:solidFill>
                  <a:srgbClr val="000000"/>
                </a:solidFill>
                <a:latin typeface="+mj-ea"/>
                <a:ea typeface="+mj-ea"/>
                <a:cs typeface="Iowan Old Style"/>
              </a:rPr>
              <a:t> </a:t>
            </a:r>
            <a:r>
              <a:rPr lang="zh-CN" altLang="en-US" sz="2000" b="1" kern="0" dirty="0" smtClean="0">
                <a:solidFill>
                  <a:srgbClr val="FF0000"/>
                </a:solidFill>
                <a:latin typeface="+mj-ea"/>
                <a:ea typeface="+mj-ea"/>
                <a:cs typeface="Iowan Old Style"/>
              </a:rPr>
              <a:t>①</a:t>
            </a:r>
            <a:r>
              <a:rPr lang="en-US" altLang="zh-CN" sz="2000" b="1" kern="0" dirty="0" smtClean="0">
                <a:solidFill>
                  <a:srgbClr val="FF0000"/>
                </a:solidFill>
                <a:latin typeface="+mj-ea"/>
                <a:ea typeface="+mj-ea"/>
                <a:cs typeface="Iowan Old Style"/>
              </a:rPr>
              <a:t>1945</a:t>
            </a:r>
            <a:r>
              <a:rPr lang="zh-CN" altLang="zh-CN" sz="2000" b="1" kern="0" dirty="0">
                <a:solidFill>
                  <a:srgbClr val="FF0000"/>
                </a:solidFill>
                <a:latin typeface="+mj-ea"/>
                <a:ea typeface="+mj-ea"/>
                <a:cs typeface="Iowan Old Style"/>
              </a:rPr>
              <a:t>年</a:t>
            </a:r>
            <a:r>
              <a:rPr lang="en-US" altLang="zh-CN" sz="2000" b="1" kern="0" dirty="0">
                <a:solidFill>
                  <a:srgbClr val="FF0000"/>
                </a:solidFill>
                <a:latin typeface="+mj-ea"/>
                <a:ea typeface="+mj-ea"/>
                <a:cs typeface="Iowan Old Style"/>
              </a:rPr>
              <a:t>6</a:t>
            </a:r>
            <a:r>
              <a:rPr lang="zh-CN" altLang="zh-CN" sz="2000" b="1" kern="0" dirty="0">
                <a:solidFill>
                  <a:srgbClr val="FF0000"/>
                </a:solidFill>
                <a:latin typeface="+mj-ea"/>
                <a:ea typeface="+mj-ea"/>
                <a:cs typeface="Iowan Old Style"/>
              </a:rPr>
              <a:t>月，</a:t>
            </a:r>
            <a:r>
              <a:rPr lang="en-US" altLang="zh-CN" sz="2000" b="1" kern="0" dirty="0">
                <a:solidFill>
                  <a:srgbClr val="FF0000"/>
                </a:solidFill>
                <a:latin typeface="+mj-ea"/>
                <a:ea typeface="+mj-ea"/>
                <a:cs typeface="Iowan Old Style"/>
              </a:rPr>
              <a:t>50</a:t>
            </a:r>
            <a:r>
              <a:rPr lang="zh-CN" altLang="zh-CN" sz="2000" b="1" kern="0" dirty="0">
                <a:solidFill>
                  <a:srgbClr val="FF0000"/>
                </a:solidFill>
                <a:latin typeface="+mj-ea"/>
                <a:ea typeface="+mj-ea"/>
                <a:cs typeface="Iowan Old Style"/>
              </a:rPr>
              <a:t>个国家的代表签署了</a:t>
            </a:r>
            <a:r>
              <a:rPr lang="zh-CN" altLang="zh-CN" sz="2000" b="1" kern="0" dirty="0">
                <a:solidFill>
                  <a:srgbClr val="0033CC"/>
                </a:solidFill>
                <a:latin typeface="+mj-ea"/>
                <a:ea typeface="+mj-ea"/>
                <a:cs typeface="Iowan Old Style"/>
              </a:rPr>
              <a:t>《联合国宪章》</a:t>
            </a:r>
            <a:r>
              <a:rPr lang="zh-CN" altLang="zh-CN" sz="2000" b="1" kern="0" dirty="0">
                <a:solidFill>
                  <a:srgbClr val="FF0000"/>
                </a:solidFill>
                <a:latin typeface="+mj-ea"/>
                <a:ea typeface="+mj-ea"/>
                <a:cs typeface="Iowan Old Style"/>
              </a:rPr>
              <a:t>。宪章确定了和平解决国际争端和制裁侵略的机制，并赋予安理会制裁的力量，确定了</a:t>
            </a:r>
            <a:r>
              <a:rPr lang="en-US" altLang="zh-CN" sz="2000" b="1" kern="0" dirty="0">
                <a:solidFill>
                  <a:srgbClr val="FF0000"/>
                </a:solidFill>
                <a:latin typeface="+mj-ea"/>
                <a:ea typeface="+mj-ea"/>
                <a:cs typeface="Iowan Old Style"/>
              </a:rPr>
              <a:t> “</a:t>
            </a:r>
            <a:r>
              <a:rPr lang="zh-CN" altLang="zh-CN" sz="2000" b="1" kern="0" dirty="0">
                <a:solidFill>
                  <a:srgbClr val="FF0000"/>
                </a:solidFill>
                <a:latin typeface="+mj-ea"/>
                <a:ea typeface="+mj-ea"/>
                <a:cs typeface="Iowan Old Style"/>
              </a:rPr>
              <a:t>大国一致”原则，</a:t>
            </a:r>
            <a:r>
              <a:rPr lang="zh-CN" altLang="zh-CN" sz="2000" b="1" kern="0" dirty="0">
                <a:solidFill>
                  <a:srgbClr val="0033CC"/>
                </a:solidFill>
                <a:latin typeface="+mj-ea"/>
                <a:ea typeface="+mj-ea"/>
                <a:cs typeface="Iowan Old Style"/>
              </a:rPr>
              <a:t>集体安全体制进一步完善</a:t>
            </a:r>
            <a:r>
              <a:rPr lang="zh-CN" altLang="zh-CN" sz="2000" b="1" kern="0" dirty="0">
                <a:solidFill>
                  <a:srgbClr val="FF0000"/>
                </a:solidFill>
                <a:latin typeface="+mj-ea"/>
                <a:ea typeface="+mj-ea"/>
                <a:cs typeface="Iowan Old Style"/>
              </a:rPr>
              <a:t>。</a:t>
            </a:r>
            <a:endParaRPr lang="zh-CN" altLang="zh-CN" sz="2000" b="1" kern="100" dirty="0">
              <a:solidFill>
                <a:srgbClr val="FF0000"/>
              </a:solidFill>
              <a:latin typeface="+mj-ea"/>
              <a:ea typeface="+mj-ea"/>
              <a:cs typeface="Times New Roman" panose="02020603050405020304" pitchFamily="18" charset="0"/>
            </a:endParaRPr>
          </a:p>
          <a:p>
            <a:pPr indent="266700"/>
            <a:r>
              <a:rPr lang="zh-CN" altLang="en-US" sz="2000" b="1" kern="0" dirty="0">
                <a:solidFill>
                  <a:srgbClr val="FF0000"/>
                </a:solidFill>
                <a:latin typeface="+mj-ea"/>
                <a:ea typeface="+mj-ea"/>
                <a:cs typeface="Iowan Old Style"/>
              </a:rPr>
              <a:t>②</a:t>
            </a:r>
            <a:r>
              <a:rPr lang="zh-CN" altLang="zh-CN" sz="2000" b="1" kern="0" dirty="0" smtClean="0">
                <a:solidFill>
                  <a:srgbClr val="0033CC"/>
                </a:solidFill>
                <a:latin typeface="+mj-ea"/>
                <a:ea typeface="+mj-ea"/>
                <a:cs typeface="Iowan Old Style"/>
              </a:rPr>
              <a:t>国</a:t>
            </a:r>
            <a:r>
              <a:rPr lang="zh-CN" altLang="zh-CN" sz="2000" b="1" kern="0" dirty="0">
                <a:solidFill>
                  <a:srgbClr val="0033CC"/>
                </a:solidFill>
                <a:latin typeface="+mj-ea"/>
                <a:ea typeface="+mj-ea"/>
                <a:cs typeface="Iowan Old Style"/>
              </a:rPr>
              <a:t>际法院</a:t>
            </a:r>
            <a:r>
              <a:rPr lang="zh-CN" altLang="zh-CN" sz="2000" b="1" kern="0" dirty="0">
                <a:solidFill>
                  <a:srgbClr val="FF0000"/>
                </a:solidFill>
                <a:latin typeface="+mj-ea"/>
                <a:ea typeface="+mj-ea"/>
                <a:cs typeface="Iowan Old Style"/>
              </a:rPr>
              <a:t>也在荷兰海牙成立，发展了</a:t>
            </a:r>
            <a:r>
              <a:rPr lang="zh-CN" altLang="zh-CN" sz="2000" b="1" kern="0" dirty="0">
                <a:solidFill>
                  <a:srgbClr val="0033CC"/>
                </a:solidFill>
                <a:latin typeface="+mj-ea"/>
                <a:ea typeface="+mj-ea"/>
                <a:cs typeface="Iowan Old Style"/>
              </a:rPr>
              <a:t>国际司法制度</a:t>
            </a:r>
            <a:r>
              <a:rPr lang="zh-CN" altLang="zh-CN" sz="2000" b="1" kern="0" dirty="0">
                <a:solidFill>
                  <a:srgbClr val="FF0000"/>
                </a:solidFill>
                <a:latin typeface="+mj-ea"/>
                <a:ea typeface="+mj-ea"/>
                <a:cs typeface="Iowan Old Style"/>
              </a:rPr>
              <a:t>。</a:t>
            </a:r>
            <a:endParaRPr lang="zh-CN" altLang="zh-CN" sz="2000" b="1" kern="100" dirty="0">
              <a:solidFill>
                <a:srgbClr val="FF0000"/>
              </a:solidFill>
              <a:latin typeface="+mj-ea"/>
              <a:ea typeface="+mj-ea"/>
              <a:cs typeface="Times New Roman" panose="02020603050405020304" pitchFamily="18" charset="0"/>
            </a:endParaRPr>
          </a:p>
          <a:p>
            <a:pPr indent="266700"/>
            <a:r>
              <a:rPr lang="zh-CN" altLang="en-US" sz="2000" b="1" kern="0" dirty="0">
                <a:solidFill>
                  <a:srgbClr val="FF0000"/>
                </a:solidFill>
                <a:latin typeface="+mj-ea"/>
                <a:ea typeface="+mj-ea"/>
                <a:cs typeface="Iowan Old Style"/>
              </a:rPr>
              <a:t>③</a:t>
            </a:r>
            <a:r>
              <a:rPr lang="zh-CN" altLang="zh-CN" sz="2000" b="1" kern="0" dirty="0" smtClean="0">
                <a:solidFill>
                  <a:srgbClr val="FF0000"/>
                </a:solidFill>
                <a:latin typeface="+mj-ea"/>
                <a:ea typeface="+mj-ea"/>
                <a:cs typeface="Iowan Old Style"/>
              </a:rPr>
              <a:t>新</a:t>
            </a:r>
            <a:r>
              <a:rPr lang="zh-CN" altLang="zh-CN" sz="2000" b="1" kern="0" dirty="0">
                <a:solidFill>
                  <a:srgbClr val="FF0000"/>
                </a:solidFill>
                <a:latin typeface="+mj-ea"/>
                <a:ea typeface="+mj-ea"/>
                <a:cs typeface="Iowan Old Style"/>
              </a:rPr>
              <a:t>的</a:t>
            </a:r>
            <a:r>
              <a:rPr lang="zh-CN" altLang="zh-CN" sz="2000" b="1" kern="0" dirty="0">
                <a:solidFill>
                  <a:srgbClr val="0033CC"/>
                </a:solidFill>
                <a:latin typeface="+mj-ea"/>
                <a:ea typeface="+mj-ea"/>
                <a:cs typeface="Iowan Old Style"/>
              </a:rPr>
              <a:t>民族国家</a:t>
            </a:r>
            <a:r>
              <a:rPr lang="zh-CN" altLang="zh-CN" sz="2000" b="1" kern="0" dirty="0">
                <a:solidFill>
                  <a:srgbClr val="FF0000"/>
                </a:solidFill>
                <a:latin typeface="+mj-ea"/>
                <a:ea typeface="+mj-ea"/>
                <a:cs typeface="Iowan Old Style"/>
              </a:rPr>
              <a:t>纷纷独立，各类</a:t>
            </a:r>
            <a:r>
              <a:rPr lang="zh-CN" altLang="zh-CN" sz="2000" b="1" kern="0" dirty="0">
                <a:solidFill>
                  <a:srgbClr val="0033CC"/>
                </a:solidFill>
                <a:latin typeface="+mj-ea"/>
                <a:ea typeface="+mj-ea"/>
                <a:cs typeface="Iowan Old Style"/>
              </a:rPr>
              <a:t>国际组织</a:t>
            </a:r>
            <a:r>
              <a:rPr lang="zh-CN" altLang="zh-CN" sz="2000" b="1" kern="0" dirty="0">
                <a:solidFill>
                  <a:srgbClr val="FF0000"/>
                </a:solidFill>
                <a:latin typeface="+mj-ea"/>
                <a:ea typeface="+mj-ea"/>
                <a:cs typeface="Iowan Old Style"/>
              </a:rPr>
              <a:t>数量激增，也推动了国际法的发展。</a:t>
            </a:r>
            <a:endParaRPr lang="zh-CN" altLang="zh-CN" sz="2000" b="1" kern="100" dirty="0">
              <a:solidFill>
                <a:srgbClr val="FF0000"/>
              </a:solidFill>
              <a:latin typeface="+mj-ea"/>
              <a:ea typeface="+mj-ea"/>
              <a:cs typeface="Times New Roman" panose="02020603050405020304" pitchFamily="18" charset="0"/>
            </a:endParaRPr>
          </a:p>
          <a:p>
            <a:pPr indent="266700"/>
            <a:r>
              <a:rPr lang="zh-CN" altLang="en-US" sz="2000" b="1" kern="0" dirty="0">
                <a:solidFill>
                  <a:srgbClr val="FF0000"/>
                </a:solidFill>
                <a:latin typeface="+mj-ea"/>
                <a:ea typeface="+mj-ea"/>
                <a:cs typeface="Iowan Old Style"/>
              </a:rPr>
              <a:t>④</a:t>
            </a:r>
            <a:r>
              <a:rPr lang="zh-CN" altLang="zh-CN" sz="2000" b="1" kern="0" dirty="0" smtClean="0">
                <a:solidFill>
                  <a:srgbClr val="FF0000"/>
                </a:solidFill>
                <a:latin typeface="+mj-ea"/>
                <a:ea typeface="+mj-ea"/>
                <a:cs typeface="Iowan Old Style"/>
              </a:rPr>
              <a:t>在</a:t>
            </a:r>
            <a:r>
              <a:rPr lang="zh-CN" altLang="zh-CN" sz="2000" b="1" kern="0" dirty="0">
                <a:solidFill>
                  <a:srgbClr val="FF0000"/>
                </a:solidFill>
                <a:latin typeface="+mj-ea"/>
                <a:ea typeface="+mj-ea"/>
                <a:cs typeface="Iowan Old Style"/>
              </a:rPr>
              <a:t>此期间，</a:t>
            </a:r>
            <a:r>
              <a:rPr lang="zh-CN" altLang="zh-CN" sz="2000" b="1" kern="0" dirty="0">
                <a:solidFill>
                  <a:srgbClr val="0033CC"/>
                </a:solidFill>
                <a:latin typeface="+mj-ea"/>
                <a:ea typeface="+mj-ea"/>
                <a:cs typeface="Iowan Old Style"/>
              </a:rPr>
              <a:t>国际法的领域也大大扩大</a:t>
            </a:r>
            <a:r>
              <a:rPr lang="en-US" altLang="zh-CN" sz="2000" b="1" kern="0" dirty="0">
                <a:solidFill>
                  <a:srgbClr val="FF0000"/>
                </a:solidFill>
                <a:latin typeface="+mj-ea"/>
                <a:ea typeface="+mj-ea"/>
                <a:cs typeface="Iowan Old Style"/>
              </a:rPr>
              <a:t>,</a:t>
            </a:r>
            <a:r>
              <a:rPr lang="zh-CN" altLang="zh-CN" sz="2000" b="1" kern="0" dirty="0">
                <a:solidFill>
                  <a:srgbClr val="FF0000"/>
                </a:solidFill>
                <a:latin typeface="+mj-ea"/>
                <a:ea typeface="+mj-ea"/>
                <a:cs typeface="Iowan Old Style"/>
              </a:rPr>
              <a:t>在裁军、防止核武器及生化武器扩散、国际人权、国际环境、海洋、外层空间等方面，颁布了一系列具有国际法性质的公约或宣言。</a:t>
            </a:r>
            <a:endParaRPr lang="zh-CN" altLang="zh-CN" sz="2000" b="1" kern="100" dirty="0">
              <a:solidFill>
                <a:srgbClr val="FF0000"/>
              </a:solidFill>
              <a:latin typeface="+mj-ea"/>
              <a:ea typeface="+mj-ea"/>
              <a:cs typeface="Times New Roman" panose="02020603050405020304" pitchFamily="18" charset="0"/>
            </a:endParaRPr>
          </a:p>
          <a:p>
            <a:pPr indent="267970"/>
            <a:endParaRPr lang="en-US" altLang="zh-CN" sz="2000" b="1" kern="0" dirty="0" smtClean="0">
              <a:solidFill>
                <a:srgbClr val="FF0000"/>
              </a:solidFill>
              <a:latin typeface="+mj-ea"/>
              <a:ea typeface="+mj-ea"/>
              <a:cs typeface="Iowan Old Style"/>
            </a:endParaRPr>
          </a:p>
          <a:p>
            <a:pPr indent="267970"/>
            <a:r>
              <a:rPr lang="zh-CN" altLang="en-US" sz="2000" b="1" kern="0" dirty="0" smtClean="0">
                <a:solidFill>
                  <a:srgbClr val="FF0000"/>
                </a:solidFill>
                <a:latin typeface="+mj-ea"/>
                <a:ea typeface="+mj-ea"/>
                <a:cs typeface="Iowan Old Style"/>
              </a:rPr>
              <a:t>①</a:t>
            </a:r>
            <a:r>
              <a:rPr lang="zh-CN" altLang="zh-CN" sz="2000" b="1" kern="0" dirty="0" smtClean="0">
                <a:solidFill>
                  <a:srgbClr val="FF0000"/>
                </a:solidFill>
                <a:latin typeface="+mj-ea"/>
                <a:ea typeface="+mj-ea"/>
                <a:cs typeface="Iowan Old Style"/>
              </a:rPr>
              <a:t>对</a:t>
            </a:r>
            <a:r>
              <a:rPr lang="zh-CN" altLang="zh-CN" sz="2000" b="1" kern="0" dirty="0">
                <a:solidFill>
                  <a:srgbClr val="FF0000"/>
                </a:solidFill>
                <a:latin typeface="+mj-ea"/>
                <a:ea typeface="+mj-ea"/>
                <a:cs typeface="Iowan Old Style"/>
              </a:rPr>
              <a:t>世界和平与持续发展作出了</a:t>
            </a:r>
            <a:r>
              <a:rPr lang="zh-CN" altLang="zh-CN" sz="2000" b="1" kern="0" dirty="0">
                <a:solidFill>
                  <a:srgbClr val="0033CC"/>
                </a:solidFill>
                <a:latin typeface="+mj-ea"/>
                <a:ea typeface="+mj-ea"/>
                <a:cs typeface="Iowan Old Style"/>
              </a:rPr>
              <a:t>积极的贡献</a:t>
            </a:r>
            <a:r>
              <a:rPr lang="zh-CN" altLang="zh-CN" sz="2000" b="1" kern="0" dirty="0">
                <a:solidFill>
                  <a:srgbClr val="FF0000"/>
                </a:solidFill>
                <a:latin typeface="+mj-ea"/>
                <a:ea typeface="+mj-ea"/>
                <a:cs typeface="Iowan Old Style"/>
              </a:rPr>
              <a:t>。</a:t>
            </a:r>
            <a:endParaRPr lang="zh-CN" altLang="zh-CN" sz="2000" b="1" kern="100" dirty="0">
              <a:solidFill>
                <a:srgbClr val="FF0000"/>
              </a:solidFill>
              <a:latin typeface="+mj-ea"/>
              <a:ea typeface="+mj-ea"/>
              <a:cs typeface="Times New Roman" panose="02020603050405020304" pitchFamily="18" charset="0"/>
            </a:endParaRPr>
          </a:p>
          <a:p>
            <a:pPr indent="266700"/>
            <a:r>
              <a:rPr lang="zh-CN" altLang="en-US" sz="2000" b="1" kern="0" dirty="0">
                <a:solidFill>
                  <a:srgbClr val="FF0000"/>
                </a:solidFill>
                <a:latin typeface="+mj-ea"/>
                <a:ea typeface="+mj-ea"/>
                <a:cs typeface="Iowan Old Style"/>
              </a:rPr>
              <a:t>②</a:t>
            </a:r>
            <a:r>
              <a:rPr lang="zh-CN" altLang="zh-CN" sz="2000" b="1" kern="0" dirty="0" smtClean="0">
                <a:solidFill>
                  <a:srgbClr val="FF0000"/>
                </a:solidFill>
                <a:latin typeface="+mj-ea"/>
                <a:ea typeface="+mj-ea"/>
                <a:cs typeface="Iowan Old Style"/>
              </a:rPr>
              <a:t>但</a:t>
            </a:r>
            <a:r>
              <a:rPr lang="zh-CN" altLang="zh-CN" sz="2000" b="1" kern="0" dirty="0">
                <a:solidFill>
                  <a:srgbClr val="FF0000"/>
                </a:solidFill>
                <a:latin typeface="+mj-ea"/>
                <a:ea typeface="+mj-ea"/>
                <a:cs typeface="Iowan Old Style"/>
              </a:rPr>
              <a:t>是，国际法的实施仍然有很多</a:t>
            </a:r>
            <a:r>
              <a:rPr lang="zh-CN" altLang="zh-CN" sz="2000" b="1" kern="0" dirty="0">
                <a:solidFill>
                  <a:srgbClr val="0033CC"/>
                </a:solidFill>
                <a:latin typeface="+mj-ea"/>
                <a:ea typeface="+mj-ea"/>
                <a:cs typeface="Iowan Old Style"/>
              </a:rPr>
              <a:t>局限性</a:t>
            </a:r>
            <a:r>
              <a:rPr lang="zh-CN" altLang="zh-CN" sz="2000" b="1" kern="0" dirty="0">
                <a:solidFill>
                  <a:srgbClr val="FF0000"/>
                </a:solidFill>
                <a:latin typeface="+mj-ea"/>
                <a:ea typeface="+mj-ea"/>
                <a:cs typeface="Iowan Old Style"/>
              </a:rPr>
              <a:t>，一些大国为一己私利，不惜退出国际条约，甚至不经联合国授权就采取制裁或战争，严重威胁着国际和平。</a:t>
            </a:r>
            <a:endParaRPr lang="zh-CN" altLang="zh-CN" sz="2000" b="1" kern="100" dirty="0">
              <a:solidFill>
                <a:srgbClr val="FF0000"/>
              </a:solidFill>
              <a:effectLst/>
              <a:latin typeface="+mj-ea"/>
              <a:ea typeface="+mj-ea"/>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课堂小结</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1" name="文本框 10"/>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11</a:t>
            </a:r>
            <a:r>
              <a:rPr lang="zh-CN" altLang="en-US" dirty="0" smtClean="0"/>
              <a:t>课  近</a:t>
            </a:r>
            <a:r>
              <a:rPr lang="zh-CN" altLang="en-US" dirty="0"/>
              <a:t>代西方民族国家与国际法的发展</a:t>
            </a:r>
            <a:endParaRPr lang="zh-CN" altLang="en-US" dirty="0"/>
          </a:p>
        </p:txBody>
      </p:sp>
      <p:sp>
        <p:nvSpPr>
          <p:cNvPr id="6" name="文本框 5"/>
          <p:cNvSpPr txBox="1"/>
          <p:nvPr/>
        </p:nvSpPr>
        <p:spPr>
          <a:xfrm>
            <a:off x="505428" y="1288098"/>
            <a:ext cx="6050054" cy="4401205"/>
          </a:xfrm>
          <a:prstGeom prst="rect">
            <a:avLst/>
          </a:prstGeom>
          <a:noFill/>
        </p:spPr>
        <p:txBody>
          <a:bodyPr wrap="none" rtlCol="0">
            <a:spAutoFit/>
          </a:bodyPr>
          <a:lstStyle/>
          <a:p>
            <a:r>
              <a:rPr lang="zh-CN" altLang="en-US" sz="2800" b="1" dirty="0" smtClean="0"/>
              <a:t>一</a:t>
            </a:r>
            <a:r>
              <a:rPr lang="zh-CN" altLang="en-US" sz="2800" b="1" dirty="0"/>
              <a:t>、近代西方民族国家的产生</a:t>
            </a:r>
            <a:r>
              <a:rPr lang="zh-CN" altLang="zh-CN" sz="2800" b="1" dirty="0" smtClean="0"/>
              <a:t>：</a:t>
            </a:r>
            <a:endParaRPr lang="en-US" altLang="zh-CN" sz="2800" b="1" dirty="0" smtClean="0"/>
          </a:p>
          <a:p>
            <a:endParaRPr lang="en-US" altLang="zh-CN" sz="2800" dirty="0" smtClean="0"/>
          </a:p>
          <a:p>
            <a:endParaRPr lang="zh-CN" altLang="zh-CN" sz="2800" dirty="0"/>
          </a:p>
          <a:p>
            <a:r>
              <a:rPr lang="zh-CN" altLang="en-US" sz="2800" b="1" dirty="0"/>
              <a:t>二、国际法的形成与外交制度的建立</a:t>
            </a:r>
            <a:r>
              <a:rPr lang="en-US" altLang="zh-CN" sz="2800" b="1" dirty="0" smtClean="0"/>
              <a:t>:</a:t>
            </a:r>
            <a:endParaRPr lang="en-US" altLang="zh-CN" sz="2800" b="1" dirty="0" smtClean="0"/>
          </a:p>
          <a:p>
            <a:endParaRPr lang="en-US" altLang="zh-CN" sz="2800" b="1" dirty="0" smtClean="0"/>
          </a:p>
          <a:p>
            <a:endParaRPr lang="en-US" altLang="zh-CN" sz="2800" b="1" dirty="0" smtClean="0"/>
          </a:p>
          <a:p>
            <a:endParaRPr lang="en-US" altLang="zh-CN" sz="2800" b="1" dirty="0"/>
          </a:p>
          <a:p>
            <a:endParaRPr lang="en-US" altLang="zh-CN" sz="2800" b="1" dirty="0" smtClean="0"/>
          </a:p>
          <a:p>
            <a:endParaRPr lang="en-US" altLang="zh-CN" sz="2800" b="1" dirty="0"/>
          </a:p>
          <a:p>
            <a:r>
              <a:rPr lang="zh-CN" altLang="en-US" sz="2800" b="1" dirty="0" smtClean="0"/>
              <a:t>三、</a:t>
            </a:r>
            <a:r>
              <a:rPr lang="en-US" altLang="zh-CN" sz="2800" b="1" dirty="0"/>
              <a:t>20</a:t>
            </a:r>
            <a:r>
              <a:rPr lang="zh-CN" altLang="en-US" sz="2800" b="1" dirty="0"/>
              <a:t>世纪国际法的发展：</a:t>
            </a:r>
            <a:endParaRPr lang="en-US" altLang="zh-CN" sz="2800" b="1" dirty="0" smtClean="0"/>
          </a:p>
        </p:txBody>
      </p:sp>
      <p:sp>
        <p:nvSpPr>
          <p:cNvPr id="9" name="文本框 8"/>
          <p:cNvSpPr txBox="1"/>
          <p:nvPr/>
        </p:nvSpPr>
        <p:spPr>
          <a:xfrm>
            <a:off x="505428" y="434956"/>
            <a:ext cx="11107614" cy="824456"/>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r>
              <a:rPr lang="zh-CN" altLang="en-US" sz="3600" dirty="0"/>
              <a:t>第</a:t>
            </a:r>
            <a:r>
              <a:rPr lang="en-US" altLang="zh-CN" sz="3600" dirty="0"/>
              <a:t>11</a:t>
            </a:r>
            <a:r>
              <a:rPr lang="zh-CN" altLang="en-US" sz="3600" dirty="0" smtClean="0"/>
              <a:t>课   近</a:t>
            </a:r>
            <a:r>
              <a:rPr lang="zh-CN" altLang="en-US" sz="3600" dirty="0"/>
              <a:t>代西方民族国家与国际法的发展</a:t>
            </a:r>
            <a:endParaRPr lang="zh-CN" altLang="en-US" sz="3600" dirty="0"/>
          </a:p>
        </p:txBody>
      </p:sp>
      <p:sp>
        <p:nvSpPr>
          <p:cNvPr id="8" name="矩形 7"/>
          <p:cNvSpPr/>
          <p:nvPr/>
        </p:nvSpPr>
        <p:spPr>
          <a:xfrm>
            <a:off x="5355077" y="1259412"/>
            <a:ext cx="5661968" cy="1200329"/>
          </a:xfrm>
          <a:prstGeom prst="rect">
            <a:avLst/>
          </a:prstGeom>
        </p:spPr>
        <p:txBody>
          <a:bodyPr wrap="square">
            <a:spAutoFit/>
          </a:bodyPr>
          <a:lstStyle/>
          <a:p>
            <a:pPr indent="267970" algn="just">
              <a:spcAft>
                <a:spcPts val="0"/>
              </a:spcAft>
            </a:pPr>
            <a:r>
              <a:rPr lang="en-US" altLang="zh-CN" sz="2400" b="1" kern="0" dirty="0" smtClean="0">
                <a:solidFill>
                  <a:srgbClr val="0033CC"/>
                </a:solidFill>
                <a:latin typeface="+mj-ea"/>
                <a:ea typeface="+mj-ea"/>
                <a:cs typeface="Songti SC"/>
              </a:rPr>
              <a:t>1</a:t>
            </a:r>
            <a:r>
              <a:rPr lang="zh-CN" altLang="en-US" sz="2400" b="1" kern="0" dirty="0" smtClean="0">
                <a:solidFill>
                  <a:srgbClr val="0033CC"/>
                </a:solidFill>
                <a:latin typeface="+mj-ea"/>
                <a:ea typeface="+mj-ea"/>
                <a:cs typeface="Songti SC"/>
              </a:rPr>
              <a:t>、</a:t>
            </a:r>
            <a:r>
              <a:rPr lang="zh-CN" altLang="zh-CN" sz="2400" b="1" kern="0" dirty="0" smtClean="0">
                <a:solidFill>
                  <a:srgbClr val="0033CC"/>
                </a:solidFill>
                <a:latin typeface="+mj-ea"/>
                <a:ea typeface="+mj-ea"/>
                <a:cs typeface="Songti SC"/>
              </a:rPr>
              <a:t>王</a:t>
            </a:r>
            <a:r>
              <a:rPr lang="zh-CN" altLang="zh-CN" sz="2400" b="1" kern="0" dirty="0">
                <a:solidFill>
                  <a:srgbClr val="0033CC"/>
                </a:solidFill>
                <a:latin typeface="+mj-ea"/>
                <a:ea typeface="+mj-ea"/>
                <a:cs typeface="Songti SC"/>
              </a:rPr>
              <a:t>权加强推动民族国家产生</a:t>
            </a:r>
            <a:endParaRPr lang="zh-CN" altLang="zh-CN" sz="2400" b="1" kern="100" dirty="0">
              <a:solidFill>
                <a:srgbClr val="0033CC"/>
              </a:solidFill>
              <a:latin typeface="+mj-ea"/>
              <a:ea typeface="+mj-ea"/>
              <a:cs typeface="Times New Roman" panose="02020603050405020304" pitchFamily="18" charset="0"/>
            </a:endParaRPr>
          </a:p>
          <a:p>
            <a:pPr indent="267970" algn="just"/>
            <a:r>
              <a:rPr lang="en-US" altLang="zh-CN" sz="2400" b="1" kern="0" dirty="0" smtClean="0">
                <a:solidFill>
                  <a:srgbClr val="0033CC"/>
                </a:solidFill>
                <a:latin typeface="+mj-ea"/>
                <a:ea typeface="+mj-ea"/>
                <a:cs typeface="Songti SC"/>
              </a:rPr>
              <a:t>2</a:t>
            </a:r>
            <a:r>
              <a:rPr lang="zh-CN" altLang="en-US" sz="2400" b="1" kern="0" dirty="0" smtClean="0">
                <a:solidFill>
                  <a:srgbClr val="0033CC"/>
                </a:solidFill>
                <a:latin typeface="+mj-ea"/>
                <a:ea typeface="+mj-ea"/>
                <a:cs typeface="Songti SC"/>
              </a:rPr>
              <a:t>、</a:t>
            </a:r>
            <a:r>
              <a:rPr lang="zh-CN" altLang="zh-CN" sz="2400" b="1" kern="0" dirty="0">
                <a:solidFill>
                  <a:srgbClr val="0033CC"/>
                </a:solidFill>
                <a:latin typeface="+mj-ea"/>
                <a:ea typeface="+mj-ea"/>
                <a:cs typeface="Songti SC"/>
              </a:rPr>
              <a:t>民</a:t>
            </a:r>
            <a:r>
              <a:rPr lang="zh-CN" altLang="zh-CN" sz="2400" b="1" kern="0" dirty="0">
                <a:solidFill>
                  <a:srgbClr val="0033CC"/>
                </a:solidFill>
                <a:latin typeface="+mj-ea"/>
                <a:ea typeface="+mj-ea"/>
                <a:cs typeface="Songti SC"/>
              </a:rPr>
              <a:t>族语言形成推动民族国家形成</a:t>
            </a:r>
            <a:endParaRPr lang="zh-CN" altLang="zh-CN" sz="2400" b="1" kern="0" dirty="0">
              <a:solidFill>
                <a:srgbClr val="0033CC"/>
              </a:solidFill>
              <a:latin typeface="+mj-ea"/>
              <a:ea typeface="+mj-ea"/>
              <a:cs typeface="Songti SC"/>
            </a:endParaRPr>
          </a:p>
          <a:p>
            <a:pPr indent="267970" algn="just"/>
            <a:r>
              <a:rPr lang="en-US" altLang="zh-CN" sz="2400" b="1" kern="0" dirty="0" smtClean="0">
                <a:solidFill>
                  <a:srgbClr val="0033CC"/>
                </a:solidFill>
                <a:latin typeface="+mj-ea"/>
                <a:ea typeface="+mj-ea"/>
                <a:cs typeface="Songti SC"/>
              </a:rPr>
              <a:t>3</a:t>
            </a:r>
            <a:r>
              <a:rPr lang="zh-CN" altLang="en-US" sz="2400" b="1" kern="0" dirty="0">
                <a:solidFill>
                  <a:srgbClr val="0033CC"/>
                </a:solidFill>
                <a:latin typeface="+mj-ea"/>
                <a:ea typeface="+mj-ea"/>
                <a:cs typeface="Songti SC"/>
              </a:rPr>
              <a:t>、</a:t>
            </a:r>
            <a:r>
              <a:rPr lang="zh-CN" altLang="zh-CN" sz="2400" b="1" kern="0" dirty="0">
                <a:solidFill>
                  <a:srgbClr val="0033CC"/>
                </a:solidFill>
                <a:latin typeface="+mj-ea"/>
                <a:ea typeface="+mj-ea"/>
                <a:cs typeface="Songti SC"/>
              </a:rPr>
              <a:t>法</a:t>
            </a:r>
            <a:r>
              <a:rPr lang="zh-CN" altLang="zh-CN" sz="2400" b="1" kern="0" dirty="0">
                <a:solidFill>
                  <a:srgbClr val="0033CC"/>
                </a:solidFill>
                <a:latin typeface="+mj-ea"/>
                <a:ea typeface="+mj-ea"/>
                <a:cs typeface="Songti SC"/>
              </a:rPr>
              <a:t>国大革命推动民族国家形</a:t>
            </a:r>
            <a:r>
              <a:rPr lang="zh-CN" altLang="zh-CN" sz="2400" b="1" kern="0" dirty="0" smtClean="0">
                <a:solidFill>
                  <a:srgbClr val="0033CC"/>
                </a:solidFill>
                <a:latin typeface="+mj-ea"/>
                <a:ea typeface="+mj-ea"/>
                <a:cs typeface="Songti SC"/>
              </a:rPr>
              <a:t>成</a:t>
            </a:r>
            <a:endParaRPr lang="zh-CN" altLang="zh-CN" sz="2400" b="1" kern="0" dirty="0">
              <a:solidFill>
                <a:srgbClr val="0033CC"/>
              </a:solidFill>
              <a:latin typeface="+mj-ea"/>
              <a:ea typeface="+mj-ea"/>
              <a:cs typeface="Songti SC"/>
            </a:endParaRPr>
          </a:p>
        </p:txBody>
      </p:sp>
      <p:sp>
        <p:nvSpPr>
          <p:cNvPr id="10" name="文本框 9"/>
          <p:cNvSpPr txBox="1"/>
          <p:nvPr/>
        </p:nvSpPr>
        <p:spPr>
          <a:xfrm>
            <a:off x="910802" y="2941198"/>
            <a:ext cx="5779146" cy="2246769"/>
          </a:xfrm>
          <a:prstGeom prst="rect">
            <a:avLst/>
          </a:prstGeom>
          <a:noFill/>
        </p:spPr>
        <p:txBody>
          <a:bodyPr wrap="none" rtlCol="0">
            <a:spAutoFit/>
          </a:bodyPr>
          <a:lstStyle/>
          <a:p>
            <a:r>
              <a:rPr lang="en-US" altLang="zh-CN" sz="2800" b="1" dirty="0" smtClean="0">
                <a:solidFill>
                  <a:srgbClr val="0033CC"/>
                </a:solidFill>
                <a:latin typeface="宋体" panose="02010600030101010101" pitchFamily="2" charset="-122"/>
                <a:ea typeface="宋体" panose="02010600030101010101" pitchFamily="2" charset="-122"/>
              </a:rPr>
              <a:t>1</a:t>
            </a:r>
            <a:r>
              <a:rPr lang="zh-CN" altLang="en-US" sz="2800" b="1" dirty="0" smtClean="0">
                <a:solidFill>
                  <a:srgbClr val="0033CC"/>
                </a:solidFill>
                <a:latin typeface="宋体" panose="02010600030101010101" pitchFamily="2" charset="-122"/>
                <a:ea typeface="宋体" panose="02010600030101010101" pitchFamily="2" charset="-122"/>
              </a:rPr>
              <a:t>、国际法形成的</a:t>
            </a:r>
            <a:r>
              <a:rPr lang="zh-CN" altLang="en-US" sz="2800" b="1" dirty="0" smtClean="0">
                <a:solidFill>
                  <a:srgbClr val="FF0000"/>
                </a:solidFill>
                <a:latin typeface="+mj-ea"/>
                <a:ea typeface="+mj-ea"/>
              </a:rPr>
              <a:t>背景：①②</a:t>
            </a:r>
            <a:endParaRPr lang="en-US" altLang="zh-CN" sz="2800" b="1" dirty="0" smtClean="0">
              <a:solidFill>
                <a:srgbClr val="FF0000"/>
              </a:solidFill>
              <a:latin typeface="+mj-ea"/>
              <a:ea typeface="+mj-ea"/>
            </a:endParaRPr>
          </a:p>
          <a:p>
            <a:r>
              <a:rPr lang="en-US" altLang="zh-CN" sz="2800" b="1" dirty="0" smtClean="0">
                <a:solidFill>
                  <a:srgbClr val="0033CC"/>
                </a:solidFill>
                <a:latin typeface="宋体" panose="02010600030101010101" pitchFamily="2" charset="-122"/>
                <a:ea typeface="宋体" panose="02010600030101010101" pitchFamily="2" charset="-122"/>
              </a:rPr>
              <a:t>2</a:t>
            </a:r>
            <a:r>
              <a:rPr lang="zh-CN" altLang="en-US" sz="2800" b="1" dirty="0" smtClean="0">
                <a:solidFill>
                  <a:srgbClr val="0033CC"/>
                </a:solidFill>
                <a:latin typeface="宋体" panose="02010600030101010101" pitchFamily="2" charset="-122"/>
                <a:ea typeface="宋体" panose="02010600030101010101" pitchFamily="2" charset="-122"/>
              </a:rPr>
              <a:t>、</a:t>
            </a:r>
            <a:r>
              <a:rPr lang="en-US" altLang="zh-CN" sz="2800" b="1" dirty="0" smtClean="0">
                <a:solidFill>
                  <a:srgbClr val="0033CC"/>
                </a:solidFill>
                <a:latin typeface="宋体" panose="02010600030101010101" pitchFamily="2" charset="-122"/>
                <a:ea typeface="宋体" panose="02010600030101010101" pitchFamily="2" charset="-122"/>
              </a:rPr>
              <a:t>1625</a:t>
            </a:r>
            <a:r>
              <a:rPr lang="zh-CN" altLang="en-US" sz="2800" b="1" dirty="0" smtClean="0">
                <a:solidFill>
                  <a:srgbClr val="0033CC"/>
                </a:solidFill>
                <a:latin typeface="宋体" panose="02010600030101010101" pitchFamily="2" charset="-122"/>
                <a:ea typeface="宋体" panose="02010600030101010101" pitchFamily="2" charset="-122"/>
              </a:rPr>
              <a:t>年</a:t>
            </a:r>
            <a:r>
              <a:rPr lang="en-US" altLang="zh-CN" sz="2800" b="1" dirty="0" smtClean="0">
                <a:solidFill>
                  <a:srgbClr val="0033CC"/>
                </a:solidFill>
                <a:latin typeface="宋体" panose="02010600030101010101" pitchFamily="2" charset="-122"/>
                <a:ea typeface="宋体" panose="02010600030101010101" pitchFamily="2" charset="-122"/>
              </a:rPr>
              <a:t>《</a:t>
            </a:r>
            <a:r>
              <a:rPr lang="zh-CN" altLang="en-US" sz="2800" b="1" dirty="0" smtClean="0">
                <a:solidFill>
                  <a:srgbClr val="0033CC"/>
                </a:solidFill>
                <a:latin typeface="宋体" panose="02010600030101010101" pitchFamily="2" charset="-122"/>
                <a:ea typeface="宋体" panose="02010600030101010101" pitchFamily="2" charset="-122"/>
              </a:rPr>
              <a:t>战争与和平法</a:t>
            </a:r>
            <a:r>
              <a:rPr lang="en-US" altLang="zh-CN" sz="2800" b="1" dirty="0" smtClean="0">
                <a:solidFill>
                  <a:srgbClr val="0033CC"/>
                </a:solidFill>
                <a:latin typeface="宋体" panose="02010600030101010101" pitchFamily="2" charset="-122"/>
                <a:ea typeface="宋体" panose="02010600030101010101" pitchFamily="2" charset="-122"/>
              </a:rPr>
              <a:t>》</a:t>
            </a:r>
            <a:r>
              <a:rPr lang="zh-CN" altLang="en-US" sz="2800" b="1" dirty="0" smtClean="0">
                <a:solidFill>
                  <a:srgbClr val="0033CC"/>
                </a:solidFill>
                <a:latin typeface="宋体" panose="02010600030101010101" pitchFamily="2" charset="-122"/>
                <a:ea typeface="宋体" panose="02010600030101010101" pitchFamily="2" charset="-122"/>
              </a:rPr>
              <a:t>：</a:t>
            </a:r>
            <a:endParaRPr lang="en-US" altLang="zh-CN" sz="2800" b="1" dirty="0" smtClean="0">
              <a:solidFill>
                <a:srgbClr val="0033CC"/>
              </a:solidFill>
              <a:latin typeface="宋体" panose="02010600030101010101" pitchFamily="2" charset="-122"/>
              <a:ea typeface="宋体" panose="02010600030101010101" pitchFamily="2" charset="-122"/>
            </a:endParaRPr>
          </a:p>
          <a:p>
            <a:r>
              <a:rPr lang="en-US" altLang="zh-CN" sz="2800" b="1" dirty="0" smtClean="0">
                <a:solidFill>
                  <a:srgbClr val="0033CC"/>
                </a:solidFill>
                <a:latin typeface="宋体" panose="02010600030101010101" pitchFamily="2" charset="-122"/>
                <a:ea typeface="宋体" panose="02010600030101010101" pitchFamily="2" charset="-122"/>
              </a:rPr>
              <a:t>3</a:t>
            </a:r>
            <a:r>
              <a:rPr lang="zh-CN" altLang="en-US" sz="2800" b="1" dirty="0" smtClean="0">
                <a:solidFill>
                  <a:srgbClr val="0033CC"/>
                </a:solidFill>
                <a:latin typeface="宋体" panose="02010600030101010101" pitchFamily="2" charset="-122"/>
                <a:ea typeface="宋体" panose="02010600030101010101" pitchFamily="2" charset="-122"/>
              </a:rPr>
              <a:t>、</a:t>
            </a:r>
            <a:r>
              <a:rPr lang="en-US" altLang="zh-CN" sz="2800" b="1" dirty="0" smtClean="0">
                <a:solidFill>
                  <a:srgbClr val="0033CC"/>
                </a:solidFill>
                <a:latin typeface="宋体" panose="02010600030101010101" pitchFamily="2" charset="-122"/>
                <a:ea typeface="宋体" panose="02010600030101010101" pitchFamily="2" charset="-122"/>
              </a:rPr>
              <a:t>1648</a:t>
            </a:r>
            <a:r>
              <a:rPr lang="zh-CN" altLang="en-US" sz="2800" b="1" dirty="0" smtClean="0">
                <a:solidFill>
                  <a:srgbClr val="0033CC"/>
                </a:solidFill>
                <a:latin typeface="宋体" panose="02010600030101010101" pitchFamily="2" charset="-122"/>
                <a:ea typeface="宋体" panose="02010600030101010101" pitchFamily="2" charset="-122"/>
              </a:rPr>
              <a:t>年</a:t>
            </a:r>
            <a:r>
              <a:rPr lang="en-US" altLang="zh-CN" sz="2800" b="1" dirty="0" smtClean="0">
                <a:solidFill>
                  <a:srgbClr val="0033CC"/>
                </a:solidFill>
                <a:latin typeface="宋体" panose="02010600030101010101" pitchFamily="2" charset="-122"/>
                <a:ea typeface="宋体" panose="02010600030101010101" pitchFamily="2" charset="-122"/>
              </a:rPr>
              <a:t>《</a:t>
            </a:r>
            <a:r>
              <a:rPr lang="zh-CN" altLang="en-US" sz="2800" b="1" dirty="0" smtClean="0">
                <a:solidFill>
                  <a:srgbClr val="0033CC"/>
                </a:solidFill>
                <a:latin typeface="宋体" panose="02010600030101010101" pitchFamily="2" charset="-122"/>
                <a:ea typeface="宋体" panose="02010600030101010101" pitchFamily="2" charset="-122"/>
              </a:rPr>
              <a:t>威斯特伐里亚条约</a:t>
            </a:r>
            <a:r>
              <a:rPr lang="en-US" altLang="zh-CN" sz="2800" b="1" dirty="0" smtClean="0">
                <a:solidFill>
                  <a:srgbClr val="0033CC"/>
                </a:solidFill>
                <a:latin typeface="宋体" panose="02010600030101010101" pitchFamily="2" charset="-122"/>
                <a:ea typeface="宋体" panose="02010600030101010101" pitchFamily="2" charset="-122"/>
              </a:rPr>
              <a:t>》</a:t>
            </a:r>
            <a:r>
              <a:rPr lang="zh-CN" altLang="en-US" sz="2800" b="1" dirty="0" smtClean="0">
                <a:solidFill>
                  <a:srgbClr val="0033CC"/>
                </a:solidFill>
                <a:latin typeface="宋体" panose="02010600030101010101" pitchFamily="2" charset="-122"/>
                <a:ea typeface="宋体" panose="02010600030101010101" pitchFamily="2" charset="-122"/>
              </a:rPr>
              <a:t>：</a:t>
            </a:r>
            <a:endParaRPr lang="en-US" altLang="zh-CN" sz="2800" b="1" dirty="0" smtClean="0">
              <a:solidFill>
                <a:srgbClr val="0033CC"/>
              </a:solidFill>
              <a:latin typeface="宋体" panose="02010600030101010101" pitchFamily="2" charset="-122"/>
              <a:ea typeface="宋体" panose="02010600030101010101" pitchFamily="2" charset="-122"/>
            </a:endParaRPr>
          </a:p>
          <a:p>
            <a:r>
              <a:rPr lang="en-US" altLang="zh-CN" sz="2800" b="1" dirty="0" smtClean="0">
                <a:solidFill>
                  <a:srgbClr val="0033CC"/>
                </a:solidFill>
                <a:latin typeface="宋体" panose="02010600030101010101" pitchFamily="2" charset="-122"/>
                <a:ea typeface="宋体" panose="02010600030101010101" pitchFamily="2" charset="-122"/>
              </a:rPr>
              <a:t>4</a:t>
            </a:r>
            <a:r>
              <a:rPr lang="zh-CN" altLang="en-US" sz="2800" b="1" dirty="0" smtClean="0">
                <a:solidFill>
                  <a:srgbClr val="0033CC"/>
                </a:solidFill>
                <a:latin typeface="宋体" panose="02010600030101010101" pitchFamily="2" charset="-122"/>
                <a:ea typeface="宋体" panose="02010600030101010101" pitchFamily="2" charset="-122"/>
              </a:rPr>
              <a:t>、</a:t>
            </a:r>
            <a:r>
              <a:rPr lang="en-US" altLang="zh-CN" sz="2800" b="1" dirty="0" smtClean="0">
                <a:solidFill>
                  <a:srgbClr val="0033CC"/>
                </a:solidFill>
                <a:latin typeface="宋体" panose="02010600030101010101" pitchFamily="2" charset="-122"/>
                <a:ea typeface="宋体" panose="02010600030101010101" pitchFamily="2" charset="-122"/>
              </a:rPr>
              <a:t>17</a:t>
            </a:r>
            <a:r>
              <a:rPr lang="zh-CN" altLang="en-US" sz="2800" b="1" dirty="0" smtClean="0">
                <a:solidFill>
                  <a:srgbClr val="0033CC"/>
                </a:solidFill>
                <a:latin typeface="宋体" panose="02010600030101010101" pitchFamily="2" charset="-122"/>
                <a:ea typeface="宋体" panose="02010600030101010101" pitchFamily="2" charset="-122"/>
              </a:rPr>
              <a:t>世纪，近代外交制度的建立：</a:t>
            </a:r>
            <a:endParaRPr lang="en-US" altLang="zh-CN" sz="2800" b="1" dirty="0" smtClean="0">
              <a:solidFill>
                <a:srgbClr val="0033CC"/>
              </a:solidFill>
              <a:latin typeface="宋体" panose="02010600030101010101" pitchFamily="2" charset="-122"/>
              <a:ea typeface="宋体" panose="02010600030101010101" pitchFamily="2" charset="-122"/>
            </a:endParaRPr>
          </a:p>
          <a:p>
            <a:r>
              <a:rPr lang="en-US" altLang="zh-CN" sz="2800" b="1" dirty="0" smtClean="0">
                <a:solidFill>
                  <a:srgbClr val="0033CC"/>
                </a:solidFill>
                <a:latin typeface="宋体" panose="02010600030101010101" pitchFamily="2" charset="-122"/>
                <a:ea typeface="宋体" panose="02010600030101010101" pitchFamily="2" charset="-122"/>
              </a:rPr>
              <a:t>5</a:t>
            </a:r>
            <a:r>
              <a:rPr lang="zh-CN" altLang="en-US" sz="2800" b="1" dirty="0" smtClean="0">
                <a:solidFill>
                  <a:srgbClr val="0033CC"/>
                </a:solidFill>
                <a:latin typeface="宋体" panose="02010600030101010101" pitchFamily="2" charset="-122"/>
                <a:ea typeface="宋体" panose="02010600030101010101" pitchFamily="2" charset="-122"/>
              </a:rPr>
              <a:t>、</a:t>
            </a:r>
            <a:r>
              <a:rPr lang="en-US" altLang="zh-CN" sz="2800" b="1" dirty="0" smtClean="0">
                <a:solidFill>
                  <a:srgbClr val="0033CC"/>
                </a:solidFill>
                <a:latin typeface="宋体" panose="02010600030101010101" pitchFamily="2" charset="-122"/>
                <a:ea typeface="宋体" panose="02010600030101010101" pitchFamily="2" charset="-122"/>
              </a:rPr>
              <a:t>1815</a:t>
            </a:r>
            <a:r>
              <a:rPr lang="zh-CN" altLang="en-US" sz="2800" b="1" dirty="0" smtClean="0">
                <a:solidFill>
                  <a:srgbClr val="0033CC"/>
                </a:solidFill>
                <a:latin typeface="宋体" panose="02010600030101010101" pitchFamily="2" charset="-122"/>
                <a:ea typeface="宋体" panose="02010600030101010101" pitchFamily="2" charset="-122"/>
              </a:rPr>
              <a:t>年维也纳体系：</a:t>
            </a:r>
            <a:endParaRPr lang="zh-CN" altLang="en-US" sz="2800" b="1" dirty="0">
              <a:solidFill>
                <a:srgbClr val="0033CC"/>
              </a:solidFill>
              <a:latin typeface="宋体" panose="02010600030101010101" pitchFamily="2" charset="-122"/>
              <a:ea typeface="宋体" panose="02010600030101010101" pitchFamily="2" charset="-122"/>
            </a:endParaRPr>
          </a:p>
        </p:txBody>
      </p:sp>
      <p:sp>
        <p:nvSpPr>
          <p:cNvPr id="12" name="文本框 11"/>
          <p:cNvSpPr txBox="1"/>
          <p:nvPr/>
        </p:nvSpPr>
        <p:spPr>
          <a:xfrm>
            <a:off x="5560572" y="3362880"/>
            <a:ext cx="5109091" cy="461665"/>
          </a:xfrm>
          <a:prstGeom prst="rect">
            <a:avLst/>
          </a:prstGeom>
          <a:noFill/>
        </p:spPr>
        <p:txBody>
          <a:bodyPr wrap="none" rtlCol="0">
            <a:spAutoFit/>
          </a:bodyPr>
          <a:lstStyle/>
          <a:p>
            <a:r>
              <a:rPr lang="zh-CN" altLang="en-US" sz="2400" b="1" dirty="0" smtClean="0">
                <a:solidFill>
                  <a:srgbClr val="FF0000"/>
                </a:solidFill>
              </a:rPr>
              <a:t>作者、意义：提出、确定了、奠定了</a:t>
            </a:r>
            <a:endParaRPr lang="zh-CN" altLang="en-US" sz="2400" b="1" dirty="0">
              <a:solidFill>
                <a:srgbClr val="FF0000"/>
              </a:solidFill>
            </a:endParaRPr>
          </a:p>
        </p:txBody>
      </p:sp>
      <p:sp>
        <p:nvSpPr>
          <p:cNvPr id="13" name="文本框 12"/>
          <p:cNvSpPr txBox="1"/>
          <p:nvPr/>
        </p:nvSpPr>
        <p:spPr>
          <a:xfrm>
            <a:off x="6303264" y="3864614"/>
            <a:ext cx="6902114" cy="400110"/>
          </a:xfrm>
          <a:prstGeom prst="rect">
            <a:avLst/>
          </a:prstGeom>
          <a:noFill/>
        </p:spPr>
        <p:txBody>
          <a:bodyPr wrap="square" rtlCol="0">
            <a:spAutoFit/>
          </a:bodyPr>
          <a:lstStyle/>
          <a:p>
            <a:r>
              <a:rPr lang="zh-CN" altLang="en-US" sz="2000" b="1" dirty="0" smtClean="0">
                <a:solidFill>
                  <a:srgbClr val="FF0000"/>
                </a:solidFill>
              </a:rPr>
              <a:t>意义：结束了、确立了、奠定了、开创了、确认了</a:t>
            </a:r>
            <a:endParaRPr lang="zh-CN" altLang="en-US" sz="2000" b="1" dirty="0">
              <a:solidFill>
                <a:srgbClr val="FF0000"/>
              </a:solidFill>
            </a:endParaRPr>
          </a:p>
        </p:txBody>
      </p:sp>
      <p:sp>
        <p:nvSpPr>
          <p:cNvPr id="14" name="文本框 13"/>
          <p:cNvSpPr txBox="1"/>
          <p:nvPr/>
        </p:nvSpPr>
        <p:spPr>
          <a:xfrm>
            <a:off x="6398208" y="4269775"/>
            <a:ext cx="5248456" cy="461665"/>
          </a:xfrm>
          <a:prstGeom prst="rect">
            <a:avLst/>
          </a:prstGeom>
          <a:noFill/>
        </p:spPr>
        <p:txBody>
          <a:bodyPr wrap="square" rtlCol="0">
            <a:spAutoFit/>
          </a:bodyPr>
          <a:lstStyle/>
          <a:p>
            <a:r>
              <a:rPr lang="zh-CN" altLang="en-US" sz="2400" b="1" dirty="0" smtClean="0">
                <a:solidFill>
                  <a:srgbClr val="FF0000"/>
                </a:solidFill>
              </a:rPr>
              <a:t>意义：为</a:t>
            </a:r>
            <a:r>
              <a:rPr lang="en-US" altLang="zh-CN" sz="2400" b="1" dirty="0" smtClean="0">
                <a:solidFill>
                  <a:srgbClr val="FF0000"/>
                </a:solidFill>
                <a:latin typeface="宋体" panose="02010600030101010101" pitchFamily="2" charset="-122"/>
                <a:ea typeface="宋体" panose="02010600030101010101" pitchFamily="2" charset="-122"/>
              </a:rPr>
              <a:t>…</a:t>
            </a:r>
            <a:r>
              <a:rPr lang="zh-CN" altLang="en-US" sz="2400" b="1" dirty="0" smtClean="0">
                <a:solidFill>
                  <a:srgbClr val="FF0000"/>
                </a:solidFill>
                <a:latin typeface="宋体" panose="02010600030101010101" pitchFamily="2" charset="-122"/>
                <a:ea typeface="宋体" panose="02010600030101010101" pitchFamily="2" charset="-122"/>
              </a:rPr>
              <a:t>确立了  </a:t>
            </a:r>
            <a:r>
              <a:rPr lang="zh-CN" altLang="en-US" sz="2400" b="1" dirty="0" smtClean="0">
                <a:solidFill>
                  <a:srgbClr val="FF0000"/>
                </a:solidFill>
              </a:rPr>
              <a:t>为</a:t>
            </a:r>
            <a:r>
              <a:rPr lang="en-US" altLang="zh-CN" sz="2400" b="1" dirty="0" smtClean="0">
                <a:solidFill>
                  <a:srgbClr val="FF0000"/>
                </a:solidFill>
                <a:latin typeface="宋体" panose="02010600030101010101" pitchFamily="2" charset="-122"/>
                <a:ea typeface="宋体" panose="02010600030101010101" pitchFamily="2" charset="-122"/>
              </a:rPr>
              <a:t>…</a:t>
            </a:r>
            <a:r>
              <a:rPr lang="zh-CN" altLang="en-US" sz="2400" b="1" dirty="0" smtClean="0">
                <a:solidFill>
                  <a:srgbClr val="FF0000"/>
                </a:solidFill>
                <a:latin typeface="宋体" panose="02010600030101010101" pitchFamily="2" charset="-122"/>
                <a:ea typeface="宋体" panose="02010600030101010101" pitchFamily="2" charset="-122"/>
              </a:rPr>
              <a:t>开辟了</a:t>
            </a:r>
            <a:endParaRPr lang="zh-CN" altLang="en-US" sz="2400" b="1" dirty="0">
              <a:solidFill>
                <a:srgbClr val="FF0000"/>
              </a:solidFill>
            </a:endParaRPr>
          </a:p>
        </p:txBody>
      </p:sp>
      <p:sp>
        <p:nvSpPr>
          <p:cNvPr id="15" name="文本框 14"/>
          <p:cNvSpPr txBox="1"/>
          <p:nvPr/>
        </p:nvSpPr>
        <p:spPr>
          <a:xfrm>
            <a:off x="4652078" y="4746181"/>
            <a:ext cx="2646878" cy="461665"/>
          </a:xfrm>
          <a:prstGeom prst="rect">
            <a:avLst/>
          </a:prstGeom>
          <a:noFill/>
        </p:spPr>
        <p:txBody>
          <a:bodyPr wrap="none" rtlCol="0">
            <a:spAutoFit/>
          </a:bodyPr>
          <a:lstStyle/>
          <a:p>
            <a:r>
              <a:rPr lang="zh-CN" altLang="en-US" sz="2400" b="1" dirty="0" smtClean="0">
                <a:solidFill>
                  <a:srgbClr val="FF0000"/>
                </a:solidFill>
              </a:rPr>
              <a:t>形成及内容、影响</a:t>
            </a:r>
            <a:endParaRPr lang="zh-CN" altLang="en-US" sz="2400" b="1" dirty="0">
              <a:solidFill>
                <a:srgbClr val="FF0000"/>
              </a:solidFill>
            </a:endParaRPr>
          </a:p>
        </p:txBody>
      </p:sp>
      <p:sp>
        <p:nvSpPr>
          <p:cNvPr id="16" name="文本框 15"/>
          <p:cNvSpPr txBox="1"/>
          <p:nvPr/>
        </p:nvSpPr>
        <p:spPr>
          <a:xfrm>
            <a:off x="910802" y="5632549"/>
            <a:ext cx="3972562" cy="954107"/>
          </a:xfrm>
          <a:prstGeom prst="rect">
            <a:avLst/>
          </a:prstGeom>
          <a:noFill/>
        </p:spPr>
        <p:txBody>
          <a:bodyPr wrap="none" rtlCol="0">
            <a:spAutoFit/>
          </a:bodyPr>
          <a:lstStyle>
            <a:defPPr>
              <a:defRPr lang="zh-CN"/>
            </a:defPPr>
            <a:lvl1pPr>
              <a:defRPr sz="2800" b="1">
                <a:solidFill>
                  <a:srgbClr val="0033CC"/>
                </a:solidFill>
                <a:latin typeface="宋体" panose="02010600030101010101" pitchFamily="2" charset="-122"/>
                <a:ea typeface="宋体" panose="02010600030101010101" pitchFamily="2" charset="-122"/>
              </a:defRPr>
            </a:lvl1pPr>
          </a:lstStyle>
          <a:p>
            <a:r>
              <a:rPr lang="en-US" altLang="zh-CN" dirty="0"/>
              <a:t>1</a:t>
            </a:r>
            <a:r>
              <a:rPr lang="zh-CN" altLang="en-US" dirty="0"/>
              <a:t>、两次世界大战期间：</a:t>
            </a:r>
            <a:endParaRPr lang="en-US" altLang="zh-CN" dirty="0"/>
          </a:p>
          <a:p>
            <a:r>
              <a:rPr lang="en-US" altLang="zh-CN" dirty="0"/>
              <a:t>2</a:t>
            </a:r>
            <a:r>
              <a:rPr lang="zh-CN" altLang="en-US" dirty="0"/>
              <a:t>、第二次世界大战后：</a:t>
            </a:r>
            <a:endParaRPr lang="zh-CN" altLang="en-US" dirty="0"/>
          </a:p>
        </p:txBody>
      </p:sp>
      <p:sp>
        <p:nvSpPr>
          <p:cNvPr id="17" name="文本框 16"/>
          <p:cNvSpPr txBox="1"/>
          <p:nvPr/>
        </p:nvSpPr>
        <p:spPr>
          <a:xfrm>
            <a:off x="4641016" y="5369914"/>
            <a:ext cx="5315879" cy="718915"/>
          </a:xfrm>
          <a:prstGeom prst="rect">
            <a:avLst/>
          </a:prstGeom>
          <a:noFill/>
        </p:spPr>
        <p:txBody>
          <a:bodyPr wrap="none" rtlCol="0">
            <a:spAutoFit/>
          </a:bodyPr>
          <a:lstStyle/>
          <a:p>
            <a:pPr>
              <a:lnSpc>
                <a:spcPct val="200000"/>
              </a:lnSpc>
            </a:pPr>
            <a:r>
              <a:rPr lang="zh-CN" altLang="en-US" sz="2400" b="1" dirty="0" smtClean="0">
                <a:solidFill>
                  <a:srgbClr val="FF0000"/>
                </a:solidFill>
              </a:rPr>
              <a:t>（</a:t>
            </a:r>
            <a:r>
              <a:rPr lang="en-US" altLang="zh-CN" sz="2400" b="1" dirty="0" smtClean="0">
                <a:solidFill>
                  <a:srgbClr val="FF0000"/>
                </a:solidFill>
              </a:rPr>
              <a:t>1</a:t>
            </a:r>
            <a:r>
              <a:rPr lang="zh-CN" altLang="en-US" sz="2400" b="1" dirty="0" smtClean="0">
                <a:solidFill>
                  <a:srgbClr val="FF0000"/>
                </a:solidFill>
              </a:rPr>
              <a:t>）背景：（</a:t>
            </a:r>
            <a:r>
              <a:rPr lang="en-US" altLang="zh-CN" sz="2400" b="1" dirty="0" smtClean="0">
                <a:solidFill>
                  <a:srgbClr val="FF0000"/>
                </a:solidFill>
              </a:rPr>
              <a:t>2</a:t>
            </a:r>
            <a:r>
              <a:rPr lang="zh-CN" altLang="en-US" sz="2400" b="1" dirty="0" smtClean="0">
                <a:solidFill>
                  <a:srgbClr val="FF0000"/>
                </a:solidFill>
              </a:rPr>
              <a:t>）表现：（</a:t>
            </a:r>
            <a:r>
              <a:rPr lang="en-US" altLang="zh-CN" sz="2400" b="1" dirty="0" smtClean="0">
                <a:solidFill>
                  <a:srgbClr val="FF0000"/>
                </a:solidFill>
              </a:rPr>
              <a:t>3</a:t>
            </a:r>
            <a:r>
              <a:rPr lang="zh-CN" altLang="en-US" sz="2400" b="1" dirty="0" smtClean="0">
                <a:solidFill>
                  <a:srgbClr val="FF0000"/>
                </a:solidFill>
              </a:rPr>
              <a:t>）评价：</a:t>
            </a:r>
            <a:endParaRPr lang="zh-CN" altLang="en-US" sz="2400" b="1" dirty="0">
              <a:solidFill>
                <a:srgbClr val="FF0000"/>
              </a:solidFill>
            </a:endParaRPr>
          </a:p>
        </p:txBody>
      </p:sp>
      <p:sp>
        <p:nvSpPr>
          <p:cNvPr id="18" name="文本框 17"/>
          <p:cNvSpPr txBox="1"/>
          <p:nvPr/>
        </p:nvSpPr>
        <p:spPr>
          <a:xfrm>
            <a:off x="4652078" y="5871250"/>
            <a:ext cx="3605474" cy="718915"/>
          </a:xfrm>
          <a:prstGeom prst="rect">
            <a:avLst/>
          </a:prstGeom>
          <a:noFill/>
        </p:spPr>
        <p:txBody>
          <a:bodyPr wrap="none" rtlCol="0">
            <a:spAutoFit/>
          </a:bodyPr>
          <a:lstStyle/>
          <a:p>
            <a:pPr>
              <a:lnSpc>
                <a:spcPct val="200000"/>
              </a:lnSpc>
            </a:pPr>
            <a:r>
              <a:rPr lang="zh-CN" altLang="en-US" sz="2400" b="1" dirty="0" smtClean="0">
                <a:solidFill>
                  <a:srgbClr val="FF0000"/>
                </a:solidFill>
              </a:rPr>
              <a:t>（</a:t>
            </a:r>
            <a:r>
              <a:rPr lang="en-US" altLang="zh-CN" sz="2400" b="1" dirty="0" smtClean="0">
                <a:solidFill>
                  <a:srgbClr val="FF0000"/>
                </a:solidFill>
              </a:rPr>
              <a:t>1</a:t>
            </a:r>
            <a:r>
              <a:rPr lang="zh-CN" altLang="en-US" sz="2400" b="1" dirty="0" smtClean="0">
                <a:solidFill>
                  <a:srgbClr val="FF0000"/>
                </a:solidFill>
              </a:rPr>
              <a:t>）表现：（</a:t>
            </a:r>
            <a:r>
              <a:rPr lang="en-US" altLang="zh-CN" sz="2400" b="1" dirty="0" smtClean="0">
                <a:solidFill>
                  <a:srgbClr val="FF0000"/>
                </a:solidFill>
              </a:rPr>
              <a:t>2</a:t>
            </a:r>
            <a:r>
              <a:rPr lang="zh-CN" altLang="en-US" sz="2400" b="1" dirty="0" smtClean="0">
                <a:solidFill>
                  <a:srgbClr val="FF0000"/>
                </a:solidFill>
              </a:rPr>
              <a:t>）评价：</a:t>
            </a:r>
            <a:endParaRPr lang="zh-CN" altLang="en-US" sz="2400" b="1" dirty="0">
              <a:solidFill>
                <a:srgbClr val="FF0000"/>
              </a:solidFill>
            </a:endParaRPr>
          </a:p>
        </p:txBody>
      </p:sp>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4.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5.xml><?xml version="1.0" encoding="utf-8"?>
<p:tagLst xmlns:p="http://schemas.openxmlformats.org/presentationml/2006/main">
  <p:tag name="KSO_WM_TAG_VERSION" val="1.0"/>
  <p:tag name="KSO_WM_TEMPLATE_CATEGORY" val="custom"/>
  <p:tag name="KSO_WM_TEMPLATE_INDEX" val="20184553"/>
</p:tagLst>
</file>

<file path=ppt/tags/tag66.xml><?xml version="1.0" encoding="utf-8"?>
<p:tagLst xmlns:p="http://schemas.openxmlformats.org/presentationml/2006/main">
  <p:tag name="KSO_WM_TAG_VERSION" val="1.0"/>
  <p:tag name="KSO_WM_TEMPLATE_CATEGORY" val="custom"/>
  <p:tag name="KSO_WM_TEMPLATE_INDEX" val="20184553"/>
</p:tagLst>
</file>

<file path=ppt/tags/tag67.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68.xml><?xml version="1.0" encoding="utf-8"?>
<p:tagLst xmlns:p="http://schemas.openxmlformats.org/presentationml/2006/main">
  <p:tag name="KSO_WM_TAG_VERSION" val="1.0"/>
  <p:tag name="KSO_WM_TEMPLATE_CATEGORY" val="custom"/>
  <p:tag name="KSO_WM_TEMPLATE_INDEX" val="20184553"/>
</p:tagLst>
</file>

<file path=ppt/tags/tag69.xml><?xml version="1.0" encoding="utf-8"?>
<p:tagLst xmlns:p="http://schemas.openxmlformats.org/presentationml/2006/main">
  <p:tag name="KSO_WM_TAG_VERSION" val="1.0"/>
  <p:tag name="KSO_WM_TEMPLATE_CATEGORY" val="custom"/>
  <p:tag name="KSO_WM_TEMPLATE_INDEX" val="20184553"/>
</p:tagLst>
</file>

<file path=ppt/tags/tag70.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1.xml><?xml version="1.0" encoding="utf-8"?>
<p:tagLst xmlns:p="http://schemas.openxmlformats.org/presentationml/2006/main">
  <p:tag name="KSO_WM_TAG_VERSION" val="1.0"/>
  <p:tag name="KSO_WM_TEMPLATE_CATEGORY" val="custom"/>
  <p:tag name="KSO_WM_TEMPLATE_INDEX" val="20184553"/>
</p:tagLst>
</file>

<file path=ppt/tags/tag72.xml><?xml version="1.0" encoding="utf-8"?>
<p:tagLst xmlns:p="http://schemas.openxmlformats.org/presentationml/2006/main">
  <p:tag name="KSO_WM_TAG_VERSION" val="1.0"/>
  <p:tag name="KSO_WM_TEMPLATE_CATEGORY" val="custom"/>
  <p:tag name="KSO_WM_TEMPLATE_INDEX" val="20184553"/>
</p:tagLst>
</file>

<file path=ppt/tags/tag73.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4.xml><?xml version="1.0" encoding="utf-8"?>
<p:tagLst xmlns:p="http://schemas.openxmlformats.org/presentationml/2006/main">
  <p:tag name="KSO_WM_TAG_VERSION" val="1.0"/>
  <p:tag name="KSO_WM_TEMPLATE_CATEGORY" val="custom"/>
  <p:tag name="KSO_WM_TEMPLATE_INDEX" val="20184553"/>
</p:tagLst>
</file>

<file path=ppt/tags/tag75.xml><?xml version="1.0" encoding="utf-8"?>
<p:tagLst xmlns:p="http://schemas.openxmlformats.org/presentationml/2006/main">
  <p:tag name="KSO_WM_TAG_VERSION" val="1.0"/>
  <p:tag name="KSO_WM_TEMPLATE_CATEGORY" val="custom"/>
  <p:tag name="KSO_WM_TEMPLATE_INDEX" val="20184553"/>
</p:tagLst>
</file>

<file path=ppt/tags/tag76.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7.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00"/>
      </a:hlink>
      <a:folHlink>
        <a:srgbClr val="000000"/>
      </a:folHlink>
    </a:clrScheme>
    <a:fontScheme name="1_默认设计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1_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2840</Words>
  <Application>WPS 演示</Application>
  <PresentationFormat>宽屏</PresentationFormat>
  <Paragraphs>172</Paragraphs>
  <Slides>10</Slides>
  <Notes>4</Notes>
  <HiddenSlides>0</HiddenSlides>
  <MMClips>0</MMClips>
  <ScaleCrop>false</ScaleCrop>
  <HeadingPairs>
    <vt:vector size="6" baseType="variant">
      <vt:variant>
        <vt:lpstr>已用的字体</vt:lpstr>
      </vt:variant>
      <vt:variant>
        <vt:i4>14</vt:i4>
      </vt:variant>
      <vt:variant>
        <vt:lpstr>主题</vt:lpstr>
      </vt:variant>
      <vt:variant>
        <vt:i4>6</vt:i4>
      </vt:variant>
      <vt:variant>
        <vt:lpstr>幻灯片标题</vt:lpstr>
      </vt:variant>
      <vt:variant>
        <vt:i4>10</vt:i4>
      </vt:variant>
    </vt:vector>
  </HeadingPairs>
  <TitlesOfParts>
    <vt:vector size="30" baseType="lpstr">
      <vt:lpstr>Arial</vt:lpstr>
      <vt:lpstr>宋体</vt:lpstr>
      <vt:lpstr>Wingdings</vt:lpstr>
      <vt:lpstr>黑体</vt:lpstr>
      <vt:lpstr>Times New Roman</vt:lpstr>
      <vt:lpstr>微软雅黑</vt:lpstr>
      <vt:lpstr>Calibri</vt:lpstr>
      <vt:lpstr>Songti SC</vt:lpstr>
      <vt:lpstr>Segoe Print</vt:lpstr>
      <vt:lpstr>Iowan Old Style</vt:lpstr>
      <vt:lpstr>华文隶书</vt:lpstr>
      <vt:lpstr>华文新魏</vt:lpstr>
      <vt:lpstr>华文行楷</vt:lpstr>
      <vt:lpstr>Arial Unicode MS</vt:lpstr>
      <vt:lpstr>Office 主题​​</vt:lpstr>
      <vt:lpstr>Office 主题</vt:lpstr>
      <vt:lpstr>1_Office 主题</vt:lpstr>
      <vt:lpstr>2_Office 主题</vt:lpstr>
      <vt:lpstr>3_Office 主题</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dcterms:created xsi:type="dcterms:W3CDTF">2020-02-08T05:56:00Z</dcterms:created>
  <dcterms:modified xsi:type="dcterms:W3CDTF">2021-01-07T02:30:59Z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2052-11.1.0.10228</vt:lpwstr>
  </property>
</Properties>
</file>