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wmf" ContentType="image/x-w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removePersonalInfoOnSave="1">
  <p:sldMasterIdLst>
    <p:sldMasterId id="2147483648" r:id="rId1"/>
    <p:sldMasterId id="2147483659" r:id="rId2"/>
  </p:sldMasterIdLst>
  <p:notesMasterIdLst>
    <p:notesMasterId r:id="rId3"/>
  </p:notesMasterIdLst>
  <p:sldIdLst>
    <p:sldId id="256" r:id="rId4"/>
    <p:sldId id="360" r:id="rId5"/>
    <p:sldId id="355" r:id="rId6"/>
    <p:sldId id="356" r:id="rId7"/>
    <p:sldId id="361" r:id="rId8"/>
    <p:sldId id="357" r:id="rId9"/>
    <p:sldId id="358" r:id="rId10"/>
    <p:sldId id="362" r:id="rId11"/>
    <p:sldId id="359" r:id="rId12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tags" Target="tags/tag13.xml" /><Relationship Id="rId14" Type="http://schemas.openxmlformats.org/officeDocument/2006/relationships/presProps" Target="presProps.xml" /><Relationship Id="rId15" Type="http://schemas.openxmlformats.org/officeDocument/2006/relationships/viewProps" Target="viewProps.xml" /><Relationship Id="rId16" Type="http://schemas.openxmlformats.org/officeDocument/2006/relationships/theme" Target="theme/theme1.xml" /><Relationship Id="rId17" Type="http://schemas.openxmlformats.org/officeDocument/2006/relationships/tableStyles" Target="tableStyles.xml" /><Relationship Id="rId2" Type="http://schemas.openxmlformats.org/officeDocument/2006/relationships/slideMaster" Target="slideMasters/slideMaster2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blipFill dpi="0" rotWithShape="1">
          <a:blip r:embed="rId1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599302" y="2656096"/>
            <a:ext cx="6878595" cy="1200329"/>
          </a:xfrm>
        </p:spPr>
        <p:txBody>
          <a:bodyPr anchor="b">
            <a:normAutofit/>
          </a:bodyPr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99301" y="3910853"/>
            <a:ext cx="6878595" cy="537712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FFAB9-B0CE-4568-BB33-D09C48035AD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B36C4-C9C5-46A1-956B-17812172D97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FFAB9-B0CE-4568-BB33-D09C48035AD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B36C4-C9C5-46A1-956B-17812172D97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blipFill dpi="0" rotWithShape="1">
          <a:blip r:embed="rId1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7" name="直接连接符 6"/>
          <p:cNvCxnSpPr/>
          <p:nvPr/>
        </p:nvCxnSpPr>
        <p:spPr>
          <a:xfrm>
            <a:off x="10998806" y="3417746"/>
            <a:ext cx="709987" cy="0"/>
          </a:xfrm>
          <a:prstGeom prst="line">
            <a:avLst/>
          </a:prstGeom>
          <a:ln w="28575" cap="rnd">
            <a:solidFill>
              <a:schemeClr val="accent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610865" y="3469804"/>
            <a:ext cx="5233855" cy="833178"/>
          </a:xfrm>
        </p:spPr>
        <p:txBody>
          <a:bodyPr anchor="b">
            <a:normAutofit/>
          </a:bodyPr>
          <a:lstStyle>
            <a:lvl1pPr algn="r">
              <a:defRPr sz="4000"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10865" y="4354684"/>
            <a:ext cx="5233855" cy="463846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FFAB9-B0CE-4568-BB33-D09C48035AD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B36C4-C9C5-46A1-956B-17812172D97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FFAB9-B0CE-4568-BB33-D09C48035AD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B36C4-C9C5-46A1-956B-17812172D97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17297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827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06675"/>
            <a:ext cx="5157787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827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06675"/>
            <a:ext cx="5183188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FFAB9-B0CE-4568-BB33-D09C48035AD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B36C4-C9C5-46A1-956B-17812172D97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仅标题">
    <p:bg>
      <p:bgPr>
        <a:blipFill dpi="0" rotWithShape="1">
          <a:blip r:embed="rId1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2713200"/>
            <a:ext cx="6822989" cy="1202510"/>
          </a:xfrm>
        </p:spPr>
        <p:txBody>
          <a:bodyPr wrap="square" anchor="b" anchorCtr="0">
            <a:normAutofit/>
          </a:bodyPr>
          <a:lstStyle>
            <a:lvl1pPr>
              <a:defRPr sz="6000"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FFAB9-B0CE-4568-BB33-D09C48035AD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B36C4-C9C5-46A1-956B-17812172D97A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3966134"/>
            <a:ext cx="6823075" cy="537712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FFAB9-B0CE-4568-BB33-D09C48035AD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B36C4-C9C5-46A1-956B-17812172D97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6477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6477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2479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280822" y="365125"/>
            <a:ext cx="1072978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9356124" cy="5811838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FFAB9-B0CE-4568-BB33-D09C48035AD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B36C4-C9C5-46A1-956B-17812172D97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756084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1.xml" /><Relationship Id="rId12" Type="http://schemas.openxmlformats.org/officeDocument/2006/relationships/tags" Target="../tags/tag2.xml" /><Relationship Id="rId13" Type="http://schemas.openxmlformats.org/officeDocument/2006/relationships/tags" Target="../tags/tag3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slideLayout" Target="../slideLayouts/slideLayout20.xml" /><Relationship Id="rId11" Type="http://schemas.openxmlformats.org/officeDocument/2006/relationships/tags" Target="../tags/tag4.xml" /><Relationship Id="rId12" Type="http://schemas.openxmlformats.org/officeDocument/2006/relationships/tags" Target="../tags/tag5.xml" /><Relationship Id="rId13" Type="http://schemas.openxmlformats.org/officeDocument/2006/relationships/tags" Target="../tags/tag6.xml" /><Relationship Id="rId14" Type="http://schemas.openxmlformats.org/officeDocument/2006/relationships/image" Target="../media/image3.jpeg" /><Relationship Id="rId15" Type="http://schemas.openxmlformats.org/officeDocument/2006/relationships/theme" Target="../theme/theme2.xml" /><Relationship Id="rId2" Type="http://schemas.openxmlformats.org/officeDocument/2006/relationships/slideLayout" Target="../slideLayouts/slideLayout12.xml" /><Relationship Id="rId3" Type="http://schemas.openxmlformats.org/officeDocument/2006/relationships/slideLayout" Target="../slideLayouts/slideLayout13.xml" /><Relationship Id="rId4" Type="http://schemas.openxmlformats.org/officeDocument/2006/relationships/slideLayout" Target="../slideLayouts/slideLayout14.xml" /><Relationship Id="rId5" Type="http://schemas.openxmlformats.org/officeDocument/2006/relationships/slideLayout" Target="../slideLayouts/slideLayout15.xml" /><Relationship Id="rId6" Type="http://schemas.openxmlformats.org/officeDocument/2006/relationships/slideLayout" Target="../slideLayouts/slideLayout16.xml" /><Relationship Id="rId7" Type="http://schemas.openxmlformats.org/officeDocument/2006/relationships/slideLayout" Target="../slideLayouts/slideLayout17.xml" /><Relationship Id="rId8" Type="http://schemas.openxmlformats.org/officeDocument/2006/relationships/slideLayout" Target="../slideLayouts/slideLayout18.xml" /><Relationship Id="rId9" Type="http://schemas.openxmlformats.org/officeDocument/2006/relationships/slideLayout" Target="../slideLayouts/slideLayout1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>
    <mc:Choice xmlns:p14="http://schemas.microsoft.com/office/powerpoint/2010/main" Requires="p14">
      <p:transition p14:dur="500"/>
    </mc:Choice>
    <mc:Fallback>
      <p:transition/>
    </mc:Fallback>
  </mc:AlternateContent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428625"/>
            <a:ext cx="10515600" cy="132556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89125"/>
            <a:ext cx="10515600" cy="4351338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D6BFFAB9-B0CE-4568-BB33-D09C48035AD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21CB36C4-C9C5-46A1-956B-17812172D97A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mc:AlternateContent>
    <mc:Choice xmlns:p14="http://schemas.microsoft.com/office/powerpoint/2010/main" Requires="p14">
      <p:transition p14:dur="500"/>
    </mc:Choice>
    <mc:Fallback>
      <p:transition/>
    </mc:Fallback>
  </mc:AlternateContent>
  <p:timing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b="1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7.xml" /><Relationship Id="rId4" Type="http://schemas.openxmlformats.org/officeDocument/2006/relationships/tags" Target="../tags/tag8.xml" /><Relationship Id="rId5" Type="http://schemas.openxmlformats.org/officeDocument/2006/relationships/tags" Target="../tags/tag9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tags" Target="../tags/tag10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hyperlink" Target="file:///E:\2018\&#26032;&#25945;&#26448;&#35797;&#25945;\&#36873;&#25321;&#24615;&#24517;&#20462;2%20&#32463;&#27982;&#19982;&#31038;&#20250;&#29983;&#27963;\&#36229;&#32423;&#24037;&#31243;&#34945;&#38534;&#24179;&#21644;&#20182;&#30340;&#36229;&#32423;&#26434;&#20132;&#27700;&#31291;-&#22269;&#35821;&#39640;&#28165;.qsv" TargetMode="Ex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image" Target="../media/image6.wmf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tags" Target="../tags/tag11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image" Target="../media/image7.wmf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tags" Target="../tags/tag1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image" Target="../media/image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3"/>
            </p:custDataLst>
          </p:nvPr>
        </p:nvSpPr>
        <p:spPr>
          <a:xfrm>
            <a:off x="754380" y="434975"/>
            <a:ext cx="9051290" cy="633730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zh-CN" sz="40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第一单元《食物生产与社会生活》</a:t>
            </a:r>
            <a:endParaRPr lang="zh-CN" altLang="zh-CN" sz="4000">
              <a:latin typeface="华文新魏" charset="0"/>
              <a:ea typeface="华文新魏" charset="-122"/>
              <a:cs typeface="华文新魏"/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1036955" y="2491740"/>
            <a:ext cx="8768715" cy="2753995"/>
          </a:xfrm>
        </p:spPr>
        <p:txBody>
          <a:bodyPr>
            <a:noAutofit/>
          </a:bodyPr>
          <a:lstStyle/>
          <a:p>
            <a:pPr algn="ctr"/>
            <a:r>
              <a:rPr lang="zh-CN" altLang="en-US" sz="3600" b="1"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第</a:t>
            </a:r>
            <a:r>
              <a:rPr lang="en-US" altLang="zh-CN" sz="3600" b="1"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3</a:t>
            </a:r>
            <a:r>
              <a:rPr lang="zh-CN" altLang="en-US" sz="3600" b="1"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课</a:t>
            </a:r>
            <a:endParaRPr lang="zh-CN" altLang="en-US" sz="3600" b="1">
              <a:latin typeface="华文行楷"/>
              <a:ea typeface="华文行楷" panose="02010800040101010101" charset="-122"/>
              <a:cs typeface="华文行楷" panose="02010800040101010101" charset="-122"/>
            </a:endParaRPr>
          </a:p>
          <a:p>
            <a:pPr algn="ctr"/>
            <a:r>
              <a:rPr lang="zh-CN" altLang="zh-CN" sz="3600"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现代食物的生产、储备与食品安全</a:t>
            </a:r>
            <a:endParaRPr lang="zh-CN" altLang="en-US" sz="3600" b="1"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3415030" y="2917190"/>
            <a:ext cx="84734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3600" b="0">
                <a:latin typeface="华文行楷" panose="02010800040101010101" charset="-122"/>
                <a:ea typeface="华文行楷" panose="02010800040101010101" charset="-122"/>
                <a:cs typeface="Times New Roman" panose="02020603050405020304" charset="0"/>
              </a:rPr>
              <a:t>食物生产、储备现代化的成就及其意义</a:t>
            </a:r>
            <a:endParaRPr lang="zh-CN" altLang="en-US" sz="3600" b="0">
              <a:latin typeface="华文行楷"/>
              <a:ea typeface="华文行楷" panose="02010800040101010101" charset="-122"/>
              <a:cs typeface="Times New Roman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58670" y="1416050"/>
            <a:ext cx="1627505" cy="9220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zh-CN" sz="54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了解</a:t>
            </a:r>
            <a:endParaRPr lang="zh-CN" altLang="en-US" sz="54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Calibri" pitchFamily="34" charset="0"/>
              <a:ea typeface="宋体" pitchFamily="2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3" name="图片 4" descr="IMG_256"/>
          <p:cNvPicPr>
            <a:picLocks noChangeAspect="1"/>
          </p:cNvPicPr>
          <p:nvPr/>
        </p:nvPicPr>
        <p:blipFill>
          <a:blip r:embed="rId2"/>
          <a:srcRect l="-41" r="0" b="15314"/>
          <a:stretch>
            <a:fillRect/>
          </a:stretch>
        </p:blipFill>
        <p:spPr>
          <a:xfrm>
            <a:off x="1662113" y="1720850"/>
            <a:ext cx="4649787" cy="295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" name="图片 -2147482620" descr="IMG_256"/>
          <p:cNvPicPr>
            <a:picLocks noChangeAspect="1"/>
          </p:cNvPicPr>
          <p:nvPr/>
        </p:nvPicPr>
        <p:blipFill>
          <a:blip r:embed="rId3"/>
          <a:srcRect l="20248" b="2165"/>
          <a:stretch>
            <a:fillRect/>
          </a:stretch>
        </p:blipFill>
        <p:spPr>
          <a:xfrm>
            <a:off x="6646863" y="1720850"/>
            <a:ext cx="3646487" cy="295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文本框 3"/>
          <p:cNvSpPr txBox="1"/>
          <p:nvPr/>
        </p:nvSpPr>
        <p:spPr>
          <a:xfrm>
            <a:off x="2966403" y="467360"/>
            <a:ext cx="477393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【互助学习】成果展示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动作按钮: 开始 1">
            <a:hlinkClick r:id="rId4" action="ppaction://hlinkfile"/>
          </p:cNvPr>
          <p:cNvSpPr/>
          <p:nvPr/>
        </p:nvSpPr>
        <p:spPr>
          <a:xfrm>
            <a:off x="9944735" y="5337175"/>
            <a:ext cx="1043940" cy="104394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21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0325" y="356870"/>
            <a:ext cx="6991985" cy="61442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9592310" y="2478405"/>
            <a:ext cx="2540000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/>
              <a:t>一看表的题目</a:t>
            </a:r>
            <a:endParaRPr lang="zh-CN" altLang="en-US" sz="2800" b="1"/>
          </a:p>
          <a:p>
            <a:pPr fontAlgn="auto">
              <a:lnSpc>
                <a:spcPct val="150000"/>
              </a:lnSpc>
            </a:pPr>
            <a:r>
              <a:rPr lang="zh-CN" altLang="en-US" sz="2800" b="1"/>
              <a:t>二看横纵变化</a:t>
            </a:r>
            <a:endParaRPr lang="zh-CN" altLang="en-US" sz="2800" b="1"/>
          </a:p>
          <a:p>
            <a:pPr fontAlgn="auto">
              <a:lnSpc>
                <a:spcPct val="150000"/>
              </a:lnSpc>
            </a:pPr>
            <a:r>
              <a:rPr lang="zh-CN" altLang="en-US" sz="2800" b="1"/>
              <a:t>三看最大值</a:t>
            </a:r>
            <a:endParaRPr lang="zh-CN" altLang="en-US" sz="2800" b="1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3383915" y="2997835"/>
            <a:ext cx="85667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3600" b="0">
                <a:latin typeface="华文行楷" panose="02010800040101010101" charset="-122"/>
                <a:ea typeface="华文行楷" panose="02010800040101010101" charset="-122"/>
                <a:cs typeface="Times New Roman" panose="02020603050405020304" charset="0"/>
              </a:rPr>
              <a:t>粮食安全和食品安全面临的挑战及应对</a:t>
            </a:r>
            <a:endParaRPr lang="zh-CN" sz="3600" b="0">
              <a:latin typeface="华文行楷"/>
              <a:ea typeface="华文行楷" panose="02010800040101010101" charset="-122"/>
              <a:cs typeface="Times New Roman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58670" y="1416050"/>
            <a:ext cx="1627505" cy="9220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zh-CN" sz="54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理解</a:t>
            </a:r>
            <a:endParaRPr lang="zh-CN" sz="54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Calibri" pitchFamily="34" charset="0"/>
              <a:ea typeface="宋体" pitchFamily="2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5" name="文本框 99"/>
          <p:cNvSpPr txBox="1"/>
          <p:nvPr/>
        </p:nvSpPr>
        <p:spPr>
          <a:xfrm>
            <a:off x="1765300" y="1587500"/>
            <a:ext cx="9834245" cy="3322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结合社会现实，联系教材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16</a:t>
            </a: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页《学思之窗》的材料和问题，分组探究粮食安全问题产生的原因及应对策略。</a:t>
            </a:r>
            <a:endParaRPr lang="zh-CN" altLang="zh-CN" sz="2800">
              <a:latin typeface="黑体" pitchFamily="49" charset="-122"/>
              <a:ea typeface="黑体" pitchFamily="49" charset="-122"/>
            </a:endParaRPr>
          </a:p>
          <a:p>
            <a:pPr indent="266700">
              <a:lnSpc>
                <a:spcPct val="150000"/>
              </a:lnSpc>
            </a:pPr>
            <a:r>
              <a:rPr lang="zh-CN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要求：首先，独立思考，记录关键信息；然后，小组内成员各抒己见，交流、讨论；最后，每组推选出发言人，准备发言。</a:t>
            </a:r>
            <a:endParaRPr lang="zh-CN" altLang="en-US" sz="28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46" name="文本框 3"/>
          <p:cNvSpPr txBox="1"/>
          <p:nvPr/>
        </p:nvSpPr>
        <p:spPr>
          <a:xfrm>
            <a:off x="2267585" y="884873"/>
            <a:ext cx="31680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【合作探究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zh-CN" altLang="en-US" sz="2400" b="1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169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9290" y="273050"/>
            <a:ext cx="5945505" cy="63036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0" name="文本框 99"/>
          <p:cNvSpPr txBox="1"/>
          <p:nvPr/>
        </p:nvSpPr>
        <p:spPr>
          <a:xfrm>
            <a:off x="748030" y="2159000"/>
            <a:ext cx="416941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6700" fontAlgn="auto">
              <a:lnSpc>
                <a:spcPct val="150000"/>
              </a:lnSpc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结合《远离五毛食品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守护身体健康》，谈一谈：我们应该采取哪些措施应对食品安全问题？</a:t>
            </a:r>
            <a:endParaRPr lang="zh-CN" altLang="en-US" sz="28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146" name="文本框 3"/>
          <p:cNvSpPr txBox="1"/>
          <p:nvPr/>
        </p:nvSpPr>
        <p:spPr>
          <a:xfrm>
            <a:off x="748030" y="1324293"/>
            <a:ext cx="31680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【合作探究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3383915" y="2997835"/>
            <a:ext cx="85667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3600" b="0">
                <a:latin typeface="华文行楷" panose="02010800040101010101" charset="-122"/>
                <a:ea typeface="华文行楷" panose="02010800040101010101" charset="-122"/>
                <a:cs typeface="Times New Roman" panose="02020603050405020304" charset="0"/>
              </a:rPr>
              <a:t>汲取历史经验教训明确责任和努力方向</a:t>
            </a:r>
            <a:endParaRPr lang="zh-CN" sz="3600" b="0">
              <a:latin typeface="华文行楷" panose="02010800040101010101" charset="-122"/>
              <a:ea typeface="华文行楷" panose="02010800040101010101" charset="-122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58670" y="1416050"/>
            <a:ext cx="1627505" cy="9220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zh-CN" sz="5400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见解</a:t>
            </a:r>
            <a:endParaRPr lang="zh-CN" sz="5400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3" name="文本框 99"/>
          <p:cNvSpPr txBox="1"/>
          <p:nvPr/>
        </p:nvSpPr>
        <p:spPr>
          <a:xfrm>
            <a:off x="328930" y="1739900"/>
            <a:ext cx="1112012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268605" fontAlgn="auto">
              <a:lnSpc>
                <a:spcPct val="150000"/>
              </a:lnSpc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以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为粮食安全和食品安全做贡献！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为话题，充分运用本节课所学，以小论文形式写出自己的见解。</a:t>
            </a:r>
            <a:endParaRPr lang="zh-CN" altLang="zh-CN" sz="2400" b="1">
              <a:latin typeface="宋体" pitchFamily="2" charset="-122"/>
              <a:ea typeface="宋体" pitchFamily="2" charset="-122"/>
            </a:endParaRPr>
          </a:p>
          <a:p>
            <a:pPr indent="268605" fontAlgn="auto">
              <a:lnSpc>
                <a:spcPct val="150000"/>
              </a:lnSpc>
            </a:pPr>
            <a:r>
              <a:rPr lang="zh-CN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（要求：充满人文情怀并关注现实问题，以服务国家强盛和人民幸福为使命；观点明确，逻辑清晰；语言准确，表达通顺）</a:t>
            </a:r>
            <a:endParaRPr lang="zh-CN" altLang="en-US" sz="24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194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214100" y="11747500"/>
            <a:ext cx="406400" cy="4318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500"/>
    </mc:Choice>
    <mc:Fallback>
      <p:transition/>
    </mc:Fallback>
  </mc:AlternateContent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4636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4636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36"/>
  <p:tag name="KSO_WM_TEMPLATE_THUMBS_INDEX" val="1、9、12、16、19、22、23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UNIT_CLEAR" val="0"/>
  <p:tag name="KSO_WM_UNIT_COMPATIBLE" val="0"/>
  <p:tag name="KSO_WM_UNIT_HIGHLIGHT" val="0"/>
  <p:tag name="KSO_WM_UNIT_ID" val="custom20184553_1*a*1"/>
  <p:tag name="KSO_WM_UNIT_INDEX" val="1"/>
  <p:tag name="KSO_WM_UNIT_ISCONTENTSTITLE" val="0"/>
  <p:tag name="KSO_WM_UNIT_LAYERLEVEL" val="1"/>
  <p:tag name="KSO_WM_UNIT_PRESET_TEXT" val="空白演示"/>
  <p:tag name="KSO_WM_UNIT_TYPE" val="a"/>
  <p:tag name="KSO_WM_UNIT_VALUE" val="10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UNIT_CLEAR" val="0"/>
  <p:tag name="KSO_WM_UNIT_COMPATIBLE" val="0"/>
  <p:tag name="KSO_WM_UNIT_HIGHLIGHT" val="0"/>
  <p:tag name="KSO_WM_UNIT_ID" val="custom20184553_1*b*1"/>
  <p:tag name="KSO_WM_UNIT_INDEX" val="1"/>
  <p:tag name="KSO_WM_UNIT_ISCONTENTSTITLE" val="0"/>
  <p:tag name="KSO_WM_UNIT_LAYERLEVEL" val="1"/>
  <p:tag name="KSO_WM_UNIT_PRESET_TEXT" val="Lorem ipsum dolor sit amet, consectetur adipisicing elit."/>
  <p:tag name="KSO_WM_UNIT_TYPE" val="b"/>
  <p:tag name="KSO_WM_UNIT_VALUE" val="234"/>
</p:tagLst>
</file>

<file path=ppt/tags/tag9.xml><?xml version="1.0" encoding="utf-8"?>
<p:tagLst xmlns:p="http://schemas.openxmlformats.org/presentationml/2006/main">
  <p:tag name="KSO_WM_BEAUTIFY_FLAG" val="#wm#"/>
  <p:tag name="KSO_WM_SLIDE_ID" val="custom20184553_1"/>
  <p:tag name="KSO_WM_SLIDE_INDEX" val="1"/>
  <p:tag name="KSO_WM_SLIDE_ITEM_CNT" val="2"/>
  <p:tag name="KSO_WM_SLIDE_LAYOUT" val="a_b"/>
  <p:tag name="KSO_WM_SLIDE_LAYOUT_CNT" val="1_1"/>
  <p:tag name="KSO_WM_SLIDE_MODEL_TYPE" val="cover"/>
  <p:tag name="KSO_WM_SLIDE_POSITION" val="66*144"/>
  <p:tag name="KSO_WM_SLIDE_SIZE" val="828*343"/>
  <p:tag name="KSO_WM_SLIDE_SUBTYPE" val="pureTxt"/>
  <p:tag name="KSO_WM_SLIDE_TYPE" val="title"/>
  <p:tag name="KSO_WM_TAG_VERSION" val="1.0"/>
  <p:tag name="KSO_WM_TEMPLATE_CATEGORY" val="custom"/>
  <p:tag name="KSO_WM_TEMPLATE_INDEX" val="20184636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84636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20184636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636"/>
</p:tagLst>
</file>

<file path=ppt/tags/tag13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自定义设计方案">
  <a:themeElements>
    <a:clrScheme name="Office">
      <a:dk1>
        <a:srgbClr val="000000"/>
      </a:dk1>
      <a:lt1>
        <a:srgbClr val="FFFFFF"/>
      </a:lt1>
      <a:dk2>
        <a:srgbClr val="3E5788"/>
      </a:dk2>
      <a:lt2>
        <a:srgbClr val="E7E6E6"/>
      </a:lt2>
      <a:accent1>
        <a:srgbClr val="D53A3A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F0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宽屏</PresentationFormat>
  <Paragraphs>20</Paragraphs>
  <Slides>9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baseType="lpstr" size="19">
      <vt:lpstr>Arial</vt:lpstr>
      <vt:lpstr>微软雅黑</vt:lpstr>
      <vt:lpstr>黑体</vt:lpstr>
      <vt:lpstr>Calibri Light</vt:lpstr>
      <vt:lpstr>Calibri</vt:lpstr>
      <vt:lpstr>华文新魏</vt:lpstr>
      <vt:lpstr>华文行楷</vt:lpstr>
      <vt:lpstr>Times New Roman</vt:lpstr>
      <vt:lpstr>宋体</vt:lpstr>
      <vt:lpstr>Office 主题</vt:lpstr>
      <vt:lpstr>第一单元《食物生产与社会生活》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2018-03-01T02:03:00Z</dcterms:created>
  <dcterms:modified xsi:type="dcterms:W3CDTF">2020-07-05T03:00:33Z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2052-11.1.0.8696</vt:lpwstr>
  </property>
</Properties>
</file>