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2" r:id="rId2"/>
    <p:sldMasterId id="2147483674" r:id="rId3"/>
    <p:sldMasterId id="2147483687" r:id="rId4"/>
    <p:sldMasterId id="2147483699" r:id="rId5"/>
    <p:sldMasterId id="2147483711" r:id="rId6"/>
  </p:sldMasterIdLst>
  <p:notesMasterIdLst>
    <p:notesMasterId r:id="rId7"/>
  </p:notesMasterIdLst>
  <p:sldIdLst>
    <p:sldId id="279" r:id="rId8"/>
    <p:sldId id="258" r:id="rId9"/>
    <p:sldId id="260" r:id="rId10"/>
    <p:sldId id="257" r:id="rId11"/>
    <p:sldId id="334" r:id="rId12"/>
    <p:sldId id="335" r:id="rId13"/>
    <p:sldId id="336" r:id="rId14"/>
    <p:sldId id="337" r:id="rId15"/>
    <p:sldId id="299" r:id="rId16"/>
    <p:sldId id="262" r:id="rId17"/>
    <p:sldId id="300" r:id="rId18"/>
    <p:sldId id="310" r:id="rId19"/>
    <p:sldId id="301" r:id="rId20"/>
    <p:sldId id="264" r:id="rId21"/>
    <p:sldId id="338" r:id="rId22"/>
    <p:sldId id="265" r:id="rId23"/>
    <p:sldId id="302" r:id="rId24"/>
    <p:sldId id="303" r:id="rId25"/>
    <p:sldId id="266" r:id="rId26"/>
    <p:sldId id="312" r:id="rId27"/>
    <p:sldId id="311" r:id="rId28"/>
    <p:sldId id="268" r:id="rId29"/>
    <p:sldId id="270" r:id="rId30"/>
    <p:sldId id="339" r:id="rId31"/>
    <p:sldId id="340" r:id="rId32"/>
    <p:sldId id="341" r:id="rId33"/>
    <p:sldId id="305" r:id="rId34"/>
    <p:sldId id="269" r:id="rId35"/>
    <p:sldId id="271" r:id="rId36"/>
    <p:sldId id="342" r:id="rId37"/>
    <p:sldId id="313" r:id="rId38"/>
    <p:sldId id="314" r:id="rId39"/>
    <p:sldId id="343" r:id="rId40"/>
    <p:sldId id="344" r:id="rId41"/>
    <p:sldId id="345" r:id="rId42"/>
    <p:sldId id="346" r:id="rId43"/>
    <p:sldId id="275" r:id="rId44"/>
    <p:sldId id="276" r:id="rId45"/>
    <p:sldId id="348" r:id="rId46"/>
    <p:sldId id="349" r:id="rId47"/>
    <p:sldId id="277" r:id="rId48"/>
    <p:sldId id="347" r:id="rId49"/>
    <p:sldId id="306" r:id="rId50"/>
    <p:sldId id="307" r:id="rId51"/>
  </p:sldIdLst>
  <p:sldSz cx="12192000" cy="6858000"/>
  <p:notesSz cx="6858000" cy="9144000"/>
  <p:custDataLst>
    <p:tags r:id="rId5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3.xml" /><Relationship Id="rId21" Type="http://schemas.openxmlformats.org/officeDocument/2006/relationships/slide" Target="slides/slide14.xml" /><Relationship Id="rId22" Type="http://schemas.openxmlformats.org/officeDocument/2006/relationships/slide" Target="slides/slide15.xml" /><Relationship Id="rId23" Type="http://schemas.openxmlformats.org/officeDocument/2006/relationships/slide" Target="slides/slide16.xml" /><Relationship Id="rId24" Type="http://schemas.openxmlformats.org/officeDocument/2006/relationships/slide" Target="slides/slide17.xml" /><Relationship Id="rId25" Type="http://schemas.openxmlformats.org/officeDocument/2006/relationships/slide" Target="slides/slide18.xml" /><Relationship Id="rId26" Type="http://schemas.openxmlformats.org/officeDocument/2006/relationships/slide" Target="slides/slide19.xml" /><Relationship Id="rId27" Type="http://schemas.openxmlformats.org/officeDocument/2006/relationships/slide" Target="slides/slide20.xml" /><Relationship Id="rId28" Type="http://schemas.openxmlformats.org/officeDocument/2006/relationships/slide" Target="slides/slide21.xml" /><Relationship Id="rId29" Type="http://schemas.openxmlformats.org/officeDocument/2006/relationships/slide" Target="slides/slide22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3.xml" /><Relationship Id="rId31" Type="http://schemas.openxmlformats.org/officeDocument/2006/relationships/slide" Target="slides/slide24.xml" /><Relationship Id="rId32" Type="http://schemas.openxmlformats.org/officeDocument/2006/relationships/slide" Target="slides/slide25.xml" /><Relationship Id="rId33" Type="http://schemas.openxmlformats.org/officeDocument/2006/relationships/slide" Target="slides/slide26.xml" /><Relationship Id="rId34" Type="http://schemas.openxmlformats.org/officeDocument/2006/relationships/slide" Target="slides/slide27.xml" /><Relationship Id="rId35" Type="http://schemas.openxmlformats.org/officeDocument/2006/relationships/slide" Target="slides/slide28.xml" /><Relationship Id="rId36" Type="http://schemas.openxmlformats.org/officeDocument/2006/relationships/slide" Target="slides/slide29.xml" /><Relationship Id="rId37" Type="http://schemas.openxmlformats.org/officeDocument/2006/relationships/slide" Target="slides/slide30.xml" /><Relationship Id="rId38" Type="http://schemas.openxmlformats.org/officeDocument/2006/relationships/slide" Target="slides/slide31.xml" /><Relationship Id="rId39" Type="http://schemas.openxmlformats.org/officeDocument/2006/relationships/slide" Target="slides/slide32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33.xml" /><Relationship Id="rId41" Type="http://schemas.openxmlformats.org/officeDocument/2006/relationships/slide" Target="slides/slide34.xml" /><Relationship Id="rId42" Type="http://schemas.openxmlformats.org/officeDocument/2006/relationships/slide" Target="slides/slide35.xml" /><Relationship Id="rId43" Type="http://schemas.openxmlformats.org/officeDocument/2006/relationships/slide" Target="slides/slide36.xml" /><Relationship Id="rId44" Type="http://schemas.openxmlformats.org/officeDocument/2006/relationships/slide" Target="slides/slide37.xml" /><Relationship Id="rId45" Type="http://schemas.openxmlformats.org/officeDocument/2006/relationships/slide" Target="slides/slide38.xml" /><Relationship Id="rId46" Type="http://schemas.openxmlformats.org/officeDocument/2006/relationships/slide" Target="slides/slide39.xml" /><Relationship Id="rId47" Type="http://schemas.openxmlformats.org/officeDocument/2006/relationships/slide" Target="slides/slide40.xml" /><Relationship Id="rId48" Type="http://schemas.openxmlformats.org/officeDocument/2006/relationships/slide" Target="slides/slide41.xml" /><Relationship Id="rId49" Type="http://schemas.openxmlformats.org/officeDocument/2006/relationships/slide" Target="slides/slide42.xml" /><Relationship Id="rId5" Type="http://schemas.openxmlformats.org/officeDocument/2006/relationships/slideMaster" Target="slideMasters/slideMaster5.xml" /><Relationship Id="rId50" Type="http://schemas.openxmlformats.org/officeDocument/2006/relationships/slide" Target="slides/slide43.xml" /><Relationship Id="rId51" Type="http://schemas.openxmlformats.org/officeDocument/2006/relationships/slide" Target="slides/slide44.xml" /><Relationship Id="rId52" Type="http://schemas.openxmlformats.org/officeDocument/2006/relationships/tags" Target="tags/tag21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7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70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87044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buFont typeface="Arial" pitchFamily="34" charset="0"/>
            </a:pPr>
            <a:fld id="{9A0DB2DC-4C9A-4742-B13C-FB6460FD3503}" type="slidenum">
              <a:rPr lang="zh-CN" altLang="en-US" sz="1200">
                <a:latin typeface="Arial" pitchFamily="34" charset="0"/>
              </a:rPr>
              <a:t>14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8674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80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http://docer.wps.cn</a:t>
            </a:r>
            <a:endParaRPr lang="zh-CN" altLang="en-US"/>
          </a:p>
        </p:txBody>
      </p:sp>
      <p:sp>
        <p:nvSpPr>
          <p:cNvPr id="88068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t>39</a:t>
            </a:fld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6.png" /><Relationship Id="rId3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jpeg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2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10248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9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合作探究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10251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空白幻灯片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Freeform 2670"/>
          <p:cNvSpPr>
            <a:spLocks noEditPoints="1"/>
          </p:cNvSpPr>
          <p:nvPr/>
        </p:nvSpPr>
        <p:spPr bwMode="auto">
          <a:xfrm>
            <a:off x="258763" y="6407150"/>
            <a:ext cx="536575" cy="406400"/>
          </a:xfrm>
          <a:custGeom>
            <a:gdLst>
              <a:gd name="T0" fmla="*/ 250895 w 300"/>
              <a:gd name="T1" fmla="*/ 374103 h 302"/>
              <a:gd name="T2" fmla="*/ 204301 w 300"/>
              <a:gd name="T3" fmla="*/ 398326 h 302"/>
              <a:gd name="T4" fmla="*/ 146953 w 300"/>
              <a:gd name="T5" fmla="*/ 406400 h 302"/>
              <a:gd name="T6" fmla="*/ 32258 w 300"/>
              <a:gd name="T7" fmla="*/ 403709 h 302"/>
              <a:gd name="T8" fmla="*/ 3584 w 300"/>
              <a:gd name="T9" fmla="*/ 382177 h 302"/>
              <a:gd name="T10" fmla="*/ 0 w 300"/>
              <a:gd name="T11" fmla="*/ 293362 h 302"/>
              <a:gd name="T12" fmla="*/ 10753 w 300"/>
              <a:gd name="T13" fmla="*/ 252991 h 302"/>
              <a:gd name="T14" fmla="*/ 43011 w 300"/>
              <a:gd name="T15" fmla="*/ 215311 h 302"/>
              <a:gd name="T16" fmla="*/ 308243 w 300"/>
              <a:gd name="T17" fmla="*/ 18840 h 302"/>
              <a:gd name="T18" fmla="*/ 362006 w 300"/>
              <a:gd name="T19" fmla="*/ 2691 h 302"/>
              <a:gd name="T20" fmla="*/ 419354 w 300"/>
              <a:gd name="T21" fmla="*/ 2691 h 302"/>
              <a:gd name="T22" fmla="*/ 473117 w 300"/>
              <a:gd name="T23" fmla="*/ 18840 h 302"/>
              <a:gd name="T24" fmla="*/ 516128 w 300"/>
              <a:gd name="T25" fmla="*/ 51136 h 302"/>
              <a:gd name="T26" fmla="*/ 537633 w 300"/>
              <a:gd name="T27" fmla="*/ 88816 h 302"/>
              <a:gd name="T28" fmla="*/ 537633 w 300"/>
              <a:gd name="T29" fmla="*/ 134570 h 302"/>
              <a:gd name="T30" fmla="*/ 516128 w 300"/>
              <a:gd name="T31" fmla="*/ 174940 h 302"/>
              <a:gd name="T32" fmla="*/ 250895 w 300"/>
              <a:gd name="T33" fmla="*/ 374103 h 302"/>
              <a:gd name="T34" fmla="*/ 75269 w 300"/>
              <a:gd name="T35" fmla="*/ 250299 h 302"/>
              <a:gd name="T36" fmla="*/ 57348 w 300"/>
              <a:gd name="T37" fmla="*/ 271830 h 302"/>
              <a:gd name="T38" fmla="*/ 53763 w 300"/>
              <a:gd name="T39" fmla="*/ 293362 h 302"/>
              <a:gd name="T40" fmla="*/ 68100 w 300"/>
              <a:gd name="T41" fmla="*/ 304127 h 302"/>
              <a:gd name="T42" fmla="*/ 93190 w 300"/>
              <a:gd name="T43" fmla="*/ 309510 h 302"/>
              <a:gd name="T44" fmla="*/ 114695 w 300"/>
              <a:gd name="T45" fmla="*/ 320275 h 302"/>
              <a:gd name="T46" fmla="*/ 129032 w 300"/>
              <a:gd name="T47" fmla="*/ 336424 h 302"/>
              <a:gd name="T48" fmla="*/ 132616 w 300"/>
              <a:gd name="T49" fmla="*/ 355264 h 302"/>
              <a:gd name="T50" fmla="*/ 146953 w 300"/>
              <a:gd name="T51" fmla="*/ 366029 h 302"/>
              <a:gd name="T52" fmla="*/ 179211 w 300"/>
              <a:gd name="T53" fmla="*/ 360646 h 302"/>
              <a:gd name="T54" fmla="*/ 207885 w 300"/>
              <a:gd name="T55" fmla="*/ 349881 h 302"/>
              <a:gd name="T56" fmla="*/ 222222 w 300"/>
              <a:gd name="T57" fmla="*/ 328350 h 302"/>
              <a:gd name="T58" fmla="*/ 229390 w 300"/>
              <a:gd name="T59" fmla="*/ 304127 h 302"/>
              <a:gd name="T60" fmla="*/ 222222 w 300"/>
              <a:gd name="T61" fmla="*/ 277213 h 302"/>
              <a:gd name="T62" fmla="*/ 200716 w 300"/>
              <a:gd name="T63" fmla="*/ 255682 h 302"/>
              <a:gd name="T64" fmla="*/ 168458 w 300"/>
              <a:gd name="T65" fmla="*/ 239534 h 302"/>
              <a:gd name="T66" fmla="*/ 132616 w 300"/>
              <a:gd name="T67" fmla="*/ 234151 h 302"/>
              <a:gd name="T68" fmla="*/ 103942 w 300"/>
              <a:gd name="T69" fmla="*/ 236842 h 302"/>
              <a:gd name="T70" fmla="*/ 75269 w 300"/>
              <a:gd name="T71" fmla="*/ 250299 h 302"/>
              <a:gd name="T72" fmla="*/ 458780 w 300"/>
              <a:gd name="T73" fmla="*/ 161483 h 302"/>
              <a:gd name="T74" fmla="*/ 476701 w 300"/>
              <a:gd name="T75" fmla="*/ 139952 h 302"/>
              <a:gd name="T76" fmla="*/ 483870 w 300"/>
              <a:gd name="T77" fmla="*/ 113038 h 302"/>
              <a:gd name="T78" fmla="*/ 476701 w 300"/>
              <a:gd name="T79" fmla="*/ 86125 h 302"/>
              <a:gd name="T80" fmla="*/ 458780 w 300"/>
              <a:gd name="T81" fmla="*/ 61902 h 302"/>
              <a:gd name="T82" fmla="*/ 426522 w 300"/>
              <a:gd name="T83" fmla="*/ 45754 h 302"/>
              <a:gd name="T84" fmla="*/ 390680 w 300"/>
              <a:gd name="T85" fmla="*/ 40371 h 302"/>
              <a:gd name="T86" fmla="*/ 354838 w 300"/>
              <a:gd name="T87" fmla="*/ 45754 h 302"/>
              <a:gd name="T88" fmla="*/ 322580 w 300"/>
              <a:gd name="T89" fmla="*/ 61902 h 302"/>
              <a:gd name="T90" fmla="*/ 172043 w 300"/>
              <a:gd name="T91" fmla="*/ 196472 h 302"/>
              <a:gd name="T92" fmla="*/ 218637 w 300"/>
              <a:gd name="T93" fmla="*/ 212620 h 302"/>
              <a:gd name="T94" fmla="*/ 254480 w 300"/>
              <a:gd name="T95" fmla="*/ 242225 h 302"/>
              <a:gd name="T96" fmla="*/ 275985 w 300"/>
              <a:gd name="T97" fmla="*/ 274522 h 30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300" h="302">
                <a:moveTo>
                  <a:pt x="140" y="278"/>
                </a:moveTo>
                <a:lnTo>
                  <a:pt x="140" y="278"/>
                </a:lnTo>
                <a:lnTo>
                  <a:pt x="128" y="288"/>
                </a:lnTo>
                <a:lnTo>
                  <a:pt x="114" y="296"/>
                </a:lnTo>
                <a:lnTo>
                  <a:pt x="98" y="300"/>
                </a:lnTo>
                <a:lnTo>
                  <a:pt x="82" y="302"/>
                </a:lnTo>
                <a:lnTo>
                  <a:pt x="30" y="302"/>
                </a:lnTo>
                <a:lnTo>
                  <a:pt x="18" y="300"/>
                </a:lnTo>
                <a:lnTo>
                  <a:pt x="8" y="292"/>
                </a:lnTo>
                <a:lnTo>
                  <a:pt x="2" y="284"/>
                </a:lnTo>
                <a:lnTo>
                  <a:pt x="0" y="272"/>
                </a:lnTo>
                <a:lnTo>
                  <a:pt x="0" y="218"/>
                </a:lnTo>
                <a:lnTo>
                  <a:pt x="0" y="202"/>
                </a:lnTo>
                <a:lnTo>
                  <a:pt x="6" y="188"/>
                </a:lnTo>
                <a:lnTo>
                  <a:pt x="14" y="174"/>
                </a:lnTo>
                <a:lnTo>
                  <a:pt x="24" y="160"/>
                </a:lnTo>
                <a:lnTo>
                  <a:pt x="160" y="24"/>
                </a:lnTo>
                <a:lnTo>
                  <a:pt x="172" y="14"/>
                </a:lnTo>
                <a:lnTo>
                  <a:pt x="186" y="6"/>
                </a:lnTo>
                <a:lnTo>
                  <a:pt x="202" y="2"/>
                </a:lnTo>
                <a:lnTo>
                  <a:pt x="218" y="0"/>
                </a:lnTo>
                <a:lnTo>
                  <a:pt x="234" y="2"/>
                </a:lnTo>
                <a:lnTo>
                  <a:pt x="250" y="6"/>
                </a:lnTo>
                <a:lnTo>
                  <a:pt x="264" y="14"/>
                </a:lnTo>
                <a:lnTo>
                  <a:pt x="276" y="24"/>
                </a:lnTo>
                <a:lnTo>
                  <a:pt x="288" y="38"/>
                </a:lnTo>
                <a:lnTo>
                  <a:pt x="294" y="52"/>
                </a:lnTo>
                <a:lnTo>
                  <a:pt x="300" y="66"/>
                </a:lnTo>
                <a:lnTo>
                  <a:pt x="300" y="84"/>
                </a:lnTo>
                <a:lnTo>
                  <a:pt x="300" y="100"/>
                </a:lnTo>
                <a:lnTo>
                  <a:pt x="294" y="116"/>
                </a:lnTo>
                <a:lnTo>
                  <a:pt x="288" y="130"/>
                </a:lnTo>
                <a:lnTo>
                  <a:pt x="276" y="142"/>
                </a:lnTo>
                <a:lnTo>
                  <a:pt x="140" y="278"/>
                </a:lnTo>
                <a:close/>
                <a:moveTo>
                  <a:pt x="42" y="186"/>
                </a:moveTo>
                <a:lnTo>
                  <a:pt x="42" y="186"/>
                </a:lnTo>
                <a:lnTo>
                  <a:pt x="36" y="194"/>
                </a:lnTo>
                <a:lnTo>
                  <a:pt x="32" y="202"/>
                </a:lnTo>
                <a:lnTo>
                  <a:pt x="30" y="210"/>
                </a:lnTo>
                <a:lnTo>
                  <a:pt x="30" y="218"/>
                </a:lnTo>
                <a:lnTo>
                  <a:pt x="30" y="228"/>
                </a:lnTo>
                <a:lnTo>
                  <a:pt x="38" y="226"/>
                </a:lnTo>
                <a:lnTo>
                  <a:pt x="44" y="228"/>
                </a:lnTo>
                <a:lnTo>
                  <a:pt x="52" y="230"/>
                </a:lnTo>
                <a:lnTo>
                  <a:pt x="58" y="232"/>
                </a:lnTo>
                <a:lnTo>
                  <a:pt x="64" y="238"/>
                </a:lnTo>
                <a:lnTo>
                  <a:pt x="68" y="244"/>
                </a:lnTo>
                <a:lnTo>
                  <a:pt x="72" y="250"/>
                </a:lnTo>
                <a:lnTo>
                  <a:pt x="74" y="256"/>
                </a:lnTo>
                <a:lnTo>
                  <a:pt x="74" y="264"/>
                </a:lnTo>
                <a:lnTo>
                  <a:pt x="74" y="272"/>
                </a:lnTo>
                <a:lnTo>
                  <a:pt x="82" y="272"/>
                </a:lnTo>
                <a:lnTo>
                  <a:pt x="92" y="270"/>
                </a:lnTo>
                <a:lnTo>
                  <a:pt x="100" y="268"/>
                </a:lnTo>
                <a:lnTo>
                  <a:pt x="108" y="266"/>
                </a:lnTo>
                <a:lnTo>
                  <a:pt x="116" y="260"/>
                </a:lnTo>
                <a:lnTo>
                  <a:pt x="120" y="252"/>
                </a:lnTo>
                <a:lnTo>
                  <a:pt x="124" y="244"/>
                </a:lnTo>
                <a:lnTo>
                  <a:pt x="126" y="236"/>
                </a:lnTo>
                <a:lnTo>
                  <a:pt x="128" y="226"/>
                </a:lnTo>
                <a:lnTo>
                  <a:pt x="126" y="216"/>
                </a:lnTo>
                <a:lnTo>
                  <a:pt x="124" y="206"/>
                </a:lnTo>
                <a:lnTo>
                  <a:pt x="118" y="198"/>
                </a:lnTo>
                <a:lnTo>
                  <a:pt x="112" y="190"/>
                </a:lnTo>
                <a:lnTo>
                  <a:pt x="104" y="182"/>
                </a:lnTo>
                <a:lnTo>
                  <a:pt x="94" y="178"/>
                </a:lnTo>
                <a:lnTo>
                  <a:pt x="86" y="174"/>
                </a:lnTo>
                <a:lnTo>
                  <a:pt x="74" y="174"/>
                </a:lnTo>
                <a:lnTo>
                  <a:pt x="66" y="174"/>
                </a:lnTo>
                <a:lnTo>
                  <a:pt x="58" y="176"/>
                </a:lnTo>
                <a:lnTo>
                  <a:pt x="50" y="180"/>
                </a:lnTo>
                <a:lnTo>
                  <a:pt x="42" y="186"/>
                </a:lnTo>
                <a:close/>
                <a:moveTo>
                  <a:pt x="158" y="218"/>
                </a:moveTo>
                <a:lnTo>
                  <a:pt x="256" y="120"/>
                </a:lnTo>
                <a:lnTo>
                  <a:pt x="262" y="112"/>
                </a:lnTo>
                <a:lnTo>
                  <a:pt x="266" y="104"/>
                </a:lnTo>
                <a:lnTo>
                  <a:pt x="270" y="94"/>
                </a:lnTo>
                <a:lnTo>
                  <a:pt x="270" y="84"/>
                </a:lnTo>
                <a:lnTo>
                  <a:pt x="270" y="72"/>
                </a:lnTo>
                <a:lnTo>
                  <a:pt x="266" y="64"/>
                </a:lnTo>
                <a:lnTo>
                  <a:pt x="262" y="54"/>
                </a:lnTo>
                <a:lnTo>
                  <a:pt x="256" y="46"/>
                </a:lnTo>
                <a:lnTo>
                  <a:pt x="248" y="40"/>
                </a:lnTo>
                <a:lnTo>
                  <a:pt x="238" y="34"/>
                </a:lnTo>
                <a:lnTo>
                  <a:pt x="228" y="32"/>
                </a:lnTo>
                <a:lnTo>
                  <a:pt x="218" y="30"/>
                </a:lnTo>
                <a:lnTo>
                  <a:pt x="208" y="32"/>
                </a:lnTo>
                <a:lnTo>
                  <a:pt x="198" y="34"/>
                </a:lnTo>
                <a:lnTo>
                  <a:pt x="188" y="40"/>
                </a:lnTo>
                <a:lnTo>
                  <a:pt x="180" y="46"/>
                </a:lnTo>
                <a:lnTo>
                  <a:pt x="82" y="144"/>
                </a:lnTo>
                <a:lnTo>
                  <a:pt x="96" y="146"/>
                </a:lnTo>
                <a:lnTo>
                  <a:pt x="110" y="152"/>
                </a:lnTo>
                <a:lnTo>
                  <a:pt x="122" y="158"/>
                </a:lnTo>
                <a:lnTo>
                  <a:pt x="134" y="168"/>
                </a:lnTo>
                <a:lnTo>
                  <a:pt x="142" y="180"/>
                </a:lnTo>
                <a:lnTo>
                  <a:pt x="150" y="192"/>
                </a:lnTo>
                <a:lnTo>
                  <a:pt x="154" y="204"/>
                </a:lnTo>
                <a:lnTo>
                  <a:pt x="158" y="218"/>
                </a:lnTo>
                <a:close/>
              </a:path>
            </a:pathLst>
          </a:custGeom>
          <a:solidFill>
            <a:srgbClr val="EC008D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95338" y="6742113"/>
            <a:ext cx="11391900" cy="71438"/>
          </a:xfrm>
          <a:prstGeom prst="rect">
            <a:avLst/>
          </a:prstGeom>
          <a:solidFill>
            <a:srgbClr val="F298C0"/>
          </a:solidFill>
          <a:ln>
            <a:solidFill>
              <a:srgbClr val="F298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48" name="图片 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9875838" y="6677025"/>
            <a:ext cx="2327275" cy="17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Calibri"/>
              </a:rPr>
              <a:t/>
            </a:fld>
            <a:endParaRPr lang="zh-CN" altLang="en-US">
              <a:latin typeface="Calibri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" name="矩形 20"/>
          <p:cNvSpPr/>
          <p:nvPr userDrawn="1"/>
        </p:nvSpPr>
        <p:spPr>
          <a:xfrm>
            <a:off x="1741784" y="6597693"/>
            <a:ext cx="3238673" cy="348342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91404" tIns="45701" rIns="91404" bIns="45701" anchor="ctr">
            <a:prstTxWarp prst="textArchUp">
              <a:avLst>
                <a:gd name="adj" fmla="val 12323912"/>
              </a:avLst>
            </a:prstTxWarp>
          </a:bodyPr>
          <a:lstStyle/>
          <a:p>
            <a:pPr lvl="0" algn="ctr">
              <a:defRPr/>
            </a:pPr>
            <a:endParaRPr lang="zh-CN" altLang="en-US" sz="2800" kern="0">
              <a:solidFill>
                <a:srgbClr val="7D7D7D"/>
              </a:solidFill>
              <a:latin typeface="微软雅黑"/>
              <a:ea typeface="微软雅黑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-1" y="171611"/>
            <a:ext cx="12192000" cy="521785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微软雅黑"/>
              <a:cs typeface="+mn-cs"/>
            </a:endParaRPr>
          </a:p>
        </p:txBody>
      </p:sp>
      <p:pic>
        <p:nvPicPr>
          <p:cNvPr id="3075" name="图片 21"/>
          <p:cNvPicPr>
            <a:picLocks noChangeAspect="1"/>
          </p:cNvPicPr>
          <p:nvPr userDrawn="1"/>
        </p:nvPicPr>
        <p:blipFill>
          <a:blip r:embed="rId1"/>
          <a:srcRect l="-2669" t="12558" r="-10663" b="70840"/>
          <a:stretch>
            <a:fillRect/>
          </a:stretch>
        </p:blipFill>
        <p:spPr>
          <a:xfrm>
            <a:off x="2233613" y="182563"/>
            <a:ext cx="9958387" cy="50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2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39513" y="252413"/>
            <a:ext cx="523875" cy="363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矩形 8"/>
          <p:cNvSpPr/>
          <p:nvPr userDrawn="1"/>
        </p:nvSpPr>
        <p:spPr>
          <a:xfrm>
            <a:off x="7807325" y="293688"/>
            <a:ext cx="3567113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algn="r"/>
            <a:r>
              <a:rPr lang="zh-CN" altLang="en-US" sz="1600" b="1">
                <a:solidFill>
                  <a:srgbClr val="262626"/>
                </a:solidFill>
                <a:latin typeface="微软雅黑"/>
                <a:ea typeface="微软雅黑"/>
              </a:rPr>
              <a:t>北京师范大学</a:t>
            </a:r>
            <a:r>
              <a:rPr lang="zh-CN" altLang="zh-CN" sz="1600" b="1">
                <a:solidFill>
                  <a:srgbClr val="262626"/>
                </a:solidFill>
                <a:latin typeface="微软雅黑"/>
                <a:ea typeface="微软雅黑"/>
              </a:rPr>
              <a:t>出版社 </a:t>
            </a:r>
            <a:r>
              <a:rPr lang="zh-CN" altLang="en-US" sz="1600" b="1">
                <a:solidFill>
                  <a:srgbClr val="262626"/>
                </a:solidFill>
                <a:latin typeface="微软雅黑"/>
                <a:ea typeface="微软雅黑"/>
              </a:rPr>
              <a:t> 九</a:t>
            </a:r>
            <a:r>
              <a:rPr lang="zh-CN" altLang="zh-CN" sz="1600" b="1">
                <a:solidFill>
                  <a:srgbClr val="262626"/>
                </a:solidFill>
                <a:latin typeface="微软雅黑"/>
                <a:ea typeface="微软雅黑"/>
              </a:rPr>
              <a:t>年级</a:t>
            </a:r>
            <a:r>
              <a:rPr lang="en-US" altLang="zh-CN" sz="1600" b="1">
                <a:solidFill>
                  <a:srgbClr val="262626"/>
                </a:solidFill>
                <a:latin typeface="微软雅黑"/>
                <a:ea typeface="微软雅黑"/>
              </a:rPr>
              <a:t> </a:t>
            </a:r>
            <a:r>
              <a:rPr lang="en-US" altLang="zh-CN" sz="1600">
                <a:solidFill>
                  <a:srgbClr val="262626"/>
                </a:solidFill>
                <a:latin typeface="微软雅黑"/>
                <a:ea typeface="微软雅黑"/>
              </a:rPr>
              <a:t>|</a:t>
            </a:r>
            <a:r>
              <a:rPr lang="en-US" altLang="zh-CN" sz="1600" b="1">
                <a:solidFill>
                  <a:srgbClr val="262626"/>
                </a:solidFill>
                <a:latin typeface="微软雅黑"/>
                <a:ea typeface="微软雅黑"/>
              </a:rPr>
              <a:t> </a:t>
            </a:r>
            <a:r>
              <a:rPr lang="zh-CN" altLang="en-US" sz="1600">
                <a:solidFill>
                  <a:srgbClr val="262626"/>
                </a:solidFill>
                <a:latin typeface="微软雅黑"/>
                <a:ea typeface="微软雅黑"/>
              </a:rPr>
              <a:t>下</a:t>
            </a:r>
            <a:r>
              <a:rPr lang="zh-CN" altLang="zh-CN" sz="1600">
                <a:solidFill>
                  <a:srgbClr val="262626"/>
                </a:solidFill>
                <a:latin typeface="微软雅黑"/>
                <a:ea typeface="微软雅黑"/>
              </a:rPr>
              <a:t>册</a:t>
            </a:r>
            <a:r>
              <a:rPr lang="en-US" altLang="zh-CN" sz="1600" b="1">
                <a:solidFill>
                  <a:srgbClr val="262626"/>
                </a:solidFill>
                <a:latin typeface="微软雅黑"/>
                <a:ea typeface="微软雅黑"/>
              </a:rPr>
              <a:t>    </a:t>
            </a:r>
            <a:endParaRPr lang="zh-CN" altLang="en-US" sz="1600" b="1">
              <a:solidFill>
                <a:srgbClr val="262626"/>
              </a:solidFill>
              <a:latin typeface="微软雅黑"/>
              <a:ea typeface="微软雅黑"/>
            </a:endParaRP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 flipH="1"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 hasCustomPrompt="1"/>
          </p:nvPr>
        </p:nvSpPr>
        <p:spPr>
          <a:xfrm>
            <a:off x="609600" y="1600202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97600" y="1600202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3B8EA874-D561-4036-88D7-8E1AFA2680D0}" type="slidenum">
              <a:rPr lang="en-US" altLang="zh-CN"/>
              <a:t/>
            </a:fld>
            <a:endParaRPr lang="en-US" altLang="zh-C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图片 6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0" y="15875"/>
            <a:ext cx="12192000" cy="68500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组合 7"/>
          <p:cNvGrpSpPr/>
          <p:nvPr/>
        </p:nvGrpSpPr>
        <p:grpSpPr>
          <a:xfrm>
            <a:off x="8293994" y="3365974"/>
            <a:ext cx="3898006" cy="3499964"/>
            <a:chOff x="3933" y="3726"/>
            <a:chExt cx="4421" cy="3612"/>
          </a:xfrm>
          <a:blipFill rotWithShape="1">
            <a:blip r:embed="rId2"/>
            <a:stretch>
              <a:fillRect/>
            </a:stretch>
          </a:blipFill>
        </p:grpSpPr>
        <p:sp>
          <p:nvSpPr>
            <p:cNvPr id="9" name="等腰三角形 8"/>
            <p:cNvSpPr/>
            <p:nvPr/>
          </p:nvSpPr>
          <p:spPr>
            <a:xfrm>
              <a:off x="5540" y="3726"/>
              <a:ext cx="1207" cy="11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梯形 9"/>
            <p:cNvSpPr/>
            <p:nvPr/>
          </p:nvSpPr>
          <p:spPr>
            <a:xfrm>
              <a:off x="3933" y="6102"/>
              <a:ext cx="4421" cy="1236"/>
            </a:xfrm>
            <a:prstGeom prst="trapezoid">
              <a:avLst>
                <a:gd name="adj" fmla="val 5995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>
              <a:off x="4781" y="4888"/>
              <a:ext cx="2755" cy="1154"/>
            </a:xfrm>
            <a:prstGeom prst="trapezoid">
              <a:avLst>
                <a:gd name="adj" fmla="val 5995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2348">
            <a:off x="10736263" y="-146050"/>
            <a:ext cx="1395413" cy="2100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文本框 3"/>
          <p:cNvSpPr txBox="1"/>
          <p:nvPr/>
        </p:nvSpPr>
        <p:spPr>
          <a:xfrm>
            <a:off x="2081276" y="737465"/>
            <a:ext cx="8029445" cy="2011448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3000" cap="none" spc="500" normalizeH="0" baseline="0" noProof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ea"/>
              </a:rPr>
              <a:t>古代日本</a:t>
            </a:r>
            <a:endParaRPr kumimoji="0" lang="zh-CN" altLang="en-US" sz="7200" b="1" i="0" u="none" strike="noStrike" kern="3000" cap="none" spc="500" normalizeH="0" baseline="0" noProof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ea"/>
            </a:endParaRPr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482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0488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489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学习目标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0491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1506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1512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3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  目     录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1515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2530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2536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7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合作探究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2539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3554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3560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1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课堂小结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3563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4578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4584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4585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当堂达标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4587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7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5602" name="组合 6"/>
          <p:cNvGrpSpPr/>
          <p:nvPr userDrawn="1"/>
        </p:nvGrpSpPr>
        <p:grpSpPr>
          <a:xfrm>
            <a:off x="0" y="-152400"/>
            <a:ext cx="12192000" cy="879475"/>
            <a:chOff x="0" y="-152902"/>
            <a:chExt cx="12192000" cy="880310"/>
          </a:xfrm>
        </p:grpSpPr>
        <p:pic>
          <p:nvPicPr>
            <p:cNvPr id="25608" name="图片 7"/>
            <p:cNvPicPr>
              <a:picLocks noChangeAspect="1"/>
            </p:cNvPicPr>
            <p:nvPr userDrawn="1"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609" name="图片 8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5847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itchFamily="2" charset="-122"/>
                  <a:ea typeface="华文行楷" pitchFamily="2" charset="-122"/>
                  <a:cs typeface="+mn-cs"/>
                  <a:sym typeface="+mn-ea"/>
                </a:rPr>
                <a:t>学后反思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endParaRPr>
            </a:p>
          </p:txBody>
        </p:sp>
        <p:pic>
          <p:nvPicPr>
            <p:cNvPr id="25611" name="图片 10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AndTwoObj">
  <p:cSld name="标题，一项大型内容和两项小型内容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46800" y="1828800"/>
            <a:ext cx="5029200" cy="1752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46800" y="3733800"/>
            <a:ext cx="5029200" cy="1752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5"/>
          <p:cNvSpPr>
            <a:spLocks noGrp="1"/>
          </p:cNvSpPr>
          <p:nvPr>
            <p:ph type="dt" sz="half" idx="12"/>
          </p:nvPr>
        </p:nvSpPr>
        <p:spPr>
          <a:xfrm>
            <a:off x="1828800" y="6248400"/>
            <a:ext cx="2540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6"/>
          <p:cNvSpPr>
            <a:spLocks noGrp="1"/>
          </p:cNvSpPr>
          <p:nvPr>
            <p:ph type="ftr" sz="quarter" idx="13"/>
          </p:nvPr>
        </p:nvSpPr>
        <p:spPr>
          <a:xfrm>
            <a:off x="4741863" y="6248400"/>
            <a:ext cx="3860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8958263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en-US" altLang="zh-CN"/>
              <a:t/>
            </a:fld>
            <a:endParaRPr lang="en-US" altLang="zh-CN"/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85E9E66-14D4-496B-997A-3376437A5B02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noProof="1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noProof="1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>
  <p:cSld name="空白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EAA4BE-F7E5-48CC-94C2-6990E95D89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>
  <p:cSld name="1_标题和内容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47E59F8-57DD-4FC0-8441-8277A61FA475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空白幻灯片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Freeform 2670"/>
          <p:cNvSpPr>
            <a:spLocks noEditPoints="1"/>
          </p:cNvSpPr>
          <p:nvPr/>
        </p:nvSpPr>
        <p:spPr bwMode="auto">
          <a:xfrm>
            <a:off x="258763" y="6407150"/>
            <a:ext cx="536575" cy="406400"/>
          </a:xfrm>
          <a:custGeom>
            <a:gdLst>
              <a:gd name="T0" fmla="*/ 250895 w 300"/>
              <a:gd name="T1" fmla="*/ 374103 h 302"/>
              <a:gd name="T2" fmla="*/ 204301 w 300"/>
              <a:gd name="T3" fmla="*/ 398326 h 302"/>
              <a:gd name="T4" fmla="*/ 146953 w 300"/>
              <a:gd name="T5" fmla="*/ 406400 h 302"/>
              <a:gd name="T6" fmla="*/ 32258 w 300"/>
              <a:gd name="T7" fmla="*/ 403709 h 302"/>
              <a:gd name="T8" fmla="*/ 3584 w 300"/>
              <a:gd name="T9" fmla="*/ 382177 h 302"/>
              <a:gd name="T10" fmla="*/ 0 w 300"/>
              <a:gd name="T11" fmla="*/ 293362 h 302"/>
              <a:gd name="T12" fmla="*/ 10753 w 300"/>
              <a:gd name="T13" fmla="*/ 252991 h 302"/>
              <a:gd name="T14" fmla="*/ 43011 w 300"/>
              <a:gd name="T15" fmla="*/ 215311 h 302"/>
              <a:gd name="T16" fmla="*/ 308243 w 300"/>
              <a:gd name="T17" fmla="*/ 18840 h 302"/>
              <a:gd name="T18" fmla="*/ 362006 w 300"/>
              <a:gd name="T19" fmla="*/ 2691 h 302"/>
              <a:gd name="T20" fmla="*/ 419354 w 300"/>
              <a:gd name="T21" fmla="*/ 2691 h 302"/>
              <a:gd name="T22" fmla="*/ 473117 w 300"/>
              <a:gd name="T23" fmla="*/ 18840 h 302"/>
              <a:gd name="T24" fmla="*/ 516128 w 300"/>
              <a:gd name="T25" fmla="*/ 51136 h 302"/>
              <a:gd name="T26" fmla="*/ 537633 w 300"/>
              <a:gd name="T27" fmla="*/ 88816 h 302"/>
              <a:gd name="T28" fmla="*/ 537633 w 300"/>
              <a:gd name="T29" fmla="*/ 134570 h 302"/>
              <a:gd name="T30" fmla="*/ 516128 w 300"/>
              <a:gd name="T31" fmla="*/ 174940 h 302"/>
              <a:gd name="T32" fmla="*/ 250895 w 300"/>
              <a:gd name="T33" fmla="*/ 374103 h 302"/>
              <a:gd name="T34" fmla="*/ 75269 w 300"/>
              <a:gd name="T35" fmla="*/ 250299 h 302"/>
              <a:gd name="T36" fmla="*/ 57348 w 300"/>
              <a:gd name="T37" fmla="*/ 271830 h 302"/>
              <a:gd name="T38" fmla="*/ 53763 w 300"/>
              <a:gd name="T39" fmla="*/ 293362 h 302"/>
              <a:gd name="T40" fmla="*/ 68100 w 300"/>
              <a:gd name="T41" fmla="*/ 304127 h 302"/>
              <a:gd name="T42" fmla="*/ 93190 w 300"/>
              <a:gd name="T43" fmla="*/ 309510 h 302"/>
              <a:gd name="T44" fmla="*/ 114695 w 300"/>
              <a:gd name="T45" fmla="*/ 320275 h 302"/>
              <a:gd name="T46" fmla="*/ 129032 w 300"/>
              <a:gd name="T47" fmla="*/ 336424 h 302"/>
              <a:gd name="T48" fmla="*/ 132616 w 300"/>
              <a:gd name="T49" fmla="*/ 355264 h 302"/>
              <a:gd name="T50" fmla="*/ 146953 w 300"/>
              <a:gd name="T51" fmla="*/ 366029 h 302"/>
              <a:gd name="T52" fmla="*/ 179211 w 300"/>
              <a:gd name="T53" fmla="*/ 360646 h 302"/>
              <a:gd name="T54" fmla="*/ 207885 w 300"/>
              <a:gd name="T55" fmla="*/ 349881 h 302"/>
              <a:gd name="T56" fmla="*/ 222222 w 300"/>
              <a:gd name="T57" fmla="*/ 328350 h 302"/>
              <a:gd name="T58" fmla="*/ 229390 w 300"/>
              <a:gd name="T59" fmla="*/ 304127 h 302"/>
              <a:gd name="T60" fmla="*/ 222222 w 300"/>
              <a:gd name="T61" fmla="*/ 277213 h 302"/>
              <a:gd name="T62" fmla="*/ 200716 w 300"/>
              <a:gd name="T63" fmla="*/ 255682 h 302"/>
              <a:gd name="T64" fmla="*/ 168458 w 300"/>
              <a:gd name="T65" fmla="*/ 239534 h 302"/>
              <a:gd name="T66" fmla="*/ 132616 w 300"/>
              <a:gd name="T67" fmla="*/ 234151 h 302"/>
              <a:gd name="T68" fmla="*/ 103942 w 300"/>
              <a:gd name="T69" fmla="*/ 236842 h 302"/>
              <a:gd name="T70" fmla="*/ 75269 w 300"/>
              <a:gd name="T71" fmla="*/ 250299 h 302"/>
              <a:gd name="T72" fmla="*/ 458780 w 300"/>
              <a:gd name="T73" fmla="*/ 161483 h 302"/>
              <a:gd name="T74" fmla="*/ 476701 w 300"/>
              <a:gd name="T75" fmla="*/ 139952 h 302"/>
              <a:gd name="T76" fmla="*/ 483870 w 300"/>
              <a:gd name="T77" fmla="*/ 113038 h 302"/>
              <a:gd name="T78" fmla="*/ 476701 w 300"/>
              <a:gd name="T79" fmla="*/ 86125 h 302"/>
              <a:gd name="T80" fmla="*/ 458780 w 300"/>
              <a:gd name="T81" fmla="*/ 61902 h 302"/>
              <a:gd name="T82" fmla="*/ 426522 w 300"/>
              <a:gd name="T83" fmla="*/ 45754 h 302"/>
              <a:gd name="T84" fmla="*/ 390680 w 300"/>
              <a:gd name="T85" fmla="*/ 40371 h 302"/>
              <a:gd name="T86" fmla="*/ 354838 w 300"/>
              <a:gd name="T87" fmla="*/ 45754 h 302"/>
              <a:gd name="T88" fmla="*/ 322580 w 300"/>
              <a:gd name="T89" fmla="*/ 61902 h 302"/>
              <a:gd name="T90" fmla="*/ 172043 w 300"/>
              <a:gd name="T91" fmla="*/ 196472 h 302"/>
              <a:gd name="T92" fmla="*/ 218637 w 300"/>
              <a:gd name="T93" fmla="*/ 212620 h 302"/>
              <a:gd name="T94" fmla="*/ 254480 w 300"/>
              <a:gd name="T95" fmla="*/ 242225 h 302"/>
              <a:gd name="T96" fmla="*/ 275985 w 300"/>
              <a:gd name="T97" fmla="*/ 274522 h 30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300" h="302">
                <a:moveTo>
                  <a:pt x="140" y="278"/>
                </a:moveTo>
                <a:lnTo>
                  <a:pt x="140" y="278"/>
                </a:lnTo>
                <a:lnTo>
                  <a:pt x="128" y="288"/>
                </a:lnTo>
                <a:lnTo>
                  <a:pt x="114" y="296"/>
                </a:lnTo>
                <a:lnTo>
                  <a:pt x="98" y="300"/>
                </a:lnTo>
                <a:lnTo>
                  <a:pt x="82" y="302"/>
                </a:lnTo>
                <a:lnTo>
                  <a:pt x="30" y="302"/>
                </a:lnTo>
                <a:lnTo>
                  <a:pt x="18" y="300"/>
                </a:lnTo>
                <a:lnTo>
                  <a:pt x="8" y="292"/>
                </a:lnTo>
                <a:lnTo>
                  <a:pt x="2" y="284"/>
                </a:lnTo>
                <a:lnTo>
                  <a:pt x="0" y="272"/>
                </a:lnTo>
                <a:lnTo>
                  <a:pt x="0" y="218"/>
                </a:lnTo>
                <a:lnTo>
                  <a:pt x="0" y="202"/>
                </a:lnTo>
                <a:lnTo>
                  <a:pt x="6" y="188"/>
                </a:lnTo>
                <a:lnTo>
                  <a:pt x="14" y="174"/>
                </a:lnTo>
                <a:lnTo>
                  <a:pt x="24" y="160"/>
                </a:lnTo>
                <a:lnTo>
                  <a:pt x="160" y="24"/>
                </a:lnTo>
                <a:lnTo>
                  <a:pt x="172" y="14"/>
                </a:lnTo>
                <a:lnTo>
                  <a:pt x="186" y="6"/>
                </a:lnTo>
                <a:lnTo>
                  <a:pt x="202" y="2"/>
                </a:lnTo>
                <a:lnTo>
                  <a:pt x="218" y="0"/>
                </a:lnTo>
                <a:lnTo>
                  <a:pt x="234" y="2"/>
                </a:lnTo>
                <a:lnTo>
                  <a:pt x="250" y="6"/>
                </a:lnTo>
                <a:lnTo>
                  <a:pt x="264" y="14"/>
                </a:lnTo>
                <a:lnTo>
                  <a:pt x="276" y="24"/>
                </a:lnTo>
                <a:lnTo>
                  <a:pt x="288" y="38"/>
                </a:lnTo>
                <a:lnTo>
                  <a:pt x="294" y="52"/>
                </a:lnTo>
                <a:lnTo>
                  <a:pt x="300" y="66"/>
                </a:lnTo>
                <a:lnTo>
                  <a:pt x="300" y="84"/>
                </a:lnTo>
                <a:lnTo>
                  <a:pt x="300" y="100"/>
                </a:lnTo>
                <a:lnTo>
                  <a:pt x="294" y="116"/>
                </a:lnTo>
                <a:lnTo>
                  <a:pt x="288" y="130"/>
                </a:lnTo>
                <a:lnTo>
                  <a:pt x="276" y="142"/>
                </a:lnTo>
                <a:lnTo>
                  <a:pt x="140" y="278"/>
                </a:lnTo>
                <a:close/>
                <a:moveTo>
                  <a:pt x="42" y="186"/>
                </a:moveTo>
                <a:lnTo>
                  <a:pt x="42" y="186"/>
                </a:lnTo>
                <a:lnTo>
                  <a:pt x="36" y="194"/>
                </a:lnTo>
                <a:lnTo>
                  <a:pt x="32" y="202"/>
                </a:lnTo>
                <a:lnTo>
                  <a:pt x="30" y="210"/>
                </a:lnTo>
                <a:lnTo>
                  <a:pt x="30" y="218"/>
                </a:lnTo>
                <a:lnTo>
                  <a:pt x="30" y="228"/>
                </a:lnTo>
                <a:lnTo>
                  <a:pt x="38" y="226"/>
                </a:lnTo>
                <a:lnTo>
                  <a:pt x="44" y="228"/>
                </a:lnTo>
                <a:lnTo>
                  <a:pt x="52" y="230"/>
                </a:lnTo>
                <a:lnTo>
                  <a:pt x="58" y="232"/>
                </a:lnTo>
                <a:lnTo>
                  <a:pt x="64" y="238"/>
                </a:lnTo>
                <a:lnTo>
                  <a:pt x="68" y="244"/>
                </a:lnTo>
                <a:lnTo>
                  <a:pt x="72" y="250"/>
                </a:lnTo>
                <a:lnTo>
                  <a:pt x="74" y="256"/>
                </a:lnTo>
                <a:lnTo>
                  <a:pt x="74" y="264"/>
                </a:lnTo>
                <a:lnTo>
                  <a:pt x="74" y="272"/>
                </a:lnTo>
                <a:lnTo>
                  <a:pt x="82" y="272"/>
                </a:lnTo>
                <a:lnTo>
                  <a:pt x="92" y="270"/>
                </a:lnTo>
                <a:lnTo>
                  <a:pt x="100" y="268"/>
                </a:lnTo>
                <a:lnTo>
                  <a:pt x="108" y="266"/>
                </a:lnTo>
                <a:lnTo>
                  <a:pt x="116" y="260"/>
                </a:lnTo>
                <a:lnTo>
                  <a:pt x="120" y="252"/>
                </a:lnTo>
                <a:lnTo>
                  <a:pt x="124" y="244"/>
                </a:lnTo>
                <a:lnTo>
                  <a:pt x="126" y="236"/>
                </a:lnTo>
                <a:lnTo>
                  <a:pt x="128" y="226"/>
                </a:lnTo>
                <a:lnTo>
                  <a:pt x="126" y="216"/>
                </a:lnTo>
                <a:lnTo>
                  <a:pt x="124" y="206"/>
                </a:lnTo>
                <a:lnTo>
                  <a:pt x="118" y="198"/>
                </a:lnTo>
                <a:lnTo>
                  <a:pt x="112" y="190"/>
                </a:lnTo>
                <a:lnTo>
                  <a:pt x="104" y="182"/>
                </a:lnTo>
                <a:lnTo>
                  <a:pt x="94" y="178"/>
                </a:lnTo>
                <a:lnTo>
                  <a:pt x="86" y="174"/>
                </a:lnTo>
                <a:lnTo>
                  <a:pt x="74" y="174"/>
                </a:lnTo>
                <a:lnTo>
                  <a:pt x="66" y="174"/>
                </a:lnTo>
                <a:lnTo>
                  <a:pt x="58" y="176"/>
                </a:lnTo>
                <a:lnTo>
                  <a:pt x="50" y="180"/>
                </a:lnTo>
                <a:lnTo>
                  <a:pt x="42" y="186"/>
                </a:lnTo>
                <a:close/>
                <a:moveTo>
                  <a:pt x="158" y="218"/>
                </a:moveTo>
                <a:lnTo>
                  <a:pt x="256" y="120"/>
                </a:lnTo>
                <a:lnTo>
                  <a:pt x="262" y="112"/>
                </a:lnTo>
                <a:lnTo>
                  <a:pt x="266" y="104"/>
                </a:lnTo>
                <a:lnTo>
                  <a:pt x="270" y="94"/>
                </a:lnTo>
                <a:lnTo>
                  <a:pt x="270" y="84"/>
                </a:lnTo>
                <a:lnTo>
                  <a:pt x="270" y="72"/>
                </a:lnTo>
                <a:lnTo>
                  <a:pt x="266" y="64"/>
                </a:lnTo>
                <a:lnTo>
                  <a:pt x="262" y="54"/>
                </a:lnTo>
                <a:lnTo>
                  <a:pt x="256" y="46"/>
                </a:lnTo>
                <a:lnTo>
                  <a:pt x="248" y="40"/>
                </a:lnTo>
                <a:lnTo>
                  <a:pt x="238" y="34"/>
                </a:lnTo>
                <a:lnTo>
                  <a:pt x="228" y="32"/>
                </a:lnTo>
                <a:lnTo>
                  <a:pt x="218" y="30"/>
                </a:lnTo>
                <a:lnTo>
                  <a:pt x="208" y="32"/>
                </a:lnTo>
                <a:lnTo>
                  <a:pt x="198" y="34"/>
                </a:lnTo>
                <a:lnTo>
                  <a:pt x="188" y="40"/>
                </a:lnTo>
                <a:lnTo>
                  <a:pt x="180" y="46"/>
                </a:lnTo>
                <a:lnTo>
                  <a:pt x="82" y="144"/>
                </a:lnTo>
                <a:lnTo>
                  <a:pt x="96" y="146"/>
                </a:lnTo>
                <a:lnTo>
                  <a:pt x="110" y="152"/>
                </a:lnTo>
                <a:lnTo>
                  <a:pt x="122" y="158"/>
                </a:lnTo>
                <a:lnTo>
                  <a:pt x="134" y="168"/>
                </a:lnTo>
                <a:lnTo>
                  <a:pt x="142" y="180"/>
                </a:lnTo>
                <a:lnTo>
                  <a:pt x="150" y="192"/>
                </a:lnTo>
                <a:lnTo>
                  <a:pt x="154" y="204"/>
                </a:lnTo>
                <a:lnTo>
                  <a:pt x="158" y="218"/>
                </a:lnTo>
                <a:close/>
              </a:path>
            </a:pathLst>
          </a:custGeom>
          <a:solidFill>
            <a:srgbClr val="EC008D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95338" y="6742113"/>
            <a:ext cx="11391900" cy="71438"/>
          </a:xfrm>
          <a:prstGeom prst="rect">
            <a:avLst/>
          </a:prstGeom>
          <a:solidFill>
            <a:srgbClr val="F298C0"/>
          </a:solidFill>
          <a:ln>
            <a:solidFill>
              <a:srgbClr val="F298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48" name="图片 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9875838" y="6677025"/>
            <a:ext cx="2327275" cy="17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Calibri"/>
              </a:rPr>
              <a:t/>
            </a:fld>
            <a:endParaRPr lang="zh-CN" altLang="en-US">
              <a:latin typeface="Calibri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slideLayout" Target="../slideLayouts/slideLayout23.xml" /><Relationship Id="rId11" Type="http://schemas.openxmlformats.org/officeDocument/2006/relationships/slideLayout" Target="../slideLayouts/slideLayout24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5.xml" /><Relationship Id="rId3" Type="http://schemas.openxmlformats.org/officeDocument/2006/relationships/slideLayout" Target="../slideLayouts/slideLayout16.xml" /><Relationship Id="rId4" Type="http://schemas.openxmlformats.org/officeDocument/2006/relationships/slideLayout" Target="../slideLayouts/slideLayout17.xml" /><Relationship Id="rId5" Type="http://schemas.openxmlformats.org/officeDocument/2006/relationships/slideLayout" Target="../slideLayouts/slideLayout18.xml" /><Relationship Id="rId6" Type="http://schemas.openxmlformats.org/officeDocument/2006/relationships/slideLayout" Target="../slideLayouts/slideLayout19.xml" /><Relationship Id="rId7" Type="http://schemas.openxmlformats.org/officeDocument/2006/relationships/slideLayout" Target="../slideLayouts/slideLayout20.xml" /><Relationship Id="rId8" Type="http://schemas.openxmlformats.org/officeDocument/2006/relationships/slideLayout" Target="../slideLayouts/slideLayout21.xml" /><Relationship Id="rId9" Type="http://schemas.openxmlformats.org/officeDocument/2006/relationships/slideLayout" Target="../slideLayouts/slideLayout2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slideLayout" Target="../slideLayouts/slideLayout34.xml" /><Relationship Id="rId11" Type="http://schemas.openxmlformats.org/officeDocument/2006/relationships/slideLayout" Target="../slideLayouts/slideLayout35.xml" /><Relationship Id="rId12" Type="http://schemas.openxmlformats.org/officeDocument/2006/relationships/slideLayout" Target="../slideLayouts/slideLayout36.xml" /><Relationship Id="rId13" Type="http://schemas.openxmlformats.org/officeDocument/2006/relationships/tags" Target="../tags/tag1.xml" /><Relationship Id="rId14" Type="http://schemas.openxmlformats.org/officeDocument/2006/relationships/tags" Target="../tags/tag2.xml" /><Relationship Id="rId15" Type="http://schemas.openxmlformats.org/officeDocument/2006/relationships/tags" Target="../tags/tag3.xml" /><Relationship Id="rId16" Type="http://schemas.openxmlformats.org/officeDocument/2006/relationships/theme" Target="../theme/theme3.xml" /><Relationship Id="rId2" Type="http://schemas.openxmlformats.org/officeDocument/2006/relationships/slideLayout" Target="../slideLayouts/slideLayout26.xml" /><Relationship Id="rId3" Type="http://schemas.openxmlformats.org/officeDocument/2006/relationships/slideLayout" Target="../slideLayouts/slideLayout27.xml" /><Relationship Id="rId4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9.xml" /><Relationship Id="rId6" Type="http://schemas.openxmlformats.org/officeDocument/2006/relationships/slideLayout" Target="../slideLayouts/slideLayout30.xml" /><Relationship Id="rId7" Type="http://schemas.openxmlformats.org/officeDocument/2006/relationships/slideLayout" Target="../slideLayouts/slideLayout31.xml" /><Relationship Id="rId8" Type="http://schemas.openxmlformats.org/officeDocument/2006/relationships/slideLayout" Target="../slideLayouts/slideLayout32.xml" /><Relationship Id="rId9" Type="http://schemas.openxmlformats.org/officeDocument/2006/relationships/slideLayout" Target="../slideLayouts/slideLayout3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10" Type="http://schemas.openxmlformats.org/officeDocument/2006/relationships/slideLayout" Target="../slideLayouts/slideLayout46.xml" /><Relationship Id="rId11" Type="http://schemas.openxmlformats.org/officeDocument/2006/relationships/slideLayout" Target="../slideLayouts/slideLayout47.xml" /><Relationship Id="rId12" Type="http://schemas.openxmlformats.org/officeDocument/2006/relationships/tags" Target="../tags/tag4.xml" /><Relationship Id="rId13" Type="http://schemas.openxmlformats.org/officeDocument/2006/relationships/tags" Target="../tags/tag5.xml" /><Relationship Id="rId14" Type="http://schemas.openxmlformats.org/officeDocument/2006/relationships/tags" Target="../tags/tag6.xml" /><Relationship Id="rId15" Type="http://schemas.openxmlformats.org/officeDocument/2006/relationships/image" Target="../media/image7.jpeg" /><Relationship Id="rId16" Type="http://schemas.openxmlformats.org/officeDocument/2006/relationships/theme" Target="../theme/theme4.xml" /><Relationship Id="rId2" Type="http://schemas.openxmlformats.org/officeDocument/2006/relationships/slideLayout" Target="../slideLayouts/slideLayout38.xml" /><Relationship Id="rId3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0.xml" /><Relationship Id="rId5" Type="http://schemas.openxmlformats.org/officeDocument/2006/relationships/slideLayout" Target="../slideLayouts/slideLayout41.xml" /><Relationship Id="rId6" Type="http://schemas.openxmlformats.org/officeDocument/2006/relationships/slideLayout" Target="../slideLayouts/slideLayout42.xml" /><Relationship Id="rId7" Type="http://schemas.openxmlformats.org/officeDocument/2006/relationships/slideLayout" Target="../slideLayouts/slideLayout43.xml" /><Relationship Id="rId8" Type="http://schemas.openxmlformats.org/officeDocument/2006/relationships/slideLayout" Target="../slideLayouts/slideLayout44.xml" /><Relationship Id="rId9" Type="http://schemas.openxmlformats.org/officeDocument/2006/relationships/slideLayout" Target="../slideLayouts/slideLayout45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10" Type="http://schemas.openxmlformats.org/officeDocument/2006/relationships/slideLayout" Target="../slideLayouts/slideLayout57.xml" /><Relationship Id="rId11" Type="http://schemas.openxmlformats.org/officeDocument/2006/relationships/slideLayout" Target="../slideLayouts/slideLayout58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9.xml" /><Relationship Id="rId3" Type="http://schemas.openxmlformats.org/officeDocument/2006/relationships/slideLayout" Target="../slideLayouts/slideLayout50.xml" /><Relationship Id="rId4" Type="http://schemas.openxmlformats.org/officeDocument/2006/relationships/slideLayout" Target="../slideLayouts/slideLayout51.xml" /><Relationship Id="rId5" Type="http://schemas.openxmlformats.org/officeDocument/2006/relationships/slideLayout" Target="../slideLayouts/slideLayout52.xml" /><Relationship Id="rId6" Type="http://schemas.openxmlformats.org/officeDocument/2006/relationships/slideLayout" Target="../slideLayouts/slideLayout53.xml" /><Relationship Id="rId7" Type="http://schemas.openxmlformats.org/officeDocument/2006/relationships/slideLayout" Target="../slideLayouts/slideLayout54.xml" /><Relationship Id="rId8" Type="http://schemas.openxmlformats.org/officeDocument/2006/relationships/slideLayout" Target="../slideLayouts/slideLayout55.xml" /><Relationship Id="rId9" Type="http://schemas.openxmlformats.org/officeDocument/2006/relationships/slideLayout" Target="../slideLayouts/slideLayout56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9.xml" /><Relationship Id="rId10" Type="http://schemas.openxmlformats.org/officeDocument/2006/relationships/slideLayout" Target="../slideLayouts/slideLayout68.xml" /><Relationship Id="rId11" Type="http://schemas.openxmlformats.org/officeDocument/2006/relationships/slideLayout" Target="../slideLayouts/slideLayout69.xml" /><Relationship Id="rId12" Type="http://schemas.openxmlformats.org/officeDocument/2006/relationships/slideLayout" Target="../slideLayouts/slideLayout70.xml" /><Relationship Id="rId13" Type="http://schemas.openxmlformats.org/officeDocument/2006/relationships/slideLayout" Target="../slideLayouts/slideLayout71.xml" /><Relationship Id="rId14" Type="http://schemas.openxmlformats.org/officeDocument/2006/relationships/theme" Target="../theme/theme6.xml" /><Relationship Id="rId2" Type="http://schemas.openxmlformats.org/officeDocument/2006/relationships/slideLayout" Target="../slideLayouts/slideLayout60.xml" /><Relationship Id="rId3" Type="http://schemas.openxmlformats.org/officeDocument/2006/relationships/slideLayout" Target="../slideLayouts/slideLayout61.xml" /><Relationship Id="rId4" Type="http://schemas.openxmlformats.org/officeDocument/2006/relationships/slideLayout" Target="../slideLayouts/slideLayout62.xml" /><Relationship Id="rId5" Type="http://schemas.openxmlformats.org/officeDocument/2006/relationships/slideLayout" Target="../slideLayouts/slideLayout63.xml" /><Relationship Id="rId6" Type="http://schemas.openxmlformats.org/officeDocument/2006/relationships/slideLayout" Target="../slideLayouts/slideLayout64.xml" /><Relationship Id="rId7" Type="http://schemas.openxmlformats.org/officeDocument/2006/relationships/slideLayout" Target="../slideLayouts/slideLayout65.xml" /><Relationship Id="rId8" Type="http://schemas.openxmlformats.org/officeDocument/2006/relationships/slideLayout" Target="../slideLayouts/slideLayout66.xml" /><Relationship Id="rId9" Type="http://schemas.openxmlformats.org/officeDocument/2006/relationships/slideLayout" Target="../slideLayouts/slideLayout6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fld id="{565CE74E-AB26-4998-AD42-012C4C1AD076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1026"/>
          <p:cNvSpPr>
            <a:spLocks noGrp="1"/>
          </p:cNvSpPr>
          <p:nvPr>
            <p:ph type="body" idx="5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Arial" pitchFamily="34" charset="0"/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>
                <a:latin typeface="Calibri"/>
              </a:rPr>
              <a:t/>
            </a:fld>
            <a:endParaRPr lang="zh-CN" altLang="en-US"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emf" /><Relationship Id="rId4" Type="http://schemas.openxmlformats.org/officeDocument/2006/relationships/image" Target="../media/image14.jpeg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9.xml" /><Relationship Id="rId2" Type="http://schemas.openxmlformats.org/officeDocument/2006/relationships/tags" Target="../tags/tag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9.xml" /><Relationship Id="rId2" Type="http://schemas.openxmlformats.org/officeDocument/2006/relationships/image" Target="../media/image2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tags" Target="../tags/tag8.xml" /><Relationship Id="rId4" Type="http://schemas.openxmlformats.org/officeDocument/2006/relationships/image" Target="../media/image23.jpeg" /><Relationship Id="rId5" Type="http://schemas.openxmlformats.org/officeDocument/2006/relationships/tags" Target="../tags/tag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0.xml" /><Relationship Id="rId3" Type="http://schemas.openxmlformats.org/officeDocument/2006/relationships/tags" Target="../tags/tag11.xml" /><Relationship Id="rId4" Type="http://schemas.openxmlformats.org/officeDocument/2006/relationships/tags" Target="../tags/tag12.xml" /><Relationship Id="rId5" Type="http://schemas.openxmlformats.org/officeDocument/2006/relationships/tags" Target="../tags/tag13.xml" /><Relationship Id="rId6" Type="http://schemas.openxmlformats.org/officeDocument/2006/relationships/tags" Target="../tags/tag1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1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6.jpeg" /><Relationship Id="rId4" Type="http://schemas.openxmlformats.org/officeDocument/2006/relationships/image" Target="../media/image12.jpeg" /><Relationship Id="rId5" Type="http://schemas.openxmlformats.org/officeDocument/2006/relationships/image" Target="../media/image27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image" Target="../media/image3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2" Type="http://schemas.openxmlformats.org/officeDocument/2006/relationships/tags" Target="../tags/tag17.xml" /><Relationship Id="rId3" Type="http://schemas.openxmlformats.org/officeDocument/2006/relationships/image" Target="../media/image34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2" Type="http://schemas.openxmlformats.org/officeDocument/2006/relationships/image" Target="../media/image35.png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36.emf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37.emf" /><Relationship Id="rId7" Type="http://schemas.openxmlformats.org/officeDocument/2006/relationships/vmlDrawing" Target="../drawings/vmlDrawing2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Relationship Id="rId5" Type="http://schemas.openxmlformats.org/officeDocument/2006/relationships/image" Target="../media/image4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Relationship Id="rId4" Type="http://schemas.openxmlformats.org/officeDocument/2006/relationships/image" Target="../media/image42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43.jpeg" /><Relationship Id="rId4" Type="http://schemas.openxmlformats.org/officeDocument/2006/relationships/image" Target="../media/image44.jpeg" /><Relationship Id="rId5" Type="http://schemas.openxmlformats.org/officeDocument/2006/relationships/image" Target="../media/image4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46.jpeg" /><Relationship Id="rId3" Type="http://schemas.openxmlformats.org/officeDocument/2006/relationships/image" Target="../media/image45.jpeg" /><Relationship Id="rId4" Type="http://schemas.openxmlformats.org/officeDocument/2006/relationships/image" Target="../media/image47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jpeg" /><Relationship Id="rId3" Type="http://schemas.openxmlformats.org/officeDocument/2006/relationships/tags" Target="../tags/tag19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png" /><Relationship Id="rId3" Type="http://schemas.openxmlformats.org/officeDocument/2006/relationships/image" Target="../media/image4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2" Type="http://schemas.openxmlformats.org/officeDocument/2006/relationships/image" Target="../media/image50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Relationship Id="rId4" Type="http://schemas.openxmlformats.org/officeDocument/2006/relationships/image" Target="../media/image51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52.png" /><Relationship Id="rId4" Type="http://schemas.openxmlformats.org/officeDocument/2006/relationships/image" Target="../media/image53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54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0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5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6.png" /><Relationship Id="rId4" Type="http://schemas.openxmlformats.org/officeDocument/2006/relationships/image" Target="../media/image56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7.png" /><Relationship Id="rId3" Type="http://schemas.openxmlformats.org/officeDocument/2006/relationships/image" Target="../media/image58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16.png" /><Relationship Id="rId3" Type="http://schemas.openxmlformats.org/officeDocument/2006/relationships/image" Target="../media/image28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image" Target="../media/image59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60.png" /><Relationship Id="rId3" Type="http://schemas.openxmlformats.org/officeDocument/2006/relationships/image" Target="../media/image6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1746" name="Picture 2" descr="p46_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843" y="-25400"/>
            <a:ext cx="2474912" cy="299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WordArt 3"/>
          <p:cNvSpPr/>
          <p:nvPr/>
        </p:nvSpPr>
        <p:spPr>
          <a:xfrm>
            <a:off x="2057400" y="2971800"/>
            <a:ext cx="8064500" cy="1089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苏联的社会主义建设</a:t>
            </a:r>
            <a:endParaRPr lang="zh-CN" altLang="en-US" sz="3600" b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8" name="Rectangle 4"/>
          <p:cNvSpPr/>
          <p:nvPr/>
        </p:nvSpPr>
        <p:spPr>
          <a:xfrm>
            <a:off x="5087938" y="2028825"/>
            <a:ext cx="29527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Arial" pitchFamily="34" charset="0"/>
              </a:rPr>
              <a:t>第 </a:t>
            </a:r>
            <a:r>
              <a:rPr lang="en-US" altLang="zh-CN" sz="4800" b="1">
                <a:solidFill>
                  <a:srgbClr val="FF0000"/>
                </a:solidFill>
                <a:latin typeface="Arial" pitchFamily="34" charset="0"/>
              </a:rPr>
              <a:t>11 </a:t>
            </a:r>
            <a:r>
              <a:rPr lang="zh-CN" altLang="en-US" sz="4800" b="1">
                <a:solidFill>
                  <a:srgbClr val="FF0000"/>
                </a:solidFill>
                <a:latin typeface="Arial" pitchFamily="34" charset="0"/>
              </a:rPr>
              <a:t>课</a:t>
            </a:r>
          </a:p>
        </p:txBody>
      </p:sp>
      <p:pic>
        <p:nvPicPr>
          <p:cNvPr id="31749" name="Picture 5" descr="斯大林3"/>
          <p:cNvPicPr>
            <a:picLocks noChangeAspect="1"/>
          </p:cNvPicPr>
          <p:nvPr/>
        </p:nvPicPr>
        <p:blipFill>
          <a:blip r:embed="rId3"/>
          <a:srcRect l="1994" t="1352" b="12686"/>
          <a:stretch>
            <a:fillRect/>
          </a:stretch>
        </p:blipFill>
        <p:spPr>
          <a:xfrm>
            <a:off x="9070340" y="4060825"/>
            <a:ext cx="2555875" cy="2781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6" name="对象 1"/>
          <p:cNvGraphicFramePr>
            <a:graphicFrameLocks noChangeAspect="1"/>
          </p:cNvGraphicFramePr>
          <p:nvPr/>
        </p:nvGraphicFramePr>
        <p:xfrm>
          <a:off x="774065" y="809625"/>
          <a:ext cx="4414520" cy="3106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MSGraph.Chart.8">
                  <p:embed/>
                </p:oleObj>
              </mc:Choice>
              <mc:Fallback>
                <p:oleObj r:id="rId2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74065" y="809625"/>
                        <a:ext cx="4414520" cy="3106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31" descr="QQ截图20140316081926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22708" y="955675"/>
            <a:ext cx="4748213" cy="2374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1888808" y="125889"/>
            <a:ext cx="3060700" cy="8299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1917—1920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年苏俄粮食</a:t>
            </a:r>
            <a:r>
              <a:rPr kumimoji="0" lang="zh-CN" altLang="en-US" sz="2400" b="1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征购量</a:t>
            </a:r>
            <a:endParaRPr kumimoji="0" lang="zh-CN" altLang="en-US" sz="2400" b="1" i="0" u="sng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Text Box 41"/>
          <p:cNvSpPr txBox="1">
            <a:spLocks noChangeArrowheads="1"/>
          </p:cNvSpPr>
          <p:nvPr/>
        </p:nvSpPr>
        <p:spPr bwMode="auto">
          <a:xfrm>
            <a:off x="7106920" y="125572"/>
            <a:ext cx="2808288" cy="8299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1913—1921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年苏俄粮食</a:t>
            </a:r>
            <a:r>
              <a:rPr kumimoji="0" lang="zh-CN" altLang="en-US" sz="2400" b="1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产量</a:t>
            </a:r>
            <a:endParaRPr kumimoji="0" lang="zh-CN" altLang="en-US" sz="2400" b="1" i="0" u="sng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3415" y="4062095"/>
            <a:ext cx="10862310" cy="20612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indent="0">
              <a:spcBef>
                <a:spcPct val="20000"/>
              </a:spcBef>
              <a:buNone/>
            </a:pP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农民不堪忍受越来越严重的无偿征购，有意减产，以抗拒粮食征集。导致俄国</a:t>
            </a:r>
            <a:r>
              <a:rPr lang="en-US" altLang="zh-CN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1920</a:t>
            </a: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年的粮食产量只有</a:t>
            </a:r>
            <a:r>
              <a:rPr lang="en-US" altLang="zh-CN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1913</a:t>
            </a: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年的一半，</a:t>
            </a:r>
            <a:r>
              <a:rPr lang="en-US" altLang="zh-CN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1921</a:t>
            </a: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年的播种面积比</a:t>
            </a:r>
            <a:r>
              <a:rPr lang="en-US" altLang="zh-CN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1920</a:t>
            </a: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年减少了</a:t>
            </a:r>
            <a:r>
              <a:rPr lang="en-US" altLang="zh-CN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690</a:t>
            </a:r>
            <a:r>
              <a:rPr lang="zh-CN" altLang="en-US" sz="3200">
                <a:solidFill>
                  <a:srgbClr val="0D0D0D"/>
                </a:solidFill>
                <a:latin typeface="微软雅黑"/>
                <a:ea typeface="微软雅黑"/>
                <a:sym typeface="+mn-ea"/>
              </a:rPr>
              <a:t>万公顷。农民中反苏维埃的情绪日益严重。</a:t>
            </a:r>
            <a:endParaRPr lang="zh-CN" altLang="en-US" sz="3200"/>
          </a:p>
        </p:txBody>
      </p:sp>
      <p:sp>
        <p:nvSpPr>
          <p:cNvPr id="27651" name="矩形 27650"/>
          <p:cNvSpPr/>
          <p:nvPr/>
        </p:nvSpPr>
        <p:spPr>
          <a:xfrm>
            <a:off x="652780" y="2493645"/>
            <a:ext cx="10863580" cy="15684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2D65B4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200">
                <a:solidFill>
                  <a:srgbClr val="0D0D0D"/>
                </a:solidFill>
                <a:latin typeface="方正粗黑宋简体" charset="-122"/>
                <a:ea typeface="方正粗黑宋简体" charset="-122"/>
              </a:rPr>
              <a:t>  </a:t>
            </a:r>
            <a:r>
              <a:rPr lang="en-US" altLang="zh-CN" sz="3200" b="1">
                <a:solidFill>
                  <a:srgbClr val="0D0D0D"/>
                </a:solidFill>
                <a:latin typeface="方正粗黑宋简体" charset="-122"/>
                <a:ea typeface="方正粗黑宋简体" charset="-122"/>
              </a:rPr>
              <a:t>1920</a:t>
            </a:r>
            <a:r>
              <a:rPr lang="zh-CN" altLang="en-US" sz="3200" b="1">
                <a:solidFill>
                  <a:srgbClr val="0D0D0D"/>
                </a:solidFill>
                <a:latin typeface="方正粗黑宋简体" charset="-122"/>
                <a:ea typeface="方正粗黑宋简体" charset="-122"/>
              </a:rPr>
              <a:t>年，苏俄农民中流传这样的说法：“土地属于我们，面包却属于你们；水属于我们，鱼却属于你们；森林属于我们，木材却属于你们。”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95178" y="33655"/>
            <a:ext cx="3001962" cy="922020"/>
          </a:xfrm>
          <a:prstGeom prst="rect">
            <a:avLst/>
          </a:prstGeom>
          <a:solidFill>
            <a:srgbClr val="FBCE6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 b="1">
                <a:latin typeface="微软雅黑"/>
                <a:ea typeface="微软雅黑"/>
              </a:rPr>
              <a:t>经济危机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5480" y="955675"/>
            <a:ext cx="10862310" cy="156845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/>
              <a:t>农产品和原料短缺，导致多数工厂停产，1920年的工业产值只有战前的13%，煤和钢铁产量只有1917年的28%和4%。工人大量失业，开始罢工游行。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1"/>
      <p:bldP spid="2" grpId="2"/>
      <p:bldP spid="27651" grpId="3"/>
      <p:bldP spid="3" grpId="4"/>
      <p:bldP spid="4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27965" y="1231900"/>
            <a:ext cx="7292340" cy="26765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1921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年春，在彼得格勒、莫斯科等城市发生了</a:t>
            </a:r>
            <a:r>
              <a:rPr kumimoji="0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工人罢工和抗议游行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。更为严重的是，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28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日发生了喀琅施塔得</a:t>
            </a:r>
            <a:r>
              <a:rPr kumimoji="0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水兵叛乱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，他们抛出了“贸易自由”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“</a:t>
            </a:r>
            <a:r>
              <a:rPr kumimoji="0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拥护不要共产党人参加的苏维埃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。参加叛乱的水兵大部分来自农村，他们的情绪反映了农民是何等的不满。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pic>
        <p:nvPicPr>
          <p:cNvPr id="6" name="Picture 17" descr="图片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717790" y="161925"/>
            <a:ext cx="4346575" cy="374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3"/>
          <p:cNvSpPr/>
          <p:nvPr/>
        </p:nvSpPr>
        <p:spPr>
          <a:xfrm>
            <a:off x="126365" y="4154170"/>
            <a:ext cx="11612880" cy="181483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zh-CN" sz="2800" b="1">
                <a:latin typeface="宋体" pitchFamily="2" charset="-122"/>
              </a:rPr>
              <a:t>[资料]    </a:t>
            </a:r>
          </a:p>
          <a:p>
            <a:pPr eaLnBrk="0" hangingPunct="0"/>
            <a:r>
              <a:rPr lang="zh-CN" altLang="zh-CN" sz="2800" b="1">
                <a:latin typeface="宋体" pitchFamily="2" charset="-122"/>
              </a:rPr>
              <a:t>    我们计划……用</a:t>
            </a:r>
            <a:r>
              <a:rPr lang="zh-CN" altLang="zh-CN" sz="2800" b="1" u="sng">
                <a:solidFill>
                  <a:srgbClr val="FF0000"/>
                </a:solidFill>
                <a:latin typeface="宋体" pitchFamily="2" charset="-122"/>
              </a:rPr>
              <a:t>无产阶级国家直接下命令的办法</a:t>
            </a:r>
            <a:r>
              <a:rPr lang="zh-CN" altLang="zh-CN" sz="2800" b="1">
                <a:latin typeface="宋体" pitchFamily="2" charset="-122"/>
              </a:rPr>
              <a:t>在一个</a:t>
            </a:r>
            <a:r>
              <a:rPr lang="zh-CN" altLang="zh-CN" sz="2800" b="1" u="sng">
                <a:solidFill>
                  <a:srgbClr val="FF0000"/>
                </a:solidFill>
                <a:latin typeface="宋体" pitchFamily="2" charset="-122"/>
              </a:rPr>
              <a:t>小农国家</a:t>
            </a:r>
            <a:r>
              <a:rPr lang="zh-CN" altLang="zh-CN" sz="2800" b="1">
                <a:latin typeface="宋体" pitchFamily="2" charset="-122"/>
              </a:rPr>
              <a:t>里按共产主义原则来调整国家的产品生产和分配。现实生活说明我们</a:t>
            </a:r>
            <a:r>
              <a:rPr lang="zh-CN" altLang="zh-CN" sz="2800" b="1" u="sng">
                <a:solidFill>
                  <a:srgbClr val="FF0000"/>
                </a:solidFill>
                <a:latin typeface="宋体" pitchFamily="2" charset="-122"/>
              </a:rPr>
              <a:t>错了</a:t>
            </a:r>
            <a:r>
              <a:rPr lang="zh-CN" altLang="zh-CN" sz="2800" b="1">
                <a:latin typeface="宋体" pitchFamily="2" charset="-122"/>
              </a:rPr>
              <a:t>。                       </a:t>
            </a:r>
            <a:r>
              <a:rPr lang="en-US" altLang="zh-CN" sz="2800" b="1">
                <a:latin typeface="宋体" pitchFamily="2" charset="-122"/>
              </a:rPr>
              <a:t>                           </a:t>
            </a:r>
            <a:r>
              <a:rPr lang="zh-CN" altLang="zh-CN" sz="2800" b="1">
                <a:latin typeface="宋体" pitchFamily="2" charset="-122"/>
              </a:rPr>
              <a:t>──列宁</a:t>
            </a:r>
          </a:p>
        </p:txBody>
      </p:sp>
      <p:sp>
        <p:nvSpPr>
          <p:cNvPr id="9" name="对话气泡: 椭圆形 1"/>
          <p:cNvSpPr/>
          <p:nvPr/>
        </p:nvSpPr>
        <p:spPr>
          <a:xfrm>
            <a:off x="2493963" y="3630613"/>
            <a:ext cx="3454400" cy="1185863"/>
          </a:xfrm>
          <a:prstGeom prst="wedgeEllipseCallout">
            <a:avLst>
              <a:gd name="adj1" fmla="val 22085"/>
              <a:gd name="adj2" fmla="val 6126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战时共产主义政策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71738" y="161925"/>
            <a:ext cx="3001962" cy="922020"/>
          </a:xfrm>
          <a:prstGeom prst="rect">
            <a:avLst/>
          </a:prstGeom>
          <a:solidFill>
            <a:srgbClr val="FBCE6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 b="1">
                <a:latin typeface="微软雅黑"/>
                <a:ea typeface="微软雅黑"/>
              </a:rPr>
              <a:t>政治危机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1"/>
      <p:bldP spid="9" grpId="2"/>
      <p:bldP spid="3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6626" name="表格 26625"/>
          <p:cNvGraphicFramePr>
            <a:graphicFrameLocks noGrp="1"/>
          </p:cNvGraphicFramePr>
          <p:nvPr/>
        </p:nvGraphicFramePr>
        <p:xfrm>
          <a:off x="446088" y="646113"/>
          <a:ext cx="10865485" cy="5829300"/>
        </p:xfrm>
        <a:graphic>
          <a:graphicData uri="http://schemas.openxmlformats.org/drawingml/2006/table">
            <a:tbl>
              <a:tblPr/>
              <a:tblGrid>
                <a:gridCol w="1506220"/>
                <a:gridCol w="4410710"/>
                <a:gridCol w="4948555"/>
              </a:tblGrid>
              <a:tr h="77089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部门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战时共产主义政策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800" b="1" u="sng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新</a:t>
                      </a: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经济政策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27635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农业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en-US" altLang="zh-CN" sz="3600">
                        <a:latin typeface="微软雅黑"/>
                        <a:ea typeface="微软雅黑"/>
                      </a:endParaRPr>
                    </a:p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28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4333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工业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4333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商业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43330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r>
                        <a:rPr lang="zh-CN" altLang="en-US" sz="4000" b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微软雅黑"/>
                          <a:ea typeface="微软雅黑"/>
                        </a:rPr>
                        <a:t>分配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buNone/>
                      </a:pPr>
                      <a:endParaRPr lang="zh-CN" altLang="en-US" sz="3600">
                        <a:latin typeface="微软雅黑"/>
                        <a:ea typeface="微软雅黑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0507" name="Rectangle 24"/>
          <p:cNvSpPr/>
          <p:nvPr/>
        </p:nvSpPr>
        <p:spPr>
          <a:xfrm>
            <a:off x="1970088" y="1492250"/>
            <a:ext cx="4354512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>
                <a:solidFill>
                  <a:srgbClr val="0D0D0D"/>
                </a:solidFill>
                <a:latin typeface="微软雅黑"/>
                <a:ea typeface="微软雅黑"/>
              </a:rPr>
              <a:t>实行余粮收集制，</a:t>
            </a:r>
          </a:p>
          <a:p>
            <a:pPr algn="ctr"/>
            <a:r>
              <a:rPr lang="zh-CN" altLang="en-US" sz="3600" b="1">
                <a:solidFill>
                  <a:srgbClr val="0D0D0D"/>
                </a:solidFill>
                <a:latin typeface="微软雅黑"/>
                <a:ea typeface="微软雅黑"/>
              </a:rPr>
              <a:t>强制征收农民的余粮</a:t>
            </a:r>
          </a:p>
        </p:txBody>
      </p:sp>
      <p:sp>
        <p:nvSpPr>
          <p:cNvPr id="26649" name="Rectangle 25"/>
          <p:cNvSpPr/>
          <p:nvPr/>
        </p:nvSpPr>
        <p:spPr>
          <a:xfrm>
            <a:off x="6924675" y="1752600"/>
            <a:ext cx="358140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>
                <a:solidFill>
                  <a:srgbClr val="CC0000"/>
                </a:solidFill>
                <a:latin typeface="微软雅黑"/>
                <a:ea typeface="微软雅黑"/>
                <a:sym typeface="黑体" panose="02010609060101010101" charset="-122"/>
              </a:rPr>
              <a:t>实行粮食税</a:t>
            </a:r>
          </a:p>
        </p:txBody>
      </p:sp>
      <p:sp>
        <p:nvSpPr>
          <p:cNvPr id="26650" name="Rectangle 26"/>
          <p:cNvSpPr/>
          <p:nvPr/>
        </p:nvSpPr>
        <p:spPr>
          <a:xfrm>
            <a:off x="6457950" y="3027363"/>
            <a:ext cx="480060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b="1">
                <a:solidFill>
                  <a:srgbClr val="CC0000"/>
                </a:solidFill>
                <a:latin typeface="微软雅黑"/>
                <a:ea typeface="微软雅黑"/>
              </a:rPr>
              <a:t>允许私人经营中小企业</a:t>
            </a:r>
          </a:p>
        </p:txBody>
      </p:sp>
      <p:sp>
        <p:nvSpPr>
          <p:cNvPr id="20510" name="Rectangle 27"/>
          <p:cNvSpPr/>
          <p:nvPr/>
        </p:nvSpPr>
        <p:spPr>
          <a:xfrm>
            <a:off x="2176463" y="4254500"/>
            <a:ext cx="395605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>
                <a:solidFill>
                  <a:srgbClr val="0D0D0D"/>
                </a:solidFill>
                <a:latin typeface="微软雅黑"/>
                <a:ea typeface="微软雅黑"/>
                <a:sym typeface="黑体" panose="02010609060101010101" charset="-122"/>
              </a:rPr>
              <a:t>取消自由贸易</a:t>
            </a:r>
          </a:p>
        </p:txBody>
      </p:sp>
      <p:sp>
        <p:nvSpPr>
          <p:cNvPr id="26652" name="Rectangle 28"/>
          <p:cNvSpPr/>
          <p:nvPr/>
        </p:nvSpPr>
        <p:spPr>
          <a:xfrm>
            <a:off x="6413500" y="4006850"/>
            <a:ext cx="4802188" cy="1200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600" b="1">
                <a:solidFill>
                  <a:srgbClr val="CC0000"/>
                </a:solidFill>
                <a:latin typeface="微软雅黑"/>
                <a:ea typeface="微软雅黑"/>
              </a:rPr>
              <a:t>实行自由贸易，恢复商品货币关系。</a:t>
            </a:r>
          </a:p>
        </p:txBody>
      </p:sp>
      <p:sp>
        <p:nvSpPr>
          <p:cNvPr id="20512" name="Rectangle 29"/>
          <p:cNvSpPr/>
          <p:nvPr/>
        </p:nvSpPr>
        <p:spPr>
          <a:xfrm>
            <a:off x="2303463" y="3041650"/>
            <a:ext cx="362267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0D0D0D"/>
                </a:solidFill>
                <a:latin typeface="微软雅黑"/>
                <a:ea typeface="微软雅黑"/>
                <a:sym typeface="黑体" panose="02010609060101010101" charset="-122"/>
              </a:rPr>
              <a:t>实行工业国有化</a:t>
            </a:r>
          </a:p>
        </p:txBody>
      </p:sp>
      <p:sp>
        <p:nvSpPr>
          <p:cNvPr id="20513" name="Rectangle 27"/>
          <p:cNvSpPr/>
          <p:nvPr/>
        </p:nvSpPr>
        <p:spPr>
          <a:xfrm>
            <a:off x="2311400" y="5413375"/>
            <a:ext cx="368617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>
                <a:solidFill>
                  <a:srgbClr val="0D0D0D"/>
                </a:solidFill>
                <a:latin typeface="微软雅黑"/>
                <a:ea typeface="微软雅黑"/>
                <a:sym typeface="黑体" panose="02010609060101010101" charset="-122"/>
              </a:rPr>
              <a:t>实行实物配给制</a:t>
            </a:r>
          </a:p>
        </p:txBody>
      </p:sp>
      <p:sp>
        <p:nvSpPr>
          <p:cNvPr id="4" name="Rectangle 27"/>
          <p:cNvSpPr/>
          <p:nvPr/>
        </p:nvSpPr>
        <p:spPr>
          <a:xfrm>
            <a:off x="6457950" y="5457825"/>
            <a:ext cx="480060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CC0000"/>
                </a:solidFill>
                <a:latin typeface="微软雅黑"/>
                <a:ea typeface="微软雅黑"/>
                <a:sym typeface="黑体" panose="02010609060101010101" charset="-122"/>
              </a:rPr>
              <a:t>实行按劳取酬的工资制</a:t>
            </a:r>
            <a:endParaRPr lang="en-US" altLang="zh-CN" sz="3600" b="1">
              <a:solidFill>
                <a:srgbClr val="CC0000"/>
              </a:solidFill>
              <a:latin typeface="微软雅黑"/>
              <a:ea typeface="微软雅黑"/>
              <a:sym typeface="黑体" panose="02010609060101010101" charset="-122"/>
            </a:endParaRPr>
          </a:p>
        </p:txBody>
      </p:sp>
      <p:sp>
        <p:nvSpPr>
          <p:cNvPr id="20515" name="文本框 1"/>
          <p:cNvSpPr txBox="1"/>
          <p:nvPr/>
        </p:nvSpPr>
        <p:spPr>
          <a:xfrm>
            <a:off x="2600325" y="52388"/>
            <a:ext cx="3028950" cy="706437"/>
          </a:xfrm>
          <a:prstGeom prst="rect">
            <a:avLst/>
          </a:prstGeom>
          <a:solidFill>
            <a:srgbClr val="FCDE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4000">
                <a:latin typeface="方正粗黑宋简体" charset="-122"/>
                <a:ea typeface="方正粗黑宋简体" charset="-122"/>
              </a:rPr>
              <a:t>1918-1921</a:t>
            </a:r>
          </a:p>
        </p:txBody>
      </p:sp>
      <p:sp>
        <p:nvSpPr>
          <p:cNvPr id="20516" name="文本框 4"/>
          <p:cNvSpPr txBox="1"/>
          <p:nvPr/>
        </p:nvSpPr>
        <p:spPr>
          <a:xfrm>
            <a:off x="7353300" y="52388"/>
            <a:ext cx="3027363" cy="706437"/>
          </a:xfrm>
          <a:prstGeom prst="rect">
            <a:avLst/>
          </a:prstGeom>
          <a:solidFill>
            <a:srgbClr val="FCDE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buSzTx/>
            </a:pPr>
            <a:r>
              <a:rPr lang="en-US" altLang="zh-CN" sz="4000">
                <a:latin typeface="方正粗黑宋简体" charset="-122"/>
                <a:ea typeface="方正粗黑宋简体" charset="-122"/>
              </a:rPr>
              <a:t>1921-1928</a:t>
            </a:r>
          </a:p>
        </p:txBody>
      </p:sp>
      <p:sp>
        <p:nvSpPr>
          <p:cNvPr id="7" name="矩形 6"/>
          <p:cNvSpPr/>
          <p:nvPr/>
        </p:nvSpPr>
        <p:spPr>
          <a:xfrm>
            <a:off x="2721293" y="2691130"/>
            <a:ext cx="6748462" cy="1716088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b="1">
                <a:solidFill>
                  <a:schemeClr val="bg1"/>
                </a:solidFill>
                <a:latin typeface="微软雅黑"/>
                <a:ea typeface="微软雅黑"/>
                <a:sym typeface="黑体" panose="02010609060101010101" charset="-122"/>
              </a:rPr>
              <a:t>特点：允许多种经济并存，  大力发展商品经济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9" grpId="0"/>
      <p:bldP spid="26650" grpId="1"/>
      <p:bldP spid="26652" grpId="2"/>
      <p:bldP spid="4" grpId="3"/>
      <p:bldP spid="7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529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29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1225" y="4675188"/>
            <a:ext cx="1120775" cy="1370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0" name="Text Box 9"/>
          <p:cNvSpPr txBox="1"/>
          <p:nvPr/>
        </p:nvSpPr>
        <p:spPr>
          <a:xfrm>
            <a:off x="1125538" y="690563"/>
            <a:ext cx="19764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Calibri"/>
              </a:rPr>
              <a:t>5</a:t>
            </a:r>
            <a:r>
              <a:rPr lang="zh-CN" altLang="en-US" sz="3200" b="1">
                <a:latin typeface="Calibri"/>
              </a:rPr>
              <a:t>．作用：</a:t>
            </a:r>
          </a:p>
        </p:txBody>
      </p:sp>
      <p:sp>
        <p:nvSpPr>
          <p:cNvPr id="55301" name="矩形 1"/>
          <p:cNvSpPr/>
          <p:nvPr/>
        </p:nvSpPr>
        <p:spPr>
          <a:xfrm>
            <a:off x="300038" y="2274888"/>
            <a:ext cx="6496050" cy="2892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>
                <a:latin typeface="楷体" pitchFamily="49" charset="-122"/>
                <a:ea typeface="楷体" pitchFamily="49" charset="-122"/>
              </a:rPr>
              <a:t>    新经济政策的实验，使苏联经济得到了恢复，列宁对此感到很欣慰，他说“在战争结束的时候，俄国就象一个被打得半死的人，而现在，谢天谢地，他居然能拄着拐杖走动了！”</a:t>
            </a:r>
            <a:endParaRPr lang="en-US" altLang="zh-CN" sz="3000" b="1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>
                <a:solidFill>
                  <a:srgbClr val="C10000"/>
                </a:solidFill>
                <a:latin typeface="宋体" pitchFamily="2" charset="-122"/>
              </a:rPr>
              <a:t>材料中列宁的言论，反映了什么？</a:t>
            </a:r>
            <a:r>
              <a:rPr lang="zh-CN" altLang="en-US" sz="3000" b="1">
                <a:solidFill>
                  <a:srgbClr val="C10000"/>
                </a:solidFill>
                <a:latin typeface="楷体" pitchFamily="49" charset="-122"/>
                <a:ea typeface="楷体" pitchFamily="49" charset="-122"/>
              </a:rPr>
              <a:t> </a:t>
            </a:r>
          </a:p>
        </p:txBody>
      </p:sp>
      <p:graphicFrame>
        <p:nvGraphicFramePr>
          <p:cNvPr id="8" name="Group 3"/>
          <p:cNvGraphicFramePr>
            <a:graphicFrameLocks noGrp="1"/>
          </p:cNvGraphicFramePr>
          <p:nvPr/>
        </p:nvGraphicFramePr>
        <p:xfrm>
          <a:off x="7359650" y="2708275"/>
          <a:ext cx="3707765" cy="2679065"/>
        </p:xfrm>
        <a:graphic>
          <a:graphicData uri="http://schemas.openxmlformats.org/drawingml/2006/table">
            <a:tbl>
              <a:tblPr/>
              <a:tblGrid>
                <a:gridCol w="3707765"/>
              </a:tblGrid>
              <a:tr h="2679065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微软雅黑"/>
                        <a:ea typeface="微软雅黑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306" name="Text Box 9"/>
          <p:cNvSpPr txBox="1"/>
          <p:nvPr/>
        </p:nvSpPr>
        <p:spPr>
          <a:xfrm>
            <a:off x="6786563" y="2711450"/>
            <a:ext cx="581025" cy="306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120</a:t>
            </a:r>
          </a:p>
        </p:txBody>
      </p:sp>
      <p:sp>
        <p:nvSpPr>
          <p:cNvPr id="55307" name="Text Box 10"/>
          <p:cNvSpPr txBox="1"/>
          <p:nvPr/>
        </p:nvSpPr>
        <p:spPr>
          <a:xfrm>
            <a:off x="6791325" y="3017838"/>
            <a:ext cx="644525" cy="306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100</a:t>
            </a:r>
          </a:p>
        </p:txBody>
      </p:sp>
      <p:sp>
        <p:nvSpPr>
          <p:cNvPr id="55308" name="Text Box 11"/>
          <p:cNvSpPr txBox="1"/>
          <p:nvPr/>
        </p:nvSpPr>
        <p:spPr>
          <a:xfrm>
            <a:off x="6831013" y="3448050"/>
            <a:ext cx="5365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80</a:t>
            </a:r>
          </a:p>
        </p:txBody>
      </p:sp>
      <p:sp>
        <p:nvSpPr>
          <p:cNvPr id="55309" name="Text Box 12"/>
          <p:cNvSpPr txBox="1"/>
          <p:nvPr/>
        </p:nvSpPr>
        <p:spPr>
          <a:xfrm>
            <a:off x="6831013" y="3870325"/>
            <a:ext cx="51752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60</a:t>
            </a:r>
          </a:p>
        </p:txBody>
      </p:sp>
      <p:sp>
        <p:nvSpPr>
          <p:cNvPr id="55310" name="Text Box 13"/>
          <p:cNvSpPr txBox="1"/>
          <p:nvPr/>
        </p:nvSpPr>
        <p:spPr>
          <a:xfrm>
            <a:off x="6831013" y="4310063"/>
            <a:ext cx="630237" cy="306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40</a:t>
            </a:r>
          </a:p>
        </p:txBody>
      </p:sp>
      <p:sp>
        <p:nvSpPr>
          <p:cNvPr id="55311" name="Text Box 14"/>
          <p:cNvSpPr txBox="1"/>
          <p:nvPr/>
        </p:nvSpPr>
        <p:spPr>
          <a:xfrm>
            <a:off x="6840538" y="4740275"/>
            <a:ext cx="449262" cy="306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20</a:t>
            </a:r>
          </a:p>
        </p:txBody>
      </p:sp>
      <p:sp>
        <p:nvSpPr>
          <p:cNvPr id="55312" name="Text Box 15"/>
          <p:cNvSpPr txBox="1"/>
          <p:nvPr/>
        </p:nvSpPr>
        <p:spPr>
          <a:xfrm>
            <a:off x="7019925" y="5364163"/>
            <a:ext cx="339725" cy="306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 b="1">
                <a:latin typeface="微软雅黑"/>
                <a:ea typeface="微软雅黑"/>
              </a:rPr>
              <a:t>0</a:t>
            </a:r>
          </a:p>
        </p:txBody>
      </p:sp>
      <p:grpSp>
        <p:nvGrpSpPr>
          <p:cNvPr id="55313" name="Group 16"/>
          <p:cNvGrpSpPr/>
          <p:nvPr/>
        </p:nvGrpSpPr>
        <p:grpSpPr>
          <a:xfrm>
            <a:off x="7350125" y="2798763"/>
            <a:ext cx="2865438" cy="2582862"/>
            <a:chExt cx="2448" cy="2592"/>
          </a:xfrm>
        </p:grpSpPr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0" y="0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>
              <a:off x="0" y="432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0" y="863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>
              <a:off x="0" y="1297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0" y="1729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22" name="Line 22"/>
            <p:cNvSpPr>
              <a:spLocks noChangeShapeType="1"/>
            </p:cNvSpPr>
            <p:nvPr/>
          </p:nvSpPr>
          <p:spPr bwMode="auto">
            <a:xfrm>
              <a:off x="0" y="2160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55333" name="Rectangle 23"/>
            <p:cNvSpPr/>
            <p:nvPr/>
          </p:nvSpPr>
          <p:spPr>
            <a:xfrm>
              <a:off x="240" y="432"/>
              <a:ext cx="240" cy="2160"/>
            </a:xfrm>
            <a:prstGeom prst="rect">
              <a:avLst/>
            </a:prstGeom>
            <a:solidFill>
              <a:srgbClr val="80000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  <p:sp>
          <p:nvSpPr>
            <p:cNvPr id="55334" name="Rectangle 24"/>
            <p:cNvSpPr/>
            <p:nvPr/>
          </p:nvSpPr>
          <p:spPr>
            <a:xfrm>
              <a:off x="480" y="1248"/>
              <a:ext cx="240" cy="1344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  <p:sp>
          <p:nvSpPr>
            <p:cNvPr id="55335" name="Rectangle 25"/>
            <p:cNvSpPr/>
            <p:nvPr/>
          </p:nvSpPr>
          <p:spPr>
            <a:xfrm>
              <a:off x="720" y="0"/>
              <a:ext cx="240" cy="259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  <p:sp>
          <p:nvSpPr>
            <p:cNvPr id="55336" name="Rectangle 26"/>
            <p:cNvSpPr/>
            <p:nvPr/>
          </p:nvSpPr>
          <p:spPr>
            <a:xfrm>
              <a:off x="1728" y="432"/>
              <a:ext cx="240" cy="2160"/>
            </a:xfrm>
            <a:prstGeom prst="rect">
              <a:avLst/>
            </a:prstGeom>
            <a:solidFill>
              <a:srgbClr val="80000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  <p:sp>
          <p:nvSpPr>
            <p:cNvPr id="55337" name="Rectangle 27"/>
            <p:cNvSpPr/>
            <p:nvPr/>
          </p:nvSpPr>
          <p:spPr>
            <a:xfrm>
              <a:off x="1968" y="2160"/>
              <a:ext cx="240" cy="432"/>
            </a:xfrm>
            <a:prstGeom prst="rect">
              <a:avLst/>
            </a:prstGeom>
            <a:solidFill>
              <a:srgbClr val="00808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  <p:sp>
          <p:nvSpPr>
            <p:cNvPr id="55338" name="Rectangle 28"/>
            <p:cNvSpPr/>
            <p:nvPr/>
          </p:nvSpPr>
          <p:spPr>
            <a:xfrm>
              <a:off x="2208" y="864"/>
              <a:ext cx="240" cy="1728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2000">
                <a:latin typeface="微软雅黑"/>
                <a:ea typeface="微软雅黑"/>
              </a:endParaRPr>
            </a:p>
          </p:txBody>
        </p:sp>
      </p:grpSp>
      <p:sp>
        <p:nvSpPr>
          <p:cNvPr id="55314" name="Text Box 29"/>
          <p:cNvSpPr txBox="1"/>
          <p:nvPr/>
        </p:nvSpPr>
        <p:spPr>
          <a:xfrm>
            <a:off x="7435850" y="5507038"/>
            <a:ext cx="1292225" cy="398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微软雅黑"/>
                <a:ea typeface="微软雅黑"/>
              </a:rPr>
              <a:t>谷物产量</a:t>
            </a:r>
          </a:p>
        </p:txBody>
      </p:sp>
      <p:sp>
        <p:nvSpPr>
          <p:cNvPr id="55315" name="Text Box 30"/>
          <p:cNvSpPr txBox="1"/>
          <p:nvPr/>
        </p:nvSpPr>
        <p:spPr>
          <a:xfrm>
            <a:off x="9721850" y="5507038"/>
            <a:ext cx="1573213" cy="398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微软雅黑"/>
                <a:ea typeface="微软雅黑"/>
              </a:rPr>
              <a:t>工业总产量</a:t>
            </a:r>
          </a:p>
        </p:txBody>
      </p:sp>
      <p:grpSp>
        <p:nvGrpSpPr>
          <p:cNvPr id="55316" name="Group 31"/>
          <p:cNvGrpSpPr/>
          <p:nvPr/>
        </p:nvGrpSpPr>
        <p:grpSpPr>
          <a:xfrm>
            <a:off x="10109200" y="1979613"/>
            <a:ext cx="1535113" cy="1238250"/>
            <a:chExt cx="967" cy="780"/>
          </a:xfrm>
        </p:grpSpPr>
        <p:sp>
          <p:nvSpPr>
            <p:cNvPr id="55319" name="Text Box 32"/>
            <p:cNvSpPr txBox="1"/>
            <p:nvPr/>
          </p:nvSpPr>
          <p:spPr>
            <a:xfrm>
              <a:off x="199" y="529"/>
              <a:ext cx="768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Arial" pitchFamily="34" charset="0"/>
                </a:rPr>
                <a:t>1925</a:t>
              </a:r>
              <a:r>
                <a:rPr lang="zh-CN" altLang="en-US" sz="2000" b="1">
                  <a:latin typeface="Arial" pitchFamily="34" charset="0"/>
                </a:rPr>
                <a:t>年</a:t>
              </a:r>
            </a:p>
          </p:txBody>
        </p:sp>
        <p:grpSp>
          <p:nvGrpSpPr>
            <p:cNvPr id="55320" name="Group 33"/>
            <p:cNvGrpSpPr/>
            <p:nvPr/>
          </p:nvGrpSpPr>
          <p:grpSpPr>
            <a:xfrm>
              <a:off x="0" y="0"/>
              <a:ext cx="960" cy="768"/>
              <a:chExt cx="960" cy="768"/>
            </a:xfrm>
          </p:grpSpPr>
          <p:sp>
            <p:nvSpPr>
              <p:cNvPr id="55321" name="Rectangle 34"/>
              <p:cNvSpPr/>
              <p:nvPr/>
            </p:nvSpPr>
            <p:spPr>
              <a:xfrm>
                <a:off x="0" y="0"/>
                <a:ext cx="864" cy="768"/>
              </a:xfrm>
              <a:prstGeom prst="rect">
                <a:avLst/>
              </a:prstGeom>
              <a:noFill/>
              <a:ln w="9525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400">
                  <a:latin typeface="Times New Roman" pitchFamily="18" charset="0"/>
                </a:endParaRPr>
              </a:p>
            </p:txBody>
          </p:sp>
          <p:sp>
            <p:nvSpPr>
              <p:cNvPr id="55322" name="Rectangle 35"/>
              <p:cNvSpPr/>
              <p:nvPr/>
            </p:nvSpPr>
            <p:spPr>
              <a:xfrm>
                <a:off x="48" y="96"/>
                <a:ext cx="144" cy="144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</a:ln>
            </p:spPr>
            <p:txBody>
              <a:bodyPr wrap="none" anchor="ctr"/>
              <a:lstStyle/>
              <a:p>
                <a:endParaRPr lang="zh-CN" altLang="en-US" sz="2400">
                  <a:latin typeface="Times New Roman" pitchFamily="18" charset="0"/>
                </a:endParaRPr>
              </a:p>
            </p:txBody>
          </p:sp>
          <p:sp>
            <p:nvSpPr>
              <p:cNvPr id="55323" name="Rectangle 36"/>
              <p:cNvSpPr/>
              <p:nvPr/>
            </p:nvSpPr>
            <p:spPr>
              <a:xfrm>
                <a:off x="48" y="336"/>
                <a:ext cx="144" cy="144"/>
              </a:xfrm>
              <a:prstGeom prst="rect">
                <a:avLst/>
              </a:prstGeom>
              <a:solidFill>
                <a:srgbClr val="008080"/>
              </a:solidFill>
              <a:ln w="9525">
                <a:noFill/>
              </a:ln>
            </p:spPr>
            <p:txBody>
              <a:bodyPr wrap="none" anchor="ctr"/>
              <a:lstStyle/>
              <a:p>
                <a:endParaRPr lang="zh-CN" altLang="en-US" sz="2400">
                  <a:latin typeface="Times New Roman" pitchFamily="18" charset="0"/>
                </a:endParaRPr>
              </a:p>
            </p:txBody>
          </p:sp>
          <p:sp>
            <p:nvSpPr>
              <p:cNvPr id="55324" name="Rectangle 37"/>
              <p:cNvSpPr/>
              <p:nvPr/>
            </p:nvSpPr>
            <p:spPr>
              <a:xfrm>
                <a:off x="48" y="576"/>
                <a:ext cx="144" cy="144"/>
              </a:xfrm>
              <a:prstGeom prst="rect">
                <a:avLst/>
              </a:prstGeom>
              <a:solidFill>
                <a:srgbClr val="0000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sz="2400">
                  <a:latin typeface="Times New Roman" pitchFamily="18" charset="0"/>
                </a:endParaRPr>
              </a:p>
            </p:txBody>
          </p:sp>
          <p:sp>
            <p:nvSpPr>
              <p:cNvPr id="55325" name="Text Box 38"/>
              <p:cNvSpPr txBox="1"/>
              <p:nvPr/>
            </p:nvSpPr>
            <p:spPr>
              <a:xfrm>
                <a:off x="192" y="48"/>
                <a:ext cx="76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latin typeface="Arial" pitchFamily="34" charset="0"/>
                  </a:rPr>
                  <a:t>1913</a:t>
                </a:r>
                <a:r>
                  <a:rPr lang="zh-CN" altLang="en-US" sz="2000" b="1">
                    <a:latin typeface="Arial" pitchFamily="34" charset="0"/>
                  </a:rPr>
                  <a:t>年</a:t>
                </a:r>
              </a:p>
            </p:txBody>
          </p:sp>
          <p:sp>
            <p:nvSpPr>
              <p:cNvPr id="55326" name="Text Box 39"/>
              <p:cNvSpPr txBox="1"/>
              <p:nvPr/>
            </p:nvSpPr>
            <p:spPr>
              <a:xfrm>
                <a:off x="192" y="278"/>
                <a:ext cx="76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latin typeface="Arial" pitchFamily="34" charset="0"/>
                  </a:rPr>
                  <a:t>1920</a:t>
                </a:r>
                <a:r>
                  <a:rPr lang="zh-CN" altLang="en-US" sz="2000" b="1">
                    <a:latin typeface="Arial" pitchFamily="34" charset="0"/>
                  </a:rPr>
                  <a:t>年</a:t>
                </a:r>
              </a:p>
            </p:txBody>
          </p:sp>
        </p:grpSp>
      </p:grpSp>
      <p:sp>
        <p:nvSpPr>
          <p:cNvPr id="40" name="Rectangle 16"/>
          <p:cNvSpPr/>
          <p:nvPr/>
        </p:nvSpPr>
        <p:spPr>
          <a:xfrm>
            <a:off x="3017838" y="684213"/>
            <a:ext cx="8591550" cy="16446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800" b="1">
                <a:latin typeface="微软雅黑"/>
                <a:ea typeface="微软雅黑"/>
              </a:rPr>
              <a:t>新经济政策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从苏俄国情出发</a:t>
            </a:r>
            <a:r>
              <a:rPr lang="zh-CN" altLang="zh-CN" sz="2800" b="1">
                <a:latin typeface="微软雅黑"/>
                <a:ea typeface="微软雅黑"/>
              </a:rPr>
              <a:t>，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调动</a:t>
            </a:r>
            <a:r>
              <a:rPr lang="zh-CN" altLang="zh-CN" sz="2800" b="1">
                <a:latin typeface="微软雅黑"/>
                <a:ea typeface="微软雅黑"/>
              </a:rPr>
              <a:t>了生产者的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积极性</a:t>
            </a:r>
            <a:r>
              <a:rPr lang="zh-CN" altLang="zh-CN" sz="2800" b="1">
                <a:latin typeface="微软雅黑"/>
                <a:ea typeface="微软雅黑"/>
              </a:rPr>
              <a:t>，迅速缓解了危机，巩固了工农联盟，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促使国民经济稳步发展</a:t>
            </a:r>
            <a:r>
              <a:rPr lang="zh-CN" altLang="zh-CN" sz="2800" b="1">
                <a:latin typeface="微软雅黑"/>
                <a:ea typeface="微软雅黑"/>
              </a:rPr>
              <a:t>。</a:t>
            </a:r>
          </a:p>
        </p:txBody>
      </p:sp>
      <p:sp>
        <p:nvSpPr>
          <p:cNvPr id="41" name="Rectangle 4"/>
          <p:cNvSpPr/>
          <p:nvPr/>
        </p:nvSpPr>
        <p:spPr>
          <a:xfrm>
            <a:off x="993775" y="5081588"/>
            <a:ext cx="4538663" cy="9540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40C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新经济政策的实施起到了怎样的积极作用？ 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40C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8370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1" name="Text Box 14"/>
          <p:cNvSpPr txBox="1"/>
          <p:nvPr/>
        </p:nvSpPr>
        <p:spPr>
          <a:xfrm>
            <a:off x="1196975" y="654050"/>
            <a:ext cx="4006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Calibri"/>
                <a:ea typeface="微软雅黑"/>
              </a:rPr>
              <a:t>二、苏联的工业化</a:t>
            </a:r>
          </a:p>
        </p:txBody>
      </p:sp>
      <p:sp>
        <p:nvSpPr>
          <p:cNvPr id="58372" name="Text Box 3"/>
          <p:cNvSpPr txBox="1"/>
          <p:nvPr/>
        </p:nvSpPr>
        <p:spPr>
          <a:xfrm>
            <a:off x="412750" y="1912938"/>
            <a:ext cx="30734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⑴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时间：</a:t>
            </a:r>
          </a:p>
        </p:txBody>
      </p:sp>
      <p:sp>
        <p:nvSpPr>
          <p:cNvPr id="6" name="Text Box 4"/>
          <p:cNvSpPr txBox="1"/>
          <p:nvPr/>
        </p:nvSpPr>
        <p:spPr>
          <a:xfrm>
            <a:off x="2411413" y="1968500"/>
            <a:ext cx="1536700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1922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年</a:t>
            </a:r>
          </a:p>
        </p:txBody>
      </p:sp>
      <p:sp>
        <p:nvSpPr>
          <p:cNvPr id="58374" name="Rectangle 5"/>
          <p:cNvSpPr/>
          <p:nvPr/>
        </p:nvSpPr>
        <p:spPr>
          <a:xfrm>
            <a:off x="1195388" y="1225550"/>
            <a:ext cx="3838575" cy="706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、苏联的成立： </a:t>
            </a:r>
          </a:p>
        </p:txBody>
      </p:sp>
      <p:sp>
        <p:nvSpPr>
          <p:cNvPr id="58375" name="矩形 7"/>
          <p:cNvSpPr/>
          <p:nvPr/>
        </p:nvSpPr>
        <p:spPr>
          <a:xfrm>
            <a:off x="434975" y="2616200"/>
            <a:ext cx="21050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⑵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全称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:</a:t>
            </a:r>
          </a:p>
        </p:txBody>
      </p:sp>
      <p:sp>
        <p:nvSpPr>
          <p:cNvPr id="9" name="矩形 8"/>
          <p:cNvSpPr/>
          <p:nvPr/>
        </p:nvSpPr>
        <p:spPr>
          <a:xfrm>
            <a:off x="2203450" y="2593975"/>
            <a:ext cx="5818188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苏维埃社会主义共和国联盟</a:t>
            </a:r>
          </a:p>
        </p:txBody>
      </p:sp>
      <p:pic>
        <p:nvPicPr>
          <p:cNvPr id="58377" name="Picture 5" descr="14f1776fee04948a80cb4a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88" y="3608388"/>
            <a:ext cx="4040187" cy="2632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378" name="Picture 2" descr="苏联国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5788" y="3516313"/>
            <a:ext cx="4754562" cy="2747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9" name="矩形 12"/>
          <p:cNvSpPr/>
          <p:nvPr/>
        </p:nvSpPr>
        <p:spPr>
          <a:xfrm>
            <a:off x="5635625" y="6246813"/>
            <a:ext cx="18256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anose="02010609060101010101" charset="-122"/>
              </a:rPr>
              <a:t>苏联国旗</a:t>
            </a:r>
          </a:p>
        </p:txBody>
      </p:sp>
      <p:sp>
        <p:nvSpPr>
          <p:cNvPr id="58380" name="矩形 13"/>
          <p:cNvSpPr/>
          <p:nvPr/>
        </p:nvSpPr>
        <p:spPr>
          <a:xfrm>
            <a:off x="1565275" y="6259513"/>
            <a:ext cx="18256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  <a:ea typeface="黑体" panose="02010609060101010101" charset="-122"/>
              </a:rPr>
              <a:t>苏联国徽</a:t>
            </a:r>
          </a:p>
        </p:txBody>
      </p:sp>
      <p:pic>
        <p:nvPicPr>
          <p:cNvPr id="58381" name="图片 12293" descr="苏联宣传画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6238" y="1011238"/>
            <a:ext cx="2827337" cy="4030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82" name="文本框 12294"/>
          <p:cNvSpPr txBox="1"/>
          <p:nvPr/>
        </p:nvSpPr>
        <p:spPr>
          <a:xfrm>
            <a:off x="8870950" y="5264150"/>
            <a:ext cx="3529013" cy="101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苏联国歌 </a:t>
            </a:r>
          </a:p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牢不可破的联盟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7" name="任意多边形 11266"/>
          <p:cNvSpPr/>
          <p:nvPr/>
        </p:nvSpPr>
        <p:spPr>
          <a:xfrm>
            <a:off x="1557338" y="-60325"/>
            <a:ext cx="5351462" cy="5284788"/>
          </a:xfrm>
          <a:custGeom>
            <a:gdLst>
              <a:gd name="txL" fmla="*/ 0 w 3371"/>
              <a:gd name="txT" fmla="*/ 0 h 3329"/>
              <a:gd name="txR" fmla="*/ 3371 w 3371"/>
              <a:gd name="txB" fmla="*/ 3329 h 3329"/>
            </a:gdLst>
            <a:cxnLst>
              <a:cxn ang="0">
                <a:pos x="2925762" y="173038"/>
              </a:cxn>
              <a:cxn ang="0">
                <a:pos x="2678112" y="230188"/>
              </a:cxn>
              <a:cxn ang="0">
                <a:pos x="2392362" y="534988"/>
              </a:cxn>
              <a:cxn ang="0">
                <a:pos x="2087562" y="725488"/>
              </a:cxn>
              <a:cxn ang="0">
                <a:pos x="1801813" y="801688"/>
              </a:cxn>
              <a:cxn ang="0">
                <a:pos x="1592262" y="782638"/>
              </a:cxn>
              <a:cxn ang="0">
                <a:pos x="1363662" y="839788"/>
              </a:cxn>
              <a:cxn ang="0">
                <a:pos x="1116012" y="1087438"/>
              </a:cxn>
              <a:cxn ang="0">
                <a:pos x="963613" y="1506538"/>
              </a:cxn>
              <a:cxn ang="0">
                <a:pos x="754062" y="1582738"/>
              </a:cxn>
              <a:cxn ang="0">
                <a:pos x="696912" y="2154238"/>
              </a:cxn>
              <a:cxn ang="0">
                <a:pos x="830263" y="2554288"/>
              </a:cxn>
              <a:cxn ang="0">
                <a:pos x="392112" y="2706688"/>
              </a:cxn>
              <a:cxn ang="0">
                <a:pos x="373062" y="2763838"/>
              </a:cxn>
              <a:cxn ang="0">
                <a:pos x="30163" y="3221038"/>
              </a:cxn>
              <a:cxn ang="0">
                <a:pos x="242888" y="3802063"/>
              </a:cxn>
              <a:cxn ang="0">
                <a:pos x="373062" y="4173538"/>
              </a:cxn>
              <a:cxn ang="0">
                <a:pos x="547687" y="4316413"/>
              </a:cxn>
              <a:cxn ang="0">
                <a:pos x="792162" y="3754438"/>
              </a:cxn>
              <a:cxn ang="0">
                <a:pos x="1096962" y="3697288"/>
              </a:cxn>
              <a:cxn ang="0">
                <a:pos x="1268412" y="3278188"/>
              </a:cxn>
              <a:cxn ang="0">
                <a:pos x="1611312" y="3201988"/>
              </a:cxn>
              <a:cxn ang="0">
                <a:pos x="1858963" y="3278188"/>
              </a:cxn>
              <a:cxn ang="0">
                <a:pos x="2030412" y="3487738"/>
              </a:cxn>
              <a:cxn ang="0">
                <a:pos x="2259012" y="3754438"/>
              </a:cxn>
              <a:cxn ang="0">
                <a:pos x="2887662" y="3697288"/>
              </a:cxn>
              <a:cxn ang="0">
                <a:pos x="3306763" y="3659188"/>
              </a:cxn>
              <a:cxn ang="0">
                <a:pos x="3802063" y="3887788"/>
              </a:cxn>
              <a:cxn ang="0">
                <a:pos x="3973513" y="4173538"/>
              </a:cxn>
              <a:cxn ang="0">
                <a:pos x="4354512" y="4516438"/>
              </a:cxn>
              <a:cxn ang="0">
                <a:pos x="4468812" y="4840288"/>
              </a:cxn>
              <a:cxn ang="0">
                <a:pos x="4887912" y="5202238"/>
              </a:cxn>
              <a:cxn ang="0">
                <a:pos x="5059362" y="5259388"/>
              </a:cxn>
              <a:cxn ang="0">
                <a:pos x="5307012" y="1601788"/>
              </a:cxn>
              <a:cxn ang="0">
                <a:pos x="5268912" y="1392238"/>
              </a:cxn>
              <a:cxn ang="0">
                <a:pos x="5040312" y="1830388"/>
              </a:cxn>
              <a:cxn ang="0">
                <a:pos x="5192712" y="1944688"/>
              </a:cxn>
              <a:cxn ang="0">
                <a:pos x="5135562" y="2039938"/>
              </a:cxn>
              <a:cxn ang="0">
                <a:pos x="4926012" y="2039938"/>
              </a:cxn>
              <a:cxn ang="0">
                <a:pos x="4640262" y="2135188"/>
              </a:cxn>
              <a:cxn ang="0">
                <a:pos x="4830762" y="2020888"/>
              </a:cxn>
              <a:cxn ang="0">
                <a:pos x="5059362" y="1525588"/>
              </a:cxn>
              <a:cxn ang="0">
                <a:pos x="5192712" y="1049338"/>
              </a:cxn>
              <a:cxn ang="0">
                <a:pos x="4964112" y="1182688"/>
              </a:cxn>
              <a:cxn ang="0">
                <a:pos x="4716462" y="1754188"/>
              </a:cxn>
              <a:cxn ang="0">
                <a:pos x="4335462" y="1392238"/>
              </a:cxn>
              <a:cxn ang="0">
                <a:pos x="3916363" y="1316038"/>
              </a:cxn>
              <a:cxn ang="0">
                <a:pos x="3916363" y="1182688"/>
              </a:cxn>
              <a:cxn ang="0">
                <a:pos x="3554413" y="1125538"/>
              </a:cxn>
              <a:cxn ang="0">
                <a:pos x="3421063" y="992188"/>
              </a:cxn>
              <a:cxn ang="0">
                <a:pos x="3421063" y="915988"/>
              </a:cxn>
              <a:cxn ang="0">
                <a:pos x="3173412" y="1087438"/>
              </a:cxn>
              <a:cxn ang="0">
                <a:pos x="2982912" y="954088"/>
              </a:cxn>
              <a:cxn ang="0">
                <a:pos x="2697162" y="915988"/>
              </a:cxn>
              <a:cxn ang="0">
                <a:pos x="2640012" y="706438"/>
              </a:cxn>
              <a:cxn ang="0">
                <a:pos x="2792412" y="554038"/>
              </a:cxn>
              <a:cxn ang="0">
                <a:pos x="2906712" y="839788"/>
              </a:cxn>
              <a:cxn ang="0">
                <a:pos x="3268663" y="763588"/>
              </a:cxn>
              <a:cxn ang="0">
                <a:pos x="3211512" y="325438"/>
              </a:cxn>
            </a:cxnLst>
            <a:rect l="txL" t="txT" r="txR" b="txB"/>
            <a:pathLst>
              <a:path w="3370" h="3328">
                <a:moveTo>
                  <a:pt x="2023" y="37"/>
                </a:moveTo>
                <a:cubicBezTo>
                  <a:pt x="1971" y="20"/>
                  <a:pt x="1930" y="0"/>
                  <a:pt x="1867" y="37"/>
                </a:cubicBezTo>
                <a:cubicBezTo>
                  <a:pt x="1845" y="50"/>
                  <a:pt x="1851" y="85"/>
                  <a:pt x="1843" y="109"/>
                </a:cubicBezTo>
                <a:cubicBezTo>
                  <a:pt x="1838" y="123"/>
                  <a:pt x="1827" y="133"/>
                  <a:pt x="1819" y="145"/>
                </a:cubicBezTo>
                <a:cubicBezTo>
                  <a:pt x="1787" y="141"/>
                  <a:pt x="1755" y="133"/>
                  <a:pt x="1723" y="133"/>
                </a:cubicBezTo>
                <a:cubicBezTo>
                  <a:pt x="1710" y="133"/>
                  <a:pt x="1693" y="134"/>
                  <a:pt x="1687" y="145"/>
                </a:cubicBezTo>
                <a:cubicBezTo>
                  <a:pt x="1681" y="156"/>
                  <a:pt x="1695" y="169"/>
                  <a:pt x="1699" y="181"/>
                </a:cubicBezTo>
                <a:cubicBezTo>
                  <a:pt x="1671" y="223"/>
                  <a:pt x="1651" y="237"/>
                  <a:pt x="1603" y="253"/>
                </a:cubicBezTo>
                <a:cubicBezTo>
                  <a:pt x="1563" y="313"/>
                  <a:pt x="1591" y="281"/>
                  <a:pt x="1507" y="337"/>
                </a:cubicBezTo>
                <a:cubicBezTo>
                  <a:pt x="1495" y="345"/>
                  <a:pt x="1471" y="361"/>
                  <a:pt x="1471" y="361"/>
                </a:cubicBezTo>
                <a:cubicBezTo>
                  <a:pt x="1439" y="458"/>
                  <a:pt x="1472" y="427"/>
                  <a:pt x="1375" y="445"/>
                </a:cubicBezTo>
                <a:cubicBezTo>
                  <a:pt x="1355" y="449"/>
                  <a:pt x="1335" y="453"/>
                  <a:pt x="1315" y="457"/>
                </a:cubicBezTo>
                <a:cubicBezTo>
                  <a:pt x="1279" y="445"/>
                  <a:pt x="1243" y="433"/>
                  <a:pt x="1207" y="421"/>
                </a:cubicBezTo>
                <a:cubicBezTo>
                  <a:pt x="1195" y="417"/>
                  <a:pt x="1171" y="409"/>
                  <a:pt x="1171" y="409"/>
                </a:cubicBezTo>
                <a:cubicBezTo>
                  <a:pt x="1108" y="430"/>
                  <a:pt x="1120" y="445"/>
                  <a:pt x="1135" y="505"/>
                </a:cubicBezTo>
                <a:cubicBezTo>
                  <a:pt x="1130" y="519"/>
                  <a:pt x="1124" y="571"/>
                  <a:pt x="1087" y="553"/>
                </a:cubicBezTo>
                <a:cubicBezTo>
                  <a:pt x="1076" y="547"/>
                  <a:pt x="1085" y="524"/>
                  <a:pt x="1075" y="517"/>
                </a:cubicBezTo>
                <a:cubicBezTo>
                  <a:pt x="1054" y="502"/>
                  <a:pt x="1027" y="501"/>
                  <a:pt x="1003" y="493"/>
                </a:cubicBezTo>
                <a:cubicBezTo>
                  <a:pt x="991" y="489"/>
                  <a:pt x="967" y="481"/>
                  <a:pt x="967" y="481"/>
                </a:cubicBezTo>
                <a:cubicBezTo>
                  <a:pt x="955" y="489"/>
                  <a:pt x="944" y="499"/>
                  <a:pt x="931" y="505"/>
                </a:cubicBezTo>
                <a:cubicBezTo>
                  <a:pt x="908" y="515"/>
                  <a:pt x="859" y="529"/>
                  <a:pt x="859" y="529"/>
                </a:cubicBezTo>
                <a:cubicBezTo>
                  <a:pt x="847" y="541"/>
                  <a:pt x="838" y="557"/>
                  <a:pt x="823" y="565"/>
                </a:cubicBezTo>
                <a:cubicBezTo>
                  <a:pt x="801" y="577"/>
                  <a:pt x="751" y="589"/>
                  <a:pt x="751" y="589"/>
                </a:cubicBezTo>
                <a:cubicBezTo>
                  <a:pt x="699" y="667"/>
                  <a:pt x="713" y="550"/>
                  <a:pt x="703" y="685"/>
                </a:cubicBezTo>
                <a:cubicBezTo>
                  <a:pt x="698" y="755"/>
                  <a:pt x="723" y="776"/>
                  <a:pt x="679" y="805"/>
                </a:cubicBezTo>
                <a:cubicBezTo>
                  <a:pt x="640" y="923"/>
                  <a:pt x="703" y="756"/>
                  <a:pt x="631" y="865"/>
                </a:cubicBezTo>
                <a:cubicBezTo>
                  <a:pt x="615" y="889"/>
                  <a:pt x="620" y="923"/>
                  <a:pt x="607" y="949"/>
                </a:cubicBezTo>
                <a:cubicBezTo>
                  <a:pt x="560" y="1042"/>
                  <a:pt x="601" y="931"/>
                  <a:pt x="571" y="1021"/>
                </a:cubicBezTo>
                <a:cubicBezTo>
                  <a:pt x="559" y="1017"/>
                  <a:pt x="545" y="1017"/>
                  <a:pt x="535" y="1009"/>
                </a:cubicBezTo>
                <a:cubicBezTo>
                  <a:pt x="488" y="971"/>
                  <a:pt x="538" y="955"/>
                  <a:pt x="475" y="997"/>
                </a:cubicBezTo>
                <a:cubicBezTo>
                  <a:pt x="483" y="1021"/>
                  <a:pt x="491" y="1045"/>
                  <a:pt x="499" y="1069"/>
                </a:cubicBezTo>
                <a:cubicBezTo>
                  <a:pt x="503" y="1081"/>
                  <a:pt x="511" y="1105"/>
                  <a:pt x="511" y="1105"/>
                </a:cubicBezTo>
                <a:cubicBezTo>
                  <a:pt x="494" y="1189"/>
                  <a:pt x="466" y="1275"/>
                  <a:pt x="439" y="1357"/>
                </a:cubicBezTo>
                <a:cubicBezTo>
                  <a:pt x="448" y="1403"/>
                  <a:pt x="454" y="1459"/>
                  <a:pt x="475" y="1501"/>
                </a:cubicBezTo>
                <a:cubicBezTo>
                  <a:pt x="481" y="1514"/>
                  <a:pt x="493" y="1524"/>
                  <a:pt x="499" y="1537"/>
                </a:cubicBezTo>
                <a:cubicBezTo>
                  <a:pt x="509" y="1560"/>
                  <a:pt x="523" y="1609"/>
                  <a:pt x="523" y="1609"/>
                </a:cubicBezTo>
                <a:cubicBezTo>
                  <a:pt x="515" y="1633"/>
                  <a:pt x="520" y="1667"/>
                  <a:pt x="499" y="1681"/>
                </a:cubicBezTo>
                <a:cubicBezTo>
                  <a:pt x="463" y="1705"/>
                  <a:pt x="427" y="1717"/>
                  <a:pt x="391" y="1741"/>
                </a:cubicBezTo>
                <a:cubicBezTo>
                  <a:pt x="366" y="1665"/>
                  <a:pt x="324" y="1695"/>
                  <a:pt x="247" y="1705"/>
                </a:cubicBezTo>
                <a:cubicBezTo>
                  <a:pt x="259" y="1709"/>
                  <a:pt x="277" y="1706"/>
                  <a:pt x="283" y="1717"/>
                </a:cubicBezTo>
                <a:cubicBezTo>
                  <a:pt x="289" y="1728"/>
                  <a:pt x="282" y="1747"/>
                  <a:pt x="271" y="1753"/>
                </a:cubicBezTo>
                <a:cubicBezTo>
                  <a:pt x="260" y="1759"/>
                  <a:pt x="247" y="1744"/>
                  <a:pt x="235" y="1741"/>
                </a:cubicBezTo>
                <a:cubicBezTo>
                  <a:pt x="219" y="1736"/>
                  <a:pt x="203" y="1733"/>
                  <a:pt x="187" y="1729"/>
                </a:cubicBezTo>
                <a:cubicBezTo>
                  <a:pt x="160" y="1809"/>
                  <a:pt x="96" y="1787"/>
                  <a:pt x="31" y="1765"/>
                </a:cubicBezTo>
                <a:cubicBezTo>
                  <a:pt x="0" y="1859"/>
                  <a:pt x="3" y="1920"/>
                  <a:pt x="19" y="2029"/>
                </a:cubicBezTo>
                <a:cubicBezTo>
                  <a:pt x="28" y="2088"/>
                  <a:pt x="72" y="2153"/>
                  <a:pt x="91" y="2209"/>
                </a:cubicBezTo>
                <a:cubicBezTo>
                  <a:pt x="103" y="2245"/>
                  <a:pt x="115" y="2281"/>
                  <a:pt x="127" y="2317"/>
                </a:cubicBezTo>
                <a:cubicBezTo>
                  <a:pt x="131" y="2329"/>
                  <a:pt x="141" y="2391"/>
                  <a:pt x="153" y="2395"/>
                </a:cubicBezTo>
                <a:cubicBezTo>
                  <a:pt x="203" y="2412"/>
                  <a:pt x="82" y="2352"/>
                  <a:pt x="129" y="2383"/>
                </a:cubicBezTo>
                <a:cubicBezTo>
                  <a:pt x="141" y="2406"/>
                  <a:pt x="147" y="2402"/>
                  <a:pt x="165" y="2443"/>
                </a:cubicBezTo>
                <a:cubicBezTo>
                  <a:pt x="183" y="2484"/>
                  <a:pt x="217" y="2594"/>
                  <a:pt x="235" y="2629"/>
                </a:cubicBezTo>
                <a:cubicBezTo>
                  <a:pt x="241" y="2642"/>
                  <a:pt x="259" y="2645"/>
                  <a:pt x="271" y="2653"/>
                </a:cubicBezTo>
                <a:cubicBezTo>
                  <a:pt x="279" y="2665"/>
                  <a:pt x="282" y="2684"/>
                  <a:pt x="295" y="2689"/>
                </a:cubicBezTo>
                <a:cubicBezTo>
                  <a:pt x="307" y="2694"/>
                  <a:pt x="338" y="2729"/>
                  <a:pt x="345" y="2719"/>
                </a:cubicBezTo>
                <a:cubicBezTo>
                  <a:pt x="375" y="2676"/>
                  <a:pt x="347" y="2561"/>
                  <a:pt x="379" y="2521"/>
                </a:cubicBezTo>
                <a:cubicBezTo>
                  <a:pt x="388" y="2510"/>
                  <a:pt x="403" y="2505"/>
                  <a:pt x="415" y="2497"/>
                </a:cubicBezTo>
                <a:cubicBezTo>
                  <a:pt x="433" y="2443"/>
                  <a:pt x="441" y="2391"/>
                  <a:pt x="499" y="2365"/>
                </a:cubicBezTo>
                <a:cubicBezTo>
                  <a:pt x="522" y="2355"/>
                  <a:pt x="547" y="2349"/>
                  <a:pt x="571" y="2341"/>
                </a:cubicBezTo>
                <a:cubicBezTo>
                  <a:pt x="583" y="2337"/>
                  <a:pt x="607" y="2329"/>
                  <a:pt x="607" y="2329"/>
                </a:cubicBezTo>
                <a:cubicBezTo>
                  <a:pt x="624" y="2333"/>
                  <a:pt x="673" y="2355"/>
                  <a:pt x="691" y="2329"/>
                </a:cubicBezTo>
                <a:cubicBezTo>
                  <a:pt x="761" y="2231"/>
                  <a:pt x="670" y="2272"/>
                  <a:pt x="751" y="2245"/>
                </a:cubicBezTo>
                <a:cubicBezTo>
                  <a:pt x="726" y="2207"/>
                  <a:pt x="692" y="2145"/>
                  <a:pt x="727" y="2101"/>
                </a:cubicBezTo>
                <a:cubicBezTo>
                  <a:pt x="753" y="2069"/>
                  <a:pt x="768" y="2082"/>
                  <a:pt x="799" y="2065"/>
                </a:cubicBezTo>
                <a:cubicBezTo>
                  <a:pt x="824" y="2051"/>
                  <a:pt x="871" y="2017"/>
                  <a:pt x="871" y="2017"/>
                </a:cubicBezTo>
                <a:cubicBezTo>
                  <a:pt x="895" y="2025"/>
                  <a:pt x="919" y="2049"/>
                  <a:pt x="943" y="2041"/>
                </a:cubicBezTo>
                <a:cubicBezTo>
                  <a:pt x="967" y="2033"/>
                  <a:pt x="1015" y="2017"/>
                  <a:pt x="1015" y="2017"/>
                </a:cubicBezTo>
                <a:cubicBezTo>
                  <a:pt x="1037" y="2016"/>
                  <a:pt x="1055" y="2047"/>
                  <a:pt x="1075" y="2053"/>
                </a:cubicBezTo>
                <a:cubicBezTo>
                  <a:pt x="1099" y="2063"/>
                  <a:pt x="1143" y="2075"/>
                  <a:pt x="1159" y="2077"/>
                </a:cubicBezTo>
                <a:cubicBezTo>
                  <a:pt x="1171" y="2081"/>
                  <a:pt x="1171" y="2065"/>
                  <a:pt x="1171" y="2065"/>
                </a:cubicBezTo>
                <a:cubicBezTo>
                  <a:pt x="1179" y="2077"/>
                  <a:pt x="1185" y="2091"/>
                  <a:pt x="1195" y="2101"/>
                </a:cubicBezTo>
                <a:cubicBezTo>
                  <a:pt x="1205" y="2111"/>
                  <a:pt x="1222" y="2114"/>
                  <a:pt x="1231" y="2125"/>
                </a:cubicBezTo>
                <a:cubicBezTo>
                  <a:pt x="1250" y="2147"/>
                  <a:pt x="1279" y="2197"/>
                  <a:pt x="1279" y="2197"/>
                </a:cubicBezTo>
                <a:cubicBezTo>
                  <a:pt x="1275" y="2209"/>
                  <a:pt x="1265" y="2221"/>
                  <a:pt x="1267" y="2233"/>
                </a:cubicBezTo>
                <a:cubicBezTo>
                  <a:pt x="1272" y="2263"/>
                  <a:pt x="1338" y="2294"/>
                  <a:pt x="1363" y="2305"/>
                </a:cubicBezTo>
                <a:cubicBezTo>
                  <a:pt x="1386" y="2315"/>
                  <a:pt x="1423" y="2365"/>
                  <a:pt x="1423" y="2365"/>
                </a:cubicBezTo>
                <a:cubicBezTo>
                  <a:pt x="1469" y="2434"/>
                  <a:pt x="1594" y="2469"/>
                  <a:pt x="1675" y="2485"/>
                </a:cubicBezTo>
                <a:cubicBezTo>
                  <a:pt x="1749" y="2470"/>
                  <a:pt x="1722" y="2447"/>
                  <a:pt x="1675" y="2377"/>
                </a:cubicBezTo>
                <a:cubicBezTo>
                  <a:pt x="1705" y="2288"/>
                  <a:pt x="1661" y="2382"/>
                  <a:pt x="1819" y="2329"/>
                </a:cubicBezTo>
                <a:cubicBezTo>
                  <a:pt x="1831" y="2325"/>
                  <a:pt x="1825" y="2304"/>
                  <a:pt x="1831" y="2293"/>
                </a:cubicBezTo>
                <a:cubicBezTo>
                  <a:pt x="1837" y="2280"/>
                  <a:pt x="1847" y="2269"/>
                  <a:pt x="1855" y="2257"/>
                </a:cubicBezTo>
                <a:cubicBezTo>
                  <a:pt x="1935" y="2273"/>
                  <a:pt x="2002" y="2295"/>
                  <a:pt x="2083" y="2305"/>
                </a:cubicBezTo>
                <a:cubicBezTo>
                  <a:pt x="2147" y="2326"/>
                  <a:pt x="2210" y="2338"/>
                  <a:pt x="2275" y="2353"/>
                </a:cubicBezTo>
                <a:cubicBezTo>
                  <a:pt x="2315" y="2362"/>
                  <a:pt x="2371" y="2413"/>
                  <a:pt x="2371" y="2413"/>
                </a:cubicBezTo>
                <a:cubicBezTo>
                  <a:pt x="2375" y="2425"/>
                  <a:pt x="2395" y="2436"/>
                  <a:pt x="2395" y="2449"/>
                </a:cubicBezTo>
                <a:cubicBezTo>
                  <a:pt x="2395" y="2462"/>
                  <a:pt x="2379" y="2473"/>
                  <a:pt x="2383" y="2485"/>
                </a:cubicBezTo>
                <a:cubicBezTo>
                  <a:pt x="2390" y="2505"/>
                  <a:pt x="2433" y="2559"/>
                  <a:pt x="2443" y="2569"/>
                </a:cubicBezTo>
                <a:cubicBezTo>
                  <a:pt x="2466" y="2592"/>
                  <a:pt x="2493" y="2600"/>
                  <a:pt x="2503" y="2629"/>
                </a:cubicBezTo>
                <a:cubicBezTo>
                  <a:pt x="2558" y="2620"/>
                  <a:pt x="2592" y="2606"/>
                  <a:pt x="2647" y="2629"/>
                </a:cubicBezTo>
                <a:cubicBezTo>
                  <a:pt x="2674" y="2640"/>
                  <a:pt x="2719" y="2677"/>
                  <a:pt x="2719" y="2677"/>
                </a:cubicBezTo>
                <a:cubicBezTo>
                  <a:pt x="2721" y="2698"/>
                  <a:pt x="2726" y="2805"/>
                  <a:pt x="2743" y="2845"/>
                </a:cubicBezTo>
                <a:cubicBezTo>
                  <a:pt x="2784" y="2941"/>
                  <a:pt x="2754" y="2824"/>
                  <a:pt x="2779" y="2917"/>
                </a:cubicBezTo>
                <a:cubicBezTo>
                  <a:pt x="2788" y="2949"/>
                  <a:pt x="2795" y="2981"/>
                  <a:pt x="2803" y="3013"/>
                </a:cubicBezTo>
                <a:cubicBezTo>
                  <a:pt x="2806" y="3025"/>
                  <a:pt x="2806" y="3040"/>
                  <a:pt x="2815" y="3049"/>
                </a:cubicBezTo>
                <a:cubicBezTo>
                  <a:pt x="2837" y="3071"/>
                  <a:pt x="2923" y="3073"/>
                  <a:pt x="2959" y="3085"/>
                </a:cubicBezTo>
                <a:cubicBezTo>
                  <a:pt x="2981" y="3107"/>
                  <a:pt x="3011" y="3121"/>
                  <a:pt x="3031" y="3145"/>
                </a:cubicBezTo>
                <a:cubicBezTo>
                  <a:pt x="3060" y="3179"/>
                  <a:pt x="3055" y="3253"/>
                  <a:pt x="3079" y="3277"/>
                </a:cubicBezTo>
                <a:cubicBezTo>
                  <a:pt x="3088" y="3286"/>
                  <a:pt x="3103" y="3285"/>
                  <a:pt x="3115" y="3289"/>
                </a:cubicBezTo>
                <a:cubicBezTo>
                  <a:pt x="3127" y="3301"/>
                  <a:pt x="3135" y="3320"/>
                  <a:pt x="3151" y="3325"/>
                </a:cubicBezTo>
                <a:cubicBezTo>
                  <a:pt x="3163" y="3329"/>
                  <a:pt x="3174" y="3315"/>
                  <a:pt x="3187" y="3313"/>
                </a:cubicBezTo>
                <a:cubicBezTo>
                  <a:pt x="3227" y="3307"/>
                  <a:pt x="3303" y="3329"/>
                  <a:pt x="3343" y="3325"/>
                </a:cubicBezTo>
                <a:cubicBezTo>
                  <a:pt x="3371" y="2957"/>
                  <a:pt x="3355" y="1491"/>
                  <a:pt x="3355" y="1105"/>
                </a:cubicBezTo>
                <a:cubicBezTo>
                  <a:pt x="3351" y="1073"/>
                  <a:pt x="3355" y="1039"/>
                  <a:pt x="3343" y="1009"/>
                </a:cubicBezTo>
                <a:cubicBezTo>
                  <a:pt x="3338" y="996"/>
                  <a:pt x="3316" y="996"/>
                  <a:pt x="3307" y="985"/>
                </a:cubicBezTo>
                <a:cubicBezTo>
                  <a:pt x="3299" y="975"/>
                  <a:pt x="3299" y="961"/>
                  <a:pt x="3295" y="949"/>
                </a:cubicBezTo>
                <a:cubicBezTo>
                  <a:pt x="3303" y="925"/>
                  <a:pt x="3311" y="901"/>
                  <a:pt x="3319" y="877"/>
                </a:cubicBezTo>
                <a:cubicBezTo>
                  <a:pt x="3327" y="853"/>
                  <a:pt x="3247" y="901"/>
                  <a:pt x="3247" y="901"/>
                </a:cubicBezTo>
                <a:cubicBezTo>
                  <a:pt x="3224" y="969"/>
                  <a:pt x="3228" y="1032"/>
                  <a:pt x="3187" y="1093"/>
                </a:cubicBezTo>
                <a:cubicBezTo>
                  <a:pt x="3183" y="1113"/>
                  <a:pt x="3169" y="1134"/>
                  <a:pt x="3175" y="1153"/>
                </a:cubicBezTo>
                <a:cubicBezTo>
                  <a:pt x="3179" y="1165"/>
                  <a:pt x="3201" y="1157"/>
                  <a:pt x="3211" y="1165"/>
                </a:cubicBezTo>
                <a:cubicBezTo>
                  <a:pt x="3222" y="1174"/>
                  <a:pt x="3225" y="1191"/>
                  <a:pt x="3235" y="1201"/>
                </a:cubicBezTo>
                <a:cubicBezTo>
                  <a:pt x="3245" y="1211"/>
                  <a:pt x="3259" y="1217"/>
                  <a:pt x="3271" y="1225"/>
                </a:cubicBezTo>
                <a:cubicBezTo>
                  <a:pt x="3287" y="1274"/>
                  <a:pt x="3308" y="1328"/>
                  <a:pt x="3295" y="1381"/>
                </a:cubicBezTo>
                <a:cubicBezTo>
                  <a:pt x="3292" y="1395"/>
                  <a:pt x="3271" y="1365"/>
                  <a:pt x="3259" y="1357"/>
                </a:cubicBezTo>
                <a:cubicBezTo>
                  <a:pt x="3251" y="1333"/>
                  <a:pt x="3249" y="1306"/>
                  <a:pt x="3235" y="1285"/>
                </a:cubicBezTo>
                <a:cubicBezTo>
                  <a:pt x="3219" y="1261"/>
                  <a:pt x="3187" y="1213"/>
                  <a:pt x="3187" y="1213"/>
                </a:cubicBezTo>
                <a:cubicBezTo>
                  <a:pt x="3108" y="1239"/>
                  <a:pt x="3186" y="1203"/>
                  <a:pt x="3139" y="1261"/>
                </a:cubicBezTo>
                <a:cubicBezTo>
                  <a:pt x="3130" y="1272"/>
                  <a:pt x="3115" y="1277"/>
                  <a:pt x="3103" y="1285"/>
                </a:cubicBezTo>
                <a:cubicBezTo>
                  <a:pt x="3065" y="1342"/>
                  <a:pt x="3093" y="1316"/>
                  <a:pt x="3007" y="1345"/>
                </a:cubicBezTo>
                <a:cubicBezTo>
                  <a:pt x="2995" y="1349"/>
                  <a:pt x="2971" y="1357"/>
                  <a:pt x="2971" y="1357"/>
                </a:cubicBezTo>
                <a:cubicBezTo>
                  <a:pt x="2955" y="1353"/>
                  <a:pt x="2914" y="1359"/>
                  <a:pt x="2923" y="1345"/>
                </a:cubicBezTo>
                <a:cubicBezTo>
                  <a:pt x="2937" y="1324"/>
                  <a:pt x="2971" y="1329"/>
                  <a:pt x="2995" y="1321"/>
                </a:cubicBezTo>
                <a:cubicBezTo>
                  <a:pt x="3007" y="1317"/>
                  <a:pt x="3031" y="1309"/>
                  <a:pt x="3031" y="1309"/>
                </a:cubicBezTo>
                <a:cubicBezTo>
                  <a:pt x="3035" y="1297"/>
                  <a:pt x="3034" y="1282"/>
                  <a:pt x="3043" y="1273"/>
                </a:cubicBezTo>
                <a:cubicBezTo>
                  <a:pt x="3052" y="1264"/>
                  <a:pt x="3072" y="1271"/>
                  <a:pt x="3079" y="1261"/>
                </a:cubicBezTo>
                <a:cubicBezTo>
                  <a:pt x="3120" y="1203"/>
                  <a:pt x="3103" y="1116"/>
                  <a:pt x="3151" y="1045"/>
                </a:cubicBezTo>
                <a:cubicBezTo>
                  <a:pt x="3133" y="990"/>
                  <a:pt x="3130" y="980"/>
                  <a:pt x="3187" y="961"/>
                </a:cubicBezTo>
                <a:cubicBezTo>
                  <a:pt x="3212" y="885"/>
                  <a:pt x="3201" y="828"/>
                  <a:pt x="3271" y="781"/>
                </a:cubicBezTo>
                <a:cubicBezTo>
                  <a:pt x="3263" y="757"/>
                  <a:pt x="3255" y="733"/>
                  <a:pt x="3247" y="709"/>
                </a:cubicBezTo>
                <a:cubicBezTo>
                  <a:pt x="3241" y="692"/>
                  <a:pt x="3277" y="678"/>
                  <a:pt x="3271" y="661"/>
                </a:cubicBezTo>
                <a:cubicBezTo>
                  <a:pt x="3267" y="649"/>
                  <a:pt x="3246" y="667"/>
                  <a:pt x="3235" y="673"/>
                </a:cubicBezTo>
                <a:cubicBezTo>
                  <a:pt x="3210" y="687"/>
                  <a:pt x="3187" y="705"/>
                  <a:pt x="3163" y="721"/>
                </a:cubicBezTo>
                <a:cubicBezTo>
                  <a:pt x="3151" y="729"/>
                  <a:pt x="3127" y="745"/>
                  <a:pt x="3127" y="745"/>
                </a:cubicBezTo>
                <a:cubicBezTo>
                  <a:pt x="3111" y="794"/>
                  <a:pt x="3092" y="813"/>
                  <a:pt x="3043" y="829"/>
                </a:cubicBezTo>
                <a:cubicBezTo>
                  <a:pt x="3000" y="893"/>
                  <a:pt x="3023" y="918"/>
                  <a:pt x="2959" y="961"/>
                </a:cubicBezTo>
                <a:cubicBezTo>
                  <a:pt x="2991" y="1056"/>
                  <a:pt x="2987" y="1008"/>
                  <a:pt x="2971" y="1105"/>
                </a:cubicBezTo>
                <a:cubicBezTo>
                  <a:pt x="2902" y="1082"/>
                  <a:pt x="2920" y="1047"/>
                  <a:pt x="2899" y="985"/>
                </a:cubicBezTo>
                <a:cubicBezTo>
                  <a:pt x="2888" y="951"/>
                  <a:pt x="2866" y="943"/>
                  <a:pt x="2839" y="925"/>
                </a:cubicBezTo>
                <a:cubicBezTo>
                  <a:pt x="2800" y="867"/>
                  <a:pt x="2801" y="860"/>
                  <a:pt x="2731" y="877"/>
                </a:cubicBezTo>
                <a:cubicBezTo>
                  <a:pt x="2625" y="957"/>
                  <a:pt x="2728" y="904"/>
                  <a:pt x="2659" y="877"/>
                </a:cubicBezTo>
                <a:cubicBezTo>
                  <a:pt x="2629" y="865"/>
                  <a:pt x="2595" y="869"/>
                  <a:pt x="2563" y="865"/>
                </a:cubicBezTo>
                <a:cubicBezTo>
                  <a:pt x="2532" y="819"/>
                  <a:pt x="2520" y="811"/>
                  <a:pt x="2467" y="829"/>
                </a:cubicBezTo>
                <a:cubicBezTo>
                  <a:pt x="2455" y="825"/>
                  <a:pt x="2434" y="829"/>
                  <a:pt x="2431" y="817"/>
                </a:cubicBezTo>
                <a:cubicBezTo>
                  <a:pt x="2428" y="803"/>
                  <a:pt x="2449" y="794"/>
                  <a:pt x="2455" y="781"/>
                </a:cubicBezTo>
                <a:cubicBezTo>
                  <a:pt x="2461" y="770"/>
                  <a:pt x="2463" y="757"/>
                  <a:pt x="2467" y="745"/>
                </a:cubicBezTo>
                <a:cubicBezTo>
                  <a:pt x="2358" y="729"/>
                  <a:pt x="2410" y="742"/>
                  <a:pt x="2311" y="709"/>
                </a:cubicBezTo>
                <a:cubicBezTo>
                  <a:pt x="2299" y="705"/>
                  <a:pt x="2275" y="697"/>
                  <a:pt x="2275" y="697"/>
                </a:cubicBezTo>
                <a:cubicBezTo>
                  <a:pt x="2263" y="701"/>
                  <a:pt x="2249" y="701"/>
                  <a:pt x="2239" y="709"/>
                </a:cubicBezTo>
                <a:cubicBezTo>
                  <a:pt x="2228" y="718"/>
                  <a:pt x="2229" y="743"/>
                  <a:pt x="2215" y="745"/>
                </a:cubicBezTo>
                <a:cubicBezTo>
                  <a:pt x="2190" y="748"/>
                  <a:pt x="2143" y="721"/>
                  <a:pt x="2143" y="721"/>
                </a:cubicBezTo>
                <a:cubicBezTo>
                  <a:pt x="2126" y="671"/>
                  <a:pt x="2091" y="642"/>
                  <a:pt x="2155" y="625"/>
                </a:cubicBezTo>
                <a:cubicBezTo>
                  <a:pt x="2186" y="617"/>
                  <a:pt x="2219" y="617"/>
                  <a:pt x="2251" y="613"/>
                </a:cubicBezTo>
                <a:cubicBezTo>
                  <a:pt x="2230" y="549"/>
                  <a:pt x="2256" y="589"/>
                  <a:pt x="2203" y="589"/>
                </a:cubicBezTo>
                <a:cubicBezTo>
                  <a:pt x="2187" y="589"/>
                  <a:pt x="2171" y="581"/>
                  <a:pt x="2155" y="577"/>
                </a:cubicBezTo>
                <a:cubicBezTo>
                  <a:pt x="2131" y="585"/>
                  <a:pt x="2100" y="592"/>
                  <a:pt x="2083" y="613"/>
                </a:cubicBezTo>
                <a:cubicBezTo>
                  <a:pt x="2075" y="623"/>
                  <a:pt x="2079" y="639"/>
                  <a:pt x="2071" y="649"/>
                </a:cubicBezTo>
                <a:cubicBezTo>
                  <a:pt x="2054" y="670"/>
                  <a:pt x="2023" y="677"/>
                  <a:pt x="1999" y="685"/>
                </a:cubicBezTo>
                <a:cubicBezTo>
                  <a:pt x="1995" y="673"/>
                  <a:pt x="1997" y="656"/>
                  <a:pt x="1987" y="649"/>
                </a:cubicBezTo>
                <a:cubicBezTo>
                  <a:pt x="1966" y="634"/>
                  <a:pt x="1939" y="633"/>
                  <a:pt x="1915" y="625"/>
                </a:cubicBezTo>
                <a:cubicBezTo>
                  <a:pt x="1901" y="620"/>
                  <a:pt x="1891" y="609"/>
                  <a:pt x="1879" y="601"/>
                </a:cubicBezTo>
                <a:cubicBezTo>
                  <a:pt x="1829" y="618"/>
                  <a:pt x="1828" y="643"/>
                  <a:pt x="1783" y="673"/>
                </a:cubicBezTo>
                <a:cubicBezTo>
                  <a:pt x="1770" y="634"/>
                  <a:pt x="1748" y="604"/>
                  <a:pt x="1735" y="565"/>
                </a:cubicBezTo>
                <a:cubicBezTo>
                  <a:pt x="1723" y="569"/>
                  <a:pt x="1706" y="566"/>
                  <a:pt x="1699" y="577"/>
                </a:cubicBezTo>
                <a:cubicBezTo>
                  <a:pt x="1653" y="646"/>
                  <a:pt x="1731" y="648"/>
                  <a:pt x="1639" y="625"/>
                </a:cubicBezTo>
                <a:cubicBezTo>
                  <a:pt x="1620" y="568"/>
                  <a:pt x="1646" y="574"/>
                  <a:pt x="1627" y="517"/>
                </a:cubicBezTo>
                <a:cubicBezTo>
                  <a:pt x="1657" y="427"/>
                  <a:pt x="1616" y="538"/>
                  <a:pt x="1663" y="445"/>
                </a:cubicBezTo>
                <a:cubicBezTo>
                  <a:pt x="1669" y="434"/>
                  <a:pt x="1665" y="416"/>
                  <a:pt x="1675" y="409"/>
                </a:cubicBezTo>
                <a:cubicBezTo>
                  <a:pt x="1696" y="394"/>
                  <a:pt x="1747" y="385"/>
                  <a:pt x="1747" y="385"/>
                </a:cubicBezTo>
                <a:cubicBezTo>
                  <a:pt x="1751" y="373"/>
                  <a:pt x="1759" y="362"/>
                  <a:pt x="1759" y="349"/>
                </a:cubicBezTo>
                <a:cubicBezTo>
                  <a:pt x="1759" y="302"/>
                  <a:pt x="1712" y="304"/>
                  <a:pt x="1795" y="325"/>
                </a:cubicBezTo>
                <a:cubicBezTo>
                  <a:pt x="1803" y="337"/>
                  <a:pt x="1816" y="347"/>
                  <a:pt x="1819" y="361"/>
                </a:cubicBezTo>
                <a:cubicBezTo>
                  <a:pt x="1829" y="416"/>
                  <a:pt x="1808" y="478"/>
                  <a:pt x="1831" y="529"/>
                </a:cubicBezTo>
                <a:cubicBezTo>
                  <a:pt x="1846" y="564"/>
                  <a:pt x="1903" y="553"/>
                  <a:pt x="1939" y="565"/>
                </a:cubicBezTo>
                <a:cubicBezTo>
                  <a:pt x="1951" y="569"/>
                  <a:pt x="1975" y="577"/>
                  <a:pt x="1975" y="577"/>
                </a:cubicBezTo>
                <a:cubicBezTo>
                  <a:pt x="2002" y="536"/>
                  <a:pt x="2040" y="524"/>
                  <a:pt x="2059" y="481"/>
                </a:cubicBezTo>
                <a:cubicBezTo>
                  <a:pt x="2069" y="458"/>
                  <a:pt x="2083" y="409"/>
                  <a:pt x="2083" y="409"/>
                </a:cubicBezTo>
                <a:cubicBezTo>
                  <a:pt x="2057" y="201"/>
                  <a:pt x="2094" y="384"/>
                  <a:pt x="2047" y="277"/>
                </a:cubicBezTo>
                <a:cubicBezTo>
                  <a:pt x="2037" y="254"/>
                  <a:pt x="2023" y="205"/>
                  <a:pt x="2023" y="205"/>
                </a:cubicBezTo>
                <a:cubicBezTo>
                  <a:pt x="2031" y="193"/>
                  <a:pt x="2047" y="183"/>
                  <a:pt x="2047" y="169"/>
                </a:cubicBezTo>
                <a:cubicBezTo>
                  <a:pt x="2047" y="108"/>
                  <a:pt x="1997" y="90"/>
                  <a:pt x="2023" y="37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8" name="任意多边形 11267"/>
          <p:cNvSpPr/>
          <p:nvPr/>
        </p:nvSpPr>
        <p:spPr>
          <a:xfrm>
            <a:off x="1435100" y="4041775"/>
            <a:ext cx="152400" cy="204788"/>
          </a:xfrm>
          <a:custGeom>
            <a:gdLst>
              <a:gd name="txL" fmla="*/ 0 w 96"/>
              <a:gd name="txT" fmla="*/ 0 h 129"/>
              <a:gd name="txR" fmla="*/ 96 w 96"/>
              <a:gd name="txB" fmla="*/ 129 h 129"/>
            </a:gdLst>
            <a:cxnLst>
              <a:cxn ang="0">
                <a:pos x="38100" y="33338"/>
              </a:cxn>
              <a:cxn ang="0">
                <a:pos x="114300" y="204788"/>
              </a:cxn>
              <a:cxn ang="0">
                <a:pos x="0" y="71438"/>
              </a:cxn>
              <a:cxn ang="0">
                <a:pos x="38100" y="33338"/>
              </a:cxn>
            </a:cxnLst>
            <a:rect l="txL" t="txT" r="txR" b="txB"/>
            <a:pathLst>
              <a:path w="96" h="129">
                <a:moveTo>
                  <a:pt x="24" y="21"/>
                </a:moveTo>
                <a:cubicBezTo>
                  <a:pt x="96" y="45"/>
                  <a:pt x="86" y="58"/>
                  <a:pt x="72" y="129"/>
                </a:cubicBezTo>
                <a:cubicBezTo>
                  <a:pt x="18" y="111"/>
                  <a:pt x="17" y="97"/>
                  <a:pt x="0" y="45"/>
                </a:cubicBezTo>
                <a:cubicBezTo>
                  <a:pt x="14" y="4"/>
                  <a:pt x="3" y="0"/>
                  <a:pt x="24" y="21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9" name="任意多边形 11268"/>
          <p:cNvSpPr/>
          <p:nvPr/>
        </p:nvSpPr>
        <p:spPr>
          <a:xfrm>
            <a:off x="1590675" y="3913188"/>
            <a:ext cx="590550" cy="654050"/>
          </a:xfrm>
          <a:custGeom>
            <a:gdLst>
              <a:gd name="txL" fmla="*/ 0 w 372"/>
              <a:gd name="txT" fmla="*/ 0 h 412"/>
              <a:gd name="txR" fmla="*/ 372 w 372"/>
              <a:gd name="txB" fmla="*/ 412 h 412"/>
            </a:gdLst>
            <a:cxnLst>
              <a:cxn ang="0">
                <a:pos x="190500" y="57150"/>
              </a:cxn>
              <a:cxn ang="0">
                <a:pos x="19050" y="133350"/>
              </a:cxn>
              <a:cxn ang="0">
                <a:pos x="73025" y="390525"/>
              </a:cxn>
              <a:cxn ang="0">
                <a:pos x="130175" y="428625"/>
              </a:cxn>
              <a:cxn ang="0">
                <a:pos x="149225" y="619125"/>
              </a:cxn>
              <a:cxn ang="0">
                <a:pos x="377825" y="561975"/>
              </a:cxn>
              <a:cxn ang="0">
                <a:pos x="434975" y="581025"/>
              </a:cxn>
              <a:cxn ang="0">
                <a:pos x="511175" y="466725"/>
              </a:cxn>
              <a:cxn ang="0">
                <a:pos x="552450" y="400050"/>
              </a:cxn>
              <a:cxn ang="0">
                <a:pos x="361950" y="209550"/>
              </a:cxn>
              <a:cxn ang="0">
                <a:pos x="301625" y="219075"/>
              </a:cxn>
              <a:cxn ang="0">
                <a:pos x="282575" y="123825"/>
              </a:cxn>
              <a:cxn ang="0">
                <a:pos x="190500" y="76200"/>
              </a:cxn>
              <a:cxn ang="0">
                <a:pos x="187325" y="28575"/>
              </a:cxn>
              <a:cxn ang="0">
                <a:pos x="92075" y="104775"/>
              </a:cxn>
              <a:cxn ang="0">
                <a:pos x="190500" y="57150"/>
              </a:cxn>
            </a:cxnLst>
            <a:rect l="txL" t="txT" r="txR" b="txB"/>
            <a:pathLst>
              <a:path w="372" h="412">
                <a:moveTo>
                  <a:pt x="120" y="36"/>
                </a:moveTo>
                <a:cubicBezTo>
                  <a:pt x="118" y="46"/>
                  <a:pt x="24" y="49"/>
                  <a:pt x="12" y="84"/>
                </a:cubicBezTo>
                <a:cubicBezTo>
                  <a:pt x="0" y="119"/>
                  <a:pt x="34" y="215"/>
                  <a:pt x="46" y="246"/>
                </a:cubicBezTo>
                <a:cubicBezTo>
                  <a:pt x="50" y="260"/>
                  <a:pt x="70" y="262"/>
                  <a:pt x="82" y="270"/>
                </a:cubicBezTo>
                <a:cubicBezTo>
                  <a:pt x="111" y="358"/>
                  <a:pt x="112" y="317"/>
                  <a:pt x="94" y="390"/>
                </a:cubicBezTo>
                <a:cubicBezTo>
                  <a:pt x="161" y="412"/>
                  <a:pt x="177" y="374"/>
                  <a:pt x="238" y="354"/>
                </a:cubicBezTo>
                <a:cubicBezTo>
                  <a:pt x="250" y="358"/>
                  <a:pt x="264" y="373"/>
                  <a:pt x="274" y="366"/>
                </a:cubicBezTo>
                <a:cubicBezTo>
                  <a:pt x="297" y="349"/>
                  <a:pt x="322" y="294"/>
                  <a:pt x="322" y="294"/>
                </a:cubicBezTo>
                <a:cubicBezTo>
                  <a:pt x="310" y="259"/>
                  <a:pt x="372" y="280"/>
                  <a:pt x="348" y="252"/>
                </a:cubicBezTo>
                <a:cubicBezTo>
                  <a:pt x="331" y="233"/>
                  <a:pt x="252" y="140"/>
                  <a:pt x="228" y="132"/>
                </a:cubicBezTo>
                <a:cubicBezTo>
                  <a:pt x="214" y="127"/>
                  <a:pt x="202" y="146"/>
                  <a:pt x="190" y="138"/>
                </a:cubicBezTo>
                <a:cubicBezTo>
                  <a:pt x="186" y="118"/>
                  <a:pt x="192" y="92"/>
                  <a:pt x="178" y="78"/>
                </a:cubicBezTo>
                <a:cubicBezTo>
                  <a:pt x="160" y="60"/>
                  <a:pt x="120" y="48"/>
                  <a:pt x="120" y="48"/>
                </a:cubicBezTo>
                <a:cubicBezTo>
                  <a:pt x="124" y="36"/>
                  <a:pt x="127" y="27"/>
                  <a:pt x="118" y="18"/>
                </a:cubicBezTo>
                <a:cubicBezTo>
                  <a:pt x="100" y="0"/>
                  <a:pt x="58" y="66"/>
                  <a:pt x="58" y="66"/>
                </a:cubicBezTo>
                <a:cubicBezTo>
                  <a:pt x="58" y="66"/>
                  <a:pt x="112" y="48"/>
                  <a:pt x="120" y="36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任意多边形 11269"/>
          <p:cNvSpPr/>
          <p:nvPr/>
        </p:nvSpPr>
        <p:spPr>
          <a:xfrm>
            <a:off x="1473200" y="3770313"/>
            <a:ext cx="279400" cy="581025"/>
          </a:xfrm>
          <a:custGeom>
            <a:gdLst>
              <a:gd name="txL" fmla="*/ 0 w 176"/>
              <a:gd name="txT" fmla="*/ 0 h 366"/>
              <a:gd name="txR" fmla="*/ 176 w 176"/>
              <a:gd name="txB" fmla="*/ 366 h 366"/>
            </a:gdLst>
            <a:cxnLst>
              <a:cxn ang="0">
                <a:pos x="57150" y="0"/>
              </a:cxn>
              <a:cxn ang="0">
                <a:pos x="0" y="190500"/>
              </a:cxn>
              <a:cxn ang="0">
                <a:pos x="19050" y="304800"/>
              </a:cxn>
              <a:cxn ang="0">
                <a:pos x="76200" y="342900"/>
              </a:cxn>
              <a:cxn ang="0">
                <a:pos x="152400" y="552450"/>
              </a:cxn>
              <a:cxn ang="0">
                <a:pos x="171450" y="495300"/>
              </a:cxn>
              <a:cxn ang="0">
                <a:pos x="152400" y="438150"/>
              </a:cxn>
              <a:cxn ang="0">
                <a:pos x="190500" y="266700"/>
              </a:cxn>
              <a:cxn ang="0">
                <a:pos x="247650" y="247650"/>
              </a:cxn>
              <a:cxn ang="0">
                <a:pos x="209550" y="152400"/>
              </a:cxn>
              <a:cxn ang="0">
                <a:pos x="171450" y="95250"/>
              </a:cxn>
              <a:cxn ang="0">
                <a:pos x="57150" y="0"/>
              </a:cxn>
            </a:cxnLst>
            <a:rect l="txL" t="txT" r="txR" b="txB"/>
            <a:pathLst>
              <a:path w="176" h="366">
                <a:moveTo>
                  <a:pt x="36" y="0"/>
                </a:moveTo>
                <a:cubicBezTo>
                  <a:pt x="7" y="88"/>
                  <a:pt x="18" y="47"/>
                  <a:pt x="0" y="120"/>
                </a:cubicBezTo>
                <a:cubicBezTo>
                  <a:pt x="4" y="144"/>
                  <a:pt x="1" y="170"/>
                  <a:pt x="12" y="192"/>
                </a:cubicBezTo>
                <a:cubicBezTo>
                  <a:pt x="18" y="205"/>
                  <a:pt x="43" y="202"/>
                  <a:pt x="48" y="216"/>
                </a:cubicBezTo>
                <a:cubicBezTo>
                  <a:pt x="102" y="366"/>
                  <a:pt x="14" y="293"/>
                  <a:pt x="96" y="348"/>
                </a:cubicBezTo>
                <a:cubicBezTo>
                  <a:pt x="100" y="336"/>
                  <a:pt x="108" y="325"/>
                  <a:pt x="108" y="312"/>
                </a:cubicBezTo>
                <a:cubicBezTo>
                  <a:pt x="108" y="299"/>
                  <a:pt x="96" y="289"/>
                  <a:pt x="96" y="276"/>
                </a:cubicBezTo>
                <a:cubicBezTo>
                  <a:pt x="96" y="273"/>
                  <a:pt x="109" y="179"/>
                  <a:pt x="120" y="168"/>
                </a:cubicBezTo>
                <a:cubicBezTo>
                  <a:pt x="129" y="159"/>
                  <a:pt x="144" y="160"/>
                  <a:pt x="156" y="156"/>
                </a:cubicBezTo>
                <a:cubicBezTo>
                  <a:pt x="176" y="96"/>
                  <a:pt x="175" y="139"/>
                  <a:pt x="132" y="96"/>
                </a:cubicBezTo>
                <a:cubicBezTo>
                  <a:pt x="122" y="86"/>
                  <a:pt x="120" y="68"/>
                  <a:pt x="108" y="60"/>
                </a:cubicBezTo>
                <a:cubicBezTo>
                  <a:pt x="25" y="8"/>
                  <a:pt x="36" y="73"/>
                  <a:pt x="36" y="0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1" name="任意多边形 11270"/>
          <p:cNvSpPr/>
          <p:nvPr/>
        </p:nvSpPr>
        <p:spPr>
          <a:xfrm>
            <a:off x="1425575" y="3236913"/>
            <a:ext cx="431800" cy="785812"/>
          </a:xfrm>
          <a:custGeom>
            <a:gdLst>
              <a:gd name="txL" fmla="*/ 0 w 272"/>
              <a:gd name="txT" fmla="*/ 0 h 495"/>
              <a:gd name="txR" fmla="*/ 272 w 272"/>
              <a:gd name="txB" fmla="*/ 495 h 495"/>
            </a:gdLst>
            <a:cxnLst>
              <a:cxn ang="0">
                <a:pos x="28575" y="266700"/>
              </a:cxn>
              <a:cxn ang="0">
                <a:pos x="123825" y="552450"/>
              </a:cxn>
              <a:cxn ang="0">
                <a:pos x="180975" y="666750"/>
              </a:cxn>
              <a:cxn ang="0">
                <a:pos x="431800" y="771525"/>
              </a:cxn>
              <a:cxn ang="0">
                <a:pos x="355600" y="581025"/>
              </a:cxn>
              <a:cxn ang="0">
                <a:pos x="393700" y="523875"/>
              </a:cxn>
              <a:cxn ang="0">
                <a:pos x="336550" y="466725"/>
              </a:cxn>
              <a:cxn ang="0">
                <a:pos x="298450" y="295275"/>
              </a:cxn>
              <a:cxn ang="0">
                <a:pos x="238125" y="171450"/>
              </a:cxn>
              <a:cxn ang="0">
                <a:pos x="200025" y="57150"/>
              </a:cxn>
              <a:cxn ang="0">
                <a:pos x="180975" y="0"/>
              </a:cxn>
              <a:cxn ang="0">
                <a:pos x="142875" y="114300"/>
              </a:cxn>
              <a:cxn ang="0">
                <a:pos x="123825" y="171450"/>
              </a:cxn>
              <a:cxn ang="0">
                <a:pos x="104775" y="228600"/>
              </a:cxn>
              <a:cxn ang="0">
                <a:pos x="47625" y="247650"/>
              </a:cxn>
              <a:cxn ang="0">
                <a:pos x="28575" y="266700"/>
              </a:cxn>
            </a:cxnLst>
            <a:rect l="txL" t="txT" r="txR" b="txB"/>
            <a:pathLst>
              <a:path w="272" h="495">
                <a:moveTo>
                  <a:pt x="18" y="168"/>
                </a:moveTo>
                <a:cubicBezTo>
                  <a:pt x="38" y="228"/>
                  <a:pt x="58" y="288"/>
                  <a:pt x="78" y="348"/>
                </a:cubicBezTo>
                <a:cubicBezTo>
                  <a:pt x="87" y="374"/>
                  <a:pt x="92" y="401"/>
                  <a:pt x="114" y="420"/>
                </a:cubicBezTo>
                <a:cubicBezTo>
                  <a:pt x="146" y="437"/>
                  <a:pt x="246" y="495"/>
                  <a:pt x="272" y="486"/>
                </a:cubicBezTo>
                <a:cubicBezTo>
                  <a:pt x="269" y="461"/>
                  <a:pt x="248" y="342"/>
                  <a:pt x="224" y="366"/>
                </a:cubicBezTo>
                <a:cubicBezTo>
                  <a:pt x="222" y="343"/>
                  <a:pt x="250" y="342"/>
                  <a:pt x="248" y="330"/>
                </a:cubicBezTo>
                <a:cubicBezTo>
                  <a:pt x="246" y="318"/>
                  <a:pt x="222" y="318"/>
                  <a:pt x="212" y="294"/>
                </a:cubicBezTo>
                <a:cubicBezTo>
                  <a:pt x="175" y="238"/>
                  <a:pt x="233" y="254"/>
                  <a:pt x="188" y="186"/>
                </a:cubicBezTo>
                <a:cubicBezTo>
                  <a:pt x="172" y="162"/>
                  <a:pt x="159" y="135"/>
                  <a:pt x="150" y="108"/>
                </a:cubicBezTo>
                <a:cubicBezTo>
                  <a:pt x="142" y="84"/>
                  <a:pt x="134" y="60"/>
                  <a:pt x="126" y="36"/>
                </a:cubicBezTo>
                <a:cubicBezTo>
                  <a:pt x="122" y="24"/>
                  <a:pt x="114" y="0"/>
                  <a:pt x="114" y="0"/>
                </a:cubicBezTo>
                <a:cubicBezTo>
                  <a:pt x="106" y="24"/>
                  <a:pt x="98" y="48"/>
                  <a:pt x="90" y="72"/>
                </a:cubicBezTo>
                <a:cubicBezTo>
                  <a:pt x="86" y="84"/>
                  <a:pt x="82" y="96"/>
                  <a:pt x="78" y="108"/>
                </a:cubicBezTo>
                <a:cubicBezTo>
                  <a:pt x="74" y="120"/>
                  <a:pt x="78" y="140"/>
                  <a:pt x="66" y="144"/>
                </a:cubicBezTo>
                <a:cubicBezTo>
                  <a:pt x="54" y="148"/>
                  <a:pt x="42" y="152"/>
                  <a:pt x="30" y="156"/>
                </a:cubicBezTo>
                <a:cubicBezTo>
                  <a:pt x="1" y="199"/>
                  <a:pt x="0" y="205"/>
                  <a:pt x="18" y="168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2" name="任意多边形 11271"/>
          <p:cNvSpPr/>
          <p:nvPr/>
        </p:nvSpPr>
        <p:spPr>
          <a:xfrm>
            <a:off x="2406650" y="3141663"/>
            <a:ext cx="4200525" cy="2971800"/>
          </a:xfrm>
          <a:custGeom>
            <a:gdLst>
              <a:gd name="txL" fmla="*/ 0 w 2646"/>
              <a:gd name="txT" fmla="*/ 0 h 1872"/>
              <a:gd name="txR" fmla="*/ 2646 w 2646"/>
              <a:gd name="txB" fmla="*/ 1872 h 1872"/>
            </a:gdLst>
            <a:cxnLst>
              <a:cxn ang="0">
                <a:pos x="476250" y="590550"/>
              </a:cxn>
              <a:cxn ang="0">
                <a:pos x="666750" y="838200"/>
              </a:cxn>
              <a:cxn ang="0">
                <a:pos x="457200" y="952500"/>
              </a:cxn>
              <a:cxn ang="0">
                <a:pos x="209550" y="876300"/>
              </a:cxn>
              <a:cxn ang="0">
                <a:pos x="133350" y="1295400"/>
              </a:cxn>
              <a:cxn ang="0">
                <a:pos x="190500" y="1371600"/>
              </a:cxn>
              <a:cxn ang="0">
                <a:pos x="533400" y="1504950"/>
              </a:cxn>
              <a:cxn ang="0">
                <a:pos x="590550" y="1390650"/>
              </a:cxn>
              <a:cxn ang="0">
                <a:pos x="876300" y="1314450"/>
              </a:cxn>
              <a:cxn ang="0">
                <a:pos x="1238250" y="1333500"/>
              </a:cxn>
              <a:cxn ang="0">
                <a:pos x="1314450" y="1524000"/>
              </a:cxn>
              <a:cxn ang="0">
                <a:pos x="1238250" y="1657350"/>
              </a:cxn>
              <a:cxn ang="0">
                <a:pos x="1162050" y="1733550"/>
              </a:cxn>
              <a:cxn ang="0">
                <a:pos x="1428750" y="2019300"/>
              </a:cxn>
              <a:cxn ang="0">
                <a:pos x="1543050" y="2438400"/>
              </a:cxn>
              <a:cxn ang="0">
                <a:pos x="1714500" y="2590800"/>
              </a:cxn>
              <a:cxn ang="0">
                <a:pos x="2133600" y="2590800"/>
              </a:cxn>
              <a:cxn ang="0">
                <a:pos x="2324100" y="2647950"/>
              </a:cxn>
              <a:cxn ang="0">
                <a:pos x="2647950" y="2705100"/>
              </a:cxn>
              <a:cxn ang="0">
                <a:pos x="2838450" y="2781300"/>
              </a:cxn>
              <a:cxn ang="0">
                <a:pos x="2990850" y="2838450"/>
              </a:cxn>
              <a:cxn ang="0">
                <a:pos x="3181350" y="2971800"/>
              </a:cxn>
              <a:cxn ang="0">
                <a:pos x="3333750" y="2876550"/>
              </a:cxn>
              <a:cxn ang="0">
                <a:pos x="3371850" y="2590800"/>
              </a:cxn>
              <a:cxn ang="0">
                <a:pos x="3657600" y="2362200"/>
              </a:cxn>
              <a:cxn ang="0">
                <a:pos x="3962400" y="2362200"/>
              </a:cxn>
              <a:cxn ang="0">
                <a:pos x="4019550" y="2247900"/>
              </a:cxn>
              <a:cxn ang="0">
                <a:pos x="4114800" y="2057400"/>
              </a:cxn>
              <a:cxn ang="0">
                <a:pos x="3981450" y="1847850"/>
              </a:cxn>
              <a:cxn ang="0">
                <a:pos x="3619500" y="1600200"/>
              </a:cxn>
              <a:cxn ang="0">
                <a:pos x="3467100" y="1257300"/>
              </a:cxn>
              <a:cxn ang="0">
                <a:pos x="3429000" y="1047750"/>
              </a:cxn>
              <a:cxn ang="0">
                <a:pos x="3067050" y="914400"/>
              </a:cxn>
              <a:cxn ang="0">
                <a:pos x="2838450" y="590550"/>
              </a:cxn>
              <a:cxn ang="0">
                <a:pos x="2667000" y="495300"/>
              </a:cxn>
              <a:cxn ang="0">
                <a:pos x="2381250" y="381000"/>
              </a:cxn>
              <a:cxn ang="0">
                <a:pos x="2057400" y="457200"/>
              </a:cxn>
              <a:cxn ang="0">
                <a:pos x="1885950" y="685800"/>
              </a:cxn>
              <a:cxn ang="0">
                <a:pos x="1504950" y="628650"/>
              </a:cxn>
              <a:cxn ang="0">
                <a:pos x="1409700" y="533400"/>
              </a:cxn>
              <a:cxn ang="0">
                <a:pos x="1162050" y="285750"/>
              </a:cxn>
              <a:cxn ang="0">
                <a:pos x="742950" y="19050"/>
              </a:cxn>
              <a:cxn ang="0">
                <a:pos x="381000" y="76200"/>
              </a:cxn>
              <a:cxn ang="0">
                <a:pos x="323850" y="342900"/>
              </a:cxn>
            </a:cxnLst>
            <a:rect l="txL" t="txT" r="txR" b="txB"/>
            <a:pathLst>
              <a:path w="2646" h="1872">
                <a:moveTo>
                  <a:pt x="180" y="324"/>
                </a:moveTo>
                <a:cubicBezTo>
                  <a:pt x="220" y="350"/>
                  <a:pt x="260" y="350"/>
                  <a:pt x="300" y="372"/>
                </a:cubicBezTo>
                <a:cubicBezTo>
                  <a:pt x="325" y="386"/>
                  <a:pt x="372" y="420"/>
                  <a:pt x="372" y="420"/>
                </a:cubicBezTo>
                <a:cubicBezTo>
                  <a:pt x="385" y="459"/>
                  <a:pt x="407" y="489"/>
                  <a:pt x="420" y="528"/>
                </a:cubicBezTo>
                <a:cubicBezTo>
                  <a:pt x="331" y="550"/>
                  <a:pt x="341" y="524"/>
                  <a:pt x="324" y="624"/>
                </a:cubicBezTo>
                <a:cubicBezTo>
                  <a:pt x="312" y="616"/>
                  <a:pt x="297" y="611"/>
                  <a:pt x="288" y="600"/>
                </a:cubicBezTo>
                <a:cubicBezTo>
                  <a:pt x="269" y="578"/>
                  <a:pt x="240" y="528"/>
                  <a:pt x="240" y="528"/>
                </a:cubicBezTo>
                <a:cubicBezTo>
                  <a:pt x="182" y="547"/>
                  <a:pt x="193" y="572"/>
                  <a:pt x="132" y="552"/>
                </a:cubicBezTo>
                <a:cubicBezTo>
                  <a:pt x="51" y="606"/>
                  <a:pt x="89" y="685"/>
                  <a:pt x="96" y="780"/>
                </a:cubicBezTo>
                <a:cubicBezTo>
                  <a:pt x="92" y="792"/>
                  <a:pt x="90" y="805"/>
                  <a:pt x="84" y="816"/>
                </a:cubicBezTo>
                <a:cubicBezTo>
                  <a:pt x="41" y="893"/>
                  <a:pt x="0" y="900"/>
                  <a:pt x="84" y="876"/>
                </a:cubicBezTo>
                <a:cubicBezTo>
                  <a:pt x="96" y="873"/>
                  <a:pt x="108" y="868"/>
                  <a:pt x="120" y="864"/>
                </a:cubicBezTo>
                <a:cubicBezTo>
                  <a:pt x="189" y="910"/>
                  <a:pt x="201" y="979"/>
                  <a:pt x="216" y="1056"/>
                </a:cubicBezTo>
                <a:cubicBezTo>
                  <a:pt x="281" y="1034"/>
                  <a:pt x="278" y="987"/>
                  <a:pt x="336" y="948"/>
                </a:cubicBezTo>
                <a:cubicBezTo>
                  <a:pt x="344" y="936"/>
                  <a:pt x="354" y="925"/>
                  <a:pt x="360" y="912"/>
                </a:cubicBezTo>
                <a:cubicBezTo>
                  <a:pt x="366" y="901"/>
                  <a:pt x="366" y="887"/>
                  <a:pt x="372" y="876"/>
                </a:cubicBezTo>
                <a:cubicBezTo>
                  <a:pt x="386" y="851"/>
                  <a:pt x="420" y="804"/>
                  <a:pt x="420" y="804"/>
                </a:cubicBezTo>
                <a:cubicBezTo>
                  <a:pt x="464" y="813"/>
                  <a:pt x="508" y="819"/>
                  <a:pt x="552" y="828"/>
                </a:cubicBezTo>
                <a:cubicBezTo>
                  <a:pt x="584" y="835"/>
                  <a:pt x="648" y="852"/>
                  <a:pt x="648" y="852"/>
                </a:cubicBezTo>
                <a:cubicBezTo>
                  <a:pt x="697" y="836"/>
                  <a:pt x="731" y="856"/>
                  <a:pt x="780" y="840"/>
                </a:cubicBezTo>
                <a:cubicBezTo>
                  <a:pt x="819" y="853"/>
                  <a:pt x="849" y="875"/>
                  <a:pt x="888" y="888"/>
                </a:cubicBezTo>
                <a:cubicBezTo>
                  <a:pt x="855" y="899"/>
                  <a:pt x="788" y="910"/>
                  <a:pt x="828" y="960"/>
                </a:cubicBezTo>
                <a:cubicBezTo>
                  <a:pt x="837" y="971"/>
                  <a:pt x="852" y="976"/>
                  <a:pt x="864" y="984"/>
                </a:cubicBezTo>
                <a:cubicBezTo>
                  <a:pt x="844" y="1044"/>
                  <a:pt x="864" y="1016"/>
                  <a:pt x="780" y="1044"/>
                </a:cubicBezTo>
                <a:cubicBezTo>
                  <a:pt x="768" y="1048"/>
                  <a:pt x="744" y="1056"/>
                  <a:pt x="744" y="1056"/>
                </a:cubicBezTo>
                <a:cubicBezTo>
                  <a:pt x="740" y="1068"/>
                  <a:pt x="731" y="1079"/>
                  <a:pt x="732" y="1092"/>
                </a:cubicBezTo>
                <a:cubicBezTo>
                  <a:pt x="742" y="1185"/>
                  <a:pt x="752" y="1176"/>
                  <a:pt x="816" y="1212"/>
                </a:cubicBezTo>
                <a:cubicBezTo>
                  <a:pt x="940" y="1281"/>
                  <a:pt x="819" y="1245"/>
                  <a:pt x="900" y="1272"/>
                </a:cubicBezTo>
                <a:cubicBezTo>
                  <a:pt x="915" y="1316"/>
                  <a:pt x="933" y="1336"/>
                  <a:pt x="948" y="1380"/>
                </a:cubicBezTo>
                <a:cubicBezTo>
                  <a:pt x="897" y="1456"/>
                  <a:pt x="935" y="1462"/>
                  <a:pt x="972" y="1536"/>
                </a:cubicBezTo>
                <a:cubicBezTo>
                  <a:pt x="983" y="1559"/>
                  <a:pt x="983" y="1592"/>
                  <a:pt x="1008" y="1608"/>
                </a:cubicBezTo>
                <a:cubicBezTo>
                  <a:pt x="1029" y="1621"/>
                  <a:pt x="1056" y="1624"/>
                  <a:pt x="1080" y="1632"/>
                </a:cubicBezTo>
                <a:cubicBezTo>
                  <a:pt x="1092" y="1636"/>
                  <a:pt x="1116" y="1644"/>
                  <a:pt x="1116" y="1644"/>
                </a:cubicBezTo>
                <a:cubicBezTo>
                  <a:pt x="1229" y="1621"/>
                  <a:pt x="1201" y="1619"/>
                  <a:pt x="1344" y="1632"/>
                </a:cubicBezTo>
                <a:cubicBezTo>
                  <a:pt x="1360" y="1636"/>
                  <a:pt x="1376" y="1639"/>
                  <a:pt x="1392" y="1644"/>
                </a:cubicBezTo>
                <a:cubicBezTo>
                  <a:pt x="1416" y="1651"/>
                  <a:pt x="1464" y="1668"/>
                  <a:pt x="1464" y="1668"/>
                </a:cubicBezTo>
                <a:cubicBezTo>
                  <a:pt x="1476" y="1660"/>
                  <a:pt x="1486" y="1644"/>
                  <a:pt x="1500" y="1644"/>
                </a:cubicBezTo>
                <a:cubicBezTo>
                  <a:pt x="1523" y="1644"/>
                  <a:pt x="1647" y="1692"/>
                  <a:pt x="1668" y="1704"/>
                </a:cubicBezTo>
                <a:cubicBezTo>
                  <a:pt x="1681" y="1711"/>
                  <a:pt x="1690" y="1723"/>
                  <a:pt x="1704" y="1728"/>
                </a:cubicBezTo>
                <a:cubicBezTo>
                  <a:pt x="1735" y="1739"/>
                  <a:pt x="1756" y="1744"/>
                  <a:pt x="1788" y="1752"/>
                </a:cubicBezTo>
                <a:cubicBezTo>
                  <a:pt x="1824" y="1764"/>
                  <a:pt x="1848" y="1764"/>
                  <a:pt x="1848" y="1764"/>
                </a:cubicBezTo>
                <a:cubicBezTo>
                  <a:pt x="1860" y="1772"/>
                  <a:pt x="1875" y="1777"/>
                  <a:pt x="1884" y="1788"/>
                </a:cubicBezTo>
                <a:cubicBezTo>
                  <a:pt x="1925" y="1840"/>
                  <a:pt x="1857" y="1815"/>
                  <a:pt x="1932" y="1848"/>
                </a:cubicBezTo>
                <a:cubicBezTo>
                  <a:pt x="1955" y="1858"/>
                  <a:pt x="2004" y="1872"/>
                  <a:pt x="2004" y="1872"/>
                </a:cubicBezTo>
                <a:cubicBezTo>
                  <a:pt x="2012" y="1860"/>
                  <a:pt x="2016" y="1844"/>
                  <a:pt x="2028" y="1836"/>
                </a:cubicBezTo>
                <a:cubicBezTo>
                  <a:pt x="2049" y="1823"/>
                  <a:pt x="2100" y="1812"/>
                  <a:pt x="2100" y="1812"/>
                </a:cubicBezTo>
                <a:cubicBezTo>
                  <a:pt x="2080" y="1751"/>
                  <a:pt x="2058" y="1723"/>
                  <a:pt x="2088" y="1656"/>
                </a:cubicBezTo>
                <a:cubicBezTo>
                  <a:pt x="2094" y="1643"/>
                  <a:pt x="2112" y="1640"/>
                  <a:pt x="2124" y="1632"/>
                </a:cubicBezTo>
                <a:cubicBezTo>
                  <a:pt x="2152" y="1639"/>
                  <a:pt x="2205" y="1659"/>
                  <a:pt x="2232" y="1632"/>
                </a:cubicBezTo>
                <a:cubicBezTo>
                  <a:pt x="2281" y="1583"/>
                  <a:pt x="2236" y="1533"/>
                  <a:pt x="2304" y="1488"/>
                </a:cubicBezTo>
                <a:cubicBezTo>
                  <a:pt x="2315" y="1481"/>
                  <a:pt x="2328" y="1480"/>
                  <a:pt x="2340" y="1476"/>
                </a:cubicBezTo>
                <a:cubicBezTo>
                  <a:pt x="2416" y="1495"/>
                  <a:pt x="2411" y="1502"/>
                  <a:pt x="2496" y="1488"/>
                </a:cubicBezTo>
                <a:cubicBezTo>
                  <a:pt x="2504" y="1476"/>
                  <a:pt x="2514" y="1465"/>
                  <a:pt x="2520" y="1452"/>
                </a:cubicBezTo>
                <a:cubicBezTo>
                  <a:pt x="2526" y="1441"/>
                  <a:pt x="2524" y="1426"/>
                  <a:pt x="2532" y="1416"/>
                </a:cubicBezTo>
                <a:cubicBezTo>
                  <a:pt x="2555" y="1388"/>
                  <a:pt x="2610" y="1376"/>
                  <a:pt x="2640" y="1356"/>
                </a:cubicBezTo>
                <a:cubicBezTo>
                  <a:pt x="2617" y="1286"/>
                  <a:pt x="2646" y="1350"/>
                  <a:pt x="2592" y="1296"/>
                </a:cubicBezTo>
                <a:cubicBezTo>
                  <a:pt x="2512" y="1216"/>
                  <a:pt x="2628" y="1300"/>
                  <a:pt x="2532" y="1236"/>
                </a:cubicBezTo>
                <a:cubicBezTo>
                  <a:pt x="2524" y="1212"/>
                  <a:pt x="2516" y="1188"/>
                  <a:pt x="2508" y="1164"/>
                </a:cubicBezTo>
                <a:cubicBezTo>
                  <a:pt x="2504" y="1152"/>
                  <a:pt x="2507" y="1135"/>
                  <a:pt x="2496" y="1128"/>
                </a:cubicBezTo>
                <a:cubicBezTo>
                  <a:pt x="2426" y="1081"/>
                  <a:pt x="2349" y="1054"/>
                  <a:pt x="2280" y="1008"/>
                </a:cubicBezTo>
                <a:cubicBezTo>
                  <a:pt x="2237" y="944"/>
                  <a:pt x="2220" y="901"/>
                  <a:pt x="2196" y="828"/>
                </a:cubicBezTo>
                <a:cubicBezTo>
                  <a:pt x="2192" y="816"/>
                  <a:pt x="2188" y="804"/>
                  <a:pt x="2184" y="792"/>
                </a:cubicBezTo>
                <a:cubicBezTo>
                  <a:pt x="2180" y="780"/>
                  <a:pt x="2172" y="756"/>
                  <a:pt x="2172" y="756"/>
                </a:cubicBezTo>
                <a:cubicBezTo>
                  <a:pt x="2168" y="724"/>
                  <a:pt x="2176" y="688"/>
                  <a:pt x="2160" y="660"/>
                </a:cubicBezTo>
                <a:cubicBezTo>
                  <a:pt x="2140" y="626"/>
                  <a:pt x="2088" y="612"/>
                  <a:pt x="2052" y="600"/>
                </a:cubicBezTo>
                <a:cubicBezTo>
                  <a:pt x="2001" y="617"/>
                  <a:pt x="1976" y="605"/>
                  <a:pt x="1932" y="576"/>
                </a:cubicBezTo>
                <a:cubicBezTo>
                  <a:pt x="1907" y="538"/>
                  <a:pt x="1866" y="509"/>
                  <a:pt x="1848" y="468"/>
                </a:cubicBezTo>
                <a:cubicBezTo>
                  <a:pt x="1817" y="398"/>
                  <a:pt x="1847" y="401"/>
                  <a:pt x="1788" y="372"/>
                </a:cubicBezTo>
                <a:cubicBezTo>
                  <a:pt x="1777" y="366"/>
                  <a:pt x="1763" y="366"/>
                  <a:pt x="1752" y="360"/>
                </a:cubicBezTo>
                <a:cubicBezTo>
                  <a:pt x="1727" y="346"/>
                  <a:pt x="1707" y="321"/>
                  <a:pt x="1680" y="312"/>
                </a:cubicBezTo>
                <a:cubicBezTo>
                  <a:pt x="1629" y="295"/>
                  <a:pt x="1589" y="270"/>
                  <a:pt x="1536" y="252"/>
                </a:cubicBezTo>
                <a:cubicBezTo>
                  <a:pt x="1524" y="248"/>
                  <a:pt x="1512" y="244"/>
                  <a:pt x="1500" y="240"/>
                </a:cubicBezTo>
                <a:cubicBezTo>
                  <a:pt x="1488" y="236"/>
                  <a:pt x="1464" y="228"/>
                  <a:pt x="1464" y="228"/>
                </a:cubicBezTo>
                <a:cubicBezTo>
                  <a:pt x="1377" y="239"/>
                  <a:pt x="1353" y="231"/>
                  <a:pt x="1296" y="288"/>
                </a:cubicBezTo>
                <a:cubicBezTo>
                  <a:pt x="1273" y="358"/>
                  <a:pt x="1239" y="337"/>
                  <a:pt x="1176" y="324"/>
                </a:cubicBezTo>
                <a:cubicBezTo>
                  <a:pt x="1139" y="379"/>
                  <a:pt x="1153" y="379"/>
                  <a:pt x="1188" y="432"/>
                </a:cubicBezTo>
                <a:cubicBezTo>
                  <a:pt x="1161" y="514"/>
                  <a:pt x="1138" y="468"/>
                  <a:pt x="1056" y="456"/>
                </a:cubicBezTo>
                <a:cubicBezTo>
                  <a:pt x="1000" y="400"/>
                  <a:pt x="1034" y="453"/>
                  <a:pt x="948" y="396"/>
                </a:cubicBezTo>
                <a:cubicBezTo>
                  <a:pt x="936" y="388"/>
                  <a:pt x="924" y="368"/>
                  <a:pt x="912" y="360"/>
                </a:cubicBezTo>
                <a:cubicBezTo>
                  <a:pt x="900" y="352"/>
                  <a:pt x="888" y="336"/>
                  <a:pt x="888" y="336"/>
                </a:cubicBezTo>
                <a:cubicBezTo>
                  <a:pt x="858" y="291"/>
                  <a:pt x="826" y="299"/>
                  <a:pt x="780" y="276"/>
                </a:cubicBezTo>
                <a:cubicBezTo>
                  <a:pt x="687" y="229"/>
                  <a:pt x="822" y="210"/>
                  <a:pt x="732" y="180"/>
                </a:cubicBezTo>
                <a:cubicBezTo>
                  <a:pt x="771" y="62"/>
                  <a:pt x="649" y="84"/>
                  <a:pt x="564" y="48"/>
                </a:cubicBezTo>
                <a:cubicBezTo>
                  <a:pt x="512" y="26"/>
                  <a:pt x="523" y="20"/>
                  <a:pt x="468" y="12"/>
                </a:cubicBezTo>
                <a:cubicBezTo>
                  <a:pt x="428" y="6"/>
                  <a:pt x="388" y="4"/>
                  <a:pt x="348" y="0"/>
                </a:cubicBezTo>
                <a:cubicBezTo>
                  <a:pt x="291" y="38"/>
                  <a:pt x="326" y="19"/>
                  <a:pt x="240" y="48"/>
                </a:cubicBezTo>
                <a:cubicBezTo>
                  <a:pt x="228" y="52"/>
                  <a:pt x="204" y="60"/>
                  <a:pt x="204" y="60"/>
                </a:cubicBezTo>
                <a:cubicBezTo>
                  <a:pt x="174" y="149"/>
                  <a:pt x="175" y="129"/>
                  <a:pt x="204" y="216"/>
                </a:cubicBezTo>
                <a:cubicBezTo>
                  <a:pt x="179" y="253"/>
                  <a:pt x="158" y="281"/>
                  <a:pt x="180" y="324"/>
                </a:cubicBezTo>
                <a:close/>
              </a:path>
            </a:pathLst>
          </a:custGeom>
          <a:pattFill prst="smGrid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3" name="任意多边形 11272"/>
          <p:cNvSpPr/>
          <p:nvPr/>
        </p:nvSpPr>
        <p:spPr>
          <a:xfrm>
            <a:off x="1135063" y="893763"/>
            <a:ext cx="1247775" cy="1790700"/>
          </a:xfrm>
          <a:custGeom>
            <a:gdLst>
              <a:gd name="txL" fmla="*/ 0 w 786"/>
              <a:gd name="txT" fmla="*/ 0 h 1128"/>
              <a:gd name="txR" fmla="*/ 786 w 786"/>
              <a:gd name="txB" fmla="*/ 1128 h 1128"/>
            </a:gdLst>
            <a:cxnLst>
              <a:cxn ang="0">
                <a:pos x="71438" y="171450"/>
              </a:cxn>
              <a:cxn ang="0">
                <a:pos x="246063" y="561975"/>
              </a:cxn>
              <a:cxn ang="0">
                <a:pos x="188912" y="866775"/>
              </a:cxn>
              <a:cxn ang="0">
                <a:pos x="52388" y="895350"/>
              </a:cxn>
              <a:cxn ang="0">
                <a:pos x="14288" y="952500"/>
              </a:cxn>
              <a:cxn ang="0">
                <a:pos x="185737" y="1143000"/>
              </a:cxn>
              <a:cxn ang="0">
                <a:pos x="300038" y="1181100"/>
              </a:cxn>
              <a:cxn ang="0">
                <a:pos x="280988" y="1257300"/>
              </a:cxn>
              <a:cxn ang="0">
                <a:pos x="338137" y="1371600"/>
              </a:cxn>
              <a:cxn ang="0">
                <a:pos x="166687" y="1390650"/>
              </a:cxn>
              <a:cxn ang="0">
                <a:pos x="185737" y="1562100"/>
              </a:cxn>
              <a:cxn ang="0">
                <a:pos x="261938" y="1638300"/>
              </a:cxn>
              <a:cxn ang="0">
                <a:pos x="395287" y="1771650"/>
              </a:cxn>
              <a:cxn ang="0">
                <a:pos x="376237" y="1600200"/>
              </a:cxn>
              <a:cxn ang="0">
                <a:pos x="357187" y="1543050"/>
              </a:cxn>
              <a:cxn ang="0">
                <a:pos x="338137" y="1485900"/>
              </a:cxn>
              <a:cxn ang="0">
                <a:pos x="395287" y="1447800"/>
              </a:cxn>
              <a:cxn ang="0">
                <a:pos x="471488" y="1543050"/>
              </a:cxn>
              <a:cxn ang="0">
                <a:pos x="719137" y="1638300"/>
              </a:cxn>
              <a:cxn ang="0">
                <a:pos x="871538" y="1752600"/>
              </a:cxn>
              <a:cxn ang="0">
                <a:pos x="1042988" y="1790700"/>
              </a:cxn>
              <a:cxn ang="0">
                <a:pos x="1214438" y="1714500"/>
              </a:cxn>
              <a:cxn ang="0">
                <a:pos x="1176338" y="1428750"/>
              </a:cxn>
              <a:cxn ang="0">
                <a:pos x="1157288" y="1371600"/>
              </a:cxn>
              <a:cxn ang="0">
                <a:pos x="1138238" y="1314450"/>
              </a:cxn>
              <a:cxn ang="0">
                <a:pos x="1195388" y="990600"/>
              </a:cxn>
              <a:cxn ang="0">
                <a:pos x="1233488" y="876300"/>
              </a:cxn>
              <a:cxn ang="0">
                <a:pos x="1179513" y="638175"/>
              </a:cxn>
              <a:cxn ang="0">
                <a:pos x="1214438" y="685800"/>
              </a:cxn>
              <a:cxn ang="0">
                <a:pos x="1157288" y="704850"/>
              </a:cxn>
              <a:cxn ang="0">
                <a:pos x="985838" y="609600"/>
              </a:cxn>
              <a:cxn ang="0">
                <a:pos x="947738" y="495300"/>
              </a:cxn>
              <a:cxn ang="0">
                <a:pos x="909638" y="438150"/>
              </a:cxn>
              <a:cxn ang="0">
                <a:pos x="833438" y="266700"/>
              </a:cxn>
              <a:cxn ang="0">
                <a:pos x="681037" y="19050"/>
              </a:cxn>
              <a:cxn ang="0">
                <a:pos x="357187" y="38100"/>
              </a:cxn>
              <a:cxn ang="0">
                <a:pos x="242888" y="0"/>
              </a:cxn>
              <a:cxn ang="0">
                <a:pos x="71438" y="95250"/>
              </a:cxn>
            </a:cxnLst>
            <a:rect l="txL" t="txT" r="txR" b="txB"/>
            <a:pathLst>
              <a:path w="786" h="1128">
                <a:moveTo>
                  <a:pt x="45" y="108"/>
                </a:moveTo>
                <a:cubicBezTo>
                  <a:pt x="53" y="150"/>
                  <a:pt x="143" y="281"/>
                  <a:pt x="155" y="354"/>
                </a:cubicBezTo>
                <a:cubicBezTo>
                  <a:pt x="167" y="427"/>
                  <a:pt x="139" y="511"/>
                  <a:pt x="119" y="546"/>
                </a:cubicBezTo>
                <a:cubicBezTo>
                  <a:pt x="91" y="504"/>
                  <a:pt x="81" y="580"/>
                  <a:pt x="33" y="564"/>
                </a:cubicBezTo>
                <a:cubicBezTo>
                  <a:pt x="25" y="576"/>
                  <a:pt x="11" y="586"/>
                  <a:pt x="9" y="600"/>
                </a:cubicBezTo>
                <a:cubicBezTo>
                  <a:pt x="0" y="655"/>
                  <a:pt x="89" y="702"/>
                  <a:pt x="117" y="720"/>
                </a:cubicBezTo>
                <a:cubicBezTo>
                  <a:pt x="138" y="734"/>
                  <a:pt x="189" y="744"/>
                  <a:pt x="189" y="744"/>
                </a:cubicBezTo>
                <a:cubicBezTo>
                  <a:pt x="247" y="831"/>
                  <a:pt x="203" y="740"/>
                  <a:pt x="177" y="792"/>
                </a:cubicBezTo>
                <a:cubicBezTo>
                  <a:pt x="170" y="806"/>
                  <a:pt x="209" y="858"/>
                  <a:pt x="213" y="864"/>
                </a:cubicBezTo>
                <a:cubicBezTo>
                  <a:pt x="156" y="883"/>
                  <a:pt x="162" y="857"/>
                  <a:pt x="105" y="876"/>
                </a:cubicBezTo>
                <a:cubicBezTo>
                  <a:pt x="133" y="960"/>
                  <a:pt x="137" y="924"/>
                  <a:pt x="117" y="984"/>
                </a:cubicBezTo>
                <a:cubicBezTo>
                  <a:pt x="149" y="1080"/>
                  <a:pt x="101" y="968"/>
                  <a:pt x="165" y="1032"/>
                </a:cubicBezTo>
                <a:cubicBezTo>
                  <a:pt x="261" y="1128"/>
                  <a:pt x="168" y="1089"/>
                  <a:pt x="249" y="1116"/>
                </a:cubicBezTo>
                <a:cubicBezTo>
                  <a:pt x="269" y="1056"/>
                  <a:pt x="265" y="1092"/>
                  <a:pt x="237" y="1008"/>
                </a:cubicBezTo>
                <a:cubicBezTo>
                  <a:pt x="233" y="996"/>
                  <a:pt x="229" y="984"/>
                  <a:pt x="225" y="972"/>
                </a:cubicBezTo>
                <a:cubicBezTo>
                  <a:pt x="221" y="960"/>
                  <a:pt x="213" y="936"/>
                  <a:pt x="213" y="936"/>
                </a:cubicBezTo>
                <a:cubicBezTo>
                  <a:pt x="225" y="928"/>
                  <a:pt x="235" y="912"/>
                  <a:pt x="249" y="912"/>
                </a:cubicBezTo>
                <a:cubicBezTo>
                  <a:pt x="297" y="912"/>
                  <a:pt x="279" y="950"/>
                  <a:pt x="297" y="972"/>
                </a:cubicBezTo>
                <a:cubicBezTo>
                  <a:pt x="329" y="1012"/>
                  <a:pt x="408" y="1017"/>
                  <a:pt x="453" y="1032"/>
                </a:cubicBezTo>
                <a:cubicBezTo>
                  <a:pt x="481" y="1074"/>
                  <a:pt x="501" y="1088"/>
                  <a:pt x="549" y="1104"/>
                </a:cubicBezTo>
                <a:cubicBezTo>
                  <a:pt x="599" y="1087"/>
                  <a:pt x="614" y="1099"/>
                  <a:pt x="657" y="1128"/>
                </a:cubicBezTo>
                <a:cubicBezTo>
                  <a:pt x="696" y="1115"/>
                  <a:pt x="726" y="1093"/>
                  <a:pt x="765" y="1080"/>
                </a:cubicBezTo>
                <a:cubicBezTo>
                  <a:pt x="786" y="1016"/>
                  <a:pt x="762" y="962"/>
                  <a:pt x="741" y="900"/>
                </a:cubicBezTo>
                <a:cubicBezTo>
                  <a:pt x="737" y="888"/>
                  <a:pt x="733" y="876"/>
                  <a:pt x="729" y="864"/>
                </a:cubicBezTo>
                <a:cubicBezTo>
                  <a:pt x="725" y="852"/>
                  <a:pt x="717" y="828"/>
                  <a:pt x="717" y="828"/>
                </a:cubicBezTo>
                <a:cubicBezTo>
                  <a:pt x="725" y="760"/>
                  <a:pt x="736" y="690"/>
                  <a:pt x="753" y="624"/>
                </a:cubicBezTo>
                <a:cubicBezTo>
                  <a:pt x="759" y="599"/>
                  <a:pt x="777" y="552"/>
                  <a:pt x="777" y="552"/>
                </a:cubicBezTo>
                <a:cubicBezTo>
                  <a:pt x="770" y="524"/>
                  <a:pt x="743" y="431"/>
                  <a:pt x="743" y="402"/>
                </a:cubicBezTo>
                <a:cubicBezTo>
                  <a:pt x="743" y="389"/>
                  <a:pt x="774" y="441"/>
                  <a:pt x="765" y="432"/>
                </a:cubicBezTo>
                <a:cubicBezTo>
                  <a:pt x="756" y="423"/>
                  <a:pt x="741" y="440"/>
                  <a:pt x="729" y="444"/>
                </a:cubicBezTo>
                <a:cubicBezTo>
                  <a:pt x="646" y="389"/>
                  <a:pt x="684" y="405"/>
                  <a:pt x="621" y="384"/>
                </a:cubicBezTo>
                <a:cubicBezTo>
                  <a:pt x="613" y="360"/>
                  <a:pt x="611" y="333"/>
                  <a:pt x="597" y="312"/>
                </a:cubicBezTo>
                <a:cubicBezTo>
                  <a:pt x="589" y="300"/>
                  <a:pt x="579" y="289"/>
                  <a:pt x="573" y="276"/>
                </a:cubicBezTo>
                <a:cubicBezTo>
                  <a:pt x="516" y="147"/>
                  <a:pt x="579" y="249"/>
                  <a:pt x="525" y="168"/>
                </a:cubicBezTo>
                <a:cubicBezTo>
                  <a:pt x="511" y="97"/>
                  <a:pt x="488" y="51"/>
                  <a:pt x="429" y="12"/>
                </a:cubicBezTo>
                <a:cubicBezTo>
                  <a:pt x="351" y="64"/>
                  <a:pt x="390" y="49"/>
                  <a:pt x="225" y="24"/>
                </a:cubicBezTo>
                <a:cubicBezTo>
                  <a:pt x="200" y="20"/>
                  <a:pt x="153" y="0"/>
                  <a:pt x="153" y="0"/>
                </a:cubicBezTo>
                <a:cubicBezTo>
                  <a:pt x="117" y="24"/>
                  <a:pt x="81" y="36"/>
                  <a:pt x="45" y="60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任意多边形 11273"/>
          <p:cNvSpPr/>
          <p:nvPr/>
        </p:nvSpPr>
        <p:spPr>
          <a:xfrm>
            <a:off x="1776413" y="742950"/>
            <a:ext cx="896937" cy="836613"/>
          </a:xfrm>
          <a:custGeom>
            <a:gdLst>
              <a:gd name="txL" fmla="*/ 0 w 565"/>
              <a:gd name="txT" fmla="*/ 0 h 527"/>
              <a:gd name="txR" fmla="*/ 565 w 565"/>
              <a:gd name="txB" fmla="*/ 527 h 527"/>
            </a:gdLst>
            <a:cxnLst>
              <a:cxn ang="0">
                <a:pos x="39687" y="131763"/>
              </a:cxn>
              <a:cxn ang="0">
                <a:pos x="306387" y="36513"/>
              </a:cxn>
              <a:cxn ang="0">
                <a:pos x="420687" y="74613"/>
              </a:cxn>
              <a:cxn ang="0">
                <a:pos x="801687" y="169863"/>
              </a:cxn>
              <a:cxn ang="0">
                <a:pos x="858837" y="207963"/>
              </a:cxn>
              <a:cxn ang="0">
                <a:pos x="896937" y="322263"/>
              </a:cxn>
              <a:cxn ang="0">
                <a:pos x="877887" y="455613"/>
              </a:cxn>
              <a:cxn ang="0">
                <a:pos x="801687" y="569913"/>
              </a:cxn>
              <a:cxn ang="0">
                <a:pos x="687387" y="798513"/>
              </a:cxn>
              <a:cxn ang="0">
                <a:pos x="519112" y="827088"/>
              </a:cxn>
              <a:cxn ang="0">
                <a:pos x="458787" y="817563"/>
              </a:cxn>
              <a:cxn ang="0">
                <a:pos x="325437" y="760413"/>
              </a:cxn>
              <a:cxn ang="0">
                <a:pos x="268287" y="646113"/>
              </a:cxn>
              <a:cxn ang="0">
                <a:pos x="230187" y="588963"/>
              </a:cxn>
              <a:cxn ang="0">
                <a:pos x="39687" y="188913"/>
              </a:cxn>
              <a:cxn ang="0">
                <a:pos x="39687" y="131763"/>
              </a:cxn>
            </a:cxnLst>
            <a:rect l="txL" t="txT" r="txR" b="txB"/>
            <a:pathLst>
              <a:path w="565" h="527">
                <a:moveTo>
                  <a:pt x="25" y="83"/>
                </a:moveTo>
                <a:cubicBezTo>
                  <a:pt x="50" y="9"/>
                  <a:pt x="114" y="31"/>
                  <a:pt x="193" y="23"/>
                </a:cubicBezTo>
                <a:cubicBezTo>
                  <a:pt x="262" y="0"/>
                  <a:pt x="198" y="10"/>
                  <a:pt x="265" y="47"/>
                </a:cubicBezTo>
                <a:cubicBezTo>
                  <a:pt x="321" y="78"/>
                  <a:pt x="441" y="94"/>
                  <a:pt x="505" y="107"/>
                </a:cubicBezTo>
                <a:cubicBezTo>
                  <a:pt x="517" y="115"/>
                  <a:pt x="533" y="119"/>
                  <a:pt x="541" y="131"/>
                </a:cubicBezTo>
                <a:cubicBezTo>
                  <a:pt x="554" y="152"/>
                  <a:pt x="565" y="203"/>
                  <a:pt x="565" y="203"/>
                </a:cubicBezTo>
                <a:cubicBezTo>
                  <a:pt x="561" y="231"/>
                  <a:pt x="563" y="261"/>
                  <a:pt x="553" y="287"/>
                </a:cubicBezTo>
                <a:cubicBezTo>
                  <a:pt x="543" y="314"/>
                  <a:pt x="514" y="332"/>
                  <a:pt x="505" y="359"/>
                </a:cubicBezTo>
                <a:cubicBezTo>
                  <a:pt x="488" y="409"/>
                  <a:pt x="462" y="460"/>
                  <a:pt x="433" y="503"/>
                </a:cubicBezTo>
                <a:cubicBezTo>
                  <a:pt x="327" y="468"/>
                  <a:pt x="395" y="487"/>
                  <a:pt x="327" y="521"/>
                </a:cubicBezTo>
                <a:cubicBezTo>
                  <a:pt x="316" y="527"/>
                  <a:pt x="301" y="511"/>
                  <a:pt x="289" y="515"/>
                </a:cubicBezTo>
                <a:cubicBezTo>
                  <a:pt x="252" y="506"/>
                  <a:pt x="233" y="507"/>
                  <a:pt x="205" y="479"/>
                </a:cubicBezTo>
                <a:cubicBezTo>
                  <a:pt x="171" y="445"/>
                  <a:pt x="189" y="446"/>
                  <a:pt x="169" y="407"/>
                </a:cubicBezTo>
                <a:cubicBezTo>
                  <a:pt x="163" y="394"/>
                  <a:pt x="151" y="384"/>
                  <a:pt x="145" y="371"/>
                </a:cubicBezTo>
                <a:cubicBezTo>
                  <a:pt x="106" y="282"/>
                  <a:pt x="111" y="177"/>
                  <a:pt x="25" y="119"/>
                </a:cubicBezTo>
                <a:cubicBezTo>
                  <a:pt x="12" y="79"/>
                  <a:pt x="0" y="83"/>
                  <a:pt x="25" y="83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5" name="任意多边形 11274"/>
          <p:cNvSpPr/>
          <p:nvPr/>
        </p:nvSpPr>
        <p:spPr>
          <a:xfrm>
            <a:off x="2139950" y="379413"/>
            <a:ext cx="427038" cy="514350"/>
          </a:xfrm>
          <a:custGeom>
            <a:gdLst>
              <a:gd name="txL" fmla="*/ 0 w 269"/>
              <a:gd name="txT" fmla="*/ 0 h 324"/>
              <a:gd name="txR" fmla="*/ 269 w 269"/>
              <a:gd name="txB" fmla="*/ 324 h 324"/>
            </a:gdLst>
            <a:cxnLst>
              <a:cxn ang="0">
                <a:pos x="133350" y="19050"/>
              </a:cxn>
              <a:cxn ang="0">
                <a:pos x="76200" y="266700"/>
              </a:cxn>
              <a:cxn ang="0">
                <a:pos x="0" y="400050"/>
              </a:cxn>
              <a:cxn ang="0">
                <a:pos x="247650" y="495300"/>
              </a:cxn>
              <a:cxn ang="0">
                <a:pos x="381000" y="361950"/>
              </a:cxn>
              <a:cxn ang="0">
                <a:pos x="419100" y="304800"/>
              </a:cxn>
              <a:cxn ang="0">
                <a:pos x="381000" y="190500"/>
              </a:cxn>
              <a:cxn ang="0">
                <a:pos x="266700" y="0"/>
              </a:cxn>
              <a:cxn ang="0">
                <a:pos x="133350" y="19050"/>
              </a:cxn>
            </a:cxnLst>
            <a:rect l="txL" t="txT" r="txR" b="txB"/>
            <a:pathLst>
              <a:path w="269" h="324">
                <a:moveTo>
                  <a:pt x="84" y="12"/>
                </a:moveTo>
                <a:cubicBezTo>
                  <a:pt x="102" y="83"/>
                  <a:pt x="85" y="113"/>
                  <a:pt x="48" y="168"/>
                </a:cubicBezTo>
                <a:cubicBezTo>
                  <a:pt x="67" y="226"/>
                  <a:pt x="56" y="233"/>
                  <a:pt x="0" y="252"/>
                </a:cubicBezTo>
                <a:cubicBezTo>
                  <a:pt x="24" y="324"/>
                  <a:pt x="79" y="303"/>
                  <a:pt x="156" y="312"/>
                </a:cubicBezTo>
                <a:cubicBezTo>
                  <a:pt x="242" y="300"/>
                  <a:pt x="269" y="315"/>
                  <a:pt x="240" y="228"/>
                </a:cubicBezTo>
                <a:cubicBezTo>
                  <a:pt x="248" y="216"/>
                  <a:pt x="264" y="206"/>
                  <a:pt x="264" y="192"/>
                </a:cubicBezTo>
                <a:cubicBezTo>
                  <a:pt x="264" y="167"/>
                  <a:pt x="248" y="144"/>
                  <a:pt x="240" y="120"/>
                </a:cubicBezTo>
                <a:cubicBezTo>
                  <a:pt x="219" y="56"/>
                  <a:pt x="232" y="21"/>
                  <a:pt x="168" y="0"/>
                </a:cubicBezTo>
                <a:cubicBezTo>
                  <a:pt x="91" y="26"/>
                  <a:pt x="114" y="42"/>
                  <a:pt x="84" y="12"/>
                </a:cubicBezTo>
                <a:close/>
              </a:path>
            </a:pathLst>
          </a:custGeom>
          <a:pattFill prst="narVert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6" name="任意多边形 11275"/>
          <p:cNvSpPr/>
          <p:nvPr/>
        </p:nvSpPr>
        <p:spPr>
          <a:xfrm>
            <a:off x="2425700" y="303213"/>
            <a:ext cx="427038" cy="776287"/>
          </a:xfrm>
          <a:custGeom>
            <a:gdLst>
              <a:gd name="txL" fmla="*/ 0 w 269"/>
              <a:gd name="txT" fmla="*/ 0 h 489"/>
              <a:gd name="txR" fmla="*/ 269 w 269"/>
              <a:gd name="txB" fmla="*/ 489 h 489"/>
            </a:gdLst>
            <a:cxnLst>
              <a:cxn ang="0">
                <a:pos x="0" y="76200"/>
              </a:cxn>
              <a:cxn ang="0">
                <a:pos x="95250" y="304800"/>
              </a:cxn>
              <a:cxn ang="0">
                <a:pos x="114300" y="361950"/>
              </a:cxn>
              <a:cxn ang="0">
                <a:pos x="95250" y="514350"/>
              </a:cxn>
              <a:cxn ang="0">
                <a:pos x="171450" y="647700"/>
              </a:cxn>
              <a:cxn ang="0">
                <a:pos x="209550" y="704850"/>
              </a:cxn>
              <a:cxn ang="0">
                <a:pos x="228600" y="762000"/>
              </a:cxn>
              <a:cxn ang="0">
                <a:pos x="266700" y="647700"/>
              </a:cxn>
              <a:cxn ang="0">
                <a:pos x="381000" y="571500"/>
              </a:cxn>
              <a:cxn ang="0">
                <a:pos x="381000" y="438150"/>
              </a:cxn>
              <a:cxn ang="0">
                <a:pos x="400050" y="361950"/>
              </a:cxn>
              <a:cxn ang="0">
                <a:pos x="323850" y="228600"/>
              </a:cxn>
              <a:cxn ang="0">
                <a:pos x="266700" y="266700"/>
              </a:cxn>
              <a:cxn ang="0">
                <a:pos x="228600" y="133350"/>
              </a:cxn>
              <a:cxn ang="0">
                <a:pos x="209550" y="76200"/>
              </a:cxn>
              <a:cxn ang="0">
                <a:pos x="95250" y="38100"/>
              </a:cxn>
              <a:cxn ang="0">
                <a:pos x="19050" y="0"/>
              </a:cxn>
              <a:cxn ang="0">
                <a:pos x="0" y="57150"/>
              </a:cxn>
              <a:cxn ang="0">
                <a:pos x="0" y="76200"/>
              </a:cxn>
            </a:cxnLst>
            <a:rect l="txL" t="txT" r="txR" b="txB"/>
            <a:pathLst>
              <a:path w="269" h="489">
                <a:moveTo>
                  <a:pt x="0" y="48"/>
                </a:moveTo>
                <a:cubicBezTo>
                  <a:pt x="17" y="99"/>
                  <a:pt x="42" y="139"/>
                  <a:pt x="60" y="192"/>
                </a:cubicBezTo>
                <a:cubicBezTo>
                  <a:pt x="64" y="204"/>
                  <a:pt x="72" y="228"/>
                  <a:pt x="72" y="228"/>
                </a:cubicBezTo>
                <a:cubicBezTo>
                  <a:pt x="68" y="260"/>
                  <a:pt x="66" y="292"/>
                  <a:pt x="60" y="324"/>
                </a:cubicBezTo>
                <a:cubicBezTo>
                  <a:pt x="49" y="383"/>
                  <a:pt x="44" y="387"/>
                  <a:pt x="108" y="408"/>
                </a:cubicBezTo>
                <a:cubicBezTo>
                  <a:pt x="116" y="420"/>
                  <a:pt x="126" y="431"/>
                  <a:pt x="132" y="444"/>
                </a:cubicBezTo>
                <a:cubicBezTo>
                  <a:pt x="138" y="455"/>
                  <a:pt x="135" y="489"/>
                  <a:pt x="144" y="480"/>
                </a:cubicBezTo>
                <a:cubicBezTo>
                  <a:pt x="162" y="462"/>
                  <a:pt x="160" y="432"/>
                  <a:pt x="168" y="408"/>
                </a:cubicBezTo>
                <a:cubicBezTo>
                  <a:pt x="177" y="381"/>
                  <a:pt x="240" y="360"/>
                  <a:pt x="240" y="360"/>
                </a:cubicBezTo>
                <a:cubicBezTo>
                  <a:pt x="269" y="274"/>
                  <a:pt x="240" y="381"/>
                  <a:pt x="240" y="276"/>
                </a:cubicBezTo>
                <a:cubicBezTo>
                  <a:pt x="240" y="260"/>
                  <a:pt x="248" y="244"/>
                  <a:pt x="252" y="228"/>
                </a:cubicBezTo>
                <a:cubicBezTo>
                  <a:pt x="247" y="204"/>
                  <a:pt x="250" y="144"/>
                  <a:pt x="204" y="144"/>
                </a:cubicBezTo>
                <a:cubicBezTo>
                  <a:pt x="190" y="144"/>
                  <a:pt x="180" y="160"/>
                  <a:pt x="168" y="168"/>
                </a:cubicBezTo>
                <a:cubicBezTo>
                  <a:pt x="106" y="147"/>
                  <a:pt x="110" y="135"/>
                  <a:pt x="144" y="84"/>
                </a:cubicBezTo>
                <a:cubicBezTo>
                  <a:pt x="140" y="72"/>
                  <a:pt x="142" y="55"/>
                  <a:pt x="132" y="48"/>
                </a:cubicBezTo>
                <a:cubicBezTo>
                  <a:pt x="111" y="33"/>
                  <a:pt x="83" y="35"/>
                  <a:pt x="60" y="24"/>
                </a:cubicBezTo>
                <a:cubicBezTo>
                  <a:pt x="44" y="16"/>
                  <a:pt x="28" y="8"/>
                  <a:pt x="12" y="0"/>
                </a:cubicBezTo>
                <a:cubicBezTo>
                  <a:pt x="8" y="12"/>
                  <a:pt x="0" y="23"/>
                  <a:pt x="0" y="36"/>
                </a:cubicBezTo>
                <a:cubicBezTo>
                  <a:pt x="0" y="51"/>
                  <a:pt x="28" y="104"/>
                  <a:pt x="0" y="48"/>
                </a:cubicBezTo>
                <a:close/>
              </a:path>
            </a:pathLst>
          </a:custGeom>
          <a:pattFill prst="narVert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7" name="任意多边形 11276"/>
          <p:cNvSpPr/>
          <p:nvPr/>
        </p:nvSpPr>
        <p:spPr>
          <a:xfrm>
            <a:off x="2795588" y="366713"/>
            <a:ext cx="411162" cy="469900"/>
          </a:xfrm>
          <a:custGeom>
            <a:gdLst>
              <a:gd name="txL" fmla="*/ 0 w 259"/>
              <a:gd name="txT" fmla="*/ 0 h 296"/>
              <a:gd name="txR" fmla="*/ 259 w 259"/>
              <a:gd name="txB" fmla="*/ 296 h 296"/>
            </a:gdLst>
            <a:cxnLst>
              <a:cxn ang="0">
                <a:pos x="87312" y="12700"/>
              </a:cxn>
              <a:cxn ang="0">
                <a:pos x="30162" y="469900"/>
              </a:cxn>
              <a:cxn ang="0">
                <a:pos x="296862" y="393700"/>
              </a:cxn>
              <a:cxn ang="0">
                <a:pos x="411162" y="355600"/>
              </a:cxn>
              <a:cxn ang="0">
                <a:pos x="296862" y="165100"/>
              </a:cxn>
              <a:cxn ang="0">
                <a:pos x="277812" y="107950"/>
              </a:cxn>
              <a:cxn ang="0">
                <a:pos x="220662" y="69850"/>
              </a:cxn>
              <a:cxn ang="0">
                <a:pos x="182562" y="12700"/>
              </a:cxn>
              <a:cxn ang="0">
                <a:pos x="87312" y="12700"/>
              </a:cxn>
            </a:cxnLst>
            <a:rect l="txL" t="txT" r="txR" b="txB"/>
            <a:pathLst>
              <a:path w="259" h="296">
                <a:moveTo>
                  <a:pt x="55" y="8"/>
                </a:moveTo>
                <a:cubicBezTo>
                  <a:pt x="0" y="91"/>
                  <a:pt x="0" y="203"/>
                  <a:pt x="19" y="296"/>
                </a:cubicBezTo>
                <a:cubicBezTo>
                  <a:pt x="73" y="287"/>
                  <a:pt x="135" y="264"/>
                  <a:pt x="187" y="248"/>
                </a:cubicBezTo>
                <a:cubicBezTo>
                  <a:pt x="211" y="241"/>
                  <a:pt x="259" y="224"/>
                  <a:pt x="259" y="224"/>
                </a:cubicBezTo>
                <a:cubicBezTo>
                  <a:pt x="190" y="201"/>
                  <a:pt x="208" y="166"/>
                  <a:pt x="187" y="104"/>
                </a:cubicBezTo>
                <a:cubicBezTo>
                  <a:pt x="183" y="92"/>
                  <a:pt x="186" y="75"/>
                  <a:pt x="175" y="68"/>
                </a:cubicBezTo>
                <a:cubicBezTo>
                  <a:pt x="163" y="60"/>
                  <a:pt x="151" y="52"/>
                  <a:pt x="139" y="44"/>
                </a:cubicBezTo>
                <a:cubicBezTo>
                  <a:pt x="131" y="32"/>
                  <a:pt x="129" y="10"/>
                  <a:pt x="115" y="8"/>
                </a:cubicBezTo>
                <a:cubicBezTo>
                  <a:pt x="52" y="0"/>
                  <a:pt x="26" y="67"/>
                  <a:pt x="55" y="8"/>
                </a:cubicBezTo>
                <a:close/>
              </a:path>
            </a:pathLst>
          </a:custGeom>
          <a:pattFill prst="narVert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任意多边形 11277"/>
          <p:cNvSpPr/>
          <p:nvPr/>
        </p:nvSpPr>
        <p:spPr>
          <a:xfrm>
            <a:off x="2668588" y="284163"/>
            <a:ext cx="100012" cy="100012"/>
          </a:xfrm>
          <a:custGeom>
            <a:gdLst>
              <a:gd name="txL" fmla="*/ 0 w 63"/>
              <a:gd name="txT" fmla="*/ 0 h 63"/>
              <a:gd name="txR" fmla="*/ 63 w 63"/>
              <a:gd name="txB" fmla="*/ 63 h 63"/>
            </a:gdLst>
            <a:cxnLst>
              <a:cxn ang="0">
                <a:pos x="42862" y="0"/>
              </a:cxn>
              <a:cxn ang="0">
                <a:pos x="4762" y="57150"/>
              </a:cxn>
              <a:cxn ang="0">
                <a:pos x="61912" y="95250"/>
              </a:cxn>
              <a:cxn ang="0">
                <a:pos x="100012" y="38100"/>
              </a:cxn>
              <a:cxn ang="0">
                <a:pos x="42862" y="0"/>
              </a:cxn>
            </a:cxnLst>
            <a:rect l="txL" t="txT" r="txR" b="txB"/>
            <a:pathLst>
              <a:path w="62" h="62">
                <a:moveTo>
                  <a:pt x="27" y="0"/>
                </a:moveTo>
                <a:cubicBezTo>
                  <a:pt x="19" y="12"/>
                  <a:pt x="0" y="22"/>
                  <a:pt x="3" y="36"/>
                </a:cubicBezTo>
                <a:cubicBezTo>
                  <a:pt x="6" y="50"/>
                  <a:pt x="25" y="63"/>
                  <a:pt x="39" y="60"/>
                </a:cubicBezTo>
                <a:cubicBezTo>
                  <a:pt x="53" y="57"/>
                  <a:pt x="55" y="36"/>
                  <a:pt x="63" y="24"/>
                </a:cubicBezTo>
                <a:cubicBezTo>
                  <a:pt x="23" y="11"/>
                  <a:pt x="27" y="25"/>
                  <a:pt x="27" y="0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9" name="任意多边形 11278"/>
          <p:cNvSpPr/>
          <p:nvPr/>
        </p:nvSpPr>
        <p:spPr>
          <a:xfrm>
            <a:off x="2157413" y="4570413"/>
            <a:ext cx="1446212" cy="1646237"/>
          </a:xfrm>
          <a:custGeom>
            <a:gdLst>
              <a:gd name="txL" fmla="*/ 0 w 911"/>
              <a:gd name="txT" fmla="*/ 0 h 1037"/>
              <a:gd name="txR" fmla="*/ 911 w 911"/>
              <a:gd name="txB" fmla="*/ 1037 h 1037"/>
            </a:gdLst>
            <a:cxnLst>
              <a:cxn ang="0">
                <a:pos x="477837" y="0"/>
              </a:cxn>
              <a:cxn ang="0">
                <a:pos x="458787" y="76200"/>
              </a:cxn>
              <a:cxn ang="0">
                <a:pos x="439737" y="209550"/>
              </a:cxn>
              <a:cxn ang="0">
                <a:pos x="306387" y="190500"/>
              </a:cxn>
              <a:cxn ang="0">
                <a:pos x="192087" y="95250"/>
              </a:cxn>
              <a:cxn ang="0">
                <a:pos x="173037" y="152400"/>
              </a:cxn>
              <a:cxn ang="0">
                <a:pos x="173037" y="266700"/>
              </a:cxn>
              <a:cxn ang="0">
                <a:pos x="115887" y="285750"/>
              </a:cxn>
              <a:cxn ang="0">
                <a:pos x="1587" y="590550"/>
              </a:cxn>
              <a:cxn ang="0">
                <a:pos x="249237" y="723900"/>
              </a:cxn>
              <a:cxn ang="0">
                <a:pos x="344487" y="800100"/>
              </a:cxn>
              <a:cxn ang="0">
                <a:pos x="363537" y="857250"/>
              </a:cxn>
              <a:cxn ang="0">
                <a:pos x="477837" y="933450"/>
              </a:cxn>
              <a:cxn ang="0">
                <a:pos x="630237" y="1162049"/>
              </a:cxn>
              <a:cxn ang="0">
                <a:pos x="668337" y="1276349"/>
              </a:cxn>
              <a:cxn ang="0">
                <a:pos x="706437" y="1543049"/>
              </a:cxn>
              <a:cxn ang="0">
                <a:pos x="763587" y="1600199"/>
              </a:cxn>
              <a:cxn ang="0">
                <a:pos x="877887" y="1638300"/>
              </a:cxn>
              <a:cxn ang="0">
                <a:pos x="1068387" y="1619249"/>
              </a:cxn>
              <a:cxn ang="0">
                <a:pos x="1182687" y="1581149"/>
              </a:cxn>
              <a:cxn ang="0">
                <a:pos x="1430337" y="1562099"/>
              </a:cxn>
              <a:cxn ang="0">
                <a:pos x="1411287" y="1504949"/>
              </a:cxn>
              <a:cxn ang="0">
                <a:pos x="1354137" y="1371599"/>
              </a:cxn>
              <a:cxn ang="0">
                <a:pos x="1316037" y="1257299"/>
              </a:cxn>
              <a:cxn ang="0">
                <a:pos x="1220787" y="1085850"/>
              </a:cxn>
              <a:cxn ang="0">
                <a:pos x="1182687" y="971550"/>
              </a:cxn>
              <a:cxn ang="0">
                <a:pos x="1163637" y="914400"/>
              </a:cxn>
              <a:cxn ang="0">
                <a:pos x="1106487" y="628650"/>
              </a:cxn>
              <a:cxn ang="0">
                <a:pos x="1049337" y="361950"/>
              </a:cxn>
              <a:cxn ang="0">
                <a:pos x="1030287" y="304800"/>
              </a:cxn>
              <a:cxn ang="0">
                <a:pos x="915987" y="266700"/>
              </a:cxn>
              <a:cxn ang="0">
                <a:pos x="858837" y="247650"/>
              </a:cxn>
              <a:cxn ang="0">
                <a:pos x="649287" y="304800"/>
              </a:cxn>
              <a:cxn ang="0">
                <a:pos x="554037" y="152400"/>
              </a:cxn>
              <a:cxn ang="0">
                <a:pos x="477837" y="0"/>
              </a:cxn>
            </a:cxnLst>
            <a:rect l="txL" t="txT" r="txR" b="txB"/>
            <a:pathLst>
              <a:path w="911" h="1037">
                <a:moveTo>
                  <a:pt x="301" y="0"/>
                </a:moveTo>
                <a:cubicBezTo>
                  <a:pt x="297" y="16"/>
                  <a:pt x="292" y="32"/>
                  <a:pt x="289" y="48"/>
                </a:cubicBezTo>
                <a:cubicBezTo>
                  <a:pt x="284" y="76"/>
                  <a:pt x="300" y="115"/>
                  <a:pt x="277" y="132"/>
                </a:cubicBezTo>
                <a:cubicBezTo>
                  <a:pt x="254" y="149"/>
                  <a:pt x="221" y="124"/>
                  <a:pt x="193" y="120"/>
                </a:cubicBezTo>
                <a:cubicBezTo>
                  <a:pt x="164" y="32"/>
                  <a:pt x="194" y="42"/>
                  <a:pt x="121" y="60"/>
                </a:cubicBezTo>
                <a:cubicBezTo>
                  <a:pt x="117" y="72"/>
                  <a:pt x="109" y="83"/>
                  <a:pt x="109" y="96"/>
                </a:cubicBezTo>
                <a:cubicBezTo>
                  <a:pt x="109" y="128"/>
                  <a:pt x="141" y="136"/>
                  <a:pt x="109" y="168"/>
                </a:cubicBezTo>
                <a:cubicBezTo>
                  <a:pt x="100" y="177"/>
                  <a:pt x="85" y="176"/>
                  <a:pt x="73" y="180"/>
                </a:cubicBezTo>
                <a:cubicBezTo>
                  <a:pt x="62" y="266"/>
                  <a:pt x="74" y="324"/>
                  <a:pt x="1" y="372"/>
                </a:cubicBezTo>
                <a:cubicBezTo>
                  <a:pt x="39" y="486"/>
                  <a:pt x="0" y="442"/>
                  <a:pt x="157" y="456"/>
                </a:cubicBezTo>
                <a:cubicBezTo>
                  <a:pt x="199" y="470"/>
                  <a:pt x="195" y="461"/>
                  <a:pt x="217" y="504"/>
                </a:cubicBezTo>
                <a:cubicBezTo>
                  <a:pt x="223" y="515"/>
                  <a:pt x="220" y="531"/>
                  <a:pt x="229" y="540"/>
                </a:cubicBezTo>
                <a:cubicBezTo>
                  <a:pt x="249" y="560"/>
                  <a:pt x="301" y="588"/>
                  <a:pt x="301" y="588"/>
                </a:cubicBezTo>
                <a:cubicBezTo>
                  <a:pt x="315" y="608"/>
                  <a:pt x="387" y="702"/>
                  <a:pt x="397" y="732"/>
                </a:cubicBezTo>
                <a:cubicBezTo>
                  <a:pt x="405" y="756"/>
                  <a:pt x="421" y="804"/>
                  <a:pt x="421" y="804"/>
                </a:cubicBezTo>
                <a:cubicBezTo>
                  <a:pt x="426" y="860"/>
                  <a:pt x="414" y="925"/>
                  <a:pt x="445" y="972"/>
                </a:cubicBezTo>
                <a:cubicBezTo>
                  <a:pt x="454" y="986"/>
                  <a:pt x="466" y="1000"/>
                  <a:pt x="481" y="1008"/>
                </a:cubicBezTo>
                <a:cubicBezTo>
                  <a:pt x="503" y="1020"/>
                  <a:pt x="553" y="1032"/>
                  <a:pt x="553" y="1032"/>
                </a:cubicBezTo>
                <a:cubicBezTo>
                  <a:pt x="607" y="1014"/>
                  <a:pt x="615" y="1037"/>
                  <a:pt x="673" y="1020"/>
                </a:cubicBezTo>
                <a:cubicBezTo>
                  <a:pt x="697" y="1013"/>
                  <a:pt x="745" y="996"/>
                  <a:pt x="745" y="996"/>
                </a:cubicBezTo>
                <a:cubicBezTo>
                  <a:pt x="797" y="1001"/>
                  <a:pt x="883" y="1029"/>
                  <a:pt x="901" y="984"/>
                </a:cubicBezTo>
                <a:cubicBezTo>
                  <a:pt x="906" y="972"/>
                  <a:pt x="892" y="960"/>
                  <a:pt x="889" y="948"/>
                </a:cubicBezTo>
                <a:cubicBezTo>
                  <a:pt x="845" y="792"/>
                  <a:pt x="911" y="996"/>
                  <a:pt x="853" y="864"/>
                </a:cubicBezTo>
                <a:cubicBezTo>
                  <a:pt x="843" y="841"/>
                  <a:pt x="843" y="813"/>
                  <a:pt x="829" y="792"/>
                </a:cubicBezTo>
                <a:cubicBezTo>
                  <a:pt x="807" y="759"/>
                  <a:pt x="785" y="720"/>
                  <a:pt x="769" y="684"/>
                </a:cubicBezTo>
                <a:cubicBezTo>
                  <a:pt x="759" y="661"/>
                  <a:pt x="753" y="636"/>
                  <a:pt x="745" y="612"/>
                </a:cubicBezTo>
                <a:cubicBezTo>
                  <a:pt x="741" y="600"/>
                  <a:pt x="733" y="576"/>
                  <a:pt x="733" y="576"/>
                </a:cubicBezTo>
                <a:cubicBezTo>
                  <a:pt x="750" y="507"/>
                  <a:pt x="736" y="454"/>
                  <a:pt x="697" y="396"/>
                </a:cubicBezTo>
                <a:cubicBezTo>
                  <a:pt x="675" y="159"/>
                  <a:pt x="712" y="330"/>
                  <a:pt x="661" y="228"/>
                </a:cubicBezTo>
                <a:cubicBezTo>
                  <a:pt x="655" y="217"/>
                  <a:pt x="659" y="199"/>
                  <a:pt x="649" y="192"/>
                </a:cubicBezTo>
                <a:cubicBezTo>
                  <a:pt x="628" y="177"/>
                  <a:pt x="601" y="176"/>
                  <a:pt x="577" y="168"/>
                </a:cubicBezTo>
                <a:cubicBezTo>
                  <a:pt x="565" y="164"/>
                  <a:pt x="541" y="156"/>
                  <a:pt x="541" y="156"/>
                </a:cubicBezTo>
                <a:cubicBezTo>
                  <a:pt x="452" y="215"/>
                  <a:pt x="497" y="210"/>
                  <a:pt x="409" y="192"/>
                </a:cubicBezTo>
                <a:cubicBezTo>
                  <a:pt x="367" y="164"/>
                  <a:pt x="365" y="144"/>
                  <a:pt x="349" y="96"/>
                </a:cubicBezTo>
                <a:cubicBezTo>
                  <a:pt x="368" y="40"/>
                  <a:pt x="340" y="39"/>
                  <a:pt x="301" y="0"/>
                </a:cubicBezTo>
                <a:close/>
              </a:path>
            </a:pathLst>
          </a:custGeom>
          <a:pattFill prst="ltDnDiag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0" name="任意多边形 11279"/>
          <p:cNvSpPr/>
          <p:nvPr/>
        </p:nvSpPr>
        <p:spPr>
          <a:xfrm>
            <a:off x="3721100" y="5884863"/>
            <a:ext cx="946150" cy="742950"/>
          </a:xfrm>
          <a:custGeom>
            <a:gdLst>
              <a:gd name="txL" fmla="*/ 0 w 596"/>
              <a:gd name="txT" fmla="*/ 0 h 468"/>
              <a:gd name="txR" fmla="*/ 596 w 596"/>
              <a:gd name="txB" fmla="*/ 468 h 468"/>
            </a:gdLst>
            <a:cxnLst>
              <a:cxn ang="0">
                <a:pos x="0" y="361950"/>
              </a:cxn>
              <a:cxn ang="0">
                <a:pos x="57150" y="342900"/>
              </a:cxn>
              <a:cxn ang="0">
                <a:pos x="76200" y="285750"/>
              </a:cxn>
              <a:cxn ang="0">
                <a:pos x="133350" y="171450"/>
              </a:cxn>
              <a:cxn ang="0">
                <a:pos x="190500" y="38100"/>
              </a:cxn>
              <a:cxn ang="0">
                <a:pos x="476250" y="0"/>
              </a:cxn>
              <a:cxn ang="0">
                <a:pos x="590550" y="38100"/>
              </a:cxn>
              <a:cxn ang="0">
                <a:pos x="419100" y="133350"/>
              </a:cxn>
              <a:cxn ang="0">
                <a:pos x="666750" y="285750"/>
              </a:cxn>
              <a:cxn ang="0">
                <a:pos x="781050" y="361950"/>
              </a:cxn>
              <a:cxn ang="0">
                <a:pos x="838200" y="400050"/>
              </a:cxn>
              <a:cxn ang="0">
                <a:pos x="876300" y="457200"/>
              </a:cxn>
              <a:cxn ang="0">
                <a:pos x="895350" y="552450"/>
              </a:cxn>
              <a:cxn ang="0">
                <a:pos x="838200" y="742950"/>
              </a:cxn>
              <a:cxn ang="0">
                <a:pos x="457200" y="685800"/>
              </a:cxn>
              <a:cxn ang="0">
                <a:pos x="438150" y="628650"/>
              </a:cxn>
              <a:cxn ang="0">
                <a:pos x="495300" y="571500"/>
              </a:cxn>
              <a:cxn ang="0">
                <a:pos x="514350" y="514350"/>
              </a:cxn>
              <a:cxn ang="0">
                <a:pos x="495300" y="419100"/>
              </a:cxn>
              <a:cxn ang="0">
                <a:pos x="419100" y="438150"/>
              </a:cxn>
              <a:cxn ang="0">
                <a:pos x="247650" y="476250"/>
              </a:cxn>
              <a:cxn ang="0">
                <a:pos x="0" y="361950"/>
              </a:cxn>
            </a:cxnLst>
            <a:rect l="txL" t="txT" r="txR" b="txB"/>
            <a:pathLst>
              <a:path w="596" h="468">
                <a:moveTo>
                  <a:pt x="0" y="228"/>
                </a:moveTo>
                <a:cubicBezTo>
                  <a:pt x="12" y="224"/>
                  <a:pt x="27" y="225"/>
                  <a:pt x="36" y="216"/>
                </a:cubicBezTo>
                <a:cubicBezTo>
                  <a:pt x="45" y="207"/>
                  <a:pt x="42" y="191"/>
                  <a:pt x="48" y="180"/>
                </a:cubicBezTo>
                <a:cubicBezTo>
                  <a:pt x="95" y="87"/>
                  <a:pt x="54" y="198"/>
                  <a:pt x="84" y="108"/>
                </a:cubicBezTo>
                <a:cubicBezTo>
                  <a:pt x="66" y="53"/>
                  <a:pt x="63" y="43"/>
                  <a:pt x="120" y="24"/>
                </a:cubicBezTo>
                <a:cubicBezTo>
                  <a:pt x="177" y="43"/>
                  <a:pt x="241" y="12"/>
                  <a:pt x="300" y="0"/>
                </a:cubicBezTo>
                <a:cubicBezTo>
                  <a:pt x="324" y="8"/>
                  <a:pt x="348" y="16"/>
                  <a:pt x="372" y="24"/>
                </a:cubicBezTo>
                <a:cubicBezTo>
                  <a:pt x="413" y="38"/>
                  <a:pt x="273" y="81"/>
                  <a:pt x="264" y="84"/>
                </a:cubicBezTo>
                <a:cubicBezTo>
                  <a:pt x="289" y="158"/>
                  <a:pt x="351" y="157"/>
                  <a:pt x="420" y="180"/>
                </a:cubicBezTo>
                <a:cubicBezTo>
                  <a:pt x="447" y="189"/>
                  <a:pt x="468" y="212"/>
                  <a:pt x="492" y="228"/>
                </a:cubicBezTo>
                <a:cubicBezTo>
                  <a:pt x="504" y="236"/>
                  <a:pt x="528" y="252"/>
                  <a:pt x="528" y="252"/>
                </a:cubicBezTo>
                <a:cubicBezTo>
                  <a:pt x="536" y="264"/>
                  <a:pt x="552" y="274"/>
                  <a:pt x="552" y="288"/>
                </a:cubicBezTo>
                <a:cubicBezTo>
                  <a:pt x="552" y="357"/>
                  <a:pt x="484" y="295"/>
                  <a:pt x="564" y="348"/>
                </a:cubicBezTo>
                <a:cubicBezTo>
                  <a:pt x="584" y="407"/>
                  <a:pt x="596" y="445"/>
                  <a:pt x="528" y="468"/>
                </a:cubicBezTo>
                <a:cubicBezTo>
                  <a:pt x="437" y="445"/>
                  <a:pt x="398" y="440"/>
                  <a:pt x="288" y="432"/>
                </a:cubicBezTo>
                <a:cubicBezTo>
                  <a:pt x="284" y="420"/>
                  <a:pt x="272" y="408"/>
                  <a:pt x="276" y="396"/>
                </a:cubicBezTo>
                <a:cubicBezTo>
                  <a:pt x="281" y="380"/>
                  <a:pt x="303" y="374"/>
                  <a:pt x="312" y="360"/>
                </a:cubicBezTo>
                <a:cubicBezTo>
                  <a:pt x="319" y="349"/>
                  <a:pt x="320" y="336"/>
                  <a:pt x="324" y="324"/>
                </a:cubicBezTo>
                <a:cubicBezTo>
                  <a:pt x="320" y="304"/>
                  <a:pt x="328" y="277"/>
                  <a:pt x="312" y="264"/>
                </a:cubicBezTo>
                <a:cubicBezTo>
                  <a:pt x="299" y="254"/>
                  <a:pt x="280" y="271"/>
                  <a:pt x="264" y="276"/>
                </a:cubicBezTo>
                <a:cubicBezTo>
                  <a:pt x="181" y="300"/>
                  <a:pt x="286" y="278"/>
                  <a:pt x="156" y="300"/>
                </a:cubicBezTo>
                <a:cubicBezTo>
                  <a:pt x="84" y="288"/>
                  <a:pt x="25" y="302"/>
                  <a:pt x="0" y="228"/>
                </a:cubicBezTo>
                <a:close/>
              </a:path>
            </a:pathLst>
          </a:custGeom>
          <a:pattFill prst="smGrid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1" name="任意多边形 11280"/>
          <p:cNvSpPr/>
          <p:nvPr/>
        </p:nvSpPr>
        <p:spPr>
          <a:xfrm>
            <a:off x="2768600" y="4341813"/>
            <a:ext cx="1806575" cy="1905000"/>
          </a:xfrm>
          <a:custGeom>
            <a:gdLst>
              <a:gd name="txL" fmla="*/ 0 w 1138"/>
              <a:gd name="txT" fmla="*/ 0 h 1200"/>
              <a:gd name="txR" fmla="*/ 1138 w 1138"/>
              <a:gd name="txB" fmla="*/ 1200 h 1200"/>
            </a:gdLst>
            <a:cxnLst>
              <a:cxn ang="0">
                <a:pos x="590550" y="152400"/>
              </a:cxn>
              <a:cxn ang="0">
                <a:pos x="323850" y="114300"/>
              </a:cxn>
              <a:cxn ang="0">
                <a:pos x="247650" y="228600"/>
              </a:cxn>
              <a:cxn ang="0">
                <a:pos x="228600" y="285750"/>
              </a:cxn>
              <a:cxn ang="0">
                <a:pos x="114300" y="342900"/>
              </a:cxn>
              <a:cxn ang="0">
                <a:pos x="38100" y="457200"/>
              </a:cxn>
              <a:cxn ang="0">
                <a:pos x="0" y="514350"/>
              </a:cxn>
              <a:cxn ang="0">
                <a:pos x="114300" y="571500"/>
              </a:cxn>
              <a:cxn ang="0">
                <a:pos x="171450" y="533400"/>
              </a:cxn>
              <a:cxn ang="0">
                <a:pos x="228600" y="514350"/>
              </a:cxn>
              <a:cxn ang="0">
                <a:pos x="381000" y="552450"/>
              </a:cxn>
              <a:cxn ang="0">
                <a:pos x="476250" y="723900"/>
              </a:cxn>
              <a:cxn ang="0">
                <a:pos x="552450" y="1085850"/>
              </a:cxn>
              <a:cxn ang="0">
                <a:pos x="647700" y="1447800"/>
              </a:cxn>
              <a:cxn ang="0">
                <a:pos x="800100" y="1714500"/>
              </a:cxn>
              <a:cxn ang="0">
                <a:pos x="933450" y="1905000"/>
              </a:cxn>
              <a:cxn ang="0">
                <a:pos x="990600" y="1866900"/>
              </a:cxn>
              <a:cxn ang="0">
                <a:pos x="1047750" y="1885950"/>
              </a:cxn>
              <a:cxn ang="0">
                <a:pos x="1085850" y="1771650"/>
              </a:cxn>
              <a:cxn ang="0">
                <a:pos x="1143000" y="1581150"/>
              </a:cxn>
              <a:cxn ang="0">
                <a:pos x="1200150" y="1600200"/>
              </a:cxn>
              <a:cxn ang="0">
                <a:pos x="1314450" y="1562100"/>
              </a:cxn>
              <a:cxn ang="0">
                <a:pos x="1485900" y="1581150"/>
              </a:cxn>
              <a:cxn ang="0">
                <a:pos x="1504950" y="1676400"/>
              </a:cxn>
              <a:cxn ang="0">
                <a:pos x="1638300" y="1714500"/>
              </a:cxn>
              <a:cxn ang="0">
                <a:pos x="1790700" y="1638300"/>
              </a:cxn>
              <a:cxn ang="0">
                <a:pos x="1638300" y="1543050"/>
              </a:cxn>
              <a:cxn ang="0">
                <a:pos x="1600200" y="1485900"/>
              </a:cxn>
              <a:cxn ang="0">
                <a:pos x="1657350" y="1447800"/>
              </a:cxn>
              <a:cxn ang="0">
                <a:pos x="1695450" y="1390650"/>
              </a:cxn>
              <a:cxn ang="0">
                <a:pos x="1524000" y="1390650"/>
              </a:cxn>
              <a:cxn ang="0">
                <a:pos x="1314450" y="1371600"/>
              </a:cxn>
              <a:cxn ang="0">
                <a:pos x="1200150" y="1276350"/>
              </a:cxn>
              <a:cxn ang="0">
                <a:pos x="1143000" y="1162050"/>
              </a:cxn>
              <a:cxn ang="0">
                <a:pos x="1123950" y="952500"/>
              </a:cxn>
              <a:cxn ang="0">
                <a:pos x="990600" y="762000"/>
              </a:cxn>
              <a:cxn ang="0">
                <a:pos x="933450" y="723900"/>
              </a:cxn>
              <a:cxn ang="0">
                <a:pos x="895350" y="666750"/>
              </a:cxn>
              <a:cxn ang="0">
                <a:pos x="838200" y="628650"/>
              </a:cxn>
              <a:cxn ang="0">
                <a:pos x="819150" y="476250"/>
              </a:cxn>
              <a:cxn ang="0">
                <a:pos x="762000" y="495300"/>
              </a:cxn>
              <a:cxn ang="0">
                <a:pos x="723900" y="552450"/>
              </a:cxn>
              <a:cxn ang="0">
                <a:pos x="666750" y="514350"/>
              </a:cxn>
              <a:cxn ang="0">
                <a:pos x="609600" y="495300"/>
              </a:cxn>
              <a:cxn ang="0">
                <a:pos x="571500" y="266700"/>
              </a:cxn>
              <a:cxn ang="0">
                <a:pos x="609600" y="152400"/>
              </a:cxn>
              <a:cxn ang="0">
                <a:pos x="476250" y="114300"/>
              </a:cxn>
            </a:cxnLst>
            <a:rect l="txL" t="txT" r="txR" b="txB"/>
            <a:pathLst>
              <a:path w="1138" h="1200">
                <a:moveTo>
                  <a:pt x="372" y="96"/>
                </a:moveTo>
                <a:cubicBezTo>
                  <a:pt x="301" y="49"/>
                  <a:pt x="279" y="97"/>
                  <a:pt x="204" y="72"/>
                </a:cubicBezTo>
                <a:cubicBezTo>
                  <a:pt x="188" y="96"/>
                  <a:pt x="172" y="120"/>
                  <a:pt x="156" y="144"/>
                </a:cubicBezTo>
                <a:cubicBezTo>
                  <a:pt x="149" y="155"/>
                  <a:pt x="152" y="170"/>
                  <a:pt x="144" y="180"/>
                </a:cubicBezTo>
                <a:cubicBezTo>
                  <a:pt x="127" y="201"/>
                  <a:pt x="96" y="208"/>
                  <a:pt x="72" y="216"/>
                </a:cubicBezTo>
                <a:cubicBezTo>
                  <a:pt x="56" y="240"/>
                  <a:pt x="40" y="264"/>
                  <a:pt x="24" y="288"/>
                </a:cubicBezTo>
                <a:cubicBezTo>
                  <a:pt x="16" y="300"/>
                  <a:pt x="0" y="324"/>
                  <a:pt x="0" y="324"/>
                </a:cubicBezTo>
                <a:cubicBezTo>
                  <a:pt x="13" y="332"/>
                  <a:pt x="52" y="363"/>
                  <a:pt x="72" y="360"/>
                </a:cubicBezTo>
                <a:cubicBezTo>
                  <a:pt x="86" y="358"/>
                  <a:pt x="95" y="342"/>
                  <a:pt x="108" y="336"/>
                </a:cubicBezTo>
                <a:cubicBezTo>
                  <a:pt x="119" y="330"/>
                  <a:pt x="132" y="328"/>
                  <a:pt x="144" y="324"/>
                </a:cubicBezTo>
                <a:cubicBezTo>
                  <a:pt x="176" y="330"/>
                  <a:pt x="217" y="325"/>
                  <a:pt x="240" y="348"/>
                </a:cubicBezTo>
                <a:cubicBezTo>
                  <a:pt x="281" y="389"/>
                  <a:pt x="285" y="411"/>
                  <a:pt x="300" y="456"/>
                </a:cubicBezTo>
                <a:cubicBezTo>
                  <a:pt x="315" y="656"/>
                  <a:pt x="307" y="562"/>
                  <a:pt x="348" y="684"/>
                </a:cubicBezTo>
                <a:cubicBezTo>
                  <a:pt x="359" y="764"/>
                  <a:pt x="382" y="835"/>
                  <a:pt x="408" y="912"/>
                </a:cubicBezTo>
                <a:cubicBezTo>
                  <a:pt x="432" y="983"/>
                  <a:pt x="439" y="1037"/>
                  <a:pt x="504" y="1080"/>
                </a:cubicBezTo>
                <a:cubicBezTo>
                  <a:pt x="525" y="1144"/>
                  <a:pt x="521" y="1178"/>
                  <a:pt x="588" y="1200"/>
                </a:cubicBezTo>
                <a:cubicBezTo>
                  <a:pt x="600" y="1192"/>
                  <a:pt x="610" y="1178"/>
                  <a:pt x="624" y="1176"/>
                </a:cubicBezTo>
                <a:cubicBezTo>
                  <a:pt x="636" y="1174"/>
                  <a:pt x="651" y="1197"/>
                  <a:pt x="660" y="1188"/>
                </a:cubicBezTo>
                <a:cubicBezTo>
                  <a:pt x="678" y="1170"/>
                  <a:pt x="684" y="1116"/>
                  <a:pt x="684" y="1116"/>
                </a:cubicBezTo>
                <a:cubicBezTo>
                  <a:pt x="669" y="1043"/>
                  <a:pt x="658" y="1037"/>
                  <a:pt x="720" y="996"/>
                </a:cubicBezTo>
                <a:cubicBezTo>
                  <a:pt x="732" y="1000"/>
                  <a:pt x="743" y="1009"/>
                  <a:pt x="756" y="1008"/>
                </a:cubicBezTo>
                <a:cubicBezTo>
                  <a:pt x="781" y="1005"/>
                  <a:pt x="828" y="984"/>
                  <a:pt x="828" y="984"/>
                </a:cubicBezTo>
                <a:cubicBezTo>
                  <a:pt x="885" y="1003"/>
                  <a:pt x="879" y="977"/>
                  <a:pt x="936" y="996"/>
                </a:cubicBezTo>
                <a:cubicBezTo>
                  <a:pt x="940" y="1016"/>
                  <a:pt x="935" y="1040"/>
                  <a:pt x="948" y="1056"/>
                </a:cubicBezTo>
                <a:cubicBezTo>
                  <a:pt x="967" y="1078"/>
                  <a:pt x="1004" y="1071"/>
                  <a:pt x="1032" y="1080"/>
                </a:cubicBezTo>
                <a:cubicBezTo>
                  <a:pt x="1060" y="1076"/>
                  <a:pt x="1138" y="1090"/>
                  <a:pt x="1128" y="1032"/>
                </a:cubicBezTo>
                <a:cubicBezTo>
                  <a:pt x="1122" y="995"/>
                  <a:pt x="1032" y="972"/>
                  <a:pt x="1032" y="972"/>
                </a:cubicBezTo>
                <a:cubicBezTo>
                  <a:pt x="1024" y="960"/>
                  <a:pt x="1005" y="950"/>
                  <a:pt x="1008" y="936"/>
                </a:cubicBezTo>
                <a:cubicBezTo>
                  <a:pt x="1011" y="922"/>
                  <a:pt x="1034" y="922"/>
                  <a:pt x="1044" y="912"/>
                </a:cubicBezTo>
                <a:cubicBezTo>
                  <a:pt x="1054" y="902"/>
                  <a:pt x="1060" y="888"/>
                  <a:pt x="1068" y="876"/>
                </a:cubicBezTo>
                <a:cubicBezTo>
                  <a:pt x="951" y="847"/>
                  <a:pt x="1097" y="876"/>
                  <a:pt x="960" y="876"/>
                </a:cubicBezTo>
                <a:cubicBezTo>
                  <a:pt x="916" y="876"/>
                  <a:pt x="872" y="868"/>
                  <a:pt x="828" y="864"/>
                </a:cubicBezTo>
                <a:cubicBezTo>
                  <a:pt x="801" y="846"/>
                  <a:pt x="774" y="832"/>
                  <a:pt x="756" y="804"/>
                </a:cubicBezTo>
                <a:cubicBezTo>
                  <a:pt x="741" y="782"/>
                  <a:pt x="735" y="754"/>
                  <a:pt x="720" y="732"/>
                </a:cubicBezTo>
                <a:cubicBezTo>
                  <a:pt x="736" y="683"/>
                  <a:pt x="724" y="648"/>
                  <a:pt x="708" y="600"/>
                </a:cubicBezTo>
                <a:cubicBezTo>
                  <a:pt x="733" y="526"/>
                  <a:pt x="685" y="521"/>
                  <a:pt x="624" y="480"/>
                </a:cubicBezTo>
                <a:cubicBezTo>
                  <a:pt x="612" y="472"/>
                  <a:pt x="588" y="456"/>
                  <a:pt x="588" y="456"/>
                </a:cubicBezTo>
                <a:cubicBezTo>
                  <a:pt x="580" y="444"/>
                  <a:pt x="574" y="430"/>
                  <a:pt x="564" y="420"/>
                </a:cubicBezTo>
                <a:cubicBezTo>
                  <a:pt x="554" y="410"/>
                  <a:pt x="533" y="409"/>
                  <a:pt x="528" y="396"/>
                </a:cubicBezTo>
                <a:cubicBezTo>
                  <a:pt x="516" y="366"/>
                  <a:pt x="520" y="332"/>
                  <a:pt x="516" y="300"/>
                </a:cubicBezTo>
                <a:cubicBezTo>
                  <a:pt x="504" y="304"/>
                  <a:pt x="490" y="304"/>
                  <a:pt x="480" y="312"/>
                </a:cubicBezTo>
                <a:cubicBezTo>
                  <a:pt x="469" y="321"/>
                  <a:pt x="470" y="345"/>
                  <a:pt x="456" y="348"/>
                </a:cubicBezTo>
                <a:cubicBezTo>
                  <a:pt x="442" y="351"/>
                  <a:pt x="433" y="330"/>
                  <a:pt x="420" y="324"/>
                </a:cubicBezTo>
                <a:cubicBezTo>
                  <a:pt x="409" y="318"/>
                  <a:pt x="396" y="316"/>
                  <a:pt x="384" y="312"/>
                </a:cubicBezTo>
                <a:cubicBezTo>
                  <a:pt x="349" y="260"/>
                  <a:pt x="343" y="231"/>
                  <a:pt x="360" y="168"/>
                </a:cubicBezTo>
                <a:cubicBezTo>
                  <a:pt x="367" y="144"/>
                  <a:pt x="384" y="96"/>
                  <a:pt x="384" y="96"/>
                </a:cubicBezTo>
                <a:cubicBezTo>
                  <a:pt x="364" y="83"/>
                  <a:pt x="228" y="0"/>
                  <a:pt x="300" y="72"/>
                </a:cubicBezTo>
              </a:path>
            </a:pathLst>
          </a:custGeom>
          <a:pattFill prst="ltDnDiag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2" name="任意多边形 11281"/>
          <p:cNvSpPr/>
          <p:nvPr/>
        </p:nvSpPr>
        <p:spPr>
          <a:xfrm>
            <a:off x="3302000" y="4424363"/>
            <a:ext cx="554038" cy="431800"/>
          </a:xfrm>
          <a:custGeom>
            <a:gdLst>
              <a:gd name="txL" fmla="*/ 0 w 349"/>
              <a:gd name="txT" fmla="*/ 0 h 272"/>
              <a:gd name="txR" fmla="*/ 349 w 349"/>
              <a:gd name="txB" fmla="*/ 272 h 272"/>
            </a:gdLst>
            <a:cxnLst>
              <a:cxn ang="0">
                <a:pos x="57150" y="50800"/>
              </a:cxn>
              <a:cxn ang="0">
                <a:pos x="38100" y="184150"/>
              </a:cxn>
              <a:cxn ang="0">
                <a:pos x="0" y="241300"/>
              </a:cxn>
              <a:cxn ang="0">
                <a:pos x="38100" y="355600"/>
              </a:cxn>
              <a:cxn ang="0">
                <a:pos x="152400" y="431800"/>
              </a:cxn>
              <a:cxn ang="0">
                <a:pos x="342900" y="336550"/>
              </a:cxn>
              <a:cxn ang="0">
                <a:pos x="419100" y="355600"/>
              </a:cxn>
              <a:cxn ang="0">
                <a:pos x="400050" y="279400"/>
              </a:cxn>
              <a:cxn ang="0">
                <a:pos x="457200" y="127000"/>
              </a:cxn>
              <a:cxn ang="0">
                <a:pos x="228600" y="50800"/>
              </a:cxn>
              <a:cxn ang="0">
                <a:pos x="57150" y="69850"/>
              </a:cxn>
              <a:cxn ang="0">
                <a:pos x="57150" y="165100"/>
              </a:cxn>
            </a:cxnLst>
            <a:rect l="txL" t="txT" r="txR" b="txB"/>
            <a:pathLst>
              <a:path w="349" h="272">
                <a:moveTo>
                  <a:pt x="36" y="32"/>
                </a:moveTo>
                <a:cubicBezTo>
                  <a:pt x="32" y="60"/>
                  <a:pt x="32" y="89"/>
                  <a:pt x="24" y="116"/>
                </a:cubicBezTo>
                <a:cubicBezTo>
                  <a:pt x="20" y="130"/>
                  <a:pt x="0" y="138"/>
                  <a:pt x="0" y="152"/>
                </a:cubicBezTo>
                <a:cubicBezTo>
                  <a:pt x="0" y="177"/>
                  <a:pt x="16" y="200"/>
                  <a:pt x="24" y="224"/>
                </a:cubicBezTo>
                <a:cubicBezTo>
                  <a:pt x="33" y="251"/>
                  <a:pt x="96" y="272"/>
                  <a:pt x="96" y="272"/>
                </a:cubicBezTo>
                <a:cubicBezTo>
                  <a:pt x="182" y="215"/>
                  <a:pt x="140" y="231"/>
                  <a:pt x="216" y="212"/>
                </a:cubicBezTo>
                <a:cubicBezTo>
                  <a:pt x="232" y="216"/>
                  <a:pt x="248" y="229"/>
                  <a:pt x="264" y="224"/>
                </a:cubicBezTo>
                <a:cubicBezTo>
                  <a:pt x="349" y="196"/>
                  <a:pt x="254" y="177"/>
                  <a:pt x="252" y="176"/>
                </a:cubicBezTo>
                <a:cubicBezTo>
                  <a:pt x="233" y="120"/>
                  <a:pt x="227" y="100"/>
                  <a:pt x="288" y="80"/>
                </a:cubicBezTo>
                <a:cubicBezTo>
                  <a:pt x="261" y="0"/>
                  <a:pt x="226" y="22"/>
                  <a:pt x="144" y="32"/>
                </a:cubicBezTo>
                <a:cubicBezTo>
                  <a:pt x="108" y="36"/>
                  <a:pt x="66" y="24"/>
                  <a:pt x="36" y="44"/>
                </a:cubicBezTo>
                <a:cubicBezTo>
                  <a:pt x="19" y="55"/>
                  <a:pt x="36" y="84"/>
                  <a:pt x="36" y="104"/>
                </a:cubicBezTo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3" name="任意多边形 11282"/>
          <p:cNvSpPr/>
          <p:nvPr/>
        </p:nvSpPr>
        <p:spPr>
          <a:xfrm>
            <a:off x="4178300" y="5732463"/>
            <a:ext cx="1385888" cy="588962"/>
          </a:xfrm>
          <a:custGeom>
            <a:gdLst>
              <a:gd name="txL" fmla="*/ 0 w 873"/>
              <a:gd name="txT" fmla="*/ 0 h 371"/>
              <a:gd name="txR" fmla="*/ 873 w 873"/>
              <a:gd name="txB" fmla="*/ 371 h 371"/>
            </a:gdLst>
            <a:cxnLst>
              <a:cxn ang="0">
                <a:pos x="304800" y="0"/>
              </a:cxn>
              <a:cxn ang="0">
                <a:pos x="247650" y="171450"/>
              </a:cxn>
              <a:cxn ang="0">
                <a:pos x="361950" y="209550"/>
              </a:cxn>
              <a:cxn ang="0">
                <a:pos x="323850" y="342900"/>
              </a:cxn>
              <a:cxn ang="0">
                <a:pos x="38100" y="285750"/>
              </a:cxn>
              <a:cxn ang="0">
                <a:pos x="0" y="342900"/>
              </a:cxn>
              <a:cxn ang="0">
                <a:pos x="266700" y="495300"/>
              </a:cxn>
              <a:cxn ang="0">
                <a:pos x="381000" y="571500"/>
              </a:cxn>
              <a:cxn ang="0">
                <a:pos x="495300" y="514350"/>
              </a:cxn>
              <a:cxn ang="0">
                <a:pos x="666750" y="476250"/>
              </a:cxn>
              <a:cxn ang="0">
                <a:pos x="781050" y="514350"/>
              </a:cxn>
              <a:cxn ang="0">
                <a:pos x="914400" y="495300"/>
              </a:cxn>
              <a:cxn ang="0">
                <a:pos x="1352550" y="438150"/>
              </a:cxn>
              <a:cxn ang="0">
                <a:pos x="1371600" y="381000"/>
              </a:cxn>
              <a:cxn ang="0">
                <a:pos x="1257300" y="342900"/>
              </a:cxn>
              <a:cxn ang="0">
                <a:pos x="1238250" y="285750"/>
              </a:cxn>
              <a:cxn ang="0">
                <a:pos x="1181100" y="266700"/>
              </a:cxn>
              <a:cxn ang="0">
                <a:pos x="1123950" y="228600"/>
              </a:cxn>
              <a:cxn ang="0">
                <a:pos x="952500" y="171450"/>
              </a:cxn>
              <a:cxn ang="0">
                <a:pos x="895350" y="133350"/>
              </a:cxn>
              <a:cxn ang="0">
                <a:pos x="781050" y="95250"/>
              </a:cxn>
              <a:cxn ang="0">
                <a:pos x="723900" y="57150"/>
              </a:cxn>
              <a:cxn ang="0">
                <a:pos x="609600" y="19050"/>
              </a:cxn>
              <a:cxn ang="0">
                <a:pos x="495300" y="57150"/>
              </a:cxn>
              <a:cxn ang="0">
                <a:pos x="381000" y="19050"/>
              </a:cxn>
              <a:cxn ang="0">
                <a:pos x="304800" y="0"/>
              </a:cxn>
            </a:cxnLst>
            <a:rect l="txL" t="txT" r="txR" b="txB"/>
            <a:pathLst>
              <a:path w="873" h="371">
                <a:moveTo>
                  <a:pt x="192" y="0"/>
                </a:moveTo>
                <a:cubicBezTo>
                  <a:pt x="187" y="8"/>
                  <a:pt x="113" y="77"/>
                  <a:pt x="156" y="108"/>
                </a:cubicBezTo>
                <a:cubicBezTo>
                  <a:pt x="177" y="123"/>
                  <a:pt x="228" y="132"/>
                  <a:pt x="228" y="132"/>
                </a:cubicBezTo>
                <a:cubicBezTo>
                  <a:pt x="262" y="183"/>
                  <a:pt x="266" y="195"/>
                  <a:pt x="204" y="216"/>
                </a:cubicBezTo>
                <a:cubicBezTo>
                  <a:pt x="144" y="204"/>
                  <a:pt x="82" y="199"/>
                  <a:pt x="24" y="180"/>
                </a:cubicBezTo>
                <a:cubicBezTo>
                  <a:pt x="16" y="192"/>
                  <a:pt x="0" y="202"/>
                  <a:pt x="0" y="216"/>
                </a:cubicBezTo>
                <a:cubicBezTo>
                  <a:pt x="0" y="278"/>
                  <a:pt x="135" y="290"/>
                  <a:pt x="168" y="312"/>
                </a:cubicBezTo>
                <a:cubicBezTo>
                  <a:pt x="192" y="328"/>
                  <a:pt x="240" y="360"/>
                  <a:pt x="240" y="360"/>
                </a:cubicBezTo>
                <a:cubicBezTo>
                  <a:pt x="330" y="330"/>
                  <a:pt x="219" y="371"/>
                  <a:pt x="312" y="324"/>
                </a:cubicBezTo>
                <a:cubicBezTo>
                  <a:pt x="342" y="309"/>
                  <a:pt x="392" y="305"/>
                  <a:pt x="420" y="300"/>
                </a:cubicBezTo>
                <a:cubicBezTo>
                  <a:pt x="444" y="308"/>
                  <a:pt x="468" y="316"/>
                  <a:pt x="492" y="324"/>
                </a:cubicBezTo>
                <a:cubicBezTo>
                  <a:pt x="519" y="333"/>
                  <a:pt x="548" y="316"/>
                  <a:pt x="576" y="312"/>
                </a:cubicBezTo>
                <a:cubicBezTo>
                  <a:pt x="669" y="300"/>
                  <a:pt x="759" y="285"/>
                  <a:pt x="852" y="276"/>
                </a:cubicBezTo>
                <a:cubicBezTo>
                  <a:pt x="856" y="264"/>
                  <a:pt x="873" y="249"/>
                  <a:pt x="864" y="240"/>
                </a:cubicBezTo>
                <a:cubicBezTo>
                  <a:pt x="846" y="222"/>
                  <a:pt x="792" y="216"/>
                  <a:pt x="792" y="216"/>
                </a:cubicBezTo>
                <a:cubicBezTo>
                  <a:pt x="788" y="204"/>
                  <a:pt x="789" y="189"/>
                  <a:pt x="780" y="180"/>
                </a:cubicBezTo>
                <a:cubicBezTo>
                  <a:pt x="771" y="171"/>
                  <a:pt x="755" y="174"/>
                  <a:pt x="744" y="168"/>
                </a:cubicBezTo>
                <a:cubicBezTo>
                  <a:pt x="731" y="162"/>
                  <a:pt x="721" y="150"/>
                  <a:pt x="708" y="144"/>
                </a:cubicBezTo>
                <a:cubicBezTo>
                  <a:pt x="673" y="129"/>
                  <a:pt x="632" y="129"/>
                  <a:pt x="600" y="108"/>
                </a:cubicBezTo>
                <a:cubicBezTo>
                  <a:pt x="588" y="100"/>
                  <a:pt x="577" y="90"/>
                  <a:pt x="564" y="84"/>
                </a:cubicBezTo>
                <a:cubicBezTo>
                  <a:pt x="541" y="74"/>
                  <a:pt x="513" y="74"/>
                  <a:pt x="492" y="60"/>
                </a:cubicBezTo>
                <a:cubicBezTo>
                  <a:pt x="480" y="52"/>
                  <a:pt x="469" y="42"/>
                  <a:pt x="456" y="36"/>
                </a:cubicBezTo>
                <a:cubicBezTo>
                  <a:pt x="433" y="26"/>
                  <a:pt x="384" y="12"/>
                  <a:pt x="384" y="12"/>
                </a:cubicBezTo>
                <a:cubicBezTo>
                  <a:pt x="360" y="20"/>
                  <a:pt x="336" y="44"/>
                  <a:pt x="312" y="36"/>
                </a:cubicBezTo>
                <a:cubicBezTo>
                  <a:pt x="288" y="28"/>
                  <a:pt x="240" y="12"/>
                  <a:pt x="240" y="12"/>
                </a:cubicBezTo>
                <a:cubicBezTo>
                  <a:pt x="171" y="26"/>
                  <a:pt x="171" y="42"/>
                  <a:pt x="192" y="0"/>
                </a:cubicBezTo>
                <a:close/>
              </a:path>
            </a:pathLst>
          </a:custGeom>
          <a:pattFill prst="smGrid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4" name="任意多边形 11283"/>
          <p:cNvSpPr/>
          <p:nvPr/>
        </p:nvSpPr>
        <p:spPr>
          <a:xfrm>
            <a:off x="1619250" y="3636963"/>
            <a:ext cx="1454150" cy="1562100"/>
          </a:xfrm>
          <a:custGeom>
            <a:gdLst>
              <a:gd name="txL" fmla="*/ 0 w 916"/>
              <a:gd name="txT" fmla="*/ 0 h 984"/>
              <a:gd name="txR" fmla="*/ 916 w 916"/>
              <a:gd name="txB" fmla="*/ 984 h 984"/>
            </a:gdLst>
            <a:cxnLst>
              <a:cxn ang="0">
                <a:pos x="1435100" y="304800"/>
              </a:cxn>
              <a:cxn ang="0">
                <a:pos x="1397000" y="361950"/>
              </a:cxn>
              <a:cxn ang="0">
                <a:pos x="1339850" y="381000"/>
              </a:cxn>
              <a:cxn ang="0">
                <a:pos x="1301750" y="495300"/>
              </a:cxn>
              <a:cxn ang="0">
                <a:pos x="1149350" y="381000"/>
              </a:cxn>
              <a:cxn ang="0">
                <a:pos x="958850" y="457200"/>
              </a:cxn>
              <a:cxn ang="0">
                <a:pos x="920750" y="742950"/>
              </a:cxn>
              <a:cxn ang="0">
                <a:pos x="901700" y="800100"/>
              </a:cxn>
              <a:cxn ang="0">
                <a:pos x="825500" y="857250"/>
              </a:cxn>
              <a:cxn ang="0">
                <a:pos x="844550" y="933450"/>
              </a:cxn>
              <a:cxn ang="0">
                <a:pos x="901700" y="914400"/>
              </a:cxn>
              <a:cxn ang="0">
                <a:pos x="1016000" y="952500"/>
              </a:cxn>
              <a:cxn ang="0">
                <a:pos x="1035050" y="1009650"/>
              </a:cxn>
              <a:cxn ang="0">
                <a:pos x="1016000" y="1123950"/>
              </a:cxn>
              <a:cxn ang="0">
                <a:pos x="844550" y="1123950"/>
              </a:cxn>
              <a:cxn ang="0">
                <a:pos x="825500" y="1066800"/>
              </a:cxn>
              <a:cxn ang="0">
                <a:pos x="768350" y="1028700"/>
              </a:cxn>
              <a:cxn ang="0">
                <a:pos x="711200" y="1066800"/>
              </a:cxn>
              <a:cxn ang="0">
                <a:pos x="749300" y="1181100"/>
              </a:cxn>
              <a:cxn ang="0">
                <a:pos x="692150" y="1200150"/>
              </a:cxn>
              <a:cxn ang="0">
                <a:pos x="577850" y="1504950"/>
              </a:cxn>
              <a:cxn ang="0">
                <a:pos x="520700" y="1524000"/>
              </a:cxn>
              <a:cxn ang="0">
                <a:pos x="463550" y="1562100"/>
              </a:cxn>
              <a:cxn ang="0">
                <a:pos x="158750" y="1485900"/>
              </a:cxn>
              <a:cxn ang="0">
                <a:pos x="63500" y="1238250"/>
              </a:cxn>
              <a:cxn ang="0">
                <a:pos x="234950" y="914400"/>
              </a:cxn>
              <a:cxn ang="0">
                <a:pos x="406400" y="876300"/>
              </a:cxn>
              <a:cxn ang="0">
                <a:pos x="482600" y="762000"/>
              </a:cxn>
              <a:cxn ang="0">
                <a:pos x="501650" y="400050"/>
              </a:cxn>
              <a:cxn ang="0">
                <a:pos x="577850" y="304800"/>
              </a:cxn>
              <a:cxn ang="0">
                <a:pos x="768350" y="38100"/>
              </a:cxn>
              <a:cxn ang="0">
                <a:pos x="958850" y="0"/>
              </a:cxn>
              <a:cxn ang="0">
                <a:pos x="1263650" y="95250"/>
              </a:cxn>
              <a:cxn ang="0">
                <a:pos x="1377950" y="152400"/>
              </a:cxn>
              <a:cxn ang="0">
                <a:pos x="1435100" y="304800"/>
              </a:cxn>
              <a:cxn ang="0">
                <a:pos x="1454150" y="361950"/>
              </a:cxn>
              <a:cxn ang="0">
                <a:pos x="1435100" y="304800"/>
              </a:cxn>
            </a:cxnLst>
            <a:rect l="txL" t="txT" r="txR" b="txB"/>
            <a:pathLst>
              <a:path w="916" h="984">
                <a:moveTo>
                  <a:pt x="904" y="192"/>
                </a:moveTo>
                <a:cubicBezTo>
                  <a:pt x="896" y="204"/>
                  <a:pt x="891" y="219"/>
                  <a:pt x="880" y="228"/>
                </a:cubicBezTo>
                <a:cubicBezTo>
                  <a:pt x="870" y="236"/>
                  <a:pt x="851" y="230"/>
                  <a:pt x="844" y="240"/>
                </a:cubicBezTo>
                <a:cubicBezTo>
                  <a:pt x="829" y="261"/>
                  <a:pt x="820" y="312"/>
                  <a:pt x="820" y="312"/>
                </a:cubicBezTo>
                <a:cubicBezTo>
                  <a:pt x="775" y="282"/>
                  <a:pt x="774" y="257"/>
                  <a:pt x="724" y="240"/>
                </a:cubicBezTo>
                <a:cubicBezTo>
                  <a:pt x="680" y="255"/>
                  <a:pt x="643" y="262"/>
                  <a:pt x="604" y="288"/>
                </a:cubicBezTo>
                <a:cubicBezTo>
                  <a:pt x="557" y="359"/>
                  <a:pt x="569" y="371"/>
                  <a:pt x="580" y="468"/>
                </a:cubicBezTo>
                <a:cubicBezTo>
                  <a:pt x="576" y="480"/>
                  <a:pt x="576" y="494"/>
                  <a:pt x="568" y="504"/>
                </a:cubicBezTo>
                <a:cubicBezTo>
                  <a:pt x="555" y="519"/>
                  <a:pt x="528" y="522"/>
                  <a:pt x="520" y="540"/>
                </a:cubicBezTo>
                <a:cubicBezTo>
                  <a:pt x="514" y="555"/>
                  <a:pt x="528" y="572"/>
                  <a:pt x="532" y="588"/>
                </a:cubicBezTo>
                <a:cubicBezTo>
                  <a:pt x="544" y="584"/>
                  <a:pt x="555" y="575"/>
                  <a:pt x="568" y="576"/>
                </a:cubicBezTo>
                <a:cubicBezTo>
                  <a:pt x="593" y="579"/>
                  <a:pt x="640" y="600"/>
                  <a:pt x="640" y="600"/>
                </a:cubicBezTo>
                <a:cubicBezTo>
                  <a:pt x="644" y="612"/>
                  <a:pt x="654" y="624"/>
                  <a:pt x="652" y="636"/>
                </a:cubicBezTo>
                <a:cubicBezTo>
                  <a:pt x="636" y="729"/>
                  <a:pt x="610" y="618"/>
                  <a:pt x="640" y="708"/>
                </a:cubicBezTo>
                <a:cubicBezTo>
                  <a:pt x="601" y="721"/>
                  <a:pt x="579" y="735"/>
                  <a:pt x="532" y="708"/>
                </a:cubicBezTo>
                <a:cubicBezTo>
                  <a:pt x="521" y="702"/>
                  <a:pt x="528" y="682"/>
                  <a:pt x="520" y="672"/>
                </a:cubicBezTo>
                <a:cubicBezTo>
                  <a:pt x="511" y="661"/>
                  <a:pt x="496" y="656"/>
                  <a:pt x="484" y="648"/>
                </a:cubicBezTo>
                <a:cubicBezTo>
                  <a:pt x="472" y="656"/>
                  <a:pt x="450" y="658"/>
                  <a:pt x="448" y="672"/>
                </a:cubicBezTo>
                <a:cubicBezTo>
                  <a:pt x="445" y="697"/>
                  <a:pt x="472" y="744"/>
                  <a:pt x="472" y="744"/>
                </a:cubicBezTo>
                <a:cubicBezTo>
                  <a:pt x="460" y="748"/>
                  <a:pt x="446" y="748"/>
                  <a:pt x="436" y="756"/>
                </a:cubicBezTo>
                <a:cubicBezTo>
                  <a:pt x="400" y="785"/>
                  <a:pt x="377" y="908"/>
                  <a:pt x="364" y="948"/>
                </a:cubicBezTo>
                <a:cubicBezTo>
                  <a:pt x="360" y="960"/>
                  <a:pt x="339" y="954"/>
                  <a:pt x="328" y="960"/>
                </a:cubicBezTo>
                <a:cubicBezTo>
                  <a:pt x="315" y="966"/>
                  <a:pt x="304" y="976"/>
                  <a:pt x="292" y="984"/>
                </a:cubicBezTo>
                <a:cubicBezTo>
                  <a:pt x="201" y="975"/>
                  <a:pt x="168" y="981"/>
                  <a:pt x="100" y="936"/>
                </a:cubicBezTo>
                <a:cubicBezTo>
                  <a:pt x="82" y="863"/>
                  <a:pt x="118" y="806"/>
                  <a:pt x="40" y="780"/>
                </a:cubicBezTo>
                <a:cubicBezTo>
                  <a:pt x="0" y="661"/>
                  <a:pt x="56" y="622"/>
                  <a:pt x="148" y="576"/>
                </a:cubicBezTo>
                <a:cubicBezTo>
                  <a:pt x="216" y="474"/>
                  <a:pt x="102" y="622"/>
                  <a:pt x="256" y="552"/>
                </a:cubicBezTo>
                <a:cubicBezTo>
                  <a:pt x="282" y="540"/>
                  <a:pt x="304" y="480"/>
                  <a:pt x="304" y="480"/>
                </a:cubicBezTo>
                <a:cubicBezTo>
                  <a:pt x="315" y="405"/>
                  <a:pt x="340" y="325"/>
                  <a:pt x="316" y="252"/>
                </a:cubicBezTo>
                <a:cubicBezTo>
                  <a:pt x="343" y="171"/>
                  <a:pt x="306" y="259"/>
                  <a:pt x="364" y="192"/>
                </a:cubicBezTo>
                <a:cubicBezTo>
                  <a:pt x="403" y="148"/>
                  <a:pt x="423" y="44"/>
                  <a:pt x="484" y="24"/>
                </a:cubicBezTo>
                <a:cubicBezTo>
                  <a:pt x="523" y="11"/>
                  <a:pt x="564" y="10"/>
                  <a:pt x="604" y="0"/>
                </a:cubicBezTo>
                <a:cubicBezTo>
                  <a:pt x="661" y="19"/>
                  <a:pt x="749" y="28"/>
                  <a:pt x="796" y="60"/>
                </a:cubicBezTo>
                <a:cubicBezTo>
                  <a:pt x="843" y="91"/>
                  <a:pt x="818" y="79"/>
                  <a:pt x="868" y="96"/>
                </a:cubicBezTo>
                <a:cubicBezTo>
                  <a:pt x="891" y="212"/>
                  <a:pt x="863" y="110"/>
                  <a:pt x="904" y="192"/>
                </a:cubicBezTo>
                <a:cubicBezTo>
                  <a:pt x="910" y="203"/>
                  <a:pt x="916" y="228"/>
                  <a:pt x="916" y="228"/>
                </a:cubicBezTo>
                <a:cubicBezTo>
                  <a:pt x="916" y="228"/>
                  <a:pt x="908" y="204"/>
                  <a:pt x="904" y="192"/>
                </a:cubicBezTo>
                <a:close/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5" name="任意多边形 11284"/>
          <p:cNvSpPr/>
          <p:nvPr/>
        </p:nvSpPr>
        <p:spPr>
          <a:xfrm>
            <a:off x="1038225" y="1884363"/>
            <a:ext cx="1003300" cy="1619250"/>
          </a:xfrm>
          <a:custGeom>
            <a:gdLst>
              <a:gd name="txL" fmla="*/ 0 w 632"/>
              <a:gd name="txT" fmla="*/ 0 h 1020"/>
              <a:gd name="txR" fmla="*/ 632 w 632"/>
              <a:gd name="txB" fmla="*/ 1020 h 1020"/>
            </a:gdLst>
            <a:cxnLst>
              <a:cxn ang="0">
                <a:pos x="511175" y="438150"/>
              </a:cxn>
              <a:cxn ang="0">
                <a:pos x="854075" y="666750"/>
              </a:cxn>
              <a:cxn ang="0">
                <a:pos x="835025" y="704850"/>
              </a:cxn>
              <a:cxn ang="0">
                <a:pos x="873125" y="762000"/>
              </a:cxn>
              <a:cxn ang="0">
                <a:pos x="968375" y="781050"/>
              </a:cxn>
              <a:cxn ang="0">
                <a:pos x="873125" y="857250"/>
              </a:cxn>
              <a:cxn ang="0">
                <a:pos x="815975" y="838200"/>
              </a:cxn>
              <a:cxn ang="0">
                <a:pos x="701675" y="876300"/>
              </a:cxn>
              <a:cxn ang="0">
                <a:pos x="530225" y="876300"/>
              </a:cxn>
              <a:cxn ang="0">
                <a:pos x="492125" y="1238250"/>
              </a:cxn>
              <a:cxn ang="0">
                <a:pos x="530225" y="1352550"/>
              </a:cxn>
              <a:cxn ang="0">
                <a:pos x="549275" y="1409700"/>
              </a:cxn>
              <a:cxn ang="0">
                <a:pos x="492125" y="1524000"/>
              </a:cxn>
              <a:cxn ang="0">
                <a:pos x="473075" y="1581150"/>
              </a:cxn>
              <a:cxn ang="0">
                <a:pos x="320675" y="1619250"/>
              </a:cxn>
              <a:cxn ang="0">
                <a:pos x="168275" y="1447800"/>
              </a:cxn>
              <a:cxn ang="0">
                <a:pos x="92075" y="1409700"/>
              </a:cxn>
              <a:cxn ang="0">
                <a:pos x="34925" y="1352550"/>
              </a:cxn>
              <a:cxn ang="0">
                <a:pos x="15875" y="0"/>
              </a:cxn>
              <a:cxn ang="0">
                <a:pos x="130175" y="38100"/>
              </a:cxn>
              <a:cxn ang="0">
                <a:pos x="206375" y="133350"/>
              </a:cxn>
              <a:cxn ang="0">
                <a:pos x="244475" y="190500"/>
              </a:cxn>
              <a:cxn ang="0">
                <a:pos x="301625" y="171450"/>
              </a:cxn>
              <a:cxn ang="0">
                <a:pos x="396875" y="190500"/>
              </a:cxn>
              <a:cxn ang="0">
                <a:pos x="434975" y="247650"/>
              </a:cxn>
              <a:cxn ang="0">
                <a:pos x="377825" y="266700"/>
              </a:cxn>
              <a:cxn ang="0">
                <a:pos x="415925" y="381000"/>
              </a:cxn>
              <a:cxn ang="0">
                <a:pos x="244475" y="400050"/>
              </a:cxn>
              <a:cxn ang="0">
                <a:pos x="301625" y="514350"/>
              </a:cxn>
              <a:cxn ang="0">
                <a:pos x="358775" y="704850"/>
              </a:cxn>
              <a:cxn ang="0">
                <a:pos x="473075" y="781050"/>
              </a:cxn>
              <a:cxn ang="0">
                <a:pos x="454025" y="609600"/>
              </a:cxn>
              <a:cxn ang="0">
                <a:pos x="434975" y="552450"/>
              </a:cxn>
              <a:cxn ang="0">
                <a:pos x="454025" y="495300"/>
              </a:cxn>
              <a:cxn ang="0">
                <a:pos x="511175" y="514350"/>
              </a:cxn>
              <a:cxn ang="0">
                <a:pos x="606425" y="590550"/>
              </a:cxn>
              <a:cxn ang="0">
                <a:pos x="739775" y="628650"/>
              </a:cxn>
              <a:cxn ang="0">
                <a:pos x="758825" y="704850"/>
              </a:cxn>
              <a:cxn ang="0">
                <a:pos x="873125" y="762000"/>
              </a:cxn>
              <a:cxn ang="0">
                <a:pos x="949325" y="781050"/>
              </a:cxn>
              <a:cxn ang="0">
                <a:pos x="930275" y="800100"/>
              </a:cxn>
            </a:cxnLst>
            <a:rect l="txL" t="txT" r="txR" b="txB"/>
            <a:pathLst>
              <a:path w="632" h="1020">
                <a:moveTo>
                  <a:pt x="322" y="276"/>
                </a:moveTo>
                <a:cubicBezTo>
                  <a:pt x="350" y="300"/>
                  <a:pt x="504" y="392"/>
                  <a:pt x="538" y="420"/>
                </a:cubicBezTo>
                <a:cubicBezTo>
                  <a:pt x="574" y="432"/>
                  <a:pt x="526" y="444"/>
                  <a:pt x="526" y="444"/>
                </a:cubicBezTo>
                <a:cubicBezTo>
                  <a:pt x="534" y="456"/>
                  <a:pt x="537" y="473"/>
                  <a:pt x="550" y="480"/>
                </a:cubicBezTo>
                <a:cubicBezTo>
                  <a:pt x="568" y="490"/>
                  <a:pt x="598" y="476"/>
                  <a:pt x="610" y="492"/>
                </a:cubicBezTo>
                <a:cubicBezTo>
                  <a:pt x="632" y="521"/>
                  <a:pt x="553" y="539"/>
                  <a:pt x="550" y="540"/>
                </a:cubicBezTo>
                <a:cubicBezTo>
                  <a:pt x="538" y="536"/>
                  <a:pt x="527" y="527"/>
                  <a:pt x="514" y="528"/>
                </a:cubicBezTo>
                <a:cubicBezTo>
                  <a:pt x="489" y="531"/>
                  <a:pt x="442" y="552"/>
                  <a:pt x="442" y="552"/>
                </a:cubicBezTo>
                <a:cubicBezTo>
                  <a:pt x="356" y="523"/>
                  <a:pt x="391" y="514"/>
                  <a:pt x="334" y="552"/>
                </a:cubicBezTo>
                <a:cubicBezTo>
                  <a:pt x="322" y="634"/>
                  <a:pt x="337" y="700"/>
                  <a:pt x="310" y="780"/>
                </a:cubicBezTo>
                <a:cubicBezTo>
                  <a:pt x="318" y="804"/>
                  <a:pt x="326" y="828"/>
                  <a:pt x="334" y="852"/>
                </a:cubicBezTo>
                <a:cubicBezTo>
                  <a:pt x="338" y="864"/>
                  <a:pt x="346" y="888"/>
                  <a:pt x="346" y="888"/>
                </a:cubicBezTo>
                <a:cubicBezTo>
                  <a:pt x="316" y="978"/>
                  <a:pt x="357" y="867"/>
                  <a:pt x="310" y="960"/>
                </a:cubicBezTo>
                <a:cubicBezTo>
                  <a:pt x="304" y="971"/>
                  <a:pt x="307" y="987"/>
                  <a:pt x="298" y="996"/>
                </a:cubicBezTo>
                <a:cubicBezTo>
                  <a:pt x="275" y="1019"/>
                  <a:pt x="234" y="1014"/>
                  <a:pt x="202" y="1020"/>
                </a:cubicBezTo>
                <a:cubicBezTo>
                  <a:pt x="132" y="997"/>
                  <a:pt x="131" y="987"/>
                  <a:pt x="106" y="912"/>
                </a:cubicBezTo>
                <a:cubicBezTo>
                  <a:pt x="100" y="895"/>
                  <a:pt x="73" y="898"/>
                  <a:pt x="58" y="888"/>
                </a:cubicBezTo>
                <a:cubicBezTo>
                  <a:pt x="44" y="878"/>
                  <a:pt x="34" y="864"/>
                  <a:pt x="22" y="852"/>
                </a:cubicBezTo>
                <a:cubicBezTo>
                  <a:pt x="14" y="704"/>
                  <a:pt x="0" y="138"/>
                  <a:pt x="10" y="0"/>
                </a:cubicBezTo>
                <a:cubicBezTo>
                  <a:pt x="34" y="8"/>
                  <a:pt x="74" y="0"/>
                  <a:pt x="82" y="24"/>
                </a:cubicBezTo>
                <a:cubicBezTo>
                  <a:pt x="99" y="74"/>
                  <a:pt x="83" y="53"/>
                  <a:pt x="130" y="84"/>
                </a:cubicBezTo>
                <a:cubicBezTo>
                  <a:pt x="138" y="96"/>
                  <a:pt x="141" y="115"/>
                  <a:pt x="154" y="120"/>
                </a:cubicBezTo>
                <a:cubicBezTo>
                  <a:pt x="166" y="125"/>
                  <a:pt x="177" y="108"/>
                  <a:pt x="190" y="108"/>
                </a:cubicBezTo>
                <a:cubicBezTo>
                  <a:pt x="210" y="108"/>
                  <a:pt x="230" y="116"/>
                  <a:pt x="250" y="120"/>
                </a:cubicBezTo>
                <a:cubicBezTo>
                  <a:pt x="258" y="132"/>
                  <a:pt x="277" y="142"/>
                  <a:pt x="274" y="156"/>
                </a:cubicBezTo>
                <a:cubicBezTo>
                  <a:pt x="271" y="168"/>
                  <a:pt x="240" y="155"/>
                  <a:pt x="238" y="168"/>
                </a:cubicBezTo>
                <a:cubicBezTo>
                  <a:pt x="234" y="193"/>
                  <a:pt x="262" y="240"/>
                  <a:pt x="262" y="240"/>
                </a:cubicBezTo>
                <a:cubicBezTo>
                  <a:pt x="205" y="259"/>
                  <a:pt x="211" y="233"/>
                  <a:pt x="154" y="252"/>
                </a:cubicBezTo>
                <a:cubicBezTo>
                  <a:pt x="162" y="277"/>
                  <a:pt x="182" y="298"/>
                  <a:pt x="190" y="324"/>
                </a:cubicBezTo>
                <a:cubicBezTo>
                  <a:pt x="205" y="375"/>
                  <a:pt x="186" y="409"/>
                  <a:pt x="226" y="444"/>
                </a:cubicBezTo>
                <a:cubicBezTo>
                  <a:pt x="248" y="463"/>
                  <a:pt x="298" y="492"/>
                  <a:pt x="298" y="492"/>
                </a:cubicBezTo>
                <a:cubicBezTo>
                  <a:pt x="318" y="432"/>
                  <a:pt x="314" y="468"/>
                  <a:pt x="286" y="384"/>
                </a:cubicBezTo>
                <a:cubicBezTo>
                  <a:pt x="282" y="372"/>
                  <a:pt x="274" y="348"/>
                  <a:pt x="274" y="348"/>
                </a:cubicBezTo>
                <a:cubicBezTo>
                  <a:pt x="278" y="336"/>
                  <a:pt x="275" y="318"/>
                  <a:pt x="286" y="312"/>
                </a:cubicBezTo>
                <a:cubicBezTo>
                  <a:pt x="297" y="306"/>
                  <a:pt x="313" y="315"/>
                  <a:pt x="322" y="324"/>
                </a:cubicBezTo>
                <a:cubicBezTo>
                  <a:pt x="342" y="344"/>
                  <a:pt x="355" y="363"/>
                  <a:pt x="382" y="372"/>
                </a:cubicBezTo>
                <a:cubicBezTo>
                  <a:pt x="442" y="396"/>
                  <a:pt x="445" y="382"/>
                  <a:pt x="466" y="396"/>
                </a:cubicBezTo>
                <a:cubicBezTo>
                  <a:pt x="502" y="384"/>
                  <a:pt x="465" y="438"/>
                  <a:pt x="478" y="444"/>
                </a:cubicBezTo>
                <a:cubicBezTo>
                  <a:pt x="502" y="456"/>
                  <a:pt x="525" y="469"/>
                  <a:pt x="550" y="480"/>
                </a:cubicBezTo>
                <a:cubicBezTo>
                  <a:pt x="565" y="486"/>
                  <a:pt x="584" y="483"/>
                  <a:pt x="598" y="492"/>
                </a:cubicBezTo>
                <a:cubicBezTo>
                  <a:pt x="603" y="495"/>
                  <a:pt x="590" y="500"/>
                  <a:pt x="586" y="504"/>
                </a:cubicBezTo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6" name="任意多边形 11285"/>
          <p:cNvSpPr/>
          <p:nvPr/>
        </p:nvSpPr>
        <p:spPr>
          <a:xfrm>
            <a:off x="1968500" y="-23812"/>
            <a:ext cx="1390650" cy="871537"/>
          </a:xfrm>
          <a:custGeom>
            <a:gdLst>
              <a:gd name="txL" fmla="*/ 0 w 876"/>
              <a:gd name="txT" fmla="*/ 0 h 549"/>
              <a:gd name="txR" fmla="*/ 876 w 876"/>
              <a:gd name="txB" fmla="*/ 549 h 549"/>
            </a:gdLst>
            <a:cxnLst>
              <a:cxn ang="0">
                <a:pos x="0" y="22225"/>
              </a:cxn>
              <a:cxn ang="0">
                <a:pos x="114300" y="174625"/>
              </a:cxn>
              <a:cxn ang="0">
                <a:pos x="95250" y="250825"/>
              </a:cxn>
              <a:cxn ang="0">
                <a:pos x="57150" y="307975"/>
              </a:cxn>
              <a:cxn ang="0">
                <a:pos x="114300" y="346075"/>
              </a:cxn>
              <a:cxn ang="0">
                <a:pos x="247650" y="460375"/>
              </a:cxn>
              <a:cxn ang="0">
                <a:pos x="400050" y="441325"/>
              </a:cxn>
              <a:cxn ang="0">
                <a:pos x="419100" y="384175"/>
              </a:cxn>
              <a:cxn ang="0">
                <a:pos x="533400" y="403225"/>
              </a:cxn>
              <a:cxn ang="0">
                <a:pos x="647700" y="441325"/>
              </a:cxn>
              <a:cxn ang="0">
                <a:pos x="742950" y="593725"/>
              </a:cxn>
              <a:cxn ang="0">
                <a:pos x="933450" y="441325"/>
              </a:cxn>
              <a:cxn ang="0">
                <a:pos x="1066800" y="498475"/>
              </a:cxn>
              <a:cxn ang="0">
                <a:pos x="1276350" y="765175"/>
              </a:cxn>
              <a:cxn ang="0">
                <a:pos x="1352550" y="860425"/>
              </a:cxn>
              <a:cxn ang="0">
                <a:pos x="1390650" y="803275"/>
              </a:cxn>
              <a:cxn ang="0">
                <a:pos x="1333500" y="631825"/>
              </a:cxn>
              <a:cxn ang="0">
                <a:pos x="1238250" y="517525"/>
              </a:cxn>
              <a:cxn ang="0">
                <a:pos x="1162050" y="403225"/>
              </a:cxn>
              <a:cxn ang="0">
                <a:pos x="1123950" y="231775"/>
              </a:cxn>
              <a:cxn ang="0">
                <a:pos x="1104900" y="174625"/>
              </a:cxn>
              <a:cxn ang="0">
                <a:pos x="1314450" y="41275"/>
              </a:cxn>
              <a:cxn ang="0">
                <a:pos x="0" y="22225"/>
              </a:cxn>
            </a:cxnLst>
            <a:rect l="txL" t="txT" r="txR" b="txB"/>
            <a:pathLst>
              <a:path w="876" h="549">
                <a:moveTo>
                  <a:pt x="0" y="14"/>
                </a:moveTo>
                <a:cubicBezTo>
                  <a:pt x="17" y="64"/>
                  <a:pt x="42" y="65"/>
                  <a:pt x="72" y="110"/>
                </a:cubicBezTo>
                <a:cubicBezTo>
                  <a:pt x="68" y="126"/>
                  <a:pt x="66" y="143"/>
                  <a:pt x="60" y="158"/>
                </a:cubicBezTo>
                <a:cubicBezTo>
                  <a:pt x="54" y="171"/>
                  <a:pt x="33" y="180"/>
                  <a:pt x="36" y="194"/>
                </a:cubicBezTo>
                <a:cubicBezTo>
                  <a:pt x="39" y="208"/>
                  <a:pt x="60" y="210"/>
                  <a:pt x="72" y="218"/>
                </a:cubicBezTo>
                <a:cubicBezTo>
                  <a:pt x="91" y="276"/>
                  <a:pt x="105" y="256"/>
                  <a:pt x="156" y="290"/>
                </a:cubicBezTo>
                <a:cubicBezTo>
                  <a:pt x="188" y="286"/>
                  <a:pt x="223" y="291"/>
                  <a:pt x="252" y="278"/>
                </a:cubicBezTo>
                <a:cubicBezTo>
                  <a:pt x="264" y="273"/>
                  <a:pt x="252" y="245"/>
                  <a:pt x="264" y="242"/>
                </a:cubicBezTo>
                <a:cubicBezTo>
                  <a:pt x="287" y="235"/>
                  <a:pt x="312" y="248"/>
                  <a:pt x="336" y="254"/>
                </a:cubicBezTo>
                <a:cubicBezTo>
                  <a:pt x="361" y="260"/>
                  <a:pt x="408" y="278"/>
                  <a:pt x="408" y="278"/>
                </a:cubicBezTo>
                <a:cubicBezTo>
                  <a:pt x="437" y="364"/>
                  <a:pt x="411" y="336"/>
                  <a:pt x="468" y="374"/>
                </a:cubicBezTo>
                <a:cubicBezTo>
                  <a:pt x="542" y="349"/>
                  <a:pt x="514" y="303"/>
                  <a:pt x="588" y="278"/>
                </a:cubicBezTo>
                <a:cubicBezTo>
                  <a:pt x="620" y="286"/>
                  <a:pt x="649" y="287"/>
                  <a:pt x="672" y="314"/>
                </a:cubicBezTo>
                <a:cubicBezTo>
                  <a:pt x="723" y="372"/>
                  <a:pt x="740" y="439"/>
                  <a:pt x="804" y="482"/>
                </a:cubicBezTo>
                <a:cubicBezTo>
                  <a:pt x="810" y="499"/>
                  <a:pt x="818" y="549"/>
                  <a:pt x="852" y="542"/>
                </a:cubicBezTo>
                <a:cubicBezTo>
                  <a:pt x="866" y="539"/>
                  <a:pt x="868" y="518"/>
                  <a:pt x="876" y="506"/>
                </a:cubicBezTo>
                <a:cubicBezTo>
                  <a:pt x="821" y="423"/>
                  <a:pt x="819" y="461"/>
                  <a:pt x="840" y="398"/>
                </a:cubicBezTo>
                <a:cubicBezTo>
                  <a:pt x="823" y="372"/>
                  <a:pt x="795" y="353"/>
                  <a:pt x="780" y="326"/>
                </a:cubicBezTo>
                <a:cubicBezTo>
                  <a:pt x="732" y="243"/>
                  <a:pt x="810" y="306"/>
                  <a:pt x="732" y="254"/>
                </a:cubicBezTo>
                <a:cubicBezTo>
                  <a:pt x="676" y="170"/>
                  <a:pt x="668" y="206"/>
                  <a:pt x="708" y="146"/>
                </a:cubicBezTo>
                <a:cubicBezTo>
                  <a:pt x="704" y="134"/>
                  <a:pt x="694" y="122"/>
                  <a:pt x="696" y="110"/>
                </a:cubicBezTo>
                <a:cubicBezTo>
                  <a:pt x="704" y="64"/>
                  <a:pt x="787" y="53"/>
                  <a:pt x="828" y="26"/>
                </a:cubicBezTo>
                <a:cubicBezTo>
                  <a:pt x="712" y="10"/>
                  <a:pt x="126" y="0"/>
                  <a:pt x="0" y="14"/>
                </a:cubicBezTo>
                <a:close/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7" name="任意多边形 11286"/>
          <p:cNvSpPr/>
          <p:nvPr/>
        </p:nvSpPr>
        <p:spPr>
          <a:xfrm>
            <a:off x="3568700" y="-20637"/>
            <a:ext cx="390525" cy="133350"/>
          </a:xfrm>
          <a:custGeom>
            <a:gdLst>
              <a:gd name="txL" fmla="*/ 0 w 246"/>
              <a:gd name="txT" fmla="*/ 0 h 84"/>
              <a:gd name="txR" fmla="*/ 246 w 246"/>
              <a:gd name="txB" fmla="*/ 84 h 84"/>
            </a:gdLst>
            <a:cxnLst>
              <a:cxn ang="0">
                <a:pos x="57150" y="19050"/>
              </a:cxn>
              <a:cxn ang="0">
                <a:pos x="285750" y="133351"/>
              </a:cxn>
              <a:cxn ang="0">
                <a:pos x="342900" y="114301"/>
              </a:cxn>
              <a:cxn ang="0">
                <a:pos x="304800" y="19050"/>
              </a:cxn>
              <a:cxn ang="0">
                <a:pos x="152400" y="0"/>
              </a:cxn>
              <a:cxn ang="0">
                <a:pos x="57150" y="19050"/>
              </a:cxn>
            </a:cxnLst>
            <a:rect l="txL" t="txT" r="txR" b="txB"/>
            <a:pathLst>
              <a:path w="246" h="84">
                <a:moveTo>
                  <a:pt x="36" y="12"/>
                </a:moveTo>
                <a:cubicBezTo>
                  <a:pt x="79" y="41"/>
                  <a:pt x="130" y="67"/>
                  <a:pt x="180" y="84"/>
                </a:cubicBezTo>
                <a:cubicBezTo>
                  <a:pt x="192" y="80"/>
                  <a:pt x="207" y="81"/>
                  <a:pt x="216" y="72"/>
                </a:cubicBezTo>
                <a:cubicBezTo>
                  <a:pt x="246" y="42"/>
                  <a:pt x="223" y="21"/>
                  <a:pt x="192" y="12"/>
                </a:cubicBezTo>
                <a:cubicBezTo>
                  <a:pt x="161" y="4"/>
                  <a:pt x="128" y="4"/>
                  <a:pt x="96" y="0"/>
                </a:cubicBezTo>
                <a:cubicBezTo>
                  <a:pt x="20" y="13"/>
                  <a:pt x="0" y="12"/>
                  <a:pt x="36" y="12"/>
                </a:cubicBezTo>
                <a:close/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文本框 11287"/>
          <p:cNvSpPr txBox="1"/>
          <p:nvPr/>
        </p:nvSpPr>
        <p:spPr>
          <a:xfrm>
            <a:off x="3187700" y="1903413"/>
            <a:ext cx="34893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latin typeface="Times New Roman" pitchFamily="18" charset="0"/>
              </a:rPr>
              <a:t>俄罗斯联邦</a:t>
            </a:r>
          </a:p>
        </p:txBody>
      </p:sp>
      <p:sp>
        <p:nvSpPr>
          <p:cNvPr id="11289" name="任意多边形 11288"/>
          <p:cNvSpPr/>
          <p:nvPr/>
        </p:nvSpPr>
        <p:spPr>
          <a:xfrm>
            <a:off x="1195388" y="1246188"/>
            <a:ext cx="238125" cy="554037"/>
          </a:xfrm>
          <a:custGeom>
            <a:gdLst>
              <a:gd name="txL" fmla="*/ 0 w 150"/>
              <a:gd name="txT" fmla="*/ 0 h 349"/>
              <a:gd name="txR" fmla="*/ 150 w 150"/>
              <a:gd name="txB" fmla="*/ 349 h 349"/>
            </a:gdLst>
            <a:cxnLst>
              <a:cxn ang="0">
                <a:pos x="71437" y="0"/>
              </a:cxn>
              <a:cxn ang="0">
                <a:pos x="90487" y="57150"/>
              </a:cxn>
              <a:cxn ang="0">
                <a:pos x="52388" y="190500"/>
              </a:cxn>
              <a:cxn ang="0">
                <a:pos x="14288" y="419100"/>
              </a:cxn>
              <a:cxn ang="0">
                <a:pos x="33337" y="533400"/>
              </a:cxn>
              <a:cxn ang="0">
                <a:pos x="147637" y="495300"/>
              </a:cxn>
              <a:cxn ang="0">
                <a:pos x="185737" y="381000"/>
              </a:cxn>
              <a:cxn ang="0">
                <a:pos x="128587" y="152400"/>
              </a:cxn>
              <a:cxn ang="0">
                <a:pos x="90487" y="38100"/>
              </a:cxn>
              <a:cxn ang="0">
                <a:pos x="71437" y="0"/>
              </a:cxn>
            </a:cxnLst>
            <a:rect l="txL" t="txT" r="txR" b="txB"/>
            <a:pathLst>
              <a:path w="150" h="349">
                <a:moveTo>
                  <a:pt x="45" y="0"/>
                </a:moveTo>
                <a:cubicBezTo>
                  <a:pt x="49" y="12"/>
                  <a:pt x="57" y="23"/>
                  <a:pt x="57" y="36"/>
                </a:cubicBezTo>
                <a:cubicBezTo>
                  <a:pt x="57" y="58"/>
                  <a:pt x="39" y="97"/>
                  <a:pt x="33" y="120"/>
                </a:cubicBezTo>
                <a:cubicBezTo>
                  <a:pt x="21" y="167"/>
                  <a:pt x="16" y="217"/>
                  <a:pt x="9" y="264"/>
                </a:cubicBezTo>
                <a:cubicBezTo>
                  <a:pt x="13" y="288"/>
                  <a:pt x="0" y="324"/>
                  <a:pt x="21" y="336"/>
                </a:cubicBezTo>
                <a:cubicBezTo>
                  <a:pt x="43" y="349"/>
                  <a:pt x="93" y="312"/>
                  <a:pt x="93" y="312"/>
                </a:cubicBezTo>
                <a:cubicBezTo>
                  <a:pt x="101" y="288"/>
                  <a:pt x="109" y="264"/>
                  <a:pt x="117" y="240"/>
                </a:cubicBezTo>
                <a:cubicBezTo>
                  <a:pt x="150" y="140"/>
                  <a:pt x="106" y="153"/>
                  <a:pt x="81" y="96"/>
                </a:cubicBezTo>
                <a:cubicBezTo>
                  <a:pt x="71" y="73"/>
                  <a:pt x="68" y="47"/>
                  <a:pt x="57" y="24"/>
                </a:cubicBezTo>
                <a:cubicBezTo>
                  <a:pt x="53" y="16"/>
                  <a:pt x="49" y="8"/>
                  <a:pt x="45" y="0"/>
                </a:cubicBezTo>
                <a:close/>
              </a:path>
            </a:pathLst>
          </a:custGeom>
          <a:pattFill prst="narVert">
            <a:fgClr>
              <a:srgbClr val="FF0000">
                <a:alpha val="100000"/>
              </a:srgbClr>
            </a:fgClr>
            <a:bgClr>
              <a:srgbClr val="FFFFFF">
                <a:alpha val="100000"/>
              </a:srgbClr>
            </a:bgClr>
          </a:patt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6" name="任意多边形 11295"/>
          <p:cNvSpPr/>
          <p:nvPr/>
        </p:nvSpPr>
        <p:spPr>
          <a:xfrm>
            <a:off x="4108450" y="217488"/>
            <a:ext cx="2746375" cy="1889125"/>
          </a:xfrm>
          <a:custGeom>
            <a:gdLst>
              <a:gd name="txL" fmla="*/ 0 w 1730"/>
              <a:gd name="txT" fmla="*/ 0 h 1190"/>
              <a:gd name="txR" fmla="*/ 1730 w 1730"/>
              <a:gd name="txB" fmla="*/ 1190 h 1190"/>
            </a:gdLst>
            <a:cxnLst>
              <a:cxn ang="0">
                <a:pos x="2568575" y="1257300"/>
              </a:cxn>
              <a:cxn ang="0">
                <a:pos x="2511425" y="1428750"/>
              </a:cxn>
              <a:cxn ang="0">
                <a:pos x="2511425" y="1619250"/>
              </a:cxn>
              <a:cxn ang="0">
                <a:pos x="2644775" y="1752600"/>
              </a:cxn>
              <a:cxn ang="0">
                <a:pos x="2682875" y="1866900"/>
              </a:cxn>
              <a:cxn ang="0">
                <a:pos x="2454275" y="1657350"/>
              </a:cxn>
              <a:cxn ang="0">
                <a:pos x="2359025" y="1790700"/>
              </a:cxn>
              <a:cxn ang="0">
                <a:pos x="2225675" y="1847850"/>
              </a:cxn>
              <a:cxn ang="0">
                <a:pos x="2435225" y="1428750"/>
              </a:cxn>
              <a:cxn ang="0">
                <a:pos x="2511425" y="1162050"/>
              </a:cxn>
              <a:cxn ang="0">
                <a:pos x="2625725" y="933450"/>
              </a:cxn>
              <a:cxn ang="0">
                <a:pos x="2530475" y="819150"/>
              </a:cxn>
              <a:cxn ang="0">
                <a:pos x="2416175" y="895350"/>
              </a:cxn>
              <a:cxn ang="0">
                <a:pos x="2168525" y="1257300"/>
              </a:cxn>
              <a:cxn ang="0">
                <a:pos x="2092325" y="1409700"/>
              </a:cxn>
              <a:cxn ang="0">
                <a:pos x="1882775" y="1123950"/>
              </a:cxn>
              <a:cxn ang="0">
                <a:pos x="1711325" y="1181100"/>
              </a:cxn>
              <a:cxn ang="0">
                <a:pos x="1311275" y="1009650"/>
              </a:cxn>
              <a:cxn ang="0">
                <a:pos x="1273175" y="876300"/>
              </a:cxn>
              <a:cxn ang="0">
                <a:pos x="911225" y="876300"/>
              </a:cxn>
              <a:cxn ang="0">
                <a:pos x="1025525" y="666750"/>
              </a:cxn>
              <a:cxn ang="0">
                <a:pos x="758825" y="685800"/>
              </a:cxn>
              <a:cxn ang="0">
                <a:pos x="473075" y="704850"/>
              </a:cxn>
              <a:cxn ang="0">
                <a:pos x="225425" y="647700"/>
              </a:cxn>
              <a:cxn ang="0">
                <a:pos x="53975" y="552450"/>
              </a:cxn>
              <a:cxn ang="0">
                <a:pos x="187325" y="361950"/>
              </a:cxn>
              <a:cxn ang="0">
                <a:pos x="244475" y="247650"/>
              </a:cxn>
              <a:cxn ang="0">
                <a:pos x="339725" y="381000"/>
              </a:cxn>
              <a:cxn ang="0">
                <a:pos x="644525" y="590550"/>
              </a:cxn>
              <a:cxn ang="0">
                <a:pos x="720725" y="152400"/>
              </a:cxn>
              <a:cxn ang="0">
                <a:pos x="2740025" y="0"/>
              </a:cxn>
              <a:cxn ang="0">
                <a:pos x="2720975" y="1200150"/>
              </a:cxn>
            </a:cxnLst>
            <a:rect l="txL" t="txT" r="txR" b="txB"/>
            <a:pathLst>
              <a:path w="1730" h="1190">
                <a:moveTo>
                  <a:pt x="1714" y="696"/>
                </a:moveTo>
                <a:cubicBezTo>
                  <a:pt x="1618" y="728"/>
                  <a:pt x="1650" y="696"/>
                  <a:pt x="1618" y="792"/>
                </a:cubicBezTo>
                <a:cubicBezTo>
                  <a:pt x="1614" y="804"/>
                  <a:pt x="1610" y="816"/>
                  <a:pt x="1606" y="828"/>
                </a:cubicBezTo>
                <a:cubicBezTo>
                  <a:pt x="1598" y="852"/>
                  <a:pt x="1590" y="876"/>
                  <a:pt x="1582" y="900"/>
                </a:cubicBezTo>
                <a:cubicBezTo>
                  <a:pt x="1578" y="912"/>
                  <a:pt x="1570" y="936"/>
                  <a:pt x="1570" y="936"/>
                </a:cubicBezTo>
                <a:cubicBezTo>
                  <a:pt x="1574" y="964"/>
                  <a:pt x="1569" y="995"/>
                  <a:pt x="1582" y="1020"/>
                </a:cubicBezTo>
                <a:cubicBezTo>
                  <a:pt x="1588" y="1031"/>
                  <a:pt x="1609" y="1023"/>
                  <a:pt x="1618" y="1032"/>
                </a:cubicBezTo>
                <a:lnTo>
                  <a:pt x="1666" y="1104"/>
                </a:lnTo>
                <a:cubicBezTo>
                  <a:pt x="1666" y="1104"/>
                  <a:pt x="1666" y="1104"/>
                  <a:pt x="1666" y="1104"/>
                </a:cubicBezTo>
                <a:cubicBezTo>
                  <a:pt x="1674" y="1128"/>
                  <a:pt x="1711" y="1190"/>
                  <a:pt x="1690" y="1176"/>
                </a:cubicBezTo>
                <a:cubicBezTo>
                  <a:pt x="1678" y="1168"/>
                  <a:pt x="1666" y="1160"/>
                  <a:pt x="1654" y="1152"/>
                </a:cubicBezTo>
                <a:cubicBezTo>
                  <a:pt x="1634" y="1091"/>
                  <a:pt x="1607" y="1064"/>
                  <a:pt x="1546" y="1044"/>
                </a:cubicBezTo>
                <a:cubicBezTo>
                  <a:pt x="1538" y="1068"/>
                  <a:pt x="1546" y="1108"/>
                  <a:pt x="1522" y="1116"/>
                </a:cubicBezTo>
                <a:cubicBezTo>
                  <a:pt x="1510" y="1120"/>
                  <a:pt x="1497" y="1122"/>
                  <a:pt x="1486" y="1128"/>
                </a:cubicBezTo>
                <a:cubicBezTo>
                  <a:pt x="1473" y="1134"/>
                  <a:pt x="1463" y="1146"/>
                  <a:pt x="1450" y="1152"/>
                </a:cubicBezTo>
                <a:cubicBezTo>
                  <a:pt x="1435" y="1158"/>
                  <a:pt x="1402" y="1164"/>
                  <a:pt x="1402" y="1164"/>
                </a:cubicBezTo>
                <a:cubicBezTo>
                  <a:pt x="1424" y="1131"/>
                  <a:pt x="1484" y="1062"/>
                  <a:pt x="1498" y="1020"/>
                </a:cubicBezTo>
                <a:cubicBezTo>
                  <a:pt x="1511" y="981"/>
                  <a:pt x="1525" y="940"/>
                  <a:pt x="1534" y="900"/>
                </a:cubicBezTo>
                <a:cubicBezTo>
                  <a:pt x="1536" y="889"/>
                  <a:pt x="1552" y="784"/>
                  <a:pt x="1558" y="768"/>
                </a:cubicBezTo>
                <a:cubicBezTo>
                  <a:pt x="1563" y="754"/>
                  <a:pt x="1576" y="745"/>
                  <a:pt x="1582" y="732"/>
                </a:cubicBezTo>
                <a:cubicBezTo>
                  <a:pt x="1592" y="709"/>
                  <a:pt x="1592" y="681"/>
                  <a:pt x="1606" y="660"/>
                </a:cubicBezTo>
                <a:cubicBezTo>
                  <a:pt x="1622" y="636"/>
                  <a:pt x="1654" y="588"/>
                  <a:pt x="1654" y="588"/>
                </a:cubicBezTo>
                <a:cubicBezTo>
                  <a:pt x="1658" y="564"/>
                  <a:pt x="1673" y="539"/>
                  <a:pt x="1666" y="516"/>
                </a:cubicBezTo>
                <a:cubicBezTo>
                  <a:pt x="1658" y="487"/>
                  <a:pt x="1602" y="513"/>
                  <a:pt x="1594" y="516"/>
                </a:cubicBezTo>
                <a:cubicBezTo>
                  <a:pt x="1582" y="528"/>
                  <a:pt x="1572" y="543"/>
                  <a:pt x="1558" y="552"/>
                </a:cubicBezTo>
                <a:cubicBezTo>
                  <a:pt x="1547" y="559"/>
                  <a:pt x="1531" y="555"/>
                  <a:pt x="1522" y="564"/>
                </a:cubicBezTo>
                <a:cubicBezTo>
                  <a:pt x="1426" y="660"/>
                  <a:pt x="1519" y="621"/>
                  <a:pt x="1438" y="648"/>
                </a:cubicBezTo>
                <a:cubicBezTo>
                  <a:pt x="1421" y="698"/>
                  <a:pt x="1395" y="749"/>
                  <a:pt x="1366" y="792"/>
                </a:cubicBezTo>
                <a:cubicBezTo>
                  <a:pt x="1362" y="832"/>
                  <a:pt x="1372" y="876"/>
                  <a:pt x="1354" y="912"/>
                </a:cubicBezTo>
                <a:cubicBezTo>
                  <a:pt x="1348" y="925"/>
                  <a:pt x="1326" y="900"/>
                  <a:pt x="1318" y="888"/>
                </a:cubicBezTo>
                <a:cubicBezTo>
                  <a:pt x="1309" y="874"/>
                  <a:pt x="1312" y="855"/>
                  <a:pt x="1306" y="840"/>
                </a:cubicBezTo>
                <a:cubicBezTo>
                  <a:pt x="1285" y="792"/>
                  <a:pt x="1228" y="736"/>
                  <a:pt x="1186" y="708"/>
                </a:cubicBezTo>
                <a:cubicBezTo>
                  <a:pt x="1162" y="716"/>
                  <a:pt x="1138" y="724"/>
                  <a:pt x="1114" y="732"/>
                </a:cubicBezTo>
                <a:cubicBezTo>
                  <a:pt x="1102" y="736"/>
                  <a:pt x="1078" y="744"/>
                  <a:pt x="1078" y="744"/>
                </a:cubicBezTo>
                <a:cubicBezTo>
                  <a:pt x="1058" y="683"/>
                  <a:pt x="1040" y="701"/>
                  <a:pt x="982" y="684"/>
                </a:cubicBezTo>
                <a:cubicBezTo>
                  <a:pt x="929" y="668"/>
                  <a:pt x="879" y="649"/>
                  <a:pt x="826" y="636"/>
                </a:cubicBezTo>
                <a:cubicBezTo>
                  <a:pt x="827" y="635"/>
                  <a:pt x="872" y="574"/>
                  <a:pt x="862" y="564"/>
                </a:cubicBezTo>
                <a:cubicBezTo>
                  <a:pt x="848" y="550"/>
                  <a:pt x="822" y="555"/>
                  <a:pt x="802" y="552"/>
                </a:cubicBezTo>
                <a:cubicBezTo>
                  <a:pt x="738" y="543"/>
                  <a:pt x="674" y="537"/>
                  <a:pt x="610" y="528"/>
                </a:cubicBezTo>
                <a:cubicBezTo>
                  <a:pt x="598" y="536"/>
                  <a:pt x="588" y="552"/>
                  <a:pt x="574" y="552"/>
                </a:cubicBezTo>
                <a:cubicBezTo>
                  <a:pt x="547" y="552"/>
                  <a:pt x="525" y="508"/>
                  <a:pt x="514" y="492"/>
                </a:cubicBezTo>
                <a:cubicBezTo>
                  <a:pt x="537" y="423"/>
                  <a:pt x="574" y="430"/>
                  <a:pt x="646" y="420"/>
                </a:cubicBezTo>
                <a:cubicBezTo>
                  <a:pt x="650" y="408"/>
                  <a:pt x="670" y="387"/>
                  <a:pt x="658" y="384"/>
                </a:cubicBezTo>
                <a:cubicBezTo>
                  <a:pt x="596" y="369"/>
                  <a:pt x="528" y="399"/>
                  <a:pt x="478" y="432"/>
                </a:cubicBezTo>
                <a:cubicBezTo>
                  <a:pt x="474" y="444"/>
                  <a:pt x="475" y="459"/>
                  <a:pt x="466" y="468"/>
                </a:cubicBezTo>
                <a:cubicBezTo>
                  <a:pt x="441" y="493"/>
                  <a:pt x="338" y="452"/>
                  <a:pt x="298" y="444"/>
                </a:cubicBezTo>
                <a:cubicBezTo>
                  <a:pt x="228" y="458"/>
                  <a:pt x="222" y="482"/>
                  <a:pt x="166" y="444"/>
                </a:cubicBezTo>
                <a:cubicBezTo>
                  <a:pt x="158" y="432"/>
                  <a:pt x="156" y="413"/>
                  <a:pt x="142" y="408"/>
                </a:cubicBezTo>
                <a:cubicBezTo>
                  <a:pt x="100" y="394"/>
                  <a:pt x="86" y="432"/>
                  <a:pt x="70" y="456"/>
                </a:cubicBezTo>
                <a:cubicBezTo>
                  <a:pt x="0" y="433"/>
                  <a:pt x="23" y="413"/>
                  <a:pt x="34" y="348"/>
                </a:cubicBezTo>
                <a:cubicBezTo>
                  <a:pt x="39" y="320"/>
                  <a:pt x="35" y="290"/>
                  <a:pt x="46" y="264"/>
                </a:cubicBezTo>
                <a:cubicBezTo>
                  <a:pt x="54" y="246"/>
                  <a:pt x="102" y="233"/>
                  <a:pt x="118" y="228"/>
                </a:cubicBezTo>
                <a:cubicBezTo>
                  <a:pt x="126" y="216"/>
                  <a:pt x="136" y="205"/>
                  <a:pt x="142" y="192"/>
                </a:cubicBezTo>
                <a:cubicBezTo>
                  <a:pt x="148" y="181"/>
                  <a:pt x="143" y="162"/>
                  <a:pt x="154" y="156"/>
                </a:cubicBezTo>
                <a:cubicBezTo>
                  <a:pt x="165" y="150"/>
                  <a:pt x="178" y="164"/>
                  <a:pt x="190" y="168"/>
                </a:cubicBezTo>
                <a:cubicBezTo>
                  <a:pt x="198" y="192"/>
                  <a:pt x="206" y="216"/>
                  <a:pt x="214" y="240"/>
                </a:cubicBezTo>
                <a:cubicBezTo>
                  <a:pt x="245" y="333"/>
                  <a:pt x="190" y="364"/>
                  <a:pt x="286" y="396"/>
                </a:cubicBezTo>
                <a:cubicBezTo>
                  <a:pt x="290" y="395"/>
                  <a:pt x="393" y="385"/>
                  <a:pt x="406" y="372"/>
                </a:cubicBezTo>
                <a:cubicBezTo>
                  <a:pt x="447" y="331"/>
                  <a:pt x="451" y="309"/>
                  <a:pt x="466" y="264"/>
                </a:cubicBezTo>
                <a:cubicBezTo>
                  <a:pt x="462" y="208"/>
                  <a:pt x="464" y="151"/>
                  <a:pt x="454" y="96"/>
                </a:cubicBezTo>
                <a:cubicBezTo>
                  <a:pt x="449" y="65"/>
                  <a:pt x="415" y="14"/>
                  <a:pt x="442" y="0"/>
                </a:cubicBezTo>
                <a:lnTo>
                  <a:pt x="1726" y="0"/>
                </a:lnTo>
                <a:lnTo>
                  <a:pt x="1726" y="588"/>
                </a:lnTo>
                <a:cubicBezTo>
                  <a:pt x="1730" y="640"/>
                  <a:pt x="1708" y="704"/>
                  <a:pt x="1714" y="756"/>
                </a:cubicBezTo>
                <a:cubicBezTo>
                  <a:pt x="1716" y="769"/>
                  <a:pt x="1726" y="792"/>
                  <a:pt x="1726" y="792"/>
                </a:cubicBezTo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7" name="任意多边形 11296"/>
          <p:cNvSpPr/>
          <p:nvPr/>
        </p:nvSpPr>
        <p:spPr>
          <a:xfrm>
            <a:off x="5702300" y="384175"/>
            <a:ext cx="1152525" cy="658813"/>
          </a:xfrm>
          <a:custGeom>
            <a:gdLst>
              <a:gd name="txL" fmla="*/ 0 w 726"/>
              <a:gd name="txT" fmla="*/ 0 h 415"/>
              <a:gd name="txR" fmla="*/ 726 w 726"/>
              <a:gd name="txB" fmla="*/ 415 h 415"/>
            </a:gdLst>
            <a:cxnLst>
              <a:cxn ang="0">
                <a:pos x="38100" y="357188"/>
              </a:cxn>
              <a:cxn ang="0">
                <a:pos x="0" y="528638"/>
              </a:cxn>
              <a:cxn ang="0">
                <a:pos x="57150" y="566738"/>
              </a:cxn>
              <a:cxn ang="0">
                <a:pos x="133350" y="642938"/>
              </a:cxn>
              <a:cxn ang="0">
                <a:pos x="247650" y="433388"/>
              </a:cxn>
              <a:cxn ang="0">
                <a:pos x="457200" y="300038"/>
              </a:cxn>
              <a:cxn ang="0">
                <a:pos x="1085850" y="166688"/>
              </a:cxn>
              <a:cxn ang="0">
                <a:pos x="1143000" y="147638"/>
              </a:cxn>
              <a:cxn ang="0">
                <a:pos x="1123950" y="71438"/>
              </a:cxn>
              <a:cxn ang="0">
                <a:pos x="914400" y="52388"/>
              </a:cxn>
              <a:cxn ang="0">
                <a:pos x="666750" y="33338"/>
              </a:cxn>
              <a:cxn ang="0">
                <a:pos x="552450" y="71438"/>
              </a:cxn>
              <a:cxn ang="0">
                <a:pos x="438150" y="147638"/>
              </a:cxn>
              <a:cxn ang="0">
                <a:pos x="342900" y="166688"/>
              </a:cxn>
              <a:cxn ang="0">
                <a:pos x="247650" y="242888"/>
              </a:cxn>
              <a:cxn ang="0">
                <a:pos x="133350" y="319088"/>
              </a:cxn>
              <a:cxn ang="0">
                <a:pos x="76200" y="357188"/>
              </a:cxn>
              <a:cxn ang="0">
                <a:pos x="38100" y="528638"/>
              </a:cxn>
            </a:cxnLst>
            <a:rect l="txL" t="txT" r="txR" b="txB"/>
            <a:pathLst>
              <a:path w="726" h="415">
                <a:moveTo>
                  <a:pt x="24" y="225"/>
                </a:moveTo>
                <a:cubicBezTo>
                  <a:pt x="63" y="284"/>
                  <a:pt x="48" y="285"/>
                  <a:pt x="0" y="333"/>
                </a:cubicBezTo>
                <a:cubicBezTo>
                  <a:pt x="12" y="341"/>
                  <a:pt x="27" y="346"/>
                  <a:pt x="36" y="357"/>
                </a:cubicBezTo>
                <a:cubicBezTo>
                  <a:pt x="83" y="415"/>
                  <a:pt x="5" y="379"/>
                  <a:pt x="84" y="405"/>
                </a:cubicBezTo>
                <a:cubicBezTo>
                  <a:pt x="109" y="329"/>
                  <a:pt x="97" y="312"/>
                  <a:pt x="156" y="273"/>
                </a:cubicBezTo>
                <a:cubicBezTo>
                  <a:pt x="208" y="196"/>
                  <a:pt x="216" y="237"/>
                  <a:pt x="288" y="189"/>
                </a:cubicBezTo>
                <a:cubicBezTo>
                  <a:pt x="414" y="105"/>
                  <a:pt x="528" y="114"/>
                  <a:pt x="684" y="105"/>
                </a:cubicBezTo>
                <a:cubicBezTo>
                  <a:pt x="696" y="101"/>
                  <a:pt x="715" y="105"/>
                  <a:pt x="720" y="93"/>
                </a:cubicBezTo>
                <a:cubicBezTo>
                  <a:pt x="726" y="78"/>
                  <a:pt x="723" y="51"/>
                  <a:pt x="708" y="45"/>
                </a:cubicBezTo>
                <a:cubicBezTo>
                  <a:pt x="667" y="28"/>
                  <a:pt x="620" y="37"/>
                  <a:pt x="576" y="33"/>
                </a:cubicBezTo>
                <a:cubicBezTo>
                  <a:pt x="477" y="0"/>
                  <a:pt x="529" y="5"/>
                  <a:pt x="420" y="21"/>
                </a:cubicBezTo>
                <a:cubicBezTo>
                  <a:pt x="396" y="29"/>
                  <a:pt x="372" y="37"/>
                  <a:pt x="348" y="45"/>
                </a:cubicBezTo>
                <a:cubicBezTo>
                  <a:pt x="321" y="54"/>
                  <a:pt x="304" y="87"/>
                  <a:pt x="276" y="93"/>
                </a:cubicBezTo>
                <a:cubicBezTo>
                  <a:pt x="256" y="97"/>
                  <a:pt x="236" y="101"/>
                  <a:pt x="216" y="105"/>
                </a:cubicBezTo>
                <a:cubicBezTo>
                  <a:pt x="239" y="174"/>
                  <a:pt x="234" y="120"/>
                  <a:pt x="156" y="153"/>
                </a:cubicBezTo>
                <a:cubicBezTo>
                  <a:pt x="129" y="164"/>
                  <a:pt x="108" y="185"/>
                  <a:pt x="84" y="201"/>
                </a:cubicBezTo>
                <a:cubicBezTo>
                  <a:pt x="72" y="209"/>
                  <a:pt x="48" y="225"/>
                  <a:pt x="48" y="225"/>
                </a:cubicBezTo>
                <a:cubicBezTo>
                  <a:pt x="61" y="278"/>
                  <a:pt x="63" y="294"/>
                  <a:pt x="24" y="333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8" name="任意多边形 11297"/>
          <p:cNvSpPr/>
          <p:nvPr/>
        </p:nvSpPr>
        <p:spPr>
          <a:xfrm>
            <a:off x="5253038" y="830263"/>
            <a:ext cx="180975" cy="158750"/>
          </a:xfrm>
          <a:custGeom>
            <a:gdLst>
              <a:gd name="txL" fmla="*/ 0 w 114"/>
              <a:gd name="txT" fmla="*/ 0 h 100"/>
              <a:gd name="txR" fmla="*/ 114 w 114"/>
              <a:gd name="txB" fmla="*/ 100 h 100"/>
            </a:gdLst>
            <a:cxnLst>
              <a:cxn ang="0">
                <a:pos x="106363" y="25400"/>
              </a:cxn>
              <a:cxn ang="0">
                <a:pos x="30163" y="158750"/>
              </a:cxn>
              <a:cxn ang="0">
                <a:pos x="144463" y="82550"/>
              </a:cxn>
              <a:cxn ang="0">
                <a:pos x="106363" y="25400"/>
              </a:cxn>
            </a:cxnLst>
            <a:rect l="txL" t="txT" r="txR" b="txB"/>
            <a:pathLst>
              <a:path w="114" h="100">
                <a:moveTo>
                  <a:pt x="67" y="16"/>
                </a:moveTo>
                <a:cubicBezTo>
                  <a:pt x="11" y="35"/>
                  <a:pt x="0" y="42"/>
                  <a:pt x="19" y="100"/>
                </a:cubicBezTo>
                <a:cubicBezTo>
                  <a:pt x="24" y="99"/>
                  <a:pt x="114" y="99"/>
                  <a:pt x="91" y="52"/>
                </a:cubicBezTo>
                <a:cubicBezTo>
                  <a:pt x="65" y="0"/>
                  <a:pt x="36" y="78"/>
                  <a:pt x="67" y="16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0" name="矩形 11289"/>
          <p:cNvSpPr/>
          <p:nvPr/>
        </p:nvSpPr>
        <p:spPr>
          <a:xfrm>
            <a:off x="7173913" y="-20637"/>
            <a:ext cx="3505200" cy="6858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1291" name="文本框 11290"/>
          <p:cNvSpPr txBox="1"/>
          <p:nvPr/>
        </p:nvSpPr>
        <p:spPr>
          <a:xfrm>
            <a:off x="7402513" y="-20637"/>
            <a:ext cx="3048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1922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年苏联成立</a:t>
            </a:r>
          </a:p>
        </p:txBody>
      </p:sp>
      <p:sp>
        <p:nvSpPr>
          <p:cNvPr id="11292" name="文本框 11291"/>
          <p:cNvSpPr txBox="1"/>
          <p:nvPr/>
        </p:nvSpPr>
        <p:spPr>
          <a:xfrm>
            <a:off x="7783513" y="741363"/>
            <a:ext cx="2667000" cy="2443162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俄罗斯联邦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外高加索联邦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乌克兰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白俄罗斯</a:t>
            </a:r>
          </a:p>
        </p:txBody>
      </p:sp>
      <p:sp>
        <p:nvSpPr>
          <p:cNvPr id="11293" name="矩形 11292"/>
          <p:cNvSpPr/>
          <p:nvPr/>
        </p:nvSpPr>
        <p:spPr>
          <a:xfrm>
            <a:off x="7554913" y="-20637"/>
            <a:ext cx="3124200" cy="3276600"/>
          </a:xfrm>
          <a:prstGeom prst="rect">
            <a:avLst/>
          </a:prstGeom>
          <a:pattFill prst="ltDnDiag">
            <a:fgClr>
              <a:srgbClr val="FF0066"/>
            </a:fgClr>
            <a:bgClr>
              <a:srgbClr val="FFFFFF"/>
            </a:bgClr>
          </a:patt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1925</a:t>
            </a:r>
            <a:r>
              <a:rPr lang="zh-CN" altLang="en-US" sz="3200" b="1">
                <a:latin typeface="Times New Roman" pitchFamily="18" charset="0"/>
              </a:rPr>
              <a:t>年加入的有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乌兹别克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土库曼</a:t>
            </a:r>
          </a:p>
        </p:txBody>
      </p:sp>
      <p:sp>
        <p:nvSpPr>
          <p:cNvPr id="11294" name="文本框 11293"/>
          <p:cNvSpPr txBox="1"/>
          <p:nvPr/>
        </p:nvSpPr>
        <p:spPr>
          <a:xfrm>
            <a:off x="7554913" y="284163"/>
            <a:ext cx="3124200" cy="2774950"/>
          </a:xfrm>
          <a:prstGeom prst="rect">
            <a:avLst/>
          </a:prstGeom>
          <a:pattFill prst="smGrid">
            <a:fgClr>
              <a:srgbClr val="FF0066"/>
            </a:fgClr>
            <a:bgClr>
              <a:srgbClr val="FFFFFF"/>
            </a:bgClr>
          </a:patt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1929</a:t>
            </a:r>
            <a:r>
              <a:rPr lang="zh-CN" altLang="en-US" sz="3200" b="1">
                <a:latin typeface="Times New Roman" pitchFamily="18" charset="0"/>
              </a:rPr>
              <a:t>年加入的有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     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哈萨克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     塔吉克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    吉尔吉斯</a:t>
            </a:r>
          </a:p>
        </p:txBody>
      </p:sp>
      <p:sp>
        <p:nvSpPr>
          <p:cNvPr id="11295" name="文本框 11294"/>
          <p:cNvSpPr txBox="1"/>
          <p:nvPr/>
        </p:nvSpPr>
        <p:spPr>
          <a:xfrm>
            <a:off x="7554913" y="-20637"/>
            <a:ext cx="3124200" cy="3516312"/>
          </a:xfrm>
          <a:prstGeom prst="rect">
            <a:avLst/>
          </a:prstGeom>
          <a:pattFill prst="narVert">
            <a:fgClr>
              <a:srgbClr val="FF0066"/>
            </a:fgClr>
            <a:bgClr>
              <a:srgbClr val="FFFFFF"/>
            </a:bgClr>
          </a:patt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1940</a:t>
            </a:r>
            <a:r>
              <a:rPr lang="zh-CN" altLang="en-US" sz="3200" b="1">
                <a:latin typeface="Times New Roman" pitchFamily="18" charset="0"/>
              </a:rPr>
              <a:t>年加入的有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    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爱沙尼亚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    拉脱维亚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    立陶宛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    摩尔多瓦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11299" name="文本框 11298"/>
          <p:cNvSpPr txBox="1"/>
          <p:nvPr/>
        </p:nvSpPr>
        <p:spPr>
          <a:xfrm>
            <a:off x="7478713" y="4246563"/>
            <a:ext cx="28956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itchFamily="18" charset="0"/>
              </a:rPr>
              <a:t>1940</a:t>
            </a:r>
            <a:r>
              <a:rPr lang="zh-CN" altLang="en-US" sz="4000" b="1">
                <a:solidFill>
                  <a:srgbClr val="0000FF"/>
                </a:solidFill>
                <a:latin typeface="Times New Roman" pitchFamily="18" charset="0"/>
              </a:rPr>
              <a:t>年苏联有</a:t>
            </a:r>
            <a:r>
              <a:rPr lang="en-US" altLang="zh-CN" sz="4000" b="1">
                <a:solidFill>
                  <a:srgbClr val="0000FF"/>
                </a:solidFill>
                <a:latin typeface="Times New Roman" pitchFamily="18" charset="0"/>
              </a:rPr>
              <a:t>15</a:t>
            </a:r>
            <a:r>
              <a:rPr lang="zh-CN" altLang="en-US" sz="4000" b="1">
                <a:solidFill>
                  <a:srgbClr val="0000FF"/>
                </a:solidFill>
                <a:latin typeface="Times New Roman" pitchFamily="18" charset="0"/>
              </a:rPr>
              <a:t>个加盟共和国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" presetClass="entr" presetSubtype="32" fill="hold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9" presetClass="entr" presetSubtype="0" fill="hold" grpId="2" nodeType="after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8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  <p:cond evt="onBegin" delay="0">
                          <p:tn val="82"/>
                        </p:cond>
                      </p:stCondLst>
                      <p:childTnLst>
                        <p:par>
                          <p:cTn id="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4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  <p:cond evt="onBegin" delay="0">
                          <p:tn val="96"/>
                        </p:cond>
                      </p:stCondLst>
                      <p:childTnLst>
                        <p:par>
                          <p:cTn id="9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  <p:cond evt="onBegin" delay="0">
                          <p:tn val="114"/>
                        </p:cond>
                      </p:stCondLst>
                      <p:childTnLst>
                        <p:par>
                          <p:cTn id="1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  <p:cond evt="onBegin" delay="0">
                          <p:tn val="140"/>
                        </p:cond>
                      </p:stCondLst>
                      <p:childTnLst>
                        <p:par>
                          <p:cTn id="1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23" presetClass="entr" presetSubtype="36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" fill="hold"/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" fill="hold"/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75" fill="hold"/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75" fill="hold"/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8" grpId="0"/>
      <p:bldP spid="11291" grpId="1"/>
      <p:bldP spid="11292" grpId="2"/>
      <p:bldP spid="11293" grpId="3"/>
      <p:bldP spid="11294" grpId="4"/>
      <p:bldP spid="11295" grpId="5"/>
      <p:bldP spid="11299" grpId="6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0418" name="Picture 2" descr="苏联的成立与发展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50" y="0"/>
            <a:ext cx="11498263" cy="5000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3"/>
          <p:cNvSpPr>
            <a:spLocks noGrp="1"/>
          </p:cNvSpPr>
          <p:nvPr/>
        </p:nvSpPr>
        <p:spPr>
          <a:xfrm>
            <a:off x="5429250" y="4851400"/>
            <a:ext cx="4672013" cy="22225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411480" indent="-342900">
              <a:spcBef>
                <a:spcPts val="700"/>
              </a:spcBef>
              <a:buClr>
                <a:srgbClr val="FF0000"/>
              </a:buClr>
              <a:buSzPct val="95000"/>
              <a:buFont typeface="Arial" pitchFamily="34" charset="0"/>
              <a:buChar char="◘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沙俄（  古 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—1917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年）</a:t>
            </a:r>
          </a:p>
          <a:p>
            <a:pPr marL="411480" indent="-342900">
              <a:spcBef>
                <a:spcPts val="700"/>
              </a:spcBef>
              <a:buClr>
                <a:srgbClr val="FF0000"/>
              </a:buClr>
              <a:buSzPct val="95000"/>
              <a:buFont typeface="Arial" pitchFamily="34" charset="0"/>
              <a:buChar char="◘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苏俄（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1917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—1922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年）</a:t>
            </a:r>
          </a:p>
          <a:p>
            <a:pPr marL="411480" indent="-342900">
              <a:spcBef>
                <a:spcPts val="700"/>
              </a:spcBef>
              <a:buClr>
                <a:srgbClr val="FF0000"/>
              </a:buClr>
              <a:buSzPct val="95000"/>
              <a:buFont typeface="Arial" pitchFamily="34" charset="0"/>
              <a:buChar char="◘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苏联（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1922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—1991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年）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marL="411480" indent="-342900">
              <a:spcBef>
                <a:spcPts val="700"/>
              </a:spcBef>
              <a:buClr>
                <a:srgbClr val="FF0000"/>
              </a:buClr>
              <a:buSzPct val="95000"/>
              <a:buFont typeface="Arial" pitchFamily="34" charset="0"/>
              <a:buChar char="◘"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俄罗斯（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1991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今） </a:t>
            </a:r>
          </a:p>
        </p:txBody>
      </p:sp>
      <p:sp>
        <p:nvSpPr>
          <p:cNvPr id="4" name="文本框 1"/>
          <p:cNvSpPr txBox="1"/>
          <p:nvPr/>
        </p:nvSpPr>
        <p:spPr>
          <a:xfrm>
            <a:off x="430177" y="5617364"/>
            <a:ext cx="4754880" cy="645160"/>
          </a:xfrm>
          <a:prstGeom prst="rect">
            <a:avLst/>
          </a:prstGeom>
          <a:solidFill>
            <a:schemeClr val="bg1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/>
                <a:ea typeface="微软雅黑"/>
                <a:cs typeface="+mn-cs"/>
              </a:rPr>
              <a:t>不同时期的俄国的名称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330700" y="1096557"/>
            <a:ext cx="6255748" cy="1129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全称“</a:t>
            </a:r>
            <a:r>
              <a:rPr lang="zh-CN" altLang="en-US" sz="27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沙皇俄国”</a:t>
            </a:r>
            <a:endParaRPr lang="en-US" altLang="zh-CN" sz="27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1547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年伊凡四世自称沙皇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—1917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月止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924859" y="1196305"/>
            <a:ext cx="1687830" cy="4584644"/>
            <a:chOff x="1083192" y="651239"/>
            <a:chExt cx="2250440" cy="6112858"/>
          </a:xfrm>
        </p:grpSpPr>
        <p:sp>
          <p:nvSpPr>
            <p:cNvPr id="2" name="矩形 1"/>
            <p:cNvSpPr/>
            <p:nvPr/>
          </p:nvSpPr>
          <p:spPr>
            <a:xfrm>
              <a:off x="1427786" y="651239"/>
              <a:ext cx="1561253" cy="92202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4050" b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沙俄</a:t>
              </a:r>
              <a:endParaRPr lang="zh-CN" altLang="en-US" sz="405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427786" y="2434502"/>
              <a:ext cx="1561253" cy="92202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4050" b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苏俄</a:t>
              </a:r>
              <a:endParaRPr lang="zh-CN" altLang="en-US" sz="405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427786" y="4217765"/>
              <a:ext cx="1561253" cy="92202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4050" b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苏联</a:t>
              </a:r>
              <a:endParaRPr lang="zh-CN" altLang="en-US" sz="405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083192" y="5842077"/>
              <a:ext cx="2250440" cy="92202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4050" b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俄罗斯</a:t>
              </a:r>
              <a:endParaRPr lang="zh-CN" altLang="en-US" sz="405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428490" y="3870960"/>
            <a:ext cx="6137275" cy="1129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全称“</a:t>
            </a:r>
            <a:r>
              <a:rPr lang="zh-CN" altLang="en-US" sz="27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苏维埃社会主义共和国联盟”</a:t>
            </a:r>
            <a:endParaRPr lang="en-US" altLang="zh-CN" sz="27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1922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年底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~1991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年底止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4330700" y="2440812"/>
            <a:ext cx="6255748" cy="1129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全称“</a:t>
            </a:r>
            <a:r>
              <a:rPr lang="zh-CN" altLang="en-US" sz="27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苏维埃俄国”</a:t>
            </a:r>
            <a:endParaRPr lang="en-US" altLang="zh-CN" sz="2700" b="1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1917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11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~1922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年底止</a:t>
            </a:r>
            <a:endParaRPr lang="en-US" altLang="zh-CN" sz="27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613275" y="5274310"/>
            <a:ext cx="5972810" cy="5067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1991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年底</a:t>
            </a:r>
            <a:r>
              <a:rPr lang="en-US" altLang="zh-CN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—</a:t>
            </a:r>
            <a:r>
              <a:rPr lang="zh-CN" altLang="en-US" sz="2700" b="1">
                <a:latin typeface="华文新魏" panose="02010800040101010101" pitchFamily="2" charset="-122"/>
                <a:ea typeface="华文新魏" panose="02010800040101010101" pitchFamily="2" charset="-122"/>
              </a:rPr>
              <a:t>至今</a:t>
            </a:r>
          </a:p>
        </p:txBody>
      </p:sp>
      <p:sp>
        <p:nvSpPr>
          <p:cNvPr id="4" name="矩形 3"/>
          <p:cNvSpPr/>
          <p:nvPr/>
        </p:nvSpPr>
        <p:spPr>
          <a:xfrm>
            <a:off x="1550035" y="1464945"/>
            <a:ext cx="1452880" cy="4223385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zh-CN" sz="5400" b="0" cap="none" spc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名称的变化</a:t>
            </a:r>
            <a:endParaRPr lang="zh-CN" altLang="zh-CN" sz="5400" b="0" cap="none" spc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9" grpId="1"/>
      <p:bldP spid="10" grpId="2"/>
      <p:bldP spid="11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3" name="标题 1"/>
          <p:cNvSpPr>
            <a:spLocks noGrp="1"/>
          </p:cNvSpPr>
          <p:nvPr>
            <p:ph type="title"/>
          </p:nvPr>
        </p:nvSpPr>
        <p:spPr>
          <a:xfrm>
            <a:off x="1206500" y="195263"/>
            <a:ext cx="10515600" cy="1325562"/>
          </a:xfrm>
        </p:spPr>
        <p:txBody>
          <a:bodyPr vert="horz" lIns="91440" tIns="45720" rIns="91440" bIns="45720" anchor="ctr"/>
          <a:lstStyle/>
          <a:p>
            <a:r>
              <a:rPr lang="zh-CN" altLang="en-US" sz="5400" b="1">
                <a:solidFill>
                  <a:srgbClr val="0D0D0D"/>
                </a:solidFill>
                <a:latin typeface="微软雅黑"/>
                <a:ea typeface="微软雅黑"/>
              </a:rPr>
              <a:t>时空定位</a:t>
            </a:r>
          </a:p>
        </p:txBody>
      </p:sp>
      <p:sp>
        <p:nvSpPr>
          <p:cNvPr id="23554" name="文本框 7"/>
          <p:cNvSpPr txBox="1"/>
          <p:nvPr/>
        </p:nvSpPr>
        <p:spPr>
          <a:xfrm>
            <a:off x="422275" y="1460500"/>
            <a:ext cx="796925" cy="43942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4000">
                <a:latin typeface="微软雅黑"/>
                <a:ea typeface="微软雅黑"/>
              </a:rPr>
              <a:t>苏俄（联）的发展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639888" y="1311275"/>
            <a:ext cx="6129337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>
                <a:latin typeface="微软雅黑"/>
                <a:ea typeface="微软雅黑"/>
              </a:rPr>
              <a:t>1917</a:t>
            </a:r>
            <a:r>
              <a:rPr lang="zh-CN" altLang="en-US" sz="4000" b="1">
                <a:latin typeface="微软雅黑"/>
                <a:ea typeface="微软雅黑"/>
              </a:rPr>
              <a:t>年</a:t>
            </a:r>
            <a:r>
              <a:rPr lang="zh-CN" altLang="en-US" sz="4000">
                <a:latin typeface="微软雅黑"/>
                <a:ea typeface="微软雅黑"/>
              </a:rPr>
              <a:t>十月社会主义革命</a:t>
            </a:r>
          </a:p>
        </p:txBody>
      </p:sp>
      <p:sp>
        <p:nvSpPr>
          <p:cNvPr id="167" name=" 167"/>
          <p:cNvSpPr/>
          <p:nvPr/>
        </p:nvSpPr>
        <p:spPr>
          <a:xfrm>
            <a:off x="7552054" y="1311910"/>
            <a:ext cx="1510665" cy="70104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strike="noStrike" noProof="1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建立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66875" y="2833688"/>
            <a:ext cx="5884863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列宁</a:t>
            </a:r>
            <a:r>
              <a:rPr lang="zh-CN" altLang="en-US" sz="4000">
                <a:latin typeface="微软雅黑"/>
                <a:ea typeface="微软雅黑"/>
              </a:rPr>
              <a:t>社会主义道路的探索</a:t>
            </a:r>
          </a:p>
        </p:txBody>
      </p:sp>
      <p:sp>
        <p:nvSpPr>
          <p:cNvPr id="12" name=" 167"/>
          <p:cNvSpPr/>
          <p:nvPr/>
        </p:nvSpPr>
        <p:spPr>
          <a:xfrm>
            <a:off x="2564765" y="2136775"/>
            <a:ext cx="3997960" cy="73596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strike="noStrike" noProof="1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战时共产主义</a:t>
            </a:r>
          </a:p>
        </p:txBody>
      </p:sp>
      <p:sp>
        <p:nvSpPr>
          <p:cNvPr id="13" name=" 167"/>
          <p:cNvSpPr/>
          <p:nvPr/>
        </p:nvSpPr>
        <p:spPr>
          <a:xfrm>
            <a:off x="4714875" y="3540760"/>
            <a:ext cx="3952875" cy="7543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strike="noStrike" noProof="1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新经济政策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666875" y="4498975"/>
            <a:ext cx="6480175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>
                <a:latin typeface="微软雅黑"/>
                <a:ea typeface="微软雅黑"/>
              </a:rPr>
              <a:t>1936</a:t>
            </a:r>
            <a:r>
              <a:rPr lang="zh-CN" altLang="en-US" sz="4000" b="1">
                <a:latin typeface="微软雅黑"/>
                <a:ea typeface="微软雅黑"/>
              </a:rPr>
              <a:t>年</a:t>
            </a:r>
            <a:r>
              <a:rPr lang="zh-CN" altLang="en-US" sz="4000">
                <a:latin typeface="微软雅黑"/>
                <a:ea typeface="微软雅黑"/>
              </a:rPr>
              <a:t>斯大林模式的建立</a:t>
            </a:r>
          </a:p>
        </p:txBody>
      </p:sp>
      <p:sp>
        <p:nvSpPr>
          <p:cNvPr id="160" name=" 160"/>
          <p:cNvSpPr/>
          <p:nvPr/>
        </p:nvSpPr>
        <p:spPr>
          <a:xfrm rot="8580000" flipH="1" flipV="1">
            <a:off x="8466138" y="3224213"/>
            <a:ext cx="754063" cy="720725"/>
          </a:xfrm>
          <a:custGeom>
            <a:gdLst>
              <a:gd name="connsiteX0" fmla="*/ 2723651 w 2860172"/>
              <a:gd name="connsiteY0" fmla="*/ 817 h 2023853"/>
              <a:gd name="connsiteX1" fmla="*/ 2826935 w 2860172"/>
              <a:gd name="connsiteY1" fmla="*/ 33337 h 2023853"/>
              <a:gd name="connsiteX2" fmla="*/ 2829774 w 2860172"/>
              <a:gd name="connsiteY2" fmla="*/ 35326 h 2023853"/>
              <a:gd name="connsiteX3" fmla="*/ 2849613 w 2860172"/>
              <a:gd name="connsiteY3" fmla="*/ 185007 h 2023853"/>
              <a:gd name="connsiteX4" fmla="*/ 2807494 w 2860172"/>
              <a:gd name="connsiteY4" fmla="*/ 326285 h 2023853"/>
              <a:gd name="connsiteX5" fmla="*/ 2480152 w 2860172"/>
              <a:gd name="connsiteY5" fmla="*/ 1326140 h 2023853"/>
              <a:gd name="connsiteX6" fmla="*/ 2479216 w 2860172"/>
              <a:gd name="connsiteY6" fmla="*/ 1322755 h 2023853"/>
              <a:gd name="connsiteX7" fmla="*/ 2348905 w 2860172"/>
              <a:gd name="connsiteY7" fmla="*/ 1721466 h 2023853"/>
              <a:gd name="connsiteX8" fmla="*/ 2280556 w 2860172"/>
              <a:gd name="connsiteY8" fmla="*/ 1058272 h 2023853"/>
              <a:gd name="connsiteX9" fmla="*/ 2226338 w 2860172"/>
              <a:gd name="connsiteY9" fmla="*/ 1103673 h 2023853"/>
              <a:gd name="connsiteX10" fmla="*/ 0 w 2860172"/>
              <a:gd name="connsiteY10" fmla="*/ 2023853 h 2023853"/>
              <a:gd name="connsiteX11" fmla="*/ 1702841 w 2860172"/>
              <a:gd name="connsiteY11" fmla="*/ 735848 h 2023853"/>
              <a:gd name="connsiteX12" fmla="*/ 1811294 w 2860172"/>
              <a:gd name="connsiteY12" fmla="*/ 575004 h 2023853"/>
              <a:gd name="connsiteX13" fmla="*/ 1151281 w 2860172"/>
              <a:gd name="connsiteY13" fmla="*/ 506068 h 2023853"/>
              <a:gd name="connsiteX14" fmla="*/ 2640411 w 2860172"/>
              <a:gd name="connsiteY14" fmla="*/ 20803 h 2023853"/>
              <a:gd name="connsiteX15" fmla="*/ 2675299 w 2860172"/>
              <a:gd name="connsiteY15" fmla="*/ 10454 h 2023853"/>
              <a:gd name="connsiteX16" fmla="*/ 2723651 w 2860172"/>
              <a:gd name="connsiteY16" fmla="*/ 817 h 202385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60172" h="2023853">
                <a:moveTo>
                  <a:pt x="2723651" y="817"/>
                </a:moveTo>
                <a:cubicBezTo>
                  <a:pt x="2768908" y="-3349"/>
                  <a:pt x="2804496" y="8545"/>
                  <a:pt x="2826935" y="33337"/>
                </a:cubicBezTo>
                <a:cubicBezTo>
                  <a:pt x="2828146" y="33729"/>
                  <a:pt x="2828970" y="34520"/>
                  <a:pt x="2829774" y="35326"/>
                </a:cubicBezTo>
                <a:cubicBezTo>
                  <a:pt x="2860445" y="66039"/>
                  <a:pt x="2869482" y="118360"/>
                  <a:pt x="2849613" y="185007"/>
                </a:cubicBezTo>
                <a:lnTo>
                  <a:pt x="2807494" y="326285"/>
                </a:lnTo>
                <a:lnTo>
                  <a:pt x="2480152" y="1326140"/>
                </a:lnTo>
                <a:lnTo>
                  <a:pt x="2479216" y="1322755"/>
                </a:lnTo>
                <a:lnTo>
                  <a:pt x="2348905" y="1721466"/>
                </a:lnTo>
                <a:lnTo>
                  <a:pt x="2280556" y="1058272"/>
                </a:lnTo>
                <a:lnTo>
                  <a:pt x="2226338" y="1103673"/>
                </a:lnTo>
                <a:cubicBezTo>
                  <a:pt x="1323053" y="1809646"/>
                  <a:pt x="162385" y="2005519"/>
                  <a:pt x="0" y="2023853"/>
                </a:cubicBezTo>
                <a:cubicBezTo>
                  <a:pt x="722027" y="1807246"/>
                  <a:pt x="1311081" y="1275400"/>
                  <a:pt x="1702841" y="735848"/>
                </a:cubicBezTo>
                <a:lnTo>
                  <a:pt x="1811294" y="575004"/>
                </a:lnTo>
                <a:lnTo>
                  <a:pt x="1151281" y="506068"/>
                </a:lnTo>
                <a:lnTo>
                  <a:pt x="2640411" y="20803"/>
                </a:lnTo>
                <a:lnTo>
                  <a:pt x="2675299" y="10454"/>
                </a:lnTo>
                <a:cubicBezTo>
                  <a:pt x="2692405" y="5379"/>
                  <a:pt x="2708565" y="2206"/>
                  <a:pt x="2723651" y="8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trike="noStrike" noProof="1">
              <a:solidFill>
                <a:srgbClr val="FFFFFF"/>
              </a:solidFill>
            </a:endParaRPr>
          </a:p>
        </p:txBody>
      </p:sp>
      <p:sp>
        <p:nvSpPr>
          <p:cNvPr id="15" name=" 160"/>
          <p:cNvSpPr/>
          <p:nvPr/>
        </p:nvSpPr>
        <p:spPr>
          <a:xfrm rot="8640000">
            <a:off x="1976438" y="2182813"/>
            <a:ext cx="671513" cy="544513"/>
          </a:xfrm>
          <a:custGeom>
            <a:gdLst>
              <a:gd name="connsiteX0" fmla="*/ 2723651 w 2860172"/>
              <a:gd name="connsiteY0" fmla="*/ 817 h 2023853"/>
              <a:gd name="connsiteX1" fmla="*/ 2826935 w 2860172"/>
              <a:gd name="connsiteY1" fmla="*/ 33337 h 2023853"/>
              <a:gd name="connsiteX2" fmla="*/ 2829774 w 2860172"/>
              <a:gd name="connsiteY2" fmla="*/ 35326 h 2023853"/>
              <a:gd name="connsiteX3" fmla="*/ 2849613 w 2860172"/>
              <a:gd name="connsiteY3" fmla="*/ 185007 h 2023853"/>
              <a:gd name="connsiteX4" fmla="*/ 2807494 w 2860172"/>
              <a:gd name="connsiteY4" fmla="*/ 326285 h 2023853"/>
              <a:gd name="connsiteX5" fmla="*/ 2480152 w 2860172"/>
              <a:gd name="connsiteY5" fmla="*/ 1326140 h 2023853"/>
              <a:gd name="connsiteX6" fmla="*/ 2479216 w 2860172"/>
              <a:gd name="connsiteY6" fmla="*/ 1322755 h 2023853"/>
              <a:gd name="connsiteX7" fmla="*/ 2348905 w 2860172"/>
              <a:gd name="connsiteY7" fmla="*/ 1721466 h 2023853"/>
              <a:gd name="connsiteX8" fmla="*/ 2280556 w 2860172"/>
              <a:gd name="connsiteY8" fmla="*/ 1058272 h 2023853"/>
              <a:gd name="connsiteX9" fmla="*/ 2226338 w 2860172"/>
              <a:gd name="connsiteY9" fmla="*/ 1103673 h 2023853"/>
              <a:gd name="connsiteX10" fmla="*/ 0 w 2860172"/>
              <a:gd name="connsiteY10" fmla="*/ 2023853 h 2023853"/>
              <a:gd name="connsiteX11" fmla="*/ 1702841 w 2860172"/>
              <a:gd name="connsiteY11" fmla="*/ 735848 h 2023853"/>
              <a:gd name="connsiteX12" fmla="*/ 1811294 w 2860172"/>
              <a:gd name="connsiteY12" fmla="*/ 575004 h 2023853"/>
              <a:gd name="connsiteX13" fmla="*/ 1151281 w 2860172"/>
              <a:gd name="connsiteY13" fmla="*/ 506068 h 2023853"/>
              <a:gd name="connsiteX14" fmla="*/ 2640411 w 2860172"/>
              <a:gd name="connsiteY14" fmla="*/ 20803 h 2023853"/>
              <a:gd name="connsiteX15" fmla="*/ 2675299 w 2860172"/>
              <a:gd name="connsiteY15" fmla="*/ 10454 h 2023853"/>
              <a:gd name="connsiteX16" fmla="*/ 2723651 w 2860172"/>
              <a:gd name="connsiteY16" fmla="*/ 817 h 202385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60172" h="2023853">
                <a:moveTo>
                  <a:pt x="2723651" y="817"/>
                </a:moveTo>
                <a:cubicBezTo>
                  <a:pt x="2768908" y="-3349"/>
                  <a:pt x="2804496" y="8545"/>
                  <a:pt x="2826935" y="33337"/>
                </a:cubicBezTo>
                <a:cubicBezTo>
                  <a:pt x="2828146" y="33729"/>
                  <a:pt x="2828970" y="34520"/>
                  <a:pt x="2829774" y="35326"/>
                </a:cubicBezTo>
                <a:cubicBezTo>
                  <a:pt x="2860445" y="66039"/>
                  <a:pt x="2869482" y="118360"/>
                  <a:pt x="2849613" y="185007"/>
                </a:cubicBezTo>
                <a:lnTo>
                  <a:pt x="2807494" y="326285"/>
                </a:lnTo>
                <a:lnTo>
                  <a:pt x="2480152" y="1326140"/>
                </a:lnTo>
                <a:lnTo>
                  <a:pt x="2479216" y="1322755"/>
                </a:lnTo>
                <a:lnTo>
                  <a:pt x="2348905" y="1721466"/>
                </a:lnTo>
                <a:lnTo>
                  <a:pt x="2280556" y="1058272"/>
                </a:lnTo>
                <a:lnTo>
                  <a:pt x="2226338" y="1103673"/>
                </a:lnTo>
                <a:cubicBezTo>
                  <a:pt x="1323053" y="1809646"/>
                  <a:pt x="162385" y="2005519"/>
                  <a:pt x="0" y="2023853"/>
                </a:cubicBezTo>
                <a:cubicBezTo>
                  <a:pt x="722027" y="1807246"/>
                  <a:pt x="1311081" y="1275400"/>
                  <a:pt x="1702841" y="735848"/>
                </a:cubicBezTo>
                <a:lnTo>
                  <a:pt x="1811294" y="575004"/>
                </a:lnTo>
                <a:lnTo>
                  <a:pt x="1151281" y="506068"/>
                </a:lnTo>
                <a:lnTo>
                  <a:pt x="2640411" y="20803"/>
                </a:lnTo>
                <a:lnTo>
                  <a:pt x="2675299" y="10454"/>
                </a:lnTo>
                <a:cubicBezTo>
                  <a:pt x="2692405" y="5379"/>
                  <a:pt x="2708565" y="2206"/>
                  <a:pt x="2723651" y="8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trike="noStrike" noProof="1">
              <a:solidFill>
                <a:srgbClr val="FFFFFF"/>
              </a:solidFill>
            </a:endParaRPr>
          </a:p>
        </p:txBody>
      </p:sp>
      <p:pic>
        <p:nvPicPr>
          <p:cNvPr id="23557" name="Picture 5" descr="苏联国徽"/>
          <p:cNvPicPr>
            <a:picLocks noChangeAspect="1"/>
          </p:cNvPicPr>
          <p:nvPr/>
        </p:nvPicPr>
        <p:blipFill>
          <a:blip r:embed="rId2">
            <a:lum bright="6000" contrast="18000"/>
          </a:blip>
          <a:stretch>
            <a:fillRect/>
          </a:stretch>
        </p:blipFill>
        <p:spPr>
          <a:xfrm>
            <a:off x="8855075" y="3885565"/>
            <a:ext cx="2746375" cy="2459355"/>
          </a:xfrm>
          <a:prstGeom prst="ellipse">
            <a:avLst/>
          </a:prstGeom>
          <a:noFill/>
          <a:ln w="9525">
            <a:noFill/>
          </a:ln>
        </p:spPr>
      </p:pic>
      <p:grpSp>
        <p:nvGrpSpPr>
          <p:cNvPr id="23564" name="组合 17"/>
          <p:cNvGrpSpPr/>
          <p:nvPr/>
        </p:nvGrpSpPr>
        <p:grpSpPr>
          <a:xfrm>
            <a:off x="1319213" y="1238250"/>
            <a:ext cx="330200" cy="4837113"/>
            <a:chOff x="2078" y="1950"/>
            <a:chExt cx="520" cy="7618"/>
          </a:xfrm>
        </p:grpSpPr>
        <p:grpSp>
          <p:nvGrpSpPr>
            <p:cNvPr id="23565" name="组合 6"/>
            <p:cNvGrpSpPr/>
            <p:nvPr/>
          </p:nvGrpSpPr>
          <p:grpSpPr>
            <a:xfrm>
              <a:off x="2078" y="1950"/>
              <a:ext cx="520" cy="7618"/>
              <a:chOff x="2078" y="1950"/>
              <a:chExt cx="520" cy="7618"/>
            </a:xfrm>
          </p:grpSpPr>
          <p:cxnSp>
            <p:nvCxnSpPr>
              <p:cNvPr id="3" name="直接箭头连接符 2"/>
              <p:cNvCxnSpPr/>
              <p:nvPr/>
            </p:nvCxnSpPr>
            <p:spPr>
              <a:xfrm flipH="1">
                <a:off x="2330" y="1950"/>
                <a:ext cx="0" cy="7618"/>
              </a:xfrm>
              <a:prstGeom prst="straightConnector1">
                <a:avLst/>
              </a:prstGeom>
              <a:ln w="92075">
                <a:solidFill>
                  <a:srgbClr val="FF6600"/>
                </a:solidFill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84" name=" 184"/>
              <p:cNvSpPr/>
              <p:nvPr/>
            </p:nvSpPr>
            <p:spPr>
              <a:xfrm>
                <a:off x="2078" y="2430"/>
                <a:ext cx="504" cy="505"/>
              </a:xfrm>
              <a:prstGeom prst="ellipse">
                <a:avLst/>
              </a:prstGeom>
              <a:solidFill>
                <a:schemeClr val="bg1"/>
              </a:solidFill>
              <a:ln w="12700" cmpd="sng">
                <a:solidFill>
                  <a:schemeClr val="accent1">
                    <a:shade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trike="noStrike" noProof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" name=" 184"/>
              <p:cNvSpPr/>
              <p:nvPr/>
            </p:nvSpPr>
            <p:spPr>
              <a:xfrm>
                <a:off x="2086" y="4814"/>
                <a:ext cx="504" cy="505"/>
              </a:xfrm>
              <a:prstGeom prst="ellipse">
                <a:avLst/>
              </a:prstGeom>
              <a:solidFill>
                <a:schemeClr val="bg1"/>
              </a:solidFill>
              <a:ln w="12700" cmpd="sng">
                <a:solidFill>
                  <a:schemeClr val="accent2">
                    <a:lumMod val="7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trike="noStrike" noProof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" name=" 184"/>
              <p:cNvSpPr/>
              <p:nvPr/>
            </p:nvSpPr>
            <p:spPr>
              <a:xfrm>
                <a:off x="2094" y="7390"/>
                <a:ext cx="504" cy="505"/>
              </a:xfrm>
              <a:prstGeom prst="ellipse">
                <a:avLst/>
              </a:prstGeom>
              <a:solidFill>
                <a:schemeClr val="bg1"/>
              </a:solidFill>
              <a:ln w="12700" cmpd="sng">
                <a:solidFill>
                  <a:srgbClr val="0066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trike="noStrike" noProof="1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6" name=" 184"/>
            <p:cNvSpPr/>
            <p:nvPr/>
          </p:nvSpPr>
          <p:spPr>
            <a:xfrm>
              <a:off x="2086" y="5950"/>
              <a:ext cx="504" cy="505"/>
            </a:xfrm>
            <a:prstGeom prst="ellipse">
              <a:avLst/>
            </a:prstGeom>
            <a:solidFill>
              <a:srgbClr val="FF5050"/>
            </a:solidFill>
            <a:ln w="12700" cmpd="sng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trike="noStrike" noProof="1">
                <a:solidFill>
                  <a:srgbClr val="FFFFFF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670050" y="3565525"/>
            <a:ext cx="304482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>
                <a:solidFill>
                  <a:srgbClr val="0D0D0D"/>
                </a:solidFill>
                <a:latin typeface="微软雅黑"/>
                <a:ea typeface="微软雅黑"/>
              </a:rPr>
              <a:t>1922</a:t>
            </a:r>
            <a:r>
              <a:rPr lang="zh-CN" altLang="en-US" sz="4000" b="1">
                <a:solidFill>
                  <a:srgbClr val="0D0D0D"/>
                </a:solidFill>
                <a:latin typeface="微软雅黑"/>
                <a:ea typeface="微软雅黑"/>
              </a:rPr>
              <a:t>年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苏联</a:t>
            </a:r>
          </a:p>
        </p:txBody>
      </p:sp>
      <p:sp>
        <p:nvSpPr>
          <p:cNvPr id="23572" name="任意多边形 19"/>
          <p:cNvSpPr/>
          <p:nvPr>
            <p:custDataLst>
              <p:tags r:id="rId3"/>
            </p:custDataLst>
          </p:nvPr>
        </p:nvSpPr>
        <p:spPr>
          <a:xfrm>
            <a:off x="17463" y="371475"/>
            <a:ext cx="1201737" cy="744538"/>
          </a:xfrm>
          <a:custGeom>
            <a:gdLst>
              <a:gd name="txL" fmla="*/ 0 w 1052290"/>
              <a:gd name="txT" fmla="*/ 0 h 714376"/>
              <a:gd name="txR" fmla="*/ 1052290 w 1052290"/>
              <a:gd name="txB" fmla="*/ 714376 h 714376"/>
            </a:gdLst>
            <a:cxnLst>
              <a:cxn ang="0">
                <a:pos x="0" y="0"/>
              </a:cxn>
              <a:cxn ang="0">
                <a:pos x="794030" y="0"/>
              </a:cxn>
              <a:cxn ang="0">
                <a:pos x="1202055" y="372110"/>
              </a:cxn>
              <a:cxn ang="0">
                <a:pos x="1202053" y="372110"/>
              </a:cxn>
              <a:cxn ang="0">
                <a:pos x="794029" y="744220"/>
              </a:cxn>
              <a:cxn ang="0">
                <a:pos x="279859" y="744220"/>
              </a:cxn>
            </a:cxnLst>
            <a:rect l="txL" t="txT" r="txR" b="txB"/>
            <a:pathLst>
              <a:path w="1052290" h="714376">
                <a:moveTo>
                  <a:pt x="0" y="0"/>
                </a:moveTo>
                <a:lnTo>
                  <a:pt x="695102" y="0"/>
                </a:lnTo>
                <a:cubicBezTo>
                  <a:pt x="892371" y="0"/>
                  <a:pt x="1052290" y="159919"/>
                  <a:pt x="1052290" y="357188"/>
                </a:cubicBezTo>
                <a:lnTo>
                  <a:pt x="1052289" y="357188"/>
                </a:lnTo>
                <a:cubicBezTo>
                  <a:pt x="1052289" y="554457"/>
                  <a:pt x="892370" y="714376"/>
                  <a:pt x="695101" y="714376"/>
                </a:cubicBezTo>
                <a:lnTo>
                  <a:pt x="244992" y="714376"/>
                </a:lnTo>
                <a:close/>
              </a:path>
            </a:pathLst>
          </a:custGeom>
          <a:solidFill>
            <a:srgbClr val="D18703"/>
          </a:solidFill>
          <a:ln w="9525">
            <a:noFill/>
          </a:ln>
        </p:spPr>
        <p:txBody>
          <a:bodyPr wrap="square" lIns="180000" tIns="45720" rIns="91440" bIns="45720" anchor="ctr"/>
          <a:lstStyle/>
          <a:p>
            <a:pPr algn="ctr"/>
            <a:r>
              <a:rPr lang="en-US" altLang="zh-CN" sz="3600" b="1">
                <a:solidFill>
                  <a:schemeClr val="bg1"/>
                </a:solidFill>
                <a:latin typeface="Arial" pitchFamily="34" charset="0"/>
                <a:ea typeface="黑体" panose="02010609060101010101" charset="-122"/>
                <a:sym typeface="黑体" panose="02010609060101010101" charset="-122"/>
              </a:rPr>
              <a:t>01</a:t>
            </a:r>
          </a:p>
        </p:txBody>
      </p:sp>
      <p:pic>
        <p:nvPicPr>
          <p:cNvPr id="24" name="Picture 2" descr="苏联的成立与发展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488" y="1101725"/>
            <a:ext cx="10234612" cy="56324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7" grpId="1"/>
      <p:bldP spid="11" grpId="2"/>
      <p:bldP spid="12" grpId="3"/>
      <p:bldP spid="15" grpId="4"/>
      <p:bldP spid="13" grpId="5"/>
      <p:bldP spid="160" grpId="6"/>
      <p:bldP spid="17" grpId="7"/>
      <p:bldP spid="14" grpId="8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文本占位符 58370"/>
          <p:cNvSpPr>
            <a:spLocks noGrp="1"/>
          </p:cNvSpPr>
          <p:nvPr>
            <p:ph type="body"/>
          </p:nvPr>
        </p:nvSpPr>
        <p:spPr>
          <a:xfrm>
            <a:off x="3134360" y="1876108"/>
            <a:ext cx="5922963" cy="4525962"/>
          </a:xfrm>
          <a:solidFill>
            <a:srgbClr val="FFFFFF"/>
          </a:solidFill>
          <a:ln>
            <a:solidFill>
              <a:schemeClr val="tx1"/>
            </a:solidFill>
            <a:miter/>
          </a:ln>
        </p:spPr>
        <p:txBody>
          <a:bodyPr anchor="t"/>
          <a:lstStyle/>
          <a:p>
            <a:pPr>
              <a:buNone/>
            </a:pPr>
            <a:endParaRPr lang="en-US" altLang="zh-CN">
              <a:solidFill>
                <a:srgbClr val="0000FF"/>
              </a:solidFill>
            </a:endParaRPr>
          </a:p>
          <a:p>
            <a:pPr>
              <a:buNone/>
            </a:pPr>
            <a:endParaRPr lang="en-US" altLang="zh-CN">
              <a:solidFill>
                <a:srgbClr val="0000FF"/>
              </a:solidFill>
            </a:endParaRPr>
          </a:p>
          <a:p>
            <a:r>
              <a:rPr lang="zh-CN" altLang="en-US" sz="3600">
                <a:solidFill>
                  <a:srgbClr val="0000FF"/>
                </a:solidFill>
              </a:rPr>
              <a:t>列宁逝世</a:t>
            </a:r>
          </a:p>
          <a:p>
            <a:pPr>
              <a:buNone/>
            </a:pPr>
            <a:r>
              <a:rPr lang="zh-CN" altLang="en-US" sz="3600">
                <a:latin typeface="宋体" pitchFamily="2" charset="-122"/>
              </a:rPr>
              <a:t>    </a:t>
            </a:r>
            <a:r>
              <a:rPr lang="en-US" altLang="zh-CN" sz="3600">
                <a:solidFill>
                  <a:srgbClr val="FE1A02"/>
                </a:solidFill>
                <a:latin typeface="宋体" pitchFamily="2" charset="-122"/>
              </a:rPr>
              <a:t>1924</a:t>
            </a:r>
            <a:r>
              <a:rPr lang="zh-CN" altLang="en-US" sz="3600">
                <a:solidFill>
                  <a:srgbClr val="FE1A02"/>
                </a:solidFill>
                <a:latin typeface="宋体" pitchFamily="2" charset="-122"/>
              </a:rPr>
              <a:t>年</a:t>
            </a:r>
            <a:r>
              <a:rPr lang="en-US" altLang="zh-CN" sz="3600">
                <a:solidFill>
                  <a:srgbClr val="FE1A02"/>
                </a:solidFill>
                <a:latin typeface="宋体" pitchFamily="2" charset="-122"/>
              </a:rPr>
              <a:t>1</a:t>
            </a:r>
            <a:r>
              <a:rPr lang="zh-CN" altLang="en-US" sz="3600">
                <a:solidFill>
                  <a:srgbClr val="FE1A02"/>
                </a:solidFill>
                <a:latin typeface="宋体" pitchFamily="2" charset="-122"/>
              </a:rPr>
              <a:t>月列宁逝世</a:t>
            </a:r>
            <a:r>
              <a:rPr lang="en-US" altLang="zh-CN" sz="3600">
                <a:solidFill>
                  <a:srgbClr val="FE1A02"/>
                </a:solidFill>
                <a:latin typeface="宋体" pitchFamily="2" charset="-122"/>
              </a:rPr>
              <a:t>,</a:t>
            </a:r>
          </a:p>
          <a:p>
            <a:pPr>
              <a:buNone/>
            </a:pPr>
            <a:r>
              <a:rPr lang="zh-CN" altLang="en-US" sz="3600">
                <a:solidFill>
                  <a:srgbClr val="FF3300"/>
                </a:solidFill>
                <a:latin typeface="宋体" pitchFamily="2" charset="-122"/>
              </a:rPr>
              <a:t>苏联进入斯大林时代。</a:t>
            </a:r>
          </a:p>
          <a:p>
            <a:pPr>
              <a:buNone/>
            </a:pPr>
            <a:endParaRPr lang="zh-CN" altLang="en-US" sz="3600">
              <a:solidFill>
                <a:srgbClr val="FF3300"/>
              </a:solidFill>
            </a:endParaRPr>
          </a:p>
        </p:txBody>
      </p:sp>
      <p:pic>
        <p:nvPicPr>
          <p:cNvPr id="17410" name="图片 58372" descr="列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" y="-41275"/>
            <a:ext cx="2881630" cy="3591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燕尾形箭头 58377"/>
          <p:cNvSpPr/>
          <p:nvPr/>
        </p:nvSpPr>
        <p:spPr>
          <a:xfrm>
            <a:off x="6324600" y="5303838"/>
            <a:ext cx="1295400" cy="304800"/>
          </a:xfrm>
          <a:prstGeom prst="notchedRightArrow">
            <a:avLst>
              <a:gd name="adj1" fmla="val 50000"/>
              <a:gd name="adj2" fmla="val 10625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l">
              <a:spcBef>
                <a:spcPct val="50000"/>
              </a:spcBef>
            </a:pPr>
            <a:endParaRPr lang="zh-CN" altLang="en-US" sz="3200" b="1">
              <a:solidFill>
                <a:srgbClr val="0000FF"/>
              </a:solidFill>
              <a:latin typeface="Arial" pitchFamily="34" charset="0"/>
            </a:endParaRPr>
          </a:p>
        </p:txBody>
      </p:sp>
      <p:pic>
        <p:nvPicPr>
          <p:cNvPr id="13314" name="图片 56322" descr="Img2420039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2800" y="2382520"/>
            <a:ext cx="3435985" cy="4338955"/>
          </a:xfrm>
          <a:prstGeom prst="rect">
            <a:avLst/>
          </a:prstGeom>
          <a:noFill/>
          <a:ln w="38100" cap="flat" cmpd="dbl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>
    <p:zoom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7092" name="Text Box 7"/>
          <p:cNvSpPr txBox="1">
            <a:spLocks noChangeArrowheads="1"/>
          </p:cNvSpPr>
          <p:nvPr/>
        </p:nvSpPr>
        <p:spPr bwMode="auto">
          <a:xfrm>
            <a:off x="11430" y="132715"/>
            <a:ext cx="5519738" cy="7080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扶木犁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的穷国</a:t>
            </a:r>
            <a:endParaRPr kumimoji="0" lang="zh-CN" altLang="zh-CN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+mn-ea"/>
              <a:cs typeface="+mn-cs"/>
            </a:endParaRPr>
          </a:p>
        </p:txBody>
      </p:sp>
      <p:sp>
        <p:nvSpPr>
          <p:cNvPr id="217093" name="Text Box 11"/>
          <p:cNvSpPr txBox="1">
            <a:spLocks noChangeArrowheads="1"/>
          </p:cNvSpPr>
          <p:nvPr/>
        </p:nvSpPr>
        <p:spPr bwMode="auto">
          <a:xfrm>
            <a:off x="11430" y="3230563"/>
            <a:ext cx="5856288" cy="7016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汪洋大海中的孤岛</a:t>
            </a:r>
            <a:endParaRPr kumimoji="0" lang="zh-CN" altLang="zh-CN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57348" name="AutoShape 12">
            <a:hlinkClick action="ppaction://noaction"/>
          </p:cNvPr>
          <p:cNvSpPr/>
          <p:nvPr>
            <p:custDataLst>
              <p:tags r:id="rId2"/>
            </p:custDataLst>
          </p:nvPr>
        </p:nvSpPr>
        <p:spPr>
          <a:xfrm>
            <a:off x="5798820" y="-19367"/>
            <a:ext cx="6145213" cy="1595437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635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4400" b="1">
                <a:latin typeface="宋体" pitchFamily="2" charset="-122"/>
              </a:rPr>
              <a:t>此时的苏联</a:t>
            </a:r>
            <a:r>
              <a:rPr lang="en-US" altLang="zh-CN" sz="4400" b="1">
                <a:latin typeface="宋体" pitchFamily="2" charset="-122"/>
              </a:rPr>
              <a:t>……</a:t>
            </a:r>
          </a:p>
        </p:txBody>
      </p:sp>
      <p:sp>
        <p:nvSpPr>
          <p:cNvPr id="2" name="矩形 1"/>
          <p:cNvSpPr/>
          <p:nvPr/>
        </p:nvSpPr>
        <p:spPr>
          <a:xfrm>
            <a:off x="150495" y="1224915"/>
            <a:ext cx="11850370" cy="1938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虽然新经济政策使苏联经济得到复苏，但直到</a:t>
            </a: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1928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年，苏联的工业产值还不到</a:t>
            </a:r>
            <a:r>
              <a:rPr kumimoji="0" lang="zh-CN" altLang="en-US" sz="320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德国的一半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en-US" sz="320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美国的八分之一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。全国只有不到三万辆拖拉机，</a:t>
            </a: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99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％的耕种靠畜力、人力完成。                         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——《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大国崛起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</a:t>
            </a:r>
            <a:endParaRPr kumimoji="0" lang="en-US" altLang="zh-CN" sz="2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9860" y="3867150"/>
            <a:ext cx="11794490" cy="292290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indent="457200" algn="just" eaLnBrk="0" hangingPunct="0"/>
            <a:r>
              <a:rPr lang="zh-CN" altLang="en-US" sz="3200">
                <a:latin typeface="Calibri"/>
              </a:rPr>
              <a:t>由于苏联是唯一的社会主义国家，处于敌对的资本主义包围之中。苏联经济技术十分落后，而周围的资本主义国家技术先进，工业发达。</a:t>
            </a:r>
            <a:r>
              <a:rPr lang="zh-CN" altLang="en-US" sz="3200" u="sng">
                <a:solidFill>
                  <a:srgbClr val="FF0000"/>
                </a:solidFill>
                <a:latin typeface="Calibri"/>
              </a:rPr>
              <a:t>如果苏联</a:t>
            </a:r>
            <a:r>
              <a:rPr lang="zh-CN" altLang="en-US" sz="3200">
                <a:latin typeface="Calibri"/>
              </a:rPr>
              <a:t>不能在短时期消灭这种落后性，</a:t>
            </a:r>
            <a:r>
              <a:rPr lang="zh-CN" altLang="en-US" sz="3200" u="sng">
                <a:solidFill>
                  <a:srgbClr val="FF0000"/>
                </a:solidFill>
                <a:latin typeface="Calibri"/>
              </a:rPr>
              <a:t>不发展工业</a:t>
            </a:r>
            <a:r>
              <a:rPr lang="zh-CN" altLang="en-US" sz="3200">
                <a:latin typeface="Calibri"/>
              </a:rPr>
              <a:t>，不建立军事工业，不迅速</a:t>
            </a:r>
            <a:r>
              <a:rPr lang="zh-CN" altLang="en-US" sz="3200" u="sng">
                <a:solidFill>
                  <a:srgbClr val="FF0000"/>
                </a:solidFill>
                <a:latin typeface="Calibri"/>
              </a:rPr>
              <a:t>巩固国防</a:t>
            </a:r>
            <a:r>
              <a:rPr lang="zh-CN" altLang="en-US" sz="3200">
                <a:latin typeface="Calibri"/>
              </a:rPr>
              <a:t>，</a:t>
            </a:r>
            <a:r>
              <a:rPr lang="zh-CN" altLang="en-US" sz="3200" u="sng">
                <a:solidFill>
                  <a:srgbClr val="FF0000"/>
                </a:solidFill>
                <a:latin typeface="Calibri"/>
              </a:rPr>
              <a:t>帝国主义随时可能</a:t>
            </a:r>
            <a:r>
              <a:rPr lang="zh-CN" altLang="en-US" sz="3200">
                <a:latin typeface="Calibri"/>
              </a:rPr>
              <a:t>发动军事干涉和侵略，</a:t>
            </a:r>
            <a:r>
              <a:rPr lang="zh-CN" altLang="en-US" sz="3200" u="sng">
                <a:solidFill>
                  <a:srgbClr val="FF0000"/>
                </a:solidFill>
                <a:latin typeface="Calibri"/>
              </a:rPr>
              <a:t>扼杀苏维埃政权</a:t>
            </a:r>
            <a:r>
              <a:rPr lang="zh-CN" altLang="en-US" sz="3200">
                <a:latin typeface="Calibri"/>
              </a:rPr>
              <a:t>。</a:t>
            </a:r>
          </a:p>
          <a:p>
            <a:pPr indent="457200" algn="r" eaLnBrk="0" hangingPunct="0"/>
            <a:r>
              <a:rPr lang="en-US" altLang="zh-CN" sz="2400" b="1">
                <a:latin typeface="Calibri"/>
              </a:rPr>
              <a:t>——</a:t>
            </a:r>
            <a:r>
              <a:rPr lang="zh-CN" altLang="en-US" sz="2400" b="1">
                <a:latin typeface="Calibri"/>
              </a:rPr>
              <a:t>斯大林</a:t>
            </a:r>
            <a:r>
              <a:rPr lang="en-US" altLang="zh-CN" sz="2400" b="1">
                <a:latin typeface="Calibri"/>
              </a:rPr>
              <a:t>《</a:t>
            </a:r>
            <a:r>
              <a:rPr lang="zh-CN" altLang="en-US" sz="2400" b="1">
                <a:latin typeface="Calibri"/>
              </a:rPr>
              <a:t>论经济工作人员的任务</a:t>
            </a:r>
            <a:r>
              <a:rPr lang="en-US" altLang="zh-CN" sz="2400" b="1">
                <a:latin typeface="Calibri"/>
              </a:rPr>
              <a:t>》</a:t>
            </a:r>
            <a:endParaRPr lang="zh-CN" altLang="en-US" sz="2400" b="1">
              <a:latin typeface="Calibri"/>
            </a:endParaRPr>
          </a:p>
        </p:txBody>
      </p:sp>
      <p:sp>
        <p:nvSpPr>
          <p:cNvPr id="7" name="矩形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113" y="3119438"/>
            <a:ext cx="1695450" cy="33178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sp>
        <p:nvSpPr>
          <p:cNvPr id="8" name="矩形 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787525" y="3119438"/>
            <a:ext cx="96838" cy="33178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sp>
        <p:nvSpPr>
          <p:cNvPr id="9" name="矩形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979613" y="3230563"/>
            <a:ext cx="84138" cy="17303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cxnSp>
        <p:nvCxnSpPr>
          <p:cNvPr id="57354" name="直接连接符 4"/>
          <p:cNvCxnSpPr/>
          <p:nvPr>
            <p:custDataLst>
              <p:tags r:id="rId6"/>
            </p:custDataLst>
          </p:nvPr>
        </p:nvCxnSpPr>
        <p:spPr>
          <a:xfrm>
            <a:off x="1497013" y="3286125"/>
            <a:ext cx="7543800" cy="0"/>
          </a:xfrm>
          <a:prstGeom prst="line">
            <a:avLst/>
          </a:prstGeom>
          <a:ln w="19050" cap="flat" cmpd="sng">
            <a:solidFill>
              <a:srgbClr val="21A3D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006465" y="2821940"/>
            <a:ext cx="4328795" cy="1032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lnSpc>
                <a:spcPct val="850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latin typeface="微软雅黑"/>
                <a:ea typeface="微软雅黑"/>
                <a:cs typeface="+mn-cs"/>
                <a:sym typeface="+mn-ea"/>
              </a:rPr>
              <a:t>受帝国主义的威胁；</a:t>
            </a: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latin typeface="微软雅黑"/>
                <a:ea typeface="微软雅黑"/>
                <a:cs typeface="+mn-cs"/>
              </a:rPr>
              <a:t>工业落后。</a:t>
            </a:r>
            <a:endParaRPr kumimoji="0" lang="zh-CN" altLang="en-US" sz="36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/>
              <a:ea typeface="微软雅黑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7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2" grpId="0"/>
      <p:bldP spid="217093" grpId="1"/>
      <p:bldP spid="2" grpId="2"/>
      <p:bldP spid="3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5" name="文本框 56324"/>
          <p:cNvSpPr txBox="1"/>
          <p:nvPr/>
        </p:nvSpPr>
        <p:spPr>
          <a:xfrm>
            <a:off x="4298315" y="527050"/>
            <a:ext cx="706818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>
                <a:solidFill>
                  <a:srgbClr val="0066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斯大林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意为“钢铁般的人”，他出生于格鲁吉亚一个鞋匠家庭。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岁时，就成为了一位职业革命家。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1905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年，他第一次见到列宁，从此成为了列宁的支持者。列宁逝世后，斯大林开始领导苏联的社会主义建设。</a:t>
            </a:r>
          </a:p>
        </p:txBody>
      </p:sp>
      <p:pic>
        <p:nvPicPr>
          <p:cNvPr id="11267" name="Picture 3" descr="斯大林3"/>
          <p:cNvPicPr>
            <a:picLocks noChangeAspect="1"/>
          </p:cNvPicPr>
          <p:nvPr/>
        </p:nvPicPr>
        <p:blipFill>
          <a:blip r:embed="rId2"/>
          <a:srcRect l="1994" t="1352"/>
          <a:stretch>
            <a:fillRect/>
          </a:stretch>
        </p:blipFill>
        <p:spPr>
          <a:xfrm>
            <a:off x="289243" y="639763"/>
            <a:ext cx="3535362" cy="5256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043680" y="2947670"/>
            <a:ext cx="757745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fontAlgn="auto">
              <a:buNone/>
            </a:pPr>
            <a:r>
              <a:rPr lang="en-US" altLang="zh-CN" sz="2800" b="1">
                <a:ea typeface="黑体" panose="02010609060101010101" charset="-122"/>
                <a:sym typeface="+mn-ea"/>
              </a:rPr>
              <a:t>     </a:t>
            </a:r>
            <a:r>
              <a:rPr lang="zh-CN" altLang="en-US" sz="3600" b="1">
                <a:ea typeface="黑体" panose="02010609060101010101" charset="-122"/>
                <a:sym typeface="+mn-ea"/>
              </a:rPr>
              <a:t>我们比先进国家落后了五十年至一百年。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我们应当在十年内跑完这段距离。</a:t>
            </a:r>
            <a:r>
              <a:rPr lang="zh-CN" altLang="en-US" sz="3600" b="1">
                <a:ea typeface="黑体" panose="02010609060101010101" charset="-122"/>
                <a:sym typeface="+mn-ea"/>
              </a:rPr>
              <a:t>或者我们做到这一点，或者我们被人打倒。</a:t>
            </a:r>
            <a:endParaRPr lang="zh-CN" altLang="en-US" sz="3600" b="1">
              <a:ea typeface="黑体" panose="02010609060101010101" charset="-122"/>
            </a:endParaRPr>
          </a:p>
          <a:p>
            <a:pPr indent="0" fontAlgn="auto">
              <a:buNone/>
            </a:pPr>
            <a:r>
              <a:rPr lang="zh-CN" altLang="en-US" sz="3600" b="1">
                <a:ea typeface="黑体" panose="02010609060101010101" charset="-122"/>
                <a:sym typeface="+mn-ea"/>
              </a:rPr>
              <a:t>                                       </a:t>
            </a:r>
            <a:r>
              <a:rPr lang="en-US" altLang="zh-CN" sz="3600" b="1">
                <a:ea typeface="黑体" panose="02010609060101010101" charset="-122"/>
                <a:sym typeface="+mn-ea"/>
              </a:rPr>
              <a:t>——</a:t>
            </a:r>
            <a:r>
              <a:rPr lang="zh-CN" altLang="en-US" sz="3600" b="1">
                <a:ea typeface="黑体" panose="02010609060101010101" charset="-122"/>
                <a:sym typeface="+mn-ea"/>
              </a:rPr>
              <a:t>斯大林</a:t>
            </a:r>
            <a:endParaRPr lang="zh-CN" altLang="en-US" sz="360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702945" y="6108700"/>
            <a:ext cx="10918190" cy="521970"/>
          </a:xfrm>
          <a:prstGeom prst="rect">
            <a:avLst/>
          </a:prstGeom>
          <a:solidFill>
            <a:srgbClr val="CCFFFF"/>
          </a:solidFill>
          <a:ln w="19050">
            <a:solidFill>
              <a:srgbClr val="FFFF00"/>
            </a:solidFill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ahoma" pitchFamily="34" charset="0"/>
                <a:ea typeface="宋体" pitchFamily="2" charset="-122"/>
                <a:cs typeface="+mn-cs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理想：将苏联建立成一个赶上和超过西方资本主义国家的工业化强国。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7" name="Picture 3" descr="群众排起长龙瞻仰伟人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971434" y="45311"/>
            <a:ext cx="4228561" cy="3260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43" name="Text Box 4"/>
          <p:cNvSpPr txBox="1"/>
          <p:nvPr/>
        </p:nvSpPr>
        <p:spPr>
          <a:xfrm>
            <a:off x="41275" y="90488"/>
            <a:ext cx="7780338" cy="332295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just" eaLnBrk="0" hangingPunct="0">
              <a:lnSpc>
                <a:spcPct val="125000"/>
              </a:lnSpc>
            </a:pPr>
            <a:r>
              <a:rPr lang="en-US" altLang="zh-CN" sz="2400" b="1">
                <a:latin typeface="宋体" pitchFamily="2" charset="-122"/>
              </a:rPr>
              <a:t>  </a:t>
            </a:r>
            <a:r>
              <a:rPr lang="zh-CN" altLang="zh-CN" sz="2400" b="1">
                <a:solidFill>
                  <a:srgbClr val="C00000"/>
                </a:solidFill>
                <a:latin typeface="微软雅黑"/>
                <a:ea typeface="微软雅黑"/>
                <a:cs typeface="微软雅黑" panose="020b0503020204020204" charset="-122"/>
              </a:rPr>
              <a:t>1924年1月21日下午6时50分</a:t>
            </a:r>
            <a:r>
              <a:rPr lang="zh-CN" altLang="zh-CN" sz="2400" b="1">
                <a:solidFill>
                  <a:srgbClr val="000000"/>
                </a:solidFill>
                <a:latin typeface="微软雅黑"/>
                <a:ea typeface="微软雅黑"/>
                <a:cs typeface="微软雅黑" panose="020b0503020204020204" charset="-122"/>
              </a:rPr>
              <a:t>，列宁因病在莫斯科与世长辞，终年54岁。1月22日， 斯大林等全体俄共中央委员前往哥尔克村致哀。23日下午，列宁灵柩移往莫斯科，由苏联党和国家举行追悼仪式。四天之内先后有数百万各界人士冒着严寒、日以继夜地向列宁遗体告别。</a:t>
            </a:r>
          </a:p>
          <a:p>
            <a:pPr algn="just" eaLnBrk="0" hangingPunct="0">
              <a:lnSpc>
                <a:spcPct val="125000"/>
              </a:lnSpc>
            </a:pPr>
            <a:r>
              <a:rPr lang="zh-CN" altLang="zh-CN" sz="2400" b="1">
                <a:latin typeface="微软雅黑"/>
                <a:ea typeface="微软雅黑"/>
                <a:cs typeface="微软雅黑" panose="020b0503020204020204" charset="-122"/>
              </a:rPr>
              <a:t> </a:t>
            </a:r>
            <a:r>
              <a:rPr lang="en-US" altLang="zh-CN" sz="2400" b="1">
                <a:latin typeface="微软雅黑"/>
                <a:ea typeface="微软雅黑"/>
                <a:cs typeface="微软雅黑" panose="020b0503020204020204" charset="-122"/>
              </a:rPr>
              <a:t>  </a:t>
            </a:r>
            <a:r>
              <a:rPr lang="zh-CN" altLang="zh-CN" sz="2400" b="1" u="sng">
                <a:solidFill>
                  <a:srgbClr val="FF0000"/>
                </a:solidFill>
                <a:latin typeface="微软雅黑"/>
                <a:ea typeface="微软雅黑"/>
                <a:cs typeface="微软雅黑" panose="020b0503020204020204" charset="-122"/>
              </a:rPr>
              <a:t>列宁的逝世对苏联和国际共产主义运动都是一个重大损失。</a:t>
            </a:r>
          </a:p>
        </p:txBody>
      </p:sp>
      <p:pic>
        <p:nvPicPr>
          <p:cNvPr id="16389" name="Picture 5" descr="斯大林3"/>
          <p:cNvPicPr>
            <a:picLocks noChangeAspect="1" noChangeArrowheads="1"/>
          </p:cNvPicPr>
          <p:nvPr/>
        </p:nvPicPr>
        <p:blipFill>
          <a:blip r:embed="rId4"/>
          <a:srcRect l="1994" t="1352"/>
          <a:stretch>
            <a:fillRect/>
          </a:stretch>
        </p:blipFill>
        <p:spPr bwMode="auto">
          <a:xfrm>
            <a:off x="4093496" y="3506017"/>
            <a:ext cx="3222257" cy="3318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9" descr="sao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38" y="3702050"/>
            <a:ext cx="4038600" cy="2970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315200" y="3702050"/>
            <a:ext cx="473392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latin typeface="微软雅黑"/>
                <a:ea typeface="微软雅黑"/>
                <a:sym typeface="+mn-ea"/>
              </a:rPr>
              <a:t>对于列宁来说，</a:t>
            </a:r>
            <a:r>
              <a:rPr lang="zh-CN" altLang="en-US" sz="3200" b="1">
                <a:latin typeface="微软雅黑"/>
                <a:ea typeface="微软雅黑"/>
                <a:sym typeface="+mn-ea"/>
              </a:rPr>
              <a:t>新经济政策</a:t>
            </a:r>
            <a:r>
              <a:rPr lang="zh-CN" altLang="en-US" sz="3200">
                <a:latin typeface="微软雅黑"/>
                <a:ea typeface="微软雅黑"/>
                <a:sym typeface="+mn-ea"/>
              </a:rPr>
              <a:t>并不意味着社会主义在俄国的结束，而是</a:t>
            </a:r>
            <a:r>
              <a:rPr lang="zh-CN" altLang="en-US" sz="3200" b="1" u="sng">
                <a:solidFill>
                  <a:srgbClr val="3B3838"/>
                </a:solidFill>
                <a:latin typeface="方正粗黑宋简体" charset="-122"/>
                <a:ea typeface="方正粗黑宋简体" charset="-122"/>
                <a:sym typeface="+mn-ea"/>
              </a:rPr>
              <a:t>暂时的退却</a:t>
            </a:r>
            <a:r>
              <a:rPr lang="zh-CN" altLang="en-US" sz="3200">
                <a:latin typeface="微软雅黑"/>
                <a:ea typeface="微软雅黑"/>
                <a:sym typeface="+mn-ea"/>
              </a:rPr>
              <a:t>。</a:t>
            </a:r>
            <a:r>
              <a:rPr lang="en-US" altLang="zh-CN" sz="3200">
                <a:latin typeface="微软雅黑"/>
                <a:ea typeface="微软雅黑"/>
                <a:sym typeface="+mn-ea"/>
              </a:rPr>
              <a:t>“</a:t>
            </a:r>
            <a:r>
              <a:rPr lang="zh-CN" altLang="en-US" sz="3200">
                <a:latin typeface="微软雅黑"/>
                <a:ea typeface="微软雅黑"/>
                <a:sym typeface="+mn-ea"/>
              </a:rPr>
              <a:t>后退一步，</a:t>
            </a:r>
            <a:r>
              <a:rPr lang="zh-CN" altLang="en-US" sz="3200" b="1" u="sng">
                <a:solidFill>
                  <a:srgbClr val="FF0066"/>
                </a:solidFill>
                <a:latin typeface="方正粗黑宋简体" charset="-122"/>
                <a:ea typeface="方正粗黑宋简体" charset="-122"/>
                <a:sym typeface="+mn-ea"/>
              </a:rPr>
              <a:t>为的是前进两步</a:t>
            </a:r>
            <a:r>
              <a:rPr lang="zh-CN" altLang="en-US" sz="3200">
                <a:latin typeface="微软雅黑"/>
                <a:ea typeface="微软雅黑"/>
                <a:sym typeface="+mn-ea"/>
              </a:rPr>
              <a:t>。</a:t>
            </a:r>
            <a:r>
              <a:rPr lang="en-US" altLang="zh-CN" sz="3200">
                <a:latin typeface="微软雅黑"/>
                <a:ea typeface="微软雅黑"/>
                <a:sym typeface="+mn-ea"/>
              </a:rPr>
              <a:t>”</a:t>
            </a:r>
            <a:endParaRPr lang="zh-CN" altLang="en-US" sz="320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246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7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1"/>
          <p:cNvSpPr txBox="1"/>
          <p:nvPr/>
        </p:nvSpPr>
        <p:spPr>
          <a:xfrm>
            <a:off x="609600" y="4011613"/>
            <a:ext cx="10329863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斯大林说：“没有重工业,那我们就不会有一切现代化国防武器,那时我们的地位就会和目前中国所处的地位多少相似:中国没有自己的重工业,没有自己的军事工业,现在只要谁高兴,谁就可以蹂躏它。”</a:t>
            </a:r>
          </a:p>
        </p:txBody>
      </p:sp>
      <p:sp>
        <p:nvSpPr>
          <p:cNvPr id="5" name="Line 7"/>
          <p:cNvSpPr/>
          <p:nvPr/>
        </p:nvSpPr>
        <p:spPr>
          <a:xfrm flipV="1">
            <a:off x="3344863" y="4540250"/>
            <a:ext cx="2298700" cy="12700"/>
          </a:xfrm>
          <a:prstGeom prst="line">
            <a:avLst/>
          </a:prstGeom>
          <a:ln w="349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" name="Rectangle 3"/>
          <p:cNvSpPr/>
          <p:nvPr/>
        </p:nvSpPr>
        <p:spPr>
          <a:xfrm>
            <a:off x="1039813" y="1374775"/>
            <a:ext cx="10193337" cy="1854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我们比先进国家落后五十年至一百年。我们必须在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年内跑完这一段距离。或者我们做到这一点，或者我们被人打到。                  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  ——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斯大林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论经济工作人员的任务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</a:t>
            </a:r>
            <a:r>
              <a:rPr lang="en-US" altLang="zh-CN" sz="2000">
                <a:latin typeface="楷体" pitchFamily="49" charset="-122"/>
                <a:ea typeface="楷体" pitchFamily="49" charset="-122"/>
              </a:rPr>
              <a:t>  </a:t>
            </a:r>
            <a:endParaRPr lang="en-US" altLang="zh-CN" sz="36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225425" y="2936875"/>
            <a:ext cx="1695450" cy="33178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sp>
        <p:nvSpPr>
          <p:cNvPr id="8" name="矩形 2"/>
          <p:cNvSpPr>
            <a:spLocks noChangeArrowheads="1"/>
          </p:cNvSpPr>
          <p:nvPr/>
        </p:nvSpPr>
        <p:spPr bwMode="auto">
          <a:xfrm>
            <a:off x="2001838" y="2936875"/>
            <a:ext cx="96838" cy="33178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2193925" y="3048000"/>
            <a:ext cx="84138" cy="173038"/>
          </a:xfrm>
          <a:prstGeom prst="rect">
            <a:avLst/>
          </a:prstGeom>
          <a:solidFill>
            <a:srgbClr val="21A3D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15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造字工房悦黑体验版常规体"/>
              <a:cs typeface="造字工房悦黑体验版常规体"/>
            </a:endParaRPr>
          </a:p>
        </p:txBody>
      </p:sp>
      <p:cxnSp>
        <p:nvCxnSpPr>
          <p:cNvPr id="62474" name="直接连接符 4"/>
          <p:cNvCxnSpPr/>
          <p:nvPr/>
        </p:nvCxnSpPr>
        <p:spPr>
          <a:xfrm>
            <a:off x="1711325" y="3125788"/>
            <a:ext cx="7543800" cy="0"/>
          </a:xfrm>
          <a:prstGeom prst="line">
            <a:avLst/>
          </a:prstGeom>
          <a:ln w="19050" cap="flat" cmpd="sng">
            <a:solidFill>
              <a:srgbClr val="21A3D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62475" name="Text Box 4"/>
          <p:cNvSpPr txBox="1"/>
          <p:nvPr/>
        </p:nvSpPr>
        <p:spPr>
          <a:xfrm>
            <a:off x="1268413" y="3268663"/>
            <a:ext cx="3311525" cy="57943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C00000"/>
                </a:solidFill>
                <a:latin typeface="Arial" pitchFamily="34" charset="0"/>
                <a:ea typeface="楷体_GB2312" pitchFamily="49" charset="-122"/>
              </a:rPr>
              <a:t>斯大林的选择</a:t>
            </a:r>
          </a:p>
        </p:txBody>
      </p:sp>
      <p:sp>
        <p:nvSpPr>
          <p:cNvPr id="62476" name="Text Box 4"/>
          <p:cNvSpPr txBox="1"/>
          <p:nvPr/>
        </p:nvSpPr>
        <p:spPr>
          <a:xfrm>
            <a:off x="1290638" y="798513"/>
            <a:ext cx="3311525" cy="58578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C00000"/>
                </a:solidFill>
                <a:latin typeface="Arial" pitchFamily="34" charset="0"/>
                <a:ea typeface="楷体_GB2312" pitchFamily="49" charset="-122"/>
              </a:rPr>
              <a:t>斯大林的愿望</a:t>
            </a:r>
          </a:p>
        </p:txBody>
      </p:sp>
      <p:sp>
        <p:nvSpPr>
          <p:cNvPr id="14" name="AutoShape 4"/>
          <p:cNvSpPr/>
          <p:nvPr/>
        </p:nvSpPr>
        <p:spPr>
          <a:xfrm>
            <a:off x="6226175" y="2868613"/>
            <a:ext cx="4608513" cy="1595438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CC00"/>
          </a:solidFill>
          <a:ln w="635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宋体" pitchFamily="2" charset="-122"/>
                <a:cs typeface="+mn-cs"/>
              </a:rPr>
              <a:t>优先发展重工业</a:t>
            </a: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6" name="Text Box 4"/>
          <p:cNvSpPr txBox="1"/>
          <p:nvPr/>
        </p:nvSpPr>
        <p:spPr>
          <a:xfrm>
            <a:off x="420688" y="4608513"/>
            <a:ext cx="10620375" cy="132238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4000" b="1">
                <a:solidFill>
                  <a:srgbClr val="FF0000"/>
                </a:solidFill>
                <a:latin typeface="宋体" pitchFamily="2" charset="-122"/>
              </a:rPr>
              <a:t>1925</a:t>
            </a:r>
            <a:r>
              <a:rPr lang="zh-CN" altLang="en-US" sz="4000" b="1">
                <a:solidFill>
                  <a:srgbClr val="FF0000"/>
                </a:solidFill>
                <a:latin typeface="宋体" pitchFamily="2" charset="-122"/>
              </a:rPr>
              <a:t>年斯大林提出实现国家工业化的设想。</a:t>
            </a:r>
            <a:endParaRPr lang="en-US" altLang="zh-CN" sz="4000" b="1">
              <a:solidFill>
                <a:srgbClr val="FF0000"/>
              </a:solidFill>
              <a:latin typeface="宋体" pitchFamily="2" charset="-122"/>
            </a:endParaRPr>
          </a:p>
          <a:p>
            <a:pPr eaLnBrk="0" hangingPunct="0"/>
            <a:r>
              <a:rPr lang="en-US" altLang="zh-CN" sz="4000" b="1">
                <a:solidFill>
                  <a:srgbClr val="FF0000"/>
                </a:solidFill>
                <a:latin typeface="宋体" pitchFamily="2" charset="-122"/>
              </a:rPr>
              <a:t>1926</a:t>
            </a:r>
            <a:r>
              <a:rPr lang="zh-CN" altLang="en-US" sz="4000" b="1">
                <a:solidFill>
                  <a:srgbClr val="FF0000"/>
                </a:solidFill>
                <a:latin typeface="宋体" pitchFamily="2" charset="-122"/>
              </a:rPr>
              <a:t>年起，苏联开始进行社会主义工业化建设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14" grpId="2"/>
      <p:bldP spid="16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>
          <a:xfrm>
            <a:off x="0" y="122238"/>
            <a:ext cx="6819900" cy="952500"/>
          </a:xfrm>
        </p:spPr>
        <p:txBody>
          <a:bodyPr vert="horz" lIns="91440" tIns="45720" rIns="91440" bIns="45720" anchor="ctr"/>
          <a:lstStyle/>
          <a:p>
            <a:r>
              <a:rPr lang="zh-CN" altLang="en-US" sz="4800" b="1">
                <a:latin typeface="微软雅黑"/>
                <a:ea typeface="微软雅黑"/>
              </a:rPr>
              <a:t>二、苏联的工业化</a:t>
            </a:r>
          </a:p>
        </p:txBody>
      </p:sp>
      <p:sp>
        <p:nvSpPr>
          <p:cNvPr id="26626" name="矩形 4098"/>
          <p:cNvSpPr/>
          <p:nvPr/>
        </p:nvSpPr>
        <p:spPr>
          <a:xfrm>
            <a:off x="73025" y="1063625"/>
            <a:ext cx="12060555" cy="516699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spcBef>
                <a:spcPct val="20000"/>
              </a:spcBef>
              <a:buFont typeface="Arial" pitchFamily="34" charset="0"/>
            </a:pPr>
            <a:r>
              <a:rPr lang="en-US" altLang="zh-CN" sz="3200">
                <a:latin typeface="微软雅黑"/>
                <a:ea typeface="微软雅黑"/>
              </a:rPr>
              <a:t>       </a:t>
            </a:r>
            <a:r>
              <a:rPr lang="zh-CN" altLang="en-US" sz="2000">
                <a:latin typeface="微软雅黑"/>
                <a:ea typeface="微软雅黑"/>
                <a:sym typeface="黑体" panose="02010609060101010101" charset="-122"/>
              </a:rPr>
              <a:t> </a:t>
            </a: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斯大林说</a:t>
            </a:r>
            <a:r>
              <a:rPr lang="en-US" altLang="zh-CN" sz="3600">
                <a:latin typeface="微软雅黑"/>
                <a:ea typeface="微软雅黑"/>
                <a:sym typeface="黑体" panose="02010609060101010101" charset="-122"/>
              </a:rPr>
              <a:t>:</a:t>
            </a: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“</a:t>
            </a:r>
            <a:r>
              <a:rPr lang="zh-CN" altLang="en-US" sz="3600" b="1">
                <a:solidFill>
                  <a:srgbClr val="000099"/>
                </a:solidFill>
                <a:latin typeface="方正粗黑宋简体" charset="-122"/>
                <a:ea typeface="方正粗黑宋简体" charset="-122"/>
                <a:sym typeface="黑体" panose="02010609060101010101" charset="-122"/>
              </a:rPr>
              <a:t>没有重工业，那我们就不会有一切现代化国防武器</a:t>
            </a: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，那时我们的地位就会和目前中国所处的地位多少相似：中国没有自己的重工业，没有自己的军事工业，现在只要谁高兴，谁就可以蹂躏它。”</a:t>
            </a:r>
            <a:r>
              <a:rPr lang="en-US" altLang="zh-CN" sz="3600">
                <a:latin typeface="微软雅黑"/>
                <a:ea typeface="微软雅黑"/>
                <a:sym typeface="黑体" panose="02010609060101010101" charset="-122"/>
              </a:rPr>
              <a:t>--</a:t>
            </a: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《大国崛起》</a:t>
            </a:r>
          </a:p>
          <a:p>
            <a:pPr>
              <a:spcBef>
                <a:spcPct val="20000"/>
              </a:spcBef>
              <a:buFont typeface="Arial" pitchFamily="34" charset="0"/>
            </a:pP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       </a:t>
            </a:r>
            <a:r>
              <a:rPr lang="en-US" altLang="zh-CN" sz="3600">
                <a:solidFill>
                  <a:schemeClr val="hlink"/>
                </a:solidFill>
                <a:latin typeface="微软雅黑"/>
                <a:ea typeface="微软雅黑"/>
              </a:rPr>
              <a:t>  </a:t>
            </a:r>
          </a:p>
          <a:p>
            <a:pPr>
              <a:spcBef>
                <a:spcPct val="20000"/>
              </a:spcBef>
              <a:buFont typeface="Arial" pitchFamily="34" charset="0"/>
            </a:pPr>
            <a:r>
              <a:rPr lang="en-US" altLang="zh-CN" sz="3600">
                <a:solidFill>
                  <a:schemeClr val="hlink"/>
                </a:solidFill>
                <a:latin typeface="微软雅黑"/>
                <a:ea typeface="微软雅黑"/>
              </a:rPr>
              <a:t>      </a:t>
            </a:r>
            <a:r>
              <a:rPr lang="zh-CN" altLang="en-US" sz="360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  <a:sym typeface="+mn-ea"/>
              </a:rPr>
              <a:t>工业化的中心，工业化的基础，就是发展重工业（燃料、金属等），归根到底，就是发展生产资料的生产，发展本国的机器制造业。</a:t>
            </a:r>
            <a:endParaRPr lang="zh-CN" altLang="en-US" sz="3600">
              <a:solidFill>
                <a:srgbClr val="FF0000"/>
              </a:solidFill>
              <a:latin typeface="Times New Roman" pitchFamily="18" charset="0"/>
              <a:ea typeface="华文隶书" pitchFamily="2" charset="-122"/>
            </a:endParaRPr>
          </a:p>
          <a:p>
            <a:pPr algn="r">
              <a:lnSpc>
                <a:spcPct val="60000"/>
              </a:lnSpc>
            </a:pPr>
            <a:r>
              <a:rPr lang="en-US" altLang="zh-CN" sz="3600">
                <a:solidFill>
                  <a:srgbClr val="996633"/>
                </a:solidFill>
                <a:latin typeface="Times New Roman" pitchFamily="18" charset="0"/>
                <a:ea typeface="华文隶书" pitchFamily="2" charset="-122"/>
                <a:sym typeface="+mn-ea"/>
              </a:rPr>
              <a:t>——</a:t>
            </a:r>
            <a:r>
              <a:rPr lang="zh-CN" altLang="en-US" sz="3600">
                <a:solidFill>
                  <a:srgbClr val="996633"/>
                </a:solidFill>
                <a:latin typeface="Times New Roman" pitchFamily="18" charset="0"/>
                <a:ea typeface="华文隶书" pitchFamily="2" charset="-122"/>
                <a:sym typeface="+mn-ea"/>
              </a:rPr>
              <a:t>斯大林</a:t>
            </a:r>
            <a:endParaRPr lang="zh-CN" altLang="en-US" sz="3600">
              <a:solidFill>
                <a:srgbClr val="996633"/>
              </a:solidFill>
              <a:latin typeface="Times New Roman" pitchFamily="18" charset="0"/>
              <a:ea typeface="华文隶书" pitchFamily="2" charset="-122"/>
            </a:endParaRPr>
          </a:p>
          <a:p>
            <a:pPr>
              <a:spcBef>
                <a:spcPct val="20000"/>
              </a:spcBef>
              <a:buFont typeface="Arial" pitchFamily="34" charset="0"/>
            </a:pPr>
            <a:endParaRPr lang="en-US" altLang="zh-CN" sz="3600">
              <a:solidFill>
                <a:schemeClr val="hlink"/>
              </a:solidFill>
              <a:latin typeface="微软雅黑"/>
              <a:ea typeface="微软雅黑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820863" y="6033770"/>
            <a:ext cx="8823325" cy="7064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/>
          <a:p>
            <a:pPr lvl="0" algn="l" fontAlgn="base"/>
            <a:r>
              <a:rPr lang="zh-CN" altLang="en-US" sz="4000" strike="noStrike" noProof="1">
                <a:latin typeface="微软雅黑"/>
                <a:ea typeface="微软雅黑"/>
                <a:sym typeface="+mn-ea"/>
              </a:rPr>
              <a:t>材料中斯大林强调的重点是什么？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7" name="图片 63490" descr="indust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425" y="1905000"/>
            <a:ext cx="4340860" cy="198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8" name="图片 63492" descr="ironsu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060" y="3886200"/>
            <a:ext cx="4338955" cy="297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9" name="图片 63493" descr="10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" y="1905000"/>
            <a:ext cx="4270375" cy="495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图片 63494" descr="pic_12760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9650" y="1905000"/>
            <a:ext cx="3588385" cy="495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矩形 63495"/>
          <p:cNvSpPr/>
          <p:nvPr/>
        </p:nvSpPr>
        <p:spPr>
          <a:xfrm>
            <a:off x="97790" y="343535"/>
            <a:ext cx="4191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path path="shape">
                    <a:fillToRect l="50000" t="50000" r="50000" b="50000"/>
                  </a:path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社会主义工业化之路</a:t>
            </a:r>
          </a:p>
        </p:txBody>
      </p:sp>
      <p:sp>
        <p:nvSpPr>
          <p:cNvPr id="19462" name="矩形 63496"/>
          <p:cNvSpPr/>
          <p:nvPr/>
        </p:nvSpPr>
        <p:spPr>
          <a:xfrm>
            <a:off x="5208270" y="639445"/>
            <a:ext cx="6408738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道路：优先发展重工业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zoom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490" name="标题 1"/>
          <p:cNvSpPr>
            <a:spLocks noGrp="1"/>
          </p:cNvSpPr>
          <p:nvPr>
            <p:ph type="title" idx="4294967295"/>
          </p:nvPr>
        </p:nvSpPr>
        <p:spPr>
          <a:xfrm>
            <a:off x="3456940" y="995680"/>
            <a:ext cx="7568565" cy="857250"/>
          </a:xfrm>
        </p:spPr>
        <p:txBody>
          <a:bodyPr anchor="ctr">
            <a:no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苏联为什么要优先发展重工业？</a:t>
            </a:r>
          </a:p>
        </p:txBody>
      </p:sp>
      <p:sp>
        <p:nvSpPr>
          <p:cNvPr id="63491" name="TextBox 3"/>
          <p:cNvSpPr txBox="1">
            <a:spLocks noChangeArrowheads="1"/>
          </p:cNvSpPr>
          <p:nvPr/>
        </p:nvSpPr>
        <p:spPr bwMode="auto">
          <a:xfrm>
            <a:off x="1193800" y="2377440"/>
            <a:ext cx="9140825" cy="383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fontAlgn="auto">
              <a:lnSpc>
                <a:spcPct val="150000"/>
              </a:lnSpc>
              <a:buFont typeface="Arial" pitchFamily="34" charset="0"/>
              <a:buNone/>
            </a:pPr>
            <a:r>
              <a:rPr kumimoji="0" lang="en-US" altLang="zh-CN" sz="21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kumimoji="0" lang="zh-CN" altLang="en-US" sz="27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苏联处在资本主义的包围之中，帝国主义发动</a:t>
            </a:r>
            <a:r>
              <a:rPr kumimoji="0" lang="zh-CN" altLang="en-US" sz="27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反苏战争的危险</a:t>
            </a:r>
            <a:r>
              <a:rPr kumimoji="0" lang="zh-CN" altLang="en-US" sz="27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依然存在。为了在苏联建成社会主义，为了避免落后挨打，斯大林认为必须完成国民经济的现代化改造，必须建立独立完整的社会主义经济体系，即把苏联建设成一个不仅能生产一般消费品，而且能生产各种机器和设备的国家。</a:t>
            </a:r>
            <a:endParaRPr kumimoji="0" lang="en-US" altLang="zh-CN" sz="27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67080" y="719455"/>
            <a:ext cx="1883848" cy="1133475"/>
            <a:chOff x="-1" y="0"/>
            <a:chExt cx="2511797" cy="15113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511797" cy="1511300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317500" y="139700"/>
              <a:ext cx="1943100" cy="9525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5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了解</a:t>
              </a:r>
            </a:p>
          </p:txBody>
        </p:sp>
      </p:grp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文本框 2"/>
          <p:cNvSpPr txBox="1"/>
          <p:nvPr/>
        </p:nvSpPr>
        <p:spPr>
          <a:xfrm>
            <a:off x="365125" y="1095375"/>
            <a:ext cx="2362200" cy="50149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>
                <a:latin typeface="微软雅黑"/>
                <a:ea typeface="微软雅黑"/>
              </a:rPr>
              <a:t>1.</a:t>
            </a:r>
            <a:r>
              <a:rPr lang="zh-CN" altLang="en-US" sz="4000">
                <a:latin typeface="微软雅黑"/>
                <a:ea typeface="微软雅黑"/>
              </a:rPr>
              <a:t>背景：</a:t>
            </a:r>
          </a:p>
          <a:p>
            <a:endParaRPr lang="zh-CN" altLang="en-US" sz="4000">
              <a:latin typeface="微软雅黑"/>
              <a:ea typeface="微软雅黑"/>
            </a:endParaRPr>
          </a:p>
          <a:p>
            <a:r>
              <a:rPr lang="en-US" altLang="zh-CN" sz="4000">
                <a:latin typeface="微软雅黑"/>
                <a:ea typeface="微软雅黑"/>
              </a:rPr>
              <a:t>2.</a:t>
            </a:r>
            <a:r>
              <a:rPr lang="zh-CN" altLang="en-US" sz="4000">
                <a:latin typeface="微软雅黑"/>
                <a:ea typeface="微软雅黑"/>
              </a:rPr>
              <a:t>历程：</a:t>
            </a:r>
          </a:p>
          <a:p>
            <a:endParaRPr lang="zh-CN" altLang="en-US" sz="4000">
              <a:latin typeface="微软雅黑"/>
              <a:ea typeface="微软雅黑"/>
            </a:endParaRPr>
          </a:p>
          <a:p>
            <a:endParaRPr lang="zh-CN" altLang="en-US" sz="4000">
              <a:latin typeface="微软雅黑"/>
              <a:ea typeface="微软雅黑"/>
            </a:endParaRPr>
          </a:p>
          <a:p>
            <a:r>
              <a:rPr lang="en-US" altLang="zh-CN" sz="4000">
                <a:latin typeface="微软雅黑"/>
                <a:ea typeface="微软雅黑"/>
              </a:rPr>
              <a:t>3.</a:t>
            </a:r>
            <a:r>
              <a:rPr lang="zh-CN" altLang="en-US" sz="4000">
                <a:latin typeface="微软雅黑"/>
                <a:ea typeface="微软雅黑"/>
              </a:rPr>
              <a:t>特点：</a:t>
            </a:r>
          </a:p>
          <a:p>
            <a:endParaRPr lang="en-US" altLang="zh-CN" sz="4000">
              <a:latin typeface="微软雅黑"/>
              <a:ea typeface="微软雅黑"/>
            </a:endParaRPr>
          </a:p>
          <a:p>
            <a:r>
              <a:rPr lang="en-US" altLang="zh-CN" sz="4000">
                <a:latin typeface="微软雅黑"/>
                <a:ea typeface="微软雅黑"/>
              </a:rPr>
              <a:t>4.</a:t>
            </a:r>
            <a:r>
              <a:rPr lang="zh-CN" altLang="en-US" sz="4000">
                <a:latin typeface="微软雅黑"/>
                <a:ea typeface="微软雅黑"/>
              </a:rPr>
              <a:t>作用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65363" y="1074738"/>
            <a:ext cx="8237537" cy="1198880"/>
          </a:xfrm>
          <a:prstGeom prst="rect">
            <a:avLst/>
          </a:prstGeom>
          <a:solidFill>
            <a:srgbClr val="FEEED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latin typeface="方正粗黑宋简体" charset="-122"/>
                <a:ea typeface="方正粗黑宋简体" charset="-122"/>
              </a:rPr>
              <a:t>国内：经济发展落后，国防力量薄弱。</a:t>
            </a:r>
          </a:p>
          <a:p>
            <a:r>
              <a:rPr lang="zh-CN" altLang="en-US" sz="3600" b="1">
                <a:latin typeface="方正粗黑宋简体" charset="-122"/>
                <a:ea typeface="方正粗黑宋简体" charset="-122"/>
              </a:rPr>
              <a:t>国外：处于帝国主义包围之中。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381625" y="2317750"/>
            <a:ext cx="3998913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latin typeface="微软雅黑"/>
                <a:ea typeface="微软雅黑"/>
              </a:rPr>
              <a:t>提出</a:t>
            </a:r>
          </a:p>
          <a:p>
            <a:r>
              <a:rPr lang="zh-CN" altLang="en-US" sz="3600">
                <a:latin typeface="微软雅黑"/>
                <a:ea typeface="微软雅黑"/>
              </a:rPr>
              <a:t>开始</a:t>
            </a:r>
          </a:p>
          <a:p>
            <a:r>
              <a:rPr lang="zh-CN" altLang="en-US" sz="3600">
                <a:latin typeface="微软雅黑"/>
                <a:ea typeface="微软雅黑"/>
              </a:rPr>
              <a:t>两个五年计划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65363" y="2333625"/>
            <a:ext cx="3084512" cy="1752600"/>
          </a:xfrm>
          <a:prstGeom prst="rect">
            <a:avLst/>
          </a:prstGeom>
          <a:solidFill>
            <a:srgbClr val="D4E9F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>
                <a:latin typeface="方正粗黑宋简体" charset="-122"/>
                <a:ea typeface="方正粗黑宋简体" charset="-122"/>
              </a:rPr>
              <a:t>1925</a:t>
            </a:r>
            <a:r>
              <a:rPr lang="zh-CN" altLang="en-US" sz="3600">
                <a:latin typeface="方正粗黑宋简体" charset="-122"/>
                <a:ea typeface="方正粗黑宋简体" charset="-122"/>
              </a:rPr>
              <a:t>年</a:t>
            </a:r>
          </a:p>
          <a:p>
            <a:pPr algn="ctr"/>
            <a:r>
              <a:rPr lang="en-US" altLang="zh-CN" sz="3600">
                <a:latin typeface="方正粗黑宋简体" charset="-122"/>
                <a:ea typeface="方正粗黑宋简体" charset="-122"/>
              </a:rPr>
              <a:t>1926</a:t>
            </a:r>
            <a:r>
              <a:rPr lang="zh-CN" altLang="en-US" sz="3600">
                <a:latin typeface="方正粗黑宋简体" charset="-122"/>
                <a:ea typeface="方正粗黑宋简体" charset="-122"/>
              </a:rPr>
              <a:t>年</a:t>
            </a:r>
          </a:p>
          <a:p>
            <a:pPr algn="ctr"/>
            <a:r>
              <a:rPr lang="en-US" altLang="zh-CN" sz="3600">
                <a:latin typeface="方正粗黑宋简体" charset="-122"/>
                <a:ea typeface="方正粗黑宋简体" charset="-122"/>
              </a:rPr>
              <a:t>1928-1937</a:t>
            </a:r>
            <a:r>
              <a:rPr lang="zh-CN" altLang="en-US" sz="3600">
                <a:latin typeface="方正粗黑宋简体" charset="-122"/>
                <a:ea typeface="方正粗黑宋简体" charset="-122"/>
              </a:rPr>
              <a:t>年</a:t>
            </a:r>
          </a:p>
        </p:txBody>
      </p:sp>
      <p:sp>
        <p:nvSpPr>
          <p:cNvPr id="27653" name="标题 1"/>
          <p:cNvSpPr>
            <a:spLocks noGrp="1"/>
          </p:cNvSpPr>
          <p:nvPr/>
        </p:nvSpPr>
        <p:spPr>
          <a:xfrm>
            <a:off x="0" y="122238"/>
            <a:ext cx="6819900" cy="9525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>
              <a:lnSpc>
                <a:spcPct val="90000"/>
              </a:lnSpc>
            </a:pPr>
            <a:r>
              <a:rPr lang="zh-CN" altLang="en-US" sz="4800" b="1">
                <a:solidFill>
                  <a:schemeClr val="bg1"/>
                </a:solidFill>
                <a:latin typeface="微软雅黑"/>
                <a:ea typeface="微软雅黑"/>
              </a:rPr>
              <a:t>二、苏联的工业化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081848" y="4086225"/>
            <a:ext cx="99314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方正粗黑宋简体" charset="-122"/>
                <a:ea typeface="方正粗黑宋简体" charset="-122"/>
              </a:rPr>
              <a:t>优先发展重工业；高度集中的指令性计划下完成；</a:t>
            </a:r>
            <a:endParaRPr lang="zh-CN" altLang="en-US" sz="3600" b="1">
              <a:latin typeface="方正粗黑宋简体" charset="-122"/>
              <a:ea typeface="方正粗黑宋简体" charset="-122"/>
            </a:endParaRPr>
          </a:p>
          <a:p>
            <a:r>
              <a:rPr lang="zh-CN" altLang="en-US" sz="3600" b="1">
                <a:solidFill>
                  <a:srgbClr val="164967"/>
                </a:solidFill>
                <a:latin typeface="Calibri"/>
                <a:ea typeface="方正粗黑宋简体" charset="-122"/>
              </a:rPr>
              <a:t>                         （排斥市场和商品经济的发展模式）</a:t>
            </a: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158115" y="142875"/>
            <a:ext cx="5692140" cy="9525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>
              <a:lnSpc>
                <a:spcPct val="90000"/>
              </a:lnSpc>
            </a:pPr>
            <a:r>
              <a:rPr lang="zh-CN" altLang="en-US" sz="4800" b="1">
                <a:solidFill>
                  <a:srgbClr val="FF0000"/>
                </a:solidFill>
                <a:latin typeface="微软雅黑"/>
                <a:ea typeface="微软雅黑"/>
              </a:rPr>
              <a:t>二、苏联的工业化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  <p:bldP spid="8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6867" name="Group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806768" y="1083628"/>
          <a:ext cx="10579735" cy="3200554"/>
        </p:xfrm>
        <a:graphic>
          <a:graphicData uri="http://schemas.openxmlformats.org/drawingml/2006/table">
            <a:tbl>
              <a:tblPr/>
              <a:tblGrid>
                <a:gridCol w="2831465"/>
                <a:gridCol w="1111885"/>
                <a:gridCol w="1106170"/>
                <a:gridCol w="1082040"/>
                <a:gridCol w="1051560"/>
                <a:gridCol w="1055370"/>
                <a:gridCol w="2341245"/>
              </a:tblGrid>
              <a:tr h="457200">
                <a:tc row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华文楷体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1913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1928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1932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1937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世界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世界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世界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欧洲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世界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欧洲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黑体" panose="02010609060101010101" charset="-122"/>
                          <a:cs typeface="华文楷体"/>
                        </a:rPr>
                        <a:t>工业总产值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黑体" panose="02010609060101010101" charset="-122"/>
                          <a:cs typeface="华文楷体"/>
                        </a:rPr>
                        <a:t>机器制造业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黑体" panose="02010609060101010101" charset="-122"/>
                          <a:cs typeface="华文楷体"/>
                        </a:rPr>
                        <a:t>电力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10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黑体" panose="02010609060101010101" charset="-122"/>
                          <a:cs typeface="华文楷体"/>
                        </a:rPr>
                        <a:t>煤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Times New Roman" pitchFamily="18" charset="0"/>
                          <a:ea typeface="黑体" panose="02010609060101010101" charset="-122"/>
                          <a:cs typeface="华文楷体"/>
                        </a:rPr>
                        <a:t>钢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Times New Roman" pitchFamily="18" charset="0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itchFamily="18" charset="0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64D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华文楷体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64D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华文楷体"/>
                      </a:endParaRPr>
                    </a:p>
                  </a:txBody>
                  <a:tcPr marL="91449" marR="91449" marT="45731" marB="4573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473" name="文本框 3"/>
          <p:cNvSpPr txBox="1"/>
          <p:nvPr/>
        </p:nvSpPr>
        <p:spPr>
          <a:xfrm>
            <a:off x="4670425" y="44450"/>
            <a:ext cx="22148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latin typeface="微软雅黑"/>
                <a:ea typeface="微软雅黑"/>
                <a:sym typeface="宋体" pitchFamily="2" charset="-122"/>
              </a:rPr>
              <a:t>工业化成就</a:t>
            </a:r>
          </a:p>
        </p:txBody>
      </p:sp>
      <p:sp>
        <p:nvSpPr>
          <p:cNvPr id="17410" name="文本框 17409"/>
          <p:cNvSpPr txBox="1">
            <a:spLocks noChangeArrowheads="1"/>
          </p:cNvSpPr>
          <p:nvPr/>
        </p:nvSpPr>
        <p:spPr bwMode="auto">
          <a:xfrm>
            <a:off x="726440" y="4641850"/>
            <a:ext cx="10740390" cy="18148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</a:pPr>
            <a:r>
              <a:rPr lang="en-US" altLang="zh-CN" sz="2800" strike="noStrike" noProof="1">
                <a:latin typeface="楷体_GB2312" pitchFamily="49" charset="-122"/>
                <a:ea typeface="楷体_GB2312" pitchFamily="49" charset="-122"/>
              </a:rPr>
              <a:t>    1928</a:t>
            </a:r>
            <a:r>
              <a:rPr lang="zh-CN" altLang="en-US" sz="2800" strike="noStrike" noProof="1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strike="noStrike" noProof="1">
                <a:latin typeface="楷体_GB2312" pitchFamily="49" charset="-122"/>
                <a:ea typeface="楷体_GB2312" pitchFamily="49" charset="-122"/>
              </a:rPr>
              <a:t>--1937</a:t>
            </a:r>
            <a:r>
              <a:rPr lang="zh-CN" altLang="en-US" sz="2800" strike="noStrike" noProof="1">
                <a:latin typeface="楷体_GB2312" pitchFamily="49" charset="-122"/>
                <a:ea typeface="楷体_GB2312" pitchFamily="49" charset="-122"/>
              </a:rPr>
              <a:t>年的</a:t>
            </a:r>
            <a:r>
              <a:rPr lang="zh-CN" altLang="en-US" sz="2800" strike="noStrike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两个五年计划完成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之后，苏联由农业国变成工业国，</a:t>
            </a:r>
            <a:r>
              <a:rPr lang="zh-CN" altLang="en-US" sz="2800" strike="noStrike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工业总产值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超过德、英、法，</a:t>
            </a:r>
            <a:r>
              <a:rPr lang="zh-CN" altLang="en-US" sz="2800" strike="noStrike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跃居欧洲第一位，世界第二位。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工业生产占世界工业生产的比重，由沙皇时代的</a:t>
            </a:r>
            <a:r>
              <a:rPr lang="en-US" altLang="zh-CN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2.6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％上升到</a:t>
            </a:r>
            <a:r>
              <a:rPr lang="en-US" altLang="zh-CN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1937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年的</a:t>
            </a:r>
            <a:r>
              <a:rPr lang="en-US" altLang="zh-CN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13.7</a:t>
            </a:r>
            <a:r>
              <a:rPr lang="zh-CN" altLang="en-US" sz="2800" strike="noStrike" noProof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％。</a:t>
            </a:r>
          </a:p>
        </p:txBody>
      </p:sp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2543175" y="329565"/>
            <a:ext cx="7727315" cy="5219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</a:pPr>
            <a:r>
              <a:rPr lang="en-US" altLang="zh-CN" sz="2800" b="1" strike="noStrike" noProof="1">
                <a:latin typeface="黑体" panose="02010609060101010101" charset="-122"/>
                <a:ea typeface="楷体_GB2312" pitchFamily="49" charset="-122"/>
              </a:rPr>
              <a:t>1913-1937</a:t>
            </a:r>
            <a:r>
              <a:rPr lang="zh-CN" altLang="en-US" sz="2800" b="1" strike="noStrike" noProof="1">
                <a:latin typeface="黑体" panose="02010609060101010101" charset="-122"/>
                <a:ea typeface="楷体_GB2312" pitchFamily="49" charset="-122"/>
              </a:rPr>
              <a:t>年苏联重要工业在世界和欧洲地位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3686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文本框 3"/>
          <p:cNvSpPr txBox="1"/>
          <p:nvPr/>
        </p:nvSpPr>
        <p:spPr>
          <a:xfrm>
            <a:off x="4219575" y="3540760"/>
            <a:ext cx="758507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微软雅黑"/>
                <a:ea typeface="微软雅黑"/>
                <a:sym typeface="宋体" pitchFamily="2" charset="-122"/>
              </a:rPr>
              <a:t>        </a:t>
            </a:r>
            <a:r>
              <a:rPr lang="zh-CN" altLang="en-US" sz="3200" b="1">
                <a:latin typeface="微软雅黑"/>
                <a:ea typeface="微软雅黑"/>
                <a:sym typeface="宋体" pitchFamily="2" charset="-122"/>
              </a:rPr>
              <a:t>英国首相丘吉尔这样的评价斯大林：</a:t>
            </a:r>
          </a:p>
          <a:p>
            <a:endParaRPr lang="zh-CN" altLang="en-US" sz="3200" b="1">
              <a:solidFill>
                <a:srgbClr val="FF0000"/>
              </a:solidFill>
              <a:latin typeface="微软雅黑"/>
              <a:ea typeface="微软雅黑"/>
              <a:sym typeface="宋体" pitchFamily="2" charset="-122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微软雅黑"/>
                <a:ea typeface="微软雅黑"/>
                <a:sym typeface="宋体" pitchFamily="2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微软雅黑"/>
                <a:ea typeface="微软雅黑"/>
              </a:rPr>
              <a:t>斯大林是一位杰出的人物，赢得了他所生活的我们这个残酷时代的敬仰……斯大林接手的是一个犁耕手种、落后的俄国，而留下的却是装备有原子武器的苏联。</a:t>
            </a:r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</a:rPr>
              <a:t>”</a:t>
            </a:r>
          </a:p>
        </p:txBody>
      </p:sp>
      <p:pic>
        <p:nvPicPr>
          <p:cNvPr id="18434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05" y="3155633"/>
            <a:ext cx="3036888" cy="35147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8435" name="Object 2"/>
          <p:cNvGraphicFramePr>
            <a:graphicFrameLocks noChangeAspect="1"/>
          </p:cNvGraphicFramePr>
          <p:nvPr/>
        </p:nvGraphicFramePr>
        <p:xfrm>
          <a:off x="1239838" y="-157162"/>
          <a:ext cx="4294187" cy="331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MSGraph.Chart.8">
                  <p:embed/>
                </p:oleObj>
              </mc:Choice>
              <mc:Fallback>
                <p:oleObj r:id="rId3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rcRect l="17232" r="17873"/>
                      <a:stretch>
                        <a:fillRect/>
                      </a:stretch>
                    </p:blipFill>
                    <p:spPr>
                      <a:xfrm>
                        <a:off x="1239838" y="-157162"/>
                        <a:ext cx="4294187" cy="3313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WordArt 3"/>
          <p:cNvSpPr>
            <a:spLocks noTextEdit="1"/>
          </p:cNvSpPr>
          <p:nvPr/>
        </p:nvSpPr>
        <p:spPr>
          <a:xfrm>
            <a:off x="3900488" y="1498600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美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7" name="Text Box 4"/>
          <p:cNvSpPr txBox="1"/>
          <p:nvPr/>
        </p:nvSpPr>
        <p:spPr>
          <a:xfrm>
            <a:off x="3516313" y="1785938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38.2%</a:t>
            </a:r>
          </a:p>
        </p:txBody>
      </p:sp>
      <p:sp>
        <p:nvSpPr>
          <p:cNvPr id="3078" name="WordArt 5"/>
          <p:cNvSpPr>
            <a:spLocks noTextEdit="1"/>
          </p:cNvSpPr>
          <p:nvPr/>
        </p:nvSpPr>
        <p:spPr>
          <a:xfrm>
            <a:off x="3709988" y="346075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德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9" name="WordArt 6"/>
          <p:cNvSpPr>
            <a:spLocks noTextEdit="1"/>
          </p:cNvSpPr>
          <p:nvPr/>
        </p:nvSpPr>
        <p:spPr>
          <a:xfrm>
            <a:off x="2747963" y="346075"/>
            <a:ext cx="288925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英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80" name="WordArt 7"/>
          <p:cNvSpPr>
            <a:spLocks noTextEdit="1"/>
          </p:cNvSpPr>
          <p:nvPr/>
        </p:nvSpPr>
        <p:spPr>
          <a:xfrm>
            <a:off x="1887538" y="706438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法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81" name="WordArt 8"/>
          <p:cNvSpPr>
            <a:spLocks noTextEdit="1"/>
          </p:cNvSpPr>
          <p:nvPr/>
        </p:nvSpPr>
        <p:spPr>
          <a:xfrm>
            <a:off x="1884363" y="1714500"/>
            <a:ext cx="1152525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其他国家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82" name="WordArt 9"/>
          <p:cNvSpPr>
            <a:spLocks noTextEdit="1"/>
          </p:cNvSpPr>
          <p:nvPr/>
        </p:nvSpPr>
        <p:spPr>
          <a:xfrm>
            <a:off x="1693863" y="993775"/>
            <a:ext cx="288925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俄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43" name="Text Box 10"/>
          <p:cNvSpPr txBox="1"/>
          <p:nvPr/>
        </p:nvSpPr>
        <p:spPr>
          <a:xfrm>
            <a:off x="3421063" y="561975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15.3%</a:t>
            </a:r>
          </a:p>
        </p:txBody>
      </p:sp>
      <p:sp>
        <p:nvSpPr>
          <p:cNvPr id="18444" name="Text Box 11"/>
          <p:cNvSpPr txBox="1"/>
          <p:nvPr/>
        </p:nvSpPr>
        <p:spPr>
          <a:xfrm>
            <a:off x="2365375" y="561975"/>
            <a:ext cx="14398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12.1%</a:t>
            </a:r>
            <a:endParaRPr lang="en-US" altLang="zh-CN" sz="2400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45" name="Text Box 12"/>
          <p:cNvSpPr txBox="1"/>
          <p:nvPr/>
        </p:nvSpPr>
        <p:spPr>
          <a:xfrm rot="1323386">
            <a:off x="1792288" y="1090613"/>
            <a:ext cx="14382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Arial" pitchFamily="34" charset="0"/>
                <a:ea typeface="宋体" pitchFamily="2" charset="-122"/>
              </a:rPr>
              <a:t>2.6%</a:t>
            </a:r>
          </a:p>
        </p:txBody>
      </p:sp>
      <p:sp>
        <p:nvSpPr>
          <p:cNvPr id="18446" name="Text Box 13"/>
          <p:cNvSpPr txBox="1"/>
          <p:nvPr/>
        </p:nvSpPr>
        <p:spPr>
          <a:xfrm>
            <a:off x="1884363" y="1930400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25.2%</a:t>
            </a:r>
          </a:p>
        </p:txBody>
      </p:sp>
      <p:sp>
        <p:nvSpPr>
          <p:cNvPr id="18447" name="Text Box 14"/>
          <p:cNvSpPr txBox="1"/>
          <p:nvPr/>
        </p:nvSpPr>
        <p:spPr>
          <a:xfrm rot="1777615">
            <a:off x="1979613" y="923925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6.6%</a:t>
            </a:r>
          </a:p>
        </p:txBody>
      </p:sp>
      <p:sp>
        <p:nvSpPr>
          <p:cNvPr id="18448" name="Text Box 28"/>
          <p:cNvSpPr txBox="1"/>
          <p:nvPr/>
        </p:nvSpPr>
        <p:spPr>
          <a:xfrm>
            <a:off x="5534978" y="604838"/>
            <a:ext cx="921385" cy="20891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itchFamily="34" charset="0"/>
                <a:ea typeface="宋体" pitchFamily="2" charset="-122"/>
              </a:rPr>
              <a:t>苏 联 工 业 总 产 值 的 变 化</a:t>
            </a:r>
          </a:p>
        </p:txBody>
      </p:sp>
      <p:sp>
        <p:nvSpPr>
          <p:cNvPr id="18449" name="Text Box 29"/>
          <p:cNvSpPr txBox="1"/>
          <p:nvPr/>
        </p:nvSpPr>
        <p:spPr>
          <a:xfrm>
            <a:off x="4219575" y="101600"/>
            <a:ext cx="145891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沙皇时代</a:t>
            </a:r>
          </a:p>
        </p:txBody>
      </p:sp>
      <p:graphicFrame>
        <p:nvGraphicFramePr>
          <p:cNvPr id="18450" name="Object 3"/>
          <p:cNvGraphicFramePr>
            <a:graphicFrameLocks noChangeAspect="1"/>
          </p:cNvGraphicFramePr>
          <p:nvPr/>
        </p:nvGraphicFramePr>
        <p:xfrm>
          <a:off x="6456363" y="-7937"/>
          <a:ext cx="4487862" cy="331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5" progId="MSGraph.Chart.8">
                  <p:embed/>
                </p:oleObj>
              </mc:Choice>
              <mc:Fallback>
                <p:oleObj r:id="rId5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rcRect l="17232" r="17873"/>
                      <a:stretch>
                        <a:fillRect/>
                      </a:stretch>
                    </p:blipFill>
                    <p:spPr>
                      <a:xfrm>
                        <a:off x="6456363" y="-7937"/>
                        <a:ext cx="4487862" cy="3313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WordArt 16"/>
          <p:cNvSpPr>
            <a:spLocks noTextEdit="1"/>
          </p:cNvSpPr>
          <p:nvPr/>
        </p:nvSpPr>
        <p:spPr>
          <a:xfrm>
            <a:off x="9050338" y="1695450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美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52" name="Text Box 17"/>
          <p:cNvSpPr txBox="1"/>
          <p:nvPr/>
        </p:nvSpPr>
        <p:spPr>
          <a:xfrm>
            <a:off x="8666163" y="1982788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41.9%</a:t>
            </a:r>
          </a:p>
        </p:txBody>
      </p:sp>
      <p:sp>
        <p:nvSpPr>
          <p:cNvPr id="10" name="WordArt 18"/>
          <p:cNvSpPr>
            <a:spLocks noTextEdit="1"/>
          </p:cNvSpPr>
          <p:nvPr/>
        </p:nvSpPr>
        <p:spPr>
          <a:xfrm>
            <a:off x="8859838" y="542925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德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WordArt 19"/>
          <p:cNvSpPr>
            <a:spLocks noTextEdit="1"/>
          </p:cNvSpPr>
          <p:nvPr/>
        </p:nvSpPr>
        <p:spPr>
          <a:xfrm>
            <a:off x="7996238" y="542925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英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" name="WordArt 20"/>
          <p:cNvSpPr>
            <a:spLocks noTextEdit="1"/>
          </p:cNvSpPr>
          <p:nvPr/>
        </p:nvSpPr>
        <p:spPr>
          <a:xfrm>
            <a:off x="7324725" y="688975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法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" name="WordArt 21"/>
          <p:cNvSpPr>
            <a:spLocks noTextEdit="1"/>
          </p:cNvSpPr>
          <p:nvPr/>
        </p:nvSpPr>
        <p:spPr>
          <a:xfrm>
            <a:off x="7229475" y="1984375"/>
            <a:ext cx="11509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其他国家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WordArt 22"/>
          <p:cNvSpPr>
            <a:spLocks noTextEdit="1"/>
          </p:cNvSpPr>
          <p:nvPr/>
        </p:nvSpPr>
        <p:spPr>
          <a:xfrm>
            <a:off x="7324725" y="1192213"/>
            <a:ext cx="287338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fontAlgn="base" hangingPunct="0"/>
            <a:r>
              <a:rPr lang="zh-CN" altLang="en-US" sz="3600" strike="noStrike" noProof="1">
                <a:ln w="952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0000"/>
                </a:solidFill>
                <a:latin typeface="宋体" pitchFamily="2" charset="-122"/>
                <a:ea typeface="宋体" pitchFamily="2" charset="-122"/>
                <a:cs typeface="+mn-cs"/>
              </a:rPr>
              <a:t>苏</a:t>
            </a:r>
            <a:endParaRPr lang="zh-CN" altLang="en-US" sz="3600" strike="noStrike" noProof="1"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58" name="Text Box 23"/>
          <p:cNvSpPr txBox="1"/>
          <p:nvPr/>
        </p:nvSpPr>
        <p:spPr>
          <a:xfrm>
            <a:off x="8475663" y="758825"/>
            <a:ext cx="143986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11.6%</a:t>
            </a:r>
          </a:p>
        </p:txBody>
      </p:sp>
      <p:sp>
        <p:nvSpPr>
          <p:cNvPr id="18459" name="Text Box 24"/>
          <p:cNvSpPr txBox="1"/>
          <p:nvPr/>
        </p:nvSpPr>
        <p:spPr>
          <a:xfrm rot="3752780">
            <a:off x="7883525" y="996950"/>
            <a:ext cx="10795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9.3%</a:t>
            </a:r>
            <a:endParaRPr lang="en-US" altLang="zh-CN" sz="2400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60" name="Text Box 25"/>
          <p:cNvSpPr txBox="1"/>
          <p:nvPr/>
        </p:nvSpPr>
        <p:spPr>
          <a:xfrm rot="-138362">
            <a:off x="6942138" y="1408113"/>
            <a:ext cx="1438275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13.7%</a:t>
            </a:r>
          </a:p>
        </p:txBody>
      </p:sp>
      <p:sp>
        <p:nvSpPr>
          <p:cNvPr id="18461" name="Text Box 26"/>
          <p:cNvSpPr txBox="1"/>
          <p:nvPr/>
        </p:nvSpPr>
        <p:spPr>
          <a:xfrm>
            <a:off x="7132638" y="2200275"/>
            <a:ext cx="1438275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17.8%</a:t>
            </a:r>
          </a:p>
        </p:txBody>
      </p:sp>
      <p:sp>
        <p:nvSpPr>
          <p:cNvPr id="18462" name="Text Box 27"/>
          <p:cNvSpPr txBox="1"/>
          <p:nvPr/>
        </p:nvSpPr>
        <p:spPr>
          <a:xfrm rot="2757709">
            <a:off x="7478713" y="1028700"/>
            <a:ext cx="10795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Arial" pitchFamily="34" charset="0"/>
                <a:ea typeface="宋体" pitchFamily="2" charset="-122"/>
              </a:rPr>
              <a:t>5.7%</a:t>
            </a:r>
          </a:p>
        </p:txBody>
      </p:sp>
      <p:sp>
        <p:nvSpPr>
          <p:cNvPr id="18463" name="Text Box 30"/>
          <p:cNvSpPr txBox="1"/>
          <p:nvPr/>
        </p:nvSpPr>
        <p:spPr>
          <a:xfrm>
            <a:off x="6497638" y="112713"/>
            <a:ext cx="15367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1937</a:t>
            </a:r>
            <a:r>
              <a:rPr lang="zh-CN" altLang="en-US" sz="24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年</a:t>
            </a: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文本框 1"/>
          <p:cNvSpPr txBox="1"/>
          <p:nvPr/>
        </p:nvSpPr>
        <p:spPr>
          <a:xfrm>
            <a:off x="200025" y="304800"/>
            <a:ext cx="11791950" cy="6248400"/>
          </a:xfrm>
          <a:prstGeom prst="rect">
            <a:avLst/>
          </a:prstGeom>
          <a:noFill/>
          <a:ln w="9525" cap="flat" cmpd="sng">
            <a:solidFill>
              <a:srgbClr val="D18703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latin typeface="微软雅黑"/>
                <a:ea typeface="微软雅黑"/>
              </a:rPr>
              <a:t>第一个五年计划，建成了</a:t>
            </a:r>
            <a:r>
              <a:rPr lang="zh-CN" altLang="en-US" sz="4400" b="1">
                <a:solidFill>
                  <a:srgbClr val="FF0000"/>
                </a:solidFill>
                <a:latin typeface="微软雅黑"/>
                <a:ea typeface="微软雅黑"/>
              </a:rPr>
              <a:t>1500多个</a:t>
            </a:r>
            <a:r>
              <a:rPr lang="zh-CN" altLang="en-US" sz="3600">
                <a:latin typeface="微软雅黑"/>
                <a:ea typeface="微软雅黑"/>
              </a:rPr>
              <a:t>现代化技术装备的大型工业企业，苏联历史上首次出现了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拖拉机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飞机制造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汽车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重型机械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机床制造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化学合成工业</a:t>
            </a:r>
            <a:r>
              <a:rPr lang="zh-CN" altLang="en-US" sz="3600">
                <a:latin typeface="微软雅黑"/>
                <a:ea typeface="微软雅黑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精密仪器制造</a:t>
            </a:r>
            <a:r>
              <a:rPr lang="zh-CN" altLang="en-US" sz="3600">
                <a:latin typeface="微软雅黑"/>
                <a:ea typeface="微软雅黑"/>
              </a:rPr>
              <a:t>等新兴的工业部门。1932年的工业产值是1913年的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234.5%</a:t>
            </a:r>
            <a:r>
              <a:rPr lang="zh-CN" altLang="en-US" sz="3600">
                <a:latin typeface="微软雅黑"/>
                <a:ea typeface="微软雅黑"/>
              </a:rPr>
              <a:t>。</a:t>
            </a:r>
          </a:p>
          <a:p>
            <a:r>
              <a:rPr lang="zh-CN" altLang="en-US" sz="3600">
                <a:latin typeface="微软雅黑"/>
                <a:ea typeface="微软雅黑"/>
              </a:rPr>
              <a:t>其中，机器制造业产值比1913年增加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9倍</a:t>
            </a:r>
            <a:r>
              <a:rPr lang="zh-CN" altLang="en-US" sz="3600">
                <a:latin typeface="微软雅黑"/>
                <a:ea typeface="微软雅黑"/>
              </a:rPr>
              <a:t>，比1928年增加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3倍</a:t>
            </a:r>
            <a:r>
              <a:rPr lang="zh-CN" altLang="en-US" sz="3600">
                <a:latin typeface="微软雅黑"/>
                <a:ea typeface="微软雅黑"/>
              </a:rPr>
              <a:t>。苏联的发电量比1913年增加了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6倍</a:t>
            </a:r>
            <a:r>
              <a:rPr lang="zh-CN" altLang="en-US" sz="3600">
                <a:latin typeface="微软雅黑"/>
                <a:ea typeface="微软雅黑"/>
              </a:rPr>
              <a:t>。苏联的石油、拖拉机、联合收割机产量位居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世界第二位</a:t>
            </a:r>
            <a:r>
              <a:rPr lang="zh-CN" altLang="en-US" sz="3600">
                <a:latin typeface="微软雅黑"/>
                <a:ea typeface="微软雅黑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欧洲第一位</a:t>
            </a:r>
            <a:r>
              <a:rPr lang="zh-CN" altLang="en-US" sz="3600">
                <a:latin typeface="微软雅黑"/>
                <a:ea typeface="微软雅黑"/>
              </a:rPr>
              <a:t>。农业机器增加了</a:t>
            </a:r>
            <a:r>
              <a:rPr lang="zh-CN" altLang="en-US" sz="4000" b="1">
                <a:solidFill>
                  <a:srgbClr val="FF0000"/>
                </a:solidFill>
                <a:latin typeface="微软雅黑"/>
                <a:ea typeface="微软雅黑"/>
              </a:rPr>
              <a:t>4.5倍</a:t>
            </a:r>
            <a:r>
              <a:rPr lang="zh-CN" altLang="en-US" sz="3600">
                <a:latin typeface="微软雅黑"/>
                <a:ea typeface="微软雅黑"/>
              </a:rPr>
              <a:t>。国民经济各部门所需要的装备大部分都能在本国制造了。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30188" y="4922838"/>
            <a:ext cx="7570787" cy="768350"/>
          </a:xfrm>
          <a:prstGeom prst="rect">
            <a:avLst/>
          </a:prstGeom>
          <a:solidFill>
            <a:srgbClr val="D4E9F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方正粗黑宋简体" charset="-122"/>
                <a:ea typeface="方正粗黑宋简体" charset="-122"/>
              </a:rPr>
              <a:t>从农业国转变为工业强国。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30188" y="3386138"/>
            <a:ext cx="7556500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方正粗黑宋简体" charset="-122"/>
                <a:ea typeface="方正粗黑宋简体" charset="-122"/>
                <a:sym typeface="黑体" panose="02010609060101010101" charset="-122"/>
              </a:rPr>
              <a:t>形成了比较完备的工业体系。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8600" y="4154488"/>
            <a:ext cx="7572375" cy="768350"/>
          </a:xfrm>
          <a:prstGeom prst="rect">
            <a:avLst/>
          </a:prstGeom>
          <a:solidFill>
            <a:srgbClr val="D4E9F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方正粗黑宋简体" charset="-122"/>
                <a:ea typeface="方正粗黑宋简体" charset="-122"/>
                <a:sym typeface="黑体" panose="02010609060101010101" charset="-122"/>
              </a:rPr>
              <a:t>国防力量大大增强。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30188" y="5691188"/>
            <a:ext cx="7570787" cy="768350"/>
          </a:xfrm>
          <a:prstGeom prst="rect">
            <a:avLst/>
          </a:prstGeom>
          <a:solidFill>
            <a:srgbClr val="D4E9F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方正粗黑宋简体" charset="-122"/>
                <a:ea typeface="方正粗黑宋简体" charset="-122"/>
                <a:sym typeface="黑体" panose="02010609060101010101" charset="-122"/>
              </a:rPr>
              <a:t>跃居欧洲第一，世界第二。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00025" y="1448435"/>
            <a:ext cx="10099040" cy="1938020"/>
          </a:xfrm>
          <a:prstGeom prst="rect">
            <a:avLst/>
          </a:prstGeom>
          <a:solidFill>
            <a:srgbClr val="FFFF00"/>
          </a:solidFill>
          <a:ln w="28575">
            <a:solidFill>
              <a:srgbClr val="FF3300"/>
            </a:solidFill>
            <a:prstDash val="sysDot"/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zh-CN" altLang="en-US" sz="4000" b="1" noProof="1">
                <a:latin typeface="方正粗黑宋简体" charset="-122"/>
                <a:ea typeface="方正粗黑宋简体" charset="-122"/>
                <a:cs typeface="方正粗黑宋简体" charset="-122"/>
                <a:sym typeface="+mn-ea"/>
              </a:rPr>
              <a:t>局限性：发展模式僵化；</a:t>
            </a:r>
          </a:p>
          <a:p>
            <a:pPr fontAlgn="auto">
              <a:spcBef>
                <a:spcPct val="0"/>
              </a:spcBef>
            </a:pPr>
            <a:r>
              <a:rPr lang="zh-CN" altLang="en-US" sz="4000" b="1" noProof="1">
                <a:latin typeface="方正粗黑宋简体" charset="-122"/>
                <a:ea typeface="方正粗黑宋简体" charset="-122"/>
                <a:cs typeface="方正粗黑宋简体" charset="-122"/>
                <a:sym typeface="+mn-ea"/>
              </a:rPr>
              <a:t>国民经济比例失调</a:t>
            </a:r>
            <a:r>
              <a:rPr lang="zh-CN" altLang="en-US" sz="4000" noProof="1">
                <a:latin typeface="方正粗黑宋简体" charset="-122"/>
                <a:ea typeface="方正粗黑宋简体" charset="-122"/>
                <a:cs typeface="方正粗黑宋简体" charset="-122"/>
                <a:sym typeface="+mn-ea"/>
              </a:rPr>
              <a:t>（</a:t>
            </a:r>
            <a:r>
              <a:rPr lang="zh-CN" altLang="en-US" sz="4000" u="sng" noProof="1">
                <a:latin typeface="方正粗黑宋简体" charset="-122"/>
                <a:ea typeface="方正粗黑宋简体" charset="-122"/>
                <a:cs typeface="方正粗黑宋简体" charset="-122"/>
                <a:sym typeface="+mn-ea"/>
              </a:rPr>
              <a:t>  农 、轻  、重  </a:t>
            </a:r>
            <a:r>
              <a:rPr lang="zh-CN" altLang="en-US" sz="4000" noProof="1">
                <a:latin typeface="方正粗黑宋简体" charset="-122"/>
                <a:ea typeface="方正粗黑宋简体" charset="-122"/>
                <a:cs typeface="方正粗黑宋简体" charset="-122"/>
                <a:sym typeface="+mn-ea"/>
              </a:rPr>
              <a:t>失调）</a:t>
            </a:r>
            <a:endParaRPr kumimoji="0" lang="zh-CN" altLang="en-US" sz="4000" kern="1200" cap="none" spc="0" normalizeH="0" baseline="0" noProof="1" smtClean="0">
              <a:effectLst>
                <a:outerShdw blurRad="38100" dist="38100" dir="2700000" algn="tl">
                  <a:srgbClr val="FFFFFF"/>
                </a:outerShdw>
              </a:effectLst>
              <a:latin typeface="方正粗黑宋简体" charset="-122"/>
              <a:ea typeface="方正粗黑宋简体" charset="-122"/>
              <a:cs typeface="方正粗黑宋简体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5" grpId="2"/>
      <p:bldP spid="4" grpId="3"/>
      <p:bldP spid="2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4" name="Picture 2" descr="苏联第一个五年计划的重点项目之一——第聂伯河上的大坝"/>
          <p:cNvPicPr>
            <a:picLocks noChangeAspect="1"/>
          </p:cNvPicPr>
          <p:nvPr/>
        </p:nvPicPr>
        <p:blipFill>
          <a:blip r:embed="rId2"/>
          <a:srcRect l="900" r="900" b="1840"/>
          <a:stretch>
            <a:fillRect/>
          </a:stretch>
        </p:blipFill>
        <p:spPr>
          <a:xfrm>
            <a:off x="4763" y="412750"/>
            <a:ext cx="5754687" cy="2944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Rectangle 3"/>
          <p:cNvSpPr/>
          <p:nvPr/>
        </p:nvSpPr>
        <p:spPr>
          <a:xfrm>
            <a:off x="285750" y="0"/>
            <a:ext cx="4387850" cy="523875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FF"/>
                </a:solidFill>
                <a:latin typeface="宋体" pitchFamily="2" charset="-122"/>
              </a:rPr>
              <a:t>第聂伯河上的大坝</a:t>
            </a:r>
          </a:p>
        </p:txBody>
      </p:sp>
      <p:pic>
        <p:nvPicPr>
          <p:cNvPr id="64516" name="Picture 2" descr="http://p0.so.qhimgs1.com/bdr/_240_/t01b877dc34a39cd4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428625"/>
            <a:ext cx="5715000" cy="2862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17" name="TextBox 2"/>
          <p:cNvSpPr txBox="1"/>
          <p:nvPr/>
        </p:nvSpPr>
        <p:spPr>
          <a:xfrm>
            <a:off x="6858000" y="0"/>
            <a:ext cx="48006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/>
              </a:rPr>
              <a:t>斯大林格勒拖拉机厂</a:t>
            </a:r>
          </a:p>
        </p:txBody>
      </p:sp>
      <p:pic>
        <p:nvPicPr>
          <p:cNvPr id="6" name="Picture 2" descr="t-34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3"/>
            <a:ext cx="5811838" cy="288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3"/>
          <p:cNvSpPr txBox="1"/>
          <p:nvPr/>
        </p:nvSpPr>
        <p:spPr>
          <a:xfrm>
            <a:off x="0" y="6149975"/>
            <a:ext cx="57150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0000"/>
                </a:solidFill>
                <a:latin typeface="Times New Roman" pitchFamily="18" charset="0"/>
              </a:rPr>
              <a:t>T-34</a:t>
            </a:r>
            <a:r>
              <a:rPr lang="zh-CN" altLang="en-US" sz="2000" b="1">
                <a:solidFill>
                  <a:srgbClr val="000000"/>
                </a:solidFill>
                <a:latin typeface="Times New Roman" pitchFamily="18" charset="0"/>
              </a:rPr>
              <a:t>型坦克，作为二战中性能最好的坦克之一，共生产了四万辆</a:t>
            </a:r>
          </a:p>
        </p:txBody>
      </p:sp>
      <p:pic>
        <p:nvPicPr>
          <p:cNvPr id="8" name="Picture 4" descr="PPSH冲锋枪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50" y="3332163"/>
            <a:ext cx="4762500" cy="3448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Rectangle 5"/>
          <p:cNvSpPr/>
          <p:nvPr/>
        </p:nvSpPr>
        <p:spPr>
          <a:xfrm>
            <a:off x="10763250" y="3786188"/>
            <a:ext cx="1428750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000000"/>
                </a:solidFill>
                <a:latin typeface="Times New Roman" pitchFamily="18" charset="0"/>
              </a:rPr>
              <a:t>PPSH -41</a:t>
            </a:r>
            <a:r>
              <a:rPr lang="zh-CN" altLang="en-US" sz="2000">
                <a:solidFill>
                  <a:srgbClr val="000000"/>
                </a:solidFill>
                <a:latin typeface="Times New Roman" pitchFamily="18" charset="0"/>
              </a:rPr>
              <a:t>冲锋枪，共生产六百万枝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1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2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7" grpId="1"/>
      <p:bldP spid="9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553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3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606550" y="2065338"/>
            <a:ext cx="9647238" cy="310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buSzTx/>
              <a:buFont typeface="Arial" pitchFamily="34" charset="0"/>
            </a:pPr>
            <a:r>
              <a:rPr lang="zh-CN" altLang="zh-CN" sz="2800" b="1">
                <a:solidFill>
                  <a:srgbClr val="000000"/>
                </a:solidFill>
                <a:latin typeface="微软雅黑"/>
                <a:ea typeface="微软雅黑"/>
              </a:rPr>
              <a:t>苏联的工业化是在高度集中的指令性计划下完成的。</a:t>
            </a:r>
          </a:p>
          <a:p>
            <a:pPr>
              <a:lnSpc>
                <a:spcPct val="140000"/>
              </a:lnSpc>
              <a:buSzTx/>
              <a:buFont typeface="Arial" pitchFamily="34" charset="0"/>
            </a:pPr>
            <a:r>
              <a:rPr lang="zh-CN" altLang="zh-CN" sz="2800" b="1">
                <a:solidFill>
                  <a:srgbClr val="000000"/>
                </a:solidFill>
                <a:latin typeface="微软雅黑"/>
                <a:ea typeface="微软雅黑"/>
              </a:rPr>
              <a:t>一方面，它使苏联能够在短时期内，集中全国的人力、物力和财力实现工业化；</a:t>
            </a:r>
          </a:p>
          <a:p>
            <a:pPr>
              <a:lnSpc>
                <a:spcPct val="140000"/>
              </a:lnSpc>
              <a:buSzTx/>
              <a:buFont typeface="Arial" pitchFamily="34" charset="0"/>
            </a:pPr>
            <a:r>
              <a:rPr lang="zh-CN" altLang="zh-CN" sz="2800" b="1">
                <a:solidFill>
                  <a:srgbClr val="000000"/>
                </a:solidFill>
                <a:latin typeface="微软雅黑"/>
                <a:ea typeface="微软雅黑"/>
              </a:rPr>
              <a:t>另一方面，这种排斥市场和商品经济的发展模式被固定下来，致使苏联经济</a:t>
            </a:r>
            <a:r>
              <a:rPr lang="zh-CN" altLang="en-US" sz="2800" b="1">
                <a:solidFill>
                  <a:srgbClr val="000000"/>
                </a:solidFill>
                <a:latin typeface="微软雅黑"/>
                <a:ea typeface="微软雅黑"/>
              </a:rPr>
              <a:t>体制</a:t>
            </a:r>
            <a:r>
              <a:rPr lang="zh-CN" altLang="zh-CN" sz="2800" b="1">
                <a:solidFill>
                  <a:srgbClr val="000000"/>
                </a:solidFill>
                <a:latin typeface="微软雅黑"/>
                <a:ea typeface="微软雅黑"/>
              </a:rPr>
              <a:t>日益僵化。</a:t>
            </a:r>
          </a:p>
        </p:txBody>
      </p:sp>
      <p:sp>
        <p:nvSpPr>
          <p:cNvPr id="65541" name="矩形 2"/>
          <p:cNvSpPr/>
          <p:nvPr/>
        </p:nvSpPr>
        <p:spPr>
          <a:xfrm>
            <a:off x="1209675" y="882650"/>
            <a:ext cx="2125663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571500" indent="-571500">
              <a:buClr>
                <a:srgbClr val="FF0000"/>
              </a:buClr>
              <a:buSzTx/>
              <a:buFont typeface="Arial" pitchFamily="34" charset="0"/>
              <a:buChar char="◘"/>
            </a:pPr>
            <a:r>
              <a:rPr lang="zh-CN" altLang="zh-CN" sz="3600" b="1">
                <a:solidFill>
                  <a:srgbClr val="000000"/>
                </a:solidFill>
                <a:latin typeface="微软雅黑"/>
                <a:ea typeface="微软雅黑"/>
              </a:rPr>
              <a:t>评价：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4" name="文本框 1"/>
          <p:cNvSpPr txBox="1"/>
          <p:nvPr/>
        </p:nvSpPr>
        <p:spPr>
          <a:xfrm>
            <a:off x="1087438" y="777875"/>
            <a:ext cx="55927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微软雅黑"/>
                <a:ea typeface="微软雅黑"/>
              </a:rPr>
              <a:t>三、苏联的农业集体化</a:t>
            </a:r>
          </a:p>
        </p:txBody>
      </p:sp>
      <p:sp>
        <p:nvSpPr>
          <p:cNvPr id="66565" name="文本框 3"/>
          <p:cNvSpPr txBox="1"/>
          <p:nvPr/>
        </p:nvSpPr>
        <p:spPr>
          <a:xfrm>
            <a:off x="1117600" y="1863725"/>
            <a:ext cx="9775825" cy="1385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      1927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—</a:t>
            </a:r>
            <a:r>
              <a:rPr lang="en-US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1928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年，苏联发生了严重的粮食收购危机。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斯大林用行政手段加快农业集体化进程，解决粮食问题。</a:t>
            </a:r>
          </a:p>
        </p:txBody>
      </p:sp>
      <p:sp>
        <p:nvSpPr>
          <p:cNvPr id="66566" name="文本框 2"/>
          <p:cNvSpPr txBox="1"/>
          <p:nvPr/>
        </p:nvSpPr>
        <p:spPr>
          <a:xfrm>
            <a:off x="1143000" y="1446213"/>
            <a:ext cx="18605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微软雅黑"/>
                <a:ea typeface="微软雅黑"/>
              </a:rPr>
              <a:t>1</a:t>
            </a:r>
            <a:r>
              <a:rPr lang="zh-CN" altLang="en-US" sz="3200" b="1">
                <a:latin typeface="微软雅黑"/>
                <a:ea typeface="微软雅黑"/>
              </a:rPr>
              <a:t>、背景：</a:t>
            </a:r>
          </a:p>
        </p:txBody>
      </p:sp>
      <p:pic>
        <p:nvPicPr>
          <p:cNvPr id="66567" name="Picture 2" descr="有关集体农庄的一组宣传画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463" y="3273425"/>
            <a:ext cx="9342437" cy="34718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758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19457" descr="农民加入集体农庄"/>
          <p:cNvPicPr>
            <a:picLocks noChangeAspect="1"/>
          </p:cNvPicPr>
          <p:nvPr/>
        </p:nvPicPr>
        <p:blipFill>
          <a:blip r:embed="rId3"/>
          <a:srcRect b="-72"/>
          <a:stretch>
            <a:fillRect/>
          </a:stretch>
        </p:blipFill>
        <p:spPr>
          <a:xfrm>
            <a:off x="8051800" y="603250"/>
            <a:ext cx="3865563" cy="2409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19458"/>
          <p:cNvSpPr/>
          <p:nvPr/>
        </p:nvSpPr>
        <p:spPr>
          <a:xfrm>
            <a:off x="8486775" y="153988"/>
            <a:ext cx="3057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40CBC"/>
                </a:solidFill>
                <a:latin typeface="Times New Roman" pitchFamily="18" charset="0"/>
                <a:ea typeface="黑体" panose="02010609060101010101" charset="-122"/>
              </a:rPr>
              <a:t>农民加入集体农庄</a:t>
            </a:r>
          </a:p>
        </p:txBody>
      </p:sp>
      <p:pic>
        <p:nvPicPr>
          <p:cNvPr id="6" name="图片 19459" descr="集体农庄庄员在田间用餐"/>
          <p:cNvPicPr>
            <a:picLocks noChangeAspect="1"/>
          </p:cNvPicPr>
          <p:nvPr/>
        </p:nvPicPr>
        <p:blipFill>
          <a:blip r:embed="rId4"/>
          <a:srcRect r="6" b="75"/>
          <a:stretch>
            <a:fillRect/>
          </a:stretch>
        </p:blipFill>
        <p:spPr>
          <a:xfrm>
            <a:off x="8096250" y="3028950"/>
            <a:ext cx="3865563" cy="273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19460"/>
          <p:cNvSpPr/>
          <p:nvPr/>
        </p:nvSpPr>
        <p:spPr>
          <a:xfrm>
            <a:off x="8361363" y="5775325"/>
            <a:ext cx="3570287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990033"/>
                </a:solidFill>
                <a:latin typeface="Times New Roman" pitchFamily="18" charset="0"/>
                <a:ea typeface="黑体" panose="02010609060101010101" charset="-122"/>
              </a:rPr>
              <a:t>集体农庄庄员在田间用餐</a:t>
            </a:r>
          </a:p>
        </p:txBody>
      </p:sp>
      <p:sp>
        <p:nvSpPr>
          <p:cNvPr id="67591" name="文本框 2"/>
          <p:cNvSpPr txBox="1"/>
          <p:nvPr/>
        </p:nvSpPr>
        <p:spPr>
          <a:xfrm>
            <a:off x="1098550" y="741363"/>
            <a:ext cx="30241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40CBC"/>
                </a:solidFill>
                <a:latin typeface="微软雅黑"/>
                <a:ea typeface="微软雅黑"/>
              </a:rPr>
              <a:t>2</a:t>
            </a:r>
            <a:r>
              <a:rPr lang="zh-CN" altLang="en-US" sz="2800" b="1">
                <a:solidFill>
                  <a:srgbClr val="040CBC"/>
                </a:solidFill>
                <a:latin typeface="微软雅黑"/>
                <a:ea typeface="微软雅黑"/>
              </a:rPr>
              <a:t>、时间：</a:t>
            </a:r>
          </a:p>
        </p:txBody>
      </p:sp>
      <p:sp>
        <p:nvSpPr>
          <p:cNvPr id="67592" name="文本框 3"/>
          <p:cNvSpPr txBox="1"/>
          <p:nvPr/>
        </p:nvSpPr>
        <p:spPr>
          <a:xfrm>
            <a:off x="2836863" y="665163"/>
            <a:ext cx="46704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微软雅黑"/>
                <a:ea typeface="微软雅黑"/>
                <a:sym typeface="+mn-ea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20</a:t>
            </a:r>
            <a:r>
              <a:rPr lang="zh-CN" altLang="zh-CN" sz="24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世纪</a:t>
            </a:r>
            <a:r>
              <a:rPr lang="en-US" altLang="zh-CN" sz="24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30</a:t>
            </a:r>
            <a:r>
              <a:rPr lang="zh-CN" altLang="zh-CN" sz="24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年代初起</a:t>
            </a:r>
            <a:r>
              <a:rPr lang="zh-CN" altLang="zh-CN" sz="2400" b="1">
                <a:latin typeface="微软雅黑"/>
                <a:ea typeface="微软雅黑"/>
                <a:sym typeface="+mn-ea"/>
              </a:rPr>
              <a:t>，苏联开始进行大规模的农业集体化运动。</a:t>
            </a:r>
            <a:endParaRPr lang="zh-CN" altLang="zh-CN" sz="2400" b="1">
              <a:latin typeface="微软雅黑"/>
              <a:ea typeface="微软雅黑"/>
            </a:endParaRPr>
          </a:p>
        </p:txBody>
      </p:sp>
      <p:pic>
        <p:nvPicPr>
          <p:cNvPr id="11" name="图片 10" descr="W020071130490353922759[1]"/>
          <p:cNvPicPr>
            <a:picLocks noChangeAspect="1"/>
          </p:cNvPicPr>
          <p:nvPr/>
        </p:nvPicPr>
        <p:blipFill>
          <a:blip r:embed="rId5"/>
          <a:srcRect l="9216" t="34778" r="38432" b="46881"/>
          <a:stretch>
            <a:fillRect/>
          </a:stretch>
        </p:blipFill>
        <p:spPr>
          <a:xfrm>
            <a:off x="1089025" y="2922588"/>
            <a:ext cx="4968875" cy="2462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Rectangle 3"/>
          <p:cNvSpPr/>
          <p:nvPr/>
        </p:nvSpPr>
        <p:spPr>
          <a:xfrm>
            <a:off x="1935163" y="5419725"/>
            <a:ext cx="3376612" cy="398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Times New Roman" pitchFamily="18" charset="0"/>
              </a:rPr>
              <a:t>苏联集体农庄</a:t>
            </a:r>
            <a:r>
              <a:rPr lang="zh-CN" altLang="en-US" sz="2000" b="1">
                <a:latin typeface="Times New Roman" pitchFamily="18" charset="0"/>
                <a:sym typeface="+mn-ea"/>
              </a:rPr>
              <a:t>宣传画</a:t>
            </a:r>
            <a:endParaRPr lang="zh-CN" altLang="en-US" sz="2000" b="1">
              <a:latin typeface="Times New Roman" pitchFamily="18" charset="0"/>
            </a:endParaRPr>
          </a:p>
        </p:txBody>
      </p:sp>
      <p:sp>
        <p:nvSpPr>
          <p:cNvPr id="67595" name="文本框 2"/>
          <p:cNvSpPr txBox="1"/>
          <p:nvPr/>
        </p:nvSpPr>
        <p:spPr>
          <a:xfrm>
            <a:off x="963613" y="1574800"/>
            <a:ext cx="192246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40CBC"/>
                </a:solidFill>
                <a:latin typeface="微软雅黑"/>
                <a:ea typeface="微软雅黑"/>
              </a:rPr>
              <a:t>3</a:t>
            </a:r>
            <a:r>
              <a:rPr lang="zh-CN" altLang="en-US" sz="2800" b="1">
                <a:solidFill>
                  <a:srgbClr val="040CBC"/>
                </a:solidFill>
                <a:latin typeface="微软雅黑"/>
                <a:ea typeface="微软雅黑"/>
              </a:rPr>
              <a:t>、措施：</a:t>
            </a:r>
          </a:p>
        </p:txBody>
      </p:sp>
      <p:sp>
        <p:nvSpPr>
          <p:cNvPr id="67596" name="文本框 3"/>
          <p:cNvSpPr txBox="1"/>
          <p:nvPr/>
        </p:nvSpPr>
        <p:spPr>
          <a:xfrm>
            <a:off x="585788" y="2058988"/>
            <a:ext cx="7208837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400" b="1">
                <a:latin typeface="微软雅黑"/>
                <a:ea typeface="微软雅黑"/>
                <a:sym typeface="+mn-ea"/>
              </a:rPr>
              <a:t>消灭富农；政府支持集体农庄建设，组建拖拉机站，为农庄提供机械服务，监督农庄执行国家的生产计划。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  <p:bldP spid="12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1" name="图片 65560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800" y="2933700"/>
            <a:ext cx="2628900" cy="3924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2" name="图片 65537" descr="W020071130490353922759[1]"/>
          <p:cNvPicPr>
            <a:picLocks noChangeAspect="1"/>
          </p:cNvPicPr>
          <p:nvPr/>
        </p:nvPicPr>
        <p:blipFill>
          <a:blip r:embed="rId3"/>
          <a:srcRect l="8128" t="33569" r="37206" b="46382"/>
          <a:stretch>
            <a:fillRect/>
          </a:stretch>
        </p:blipFill>
        <p:spPr>
          <a:xfrm>
            <a:off x="4495800" y="0"/>
            <a:ext cx="6172200" cy="2895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图片 65538" descr="03_clip_image0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0"/>
            <a:ext cx="2962275" cy="418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矩形 65542"/>
          <p:cNvSpPr/>
          <p:nvPr/>
        </p:nvSpPr>
        <p:spPr>
          <a:xfrm>
            <a:off x="1752600" y="4393089"/>
            <a:ext cx="5943600" cy="22453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l"/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到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1937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年，全国基本完成工业集体化，参加集体农庄的农户，占全国农户的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93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％，耕地面积达</a:t>
            </a:r>
            <a:r>
              <a:rPr lang="en-US" altLang="zh-CN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99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％，从而使社会主义成份在苏联的整个国民经济中占有绝对优势。 </a:t>
            </a:r>
          </a:p>
        </p:txBody>
      </p:sp>
      <p:sp>
        <p:nvSpPr>
          <p:cNvPr id="20485" name="矩形 65544"/>
          <p:cNvSpPr/>
          <p:nvPr/>
        </p:nvSpPr>
        <p:spPr>
          <a:xfrm>
            <a:off x="4800600" y="3048000"/>
            <a:ext cx="2743200" cy="1143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农业集体化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9" name="Rectangle 3"/>
          <p:cNvSpPr/>
          <p:nvPr/>
        </p:nvSpPr>
        <p:spPr>
          <a:xfrm>
            <a:off x="2612708" y="729616"/>
            <a:ext cx="7345362" cy="95313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itchFamily="18" charset="0"/>
                <a:ea typeface="楷体_GB2312" pitchFamily="49" charset="-122"/>
              </a:rPr>
              <a:t>    </a:t>
            </a:r>
            <a:r>
              <a:rPr lang="zh-CN" altLang="en-US" b="1">
                <a:latin typeface="Times New Roman" pitchFamily="18" charset="0"/>
                <a:ea typeface="楷体_GB2312" pitchFamily="49" charset="-122"/>
              </a:rPr>
              <a:t>为了使农业适应国家工业化的发展，摆脱粮食供应困难，苏联确定了</a:t>
            </a:r>
            <a:r>
              <a:rPr lang="zh-CN" altLang="en-US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农业集体化</a:t>
            </a:r>
            <a:r>
              <a:rPr lang="zh-CN" altLang="en-US" b="1">
                <a:latin typeface="Times New Roman" pitchFamily="18" charset="0"/>
                <a:ea typeface="楷体_GB2312" pitchFamily="49" charset="-122"/>
              </a:rPr>
              <a:t>的方针。</a:t>
            </a:r>
            <a:r>
              <a:rPr lang="zh-CN" altLang="en-US" sz="2400" b="1">
                <a:latin typeface="Times New Roman" pitchFamily="18" charset="0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87475" y="5561965"/>
            <a:ext cx="9795510" cy="1076325"/>
          </a:xfrm>
          <a:prstGeom prst="rect">
            <a:avLst/>
          </a:prstGeom>
          <a:solidFill>
            <a:srgbClr val="FF0000"/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latin typeface="楷体_GB2312" pitchFamily="49" charset="-122"/>
                <a:ea typeface="楷体_GB2312" pitchFamily="49" charset="-122"/>
                <a:cs typeface="楷体_GB2312" panose="02010609030101010101" pitchFamily="49" charset="-122"/>
              </a:rPr>
              <a:t>  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  <a:cs typeface="楷体_GB2312" panose="02010609030101010101" pitchFamily="49" charset="-122"/>
              </a:rPr>
              <a:t>片面追求集体化的规模，通过严密的行政命令体制，把农民束缚在农庄里使农民逝去生产和分配的自主权。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20485" grpId="1"/>
      <p:bldP spid="20484" grpId="2"/>
      <p:bldP spid="7" grpId="3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>
          <a:xfrm>
            <a:off x="0" y="122238"/>
            <a:ext cx="6819900" cy="952500"/>
          </a:xfrm>
        </p:spPr>
        <p:txBody>
          <a:bodyPr vert="horz" lIns="91440" tIns="45720" rIns="91440" bIns="45720" anchor="ctr"/>
          <a:lstStyle/>
          <a:p>
            <a:r>
              <a:rPr lang="zh-CN" altLang="en-US" sz="4800" b="1">
                <a:latin typeface="微软雅黑"/>
                <a:ea typeface="微软雅黑"/>
              </a:rPr>
              <a:t>三、农业集体化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6525" y="990600"/>
            <a:ext cx="38544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>
                <a:latin typeface="微软雅黑"/>
                <a:ea typeface="微软雅黑"/>
              </a:rPr>
              <a:t>1.</a:t>
            </a:r>
            <a:r>
              <a:rPr lang="zh-CN" altLang="en-US" sz="4000">
                <a:latin typeface="微软雅黑"/>
                <a:ea typeface="微软雅黑"/>
              </a:rPr>
              <a:t>背景：</a:t>
            </a:r>
            <a:endParaRPr lang="en-US" altLang="zh-CN" sz="4000">
              <a:latin typeface="微软雅黑"/>
              <a:ea typeface="微软雅黑"/>
            </a:endParaRPr>
          </a:p>
          <a:p>
            <a:r>
              <a:rPr lang="en-US" altLang="zh-CN" sz="4000">
                <a:latin typeface="微软雅黑"/>
                <a:ea typeface="微软雅黑"/>
              </a:rPr>
              <a:t>2.</a:t>
            </a:r>
            <a:r>
              <a:rPr lang="zh-CN" altLang="en-US" sz="4000">
                <a:latin typeface="微软雅黑"/>
                <a:ea typeface="微软雅黑"/>
              </a:rPr>
              <a:t>目的：</a:t>
            </a:r>
          </a:p>
          <a:p>
            <a:r>
              <a:rPr lang="en-US" altLang="zh-CN" sz="4000">
                <a:latin typeface="微软雅黑"/>
                <a:ea typeface="微软雅黑"/>
              </a:rPr>
              <a:t>3.</a:t>
            </a:r>
            <a:r>
              <a:rPr lang="zh-CN" altLang="en-US" sz="4000">
                <a:latin typeface="微软雅黑"/>
                <a:ea typeface="微软雅黑"/>
              </a:rPr>
              <a:t>时间：</a:t>
            </a:r>
          </a:p>
          <a:p>
            <a:r>
              <a:rPr lang="en-US" altLang="zh-CN" sz="4000">
                <a:latin typeface="微软雅黑"/>
                <a:ea typeface="微软雅黑"/>
              </a:rPr>
              <a:t>3.</a:t>
            </a:r>
            <a:r>
              <a:rPr lang="zh-CN" altLang="en-US" sz="4000">
                <a:latin typeface="微软雅黑"/>
                <a:ea typeface="微软雅黑"/>
              </a:rPr>
              <a:t>过程：</a:t>
            </a:r>
          </a:p>
          <a:p>
            <a:r>
              <a:rPr lang="en-US" altLang="zh-CN" sz="4000">
                <a:latin typeface="微软雅黑"/>
                <a:ea typeface="微软雅黑"/>
                <a:sym typeface="黑体" panose="02010609060101010101" charset="-122"/>
              </a:rPr>
              <a:t>4.</a:t>
            </a:r>
            <a:r>
              <a:rPr lang="zh-CN" altLang="en-US" sz="4000">
                <a:latin typeface="微软雅黑"/>
                <a:ea typeface="微软雅黑"/>
                <a:sym typeface="黑体" panose="02010609060101010101" charset="-122"/>
              </a:rPr>
              <a:t>作用：</a:t>
            </a:r>
          </a:p>
          <a:p>
            <a:r>
              <a:rPr lang="en-US" altLang="zh-CN" sz="4000">
                <a:latin typeface="微软雅黑"/>
                <a:ea typeface="微软雅黑"/>
              </a:rPr>
              <a:t>5.</a:t>
            </a:r>
            <a:r>
              <a:rPr lang="zh-CN" altLang="en-US" sz="4000">
                <a:latin typeface="微软雅黑"/>
                <a:ea typeface="微软雅黑"/>
              </a:rPr>
              <a:t>存在的问题：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012950" y="996950"/>
            <a:ext cx="5510213" cy="1938338"/>
          </a:xfrm>
          <a:prstGeom prst="rect">
            <a:avLst/>
          </a:prstGeom>
          <a:solidFill>
            <a:srgbClr val="FEEED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>
                <a:latin typeface="微软雅黑"/>
                <a:ea typeface="微软雅黑"/>
              </a:rPr>
              <a:t>粮食收购危机</a:t>
            </a:r>
          </a:p>
          <a:p>
            <a:r>
              <a:rPr lang="zh-CN" altLang="en-US" sz="4000">
                <a:latin typeface="微软雅黑"/>
                <a:ea typeface="微软雅黑"/>
              </a:rPr>
              <a:t>适应</a:t>
            </a:r>
            <a:r>
              <a:rPr lang="zh-CN" altLang="en-US" sz="4000" b="1" u="sng">
                <a:solidFill>
                  <a:srgbClr val="FF0000"/>
                </a:solidFill>
                <a:latin typeface="方正粗黑宋简体" charset="-122"/>
                <a:ea typeface="方正粗黑宋简体" charset="-122"/>
              </a:rPr>
              <a:t>工业化发展需要</a:t>
            </a:r>
            <a:endParaRPr lang="zh-CN" altLang="en-US" sz="4000" b="1">
              <a:solidFill>
                <a:srgbClr val="FF0000"/>
              </a:solidFill>
              <a:latin typeface="微软雅黑"/>
              <a:ea typeface="微软雅黑"/>
            </a:endParaRPr>
          </a:p>
          <a:p>
            <a:r>
              <a:rPr lang="en-US" altLang="zh-CN" sz="4000">
                <a:latin typeface="微软雅黑"/>
                <a:ea typeface="微软雅黑"/>
              </a:rPr>
              <a:t>20</a:t>
            </a:r>
            <a:r>
              <a:rPr lang="zh-CN" altLang="en-US" sz="4000">
                <a:latin typeface="微软雅黑"/>
                <a:ea typeface="微软雅黑"/>
              </a:rPr>
              <a:t>世纪</a:t>
            </a:r>
            <a:r>
              <a:rPr lang="en-US" altLang="zh-CN" sz="4000">
                <a:latin typeface="微软雅黑"/>
                <a:ea typeface="微软雅黑"/>
              </a:rPr>
              <a:t>30</a:t>
            </a:r>
            <a:r>
              <a:rPr lang="zh-CN" altLang="en-US" sz="4000">
                <a:latin typeface="微软雅黑"/>
                <a:ea typeface="微软雅黑"/>
              </a:rPr>
              <a:t>年代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012950" y="3580765"/>
            <a:ext cx="9829165" cy="645160"/>
          </a:xfrm>
          <a:prstGeom prst="rect">
            <a:avLst/>
          </a:prstGeom>
          <a:solidFill>
            <a:srgbClr val="FEEED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latin typeface="方正粗黑宋简体" charset="-122"/>
                <a:ea typeface="方正粗黑宋简体" charset="-122"/>
              </a:rPr>
              <a:t>为苏联实现工业化提供了条件，生产资料公有制</a:t>
            </a:r>
          </a:p>
        </p:txBody>
      </p:sp>
      <p:sp>
        <p:nvSpPr>
          <p:cNvPr id="6" name="Text Box 5"/>
          <p:cNvSpPr txBox="1"/>
          <p:nvPr/>
        </p:nvSpPr>
        <p:spPr>
          <a:xfrm>
            <a:off x="335280" y="4902200"/>
            <a:ext cx="11259820" cy="1198880"/>
          </a:xfrm>
          <a:prstGeom prst="rect">
            <a:avLst/>
          </a:prstGeom>
          <a:solidFill>
            <a:srgbClr val="FEEED2"/>
          </a:solidFill>
          <a:ln w="28575" cap="flat" cmpd="sng">
            <a:solidFill>
              <a:srgbClr val="FF33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违背了农民的意愿，破坏了农业生产力，农业生产长期停滞。</a:t>
            </a:r>
          </a:p>
        </p:txBody>
      </p:sp>
      <p:pic>
        <p:nvPicPr>
          <p:cNvPr id="11" name="图片 10" descr="W020071130490353922759[1]"/>
          <p:cNvPicPr>
            <a:picLocks noChangeAspect="1"/>
          </p:cNvPicPr>
          <p:nvPr/>
        </p:nvPicPr>
        <p:blipFill>
          <a:blip r:embed="rId2"/>
          <a:srcRect l="9216" t="34778" r="38432" b="46881"/>
          <a:stretch>
            <a:fillRect/>
          </a:stretch>
        </p:blipFill>
        <p:spPr>
          <a:xfrm>
            <a:off x="6503035" y="122555"/>
            <a:ext cx="5522595" cy="281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098675" y="2935605"/>
            <a:ext cx="890587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rgbClr val="000099"/>
                </a:solidFill>
                <a:latin typeface="方正粗黑宋简体" charset="-122"/>
                <a:ea typeface="方正粗黑宋简体" charset="-122"/>
                <a:sym typeface="+mn-ea"/>
              </a:rPr>
              <a:t>行政手段</a:t>
            </a:r>
            <a:r>
              <a:rPr lang="zh-CN" altLang="en-US" sz="3600" b="1">
                <a:latin typeface="方正粗黑宋简体" charset="-122"/>
                <a:ea typeface="方正粗黑宋简体" charset="-122"/>
                <a:sym typeface="+mn-ea"/>
              </a:rPr>
              <a:t>、消灭富农、集体农庄、拖拉机站</a:t>
            </a:r>
            <a:endParaRPr lang="zh-CN" altLang="en-US" sz="3600"/>
          </a:p>
        </p:txBody>
      </p:sp>
      <p:sp>
        <p:nvSpPr>
          <p:cNvPr id="4" name="文本框 3"/>
          <p:cNvSpPr txBox="1"/>
          <p:nvPr/>
        </p:nvSpPr>
        <p:spPr>
          <a:xfrm>
            <a:off x="6025515" y="3580765"/>
            <a:ext cx="275082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资金、原料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  <p:bldP spid="6" grpId="2"/>
      <p:bldP spid="3" grpId="3"/>
      <p:bldP spid="4" grpId="4"/>
      <p:bldP spid="2" grpId="5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1" name="内容占位符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l="55258" t="2408" r="35" b="2618"/>
          <a:stretch>
            <a:fillRect/>
          </a:stretch>
        </p:blipFill>
        <p:spPr>
          <a:xfrm>
            <a:off x="139700" y="352425"/>
            <a:ext cx="5721350" cy="5159375"/>
          </a:xfrm>
        </p:spPr>
      </p:pic>
      <p:pic>
        <p:nvPicPr>
          <p:cNvPr id="35842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538" y="352425"/>
            <a:ext cx="6088062" cy="515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文本框 6"/>
          <p:cNvSpPr txBox="1"/>
          <p:nvPr/>
        </p:nvSpPr>
        <p:spPr>
          <a:xfrm>
            <a:off x="1690688" y="5591175"/>
            <a:ext cx="201453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>
                <a:latin typeface="微软雅黑"/>
                <a:ea typeface="微软雅黑"/>
                <a:sym typeface="黑体" panose="02010609060101010101" charset="-122"/>
              </a:rPr>
              <a:t>集体食堂</a:t>
            </a:r>
          </a:p>
        </p:txBody>
      </p:sp>
      <p:sp>
        <p:nvSpPr>
          <p:cNvPr id="35844" name="文本框 7"/>
          <p:cNvSpPr txBox="1"/>
          <p:nvPr/>
        </p:nvSpPr>
        <p:spPr>
          <a:xfrm>
            <a:off x="6832600" y="5591175"/>
            <a:ext cx="432752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>
                <a:latin typeface="微软雅黑"/>
                <a:ea typeface="微软雅黑"/>
              </a:rPr>
              <a:t>农民排队加入集体农庄</a:t>
            </a: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8610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1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Rectangle 3"/>
          <p:cNvSpPr/>
          <p:nvPr/>
        </p:nvSpPr>
        <p:spPr>
          <a:xfrm>
            <a:off x="330200" y="125730"/>
            <a:ext cx="10824845" cy="32302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在莫斯科市政府召开的一次会议上，一位农民代表说：“你们号召我们改进耕作，实现机械化。这样我们就会得到发展，我们的收入将增加，我们将有更多的马、牛和机器，到那时你们会怎样呢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?”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itchFamily="49" charset="-122"/>
              <a:ea typeface="楷体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    得到的回答是：“我们将把你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作为富农加以剥夺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。 ”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itchFamily="49" charset="-122"/>
              <a:ea typeface="楷体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姜长斌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读懂斯大林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itchFamily="49" charset="-122"/>
                <a:ea typeface="楷体" pitchFamily="49" charset="-122"/>
                <a:cs typeface="+mn-cs"/>
              </a:rPr>
              <a:t>》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itchFamily="49" charset="-122"/>
              <a:ea typeface="楷体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itchFamily="49" charset="-122"/>
              <a:ea typeface="楷体" pitchFamily="49" charset="-122"/>
              <a:cs typeface="+mn-cs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330200" y="3527425"/>
            <a:ext cx="10725785" cy="316928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实现农业集体化以后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苏联政府采取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提高工业品价降低农产品价格的办法，要农民为工业化提供资金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……</a:t>
            </a:r>
          </a:p>
          <a:p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据统计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从农民手中拿走的粮食，约占其收获量的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40%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，而粮食收购价远低于生产成本。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一五计划期间，通过这些办法从农民手中得到的资金，在工业化资金中约占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1/3</a:t>
            </a:r>
          </a:p>
        </p:txBody>
      </p:sp>
      <p:sp>
        <p:nvSpPr>
          <p:cNvPr id="6" name="文本框 1"/>
          <p:cNvSpPr txBox="1"/>
          <p:nvPr/>
        </p:nvSpPr>
        <p:spPr>
          <a:xfrm>
            <a:off x="11155363" y="914400"/>
            <a:ext cx="738187" cy="41529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微软雅黑"/>
                <a:ea typeface="微软雅黑"/>
              </a:rPr>
              <a:t>农民还有积极性吗？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Rectangle 4"/>
          <p:cNvSpPr/>
          <p:nvPr/>
        </p:nvSpPr>
        <p:spPr>
          <a:xfrm>
            <a:off x="2414588" y="1370013"/>
            <a:ext cx="8229600" cy="24812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看，我们有炸鱼吃了！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没有油啊。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那就煮！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没锅。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烤鱼！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没柴。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</a:pP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14588" y="4759325"/>
            <a:ext cx="832802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伊万气死了，走到河边把鱼扔了回去。那鱼在水里划了一个半圆，上身出水，举起右鳍激动地高呼：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“斯大林万岁！”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8" name="文本框 16385"/>
          <p:cNvSpPr txBox="1">
            <a:spLocks noChangeArrowheads="1"/>
          </p:cNvSpPr>
          <p:nvPr/>
        </p:nvSpPr>
        <p:spPr bwMode="auto">
          <a:xfrm>
            <a:off x="1652588" y="1905000"/>
            <a:ext cx="619125" cy="304609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40C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苏联民间笑话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040CB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Text Box 6"/>
          <p:cNvSpPr txBox="1"/>
          <p:nvPr/>
        </p:nvSpPr>
        <p:spPr>
          <a:xfrm>
            <a:off x="6240463" y="3625850"/>
            <a:ext cx="428466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00000"/>
                </a:solidFill>
                <a:latin typeface="宋体" pitchFamily="2" charset="-122"/>
                <a:ea typeface="DengXian" pitchFamily="2" charset="-122"/>
              </a:rPr>
              <a:t>农业集体化严重损害了农民的利益！！！</a:t>
            </a:r>
          </a:p>
        </p:txBody>
      </p:sp>
      <p:sp>
        <p:nvSpPr>
          <p:cNvPr id="10" name="AutoShape 7"/>
          <p:cNvSpPr/>
          <p:nvPr/>
        </p:nvSpPr>
        <p:spPr>
          <a:xfrm>
            <a:off x="6789104" y="2245117"/>
            <a:ext cx="3449319" cy="1193017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CC00"/>
          </a:solidFill>
          <a:ln w="635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>
                <a:latin typeface="DengXian" pitchFamily="2" charset="-122"/>
                <a:ea typeface="DengXian" pitchFamily="2" charset="-122"/>
              </a:rPr>
              <a:t>这笑话说明什么？</a:t>
            </a:r>
          </a:p>
        </p:txBody>
      </p:sp>
      <p:sp>
        <p:nvSpPr>
          <p:cNvPr id="4" name="Rectangle 3"/>
          <p:cNvSpPr/>
          <p:nvPr/>
        </p:nvSpPr>
        <p:spPr>
          <a:xfrm>
            <a:off x="1714500" y="84138"/>
            <a:ext cx="90281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zh-CN" sz="320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集体农庄</a:t>
            </a:r>
            <a:r>
              <a:rPr lang="zh-CN" altLang="en-US" sz="3200" b="1">
                <a:latin typeface="Garamond" pitchFamily="18" charset="0"/>
                <a:ea typeface="宋体" pitchFamily="2" charset="-122"/>
              </a:rPr>
              <a:t>庄员伊万在河里捉到一条大鱼，高兴地回到家里和老婆说：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ntr" presetSubtype="10" fill="hold" grpId="1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1"/>
      <p:bldP spid="9" grpId="2"/>
      <p:bldP spid="10" grpId="3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3" name="Picture 4"/>
          <p:cNvPicPr>
            <a:picLocks noChangeAspect="1"/>
          </p:cNvPicPr>
          <p:nvPr/>
        </p:nvPicPr>
        <p:blipFill>
          <a:blip r:embed="rId2"/>
          <a:srcRect l="17743" t="21141" r="25002" b="38493"/>
          <a:stretch>
            <a:fillRect/>
          </a:stretch>
        </p:blipFill>
        <p:spPr>
          <a:xfrm>
            <a:off x="1862138" y="428625"/>
            <a:ext cx="8610600" cy="6065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4"/>
          <p:cNvSpPr/>
          <p:nvPr/>
        </p:nvSpPr>
        <p:spPr>
          <a:xfrm>
            <a:off x="2449513" y="2584450"/>
            <a:ext cx="7292975" cy="1753235"/>
          </a:xfrm>
          <a:prstGeom prst="rect">
            <a:avLst/>
          </a:prstGeom>
          <a:solidFill>
            <a:schemeClr val="tx1">
              <a:alpha val="79999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/>
                <a:ea typeface="微软雅黑"/>
              </a:rPr>
              <a:t>影响：农业集体化严重损害了农民的利益，挫伤了农民的生产积极性，导致了苏联农业生产的长期落后。</a:t>
            </a:r>
            <a:r>
              <a:rPr lang="zh-CN" altLang="en-US" sz="3600" b="1">
                <a:latin typeface="微软雅黑"/>
                <a:ea typeface="微软雅黑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682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4" name="文本框 1"/>
          <p:cNvSpPr txBox="1"/>
          <p:nvPr/>
        </p:nvSpPr>
        <p:spPr>
          <a:xfrm>
            <a:off x="1098550" y="788988"/>
            <a:ext cx="55927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微软雅黑"/>
                <a:ea typeface="微软雅黑"/>
              </a:rPr>
              <a:t>四、苏联模式</a:t>
            </a:r>
          </a:p>
        </p:txBody>
      </p:sp>
      <p:sp>
        <p:nvSpPr>
          <p:cNvPr id="71685" name="文本框 2"/>
          <p:cNvSpPr txBox="1"/>
          <p:nvPr/>
        </p:nvSpPr>
        <p:spPr>
          <a:xfrm>
            <a:off x="1041400" y="1520825"/>
            <a:ext cx="21002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微软雅黑"/>
                <a:ea typeface="微软雅黑"/>
              </a:rPr>
              <a:t>1</a:t>
            </a:r>
            <a:r>
              <a:rPr lang="zh-CN" altLang="en-US" sz="2800" b="1">
                <a:latin typeface="微软雅黑"/>
                <a:ea typeface="微软雅黑"/>
              </a:rPr>
              <a:t>、形成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603250" y="2341563"/>
            <a:ext cx="6494463" cy="342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2800" b="1">
                <a:latin typeface="微软雅黑"/>
                <a:ea typeface="微软雅黑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1936</a:t>
            </a:r>
            <a:r>
              <a:rPr lang="zh-CN" altLang="en-US" sz="2800" b="1">
                <a:solidFill>
                  <a:srgbClr val="FF0000"/>
                </a:solidFill>
                <a:latin typeface="微软雅黑"/>
                <a:ea typeface="微软雅黑"/>
              </a:rPr>
              <a:t>年苏联公布了新宪法</a:t>
            </a:r>
            <a:r>
              <a:rPr lang="zh-CN" altLang="en-US" sz="2800" b="1">
                <a:latin typeface="微软雅黑"/>
                <a:ea typeface="微软雅黑"/>
              </a:rPr>
              <a:t>，宣告确立了社会主义制度。</a:t>
            </a:r>
          </a:p>
          <a:p>
            <a:pPr>
              <a:lnSpc>
                <a:spcPct val="155000"/>
              </a:lnSpc>
            </a:pPr>
            <a:r>
              <a:rPr lang="zh-CN" altLang="en-US" sz="2800" b="1">
                <a:latin typeface="微软雅黑"/>
                <a:ea typeface="微软雅黑"/>
              </a:rPr>
              <a:t>    宪法标志着斯大林创建的政治经济体制的形成，这一体制被称为</a:t>
            </a:r>
            <a:r>
              <a:rPr lang="en-US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/>
                <a:ea typeface="微软雅黑"/>
              </a:rPr>
              <a:t>苏联模式</a:t>
            </a:r>
            <a:r>
              <a:rPr lang="en-US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微软雅黑"/>
                <a:ea typeface="微软雅黑"/>
              </a:rPr>
              <a:t>，</a:t>
            </a:r>
            <a:r>
              <a:rPr lang="zh-CN" altLang="en-US" sz="2800" b="1">
                <a:latin typeface="微软雅黑"/>
                <a:ea typeface="微软雅黑"/>
              </a:rPr>
              <a:t>又称为</a:t>
            </a:r>
            <a:r>
              <a:rPr lang="zh-CN" altLang="en-US" sz="2800" b="1">
                <a:solidFill>
                  <a:srgbClr val="FF0000"/>
                </a:solidFill>
                <a:latin typeface="微软雅黑"/>
                <a:ea typeface="微软雅黑"/>
              </a:rPr>
              <a:t>“斯大林模式”</a:t>
            </a:r>
            <a:r>
              <a:rPr lang="zh-CN" altLang="en-US" sz="2800" b="1">
                <a:latin typeface="微软雅黑"/>
                <a:ea typeface="微软雅黑"/>
              </a:rPr>
              <a:t>。 </a:t>
            </a:r>
          </a:p>
        </p:txBody>
      </p:sp>
      <p:pic>
        <p:nvPicPr>
          <p:cNvPr id="71687" name="Picture 2" descr="https://p1.ssl.qhmsg.com/t01afcea581886510af.jpg"/>
          <p:cNvPicPr>
            <a:picLocks noChangeAspect="1"/>
          </p:cNvPicPr>
          <p:nvPr/>
        </p:nvPicPr>
        <p:blipFill>
          <a:blip r:embed="rId4"/>
          <a:srcRect l="14587" t="16467" r="14937" b="20567"/>
          <a:stretch>
            <a:fillRect/>
          </a:stretch>
        </p:blipFill>
        <p:spPr>
          <a:xfrm>
            <a:off x="7324725" y="1687513"/>
            <a:ext cx="4479925" cy="3228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3"/>
          <p:cNvSpPr txBox="1"/>
          <p:nvPr/>
        </p:nvSpPr>
        <p:spPr>
          <a:xfrm>
            <a:off x="2873375" y="1520825"/>
            <a:ext cx="41338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高度集中的政治经济体制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270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07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8" name="文本框 2"/>
          <p:cNvSpPr txBox="1"/>
          <p:nvPr/>
        </p:nvSpPr>
        <p:spPr>
          <a:xfrm>
            <a:off x="1301750" y="730250"/>
            <a:ext cx="2098675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/>
                <a:ea typeface="微软雅黑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微软雅黑"/>
                <a:ea typeface="微软雅黑"/>
              </a:rPr>
              <a:t>、特点</a:t>
            </a:r>
          </a:p>
        </p:txBody>
      </p:sp>
      <p:sp>
        <p:nvSpPr>
          <p:cNvPr id="6" name="Text Box 4"/>
          <p:cNvSpPr txBox="1"/>
          <p:nvPr/>
        </p:nvSpPr>
        <p:spPr>
          <a:xfrm>
            <a:off x="838200" y="1279525"/>
            <a:ext cx="10658475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zh-CN" altLang="en-US" sz="3600" b="1">
                <a:latin typeface="微软雅黑"/>
                <a:ea typeface="微软雅黑"/>
              </a:rPr>
              <a:t>高度集中的</a:t>
            </a:r>
            <a:r>
              <a:rPr lang="zh-CN" altLang="en-US" sz="3600" b="1">
                <a:solidFill>
                  <a:srgbClr val="FF0000"/>
                </a:solidFill>
                <a:latin typeface="微软雅黑"/>
                <a:ea typeface="微软雅黑"/>
              </a:rPr>
              <a:t>计划</a:t>
            </a:r>
            <a:r>
              <a:rPr lang="zh-CN" altLang="en-US" sz="3600" b="1">
                <a:latin typeface="微软雅黑"/>
                <a:ea typeface="微软雅黑"/>
              </a:rPr>
              <a:t>经济体制和高度</a:t>
            </a:r>
            <a:r>
              <a:rPr lang="zh-CN" altLang="en-US" sz="3600" b="1">
                <a:solidFill>
                  <a:srgbClr val="FF0000"/>
                </a:solidFill>
                <a:latin typeface="微软雅黑"/>
                <a:ea typeface="微软雅黑"/>
              </a:rPr>
              <a:t>集权</a:t>
            </a:r>
            <a:r>
              <a:rPr lang="zh-CN" altLang="en-US" sz="3600" b="1">
                <a:latin typeface="微软雅黑"/>
                <a:ea typeface="微软雅黑"/>
              </a:rPr>
              <a:t>的政治体制。</a:t>
            </a:r>
          </a:p>
        </p:txBody>
      </p:sp>
      <p:sp>
        <p:nvSpPr>
          <p:cNvPr id="7" name="下箭头 6"/>
          <p:cNvSpPr/>
          <p:nvPr/>
        </p:nvSpPr>
        <p:spPr>
          <a:xfrm>
            <a:off x="3290888" y="2130425"/>
            <a:ext cx="660400" cy="75247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8042275" y="2017713"/>
            <a:ext cx="658813" cy="75247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文本框 5"/>
          <p:cNvSpPr txBox="1"/>
          <p:nvPr/>
        </p:nvSpPr>
        <p:spPr>
          <a:xfrm>
            <a:off x="577850" y="2865438"/>
            <a:ext cx="5811838" cy="3322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实行单一的公有制，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以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行政手段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管理经济，实行高度集中的部门管理，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排斥市场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调节。计划完全是指令性的，各级领导机关必须执行，企业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没有主动性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。</a:t>
            </a:r>
          </a:p>
        </p:txBody>
      </p:sp>
      <p:sp>
        <p:nvSpPr>
          <p:cNvPr id="10" name="文本框 6"/>
          <p:cNvSpPr txBox="1"/>
          <p:nvPr/>
        </p:nvSpPr>
        <p:spPr>
          <a:xfrm>
            <a:off x="7010400" y="2759075"/>
            <a:ext cx="4654550" cy="233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权力高度集中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忽视民主法制建设</a:t>
            </a:r>
            <a:r>
              <a:rPr lang="zh-CN" altLang="en-US" sz="2800" b="1">
                <a:latin typeface="楷体" pitchFamily="49" charset="-122"/>
                <a:ea typeface="楷体" pitchFamily="49" charset="-122"/>
                <a:sym typeface="+mn-ea"/>
              </a:rPr>
              <a:t>。各级领导实际上由上级指派，基本不受群众监督。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1" fill="hold" grpId="3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1" fill="hold" grpId="4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  <p:bldP spid="10" grpId="4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3730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31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4563" y="5726113"/>
            <a:ext cx="1020762" cy="1247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2" name="文本框 2"/>
          <p:cNvSpPr txBox="1"/>
          <p:nvPr/>
        </p:nvSpPr>
        <p:spPr>
          <a:xfrm>
            <a:off x="1155700" y="696913"/>
            <a:ext cx="209867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/>
                <a:ea typeface="微软雅黑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微软雅黑"/>
                <a:ea typeface="微软雅黑"/>
              </a:rPr>
              <a:t>、评价</a:t>
            </a:r>
          </a:p>
        </p:txBody>
      </p:sp>
      <p:pic>
        <p:nvPicPr>
          <p:cNvPr id="73733" name="Picture 2" descr="斯大林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538" y="2009775"/>
            <a:ext cx="2827337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31746"/>
          <p:cNvSpPr txBox="1"/>
          <p:nvPr/>
        </p:nvSpPr>
        <p:spPr>
          <a:xfrm>
            <a:off x="3259138" y="3216275"/>
            <a:ext cx="8643938" cy="1754188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在亿万人民的心目中斯大林成为神话般的人间上帝，大家开始战战兢兢地念叨他的名字，他们相信：只有他一个人能够拯救苏维埃国家，使之不受侵略和解体。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仿宋_GB2312"/>
                <a:cs typeface="+mn-cs"/>
              </a:rPr>
              <a:t>麦德维杰夫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仿宋_GB231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仿宋_GB2312"/>
                <a:cs typeface="+mn-cs"/>
              </a:rPr>
              <a:t>让历史来审判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仿宋_GB2312"/>
                <a:cs typeface="+mn-cs"/>
              </a:rPr>
              <a:t>》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仿宋_GB2312"/>
              <a:cs typeface="+mn-cs"/>
            </a:endParaRPr>
          </a:p>
        </p:txBody>
      </p:sp>
      <p:sp>
        <p:nvSpPr>
          <p:cNvPr id="8" name="文本框 4"/>
          <p:cNvSpPr txBox="1"/>
          <p:nvPr/>
        </p:nvSpPr>
        <p:spPr>
          <a:xfrm>
            <a:off x="3103563" y="706438"/>
            <a:ext cx="8643937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微软雅黑"/>
                <a:ea typeface="微软雅黑"/>
                <a:sym typeface="+mn-ea"/>
              </a:rPr>
              <a:t>    </a:t>
            </a:r>
            <a:r>
              <a:rPr lang="zh-CN" altLang="zh-CN" sz="2800" b="1">
                <a:solidFill>
                  <a:srgbClr val="040CBC"/>
                </a:solidFill>
                <a:latin typeface="微软雅黑"/>
                <a:ea typeface="微软雅黑"/>
                <a:sym typeface="+mn-ea"/>
              </a:rPr>
              <a:t>积极作用：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苏联在较短时间内实现了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工业化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，为日后赢得反法西斯战争的胜利</a:t>
            </a:r>
            <a:r>
              <a:rPr lang="zh-CN" altLang="en-US" sz="2800" b="1">
                <a:latin typeface="微软雅黑"/>
                <a:ea typeface="微软雅黑"/>
                <a:sym typeface="+mn-ea"/>
              </a:rPr>
              <a:t>奠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定了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物质基础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，显示出社会主义制度的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  <a:sym typeface="+mn-ea"/>
              </a:rPr>
              <a:t>优越性</a:t>
            </a:r>
            <a:r>
              <a:rPr lang="zh-CN" altLang="zh-CN" sz="2800" b="1">
                <a:latin typeface="微软雅黑"/>
                <a:ea typeface="微软雅黑"/>
                <a:sym typeface="+mn-ea"/>
              </a:rPr>
              <a:t>，赢得了巨大的国际声誉。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203575" y="2098675"/>
            <a:ext cx="8645525" cy="10414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    他接过的是一个扶木犁的穷国，他留下的是一个拥有核武的强国。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丘吉尔 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宋体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4754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6113"/>
            <a:ext cx="1106488" cy="1109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3"/>
          <p:cNvSpPr txBox="1">
            <a:spLocks noChangeArrowheads="1"/>
          </p:cNvSpPr>
          <p:nvPr/>
        </p:nvSpPr>
        <p:spPr bwMode="auto">
          <a:xfrm>
            <a:off x="0" y="749300"/>
            <a:ext cx="6872288" cy="5857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40CBC"/>
                </a:solidFill>
                <a:effectLst/>
                <a:uLnTx/>
                <a:uFillTx/>
                <a:latin typeface="微软雅黑"/>
                <a:ea typeface="微软雅黑"/>
                <a:cs typeface="+mn-cs"/>
                <a:sym typeface="+mn-ea"/>
              </a:rPr>
              <a:t>消极作用： 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/>
                <a:ea typeface="微软雅黑"/>
                <a:cs typeface="+mn-cs"/>
                <a:sym typeface="+mn-ea"/>
              </a:rPr>
              <a:t>使苏联付出了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  <a:sym typeface="+mn-ea"/>
              </a:rPr>
              <a:t>沉重的代价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7163" y="1381125"/>
            <a:ext cx="6629400" cy="34782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◆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片面发展重工业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，导致农工轻比例严重失调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◆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农民生产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积极性不高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◆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指令计划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压制地方与企业的积极性，阻碍苏联经济的持续发展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◆</a:t>
            </a:r>
            <a:r>
              <a:rPr kumimoji="0" lang="en-US" altLang="zh-CN" sz="2800" b="1" i="0" u="none" strike="noStrike" kern="1200" cap="none" spc="0" normalizeH="0" baseline="0" noProof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计划经济体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制成为苏联解体的重要原因。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pic>
        <p:nvPicPr>
          <p:cNvPr id="74757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625" y="1041400"/>
            <a:ext cx="2468563" cy="3289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8" name="矩形 4"/>
          <p:cNvSpPr/>
          <p:nvPr/>
        </p:nvSpPr>
        <p:spPr>
          <a:xfrm>
            <a:off x="9410700" y="1284288"/>
            <a:ext cx="278923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优先发展重工业</a:t>
            </a:r>
          </a:p>
        </p:txBody>
      </p:sp>
      <p:sp>
        <p:nvSpPr>
          <p:cNvPr id="11" name="TextBox 6"/>
          <p:cNvSpPr txBox="1"/>
          <p:nvPr/>
        </p:nvSpPr>
        <p:spPr>
          <a:xfrm>
            <a:off x="9744075" y="1936750"/>
            <a:ext cx="2224088" cy="1955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弊端：国民经济比例严重失调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11" grpId="2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40665" y="324485"/>
            <a:ext cx="2722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latin typeface="微软雅黑"/>
                <a:ea typeface="微软雅黑"/>
                <a:sym typeface="+mn-ea"/>
              </a:rPr>
              <a:t>（四）评价</a:t>
            </a:r>
            <a:endParaRPr lang="zh-CN" altLang="en-US"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354965" y="1349375"/>
            <a:ext cx="1126553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>
                <a:latin typeface="微软雅黑"/>
                <a:ea typeface="微软雅黑"/>
                <a:sym typeface="+mn-ea"/>
              </a:rPr>
              <a:t>1.</a:t>
            </a:r>
            <a:r>
              <a:rPr lang="zh-CN" altLang="en-US" sz="3600">
                <a:latin typeface="微软雅黑"/>
                <a:ea typeface="微软雅黑"/>
                <a:sym typeface="+mn-ea"/>
              </a:rPr>
              <a:t>促进了苏联经济社会快速发展，跻身于世界工业强国。</a:t>
            </a:r>
          </a:p>
          <a:p>
            <a:r>
              <a:rPr lang="en-US" altLang="zh-CN" sz="3600">
                <a:latin typeface="微软雅黑"/>
                <a:ea typeface="微软雅黑"/>
                <a:sym typeface="黑体" panose="02010609060101010101" charset="-122"/>
              </a:rPr>
              <a:t>2.为取得</a:t>
            </a:r>
            <a:r>
              <a:rPr lang="en-US" altLang="zh-CN" sz="3600" b="1">
                <a:solidFill>
                  <a:srgbClr val="000099"/>
                </a:solidFill>
                <a:latin typeface="微软雅黑"/>
                <a:ea typeface="微软雅黑"/>
                <a:sym typeface="黑体" panose="02010609060101010101" charset="-122"/>
              </a:rPr>
              <a:t>反法西斯战争的胜利</a:t>
            </a:r>
            <a:r>
              <a:rPr lang="en-US" altLang="zh-CN" sz="3600">
                <a:latin typeface="微软雅黑"/>
                <a:ea typeface="微软雅黑"/>
                <a:sym typeface="黑体" panose="02010609060101010101" charset="-122"/>
              </a:rPr>
              <a:t>提供了强有力的保障</a:t>
            </a:r>
          </a:p>
          <a:p>
            <a:r>
              <a:rPr lang="en-US" altLang="zh-CN" sz="3600">
                <a:latin typeface="微软雅黑"/>
                <a:ea typeface="微软雅黑"/>
                <a:sym typeface="黑体" panose="02010609060101010101" charset="-122"/>
              </a:rPr>
              <a:t>3.</a:t>
            </a:r>
            <a:r>
              <a:rPr lang="zh-CN" altLang="en-US" sz="3600">
                <a:latin typeface="微软雅黑"/>
                <a:ea typeface="微软雅黑"/>
                <a:sym typeface="黑体" panose="02010609060101010101" charset="-122"/>
              </a:rPr>
              <a:t>后来成为苏联经济社会发展的严重障碍。</a:t>
            </a:r>
            <a:endParaRPr lang="zh-CN" altLang="en-US" sz="3600"/>
          </a:p>
        </p:txBody>
      </p:sp>
      <p:sp>
        <p:nvSpPr>
          <p:cNvPr id="6" name="文本框 5"/>
          <p:cNvSpPr txBox="1"/>
          <p:nvPr/>
        </p:nvSpPr>
        <p:spPr>
          <a:xfrm>
            <a:off x="824230" y="3251200"/>
            <a:ext cx="1025017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◆</a:t>
            </a:r>
            <a:r>
              <a:rPr lang="zh-CN" altLang="en-US" sz="2800" b="1" noProof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片面发展重工业</a:t>
            </a: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，导致农工轻比例严重失调</a:t>
            </a:r>
            <a:endParaRPr kumimoji="0" lang="zh-CN" altLang="en-US" sz="2800" b="1" kern="1200" cap="none" spc="0" normalizeH="0" baseline="0" noProof="0">
              <a:solidFill>
                <a:schemeClr val="dk1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◆农民生产</a:t>
            </a:r>
            <a:r>
              <a:rPr lang="zh-CN" altLang="en-US" sz="2800" b="1" noProof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积极性不高</a:t>
            </a:r>
            <a:endParaRPr kumimoji="0" lang="zh-CN" altLang="en-US" sz="2800" b="1" kern="1200" cap="none" spc="0" normalizeH="0" baseline="0" noProof="0">
              <a:solidFill>
                <a:schemeClr val="dk1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◆</a:t>
            </a:r>
            <a:r>
              <a:rPr lang="zh-CN" altLang="en-US" sz="2800" b="1" noProof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指令计划</a:t>
            </a: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压制地方与企业的积极性，阻碍苏联经济的持续发展</a:t>
            </a:r>
            <a:endParaRPr kumimoji="0" lang="zh-CN" altLang="en-US" sz="2800" b="1" kern="1200" cap="none" spc="0" normalizeH="0" baseline="0" noProof="0">
              <a:solidFill>
                <a:schemeClr val="dk1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800" b="1" noProof="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◆</a:t>
            </a:r>
            <a:r>
              <a:rPr lang="en-US" altLang="zh-CN" sz="3600" b="1" noProof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计划经济体</a:t>
            </a:r>
            <a:r>
              <a:rPr lang="zh-CN" altLang="en-US" sz="3600" b="1" noProof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制成为苏联解体的重要原因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1" name="Picture 3" descr="DCF_00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75" y="146050"/>
            <a:ext cx="4646613" cy="5976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2" name="Text Box 4"/>
          <p:cNvSpPr txBox="1"/>
          <p:nvPr/>
        </p:nvSpPr>
        <p:spPr>
          <a:xfrm>
            <a:off x="242888" y="6122988"/>
            <a:ext cx="4608512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>
                <a:solidFill>
                  <a:srgbClr val="FF0000"/>
                </a:solidFill>
                <a:latin typeface="微软雅黑"/>
                <a:ea typeface="微软雅黑"/>
              </a:rPr>
              <a:t>《</a:t>
            </a:r>
            <a:r>
              <a:rPr lang="zh-CN" altLang="en-US" sz="3600">
                <a:solidFill>
                  <a:srgbClr val="FF0000"/>
                </a:solidFill>
                <a:latin typeface="微软雅黑"/>
                <a:ea typeface="微软雅黑"/>
              </a:rPr>
              <a:t>片面发展的经济</a:t>
            </a:r>
            <a:r>
              <a:rPr lang="en-US" altLang="zh-CN" sz="3600">
                <a:solidFill>
                  <a:srgbClr val="FF0000"/>
                </a:solidFill>
                <a:latin typeface="微软雅黑"/>
                <a:ea typeface="微软雅黑"/>
              </a:rPr>
              <a:t>》</a:t>
            </a:r>
          </a:p>
        </p:txBody>
      </p:sp>
      <p:sp>
        <p:nvSpPr>
          <p:cNvPr id="40963" name="Text Box 5"/>
          <p:cNvSpPr txBox="1"/>
          <p:nvPr/>
        </p:nvSpPr>
        <p:spPr>
          <a:xfrm>
            <a:off x="5114925" y="1235075"/>
            <a:ext cx="6837363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/>
            <a:r>
              <a:rPr lang="zh-CN" altLang="en-US" sz="4000">
                <a:latin typeface="微软雅黑"/>
                <a:ea typeface="微软雅黑"/>
              </a:rPr>
              <a:t>这幅图反映了</a:t>
            </a:r>
            <a:r>
              <a:rPr lang="en-US" altLang="zh-CN" sz="4000">
                <a:latin typeface="微软雅黑"/>
                <a:ea typeface="微软雅黑"/>
              </a:rPr>
              <a:t>30</a:t>
            </a:r>
            <a:r>
              <a:rPr lang="zh-CN" altLang="en-US" sz="4000">
                <a:latin typeface="微软雅黑"/>
                <a:ea typeface="微软雅黑"/>
              </a:rPr>
              <a:t>年代苏联经济建设中的什么问题？为什么会出现这样的问题？</a:t>
            </a:r>
          </a:p>
        </p:txBody>
      </p:sp>
      <p:sp>
        <p:nvSpPr>
          <p:cNvPr id="8199" name="Text Box 7"/>
          <p:cNvSpPr txBox="1"/>
          <p:nvPr/>
        </p:nvSpPr>
        <p:spPr>
          <a:xfrm>
            <a:off x="5646738" y="3325813"/>
            <a:ext cx="5775325" cy="23066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/>
            <a:r>
              <a:rPr lang="en-US" altLang="zh-CN" sz="2000">
                <a:solidFill>
                  <a:srgbClr val="0000FF"/>
                </a:solidFill>
                <a:latin typeface="微软雅黑"/>
                <a:ea typeface="微软雅黑"/>
              </a:rPr>
              <a:t>      </a:t>
            </a:r>
            <a:r>
              <a:rPr lang="zh-CN" altLang="en-US" sz="3600">
                <a:solidFill>
                  <a:srgbClr val="0000FF"/>
                </a:solidFill>
                <a:latin typeface="微软雅黑"/>
                <a:ea typeface="微软雅黑"/>
              </a:rPr>
              <a:t>经济发展不协调。</a:t>
            </a:r>
          </a:p>
          <a:p>
            <a:pPr algn="just"/>
            <a:r>
              <a:rPr lang="zh-CN" altLang="en-US" sz="3600">
                <a:solidFill>
                  <a:srgbClr val="0000FF"/>
                </a:solidFill>
                <a:latin typeface="微软雅黑"/>
                <a:ea typeface="微软雅黑"/>
              </a:rPr>
              <a:t>   苏联为实现工业化，着重发展重工业忽视轻工业和农业的发展。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885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631825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51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00738"/>
            <a:ext cx="782638" cy="957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6148"/>
          <p:cNvSpPr txBox="1"/>
          <p:nvPr/>
        </p:nvSpPr>
        <p:spPr>
          <a:xfrm>
            <a:off x="508000" y="954088"/>
            <a:ext cx="960438" cy="132238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列宁</a:t>
            </a:r>
          </a:p>
        </p:txBody>
      </p:sp>
      <p:sp>
        <p:nvSpPr>
          <p:cNvPr id="17" name="文本框 6158"/>
          <p:cNvSpPr txBox="1"/>
          <p:nvPr/>
        </p:nvSpPr>
        <p:spPr>
          <a:xfrm>
            <a:off x="471488" y="3284538"/>
            <a:ext cx="958850" cy="19399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斯大林</a:t>
            </a:r>
          </a:p>
        </p:txBody>
      </p:sp>
      <p:sp>
        <p:nvSpPr>
          <p:cNvPr id="18" name="文本框 6160"/>
          <p:cNvSpPr txBox="1"/>
          <p:nvPr/>
        </p:nvSpPr>
        <p:spPr>
          <a:xfrm>
            <a:off x="2103438" y="1557338"/>
            <a:ext cx="7866062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1922</a:t>
            </a:r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年，成立了苏联</a:t>
            </a:r>
          </a:p>
        </p:txBody>
      </p:sp>
      <p:sp>
        <p:nvSpPr>
          <p:cNvPr id="78855" name="左大括号 13"/>
          <p:cNvSpPr/>
          <p:nvPr/>
        </p:nvSpPr>
        <p:spPr>
          <a:xfrm>
            <a:off x="1622425" y="2852738"/>
            <a:ext cx="384175" cy="2749550"/>
          </a:xfrm>
          <a:prstGeom prst="leftBrace">
            <a:avLst>
              <a:gd name="adj1" fmla="val 41219"/>
              <a:gd name="adj2" fmla="val 50000"/>
            </a:avLst>
          </a:prstGeom>
          <a:noFill/>
          <a:ln w="381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 b="1">
              <a:latin typeface="Calibri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2103438" y="908050"/>
            <a:ext cx="748823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1921</a:t>
            </a:r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年，新经济政策</a:t>
            </a:r>
          </a:p>
        </p:txBody>
      </p:sp>
      <p:sp>
        <p:nvSpPr>
          <p:cNvPr id="21" name="矩形 20"/>
          <p:cNvSpPr/>
          <p:nvPr/>
        </p:nvSpPr>
        <p:spPr>
          <a:xfrm>
            <a:off x="2198688" y="2276475"/>
            <a:ext cx="5332412" cy="13239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社会主义工业化建设</a:t>
            </a:r>
            <a:endParaRPr lang="en-US" altLang="zh-CN" sz="40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（完成一五二五计划）</a:t>
            </a:r>
          </a:p>
        </p:txBody>
      </p:sp>
      <p:sp>
        <p:nvSpPr>
          <p:cNvPr id="22" name="矩形 21"/>
          <p:cNvSpPr/>
          <p:nvPr/>
        </p:nvSpPr>
        <p:spPr>
          <a:xfrm>
            <a:off x="2103438" y="4868863"/>
            <a:ext cx="390048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苏联模</a:t>
            </a:r>
            <a:endParaRPr lang="en-US" altLang="zh-CN" sz="40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式形成</a:t>
            </a:r>
          </a:p>
        </p:txBody>
      </p:sp>
      <p:sp>
        <p:nvSpPr>
          <p:cNvPr id="23" name="矩形 22"/>
          <p:cNvSpPr/>
          <p:nvPr/>
        </p:nvSpPr>
        <p:spPr>
          <a:xfrm>
            <a:off x="2209800" y="3573463"/>
            <a:ext cx="44069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en-US" altLang="en-US" sz="40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农业集体化</a:t>
            </a:r>
          </a:p>
        </p:txBody>
      </p:sp>
      <p:sp>
        <p:nvSpPr>
          <p:cNvPr id="78860" name="左大括号 25"/>
          <p:cNvSpPr/>
          <p:nvPr/>
        </p:nvSpPr>
        <p:spPr>
          <a:xfrm>
            <a:off x="1622425" y="1323975"/>
            <a:ext cx="336550" cy="665163"/>
          </a:xfrm>
          <a:prstGeom prst="leftBrace">
            <a:avLst>
              <a:gd name="adj1" fmla="val 41587"/>
              <a:gd name="adj2" fmla="val 50000"/>
            </a:avLst>
          </a:prstGeom>
          <a:noFill/>
          <a:ln w="381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 b="1">
              <a:latin typeface="Calibri"/>
            </a:endParaRPr>
          </a:p>
        </p:txBody>
      </p:sp>
      <p:sp>
        <p:nvSpPr>
          <p:cNvPr id="35" name="左大括号 28"/>
          <p:cNvSpPr/>
          <p:nvPr/>
        </p:nvSpPr>
        <p:spPr>
          <a:xfrm>
            <a:off x="5080000" y="4652963"/>
            <a:ext cx="287338" cy="1716087"/>
          </a:xfrm>
          <a:prstGeom prst="leftBrace">
            <a:avLst>
              <a:gd name="adj1" fmla="val 41502"/>
              <a:gd name="adj2" fmla="val 50000"/>
            </a:avLst>
          </a:prstGeom>
          <a:noFill/>
          <a:ln w="381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 b="1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6" name="文本框 6160"/>
          <p:cNvSpPr txBox="1"/>
          <p:nvPr/>
        </p:nvSpPr>
        <p:spPr>
          <a:xfrm>
            <a:off x="5222875" y="4284663"/>
            <a:ext cx="6096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1936</a:t>
            </a:r>
            <a:r>
              <a:rPr lang="en-US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年，公布了新宪法</a:t>
            </a:r>
          </a:p>
        </p:txBody>
      </p:sp>
      <p:sp>
        <p:nvSpPr>
          <p:cNvPr id="37" name="文本框 6160"/>
          <p:cNvSpPr txBox="1"/>
          <p:nvPr/>
        </p:nvSpPr>
        <p:spPr>
          <a:xfrm>
            <a:off x="5272088" y="4872038"/>
            <a:ext cx="7054850" cy="1077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特征：高度集中的计划经济体制和高度集权的政治体制</a:t>
            </a:r>
          </a:p>
        </p:txBody>
      </p:sp>
      <p:sp>
        <p:nvSpPr>
          <p:cNvPr id="40" name="文本框 6160"/>
          <p:cNvSpPr txBox="1"/>
          <p:nvPr/>
        </p:nvSpPr>
        <p:spPr>
          <a:xfrm>
            <a:off x="5272088" y="6021388"/>
            <a:ext cx="561498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评价：①积极②弊端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5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1"/>
      <p:bldP spid="21" grpId="2"/>
      <p:bldP spid="22" grpId="3"/>
      <p:bldP spid="23" grpId="4"/>
      <p:bldP spid="35" grpId="5"/>
      <p:bldP spid="36" grpId="6"/>
      <p:bldP spid="37" grpId="7"/>
      <p:bldP spid="40" grpId="8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782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7827" name="表格 77826"/>
          <p:cNvGraphicFramePr>
            <a:graphicFrameLocks noGrp="1"/>
          </p:cNvGraphicFramePr>
          <p:nvPr/>
        </p:nvGraphicFramePr>
        <p:xfrm>
          <a:off x="320675" y="1531938"/>
          <a:ext cx="11572875" cy="5065713"/>
        </p:xfrm>
        <a:graphic>
          <a:graphicData uri="http://schemas.openxmlformats.org/drawingml/2006/table">
            <a:tbl>
              <a:tblPr/>
              <a:tblGrid>
                <a:gridCol w="2398713"/>
                <a:gridCol w="4132262"/>
                <a:gridCol w="5041900"/>
              </a:tblGrid>
              <a:tr h="660400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en-US" sz="2400" b="1">
                        <a:solidFill>
                          <a:srgbClr val="000099"/>
                        </a:solidFill>
                        <a:latin typeface="Arial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99"/>
                          </a:solidFill>
                          <a:latin typeface="Arial" pitchFamily="34" charset="0"/>
                          <a:ea typeface="黑体" panose="02010609060101010101" charset="-122"/>
                        </a:rPr>
                        <a:t>苏联模式 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Arial" pitchFamily="34" charset="0"/>
                          <a:ea typeface="黑体" panose="02010609060101010101" charset="-122"/>
                        </a:rPr>
                        <a:t>中国特色模式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5863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charset="-122"/>
                        </a:rPr>
                        <a:t>所有制</a:t>
                      </a: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52525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charset="-122"/>
                        </a:rPr>
                        <a:t>经济体制</a:t>
                      </a: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30287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charset="-122"/>
                        </a:rPr>
                        <a:t>工业化道路</a:t>
                      </a: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36638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charset="-122"/>
                        </a:rPr>
                        <a:t>农业发展道路</a:t>
                      </a:r>
                      <a:endParaRPr lang="en-US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zh-CN" sz="2800">
                          <a:latin typeface="Arial" pitchFamily="34" charset="0"/>
                        </a:rPr>
                        <a:t> 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libri"/>
                          <a:ea typeface="宋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</a:pPr>
                      <a:endParaRPr lang="zh-CN" altLang="zh-CN" sz="2800">
                        <a:latin typeface="Arial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Box 54"/>
          <p:cNvSpPr txBox="1"/>
          <p:nvPr/>
        </p:nvSpPr>
        <p:spPr>
          <a:xfrm>
            <a:off x="2830513" y="2593975"/>
            <a:ext cx="2438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anose="02010609060101010101" charset="-122"/>
              </a:rPr>
              <a:t>单一的公有制</a:t>
            </a:r>
          </a:p>
        </p:txBody>
      </p:sp>
      <p:sp>
        <p:nvSpPr>
          <p:cNvPr id="6" name="Text Box 52"/>
          <p:cNvSpPr txBox="1"/>
          <p:nvPr/>
        </p:nvSpPr>
        <p:spPr>
          <a:xfrm>
            <a:off x="2830513" y="3765550"/>
            <a:ext cx="40163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anose="02010609060101010101" charset="-122"/>
              </a:rPr>
              <a:t>高度集中计划经济体制</a:t>
            </a:r>
          </a:p>
        </p:txBody>
      </p:sp>
      <p:sp>
        <p:nvSpPr>
          <p:cNvPr id="7" name="Text Box 46"/>
          <p:cNvSpPr txBox="1"/>
          <p:nvPr/>
        </p:nvSpPr>
        <p:spPr>
          <a:xfrm>
            <a:off x="2830513" y="4906963"/>
            <a:ext cx="39020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anose="02010609060101010101" charset="-122"/>
              </a:rPr>
              <a:t>优先发展重工业</a:t>
            </a:r>
          </a:p>
        </p:txBody>
      </p:sp>
      <p:sp>
        <p:nvSpPr>
          <p:cNvPr id="8" name="Text Box 48"/>
          <p:cNvSpPr txBox="1"/>
          <p:nvPr/>
        </p:nvSpPr>
        <p:spPr>
          <a:xfrm>
            <a:off x="2830513" y="5948363"/>
            <a:ext cx="39020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黑体" panose="02010609060101010101" charset="-122"/>
              </a:rPr>
              <a:t>农业集体化</a:t>
            </a:r>
          </a:p>
        </p:txBody>
      </p:sp>
      <p:sp>
        <p:nvSpPr>
          <p:cNvPr id="9" name="Text Box 53"/>
          <p:cNvSpPr txBox="1"/>
          <p:nvPr/>
        </p:nvSpPr>
        <p:spPr>
          <a:xfrm>
            <a:off x="7664450" y="2227263"/>
            <a:ext cx="4333875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charset="-122"/>
              </a:rPr>
              <a:t>公有制为主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charset="-122"/>
              </a:rPr>
              <a:t>多种所有制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charset="-122"/>
              </a:rPr>
              <a:t>并存</a:t>
            </a:r>
          </a:p>
        </p:txBody>
      </p:sp>
      <p:sp>
        <p:nvSpPr>
          <p:cNvPr id="10" name="Text Box 51"/>
          <p:cNvSpPr txBox="1"/>
          <p:nvPr/>
        </p:nvSpPr>
        <p:spPr>
          <a:xfrm>
            <a:off x="7559675" y="3735388"/>
            <a:ext cx="43338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charset="-122"/>
              </a:rPr>
              <a:t>社会主义市场经济体制</a:t>
            </a:r>
          </a:p>
        </p:txBody>
      </p:sp>
      <p:sp>
        <p:nvSpPr>
          <p:cNvPr id="11" name="Text Box 50"/>
          <p:cNvSpPr txBox="1"/>
          <p:nvPr/>
        </p:nvSpPr>
        <p:spPr>
          <a:xfrm>
            <a:off x="7559675" y="4908550"/>
            <a:ext cx="43338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农、轻、重协调发展</a:t>
            </a:r>
          </a:p>
        </p:txBody>
      </p:sp>
      <p:sp>
        <p:nvSpPr>
          <p:cNvPr id="12" name="Text Box 49"/>
          <p:cNvSpPr txBox="1"/>
          <p:nvPr/>
        </p:nvSpPr>
        <p:spPr>
          <a:xfrm>
            <a:off x="7559675" y="5713413"/>
            <a:ext cx="43338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家庭联产承包责任制  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                                                 </a:t>
            </a:r>
          </a:p>
        </p:txBody>
      </p:sp>
      <p:sp>
        <p:nvSpPr>
          <p:cNvPr id="77861" name="Rectangle 83"/>
          <p:cNvSpPr/>
          <p:nvPr/>
        </p:nvSpPr>
        <p:spPr>
          <a:xfrm>
            <a:off x="1600200" y="854075"/>
            <a:ext cx="952341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2060"/>
                </a:solidFill>
                <a:latin typeface="Calibri"/>
                <a:ea typeface="华文隶书" pitchFamily="2" charset="-122"/>
              </a:rPr>
              <a:t>比较苏联模式与中国特色社会主义的不同？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64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413" y="1398588"/>
            <a:ext cx="8893175" cy="47640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7650" name="Picture 35" descr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1663" y="242888"/>
            <a:ext cx="3089275" cy="752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577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1285875" cy="128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7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0" y="5218113"/>
            <a:ext cx="1435100" cy="175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80" name="Text Box 2"/>
          <p:cNvSpPr txBox="1"/>
          <p:nvPr/>
        </p:nvSpPr>
        <p:spPr>
          <a:xfrm>
            <a:off x="1049338" y="806450"/>
            <a:ext cx="11215687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“社会主义究竟是个什么样子，苏联搞了很多年，也并没有完全搞清楚。可能列宁的思路比较好，搞了个新经济政策，但是后来苏联的模式僵化了。”                          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邓小平</a:t>
            </a:r>
          </a:p>
        </p:txBody>
      </p:sp>
      <p:sp>
        <p:nvSpPr>
          <p:cNvPr id="75781" name="Text Box 3"/>
          <p:cNvSpPr txBox="1"/>
          <p:nvPr/>
        </p:nvSpPr>
        <p:spPr>
          <a:xfrm>
            <a:off x="411163" y="3467100"/>
            <a:ext cx="11356975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）材料“后来苏联的模式僵化了”的“模式”指什么？   它的特点是什么？</a:t>
            </a:r>
          </a:p>
        </p:txBody>
      </p:sp>
      <p:sp>
        <p:nvSpPr>
          <p:cNvPr id="75782" name="Rectangle 4"/>
          <p:cNvSpPr/>
          <p:nvPr/>
        </p:nvSpPr>
        <p:spPr>
          <a:xfrm rot="-10800000" flipV="1">
            <a:off x="379413" y="2359025"/>
            <a:ext cx="113569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</a:rPr>
              <a:t>请回答：</a:t>
            </a:r>
            <a:r>
              <a:rPr lang="zh-CN" altLang="en-US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（</a:t>
            </a:r>
            <a:r>
              <a:rPr lang="en-US" altLang="zh-CN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1</a:t>
            </a:r>
            <a:r>
              <a:rPr lang="zh-CN" altLang="en-US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）新经济政策是哪一年实施的？为什么说它比较好？</a:t>
            </a:r>
          </a:p>
        </p:txBody>
      </p:sp>
      <p:sp>
        <p:nvSpPr>
          <p:cNvPr id="75783" name="Text Box 5"/>
          <p:cNvSpPr txBox="1"/>
          <p:nvPr/>
        </p:nvSpPr>
        <p:spPr>
          <a:xfrm>
            <a:off x="792163" y="5141913"/>
            <a:ext cx="7010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>
                <a:solidFill>
                  <a:srgbClr val="040CBC"/>
                </a:solidFill>
                <a:latin typeface="楷体" pitchFamily="49" charset="-122"/>
                <a:ea typeface="楷体" pitchFamily="49" charset="-122"/>
              </a:rPr>
              <a:t>）中国应从苏联模式中吸取哪些教训？</a:t>
            </a:r>
          </a:p>
        </p:txBody>
      </p:sp>
      <p:sp>
        <p:nvSpPr>
          <p:cNvPr id="8" name="Text Box 6"/>
          <p:cNvSpPr txBox="1"/>
          <p:nvPr/>
        </p:nvSpPr>
        <p:spPr>
          <a:xfrm>
            <a:off x="746125" y="2917825"/>
            <a:ext cx="63182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1921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年，促进国民经济稳步发展。</a:t>
            </a:r>
          </a:p>
        </p:txBody>
      </p:sp>
      <p:sp>
        <p:nvSpPr>
          <p:cNvPr id="9" name="Text Box 7"/>
          <p:cNvSpPr txBox="1"/>
          <p:nvPr/>
        </p:nvSpPr>
        <p:spPr>
          <a:xfrm>
            <a:off x="587375" y="4441825"/>
            <a:ext cx="1121568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斯大林模式 。特点：高度集中的计划经济体制和高度集权的政治体制 </a:t>
            </a:r>
          </a:p>
        </p:txBody>
      </p:sp>
      <p:sp>
        <p:nvSpPr>
          <p:cNvPr id="10" name="Text Box 8"/>
          <p:cNvSpPr txBox="1"/>
          <p:nvPr/>
        </p:nvSpPr>
        <p:spPr>
          <a:xfrm>
            <a:off x="585788" y="5819775"/>
            <a:ext cx="112172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从国情出发；要农轻重比例协调发展，要维护农民利益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……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497965" y="393721"/>
            <a:ext cx="9195620" cy="10147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三、苏联社会主义工业化建设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712120" y="2553644"/>
            <a:ext cx="1152852" cy="1062138"/>
            <a:chOff x="10805" y="35"/>
            <a:chExt cx="3067" cy="2642"/>
          </a:xfrm>
        </p:grpSpPr>
        <p:pic>
          <p:nvPicPr>
            <p:cNvPr id="4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805" y="35"/>
              <a:ext cx="3067" cy="2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本框 2"/>
            <p:cNvSpPr txBox="1">
              <a:spLocks noChangeArrowheads="1"/>
            </p:cNvSpPr>
            <p:nvPr/>
          </p:nvSpPr>
          <p:spPr bwMode="auto">
            <a:xfrm>
              <a:off x="11029" y="496"/>
              <a:ext cx="2843" cy="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400" b="1">
                  <a:latin typeface="楷体" pitchFamily="49" charset="-122"/>
                  <a:ea typeface="楷体" pitchFamily="49" charset="-122"/>
                </a:rPr>
                <a:t>笔 记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3359944" y="1536656"/>
            <a:ext cx="6643688" cy="5077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启示：</a:t>
            </a:r>
            <a:endParaRPr lang="en-US" altLang="zh-CN" sz="36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１、经济建设要从国情出发，遵循客观经济发展规律，使农、轻、重应按比例协调发展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２、政治上要加强社会主义民主与法制建设，防止个人崇拜等。</a:t>
            </a:r>
          </a:p>
        </p:txBody>
      </p:sp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WordArt 2" descr="白色大理石"/>
          <p:cNvSpPr>
            <a:spLocks noTextEdit="1"/>
          </p:cNvSpPr>
          <p:nvPr/>
        </p:nvSpPr>
        <p:spPr>
          <a:xfrm>
            <a:off x="675958" y="409575"/>
            <a:ext cx="2143125" cy="949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总结</a:t>
            </a:r>
            <a:endParaRPr lang="zh-CN" altLang="en-US" sz="36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6" name="Rectangle 3"/>
          <p:cNvSpPr/>
          <p:nvPr/>
        </p:nvSpPr>
        <p:spPr>
          <a:xfrm>
            <a:off x="3810000" y="800735"/>
            <a:ext cx="6643688" cy="11988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ClrTx/>
              <a:buFont typeface="Arial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20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世纪二三十年代苏联社会主义建设具有怎样的特点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? </a:t>
            </a:r>
          </a:p>
        </p:txBody>
      </p:sp>
      <p:sp>
        <p:nvSpPr>
          <p:cNvPr id="75780" name="Text Box 4"/>
          <p:cNvSpPr txBox="1"/>
          <p:nvPr/>
        </p:nvSpPr>
        <p:spPr>
          <a:xfrm>
            <a:off x="1919288" y="2133600"/>
            <a:ext cx="8424862" cy="42767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二三十年代苏联社会主义建设总的特点是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道路曲折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先后出现过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两次重大转折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第一次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发生在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列宁时期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，即由战时共产主义政策转为新经济政策；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第二次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发生在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斯大林时期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，即放弃新经济政策，实行社会主义工业化、农业集体化。</a:t>
            </a:r>
          </a:p>
        </p:txBody>
      </p:sp>
      <p:sp>
        <p:nvSpPr>
          <p:cNvPr id="41988" name="日期占位符 1"/>
          <p:cNvSpPr/>
          <p:nvPr>
            <p:ph type="dt" sz="half" idx="10"/>
          </p:nvPr>
        </p:nvSpPr>
        <p:spPr/>
        <p:txBody>
          <a:bodyPr anchor="b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</a:lstStyle>
          <a:p>
            <a:pPr lvl="0"/>
            <a:endParaRPr lang="zh-CN" altLang="en-US" sz="1400"/>
          </a:p>
        </p:txBody>
      </p:sp>
      <p:pic>
        <p:nvPicPr>
          <p:cNvPr id="7578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204700" y="11087100"/>
            <a:ext cx="355600" cy="419100"/>
          </a:xfrm>
          <a:prstGeom prst="cube">
            <a:avLst/>
          </a:prstGeom>
        </p:spPr>
      </p:pic>
      <p:pic>
        <p:nvPicPr>
          <p:cNvPr id="7578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95000" y="11938000"/>
            <a:ext cx="304800" cy="2159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7.xml><?xml version="1.0" encoding="utf-8"?>
<p:tagLst xmlns:p="http://schemas.openxmlformats.org/presentationml/2006/main">
  <p:tag name="KSO_WM_BEAUTIFY_FLAG" val="#wm#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AG_VERSION" val="1.0"/>
  <p:tag name="KSO_WM_TEMPLATE_CATEGORY" val="custom"/>
  <p:tag name="KSO_WM_TEMPLATE_INDEX" val="20184573"/>
  <p:tag name="KSO_WM_TEMPLATE_THUMBS_INDEX" val="1、9、12、16、5、22、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43"/>
  <p:tag name="KSO_WM_UNIT_CLEAR" val="1"/>
  <p:tag name="KSO_WM_UNIT_FILL_FORE_SCHEMECOLOR_INDEX" val="5"/>
  <p:tag name="KSO_WM_UNIT_FILL_TYPE" val="1"/>
  <p:tag name="KSO_WM_UNIT_ID" val="258*m_i*1_1"/>
  <p:tag name="KSO_WM_UNIT_INDEX" val="1_1"/>
  <p:tag name="KSO_WM_UNIT_LAYERLEVEL" val="1_1"/>
  <p:tag name="KSO_WM_UNIT_TEXT_FILL_FORE_SCHEMECOLOR_INDEX" val="14"/>
  <p:tag name="KSO_WM_UNIT_TEXT_FILL_TYPE" val="1"/>
  <p:tag name="KSO_WM_UNIT_TYPE" val="m_i"/>
  <p:tag name="KSO_WM_UNIT_USESOURCEFORMAT_APPLY" val="0"/>
</p:tagLst>
</file>

<file path=ppt/tags/tag9.xml><?xml version="1.0" encoding="utf-8"?>
<p:tagLst xmlns:p="http://schemas.openxmlformats.org/presentationml/2006/main">
  <p:tag name="KSO_WM_BEAUTIFY_FLAG" val="#wm#"/>
  <p:tag name="KSO_WM_TEMPLATE_CATEGORY" val="diagram"/>
  <p:tag name="KSO_WM_TEMPLATE_INDEX" val="160443"/>
</p:tagLst>
</file>

<file path=ppt/tags/tag10.xml><?xml version="1.0" encoding="utf-8"?>
<p:tagLst xmlns:p="http://schemas.openxmlformats.org/presentationml/2006/main">
  <p:tag name="REFSHAPE" val="897882532"/>
</p:tagLst>
</file>

<file path=ppt/tags/tag11.xml><?xml version="1.0" encoding="utf-8"?>
<p:tagLst xmlns:p="http://schemas.openxmlformats.org/presentationml/2006/main">
  <p:tag name="REFSHAPE" val="897882396"/>
</p:tagLst>
</file>

<file path=ppt/tags/tag12.xml><?xml version="1.0" encoding="utf-8"?>
<p:tagLst xmlns:p="http://schemas.openxmlformats.org/presentationml/2006/main">
  <p:tag name="REFSHAPE" val="897880220"/>
</p:tagLst>
</file>

<file path=ppt/tags/tag13.xml><?xml version="1.0" encoding="utf-8"?>
<p:tagLst xmlns:p="http://schemas.openxmlformats.org/presentationml/2006/main">
  <p:tag name="REFSHAPE" val="897881444"/>
</p:tagLst>
</file>

<file path=ppt/tags/tag14.xml><?xml version="1.0" encoding="utf-8"?>
<p:tagLst xmlns:p="http://schemas.openxmlformats.org/presentationml/2006/main">
  <p:tag name="REFSHAPE" val="897882260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160501"/>
</p:tagLst>
</file>

<file path=ppt/tags/tag16.xml><?xml version="1.0" encoding="utf-8"?>
<p:tagLst xmlns:p="http://schemas.openxmlformats.org/presentationml/2006/main">
  <p:tag name="KSO_WM_BEAUTIFY_FLAG" val="#wm#"/>
  <p:tag name="KSO_WM_SLIDE_MODEL_TYPE" val="timeline"/>
  <p:tag name="KSO_WM_TEMPLATE_CATEGORY" val="custom"/>
  <p:tag name="KSO_WM_TEMPLATE_INDEX" val="160501"/>
</p:tagLst>
</file>

<file path=ppt/tags/tag17.xml><?xml version="1.0" encoding="utf-8"?>
<p:tagLst xmlns:p="http://schemas.openxmlformats.org/presentationml/2006/main">
  <p:tag name="KSO_WM_UNIT_TABLE_BEAUTIFY" val="smartTable{a02a33e2-4508-47b7-ba26-6a53e3ec52c5}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160501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160501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160501"/>
</p:tagLst>
</file>

<file path=ppt/tags/tag2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4_空白设计模板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319</Paragraphs>
  <Slides>44</Slides>
  <Notes>3</Notes>
  <HiddenSlides>4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时空定位</vt:lpstr>
      <vt:lpstr>Slide 11</vt:lpstr>
      <vt:lpstr>Slide 12</vt:lpstr>
      <vt:lpstr>Slide 13</vt:lpstr>
      <vt:lpstr>Slide 14</vt:lpstr>
      <vt:lpstr>Slide 15</vt:lpstr>
      <vt:lpstr>二、苏联的工业化</vt:lpstr>
      <vt:lpstr>Slide 17</vt:lpstr>
      <vt:lpstr>苏联为什么要优先发展重工业？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三、农业集体化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2020-09-17T11:20:20Z</cp:lastPrinted>
  <dcterms:created xsi:type="dcterms:W3CDTF">2020-09-17T11:20:20Z</dcterms:created>
  <dcterms:modified xsi:type="dcterms:W3CDTF">2020-09-17T03:20:42Z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