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theme/theme2.xml" ContentType="application/vnd.openxmlformats-officedocument.theme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ags/tag43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  <p:sldMasterId id="2147483733" r:id="rId3"/>
  </p:sldMasterIdLst>
  <p:notesMasterIdLst>
    <p:notesMasterId r:id="rId37"/>
  </p:notesMasterIdLst>
  <p:sldIdLst>
    <p:sldId id="256" r:id="rId4"/>
    <p:sldId id="292" r:id="rId5"/>
    <p:sldId id="273" r:id="rId6"/>
    <p:sldId id="293" r:id="rId7"/>
    <p:sldId id="295" r:id="rId8"/>
    <p:sldId id="300" r:id="rId9"/>
    <p:sldId id="297" r:id="rId10"/>
    <p:sldId id="296" r:id="rId11"/>
    <p:sldId id="298" r:id="rId12"/>
    <p:sldId id="299" r:id="rId13"/>
    <p:sldId id="301" r:id="rId14"/>
    <p:sldId id="306" r:id="rId15"/>
    <p:sldId id="305" r:id="rId16"/>
    <p:sldId id="303" r:id="rId17"/>
    <p:sldId id="308" r:id="rId18"/>
    <p:sldId id="309" r:id="rId19"/>
    <p:sldId id="310" r:id="rId20"/>
    <p:sldId id="312" r:id="rId21"/>
    <p:sldId id="316" r:id="rId22"/>
    <p:sldId id="317" r:id="rId23"/>
    <p:sldId id="319" r:id="rId24"/>
    <p:sldId id="324" r:id="rId25"/>
    <p:sldId id="313" r:id="rId26"/>
    <p:sldId id="318" r:id="rId27"/>
    <p:sldId id="268" r:id="rId28"/>
    <p:sldId id="321" r:id="rId29"/>
    <p:sldId id="322" r:id="rId30"/>
    <p:sldId id="323" r:id="rId31"/>
    <p:sldId id="320" r:id="rId32"/>
    <p:sldId id="315" r:id="rId33"/>
    <p:sldId id="325" r:id="rId34"/>
    <p:sldId id="269" r:id="rId35"/>
    <p:sldId id="326" r:id="rId36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F8D7D0-8010-4F6A-B193-1E2E61CECC83}" type="datetimeFigureOut">
              <a:rPr lang="zh-CN" altLang="en-US" smtClean="0"/>
              <a:t>2019-09-30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FC833-4F13-45C5-A190-B6C26BA8089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9607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备注占位符 2"/>
          <p:cNvSpPr>
            <a:spLocks noGrp="1" noChangeArrowheads="1"/>
          </p:cNvSpPr>
          <p:nvPr>
            <p:ph type="body" idx="4294967295"/>
          </p:nvPr>
        </p:nvSpPr>
        <p:spPr bwMode="auto"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40964" name="灯片编号占位符 3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F5423B8D-E7DC-4CF4-A8D0-C88AA58F0265}" type="slidenum">
              <a:rPr lang="zh-CN" altLang="en-US">
                <a:solidFill>
                  <a:prstClr val="black"/>
                </a:solidFill>
                <a:latin typeface="Calibri" pitchFamily="34" charset="0"/>
              </a:rPr>
              <a:pPr eaLnBrk="1" hangingPunct="1"/>
              <a:t>24</a:t>
            </a:fld>
            <a:endParaRPr lang="zh-CN" altLang="en-US">
              <a:solidFill>
                <a:prstClr val="black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1987" name="文本占位符 2"/>
          <p:cNvSpPr>
            <a:spLocks noGrp="1"/>
          </p:cNvSpPr>
          <p:nvPr>
            <p:ph type="body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5" Type="http://schemas.openxmlformats.org/officeDocument/2006/relationships/tags" Target="../tags/tag5.xml"/><Relationship Id="rId4" Type="http://schemas.openxmlformats.org/officeDocument/2006/relationships/tags" Target="../tags/tag4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0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14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tags" Target="../tags/tag21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4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28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3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tags" Target="../tags/tag34.xml"/><Relationship Id="rId5" Type="http://schemas.openxmlformats.org/officeDocument/2006/relationships/tags" Target="../tags/tag33.xml"/><Relationship Id="rId4" Type="http://schemas.openxmlformats.org/officeDocument/2006/relationships/tags" Target="../tags/tag3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tags" Target="../tags/tag3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38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41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173158"/>
            <a:ext cx="7772400" cy="1470025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2643182"/>
            <a:ext cx="6670366" cy="175260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924181"/>
            <a:ext cx="7772400" cy="1362075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42875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4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1071546"/>
            <a:ext cx="5111750" cy="50497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3" y="1071547"/>
            <a:ext cx="3008313" cy="34290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8" y="285728"/>
            <a:ext cx="8230993" cy="696626"/>
          </a:xfrm>
        </p:spPr>
        <p:txBody>
          <a:bodyPr anchor="ctr"/>
          <a:lstStyle>
            <a:lvl1pPr algn="ctr">
              <a:defRPr sz="36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642918"/>
            <a:ext cx="785818" cy="4572032"/>
          </a:xfrm>
        </p:spPr>
        <p:txBody>
          <a:bodyPr vert="eaVert" anchor="ctr"/>
          <a:lstStyle>
            <a:lvl1pPr algn="l">
              <a:defRPr sz="2400" b="0"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541340"/>
            <a:ext cx="6415094" cy="5459428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zh-CN" altLang="en-US" smtClean="0"/>
              <a:t>单击图标添加图片</a:t>
            </a:r>
            <a:endParaRPr kumimoji="0"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2" y="1000108"/>
            <a:ext cx="914368" cy="421484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74639"/>
            <a:ext cx="1543032" cy="5851525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1513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502447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9972454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02449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942536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02413" y="2588300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17763616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502447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342618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02449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41553817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02413" y="2588286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18756518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502447" y="1296000"/>
            <a:ext cx="396243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4679194" y="1296000"/>
            <a:ext cx="396243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7516964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502448" y="952508"/>
            <a:ext cx="8139178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7088099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502412" y="2588282"/>
            <a:ext cx="8139178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</a:p>
        </p:txBody>
      </p:sp>
    </p:spTree>
    <p:extLst>
      <p:ext uri="{BB962C8B-B14F-4D97-AF65-F5344CB8AC3E}">
        <p14:creationId xmlns:p14="http://schemas.microsoft.com/office/powerpoint/2010/main" val="30029721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664E8-B4D2-45FF-B270-5F317BF2E6B7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39678-6B23-4CB1-8A5C-F801142D93B5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93565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EB3F-3D84-4250-851E-0E93AEC5B56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937EF-F35C-4DE8-9609-012C03CA760E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4140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DD2B6-02E7-4A48-8B7A-1C879334189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76DDA-28C3-4091-888E-80B6DBA7EA7C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5604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C1B54-8230-4C1A-838D-C7F7CDBBC53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733EC-A7C0-41F1-8F89-26EA956C19CC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1391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F56EA-2BC1-497B-AF38-85187D79DB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98DA6-FF4C-4953-B839-C20A11B95CD4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909652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0817D-4413-40F6-ADBD-CD42CE99CB1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FE312-55C6-46F7-9647-EF0F17254743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200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AA898-E89A-499F-A4A2-CA6D4D19F0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039F5-2209-4036-A902-9EA4DE03ECA1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90850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3C63E-E34E-4C76-8A28-77C3CA21278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EFFC9-5DA9-47E5-A6C5-0C7550CF647F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99625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3F466-C72E-4D96-9559-598619AAB92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8A478-9195-492F-B278-8B233A726B69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587525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2246D-D134-4649-AA9E-871615AC48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8EACB-7669-44F4-9FE8-18A941E11CE9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27507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250EC-8692-4634-AF01-3440B15EA73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A4C1E-DBC8-4B57-A2D7-AAB03F15CAE0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57084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7FE5674E-7F98-4A53-87DC-5EC883CF73EA}" type="slidenum">
              <a:rPr lang="en-US" altLang="zh-CN"/>
              <a:pPr>
                <a:defRPr/>
              </a:pPr>
              <a:t>‹#›</a:t>
            </a:fld>
            <a:endParaRPr lang="en-US" altLang="zh-CN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7997536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664E8-B4D2-45FF-B270-5F317BF2E6B7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F39678-6B23-4CB1-8A5C-F801142D93B5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5051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6EB3F-3D84-4250-851E-0E93AEC5B566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937EF-F35C-4DE8-9609-012C03CA760E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00571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3DD2B6-02E7-4A48-8B7A-1C879334189A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76DDA-28C3-4091-888E-80B6DBA7EA7C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73873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5C1B54-8230-4C1A-838D-C7F7CDBBC53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6733EC-A7C0-41F1-8F89-26EA956C19CC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144181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CF56EA-2BC1-497B-AF38-85187D79DB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98DA6-FF4C-4953-B839-C20A11B95CD4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21027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0817D-4413-40F6-ADBD-CD42CE99CB11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FE312-55C6-46F7-9647-EF0F17254743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589392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4AA898-E89A-499F-A4A2-CA6D4D19F0D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039F5-2209-4036-A902-9EA4DE03ECA1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17720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3C63E-E34E-4C76-8A28-77C3CA21278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EFFC9-5DA9-47E5-A6C5-0C7550CF647F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24304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03F466-C72E-4D96-9559-598619AAB92D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8A478-9195-492F-B278-8B233A726B69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25576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2246D-D134-4649-AA9E-871615AC482E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48EACB-7669-44F4-9FE8-18A941E11CE9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4012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250EC-8692-4634-AF01-3440B15EA730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5A4C1E-DBC8-4B57-A2D7-AAB03F15CAE0}" type="slidenum">
              <a:rPr lang="zh-CN" altLang="en-US"/>
              <a:pPr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39342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 smtClean="0"/>
            </a:lvl1pPr>
          </a:lstStyle>
          <a:p>
            <a:pPr>
              <a:defRPr/>
            </a:pPr>
            <a:fld id="{7FE5674E-7F98-4A53-87DC-5EC883CF73EA}" type="slidenum">
              <a:rPr lang="en-US" altLang="zh-CN"/>
              <a:pPr>
                <a:defRPr/>
              </a:pPr>
              <a:t>‹#›</a:t>
            </a:fld>
            <a:endParaRPr lang="en-US" altLang="zh-CN"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77250825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slideLayout" Target="../slideLayouts/slideLayout3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5.xml"/><Relationship Id="rId7" Type="http://schemas.openxmlformats.org/officeDocument/2006/relationships/slideLayout" Target="../slideLayouts/slideLayout39.xml"/><Relationship Id="rId12" Type="http://schemas.openxmlformats.org/officeDocument/2006/relationships/slideLayout" Target="../slideLayouts/slideLayout44.xml"/><Relationship Id="rId2" Type="http://schemas.openxmlformats.org/officeDocument/2006/relationships/slideLayout" Target="../slideLayouts/slideLayout34.xml"/><Relationship Id="rId1" Type="http://schemas.openxmlformats.org/officeDocument/2006/relationships/slideLayout" Target="../slideLayouts/slideLayout33.xml"/><Relationship Id="rId6" Type="http://schemas.openxmlformats.org/officeDocument/2006/relationships/slideLayout" Target="../slideLayouts/slideLayout38.xml"/><Relationship Id="rId11" Type="http://schemas.openxmlformats.org/officeDocument/2006/relationships/slideLayout" Target="../slideLayouts/slideLayout43.xml"/><Relationship Id="rId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42.xml"/><Relationship Id="rId4" Type="http://schemas.openxmlformats.org/officeDocument/2006/relationships/slideLayout" Target="../slideLayouts/slideLayout36.xml"/><Relationship Id="rId9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2">
            <a:duotone>
              <a:schemeClr val="accent1"/>
              <a:srgbClr val="FFFFFF"/>
            </a:duotone>
            <a:lum bright="12000" contrast="40000"/>
          </a:blip>
          <a:stretch>
            <a:fillRect/>
          </a:stretch>
        </p:blipFill>
        <p:spPr>
          <a:xfrm>
            <a:off x="6667811" y="4915163"/>
            <a:ext cx="2476191" cy="1942857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40951"/>
            <a:ext cx="4572000" cy="71438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latinLnBrk="0" hangingPunct="1"/>
            <a:endParaRPr kumimoji="0"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3">
            <a:duotone>
              <a:schemeClr val="accent1"/>
              <a:srgbClr val="FFFFFF"/>
            </a:duotone>
            <a:lum bright="35000" contrast="40000"/>
          </a:blip>
          <a:stretch>
            <a:fillRect/>
          </a:stretch>
        </p:blipFill>
        <p:spPr>
          <a:xfrm>
            <a:off x="0" y="6420465"/>
            <a:ext cx="9144000" cy="43755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4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7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2019-09-29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7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7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92" r:id="rId12"/>
    <p:sldLayoutId id="2147483694" r:id="rId13"/>
    <p:sldLayoutId id="2147483695" r:id="rId14"/>
    <p:sldLayoutId id="2147483716" r:id="rId15"/>
    <p:sldLayoutId id="2147483718" r:id="rId16"/>
    <p:sldLayoutId id="2147483719" r:id="rId17"/>
    <p:sldLayoutId id="2147483754" r:id="rId18"/>
    <p:sldLayoutId id="2147483756" r:id="rId19"/>
    <p:sldLayoutId id="2147483757" r:id="rId20"/>
  </p:sldLayoutIdLst>
  <p:txStyles>
    <p:titleStyle>
      <a:lvl1pPr algn="ctr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50000"/>
        <a:buFont typeface="Wingdings 2"/>
        <a:buChar char="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2"/>
        </a:buClr>
        <a:buSzPct val="50000"/>
        <a:buFont typeface="Wingdings 2"/>
        <a:buChar char="³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3"/>
        </a:buClr>
        <a:buSzPct val="60000"/>
        <a:buFont typeface="Wingdings 2"/>
        <a:buChar char="®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5"/>
        </a:buClr>
        <a:buSzPct val="45000"/>
        <a:buFont typeface="Wingdings 2"/>
        <a:buChar char="¯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6"/>
        </a:buClr>
        <a:buFont typeface="Wingdings 2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823139C-8FA7-4344-9CDA-73C549A2993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D4C803-C6F9-411A-B3C0-0D24D7165EB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0901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823139C-8FA7-4344-9CDA-73C549A2993F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2019-09-29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D4C803-C6F9-411A-B3C0-0D24D7165EB3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CN" altLang="en-US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0852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9.xml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259632" y="1196753"/>
            <a:ext cx="6768752" cy="1470025"/>
          </a:xfrm>
        </p:spPr>
        <p:txBody>
          <a:bodyPr/>
          <a:lstStyle/>
          <a:p>
            <a:r>
              <a:rPr lang="zh-CN" altLang="en-US" dirty="0" smtClean="0">
                <a:solidFill>
                  <a:schemeClr val="tx1"/>
                </a:solidFill>
              </a:rPr>
              <a:t>第</a:t>
            </a:r>
            <a:r>
              <a:rPr lang="en-US" altLang="zh-CN" dirty="0" smtClean="0">
                <a:solidFill>
                  <a:schemeClr val="tx1"/>
                </a:solidFill>
              </a:rPr>
              <a:t>10</a:t>
            </a:r>
            <a:r>
              <a:rPr lang="zh-CN" altLang="en-US" dirty="0" smtClean="0">
                <a:solidFill>
                  <a:schemeClr val="tx1"/>
                </a:solidFill>
              </a:rPr>
              <a:t>课 辽夏金元的统治</a:t>
            </a:r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15617" y="3284984"/>
            <a:ext cx="6984776" cy="1752600"/>
          </a:xfrm>
        </p:spPr>
        <p:txBody>
          <a:bodyPr>
            <a:normAutofit fontScale="85000" lnSpcReduction="20000"/>
          </a:bodyPr>
          <a:lstStyle/>
          <a:p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课程标准：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、了解</a:t>
            </a:r>
            <a:r>
              <a:rPr lang="zh-CN" altLang="en-US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辽夏金元政权的建立、发展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及相关制度建设，</a:t>
            </a:r>
            <a:r>
              <a:rPr lang="zh-CN" altLang="en-US" b="1" dirty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认识中华民族发展的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多元性；</a:t>
            </a:r>
            <a:endParaRPr lang="en-US" altLang="zh-CN" b="1" dirty="0" smtClean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  <a:p>
            <a:r>
              <a:rPr lang="en-US" altLang="zh-CN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solidFill>
                  <a:schemeClr val="tx1"/>
                </a:solidFill>
                <a:latin typeface="宋体" pitchFamily="2" charset="-122"/>
                <a:ea typeface="宋体" pitchFamily="2" charset="-122"/>
              </a:rPr>
              <a:t>、认识少数民族政权在统一多民族封建国家发展中的重要作用。</a:t>
            </a:r>
            <a:endParaRPr lang="zh-CN" altLang="en-US" b="1" dirty="0">
              <a:solidFill>
                <a:schemeClr val="tx1"/>
              </a:solidFill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36065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8229600" cy="1143000"/>
          </a:xfrm>
        </p:spPr>
        <p:txBody>
          <a:bodyPr/>
          <a:lstStyle/>
          <a:p>
            <a:r>
              <a:rPr lang="zh-CN" altLang="en-US" dirty="0" smtClean="0"/>
              <a:t>一、辽朝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340768"/>
            <a:ext cx="8280920" cy="482453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、起源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）契丹族与鲜卑同源，在辽河上游过着游牧、渔猎的生活；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）隋唐时期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，与汉族经济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、文化联系日益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密切；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）唐末，北方汉人带去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了先进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的生产技术和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生活方式；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9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世纪后期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，有了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农耕、冶铁和纺织等产业，并开始建筑房屋、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城邑；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916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年，耶律阿保机建立契丹国，定都上京，后改国号为辽，与北宋长期对峙。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87948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80" y="26075"/>
            <a:ext cx="9067320" cy="686622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31226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、巩固发展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196757"/>
            <a:ext cx="8712968" cy="79208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）农业：提倡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农业，垦艺荒田，接受农耕生活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08912" y="2132856"/>
            <a:ext cx="7848872" cy="2554545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       </a:t>
            </a:r>
            <a:r>
              <a:rPr kumimoji="0" lang="zh-CN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宋神宗</a:t>
            </a:r>
            <a:r>
              <a:rPr kumimoji="0" lang="zh-CN" altLang="zh-C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：“二虏（指辽和西夏）之势所以难制者，有城国（指</a:t>
            </a:r>
            <a:r>
              <a:rPr kumimoji="0" lang="zh-CN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农业经济</a:t>
            </a:r>
            <a:r>
              <a:rPr kumimoji="0" lang="zh-CN" altLang="zh-C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），有行国（指游牧经济）</a:t>
            </a:r>
            <a:r>
              <a:rPr kumimoji="0" lang="en-US" altLang="zh-C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······</a:t>
            </a:r>
            <a:r>
              <a:rPr kumimoji="0" lang="zh-CN" altLang="zh-C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比之汉、唐最为强盛</a:t>
            </a:r>
            <a:r>
              <a:rPr kumimoji="0" lang="zh-CN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”</a:t>
            </a:r>
            <a:r>
              <a:rPr kumimoji="0" lang="zh-CN" alt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。</a:t>
            </a:r>
            <a:endParaRPr kumimoji="0" lang="en-US" altLang="zh-CN" sz="3200" b="1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Times New Roman" panose="02020603050405020304" pitchFamily="18" charset="0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                                                </a:t>
            </a:r>
            <a:r>
              <a:rPr kumimoji="0" lang="zh-CN" altLang="zh-C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——</a:t>
            </a:r>
            <a:r>
              <a:rPr kumimoji="0" lang="zh-CN" altLang="zh-C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Times New Roman" panose="02020603050405020304" pitchFamily="18" charset="0"/>
              </a:rPr>
              <a:t>《道山清话》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23536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11560" y="1052736"/>
            <a:ext cx="7992888" cy="3854167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）文化：仿照汉字偏旁创制契丹文字，接受汉族封建文化；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）政治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b="1" dirty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设置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南、北面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官制：北面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官负责契丹等游牧民族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事务；南面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官负责汉人为主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事务；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皇帝和宫廷定期迁徙；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迁徙中的行营是国家政治中心。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66824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512" y="2132856"/>
            <a:ext cx="8784976" cy="1359024"/>
          </a:xfrm>
          <a:solidFill>
            <a:srgbClr val="FFFF00"/>
          </a:solidFill>
        </p:spPr>
        <p:txBody>
          <a:bodyPr>
            <a:noAutofit/>
          </a:bodyPr>
          <a:lstStyle/>
          <a:p>
            <a:pPr algn="l"/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结合材料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和所学知识回答：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/>
            </a:r>
            <a:br>
              <a:rPr lang="en-US" altLang="zh-CN" sz="2400" b="1" dirty="0" smtClean="0">
                <a:latin typeface="宋体" pitchFamily="2" charset="-122"/>
                <a:ea typeface="宋体" pitchFamily="2" charset="-122"/>
              </a:rPr>
            </a:b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辽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实行什么样的政治制度？统治者为什么要实行这样的制度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？有什么意义？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892480" cy="2258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58656" y="3468992"/>
            <a:ext cx="8964488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（</a:t>
            </a:r>
            <a:r>
              <a:rPr lang="en-US" altLang="zh-CN" sz="2400" b="1" dirty="0" smtClean="0">
                <a:latin typeface="宋体" pitchFamily="2" charset="-122"/>
                <a:cs typeface="Microsoft Himalaya" pitchFamily="2" charset="0"/>
              </a:rPr>
              <a:t>1</a:t>
            </a: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）政治制度：南、北面官制</a:t>
            </a:r>
            <a:endParaRPr lang="en-US" altLang="zh-CN" sz="2400" b="1" dirty="0" smtClean="0">
              <a:latin typeface="宋体" pitchFamily="2" charset="-122"/>
              <a:cs typeface="Microsoft Himalaya" pitchFamily="2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（</a:t>
            </a:r>
            <a:r>
              <a:rPr lang="en-US" altLang="zh-CN" sz="2400" b="1" dirty="0" smtClean="0">
                <a:latin typeface="宋体" pitchFamily="2" charset="-122"/>
                <a:cs typeface="Microsoft Himalaya" pitchFamily="2" charset="0"/>
              </a:rPr>
              <a:t>2</a:t>
            </a: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）原因</a:t>
            </a:r>
            <a:r>
              <a:rPr lang="zh-CN" altLang="en-US" sz="2400" b="1" dirty="0">
                <a:latin typeface="宋体" pitchFamily="2" charset="-122"/>
                <a:cs typeface="Microsoft Himalaya" pitchFamily="2" charset="0"/>
              </a:rPr>
              <a:t>：各民族</a:t>
            </a: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间在</a:t>
            </a:r>
            <a:r>
              <a:rPr lang="zh-CN" altLang="en-US" sz="2400" b="1" dirty="0">
                <a:latin typeface="宋体" pitchFamily="2" charset="-122"/>
                <a:cs typeface="Microsoft Himalaya" pitchFamily="2" charset="0"/>
              </a:rPr>
              <a:t>经济、文化水平、生活方式、风俗习惯</a:t>
            </a: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等方面的差异</a:t>
            </a:r>
            <a:endParaRPr lang="en-US" altLang="zh-CN" sz="2400" b="1" dirty="0">
              <a:latin typeface="宋体" pitchFamily="2" charset="-122"/>
              <a:cs typeface="Microsoft Himalaya" pitchFamily="2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（</a:t>
            </a:r>
            <a:r>
              <a:rPr lang="en-US" altLang="zh-CN" sz="2400" b="1" dirty="0" smtClean="0">
                <a:latin typeface="宋体" pitchFamily="2" charset="-122"/>
                <a:cs typeface="Microsoft Himalaya" pitchFamily="2" charset="0"/>
              </a:rPr>
              <a:t>3</a:t>
            </a: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）意义：①是</a:t>
            </a:r>
            <a:r>
              <a:rPr lang="zh-CN" altLang="en-US" sz="2400" b="1" dirty="0">
                <a:latin typeface="宋体" pitchFamily="2" charset="-122"/>
                <a:cs typeface="Microsoft Himalaya" pitchFamily="2" charset="0"/>
              </a:rPr>
              <a:t>对汉族地区先进农耕文明的肯定和保护；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②利于</a:t>
            </a:r>
            <a:r>
              <a:rPr lang="zh-CN" altLang="en-US" sz="2400" b="1" dirty="0">
                <a:latin typeface="宋体" pitchFamily="2" charset="-122"/>
                <a:cs typeface="Microsoft Himalaya" pitchFamily="2" charset="0"/>
              </a:rPr>
              <a:t>契丹族学习先进的农耕文明，并向封建社会</a:t>
            </a: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过渡；</a:t>
            </a:r>
            <a:endParaRPr lang="zh-CN" altLang="en-US" sz="2400" b="1" dirty="0">
              <a:latin typeface="宋体" pitchFamily="2" charset="-122"/>
              <a:cs typeface="Microsoft Himalaya" pitchFamily="2" charset="0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 dirty="0" smtClean="0">
                <a:latin typeface="宋体" pitchFamily="2" charset="-122"/>
                <a:cs typeface="Microsoft Himalaya" pitchFamily="2" charset="0"/>
              </a:rPr>
              <a:t>③利于民族融合</a:t>
            </a:r>
            <a:endParaRPr lang="zh-CN" altLang="en-US" sz="2400" b="1" dirty="0">
              <a:latin typeface="宋体" pitchFamily="2" charset="-122"/>
              <a:cs typeface="Microsoft Himalay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495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、民族关系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196752"/>
            <a:ext cx="8784976" cy="5256584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辽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宋的和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战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—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“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澶渊之盟”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）过程：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公元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1004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年，辽军南征逼近东京，宋真宗到达澶州后士气大振，辽宋议和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）结果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—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和议：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b="1" dirty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双方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约为兄弟之国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每年给辽“岁币”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辽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撤兵。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意义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澶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渊之盟后宋辽维持了近一个世纪的和平局面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宋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辽边境安定，贸易兴旺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Calibri"/>
                <a:ea typeface="宋体" pitchFamily="2" charset="-122"/>
              </a:rPr>
              <a:t>③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加强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民族友好关系，促进民族融合。</a:t>
            </a:r>
          </a:p>
        </p:txBody>
      </p:sp>
    </p:spTree>
    <p:extLst>
      <p:ext uri="{BB962C8B-B14F-4D97-AF65-F5344CB8AC3E}">
        <p14:creationId xmlns:p14="http://schemas.microsoft.com/office/powerpoint/2010/main" val="24910476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二、西夏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1340768"/>
            <a:ext cx="8496944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、起源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）党项族生活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在我国西北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地区，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原属羌族的一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支；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）唐朝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时，党项族集中到甘肃东部、陕西北部一带，与中原文化的接触渐多，社会生产有所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发展；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）唐末形成藩镇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割据；</a:t>
            </a:r>
            <a:endParaRPr lang="en-US" altLang="zh-CN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1038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年，首领元昊建立西夏，定都兴庆。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0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、巩固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1268761"/>
            <a:ext cx="8352928" cy="396044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政治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：仿照唐宋政治制度，中央设立中书省、枢密院等机构，同时保留一套蕃号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官称，订立军制和法律；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）经济上：鼓励垦荒，发展农牧经济；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）选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官：推行科举制，选拔官吏；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）文化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：仿照汉文楷书，创制西夏文字；</a:t>
            </a:r>
          </a:p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）对外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关系：，名义上先后向北宋、金称臣，实际上保持事实独立。</a:t>
            </a:r>
          </a:p>
        </p:txBody>
      </p:sp>
    </p:spTree>
    <p:extLst>
      <p:ext uri="{BB962C8B-B14F-4D97-AF65-F5344CB8AC3E}">
        <p14:creationId xmlns:p14="http://schemas.microsoft.com/office/powerpoint/2010/main" val="2942291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8"/>
          <p:cNvGrpSpPr>
            <a:grpSpLocks/>
          </p:cNvGrpSpPr>
          <p:nvPr/>
        </p:nvGrpSpPr>
        <p:grpSpPr bwMode="auto">
          <a:xfrm>
            <a:off x="83761" y="116632"/>
            <a:ext cx="4541838" cy="2784635"/>
            <a:chOff x="4102705" y="3719945"/>
            <a:chExt cx="4075248" cy="2653811"/>
          </a:xfrm>
        </p:grpSpPr>
        <p:pic>
          <p:nvPicPr>
            <p:cNvPr id="5" name="图片 6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02705" y="3719945"/>
              <a:ext cx="3524223" cy="23436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文本框 7"/>
            <p:cNvSpPr txBox="1">
              <a:spLocks noChangeArrowheads="1"/>
            </p:cNvSpPr>
            <p:nvPr/>
          </p:nvSpPr>
          <p:spPr bwMode="auto">
            <a:xfrm>
              <a:off x="7627636" y="4030799"/>
              <a:ext cx="550317" cy="23429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西夏买牛契约</a:t>
              </a:r>
            </a:p>
          </p:txBody>
        </p:sp>
      </p:grpSp>
      <p:pic>
        <p:nvPicPr>
          <p:cNvPr id="7" name="Picture 4" descr="C:\Users\Administrator\Desktop\u=3040647384,2722657330&amp;fm=23&amp;gp=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384" y="3212975"/>
            <a:ext cx="4002592" cy="24015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5"/>
          <p:cNvGrpSpPr>
            <a:grpSpLocks/>
          </p:cNvGrpSpPr>
          <p:nvPr/>
        </p:nvGrpSpPr>
        <p:grpSpPr bwMode="auto">
          <a:xfrm>
            <a:off x="4638903" y="179819"/>
            <a:ext cx="4159250" cy="2411412"/>
            <a:chOff x="5417253" y="1852508"/>
            <a:chExt cx="3116607" cy="2349337"/>
          </a:xfrm>
        </p:grpSpPr>
        <p:pic>
          <p:nvPicPr>
            <p:cNvPr id="9" name="图片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17253" y="1852508"/>
              <a:ext cx="2854036" cy="23493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" name="文本框 4"/>
            <p:cNvSpPr txBox="1">
              <a:spLocks noChangeArrowheads="1"/>
            </p:cNvSpPr>
            <p:nvPr/>
          </p:nvSpPr>
          <p:spPr bwMode="auto">
            <a:xfrm>
              <a:off x="8153798" y="2293163"/>
              <a:ext cx="380062" cy="17688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r>
                <a:rPr lang="zh-CN" altLang="en-US" sz="2800" b="1">
                  <a:latin typeface="黑体" pitchFamily="49" charset="-122"/>
                  <a:ea typeface="黑体" pitchFamily="49" charset="-122"/>
                </a:rPr>
                <a:t>西夏货币</a:t>
              </a: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5976" y="3225620"/>
            <a:ext cx="4436902" cy="237626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6943" y="5853271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宋体" pitchFamily="2" charset="-122"/>
                <a:ea typeface="宋体" pitchFamily="2" charset="-122"/>
              </a:rPr>
              <a:t>西夏铜牌</a:t>
            </a:r>
            <a:endParaRPr lang="zh-CN" altLang="en-US" sz="20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855187" y="5853271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宋体" pitchFamily="2" charset="-122"/>
                <a:ea typeface="宋体" pitchFamily="2" charset="-122"/>
              </a:rPr>
              <a:t>西夏文字</a:t>
            </a:r>
            <a:endParaRPr lang="zh-CN" altLang="en-US" sz="20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1227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4616"/>
            <a:ext cx="8229600" cy="832096"/>
          </a:xfrm>
        </p:spPr>
        <p:txBody>
          <a:bodyPr>
            <a:normAutofit/>
          </a:bodyPr>
          <a:lstStyle/>
          <a:p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三、金朝</a:t>
            </a:r>
            <a:endParaRPr lang="zh-CN" altLang="en-US" sz="36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836712"/>
            <a:ext cx="8568952" cy="280831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、起源：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）女真族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由唐时的黑水靺鞨发展而来，活动于黑龙江、松花江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流域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）北宋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中后期完颜部强盛起来，统一女真各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部；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建立：公元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1114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年女真族首领完颜阿骨打举兵抗辽，次年，阿骨打称皇帝建立金朝，定都会宁（也称上京）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内容占位符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01008"/>
            <a:ext cx="7488832" cy="3321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04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beisong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106499" name="Freeform 3"/>
          <p:cNvSpPr>
            <a:spLocks noChangeArrowheads="1"/>
          </p:cNvSpPr>
          <p:nvPr/>
        </p:nvSpPr>
        <p:spPr bwMode="auto">
          <a:xfrm>
            <a:off x="6804025" y="620713"/>
            <a:ext cx="1679575" cy="2795587"/>
          </a:xfrm>
          <a:custGeom>
            <a:avLst/>
            <a:gdLst>
              <a:gd name="T0" fmla="*/ 1392238 w 1058"/>
              <a:gd name="T1" fmla="*/ 396875 h 1761"/>
              <a:gd name="T2" fmla="*/ 1104900 w 1058"/>
              <a:gd name="T3" fmla="*/ 684212 h 1761"/>
              <a:gd name="T4" fmla="*/ 1031875 w 1058"/>
              <a:gd name="T5" fmla="*/ 828675 h 1761"/>
              <a:gd name="T6" fmla="*/ 960438 w 1058"/>
              <a:gd name="T7" fmla="*/ 971550 h 1761"/>
              <a:gd name="T8" fmla="*/ 671513 w 1058"/>
              <a:gd name="T9" fmla="*/ 1331912 h 1761"/>
              <a:gd name="T10" fmla="*/ 384175 w 1058"/>
              <a:gd name="T11" fmla="*/ 1763712 h 1761"/>
              <a:gd name="T12" fmla="*/ 168275 w 1058"/>
              <a:gd name="T13" fmla="*/ 2195512 h 1761"/>
              <a:gd name="T14" fmla="*/ 23813 w 1058"/>
              <a:gd name="T15" fmla="*/ 2555875 h 1761"/>
              <a:gd name="T16" fmla="*/ 23813 w 1058"/>
              <a:gd name="T17" fmla="*/ 2771775 h 1761"/>
              <a:gd name="T18" fmla="*/ 96838 w 1058"/>
              <a:gd name="T19" fmla="*/ 2700337 h 1761"/>
              <a:gd name="T20" fmla="*/ 312738 w 1058"/>
              <a:gd name="T21" fmla="*/ 2628900 h 1761"/>
              <a:gd name="T22" fmla="*/ 600075 w 1058"/>
              <a:gd name="T23" fmla="*/ 2413000 h 1761"/>
              <a:gd name="T24" fmla="*/ 744538 w 1058"/>
              <a:gd name="T25" fmla="*/ 2484437 h 1761"/>
              <a:gd name="T26" fmla="*/ 960438 w 1058"/>
              <a:gd name="T27" fmla="*/ 2195512 h 1761"/>
              <a:gd name="T28" fmla="*/ 1031875 w 1058"/>
              <a:gd name="T29" fmla="*/ 1836737 h 1761"/>
              <a:gd name="T30" fmla="*/ 1176338 w 1058"/>
              <a:gd name="T31" fmla="*/ 1836737 h 1761"/>
              <a:gd name="T32" fmla="*/ 1320800 w 1058"/>
              <a:gd name="T33" fmla="*/ 1836737 h 1761"/>
              <a:gd name="T34" fmla="*/ 1608138 w 1058"/>
              <a:gd name="T35" fmla="*/ 1404937 h 1761"/>
              <a:gd name="T36" fmla="*/ 1608138 w 1058"/>
              <a:gd name="T37" fmla="*/ 971550 h 1761"/>
              <a:gd name="T38" fmla="*/ 1679575 w 1058"/>
              <a:gd name="T39" fmla="*/ 684212 h 1761"/>
              <a:gd name="T40" fmla="*/ 1608138 w 1058"/>
              <a:gd name="T41" fmla="*/ 323850 h 1761"/>
              <a:gd name="T42" fmla="*/ 1536700 w 1058"/>
              <a:gd name="T43" fmla="*/ 36512 h 1761"/>
              <a:gd name="T44" fmla="*/ 1392238 w 1058"/>
              <a:gd name="T45" fmla="*/ 107950 h 1761"/>
              <a:gd name="T46" fmla="*/ 1463675 w 1058"/>
              <a:gd name="T47" fmla="*/ 323850 h 1761"/>
              <a:gd name="T48" fmla="*/ 1392238 w 1058"/>
              <a:gd name="T49" fmla="*/ 396875 h 1761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1058" h="1761">
                <a:moveTo>
                  <a:pt x="877" y="250"/>
                </a:moveTo>
                <a:cubicBezTo>
                  <a:pt x="839" y="288"/>
                  <a:pt x="734" y="386"/>
                  <a:pt x="696" y="431"/>
                </a:cubicBezTo>
                <a:cubicBezTo>
                  <a:pt x="658" y="476"/>
                  <a:pt x="665" y="492"/>
                  <a:pt x="650" y="522"/>
                </a:cubicBezTo>
                <a:cubicBezTo>
                  <a:pt x="635" y="552"/>
                  <a:pt x="643" y="559"/>
                  <a:pt x="605" y="612"/>
                </a:cubicBezTo>
                <a:cubicBezTo>
                  <a:pt x="567" y="665"/>
                  <a:pt x="483" y="756"/>
                  <a:pt x="423" y="839"/>
                </a:cubicBezTo>
                <a:cubicBezTo>
                  <a:pt x="363" y="922"/>
                  <a:pt x="295" y="1020"/>
                  <a:pt x="242" y="1111"/>
                </a:cubicBezTo>
                <a:cubicBezTo>
                  <a:pt x="189" y="1202"/>
                  <a:pt x="144" y="1300"/>
                  <a:pt x="106" y="1383"/>
                </a:cubicBezTo>
                <a:cubicBezTo>
                  <a:pt x="68" y="1466"/>
                  <a:pt x="30" y="1550"/>
                  <a:pt x="15" y="1610"/>
                </a:cubicBezTo>
                <a:cubicBezTo>
                  <a:pt x="0" y="1670"/>
                  <a:pt x="7" y="1731"/>
                  <a:pt x="15" y="1746"/>
                </a:cubicBezTo>
                <a:cubicBezTo>
                  <a:pt x="23" y="1761"/>
                  <a:pt x="31" y="1716"/>
                  <a:pt x="61" y="1701"/>
                </a:cubicBezTo>
                <a:cubicBezTo>
                  <a:pt x="91" y="1686"/>
                  <a:pt x="144" y="1686"/>
                  <a:pt x="197" y="1656"/>
                </a:cubicBezTo>
                <a:cubicBezTo>
                  <a:pt x="250" y="1626"/>
                  <a:pt x="333" y="1535"/>
                  <a:pt x="378" y="1520"/>
                </a:cubicBezTo>
                <a:cubicBezTo>
                  <a:pt x="423" y="1505"/>
                  <a:pt x="431" y="1588"/>
                  <a:pt x="469" y="1565"/>
                </a:cubicBezTo>
                <a:cubicBezTo>
                  <a:pt x="507" y="1542"/>
                  <a:pt x="575" y="1451"/>
                  <a:pt x="605" y="1383"/>
                </a:cubicBezTo>
                <a:cubicBezTo>
                  <a:pt x="635" y="1315"/>
                  <a:pt x="627" y="1194"/>
                  <a:pt x="650" y="1157"/>
                </a:cubicBezTo>
                <a:cubicBezTo>
                  <a:pt x="673" y="1120"/>
                  <a:pt x="711" y="1157"/>
                  <a:pt x="741" y="1157"/>
                </a:cubicBezTo>
                <a:cubicBezTo>
                  <a:pt x="771" y="1157"/>
                  <a:pt x="787" y="1202"/>
                  <a:pt x="832" y="1157"/>
                </a:cubicBezTo>
                <a:cubicBezTo>
                  <a:pt x="877" y="1112"/>
                  <a:pt x="983" y="976"/>
                  <a:pt x="1013" y="885"/>
                </a:cubicBezTo>
                <a:cubicBezTo>
                  <a:pt x="1043" y="794"/>
                  <a:pt x="1005" y="688"/>
                  <a:pt x="1013" y="612"/>
                </a:cubicBezTo>
                <a:cubicBezTo>
                  <a:pt x="1021" y="536"/>
                  <a:pt x="1058" y="499"/>
                  <a:pt x="1058" y="431"/>
                </a:cubicBezTo>
                <a:cubicBezTo>
                  <a:pt x="1058" y="363"/>
                  <a:pt x="1028" y="272"/>
                  <a:pt x="1013" y="204"/>
                </a:cubicBezTo>
                <a:cubicBezTo>
                  <a:pt x="998" y="136"/>
                  <a:pt x="991" y="46"/>
                  <a:pt x="968" y="23"/>
                </a:cubicBezTo>
                <a:cubicBezTo>
                  <a:pt x="945" y="0"/>
                  <a:pt x="885" y="38"/>
                  <a:pt x="877" y="68"/>
                </a:cubicBezTo>
                <a:cubicBezTo>
                  <a:pt x="869" y="98"/>
                  <a:pt x="922" y="174"/>
                  <a:pt x="922" y="204"/>
                </a:cubicBezTo>
                <a:cubicBezTo>
                  <a:pt x="922" y="234"/>
                  <a:pt x="915" y="212"/>
                  <a:pt x="877" y="250"/>
                </a:cubicBezTo>
                <a:close/>
              </a:path>
            </a:pathLst>
          </a:custGeom>
          <a:solidFill>
            <a:srgbClr val="FF66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06500" name="Text Box 4"/>
          <p:cNvSpPr txBox="1">
            <a:spLocks noChangeArrowheads="1"/>
          </p:cNvSpPr>
          <p:nvPr/>
        </p:nvSpPr>
        <p:spPr bwMode="auto">
          <a:xfrm>
            <a:off x="7661275" y="1700213"/>
            <a:ext cx="677863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none" lIns="91429" tIns="45714" rIns="91429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1C1C1C"/>
                </a:solidFill>
                <a:latin typeface="Calibri" pitchFamily="34" charset="0"/>
              </a:rPr>
              <a:t>女</a:t>
            </a:r>
          </a:p>
        </p:txBody>
      </p:sp>
      <p:sp>
        <p:nvSpPr>
          <p:cNvPr id="106501" name="Text Box 5"/>
          <p:cNvSpPr txBox="1">
            <a:spLocks noChangeArrowheads="1"/>
          </p:cNvSpPr>
          <p:nvPr/>
        </p:nvSpPr>
        <p:spPr bwMode="auto">
          <a:xfrm>
            <a:off x="7164388" y="2349500"/>
            <a:ext cx="596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9" tIns="45714" rIns="91429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3200" b="1" smtClean="0">
                <a:solidFill>
                  <a:srgbClr val="1C1C1C"/>
                </a:solidFill>
                <a:latin typeface="Calibri" pitchFamily="34" charset="0"/>
              </a:rPr>
              <a:t>真</a:t>
            </a:r>
          </a:p>
        </p:txBody>
      </p:sp>
      <p:sp>
        <p:nvSpPr>
          <p:cNvPr id="106506" name="Freeform 10"/>
          <p:cNvSpPr>
            <a:spLocks noChangeArrowheads="1"/>
          </p:cNvSpPr>
          <p:nvPr/>
        </p:nvSpPr>
        <p:spPr bwMode="auto">
          <a:xfrm>
            <a:off x="4427538" y="476250"/>
            <a:ext cx="4105275" cy="4248150"/>
          </a:xfrm>
          <a:custGeom>
            <a:avLst/>
            <a:gdLst>
              <a:gd name="T0" fmla="*/ 2487433 w 2233"/>
              <a:gd name="T1" fmla="*/ 3324168 h 2354"/>
              <a:gd name="T2" fmla="*/ 2246595 w 2233"/>
              <a:gd name="T3" fmla="*/ 3567796 h 2354"/>
              <a:gd name="T4" fmla="*/ 2329325 w 2233"/>
              <a:gd name="T5" fmla="*/ 3748261 h 2354"/>
              <a:gd name="T6" fmla="*/ 2191441 w 2233"/>
              <a:gd name="T7" fmla="*/ 4092950 h 2354"/>
              <a:gd name="T8" fmla="*/ 1741019 w 2233"/>
              <a:gd name="T9" fmla="*/ 4228299 h 2354"/>
              <a:gd name="T10" fmla="*/ 1373328 w 2233"/>
              <a:gd name="T11" fmla="*/ 4210252 h 2354"/>
              <a:gd name="T12" fmla="*/ 865913 w 2233"/>
              <a:gd name="T13" fmla="*/ 4083927 h 2354"/>
              <a:gd name="T14" fmla="*/ 617722 w 2233"/>
              <a:gd name="T15" fmla="*/ 3948578 h 2354"/>
              <a:gd name="T16" fmla="*/ 18385 w 2233"/>
              <a:gd name="T17" fmla="*/ 3939555 h 2354"/>
              <a:gd name="T18" fmla="*/ 147077 w 2233"/>
              <a:gd name="T19" fmla="*/ 3685099 h 2354"/>
              <a:gd name="T20" fmla="*/ 544183 w 2233"/>
              <a:gd name="T21" fmla="*/ 3540727 h 2354"/>
              <a:gd name="T22" fmla="*/ 838336 w 2233"/>
              <a:gd name="T23" fmla="*/ 3468540 h 2354"/>
              <a:gd name="T24" fmla="*/ 976221 w 2233"/>
              <a:gd name="T25" fmla="*/ 3360261 h 2354"/>
              <a:gd name="T26" fmla="*/ 1123297 w 2233"/>
              <a:gd name="T27" fmla="*/ 3089564 h 2354"/>
              <a:gd name="T28" fmla="*/ 921067 w 2233"/>
              <a:gd name="T29" fmla="*/ 2699759 h 2354"/>
              <a:gd name="T30" fmla="*/ 1261182 w 2233"/>
              <a:gd name="T31" fmla="*/ 2591480 h 2354"/>
              <a:gd name="T32" fmla="*/ 1566366 w 2233"/>
              <a:gd name="T33" fmla="*/ 2420038 h 2354"/>
              <a:gd name="T34" fmla="*/ 1980018 w 2233"/>
              <a:gd name="T35" fmla="*/ 2050084 h 2354"/>
              <a:gd name="T36" fmla="*/ 2044364 w 2233"/>
              <a:gd name="T37" fmla="*/ 1723442 h 2354"/>
              <a:gd name="T38" fmla="*/ 2219018 w 2233"/>
              <a:gd name="T39" fmla="*/ 1524931 h 2354"/>
              <a:gd name="T40" fmla="*/ 2228210 w 2233"/>
              <a:gd name="T41" fmla="*/ 1145954 h 2354"/>
              <a:gd name="T42" fmla="*/ 2099518 w 2233"/>
              <a:gd name="T43" fmla="*/ 902326 h 2354"/>
              <a:gd name="T44" fmla="*/ 1915672 w 2233"/>
              <a:gd name="T45" fmla="*/ 530568 h 2354"/>
              <a:gd name="T46" fmla="*/ 2016788 w 2233"/>
              <a:gd name="T47" fmla="*/ 341079 h 2354"/>
              <a:gd name="T48" fmla="*/ 2524202 w 2233"/>
              <a:gd name="T49" fmla="*/ 187684 h 2354"/>
              <a:gd name="T50" fmla="*/ 3241200 w 2233"/>
              <a:gd name="T51" fmla="*/ 43312 h 2354"/>
              <a:gd name="T52" fmla="*/ 3619922 w 2233"/>
              <a:gd name="T53" fmla="*/ 115498 h 2354"/>
              <a:gd name="T54" fmla="*/ 4061152 w 2233"/>
              <a:gd name="T55" fmla="*/ 530568 h 2354"/>
              <a:gd name="T56" fmla="*/ 3858922 w 2233"/>
              <a:gd name="T57" fmla="*/ 1734270 h 2354"/>
              <a:gd name="T58" fmla="*/ 3739422 w 2233"/>
              <a:gd name="T59" fmla="*/ 1995945 h 2354"/>
              <a:gd name="T60" fmla="*/ 3482038 w 2233"/>
              <a:gd name="T61" fmla="*/ 2041061 h 2354"/>
              <a:gd name="T62" fmla="*/ 3360700 w 2233"/>
              <a:gd name="T63" fmla="*/ 2167387 h 2354"/>
              <a:gd name="T64" fmla="*/ 2882701 w 2233"/>
              <a:gd name="T65" fmla="*/ 2681712 h 2354"/>
              <a:gd name="T66" fmla="*/ 2551779 w 2233"/>
              <a:gd name="T67" fmla="*/ 2836912 h 2354"/>
              <a:gd name="T68" fmla="*/ 2450663 w 2233"/>
              <a:gd name="T69" fmla="*/ 2918122 h 2354"/>
              <a:gd name="T70" fmla="*/ 2366094 w 2233"/>
              <a:gd name="T71" fmla="*/ 2999331 h 2354"/>
              <a:gd name="T72" fmla="*/ 2432279 w 2233"/>
              <a:gd name="T73" fmla="*/ 2753898 h 2354"/>
              <a:gd name="T74" fmla="*/ 2301748 w 2233"/>
              <a:gd name="T75" fmla="*/ 2654643 h 2354"/>
              <a:gd name="T76" fmla="*/ 2163864 w 2233"/>
              <a:gd name="T77" fmla="*/ 2854959 h 2354"/>
              <a:gd name="T78" fmla="*/ 1989211 w 2233"/>
              <a:gd name="T79" fmla="*/ 3044447 h 2354"/>
              <a:gd name="T80" fmla="*/ 1915672 w 2233"/>
              <a:gd name="T81" fmla="*/ 3152726 h 2354"/>
              <a:gd name="T82" fmla="*/ 1961634 w 2233"/>
              <a:gd name="T83" fmla="*/ 3233936 h 2354"/>
              <a:gd name="T84" fmla="*/ 2163864 w 2233"/>
              <a:gd name="T85" fmla="*/ 3315145 h 2354"/>
              <a:gd name="T86" fmla="*/ 2228210 w 2233"/>
              <a:gd name="T87" fmla="*/ 3270029 h 2354"/>
              <a:gd name="T88" fmla="*/ 2450663 w 2233"/>
              <a:gd name="T89" fmla="*/ 3170773 h 2354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2233" h="2354">
                <a:moveTo>
                  <a:pt x="1368" y="1772"/>
                </a:moveTo>
                <a:cubicBezTo>
                  <a:pt x="1400" y="1768"/>
                  <a:pt x="1457" y="1754"/>
                  <a:pt x="1418" y="1822"/>
                </a:cubicBezTo>
                <a:cubicBezTo>
                  <a:pt x="1414" y="1829"/>
                  <a:pt x="1362" y="1839"/>
                  <a:pt x="1353" y="1842"/>
                </a:cubicBezTo>
                <a:cubicBezTo>
                  <a:pt x="1327" y="1880"/>
                  <a:pt x="1353" y="1883"/>
                  <a:pt x="1308" y="1892"/>
                </a:cubicBezTo>
                <a:cubicBezTo>
                  <a:pt x="1300" y="1946"/>
                  <a:pt x="1304" y="1948"/>
                  <a:pt x="1252" y="1957"/>
                </a:cubicBezTo>
                <a:cubicBezTo>
                  <a:pt x="1237" y="2003"/>
                  <a:pt x="1264" y="1935"/>
                  <a:pt x="1222" y="1977"/>
                </a:cubicBezTo>
                <a:cubicBezTo>
                  <a:pt x="1218" y="1981"/>
                  <a:pt x="1237" y="2006"/>
                  <a:pt x="1237" y="2007"/>
                </a:cubicBezTo>
                <a:cubicBezTo>
                  <a:pt x="1233" y="2033"/>
                  <a:pt x="1231" y="2046"/>
                  <a:pt x="1217" y="2067"/>
                </a:cubicBezTo>
                <a:cubicBezTo>
                  <a:pt x="1233" y="2072"/>
                  <a:pt x="1260" y="2061"/>
                  <a:pt x="1267" y="2077"/>
                </a:cubicBezTo>
                <a:cubicBezTo>
                  <a:pt x="1297" y="2148"/>
                  <a:pt x="1256" y="2146"/>
                  <a:pt x="1217" y="2153"/>
                </a:cubicBezTo>
                <a:cubicBezTo>
                  <a:pt x="1207" y="2184"/>
                  <a:pt x="1208" y="2216"/>
                  <a:pt x="1197" y="2248"/>
                </a:cubicBezTo>
                <a:cubicBezTo>
                  <a:pt x="1195" y="2255"/>
                  <a:pt x="1199" y="2266"/>
                  <a:pt x="1192" y="2268"/>
                </a:cubicBezTo>
                <a:cubicBezTo>
                  <a:pt x="1160" y="2276"/>
                  <a:pt x="1125" y="2271"/>
                  <a:pt x="1092" y="2273"/>
                </a:cubicBezTo>
                <a:cubicBezTo>
                  <a:pt x="1064" y="2291"/>
                  <a:pt x="1029" y="2300"/>
                  <a:pt x="997" y="2308"/>
                </a:cubicBezTo>
                <a:cubicBezTo>
                  <a:pt x="964" y="2330"/>
                  <a:pt x="994" y="2327"/>
                  <a:pt x="947" y="2343"/>
                </a:cubicBezTo>
                <a:cubicBezTo>
                  <a:pt x="937" y="2346"/>
                  <a:pt x="917" y="2353"/>
                  <a:pt x="917" y="2353"/>
                </a:cubicBezTo>
                <a:cubicBezTo>
                  <a:pt x="864" y="2351"/>
                  <a:pt x="810" y="2354"/>
                  <a:pt x="757" y="2348"/>
                </a:cubicBezTo>
                <a:cubicBezTo>
                  <a:pt x="751" y="2347"/>
                  <a:pt x="752" y="2336"/>
                  <a:pt x="747" y="2333"/>
                </a:cubicBezTo>
                <a:cubicBezTo>
                  <a:pt x="720" y="2316"/>
                  <a:pt x="665" y="2307"/>
                  <a:pt x="636" y="2303"/>
                </a:cubicBezTo>
                <a:cubicBezTo>
                  <a:pt x="591" y="2273"/>
                  <a:pt x="563" y="2286"/>
                  <a:pt x="496" y="2283"/>
                </a:cubicBezTo>
                <a:cubicBezTo>
                  <a:pt x="458" y="2270"/>
                  <a:pt x="503" y="2289"/>
                  <a:pt x="471" y="2263"/>
                </a:cubicBezTo>
                <a:cubicBezTo>
                  <a:pt x="461" y="2255"/>
                  <a:pt x="410" y="2233"/>
                  <a:pt x="396" y="2228"/>
                </a:cubicBezTo>
                <a:cubicBezTo>
                  <a:pt x="385" y="2220"/>
                  <a:pt x="371" y="2216"/>
                  <a:pt x="361" y="2208"/>
                </a:cubicBezTo>
                <a:cubicBezTo>
                  <a:pt x="329" y="2182"/>
                  <a:pt x="374" y="2201"/>
                  <a:pt x="336" y="2188"/>
                </a:cubicBezTo>
                <a:cubicBezTo>
                  <a:pt x="249" y="2190"/>
                  <a:pt x="162" y="2189"/>
                  <a:pt x="75" y="2193"/>
                </a:cubicBezTo>
                <a:cubicBezTo>
                  <a:pt x="64" y="2194"/>
                  <a:pt x="45" y="2203"/>
                  <a:pt x="45" y="2203"/>
                </a:cubicBezTo>
                <a:cubicBezTo>
                  <a:pt x="22" y="2198"/>
                  <a:pt x="19" y="2204"/>
                  <a:pt x="10" y="2183"/>
                </a:cubicBezTo>
                <a:cubicBezTo>
                  <a:pt x="6" y="2173"/>
                  <a:pt x="0" y="2153"/>
                  <a:pt x="0" y="2153"/>
                </a:cubicBezTo>
                <a:cubicBezTo>
                  <a:pt x="5" y="2127"/>
                  <a:pt x="11" y="2117"/>
                  <a:pt x="5" y="2092"/>
                </a:cubicBezTo>
                <a:cubicBezTo>
                  <a:pt x="18" y="2041"/>
                  <a:pt x="36" y="2057"/>
                  <a:pt x="80" y="2042"/>
                </a:cubicBezTo>
                <a:cubicBezTo>
                  <a:pt x="106" y="2016"/>
                  <a:pt x="131" y="2016"/>
                  <a:pt x="166" y="2012"/>
                </a:cubicBezTo>
                <a:cubicBezTo>
                  <a:pt x="212" y="2001"/>
                  <a:pt x="176" y="1988"/>
                  <a:pt x="196" y="1972"/>
                </a:cubicBezTo>
                <a:cubicBezTo>
                  <a:pt x="222" y="1951"/>
                  <a:pt x="263" y="1965"/>
                  <a:pt x="296" y="1962"/>
                </a:cubicBezTo>
                <a:cubicBezTo>
                  <a:pt x="311" y="1961"/>
                  <a:pt x="326" y="1958"/>
                  <a:pt x="341" y="1957"/>
                </a:cubicBezTo>
                <a:cubicBezTo>
                  <a:pt x="376" y="1955"/>
                  <a:pt x="411" y="1954"/>
                  <a:pt x="446" y="1952"/>
                </a:cubicBezTo>
                <a:cubicBezTo>
                  <a:pt x="449" y="1942"/>
                  <a:pt x="453" y="1932"/>
                  <a:pt x="456" y="1922"/>
                </a:cubicBezTo>
                <a:cubicBezTo>
                  <a:pt x="459" y="1912"/>
                  <a:pt x="476" y="1915"/>
                  <a:pt x="486" y="1912"/>
                </a:cubicBezTo>
                <a:cubicBezTo>
                  <a:pt x="492" y="1910"/>
                  <a:pt x="496" y="1905"/>
                  <a:pt x="501" y="1902"/>
                </a:cubicBezTo>
                <a:cubicBezTo>
                  <a:pt x="512" y="1885"/>
                  <a:pt x="525" y="1881"/>
                  <a:pt x="531" y="1862"/>
                </a:cubicBezTo>
                <a:cubicBezTo>
                  <a:pt x="533" y="1834"/>
                  <a:pt x="530" y="1805"/>
                  <a:pt x="536" y="1777"/>
                </a:cubicBezTo>
                <a:cubicBezTo>
                  <a:pt x="539" y="1761"/>
                  <a:pt x="581" y="1757"/>
                  <a:pt x="581" y="1757"/>
                </a:cubicBezTo>
                <a:cubicBezTo>
                  <a:pt x="596" y="1742"/>
                  <a:pt x="604" y="1732"/>
                  <a:pt x="611" y="1712"/>
                </a:cubicBezTo>
                <a:cubicBezTo>
                  <a:pt x="608" y="1686"/>
                  <a:pt x="605" y="1619"/>
                  <a:pt x="566" y="1612"/>
                </a:cubicBezTo>
                <a:cubicBezTo>
                  <a:pt x="545" y="1608"/>
                  <a:pt x="523" y="1609"/>
                  <a:pt x="501" y="1607"/>
                </a:cubicBezTo>
                <a:cubicBezTo>
                  <a:pt x="478" y="1576"/>
                  <a:pt x="460" y="1523"/>
                  <a:pt x="501" y="1496"/>
                </a:cubicBezTo>
                <a:cubicBezTo>
                  <a:pt x="508" y="1492"/>
                  <a:pt x="537" y="1487"/>
                  <a:pt x="541" y="1486"/>
                </a:cubicBezTo>
                <a:cubicBezTo>
                  <a:pt x="554" y="1466"/>
                  <a:pt x="563" y="1462"/>
                  <a:pt x="586" y="1456"/>
                </a:cubicBezTo>
                <a:cubicBezTo>
                  <a:pt x="620" y="1433"/>
                  <a:pt x="637" y="1440"/>
                  <a:pt x="686" y="1436"/>
                </a:cubicBezTo>
                <a:cubicBezTo>
                  <a:pt x="713" y="1427"/>
                  <a:pt x="723" y="1422"/>
                  <a:pt x="747" y="1406"/>
                </a:cubicBezTo>
                <a:cubicBezTo>
                  <a:pt x="760" y="1387"/>
                  <a:pt x="771" y="1388"/>
                  <a:pt x="792" y="1381"/>
                </a:cubicBezTo>
                <a:cubicBezTo>
                  <a:pt x="806" y="1360"/>
                  <a:pt x="830" y="1356"/>
                  <a:pt x="852" y="1341"/>
                </a:cubicBezTo>
                <a:cubicBezTo>
                  <a:pt x="893" y="1314"/>
                  <a:pt x="932" y="1296"/>
                  <a:pt x="967" y="1261"/>
                </a:cubicBezTo>
                <a:cubicBezTo>
                  <a:pt x="991" y="1237"/>
                  <a:pt x="974" y="1217"/>
                  <a:pt x="1017" y="1206"/>
                </a:cubicBezTo>
                <a:cubicBezTo>
                  <a:pt x="1041" y="1182"/>
                  <a:pt x="1048" y="1155"/>
                  <a:pt x="1077" y="1136"/>
                </a:cubicBezTo>
                <a:cubicBezTo>
                  <a:pt x="1089" y="1100"/>
                  <a:pt x="1083" y="1062"/>
                  <a:pt x="1092" y="1026"/>
                </a:cubicBezTo>
                <a:cubicBezTo>
                  <a:pt x="1107" y="965"/>
                  <a:pt x="1084" y="1041"/>
                  <a:pt x="1107" y="971"/>
                </a:cubicBezTo>
                <a:cubicBezTo>
                  <a:pt x="1109" y="966"/>
                  <a:pt x="1112" y="955"/>
                  <a:pt x="1112" y="955"/>
                </a:cubicBezTo>
                <a:cubicBezTo>
                  <a:pt x="1114" y="935"/>
                  <a:pt x="1111" y="914"/>
                  <a:pt x="1117" y="895"/>
                </a:cubicBezTo>
                <a:cubicBezTo>
                  <a:pt x="1121" y="881"/>
                  <a:pt x="1144" y="882"/>
                  <a:pt x="1157" y="875"/>
                </a:cubicBezTo>
                <a:cubicBezTo>
                  <a:pt x="1173" y="866"/>
                  <a:pt x="1191" y="856"/>
                  <a:pt x="1207" y="845"/>
                </a:cubicBezTo>
                <a:cubicBezTo>
                  <a:pt x="1226" y="817"/>
                  <a:pt x="1228" y="779"/>
                  <a:pt x="1257" y="760"/>
                </a:cubicBezTo>
                <a:cubicBezTo>
                  <a:pt x="1268" y="726"/>
                  <a:pt x="1266" y="711"/>
                  <a:pt x="1252" y="680"/>
                </a:cubicBezTo>
                <a:cubicBezTo>
                  <a:pt x="1238" y="648"/>
                  <a:pt x="1246" y="646"/>
                  <a:pt x="1212" y="635"/>
                </a:cubicBezTo>
                <a:cubicBezTo>
                  <a:pt x="1203" y="607"/>
                  <a:pt x="1191" y="578"/>
                  <a:pt x="1182" y="550"/>
                </a:cubicBezTo>
                <a:cubicBezTo>
                  <a:pt x="1181" y="548"/>
                  <a:pt x="1175" y="518"/>
                  <a:pt x="1172" y="515"/>
                </a:cubicBezTo>
                <a:cubicBezTo>
                  <a:pt x="1165" y="506"/>
                  <a:pt x="1152" y="503"/>
                  <a:pt x="1142" y="500"/>
                </a:cubicBezTo>
                <a:cubicBezTo>
                  <a:pt x="1123" y="481"/>
                  <a:pt x="1116" y="461"/>
                  <a:pt x="1092" y="445"/>
                </a:cubicBezTo>
                <a:cubicBezTo>
                  <a:pt x="1080" y="408"/>
                  <a:pt x="1076" y="371"/>
                  <a:pt x="1067" y="334"/>
                </a:cubicBezTo>
                <a:cubicBezTo>
                  <a:pt x="1062" y="312"/>
                  <a:pt x="1064" y="301"/>
                  <a:pt x="1042" y="294"/>
                </a:cubicBezTo>
                <a:cubicBezTo>
                  <a:pt x="1047" y="247"/>
                  <a:pt x="1054" y="201"/>
                  <a:pt x="1042" y="154"/>
                </a:cubicBezTo>
                <a:cubicBezTo>
                  <a:pt x="1039" y="144"/>
                  <a:pt x="1032" y="184"/>
                  <a:pt x="1032" y="184"/>
                </a:cubicBezTo>
                <a:cubicBezTo>
                  <a:pt x="1060" y="191"/>
                  <a:pt x="1066" y="194"/>
                  <a:pt x="1097" y="189"/>
                </a:cubicBezTo>
                <a:cubicBezTo>
                  <a:pt x="1107" y="159"/>
                  <a:pt x="1154" y="159"/>
                  <a:pt x="1182" y="154"/>
                </a:cubicBezTo>
                <a:cubicBezTo>
                  <a:pt x="1229" y="146"/>
                  <a:pt x="1273" y="128"/>
                  <a:pt x="1318" y="114"/>
                </a:cubicBezTo>
                <a:cubicBezTo>
                  <a:pt x="1336" y="108"/>
                  <a:pt x="1355" y="109"/>
                  <a:pt x="1373" y="104"/>
                </a:cubicBezTo>
                <a:cubicBezTo>
                  <a:pt x="1395" y="90"/>
                  <a:pt x="1417" y="79"/>
                  <a:pt x="1443" y="74"/>
                </a:cubicBezTo>
                <a:cubicBezTo>
                  <a:pt x="1491" y="50"/>
                  <a:pt x="1507" y="40"/>
                  <a:pt x="1563" y="34"/>
                </a:cubicBezTo>
                <a:cubicBezTo>
                  <a:pt x="1613" y="0"/>
                  <a:pt x="1726" y="23"/>
                  <a:pt x="1763" y="24"/>
                </a:cubicBezTo>
                <a:cubicBezTo>
                  <a:pt x="1765" y="32"/>
                  <a:pt x="1760" y="46"/>
                  <a:pt x="1768" y="49"/>
                </a:cubicBezTo>
                <a:cubicBezTo>
                  <a:pt x="1847" y="83"/>
                  <a:pt x="1825" y="24"/>
                  <a:pt x="1838" y="74"/>
                </a:cubicBezTo>
                <a:cubicBezTo>
                  <a:pt x="1884" y="69"/>
                  <a:pt x="1925" y="75"/>
                  <a:pt x="1969" y="64"/>
                </a:cubicBezTo>
                <a:cubicBezTo>
                  <a:pt x="2028" y="25"/>
                  <a:pt x="2072" y="51"/>
                  <a:pt x="2159" y="54"/>
                </a:cubicBezTo>
                <a:cubicBezTo>
                  <a:pt x="2148" y="86"/>
                  <a:pt x="2148" y="92"/>
                  <a:pt x="2159" y="124"/>
                </a:cubicBezTo>
                <a:cubicBezTo>
                  <a:pt x="2164" y="231"/>
                  <a:pt x="2150" y="235"/>
                  <a:pt x="2209" y="294"/>
                </a:cubicBezTo>
                <a:cubicBezTo>
                  <a:pt x="2233" y="367"/>
                  <a:pt x="2228" y="448"/>
                  <a:pt x="2204" y="520"/>
                </a:cubicBezTo>
                <a:cubicBezTo>
                  <a:pt x="2199" y="647"/>
                  <a:pt x="2197" y="728"/>
                  <a:pt x="2129" y="830"/>
                </a:cubicBezTo>
                <a:cubicBezTo>
                  <a:pt x="2127" y="860"/>
                  <a:pt x="2143" y="943"/>
                  <a:pt x="2099" y="961"/>
                </a:cubicBezTo>
                <a:cubicBezTo>
                  <a:pt x="2089" y="990"/>
                  <a:pt x="2086" y="999"/>
                  <a:pt x="2064" y="1021"/>
                </a:cubicBezTo>
                <a:cubicBezTo>
                  <a:pt x="2059" y="1037"/>
                  <a:pt x="2049" y="1049"/>
                  <a:pt x="2044" y="1066"/>
                </a:cubicBezTo>
                <a:cubicBezTo>
                  <a:pt x="2040" y="1079"/>
                  <a:pt x="2045" y="1098"/>
                  <a:pt x="2034" y="1106"/>
                </a:cubicBezTo>
                <a:cubicBezTo>
                  <a:pt x="2010" y="1122"/>
                  <a:pt x="2025" y="1114"/>
                  <a:pt x="1989" y="1126"/>
                </a:cubicBezTo>
                <a:cubicBezTo>
                  <a:pt x="1984" y="1128"/>
                  <a:pt x="1974" y="1131"/>
                  <a:pt x="1974" y="1131"/>
                </a:cubicBezTo>
                <a:cubicBezTo>
                  <a:pt x="1947" y="1129"/>
                  <a:pt x="1915" y="1114"/>
                  <a:pt x="1894" y="1131"/>
                </a:cubicBezTo>
                <a:cubicBezTo>
                  <a:pt x="1890" y="1134"/>
                  <a:pt x="1892" y="1142"/>
                  <a:pt x="1889" y="1146"/>
                </a:cubicBezTo>
                <a:cubicBezTo>
                  <a:pt x="1880" y="1160"/>
                  <a:pt x="1868" y="1171"/>
                  <a:pt x="1853" y="1176"/>
                </a:cubicBezTo>
                <a:cubicBezTo>
                  <a:pt x="1846" y="1186"/>
                  <a:pt x="1834" y="1191"/>
                  <a:pt x="1828" y="1201"/>
                </a:cubicBezTo>
                <a:cubicBezTo>
                  <a:pt x="1822" y="1210"/>
                  <a:pt x="1818" y="1231"/>
                  <a:pt x="1818" y="1231"/>
                </a:cubicBezTo>
                <a:cubicBezTo>
                  <a:pt x="1814" y="1311"/>
                  <a:pt x="1813" y="1411"/>
                  <a:pt x="1723" y="1441"/>
                </a:cubicBezTo>
                <a:cubicBezTo>
                  <a:pt x="1698" y="1515"/>
                  <a:pt x="1674" y="1482"/>
                  <a:pt x="1568" y="1486"/>
                </a:cubicBezTo>
                <a:cubicBezTo>
                  <a:pt x="1534" y="1509"/>
                  <a:pt x="1517" y="1502"/>
                  <a:pt x="1468" y="1506"/>
                </a:cubicBezTo>
                <a:cubicBezTo>
                  <a:pt x="1449" y="1512"/>
                  <a:pt x="1447" y="1525"/>
                  <a:pt x="1428" y="1531"/>
                </a:cubicBezTo>
                <a:cubicBezTo>
                  <a:pt x="1409" y="1545"/>
                  <a:pt x="1409" y="1557"/>
                  <a:pt x="1388" y="1572"/>
                </a:cubicBezTo>
                <a:cubicBezTo>
                  <a:pt x="1378" y="1579"/>
                  <a:pt x="1358" y="1592"/>
                  <a:pt x="1358" y="1592"/>
                </a:cubicBezTo>
                <a:cubicBezTo>
                  <a:pt x="1355" y="1597"/>
                  <a:pt x="1352" y="1603"/>
                  <a:pt x="1348" y="1607"/>
                </a:cubicBezTo>
                <a:cubicBezTo>
                  <a:pt x="1344" y="1611"/>
                  <a:pt x="1337" y="1612"/>
                  <a:pt x="1333" y="1617"/>
                </a:cubicBezTo>
                <a:cubicBezTo>
                  <a:pt x="1330" y="1621"/>
                  <a:pt x="1332" y="1628"/>
                  <a:pt x="1328" y="1632"/>
                </a:cubicBezTo>
                <a:cubicBezTo>
                  <a:pt x="1320" y="1640"/>
                  <a:pt x="1307" y="1641"/>
                  <a:pt x="1297" y="1647"/>
                </a:cubicBezTo>
                <a:cubicBezTo>
                  <a:pt x="1294" y="1652"/>
                  <a:pt x="1293" y="1662"/>
                  <a:pt x="1287" y="1662"/>
                </a:cubicBezTo>
                <a:cubicBezTo>
                  <a:pt x="1281" y="1662"/>
                  <a:pt x="1276" y="1653"/>
                  <a:pt x="1277" y="1647"/>
                </a:cubicBezTo>
                <a:cubicBezTo>
                  <a:pt x="1280" y="1635"/>
                  <a:pt x="1297" y="1617"/>
                  <a:pt x="1297" y="1617"/>
                </a:cubicBezTo>
                <a:cubicBezTo>
                  <a:pt x="1301" y="1581"/>
                  <a:pt x="1304" y="1556"/>
                  <a:pt x="1323" y="1526"/>
                </a:cubicBezTo>
                <a:cubicBezTo>
                  <a:pt x="1321" y="1513"/>
                  <a:pt x="1325" y="1498"/>
                  <a:pt x="1318" y="1486"/>
                </a:cubicBezTo>
                <a:cubicBezTo>
                  <a:pt x="1312" y="1475"/>
                  <a:pt x="1287" y="1466"/>
                  <a:pt x="1287" y="1466"/>
                </a:cubicBezTo>
                <a:cubicBezTo>
                  <a:pt x="1275" y="1468"/>
                  <a:pt x="1263" y="1466"/>
                  <a:pt x="1252" y="1471"/>
                </a:cubicBezTo>
                <a:cubicBezTo>
                  <a:pt x="1243" y="1475"/>
                  <a:pt x="1232" y="1515"/>
                  <a:pt x="1232" y="1516"/>
                </a:cubicBezTo>
                <a:cubicBezTo>
                  <a:pt x="1222" y="1547"/>
                  <a:pt x="1218" y="1545"/>
                  <a:pt x="1197" y="1552"/>
                </a:cubicBezTo>
                <a:cubicBezTo>
                  <a:pt x="1190" y="1562"/>
                  <a:pt x="1180" y="1570"/>
                  <a:pt x="1177" y="1582"/>
                </a:cubicBezTo>
                <a:cubicBezTo>
                  <a:pt x="1177" y="1582"/>
                  <a:pt x="1169" y="1615"/>
                  <a:pt x="1167" y="1617"/>
                </a:cubicBezTo>
                <a:cubicBezTo>
                  <a:pt x="1147" y="1637"/>
                  <a:pt x="1140" y="1636"/>
                  <a:pt x="1117" y="1642"/>
                </a:cubicBezTo>
                <a:cubicBezTo>
                  <a:pt x="1112" y="1661"/>
                  <a:pt x="1100" y="1677"/>
                  <a:pt x="1082" y="1687"/>
                </a:cubicBezTo>
                <a:cubicBezTo>
                  <a:pt x="1073" y="1692"/>
                  <a:pt x="1062" y="1694"/>
                  <a:pt x="1052" y="1697"/>
                </a:cubicBezTo>
                <a:cubicBezTo>
                  <a:pt x="1047" y="1699"/>
                  <a:pt x="1037" y="1702"/>
                  <a:pt x="1037" y="1702"/>
                </a:cubicBezTo>
                <a:cubicBezTo>
                  <a:pt x="1039" y="1717"/>
                  <a:pt x="1037" y="1733"/>
                  <a:pt x="1042" y="1747"/>
                </a:cubicBezTo>
                <a:cubicBezTo>
                  <a:pt x="1044" y="1753"/>
                  <a:pt x="1053" y="1752"/>
                  <a:pt x="1057" y="1757"/>
                </a:cubicBezTo>
                <a:cubicBezTo>
                  <a:pt x="1060" y="1761"/>
                  <a:pt x="1061" y="1767"/>
                  <a:pt x="1062" y="1772"/>
                </a:cubicBezTo>
                <a:cubicBezTo>
                  <a:pt x="1064" y="1779"/>
                  <a:pt x="1061" y="1789"/>
                  <a:pt x="1067" y="1792"/>
                </a:cubicBezTo>
                <a:cubicBezTo>
                  <a:pt x="1080" y="1799"/>
                  <a:pt x="1097" y="1795"/>
                  <a:pt x="1112" y="1797"/>
                </a:cubicBezTo>
                <a:cubicBezTo>
                  <a:pt x="1131" y="1803"/>
                  <a:pt x="1148" y="1814"/>
                  <a:pt x="1167" y="1822"/>
                </a:cubicBezTo>
                <a:cubicBezTo>
                  <a:pt x="1170" y="1827"/>
                  <a:pt x="1175" y="1831"/>
                  <a:pt x="1177" y="1837"/>
                </a:cubicBezTo>
                <a:cubicBezTo>
                  <a:pt x="1180" y="1845"/>
                  <a:pt x="1174" y="1862"/>
                  <a:pt x="1182" y="1862"/>
                </a:cubicBezTo>
                <a:cubicBezTo>
                  <a:pt x="1190" y="1862"/>
                  <a:pt x="1184" y="1845"/>
                  <a:pt x="1187" y="1837"/>
                </a:cubicBezTo>
                <a:cubicBezTo>
                  <a:pt x="1193" y="1822"/>
                  <a:pt x="1200" y="1820"/>
                  <a:pt x="1212" y="1812"/>
                </a:cubicBezTo>
                <a:cubicBezTo>
                  <a:pt x="1227" y="1767"/>
                  <a:pt x="1197" y="1842"/>
                  <a:pt x="1272" y="1792"/>
                </a:cubicBezTo>
                <a:cubicBezTo>
                  <a:pt x="1282" y="1785"/>
                  <a:pt x="1267" y="1763"/>
                  <a:pt x="1277" y="1757"/>
                </a:cubicBezTo>
                <a:cubicBezTo>
                  <a:pt x="1293" y="1748"/>
                  <a:pt x="1314" y="1757"/>
                  <a:pt x="1333" y="1757"/>
                </a:cubicBezTo>
                <a:lnTo>
                  <a:pt x="1368" y="1772"/>
                </a:lnTo>
                <a:close/>
              </a:path>
            </a:pathLst>
          </a:custGeom>
          <a:solidFill>
            <a:srgbClr val="FF0000"/>
          </a:solidFill>
          <a:ln w="9525">
            <a:solidFill>
              <a:srgbClr val="FF00FF"/>
            </a:solidFill>
            <a:miter lim="800000"/>
            <a:headEnd/>
            <a:tailEnd/>
          </a:ln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06507" name="Text Box 11"/>
          <p:cNvSpPr txBox="1">
            <a:spLocks noChangeArrowheads="1"/>
          </p:cNvSpPr>
          <p:nvPr/>
        </p:nvSpPr>
        <p:spPr bwMode="auto">
          <a:xfrm>
            <a:off x="6732588" y="2000250"/>
            <a:ext cx="792162" cy="677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9" tIns="45714" rIns="91429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3800" b="1" dirty="0" smtClean="0">
                <a:latin typeface="黑体" pitchFamily="49" charset="-122"/>
                <a:ea typeface="黑体" pitchFamily="49" charset="-122"/>
              </a:rPr>
              <a:t>金</a:t>
            </a:r>
          </a:p>
        </p:txBody>
      </p:sp>
    </p:spTree>
    <p:extLst>
      <p:ext uri="{BB962C8B-B14F-4D97-AF65-F5344CB8AC3E}">
        <p14:creationId xmlns:p14="http://schemas.microsoft.com/office/powerpoint/2010/main" val="173540524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6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6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6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6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6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animBg="1"/>
      <p:bldP spid="106500" grpId="0"/>
      <p:bldP spid="106501" grpId="0"/>
      <p:bldP spid="106506" grpId="0" animBg="1"/>
      <p:bldP spid="10650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、巩固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528" y="980728"/>
            <a:ext cx="4752528" cy="547260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）政治：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800" b="1" dirty="0" smtClean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基本沿袭唐宋制度；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800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猛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安谋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克制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性质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：猛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安谋克既是军事组织，又是地方行政组织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内容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：每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300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户为一谋克，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10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谋克为一猛安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，与汉族同居，平时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生产，战时出征，是一种兵农合一的制度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影响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Calibri"/>
                <a:ea typeface="宋体" pitchFamily="2" charset="-122"/>
              </a:rPr>
              <a:t>A.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减少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财政支出；</a:t>
            </a:r>
          </a:p>
          <a:p>
            <a:pPr marL="0" indent="0">
              <a:buNone/>
            </a:pPr>
            <a:r>
              <a:rPr lang="en-US" altLang="zh-CN" sz="2800" b="1" dirty="0" smtClean="0">
                <a:latin typeface="Calibri"/>
                <a:ea typeface="宋体" pitchFamily="2" charset="-122"/>
              </a:rPr>
              <a:t>B.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保证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较强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战斗力；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Calibri"/>
                <a:ea typeface="宋体" pitchFamily="2" charset="-122"/>
              </a:rPr>
              <a:t>C.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加强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女真族封建化进程，促进社会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进步。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508104" y="1556792"/>
            <a:ext cx="2880320" cy="3785652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zh-CN" altLang="en-US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（女真）</a:t>
            </a:r>
            <a:r>
              <a:rPr lang="zh-CN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“</a:t>
            </a:r>
            <a:r>
              <a:rPr lang="zh-CN" altLang="zh-CN" sz="2400" b="1" kern="100" dirty="0">
                <a:latin typeface="等线" panose="02010600030101010101" pitchFamily="2" charset="-122"/>
                <a:cs typeface="Times New Roman" panose="02020603050405020304" pitchFamily="18" charset="0"/>
              </a:rPr>
              <a:t>以耕凿为业，不事</a:t>
            </a:r>
            <a:r>
              <a:rPr lang="zh-CN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蚕桑</a:t>
            </a:r>
            <a:r>
              <a:rPr lang="en-US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······</a:t>
            </a:r>
            <a:r>
              <a:rPr lang="zh-CN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精</a:t>
            </a:r>
            <a:r>
              <a:rPr lang="zh-CN" altLang="en-US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射</a:t>
            </a:r>
            <a:r>
              <a:rPr lang="zh-CN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猎</a:t>
            </a:r>
            <a:r>
              <a:rPr lang="en-US" altLang="zh-CN" sz="2400" b="1" kern="100" dirty="0">
                <a:latin typeface="等线" panose="02010600030101010101" pitchFamily="2" charset="-122"/>
                <a:cs typeface="Times New Roman" panose="02020603050405020304" pitchFamily="18" charset="0"/>
              </a:rPr>
              <a:t>······</a:t>
            </a:r>
            <a:r>
              <a:rPr lang="zh-CN" altLang="zh-CN" sz="2400" b="1" kern="100" dirty="0">
                <a:latin typeface="等线" panose="02010600030101010101" pitchFamily="2" charset="-122"/>
                <a:cs typeface="Times New Roman" panose="02020603050405020304" pitchFamily="18" charset="0"/>
              </a:rPr>
              <a:t>其俗依山谷而居，联木为栅，屋高数尺</a:t>
            </a:r>
            <a:r>
              <a:rPr lang="en-US" altLang="zh-CN" sz="2400" b="1" kern="100" dirty="0">
                <a:latin typeface="等线" panose="02010600030101010101" pitchFamily="2" charset="-122"/>
                <a:cs typeface="Times New Roman" panose="02020603050405020304" pitchFamily="18" charset="0"/>
              </a:rPr>
              <a:t>······</a:t>
            </a:r>
            <a:r>
              <a:rPr lang="zh-CN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”</a:t>
            </a:r>
            <a:endParaRPr lang="en-US" altLang="zh-CN" sz="2400" b="1" kern="100" dirty="0" smtClean="0">
              <a:latin typeface="等线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       </a:t>
            </a:r>
            <a:r>
              <a:rPr lang="zh-CN" altLang="zh-CN" sz="2400" b="1" kern="100" dirty="0" smtClean="0">
                <a:latin typeface="等线" panose="02010600030101010101" pitchFamily="2" charset="-122"/>
                <a:cs typeface="Times New Roman" panose="02020603050405020304" pitchFamily="18" charset="0"/>
              </a:rPr>
              <a:t>—徐梦莘《三朝北盟会编》</a:t>
            </a:r>
            <a:endParaRPr lang="zh-CN" altLang="zh-CN" sz="2400" b="1" kern="100" dirty="0">
              <a:latin typeface="等线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316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jinmielia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6673"/>
            <a:ext cx="6985000" cy="638132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44" name="Freeform 4"/>
          <p:cNvSpPr>
            <a:spLocks noChangeArrowheads="1"/>
          </p:cNvSpPr>
          <p:nvPr/>
        </p:nvSpPr>
        <p:spPr bwMode="auto">
          <a:xfrm>
            <a:off x="7680325" y="1627188"/>
            <a:ext cx="347663" cy="361950"/>
          </a:xfrm>
          <a:custGeom>
            <a:avLst/>
            <a:gdLst>
              <a:gd name="T0" fmla="*/ 347663 w 238"/>
              <a:gd name="T1" fmla="*/ 0 h 256"/>
              <a:gd name="T2" fmla="*/ 186978 w 238"/>
              <a:gd name="T3" fmla="*/ 63624 h 256"/>
              <a:gd name="T4" fmla="*/ 54048 w 238"/>
              <a:gd name="T5" fmla="*/ 219149 h 256"/>
              <a:gd name="T6" fmla="*/ 0 w 238"/>
              <a:gd name="T7" fmla="*/ 361950 h 2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38" h="256">
                <a:moveTo>
                  <a:pt x="238" y="0"/>
                </a:moveTo>
                <a:cubicBezTo>
                  <a:pt x="198" y="13"/>
                  <a:pt x="167" y="32"/>
                  <a:pt x="128" y="45"/>
                </a:cubicBezTo>
                <a:cubicBezTo>
                  <a:pt x="97" y="77"/>
                  <a:pt x="56" y="114"/>
                  <a:pt x="37" y="155"/>
                </a:cubicBezTo>
                <a:cubicBezTo>
                  <a:pt x="22" y="188"/>
                  <a:pt x="15" y="223"/>
                  <a:pt x="0" y="256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45" name="Freeform 5"/>
          <p:cNvSpPr>
            <a:spLocks noChangeArrowheads="1"/>
          </p:cNvSpPr>
          <p:nvPr/>
        </p:nvSpPr>
        <p:spPr bwMode="auto">
          <a:xfrm>
            <a:off x="7342188" y="1657350"/>
            <a:ext cx="254000" cy="258763"/>
          </a:xfrm>
          <a:custGeom>
            <a:avLst/>
            <a:gdLst>
              <a:gd name="T0" fmla="*/ 254000 w 174"/>
              <a:gd name="T1" fmla="*/ 258763 h 183"/>
              <a:gd name="T2" fmla="*/ 160575 w 174"/>
              <a:gd name="T3" fmla="*/ 180993 h 183"/>
              <a:gd name="T4" fmla="*/ 67149 w 174"/>
              <a:gd name="T5" fmla="*/ 50904 h 183"/>
              <a:gd name="T6" fmla="*/ 40874 w 174"/>
              <a:gd name="T7" fmla="*/ 12726 h 183"/>
              <a:gd name="T8" fmla="*/ 0 w 174"/>
              <a:gd name="T9" fmla="*/ 0 h 18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74" h="183">
                <a:moveTo>
                  <a:pt x="174" y="183"/>
                </a:moveTo>
                <a:cubicBezTo>
                  <a:pt x="153" y="161"/>
                  <a:pt x="135" y="145"/>
                  <a:pt x="110" y="128"/>
                </a:cubicBezTo>
                <a:cubicBezTo>
                  <a:pt x="96" y="86"/>
                  <a:pt x="72" y="69"/>
                  <a:pt x="46" y="36"/>
                </a:cubicBezTo>
                <a:cubicBezTo>
                  <a:pt x="39" y="27"/>
                  <a:pt x="37" y="16"/>
                  <a:pt x="28" y="9"/>
                </a:cubicBezTo>
                <a:cubicBezTo>
                  <a:pt x="20" y="3"/>
                  <a:pt x="0" y="0"/>
                  <a:pt x="0" y="0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46" name="Freeform 6"/>
          <p:cNvSpPr>
            <a:spLocks noChangeArrowheads="1"/>
          </p:cNvSpPr>
          <p:nvPr/>
        </p:nvSpPr>
        <p:spPr bwMode="auto">
          <a:xfrm>
            <a:off x="5848350" y="1682750"/>
            <a:ext cx="1387475" cy="593725"/>
          </a:xfrm>
          <a:custGeom>
            <a:avLst/>
            <a:gdLst>
              <a:gd name="T0" fmla="*/ 1387475 w 950"/>
              <a:gd name="T1" fmla="*/ 0 h 421"/>
              <a:gd name="T2" fmla="*/ 1241425 w 950"/>
              <a:gd name="T3" fmla="*/ 12692 h 421"/>
              <a:gd name="T4" fmla="*/ 1028192 w 950"/>
              <a:gd name="T5" fmla="*/ 64873 h 421"/>
              <a:gd name="T6" fmla="*/ 600266 w 950"/>
              <a:gd name="T7" fmla="*/ 193207 h 421"/>
              <a:gd name="T8" fmla="*/ 480505 w 950"/>
              <a:gd name="T9" fmla="*/ 232695 h 421"/>
              <a:gd name="T10" fmla="*/ 439611 w 950"/>
              <a:gd name="T11" fmla="*/ 245388 h 421"/>
              <a:gd name="T12" fmla="*/ 359283 w 950"/>
              <a:gd name="T13" fmla="*/ 296157 h 421"/>
              <a:gd name="T14" fmla="*/ 332994 w 950"/>
              <a:gd name="T15" fmla="*/ 335645 h 421"/>
              <a:gd name="T16" fmla="*/ 239522 w 950"/>
              <a:gd name="T17" fmla="*/ 373722 h 421"/>
              <a:gd name="T18" fmla="*/ 93472 w 950"/>
              <a:gd name="T19" fmla="*/ 516160 h 421"/>
              <a:gd name="T20" fmla="*/ 26289 w 950"/>
              <a:gd name="T21" fmla="*/ 566930 h 421"/>
              <a:gd name="T22" fmla="*/ 0 w 950"/>
              <a:gd name="T23" fmla="*/ 593725 h 42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0" h="421">
                <a:moveTo>
                  <a:pt x="950" y="0"/>
                </a:moveTo>
                <a:cubicBezTo>
                  <a:pt x="917" y="3"/>
                  <a:pt x="883" y="4"/>
                  <a:pt x="850" y="9"/>
                </a:cubicBezTo>
                <a:cubicBezTo>
                  <a:pt x="801" y="16"/>
                  <a:pt x="755" y="39"/>
                  <a:pt x="704" y="46"/>
                </a:cubicBezTo>
                <a:cubicBezTo>
                  <a:pt x="607" y="78"/>
                  <a:pt x="508" y="105"/>
                  <a:pt x="411" y="137"/>
                </a:cubicBezTo>
                <a:cubicBezTo>
                  <a:pt x="384" y="146"/>
                  <a:pt x="356" y="156"/>
                  <a:pt x="329" y="165"/>
                </a:cubicBezTo>
                <a:cubicBezTo>
                  <a:pt x="320" y="168"/>
                  <a:pt x="301" y="174"/>
                  <a:pt x="301" y="174"/>
                </a:cubicBezTo>
                <a:cubicBezTo>
                  <a:pt x="283" y="186"/>
                  <a:pt x="258" y="192"/>
                  <a:pt x="246" y="210"/>
                </a:cubicBezTo>
                <a:cubicBezTo>
                  <a:pt x="240" y="219"/>
                  <a:pt x="236" y="231"/>
                  <a:pt x="228" y="238"/>
                </a:cubicBezTo>
                <a:cubicBezTo>
                  <a:pt x="213" y="251"/>
                  <a:pt x="183" y="259"/>
                  <a:pt x="164" y="265"/>
                </a:cubicBezTo>
                <a:cubicBezTo>
                  <a:pt x="130" y="301"/>
                  <a:pt x="104" y="335"/>
                  <a:pt x="64" y="366"/>
                </a:cubicBezTo>
                <a:cubicBezTo>
                  <a:pt x="49" y="378"/>
                  <a:pt x="33" y="390"/>
                  <a:pt x="18" y="402"/>
                </a:cubicBezTo>
                <a:cubicBezTo>
                  <a:pt x="11" y="408"/>
                  <a:pt x="0" y="421"/>
                  <a:pt x="0" y="421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47" name="Freeform 7"/>
          <p:cNvSpPr>
            <a:spLocks noChangeArrowheads="1"/>
          </p:cNvSpPr>
          <p:nvPr/>
        </p:nvSpPr>
        <p:spPr bwMode="auto">
          <a:xfrm>
            <a:off x="6999288" y="2171700"/>
            <a:ext cx="668337" cy="1112838"/>
          </a:xfrm>
          <a:custGeom>
            <a:avLst/>
            <a:gdLst>
              <a:gd name="T0" fmla="*/ 653744 w 458"/>
              <a:gd name="T1" fmla="*/ 15535 h 788"/>
              <a:gd name="T2" fmla="*/ 599752 w 458"/>
              <a:gd name="T3" fmla="*/ 80497 h 788"/>
              <a:gd name="T4" fmla="*/ 586619 w 458"/>
              <a:gd name="T5" fmla="*/ 118627 h 788"/>
              <a:gd name="T6" fmla="*/ 519493 w 458"/>
              <a:gd name="T7" fmla="*/ 221720 h 788"/>
              <a:gd name="T8" fmla="*/ 386702 w 458"/>
              <a:gd name="T9" fmla="*/ 389776 h 788"/>
              <a:gd name="T10" fmla="*/ 306443 w 458"/>
              <a:gd name="T11" fmla="*/ 492869 h 788"/>
              <a:gd name="T12" fmla="*/ 253910 w 458"/>
              <a:gd name="T13" fmla="*/ 648214 h 788"/>
              <a:gd name="T14" fmla="*/ 199917 w 458"/>
              <a:gd name="T15" fmla="*/ 828980 h 788"/>
              <a:gd name="T16" fmla="*/ 93392 w 458"/>
              <a:gd name="T17" fmla="*/ 958905 h 788"/>
              <a:gd name="T18" fmla="*/ 26267 w 458"/>
              <a:gd name="T19" fmla="*/ 1049288 h 788"/>
              <a:gd name="T20" fmla="*/ 26267 w 458"/>
              <a:gd name="T21" fmla="*/ 1112838 h 78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58" h="788">
                <a:moveTo>
                  <a:pt x="448" y="11"/>
                </a:moveTo>
                <a:cubicBezTo>
                  <a:pt x="426" y="80"/>
                  <a:pt x="458" y="0"/>
                  <a:pt x="411" y="57"/>
                </a:cubicBezTo>
                <a:cubicBezTo>
                  <a:pt x="405" y="64"/>
                  <a:pt x="406" y="75"/>
                  <a:pt x="402" y="84"/>
                </a:cubicBezTo>
                <a:cubicBezTo>
                  <a:pt x="389" y="110"/>
                  <a:pt x="377" y="137"/>
                  <a:pt x="356" y="157"/>
                </a:cubicBezTo>
                <a:cubicBezTo>
                  <a:pt x="341" y="205"/>
                  <a:pt x="306" y="248"/>
                  <a:pt x="265" y="276"/>
                </a:cubicBezTo>
                <a:cubicBezTo>
                  <a:pt x="253" y="313"/>
                  <a:pt x="243" y="328"/>
                  <a:pt x="210" y="349"/>
                </a:cubicBezTo>
                <a:cubicBezTo>
                  <a:pt x="199" y="384"/>
                  <a:pt x="182" y="423"/>
                  <a:pt x="174" y="459"/>
                </a:cubicBezTo>
                <a:cubicBezTo>
                  <a:pt x="165" y="499"/>
                  <a:pt x="159" y="552"/>
                  <a:pt x="137" y="587"/>
                </a:cubicBezTo>
                <a:cubicBezTo>
                  <a:pt x="116" y="619"/>
                  <a:pt x="91" y="651"/>
                  <a:pt x="64" y="679"/>
                </a:cubicBezTo>
                <a:cubicBezTo>
                  <a:pt x="54" y="710"/>
                  <a:pt x="40" y="720"/>
                  <a:pt x="18" y="743"/>
                </a:cubicBezTo>
                <a:cubicBezTo>
                  <a:pt x="8" y="783"/>
                  <a:pt x="0" y="770"/>
                  <a:pt x="18" y="788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48" name="Freeform 8"/>
          <p:cNvSpPr>
            <a:spLocks noChangeArrowheads="1"/>
          </p:cNvSpPr>
          <p:nvPr/>
        </p:nvSpPr>
        <p:spPr bwMode="auto">
          <a:xfrm>
            <a:off x="5627688" y="3100388"/>
            <a:ext cx="1320800" cy="328612"/>
          </a:xfrm>
          <a:custGeom>
            <a:avLst/>
            <a:gdLst>
              <a:gd name="T0" fmla="*/ 1320800 w 905"/>
              <a:gd name="T1" fmla="*/ 328612 h 233"/>
              <a:gd name="T2" fmla="*/ 1199666 w 905"/>
              <a:gd name="T3" fmla="*/ 265146 h 233"/>
              <a:gd name="T4" fmla="*/ 947181 w 905"/>
              <a:gd name="T5" fmla="*/ 174884 h 233"/>
              <a:gd name="T6" fmla="*/ 747237 w 905"/>
              <a:gd name="T7" fmla="*/ 97314 h 233"/>
              <a:gd name="T8" fmla="*/ 359024 w 905"/>
              <a:gd name="T9" fmla="*/ 7052 h 233"/>
              <a:gd name="T10" fmla="*/ 213079 w 905"/>
              <a:gd name="T11" fmla="*/ 19745 h 233"/>
              <a:gd name="T12" fmla="*/ 0 w 905"/>
              <a:gd name="T13" fmla="*/ 160780 h 233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905" h="233">
                <a:moveTo>
                  <a:pt x="905" y="233"/>
                </a:moveTo>
                <a:cubicBezTo>
                  <a:pt x="842" y="192"/>
                  <a:pt x="871" y="204"/>
                  <a:pt x="822" y="188"/>
                </a:cubicBezTo>
                <a:cubicBezTo>
                  <a:pt x="782" y="146"/>
                  <a:pt x="705" y="141"/>
                  <a:pt x="649" y="124"/>
                </a:cubicBezTo>
                <a:cubicBezTo>
                  <a:pt x="599" y="109"/>
                  <a:pt x="557" y="91"/>
                  <a:pt x="512" y="69"/>
                </a:cubicBezTo>
                <a:cubicBezTo>
                  <a:pt x="432" y="30"/>
                  <a:pt x="333" y="16"/>
                  <a:pt x="246" y="5"/>
                </a:cubicBezTo>
                <a:cubicBezTo>
                  <a:pt x="213" y="8"/>
                  <a:pt x="177" y="0"/>
                  <a:pt x="146" y="14"/>
                </a:cubicBezTo>
                <a:cubicBezTo>
                  <a:pt x="92" y="38"/>
                  <a:pt x="0" y="114"/>
                  <a:pt x="0" y="114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49" name="Freeform 9"/>
          <p:cNvSpPr>
            <a:spLocks noChangeArrowheads="1"/>
          </p:cNvSpPr>
          <p:nvPr/>
        </p:nvSpPr>
        <p:spPr bwMode="auto">
          <a:xfrm>
            <a:off x="3492500" y="3313113"/>
            <a:ext cx="1828800" cy="476250"/>
          </a:xfrm>
          <a:custGeom>
            <a:avLst/>
            <a:gdLst>
              <a:gd name="T0" fmla="*/ 1828800 w 1253"/>
              <a:gd name="T1" fmla="*/ 50725 h 338"/>
              <a:gd name="T2" fmla="*/ 1561705 w 1253"/>
              <a:gd name="T3" fmla="*/ 25362 h 338"/>
              <a:gd name="T4" fmla="*/ 1174927 w 1253"/>
              <a:gd name="T5" fmla="*/ 0 h 338"/>
              <a:gd name="T6" fmla="*/ 480188 w 1253"/>
              <a:gd name="T7" fmla="*/ 50725 h 338"/>
              <a:gd name="T8" fmla="*/ 401373 w 1253"/>
              <a:gd name="T9" fmla="*/ 77496 h 338"/>
              <a:gd name="T10" fmla="*/ 360506 w 1253"/>
              <a:gd name="T11" fmla="*/ 90178 h 338"/>
              <a:gd name="T12" fmla="*/ 240824 w 1253"/>
              <a:gd name="T13" fmla="*/ 154993 h 338"/>
              <a:gd name="T14" fmla="*/ 160549 w 1253"/>
              <a:gd name="T15" fmla="*/ 218399 h 338"/>
              <a:gd name="T16" fmla="*/ 106546 w 1253"/>
              <a:gd name="T17" fmla="*/ 270533 h 338"/>
              <a:gd name="T18" fmla="*/ 67139 w 1253"/>
              <a:gd name="T19" fmla="*/ 335348 h 338"/>
              <a:gd name="T20" fmla="*/ 0 w 1253"/>
              <a:gd name="T21" fmla="*/ 476250 h 33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253" h="338">
                <a:moveTo>
                  <a:pt x="1253" y="36"/>
                </a:moveTo>
                <a:cubicBezTo>
                  <a:pt x="1161" y="25"/>
                  <a:pt x="1179" y="26"/>
                  <a:pt x="1070" y="18"/>
                </a:cubicBezTo>
                <a:cubicBezTo>
                  <a:pt x="982" y="12"/>
                  <a:pt x="805" y="0"/>
                  <a:pt x="805" y="0"/>
                </a:cubicBezTo>
                <a:cubicBezTo>
                  <a:pt x="643" y="6"/>
                  <a:pt x="488" y="19"/>
                  <a:pt x="329" y="36"/>
                </a:cubicBezTo>
                <a:cubicBezTo>
                  <a:pt x="311" y="42"/>
                  <a:pt x="293" y="49"/>
                  <a:pt x="275" y="55"/>
                </a:cubicBezTo>
                <a:cubicBezTo>
                  <a:pt x="266" y="58"/>
                  <a:pt x="247" y="64"/>
                  <a:pt x="247" y="64"/>
                </a:cubicBezTo>
                <a:cubicBezTo>
                  <a:pt x="221" y="81"/>
                  <a:pt x="188" y="87"/>
                  <a:pt x="165" y="110"/>
                </a:cubicBezTo>
                <a:cubicBezTo>
                  <a:pt x="117" y="158"/>
                  <a:pt x="160" y="138"/>
                  <a:pt x="110" y="155"/>
                </a:cubicBezTo>
                <a:cubicBezTo>
                  <a:pt x="98" y="168"/>
                  <a:pt x="82" y="177"/>
                  <a:pt x="73" y="192"/>
                </a:cubicBezTo>
                <a:cubicBezTo>
                  <a:pt x="32" y="259"/>
                  <a:pt x="98" y="183"/>
                  <a:pt x="46" y="238"/>
                </a:cubicBezTo>
                <a:cubicBezTo>
                  <a:pt x="31" y="282"/>
                  <a:pt x="0" y="296"/>
                  <a:pt x="0" y="338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50" name="Freeform 10"/>
          <p:cNvSpPr>
            <a:spLocks noChangeArrowheads="1"/>
          </p:cNvSpPr>
          <p:nvPr/>
        </p:nvSpPr>
        <p:spPr bwMode="auto">
          <a:xfrm>
            <a:off x="3708400" y="3741738"/>
            <a:ext cx="373063" cy="334962"/>
          </a:xfrm>
          <a:custGeom>
            <a:avLst/>
            <a:gdLst>
              <a:gd name="T0" fmla="*/ 0 w 256"/>
              <a:gd name="T1" fmla="*/ 0 h 237"/>
              <a:gd name="T2" fmla="*/ 67035 w 256"/>
              <a:gd name="T3" fmla="*/ 63600 h 237"/>
              <a:gd name="T4" fmla="*/ 80150 w 256"/>
              <a:gd name="T5" fmla="*/ 103174 h 237"/>
              <a:gd name="T6" fmla="*/ 147185 w 256"/>
              <a:gd name="T7" fmla="*/ 154054 h 237"/>
              <a:gd name="T8" fmla="*/ 199647 w 256"/>
              <a:gd name="T9" fmla="*/ 219068 h 237"/>
              <a:gd name="T10" fmla="*/ 240451 w 256"/>
              <a:gd name="T11" fmla="*/ 244508 h 237"/>
              <a:gd name="T12" fmla="*/ 266682 w 256"/>
              <a:gd name="T13" fmla="*/ 271362 h 237"/>
              <a:gd name="T14" fmla="*/ 346832 w 256"/>
              <a:gd name="T15" fmla="*/ 296802 h 237"/>
              <a:gd name="T16" fmla="*/ 373063 w 256"/>
              <a:gd name="T17" fmla="*/ 334962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56" h="237">
                <a:moveTo>
                  <a:pt x="0" y="0"/>
                </a:moveTo>
                <a:cubicBezTo>
                  <a:pt x="26" y="17"/>
                  <a:pt x="31" y="16"/>
                  <a:pt x="46" y="45"/>
                </a:cubicBezTo>
                <a:cubicBezTo>
                  <a:pt x="50" y="54"/>
                  <a:pt x="49" y="65"/>
                  <a:pt x="55" y="73"/>
                </a:cubicBezTo>
                <a:cubicBezTo>
                  <a:pt x="67" y="88"/>
                  <a:pt x="87" y="95"/>
                  <a:pt x="101" y="109"/>
                </a:cubicBezTo>
                <a:cubicBezTo>
                  <a:pt x="115" y="123"/>
                  <a:pt x="123" y="141"/>
                  <a:pt x="137" y="155"/>
                </a:cubicBezTo>
                <a:cubicBezTo>
                  <a:pt x="145" y="163"/>
                  <a:pt x="156" y="166"/>
                  <a:pt x="165" y="173"/>
                </a:cubicBezTo>
                <a:cubicBezTo>
                  <a:pt x="172" y="178"/>
                  <a:pt x="175" y="188"/>
                  <a:pt x="183" y="192"/>
                </a:cubicBezTo>
                <a:cubicBezTo>
                  <a:pt x="200" y="201"/>
                  <a:pt x="238" y="210"/>
                  <a:pt x="238" y="210"/>
                </a:cubicBezTo>
                <a:cubicBezTo>
                  <a:pt x="244" y="219"/>
                  <a:pt x="256" y="237"/>
                  <a:pt x="256" y="237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51" name="Freeform 11"/>
          <p:cNvSpPr>
            <a:spLocks noChangeArrowheads="1"/>
          </p:cNvSpPr>
          <p:nvPr/>
        </p:nvSpPr>
        <p:spPr bwMode="auto">
          <a:xfrm>
            <a:off x="3635375" y="4221163"/>
            <a:ext cx="898525" cy="1798637"/>
          </a:xfrm>
          <a:custGeom>
            <a:avLst/>
            <a:gdLst>
              <a:gd name="T0" fmla="*/ 0 w 615"/>
              <a:gd name="T1" fmla="*/ 1798637 h 1274"/>
              <a:gd name="T2" fmla="*/ 39447 w 615"/>
              <a:gd name="T3" fmla="*/ 1527571 h 1274"/>
              <a:gd name="T4" fmla="*/ 119803 w 615"/>
              <a:gd name="T5" fmla="*/ 1204268 h 1274"/>
              <a:gd name="T6" fmla="*/ 200159 w 615"/>
              <a:gd name="T7" fmla="*/ 1037675 h 1274"/>
              <a:gd name="T8" fmla="*/ 254217 w 615"/>
              <a:gd name="T9" fmla="*/ 907789 h 1274"/>
              <a:gd name="T10" fmla="*/ 319963 w 615"/>
              <a:gd name="T11" fmla="*/ 830140 h 1274"/>
              <a:gd name="T12" fmla="*/ 333112 w 615"/>
              <a:gd name="T13" fmla="*/ 792021 h 1274"/>
              <a:gd name="T14" fmla="*/ 387169 w 615"/>
              <a:gd name="T15" fmla="*/ 714372 h 1274"/>
              <a:gd name="T16" fmla="*/ 413468 w 615"/>
              <a:gd name="T17" fmla="*/ 676254 h 1274"/>
              <a:gd name="T18" fmla="*/ 534732 w 615"/>
              <a:gd name="T19" fmla="*/ 508249 h 1274"/>
              <a:gd name="T20" fmla="*/ 613627 w 615"/>
              <a:gd name="T21" fmla="*/ 405187 h 1274"/>
              <a:gd name="T22" fmla="*/ 654535 w 615"/>
              <a:gd name="T23" fmla="*/ 327538 h 1274"/>
              <a:gd name="T24" fmla="*/ 721742 w 615"/>
              <a:gd name="T25" fmla="*/ 262595 h 1274"/>
              <a:gd name="T26" fmla="*/ 841545 w 615"/>
              <a:gd name="T27" fmla="*/ 81885 h 1274"/>
              <a:gd name="T28" fmla="*/ 880993 w 615"/>
              <a:gd name="T29" fmla="*/ 4235 h 1274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615" h="1274">
                <a:moveTo>
                  <a:pt x="0" y="1274"/>
                </a:moveTo>
                <a:cubicBezTo>
                  <a:pt x="9" y="1210"/>
                  <a:pt x="7" y="1143"/>
                  <a:pt x="27" y="1082"/>
                </a:cubicBezTo>
                <a:cubicBezTo>
                  <a:pt x="34" y="1010"/>
                  <a:pt x="28" y="910"/>
                  <a:pt x="82" y="853"/>
                </a:cubicBezTo>
                <a:cubicBezTo>
                  <a:pt x="95" y="813"/>
                  <a:pt x="118" y="773"/>
                  <a:pt x="137" y="735"/>
                </a:cubicBezTo>
                <a:cubicBezTo>
                  <a:pt x="144" y="705"/>
                  <a:pt x="157" y="669"/>
                  <a:pt x="174" y="643"/>
                </a:cubicBezTo>
                <a:cubicBezTo>
                  <a:pt x="215" y="583"/>
                  <a:pt x="189" y="649"/>
                  <a:pt x="219" y="588"/>
                </a:cubicBezTo>
                <a:cubicBezTo>
                  <a:pt x="223" y="579"/>
                  <a:pt x="223" y="569"/>
                  <a:pt x="228" y="561"/>
                </a:cubicBezTo>
                <a:cubicBezTo>
                  <a:pt x="239" y="542"/>
                  <a:pt x="253" y="524"/>
                  <a:pt x="265" y="506"/>
                </a:cubicBezTo>
                <a:cubicBezTo>
                  <a:pt x="271" y="497"/>
                  <a:pt x="283" y="479"/>
                  <a:pt x="283" y="479"/>
                </a:cubicBezTo>
                <a:cubicBezTo>
                  <a:pt x="296" y="437"/>
                  <a:pt x="333" y="391"/>
                  <a:pt x="366" y="360"/>
                </a:cubicBezTo>
                <a:cubicBezTo>
                  <a:pt x="380" y="317"/>
                  <a:pt x="400" y="326"/>
                  <a:pt x="420" y="287"/>
                </a:cubicBezTo>
                <a:cubicBezTo>
                  <a:pt x="438" y="251"/>
                  <a:pt x="420" y="264"/>
                  <a:pt x="448" y="232"/>
                </a:cubicBezTo>
                <a:cubicBezTo>
                  <a:pt x="462" y="216"/>
                  <a:pt x="494" y="186"/>
                  <a:pt x="494" y="186"/>
                </a:cubicBezTo>
                <a:cubicBezTo>
                  <a:pt x="510" y="139"/>
                  <a:pt x="548" y="100"/>
                  <a:pt x="576" y="58"/>
                </a:cubicBezTo>
                <a:cubicBezTo>
                  <a:pt x="615" y="0"/>
                  <a:pt x="572" y="3"/>
                  <a:pt x="603" y="3"/>
                </a:cubicBezTo>
              </a:path>
            </a:pathLst>
          </a:cu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52" name="Freeform 12"/>
          <p:cNvSpPr>
            <a:spLocks noChangeArrowheads="1"/>
          </p:cNvSpPr>
          <p:nvPr/>
        </p:nvSpPr>
        <p:spPr bwMode="auto">
          <a:xfrm>
            <a:off x="3070225" y="4076700"/>
            <a:ext cx="277813" cy="657225"/>
          </a:xfrm>
          <a:custGeom>
            <a:avLst/>
            <a:gdLst>
              <a:gd name="T0" fmla="*/ 277813 w 190"/>
              <a:gd name="T1" fmla="*/ 0 h 466"/>
              <a:gd name="T2" fmla="*/ 184234 w 190"/>
              <a:gd name="T3" fmla="*/ 129753 h 466"/>
              <a:gd name="T4" fmla="*/ 130133 w 190"/>
              <a:gd name="T5" fmla="*/ 205912 h 466"/>
              <a:gd name="T6" fmla="*/ 77495 w 190"/>
              <a:gd name="T7" fmla="*/ 270788 h 466"/>
              <a:gd name="T8" fmla="*/ 62873 w 190"/>
              <a:gd name="T9" fmla="*/ 322971 h 466"/>
              <a:gd name="T10" fmla="*/ 36554 w 190"/>
              <a:gd name="T11" fmla="*/ 400541 h 466"/>
              <a:gd name="T12" fmla="*/ 23395 w 190"/>
              <a:gd name="T13" fmla="*/ 438620 h 466"/>
              <a:gd name="T14" fmla="*/ 36554 w 190"/>
              <a:gd name="T15" fmla="*/ 657225 h 46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90" h="466">
                <a:moveTo>
                  <a:pt x="190" y="0"/>
                </a:moveTo>
                <a:cubicBezTo>
                  <a:pt x="161" y="28"/>
                  <a:pt x="149" y="61"/>
                  <a:pt x="126" y="92"/>
                </a:cubicBezTo>
                <a:cubicBezTo>
                  <a:pt x="113" y="109"/>
                  <a:pt x="89" y="146"/>
                  <a:pt x="89" y="146"/>
                </a:cubicBezTo>
                <a:cubicBezTo>
                  <a:pt x="61" y="234"/>
                  <a:pt x="106" y="113"/>
                  <a:pt x="53" y="192"/>
                </a:cubicBezTo>
                <a:cubicBezTo>
                  <a:pt x="46" y="203"/>
                  <a:pt x="47" y="217"/>
                  <a:pt x="43" y="229"/>
                </a:cubicBezTo>
                <a:cubicBezTo>
                  <a:pt x="37" y="247"/>
                  <a:pt x="31" y="266"/>
                  <a:pt x="25" y="284"/>
                </a:cubicBezTo>
                <a:cubicBezTo>
                  <a:pt x="22" y="293"/>
                  <a:pt x="16" y="311"/>
                  <a:pt x="16" y="311"/>
                </a:cubicBezTo>
                <a:cubicBezTo>
                  <a:pt x="7" y="364"/>
                  <a:pt x="0" y="415"/>
                  <a:pt x="25" y="466"/>
                </a:cubicBezTo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53" name="Freeform 13"/>
          <p:cNvSpPr>
            <a:spLocks noChangeArrowheads="1"/>
          </p:cNvSpPr>
          <p:nvPr/>
        </p:nvSpPr>
        <p:spPr bwMode="auto">
          <a:xfrm>
            <a:off x="3808413" y="4221163"/>
            <a:ext cx="908050" cy="1857375"/>
          </a:xfrm>
          <a:custGeom>
            <a:avLst/>
            <a:gdLst>
              <a:gd name="T0" fmla="*/ 867173 w 622"/>
              <a:gd name="T1" fmla="*/ 0 h 1316"/>
              <a:gd name="T2" fmla="*/ 908050 w 622"/>
              <a:gd name="T3" fmla="*/ 231466 h 1316"/>
              <a:gd name="T4" fmla="*/ 894911 w 622"/>
              <a:gd name="T5" fmla="*/ 399420 h 1316"/>
              <a:gd name="T6" fmla="*/ 773740 w 622"/>
              <a:gd name="T7" fmla="*/ 773436 h 1316"/>
              <a:gd name="T8" fmla="*/ 680308 w 622"/>
              <a:gd name="T9" fmla="*/ 1006313 h 1316"/>
              <a:gd name="T10" fmla="*/ 640891 w 622"/>
              <a:gd name="T11" fmla="*/ 1122046 h 1316"/>
              <a:gd name="T12" fmla="*/ 586875 w 622"/>
              <a:gd name="T13" fmla="*/ 1186970 h 1316"/>
              <a:gd name="T14" fmla="*/ 508041 w 622"/>
              <a:gd name="T15" fmla="*/ 1302703 h 1316"/>
              <a:gd name="T16" fmla="*/ 373731 w 622"/>
              <a:gd name="T17" fmla="*/ 1445252 h 1316"/>
              <a:gd name="T18" fmla="*/ 306576 w 622"/>
              <a:gd name="T19" fmla="*/ 1548283 h 1316"/>
              <a:gd name="T20" fmla="*/ 254020 w 622"/>
              <a:gd name="T21" fmla="*/ 1625909 h 1316"/>
              <a:gd name="T22" fmla="*/ 186866 w 622"/>
              <a:gd name="T23" fmla="*/ 1716237 h 1316"/>
              <a:gd name="T24" fmla="*/ 54016 w 622"/>
              <a:gd name="T25" fmla="*/ 1819268 h 1316"/>
              <a:gd name="T26" fmla="*/ 0 w 622"/>
              <a:gd name="T27" fmla="*/ 1857375 h 131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622" h="1316">
                <a:moveTo>
                  <a:pt x="594" y="0"/>
                </a:moveTo>
                <a:cubicBezTo>
                  <a:pt x="609" y="53"/>
                  <a:pt x="622" y="164"/>
                  <a:pt x="622" y="164"/>
                </a:cubicBezTo>
                <a:cubicBezTo>
                  <a:pt x="619" y="204"/>
                  <a:pt x="618" y="244"/>
                  <a:pt x="613" y="283"/>
                </a:cubicBezTo>
                <a:cubicBezTo>
                  <a:pt x="603" y="365"/>
                  <a:pt x="554" y="466"/>
                  <a:pt x="530" y="548"/>
                </a:cubicBezTo>
                <a:cubicBezTo>
                  <a:pt x="514" y="603"/>
                  <a:pt x="508" y="671"/>
                  <a:pt x="466" y="713"/>
                </a:cubicBezTo>
                <a:cubicBezTo>
                  <a:pt x="445" y="777"/>
                  <a:pt x="454" y="750"/>
                  <a:pt x="439" y="795"/>
                </a:cubicBezTo>
                <a:cubicBezTo>
                  <a:pt x="430" y="822"/>
                  <a:pt x="417" y="821"/>
                  <a:pt x="402" y="841"/>
                </a:cubicBezTo>
                <a:cubicBezTo>
                  <a:pt x="382" y="867"/>
                  <a:pt x="372" y="900"/>
                  <a:pt x="348" y="923"/>
                </a:cubicBezTo>
                <a:cubicBezTo>
                  <a:pt x="315" y="955"/>
                  <a:pt x="288" y="991"/>
                  <a:pt x="256" y="1024"/>
                </a:cubicBezTo>
                <a:cubicBezTo>
                  <a:pt x="246" y="1055"/>
                  <a:pt x="233" y="1074"/>
                  <a:pt x="210" y="1097"/>
                </a:cubicBezTo>
                <a:cubicBezTo>
                  <a:pt x="181" y="1185"/>
                  <a:pt x="230" y="1050"/>
                  <a:pt x="174" y="1152"/>
                </a:cubicBezTo>
                <a:cubicBezTo>
                  <a:pt x="136" y="1221"/>
                  <a:pt x="183" y="1196"/>
                  <a:pt x="128" y="1216"/>
                </a:cubicBezTo>
                <a:cubicBezTo>
                  <a:pt x="106" y="1249"/>
                  <a:pt x="74" y="1277"/>
                  <a:pt x="37" y="1289"/>
                </a:cubicBezTo>
                <a:cubicBezTo>
                  <a:pt x="13" y="1312"/>
                  <a:pt x="26" y="1303"/>
                  <a:pt x="0" y="1316"/>
                </a:cubicBezTo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54" name="Freeform 14"/>
          <p:cNvSpPr>
            <a:spLocks noChangeArrowheads="1"/>
          </p:cNvSpPr>
          <p:nvPr/>
        </p:nvSpPr>
        <p:spPr bwMode="auto">
          <a:xfrm>
            <a:off x="3078163" y="5013325"/>
            <a:ext cx="414337" cy="1096963"/>
          </a:xfrm>
          <a:custGeom>
            <a:avLst/>
            <a:gdLst>
              <a:gd name="T0" fmla="*/ 0 w 284"/>
              <a:gd name="T1" fmla="*/ 0 h 777"/>
              <a:gd name="T2" fmla="*/ 134222 w 284"/>
              <a:gd name="T3" fmla="*/ 283770 h 777"/>
              <a:gd name="T4" fmla="*/ 173613 w 284"/>
              <a:gd name="T5" fmla="*/ 400949 h 777"/>
              <a:gd name="T6" fmla="*/ 199874 w 284"/>
              <a:gd name="T7" fmla="*/ 439068 h 777"/>
              <a:gd name="T8" fmla="*/ 253854 w 284"/>
              <a:gd name="T9" fmla="*/ 554835 h 777"/>
              <a:gd name="T10" fmla="*/ 347226 w 284"/>
              <a:gd name="T11" fmla="*/ 943078 h 777"/>
              <a:gd name="T12" fmla="*/ 414337 w 284"/>
              <a:gd name="T13" fmla="*/ 1096963 h 77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284" h="777">
                <a:moveTo>
                  <a:pt x="0" y="0"/>
                </a:moveTo>
                <a:cubicBezTo>
                  <a:pt x="54" y="54"/>
                  <a:pt x="37" y="149"/>
                  <a:pt x="92" y="201"/>
                </a:cubicBezTo>
                <a:cubicBezTo>
                  <a:pt x="113" y="265"/>
                  <a:pt x="104" y="238"/>
                  <a:pt x="119" y="284"/>
                </a:cubicBezTo>
                <a:cubicBezTo>
                  <a:pt x="122" y="294"/>
                  <a:pt x="133" y="301"/>
                  <a:pt x="137" y="311"/>
                </a:cubicBezTo>
                <a:cubicBezTo>
                  <a:pt x="181" y="408"/>
                  <a:pt x="133" y="332"/>
                  <a:pt x="174" y="393"/>
                </a:cubicBezTo>
                <a:cubicBezTo>
                  <a:pt x="203" y="483"/>
                  <a:pt x="214" y="577"/>
                  <a:pt x="238" y="668"/>
                </a:cubicBezTo>
                <a:cubicBezTo>
                  <a:pt x="241" y="680"/>
                  <a:pt x="262" y="777"/>
                  <a:pt x="284" y="777"/>
                </a:cubicBezTo>
              </a:path>
            </a:pathLst>
          </a:custGeom>
          <a:noFill/>
          <a:ln w="76200">
            <a:solidFill>
              <a:schemeClr val="accent2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78145" tIns="39072" rIns="78145" bIns="39072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mtClean="0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55" name="AutoShape 15"/>
          <p:cNvSpPr>
            <a:spLocks noChangeArrowheads="1"/>
          </p:cNvSpPr>
          <p:nvPr/>
        </p:nvSpPr>
        <p:spPr bwMode="auto">
          <a:xfrm>
            <a:off x="2411413" y="2420938"/>
            <a:ext cx="2208212" cy="1008062"/>
          </a:xfrm>
          <a:prstGeom prst="wedgeRectCallout">
            <a:avLst>
              <a:gd name="adj1" fmla="val 61287"/>
              <a:gd name="adj2" fmla="val 16931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ctr" defTabSz="7810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dirty="0" smtClean="0">
                <a:solidFill>
                  <a:prstClr val="black"/>
                </a:solidFill>
              </a:rPr>
              <a:t>1125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年，</a:t>
            </a:r>
          </a:p>
          <a:p>
            <a:pPr algn="ctr" defTabSz="7810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dirty="0" smtClean="0">
                <a:solidFill>
                  <a:prstClr val="black"/>
                </a:solidFill>
              </a:rPr>
              <a:t>金灭辽。</a:t>
            </a:r>
          </a:p>
        </p:txBody>
      </p:sp>
      <p:sp>
        <p:nvSpPr>
          <p:cNvPr id="112656" name="AutoShape 16"/>
          <p:cNvSpPr>
            <a:spLocks noChangeArrowheads="1"/>
          </p:cNvSpPr>
          <p:nvPr/>
        </p:nvSpPr>
        <p:spPr bwMode="auto">
          <a:xfrm>
            <a:off x="900113" y="5084763"/>
            <a:ext cx="1992312" cy="1008062"/>
          </a:xfrm>
          <a:prstGeom prst="wedgeRectCallout">
            <a:avLst>
              <a:gd name="adj1" fmla="val 78444"/>
              <a:gd name="adj2" fmla="val 69370"/>
            </a:avLst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ctr" defTabSz="78105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800" b="1" smtClean="0">
                <a:solidFill>
                  <a:prstClr val="black"/>
                </a:solidFill>
              </a:rPr>
              <a:t>1127</a:t>
            </a:r>
            <a:r>
              <a:rPr lang="zh-CN" altLang="en-US" sz="2800" b="1" smtClean="0">
                <a:solidFill>
                  <a:prstClr val="black"/>
                </a:solidFill>
              </a:rPr>
              <a:t>年，</a:t>
            </a:r>
            <a:endParaRPr lang="en-US" altLang="zh-CN" sz="2800" b="1" smtClean="0">
              <a:solidFill>
                <a:prstClr val="black"/>
              </a:solidFill>
            </a:endParaRPr>
          </a:p>
          <a:p>
            <a:pPr algn="ctr" defTabSz="7810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金灭北宋。</a:t>
            </a:r>
          </a:p>
        </p:txBody>
      </p:sp>
      <p:sp>
        <p:nvSpPr>
          <p:cNvPr id="20496" name="Oval 20"/>
          <p:cNvSpPr>
            <a:spLocks noChangeArrowheads="1"/>
          </p:cNvSpPr>
          <p:nvPr/>
        </p:nvSpPr>
        <p:spPr bwMode="auto">
          <a:xfrm>
            <a:off x="7812088" y="1628775"/>
            <a:ext cx="1079500" cy="647700"/>
          </a:xfrm>
          <a:prstGeom prst="ellipse">
            <a:avLst/>
          </a:prstGeom>
          <a:solidFill>
            <a:schemeClr val="bg1"/>
          </a:solidFill>
          <a:ln w="38100">
            <a:solidFill>
              <a:srgbClr val="800000"/>
            </a:solidFill>
            <a:round/>
            <a:headEnd/>
            <a:tailEnd/>
          </a:ln>
        </p:spPr>
        <p:txBody>
          <a:bodyPr wrap="none" lIns="91429" tIns="45714" rIns="91429" bIns="45714" anchor="ctr"/>
          <a:lstStyle/>
          <a:p>
            <a:pPr algn="ctr" defTabSz="7810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女真</a:t>
            </a:r>
          </a:p>
        </p:txBody>
      </p:sp>
      <p:sp>
        <p:nvSpPr>
          <p:cNvPr id="112661" name="Oval 21"/>
          <p:cNvSpPr>
            <a:spLocks noChangeArrowheads="1"/>
          </p:cNvSpPr>
          <p:nvPr/>
        </p:nvSpPr>
        <p:spPr bwMode="auto">
          <a:xfrm>
            <a:off x="7813675" y="1628775"/>
            <a:ext cx="1079500" cy="647700"/>
          </a:xfrm>
          <a:prstGeom prst="ellipse">
            <a:avLst/>
          </a:prstGeom>
          <a:solidFill>
            <a:srgbClr val="66FFFF"/>
          </a:solidFill>
          <a:ln w="38100">
            <a:solidFill>
              <a:srgbClr val="800000"/>
            </a:solidFill>
            <a:round/>
            <a:headEnd/>
            <a:tailEnd/>
          </a:ln>
        </p:spPr>
        <p:txBody>
          <a:bodyPr wrap="none" lIns="91429" tIns="45714" rIns="91429" bIns="45714" anchor="ctr"/>
          <a:lstStyle/>
          <a:p>
            <a:pPr algn="ctr" defTabSz="78105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 smtClean="0">
                <a:solidFill>
                  <a:prstClr val="black"/>
                </a:solidFill>
              </a:rPr>
              <a:t>金</a:t>
            </a:r>
          </a:p>
        </p:txBody>
      </p:sp>
      <p:sp>
        <p:nvSpPr>
          <p:cNvPr id="24" name="AutoShape 3"/>
          <p:cNvSpPr>
            <a:spLocks noChangeArrowheads="1"/>
          </p:cNvSpPr>
          <p:nvPr/>
        </p:nvSpPr>
        <p:spPr bwMode="auto">
          <a:xfrm flipH="1">
            <a:off x="5649913" y="3762375"/>
            <a:ext cx="2890837" cy="1708150"/>
          </a:xfrm>
          <a:prstGeom prst="wedgeRoundRectCallout">
            <a:avLst>
              <a:gd name="adj1" fmla="val 77921"/>
              <a:gd name="adj2" fmla="val 53861"/>
              <a:gd name="adj3" fmla="val 16667"/>
            </a:avLst>
          </a:prstGeom>
          <a:solidFill>
            <a:srgbClr val="CCFF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91429" tIns="45714" rIns="91429" bIns="45714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21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1125</a:t>
            </a:r>
            <a:r>
              <a:rPr lang="zh-CN" altLang="en-US" sz="21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1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10</a:t>
            </a:r>
            <a:r>
              <a:rPr lang="zh-CN" altLang="en-US" sz="2100" b="1" smtClean="0">
                <a:solidFill>
                  <a:prstClr val="black"/>
                </a:solidFill>
                <a:latin typeface="黑体" pitchFamily="49" charset="-122"/>
                <a:ea typeface="黑体" pitchFamily="49" charset="-122"/>
              </a:rPr>
              <a:t>月，金兵两路南下，宋徽宗急忙把帝位传给儿子赵桓（钦宗），自己逃往南方。 </a:t>
            </a:r>
            <a:endParaRPr lang="zh-CN" altLang="en-US" sz="2100" smtClean="0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160" y="373956"/>
            <a:ext cx="1872109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）军事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先后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灭辽、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北宋；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签订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绍兴和议，与南宋形成对峙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局面；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1153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年，迁都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燕京，后改名中都；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54013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12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10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12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12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2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12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12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1126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12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8" dur="500"/>
                                        <p:tgtEl>
                                          <p:spTgt spid="112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126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las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4" grpId="0" animBg="1"/>
      <p:bldP spid="112645" grpId="0" animBg="1"/>
      <p:bldP spid="112646" grpId="0" animBg="1"/>
      <p:bldP spid="112647" grpId="0" animBg="1"/>
      <p:bldP spid="112648" grpId="0" animBg="1"/>
      <p:bldP spid="112649" grpId="0" animBg="1"/>
      <p:bldP spid="112650" grpId="0" animBg="1"/>
      <p:bldP spid="112651" grpId="0" animBg="1"/>
      <p:bldP spid="112652" grpId="0" animBg="1"/>
      <p:bldP spid="112653" grpId="0" animBg="1"/>
      <p:bldP spid="112654" grpId="0" animBg="1"/>
      <p:bldP spid="112655" grpId="0" animBg="1"/>
      <p:bldP spid="112656" grpId="0" animBg="1"/>
      <p:bldP spid="112661" grpId="0" animBg="1"/>
      <p:bldP spid="24" grpId="0" animBg="1"/>
      <p:bldP spid="24" grpId="1" animBg="1"/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88640"/>
            <a:ext cx="8640960" cy="21602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）大定之治：</a:t>
            </a: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   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12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世纪后期金世宗完颜雍推行与民休息政策，积极恢复发展农业，政局稳定，财政充足，经济繁荣，史称“大定之治”，金世宗被称为“小尧舜”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68960"/>
            <a:ext cx="6804247" cy="2855552"/>
          </a:xfrm>
          <a:prstGeom prst="rect">
            <a:avLst/>
          </a:prstGeom>
        </p:spPr>
      </p:pic>
      <p:sp>
        <p:nvSpPr>
          <p:cNvPr id="6" name="文本框 3"/>
          <p:cNvSpPr txBox="1"/>
          <p:nvPr/>
        </p:nvSpPr>
        <p:spPr>
          <a:xfrm>
            <a:off x="259160" y="5949280"/>
            <a:ext cx="3939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卢沟桥（修建于金朝）</a:t>
            </a:r>
            <a:endParaRPr kumimoji="0" lang="zh-CN" altLang="en-US" sz="28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46503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、衰亡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619672" y="1484784"/>
            <a:ext cx="6408712" cy="29523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金世宗后，逐渐衰亡。</a:t>
            </a:r>
            <a:endParaRPr lang="en-US" altLang="zh-CN" sz="36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原因：</a:t>
            </a:r>
            <a:endParaRPr lang="en-US" altLang="zh-CN" sz="36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①北方</a:t>
            </a:r>
            <a:r>
              <a:rPr lang="zh-CN" altLang="en-US" sz="3600" b="1" dirty="0">
                <a:latin typeface="宋体" pitchFamily="2" charset="-122"/>
                <a:ea typeface="宋体" pitchFamily="2" charset="-122"/>
              </a:rPr>
              <a:t>游牧</a:t>
            </a: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民族的袭扰；</a:t>
            </a:r>
            <a:endParaRPr lang="en-US" altLang="zh-CN" sz="36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②猛安谋克制的日益腐化</a:t>
            </a:r>
            <a:endParaRPr lang="zh-CN" altLang="en-US" sz="36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10136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2"/>
          <p:cNvSpPr>
            <a:spLocks noGrp="1" noChangeArrowheads="1"/>
          </p:cNvSpPr>
          <p:nvPr>
            <p:ph type="title"/>
          </p:nvPr>
        </p:nvSpPr>
        <p:spPr>
          <a:xfrm>
            <a:off x="2646288" y="260648"/>
            <a:ext cx="3543300" cy="715963"/>
          </a:xfrm>
          <a:solidFill>
            <a:schemeClr val="bg2">
              <a:lumMod val="75000"/>
            </a:schemeClr>
          </a:solidFill>
        </p:spPr>
        <p:txBody>
          <a:bodyPr anchor="b"/>
          <a:lstStyle/>
          <a:p>
            <a:r>
              <a:rPr lang="zh-CN" altLang="en-US" sz="32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民族政权并立简表</a:t>
            </a:r>
          </a:p>
        </p:txBody>
      </p:sp>
      <p:graphicFrame>
        <p:nvGraphicFramePr>
          <p:cNvPr id="19459" name="Group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01487607"/>
              </p:ext>
            </p:extLst>
          </p:nvPr>
        </p:nvGraphicFramePr>
        <p:xfrm>
          <a:off x="179512" y="1124744"/>
          <a:ext cx="8784975" cy="5274590"/>
        </p:xfrm>
        <a:graphic>
          <a:graphicData uri="http://schemas.openxmlformats.org/drawingml/2006/table">
            <a:tbl>
              <a:tblPr firstRow="1">
                <a:tableStyleId>{93296810-A885-4BE3-A3E7-6D5BEEA58F35}</a:tableStyleId>
              </a:tblPr>
              <a:tblGrid>
                <a:gridCol w="2309720"/>
                <a:gridCol w="1903633"/>
                <a:gridCol w="1744243"/>
                <a:gridCol w="1772621"/>
                <a:gridCol w="1054758"/>
              </a:tblGrid>
              <a:tr h="107543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政权名称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建立时间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建立民族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建立者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都城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  <a:solidFill>
                      <a:schemeClr val="bg2"/>
                    </a:solidFill>
                  </a:tcPr>
                </a:tc>
              </a:tr>
              <a:tr h="81181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辽（契丹）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10</a:t>
                      </a: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世纪初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契丹族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阿保机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上京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8125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北宋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960</a:t>
                      </a: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汉族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赵匡胤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东京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9063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西夏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11</a:t>
                      </a: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世纪前期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党项族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元昊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兴庆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90632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金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12</a:t>
                      </a:r>
                      <a:r>
                        <a:rPr kumimoji="0" lang="zh-CN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世纪初期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女真族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阿骨打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中都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  <a:tr h="76217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南宋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en-US" altLang="zh-CN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1127</a:t>
                      </a: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年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汉族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zh-CN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赵构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临安</a:t>
                      </a:r>
                    </a:p>
                  </a:txBody>
                  <a:tcPr marL="68582" marR="68582" marT="45714" marB="45714" anchor="ctr" horzOverflow="overflow">
                    <a:lnL w="12700">
                      <a:solidFill>
                        <a:schemeClr val="tx1"/>
                      </a:solidFill>
                      <a:prstDash val="solid"/>
                    </a:lnL>
                    <a:lnR w="12700">
                      <a:solidFill>
                        <a:schemeClr val="tx1"/>
                      </a:solidFill>
                      <a:prstDash val="solid"/>
                    </a:lnR>
                    <a:lnT w="12700">
                      <a:solidFill>
                        <a:schemeClr val="tx1"/>
                      </a:solidFill>
                      <a:prstDash val="solid"/>
                    </a:lnT>
                    <a:lnB w="12700">
                      <a:solidFill>
                        <a:schemeClr val="tx1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9787091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23528" y="0"/>
            <a:ext cx="8229600" cy="908720"/>
          </a:xfrm>
        </p:spPr>
        <p:txBody>
          <a:bodyPr/>
          <a:lstStyle/>
          <a:p>
            <a:r>
              <a:rPr lang="zh-CN" altLang="en-US" dirty="0" smtClean="0"/>
              <a:t>四、元朝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750888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b="1" dirty="0" smtClean="0">
                <a:latin typeface="宋体" pitchFamily="2" charset="-122"/>
                <a:ea typeface="宋体" pitchFamily="2" charset="-122"/>
              </a:rPr>
              <a:t>1.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起源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①蒙古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部的祖先是中国境内室韦的一支，室韦与鲜卑、契丹同为东胡之裔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。他们生活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在蒙古草原，善于骑射，过着游牧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生活；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唐代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被称为“蒙兀室韦”，发祥于今额尔古纳河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流域；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辽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代，鞑靼成为北方诸游牧部族的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泛称，此时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的蒙古只是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鞑靼的一部分，部落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之间分裂，战争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不断，人民渴望统一；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  <p:grpSp>
        <p:nvGrpSpPr>
          <p:cNvPr id="4" name="Group 7"/>
          <p:cNvGrpSpPr>
            <a:grpSpLocks noGrp="1"/>
          </p:cNvGrpSpPr>
          <p:nvPr/>
        </p:nvGrpSpPr>
        <p:grpSpPr bwMode="auto">
          <a:xfrm>
            <a:off x="251520" y="3994471"/>
            <a:ext cx="4032448" cy="2700920"/>
            <a:chOff x="1776" y="1152"/>
            <a:chExt cx="3888" cy="2568"/>
          </a:xfrm>
        </p:grpSpPr>
        <p:pic>
          <p:nvPicPr>
            <p:cNvPr id="5" name="Picture 8" descr="元A20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6" y="1152"/>
              <a:ext cx="3888" cy="2274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9"/>
            <p:cNvSpPr txBox="1">
              <a:spLocks noChangeArrowheads="1"/>
            </p:cNvSpPr>
            <p:nvPr/>
          </p:nvSpPr>
          <p:spPr bwMode="auto">
            <a:xfrm>
              <a:off x="2542" y="3397"/>
              <a:ext cx="2544" cy="323"/>
            </a:xfrm>
            <a:prstGeom prst="rect">
              <a:avLst/>
            </a:prstGeom>
            <a:solidFill>
              <a:sysClr val="window" lastClr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eaLnBrk="0" fontAlgn="auto" latinLnBrk="0" hangingPunct="0">
                <a:lnSpc>
                  <a:spcPct val="100000"/>
                </a:lnSpc>
                <a:spcBef>
                  <a:spcPct val="5000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C0504D"/>
                  </a:solidFill>
                  <a:effectLst/>
                  <a:uLnTx/>
                  <a:uFillTx/>
                  <a:latin typeface="Times New Roman" pitchFamily="18" charset="0"/>
                  <a:ea typeface="宋体" pitchFamily="2" charset="-122"/>
                </a:rPr>
                <a:t>蒙古帐幕车</a:t>
              </a:r>
            </a:p>
          </p:txBody>
        </p:sp>
      </p:grpSp>
      <p:pic>
        <p:nvPicPr>
          <p:cNvPr id="7" name="图片 77825" descr="d8a4323e8dc378e97d1e71d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46"/>
          <a:stretch>
            <a:fillRect/>
          </a:stretch>
        </p:blipFill>
        <p:spPr bwMode="auto">
          <a:xfrm>
            <a:off x="4591658" y="3840816"/>
            <a:ext cx="4084799" cy="2872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53171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4616"/>
            <a:ext cx="8229600" cy="904104"/>
          </a:xfrm>
        </p:spPr>
        <p:txBody>
          <a:bodyPr/>
          <a:lstStyle/>
          <a:p>
            <a:r>
              <a:rPr lang="en-US" altLang="zh-CN" dirty="0" smtClean="0"/>
              <a:t>2</a:t>
            </a:r>
            <a:r>
              <a:rPr lang="zh-CN" altLang="en-US" dirty="0" smtClean="0"/>
              <a:t>、建立和统一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7504" y="1124744"/>
            <a:ext cx="4536504" cy="5400600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1206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年，蒙古族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首领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铁木真建立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蒙古汗国，被称为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“成吉思汗”；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1234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年，蒙古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灭金，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后收服吐蕃、兼并大理，远征中亚、西亚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、东欧；</a:t>
            </a: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1260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年，忽必烈即位，兴建大都，推行中原传统政治制度；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1271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年，定国号为大元，忽必烈就是元世祖；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1276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年，占领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临安，南宋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灭亡；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6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1279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年，击败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南宋余部，完成统一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5" name="图片 4" descr="图片2_meitu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9190" y="1412776"/>
            <a:ext cx="4489450" cy="4248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6848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4337"/>
          <p:cNvSpPr txBox="1">
            <a:spLocks noChangeArrowheads="1"/>
          </p:cNvSpPr>
          <p:nvPr/>
        </p:nvSpPr>
        <p:spPr bwMode="auto">
          <a:xfrm>
            <a:off x="25560" y="142206"/>
            <a:ext cx="3419872" cy="1692771"/>
          </a:xfrm>
          <a:prstGeom prst="rect">
            <a:avLst/>
          </a:prstGeom>
          <a:solidFill>
            <a:srgbClr val="FFFF99"/>
          </a:solidFill>
          <a:ln w="38100" cmpd="dbl">
            <a:solidFill>
              <a:srgbClr val="FF0000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b="1" dirty="0">
                <a:solidFill>
                  <a:srgbClr val="003300"/>
                </a:solidFill>
                <a:latin typeface="仿宋" pitchFamily="49" charset="-122"/>
              </a:rPr>
              <a:t>"大元"出自儒家经典</a:t>
            </a:r>
            <a:r>
              <a:rPr lang="en-US" altLang="zh-CN" sz="2000" b="1" dirty="0">
                <a:solidFill>
                  <a:srgbClr val="003300"/>
                </a:solidFill>
                <a:latin typeface="仿宋" pitchFamily="49" charset="-122"/>
              </a:rPr>
              <a:t>《</a:t>
            </a:r>
            <a:r>
              <a:rPr lang="zh-CN" altLang="en-US" sz="2000" b="1" dirty="0">
                <a:solidFill>
                  <a:srgbClr val="003300"/>
                </a:solidFill>
                <a:latin typeface="仿宋" pitchFamily="49" charset="-122"/>
              </a:rPr>
              <a:t>易经</a:t>
            </a:r>
            <a:r>
              <a:rPr lang="en-US" altLang="zh-CN" sz="2000" b="1" dirty="0">
                <a:solidFill>
                  <a:srgbClr val="003300"/>
                </a:solidFill>
                <a:latin typeface="仿宋" pitchFamily="49" charset="-122"/>
              </a:rPr>
              <a:t>》</a:t>
            </a:r>
            <a:r>
              <a:rPr lang="zh-CN" altLang="en-US" sz="2000" b="1" dirty="0">
                <a:solidFill>
                  <a:srgbClr val="003300"/>
                </a:solidFill>
                <a:latin typeface="仿宋" pitchFamily="49" charset="-122"/>
              </a:rPr>
              <a:t>中的"</a:t>
            </a:r>
            <a:r>
              <a:rPr lang="zh-CN" altLang="en-US" sz="2000" b="1" dirty="0">
                <a:solidFill>
                  <a:srgbClr val="FF0000"/>
                </a:solidFill>
                <a:latin typeface="仿宋" pitchFamily="49" charset="-122"/>
              </a:rPr>
              <a:t>大哉乾元</a:t>
            </a:r>
            <a:r>
              <a:rPr lang="zh-CN" altLang="en-US" sz="2000" b="1" dirty="0">
                <a:solidFill>
                  <a:srgbClr val="003300"/>
                </a:solidFill>
                <a:latin typeface="仿宋" pitchFamily="49" charset="-122"/>
              </a:rPr>
              <a:t>"一句，是对无始无终无边无际的浩大的宇宙的赞叹。表现了元统治者欲</a:t>
            </a:r>
            <a:r>
              <a:rPr lang="zh-CN" altLang="en-US" sz="2400" b="1" u="sng" dirty="0">
                <a:solidFill>
                  <a:srgbClr val="FF0000"/>
                </a:solidFill>
                <a:latin typeface="仿宋" pitchFamily="49" charset="-122"/>
              </a:rPr>
              <a:t>一统天下</a:t>
            </a:r>
            <a:r>
              <a:rPr lang="zh-CN" altLang="en-US" sz="2000" b="1" dirty="0">
                <a:solidFill>
                  <a:srgbClr val="003300"/>
                </a:solidFill>
                <a:latin typeface="仿宋" pitchFamily="49" charset="-122"/>
              </a:rPr>
              <a:t>的志向。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3491880" y="19096"/>
            <a:ext cx="5652120" cy="1938992"/>
          </a:xfrm>
          <a:prstGeom prst="rect">
            <a:avLst/>
          </a:prstGeom>
          <a:solidFill>
            <a:srgbClr val="99CC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 dirty="0">
                <a:latin typeface="宋体" pitchFamily="2" charset="-122"/>
              </a:rPr>
              <a:t>     文天祥兵败被俘后，写下了大义凛然的</a:t>
            </a:r>
            <a:r>
              <a:rPr lang="en-US" altLang="zh-CN" sz="2400" b="1" dirty="0">
                <a:latin typeface="宋体" pitchFamily="2" charset="-122"/>
              </a:rPr>
              <a:t>《</a:t>
            </a:r>
            <a:r>
              <a:rPr lang="zh-CN" altLang="en-US" sz="2400" b="1" dirty="0">
                <a:latin typeface="宋体" pitchFamily="2" charset="-122"/>
              </a:rPr>
              <a:t>正气歌</a:t>
            </a:r>
            <a:r>
              <a:rPr lang="en-US" altLang="zh-CN" sz="2400" b="1" dirty="0">
                <a:latin typeface="宋体" pitchFamily="2" charset="-122"/>
              </a:rPr>
              <a:t>》</a:t>
            </a:r>
            <a:r>
              <a:rPr lang="zh-CN" altLang="en-US" sz="2400" b="1" dirty="0">
                <a:latin typeface="宋体" pitchFamily="2" charset="-122"/>
              </a:rPr>
              <a:t>。忽必烈亲自劝降，许以高官，他严词拒绝，从容就义，年仅</a:t>
            </a:r>
            <a:r>
              <a:rPr lang="en-US" altLang="zh-CN" sz="2400" b="1" dirty="0">
                <a:latin typeface="宋体" pitchFamily="2" charset="-122"/>
              </a:rPr>
              <a:t>47</a:t>
            </a:r>
            <a:r>
              <a:rPr lang="zh-CN" altLang="en-US" sz="2400" b="1" dirty="0">
                <a:latin typeface="宋体" pitchFamily="2" charset="-122"/>
              </a:rPr>
              <a:t>岁。死前留下“人生自古谁无死，</a:t>
            </a:r>
          </a:p>
          <a:p>
            <a:pPr eaLnBrk="1" hangingPunct="1"/>
            <a:r>
              <a:rPr lang="zh-CN" altLang="en-US" sz="2400" b="1" dirty="0">
                <a:latin typeface="宋体" pitchFamily="2" charset="-122"/>
              </a:rPr>
              <a:t>留取丹心照汗青</a:t>
            </a:r>
            <a:r>
              <a:rPr lang="zh-CN" altLang="en-US" sz="2400" b="1" dirty="0" smtClean="0">
                <a:latin typeface="宋体" pitchFamily="2" charset="-122"/>
              </a:rPr>
              <a:t>。”的千古绝唱。</a:t>
            </a:r>
            <a:endParaRPr lang="en-US" altLang="zh-CN" sz="2400" b="1" dirty="0">
              <a:latin typeface="宋体" pitchFamily="2" charset="-122"/>
            </a:endParaRPr>
          </a:p>
        </p:txBody>
      </p:sp>
      <p:pic>
        <p:nvPicPr>
          <p:cNvPr id="6" name="图片 337930" descr="94e681e2c6fd4e6c8ecc557df2cc6ac9_t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824" y="1958088"/>
            <a:ext cx="3744416" cy="47791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690"/>
            <a:ext cx="3491880" cy="492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0905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4" grpId="6" animBg="1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8229600" cy="1143000"/>
          </a:xfrm>
          <a:solidFill>
            <a:schemeClr val="bg2">
              <a:lumMod val="90000"/>
            </a:schemeClr>
          </a:solidFill>
        </p:spPr>
        <p:txBody>
          <a:bodyPr/>
          <a:lstStyle/>
          <a:p>
            <a:r>
              <a:rPr lang="zh-CN" altLang="en-US" dirty="0" smtClean="0"/>
              <a:t>忽必烈时期的政治</a:t>
            </a:r>
            <a:endParaRPr lang="zh-CN" altLang="en-US" dirty="0"/>
          </a:p>
        </p:txBody>
      </p:sp>
      <p:graphicFrame>
        <p:nvGraphicFramePr>
          <p:cNvPr id="4" name="表格 3"/>
          <p:cNvGraphicFramePr/>
          <p:nvPr>
            <p:extLst>
              <p:ext uri="{D42A27DB-BD31-4B8C-83A1-F6EECF244321}">
                <p14:modId xmlns:p14="http://schemas.microsoft.com/office/powerpoint/2010/main" val="3683124795"/>
              </p:ext>
            </p:extLst>
          </p:nvPr>
        </p:nvGraphicFramePr>
        <p:xfrm>
          <a:off x="179512" y="1772817"/>
          <a:ext cx="8658478" cy="3272527"/>
        </p:xfrm>
        <a:graphic>
          <a:graphicData uri="http://schemas.openxmlformats.org/drawingml/2006/table">
            <a:tbl>
              <a:tblPr firstRow="1"/>
              <a:tblGrid>
                <a:gridCol w="2899393"/>
                <a:gridCol w="5759085"/>
              </a:tblGrid>
              <a:tr h="809909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举措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bg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32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具体表现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52993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取谏汉儒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“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行汉法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”“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行仁政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”“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不弑杀</a:t>
                      </a:r>
                      <a:r>
                        <a:rPr lang="en-US" altLang="zh-CN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”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966344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en-US" altLang="zh-CN" sz="2800" b="0" dirty="0" smtClean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“</a:t>
                      </a: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治国安民</a:t>
                      </a:r>
                      <a:r>
                        <a:rPr lang="en-US" altLang="zh-CN" sz="2800" b="0" dirty="0" smtClean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  <a:cs typeface="黑体" panose="02010609060101010101" pitchFamily="49" charset="-122"/>
                        </a:rPr>
                        <a:t>”</a:t>
                      </a:r>
                      <a:endParaRPr lang="zh-CN" altLang="en-US" sz="2800" b="0" dirty="0">
                        <a:solidFill>
                          <a:schemeClr val="tx1"/>
                        </a:solidFill>
                        <a:latin typeface="黑体" panose="02010609060101010101" pitchFamily="49" charset="-122"/>
                        <a:ea typeface="黑体" panose="02010609060101010101" pitchFamily="49" charset="-122"/>
                        <a:cs typeface="黑体" panose="02010609060101010101" pitchFamily="49" charset="-122"/>
                      </a:endParaRP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广开言路，整顿吏治，注重农桑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  <a:tr h="966344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ctr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实施汉制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Arial"/>
                          <a:ea typeface="微软雅黑"/>
                        </a:defRPr>
                      </a:lvl9pPr>
                    </a:lstStyle>
                    <a:p>
                      <a:pPr algn="l">
                        <a:buNone/>
                      </a:pPr>
                      <a:r>
                        <a:rPr lang="zh-CN" altLang="en-US" sz="2800" b="0" dirty="0">
                          <a:solidFill>
                            <a:schemeClr val="tx1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依照中原王朝的统治方法，设立各种机构，建立年号</a:t>
                      </a:r>
                    </a:p>
                  </a:txBody>
                  <a:tcPr marL="91443" marR="91443" marT="45730" marB="45730" anchor="ctr">
                    <a:lnL w="12700">
                      <a:solidFill>
                        <a:sysClr val="windowText" lastClr="000000"/>
                      </a:solidFill>
                      <a:prstDash val="solid"/>
                    </a:lnL>
                    <a:lnR w="12700">
                      <a:solidFill>
                        <a:sysClr val="windowText" lastClr="000000"/>
                      </a:solidFill>
                      <a:prstDash val="solid"/>
                    </a:lnR>
                    <a:lnT w="12700">
                      <a:solidFill>
                        <a:sysClr val="windowText" lastClr="000000"/>
                      </a:solidFill>
                      <a:prstDash val="solid"/>
                    </a:lnT>
                    <a:lnB w="12700">
                      <a:solidFill>
                        <a:sysClr val="windowText" lastClr="000000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0777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2" b="4649"/>
          <a:stretch/>
        </p:blipFill>
        <p:spPr>
          <a:xfrm>
            <a:off x="5148065" y="2800566"/>
            <a:ext cx="3982927" cy="405743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8312"/>
            <a:ext cx="5148064" cy="683968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11336" y="1890410"/>
            <a:ext cx="3456384" cy="58477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北京城的前世今生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51621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/>
              <a:t>3</a:t>
            </a:r>
            <a:r>
              <a:rPr lang="zh-CN" altLang="en-US" dirty="0" smtClean="0"/>
              <a:t>、巩固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367240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）中央：设中书省、枢密院和御史台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①中书省：元朝的宰相机构，上承天子、下总百司，是当时最高行政机关；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②枢密院：掌握军权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，是最高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军事管理机关；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③御史台：负责监督百官，是最高的监察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机关。</a:t>
            </a: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98662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200412914315521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48" y="706819"/>
            <a:ext cx="8382000" cy="579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5" name="Picture 3" descr="元朝降雨a 副本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108" y="1116221"/>
            <a:ext cx="6383252" cy="4972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文本占位符 4"/>
          <p:cNvSpPr>
            <a:spLocks noGrp="1" noChangeArrowheads="1"/>
          </p:cNvSpPr>
          <p:nvPr/>
        </p:nvSpPr>
        <p:spPr bwMode="auto">
          <a:xfrm>
            <a:off x="0" y="0"/>
            <a:ext cx="9036496" cy="111622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</a:ln>
        </p:spPr>
        <p:txBody>
          <a:bodyPr/>
          <a:lstStyle/>
          <a:p>
            <a:pPr indent="457200" eaLnBrk="0" hangingPunct="0">
              <a:defRPr/>
            </a:pPr>
            <a:r>
              <a:rPr lang="zh-CN" altLang="en-US" sz="2400" b="1" dirty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元朝中书省相当于今天的中央人民政府（即国务院），管理全国行政事务</a:t>
            </a:r>
            <a:r>
              <a:rPr lang="zh-CN" altLang="en-US" sz="2400" b="1" dirty="0" smtClean="0">
                <a:solidFill>
                  <a:prstClr val="blac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zh-CN" altLang="en-US" sz="2400" b="1" dirty="0">
              <a:solidFill>
                <a:prstClr val="blac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636181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15008" y="116632"/>
            <a:ext cx="8928992" cy="66693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）地方：设行中书省，简称行省</a:t>
            </a: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目的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：为加强中央集权，有效管理地方；</a:t>
            </a: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内容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除了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吐蕃、畏兀儿地区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之外，全国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公设</a:t>
            </a:r>
            <a:r>
              <a:rPr lang="en-US" altLang="zh-CN" sz="2400" b="1" dirty="0">
                <a:latin typeface="宋体" pitchFamily="2" charset="-122"/>
                <a:ea typeface="宋体" pitchFamily="2" charset="-122"/>
              </a:rPr>
              <a:t>10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个行省，由中央委派官员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管理；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大都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及周围地区（山东、山西、河北）由中央直接管辖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400" b="1" dirty="0">
                <a:latin typeface="宋体" pitchFamily="2" charset="-122"/>
                <a:ea typeface="宋体" pitchFamily="2" charset="-122"/>
              </a:rPr>
              <a:t>③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行省之下设置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路、府、州、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县；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作用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是中国古代地方行政制度的重大变革，是我国省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制的开端，对后世影响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深远；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便利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了中央对地方的管理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，调整了中央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和地方的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关系，加强中央集权； 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>
                <a:latin typeface="Calibri"/>
                <a:ea typeface="宋体" pitchFamily="2" charset="-122"/>
              </a:rPr>
              <a:t>③在一些边远地区设立行省，如云南行省、辽阳行省等大大加强了对边疆地区的管理，客观上促进了各族人民在政治、经济与文化方面的</a:t>
            </a:r>
            <a:r>
              <a:rPr lang="zh-CN" altLang="en-US" sz="2400" b="1" dirty="0" smtClean="0">
                <a:latin typeface="Calibri"/>
                <a:ea typeface="宋体" pitchFamily="2" charset="-122"/>
              </a:rPr>
              <a:t>交流；</a:t>
            </a:r>
            <a:endParaRPr lang="zh-CN" altLang="en-US" sz="2400" b="1" dirty="0">
              <a:latin typeface="Calibri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latin typeface="Calibri"/>
                <a:ea typeface="宋体" pitchFamily="2" charset="-122"/>
              </a:rPr>
              <a:t>④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对于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巩固和扩大统一的多民族国家的统治有极大意义。 </a:t>
            </a: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432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0041291431552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9632" y="813823"/>
            <a:ext cx="6466334" cy="59568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" name="椭圆 26"/>
          <p:cNvSpPr/>
          <p:nvPr/>
        </p:nvSpPr>
        <p:spPr>
          <a:xfrm>
            <a:off x="3036688" y="1628800"/>
            <a:ext cx="1837135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5900737" y="1160466"/>
            <a:ext cx="433388" cy="15859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3869532" y="3289300"/>
            <a:ext cx="901304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4822031" y="3471863"/>
            <a:ext cx="342900" cy="108267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4604147" y="4470403"/>
            <a:ext cx="363141" cy="72231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5164933" y="4302125"/>
            <a:ext cx="792956" cy="4318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5779295" y="4614863"/>
            <a:ext cx="294085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4" name="椭圆 33"/>
          <p:cNvSpPr/>
          <p:nvPr/>
        </p:nvSpPr>
        <p:spPr>
          <a:xfrm>
            <a:off x="5414964" y="4927600"/>
            <a:ext cx="292894" cy="9588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4967289" y="5121275"/>
            <a:ext cx="292894" cy="9588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3955257" y="5529263"/>
            <a:ext cx="815579" cy="55245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32020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bldLvl="0" animBg="1"/>
      <p:bldP spid="28" grpId="0" bldLvl="0" animBg="1"/>
      <p:bldP spid="29" grpId="0" bldLvl="0" animBg="1"/>
      <p:bldP spid="30" grpId="0" bldLvl="0" animBg="1"/>
      <p:bldP spid="31" grpId="0" bldLvl="0" animBg="1"/>
      <p:bldP spid="32" grpId="0" bldLvl="0" animBg="1"/>
      <p:bldP spid="33" grpId="0" bldLvl="0" animBg="1"/>
      <p:bldP spid="34" grpId="0" bldLvl="0" animBg="1"/>
      <p:bldP spid="35" grpId="0" bldLvl="0" animBg="1"/>
      <p:bldP spid="36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4437112"/>
            <a:ext cx="4536504" cy="1008112"/>
          </a:xfrm>
        </p:spPr>
        <p:txBody>
          <a:bodyPr>
            <a:normAutofit/>
          </a:bodyPr>
          <a:lstStyle/>
          <a:p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根据材料，归纳行省的特点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9512" y="116632"/>
            <a:ext cx="8784976" cy="4525963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材料一：元朝的行省实际上封建中央集权分寄于地方，故行省官员的权力相当大。它负责处理境内政治、军事、经济等各类事务，此外行省还有一个重要职能是聚集境内财富，以供中央需要。</a:t>
            </a:r>
          </a:p>
          <a:p>
            <a:pPr marL="0" indent="0">
              <a:buNone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——《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中学历史教学史料汇编</a:t>
            </a: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》</a:t>
            </a:r>
          </a:p>
          <a:p>
            <a:pPr marL="0" indent="0">
              <a:buNone/>
            </a:pP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 材料二：各行省的重大民政事务，必须呈报中书省；军政要务则需呈报枢密院。没有中书省、枢密院转发的诏旨，行省官员既不能更改赋税，也不得调动军队。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248" y="5273160"/>
            <a:ext cx="9005248" cy="156966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特点：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行省长官权利集中，提高了统治效率；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zh-CN" sz="3200" b="1" dirty="0">
                <a:latin typeface="宋体" pitchFamily="2" charset="-122"/>
                <a:ea typeface="宋体" pitchFamily="2" charset="-122"/>
              </a:rPr>
              <a:t>②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中央直接掌握主要权利，地方行省受制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于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中央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441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548680"/>
            <a:ext cx="8352928" cy="22322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3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经济：重视农业生产，中央有专门机构大司农司负责农业；松江黄道婆为代表纺织业的发展。</a:t>
            </a: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交通：在全国修筑驿道和设立驿站、急递铺，在各港口设市舶司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。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40" y="3017978"/>
            <a:ext cx="2833832" cy="382517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052" y="3017884"/>
            <a:ext cx="3478530" cy="382524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526182" y="4365104"/>
            <a:ext cx="229429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    沅</a:t>
            </a: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陵县文物管理所工作人员在该县马底驿乡发现一段长约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800</a:t>
            </a: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米的古驿道，经考证建于元朝初年，距今</a:t>
            </a:r>
            <a:r>
              <a:rPr kumimoji="0" lang="en-US" altLang="zh-CN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744</a:t>
            </a: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年。文物部门称，这见证了当时沅陵交通的发达。图为马底驿残存古驿道民居</a:t>
            </a:r>
            <a:r>
              <a:rPr kumimoji="0" lang="zh-CN" altLang="en-US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宋体" pitchFamily="2" charset="-122"/>
                <a:ea typeface="宋体" pitchFamily="2" charset="-122"/>
              </a:rPr>
              <a:t>。</a:t>
            </a:r>
            <a:endParaRPr kumimoji="0" lang="zh-CN" altLang="en-US" sz="16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1399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51520" y="764704"/>
            <a:ext cx="8640960" cy="583264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zh-CN" altLang="en-US" b="1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黑体" pitchFamily="49" charset="-122"/>
                <a:ea typeface="黑体" pitchFamily="49" charset="-122"/>
              </a:rPr>
              <a:t>背景</a:t>
            </a:r>
            <a:r>
              <a:rPr lang="zh-CN" altLang="en-US" b="1" dirty="0" smtClean="0">
                <a:latin typeface="宋体" pitchFamily="2" charset="-122"/>
                <a:ea typeface="宋体" pitchFamily="2" charset="-122"/>
              </a:rPr>
              <a:t>：元朝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疆域空前辽阔，大一统局面的出现。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chemeClr val="tx2">
                    <a:lumMod val="50000"/>
                    <a:lumOff val="50000"/>
                  </a:schemeClr>
                </a:solidFill>
                <a:latin typeface="黑体" pitchFamily="49" charset="-122"/>
                <a:ea typeface="黑体" pitchFamily="49" charset="-122"/>
              </a:rPr>
              <a:t>表现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民族的融合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①汉族人民大量迁居边疆，带去先进生产技术，开发了边疆；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②边疆各族大量迁入中原，与汉族杂居，加强民族融合；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③大量波斯人和阿拉伯人迁入中国，与汉、蒙古、畏兀儿等民族长期杂居、通婚，形成回族。</a:t>
            </a:r>
          </a:p>
          <a:p>
            <a:pPr marL="0" indent="0">
              <a:buNone/>
            </a:pPr>
            <a:r>
              <a:rPr lang="zh-CN" altLang="en-US" b="1" dirty="0">
                <a:solidFill>
                  <a:srgbClr val="FF0000"/>
                </a:solidFill>
                <a:latin typeface="宋体" pitchFamily="2" charset="-122"/>
                <a:ea typeface="宋体" pitchFamily="2" charset="-122"/>
              </a:rPr>
              <a:t>民族歧视和压迫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“四等人制”：是一种民族差别对待政策，“四等人”依次为蒙古人、色目人（畏兀儿、回回等族）、汉人（主指北方少数民族）、南人。</a:t>
            </a:r>
          </a:p>
          <a:p>
            <a:pPr marL="0" indent="0">
              <a:buNone/>
            </a:pPr>
            <a:endParaRPr lang="zh-CN" altLang="en-US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504" y="116632"/>
            <a:ext cx="4752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）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民族关系</a:t>
            </a:r>
            <a:endParaRPr lang="zh-CN" altLang="en-US" sz="32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428805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5536" y="404664"/>
            <a:ext cx="8445624" cy="531805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zh-CN" altLang="en-US" b="1" dirty="0">
                <a:solidFill>
                  <a:schemeClr val="tx2">
                    <a:lumMod val="50000"/>
                    <a:lumOff val="50000"/>
                  </a:schemeClr>
                </a:solidFill>
                <a:latin typeface="黑体" pitchFamily="49" charset="-122"/>
                <a:ea typeface="黑体" pitchFamily="49" charset="-122"/>
              </a:rPr>
              <a:t>民族政策：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①设宣政院，统领宗教事务，加强对吐蕃的管理（</a:t>
            </a:r>
            <a:r>
              <a:rPr lang="en-US" altLang="zh-CN" b="1" dirty="0">
                <a:latin typeface="宋体" pitchFamily="2" charset="-122"/>
                <a:ea typeface="宋体" pitchFamily="2" charset="-122"/>
              </a:rPr>
              <a:t>1247</a:t>
            </a:r>
            <a:r>
              <a:rPr lang="zh-CN" altLang="en-US" b="1" dirty="0">
                <a:latin typeface="宋体" pitchFamily="2" charset="-122"/>
                <a:ea typeface="宋体" pitchFamily="2" charset="-122"/>
              </a:rPr>
              <a:t>年凉州会谈后，西藏开始中央政府的管辖）；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②设北庭都元帅府、宣慰司，管理西域地区；</a:t>
            </a:r>
          </a:p>
          <a:p>
            <a:pPr marL="0" indent="0">
              <a:buNone/>
            </a:pPr>
            <a:r>
              <a:rPr lang="zh-CN" altLang="en-US" b="1" dirty="0">
                <a:latin typeface="宋体" pitchFamily="2" charset="-122"/>
                <a:ea typeface="宋体" pitchFamily="2" charset="-122"/>
              </a:rPr>
              <a:t>③设置澎湖巡检司，履行行政管理职能，以经略台湾；</a:t>
            </a:r>
          </a:p>
          <a:p>
            <a:pPr marL="0" indent="0">
              <a:buNone/>
            </a:pPr>
            <a:r>
              <a:rPr lang="zh-CN" altLang="en-US" b="1" dirty="0" smtClean="0">
                <a:solidFill>
                  <a:schemeClr val="tx2">
                    <a:lumMod val="50000"/>
                    <a:lumOff val="50000"/>
                  </a:schemeClr>
                </a:solidFill>
                <a:latin typeface="黑体" pitchFamily="49" charset="-122"/>
                <a:ea typeface="黑体" pitchFamily="49" charset="-122"/>
              </a:rPr>
              <a:t>意义</a:t>
            </a:r>
            <a:r>
              <a:rPr lang="zh-CN" altLang="en-US" dirty="0"/>
              <a:t>：</a:t>
            </a:r>
          </a:p>
          <a:p>
            <a:pPr marL="0" indent="0">
              <a:buNone/>
            </a:pPr>
            <a:r>
              <a:rPr lang="zh-CN" altLang="en-US" sz="3300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sz="3300" b="1" dirty="0" smtClean="0">
                <a:latin typeface="宋体" pitchFamily="2" charset="-122"/>
                <a:ea typeface="宋体" pitchFamily="2" charset="-122"/>
              </a:rPr>
              <a:t>加强</a:t>
            </a:r>
            <a:r>
              <a:rPr lang="zh-CN" altLang="en-US" sz="3300" b="1" dirty="0">
                <a:latin typeface="宋体" pitchFamily="2" charset="-122"/>
                <a:ea typeface="宋体" pitchFamily="2" charset="-122"/>
              </a:rPr>
              <a:t>了各族间的交往与联系，促进统一多民族国家的发展，推动中华民族的形成。</a:t>
            </a:r>
          </a:p>
          <a:p>
            <a:pPr marL="0" indent="0">
              <a:buNone/>
            </a:pPr>
            <a:r>
              <a:rPr lang="zh-CN" altLang="en-US" sz="3300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sz="3300" b="1" dirty="0" smtClean="0">
                <a:latin typeface="宋体" pitchFamily="2" charset="-122"/>
                <a:ea typeface="宋体" pitchFamily="2" charset="-122"/>
              </a:rPr>
              <a:t>促进</a:t>
            </a:r>
            <a:r>
              <a:rPr lang="zh-CN" altLang="en-US" sz="3300" b="1" dirty="0">
                <a:latin typeface="宋体" pitchFamily="2" charset="-122"/>
                <a:ea typeface="宋体" pitchFamily="2" charset="-122"/>
              </a:rPr>
              <a:t>了对边疆地区的进一步管理与开发，有利于民族融合。</a:t>
            </a:r>
          </a:p>
          <a:p>
            <a:pPr marL="0" indent="0">
              <a:buNone/>
            </a:pPr>
            <a:r>
              <a:rPr lang="zh-CN" altLang="en-US" sz="3300" b="1" dirty="0" smtClean="0">
                <a:latin typeface="Calibri"/>
                <a:ea typeface="宋体" pitchFamily="2" charset="-122"/>
              </a:rPr>
              <a:t>③</a:t>
            </a:r>
            <a:r>
              <a:rPr lang="zh-CN" altLang="en-US" sz="3300" b="1" dirty="0" smtClean="0">
                <a:latin typeface="宋体" pitchFamily="2" charset="-122"/>
                <a:ea typeface="宋体" pitchFamily="2" charset="-122"/>
              </a:rPr>
              <a:t>区别</a:t>
            </a:r>
            <a:r>
              <a:rPr lang="zh-CN" altLang="en-US" sz="3300" b="1" dirty="0">
                <a:latin typeface="宋体" pitchFamily="2" charset="-122"/>
                <a:ea typeface="宋体" pitchFamily="2" charset="-122"/>
              </a:rPr>
              <a:t>对待的民族政策易激化矛盾，不利于统治，导致最终元朝覆亡。</a:t>
            </a:r>
          </a:p>
          <a:p>
            <a:pPr marL="0" indent="0"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4660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Users\Administrator\Desktop\微信图片编辑_2019092415225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89330"/>
            <a:ext cx="6228184" cy="6257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1170" y="404663"/>
            <a:ext cx="2736304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latin typeface="宋体" pitchFamily="2" charset="-122"/>
                <a:ea typeface="宋体" pitchFamily="2" charset="-122"/>
              </a:rPr>
              <a:t>4</a:t>
            </a:r>
            <a:r>
              <a:rPr lang="zh-CN" altLang="en-US" sz="3200" b="1" dirty="0" smtClean="0">
                <a:latin typeface="宋体" pitchFamily="2" charset="-122"/>
                <a:ea typeface="宋体" pitchFamily="2" charset="-122"/>
              </a:rPr>
              <a:t>、意义</a:t>
            </a:r>
            <a:endParaRPr lang="en-US" altLang="zh-CN" sz="32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 smtClean="0">
                <a:latin typeface="Calibri"/>
                <a:ea typeface="宋体" pitchFamily="2" charset="-122"/>
              </a:rPr>
              <a:t>①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成为我国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历史上第一个由少数民族贵族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为主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建立的全国性的统一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王朝；</a:t>
            </a:r>
            <a:endParaRPr lang="en-US" altLang="zh-CN" sz="2400" b="1" dirty="0" smtClean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 smtClean="0">
                <a:latin typeface="Calibri"/>
                <a:ea typeface="宋体" pitchFamily="2" charset="-122"/>
              </a:rPr>
              <a:t>②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元朝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的版图超越汉朝和唐朝，是我国历史上最大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的；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2400" b="1" dirty="0" smtClean="0">
                <a:latin typeface="Calibri"/>
                <a:ea typeface="宋体" pitchFamily="2" charset="-122"/>
              </a:rPr>
              <a:t>③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今天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的新疆、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西藏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、云南，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东北广大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地区，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台湾及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南海诸岛，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都在</a:t>
            </a:r>
            <a:r>
              <a:rPr lang="zh-CN" altLang="en-US" sz="2400" b="1" dirty="0">
                <a:latin typeface="宋体" pitchFamily="2" charset="-122"/>
                <a:ea typeface="宋体" pitchFamily="2" charset="-122"/>
              </a:rPr>
              <a:t>元朝的统治范 </a:t>
            </a:r>
            <a:r>
              <a:rPr lang="zh-CN" altLang="en-US" sz="2400" b="1" dirty="0" smtClean="0">
                <a:latin typeface="宋体" pitchFamily="2" charset="-122"/>
                <a:ea typeface="宋体" pitchFamily="2" charset="-122"/>
              </a:rPr>
              <a:t>围之内。</a:t>
            </a:r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  <a:p>
            <a:endParaRPr lang="zh-CN" altLang="en-US" sz="24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57988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03648" y="260648"/>
            <a:ext cx="5861280" cy="936104"/>
          </a:xfrm>
        </p:spPr>
        <p:txBody>
          <a:bodyPr>
            <a:normAutofit/>
          </a:bodyPr>
          <a:lstStyle/>
          <a:p>
            <a:r>
              <a:rPr lang="en-US" altLang="zh-CN" sz="3600" b="1" dirty="0" smtClean="0">
                <a:latin typeface="宋体" pitchFamily="2" charset="-122"/>
                <a:ea typeface="宋体" pitchFamily="2" charset="-122"/>
              </a:rPr>
              <a:t>5</a:t>
            </a:r>
            <a:r>
              <a:rPr lang="zh-CN" altLang="en-US" sz="3600" b="1" dirty="0" smtClean="0">
                <a:latin typeface="宋体" pitchFamily="2" charset="-122"/>
                <a:ea typeface="宋体" pitchFamily="2" charset="-122"/>
              </a:rPr>
              <a:t>、灭亡</a:t>
            </a:r>
            <a:endParaRPr lang="zh-CN" altLang="en-US" sz="36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1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）背景：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zh-CN" sz="2800" b="1" dirty="0">
                <a:latin typeface="宋体" pitchFamily="2" charset="-122"/>
                <a:ea typeface="宋体" pitchFamily="2" charset="-122"/>
              </a:rPr>
              <a:t>①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民族矛盾虽逐渐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减弱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，但社会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贫富差距带来的阶级矛盾却日益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严重；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②14 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世纪中叶，农民起义相继在中原和南方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爆发；</a:t>
            </a: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（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2</a:t>
            </a:r>
            <a:r>
              <a:rPr lang="zh-CN" altLang="en-US" sz="2800" b="1" dirty="0" smtClean="0">
                <a:latin typeface="宋体" pitchFamily="2" charset="-122"/>
                <a:ea typeface="宋体" pitchFamily="2" charset="-122"/>
              </a:rPr>
              <a:t>）灭亡：</a:t>
            </a:r>
            <a:endParaRPr lang="en-US" altLang="zh-CN" sz="2800" b="1" dirty="0" smtClean="0">
              <a:latin typeface="宋体" pitchFamily="2" charset="-122"/>
              <a:ea typeface="宋体" pitchFamily="2" charset="-122"/>
            </a:endParaRPr>
          </a:p>
          <a:p>
            <a:pPr marL="0" indent="0">
              <a:buNone/>
            </a:pPr>
            <a:r>
              <a:rPr lang="en-US" altLang="zh-CN" sz="2800" b="1" dirty="0">
                <a:latin typeface="宋体" pitchFamily="2" charset="-122"/>
                <a:ea typeface="宋体" pitchFamily="2" charset="-122"/>
              </a:rPr>
              <a:t> </a:t>
            </a:r>
            <a:r>
              <a:rPr lang="en-US" altLang="zh-CN" sz="2800" b="1" dirty="0" smtClean="0">
                <a:latin typeface="宋体" pitchFamily="2" charset="-122"/>
                <a:ea typeface="宋体" pitchFamily="2" charset="-122"/>
              </a:rPr>
              <a:t>   1368</a:t>
            </a:r>
            <a:r>
              <a:rPr lang="zh-CN" altLang="en-US" sz="2800" b="1" dirty="0">
                <a:latin typeface="宋体" pitchFamily="2" charset="-122"/>
                <a:ea typeface="宋体" pitchFamily="2" charset="-122"/>
              </a:rPr>
              <a:t>年元朝灭亡，以宫廷贵族为核心的一部分蒙古人退回草原。</a:t>
            </a:r>
          </a:p>
          <a:p>
            <a:pPr marL="0" indent="0">
              <a:buNone/>
            </a:pPr>
            <a:endParaRPr lang="zh-CN" altLang="en-US" sz="2800" b="1" dirty="0">
              <a:latin typeface="宋体" pitchFamily="2" charset="-122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130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052736"/>
            <a:ext cx="861774" cy="43204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b="1" dirty="0" smtClean="0">
                <a:latin typeface="宋体" pitchFamily="2" charset="-122"/>
                <a:ea typeface="宋体" pitchFamily="2" charset="-122"/>
              </a:rPr>
              <a:t>辽夏金元的统治</a:t>
            </a:r>
            <a:endParaRPr lang="zh-CN" altLang="en-US" sz="4400" b="1" dirty="0">
              <a:latin typeface="宋体" pitchFamily="2" charset="-122"/>
              <a:ea typeface="宋体" pitchFamily="2" charset="-122"/>
            </a:endParaRPr>
          </a:p>
        </p:txBody>
      </p:sp>
      <p:sp>
        <p:nvSpPr>
          <p:cNvPr id="5" name="左大括号 4"/>
          <p:cNvSpPr/>
          <p:nvPr/>
        </p:nvSpPr>
        <p:spPr>
          <a:xfrm>
            <a:off x="1187624" y="620688"/>
            <a:ext cx="216024" cy="5256584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475656" y="406405"/>
            <a:ext cx="11079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辽朝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1475656" y="1916832"/>
            <a:ext cx="11079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西夏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03648" y="3212839"/>
            <a:ext cx="11079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金朝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矩形 8"/>
          <p:cNvSpPr/>
          <p:nvPr/>
        </p:nvSpPr>
        <p:spPr>
          <a:xfrm>
            <a:off x="1425352" y="4726884"/>
            <a:ext cx="110799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元朝</a:t>
            </a:r>
            <a:endParaRPr lang="zh-CN" alt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581359" y="729570"/>
            <a:ext cx="2880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987824" y="467960"/>
            <a:ext cx="485261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起源、建立、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巩固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、民族关系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2300" y="2233647"/>
            <a:ext cx="292100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3348" y="3598985"/>
            <a:ext cx="292100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644" y="5085184"/>
            <a:ext cx="292100" cy="1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矩形 12"/>
          <p:cNvSpPr/>
          <p:nvPr/>
        </p:nvSpPr>
        <p:spPr>
          <a:xfrm>
            <a:off x="2884861" y="1984737"/>
            <a:ext cx="30572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起源、建立、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巩固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2857704" y="3274394"/>
            <a:ext cx="413446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起源、建立、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巩固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、衰亡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2814400" y="4855430"/>
            <a:ext cx="628890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起源、建立、统一、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巩固、意义</a:t>
            </a:r>
            <a:r>
              <a:rPr lang="zh-CN" altLang="en-US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、灭亡</a:t>
            </a:r>
            <a:endParaRPr lang="zh-CN" altLang="en-US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5817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187308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Dragon</Template>
  <TotalTime>1740</TotalTime>
  <Words>2371</Words>
  <Application>Microsoft Office PowerPoint</Application>
  <PresentationFormat>全屏显示(4:3)</PresentationFormat>
  <Paragraphs>215</Paragraphs>
  <Slides>33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3</vt:i4>
      </vt:variant>
      <vt:variant>
        <vt:lpstr>幻灯片标题</vt:lpstr>
      </vt:variant>
      <vt:variant>
        <vt:i4>33</vt:i4>
      </vt:variant>
    </vt:vector>
  </HeadingPairs>
  <TitlesOfParts>
    <vt:vector size="36" baseType="lpstr">
      <vt:lpstr>龙腾四海</vt:lpstr>
      <vt:lpstr>Office 主题</vt:lpstr>
      <vt:lpstr>1_Office 主题</vt:lpstr>
      <vt:lpstr>第10课 辽夏金元的统治</vt:lpstr>
      <vt:lpstr>一、辽朝</vt:lpstr>
      <vt:lpstr>PowerPoint 演示文稿</vt:lpstr>
      <vt:lpstr>2、巩固发展</vt:lpstr>
      <vt:lpstr>PowerPoint 演示文稿</vt:lpstr>
      <vt:lpstr>结合材料和所学知识回答： 辽实行什么样的政治制度？统治者为什么要实行这样的制度？有什么意义？</vt:lpstr>
      <vt:lpstr>3、民族关系</vt:lpstr>
      <vt:lpstr>二、西夏</vt:lpstr>
      <vt:lpstr>2、巩固</vt:lpstr>
      <vt:lpstr>PowerPoint 演示文稿</vt:lpstr>
      <vt:lpstr>三、金朝</vt:lpstr>
      <vt:lpstr>PowerPoint 演示文稿</vt:lpstr>
      <vt:lpstr>2、巩固</vt:lpstr>
      <vt:lpstr>PowerPoint 演示文稿</vt:lpstr>
      <vt:lpstr>PowerPoint 演示文稿</vt:lpstr>
      <vt:lpstr>3、衰亡</vt:lpstr>
      <vt:lpstr>民族政权并立简表</vt:lpstr>
      <vt:lpstr>四、元朝</vt:lpstr>
      <vt:lpstr>2、建立和统一</vt:lpstr>
      <vt:lpstr>PowerPoint 演示文稿</vt:lpstr>
      <vt:lpstr>忽必烈时期的政治</vt:lpstr>
      <vt:lpstr>PowerPoint 演示文稿</vt:lpstr>
      <vt:lpstr>3、巩固</vt:lpstr>
      <vt:lpstr>PowerPoint 演示文稿</vt:lpstr>
      <vt:lpstr>PowerPoint 演示文稿</vt:lpstr>
      <vt:lpstr>PowerPoint 演示文稿</vt:lpstr>
      <vt:lpstr>根据材料，归纳行省的特点</vt:lpstr>
      <vt:lpstr>PowerPoint 演示文稿</vt:lpstr>
      <vt:lpstr>PowerPoint 演示文稿</vt:lpstr>
      <vt:lpstr>PowerPoint 演示文稿</vt:lpstr>
      <vt:lpstr>PowerPoint 演示文稿</vt:lpstr>
      <vt:lpstr>5、灭亡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2019-09-24T06:58:59Z</dcterms:created>
  <dcterms:modified xsi:type="dcterms:W3CDTF">2019-09-30T07:34:31Z</dcterms:modified>
</cp:coreProperties>
</file>