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330" r:id="rId3"/>
    <p:sldId id="331" r:id="rId4"/>
    <p:sldId id="264" r:id="rId5"/>
    <p:sldId id="332" r:id="rId6"/>
    <p:sldId id="333" r:id="rId7"/>
    <p:sldId id="334" r:id="rId8"/>
    <p:sldId id="335" r:id="rId9"/>
    <p:sldId id="336" r:id="rId10"/>
    <p:sldId id="265" r:id="rId11"/>
    <p:sldId id="337" r:id="rId12"/>
    <p:sldId id="338" r:id="rId13"/>
    <p:sldId id="339" r:id="rId14"/>
    <p:sldId id="340" r:id="rId15"/>
    <p:sldId id="341" r:id="rId16"/>
    <p:sldId id="342" r:id="rId17"/>
    <p:sldId id="343" r:id="rId18"/>
    <p:sldId id="344" r:id="rId19"/>
    <p:sldId id="345" r:id="rId20"/>
    <p:sldId id="266" r:id="rId21"/>
    <p:sldId id="346" r:id="rId22"/>
    <p:sldId id="347" r:id="rId23"/>
    <p:sldId id="348" r:id="rId24"/>
    <p:sldId id="349" r:id="rId25"/>
    <p:sldId id="350" r:id="rId26"/>
    <p:sldId id="351" r:id="rId27"/>
    <p:sldId id="352" r:id="rId28"/>
    <p:sldId id="353" r:id="rId29"/>
    <p:sldId id="354" r:id="rId30"/>
    <p:sldId id="355" r:id="rId31"/>
    <p:sldId id="356" r:id="rId32"/>
  </p:sldIdLst>
  <p:sldSz cx="9144000" cy="6858000" type="screen4x3"/>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4B05"/>
    <a:srgbClr val="EAEAEA"/>
    <a:srgbClr val="333333"/>
    <a:srgbClr val="C0C0C0"/>
    <a:srgbClr val="4F81BD"/>
    <a:srgbClr val="5F5F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5559" autoAdjust="0"/>
  </p:normalViewPr>
  <p:slideViewPr>
    <p:cSldViewPr showGuides="1">
      <p:cViewPr varScale="1">
        <p:scale>
          <a:sx n="93" d="100"/>
          <a:sy n="93" d="100"/>
        </p:scale>
        <p:origin x="726" y="90"/>
      </p:cViewPr>
      <p:guideLst>
        <p:guide orient="horz" pos="2160"/>
        <p:guide pos="2880"/>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tags" Target="tags/tag63.xml" /><Relationship Id="rId34" Type="http://schemas.openxmlformats.org/officeDocument/2006/relationships/presProps" Target="presProps.xml" /><Relationship Id="rId35" Type="http://schemas.openxmlformats.org/officeDocument/2006/relationships/viewProps" Target="viewProps.xml" /><Relationship Id="rId36" Type="http://schemas.openxmlformats.org/officeDocument/2006/relationships/theme" Target="theme/theme1.xml" /><Relationship Id="rId37"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1EFDD-91F8-495A-91D7-EB018522F674}"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C5C579-5EAB-4D4D-A688-CF27E536ED03}"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bg>
      <p:bgPr>
        <a:solidFill>
          <a:srgbClr val="FFFFFF"/>
        </a:solidFill>
        <a:effectLst/>
      </p:bgPr>
    </p:bg>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899100" y="914400"/>
            <a:ext cx="7349400" cy="2570400"/>
          </a:xfrm>
        </p:spPr>
        <p:txBody>
          <a:bodyPr lIns="90000" tIns="46800" rIns="90000" bIns="46800" anchor="b" anchorCtr="0">
            <a:normAutofit/>
          </a:bodyPr>
          <a:lstStyle>
            <a:lvl1pPr algn="ctr">
              <a:defRPr sz="4500" b="1" i="0" spc="300" baseline="0">
                <a:solidFill>
                  <a:schemeClr val="tx1">
                    <a:lumMod val="85000"/>
                    <a:lumOff val="15000"/>
                  </a:schemeClr>
                </a:solidFill>
                <a:effectLst/>
              </a:defRPr>
            </a:lvl1pPr>
          </a:lstStyle>
          <a:p>
            <a:r>
              <a:rPr lang="zh-CN" altLang="en-US"/>
              <a:t>单击此处编辑标题</a:t>
            </a:r>
          </a:p>
        </p:txBody>
      </p:sp>
      <p:sp>
        <p:nvSpPr>
          <p:cNvPr id="3" name="副标题 2"/>
          <p:cNvSpPr>
            <a:spLocks noGrp="1"/>
          </p:cNvSpPr>
          <p:nvPr>
            <p:ph type="subTitle" idx="1" hasCustomPrompt="1"/>
            <p:custDataLst>
              <p:tags r:id="rId2"/>
            </p:custDataLst>
          </p:nvPr>
        </p:nvSpPr>
        <p:spPr>
          <a:xfrm>
            <a:off x="899100" y="3560400"/>
            <a:ext cx="7349400" cy="1472400"/>
          </a:xfrm>
        </p:spPr>
        <p:txBody>
          <a:bodyPr lIns="90000" tIns="46800" rIns="90000" bIns="46800">
            <a:normAutofit/>
          </a:bodyPr>
          <a:lstStyle>
            <a:lvl1pPr marL="0" indent="0" algn="ctr" eaLnBrk="1" fontAlgn="auto" latinLnBrk="0" hangingPunct="1">
              <a:lnSpc>
                <a:spcPct val="110000"/>
              </a:lnSpc>
              <a:buNone/>
              <a:defRPr sz="1800" u="none" strike="noStrike" kern="1200" cap="none" spc="200" normalizeH="0" baseline="0">
                <a:solidFill>
                  <a:schemeClr val="tx1">
                    <a:lumMod val="65000"/>
                    <a:lumOff val="35000"/>
                  </a:schemeClr>
                </a:solidFill>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2"/>
            </p:custDataLst>
          </p:nvPr>
        </p:nvSpPr>
        <p:spPr>
          <a:xfrm>
            <a:off x="456300" y="1490400"/>
            <a:ext cx="8226900" cy="4759200"/>
          </a:xfrm>
        </p:spPr>
        <p:txBody>
          <a:bodyPr vert="horz" lIns="90000" tIns="46800" rIns="90000" bIns="46800" rtlCol="0">
            <a:normAutofit/>
          </a:bodyPr>
          <a:lstStyle>
            <a:lvl1pPr marL="171450" marR="0" lvl="0"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3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vl6pPr marL="1714500" indent="0">
              <a:buNone/>
              <a:defRPr/>
            </a:lvl6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493100" y="3848400"/>
            <a:ext cx="5826600" cy="766800"/>
          </a:xfrm>
        </p:spPr>
        <p:txBody>
          <a:bodyPr lIns="90000" tIns="46800" rIns="90000" bIns="46800" anchor="b" anchorCtr="0">
            <a:normAutofit/>
          </a:bodyPr>
          <a:lstStyle>
            <a:lvl1pPr>
              <a:defRPr sz="3300" b="1" i="0" u="none" strike="noStrike" kern="1200" cap="none" spc="300" normalizeH="0" baseline="0">
                <a:solidFill>
                  <a:schemeClr val="tx1">
                    <a:lumMod val="85000"/>
                    <a:lumOff val="15000"/>
                  </a:schemeClr>
                </a:solidFill>
                <a:effectLst/>
                <a:uFillTx/>
              </a:defRPr>
            </a:lvl1pPr>
          </a:lstStyle>
          <a:p>
            <a:r>
              <a:rPr lang="zh-CN" altLang="en-US"/>
              <a:t>单击此处编辑标题</a:t>
            </a:r>
          </a:p>
        </p:txBody>
      </p:sp>
      <p:sp>
        <p:nvSpPr>
          <p:cNvPr id="3" name="文本占位符 2"/>
          <p:cNvSpPr>
            <a:spLocks noGrp="1"/>
          </p:cNvSpPr>
          <p:nvPr>
            <p:ph type="body" idx="1" hasCustomPrompt="1"/>
            <p:custDataLst>
              <p:tags r:id="rId2"/>
            </p:custDataLst>
          </p:nvPr>
        </p:nvSpPr>
        <p:spPr>
          <a:xfrm>
            <a:off x="1493100" y="4615200"/>
            <a:ext cx="5826600" cy="867600"/>
          </a:xfrm>
        </p:spPr>
        <p:txBody>
          <a:bodyPr lIns="90000" tIns="46800" rIns="90000" bIns="46800">
            <a:normAutofit/>
          </a:bodyPr>
          <a:lstStyle>
            <a:lvl1pPr marL="0" indent="0" eaLnBrk="1" fontAlgn="auto" latinLnBrk="0" hangingPunct="1">
              <a:lnSpc>
                <a:spcPct val="130000"/>
              </a:lnSpc>
              <a:buNone/>
              <a:defRPr kumimoji="0" lang="zh-CN" altLang="en-US" sz="13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单击此处编辑文本</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2"/>
            </p:custDataLst>
          </p:nvPr>
        </p:nvSpPr>
        <p:spPr>
          <a:xfrm>
            <a:off x="456300" y="1501200"/>
            <a:ext cx="3882600" cy="4748400"/>
          </a:xfrm>
        </p:spPr>
        <p:txBody>
          <a:bodyPr vert="horz" lIns="90000" tIns="46800" rIns="90000" bIns="46800" rtlCol="0">
            <a:normAutofit/>
          </a:bodyPr>
          <a:lstStyle>
            <a:lvl1pPr marL="171450" marR="0" lvl="0" indent="-171450" algn="l" defTabSz="914400" rtl="0" eaLnBrk="1" fontAlgn="auto" latinLnBrk="0" hangingPunct="1">
              <a:lnSpc>
                <a:spcPct val="13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3"/>
            </p:custDataLst>
          </p:nvPr>
        </p:nvSpPr>
        <p:spPr>
          <a:xfrm>
            <a:off x="4808700" y="1501200"/>
            <a:ext cx="3882600" cy="4748400"/>
          </a:xfrm>
        </p:spPr>
        <p:txBody>
          <a:bodyPr lIns="90000" tIns="46800" rIns="90000" bIns="46800">
            <a:normAutofit/>
          </a:bodyPr>
          <a:lstStyle>
            <a:lvl1pPr marL="171450" indent="-171450" eaLnBrk="1" fontAlgn="auto" latinLnBrk="0" hangingPunct="1">
              <a:lnSpc>
                <a:spcPct val="130000"/>
              </a:lnSpc>
              <a:spcAft>
                <a:spcPts val="600"/>
              </a:spcAft>
              <a:buFont typeface="Arial" pitchFamily="34" charset="0"/>
              <a:buChar char="●"/>
              <a:defRPr sz="120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1pPr>
            <a:lvl2pPr marL="514350" indent="-171450" defTabSz="914400" eaLnBrk="1" fontAlgn="auto" latinLnBrk="0" hangingPunct="1">
              <a:lnSpc>
                <a:spcPct val="120000"/>
              </a:lnSpc>
              <a:buFont typeface="Arial" pitchFamily="34" charset="0"/>
              <a:buChar char="●"/>
              <a:tabLst>
                <a:tab pos="1609725"/>
              </a:tabLst>
              <a:defRPr sz="120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2pPr>
            <a:lvl3pPr marL="857250" indent="-171450" eaLnBrk="1" fontAlgn="auto" latinLnBrk="0" hangingPunct="1">
              <a:lnSpc>
                <a:spcPct val="120000"/>
              </a:lnSpc>
              <a:buFont typeface="Arial" pitchFamily="34" charset="0"/>
              <a:buChar char="●"/>
              <a:defRPr sz="120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3pPr>
            <a:lvl4pPr marL="1200150" indent="-171450" eaLnBrk="1" fontAlgn="auto" latinLnBrk="0" hangingPunct="1">
              <a:lnSpc>
                <a:spcPct val="120000"/>
              </a:lnSpc>
              <a:buFont typeface="Wingdings"/>
              <a:buChar char=""/>
              <a:defRPr sz="105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4pPr>
            <a:lvl5pPr eaLnBrk="1" fontAlgn="auto" latinLnBrk="0" hangingPunct="1">
              <a:lnSpc>
                <a:spcPct val="120000"/>
              </a:lnSpc>
              <a:defRPr sz="1050" u="none" strike="noStrike" kern="1200" cap="none" spc="150" normalizeH="0">
                <a:solidFill>
                  <a:schemeClr val="tx1">
                    <a:lumMod val="65000"/>
                    <a:lumOff val="35000"/>
                  </a:schemeClr>
                </a:solidFill>
                <a:latin typeface="Arial" pitchFamily="34" charset="0"/>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2"/>
            </p:custDataLst>
          </p:nvPr>
        </p:nvSpPr>
        <p:spPr>
          <a:xfrm>
            <a:off x="456300" y="1429200"/>
            <a:ext cx="40068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1500" b="1" u="none" strike="noStrike" kern="1200" cap="none" spc="200" normalizeH="0" baseline="0">
                <a:solidFill>
                  <a:schemeClr val="tx1">
                    <a:lumMod val="75000"/>
                    <a:lumOff val="25000"/>
                  </a:schemeClr>
                </a:solidFill>
                <a:uFillTx/>
                <a:latin typeface="Arial" pitchFamily="34" charset="0"/>
                <a:ea typeface="微软雅黑" panose="020b0503020204020204" pitchFamily="34" charset="-122"/>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单击此处编辑文本</a:t>
            </a:r>
          </a:p>
        </p:txBody>
      </p:sp>
      <p:sp>
        <p:nvSpPr>
          <p:cNvPr id="4" name="内容占位符 3"/>
          <p:cNvSpPr>
            <a:spLocks noGrp="1"/>
          </p:cNvSpPr>
          <p:nvPr>
            <p:ph sz="half" idx="2"/>
            <p:custDataLst>
              <p:tags r:id="rId3"/>
            </p:custDataLst>
          </p:nvPr>
        </p:nvSpPr>
        <p:spPr>
          <a:xfrm>
            <a:off x="456300" y="1854000"/>
            <a:ext cx="4006800" cy="4395600"/>
          </a:xfrm>
        </p:spPr>
        <p:txBody>
          <a:bodyPr vert="horz" lIns="101600" tIns="0" rIns="82550" bIns="0" rtlCol="0">
            <a:normAutofit/>
          </a:bodyPr>
          <a:lstStyle>
            <a:lvl1pPr marL="171450" marR="0" lvl="0" indent="-171450" algn="l" defTabSz="914400" rtl="0" eaLnBrk="1" fontAlgn="auto" latinLnBrk="0" hangingPunct="1">
              <a:lnSpc>
                <a:spcPct val="13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4"/>
            </p:custDataLst>
          </p:nvPr>
        </p:nvSpPr>
        <p:spPr>
          <a:xfrm>
            <a:off x="4676813" y="1421729"/>
            <a:ext cx="40068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itchFamily="34" charset="0"/>
              <a:buNone/>
              <a:defRPr kumimoji="0" lang="zh-CN" altLang="en-US" sz="1500" b="1" i="0" u="none" strike="noStrike" kern="1200" cap="none" spc="200" normalizeH="0" baseline="0" noProof="1">
                <a:solidFill>
                  <a:schemeClr val="tx1">
                    <a:lumMod val="75000"/>
                    <a:lumOff val="25000"/>
                  </a:schemeClr>
                </a:solidFill>
                <a:uFillTx/>
                <a:latin typeface="Arial" pitchFamily="34" charset="0"/>
                <a:ea typeface="微软雅黑" panose="020b0503020204020204" pitchFamily="34" charset="-122"/>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4676813" y="1854000"/>
            <a:ext cx="4006800" cy="4395600"/>
          </a:xfrm>
        </p:spPr>
        <p:txBody>
          <a:bodyPr vert="horz" lIns="101600" tIns="0" rIns="82550" bIns="0" rtlCol="0">
            <a:normAutofit/>
          </a:bodyPr>
          <a:lstStyle>
            <a:lvl1pPr marL="171450" marR="0" lvl="0" indent="-171450" algn="l" defTabSz="914400" rtl="0" eaLnBrk="1" fontAlgn="auto" latinLnBrk="0" hangingPunct="1">
              <a:lnSpc>
                <a:spcPct val="13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bg>
      <p:bgPr>
        <a:solidFill>
          <a:srgbClr val="FFFFFF"/>
        </a:solidFill>
        <a:effectLst/>
      </p:bgPr>
    </p:bg>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图片与标题">
    <p:bg>
      <p:bgPr>
        <a:solidFill>
          <a:srgbClr val="FFFFFF"/>
        </a:solidFill>
        <a:effectLst/>
      </p:bgPr>
    </p:bg>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456300" y="1555200"/>
            <a:ext cx="3924808"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itchFamily="34" charset="0"/>
              <a:buNone/>
              <a:defRPr kumimoji="0" lang="zh-CN" altLang="en-US" sz="1200" b="0" i="0" u="none" strike="noStrike" kern="1200" cap="none" spc="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200" b="0" i="0" u="none" strike="noStrike" kern="1200" cap="none" spc="150" normalizeH="0" baseline="0" noProof="1">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4762800" y="1555200"/>
            <a:ext cx="39204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itchFamily="34" charset="0"/>
              <a:buNone/>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342900" indent="0" defTabSz="914400" eaLnBrk="1" fontAlgn="auto" latinLnBrk="0" hangingPunct="1">
              <a:buFont typeface="Arial" pitchFamily="34" charset="0"/>
              <a:buNone/>
              <a:tabLst>
                <a:tab pos="1609725"/>
              </a:tabLst>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2pPr>
            <a:lvl3pPr eaLnBrk="1" fontAlgn="auto" latinLnBrk="0" hangingPunct="1">
              <a:buFont typeface="Arial" pitchFamily="34" charset="0"/>
              <a:buChar char="●"/>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5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lvl1pPr>
              <a:defRPr baseline="0"/>
            </a:lvl1pPr>
          </a:lstStyle>
          <a:p>
            <a:r>
              <a:rPr lang="zh-CN" altLang="en-US"/>
              <a:t>单击此处编辑母版标题样式</a:t>
            </a: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排标题与文本">
    <p:bg>
      <p:bgPr>
        <a:solidFill>
          <a:srgbClr val="FFFFFF"/>
        </a:solidFill>
        <a:effectLst/>
      </p:bgPr>
    </p:bg>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7676100" y="914400"/>
            <a:ext cx="783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1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单击此处编辑标题</a:t>
            </a:r>
          </a:p>
        </p:txBody>
      </p:sp>
      <p:sp>
        <p:nvSpPr>
          <p:cNvPr id="3" name="竖排文字占位符 2"/>
          <p:cNvSpPr>
            <a:spLocks noGrp="1"/>
          </p:cNvSpPr>
          <p:nvPr>
            <p:ph type="body" orient="vert" idx="1"/>
            <p:custDataLst>
              <p:tags r:id="rId2"/>
            </p:custDataLst>
          </p:nvPr>
        </p:nvSpPr>
        <p:spPr>
          <a:xfrm>
            <a:off x="685800" y="914400"/>
            <a:ext cx="6876900" cy="5029200"/>
          </a:xfrm>
        </p:spPr>
        <p:txBody>
          <a:bodyPr vert="eaVert" lIns="46800" tIns="46800" rIns="46800" bIns="46800"/>
          <a:lstStyle>
            <a:lvl1pPr marL="171450" indent="-171450" eaLnBrk="1" fontAlgn="auto" latinLnBrk="0" hangingPunct="1">
              <a:lnSpc>
                <a:spcPct val="130000"/>
              </a:lnSpc>
              <a:spcAft>
                <a:spcPts val="1000"/>
              </a:spcAft>
              <a:buFont typeface="Arial" pitchFamily="34" charset="0"/>
              <a:buChar char="●"/>
              <a:defRPr u="none" strike="noStrike" kern="1200" cap="none" spc="150" normalizeH="0" baseline="0">
                <a:solidFill>
                  <a:schemeClr val="tx1">
                    <a:lumMod val="65000"/>
                    <a:lumOff val="35000"/>
                  </a:schemeClr>
                </a:solidFill>
                <a:uFillTx/>
              </a:defRPr>
            </a:lvl1pPr>
            <a:lvl2pPr marL="514350" indent="-171450" defTabSz="914400" eaLnBrk="1" fontAlgn="auto" latinLnBrk="0" hangingPunct="1">
              <a:lnSpc>
                <a:spcPct val="120000"/>
              </a:lnSpc>
              <a:spcAft>
                <a:spcPts val="600"/>
              </a:spcAft>
              <a:buFont typeface="Arial" pitchFamily="34" charset="0"/>
              <a:buChar char="●"/>
              <a:tabLst>
                <a:tab pos="1609725"/>
              </a:tabLst>
              <a:defRPr u="none" strike="noStrike" kern="1200" cap="none" spc="150" normalizeH="0" baseline="0">
                <a:solidFill>
                  <a:schemeClr val="tx1">
                    <a:lumMod val="65000"/>
                    <a:lumOff val="35000"/>
                  </a:schemeClr>
                </a:solidFill>
                <a:uFillTx/>
              </a:defRPr>
            </a:lvl2pPr>
            <a:lvl3pPr marL="857250" indent="-171450" eaLnBrk="1" fontAlgn="auto" latinLnBrk="0" hangingPunct="1">
              <a:lnSpc>
                <a:spcPct val="120000"/>
              </a:lnSpc>
              <a:spcAft>
                <a:spcPts val="600"/>
              </a:spcAft>
              <a:buFont typeface="Arial" pitchFamily="34" charset="0"/>
              <a:buChar char="●"/>
              <a:defRPr u="none" strike="noStrike" kern="1200" cap="none" spc="150" normalizeH="0" baseline="0">
                <a:solidFill>
                  <a:schemeClr val="tx1">
                    <a:lumMod val="65000"/>
                    <a:lumOff val="35000"/>
                  </a:schemeClr>
                </a:solidFill>
                <a:uFillTx/>
              </a:defRPr>
            </a:lvl3pPr>
            <a:lvl4pPr marL="1200150" indent="-171450" eaLnBrk="1" fontAlgn="auto" latinLnBrk="0" hangingPunct="1">
              <a:lnSpc>
                <a:spcPct val="120000"/>
              </a:lnSpc>
              <a:spcAft>
                <a:spcPts val="300"/>
              </a:spcAft>
              <a:buFont typeface="Wingdings"/>
              <a:buChar char=""/>
              <a:defRPr u="none" strike="noStrike" kern="1200" cap="none" spc="150" normalizeH="0" baseline="0">
                <a:solidFill>
                  <a:schemeClr val="tx1">
                    <a:lumMod val="65000"/>
                    <a:lumOff val="35000"/>
                  </a:schemeClr>
                </a:solidFill>
                <a:uFillTx/>
              </a:defRPr>
            </a:lvl4pPr>
            <a:lvl5pPr marL="1543050" indent="-171450" eaLnBrk="1" fontAlgn="auto" latinLnBrk="0" hangingPunct="1">
              <a:lnSpc>
                <a:spcPct val="120000"/>
              </a:lnSpc>
              <a:spcAft>
                <a:spcPts val="300"/>
              </a:spcAft>
              <a:buFont typeface="Arial"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内容">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456300" y="774000"/>
            <a:ext cx="8229600" cy="5482800"/>
          </a:xfrm>
        </p:spPr>
        <p:txBody>
          <a:bodyPr/>
          <a:lstStyle>
            <a:lvl1pPr marL="171450" indent="-171450" eaLnBrk="1" fontAlgn="auto" latinLnBrk="0" hangingPunct="1">
              <a:lnSpc>
                <a:spcPct val="130000"/>
              </a:lnSpc>
              <a:buFont typeface="Arial" pitchFamily="34" charset="0"/>
              <a:buChar char="●"/>
              <a:defRPr u="none" strike="noStrike" kern="1200" cap="none" spc="150" normalizeH="0" baseline="0">
                <a:solidFill>
                  <a:schemeClr val="tx1">
                    <a:lumMod val="65000"/>
                    <a:lumOff val="35000"/>
                  </a:schemeClr>
                </a:solidFill>
                <a:uFillTx/>
              </a:defRPr>
            </a:lvl1pPr>
            <a:lvl2pPr marL="514350" indent="-171450" defTabSz="914400" eaLnBrk="1" fontAlgn="auto" latinLnBrk="0" hangingPunct="1">
              <a:lnSpc>
                <a:spcPct val="120000"/>
              </a:lnSpc>
              <a:buFont typeface="Arial" pitchFamily="34" charset="0"/>
              <a:buChar char="●"/>
              <a:tabLst>
                <a:tab pos="1609725"/>
              </a:tabLst>
              <a:defRPr u="none" strike="noStrike" kern="1200" cap="none" spc="150" normalizeH="0" baseline="0">
                <a:solidFill>
                  <a:schemeClr val="tx1">
                    <a:lumMod val="65000"/>
                    <a:lumOff val="35000"/>
                  </a:schemeClr>
                </a:solidFill>
                <a:uFillTx/>
              </a:defRPr>
            </a:lvl2pPr>
            <a:lvl3pPr marL="857250" indent="-171450" eaLnBrk="1" fontAlgn="auto" latinLnBrk="0" hangingPunct="1">
              <a:lnSpc>
                <a:spcPct val="120000"/>
              </a:lnSpc>
              <a:buFont typeface="Arial" pitchFamily="34" charset="0"/>
              <a:buChar char="●"/>
              <a:defRPr u="none" strike="noStrike" kern="1200" cap="none" spc="150" normalizeH="0" baseline="0">
                <a:solidFill>
                  <a:schemeClr val="tx1">
                    <a:lumMod val="65000"/>
                    <a:lumOff val="35000"/>
                  </a:schemeClr>
                </a:solidFill>
                <a:uFillTx/>
              </a:defRPr>
            </a:lvl3pPr>
            <a:lvl4pPr marL="1200150" indent="-171450" eaLnBrk="1" fontAlgn="auto" latinLnBrk="0" hangingPunct="1">
              <a:lnSpc>
                <a:spcPct val="120000"/>
              </a:lnSpc>
              <a:buFont typeface="Wingdings"/>
              <a:buChar char=""/>
              <a:defRPr u="none" strike="noStrike" kern="1200" cap="none" spc="150" normalizeH="0" baseline="0">
                <a:solidFill>
                  <a:schemeClr val="tx1">
                    <a:lumMod val="65000"/>
                    <a:lumOff val="35000"/>
                  </a:schemeClr>
                </a:solidFill>
                <a:uFillTx/>
              </a:defRPr>
            </a:lvl4pPr>
            <a:lvl5pPr marL="1543050" indent="-171450" eaLnBrk="1" fontAlgn="auto" latinLnBrk="0" hangingPunct="1">
              <a:lnSpc>
                <a:spcPct val="120000"/>
              </a:lnSpc>
              <a:buFont typeface="Arial"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末尾幻灯片">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899100" y="2484000"/>
            <a:ext cx="73494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4500" b="1" i="0" u="none" strike="noStrike" kern="1200" cap="none" spc="300" normalizeH="0" baseline="0" noProof="1">
                <a:solidFill>
                  <a:schemeClr val="tx1">
                    <a:lumMod val="85000"/>
                    <a:lumOff val="15000"/>
                  </a:schemeClr>
                </a:solidFill>
                <a:effectLst/>
                <a:uFillTx/>
                <a:latin typeface="Arial" pitchFamily="34" charset="0"/>
                <a:ea typeface="微软雅黑" panose="020b0503020204020204" pitchFamily="34" charset="-122"/>
                <a:cs typeface="+mj-cs"/>
                <a:sym typeface="+mn-ea"/>
              </a:defRPr>
            </a:lvl1pPr>
          </a:lstStyle>
          <a:p>
            <a:pPr lvl="0"/>
            <a:r>
              <a:rPr>
                <a:sym typeface="+mn-ea"/>
              </a:rPr>
              <a:t>单击此处编辑标题</a:t>
            </a:r>
          </a:p>
        </p:txBody>
      </p:sp>
      <p:sp>
        <p:nvSpPr>
          <p:cNvPr id="7" name="文本占位符 6"/>
          <p:cNvSpPr>
            <a:spLocks noGrp="1"/>
          </p:cNvSpPr>
          <p:nvPr>
            <p:ph type="body" sz="quarter" idx="13"/>
            <p:custDataLst>
              <p:tags r:id="rId5"/>
            </p:custDataLst>
          </p:nvPr>
        </p:nvSpPr>
        <p:spPr>
          <a:xfrm>
            <a:off x="899100" y="3560400"/>
            <a:ext cx="7349400" cy="471600"/>
          </a:xfrm>
        </p:spPr>
        <p:txBody>
          <a:bodyPr lIns="90000" tIns="46800" rIns="90000" bIns="46800">
            <a:normAutofit/>
          </a:bodyPr>
          <a:lstStyle>
            <a:lvl1pPr marL="0" indent="0" algn="ctr">
              <a:lnSpc>
                <a:spcPct val="110000"/>
              </a:lnSpc>
              <a:buNone/>
              <a:defRPr sz="1800" spc="200" baseline="0">
                <a:solidFill>
                  <a:schemeClr val="tx1">
                    <a:lumMod val="65000"/>
                    <a:lumOff val="35000"/>
                  </a:schemeClr>
                </a:solidFill>
              </a:defRPr>
            </a:lvl1pPr>
          </a:lstStyle>
          <a:p>
            <a:pPr lvl="0"/>
            <a:r>
              <a:rPr lang="zh-CN" altLang="en-US"/>
              <a:t>单击此处编辑母版文本样式</a:t>
            </a:r>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slideLayout" Target="../slideLayouts/slideLayout20.xml" /><Relationship Id="rId21" Type="http://schemas.openxmlformats.org/officeDocument/2006/relationships/slideLayout" Target="../slideLayouts/slideLayout21.xml" /><Relationship Id="rId22" Type="http://schemas.openxmlformats.org/officeDocument/2006/relationships/slideLayout" Target="../slideLayouts/slideLayout22.xml" /><Relationship Id="rId23" Type="http://schemas.openxmlformats.org/officeDocument/2006/relationships/slideLayout" Target="../slideLayouts/slideLayout23.xml" /><Relationship Id="rId24" Type="http://schemas.openxmlformats.org/officeDocument/2006/relationships/slideLayout" Target="../slideLayouts/slideLayout24.xml" /><Relationship Id="rId25" Type="http://schemas.openxmlformats.org/officeDocument/2006/relationships/slideLayout" Target="../slideLayouts/slideLayout25.xml" /><Relationship Id="rId26" Type="http://schemas.openxmlformats.org/officeDocument/2006/relationships/slideLayout" Target="../slideLayouts/slideLayout26.xml" /><Relationship Id="rId27" Type="http://schemas.openxmlformats.org/officeDocument/2006/relationships/slideLayout" Target="../slideLayouts/slideLayout27.xml" /><Relationship Id="rId28" Type="http://schemas.openxmlformats.org/officeDocument/2006/relationships/slideLayout" Target="../slideLayouts/slideLayout28.xml" /><Relationship Id="rId29" Type="http://schemas.openxmlformats.org/officeDocument/2006/relationships/slideLayout" Target="../slideLayouts/slideLayout29.xml" /><Relationship Id="rId3" Type="http://schemas.openxmlformats.org/officeDocument/2006/relationships/slideLayout" Target="../slideLayouts/slideLayout3.xml" /><Relationship Id="rId30" Type="http://schemas.openxmlformats.org/officeDocument/2006/relationships/slideLayout" Target="../slideLayouts/slideLayout30.xml" /><Relationship Id="rId31" Type="http://schemas.openxmlformats.org/officeDocument/2006/relationships/slideLayout" Target="../slideLayouts/slideLayout31.xml" /><Relationship Id="rId32" Type="http://schemas.openxmlformats.org/officeDocument/2006/relationships/slideLayout" Target="../slideLayouts/slideLayout32.xml" /><Relationship Id="rId33" Type="http://schemas.openxmlformats.org/officeDocument/2006/relationships/slideLayout" Target="../slideLayouts/slideLayout33.xml" /><Relationship Id="rId34" Type="http://schemas.openxmlformats.org/officeDocument/2006/relationships/slideLayout" Target="../slideLayouts/slideLayout34.xml" /><Relationship Id="rId35" Type="http://schemas.openxmlformats.org/officeDocument/2006/relationships/slideLayout" Target="../slideLayouts/slideLayout35.xml" /><Relationship Id="rId36" Type="http://schemas.openxmlformats.org/officeDocument/2006/relationships/slideLayout" Target="../slideLayouts/slideLayout36.xml" /><Relationship Id="rId37" Type="http://schemas.openxmlformats.org/officeDocument/2006/relationships/slideLayout" Target="../slideLayouts/slideLayout37.xml" /><Relationship Id="rId38" Type="http://schemas.openxmlformats.org/officeDocument/2006/relationships/slideLayout" Target="../slideLayouts/slideLayout38.xml" /><Relationship Id="rId39" Type="http://schemas.openxmlformats.org/officeDocument/2006/relationships/slideLayout" Target="../slideLayouts/slideLayout39.xml" /><Relationship Id="rId4" Type="http://schemas.openxmlformats.org/officeDocument/2006/relationships/slideLayout" Target="../slideLayouts/slideLayout4.xml" /><Relationship Id="rId40" Type="http://schemas.openxmlformats.org/officeDocument/2006/relationships/slideLayout" Target="../slideLayouts/slideLayout40.xml" /><Relationship Id="rId41" Type="http://schemas.openxmlformats.org/officeDocument/2006/relationships/slideLayout" Target="../slideLayouts/slideLayout41.xml" /><Relationship Id="rId42" Type="http://schemas.openxmlformats.org/officeDocument/2006/relationships/tags" Target="../tags/tag57.xml" /><Relationship Id="rId43" Type="http://schemas.openxmlformats.org/officeDocument/2006/relationships/tags" Target="../tags/tag58.xml" /><Relationship Id="rId44" Type="http://schemas.openxmlformats.org/officeDocument/2006/relationships/tags" Target="../tags/tag59.xml" /><Relationship Id="rId45" Type="http://schemas.openxmlformats.org/officeDocument/2006/relationships/tags" Target="../tags/tag60.xml" /><Relationship Id="rId46" Type="http://schemas.openxmlformats.org/officeDocument/2006/relationships/tags" Target="../tags/tag61.xml" /><Relationship Id="rId47" Type="http://schemas.openxmlformats.org/officeDocument/2006/relationships/tags" Target="../tags/tag62.xml" /><Relationship Id="rId48" Type="http://schemas.openxmlformats.org/officeDocument/2006/relationships/theme" Target="../theme/theme1.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rgbClr val="FFFFFF"/>
        </a:solidFill>
        <a:effectLst/>
      </p:bgPr>
    </p:bg>
    <p:spTree>
      <p:nvGrpSpPr>
        <p:cNvPr id="1" name=""/>
        <p:cNvGrpSpPr/>
        <p:nvPr/>
      </p:nvGrpSpPr>
      <p:grpSpPr>
        <a:xfrm>
          <a:off x="0" y="0"/>
          <a:ext cx="0" cy="0"/>
        </a:xfrm>
      </p:grpSpPr>
      <p:sp>
        <p:nvSpPr>
          <p:cNvPr id="2" name="标题占位符 1"/>
          <p:cNvSpPr>
            <a:spLocks noGrp="1"/>
          </p:cNvSpPr>
          <p:nvPr>
            <p:ph type="title"/>
            <p:custDataLst>
              <p:tags r:id="rId42"/>
            </p:custDataLst>
          </p:nvPr>
        </p:nvSpPr>
        <p:spPr>
          <a:xfrm>
            <a:off x="456300" y="608400"/>
            <a:ext cx="8226900" cy="705600"/>
          </a:xfrm>
          <a:prstGeom prst="rect">
            <a:avLst/>
          </a:prstGeom>
        </p:spPr>
        <p:txBody>
          <a:bodyPr vert="horz" lIns="90170" tIns="46990" rIns="90170" bIns="46990" rtlCol="0" anchor="ctr" anchorCtr="0">
            <a:normAutofit/>
          </a:bodyPr>
          <a:lstStyle/>
          <a:p>
            <a:r>
              <a:rPr lang="zh-CN" altLang="en-US"/>
              <a:t>单击此处编辑母版标题样式</a:t>
            </a:r>
          </a:p>
        </p:txBody>
      </p:sp>
      <p:sp>
        <p:nvSpPr>
          <p:cNvPr id="3" name="文本占位符 2"/>
          <p:cNvSpPr>
            <a:spLocks noGrp="1"/>
          </p:cNvSpPr>
          <p:nvPr>
            <p:ph type="body" idx="1"/>
            <p:custDataLst>
              <p:tags r:id="rId43"/>
            </p:custDataLst>
          </p:nvPr>
        </p:nvSpPr>
        <p:spPr>
          <a:xfrm>
            <a:off x="456300" y="1490400"/>
            <a:ext cx="8226900" cy="4759200"/>
          </a:xfrm>
          <a:prstGeom prst="rect">
            <a:avLst/>
          </a:prstGeom>
        </p:spPr>
        <p:txBody>
          <a:bodyPr vert="horz" lIns="90000" tIns="46800" rIns="90000" bIns="4680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44"/>
            </p:custDataLst>
          </p:nvPr>
        </p:nvSpPr>
        <p:spPr>
          <a:xfrm>
            <a:off x="459000" y="6314400"/>
            <a:ext cx="2025000" cy="316800"/>
          </a:xfrm>
          <a:prstGeom prst="rect">
            <a:avLst/>
          </a:prstGeom>
        </p:spPr>
        <p:txBody>
          <a:bodyPr vert="horz" lIns="91440" tIns="45720" rIns="91440" bIns="45720" rtlCol="0" anchor="ctr">
            <a:normAutofit/>
          </a:bodyPr>
          <a:lstStyle>
            <a:lvl1pPr algn="l">
              <a:defRPr sz="750" baseline="0">
                <a:solidFill>
                  <a:schemeClr val="tx1">
                    <a:tint val="75000"/>
                  </a:schemeClr>
                </a:solidFill>
                <a:latin typeface="Arial" pitchFamily="34" charset="0"/>
                <a:ea typeface="微软雅黑" panose="020b0503020204020204" pitchFamily="3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45"/>
            </p:custDataLst>
          </p:nvPr>
        </p:nvSpPr>
        <p:spPr>
          <a:xfrm>
            <a:off x="3087000" y="6314400"/>
            <a:ext cx="2970000" cy="316800"/>
          </a:xfrm>
          <a:prstGeom prst="rect">
            <a:avLst/>
          </a:prstGeom>
        </p:spPr>
        <p:txBody>
          <a:bodyPr vert="horz" lIns="91440" tIns="45720" rIns="91440" bIns="45720" rtlCol="0" anchor="ctr">
            <a:normAutofit/>
          </a:bodyPr>
          <a:lstStyle>
            <a:lvl1pPr algn="ctr">
              <a:defRPr sz="750" baseline="0">
                <a:solidFill>
                  <a:schemeClr val="tx1">
                    <a:tint val="75000"/>
                  </a:schemeClr>
                </a:solidFill>
                <a:latin typeface="Arial"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46"/>
            </p:custDataLst>
          </p:nvPr>
        </p:nvSpPr>
        <p:spPr>
          <a:xfrm>
            <a:off x="6658200" y="6314400"/>
            <a:ext cx="2025000" cy="316800"/>
          </a:xfrm>
          <a:prstGeom prst="rect">
            <a:avLst/>
          </a:prstGeom>
        </p:spPr>
        <p:txBody>
          <a:bodyPr vert="horz" lIns="91440" tIns="45720" rIns="91440" bIns="45720" rtlCol="0" anchor="ctr">
            <a:normAutofit/>
          </a:bodyPr>
          <a:lstStyle>
            <a:lvl1pPr algn="r">
              <a:defRPr sz="750" baseline="0">
                <a:solidFill>
                  <a:schemeClr val="tx1">
                    <a:tint val="75000"/>
                  </a:schemeClr>
                </a:solidFill>
                <a:latin typeface="Arial" pitchFamily="34" charset="0"/>
                <a:ea typeface="微软雅黑" panose="020b0503020204020204" pitchFamily="34" charset="-122"/>
              </a:defRPr>
            </a:lvl1pPr>
          </a:lstStyle>
          <a:p>
            <a:fld id="{49AE70B2-8BF9-45C0-BB95-33D1B9D3A854}" type="slidenum">
              <a:rPr lang="zh-CN" altLang="en-US" smtClean="0"/>
              <a:t>0</a:t>
            </a:fld>
            <a:endParaRPr lang="zh-CN" altLang="en-US"/>
          </a:p>
        </p:txBody>
      </p:sp>
    </p:spTree>
    <p:custDataLst>
      <p:tags r:id="rId47"/>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Lst>
  <p:transition/>
  <p:timing/>
  <p:txStyles>
    <p:titleStyle>
      <a:lvl1pPr algn="l" defTabSz="685800" rtl="0" eaLnBrk="1" fontAlgn="auto" latinLnBrk="0" hangingPunct="1">
        <a:lnSpc>
          <a:spcPct val="100000"/>
        </a:lnSpc>
        <a:spcBef>
          <a:spcPct val="0"/>
        </a:spcBef>
        <a:buNone/>
        <a:defRPr sz="2700" b="1" u="none" strike="noStrike" kern="1200" cap="none" spc="300" normalizeH="0" baseline="0">
          <a:solidFill>
            <a:schemeClr val="tx1">
              <a:lumMod val="85000"/>
              <a:lumOff val="15000"/>
            </a:schemeClr>
          </a:solidFill>
          <a:uFillTx/>
          <a:latin typeface="Arial" pitchFamily="34" charset="0"/>
          <a:ea typeface="微软雅黑" panose="020b0503020204020204" pitchFamily="34" charset="-122"/>
          <a:cs typeface="+mj-cs"/>
        </a:defRPr>
      </a:lvl1pPr>
    </p:titleStyle>
    <p:bodyStyle>
      <a:lvl1pPr marL="171450" indent="-171450" algn="l" defTabSz="685800" rtl="0" eaLnBrk="1" fontAlgn="auto" latinLnBrk="0" hangingPunct="1">
        <a:lnSpc>
          <a:spcPct val="130000"/>
        </a:lnSpc>
        <a:spcBef>
          <a:spcPct val="0"/>
        </a:spcBef>
        <a:spcAft>
          <a:spcPts val="1000"/>
        </a:spcAft>
        <a:buFont typeface="Arial" pitchFamily="34" charset="0"/>
        <a:buChar char="●"/>
        <a:defRPr sz="135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1pPr>
      <a:lvl2pPr marL="514350" indent="-171450" algn="l" defTabSz="685800" rtl="0" eaLnBrk="1" fontAlgn="auto" latinLnBrk="0" hangingPunct="1">
        <a:lnSpc>
          <a:spcPct val="120000"/>
        </a:lnSpc>
        <a:spcBef>
          <a:spcPct val="0"/>
        </a:spcBef>
        <a:spcAft>
          <a:spcPts val="600"/>
        </a:spcAft>
        <a:buFont typeface="Arial" pitchFamily="34" charset="0"/>
        <a:buChar char="●"/>
        <a:tabLst>
          <a:tab pos="1207135"/>
        </a:tabLst>
        <a:defRPr sz="120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2pPr>
      <a:lvl3pPr marL="857250" indent="-171450" algn="l" defTabSz="685800" rtl="0" eaLnBrk="1" fontAlgn="auto" latinLnBrk="0" hangingPunct="1">
        <a:lnSpc>
          <a:spcPct val="120000"/>
        </a:lnSpc>
        <a:spcBef>
          <a:spcPct val="0"/>
        </a:spcBef>
        <a:spcAft>
          <a:spcPts val="600"/>
        </a:spcAft>
        <a:buFont typeface="Arial" pitchFamily="34" charset="0"/>
        <a:buChar char="●"/>
        <a:defRPr sz="120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3pPr>
      <a:lvl4pPr marL="1200150" indent="-171450" algn="l" defTabSz="685800" rtl="0" eaLnBrk="1" fontAlgn="auto" latinLnBrk="0" hangingPunct="1">
        <a:lnSpc>
          <a:spcPct val="120000"/>
        </a:lnSpc>
        <a:spcBef>
          <a:spcPct val="0"/>
        </a:spcBef>
        <a:spcAft>
          <a:spcPts val="300"/>
        </a:spcAft>
        <a:buFont typeface="Wingdings"/>
        <a:buChar char=""/>
        <a:defRPr sz="105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4pPr>
      <a:lvl5pPr marL="1543050" indent="-171450" algn="l" defTabSz="685800" rtl="0" eaLnBrk="1" fontAlgn="auto" latinLnBrk="0" hangingPunct="1">
        <a:lnSpc>
          <a:spcPct val="120000"/>
        </a:lnSpc>
        <a:spcBef>
          <a:spcPct val="0"/>
        </a:spcBef>
        <a:spcAft>
          <a:spcPts val="300"/>
        </a:spcAft>
        <a:buFont typeface="Arial" pitchFamily="34" charset="0"/>
        <a:buChar char="•"/>
        <a:defRPr sz="105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4.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5.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6.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8.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slide" Target="slide9.xml" TargetMode="Internal" /><Relationship Id="rId3" Type="http://schemas.openxmlformats.org/officeDocument/2006/relationships/slide" Target="slide19.xml" TargetMode="Interna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1.xml" /><Relationship Id="rId2" Type="http://schemas.openxmlformats.org/officeDocument/2006/relationships/slide" Target="slide9.xml" TargetMode="Internal" /><Relationship Id="rId3" Type="http://schemas.openxmlformats.org/officeDocument/2006/relationships/slide" Target="slide19.xml" TargetMode="Interna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2.xml" /><Relationship Id="rId2" Type="http://schemas.openxmlformats.org/officeDocument/2006/relationships/slide" Target="slide9.xml" TargetMode="Internal" /><Relationship Id="rId3" Type="http://schemas.openxmlformats.org/officeDocument/2006/relationships/slide" Target="slide19.xml" TargetMode="Interna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3.xml" /><Relationship Id="rId2" Type="http://schemas.openxmlformats.org/officeDocument/2006/relationships/slide" Target="slide9.xml" TargetMode="Internal" /><Relationship Id="rId3" Type="http://schemas.openxmlformats.org/officeDocument/2006/relationships/slide" Target="slide19.xml" TargetMode="Interna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slide" Target="slide9.xml" TargetMode="Internal" /><Relationship Id="rId3" Type="http://schemas.openxmlformats.org/officeDocument/2006/relationships/slide" Target="slide19.xml" TargetMode="Interna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5.xml" /><Relationship Id="rId2" Type="http://schemas.openxmlformats.org/officeDocument/2006/relationships/slide" Target="slide9.xml" TargetMode="Internal" /><Relationship Id="rId3" Type="http://schemas.openxmlformats.org/officeDocument/2006/relationships/slide" Target="slide19.xml" TargetMode="Interna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6.xml" /><Relationship Id="rId2" Type="http://schemas.openxmlformats.org/officeDocument/2006/relationships/slide" Target="slide9.xml" TargetMode="Internal" /><Relationship Id="rId3" Type="http://schemas.openxmlformats.org/officeDocument/2006/relationships/slide" Target="slide19.xml" TargetMode="Interna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7.xml" /><Relationship Id="rId2" Type="http://schemas.openxmlformats.org/officeDocument/2006/relationships/slide" Target="slide9.xml" TargetMode="Internal" /><Relationship Id="rId3" Type="http://schemas.openxmlformats.org/officeDocument/2006/relationships/slide" Target="slide19.xml" TargetMode="Interna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slide" Target="slide9.xml" TargetMode="Internal" /><Relationship Id="rId3" Type="http://schemas.openxmlformats.org/officeDocument/2006/relationships/slide" Target="slide19.xml" TargetMode="Interna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slide" Target="slide9.xml" TargetMode="Internal" /><Relationship Id="rId3" Type="http://schemas.openxmlformats.org/officeDocument/2006/relationships/slide" Target="slide19.xml" TargetMode="Interna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slide" Target="slide9.xml" TargetMode="Internal" /><Relationship Id="rId3" Type="http://schemas.openxmlformats.org/officeDocument/2006/relationships/slide" Target="slide19.xml" TargetMode="Interna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31.xml" /><Relationship Id="rId2" Type="http://schemas.openxmlformats.org/officeDocument/2006/relationships/slide" Target="slide9.xml" TargetMode="Internal" /><Relationship Id="rId3" Type="http://schemas.openxmlformats.org/officeDocument/2006/relationships/slide" Target="slide19.xml" TargetMode="Interna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slide" Target="slide9.xml" TargetMode="Internal" /><Relationship Id="rId3" Type="http://schemas.openxmlformats.org/officeDocument/2006/relationships/slide" Target="slide19.xml" TargetMode="Interna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33.xml" /><Relationship Id="rId2" Type="http://schemas.openxmlformats.org/officeDocument/2006/relationships/slide" Target="slide9.xml" TargetMode="Internal" /><Relationship Id="rId3" Type="http://schemas.openxmlformats.org/officeDocument/2006/relationships/slide" Target="slide19.xml" TargetMode="Interna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34.xml" /><Relationship Id="rId2" Type="http://schemas.openxmlformats.org/officeDocument/2006/relationships/slide" Target="slide9.xml" TargetMode="Internal" /><Relationship Id="rId3" Type="http://schemas.openxmlformats.org/officeDocument/2006/relationships/slide" Target="slide19.xml" TargetMode="Interna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35.xml" /><Relationship Id="rId2" Type="http://schemas.openxmlformats.org/officeDocument/2006/relationships/slide" Target="slide9.xml" TargetMode="Internal" /><Relationship Id="rId3" Type="http://schemas.openxmlformats.org/officeDocument/2006/relationships/slide" Target="slide19.xml" TargetMode="Interna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36.xml" /><Relationship Id="rId2" Type="http://schemas.openxmlformats.org/officeDocument/2006/relationships/slide" Target="slide9.xml" TargetMode="Internal" /><Relationship Id="rId3" Type="http://schemas.openxmlformats.org/officeDocument/2006/relationships/slide" Target="slide19.xml" TargetMode="Interna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37.xml" /><Relationship Id="rId2" Type="http://schemas.openxmlformats.org/officeDocument/2006/relationships/slide" Target="slide9.xml" TargetMode="Internal" /><Relationship Id="rId3" Type="http://schemas.openxmlformats.org/officeDocument/2006/relationships/slide" Target="slide19.xml" TargetMode="Interna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38.xml" /><Relationship Id="rId2" Type="http://schemas.openxmlformats.org/officeDocument/2006/relationships/slide" Target="slide9.xml" TargetMode="Internal" /><Relationship Id="rId3" Type="http://schemas.openxmlformats.org/officeDocument/2006/relationships/slide" Target="slide19.xml" TargetMode="Interna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39.xml" /><Relationship Id="rId2" Type="http://schemas.openxmlformats.org/officeDocument/2006/relationships/slide" Target="slide9.xml" TargetMode="Internal" /><Relationship Id="rId3" Type="http://schemas.openxmlformats.org/officeDocument/2006/relationships/slide" Target="slide19.xml" TargetMode="Interna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slide" Target="slide9.xml" TargetMode="Internal" /><Relationship Id="rId3" Type="http://schemas.openxmlformats.org/officeDocument/2006/relationships/slide" Target="slide19.xml" TargetMode="Interna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41.xml" /><Relationship Id="rId2" Type="http://schemas.openxmlformats.org/officeDocument/2006/relationships/slide" Target="slide9.xml" TargetMode="Internal" /><Relationship Id="rId3" Type="http://schemas.openxmlformats.org/officeDocument/2006/relationships/slide" Target="slide19.xml" TargetMode="Internal" /><Relationship Id="rId4" Type="http://schemas.openxmlformats.org/officeDocument/2006/relationships/image" Target="../media/image1.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标题 3"/>
          <p:cNvSpPr>
            <a:spLocks noGrp="1"/>
          </p:cNvSpPr>
          <p:nvPr>
            <p:ph type="title"/>
          </p:nvPr>
        </p:nvSpPr>
        <p:spPr>
          <a:xfrm>
            <a:off x="31070" y="2924944"/>
            <a:ext cx="9081860" cy="576064"/>
          </a:xfrm>
        </p:spPr>
        <p:txBody>
          <a:bodyPr/>
          <a:lstStyle/>
          <a:p>
            <a:r>
              <a:rPr lang="zh-CN" altLang="zh-CN"/>
              <a:t>第</a:t>
            </a:r>
            <a:r>
              <a:rPr lang="en-US" altLang="zh-CN" b="1"/>
              <a:t>15</a:t>
            </a:r>
            <a:r>
              <a:rPr lang="zh-CN" altLang="zh-CN"/>
              <a:t>课　现代医疗卫生体系与社会生活</a:t>
            </a:r>
          </a:p>
        </p:txBody>
      </p:sp>
    </p:spTree>
  </p:cSld>
  <p:clrMapOvr>
    <a:masterClrMapping/>
  </p:clrMapOvr>
  <mc:AlternateContent xmlns:mc="http://schemas.openxmlformats.org/markup-compatibility/2006">
    <mc:Choice xmlns:p15="http://schemas.microsoft.com/office/powerpoint/2012/main" Requires="p15">
      <p:transition spd="slow" p14:dur="2000">
        <p15:prstTrans prst="drape"/>
      </p:transition>
    </mc:Choice>
    <mc:Fallback>
      <p:transition spd="slow">
        <p:fade/>
      </p:transition>
    </mc:Fallback>
  </mc:AlternateContent>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noChangeAspect="1"/>
          </p:cNvGraphicFramePr>
          <p:nvPr/>
        </p:nvGraphicFramePr>
        <p:xfrm>
          <a:off x="508000" y="1916832"/>
          <a:ext cx="8128000" cy="2514600"/>
        </p:xfrm>
        <a:graphic>
          <a:graphicData uri="http://schemas.openxmlformats.org/drawingml/2006/table">
            <a:tbl>
              <a:tblPr firstRow="1" firstCol="1" bandRow="1"/>
              <a:tblGrid>
                <a:gridCol w="4064000"/>
                <a:gridCol w="4064000"/>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黑体" panose="02010609060101010101" pitchFamily="2" charset="-122"/>
                          <a:cs typeface="Times New Roman" panose="02020603050405020304" pitchFamily="18" charset="0"/>
                        </a:rPr>
                        <a:t>课标定位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黑体" panose="02010609060101010101" pitchFamily="2" charset="-122"/>
                          <a:cs typeface="Times New Roman" panose="02020603050405020304" pitchFamily="18" charset="0"/>
                        </a:rPr>
                        <a:t>素养解读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了解现代医疗卫生体系的建立、发展及其对社会生活的影响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通过史料实证</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探究现代医疗卫生体系的建设状况</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从历史解释的角度明确现代医疗卫生体系对社会生活的影响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2513599"/>
            <a:ext cx="8128000" cy="1311128"/>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一、现代医疗卫生体系的建立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1</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体系构成</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包括基本医疗卫生体系、医疗服务体系、药品供应体系与</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医疗保障</a:t>
            </a:r>
            <a:r>
              <a:rPr lang="zh-CN" altLang="zh-CN" sz="2200">
                <a:solidFill>
                  <a:srgbClr val="000000"/>
                </a:solidFill>
                <a:latin typeface="Times New Roman" pitchFamily="18" charset="0"/>
                <a:cs typeface="Times New Roman" panose="02020603050405020304" pitchFamily="18" charset="0"/>
              </a:rPr>
              <a:t>体系等内容</a:t>
            </a:r>
            <a:r>
              <a:rPr lang="zh-CN" altLang="zh-CN" sz="2200" smtClean="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1146438" y="3377630"/>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noChangeAspect="1"/>
          </p:cNvGraphicFramePr>
          <p:nvPr/>
        </p:nvGraphicFramePr>
        <p:xfrm>
          <a:off x="508000" y="1700808"/>
          <a:ext cx="8128000" cy="4425696"/>
        </p:xfrm>
        <a:graphic>
          <a:graphicData uri="http://schemas.openxmlformats.org/drawingml/2006/table">
            <a:tbl>
              <a:tblPr firstRow="1" firstCol="1" bandRow="1"/>
              <a:tblGrid>
                <a:gridCol w="2551832"/>
                <a:gridCol w="5576168"/>
              </a:tblGrid>
              <a:tr h="0">
                <a:tc>
                  <a:txBody>
                    <a:bodyPr/>
                    <a:lstStyle/>
                    <a:p>
                      <a:pPr>
                        <a:lnSpc>
                          <a:spcPct val="120000"/>
                        </a:lnSpc>
                        <a:spcAft>
                          <a:spcPct val="0"/>
                        </a:spcAft>
                        <a:tabLst>
                          <a:tab pos="1188085"/>
                          <a:tab pos="2163445"/>
                          <a:tab pos="3142615"/>
                          <a:tab pos="4190365"/>
                        </a:tabLst>
                      </a:pPr>
                      <a:r>
                        <a:rPr lang="zh-CN" sz="2200" smtClean="0">
                          <a:solidFill>
                            <a:srgbClr val="000000"/>
                          </a:solidFill>
                          <a:effectLst/>
                          <a:latin typeface="Arial" pitchFamily="34" charset="0"/>
                          <a:ea typeface="黑体" panose="02010609060101010101" pitchFamily="2" charset="-122"/>
                          <a:cs typeface="Times New Roman" panose="02020603050405020304" pitchFamily="18" charset="0"/>
                        </a:rPr>
                        <a:t>内容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具体成就</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2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20</a:t>
                      </a:r>
                      <a:r>
                        <a:rPr lang="zh-CN" sz="2200">
                          <a:solidFill>
                            <a:srgbClr val="000000"/>
                          </a:solidFill>
                          <a:effectLst/>
                          <a:latin typeface="Times New Roman" pitchFamily="18" charset="0"/>
                          <a:ea typeface="宋体" pitchFamily="2" charset="-122"/>
                          <a:cs typeface="Times New Roman" panose="02020603050405020304" pitchFamily="18" charset="0"/>
                        </a:rPr>
                        <a:t>世纪中期以来</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西方国家基本医疗卫生体系建立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NEU-BZ-S92"/>
                          <a:ea typeface="宋体" pitchFamily="2" charset="-122"/>
                          <a:cs typeface="宋体" panose="02010600030101010101" pitchFamily="2" charset="-122"/>
                        </a:rPr>
                        <a:t>①</a:t>
                      </a:r>
                      <a:r>
                        <a:rPr lang="zh-CN" sz="2200">
                          <a:solidFill>
                            <a:srgbClr val="000000"/>
                          </a:solidFill>
                          <a:effectLst/>
                          <a:latin typeface="Times New Roman" pitchFamily="18" charset="0"/>
                          <a:ea typeface="宋体" pitchFamily="2" charset="-122"/>
                          <a:cs typeface="Times New Roman" panose="02020603050405020304" pitchFamily="18" charset="0"/>
                        </a:rPr>
                        <a:t>各层级的医院、专业公共卫生机构、基层医疗单位大量出现</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sz="2200">
                          <a:solidFill>
                            <a:srgbClr val="000000"/>
                          </a:solidFill>
                          <a:effectLst/>
                          <a:latin typeface="NEU-BZ-S92"/>
                          <a:ea typeface="宋体" pitchFamily="2" charset="-122"/>
                          <a:cs typeface="宋体" panose="02010600030101010101" pitchFamily="2" charset="-122"/>
                        </a:rPr>
                        <a:t>②</a:t>
                      </a:r>
                      <a:r>
                        <a:rPr lang="zh-CN" sz="2200">
                          <a:solidFill>
                            <a:srgbClr val="000000"/>
                          </a:solidFill>
                          <a:effectLst/>
                          <a:latin typeface="Times New Roman" pitchFamily="18" charset="0"/>
                          <a:ea typeface="宋体" pitchFamily="2" charset="-122"/>
                          <a:cs typeface="Times New Roman" panose="02020603050405020304" pitchFamily="18" charset="0"/>
                        </a:rPr>
                        <a:t>公共卫生监督工作取得很大进展。威胁人类健康的</a:t>
                      </a: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麻疹</a:t>
                      </a:r>
                      <a:r>
                        <a:rPr lang="zh-CN" sz="2200">
                          <a:solidFill>
                            <a:srgbClr val="000000"/>
                          </a:solidFill>
                          <a:effectLst/>
                          <a:latin typeface="Times New Roman" pitchFamily="18" charset="0"/>
                          <a:ea typeface="宋体" pitchFamily="2" charset="-122"/>
                          <a:cs typeface="Times New Roman" panose="02020603050405020304" pitchFamily="18" charset="0"/>
                        </a:rPr>
                        <a:t>、百日咳、白喉、脊髓灰质炎、肺结核等重大传染病得到控制</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医疗服务体系日益完善</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药品供应得到基本保障</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城乡居民享有一定的医疗服务权利</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第二次世界大战后推广现代医疗保障制度</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NEU-BZ-S92"/>
                          <a:ea typeface="宋体" pitchFamily="2" charset="-122"/>
                          <a:cs typeface="宋体" panose="02010600030101010101" pitchFamily="2" charset="-122"/>
                        </a:rPr>
                        <a:t>①</a:t>
                      </a:r>
                      <a:r>
                        <a:rPr lang="zh-CN" sz="2200">
                          <a:solidFill>
                            <a:srgbClr val="000000"/>
                          </a:solidFill>
                          <a:effectLst/>
                          <a:latin typeface="Times New Roman" pitchFamily="18" charset="0"/>
                          <a:ea typeface="宋体" pitchFamily="2" charset="-122"/>
                          <a:cs typeface="Times New Roman" panose="02020603050405020304" pitchFamily="18" charset="0"/>
                        </a:rPr>
                        <a:t>美国的医疗保障体系在社会保障体系中发挥了重要作用</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sz="2200">
                          <a:solidFill>
                            <a:srgbClr val="000000"/>
                          </a:solidFill>
                          <a:effectLst/>
                          <a:latin typeface="NEU-BZ-S92"/>
                          <a:ea typeface="宋体" pitchFamily="2" charset="-122"/>
                          <a:cs typeface="宋体" panose="02010600030101010101" pitchFamily="2" charset="-122"/>
                        </a:rPr>
                        <a:t>②</a:t>
                      </a:r>
                      <a:r>
                        <a:rPr lang="zh-CN" sz="2200">
                          <a:solidFill>
                            <a:srgbClr val="000000"/>
                          </a:solidFill>
                          <a:effectLst/>
                          <a:latin typeface="Times New Roman" pitchFamily="18" charset="0"/>
                          <a:ea typeface="宋体" pitchFamily="2" charset="-122"/>
                          <a:cs typeface="Times New Roman" panose="02020603050405020304" pitchFamily="18" charset="0"/>
                        </a:rPr>
                        <a:t>北欧国家宣布建成</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福利国家</a:t>
                      </a:r>
                      <a:r>
                        <a:rPr lang="en-US" sz="2200">
                          <a:solidFill>
                            <a:srgbClr val="000000"/>
                          </a:solidFill>
                          <a:effectLst/>
                          <a:latin typeface="Times New Roman" pitchFamily="18" charset="0"/>
                          <a:ea typeface="宋体" pitchFamily="2" charset="-122"/>
                          <a:cs typeface="Times New Roman" panose="02020603050405020304" pitchFamily="18" charset="0"/>
                        </a:rPr>
                        <a:t>”</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3" name="矩形 2"/>
          <p:cNvSpPr>
            <a:spLocks noChangeAspect="1"/>
          </p:cNvSpPr>
          <p:nvPr/>
        </p:nvSpPr>
        <p:spPr>
          <a:xfrm>
            <a:off x="508000" y="836712"/>
            <a:ext cx="8128000" cy="904863"/>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2</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体系建设</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西方国家现代医疗卫生体系的</a:t>
            </a:r>
            <a:r>
              <a:rPr lang="zh-CN" altLang="zh-CN" sz="2200" smtClean="0">
                <a:solidFill>
                  <a:srgbClr val="000000"/>
                </a:solidFill>
                <a:latin typeface="Times New Roman" pitchFamily="18" charset="0"/>
                <a:cs typeface="Times New Roman" panose="02020603050405020304" pitchFamily="18" charset="0"/>
              </a:rPr>
              <a:t>建立</a:t>
            </a:r>
            <a:r>
              <a:rPr lang="en-US" altLang="zh-CN" sz="2200" smtClean="0">
                <a:solidFill>
                  <a:srgbClr val="000000"/>
                </a:solidFill>
                <a:latin typeface="Times New Roman" pitchFamily="18" charset="0"/>
                <a:cs typeface="Times New Roman" panose="02020603050405020304" pitchFamily="18" charset="0"/>
              </a:rPr>
              <a:t> </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
        <p:nvSpPr>
          <p:cNvPr id="4" name="矩形 3"/>
          <p:cNvSpPr/>
          <p:nvPr/>
        </p:nvSpPr>
        <p:spPr>
          <a:xfrm>
            <a:off x="4211960" y="3305532"/>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5724128" y="5733256"/>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5"/>
                                        </p:tgtEl>
                                      </p:cBhvr>
                                    </p:animEffect>
                                    <p:set>
                                      <p:cBhvr>
                                        <p:cTn id="13"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1"/>
    </p:bld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052736"/>
            <a:ext cx="4253087" cy="498598"/>
          </a:xfrm>
          <a:prstGeom prst="rect">
            <a:avLst/>
          </a:prstGeom>
        </p:spPr>
        <p:txBody>
          <a:bodyPr wrap="none">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中国现代医疗卫生体系的</a:t>
            </a:r>
            <a:r>
              <a:rPr lang="zh-CN" altLang="zh-CN" sz="2200" smtClean="0">
                <a:solidFill>
                  <a:srgbClr val="000000"/>
                </a:solidFill>
                <a:latin typeface="Times New Roman" pitchFamily="18" charset="0"/>
                <a:cs typeface="Times New Roman" panose="02020603050405020304" pitchFamily="18" charset="0"/>
              </a:rPr>
              <a:t>建立</a:t>
            </a:r>
            <a:r>
              <a:rPr lang="en-US" altLang="zh-CN" sz="2200" smtClean="0">
                <a:solidFill>
                  <a:srgbClr val="000000"/>
                </a:solidFill>
                <a:latin typeface="Times New Roman" pitchFamily="18" charset="0"/>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1484784"/>
          <a:ext cx="8128000" cy="4526280"/>
        </p:xfrm>
        <a:graphic>
          <a:graphicData uri="http://schemas.openxmlformats.org/drawingml/2006/table">
            <a:tbl>
              <a:tblPr firstRow="1" firstCol="1" bandRow="1"/>
              <a:tblGrid>
                <a:gridCol w="1759744"/>
                <a:gridCol w="6368256"/>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内容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具体成就</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基本医疗卫生体系建立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国家搭建起覆盖全国的医疗网络</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推行</a:t>
                      </a: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计划免疫</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积极防治传染病</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把食品、饮用水、药品的安全监督视为重要的工作</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医疗机构的服务职能扩大</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NEU-BZ-S92"/>
                          <a:ea typeface="宋体" pitchFamily="2" charset="-122"/>
                          <a:cs typeface="宋体" panose="02010600030101010101" pitchFamily="2" charset="-122"/>
                        </a:rPr>
                        <a:t>①</a:t>
                      </a:r>
                      <a:r>
                        <a:rPr lang="zh-CN" sz="2200">
                          <a:solidFill>
                            <a:srgbClr val="000000"/>
                          </a:solidFill>
                          <a:effectLst/>
                          <a:latin typeface="Times New Roman" pitchFamily="18" charset="0"/>
                          <a:ea typeface="宋体" pitchFamily="2" charset="-122"/>
                          <a:cs typeface="Times New Roman" panose="02020603050405020304" pitchFamily="18" charset="0"/>
                        </a:rPr>
                        <a:t>逐步把城乡居民</a:t>
                      </a: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健康档案</a:t>
                      </a:r>
                      <a:r>
                        <a:rPr lang="zh-CN" sz="2200">
                          <a:solidFill>
                            <a:srgbClr val="000000"/>
                          </a:solidFill>
                          <a:effectLst/>
                          <a:latin typeface="Times New Roman" pitchFamily="18" charset="0"/>
                          <a:ea typeface="宋体" pitchFamily="2" charset="-122"/>
                          <a:cs typeface="Times New Roman" panose="02020603050405020304" pitchFamily="18" charset="0"/>
                        </a:rPr>
                        <a:t>管理、健康教育、预防接种、传染病及突发公共卫生事件报告处理等内容纳入到国家基本公共卫生服务中</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zh-CN" sz="2200">
                          <a:solidFill>
                            <a:srgbClr val="000000"/>
                          </a:solidFill>
                          <a:effectLst/>
                          <a:latin typeface="NEU-BZ-S92"/>
                          <a:ea typeface="宋体" pitchFamily="2" charset="-122"/>
                          <a:cs typeface="宋体" panose="02010600030101010101" pitchFamily="2" charset="-122"/>
                        </a:rPr>
                        <a:t>②</a:t>
                      </a:r>
                      <a:r>
                        <a:rPr lang="zh-CN" sz="2200">
                          <a:solidFill>
                            <a:srgbClr val="000000"/>
                          </a:solidFill>
                          <a:effectLst/>
                          <a:latin typeface="Times New Roman" pitchFamily="18" charset="0"/>
                          <a:ea typeface="宋体" pitchFamily="2" charset="-122"/>
                          <a:cs typeface="Times New Roman" panose="02020603050405020304" pitchFamily="18" charset="0"/>
                        </a:rPr>
                        <a:t>药品供应体系不断完善</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国家规范药品收费标准</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加大医疗扶贫力度</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矩形 3"/>
          <p:cNvSpPr/>
          <p:nvPr/>
        </p:nvSpPr>
        <p:spPr>
          <a:xfrm>
            <a:off x="6824796" y="2081396"/>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4499992" y="3584025"/>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5"/>
                                        </p:tgtEl>
                                      </p:cBhvr>
                                    </p:animEffect>
                                    <p:set>
                                      <p:cBhvr>
                                        <p:cTn id="13"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1"/>
    </p:bld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noChangeAspect="1"/>
          </p:cNvGraphicFramePr>
          <p:nvPr/>
        </p:nvGraphicFramePr>
        <p:xfrm>
          <a:off x="508000" y="1700808"/>
          <a:ext cx="8128000" cy="3017520"/>
        </p:xfrm>
        <a:graphic>
          <a:graphicData uri="http://schemas.openxmlformats.org/drawingml/2006/table">
            <a:tbl>
              <a:tblPr firstRow="1" firstCol="1" bandRow="1"/>
              <a:tblGrid>
                <a:gridCol w="1759744"/>
                <a:gridCol w="6368256"/>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内容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具体成就</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推进医疗保障体系建设</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NEU-BZ-S92"/>
                          <a:ea typeface="宋体" pitchFamily="2" charset="-122"/>
                          <a:cs typeface="宋体" panose="02010600030101010101" pitchFamily="2" charset="-122"/>
                        </a:rPr>
                        <a:t>①</a:t>
                      </a:r>
                      <a:r>
                        <a:rPr lang="en-US" sz="2200">
                          <a:solidFill>
                            <a:srgbClr val="000000"/>
                          </a:solidFill>
                          <a:effectLst/>
                          <a:latin typeface="Times New Roman" pitchFamily="18" charset="0"/>
                          <a:ea typeface="宋体" pitchFamily="2" charset="-122"/>
                          <a:cs typeface="Times New Roman" panose="02020603050405020304" pitchFamily="18" charset="0"/>
                        </a:rPr>
                        <a:t>20</a:t>
                      </a:r>
                      <a:r>
                        <a:rPr lang="zh-CN" sz="2200">
                          <a:solidFill>
                            <a:srgbClr val="000000"/>
                          </a:solidFill>
                          <a:effectLst/>
                          <a:latin typeface="Times New Roman" pitchFamily="18" charset="0"/>
                          <a:ea typeface="宋体" pitchFamily="2" charset="-122"/>
                          <a:cs typeface="Times New Roman" panose="02020603050405020304" pitchFamily="18" charset="0"/>
                        </a:rPr>
                        <a:t>世纪</a:t>
                      </a:r>
                      <a:r>
                        <a:rPr lang="en-US" sz="2200">
                          <a:solidFill>
                            <a:srgbClr val="000000"/>
                          </a:solidFill>
                          <a:effectLst/>
                          <a:latin typeface="Times New Roman" pitchFamily="18" charset="0"/>
                          <a:ea typeface="宋体" pitchFamily="2" charset="-122"/>
                          <a:cs typeface="Times New Roman" panose="02020603050405020304" pitchFamily="18" charset="0"/>
                        </a:rPr>
                        <a:t>60</a:t>
                      </a:r>
                      <a:r>
                        <a:rPr lang="zh-CN" sz="2200">
                          <a:solidFill>
                            <a:srgbClr val="000000"/>
                          </a:solidFill>
                          <a:effectLst/>
                          <a:latin typeface="Times New Roman" pitchFamily="18" charset="0"/>
                          <a:ea typeface="宋体" pitchFamily="2" charset="-122"/>
                          <a:cs typeface="Times New Roman" panose="02020603050405020304" pitchFamily="18" charset="0"/>
                        </a:rPr>
                        <a:t>年代</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国家已经把城镇工作人员纳入公费医疗系统</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zh-CN" sz="2200">
                          <a:solidFill>
                            <a:srgbClr val="000000"/>
                          </a:solidFill>
                          <a:effectLst/>
                          <a:latin typeface="NEU-BZ-S92"/>
                          <a:ea typeface="宋体" pitchFamily="2" charset="-122"/>
                          <a:cs typeface="宋体" panose="02010600030101010101" pitchFamily="2" charset="-122"/>
                        </a:rPr>
                        <a:t>②</a:t>
                      </a:r>
                      <a:r>
                        <a:rPr lang="zh-CN" sz="2200">
                          <a:solidFill>
                            <a:srgbClr val="000000"/>
                          </a:solidFill>
                          <a:effectLst/>
                          <a:latin typeface="Times New Roman" pitchFamily="18" charset="0"/>
                          <a:ea typeface="宋体" pitchFamily="2" charset="-122"/>
                          <a:cs typeface="Times New Roman" panose="02020603050405020304" pitchFamily="18" charset="0"/>
                        </a:rPr>
                        <a:t>改革开放后</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建立了城镇职工基本医疗保险制度、新型农村合作医疗制度、城镇居民基本医疗保险制度和城乡医疗救助制度</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矩形 2"/>
          <p:cNvSpPr>
            <a:spLocks noChangeAspect="1"/>
          </p:cNvSpPr>
          <p:nvPr/>
        </p:nvSpPr>
        <p:spPr>
          <a:xfrm>
            <a:off x="508000" y="1124744"/>
            <a:ext cx="8128000" cy="496751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二、医疗卫生事业的发展与社会生活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1</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促进了人民健康状况的改善</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(1)20</a:t>
            </a:r>
            <a:r>
              <a:rPr lang="zh-CN" altLang="zh-CN" sz="2200">
                <a:solidFill>
                  <a:srgbClr val="000000"/>
                </a:solidFill>
                <a:latin typeface="Times New Roman" pitchFamily="18" charset="0"/>
                <a:cs typeface="Times New Roman" panose="02020603050405020304" pitchFamily="18" charset="0"/>
              </a:rPr>
              <a:t>世纪下半叶以来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西方发达国家的基础医学突飞猛进</a:t>
            </a:r>
            <a:r>
              <a:rPr lang="en-US" altLang="zh-CN" sz="2200">
                <a:solidFill>
                  <a:srgbClr val="000000"/>
                </a:solidFill>
                <a:latin typeface="Times New Roman"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自然科学</a:t>
            </a:r>
            <a:r>
              <a:rPr lang="zh-CN" altLang="zh-CN" sz="2200">
                <a:solidFill>
                  <a:srgbClr val="000000"/>
                </a:solidFill>
                <a:latin typeface="Times New Roman" pitchFamily="18" charset="0"/>
                <a:cs typeface="Times New Roman" panose="02020603050405020304" pitchFamily="18" charset="0"/>
              </a:rPr>
              <a:t>领域的新技术广泛应用到临床中</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为治疗一系列威胁人们健康的疑难杂症奠定了基础。</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许多国家把</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防疫工作</a:t>
            </a:r>
            <a:r>
              <a:rPr lang="zh-CN" altLang="zh-CN" sz="2200">
                <a:solidFill>
                  <a:srgbClr val="000000"/>
                </a:solidFill>
                <a:latin typeface="Times New Roman" pitchFamily="18" charset="0"/>
                <a:cs typeface="Times New Roman" panose="02020603050405020304" pitchFamily="18" charset="0"/>
              </a:rPr>
              <a:t>视为医疗卫生事业的重中之重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不少长期困扰人类的疫病得到了有效控制</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乃至较彻底的消除</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孕产妇与初生婴儿死亡率大大降低。</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(3)</a:t>
            </a:r>
            <a:r>
              <a:rPr lang="zh-CN" altLang="zh-CN" sz="2200">
                <a:solidFill>
                  <a:srgbClr val="000000"/>
                </a:solidFill>
                <a:latin typeface="Times New Roman" pitchFamily="18" charset="0"/>
                <a:cs typeface="Times New Roman" panose="02020603050405020304" pitchFamily="18" charset="0"/>
              </a:rPr>
              <a:t>中华人民共和国的医疗技术发展迅速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在断肢再植手术、人工合成</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牛胰岛素</a:t>
            </a:r>
            <a:r>
              <a:rPr lang="zh-CN" altLang="zh-CN" sz="2200">
                <a:solidFill>
                  <a:srgbClr val="000000"/>
                </a:solidFill>
                <a:latin typeface="Times New Roman" pitchFamily="18" charset="0"/>
                <a:cs typeface="Times New Roman" panose="02020603050405020304" pitchFamily="18" charset="0"/>
              </a:rPr>
              <a:t>、人造瓣膜、试管婴儿等领域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都取得了世界领先的成就</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中国人口的平均预期寿命从</a:t>
            </a:r>
            <a:r>
              <a:rPr lang="en-US" altLang="zh-CN" sz="2200">
                <a:solidFill>
                  <a:srgbClr val="000000"/>
                </a:solidFill>
                <a:latin typeface="Times New Roman" pitchFamily="18" charset="0"/>
                <a:cs typeface="Times New Roman" panose="02020603050405020304" pitchFamily="18" charset="0"/>
              </a:rPr>
              <a:t>1949</a:t>
            </a:r>
            <a:r>
              <a:rPr lang="zh-CN" altLang="zh-CN" sz="2200">
                <a:solidFill>
                  <a:srgbClr val="000000"/>
                </a:solidFill>
                <a:latin typeface="Times New Roman" pitchFamily="18" charset="0"/>
                <a:cs typeface="Times New Roman" panose="02020603050405020304" pitchFamily="18" charset="0"/>
              </a:rPr>
              <a:t>年的</a:t>
            </a:r>
            <a:r>
              <a:rPr lang="en-US" altLang="zh-CN" sz="2200">
                <a:solidFill>
                  <a:srgbClr val="000000"/>
                </a:solidFill>
                <a:latin typeface="Times New Roman" pitchFamily="18" charset="0"/>
                <a:cs typeface="Times New Roman" panose="02020603050405020304" pitchFamily="18" charset="0"/>
              </a:rPr>
              <a:t>35</a:t>
            </a:r>
            <a:r>
              <a:rPr lang="zh-CN" altLang="zh-CN" sz="2200">
                <a:solidFill>
                  <a:srgbClr val="000000"/>
                </a:solidFill>
                <a:latin typeface="Times New Roman" pitchFamily="18" charset="0"/>
                <a:cs typeface="Times New Roman" panose="02020603050405020304" pitchFamily="18" charset="0"/>
              </a:rPr>
              <a:t>岁增加到</a:t>
            </a:r>
            <a:r>
              <a:rPr lang="en-US" altLang="zh-CN" sz="2200">
                <a:solidFill>
                  <a:srgbClr val="000000"/>
                </a:solidFill>
                <a:latin typeface="Times New Roman" pitchFamily="18" charset="0"/>
                <a:cs typeface="Times New Roman" panose="02020603050405020304" pitchFamily="18" charset="0"/>
              </a:rPr>
              <a:t>2018</a:t>
            </a:r>
            <a:r>
              <a:rPr lang="zh-CN" altLang="zh-CN" sz="2200">
                <a:solidFill>
                  <a:srgbClr val="000000"/>
                </a:solidFill>
                <a:latin typeface="Times New Roman" pitchFamily="18" charset="0"/>
                <a:cs typeface="Times New Roman" panose="02020603050405020304" pitchFamily="18" charset="0"/>
              </a:rPr>
              <a:t>年的</a:t>
            </a:r>
            <a:r>
              <a:rPr lang="en-US" altLang="zh-CN" sz="2200">
                <a:solidFill>
                  <a:srgbClr val="000000"/>
                </a:solidFill>
                <a:latin typeface="Times New Roman" pitchFamily="18" charset="0"/>
                <a:cs typeface="Times New Roman" panose="02020603050405020304" pitchFamily="18" charset="0"/>
              </a:rPr>
              <a:t>77</a:t>
            </a:r>
            <a:r>
              <a:rPr lang="zh-CN" altLang="zh-CN" sz="2200">
                <a:solidFill>
                  <a:srgbClr val="000000"/>
                </a:solidFill>
                <a:latin typeface="Times New Roman" pitchFamily="18" charset="0"/>
                <a:cs typeface="Times New Roman" panose="02020603050405020304" pitchFamily="18" charset="0"/>
              </a:rPr>
              <a:t>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达到了世界中等发达国家水平</a:t>
            </a:r>
            <a:r>
              <a:rPr lang="zh-CN" altLang="zh-CN" sz="2200" smtClean="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
        <p:nvSpPr>
          <p:cNvPr id="4" name="矩形 3"/>
          <p:cNvSpPr/>
          <p:nvPr/>
        </p:nvSpPr>
        <p:spPr>
          <a:xfrm>
            <a:off x="7509843" y="1988840"/>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508000" y="2390066"/>
            <a:ext cx="391592"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矩形 5"/>
          <p:cNvSpPr/>
          <p:nvPr/>
        </p:nvSpPr>
        <p:spPr>
          <a:xfrm>
            <a:off x="2329478" y="3202702"/>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 name="矩形 6"/>
          <p:cNvSpPr/>
          <p:nvPr/>
        </p:nvSpPr>
        <p:spPr>
          <a:xfrm>
            <a:off x="889318" y="4807426"/>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par>
                                <p:cTn id="8" presetID="14" presetClass="exit" presetSubtype="10" fill="hold" grpId="1" nodeType="withEffect">
                                  <p:stCondLst>
                                    <p:cond delay="0"/>
                                  </p:stCondLst>
                                  <p:childTnLst>
                                    <p:animEffect transition="out" filter="randombar(horizontal)">
                                      <p:cBhvr>
                                        <p:cTn id="9" dur="500"/>
                                        <p:tgtEl>
                                          <p:spTgt spid="5"/>
                                        </p:tgtEl>
                                      </p:cBhvr>
                                    </p:animEffect>
                                    <p:set>
                                      <p:cBhvr>
                                        <p:cTn id="10" dur="1" fill="hold">
                                          <p:stCondLst>
                                            <p:cond delay="499"/>
                                          </p:stCondLst>
                                        </p:cTn>
                                        <p:tgtEl>
                                          <p:spTgt spid="5"/>
                                        </p:tgtEl>
                                        <p:attrNameLst>
                                          <p:attrName>style.visibility</p:attrName>
                                        </p:attrNameLst>
                                      </p:cBhvr>
                                      <p:to>
                                        <p:strVal val="hidden"/>
                                      </p:to>
                                    </p:se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4" presetClass="exit" presetSubtype="10" fill="hold" grpId="2" nodeType="clickEffect">
                                  <p:stCondLst>
                                    <p:cond delay="0"/>
                                  </p:stCondLst>
                                  <p:childTnLst>
                                    <p:animEffect transition="out" filter="randombar(horizontal)">
                                      <p:cBhvr>
                                        <p:cTn id="15" dur="500"/>
                                        <p:tgtEl>
                                          <p:spTgt spid="6"/>
                                        </p:tgtEl>
                                      </p:cBhvr>
                                    </p:animEffect>
                                    <p:set>
                                      <p:cBhvr>
                                        <p:cTn id="16" dur="1" fill="hold">
                                          <p:stCondLst>
                                            <p:cond delay="499"/>
                                          </p:stCondLst>
                                        </p:cTn>
                                        <p:tgtEl>
                                          <p:spTgt spid="6"/>
                                        </p:tgtEl>
                                        <p:attrNameLst>
                                          <p:attrName>style.visibility</p:attrName>
                                        </p:attrNameLst>
                                      </p:cBhvr>
                                      <p:to>
                                        <p:strVal val="hidden"/>
                                      </p:to>
                                    </p:se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4" presetClass="exit" presetSubtype="10" fill="hold" grpId="3" nodeType="clickEffect">
                                  <p:stCondLst>
                                    <p:cond delay="0"/>
                                  </p:stCondLst>
                                  <p:childTnLst>
                                    <p:animEffect transition="out" filter="randombar(horizontal)">
                                      <p:cBhvr>
                                        <p:cTn id="21" dur="500"/>
                                        <p:tgtEl>
                                          <p:spTgt spid="7"/>
                                        </p:tgtEl>
                                      </p:cBhvr>
                                    </p:animEffect>
                                    <p:set>
                                      <p:cBhvr>
                                        <p:cTn id="22"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1"/>
      <p:bldP spid="6" grpId="2"/>
      <p:bldP spid="7" grpId="3"/>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385262" y="2513599"/>
            <a:ext cx="8384480" cy="2123658"/>
          </a:xfrm>
          <a:prstGeom prst="rect">
            <a:avLst/>
          </a:prstGeom>
        </p:spPr>
        <p:txBody>
          <a:bodyPr wrap="square">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2</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改变了人们的生活方式</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中华人民共和国成立以来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党和政府发动群众</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开展形式多样的</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爱国卫生</a:t>
            </a:r>
            <a:r>
              <a:rPr lang="zh-CN" altLang="zh-CN" sz="2200">
                <a:solidFill>
                  <a:srgbClr val="000000"/>
                </a:solidFill>
                <a:latin typeface="Times New Roman" pitchFamily="18" charset="0"/>
                <a:cs typeface="Times New Roman" panose="02020603050405020304" pitchFamily="18" charset="0"/>
              </a:rPr>
              <a:t>运动。它体现出我国卫生工作的鲜明特色</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有助于人民群众养成文明卫生的生活方式。</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3</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强化了全民的卫生意识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许多国家的公共卫生观念日益深化</a:t>
            </a:r>
            <a:r>
              <a:rPr lang="zh-CN" altLang="zh-CN" sz="2200" smtClean="0">
                <a:solidFill>
                  <a:srgbClr val="000000"/>
                </a:solidFill>
                <a:latin typeface="Times New Roman" pitchFamily="18" charset="0"/>
                <a:cs typeface="Times New Roman" panose="02020603050405020304" pitchFamily="18" charset="0"/>
              </a:rPr>
              <a:t>。</a:t>
            </a:r>
            <a:r>
              <a:rPr lang="en-US" altLang="zh-CN" sz="2200" smtClean="0">
                <a:solidFill>
                  <a:srgbClr val="000000"/>
                </a:solidFill>
                <a:latin typeface="Times New Roman" pitchFamily="18" charset="0"/>
                <a:cs typeface="Times New Roman" panose="02020603050405020304" pitchFamily="18" charset="0"/>
              </a:rPr>
              <a:t>     </a:t>
            </a:r>
          </a:p>
          <a:p>
            <a:pPr>
              <a:lnSpc>
                <a:spcPct val="120000"/>
              </a:lnSpc>
              <a:spcAft>
                <a:spcPct val="0"/>
              </a:spcAft>
              <a:tabLst>
                <a:tab pos="1188085"/>
                <a:tab pos="2163445"/>
                <a:tab pos="3142615"/>
                <a:tab pos="4190365"/>
              </a:tabLst>
            </a:pPr>
            <a:r>
              <a:rPr lang="zh-CN" altLang="zh-CN" sz="2200" u="sng" smtClean="0">
                <a:solidFill>
                  <a:srgbClr val="FF0000"/>
                </a:solidFill>
                <a:uFill>
                  <a:solidFill>
                    <a:srgbClr val="000000"/>
                  </a:solidFill>
                </a:uFill>
                <a:latin typeface="Times New Roman" pitchFamily="18" charset="0"/>
                <a:cs typeface="Times New Roman" panose="02020603050405020304" pitchFamily="18" charset="0"/>
              </a:rPr>
              <a:t>讲卫生</a:t>
            </a:r>
            <a:r>
              <a:rPr lang="zh-CN" altLang="zh-CN" sz="2200">
                <a:solidFill>
                  <a:srgbClr val="000000"/>
                </a:solidFill>
                <a:latin typeface="Times New Roman" pitchFamily="18" charset="0"/>
                <a:cs typeface="Times New Roman" panose="02020603050405020304" pitchFamily="18" charset="0"/>
              </a:rPr>
              <a:t>成为现代公民的基本素质。注重精神卫生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普及精神医学知识。</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2751162" y="2977139"/>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436722" y="4179902"/>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1069"/>
            <a:ext cx="8128000" cy="370986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b="1">
                <a:solidFill>
                  <a:srgbClr val="000000"/>
                </a:solidFill>
                <a:latin typeface="Times New Roman" pitchFamily="18" charset="0"/>
                <a:cs typeface="Times New Roman" panose="02020603050405020304" pitchFamily="18" charset="0"/>
              </a:rPr>
              <a:t>现代医疗卫生体系的建立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材料一</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19</a:t>
            </a:r>
            <a:r>
              <a:rPr lang="zh-CN" altLang="zh-CN" sz="2200">
                <a:solidFill>
                  <a:srgbClr val="000000"/>
                </a:solidFill>
                <a:latin typeface="Times New Roman" pitchFamily="18" charset="0"/>
                <a:ea typeface="楷体" pitchFamily="49" charset="-122"/>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30</a:t>
            </a:r>
            <a:r>
              <a:rPr lang="zh-CN" altLang="zh-CN" sz="2200">
                <a:solidFill>
                  <a:srgbClr val="000000"/>
                </a:solidFill>
                <a:latin typeface="Times New Roman" pitchFamily="18" charset="0"/>
                <a:ea typeface="楷体" pitchFamily="49" charset="-122"/>
                <a:cs typeface="Times New Roman" panose="02020603050405020304" pitchFamily="18" charset="0"/>
              </a:rPr>
              <a:t>年代英国颁布《济贫法修正案》</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并推行了以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救济大量贫民、失业者为主要内涵</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的社会保障措施。但在当时</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英国国民充斥着自由放任的自由市场意识形态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认为……国家不负担救济和帮助贫穷者的责任和义务。英国社会保障制度的安排形式也以自愿为主……在</a:t>
            </a:r>
            <a:r>
              <a:rPr lang="en-US" altLang="zh-CN" sz="2200">
                <a:solidFill>
                  <a:srgbClr val="000000"/>
                </a:solidFill>
                <a:latin typeface="Times New Roman" pitchFamily="18" charset="0"/>
                <a:cs typeface="Times New Roman" panose="02020603050405020304" pitchFamily="18" charset="0"/>
              </a:rPr>
              <a:t>1908</a:t>
            </a:r>
            <a:r>
              <a:rPr lang="zh-CN" altLang="zh-CN" sz="2200">
                <a:solidFill>
                  <a:srgbClr val="000000"/>
                </a:solidFill>
                <a:latin typeface="Times New Roman" pitchFamily="18" charset="0"/>
                <a:ea typeface="楷体" pitchFamily="49" charset="-122"/>
                <a:cs typeface="Times New Roman" panose="02020603050405020304" pitchFamily="18" charset="0"/>
              </a:rPr>
              <a:t>年之前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英国始终没有一个由政府管理的公共养老金计划。</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摘编自资中筠《说不尽的大国兴衰》</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94804"/>
            <a:ext cx="8128000" cy="452239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材料二</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1935</a:t>
            </a:r>
            <a:r>
              <a:rPr lang="zh-CN" altLang="zh-CN" sz="2200">
                <a:solidFill>
                  <a:srgbClr val="000000"/>
                </a:solidFill>
                <a:latin typeface="Times New Roman" pitchFamily="18" charset="0"/>
                <a:ea typeface="楷体" pitchFamily="49" charset="-122"/>
                <a:cs typeface="Times New Roman" panose="02020603050405020304" pitchFamily="18" charset="0"/>
              </a:rPr>
              <a:t>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《社会保障法》的颁布</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标志美国现代社会保障制度的初步建立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它包括社会保险</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公共援助</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社会服务</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老年伤残保险</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医疗补助和孕、残、儿童补助等六个方面</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对于西欧现代社会保障制度的发展产生了影响。……战后发达国家的社会福利已经从单纯的救济发展成为公民的社会权利</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得到立法和制度上的保障。社会保障制度一度曾经功勋卓著</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这项制度设置在不平等的雇佣结构中添加了调和剂</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使社会阶级阶层的紧张关系得到了极大的缓冲</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从而稳定了西方资本主义世界的经济和政治体制。……</a:t>
            </a:r>
            <a:r>
              <a:rPr lang="en-US" altLang="zh-CN" sz="2200">
                <a:solidFill>
                  <a:srgbClr val="000000"/>
                </a:solidFill>
                <a:latin typeface="Times New Roman" pitchFamily="18" charset="0"/>
                <a:cs typeface="Times New Roman" panose="02020603050405020304" pitchFamily="18" charset="0"/>
              </a:rPr>
              <a:t>20</a:t>
            </a:r>
            <a:r>
              <a:rPr lang="zh-CN" altLang="zh-CN" sz="2200">
                <a:solidFill>
                  <a:srgbClr val="000000"/>
                </a:solidFill>
                <a:latin typeface="Times New Roman" pitchFamily="18" charset="0"/>
                <a:ea typeface="楷体" pitchFamily="49" charset="-122"/>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70</a:t>
            </a:r>
            <a:r>
              <a:rPr lang="zh-CN" altLang="zh-CN" sz="2200">
                <a:solidFill>
                  <a:srgbClr val="000000"/>
                </a:solidFill>
                <a:latin typeface="Times New Roman" pitchFamily="18" charset="0"/>
                <a:ea typeface="楷体" pitchFamily="49" charset="-122"/>
                <a:cs typeface="Times New Roman" panose="02020603050405020304" pitchFamily="18" charset="0"/>
              </a:rPr>
              <a:t>年代以后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经济衰退、社会风险增加等趋势下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曾经的盛景渐渐消损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从而引起了西方学术界新的思考。</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摘编自黄安年《当代西方国家社会保障制度的演变》</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716732"/>
            <a:ext cx="8128000" cy="1678536"/>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itchFamily="18" charset="0"/>
                <a:ea typeface="楷体" pitchFamily="49" charset="-122"/>
                <a:cs typeface="Times New Roman" panose="02020603050405020304" pitchFamily="18" charset="0"/>
              </a:rPr>
              <a:t>材料一从史料实证和历史解释等素养方面</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概述了两次工业革命时期英国社会保障制度以自愿为主的特点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材料二则从时空观念和历史解释等素养方面</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概述了西方国家从</a:t>
            </a:r>
            <a:r>
              <a:rPr lang="en-US" altLang="zh-CN" sz="2200">
                <a:solidFill>
                  <a:srgbClr val="000000"/>
                </a:solidFill>
                <a:latin typeface="Times New Roman" pitchFamily="18" charset="0"/>
                <a:cs typeface="Times New Roman" panose="02020603050405020304" pitchFamily="18" charset="0"/>
              </a:rPr>
              <a:t>1929</a:t>
            </a:r>
            <a:r>
              <a:rPr lang="zh-CN" altLang="zh-CN" sz="2200">
                <a:solidFill>
                  <a:srgbClr val="000000"/>
                </a:solidFill>
                <a:latin typeface="Times New Roman" pitchFamily="18" charset="0"/>
                <a:ea typeface="楷体" pitchFamily="49" charset="-122"/>
                <a:cs typeface="Times New Roman" panose="02020603050405020304" pitchFamily="18" charset="0"/>
              </a:rPr>
              <a:t>年经济危机爆发至</a:t>
            </a:r>
            <a:r>
              <a:rPr lang="en-US" altLang="zh-CN" sz="2200">
                <a:solidFill>
                  <a:srgbClr val="000000"/>
                </a:solidFill>
                <a:latin typeface="Times New Roman" pitchFamily="18" charset="0"/>
                <a:cs typeface="Times New Roman" panose="02020603050405020304" pitchFamily="18" charset="0"/>
              </a:rPr>
              <a:t>20</a:t>
            </a:r>
            <a:r>
              <a:rPr lang="zh-CN" altLang="zh-CN" sz="2200">
                <a:solidFill>
                  <a:srgbClr val="000000"/>
                </a:solidFill>
                <a:latin typeface="Times New Roman" pitchFamily="18" charset="0"/>
                <a:ea typeface="楷体" pitchFamily="49" charset="-122"/>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70</a:t>
            </a:r>
            <a:r>
              <a:rPr lang="zh-CN" altLang="zh-CN" sz="2200">
                <a:solidFill>
                  <a:srgbClr val="000000"/>
                </a:solidFill>
                <a:latin typeface="Times New Roman" pitchFamily="18" charset="0"/>
                <a:ea typeface="楷体" pitchFamily="49" charset="-122"/>
                <a:cs typeface="Times New Roman" panose="02020603050405020304" pitchFamily="18" charset="0"/>
              </a:rPr>
              <a:t>年代经济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滞胀</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时期社会保障制度的变化。</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94804"/>
            <a:ext cx="8128000" cy="452239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互动探究</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根据材料一</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指出</a:t>
            </a:r>
            <a:r>
              <a:rPr lang="en-US" altLang="zh-CN" sz="2200">
                <a:solidFill>
                  <a:srgbClr val="000000"/>
                </a:solidFill>
                <a:latin typeface="Times New Roman" pitchFamily="18" charset="0"/>
                <a:cs typeface="Times New Roman" panose="02020603050405020304" pitchFamily="18" charset="0"/>
              </a:rPr>
              <a:t>19</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30</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年代至</a:t>
            </a:r>
            <a:r>
              <a:rPr lang="en-US" altLang="zh-CN" sz="2200">
                <a:solidFill>
                  <a:srgbClr val="000000"/>
                </a:solidFill>
                <a:latin typeface="Times New Roman" pitchFamily="18" charset="0"/>
                <a:cs typeface="Times New Roman" panose="02020603050405020304" pitchFamily="18" charset="0"/>
              </a:rPr>
              <a:t>20</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世纪初英国社会保障制度的基本特点。结合所学知识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分析其主要的社会原因。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比较材料一、二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指出</a:t>
            </a:r>
            <a:r>
              <a:rPr lang="en-US" altLang="zh-CN" sz="2200">
                <a:solidFill>
                  <a:srgbClr val="000000"/>
                </a:solidFill>
                <a:latin typeface="Times New Roman" pitchFamily="18" charset="0"/>
                <a:cs typeface="Times New Roman" panose="02020603050405020304" pitchFamily="18" charset="0"/>
              </a:rPr>
              <a:t>20</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30</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年代至</a:t>
            </a:r>
            <a:r>
              <a:rPr lang="en-US" altLang="zh-CN" sz="2200">
                <a:solidFill>
                  <a:srgbClr val="000000"/>
                </a:solidFill>
                <a:latin typeface="Times New Roman" pitchFamily="18" charset="0"/>
                <a:cs typeface="Times New Roman" panose="02020603050405020304" pitchFamily="18" charset="0"/>
              </a:rPr>
              <a:t>70</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年代发达国家社会保障制度的新变化。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提示</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ea typeface="楷体" pitchFamily="49" charset="-122"/>
                <a:cs typeface="Times New Roman" panose="02020603050405020304" pitchFamily="18" charset="0"/>
              </a:rPr>
              <a:t>特点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有《济贫法修正案》等社会保障措施</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实行个人自愿原则</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缺乏政府通盘考虑的保障制度</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如养老金制度</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楷体" pitchFamily="49" charset="-122"/>
                <a:cs typeface="Times New Roman" panose="02020603050405020304" pitchFamily="18" charset="0"/>
              </a:rPr>
              <a:t>原因</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自由市场意识浓厚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认为管得最少的政府就是最好的政府</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主张国家不负担救济和帮助贫穷者的责任和义务</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经济危机往往通过市场能自行解决。</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ea typeface="楷体" pitchFamily="49" charset="-122"/>
                <a:cs typeface="Times New Roman" panose="02020603050405020304" pitchFamily="18" charset="0"/>
              </a:rPr>
              <a:t>人民福利待遇提高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高福利使政府财政支出过大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赤字严重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经济衰退</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社会风险增加。</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randombar(horizontal)">
                                      <p:cBhvr>
                                        <p:cTn id="7" dur="500"/>
                                        <p:tgtEl>
                                          <p:spTgt spid="2">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0" dur="500"/>
                                        <p:tgtEl>
                                          <p:spTgt spid="2">
                                            <p:txEl>
                                              <p:pRg st="3" end="3"/>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Effect transition="in" filter="randombar(horizontal)">
                                      <p:cBhvr>
                                        <p:cTn id="13"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8603"/>
            <a:ext cx="8128000" cy="369479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西方医疗保障制度的建立和发展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建立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德国俾斯麦政府颁布《疾病社会保险法》。</a:t>
            </a:r>
            <a:r>
              <a:rPr lang="en-US" altLang="zh-CN" sz="2200">
                <a:solidFill>
                  <a:srgbClr val="000000"/>
                </a:solidFill>
                <a:latin typeface="Times New Roman" pitchFamily="18" charset="0"/>
                <a:cs typeface="Times New Roman" panose="02020603050405020304" pitchFamily="18" charset="0"/>
              </a:rPr>
              <a:t>19</a:t>
            </a:r>
            <a:r>
              <a:rPr lang="zh-CN" altLang="zh-CN" sz="2200">
                <a:solidFill>
                  <a:srgbClr val="000000"/>
                </a:solidFill>
                <a:latin typeface="Times New Roman" pitchFamily="18" charset="0"/>
                <a:cs typeface="Times New Roman" panose="02020603050405020304" pitchFamily="18" charset="0"/>
              </a:rPr>
              <a:t>世纪末期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德国社会矛盾加剧。</a:t>
            </a:r>
            <a:r>
              <a:rPr lang="en-US" altLang="zh-CN" sz="2200">
                <a:solidFill>
                  <a:srgbClr val="000000"/>
                </a:solidFill>
                <a:latin typeface="Times New Roman" pitchFamily="18" charset="0"/>
                <a:cs typeface="Times New Roman" panose="02020603050405020304" pitchFamily="18" charset="0"/>
              </a:rPr>
              <a:t>1870</a:t>
            </a:r>
            <a:r>
              <a:rPr lang="zh-CN" altLang="zh-CN" sz="2200">
                <a:solidFill>
                  <a:srgbClr val="000000"/>
                </a:solidFill>
                <a:latin typeface="Times New Roman" pitchFamily="18" charset="0"/>
                <a:cs typeface="Times New Roman" panose="02020603050405020304" pitchFamily="18" charset="0"/>
              </a:rPr>
              <a:t>年德国爆发严重的经济危机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导致工人阶级斗争的迅猛开展。工人群众强烈要求国家立法给工人以经常性生活保障。</a:t>
            </a:r>
            <a:r>
              <a:rPr lang="en-US" altLang="zh-CN" sz="2200">
                <a:solidFill>
                  <a:srgbClr val="000000"/>
                </a:solidFill>
                <a:latin typeface="Times New Roman" pitchFamily="18" charset="0"/>
                <a:cs typeface="Times New Roman" panose="02020603050405020304" pitchFamily="18" charset="0"/>
              </a:rPr>
              <a:t>1883</a:t>
            </a:r>
            <a:r>
              <a:rPr lang="zh-CN" altLang="zh-CN" sz="2200">
                <a:solidFill>
                  <a:srgbClr val="000000"/>
                </a:solidFill>
                <a:latin typeface="Times New Roman" pitchFamily="18" charset="0"/>
                <a:cs typeface="Times New Roman" panose="02020603050405020304" pitchFamily="18" charset="0"/>
              </a:rPr>
              <a:t>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德国国会通过了俾斯麦政府提交的《疾病社会保险法》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规定对全体从事经济性工业活动的工人一概实行强制性疾病保险</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保险费的</a:t>
            </a:r>
            <a:r>
              <a:rPr lang="en-US" altLang="zh-CN" sz="2200">
                <a:solidFill>
                  <a:srgbClr val="000000"/>
                </a:solidFill>
                <a:latin typeface="Times New Roman" pitchFamily="18" charset="0"/>
                <a:cs typeface="Times New Roman" panose="02020603050405020304" pitchFamily="18" charset="0"/>
              </a:rPr>
              <a:t>2/3</a:t>
            </a:r>
            <a:r>
              <a:rPr lang="zh-CN" altLang="zh-CN" sz="2200">
                <a:solidFill>
                  <a:srgbClr val="000000"/>
                </a:solidFill>
                <a:latin typeface="Times New Roman" pitchFamily="18" charset="0"/>
                <a:cs typeface="Times New Roman" panose="02020603050405020304" pitchFamily="18" charset="0"/>
              </a:rPr>
              <a:t>从工人身上征集</a:t>
            </a:r>
            <a:r>
              <a:rPr lang="en-US" altLang="zh-CN" sz="2200">
                <a:solidFill>
                  <a:srgbClr val="000000"/>
                </a:solidFill>
                <a:latin typeface="Times New Roman" pitchFamily="18" charset="0"/>
                <a:cs typeface="Times New Roman" panose="02020603050405020304" pitchFamily="18" charset="0"/>
              </a:rPr>
              <a:t>,1/3</a:t>
            </a:r>
            <a:r>
              <a:rPr lang="zh-CN" altLang="zh-CN" sz="2200">
                <a:solidFill>
                  <a:srgbClr val="000000"/>
                </a:solidFill>
                <a:latin typeface="Times New Roman" pitchFamily="18" charset="0"/>
                <a:cs typeface="Times New Roman" panose="02020603050405020304" pitchFamily="18" charset="0"/>
              </a:rPr>
              <a:t>由企业主交纳。这是世界上第一部疾病保险法。</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1911735"/>
            <a:ext cx="8128000" cy="328852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完善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美国</a:t>
            </a:r>
            <a:r>
              <a:rPr lang="en-US" altLang="zh-CN" sz="2200">
                <a:solidFill>
                  <a:srgbClr val="000000"/>
                </a:solidFill>
                <a:latin typeface="Times New Roman" pitchFamily="18" charset="0"/>
                <a:cs typeface="Times New Roman" panose="02020603050405020304" pitchFamily="18" charset="0"/>
              </a:rPr>
              <a:t>1935</a:t>
            </a:r>
            <a:r>
              <a:rPr lang="zh-CN" altLang="zh-CN" sz="2200">
                <a:solidFill>
                  <a:srgbClr val="000000"/>
                </a:solidFill>
                <a:latin typeface="Times New Roman" pitchFamily="18" charset="0"/>
                <a:cs typeface="Times New Roman" panose="02020603050405020304" pitchFamily="18" charset="0"/>
              </a:rPr>
              <a:t>年颁布的《社会保障法》。</a:t>
            </a:r>
            <a:r>
              <a:rPr lang="en-US" altLang="zh-CN" sz="2200">
                <a:solidFill>
                  <a:srgbClr val="000000"/>
                </a:solidFill>
                <a:latin typeface="Times New Roman" pitchFamily="18" charset="0"/>
                <a:cs typeface="Times New Roman" panose="02020603050405020304" pitchFamily="18" charset="0"/>
              </a:rPr>
              <a:t>20</a:t>
            </a:r>
            <a:r>
              <a:rPr lang="zh-CN" altLang="zh-CN" sz="2200">
                <a:solidFill>
                  <a:srgbClr val="000000"/>
                </a:solidFill>
                <a:latin typeface="Times New Roman" pitchFamily="18" charset="0"/>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30</a:t>
            </a:r>
            <a:r>
              <a:rPr lang="zh-CN" altLang="zh-CN" sz="2200">
                <a:solidFill>
                  <a:srgbClr val="000000"/>
                </a:solidFill>
                <a:latin typeface="Times New Roman" pitchFamily="18" charset="0"/>
                <a:cs typeface="Times New Roman" panose="02020603050405020304" pitchFamily="18" charset="0"/>
              </a:rPr>
              <a:t>年代</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资本主义世界发生了严重的经济危机。美国因大危机导致严重预算危机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原来的职业养老金计划受到冲击。罗斯福在推行新政中寻求刺激经济增长与创建失业保险体系之间的均衡</a:t>
            </a:r>
            <a:r>
              <a:rPr lang="en-US" altLang="zh-CN" sz="2200">
                <a:solidFill>
                  <a:srgbClr val="000000"/>
                </a:solidFill>
                <a:latin typeface="Times New Roman" pitchFamily="18" charset="0"/>
                <a:cs typeface="Times New Roman" panose="02020603050405020304" pitchFamily="18" charset="0"/>
              </a:rPr>
              <a:t>,1935</a:t>
            </a:r>
            <a:r>
              <a:rPr lang="zh-CN" altLang="zh-CN" sz="2200">
                <a:solidFill>
                  <a:srgbClr val="000000"/>
                </a:solidFill>
                <a:latin typeface="Times New Roman" pitchFamily="18" charset="0"/>
                <a:cs typeface="Times New Roman" panose="02020603050405020304" pitchFamily="18" charset="0"/>
              </a:rPr>
              <a:t>年美国通过了《社会保障法》。这是一部以美国联邦政府为主体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全国性的社会保障立法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标志着美国现代社会保障制度的诞生。第二次世界大战之后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美国的社会保障制度逐步完善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并对世界各国现代社会保障制度的形成产生十分广泛的影响</a:t>
            </a:r>
            <a:r>
              <a:rPr lang="zh-CN" altLang="zh-CN" sz="2200" smtClean="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04201"/>
            <a:ext cx="8128000" cy="330359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(3)</a:t>
            </a:r>
            <a:r>
              <a:rPr lang="zh-CN" altLang="zh-CN" sz="2200">
                <a:solidFill>
                  <a:srgbClr val="000000"/>
                </a:solidFill>
                <a:latin typeface="Times New Roman" pitchFamily="18" charset="0"/>
                <a:cs typeface="Times New Roman" panose="02020603050405020304" pitchFamily="18" charset="0"/>
              </a:rPr>
              <a:t>发展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部分欧洲国家宣布建成</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福利国家</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。第二次世界大战后英国为了缩小贫富差距</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减少因贫困引发的社会问题</a:t>
            </a:r>
            <a:r>
              <a:rPr lang="en-US" altLang="zh-CN" sz="2200">
                <a:solidFill>
                  <a:srgbClr val="000000"/>
                </a:solidFill>
                <a:latin typeface="Times New Roman" pitchFamily="18" charset="0"/>
                <a:cs typeface="Times New Roman" panose="02020603050405020304" pitchFamily="18" charset="0"/>
              </a:rPr>
              <a:t>,1948</a:t>
            </a:r>
            <a:r>
              <a:rPr lang="zh-CN" altLang="zh-CN" sz="2200">
                <a:solidFill>
                  <a:srgbClr val="000000"/>
                </a:solidFill>
                <a:latin typeface="Times New Roman" pitchFamily="18" charset="0"/>
                <a:cs typeface="Times New Roman" panose="02020603050405020304" pitchFamily="18" charset="0"/>
              </a:rPr>
              <a:t>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工党政府首相艾德礼宣布实行《家庭津贴法》《国民保险法》《国民医疗保健法》《国民救济法》等一系列社会保障法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为英国建立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福利国家</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奠定了基础。西方许多发达国家继英国之后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纷纷宣布实施</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普遍福利</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政策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瑞典成为社会福利制度发展最完善的典型代表国家</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荷兰、挪威、法国、意大利等也实行全面社会保障计划</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宣称为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福利国家</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5941"/>
            <a:ext cx="8128000" cy="1272271"/>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例题</a:t>
            </a:r>
            <a:r>
              <a:rPr lang="zh-CN" altLang="zh-CN" sz="2200">
                <a:solidFill>
                  <a:srgbClr val="000000"/>
                </a:solidFill>
                <a:latin typeface="Times New Roman" pitchFamily="18" charset="0"/>
                <a:cs typeface="Times New Roman" panose="02020603050405020304" pitchFamily="18" charset="0"/>
              </a:rPr>
              <a:t>阅读下面的中央政府支出统计表</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据《世界发展报告</a:t>
            </a:r>
            <a:r>
              <a:rPr lang="en-US" altLang="zh-CN" sz="2200">
                <a:solidFill>
                  <a:srgbClr val="000000"/>
                </a:solidFill>
                <a:latin typeface="Times New Roman" pitchFamily="18" charset="0"/>
                <a:cs typeface="Times New Roman" panose="02020603050405020304" pitchFamily="18" charset="0"/>
              </a:rPr>
              <a:t>(1993)</a:t>
            </a:r>
            <a:r>
              <a:rPr lang="zh-CN" altLang="zh-CN" sz="2200">
                <a:solidFill>
                  <a:srgbClr val="000000"/>
                </a:solidFill>
                <a:latin typeface="Times New Roman" pitchFamily="18" charset="0"/>
                <a:cs typeface="Times New Roman" panose="02020603050405020304" pitchFamily="18" charset="0"/>
              </a:rPr>
              <a:t>》</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以下对此表解读正确的是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2400340"/>
          <a:ext cx="8127999" cy="4023360"/>
        </p:xfrm>
        <a:graphic>
          <a:graphicData uri="http://schemas.openxmlformats.org/drawingml/2006/table">
            <a:tbl>
              <a:tblPr firstRow="1" firstCol="1" bandRow="1"/>
              <a:tblGrid>
                <a:gridCol w="738909"/>
                <a:gridCol w="738909"/>
                <a:gridCol w="738909"/>
                <a:gridCol w="738909"/>
                <a:gridCol w="738909"/>
                <a:gridCol w="738909"/>
                <a:gridCol w="738909"/>
                <a:gridCol w="738909"/>
                <a:gridCol w="738909"/>
                <a:gridCol w="738909"/>
                <a:gridCol w="738909"/>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项目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教育</a:t>
                      </a:r>
                      <a:r>
                        <a:rPr lang="en-US" sz="2200">
                          <a:solidFill>
                            <a:srgbClr val="000000"/>
                          </a:solidFill>
                          <a:effectLst/>
                          <a:latin typeface="Times New Roman" pitchFamily="18" charset="0"/>
                          <a:ea typeface="宋体" pitchFamily="2" charset="-122"/>
                          <a:cs typeface="Times New Roman" panose="02020603050405020304" pitchFamily="18" charset="0"/>
                        </a:rPr>
                        <a:t>%</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txBody>
                  <a:tcPr/>
                </a:tc>
                <a:tc gridSpan="2">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医疗</a:t>
                      </a:r>
                      <a:r>
                        <a:rPr lang="en-US" sz="2200">
                          <a:solidFill>
                            <a:srgbClr val="000000"/>
                          </a:solidFill>
                          <a:effectLst/>
                          <a:latin typeface="Times New Roman" pitchFamily="18" charset="0"/>
                          <a:ea typeface="宋体" pitchFamily="2" charset="-122"/>
                          <a:cs typeface="Times New Roman" panose="02020603050405020304" pitchFamily="18" charset="0"/>
                        </a:rPr>
                        <a:t>%</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txBody>
                  <a:tcPr/>
                </a:tc>
                <a:tc gridSpan="2">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住房环境</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社会保障</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和福利</a:t>
                      </a:r>
                      <a:r>
                        <a:rPr lang="en-US" sz="2200">
                          <a:solidFill>
                            <a:srgbClr val="000000"/>
                          </a:solidFill>
                          <a:effectLst/>
                          <a:latin typeface="Times New Roman" pitchFamily="18" charset="0"/>
                          <a:ea typeface="宋体" pitchFamily="2" charset="-122"/>
                          <a:cs typeface="Times New Roman" panose="02020603050405020304" pitchFamily="18" charset="0"/>
                        </a:rPr>
                        <a:t>%</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txBody>
                  <a:tcPr/>
                </a:tc>
                <a:tc gridSpan="2">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三者共占</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总支出的</a:t>
                      </a:r>
                      <a:r>
                        <a:rPr lang="en-US" sz="2200">
                          <a:solidFill>
                            <a:srgbClr val="000000"/>
                          </a:solidFill>
                          <a:effectLst/>
                          <a:latin typeface="Times New Roman" pitchFamily="18" charset="0"/>
                          <a:ea typeface="宋体" pitchFamily="2" charset="-122"/>
                          <a:cs typeface="Times New Roman" panose="02020603050405020304" pitchFamily="18" charset="0"/>
                        </a:rPr>
                        <a:t>%</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txBody>
                  <a:tcPr/>
                </a:tc>
                <a:tc gridSpan="2">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占</a:t>
                      </a:r>
                      <a:r>
                        <a:rPr lang="en-US" sz="2200">
                          <a:solidFill>
                            <a:srgbClr val="000000"/>
                          </a:solidFill>
                          <a:effectLst/>
                          <a:latin typeface="Times New Roman" pitchFamily="18" charset="0"/>
                          <a:ea typeface="宋体" pitchFamily="2" charset="-122"/>
                          <a:cs typeface="Times New Roman" panose="02020603050405020304" pitchFamily="18" charset="0"/>
                        </a:rPr>
                        <a:t>GNP</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国民生产</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总值</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的</a:t>
                      </a:r>
                      <a:r>
                        <a:rPr lang="en-US" sz="2200">
                          <a:solidFill>
                            <a:srgbClr val="000000"/>
                          </a:solidFill>
                          <a:effectLst/>
                          <a:latin typeface="Times New Roman" pitchFamily="18" charset="0"/>
                          <a:ea typeface="宋体" pitchFamily="2" charset="-122"/>
                          <a:cs typeface="Times New Roman" panose="02020603050405020304" pitchFamily="18" charset="0"/>
                        </a:rPr>
                        <a:t>%</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txBody>
                  <a:tcPr/>
                </a:tc>
              </a:tr>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年份</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1980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1991</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1980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1991</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1980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1991</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1980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1991</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1980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1991</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美国</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2.6</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1.7</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10.4</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13.8</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37.8</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28.7</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50.8</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44.2</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11.02</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11.18</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英国</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2.4</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3.2</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15.5</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13.3</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30.0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31.8</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47.9</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48.3</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18.30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18.45</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法国</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8.6</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6.9</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14.8</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15.3</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46.8</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46.4</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70.2</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68.6</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27.59</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29.98</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德国</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0.9</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0.6</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19.0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18.1</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49.6</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48.9</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69.5</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67.6</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21.06</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21.97</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107334"/>
            <a:ext cx="8128000" cy="289733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高福利有利于经济发展并能从根本上消除贫困</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cs typeface="Times New Roman" panose="02020603050405020304" pitchFamily="18" charset="0"/>
              </a:rPr>
              <a:t>英国的医疗福利开支呈上升趋势</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实现了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收入均等化</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福利国家</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制度有利于稳定西方国家的统治秩序</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cs typeface="Times New Roman" panose="02020603050405020304" pitchFamily="18" charset="0"/>
              </a:rPr>
              <a:t>四国的社会福利支出占</a:t>
            </a:r>
            <a:r>
              <a:rPr lang="en-US" altLang="zh-CN" sz="2200">
                <a:solidFill>
                  <a:srgbClr val="000000"/>
                </a:solidFill>
                <a:latin typeface="Times New Roman" pitchFamily="18" charset="0"/>
                <a:cs typeface="Times New Roman" panose="02020603050405020304" pitchFamily="18" charset="0"/>
              </a:rPr>
              <a:t>GNP</a:t>
            </a:r>
            <a:r>
              <a:rPr lang="zh-CN" altLang="zh-CN" sz="2200">
                <a:solidFill>
                  <a:srgbClr val="000000"/>
                </a:solidFill>
                <a:latin typeface="Times New Roman" pitchFamily="18" charset="0"/>
                <a:cs typeface="Times New Roman" panose="02020603050405020304" pitchFamily="18" charset="0"/>
              </a:rPr>
              <a:t>的比重均下降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itchFamily="18" charset="0"/>
                <a:ea typeface="楷体" pitchFamily="49" charset="-122"/>
                <a:cs typeface="Times New Roman" panose="02020603050405020304" pitchFamily="18" charset="0"/>
              </a:rPr>
              <a:t>本题以</a:t>
            </a:r>
            <a:r>
              <a:rPr lang="en-US" altLang="zh-CN" sz="2200">
                <a:solidFill>
                  <a:srgbClr val="000000"/>
                </a:solidFill>
                <a:latin typeface="Times New Roman" pitchFamily="18" charset="0"/>
                <a:cs typeface="Times New Roman" panose="02020603050405020304" pitchFamily="18" charset="0"/>
              </a:rPr>
              <a:t>20</a:t>
            </a:r>
            <a:r>
              <a:rPr lang="zh-CN" altLang="zh-CN" sz="2200">
                <a:solidFill>
                  <a:srgbClr val="000000"/>
                </a:solidFill>
                <a:latin typeface="Times New Roman" pitchFamily="18" charset="0"/>
                <a:ea typeface="楷体" pitchFamily="49" charset="-122"/>
                <a:cs typeface="Times New Roman" panose="02020603050405020304" pitchFamily="18" charset="0"/>
              </a:rPr>
              <a:t>世纪八九十年代西方主要发达国家中央政府社会福利支出稳步增加的状况为依托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从西方欧美国家建成</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福利国家</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的角度考查史料实证和历史解释等学科素养。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animEffect transition="in" filter="randombar(horizontal)">
                                      <p:cBhvr>
                                        <p:cTn id="7"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24744"/>
            <a:ext cx="1391728" cy="458202"/>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解题</a:t>
            </a:r>
            <a:r>
              <a:rPr lang="zh-CN" altLang="zh-CN" sz="2200" smtClean="0">
                <a:solidFill>
                  <a:srgbClr val="FF0000"/>
                </a:solidFill>
                <a:latin typeface="Arial" pitchFamily="34" charset="0"/>
                <a:ea typeface="黑体" panose="02010609060101010101" pitchFamily="2" charset="-122"/>
                <a:cs typeface="Times New Roman" panose="02020603050405020304" pitchFamily="18" charset="0"/>
              </a:rPr>
              <a:t>指导</a:t>
            </a:r>
            <a:r>
              <a:rPr lang="en-US" altLang="zh-CN" sz="2200" smtClean="0">
                <a:solidFill>
                  <a:srgbClr val="FF0000"/>
                </a:solidFill>
                <a:latin typeface="Arial"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1653831"/>
          <a:ext cx="8128000" cy="3688080"/>
        </p:xfrm>
        <a:graphic>
          <a:graphicData uri="http://schemas.openxmlformats.org/drawingml/2006/table">
            <a:tbl>
              <a:tblPr firstRow="1" firstCol="1" bandRow="1"/>
              <a:tblGrid>
                <a:gridCol w="607616"/>
                <a:gridCol w="7520384"/>
              </a:tblGrid>
              <a:tr h="0">
                <a:tc>
                  <a:txBody>
                    <a:bodyPr/>
                    <a:lstStyle/>
                    <a:p>
                      <a:pPr>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高福利不可能从根本上消除资本主义国家的贫富差距</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a:t>
                      </a:r>
                      <a:r>
                        <a:rPr lang="en-US" sz="2200">
                          <a:solidFill>
                            <a:srgbClr val="000000"/>
                          </a:solidFill>
                          <a:effectLst/>
                          <a:latin typeface="Times New Roman" pitchFamily="18" charset="0"/>
                          <a:ea typeface="宋体" pitchFamily="2" charset="-122"/>
                          <a:cs typeface="Times New Roman" panose="02020603050405020304" pitchFamily="18" charset="0"/>
                        </a:rPr>
                        <a:t>A</a:t>
                      </a:r>
                      <a:r>
                        <a:rPr lang="zh-CN" sz="2200">
                          <a:solidFill>
                            <a:srgbClr val="000000"/>
                          </a:solidFill>
                          <a:effectLst/>
                          <a:latin typeface="Times New Roman" pitchFamily="18" charset="0"/>
                          <a:ea typeface="楷体"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福利国家</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只能保障欧美社会下层民众基本医疗卫生的需求</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收入均等化</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表述有误</a:t>
                      </a:r>
                      <a:r>
                        <a:rPr lang="en-US" sz="2200">
                          <a:solidFill>
                            <a:srgbClr val="000000"/>
                          </a:solidFill>
                          <a:effectLst/>
                          <a:latin typeface="Times New Roman" pitchFamily="18" charset="0"/>
                          <a:ea typeface="宋体" pitchFamily="2" charset="-122"/>
                          <a:cs typeface="Times New Roman" panose="02020603050405020304" pitchFamily="18" charset="0"/>
                        </a:rPr>
                        <a:t>,B</a:t>
                      </a:r>
                      <a:r>
                        <a:rPr lang="zh-CN" sz="2200">
                          <a:solidFill>
                            <a:srgbClr val="000000"/>
                          </a:solidFill>
                          <a:effectLst/>
                          <a:latin typeface="Times New Roman" pitchFamily="18" charset="0"/>
                          <a:ea typeface="楷体"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材料反映了西方主要发达国家中央政府社会福利支出稳步增加的状况</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福利国家制度的发展保障了欧美社会下层民众的基本医疗卫生的需求</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在一定程度上缓和了社会矛盾</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有利于社会的稳定</a:t>
                      </a:r>
                      <a:r>
                        <a:rPr lang="en-US" sz="2200">
                          <a:solidFill>
                            <a:srgbClr val="000000"/>
                          </a:solidFill>
                          <a:effectLst/>
                          <a:latin typeface="Times New Roman" pitchFamily="18" charset="0"/>
                          <a:ea typeface="宋体" pitchFamily="2" charset="-122"/>
                          <a:cs typeface="Times New Roman" panose="02020603050405020304" pitchFamily="18" charset="0"/>
                        </a:rPr>
                        <a:t>,C</a:t>
                      </a:r>
                      <a:r>
                        <a:rPr lang="zh-CN" sz="2200">
                          <a:solidFill>
                            <a:srgbClr val="000000"/>
                          </a:solidFill>
                          <a:effectLst/>
                          <a:latin typeface="Times New Roman" pitchFamily="18" charset="0"/>
                          <a:ea typeface="楷体" pitchFamily="49" charset="-122"/>
                          <a:cs typeface="Times New Roman" panose="02020603050405020304" pitchFamily="18" charset="0"/>
                        </a:rPr>
                        <a:t>项正确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材料数据显示</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四国的社会福利支出占</a:t>
                      </a:r>
                      <a:r>
                        <a:rPr lang="en-US" sz="2200">
                          <a:solidFill>
                            <a:srgbClr val="000000"/>
                          </a:solidFill>
                          <a:effectLst/>
                          <a:latin typeface="Times New Roman" pitchFamily="18" charset="0"/>
                          <a:ea typeface="宋体" pitchFamily="2" charset="-122"/>
                          <a:cs typeface="Times New Roman" panose="02020603050405020304" pitchFamily="18" charset="0"/>
                        </a:rPr>
                        <a:t>GNP</a:t>
                      </a:r>
                      <a:r>
                        <a:rPr lang="zh-CN" sz="2200">
                          <a:solidFill>
                            <a:srgbClr val="000000"/>
                          </a:solidFill>
                          <a:effectLst/>
                          <a:latin typeface="Times New Roman" pitchFamily="18" charset="0"/>
                          <a:ea typeface="楷体" pitchFamily="49" charset="-122"/>
                          <a:cs typeface="Times New Roman" panose="02020603050405020304" pitchFamily="18" charset="0"/>
                        </a:rPr>
                        <a:t>的比重均上升</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a:t>
                      </a:r>
                      <a:r>
                        <a:rPr lang="en-US" sz="2200">
                          <a:solidFill>
                            <a:srgbClr val="000000"/>
                          </a:solidFill>
                          <a:effectLst/>
                          <a:latin typeface="Times New Roman" pitchFamily="18" charset="0"/>
                          <a:ea typeface="宋体" pitchFamily="2" charset="-122"/>
                          <a:cs typeface="Times New Roman" panose="02020603050405020304" pitchFamily="18" charset="0"/>
                        </a:rPr>
                        <a:t>D</a:t>
                      </a:r>
                      <a:r>
                        <a:rPr lang="zh-CN" sz="2200">
                          <a:solidFill>
                            <a:srgbClr val="000000"/>
                          </a:solidFill>
                          <a:effectLst/>
                          <a:latin typeface="Times New Roman" pitchFamily="18" charset="0"/>
                          <a:ea typeface="楷体"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4" name="矩形 3"/>
          <p:cNvSpPr>
            <a:spLocks noChangeAspect="1"/>
          </p:cNvSpPr>
          <p:nvPr/>
        </p:nvSpPr>
        <p:spPr>
          <a:xfrm>
            <a:off x="508000" y="5378674"/>
            <a:ext cx="1007007"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smtClean="0">
                <a:solidFill>
                  <a:srgbClr val="000000"/>
                </a:solidFill>
                <a:latin typeface="Times New Roman" pitchFamily="18" charset="0"/>
                <a:cs typeface="Times New Roman" panose="02020603050405020304" pitchFamily="18" charset="0"/>
              </a:rPr>
              <a:t>C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94804"/>
            <a:ext cx="8128000" cy="452239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1</a:t>
            </a:r>
            <a:r>
              <a:rPr lang="en-US" altLang="zh-CN" sz="2200">
                <a:solidFill>
                  <a:srgbClr val="000000"/>
                </a:solidFill>
                <a:latin typeface="Times New Roman" pitchFamily="18" charset="0"/>
                <a:cs typeface="Times New Roman" panose="02020603050405020304" pitchFamily="18" charset="0"/>
              </a:rPr>
              <a:t>.19</a:t>
            </a:r>
            <a:r>
              <a:rPr lang="zh-CN" altLang="zh-CN" sz="2200">
                <a:solidFill>
                  <a:srgbClr val="000000"/>
                </a:solidFill>
                <a:latin typeface="Times New Roman" pitchFamily="18" charset="0"/>
                <a:cs typeface="Times New Roman" panose="02020603050405020304" pitchFamily="18" charset="0"/>
              </a:rPr>
              <a:t>世纪以前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英国专科医生盛行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其服务价格昂贵</a:t>
            </a:r>
            <a:r>
              <a:rPr lang="en-US" altLang="zh-CN" sz="2200">
                <a:solidFill>
                  <a:srgbClr val="000000"/>
                </a:solidFill>
                <a:latin typeface="Times New Roman" pitchFamily="18" charset="0"/>
                <a:cs typeface="Times New Roman" panose="02020603050405020304" pitchFamily="18" charset="0"/>
              </a:rPr>
              <a:t>,19</a:t>
            </a:r>
            <a:r>
              <a:rPr lang="zh-CN" altLang="zh-CN" sz="2200">
                <a:solidFill>
                  <a:srgbClr val="000000"/>
                </a:solidFill>
                <a:latin typeface="Times New Roman" pitchFamily="18" charset="0"/>
                <a:cs typeface="Times New Roman" panose="02020603050405020304" pitchFamily="18" charset="0"/>
              </a:rPr>
              <a:t>世纪以后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这个群体市场份额缩小</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全科医生迅速崛起</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且价格低廉。这一变化说明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医疗资源呈现社会化大生产趋势</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cs typeface="Times New Roman" panose="02020603050405020304" pitchFamily="18" charset="0"/>
              </a:rPr>
              <a:t>专科医生已经不适应时代的需求</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工业革命导致人们健康状况恶化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cs typeface="Times New Roman" panose="02020603050405020304" pitchFamily="18" charset="0"/>
              </a:rPr>
              <a:t>工业革命推动了医疗技术的进步</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itchFamily="18" charset="0"/>
                <a:cs typeface="Times New Roman" panose="02020603050405020304" pitchFamily="18" charset="0"/>
              </a:rPr>
              <a:t>A</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itchFamily="18" charset="0"/>
                <a:ea typeface="楷体" pitchFamily="49" charset="-122"/>
                <a:cs typeface="Times New Roman" panose="02020603050405020304" pitchFamily="18" charset="0"/>
              </a:rPr>
              <a:t>根据材料信息并结合所学知识可知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工业革命导致英国城市化进程加快</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城市居民增多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对社会资源的需求更多且向廉价化与大众化发展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医疗资源的社会化分配是典型表现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ea typeface="楷体" pitchFamily="49" charset="-122"/>
                <a:cs typeface="Times New Roman" panose="02020603050405020304" pitchFamily="18" charset="0"/>
              </a:rPr>
              <a:t>项正确。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randombar(horizontal)">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2">
                                            <p:txEl>
                                              <p:pRg st="6" end="6"/>
                                            </p:txEl>
                                          </p:spTgt>
                                        </p:tgtEl>
                                        <p:attrNameLst>
                                          <p:attrName>style.visibility</p:attrName>
                                        </p:attrNameLst>
                                      </p:cBhvr>
                                      <p:to>
                                        <p:strVal val="visible"/>
                                      </p:to>
                                    </p:set>
                                    <p:animEffect transition="in" filter="randombar(horizontal)">
                                      <p:cBhvr>
                                        <p:cTn id="13"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1069"/>
            <a:ext cx="8128000" cy="370986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2</a:t>
            </a:r>
            <a:r>
              <a:rPr lang="en-US" altLang="zh-CN" sz="2200">
                <a:solidFill>
                  <a:srgbClr val="000000"/>
                </a:solidFill>
                <a:latin typeface="Times New Roman" pitchFamily="18" charset="0"/>
                <a:cs typeface="Times New Roman" panose="02020603050405020304" pitchFamily="18" charset="0"/>
              </a:rPr>
              <a:t>.1968</a:t>
            </a:r>
            <a:r>
              <a:rPr lang="zh-CN" altLang="zh-CN" sz="2200">
                <a:solidFill>
                  <a:srgbClr val="000000"/>
                </a:solidFill>
                <a:latin typeface="Times New Roman" pitchFamily="18" charset="0"/>
                <a:cs typeface="Times New Roman" panose="02020603050405020304" pitchFamily="18" charset="0"/>
              </a:rPr>
              <a:t>年毛主席亲自批准后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赤脚医生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这个名词迅速走红</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成为半农半医的乡村医生的特定称谓。到</a:t>
            </a:r>
            <a:r>
              <a:rPr lang="en-US" altLang="zh-CN" sz="2200">
                <a:solidFill>
                  <a:srgbClr val="000000"/>
                </a:solidFill>
                <a:latin typeface="Times New Roman" pitchFamily="18" charset="0"/>
                <a:cs typeface="Times New Roman" panose="02020603050405020304" pitchFamily="18" charset="0"/>
              </a:rPr>
              <a:t>1977</a:t>
            </a:r>
            <a:r>
              <a:rPr lang="zh-CN" altLang="zh-CN" sz="2200">
                <a:solidFill>
                  <a:srgbClr val="000000"/>
                </a:solidFill>
                <a:latin typeface="Times New Roman" pitchFamily="18" charset="0"/>
                <a:cs typeface="Times New Roman" panose="02020603050405020304" pitchFamily="18" charset="0"/>
              </a:rPr>
              <a:t>年底我国农村</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赤脚医生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数量达到</a:t>
            </a:r>
            <a:r>
              <a:rPr lang="en-US" altLang="zh-CN" sz="2200">
                <a:solidFill>
                  <a:srgbClr val="000000"/>
                </a:solidFill>
                <a:latin typeface="Times New Roman" pitchFamily="18" charset="0"/>
                <a:cs typeface="Times New Roman" panose="02020603050405020304" pitchFamily="18" charset="0"/>
              </a:rPr>
              <a:t>150</a:t>
            </a:r>
            <a:r>
              <a:rPr lang="zh-CN" altLang="zh-CN" sz="2200">
                <a:solidFill>
                  <a:srgbClr val="000000"/>
                </a:solidFill>
                <a:latin typeface="Times New Roman" pitchFamily="18" charset="0"/>
                <a:cs typeface="Times New Roman" panose="02020603050405020304" pitchFamily="18" charset="0"/>
              </a:rPr>
              <a:t>多万</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生产队的卫生员、接生员</a:t>
            </a:r>
            <a:r>
              <a:rPr lang="en-US" altLang="zh-CN" sz="2200">
                <a:solidFill>
                  <a:srgbClr val="000000"/>
                </a:solidFill>
                <a:latin typeface="Times New Roman" pitchFamily="18" charset="0"/>
                <a:cs typeface="Times New Roman" panose="02020603050405020304" pitchFamily="18" charset="0"/>
              </a:rPr>
              <a:t>390</a:t>
            </a:r>
            <a:r>
              <a:rPr lang="zh-CN" altLang="zh-CN" sz="2200">
                <a:solidFill>
                  <a:srgbClr val="000000"/>
                </a:solidFill>
                <a:latin typeface="Times New Roman" pitchFamily="18" charset="0"/>
                <a:cs typeface="Times New Roman" panose="02020603050405020304" pitchFamily="18" charset="0"/>
              </a:rPr>
              <a:t>多万人。</a:t>
            </a:r>
            <a:r>
              <a:rPr lang="en-US" altLang="zh-CN" sz="2200">
                <a:solidFill>
                  <a:srgbClr val="000000"/>
                </a:solidFill>
                <a:latin typeface="Times New Roman" pitchFamily="18" charset="0"/>
                <a:cs typeface="Times New Roman" panose="02020603050405020304" pitchFamily="18" charset="0"/>
              </a:rPr>
              <a:t>1985</a:t>
            </a:r>
            <a:r>
              <a:rPr lang="zh-CN" altLang="zh-CN" sz="2200">
                <a:solidFill>
                  <a:srgbClr val="000000"/>
                </a:solidFill>
                <a:latin typeface="Times New Roman" pitchFamily="18" charset="0"/>
                <a:cs typeface="Times New Roman" panose="02020603050405020304" pitchFamily="18" charset="0"/>
              </a:rPr>
              <a:t>年</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月《人民日报》发表《不再使用</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赤脚医生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名称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巩固发展乡村医生队伍》一文</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到此</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赤脚医生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就退出历史舞台了。这表明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人民公社化体制逐渐退出历史舞台</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cs typeface="Times New Roman" panose="02020603050405020304" pitchFamily="18" charset="0"/>
              </a:rPr>
              <a:t>左</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倾错误影响了农村医疗事业发展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农村医疗水平落后的局面根本扭转</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cs typeface="Times New Roman" panose="02020603050405020304" pitchFamily="18" charset="0"/>
              </a:rPr>
              <a:t>经济发展提高了农民对医疗的要求</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107334"/>
            <a:ext cx="8128000" cy="289733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itchFamily="18" charset="0"/>
                <a:cs typeface="Times New Roman" panose="02020603050405020304" pitchFamily="18" charset="0"/>
              </a:rPr>
              <a:t>A</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itchFamily="18" charset="0"/>
                <a:ea typeface="楷体" pitchFamily="49" charset="-122"/>
                <a:cs typeface="Times New Roman" panose="02020603050405020304" pitchFamily="18" charset="0"/>
              </a:rPr>
              <a:t>根据材料</a:t>
            </a:r>
            <a:r>
              <a:rPr lang="en-US" altLang="zh-CN" sz="2200">
                <a:solidFill>
                  <a:srgbClr val="000000"/>
                </a:solidFill>
                <a:latin typeface="Times New Roman" pitchFamily="18" charset="0"/>
                <a:cs typeface="Times New Roman" panose="02020603050405020304" pitchFamily="18" charset="0"/>
              </a:rPr>
              <a:t>“1968</a:t>
            </a:r>
            <a:r>
              <a:rPr lang="zh-CN" altLang="zh-CN" sz="2200">
                <a:solidFill>
                  <a:srgbClr val="000000"/>
                </a:solidFill>
                <a:latin typeface="Times New Roman" pitchFamily="18" charset="0"/>
                <a:ea typeface="楷体" pitchFamily="49" charset="-122"/>
                <a:cs typeface="Times New Roman" panose="02020603050405020304" pitchFamily="18" charset="0"/>
              </a:rPr>
              <a:t>年毛主席亲自批准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生产队的卫生员、接生员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并结合所学知识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可知</a:t>
            </a:r>
            <a:r>
              <a:rPr lang="en-US" altLang="zh-CN" sz="2200">
                <a:solidFill>
                  <a:srgbClr val="000000"/>
                </a:solidFill>
                <a:latin typeface="Times New Roman" pitchFamily="18" charset="0"/>
                <a:cs typeface="Times New Roman" panose="02020603050405020304" pitchFamily="18" charset="0"/>
              </a:rPr>
              <a:t>20</a:t>
            </a:r>
            <a:r>
              <a:rPr lang="zh-CN" altLang="zh-CN" sz="2200">
                <a:solidFill>
                  <a:srgbClr val="000000"/>
                </a:solidFill>
                <a:latin typeface="Times New Roman" pitchFamily="18" charset="0"/>
                <a:ea typeface="楷体" pitchFamily="49" charset="-122"/>
                <a:cs typeface="Times New Roman" panose="02020603050405020304" pitchFamily="18" charset="0"/>
              </a:rPr>
              <a:t>世纪六七十年代</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赤脚医生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的发展是因为农村经济、医疗水平落后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缺乏专业的医疗卫生人员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也是受计划经济体制和人民公社的推动</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而</a:t>
            </a:r>
            <a:r>
              <a:rPr lang="en-US" altLang="zh-CN" sz="2200">
                <a:solidFill>
                  <a:srgbClr val="000000"/>
                </a:solidFill>
                <a:latin typeface="Times New Roman" pitchFamily="18" charset="0"/>
                <a:cs typeface="Times New Roman" panose="02020603050405020304" pitchFamily="18" charset="0"/>
              </a:rPr>
              <a:t>1985</a:t>
            </a:r>
            <a:r>
              <a:rPr lang="zh-CN" altLang="zh-CN" sz="2200">
                <a:solidFill>
                  <a:srgbClr val="000000"/>
                </a:solidFill>
                <a:latin typeface="Times New Roman" pitchFamily="18" charset="0"/>
                <a:ea typeface="楷体" pitchFamily="49" charset="-122"/>
                <a:cs typeface="Times New Roman" panose="02020603050405020304" pitchFamily="18" charset="0"/>
              </a:rPr>
              <a:t>年的中国已经处于改革开放时期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人民公社化体制已经逐渐退出历史舞台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赤脚医生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也就退出历史舞台了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因此</a:t>
            </a: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ea typeface="楷体" pitchFamily="49" charset="-122"/>
                <a:cs typeface="Times New Roman" panose="02020603050405020304" pitchFamily="18" charset="0"/>
              </a:rPr>
              <a:t>项正确。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randombar(horizontal)">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08140"/>
            <a:ext cx="8128000" cy="533492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3</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鉴于</a:t>
            </a:r>
            <a:r>
              <a:rPr lang="en-US" altLang="zh-CN" sz="2200">
                <a:solidFill>
                  <a:srgbClr val="000000"/>
                </a:solidFill>
                <a:latin typeface="Times New Roman" pitchFamily="18" charset="0"/>
                <a:cs typeface="Times New Roman" panose="02020603050405020304" pitchFamily="18" charset="0"/>
              </a:rPr>
              <a:t>20</a:t>
            </a:r>
            <a:r>
              <a:rPr lang="zh-CN" altLang="zh-CN" sz="2200">
                <a:solidFill>
                  <a:srgbClr val="000000"/>
                </a:solidFill>
                <a:latin typeface="Times New Roman" pitchFamily="18" charset="0"/>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30</a:t>
            </a:r>
            <a:r>
              <a:rPr lang="zh-CN" altLang="zh-CN" sz="2200">
                <a:solidFill>
                  <a:srgbClr val="000000"/>
                </a:solidFill>
                <a:latin typeface="Times New Roman" pitchFamily="18" charset="0"/>
                <a:cs typeface="Times New Roman" panose="02020603050405020304" pitchFamily="18" charset="0"/>
              </a:rPr>
              <a:t>年代经济大危机引发的社会动荡和政府信用危机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第二次世界大战后各主要资本主义国家相继推行了健全社会保障制度的福利政策。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这说明西方国家推行社会福利政策的主要目的是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提高本国人民的生活水平</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cs typeface="Times New Roman" panose="02020603050405020304" pitchFamily="18" charset="0"/>
              </a:rPr>
              <a:t>保证社会秩序的稳定</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遏制经济危机的再次发生</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cs typeface="Times New Roman" panose="02020603050405020304" pitchFamily="18" charset="0"/>
              </a:rPr>
              <a:t>展示资本主义的优越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itchFamily="18" charset="0"/>
                <a:cs typeface="Times New Roman" panose="02020603050405020304" pitchFamily="18" charset="0"/>
              </a:rPr>
              <a:t>B</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itchFamily="18" charset="0"/>
                <a:ea typeface="楷体" pitchFamily="49" charset="-122"/>
                <a:cs typeface="Times New Roman" panose="02020603050405020304" pitchFamily="18" charset="0"/>
              </a:rPr>
              <a:t>根据材料</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鉴于</a:t>
            </a:r>
            <a:r>
              <a:rPr lang="en-US" altLang="zh-CN" sz="2200">
                <a:solidFill>
                  <a:srgbClr val="000000"/>
                </a:solidFill>
                <a:latin typeface="Times New Roman" pitchFamily="18" charset="0"/>
                <a:cs typeface="Times New Roman" panose="02020603050405020304" pitchFamily="18" charset="0"/>
              </a:rPr>
              <a:t>20</a:t>
            </a:r>
            <a:r>
              <a:rPr lang="zh-CN" altLang="zh-CN" sz="2200">
                <a:solidFill>
                  <a:srgbClr val="000000"/>
                </a:solidFill>
                <a:latin typeface="Times New Roman" pitchFamily="18" charset="0"/>
                <a:ea typeface="楷体" pitchFamily="49" charset="-122"/>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30</a:t>
            </a:r>
            <a:r>
              <a:rPr lang="zh-CN" altLang="zh-CN" sz="2200">
                <a:solidFill>
                  <a:srgbClr val="000000"/>
                </a:solidFill>
                <a:latin typeface="Times New Roman" pitchFamily="18" charset="0"/>
                <a:ea typeface="楷体" pitchFamily="49" charset="-122"/>
                <a:cs typeface="Times New Roman" panose="02020603050405020304" pitchFamily="18" charset="0"/>
              </a:rPr>
              <a:t>年代经济大危机引发的社会动荡和政府信用危机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可知第二次世界大战后西方国家推行社会福利政策的主要目的是缓和社会矛盾</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保证社会秩序的稳定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巩固资产阶级统治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ea typeface="楷体" pitchFamily="49" charset="-122"/>
                <a:cs typeface="Times New Roman" panose="02020603050405020304" pitchFamily="18" charset="0"/>
              </a:rPr>
              <a:t>项正确。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randombar(horizontal)">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2">
                                            <p:txEl>
                                              <p:pRg st="6" end="6"/>
                                            </p:txEl>
                                          </p:spTgt>
                                        </p:tgtEl>
                                        <p:attrNameLst>
                                          <p:attrName>style.visibility</p:attrName>
                                        </p:attrNameLst>
                                      </p:cBhvr>
                                      <p:to>
                                        <p:strVal val="visible"/>
                                      </p:to>
                                    </p:set>
                                    <p:animEffect transition="in" filter="randombar(horizontal)">
                                      <p:cBhvr>
                                        <p:cTn id="13"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681641"/>
            <a:ext cx="8128000" cy="3748719"/>
          </a:xfrm>
          <a:prstGeom prst="rect">
            <a:avLst/>
          </a:prstGeom>
        </p:spPr>
        <p:txBody>
          <a:bodyPr>
            <a:spAutoFit/>
          </a:bodyPr>
          <a:lstStyle/>
          <a:p>
            <a:pPr>
              <a:lnSpc>
                <a:spcPct val="120000"/>
              </a:lnSpc>
              <a:spcAft>
                <a:spcPct val="0"/>
              </a:spcAft>
            </a:pPr>
            <a:r>
              <a:rPr lang="en-US" altLang="zh-CN" sz="2200" b="1">
                <a:solidFill>
                  <a:srgbClr val="000000"/>
                </a:solidFill>
                <a:latin typeface="Times New Roman" pitchFamily="18" charset="0"/>
                <a:cs typeface="Times New Roman" panose="02020603050405020304" pitchFamily="18" charset="0"/>
              </a:rPr>
              <a:t>4</a:t>
            </a:r>
            <a:r>
              <a:rPr lang="en-US" altLang="zh-CN" sz="2200">
                <a:solidFill>
                  <a:srgbClr val="000000"/>
                </a:solidFill>
                <a:latin typeface="Times New Roman" pitchFamily="18" charset="0"/>
                <a:cs typeface="Times New Roman" panose="02020603050405020304" pitchFamily="18" charset="0"/>
              </a:rPr>
              <a:t>.1945</a:t>
            </a:r>
            <a:r>
              <a:rPr lang="zh-CN" altLang="zh-CN" sz="2200">
                <a:solidFill>
                  <a:srgbClr val="000000"/>
                </a:solidFill>
                <a:latin typeface="Times New Roman" pitchFamily="18" charset="0"/>
                <a:cs typeface="Times New Roman" panose="02020603050405020304" pitchFamily="18" charset="0"/>
              </a:rPr>
              <a:t>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参加美、苏、英三国首脑会议的英国保守党领袖丘吉尔为了进行国内竞选而中途回国</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等大选结束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三国会议复会时</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回到会议桌旁的却是工党新首相了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究其原因</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主要是工党向英国人民承诺在战后要建设</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福利社会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如建立失业保障制度、全面免费医疗制度等</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而赢得大选。关于英国</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福利社会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理解正确的是</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体现了政府对经济的干预</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cs typeface="Times New Roman" panose="02020603050405020304" pitchFamily="18" charset="0"/>
              </a:rPr>
              <a:t>可以避免经济危机发生</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保守党反对建设</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福利社会</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cs typeface="Times New Roman" panose="02020603050405020304" pitchFamily="18" charset="0"/>
              </a:rPr>
              <a:t>能够消灭社会贫富</a:t>
            </a:r>
            <a:r>
              <a:rPr lang="zh-CN" altLang="zh-CN" sz="2200" smtClean="0">
                <a:solidFill>
                  <a:srgbClr val="000000"/>
                </a:solidFill>
                <a:latin typeface="Times New Roman" pitchFamily="18" charset="0"/>
                <a:cs typeface="Times New Roman" panose="02020603050405020304" pitchFamily="18" charset="0"/>
              </a:rPr>
              <a:t>差距</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2114868"/>
            <a:ext cx="8128000" cy="288226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itchFamily="18" charset="0"/>
                <a:cs typeface="Times New Roman" panose="02020603050405020304" pitchFamily="18" charset="0"/>
              </a:rPr>
              <a:t>A</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福利社会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是政府干预与市场相结合</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国有制与私有制并存的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混合经济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实现充分就业、收入均等、社会福利、社会保障这些政策目标的总称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ea typeface="楷体" pitchFamily="49" charset="-122"/>
                <a:cs typeface="Times New Roman" panose="02020603050405020304" pitchFamily="18" charset="0"/>
              </a:rPr>
              <a:t>项正确。资本主义社会存在固有矛盾</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经济危机不可能避免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ea typeface="楷体" pitchFamily="49" charset="-122"/>
                <a:cs typeface="Times New Roman" panose="02020603050405020304" pitchFamily="18" charset="0"/>
              </a:rPr>
              <a:t>项错误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材料没有体现保守党反对建设</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福利社会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ea typeface="楷体" pitchFamily="49" charset="-122"/>
                <a:cs typeface="Times New Roman" panose="02020603050405020304" pitchFamily="18" charset="0"/>
              </a:rPr>
              <a:t>项错误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福利社会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并不能消灭社会贫富差距</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ea typeface="楷体" pitchFamily="49" charset="-122"/>
                <a:cs typeface="Times New Roman" panose="02020603050405020304" pitchFamily="18" charset="0"/>
              </a:rPr>
              <a:t>项错误。</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1069"/>
            <a:ext cx="8128000" cy="370986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5</a:t>
            </a:r>
            <a:r>
              <a:rPr lang="en-US" altLang="zh-CN" sz="2200">
                <a:solidFill>
                  <a:srgbClr val="000000"/>
                </a:solidFill>
                <a:latin typeface="Times New Roman" pitchFamily="18" charset="0"/>
                <a:cs typeface="Times New Roman" panose="02020603050405020304" pitchFamily="18" charset="0"/>
              </a:rPr>
              <a:t>.1965</a:t>
            </a:r>
            <a:r>
              <a:rPr lang="zh-CN" altLang="zh-CN" sz="2200">
                <a:solidFill>
                  <a:srgbClr val="000000"/>
                </a:solidFill>
                <a:latin typeface="Times New Roman" pitchFamily="18" charset="0"/>
                <a:cs typeface="Times New Roman" panose="02020603050405020304" pitchFamily="18" charset="0"/>
              </a:rPr>
              <a:t>年中国的一项科研成果标志着人类在认识生命、探索生命奥秘的征途中迈出了关键性的一步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开辟了人工合成蛋白质的时代。这一成果指的是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人工合成牛胰岛素</a:t>
            </a:r>
            <a:r>
              <a:rPr lang="en-US" altLang="zh-CN" sz="2200">
                <a:solidFill>
                  <a:srgbClr val="000000"/>
                </a:solidFill>
                <a:latin typeface="Times New Roman" pitchFamily="18" charset="0"/>
                <a:cs typeface="Times New Roman" panose="02020603050405020304" pitchFamily="18" charset="0"/>
              </a:rPr>
              <a:t>	B.</a:t>
            </a:r>
            <a:r>
              <a:rPr lang="zh-CN" altLang="zh-CN" sz="2200">
                <a:solidFill>
                  <a:srgbClr val="000000"/>
                </a:solidFill>
                <a:latin typeface="Times New Roman" pitchFamily="18" charset="0"/>
                <a:cs typeface="Times New Roman" panose="02020603050405020304" pitchFamily="18" charset="0"/>
              </a:rPr>
              <a:t>局部大脑移植手术</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人类基因工程技术</a:t>
            </a:r>
            <a:r>
              <a:rPr lang="en-US" altLang="zh-CN" sz="2200">
                <a:solidFill>
                  <a:srgbClr val="000000"/>
                </a:solidFill>
                <a:latin typeface="Times New Roman" pitchFamily="18" charset="0"/>
                <a:cs typeface="Times New Roman" panose="02020603050405020304" pitchFamily="18" charset="0"/>
              </a:rPr>
              <a:t>	D.</a:t>
            </a:r>
            <a:r>
              <a:rPr lang="zh-CN" altLang="zh-CN" sz="2200">
                <a:solidFill>
                  <a:srgbClr val="000000"/>
                </a:solidFill>
                <a:latin typeface="Times New Roman" pitchFamily="18" charset="0"/>
                <a:cs typeface="Times New Roman" panose="02020603050405020304" pitchFamily="18" charset="0"/>
              </a:rPr>
              <a:t>超声无创医疗技术</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itchFamily="18" charset="0"/>
                <a:cs typeface="Times New Roman" panose="02020603050405020304" pitchFamily="18" charset="0"/>
              </a:rPr>
              <a:t>A</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itchFamily="18" charset="0"/>
                <a:ea typeface="楷体" pitchFamily="49" charset="-122"/>
                <a:cs typeface="Times New Roman" panose="02020603050405020304" pitchFamily="18" charset="0"/>
              </a:rPr>
              <a:t>题干材料</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探索生命奥秘的征途中迈出了关键性的一步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开辟了人工合成蛋白质的时代</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反映了新中国在生命科学及生物学领域取得科技成果</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ea typeface="楷体" pitchFamily="49" charset="-122"/>
                <a:cs typeface="Times New Roman" panose="02020603050405020304" pitchFamily="18" charset="0"/>
              </a:rPr>
              <a:t>项正确。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randombar(horizontal)">
                                      <p:cBhvr>
                                        <p:cTn id="7" dur="500"/>
                                        <p:tgtEl>
                                          <p:spTgt spid="2">
                                            <p:txEl>
                                              <p:pRg st="3" end="3"/>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Effect transition="in" filter="randombar(horizontal)">
                                      <p:cBhvr>
                                        <p:cTn id="13"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78508"/>
            <a:ext cx="8128000" cy="4154984"/>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6</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阅读材料</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完成下列要求。</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材料</a:t>
            </a:r>
            <a:r>
              <a:rPr lang="zh-CN" altLang="zh-CN" sz="2200">
                <a:solidFill>
                  <a:srgbClr val="000000"/>
                </a:solidFill>
                <a:latin typeface="Times New Roman" pitchFamily="18" charset="0"/>
                <a:cs typeface="Times New Roman" panose="02020603050405020304" pitchFamily="18" charset="0"/>
              </a:rPr>
              <a:t>　</a:t>
            </a:r>
            <a:r>
              <a:rPr lang="zh-CN" altLang="zh-CN" sz="2200">
                <a:solidFill>
                  <a:srgbClr val="000000"/>
                </a:solidFill>
                <a:latin typeface="Times New Roman" pitchFamily="18" charset="0"/>
                <a:ea typeface="楷体" pitchFamily="49" charset="-122"/>
                <a:cs typeface="Times New Roman" panose="02020603050405020304" pitchFamily="18" charset="0"/>
              </a:rPr>
              <a:t>新中国成立初期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我国农村医疗卫生极端落后。</a:t>
            </a:r>
            <a:r>
              <a:rPr lang="en-US" altLang="zh-CN" sz="2200">
                <a:solidFill>
                  <a:srgbClr val="000000"/>
                </a:solidFill>
                <a:latin typeface="Times New Roman" pitchFamily="18" charset="0"/>
                <a:cs typeface="Times New Roman" panose="02020603050405020304" pitchFamily="18" charset="0"/>
              </a:rPr>
              <a:t>1950</a:t>
            </a:r>
            <a:r>
              <a:rPr lang="zh-CN" altLang="zh-CN" sz="2200">
                <a:solidFill>
                  <a:srgbClr val="000000"/>
                </a:solidFill>
                <a:latin typeface="Times New Roman" pitchFamily="18" charset="0"/>
                <a:ea typeface="楷体" pitchFamily="49" charset="-122"/>
                <a:cs typeface="Times New Roman" panose="02020603050405020304" pitchFamily="18" charset="0"/>
              </a:rPr>
              <a:t>年前后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东北各省率先自发采用合作制和群众集资的办法兴办基层卫生组织。</a:t>
            </a:r>
            <a:r>
              <a:rPr lang="en-US" altLang="zh-CN" sz="2200">
                <a:solidFill>
                  <a:srgbClr val="000000"/>
                </a:solidFill>
                <a:latin typeface="Times New Roman" pitchFamily="18" charset="0"/>
                <a:cs typeface="Times New Roman" panose="02020603050405020304" pitchFamily="18" charset="0"/>
              </a:rPr>
              <a:t>1951</a:t>
            </a:r>
            <a:r>
              <a:rPr lang="zh-CN" altLang="zh-CN" sz="2200">
                <a:solidFill>
                  <a:srgbClr val="000000"/>
                </a:solidFill>
                <a:latin typeface="Times New Roman" pitchFamily="18" charset="0"/>
                <a:ea typeface="楷体" pitchFamily="49" charset="-122"/>
                <a:cs typeface="Times New Roman" panose="02020603050405020304" pitchFamily="18" charset="0"/>
              </a:rPr>
              <a:t>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卫生部要求基层人民政府加强基层卫生工作</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大力训练</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接生员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等初级卫生人员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号召个体医生组建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联合诊所</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a:t>
            </a:r>
            <a:r>
              <a:rPr lang="en-US" altLang="zh-CN" sz="2200">
                <a:solidFill>
                  <a:srgbClr val="000000"/>
                </a:solidFill>
                <a:latin typeface="Times New Roman" pitchFamily="18" charset="0"/>
                <a:cs typeface="Times New Roman" panose="02020603050405020304" pitchFamily="18" charset="0"/>
              </a:rPr>
              <a:t>1955</a:t>
            </a:r>
            <a:r>
              <a:rPr lang="zh-CN" altLang="zh-CN" sz="2200">
                <a:solidFill>
                  <a:srgbClr val="000000"/>
                </a:solidFill>
                <a:latin typeface="Times New Roman" pitchFamily="18" charset="0"/>
                <a:ea typeface="楷体" pitchFamily="49" charset="-122"/>
                <a:cs typeface="Times New Roman" panose="02020603050405020304" pitchFamily="18" charset="0"/>
              </a:rPr>
              <a:t>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山西、河南、贵州等地农村出现了一批由合作社自发组织的保健站和医疗站。它们基本是在乡政府领导下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以自愿为原则</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每个农民缴纳几角钱保健费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便可享受免费预防保健及免收挂号费、出诊费、注射费的服务。到</a:t>
            </a:r>
            <a:r>
              <a:rPr lang="en-US" altLang="zh-CN" sz="2200">
                <a:solidFill>
                  <a:srgbClr val="000000"/>
                </a:solidFill>
                <a:latin typeface="Times New Roman" pitchFamily="18" charset="0"/>
                <a:cs typeface="Times New Roman" panose="02020603050405020304" pitchFamily="18" charset="0"/>
              </a:rPr>
              <a:t>1956</a:t>
            </a:r>
            <a:r>
              <a:rPr lang="zh-CN" altLang="zh-CN" sz="2200">
                <a:solidFill>
                  <a:srgbClr val="000000"/>
                </a:solidFill>
                <a:latin typeface="Times New Roman" pitchFamily="18" charset="0"/>
                <a:ea typeface="楷体" pitchFamily="49" charset="-122"/>
                <a:cs typeface="Times New Roman" panose="02020603050405020304" pitchFamily="18" charset="0"/>
              </a:rPr>
              <a:t>年底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这些省的集体保健医疗站发展到</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ea typeface="楷体" pitchFamily="49" charset="-122"/>
                <a:cs typeface="Times New Roman" panose="02020603050405020304" pitchFamily="18" charset="0"/>
              </a:rPr>
              <a:t>万个</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医务人员约</a:t>
            </a:r>
            <a:r>
              <a:rPr lang="en-US" altLang="zh-CN" sz="2200">
                <a:solidFill>
                  <a:srgbClr val="000000"/>
                </a:solidFill>
                <a:latin typeface="Times New Roman" pitchFamily="18" charset="0"/>
                <a:cs typeface="Times New Roman" panose="02020603050405020304" pitchFamily="18" charset="0"/>
              </a:rPr>
              <a:t>10</a:t>
            </a:r>
            <a:r>
              <a:rPr lang="zh-CN" altLang="zh-CN" sz="2200">
                <a:solidFill>
                  <a:srgbClr val="000000"/>
                </a:solidFill>
                <a:latin typeface="Times New Roman" pitchFamily="18" charset="0"/>
                <a:ea typeface="楷体" pitchFamily="49" charset="-122"/>
                <a:cs typeface="Times New Roman" panose="02020603050405020304" pitchFamily="18" charset="0"/>
              </a:rPr>
              <a:t>万人</a:t>
            </a:r>
            <a:r>
              <a:rPr lang="zh-CN" altLang="zh-CN" sz="2200" smtClean="0">
                <a:solidFill>
                  <a:srgbClr val="000000"/>
                </a:solidFill>
                <a:latin typeface="Times New Roman" pitchFamily="18" charset="0"/>
                <a:ea typeface="楷体" pitchFamily="49" charset="-122"/>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2318000"/>
            <a:ext cx="8128000" cy="247599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1960</a:t>
            </a:r>
            <a:r>
              <a:rPr lang="zh-CN" altLang="zh-CN" sz="2200">
                <a:solidFill>
                  <a:srgbClr val="000000"/>
                </a:solidFill>
                <a:latin typeface="Times New Roman" pitchFamily="18" charset="0"/>
                <a:ea typeface="楷体" pitchFamily="49" charset="-122"/>
                <a:cs typeface="Times New Roman" panose="02020603050405020304" pitchFamily="18" charset="0"/>
              </a:rPr>
              <a:t>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中共中央充分肯定了合作医疗这一办医形式。随后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卫生部组织大批卫生技术人员下乡</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培养农村卫生技术人员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广泛建立合作医疗学习范本。</a:t>
            </a:r>
            <a:r>
              <a:rPr lang="en-US" altLang="zh-CN" sz="2200">
                <a:solidFill>
                  <a:srgbClr val="000000"/>
                </a:solidFill>
                <a:latin typeface="Times New Roman" pitchFamily="18" charset="0"/>
                <a:cs typeface="Times New Roman" panose="02020603050405020304" pitchFamily="18" charset="0"/>
              </a:rPr>
              <a:t>20</a:t>
            </a:r>
            <a:r>
              <a:rPr lang="zh-CN" altLang="zh-CN" sz="2200">
                <a:solidFill>
                  <a:srgbClr val="000000"/>
                </a:solidFill>
                <a:latin typeface="Times New Roman" pitchFamily="18" charset="0"/>
                <a:ea typeface="楷体" pitchFamily="49" charset="-122"/>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60</a:t>
            </a:r>
            <a:r>
              <a:rPr lang="zh-CN" altLang="zh-CN" sz="2200">
                <a:solidFill>
                  <a:srgbClr val="000000"/>
                </a:solidFill>
                <a:latin typeface="Times New Roman" pitchFamily="18" charset="0"/>
                <a:ea typeface="楷体" pitchFamily="49" charset="-122"/>
                <a:cs typeface="Times New Roman" panose="02020603050405020304" pitchFamily="18" charset="0"/>
              </a:rPr>
              <a:t>年代初</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农村合作医疗的覆盖率达到</a:t>
            </a:r>
            <a:r>
              <a:rPr lang="en-US" altLang="zh-CN" sz="2200">
                <a:solidFill>
                  <a:srgbClr val="000000"/>
                </a:solidFill>
                <a:latin typeface="Times New Roman" pitchFamily="18" charset="0"/>
                <a:cs typeface="Times New Roman" panose="02020603050405020304" pitchFamily="18" charset="0"/>
              </a:rPr>
              <a:t>20%—30%,</a:t>
            </a:r>
            <a:r>
              <a:rPr lang="zh-CN" altLang="zh-CN" sz="2200">
                <a:solidFill>
                  <a:srgbClr val="000000"/>
                </a:solidFill>
                <a:latin typeface="Times New Roman" pitchFamily="18" charset="0"/>
                <a:ea typeface="楷体" pitchFamily="49" charset="-122"/>
                <a:cs typeface="Times New Roman" panose="02020603050405020304" pitchFamily="18" charset="0"/>
              </a:rPr>
              <a:t>到</a:t>
            </a:r>
            <a:r>
              <a:rPr lang="en-US" altLang="zh-CN" sz="2200">
                <a:solidFill>
                  <a:srgbClr val="000000"/>
                </a:solidFill>
                <a:latin typeface="Times New Roman" pitchFamily="18" charset="0"/>
                <a:cs typeface="Times New Roman" panose="02020603050405020304" pitchFamily="18" charset="0"/>
              </a:rPr>
              <a:t>20</a:t>
            </a:r>
            <a:r>
              <a:rPr lang="zh-CN" altLang="zh-CN" sz="2200">
                <a:solidFill>
                  <a:srgbClr val="000000"/>
                </a:solidFill>
                <a:latin typeface="Times New Roman" pitchFamily="18" charset="0"/>
                <a:ea typeface="楷体" pitchFamily="49" charset="-122"/>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70</a:t>
            </a:r>
            <a:r>
              <a:rPr lang="zh-CN" altLang="zh-CN" sz="2200">
                <a:solidFill>
                  <a:srgbClr val="000000"/>
                </a:solidFill>
                <a:latin typeface="Times New Roman" pitchFamily="18" charset="0"/>
                <a:ea typeface="楷体" pitchFamily="49" charset="-122"/>
                <a:cs typeface="Times New Roman" panose="02020603050405020304" pitchFamily="18" charset="0"/>
              </a:rPr>
              <a:t>年代末</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全国普及率达到</a:t>
            </a:r>
            <a:r>
              <a:rPr lang="en-US" altLang="zh-CN" sz="2200">
                <a:solidFill>
                  <a:srgbClr val="000000"/>
                </a:solidFill>
                <a:latin typeface="Times New Roman" pitchFamily="18" charset="0"/>
                <a:cs typeface="Times New Roman" panose="02020603050405020304" pitchFamily="18" charset="0"/>
              </a:rPr>
              <a:t>90%</a:t>
            </a:r>
            <a:r>
              <a:rPr lang="zh-CN" altLang="zh-CN" sz="2200">
                <a:solidFill>
                  <a:srgbClr val="000000"/>
                </a:solidFill>
                <a:latin typeface="Times New Roman" pitchFamily="18" charset="0"/>
                <a:ea typeface="楷体" pitchFamily="49" charset="-122"/>
                <a:cs typeface="Times New Roman" panose="02020603050405020304" pitchFamily="18" charset="0"/>
              </a:rPr>
              <a:t>以上。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摘编自姚力《中国共产党对医疗保障制度的</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楷体" pitchFamily="49" charset="-122"/>
                <a:cs typeface="Times New Roman" panose="02020603050405020304" pitchFamily="18" charset="0"/>
              </a:rPr>
              <a:t>探索与经验》</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505471"/>
            <a:ext cx="8128000" cy="410105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根据材料并结合所学知识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概括我国农村合作医疗推行的特点及主要目的。</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根据材料并结合所学知识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分析农村合作医疗制度的意义。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参考答案</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特点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从地方自发探索到中央主导推行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政府领导与农民自愿相结合</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从局部地区到全国普及</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以基本医疗保障为主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重视培养农村卫生人员。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cs typeface="Times New Roman" panose="02020603050405020304" pitchFamily="18" charset="0"/>
              </a:rPr>
              <a:t>主要目的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改变农村医疗卫生落后的状况</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保障人民的身体健康。</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意义</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有利于改变农村医疗卫生落后的状况</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促进了社会主义改造和建设事业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彰显了社会主义制度的优越性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为农村医疗保障事业积累了有益经验。</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randombar(horizontal)">
                                      <p:cBhvr>
                                        <p:cTn id="7" dur="500"/>
                                        <p:tgtEl>
                                          <p:spTgt spid="2">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0" dur="500"/>
                                        <p:tgtEl>
                                          <p:spTgt spid="2">
                                            <p:txEl>
                                              <p:pRg st="3" end="3"/>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Effect transition="in" filter="randombar(horizontal)">
                                      <p:cBhvr>
                                        <p:cTn id="13"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75375"/>
            <a:ext cx="8128000" cy="456124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itchFamily="18" charset="0"/>
                <a:ea typeface="楷体" pitchFamily="49" charset="-122"/>
                <a:cs typeface="Times New Roman" panose="02020603050405020304" pitchFamily="18" charset="0"/>
              </a:rPr>
              <a:t>第</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ea typeface="楷体" pitchFamily="49" charset="-122"/>
                <a:cs typeface="Times New Roman" panose="02020603050405020304" pitchFamily="18" charset="0"/>
              </a:rPr>
              <a:t>问</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第一小问</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由材料</a:t>
            </a:r>
            <a:r>
              <a:rPr lang="en-US" altLang="zh-CN" sz="2200">
                <a:solidFill>
                  <a:srgbClr val="000000"/>
                </a:solidFill>
                <a:latin typeface="Times New Roman" pitchFamily="18" charset="0"/>
                <a:cs typeface="Times New Roman" panose="02020603050405020304" pitchFamily="18" charset="0"/>
              </a:rPr>
              <a:t>“1950</a:t>
            </a:r>
            <a:r>
              <a:rPr lang="zh-CN" altLang="zh-CN" sz="2200">
                <a:solidFill>
                  <a:srgbClr val="000000"/>
                </a:solidFill>
                <a:latin typeface="Times New Roman" pitchFamily="18" charset="0"/>
                <a:ea typeface="楷体" pitchFamily="49" charset="-122"/>
                <a:cs typeface="Times New Roman" panose="02020603050405020304" pitchFamily="18" charset="0"/>
              </a:rPr>
              <a:t>年前后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东北各省率先自发采用合作制和群众集资的办法兴办基层卫生组织</a:t>
            </a:r>
            <a:r>
              <a:rPr lang="en-US" altLang="zh-CN" sz="2200">
                <a:solidFill>
                  <a:srgbClr val="000000"/>
                </a:solidFill>
                <a:latin typeface="Times New Roman" pitchFamily="18" charset="0"/>
                <a:cs typeface="Times New Roman" panose="02020603050405020304" pitchFamily="18" charset="0"/>
              </a:rPr>
              <a:t>”“1960</a:t>
            </a:r>
            <a:r>
              <a:rPr lang="zh-CN" altLang="zh-CN" sz="2200">
                <a:solidFill>
                  <a:srgbClr val="000000"/>
                </a:solidFill>
                <a:latin typeface="Times New Roman" pitchFamily="18" charset="0"/>
                <a:ea typeface="楷体" pitchFamily="49" charset="-122"/>
                <a:cs typeface="Times New Roman" panose="02020603050405020304" pitchFamily="18" charset="0"/>
              </a:rPr>
              <a:t>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中共中央充分肯定了合作医疗这一办医形式……广泛建立合作医疗学习范本</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得出从地方自发探索到中央主导推行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政府领导与农民自愿相结合</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由材料</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东北各省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山西、河南、贵州等地农村</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全国普及率</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得出从局部地区到全国普及</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由材料</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享受免费预防保健及免收挂号费、出诊费、注射费的服务</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卫生部组织大批卫生技术人员下乡</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培养农村卫生技术人员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得出以基本医疗保障为主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重视培养农村卫生人员。第二小问</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由材料</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新中国成立初期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我国农村医疗卫生极端落后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可知我国农村合作医疗推行的主要目的是改变农村医疗卫生落后状况</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保障人民的身体健康</a:t>
            </a:r>
            <a:r>
              <a:rPr lang="zh-CN" altLang="zh-CN" sz="2200" smtClean="0">
                <a:solidFill>
                  <a:srgbClr val="000000"/>
                </a:solidFill>
                <a:latin typeface="Times New Roman" pitchFamily="18" charset="0"/>
                <a:ea typeface="楷体" pitchFamily="49" charset="-122"/>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291038"/>
            <a:ext cx="8128000" cy="2529923"/>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smtClean="0">
                <a:solidFill>
                  <a:srgbClr val="000000"/>
                </a:solidFill>
                <a:latin typeface="Times New Roman" pitchFamily="18" charset="0"/>
                <a:ea typeface="楷体" pitchFamily="49" charset="-122"/>
                <a:cs typeface="Times New Roman" panose="02020603050405020304" pitchFamily="18" charset="0"/>
              </a:rPr>
              <a:t>第</a:t>
            </a: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ea typeface="楷体" pitchFamily="49" charset="-122"/>
                <a:cs typeface="Times New Roman" panose="02020603050405020304" pitchFamily="18" charset="0"/>
              </a:rPr>
              <a:t>问</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第一小问</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由材料</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兴办基层卫生组织</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自发组织的保健站和医疗站</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得出有利于改变农村医疗卫生落后状况</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由材料</a:t>
            </a:r>
            <a:r>
              <a:rPr lang="en-US" altLang="zh-CN" sz="2200">
                <a:solidFill>
                  <a:srgbClr val="000000"/>
                </a:solidFill>
                <a:latin typeface="Times New Roman" pitchFamily="18" charset="0"/>
                <a:cs typeface="Times New Roman" panose="02020603050405020304" pitchFamily="18" charset="0"/>
              </a:rPr>
              <a:t>“1955</a:t>
            </a:r>
            <a:r>
              <a:rPr lang="zh-CN" altLang="zh-CN" sz="2200">
                <a:solidFill>
                  <a:srgbClr val="000000"/>
                </a:solidFill>
                <a:latin typeface="Times New Roman" pitchFamily="18" charset="0"/>
                <a:ea typeface="楷体" pitchFamily="49" charset="-122"/>
                <a:cs typeface="Times New Roman" panose="02020603050405020304" pitchFamily="18" charset="0"/>
              </a:rPr>
              <a:t>年……合作社自发组织的保健站和医疗站</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到</a:t>
            </a:r>
            <a:r>
              <a:rPr lang="en-US" altLang="zh-CN" sz="2200">
                <a:solidFill>
                  <a:srgbClr val="000000"/>
                </a:solidFill>
                <a:latin typeface="Times New Roman" pitchFamily="18" charset="0"/>
                <a:cs typeface="Times New Roman" panose="02020603050405020304" pitchFamily="18" charset="0"/>
              </a:rPr>
              <a:t>1956</a:t>
            </a:r>
            <a:r>
              <a:rPr lang="zh-CN" altLang="zh-CN" sz="2200">
                <a:solidFill>
                  <a:srgbClr val="000000"/>
                </a:solidFill>
                <a:latin typeface="Times New Roman" pitchFamily="18" charset="0"/>
                <a:ea typeface="楷体" pitchFamily="49" charset="-122"/>
                <a:cs typeface="Times New Roman" panose="02020603050405020304" pitchFamily="18" charset="0"/>
              </a:rPr>
              <a:t>年底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这些省的集体保健医疗站发展到</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ea typeface="楷体" pitchFamily="49" charset="-122"/>
                <a:cs typeface="Times New Roman" panose="02020603050405020304" pitchFamily="18" charset="0"/>
              </a:rPr>
              <a:t>万个</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得出促进了社会主义改造和建设事业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彰显了社会主义制度的优越性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结合农村医疗保障事业的发展得出为农村医疗保障事业积累了有益经验。</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13" name="New picture"/>
          <p:cNvPicPr/>
          <p:nvPr/>
        </p:nvPicPr>
        <p:blipFill>
          <a:blip r:embed="rId4"/>
          <a:stretch>
            <a:fillRect/>
          </a:stretch>
        </p:blipFill>
        <p:spPr>
          <a:xfrm>
            <a:off x="12534900" y="11036300"/>
            <a:ext cx="304800" cy="228600"/>
          </a:xfrm>
          <a:prstGeom prst="cube">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PresentationFormat>On-screen Show (4:3)</PresentationFormat>
  <Paragraphs>129</Paragraphs>
  <Slides>30</Slides>
  <Notes>0</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自定义设计方案</vt:lpstr>
      <vt:lpstr>第15课　现代医疗卫生体系与社会生活</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vector>
  </TitlesOfParts>
  <LinksUpToDate>false</LinksUpToDate>
  <SharedDoc>false</SharedDoc>
  <HyperlinksChanged>false</HyperlinksChanged>
  <AppVersion>17.0600</AppVersion>
  <TotalTime>0</TotalTime>
  <Application>Aspose.Slides for Java</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2020-10-28T18:21:15Z</cp:lastPrinted>
  <dcterms:created xsi:type="dcterms:W3CDTF">2020-10-28T18:21:15Z</dcterms:created>
  <dcterms:modified xsi:type="dcterms:W3CDTF">2020-10-28T10:21:16Z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