
<file path=[Content_Types].xml><?xml version="1.0" encoding="utf-8"?>
<Types xmlns="http://schemas.openxmlformats.org/package/2006/content-types">
  <Default Extension="jpeg" ContentType="image/jpe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  <p:sldMasterId id="2147483672" r:id="rId4"/>
    <p:sldMasterId id="2147483683" r:id="rId5"/>
    <p:sldMasterId id="2147483694" r:id="rId6"/>
    <p:sldMasterId id="2147483705" r:id="rId7"/>
  </p:sldMasterIdLst>
  <p:notesMasterIdLst>
    <p:notesMasterId r:id="rId9"/>
  </p:notesMasterIdLst>
  <p:handoutMasterIdLst>
    <p:handoutMasterId r:id="rId17"/>
  </p:handoutMasterIdLst>
  <p:sldIdLst>
    <p:sldId id="295" r:id="rId8"/>
    <p:sldId id="319" r:id="rId10"/>
    <p:sldId id="296" r:id="rId11"/>
    <p:sldId id="416" r:id="rId12"/>
    <p:sldId id="419" r:id="rId13"/>
    <p:sldId id="415" r:id="rId14"/>
    <p:sldId id="418" r:id="rId15"/>
    <p:sldId id="320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FF0000"/>
    <a:srgbClr val="FEFEFE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15" autoAdjust="0"/>
    <p:restoredTop sz="87410" autoAdjust="0"/>
  </p:normalViewPr>
  <p:slideViewPr>
    <p:cSldViewPr snapToGrid="0">
      <p:cViewPr varScale="1">
        <p:scale>
          <a:sx n="65" d="100"/>
          <a:sy n="65" d="100"/>
        </p:scale>
        <p:origin x="1020" y="6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7" d="100"/>
          <a:sy n="57" d="100"/>
        </p:scale>
        <p:origin x="283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handoutMaster" Target="handoutMasters/handoutMaster1.xml"/><Relationship Id="rId16" Type="http://schemas.openxmlformats.org/officeDocument/2006/relationships/slide" Target="slides/slide8.xml"/><Relationship Id="rId15" Type="http://schemas.openxmlformats.org/officeDocument/2006/relationships/slide" Target="slides/slide7.xml"/><Relationship Id="rId14" Type="http://schemas.openxmlformats.org/officeDocument/2006/relationships/slide" Target="slides/slide6.xml"/><Relationship Id="rId13" Type="http://schemas.openxmlformats.org/officeDocument/2006/relationships/slide" Target="slides/slide5.xml"/><Relationship Id="rId12" Type="http://schemas.openxmlformats.org/officeDocument/2006/relationships/slide" Target="slides/slide4.xml"/><Relationship Id="rId11" Type="http://schemas.openxmlformats.org/officeDocument/2006/relationships/slide" Target="slides/slide3.xml"/><Relationship Id="rId10" Type="http://schemas.openxmlformats.org/officeDocument/2006/relationships/slide" Target="slides/slide2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7" Type="http://schemas.openxmlformats.org/officeDocument/2006/relationships/image" Target="../media/image1.jpeg"/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5" Type="http://schemas.openxmlformats.org/officeDocument/2006/relationships/image" Target="../media/image1.jpeg"/><Relationship Id="rId4" Type="http://schemas.openxmlformats.org/officeDocument/2006/relationships/tags" Target="../tags/tag58.xml"/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0"/>
            <a:ext cx="122936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tags" Target="../tags/tag64.xml"/><Relationship Id="rId17" Type="http://schemas.openxmlformats.org/officeDocument/2006/relationships/tags" Target="../tags/tag63.xml"/><Relationship Id="rId16" Type="http://schemas.openxmlformats.org/officeDocument/2006/relationships/tags" Target="../tags/tag62.xml"/><Relationship Id="rId15" Type="http://schemas.openxmlformats.org/officeDocument/2006/relationships/tags" Target="../tags/tag61.xml"/><Relationship Id="rId14" Type="http://schemas.openxmlformats.org/officeDocument/2006/relationships/tags" Target="../tags/tag60.xml"/><Relationship Id="rId13" Type="http://schemas.openxmlformats.org/officeDocument/2006/relationships/tags" Target="../tags/tag59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6" Type="http://schemas.openxmlformats.org/officeDocument/2006/relationships/theme" Target="../theme/theme2.xml"/><Relationship Id="rId15" Type="http://schemas.openxmlformats.org/officeDocument/2006/relationships/tags" Target="../tags/tag67.xml"/><Relationship Id="rId14" Type="http://schemas.openxmlformats.org/officeDocument/2006/relationships/tags" Target="../tags/tag66.xml"/><Relationship Id="rId13" Type="http://schemas.openxmlformats.org/officeDocument/2006/relationships/tags" Target="../tags/tag65.xml"/><Relationship Id="rId12" Type="http://schemas.microsoft.com/office/2007/relationships/hdphoto" Target="../media/image3.wdp"/><Relationship Id="rId11" Type="http://schemas.openxmlformats.org/officeDocument/2006/relationships/image" Target="../media/image2.png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6" Type="http://schemas.openxmlformats.org/officeDocument/2006/relationships/theme" Target="../theme/theme3.xml"/><Relationship Id="rId15" Type="http://schemas.openxmlformats.org/officeDocument/2006/relationships/tags" Target="../tags/tag70.xml"/><Relationship Id="rId14" Type="http://schemas.openxmlformats.org/officeDocument/2006/relationships/tags" Target="../tags/tag69.xml"/><Relationship Id="rId13" Type="http://schemas.openxmlformats.org/officeDocument/2006/relationships/tags" Target="../tags/tag68.xml"/><Relationship Id="rId12" Type="http://schemas.microsoft.com/office/2007/relationships/hdphoto" Target="../media/image3.wdp"/><Relationship Id="rId11" Type="http://schemas.openxmlformats.org/officeDocument/2006/relationships/image" Target="../media/image2.png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1.xml"/><Relationship Id="rId8" Type="http://schemas.openxmlformats.org/officeDocument/2006/relationships/slideLayout" Target="../slideLayouts/slideLayout40.xml"/><Relationship Id="rId7" Type="http://schemas.openxmlformats.org/officeDocument/2006/relationships/slideLayout" Target="../slideLayouts/slideLayout39.xml"/><Relationship Id="rId6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4.xml"/><Relationship Id="rId16" Type="http://schemas.openxmlformats.org/officeDocument/2006/relationships/theme" Target="../theme/theme4.xml"/><Relationship Id="rId15" Type="http://schemas.openxmlformats.org/officeDocument/2006/relationships/tags" Target="../tags/tag73.xml"/><Relationship Id="rId14" Type="http://schemas.openxmlformats.org/officeDocument/2006/relationships/tags" Target="../tags/tag72.xml"/><Relationship Id="rId13" Type="http://schemas.openxmlformats.org/officeDocument/2006/relationships/tags" Target="../tags/tag71.xml"/><Relationship Id="rId12" Type="http://schemas.microsoft.com/office/2007/relationships/hdphoto" Target="../media/image3.wdp"/><Relationship Id="rId11" Type="http://schemas.openxmlformats.org/officeDocument/2006/relationships/image" Target="../media/image2.png"/><Relationship Id="rId10" Type="http://schemas.openxmlformats.org/officeDocument/2006/relationships/slideLayout" Target="../slideLayouts/slideLayout42.xml"/><Relationship Id="rId1" Type="http://schemas.openxmlformats.org/officeDocument/2006/relationships/slideLayout" Target="../slideLayouts/slideLayout33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1.xml"/><Relationship Id="rId8" Type="http://schemas.openxmlformats.org/officeDocument/2006/relationships/slideLayout" Target="../slideLayouts/slideLayout50.xml"/><Relationship Id="rId7" Type="http://schemas.openxmlformats.org/officeDocument/2006/relationships/slideLayout" Target="../slideLayouts/slideLayout49.xml"/><Relationship Id="rId6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5.xml"/><Relationship Id="rId2" Type="http://schemas.openxmlformats.org/officeDocument/2006/relationships/slideLayout" Target="../slideLayouts/slideLayout44.xml"/><Relationship Id="rId16" Type="http://schemas.openxmlformats.org/officeDocument/2006/relationships/theme" Target="../theme/theme5.xml"/><Relationship Id="rId15" Type="http://schemas.openxmlformats.org/officeDocument/2006/relationships/tags" Target="../tags/tag76.xml"/><Relationship Id="rId14" Type="http://schemas.openxmlformats.org/officeDocument/2006/relationships/tags" Target="../tags/tag75.xml"/><Relationship Id="rId13" Type="http://schemas.openxmlformats.org/officeDocument/2006/relationships/tags" Target="../tags/tag74.xml"/><Relationship Id="rId12" Type="http://schemas.microsoft.com/office/2007/relationships/hdphoto" Target="../media/image3.wdp"/><Relationship Id="rId11" Type="http://schemas.openxmlformats.org/officeDocument/2006/relationships/image" Target="../media/image2.png"/><Relationship Id="rId10" Type="http://schemas.openxmlformats.org/officeDocument/2006/relationships/slideLayout" Target="../slideLayouts/slideLayout52.xml"/><Relationship Id="rId1" Type="http://schemas.openxmlformats.org/officeDocument/2006/relationships/slideLayout" Target="../slideLayouts/slideLayout43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1.xml"/><Relationship Id="rId8" Type="http://schemas.openxmlformats.org/officeDocument/2006/relationships/slideLayout" Target="../slideLayouts/slideLayout60.xml"/><Relationship Id="rId7" Type="http://schemas.openxmlformats.org/officeDocument/2006/relationships/slideLayout" Target="../slideLayouts/slideLayout59.xml"/><Relationship Id="rId6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6.xml"/><Relationship Id="rId3" Type="http://schemas.openxmlformats.org/officeDocument/2006/relationships/slideLayout" Target="../slideLayouts/slideLayout55.xml"/><Relationship Id="rId2" Type="http://schemas.openxmlformats.org/officeDocument/2006/relationships/slideLayout" Target="../slideLayouts/slideLayout54.xml"/><Relationship Id="rId13" Type="http://schemas.openxmlformats.org/officeDocument/2006/relationships/theme" Target="../theme/theme6.xml"/><Relationship Id="rId12" Type="http://schemas.openxmlformats.org/officeDocument/2006/relationships/image" Target="../media/image4.jpeg"/><Relationship Id="rId11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2.xml"/><Relationship Id="rId1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1">
            <a:alphaModFix amt="44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ransition>
    <p:random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1">
            <a:alphaModFix amt="44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</p:sldLayoutIdLst>
  <p:transition>
    <p:random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1">
            <a:alphaModFix amt="44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</p:sldLayoutIdLst>
  <p:transition>
    <p:random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1">
            <a:alphaModFix amt="44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</p:sldLayoutIdLst>
  <p:transition>
    <p:random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56" name="Rectangle 1188"/>
          <p:cNvSpPr>
            <a:spLocks noChangeArrowheads="1"/>
          </p:cNvSpPr>
          <p:nvPr userDrawn="1"/>
        </p:nvSpPr>
        <p:spPr bwMode="auto">
          <a:xfrm>
            <a:off x="5486401" y="50801"/>
            <a:ext cx="6720417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smtClean="0">
                <a:solidFill>
                  <a:srgbClr val="D6D7BB"/>
                </a:solidFill>
                <a:latin typeface="Times New Roman" panose="02020603050405020304" pitchFamily="18" charset="0"/>
              </a:rPr>
              <a:t>第</a:t>
            </a:r>
            <a:r>
              <a:rPr kumimoji="1" lang="en-US" altLang="zh-CN" sz="2800" smtClean="0">
                <a:solidFill>
                  <a:srgbClr val="D6D7BB"/>
                </a:solidFill>
                <a:latin typeface="Times New Roman" panose="02020603050405020304" pitchFamily="18" charset="0"/>
              </a:rPr>
              <a:t>25</a:t>
            </a:r>
            <a:r>
              <a:rPr kumimoji="1" lang="zh-CN" altLang="en-US" sz="2800" smtClean="0">
                <a:solidFill>
                  <a:srgbClr val="D6D7BB"/>
                </a:solidFill>
                <a:latin typeface="Times New Roman" panose="02020603050405020304" pitchFamily="18" charset="0"/>
              </a:rPr>
              <a:t>课 世界多极化趋势</a:t>
            </a:r>
            <a:endParaRPr kumimoji="1" lang="zh-CN" altLang="en-US" sz="2800" smtClean="0">
              <a:solidFill>
                <a:srgbClr val="D6D7BB"/>
              </a:solidFill>
              <a:latin typeface="Times New Roman" panose="02020603050405020304" pitchFamily="18" charset="0"/>
            </a:endParaRPr>
          </a:p>
        </p:txBody>
      </p:sp>
      <p:sp>
        <p:nvSpPr>
          <p:cNvPr id="59557" name="Rectangle 1189"/>
          <p:cNvSpPr>
            <a:spLocks noChangeArrowheads="1"/>
          </p:cNvSpPr>
          <p:nvPr userDrawn="1"/>
        </p:nvSpPr>
        <p:spPr bwMode="auto">
          <a:xfrm>
            <a:off x="0" y="706439"/>
            <a:ext cx="12192000" cy="274637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1800" smtClean="0">
              <a:solidFill>
                <a:srgbClr val="000000"/>
              </a:solidFill>
            </a:endParaRPr>
          </a:p>
        </p:txBody>
      </p:sp>
      <p:sp>
        <p:nvSpPr>
          <p:cNvPr id="59558" name="Rectangle 1190"/>
          <p:cNvSpPr>
            <a:spLocks noChangeArrowheads="1"/>
          </p:cNvSpPr>
          <p:nvPr userDrawn="1"/>
        </p:nvSpPr>
        <p:spPr bwMode="auto">
          <a:xfrm>
            <a:off x="0" y="984250"/>
            <a:ext cx="12192000" cy="5873750"/>
          </a:xfrm>
          <a:prstGeom prst="rect">
            <a:avLst/>
          </a:prstGeom>
          <a:solidFill>
            <a:srgbClr val="E2DFD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180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67805" y="944273"/>
            <a:ext cx="1165518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800" b="1" dirty="0"/>
              <a:t>第</a:t>
            </a:r>
            <a:r>
              <a:rPr lang="en-US" altLang="zh-CN" sz="4800" b="1" dirty="0"/>
              <a:t>9</a:t>
            </a:r>
            <a:r>
              <a:rPr lang="zh-CN" altLang="en-US" sz="4800" b="1" dirty="0"/>
              <a:t>课 当代中国的法治与精神文明建设</a:t>
            </a:r>
            <a:endParaRPr lang="zh-CN" altLang="zh-CN" sz="4800" dirty="0"/>
          </a:p>
        </p:txBody>
      </p:sp>
      <p:sp>
        <p:nvSpPr>
          <p:cNvPr id="3" name="矩形 2"/>
          <p:cNvSpPr/>
          <p:nvPr/>
        </p:nvSpPr>
        <p:spPr>
          <a:xfrm>
            <a:off x="1090825" y="2257879"/>
            <a:ext cx="1044413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4000" b="1" kern="100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【课标要求</a:t>
            </a:r>
            <a:r>
              <a:rPr lang="zh-CN" altLang="zh-CN" sz="40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en-US" altLang="zh-CN" sz="4000" b="1" kern="100" dirty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33375" indent="266700" algn="just">
              <a:spcAft>
                <a:spcPts val="0"/>
              </a:spcAft>
            </a:pPr>
            <a:r>
              <a:rPr lang="en-US" altLang="zh-CN" sz="3200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</a:t>
            </a:r>
            <a:endParaRPr lang="en-US" altLang="zh-CN" sz="3200" kern="100" dirty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33375" indent="266700" algn="just">
              <a:spcAft>
                <a:spcPts val="0"/>
              </a:spcAft>
            </a:pPr>
            <a:r>
              <a:rPr lang="zh-CN" altLang="en-US" sz="32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</a:t>
            </a:r>
            <a:r>
              <a:rPr lang="zh-CN" altLang="en-US" sz="3200" b="1" kern="10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通</a:t>
            </a:r>
            <a:r>
              <a:rPr lang="zh-CN" altLang="en-US" sz="3200" b="1" kern="10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过本单元学习，了解古代中国法律、礼教并用的治理手段，了解近代西方法律的渊源和基本特征，以及当代中国的法制建设和精神文明建设成就。</a:t>
            </a:r>
            <a:endParaRPr lang="zh-CN" altLang="zh-CN" sz="3200" b="1" kern="10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33375" indent="266700" algn="just">
              <a:spcAft>
                <a:spcPts val="0"/>
              </a:spcAft>
            </a:pPr>
            <a:endParaRPr lang="zh-CN" altLang="zh-CN" sz="3200" b="1" kern="10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zh-CN" altLang="en-US" sz="2400" kern="100" dirty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31245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/>
              <a:t>第</a:t>
            </a:r>
            <a:r>
              <a:rPr lang="zh-CN" altLang="en-US" sz="2400" dirty="0"/>
              <a:t>三</a:t>
            </a:r>
            <a:r>
              <a:rPr lang="zh-CN" altLang="en-US" sz="2400" dirty="0" smtClean="0"/>
              <a:t>单元  法律与教化</a:t>
            </a:r>
            <a:endParaRPr lang="zh-CN" altLang="en-US" sz="24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导入新课</a:t>
            </a: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5134792" y="20678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9</a:t>
            </a:r>
            <a:r>
              <a:rPr lang="zh-CN" altLang="en-US" dirty="0"/>
              <a:t>课 当代中国的法治与精神文明建设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786405" y="1186897"/>
            <a:ext cx="1074683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法</a:t>
            </a:r>
            <a:r>
              <a:rPr lang="zh-CN" altLang="en-US" sz="32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律与教化是社会治理的重要工具。法律着眼于防范与惩处，教化着眼于教育与引导，两者相辅相成。</a:t>
            </a:r>
            <a:endParaRPr lang="zh-CN" altLang="en-US" sz="3200" b="1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中</a:t>
            </a:r>
            <a:r>
              <a:rPr lang="zh-CN" altLang="en-US" sz="32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国古代法律最早成文于春秋时期，确立于秦，成熟于隋唐，形成了中华法系礼法结合是中华法系的重要特点。</a:t>
            </a:r>
            <a:endParaRPr lang="zh-CN" altLang="en-US" sz="3200" b="1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西</a:t>
            </a:r>
            <a:r>
              <a:rPr lang="zh-CN" altLang="en-US" sz="32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方法律在罗马法的基础上，英国和法国分别发展了英美法系和大陆法系，强调司法独立、保护个人权利。</a:t>
            </a:r>
            <a:endParaRPr lang="zh-CN" altLang="en-US" sz="3200" b="1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新</a:t>
            </a:r>
            <a:r>
              <a:rPr lang="zh-CN" altLang="en-US" sz="32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中国成立后，法治建设取得显著成就，形成了中国特色社会主义法律体系，全面推进依法治国；社会主义精神文明建设取得新成就，形成了社会主义核心价值观。</a:t>
            </a:r>
            <a:endParaRPr lang="zh-CN" altLang="en-US" sz="3200" b="1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22302" y="2725691"/>
            <a:ext cx="551946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/>
              <a:t>一</a:t>
            </a:r>
            <a:r>
              <a:rPr lang="zh-CN" altLang="en-US" sz="3200" b="1" dirty="0" smtClean="0"/>
              <a:t>、</a:t>
            </a:r>
            <a:r>
              <a:rPr lang="zh-CN" altLang="en-US" sz="3200" b="1" dirty="0"/>
              <a:t>新中</a:t>
            </a:r>
            <a:r>
              <a:rPr lang="zh-CN" altLang="en-US" sz="3200" b="1" dirty="0" smtClean="0"/>
              <a:t>国的法制进程</a:t>
            </a:r>
            <a:r>
              <a:rPr lang="zh-CN" altLang="zh-CN" sz="3200" b="1" dirty="0" smtClean="0"/>
              <a:t>：</a:t>
            </a:r>
            <a:endParaRPr lang="en-US" altLang="zh-CN" sz="3200" b="1" dirty="0" smtClean="0"/>
          </a:p>
          <a:p>
            <a:endParaRPr lang="zh-CN" altLang="zh-CN" sz="3200" dirty="0"/>
          </a:p>
          <a:p>
            <a:r>
              <a:rPr lang="zh-CN" altLang="en-US" sz="3200" b="1" dirty="0"/>
              <a:t>二</a:t>
            </a:r>
            <a:r>
              <a:rPr lang="zh-CN" altLang="en-US" sz="3200" b="1" dirty="0" smtClean="0"/>
              <a:t>、社会主义精神文明建设：</a:t>
            </a:r>
            <a:endParaRPr lang="en-US" altLang="zh-CN" sz="3200" b="1" dirty="0" smtClean="0"/>
          </a:p>
        </p:txBody>
      </p:sp>
      <p:sp>
        <p:nvSpPr>
          <p:cNvPr id="8" name="文本框 7"/>
          <p:cNvSpPr txBox="1"/>
          <p:nvPr/>
        </p:nvSpPr>
        <p:spPr>
          <a:xfrm>
            <a:off x="511541" y="739244"/>
            <a:ext cx="11107614" cy="90588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9</a:t>
            </a:r>
            <a:r>
              <a:rPr lang="zh-CN" altLang="en-US" dirty="0"/>
              <a:t>课 </a:t>
            </a:r>
            <a:r>
              <a:rPr lang="zh-CN" altLang="en-US" dirty="0" smtClean="0"/>
              <a:t> 当</a:t>
            </a:r>
            <a:r>
              <a:rPr lang="zh-CN" altLang="en-US" dirty="0"/>
              <a:t>代中国的法治与精神文明建设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知</a:t>
            </a:r>
            <a:r>
              <a:rPr lang="zh-CN" altLang="en-US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识结构</a:t>
            </a: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9</a:t>
            </a:r>
            <a:r>
              <a:rPr lang="zh-CN" altLang="en-US" dirty="0"/>
              <a:t>课 当代中国的法治与精神文明建设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29824" y="660917"/>
            <a:ext cx="46987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/>
              <a:t>一</a:t>
            </a:r>
            <a:r>
              <a:rPr lang="zh-CN" altLang="en-US" sz="3200" b="1" dirty="0" smtClean="0"/>
              <a:t>、</a:t>
            </a:r>
            <a:r>
              <a:rPr lang="zh-CN" altLang="en-US" sz="3200" b="1" dirty="0"/>
              <a:t>新中</a:t>
            </a:r>
            <a:r>
              <a:rPr lang="zh-CN" altLang="en-US" sz="3200" b="1" dirty="0" smtClean="0"/>
              <a:t>国的法制进程</a:t>
            </a:r>
            <a:r>
              <a:rPr lang="zh-CN" altLang="zh-CN" sz="3200" b="1" dirty="0" smtClean="0"/>
              <a:t>：</a:t>
            </a:r>
            <a:endParaRPr lang="en-US" altLang="zh-CN" sz="3200" b="1" dirty="0" smtClean="0"/>
          </a:p>
        </p:txBody>
      </p:sp>
      <p:sp>
        <p:nvSpPr>
          <p:cNvPr id="6" name="文本框 5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9</a:t>
            </a:r>
            <a:r>
              <a:rPr lang="zh-CN" altLang="en-US" dirty="0"/>
              <a:t>课 当代中国的法治与精神文明建设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106973" y="1386037"/>
            <a:ext cx="10055638" cy="39703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06070"/>
            <a:r>
              <a:rPr lang="en-US" altLang="zh-CN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1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、</a:t>
            </a:r>
            <a:r>
              <a:rPr lang="en-US" altLang="zh-CN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20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世纪</a:t>
            </a:r>
            <a:r>
              <a:rPr lang="en-US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50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年代：中国社会主义法制的初创时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期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：</a:t>
            </a:r>
            <a:endParaRPr lang="en-US" altLang="zh-CN" sz="2800" b="1" kern="0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Songti SC"/>
            </a:endParaRPr>
          </a:p>
          <a:p>
            <a:pPr indent="306070"/>
            <a:endParaRPr lang="en-US" altLang="zh-CN" sz="2800" b="1" kern="0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Songti SC"/>
            </a:endParaRPr>
          </a:p>
          <a:p>
            <a:pPr indent="306070"/>
            <a:endParaRPr lang="en-US" altLang="zh-CN" sz="2800" b="1" kern="0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Songti SC"/>
            </a:endParaRPr>
          </a:p>
          <a:p>
            <a:pPr indent="306070"/>
            <a:r>
              <a:rPr lang="en-US" altLang="zh-CN" sz="2800" b="1" kern="10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 kern="10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、“文</a:t>
            </a:r>
            <a:r>
              <a:rPr lang="zh-CN" altLang="en-US" sz="2800" b="1" kern="10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化大革命”十年动乱，社会主义法治遭到严重破</a:t>
            </a:r>
            <a:r>
              <a:rPr lang="zh-CN" altLang="en-US" sz="2800" b="1" kern="10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坏：</a:t>
            </a:r>
            <a:endParaRPr lang="en-US" altLang="zh-CN" sz="2800" b="1" kern="100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6070"/>
            <a:endParaRPr lang="en-US" altLang="zh-CN" sz="2800" b="1" kern="100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6070"/>
            <a:r>
              <a:rPr lang="en-US" altLang="zh-CN" sz="2800" b="1" kern="10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 kern="10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kern="10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20</a:t>
            </a:r>
            <a:r>
              <a:rPr lang="zh-CN" altLang="en-US" sz="2800" b="1" kern="10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世纪</a:t>
            </a:r>
            <a:r>
              <a:rPr lang="en-US" altLang="zh-CN" sz="2800" b="1" kern="10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80</a:t>
            </a:r>
            <a:r>
              <a:rPr lang="zh-CN" altLang="en-US" sz="2800" b="1" kern="10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年代前后：中国的法治建设进入新的发展时</a:t>
            </a:r>
            <a:r>
              <a:rPr lang="zh-CN" altLang="en-US" sz="2800" b="1" kern="10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期：</a:t>
            </a:r>
            <a:endParaRPr lang="en-US" altLang="zh-CN" sz="2800" b="1" kern="100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6070"/>
            <a:endParaRPr lang="en-US" altLang="zh-CN" sz="2800" b="1" kern="100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6070"/>
            <a:r>
              <a:rPr lang="en-US" altLang="zh-CN" sz="28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en-US" altLang="zh-CN" sz="2800" b="1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306070"/>
            <a:r>
              <a:rPr lang="en-US" altLang="zh-CN" sz="28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zh-CN" sz="28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世纪</a:t>
            </a:r>
            <a:r>
              <a:rPr lang="en-US" altLang="zh-CN" sz="28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90</a:t>
            </a:r>
            <a:r>
              <a:rPr lang="zh-CN" altLang="zh-CN" sz="28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年代后：中国的法治建设进一步加</a:t>
            </a:r>
            <a:r>
              <a:rPr lang="zh-CN" altLang="zh-CN" sz="28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强</a:t>
            </a:r>
            <a:r>
              <a:rPr lang="zh-CN" altLang="en-US" sz="28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endParaRPr lang="zh-CN" altLang="en-US" sz="2800" b="1" kern="100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17048" y="2017130"/>
            <a:ext cx="104679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）表现：①②   （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）意义：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确立了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初步奠定了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98508" y="4193604"/>
            <a:ext cx="86725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表现：①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1978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年十一届三中全会  ②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1982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年前后   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92262" y="5464228"/>
            <a:ext cx="93955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背景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表现：①中共十五大  ②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1999—2004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  ③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2010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29824" y="660917"/>
            <a:ext cx="46987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/>
              <a:t>一</a:t>
            </a:r>
            <a:r>
              <a:rPr lang="zh-CN" altLang="en-US" sz="3200" b="1" dirty="0" smtClean="0"/>
              <a:t>、</a:t>
            </a:r>
            <a:r>
              <a:rPr lang="zh-CN" altLang="en-US" sz="3200" b="1" dirty="0"/>
              <a:t>新中</a:t>
            </a:r>
            <a:r>
              <a:rPr lang="zh-CN" altLang="en-US" sz="3200" b="1" dirty="0" smtClean="0"/>
              <a:t>国的法制进程</a:t>
            </a:r>
            <a:r>
              <a:rPr lang="zh-CN" altLang="zh-CN" sz="3200" b="1" dirty="0" smtClean="0"/>
              <a:t>：</a:t>
            </a:r>
            <a:endParaRPr lang="en-US" altLang="zh-CN" sz="3200" b="1" dirty="0" smtClean="0"/>
          </a:p>
        </p:txBody>
      </p:sp>
      <p:sp>
        <p:nvSpPr>
          <p:cNvPr id="6" name="文本框 5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9</a:t>
            </a:r>
            <a:r>
              <a:rPr lang="zh-CN" altLang="en-US" dirty="0"/>
              <a:t>课 当代中国的法治与精神文明建设</a:t>
            </a:r>
            <a:endParaRPr lang="zh-CN" altLang="en-US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795" y="1555409"/>
            <a:ext cx="9907230" cy="4520927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1389022" y="1552021"/>
            <a:ext cx="9702777" cy="4524315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  <a:prstDash val="sysDot"/>
          </a:ln>
        </p:spPr>
        <p:txBody>
          <a:bodyPr wrap="square">
            <a:spAutoFit/>
          </a:bodyPr>
          <a:lstStyle/>
          <a:p>
            <a:pPr indent="304800">
              <a:lnSpc>
                <a:spcPct val="150000"/>
              </a:lnSpc>
            </a:pPr>
            <a:r>
              <a:rPr lang="en-US" altLang="zh-CN" sz="32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 </a:t>
            </a:r>
            <a:r>
              <a:rPr lang="zh-CN" altLang="zh-CN" sz="32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中</a:t>
            </a:r>
            <a:r>
              <a:rPr lang="zh-CN" altLang="zh-CN" sz="32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共十八大以来，党领导人民全面依法治国，加强宪法实施和监督，维护宪法权威；推进科学立法、民主立法、依法立法，以良法促进发展、保障善治；做到依法治国、依法执政、依法行政共同推进，法治国家、法治政府、法治社会一体建设；深化司法改革，让人民群众在每一个司法案件中感受到公平正义。</a:t>
            </a:r>
            <a:endParaRPr lang="zh-CN" altLang="zh-CN" sz="2400" b="1" kern="100" dirty="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492057" y="690414"/>
            <a:ext cx="55194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二、社会主义精神文明建设：</a:t>
            </a:r>
            <a:endParaRPr lang="en-US" altLang="zh-CN" sz="3200" b="1" dirty="0" smtClean="0"/>
          </a:p>
        </p:txBody>
      </p:sp>
      <p:sp>
        <p:nvSpPr>
          <p:cNvPr id="6" name="文本框 5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9</a:t>
            </a:r>
            <a:r>
              <a:rPr lang="zh-CN" altLang="en-US" dirty="0"/>
              <a:t>课 当代中国的法治与精神文明建设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222912" y="1483740"/>
            <a:ext cx="6057749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06070"/>
            <a:r>
              <a:rPr lang="en-US" altLang="zh-CN" sz="32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1</a:t>
            </a:r>
            <a:r>
              <a:rPr lang="zh-CN" altLang="en-US" sz="32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</a:t>
            </a:r>
            <a:r>
              <a:rPr lang="zh-CN" altLang="zh-CN" sz="32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社</a:t>
            </a:r>
            <a:r>
              <a:rPr lang="zh-CN" altLang="zh-CN" sz="32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会主义革命和建设时</a:t>
            </a:r>
            <a:r>
              <a:rPr lang="zh-CN" altLang="zh-CN" sz="32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期</a:t>
            </a:r>
            <a:r>
              <a:rPr lang="zh-CN" altLang="en-US" sz="32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en-US" altLang="zh-CN" sz="3200" b="1" kern="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306070"/>
            <a:endParaRPr lang="en-US" altLang="zh-CN" sz="3200" b="1" kern="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6070"/>
            <a:endParaRPr lang="en-US" altLang="zh-CN" sz="3200" b="1" kern="0" dirty="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6070"/>
            <a:r>
              <a:rPr lang="en-US" altLang="zh-CN" sz="32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32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、改革开放以来：</a:t>
            </a:r>
            <a:endParaRPr lang="zh-CN" altLang="zh-CN" sz="3200" kern="100" dirty="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82901" y="2037737"/>
            <a:ext cx="83054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表现：①发扬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…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精神；涌现出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… 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endParaRPr lang="en-US" altLang="zh-CN" sz="28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②形成了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…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大的风尚、政治氛围、行动准则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82901" y="3618358"/>
            <a:ext cx="975138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表现：①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世纪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80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年代：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五讲四美三热爱”</a:t>
            </a:r>
            <a:endParaRPr lang="en-US" altLang="zh-CN" sz="28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世纪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90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年代：创建活动、爱国主义教育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③2001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年从以德治国的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高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度进一步规划思想道德建设</a:t>
            </a:r>
            <a:endParaRPr lang="en-US" altLang="zh-CN" sz="28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④ 2006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年以来：社会主义核心价值观：</a:t>
            </a:r>
            <a:endParaRPr lang="en-US" altLang="zh-CN" sz="28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 </a:t>
            </a:r>
            <a:r>
              <a:rPr lang="zh-CN" altLang="en-US" sz="28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提出、内容、意义</a:t>
            </a:r>
            <a:endParaRPr lang="en-US" altLang="zh-CN" sz="2800" b="1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 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492057" y="690414"/>
            <a:ext cx="55194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二、社会主义精神文明建设：</a:t>
            </a:r>
            <a:endParaRPr lang="en-US" altLang="zh-CN" sz="3200" b="1" dirty="0" smtClean="0"/>
          </a:p>
        </p:txBody>
      </p:sp>
      <p:sp>
        <p:nvSpPr>
          <p:cNvPr id="6" name="文本框 5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9</a:t>
            </a:r>
            <a:r>
              <a:rPr lang="zh-CN" altLang="en-US" dirty="0"/>
              <a:t>课 当代中国的法治与精神文明建设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483" y="1201445"/>
            <a:ext cx="4341851" cy="536158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140" y="1275188"/>
            <a:ext cx="4297260" cy="52878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课堂小结</a:t>
            </a: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9</a:t>
            </a:r>
            <a:r>
              <a:rPr lang="zh-CN" altLang="en-US" dirty="0"/>
              <a:t>课 当代中国的法治与精神文明建设</a:t>
            </a:r>
            <a:endParaRPr lang="zh-CN" altLang="en-US" dirty="0"/>
          </a:p>
        </p:txBody>
      </p:sp>
      <p:sp>
        <p:nvSpPr>
          <p:cNvPr id="6" name="文本框 5"/>
          <p:cNvSpPr txBox="1"/>
          <p:nvPr/>
        </p:nvSpPr>
        <p:spPr>
          <a:xfrm>
            <a:off x="763623" y="1733991"/>
            <a:ext cx="109440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/>
              <a:t>一</a:t>
            </a:r>
            <a:r>
              <a:rPr lang="zh-CN" altLang="en-US" sz="3200" b="1" dirty="0" smtClean="0"/>
              <a:t>、</a:t>
            </a:r>
            <a:r>
              <a:rPr lang="zh-CN" altLang="en-US" sz="3200" b="1" dirty="0"/>
              <a:t>新中</a:t>
            </a:r>
            <a:r>
              <a:rPr lang="zh-CN" altLang="en-US" sz="3200" b="1" dirty="0" smtClean="0"/>
              <a:t>国的法制进程</a:t>
            </a:r>
            <a:r>
              <a:rPr lang="zh-CN" altLang="zh-CN" sz="3200" b="1" dirty="0" smtClean="0"/>
              <a:t>：</a:t>
            </a:r>
            <a:r>
              <a:rPr lang="en-US" altLang="zh-CN" sz="3200" b="1" dirty="0"/>
              <a:t> </a:t>
            </a:r>
            <a:r>
              <a:rPr lang="en-US" altLang="zh-CN" sz="3200" b="1" dirty="0" smtClean="0"/>
              <a:t>       </a:t>
            </a:r>
            <a:r>
              <a:rPr lang="zh-CN" altLang="en-US" sz="3200" b="1" dirty="0" smtClean="0"/>
              <a:t>二、社会主义精神文明建设：</a:t>
            </a:r>
            <a:endParaRPr lang="en-US" altLang="zh-CN" sz="3200" b="1" dirty="0" smtClean="0"/>
          </a:p>
        </p:txBody>
      </p:sp>
      <p:sp>
        <p:nvSpPr>
          <p:cNvPr id="9" name="文本框 8"/>
          <p:cNvSpPr txBox="1"/>
          <p:nvPr/>
        </p:nvSpPr>
        <p:spPr>
          <a:xfrm>
            <a:off x="763623" y="675661"/>
            <a:ext cx="11107614" cy="90588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9</a:t>
            </a:r>
            <a:r>
              <a:rPr lang="zh-CN" altLang="en-US" dirty="0"/>
              <a:t>课 </a:t>
            </a:r>
            <a:r>
              <a:rPr lang="zh-CN" altLang="en-US" dirty="0" smtClean="0"/>
              <a:t> 当</a:t>
            </a:r>
            <a:r>
              <a:rPr lang="zh-CN" altLang="en-US" dirty="0"/>
              <a:t>代中国的法治与精神文明建设</a:t>
            </a:r>
            <a:endParaRPr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416691" y="2471207"/>
            <a:ext cx="561539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06070"/>
            <a:r>
              <a:rPr lang="en-US" altLang="zh-CN" sz="24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1</a:t>
            </a:r>
            <a:r>
              <a:rPr lang="zh-CN" altLang="en-US" sz="24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、</a:t>
            </a:r>
            <a:r>
              <a:rPr lang="en-US" altLang="zh-CN" sz="24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20</a:t>
            </a:r>
            <a:r>
              <a:rPr lang="zh-CN" altLang="zh-CN" sz="24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世纪</a:t>
            </a:r>
            <a:r>
              <a:rPr lang="en-US" altLang="zh-CN" sz="24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50</a:t>
            </a:r>
            <a:r>
              <a:rPr lang="zh-CN" altLang="zh-CN" sz="24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年代：中国社</a:t>
            </a:r>
            <a:r>
              <a:rPr lang="zh-CN" altLang="zh-CN" sz="24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会</a:t>
            </a:r>
            <a:endParaRPr lang="en-US" altLang="zh-CN" sz="2400" b="1" kern="0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Songti SC"/>
            </a:endParaRPr>
          </a:p>
          <a:p>
            <a:pPr indent="306070"/>
            <a:r>
              <a:rPr lang="en-US" altLang="zh-CN" sz="24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 </a:t>
            </a:r>
            <a:r>
              <a:rPr lang="en-US" altLang="zh-CN" sz="24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   </a:t>
            </a:r>
            <a:r>
              <a:rPr lang="zh-CN" altLang="zh-CN" sz="24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主</a:t>
            </a:r>
            <a:r>
              <a:rPr lang="zh-CN" altLang="zh-CN" sz="24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义法制的初创时</a:t>
            </a:r>
            <a:r>
              <a:rPr lang="zh-CN" altLang="zh-CN" sz="24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期</a:t>
            </a:r>
            <a:r>
              <a:rPr lang="zh-CN" altLang="en-US" sz="24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：</a:t>
            </a:r>
            <a:endParaRPr lang="en-US" altLang="zh-CN" sz="2400" b="1" kern="0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Songti SC"/>
            </a:endParaRPr>
          </a:p>
          <a:p>
            <a:pPr indent="306070"/>
            <a:endParaRPr lang="en-US" altLang="zh-CN" sz="2400" b="1" kern="0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Songti SC"/>
            </a:endParaRPr>
          </a:p>
          <a:p>
            <a:pPr indent="306070"/>
            <a:r>
              <a:rPr lang="en-US" altLang="zh-CN" sz="2400" b="1" kern="10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kern="10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、“文</a:t>
            </a:r>
            <a:r>
              <a:rPr lang="zh-CN" altLang="en-US" sz="2400" b="1" kern="10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化大革命”十年动乱</a:t>
            </a:r>
            <a:r>
              <a:rPr lang="zh-CN" altLang="en-US" sz="2400" b="1" kern="10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  </a:t>
            </a:r>
            <a:endParaRPr lang="en-US" altLang="zh-CN" sz="2400" b="1" kern="100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6070"/>
            <a:r>
              <a:rPr lang="en-US" altLang="zh-CN" sz="2400" b="1" kern="10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kern="10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en-US" sz="2400" b="1" kern="10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社</a:t>
            </a:r>
            <a:r>
              <a:rPr lang="zh-CN" altLang="en-US" sz="2400" b="1" kern="10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会主义法治遭到严重破</a:t>
            </a:r>
            <a:r>
              <a:rPr lang="zh-CN" altLang="en-US" sz="2400" b="1" kern="10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坏：</a:t>
            </a:r>
            <a:endParaRPr lang="en-US" altLang="zh-CN" sz="2400" b="1" kern="100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6070"/>
            <a:r>
              <a:rPr lang="en-US" altLang="zh-CN" sz="2400" b="1" kern="10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b="1" kern="10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400" b="1" kern="10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20</a:t>
            </a:r>
            <a:r>
              <a:rPr lang="zh-CN" altLang="en-US" sz="2400" b="1" kern="10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世纪</a:t>
            </a:r>
            <a:r>
              <a:rPr lang="en-US" altLang="zh-CN" sz="2400" b="1" kern="10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80</a:t>
            </a:r>
            <a:r>
              <a:rPr lang="zh-CN" altLang="en-US" sz="2400" b="1" kern="10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年代前后：中</a:t>
            </a:r>
            <a:r>
              <a:rPr lang="zh-CN" altLang="en-US" sz="2400" b="1" kern="10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国</a:t>
            </a:r>
            <a:endParaRPr lang="en-US" altLang="zh-CN" sz="2400" b="1" kern="100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6070"/>
            <a:r>
              <a:rPr lang="en-US" altLang="zh-CN" sz="2400" b="1" kern="10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kern="10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2400" b="1" kern="10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</a:t>
            </a:r>
            <a:r>
              <a:rPr lang="zh-CN" altLang="en-US" sz="2400" b="1" kern="10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法治建设进入新的发展时</a:t>
            </a:r>
            <a:r>
              <a:rPr lang="zh-CN" altLang="en-US" sz="2400" b="1" kern="10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期：</a:t>
            </a:r>
            <a:endParaRPr lang="en-US" altLang="zh-CN" sz="2400" b="1" kern="100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6070"/>
            <a:r>
              <a:rPr lang="en-US" altLang="zh-CN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en-US" altLang="zh-CN" sz="2400" b="1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306070"/>
            <a:r>
              <a:rPr lang="en-US" altLang="zh-CN" sz="24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zh-CN" sz="24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世纪</a:t>
            </a:r>
            <a:r>
              <a:rPr lang="en-US" altLang="zh-CN" sz="24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90</a:t>
            </a:r>
            <a:r>
              <a:rPr lang="zh-CN" altLang="zh-CN" sz="24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年代后：中国的</a:t>
            </a:r>
            <a:r>
              <a:rPr lang="zh-CN" altLang="zh-CN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法</a:t>
            </a:r>
            <a:endParaRPr lang="en-US" altLang="zh-CN" sz="2400" b="1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306070"/>
            <a:r>
              <a:rPr lang="en-US" altLang="zh-CN" sz="24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zh-CN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治</a:t>
            </a:r>
            <a:r>
              <a:rPr lang="zh-CN" altLang="zh-CN" sz="24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建设进一步加</a:t>
            </a:r>
            <a:r>
              <a:rPr lang="zh-CN" altLang="zh-CN" sz="24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强</a:t>
            </a:r>
            <a:r>
              <a:rPr lang="zh-CN" altLang="en-US" sz="24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endParaRPr lang="zh-CN" altLang="en-US" sz="2400" b="1" kern="100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28054" y="3208423"/>
            <a:ext cx="47067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）表现：①②  （</a:t>
            </a:r>
            <a:r>
              <a:rPr lang="en-US" altLang="zh-CN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）意义：①</a:t>
            </a:r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2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82216" y="5030566"/>
            <a:ext cx="62616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表现：①</a:t>
            </a:r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1978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年十一届三中全会 ②</a:t>
            </a:r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1982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年前后   </a:t>
            </a:r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2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57806" y="6167892"/>
            <a:ext cx="67794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背景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表现：①中共十五大 ②</a:t>
            </a:r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1999—2004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 ③</a:t>
            </a:r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2010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endParaRPr lang="zh-CN" altLang="en-US" sz="2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829770" y="2423593"/>
            <a:ext cx="467115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06070"/>
            <a:r>
              <a:rPr lang="en-US" altLang="zh-CN" sz="24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1</a:t>
            </a:r>
            <a:r>
              <a:rPr lang="zh-CN" altLang="en-US" sz="24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</a:t>
            </a:r>
            <a:r>
              <a:rPr lang="zh-CN" altLang="zh-CN" sz="24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社</a:t>
            </a:r>
            <a:r>
              <a:rPr lang="zh-CN" altLang="zh-CN" sz="24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会主义革命和建设时</a:t>
            </a:r>
            <a:r>
              <a:rPr lang="zh-CN" altLang="zh-CN" sz="24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期</a:t>
            </a:r>
            <a:r>
              <a:rPr lang="zh-CN" altLang="en-US" sz="24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en-US" altLang="zh-CN" sz="2400" b="1" kern="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306070"/>
            <a:endParaRPr lang="en-US" altLang="zh-CN" sz="2400" b="1" kern="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6070"/>
            <a:endParaRPr lang="en-US" altLang="zh-CN" sz="2400" b="1" kern="0" dirty="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6070"/>
            <a:endParaRPr lang="en-US" altLang="zh-CN" sz="2400" b="1" kern="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6070"/>
            <a:r>
              <a:rPr lang="en-US" altLang="zh-CN" sz="24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、改革开放以来：</a:t>
            </a:r>
            <a:endParaRPr lang="zh-CN" altLang="zh-CN" sz="2400" kern="100" dirty="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043453" y="2914126"/>
            <a:ext cx="431720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表现：①发扬</a:t>
            </a:r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…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精神；涌现出</a:t>
            </a:r>
            <a:r>
              <a:rPr lang="en-US" altLang="zh-CN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… </a:t>
            </a:r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endParaRPr lang="en-US" altLang="zh-CN" sz="20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②形成了</a:t>
            </a:r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…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大的风尚、政治</a:t>
            </a:r>
            <a:endParaRPr lang="en-US" altLang="zh-CN" sz="20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氛围、行动准则</a:t>
            </a:r>
            <a:endParaRPr lang="zh-CN" altLang="en-US" sz="2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829770" y="4601452"/>
            <a:ext cx="615991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表现：①</a:t>
            </a:r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世纪</a:t>
            </a:r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80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年代：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五讲四美三热爱”</a:t>
            </a:r>
            <a:endParaRPr lang="en-US" altLang="zh-CN" sz="20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世纪</a:t>
            </a:r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90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年代：创建活动、爱国主义教育</a:t>
            </a:r>
            <a:endParaRPr lang="en-US" altLang="zh-CN" sz="2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③2001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年从以德治国的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高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度进一步</a:t>
            </a:r>
            <a:endParaRPr lang="en-US" altLang="zh-CN" sz="20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规划思想道德建设</a:t>
            </a:r>
            <a:endParaRPr lang="en-US" altLang="zh-CN" sz="20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④ 2006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年以来：社会主义核心价值观：</a:t>
            </a:r>
            <a:endParaRPr lang="en-US" altLang="zh-CN" sz="20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 </a:t>
            </a:r>
            <a:r>
              <a:rPr lang="zh-CN" altLang="en-US" sz="20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提出、内容、意义</a:t>
            </a:r>
            <a:endParaRPr lang="en-US" altLang="zh-CN" sz="2000" b="1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 </a:t>
            </a:r>
            <a:endParaRPr lang="zh-CN" altLang="en-US" sz="2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5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6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7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8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9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0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4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5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6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7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000000"/>
      </a:folHlink>
    </a:clrScheme>
    <a:fontScheme name="1_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1655</Words>
  <Application>WPS 演示</Application>
  <PresentationFormat>宽屏</PresentationFormat>
  <Paragraphs>121</Paragraphs>
  <Slides>8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6</vt:i4>
      </vt:variant>
      <vt:variant>
        <vt:lpstr>幻灯片标题</vt:lpstr>
      </vt:variant>
      <vt:variant>
        <vt:i4>8</vt:i4>
      </vt:variant>
    </vt:vector>
  </HeadingPairs>
  <TitlesOfParts>
    <vt:vector size="27" baseType="lpstr">
      <vt:lpstr>Arial</vt:lpstr>
      <vt:lpstr>宋体</vt:lpstr>
      <vt:lpstr>Wingdings</vt:lpstr>
      <vt:lpstr>黑体</vt:lpstr>
      <vt:lpstr>Times New Roman</vt:lpstr>
      <vt:lpstr>微软雅黑</vt:lpstr>
      <vt:lpstr>Calibri</vt:lpstr>
      <vt:lpstr>Songti SC</vt:lpstr>
      <vt:lpstr>Segoe Print</vt:lpstr>
      <vt:lpstr>华文隶书</vt:lpstr>
      <vt:lpstr>华文新魏</vt:lpstr>
      <vt:lpstr>华文行楷</vt:lpstr>
      <vt:lpstr>Arial Unicode MS</vt:lpstr>
      <vt:lpstr>Office 主题​​</vt:lpstr>
      <vt:lpstr>Office 主题</vt:lpstr>
      <vt:lpstr>1_Office 主题</vt:lpstr>
      <vt:lpstr>2_Office 主题</vt:lpstr>
      <vt:lpstr>3_Office 主题</vt:lpstr>
      <vt:lpstr>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terms:created xsi:type="dcterms:W3CDTF">2020-02-08T05:56:00Z</dcterms:created>
  <dcterms:modified xsi:type="dcterms:W3CDTF">2021-01-07T02:15:58Z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2052-11.1.0.10228</vt:lpwstr>
  </property>
</Properties>
</file>