
<file path=[Content_Types].xml><?xml version="1.0" encoding="utf-8"?>
<Types xmlns="http://schemas.openxmlformats.org/package/2006/content-types">
  <Default Extension="rels" ContentType="application/vnd.openxmlformats-package.relationships+xml"/>
  <Default Extension="jpeg" ContentType="image/jpeg"/>
  <Default Extension="vml" ContentType="application/vnd.openxmlformats-officedocument.vmlDrawing"/>
  <Default Extension="docx" ContentType="application/vnd.openxmlformats-officedocument.wordprocessingml.document"/>
  <Default Extension="emf" ContentType="image/x-emf"/>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330" r:id="rId3"/>
    <p:sldId id="331" r:id="rId4"/>
    <p:sldId id="264" r:id="rId5"/>
    <p:sldId id="332" r:id="rId6"/>
    <p:sldId id="333" r:id="rId7"/>
    <p:sldId id="334" r:id="rId8"/>
    <p:sldId id="335" r:id="rId9"/>
    <p:sldId id="336" r:id="rId10"/>
    <p:sldId id="337" r:id="rId11"/>
    <p:sldId id="265" r:id="rId12"/>
    <p:sldId id="338" r:id="rId13"/>
    <p:sldId id="339" r:id="rId14"/>
    <p:sldId id="340" r:id="rId15"/>
    <p:sldId id="341" r:id="rId16"/>
    <p:sldId id="342" r:id="rId17"/>
    <p:sldId id="343" r:id="rId18"/>
    <p:sldId id="266" r:id="rId19"/>
    <p:sldId id="344" r:id="rId20"/>
    <p:sldId id="345" r:id="rId21"/>
    <p:sldId id="346" r:id="rId22"/>
    <p:sldId id="347" r:id="rId23"/>
    <p:sldId id="348" r:id="rId24"/>
    <p:sldId id="349" r:id="rId25"/>
    <p:sldId id="269" r:id="rId26"/>
    <p:sldId id="350" r:id="rId27"/>
    <p:sldId id="351" r:id="rId28"/>
    <p:sldId id="352" r:id="rId29"/>
    <p:sldId id="353" r:id="rId30"/>
    <p:sldId id="354" r:id="rId31"/>
    <p:sldId id="355" r:id="rId32"/>
    <p:sldId id="356" r:id="rId33"/>
    <p:sldId id="357" r:id="rId34"/>
  </p:sldIdLst>
  <p:sldSz cx="9144000" cy="6858000" type="screen4x3"/>
  <p:notesSz cx="6858000" cy="9144000"/>
  <p:custDataLst>
    <p:tags r:id="rId3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04B05"/>
    <a:srgbClr val="EAEAEA"/>
    <a:srgbClr val="333333"/>
    <a:srgbClr val="C0C0C0"/>
    <a:srgbClr val="4F81BD"/>
    <a:srgbClr val="5F5F5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5559" autoAdjust="0"/>
  </p:normalViewPr>
  <p:slideViewPr>
    <p:cSldViewPr showGuides="1">
      <p:cViewPr varScale="1">
        <p:scale>
          <a:sx n="93" d="100"/>
          <a:sy n="93" d="100"/>
        </p:scale>
        <p:origin x="726" y="90"/>
      </p:cViewPr>
      <p:guideLst>
        <p:guide orient="horz" pos="2160"/>
        <p:guide pos="2880"/>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tags" Target="tags/tag63.xml" /><Relationship Id="rId36" Type="http://schemas.openxmlformats.org/officeDocument/2006/relationships/presProps" Target="presProps.xml" /><Relationship Id="rId37" Type="http://schemas.openxmlformats.org/officeDocument/2006/relationships/viewProps" Target="viewProps.xml" /><Relationship Id="rId38" Type="http://schemas.openxmlformats.org/officeDocument/2006/relationships/theme" Target="theme/theme1.xml" /><Relationship Id="rId39" Type="http://schemas.openxmlformats.org/officeDocument/2006/relationships/tableStyles" Target="tableStyles.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drawings/_rels/vmlDrawing1.vml.rels>&#65279;<?xml version="1.0" encoding="utf-8" standalone="yes"?><Relationships xmlns="http://schemas.openxmlformats.org/package/2006/relationships"><Relationship Id="rId1" Type="http://schemas.openxmlformats.org/officeDocument/2006/relationships/image" Target="../media/image1.emf"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C01EFDD-91F8-495A-91D7-EB018522F674}"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FC5C579-5EAB-4D4D-A688-CF27E536ED03}"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6.xml" /><Relationship Id="rId2" Type="http://schemas.openxmlformats.org/officeDocument/2006/relationships/tags" Target="../tags/tag7.xml" /><Relationship Id="rId3" Type="http://schemas.openxmlformats.org/officeDocument/2006/relationships/tags" Target="../tags/tag8.xml" /><Relationship Id="rId4" Type="http://schemas.openxmlformats.org/officeDocument/2006/relationships/tags" Target="../tags/tag9.xml" /><Relationship Id="rId5" Type="http://schemas.openxmlformats.org/officeDocument/2006/relationships/tags" Target="../tags/tag10.xml" /><Relationship Id="rId6"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tags" Target="../tags/tag15.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6.xml" /><Relationship Id="rId2" Type="http://schemas.openxmlformats.org/officeDocument/2006/relationships/tags" Target="../tags/tag17.xml" /><Relationship Id="rId3" Type="http://schemas.openxmlformats.org/officeDocument/2006/relationships/tags" Target="../tags/tag18.xml" /><Relationship Id="rId4" Type="http://schemas.openxmlformats.org/officeDocument/2006/relationships/tags" Target="../tags/tag19.xml" /><Relationship Id="rId5" Type="http://schemas.openxmlformats.org/officeDocument/2006/relationships/tags" Target="../tags/tag20.xml" /><Relationship Id="rId6" Type="http://schemas.openxmlformats.org/officeDocument/2006/relationships/tags" Target="../tags/tag21.xml" /><Relationship Id="rId7"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tags" Target="../tags/tag23.xml" /><Relationship Id="rId3" Type="http://schemas.openxmlformats.org/officeDocument/2006/relationships/tags" Target="../tags/tag24.xml" /><Relationship Id="rId4" Type="http://schemas.openxmlformats.org/officeDocument/2006/relationships/tags" Target="../tags/tag25.xml" /><Relationship Id="rId5" Type="http://schemas.openxmlformats.org/officeDocument/2006/relationships/tags" Target="../tags/tag26.xml" /><Relationship Id="rId6" Type="http://schemas.openxmlformats.org/officeDocument/2006/relationships/tags" Target="../tags/tag27.xml" /><Relationship Id="rId7" Type="http://schemas.openxmlformats.org/officeDocument/2006/relationships/tags" Target="../tags/tag28.xml" /><Relationship Id="rId8" Type="http://schemas.openxmlformats.org/officeDocument/2006/relationships/tags" Target="../tags/tag29.xml" /><Relationship Id="rId9"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0.xml" /><Relationship Id="rId2" Type="http://schemas.openxmlformats.org/officeDocument/2006/relationships/tags" Target="../tags/tag31.xml" /><Relationship Id="rId3" Type="http://schemas.openxmlformats.org/officeDocument/2006/relationships/tags" Target="../tags/tag32.xml" /><Relationship Id="rId4" Type="http://schemas.openxmlformats.org/officeDocument/2006/relationships/tags" Target="../tags/tag33.xml" /><Relationship Id="rId5"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34.xml" /><Relationship Id="rId2" Type="http://schemas.openxmlformats.org/officeDocument/2006/relationships/tags" Target="../tags/tag35.xml" /><Relationship Id="rId3" Type="http://schemas.openxmlformats.org/officeDocument/2006/relationships/tags" Target="../tags/tag36.xml" /><Relationship Id="rId4"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tags" Target="../tags/tag40.xml" /><Relationship Id="rId5" Type="http://schemas.openxmlformats.org/officeDocument/2006/relationships/tags" Target="../tags/tag41.xml" /><Relationship Id="rId6" Type="http://schemas.openxmlformats.org/officeDocument/2006/relationships/tags" Target="../tags/tag42.xml" /><Relationship Id="rId7"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43.xml" /><Relationship Id="rId2" Type="http://schemas.openxmlformats.org/officeDocument/2006/relationships/tags" Target="../tags/tag44.xml" /><Relationship Id="rId3" Type="http://schemas.openxmlformats.org/officeDocument/2006/relationships/tags" Target="../tags/tag45.xml" /><Relationship Id="rId4" Type="http://schemas.openxmlformats.org/officeDocument/2006/relationships/tags" Target="../tags/tag46.xml" /><Relationship Id="rId5" Type="http://schemas.openxmlformats.org/officeDocument/2006/relationships/tags" Target="../tags/tag47.xml" /><Relationship Id="rId6"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48.xml" /><Relationship Id="rId2" Type="http://schemas.openxmlformats.org/officeDocument/2006/relationships/tags" Target="../tags/tag49.xml" /><Relationship Id="rId3" Type="http://schemas.openxmlformats.org/officeDocument/2006/relationships/tags" Target="../tags/tag50.xml" /><Relationship Id="rId4" Type="http://schemas.openxmlformats.org/officeDocument/2006/relationships/tags" Target="../tags/tag51.xml" /><Relationship Id="rId5"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52.xml" /><Relationship Id="rId2" Type="http://schemas.openxmlformats.org/officeDocument/2006/relationships/tags" Target="../tags/tag53.xml" /><Relationship Id="rId3" Type="http://schemas.openxmlformats.org/officeDocument/2006/relationships/tags" Target="../tags/tag54.xml" /><Relationship Id="rId4" Type="http://schemas.openxmlformats.org/officeDocument/2006/relationships/tags" Target="../tags/tag55.xml" /><Relationship Id="rId5" Type="http://schemas.openxmlformats.org/officeDocument/2006/relationships/tags" Target="../tags/tag56.xml" /><Relationship Id="rId6"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bg>
      <p:bgPr>
        <a:solidFill>
          <a:srgbClr val="FFFFFF"/>
        </a:solidFill>
        <a:effectLst/>
      </p:bgPr>
    </p:bg>
    <p:spTree>
      <p:nvGrpSpPr>
        <p:cNvPr id="1" name=""/>
        <p:cNvGrpSpPr/>
        <p:nvPr/>
      </p:nvGrpSpPr>
      <p:grpSpPr>
        <a:xfrm>
          <a:off x="0" y="0"/>
          <a:ext cx="0" cy="0"/>
        </a:xfrm>
      </p:grpSpPr>
      <p:sp>
        <p:nvSpPr>
          <p:cNvPr id="2" name="标题 1"/>
          <p:cNvSpPr>
            <a:spLocks noGrp="1"/>
          </p:cNvSpPr>
          <p:nvPr>
            <p:ph type="ctrTitle" hasCustomPrompt="1"/>
            <p:custDataLst>
              <p:tags r:id="rId1"/>
            </p:custDataLst>
          </p:nvPr>
        </p:nvSpPr>
        <p:spPr>
          <a:xfrm>
            <a:off x="899100" y="914400"/>
            <a:ext cx="7349400" cy="2570400"/>
          </a:xfrm>
        </p:spPr>
        <p:txBody>
          <a:bodyPr lIns="90000" tIns="46800" rIns="90000" bIns="46800" anchor="b" anchorCtr="0">
            <a:normAutofit/>
          </a:bodyPr>
          <a:lstStyle>
            <a:lvl1pPr algn="ctr">
              <a:defRPr sz="4500" b="1" i="0" spc="300" baseline="0">
                <a:solidFill>
                  <a:schemeClr val="tx1">
                    <a:lumMod val="85000"/>
                    <a:lumOff val="15000"/>
                  </a:schemeClr>
                </a:solidFill>
                <a:effectLst/>
              </a:defRPr>
            </a:lvl1pPr>
          </a:lstStyle>
          <a:p>
            <a:r>
              <a:rPr lang="zh-CN" altLang="en-US"/>
              <a:t>单击此处编辑标题</a:t>
            </a:r>
          </a:p>
        </p:txBody>
      </p:sp>
      <p:sp>
        <p:nvSpPr>
          <p:cNvPr id="3" name="副标题 2"/>
          <p:cNvSpPr>
            <a:spLocks noGrp="1"/>
          </p:cNvSpPr>
          <p:nvPr>
            <p:ph type="subTitle" idx="1" hasCustomPrompt="1"/>
            <p:custDataLst>
              <p:tags r:id="rId2"/>
            </p:custDataLst>
          </p:nvPr>
        </p:nvSpPr>
        <p:spPr>
          <a:xfrm>
            <a:off x="899100" y="3560400"/>
            <a:ext cx="7349400" cy="1472400"/>
          </a:xfrm>
        </p:spPr>
        <p:txBody>
          <a:bodyPr lIns="90000" tIns="46800" rIns="90000" bIns="46800">
            <a:normAutofit/>
          </a:bodyPr>
          <a:lstStyle>
            <a:lvl1pPr marL="0" indent="0" algn="ctr" eaLnBrk="1" fontAlgn="auto" latinLnBrk="0" hangingPunct="1">
              <a:lnSpc>
                <a:spcPct val="110000"/>
              </a:lnSpc>
              <a:buNone/>
              <a:defRPr sz="1800" u="none" strike="noStrike" kern="1200" cap="none" spc="200" normalizeH="0" baseline="0">
                <a:solidFill>
                  <a:schemeClr val="tx1">
                    <a:lumMod val="65000"/>
                    <a:lumOff val="35000"/>
                  </a:schemeClr>
                </a:solidFill>
                <a:uFillTx/>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单击此处编辑副标题</a:t>
            </a:r>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内容占位符 2"/>
          <p:cNvSpPr>
            <a:spLocks noGrp="1"/>
          </p:cNvSpPr>
          <p:nvPr>
            <p:ph idx="1"/>
            <p:custDataLst>
              <p:tags r:id="rId2"/>
            </p:custDataLst>
          </p:nvPr>
        </p:nvSpPr>
        <p:spPr>
          <a:xfrm>
            <a:off x="456300" y="1490400"/>
            <a:ext cx="8226900" cy="4759200"/>
          </a:xfrm>
        </p:spPr>
        <p:txBody>
          <a:bodyPr vert="horz" lIns="90000" tIns="46800" rIns="90000" bIns="46800" rtlCol="0">
            <a:normAutofit/>
          </a:bodyPr>
          <a:lstStyle>
            <a:lvl1pPr marL="171450" marR="0" lvl="0" indent="-171450" algn="l" defTabSz="914400" rtl="0" eaLnBrk="1" fontAlgn="auto" latinLnBrk="0" hangingPunct="1">
              <a:lnSpc>
                <a:spcPct val="130000"/>
              </a:lnSpc>
              <a:spcBef>
                <a:spcPct val="0"/>
              </a:spcBef>
              <a:spcAft>
                <a:spcPts val="1000"/>
              </a:spcAft>
              <a:buFont typeface="Arial" pitchFamily="34" charset="0"/>
              <a:buChar char="●"/>
              <a:defRPr kumimoji="0" lang="zh-CN" altLang="en-US" sz="13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20000"/>
              </a:lnSpc>
              <a:spcBef>
                <a:spcPct val="0"/>
              </a:spcBef>
              <a:spcAft>
                <a:spcPts val="600"/>
              </a:spcAft>
              <a:buFont typeface="Arial" pitchFamily="34" charset="0"/>
              <a:buChar char="●"/>
              <a:tabLst>
                <a:tab pos="1609725"/>
              </a:tabLst>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20000"/>
              </a:lnSpc>
              <a:spcBef>
                <a:spcPct val="0"/>
              </a:spcBef>
              <a:spcAft>
                <a:spcPts val="600"/>
              </a:spcAft>
              <a:buFont typeface="Arial"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3pPr>
            <a:lvl4pPr marL="1200150" marR="0" lvl="3" indent="-171450" algn="l" defTabSz="914400" rtl="0" eaLnBrk="1" fontAlgn="auto" latinLnBrk="0" hangingPunct="1">
              <a:lnSpc>
                <a:spcPct val="120000"/>
              </a:lnSpc>
              <a:spcBef>
                <a:spcPct val="0"/>
              </a:spcBef>
              <a:spcAft>
                <a:spcPts val="300"/>
              </a:spcAft>
              <a:buFont typeface="Wingdings"/>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4pPr>
            <a:lvl5pPr marL="1543050" marR="0" lvl="4" indent="-171450" algn="l" defTabSz="914400" rtl="0" eaLnBrk="1" fontAlgn="auto" latinLnBrk="0" hangingPunct="1">
              <a:lnSpc>
                <a:spcPct val="120000"/>
              </a:lnSpc>
              <a:spcBef>
                <a:spcPct val="0"/>
              </a:spcBef>
              <a:spcAft>
                <a:spcPts val="300"/>
              </a:spcAft>
              <a:buFont typeface="Arial" pitchFamily="34" charset="0"/>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5pPr>
            <a:lvl6pPr marL="1714500" indent="0">
              <a:buNone/>
              <a:defRPr/>
            </a:lvl6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hasCustomPrompt="1"/>
            <p:custDataLst>
              <p:tags r:id="rId1"/>
            </p:custDataLst>
          </p:nvPr>
        </p:nvSpPr>
        <p:spPr>
          <a:xfrm>
            <a:off x="1493100" y="3848400"/>
            <a:ext cx="5826600" cy="766800"/>
          </a:xfrm>
        </p:spPr>
        <p:txBody>
          <a:bodyPr lIns="90000" tIns="46800" rIns="90000" bIns="46800" anchor="b" anchorCtr="0">
            <a:normAutofit/>
          </a:bodyPr>
          <a:lstStyle>
            <a:lvl1pPr>
              <a:defRPr sz="3300" b="1" i="0" u="none" strike="noStrike" kern="1200" cap="none" spc="300" normalizeH="0" baseline="0">
                <a:solidFill>
                  <a:schemeClr val="tx1">
                    <a:lumMod val="85000"/>
                    <a:lumOff val="15000"/>
                  </a:schemeClr>
                </a:solidFill>
                <a:effectLst/>
                <a:uFillTx/>
              </a:defRPr>
            </a:lvl1pPr>
          </a:lstStyle>
          <a:p>
            <a:r>
              <a:rPr lang="zh-CN" altLang="en-US"/>
              <a:t>单击此处编辑标题</a:t>
            </a:r>
          </a:p>
        </p:txBody>
      </p:sp>
      <p:sp>
        <p:nvSpPr>
          <p:cNvPr id="3" name="文本占位符 2"/>
          <p:cNvSpPr>
            <a:spLocks noGrp="1"/>
          </p:cNvSpPr>
          <p:nvPr>
            <p:ph type="body" idx="1" hasCustomPrompt="1"/>
            <p:custDataLst>
              <p:tags r:id="rId2"/>
            </p:custDataLst>
          </p:nvPr>
        </p:nvSpPr>
        <p:spPr>
          <a:xfrm>
            <a:off x="1493100" y="4615200"/>
            <a:ext cx="5826600" cy="867600"/>
          </a:xfrm>
        </p:spPr>
        <p:txBody>
          <a:bodyPr lIns="90000" tIns="46800" rIns="90000" bIns="46800">
            <a:normAutofit/>
          </a:bodyPr>
          <a:lstStyle>
            <a:lvl1pPr marL="0" indent="0" eaLnBrk="1" fontAlgn="auto" latinLnBrk="0" hangingPunct="1">
              <a:lnSpc>
                <a:spcPct val="130000"/>
              </a:lnSpc>
              <a:buNone/>
              <a:defRPr kumimoji="0" lang="zh-CN" altLang="en-US" sz="13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单击此处编辑文本</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内容占位符 2"/>
          <p:cNvSpPr>
            <a:spLocks noGrp="1"/>
          </p:cNvSpPr>
          <p:nvPr>
            <p:ph sz="half" idx="1"/>
            <p:custDataLst>
              <p:tags r:id="rId2"/>
            </p:custDataLst>
          </p:nvPr>
        </p:nvSpPr>
        <p:spPr>
          <a:xfrm>
            <a:off x="456300" y="1501200"/>
            <a:ext cx="3882600" cy="4748400"/>
          </a:xfrm>
        </p:spPr>
        <p:txBody>
          <a:bodyPr vert="horz" lIns="90000" tIns="46800" rIns="90000" bIns="46800" rtlCol="0">
            <a:normAutofit/>
          </a:bodyPr>
          <a:lstStyle>
            <a:lvl1pPr marL="171450" marR="0" lvl="0" indent="-171450" algn="l" defTabSz="914400" rtl="0" eaLnBrk="1" fontAlgn="auto" latinLnBrk="0" hangingPunct="1">
              <a:lnSpc>
                <a:spcPct val="130000"/>
              </a:lnSpc>
              <a:spcBef>
                <a:spcPct val="0"/>
              </a:spcBef>
              <a:spcAft>
                <a:spcPts val="600"/>
              </a:spcAft>
              <a:buFont typeface="Arial"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20000"/>
              </a:lnSpc>
              <a:spcBef>
                <a:spcPct val="0"/>
              </a:spcBef>
              <a:spcAft>
                <a:spcPts val="600"/>
              </a:spcAft>
              <a:buFont typeface="Arial" pitchFamily="34" charset="0"/>
              <a:buChar char="●"/>
              <a:tabLst>
                <a:tab pos="1609725"/>
              </a:tabLst>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20000"/>
              </a:lnSpc>
              <a:spcBef>
                <a:spcPct val="0"/>
              </a:spcBef>
              <a:spcAft>
                <a:spcPts val="600"/>
              </a:spcAft>
              <a:buFont typeface="Arial"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3pPr>
            <a:lvl4pPr marL="1200150" marR="0" lvl="3" indent="-171450" algn="l" defTabSz="914400" rtl="0" eaLnBrk="1" fontAlgn="auto" latinLnBrk="0" hangingPunct="1">
              <a:lnSpc>
                <a:spcPct val="120000"/>
              </a:lnSpc>
              <a:spcBef>
                <a:spcPct val="0"/>
              </a:spcBef>
              <a:spcAft>
                <a:spcPts val="300"/>
              </a:spcAft>
              <a:buFont typeface="Wingdings"/>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4pPr>
            <a:lvl5pPr marL="1543050" marR="0" lvl="4" indent="-171450" algn="l" defTabSz="914400" rtl="0" eaLnBrk="1" fontAlgn="auto" latinLnBrk="0" hangingPunct="1">
              <a:lnSpc>
                <a:spcPct val="120000"/>
              </a:lnSpc>
              <a:spcBef>
                <a:spcPct val="0"/>
              </a:spcBef>
              <a:spcAft>
                <a:spcPts val="300"/>
              </a:spcAft>
              <a:buFont typeface="Arial" pitchFamily="34" charset="0"/>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内容占位符 3"/>
          <p:cNvSpPr>
            <a:spLocks noGrp="1"/>
          </p:cNvSpPr>
          <p:nvPr>
            <p:ph sz="half" idx="2"/>
            <p:custDataLst>
              <p:tags r:id="rId3"/>
            </p:custDataLst>
          </p:nvPr>
        </p:nvSpPr>
        <p:spPr>
          <a:xfrm>
            <a:off x="4808700" y="1501200"/>
            <a:ext cx="3882600" cy="4748400"/>
          </a:xfrm>
        </p:spPr>
        <p:txBody>
          <a:bodyPr lIns="90000" tIns="46800" rIns="90000" bIns="46800">
            <a:normAutofit/>
          </a:bodyPr>
          <a:lstStyle>
            <a:lvl1pPr marL="171450" indent="-171450" eaLnBrk="1" fontAlgn="auto" latinLnBrk="0" hangingPunct="1">
              <a:lnSpc>
                <a:spcPct val="130000"/>
              </a:lnSpc>
              <a:spcAft>
                <a:spcPts val="600"/>
              </a:spcAft>
              <a:buFont typeface="Arial" pitchFamily="34" charset="0"/>
              <a:buChar char="●"/>
              <a:defRPr sz="1200" u="none" strike="noStrike" kern="1200" cap="none" spc="150" normalizeH="0" baseline="0">
                <a:solidFill>
                  <a:schemeClr val="tx1">
                    <a:lumMod val="65000"/>
                    <a:lumOff val="35000"/>
                  </a:schemeClr>
                </a:solidFill>
                <a:latin typeface="Arial" pitchFamily="34" charset="0"/>
                <a:ea typeface="微软雅黑" panose="020b0503020204020204" pitchFamily="34" charset="-122"/>
              </a:defRPr>
            </a:lvl1pPr>
            <a:lvl2pPr marL="514350" indent="-171450" defTabSz="914400" eaLnBrk="1" fontAlgn="auto" latinLnBrk="0" hangingPunct="1">
              <a:lnSpc>
                <a:spcPct val="120000"/>
              </a:lnSpc>
              <a:buFont typeface="Arial" pitchFamily="34" charset="0"/>
              <a:buChar char="●"/>
              <a:tabLst>
                <a:tab pos="1609725"/>
              </a:tabLst>
              <a:defRPr sz="1200" u="none" strike="noStrike" kern="1200" cap="none" spc="150" normalizeH="0" baseline="0">
                <a:solidFill>
                  <a:schemeClr val="tx1">
                    <a:lumMod val="65000"/>
                    <a:lumOff val="35000"/>
                  </a:schemeClr>
                </a:solidFill>
                <a:latin typeface="Arial" pitchFamily="34" charset="0"/>
                <a:ea typeface="微软雅黑" panose="020b0503020204020204" pitchFamily="34" charset="-122"/>
              </a:defRPr>
            </a:lvl2pPr>
            <a:lvl3pPr marL="857250" indent="-171450" eaLnBrk="1" fontAlgn="auto" latinLnBrk="0" hangingPunct="1">
              <a:lnSpc>
                <a:spcPct val="120000"/>
              </a:lnSpc>
              <a:buFont typeface="Arial" pitchFamily="34" charset="0"/>
              <a:buChar char="●"/>
              <a:defRPr sz="1200" u="none" strike="noStrike" kern="1200" cap="none" spc="150" normalizeH="0" baseline="0">
                <a:solidFill>
                  <a:schemeClr val="tx1">
                    <a:lumMod val="65000"/>
                    <a:lumOff val="35000"/>
                  </a:schemeClr>
                </a:solidFill>
                <a:latin typeface="Arial" pitchFamily="34" charset="0"/>
                <a:ea typeface="微软雅黑" panose="020b0503020204020204" pitchFamily="34" charset="-122"/>
              </a:defRPr>
            </a:lvl3pPr>
            <a:lvl4pPr marL="1200150" indent="-171450" eaLnBrk="1" fontAlgn="auto" latinLnBrk="0" hangingPunct="1">
              <a:lnSpc>
                <a:spcPct val="120000"/>
              </a:lnSpc>
              <a:buFont typeface="Wingdings"/>
              <a:buChar char=""/>
              <a:defRPr sz="1050" u="none" strike="noStrike" kern="1200" cap="none" spc="150" normalizeH="0" baseline="0">
                <a:solidFill>
                  <a:schemeClr val="tx1">
                    <a:lumMod val="65000"/>
                    <a:lumOff val="35000"/>
                  </a:schemeClr>
                </a:solidFill>
                <a:latin typeface="Arial" pitchFamily="34" charset="0"/>
                <a:ea typeface="微软雅黑" panose="020b0503020204020204" pitchFamily="34" charset="-122"/>
              </a:defRPr>
            </a:lvl4pPr>
            <a:lvl5pPr eaLnBrk="1" fontAlgn="auto" latinLnBrk="0" hangingPunct="1">
              <a:lnSpc>
                <a:spcPct val="120000"/>
              </a:lnSpc>
              <a:defRPr sz="1050" u="none" strike="noStrike" kern="1200" cap="none" spc="150" normalizeH="0">
                <a:solidFill>
                  <a:schemeClr val="tx1">
                    <a:lumMod val="65000"/>
                    <a:lumOff val="35000"/>
                  </a:schemeClr>
                </a:solidFill>
                <a:latin typeface="Arial" pitchFamily="34" charset="0"/>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文本占位符 2"/>
          <p:cNvSpPr>
            <a:spLocks noGrp="1"/>
          </p:cNvSpPr>
          <p:nvPr>
            <p:ph type="body" idx="1" hasCustomPrompt="1"/>
            <p:custDataLst>
              <p:tags r:id="rId2"/>
            </p:custDataLst>
          </p:nvPr>
        </p:nvSpPr>
        <p:spPr>
          <a:xfrm>
            <a:off x="456300" y="1429200"/>
            <a:ext cx="4006800" cy="381600"/>
          </a:xfrm>
        </p:spPr>
        <p:txBody>
          <a:bodyPr lIns="101600" tIns="38100" rIns="76200" bIns="38100" anchor="t" anchorCtr="0">
            <a:normAutofit/>
          </a:bodyPr>
          <a:lstStyle>
            <a:lvl1pPr marL="0" indent="0" eaLnBrk="1" fontAlgn="auto" latinLnBrk="0" hangingPunct="1">
              <a:lnSpc>
                <a:spcPct val="100000"/>
              </a:lnSpc>
              <a:spcAft>
                <a:spcPct val="0"/>
              </a:spcAft>
              <a:buNone/>
              <a:defRPr sz="1500" b="1" u="none" strike="noStrike" kern="1200" cap="none" spc="200" normalizeH="0" baseline="0">
                <a:solidFill>
                  <a:schemeClr val="tx1">
                    <a:lumMod val="75000"/>
                    <a:lumOff val="25000"/>
                  </a:schemeClr>
                </a:solidFill>
                <a:uFillTx/>
                <a:latin typeface="Arial" pitchFamily="34" charset="0"/>
                <a:ea typeface="微软雅黑" panose="020b0503020204020204" pitchFamily="34" charset="-122"/>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单击此处编辑文本</a:t>
            </a:r>
          </a:p>
        </p:txBody>
      </p:sp>
      <p:sp>
        <p:nvSpPr>
          <p:cNvPr id="4" name="内容占位符 3"/>
          <p:cNvSpPr>
            <a:spLocks noGrp="1"/>
          </p:cNvSpPr>
          <p:nvPr>
            <p:ph sz="half" idx="2"/>
            <p:custDataLst>
              <p:tags r:id="rId3"/>
            </p:custDataLst>
          </p:nvPr>
        </p:nvSpPr>
        <p:spPr>
          <a:xfrm>
            <a:off x="456300" y="1854000"/>
            <a:ext cx="4006800" cy="4395600"/>
          </a:xfrm>
        </p:spPr>
        <p:txBody>
          <a:bodyPr vert="horz" lIns="101600" tIns="0" rIns="82550" bIns="0" rtlCol="0">
            <a:normAutofit/>
          </a:bodyPr>
          <a:lstStyle>
            <a:lvl1pPr marL="171450" marR="0" lvl="0" indent="-171450" algn="l" defTabSz="914400" rtl="0" eaLnBrk="1" fontAlgn="auto" latinLnBrk="0" hangingPunct="1">
              <a:lnSpc>
                <a:spcPct val="130000"/>
              </a:lnSpc>
              <a:spcBef>
                <a:spcPct val="0"/>
              </a:spcBef>
              <a:spcAft>
                <a:spcPts val="600"/>
              </a:spcAft>
              <a:buFont typeface="Arial"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20000"/>
              </a:lnSpc>
              <a:spcBef>
                <a:spcPct val="0"/>
              </a:spcBef>
              <a:spcAft>
                <a:spcPts val="600"/>
              </a:spcAft>
              <a:buFont typeface="Arial" pitchFamily="34" charset="0"/>
              <a:buChar char="●"/>
              <a:tabLst>
                <a:tab pos="1609725"/>
              </a:tabLst>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20000"/>
              </a:lnSpc>
              <a:spcBef>
                <a:spcPct val="0"/>
              </a:spcBef>
              <a:spcAft>
                <a:spcPts val="600"/>
              </a:spcAft>
              <a:buFont typeface="Arial"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3pPr>
            <a:lvl4pPr marL="1200150" marR="0" lvl="3" indent="-171450" algn="l" defTabSz="914400" rtl="0" eaLnBrk="1" fontAlgn="auto" latinLnBrk="0" hangingPunct="1">
              <a:lnSpc>
                <a:spcPct val="120000"/>
              </a:lnSpc>
              <a:spcBef>
                <a:spcPct val="0"/>
              </a:spcBef>
              <a:spcAft>
                <a:spcPts val="300"/>
              </a:spcAft>
              <a:buFont typeface="Wingdings"/>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4pPr>
            <a:lvl5pPr marL="1543050" marR="0" lvl="4" indent="-171450" algn="l" defTabSz="914400" rtl="0" eaLnBrk="1" fontAlgn="auto" latinLnBrk="0" hangingPunct="1">
              <a:lnSpc>
                <a:spcPct val="120000"/>
              </a:lnSpc>
              <a:spcBef>
                <a:spcPct val="0"/>
              </a:spcBef>
              <a:spcAft>
                <a:spcPts val="300"/>
              </a:spcAft>
              <a:buFont typeface="Arial" pitchFamily="34" charset="0"/>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5" name="文本占位符 4"/>
          <p:cNvSpPr>
            <a:spLocks noGrp="1"/>
          </p:cNvSpPr>
          <p:nvPr>
            <p:ph type="body" sz="quarter" idx="3" hasCustomPrompt="1"/>
            <p:custDataLst>
              <p:tags r:id="rId4"/>
            </p:custDataLst>
          </p:nvPr>
        </p:nvSpPr>
        <p:spPr>
          <a:xfrm>
            <a:off x="4676813" y="1421729"/>
            <a:ext cx="40068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ct val="0"/>
              </a:spcBef>
              <a:spcAft>
                <a:spcPct val="0"/>
              </a:spcAft>
              <a:buFont typeface="Arial" pitchFamily="34" charset="0"/>
              <a:buNone/>
              <a:defRPr kumimoji="0" lang="zh-CN" altLang="en-US" sz="1500" b="1" i="0" u="none" strike="noStrike" kern="1200" cap="none" spc="200" normalizeH="0" baseline="0" noProof="1">
                <a:solidFill>
                  <a:schemeClr val="tx1">
                    <a:lumMod val="75000"/>
                    <a:lumOff val="25000"/>
                  </a:schemeClr>
                </a:solidFill>
                <a:uFillTx/>
                <a:latin typeface="Arial" pitchFamily="34" charset="0"/>
                <a:ea typeface="微软雅黑" panose="020b0503020204020204" pitchFamily="34" charset="-122"/>
                <a:cs typeface="+mn-cs"/>
                <a:sym typeface="+mn-ea"/>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a:sym typeface="+mn-ea"/>
              </a:rPr>
              <a:t>单击此处编辑文本</a:t>
            </a:r>
          </a:p>
        </p:txBody>
      </p:sp>
      <p:sp>
        <p:nvSpPr>
          <p:cNvPr id="6" name="内容占位符 5"/>
          <p:cNvSpPr>
            <a:spLocks noGrp="1"/>
          </p:cNvSpPr>
          <p:nvPr>
            <p:ph sz="quarter" idx="4"/>
            <p:custDataLst>
              <p:tags r:id="rId5"/>
            </p:custDataLst>
          </p:nvPr>
        </p:nvSpPr>
        <p:spPr>
          <a:xfrm>
            <a:off x="4676813" y="1854000"/>
            <a:ext cx="4006800" cy="4395600"/>
          </a:xfrm>
        </p:spPr>
        <p:txBody>
          <a:bodyPr vert="horz" lIns="101600" tIns="0" rIns="82550" bIns="0" rtlCol="0">
            <a:normAutofit/>
          </a:bodyPr>
          <a:lstStyle>
            <a:lvl1pPr marL="171450" marR="0" lvl="0" indent="-171450" algn="l" defTabSz="914400" rtl="0" eaLnBrk="1" fontAlgn="auto" latinLnBrk="0" hangingPunct="1">
              <a:lnSpc>
                <a:spcPct val="130000"/>
              </a:lnSpc>
              <a:spcBef>
                <a:spcPct val="0"/>
              </a:spcBef>
              <a:spcAft>
                <a:spcPts val="600"/>
              </a:spcAft>
              <a:buFont typeface="Arial"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20000"/>
              </a:lnSpc>
              <a:spcBef>
                <a:spcPct val="0"/>
              </a:spcBef>
              <a:spcAft>
                <a:spcPts val="600"/>
              </a:spcAft>
              <a:buFont typeface="Arial" pitchFamily="34" charset="0"/>
              <a:buChar char="●"/>
              <a:tabLst>
                <a:tab pos="1609725"/>
              </a:tabLst>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20000"/>
              </a:lnSpc>
              <a:spcBef>
                <a:spcPct val="0"/>
              </a:spcBef>
              <a:spcAft>
                <a:spcPts val="600"/>
              </a:spcAft>
              <a:buFont typeface="Arial"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3pPr>
            <a:lvl4pPr marL="1200150" marR="0" lvl="3" indent="-171450" algn="l" defTabSz="914400" rtl="0" eaLnBrk="1" fontAlgn="auto" latinLnBrk="0" hangingPunct="1">
              <a:lnSpc>
                <a:spcPct val="120000"/>
              </a:lnSpc>
              <a:spcBef>
                <a:spcPct val="0"/>
              </a:spcBef>
              <a:spcAft>
                <a:spcPts val="300"/>
              </a:spcAft>
              <a:buFont typeface="Wingdings"/>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4pPr>
            <a:lvl5pPr marL="1543050" marR="0" lvl="4" indent="-171450" algn="l" defTabSz="914400" rtl="0" eaLnBrk="1" fontAlgn="auto" latinLnBrk="0" hangingPunct="1">
              <a:lnSpc>
                <a:spcPct val="120000"/>
              </a:lnSpc>
              <a:spcBef>
                <a:spcPct val="0"/>
              </a:spcBef>
              <a:spcAft>
                <a:spcPts val="300"/>
              </a:spcAft>
              <a:buFont typeface="Arial" pitchFamily="34" charset="0"/>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bg>
      <p:bgPr>
        <a:solidFill>
          <a:srgbClr val="FFFFFF"/>
        </a:solidFill>
        <a:effectLst/>
      </p:bgPr>
    </p:bg>
    <p:spTree>
      <p:nvGrpSpPr>
        <p:cNvPr id="1" name=""/>
        <p:cNvGrpSpPr/>
        <p:nvPr/>
      </p:nvGrpSpPr>
      <p:grpSpPr>
        <a:xfrm>
          <a:off x="0" y="0"/>
          <a: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图片与标题">
    <p:bg>
      <p:bgPr>
        <a:solidFill>
          <a:srgbClr val="FFFFFF"/>
        </a:solidFill>
        <a:effectLst/>
      </p:bgPr>
    </p:bg>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456300" y="1555200"/>
            <a:ext cx="3924808"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1000"/>
              </a:spcAft>
              <a:buFont typeface="Arial" pitchFamily="34" charset="0"/>
              <a:buNone/>
              <a:defRPr kumimoji="0" lang="zh-CN" altLang="en-US" sz="1200" b="0" i="0" u="none" strike="noStrike" kern="1200" cap="none" spc="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Arial" pitchFamily="34" charset="0"/>
              <a:buChar char="•"/>
              <a:tabLst>
                <a:tab pos="1609725"/>
              </a:tabLst>
              <a:defRPr kumimoji="0" lang="zh-CN" altLang="en-US" sz="1200" b="0" i="0" u="none" strike="noStrike" kern="1200" cap="none" spc="150" normalizeH="0" baseline="0" noProof="1">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Arial"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ct val="0"/>
              </a:spcBef>
              <a:spcAft>
                <a:spcPts val="1000"/>
              </a:spcAft>
              <a:buFont typeface="Arial"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ct val="0"/>
              </a:spcBef>
              <a:spcAft>
                <a:spcPts val="1000"/>
              </a:spcAft>
              <a:buFont typeface="Arial"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2"/>
            </p:custDataLst>
          </p:nvPr>
        </p:nvSpPr>
        <p:spPr>
          <a:xfrm>
            <a:off x="4762800" y="1555200"/>
            <a:ext cx="39204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600"/>
              </a:spcAft>
              <a:buFont typeface="Arial" pitchFamily="34" charset="0"/>
              <a:buNone/>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342900" indent="0" defTabSz="914400" eaLnBrk="1" fontAlgn="auto" latinLnBrk="0" hangingPunct="1">
              <a:buFont typeface="Arial" pitchFamily="34" charset="0"/>
              <a:buNone/>
              <a:tabLst>
                <a:tab pos="1609725"/>
              </a:tabLst>
              <a:defRPr u="none" strike="noStrike" kern="1200" cap="none" spc="150" normalizeH="0">
                <a:solidFill>
                  <a:schemeClr val="tx1">
                    <a:lumMod val="65000"/>
                    <a:lumOff val="35000"/>
                  </a:schemeClr>
                </a:solidFill>
                <a:uFillTx/>
                <a:latin typeface="Arial" pitchFamily="34" charset="0"/>
                <a:ea typeface="微软雅黑" panose="020b0503020204020204" pitchFamily="34" charset="-122"/>
              </a:defRPr>
            </a:lvl2pPr>
            <a:lvl3pPr eaLnBrk="1" fontAlgn="auto" latinLnBrk="0" hangingPunct="1">
              <a:buFont typeface="Arial" pitchFamily="34" charset="0"/>
              <a:buChar char="●"/>
              <a:defRPr u="none" strike="noStrike" kern="1200" cap="none" spc="150" normalizeH="0">
                <a:solidFill>
                  <a:schemeClr val="tx1">
                    <a:lumMod val="65000"/>
                    <a:lumOff val="35000"/>
                  </a:schemeClr>
                </a:solidFill>
                <a:uFillTx/>
                <a:latin typeface="Arial" pitchFamily="34" charset="0"/>
                <a:ea typeface="微软雅黑" panose="020b0503020204020204" pitchFamily="34" charset="-122"/>
              </a:defRPr>
            </a:lvl3pPr>
            <a:lvl4pPr eaLnBrk="1" fontAlgn="auto" latinLnBrk="0" hangingPunct="1">
              <a:defRPr u="none" strike="noStrike" kern="1200" cap="none" spc="150" normalizeH="0">
                <a:solidFill>
                  <a:schemeClr val="tx1">
                    <a:lumMod val="65000"/>
                    <a:lumOff val="35000"/>
                  </a:schemeClr>
                </a:solidFill>
                <a:uFillTx/>
                <a:latin typeface="Arial" pitchFamily="34" charset="0"/>
                <a:ea typeface="微软雅黑" panose="020b0503020204020204" pitchFamily="34" charset="-122"/>
              </a:defRPr>
            </a:lvl4pPr>
            <a:lvl5pPr eaLnBrk="1" fontAlgn="auto" latinLnBrk="0" hangingPunct="1">
              <a:defRPr u="none" strike="noStrike" kern="1200" cap="none" spc="150" normalizeH="0">
                <a:solidFill>
                  <a:schemeClr val="tx1">
                    <a:lumMod val="65000"/>
                    <a:lumOff val="35000"/>
                  </a:schemeClr>
                </a:solidFill>
                <a:uFillTx/>
                <a:latin typeface="Arial" pitchFamily="34" charset="0"/>
                <a:ea typeface="微软雅黑" panose="020b0503020204020204" pitchFamily="34" charset="-122"/>
              </a:defRPr>
            </a:lvl5pPr>
          </a:lstStyle>
          <a:p>
            <a:pPr lvl="0"/>
            <a:r>
              <a:rPr>
                <a:sym typeface="+mn-ea"/>
              </a:rPr>
              <a:t>单击此处编辑母版文本样式</a:t>
            </a: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
            </a:fld>
            <a:endParaRPr lang="zh-CN" altLang="en-US"/>
          </a:p>
        </p:txBody>
      </p:sp>
      <p:sp>
        <p:nvSpPr>
          <p:cNvPr id="9" name="标题 8"/>
          <p:cNvSpPr>
            <a:spLocks noGrp="1"/>
          </p:cNvSpPr>
          <p:nvPr>
            <p:ph type="title"/>
            <p:custDataLst>
              <p:tags r:id="rId6"/>
            </p:custDataLst>
          </p:nvPr>
        </p:nvSpPr>
        <p:spPr/>
        <p:txBody>
          <a:bodyPr/>
          <a:lstStyle>
            <a:lvl1pPr>
              <a:defRPr baseline="0"/>
            </a:lvl1pPr>
          </a:lstStyle>
          <a:p>
            <a:r>
              <a:rPr lang="zh-CN" altLang="en-US"/>
              <a:t>单击此处编辑母版标题样式</a:t>
            </a:r>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竖排标题与文本">
    <p:bg>
      <p:bgPr>
        <a:solidFill>
          <a:srgbClr val="FFFFFF"/>
        </a:solidFill>
        <a:effectLst/>
      </p:bgPr>
    </p:bg>
    <p:spTree>
      <p:nvGrpSpPr>
        <p:cNvPr id="1" name=""/>
        <p:cNvGrpSpPr/>
        <p:nvPr/>
      </p:nvGrpSpPr>
      <p:grpSpPr>
        <a:xfrm>
          <a:off x="0" y="0"/>
          <a:ext cx="0" cy="0"/>
        </a:xfrm>
      </p:grpSpPr>
      <p:sp>
        <p:nvSpPr>
          <p:cNvPr id="2" name="竖排标题 1"/>
          <p:cNvSpPr>
            <a:spLocks noGrp="1"/>
          </p:cNvSpPr>
          <p:nvPr>
            <p:ph type="title" orient="vert" hasCustomPrompt="1"/>
            <p:custDataLst>
              <p:tags r:id="rId1"/>
            </p:custDataLst>
          </p:nvPr>
        </p:nvSpPr>
        <p:spPr>
          <a:xfrm>
            <a:off x="7676100" y="914400"/>
            <a:ext cx="783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ct val="0"/>
              </a:spcAft>
              <a:buNone/>
              <a:defRPr kumimoji="0" lang="zh-CN" altLang="en-US" sz="2100" b="1" i="0" u="none" strike="noStrike" kern="1200" cap="none" spc="300" normalizeH="0" baseline="0" noProof="1">
                <a:solidFill>
                  <a:schemeClr val="tx1">
                    <a:lumMod val="85000"/>
                    <a:lumOff val="15000"/>
                  </a:schemeClr>
                </a:solidFill>
                <a:uFillTx/>
                <a:latin typeface="Arial" pitchFamily="34" charset="0"/>
                <a:ea typeface="微软雅黑" panose="020b0503020204020204" pitchFamily="34" charset="-122"/>
                <a:cs typeface="+mj-cs"/>
                <a:sym typeface="+mn-ea"/>
              </a:defRPr>
            </a:lvl1pPr>
          </a:lstStyle>
          <a:p>
            <a:pPr lvl="0"/>
            <a:r>
              <a:rPr>
                <a:sym typeface="+mn-ea"/>
              </a:rPr>
              <a:t>单击此处编辑标题</a:t>
            </a:r>
          </a:p>
        </p:txBody>
      </p:sp>
      <p:sp>
        <p:nvSpPr>
          <p:cNvPr id="3" name="竖排文字占位符 2"/>
          <p:cNvSpPr>
            <a:spLocks noGrp="1"/>
          </p:cNvSpPr>
          <p:nvPr>
            <p:ph type="body" orient="vert" idx="1"/>
            <p:custDataLst>
              <p:tags r:id="rId2"/>
            </p:custDataLst>
          </p:nvPr>
        </p:nvSpPr>
        <p:spPr>
          <a:xfrm>
            <a:off x="685800" y="914400"/>
            <a:ext cx="6876900" cy="5029200"/>
          </a:xfrm>
        </p:spPr>
        <p:txBody>
          <a:bodyPr vert="eaVert" lIns="46800" tIns="46800" rIns="46800" bIns="46800"/>
          <a:lstStyle>
            <a:lvl1pPr marL="171450" indent="-171450" eaLnBrk="1" fontAlgn="auto" latinLnBrk="0" hangingPunct="1">
              <a:lnSpc>
                <a:spcPct val="130000"/>
              </a:lnSpc>
              <a:spcAft>
                <a:spcPts val="1000"/>
              </a:spcAft>
              <a:buFont typeface="Arial" pitchFamily="34" charset="0"/>
              <a:buChar char="●"/>
              <a:defRPr u="none" strike="noStrike" kern="1200" cap="none" spc="150" normalizeH="0" baseline="0">
                <a:solidFill>
                  <a:schemeClr val="tx1">
                    <a:lumMod val="65000"/>
                    <a:lumOff val="35000"/>
                  </a:schemeClr>
                </a:solidFill>
                <a:uFillTx/>
              </a:defRPr>
            </a:lvl1pPr>
            <a:lvl2pPr marL="514350" indent="-171450" defTabSz="914400" eaLnBrk="1" fontAlgn="auto" latinLnBrk="0" hangingPunct="1">
              <a:lnSpc>
                <a:spcPct val="120000"/>
              </a:lnSpc>
              <a:spcAft>
                <a:spcPts val="600"/>
              </a:spcAft>
              <a:buFont typeface="Arial" pitchFamily="34" charset="0"/>
              <a:buChar char="●"/>
              <a:tabLst>
                <a:tab pos="1609725"/>
              </a:tabLst>
              <a:defRPr u="none" strike="noStrike" kern="1200" cap="none" spc="150" normalizeH="0" baseline="0">
                <a:solidFill>
                  <a:schemeClr val="tx1">
                    <a:lumMod val="65000"/>
                    <a:lumOff val="35000"/>
                  </a:schemeClr>
                </a:solidFill>
                <a:uFillTx/>
              </a:defRPr>
            </a:lvl2pPr>
            <a:lvl3pPr marL="857250" indent="-171450" eaLnBrk="1" fontAlgn="auto" latinLnBrk="0" hangingPunct="1">
              <a:lnSpc>
                <a:spcPct val="120000"/>
              </a:lnSpc>
              <a:spcAft>
                <a:spcPts val="600"/>
              </a:spcAft>
              <a:buFont typeface="Arial" pitchFamily="34" charset="0"/>
              <a:buChar char="●"/>
              <a:defRPr u="none" strike="noStrike" kern="1200" cap="none" spc="150" normalizeH="0" baseline="0">
                <a:solidFill>
                  <a:schemeClr val="tx1">
                    <a:lumMod val="65000"/>
                    <a:lumOff val="35000"/>
                  </a:schemeClr>
                </a:solidFill>
                <a:uFillTx/>
              </a:defRPr>
            </a:lvl3pPr>
            <a:lvl4pPr marL="1200150" indent="-171450" eaLnBrk="1" fontAlgn="auto" latinLnBrk="0" hangingPunct="1">
              <a:lnSpc>
                <a:spcPct val="120000"/>
              </a:lnSpc>
              <a:spcAft>
                <a:spcPts val="300"/>
              </a:spcAft>
              <a:buFont typeface="Wingdings"/>
              <a:buChar char=""/>
              <a:defRPr u="none" strike="noStrike" kern="1200" cap="none" spc="150" normalizeH="0" baseline="0">
                <a:solidFill>
                  <a:schemeClr val="tx1">
                    <a:lumMod val="65000"/>
                    <a:lumOff val="35000"/>
                  </a:schemeClr>
                </a:solidFill>
                <a:uFillTx/>
              </a:defRPr>
            </a:lvl4pPr>
            <a:lvl5pPr marL="1543050" indent="-171450" eaLnBrk="1" fontAlgn="auto" latinLnBrk="0" hangingPunct="1">
              <a:lnSpc>
                <a:spcPct val="120000"/>
              </a:lnSpc>
              <a:spcAft>
                <a:spcPts val="300"/>
              </a:spcAft>
              <a:buFont typeface="Arial"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内容">
    <p:bg>
      <p:bgPr>
        <a:solidFill>
          <a:srgbClr val="FFFFFF"/>
        </a:solidFill>
        <a:effectLst/>
      </p:bgPr>
    </p:bg>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4"/>
            </p:custDataLst>
          </p:nvPr>
        </p:nvSpPr>
        <p:spPr>
          <a:xfrm>
            <a:off x="456300" y="774000"/>
            <a:ext cx="8229600" cy="5482800"/>
          </a:xfrm>
        </p:spPr>
        <p:txBody>
          <a:bodyPr/>
          <a:lstStyle>
            <a:lvl1pPr marL="171450" indent="-171450" eaLnBrk="1" fontAlgn="auto" latinLnBrk="0" hangingPunct="1">
              <a:lnSpc>
                <a:spcPct val="130000"/>
              </a:lnSpc>
              <a:buFont typeface="Arial" pitchFamily="34" charset="0"/>
              <a:buChar char="●"/>
              <a:defRPr u="none" strike="noStrike" kern="1200" cap="none" spc="150" normalizeH="0" baseline="0">
                <a:solidFill>
                  <a:schemeClr val="tx1">
                    <a:lumMod val="65000"/>
                    <a:lumOff val="35000"/>
                  </a:schemeClr>
                </a:solidFill>
                <a:uFillTx/>
              </a:defRPr>
            </a:lvl1pPr>
            <a:lvl2pPr marL="514350" indent="-171450" defTabSz="914400" eaLnBrk="1" fontAlgn="auto" latinLnBrk="0" hangingPunct="1">
              <a:lnSpc>
                <a:spcPct val="120000"/>
              </a:lnSpc>
              <a:buFont typeface="Arial" pitchFamily="34" charset="0"/>
              <a:buChar char="●"/>
              <a:tabLst>
                <a:tab pos="1609725"/>
              </a:tabLst>
              <a:defRPr u="none" strike="noStrike" kern="1200" cap="none" spc="150" normalizeH="0" baseline="0">
                <a:solidFill>
                  <a:schemeClr val="tx1">
                    <a:lumMod val="65000"/>
                    <a:lumOff val="35000"/>
                  </a:schemeClr>
                </a:solidFill>
                <a:uFillTx/>
              </a:defRPr>
            </a:lvl2pPr>
            <a:lvl3pPr marL="857250" indent="-171450" eaLnBrk="1" fontAlgn="auto" latinLnBrk="0" hangingPunct="1">
              <a:lnSpc>
                <a:spcPct val="120000"/>
              </a:lnSpc>
              <a:buFont typeface="Arial" pitchFamily="34" charset="0"/>
              <a:buChar char="●"/>
              <a:defRPr u="none" strike="noStrike" kern="1200" cap="none" spc="150" normalizeH="0" baseline="0">
                <a:solidFill>
                  <a:schemeClr val="tx1">
                    <a:lumMod val="65000"/>
                    <a:lumOff val="35000"/>
                  </a:schemeClr>
                </a:solidFill>
                <a:uFillTx/>
              </a:defRPr>
            </a:lvl3pPr>
            <a:lvl4pPr marL="1200150" indent="-171450" eaLnBrk="1" fontAlgn="auto" latinLnBrk="0" hangingPunct="1">
              <a:lnSpc>
                <a:spcPct val="120000"/>
              </a:lnSpc>
              <a:buFont typeface="Wingdings"/>
              <a:buChar char=""/>
              <a:defRPr u="none" strike="noStrike" kern="1200" cap="none" spc="150" normalizeH="0" baseline="0">
                <a:solidFill>
                  <a:schemeClr val="tx1">
                    <a:lumMod val="65000"/>
                    <a:lumOff val="35000"/>
                  </a:schemeClr>
                </a:solidFill>
                <a:uFillTx/>
              </a:defRPr>
            </a:lvl4pPr>
            <a:lvl5pPr marL="1543050" indent="-171450" eaLnBrk="1" fontAlgn="auto" latinLnBrk="0" hangingPunct="1">
              <a:lnSpc>
                <a:spcPct val="120000"/>
              </a:lnSpc>
              <a:buFont typeface="Arial"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末尾幻灯片">
    <p:bg>
      <p:bgPr>
        <a:solidFill>
          <a:srgbClr val="FFFFFF"/>
        </a:solidFill>
        <a:effectLst/>
      </p:bgPr>
    </p:bg>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2" name="标题 1"/>
          <p:cNvSpPr>
            <a:spLocks noGrp="1"/>
          </p:cNvSpPr>
          <p:nvPr>
            <p:ph type="title" hasCustomPrompt="1"/>
            <p:custDataLst>
              <p:tags r:id="rId4"/>
            </p:custDataLst>
          </p:nvPr>
        </p:nvSpPr>
        <p:spPr>
          <a:xfrm>
            <a:off x="899100" y="2484000"/>
            <a:ext cx="73494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4500" b="1" i="0" u="none" strike="noStrike" kern="1200" cap="none" spc="300" normalizeH="0" baseline="0" noProof="1">
                <a:solidFill>
                  <a:schemeClr val="tx1">
                    <a:lumMod val="85000"/>
                    <a:lumOff val="15000"/>
                  </a:schemeClr>
                </a:solidFill>
                <a:effectLst/>
                <a:uFillTx/>
                <a:latin typeface="Arial" pitchFamily="34" charset="0"/>
                <a:ea typeface="微软雅黑" panose="020b0503020204020204" pitchFamily="34" charset="-122"/>
                <a:cs typeface="+mj-cs"/>
                <a:sym typeface="+mn-ea"/>
              </a:defRPr>
            </a:lvl1pPr>
          </a:lstStyle>
          <a:p>
            <a:pPr lvl="0"/>
            <a:r>
              <a:rPr>
                <a:sym typeface="+mn-ea"/>
              </a:rPr>
              <a:t>单击此处编辑标题</a:t>
            </a:r>
          </a:p>
        </p:txBody>
      </p:sp>
      <p:sp>
        <p:nvSpPr>
          <p:cNvPr id="7" name="文本占位符 6"/>
          <p:cNvSpPr>
            <a:spLocks noGrp="1"/>
          </p:cNvSpPr>
          <p:nvPr>
            <p:ph type="body" sz="quarter" idx="13"/>
            <p:custDataLst>
              <p:tags r:id="rId5"/>
            </p:custDataLst>
          </p:nvPr>
        </p:nvSpPr>
        <p:spPr>
          <a:xfrm>
            <a:off x="899100" y="3560400"/>
            <a:ext cx="7349400" cy="471600"/>
          </a:xfrm>
        </p:spPr>
        <p:txBody>
          <a:bodyPr lIns="90000" tIns="46800" rIns="90000" bIns="46800">
            <a:normAutofit/>
          </a:bodyPr>
          <a:lstStyle>
            <a:lvl1pPr marL="0" indent="0" algn="ctr">
              <a:lnSpc>
                <a:spcPct val="110000"/>
              </a:lnSpc>
              <a:buNone/>
              <a:defRPr sz="1800" spc="200" baseline="0">
                <a:solidFill>
                  <a:schemeClr val="tx1">
                    <a:lumMod val="65000"/>
                    <a:lumOff val="35000"/>
                  </a:schemeClr>
                </a:solidFill>
              </a:defRPr>
            </a:lvl1pPr>
          </a:lstStyle>
          <a:p>
            <a:pPr lvl="0"/>
            <a:r>
              <a:rPr lang="zh-CN" altLang="en-US"/>
              <a:t>单击此处编辑母版文本样式</a:t>
            </a:r>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slideLayout" Target="../slideLayouts/slideLayout15.xml" /><Relationship Id="rId16" Type="http://schemas.openxmlformats.org/officeDocument/2006/relationships/slideLayout" Target="../slideLayouts/slideLayout16.xml" /><Relationship Id="rId17" Type="http://schemas.openxmlformats.org/officeDocument/2006/relationships/slideLayout" Target="../slideLayouts/slideLayout17.xml" /><Relationship Id="rId18" Type="http://schemas.openxmlformats.org/officeDocument/2006/relationships/slideLayout" Target="../slideLayouts/slideLayout18.xml" /><Relationship Id="rId19" Type="http://schemas.openxmlformats.org/officeDocument/2006/relationships/slideLayout" Target="../slideLayouts/slideLayout19.xml" /><Relationship Id="rId2" Type="http://schemas.openxmlformats.org/officeDocument/2006/relationships/slideLayout" Target="../slideLayouts/slideLayout2.xml" /><Relationship Id="rId20" Type="http://schemas.openxmlformats.org/officeDocument/2006/relationships/slideLayout" Target="../slideLayouts/slideLayout20.xml" /><Relationship Id="rId21" Type="http://schemas.openxmlformats.org/officeDocument/2006/relationships/slideLayout" Target="../slideLayouts/slideLayout21.xml" /><Relationship Id="rId22" Type="http://schemas.openxmlformats.org/officeDocument/2006/relationships/slideLayout" Target="../slideLayouts/slideLayout22.xml" /><Relationship Id="rId23" Type="http://schemas.openxmlformats.org/officeDocument/2006/relationships/slideLayout" Target="../slideLayouts/slideLayout23.xml" /><Relationship Id="rId24" Type="http://schemas.openxmlformats.org/officeDocument/2006/relationships/slideLayout" Target="../slideLayouts/slideLayout24.xml" /><Relationship Id="rId25" Type="http://schemas.openxmlformats.org/officeDocument/2006/relationships/slideLayout" Target="../slideLayouts/slideLayout25.xml" /><Relationship Id="rId26" Type="http://schemas.openxmlformats.org/officeDocument/2006/relationships/slideLayout" Target="../slideLayouts/slideLayout26.xml" /><Relationship Id="rId27" Type="http://schemas.openxmlformats.org/officeDocument/2006/relationships/slideLayout" Target="../slideLayouts/slideLayout27.xml" /><Relationship Id="rId28" Type="http://schemas.openxmlformats.org/officeDocument/2006/relationships/slideLayout" Target="../slideLayouts/slideLayout28.xml" /><Relationship Id="rId29" Type="http://schemas.openxmlformats.org/officeDocument/2006/relationships/slideLayout" Target="../slideLayouts/slideLayout29.xml" /><Relationship Id="rId3" Type="http://schemas.openxmlformats.org/officeDocument/2006/relationships/slideLayout" Target="../slideLayouts/slideLayout3.xml" /><Relationship Id="rId30" Type="http://schemas.openxmlformats.org/officeDocument/2006/relationships/slideLayout" Target="../slideLayouts/slideLayout30.xml" /><Relationship Id="rId31" Type="http://schemas.openxmlformats.org/officeDocument/2006/relationships/slideLayout" Target="../slideLayouts/slideLayout31.xml" /><Relationship Id="rId32" Type="http://schemas.openxmlformats.org/officeDocument/2006/relationships/slideLayout" Target="../slideLayouts/slideLayout32.xml" /><Relationship Id="rId33" Type="http://schemas.openxmlformats.org/officeDocument/2006/relationships/slideLayout" Target="../slideLayouts/slideLayout33.xml" /><Relationship Id="rId34" Type="http://schemas.openxmlformats.org/officeDocument/2006/relationships/slideLayout" Target="../slideLayouts/slideLayout34.xml" /><Relationship Id="rId35" Type="http://schemas.openxmlformats.org/officeDocument/2006/relationships/slideLayout" Target="../slideLayouts/slideLayout35.xml" /><Relationship Id="rId36" Type="http://schemas.openxmlformats.org/officeDocument/2006/relationships/slideLayout" Target="../slideLayouts/slideLayout36.xml" /><Relationship Id="rId37" Type="http://schemas.openxmlformats.org/officeDocument/2006/relationships/slideLayout" Target="../slideLayouts/slideLayout37.xml" /><Relationship Id="rId38" Type="http://schemas.openxmlformats.org/officeDocument/2006/relationships/slideLayout" Target="../slideLayouts/slideLayout38.xml" /><Relationship Id="rId39" Type="http://schemas.openxmlformats.org/officeDocument/2006/relationships/slideLayout" Target="../slideLayouts/slideLayout39.xml" /><Relationship Id="rId4" Type="http://schemas.openxmlformats.org/officeDocument/2006/relationships/slideLayout" Target="../slideLayouts/slideLayout4.xml" /><Relationship Id="rId40" Type="http://schemas.openxmlformats.org/officeDocument/2006/relationships/slideLayout" Target="../slideLayouts/slideLayout40.xml" /><Relationship Id="rId41" Type="http://schemas.openxmlformats.org/officeDocument/2006/relationships/slideLayout" Target="../slideLayouts/slideLayout41.xml" /><Relationship Id="rId42" Type="http://schemas.openxmlformats.org/officeDocument/2006/relationships/slideLayout" Target="../slideLayouts/slideLayout42.xml" /><Relationship Id="rId43" Type="http://schemas.openxmlformats.org/officeDocument/2006/relationships/slideLayout" Target="../slideLayouts/slideLayout43.xml" /><Relationship Id="rId44" Type="http://schemas.openxmlformats.org/officeDocument/2006/relationships/tags" Target="../tags/tag57.xml" /><Relationship Id="rId45" Type="http://schemas.openxmlformats.org/officeDocument/2006/relationships/tags" Target="../tags/tag58.xml" /><Relationship Id="rId46" Type="http://schemas.openxmlformats.org/officeDocument/2006/relationships/tags" Target="../tags/tag59.xml" /><Relationship Id="rId47" Type="http://schemas.openxmlformats.org/officeDocument/2006/relationships/tags" Target="../tags/tag60.xml" /><Relationship Id="rId48" Type="http://schemas.openxmlformats.org/officeDocument/2006/relationships/tags" Target="../tags/tag61.xml" /><Relationship Id="rId49" Type="http://schemas.openxmlformats.org/officeDocument/2006/relationships/tags" Target="../tags/tag62.xml" /><Relationship Id="rId5" Type="http://schemas.openxmlformats.org/officeDocument/2006/relationships/slideLayout" Target="../slideLayouts/slideLayout5.xml" /><Relationship Id="rId50" Type="http://schemas.openxmlformats.org/officeDocument/2006/relationships/theme" Target="../theme/theme1.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rgbClr val="FFFFFF"/>
        </a:solidFill>
        <a:effectLst/>
      </p:bgPr>
    </p:bg>
    <p:spTree>
      <p:nvGrpSpPr>
        <p:cNvPr id="1" name=""/>
        <p:cNvGrpSpPr/>
        <p:nvPr/>
      </p:nvGrpSpPr>
      <p:grpSpPr>
        <a:xfrm>
          <a:off x="0" y="0"/>
          <a:ext cx="0" cy="0"/>
        </a:xfrm>
      </p:grpSpPr>
      <p:sp>
        <p:nvSpPr>
          <p:cNvPr id="2" name="标题占位符 1"/>
          <p:cNvSpPr>
            <a:spLocks noGrp="1"/>
          </p:cNvSpPr>
          <p:nvPr>
            <p:ph type="title"/>
            <p:custDataLst>
              <p:tags r:id="rId44"/>
            </p:custDataLst>
          </p:nvPr>
        </p:nvSpPr>
        <p:spPr>
          <a:xfrm>
            <a:off x="456300" y="608400"/>
            <a:ext cx="8226900" cy="705600"/>
          </a:xfrm>
          <a:prstGeom prst="rect">
            <a:avLst/>
          </a:prstGeom>
        </p:spPr>
        <p:txBody>
          <a:bodyPr vert="horz" lIns="90170" tIns="46990" rIns="90170" bIns="46990" rtlCol="0" anchor="ctr" anchorCtr="0">
            <a:normAutofit/>
          </a:bodyPr>
          <a:lstStyle/>
          <a:p>
            <a:r>
              <a:rPr lang="zh-CN" altLang="en-US"/>
              <a:t>单击此处编辑母版标题样式</a:t>
            </a:r>
          </a:p>
        </p:txBody>
      </p:sp>
      <p:sp>
        <p:nvSpPr>
          <p:cNvPr id="3" name="文本占位符 2"/>
          <p:cNvSpPr>
            <a:spLocks noGrp="1"/>
          </p:cNvSpPr>
          <p:nvPr>
            <p:ph type="body" idx="1"/>
            <p:custDataLst>
              <p:tags r:id="rId45"/>
            </p:custDataLst>
          </p:nvPr>
        </p:nvSpPr>
        <p:spPr>
          <a:xfrm>
            <a:off x="456300" y="1490400"/>
            <a:ext cx="8226900" cy="4759200"/>
          </a:xfrm>
          <a:prstGeom prst="rect">
            <a:avLst/>
          </a:prstGeom>
        </p:spPr>
        <p:txBody>
          <a:bodyPr vert="horz" lIns="90000" tIns="46800" rIns="90000" bIns="4680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custDataLst>
              <p:tags r:id="rId46"/>
            </p:custDataLst>
          </p:nvPr>
        </p:nvSpPr>
        <p:spPr>
          <a:xfrm>
            <a:off x="459000" y="6314400"/>
            <a:ext cx="2025000" cy="316800"/>
          </a:xfrm>
          <a:prstGeom prst="rect">
            <a:avLst/>
          </a:prstGeom>
        </p:spPr>
        <p:txBody>
          <a:bodyPr vert="horz" lIns="91440" tIns="45720" rIns="91440" bIns="45720" rtlCol="0" anchor="ctr">
            <a:normAutofit/>
          </a:bodyPr>
          <a:lstStyle>
            <a:lvl1pPr algn="l">
              <a:defRPr sz="750" baseline="0">
                <a:solidFill>
                  <a:schemeClr val="tx1">
                    <a:tint val="75000"/>
                  </a:schemeClr>
                </a:solidFill>
                <a:latin typeface="Arial" pitchFamily="34" charset="0"/>
                <a:ea typeface="微软雅黑" panose="020b0503020204020204" pitchFamily="34" charset="-122"/>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47"/>
            </p:custDataLst>
          </p:nvPr>
        </p:nvSpPr>
        <p:spPr>
          <a:xfrm>
            <a:off x="3087000" y="6314400"/>
            <a:ext cx="2970000" cy="316800"/>
          </a:xfrm>
          <a:prstGeom prst="rect">
            <a:avLst/>
          </a:prstGeom>
        </p:spPr>
        <p:txBody>
          <a:bodyPr vert="horz" lIns="91440" tIns="45720" rIns="91440" bIns="45720" rtlCol="0" anchor="ctr">
            <a:normAutofit/>
          </a:bodyPr>
          <a:lstStyle>
            <a:lvl1pPr algn="ctr">
              <a:defRPr sz="750" baseline="0">
                <a:solidFill>
                  <a:schemeClr val="tx1">
                    <a:tint val="75000"/>
                  </a:schemeClr>
                </a:solidFill>
                <a:latin typeface="Arial" pitchFamily="34" charset="0"/>
                <a:ea typeface="微软雅黑" panose="020b0503020204020204" pitchFamily="34" charset="-122"/>
              </a:defRPr>
            </a:lvl1pPr>
          </a:lstStyle>
          <a:p>
            <a:endParaRPr lang="zh-CN" altLang="en-US"/>
          </a:p>
        </p:txBody>
      </p:sp>
      <p:sp>
        <p:nvSpPr>
          <p:cNvPr id="6" name="灯片编号占位符 5"/>
          <p:cNvSpPr>
            <a:spLocks noGrp="1"/>
          </p:cNvSpPr>
          <p:nvPr>
            <p:ph type="sldNum" sz="quarter" idx="4"/>
            <p:custDataLst>
              <p:tags r:id="rId48"/>
            </p:custDataLst>
          </p:nvPr>
        </p:nvSpPr>
        <p:spPr>
          <a:xfrm>
            <a:off x="6658200" y="6314400"/>
            <a:ext cx="2025000" cy="316800"/>
          </a:xfrm>
          <a:prstGeom prst="rect">
            <a:avLst/>
          </a:prstGeom>
        </p:spPr>
        <p:txBody>
          <a:bodyPr vert="horz" lIns="91440" tIns="45720" rIns="91440" bIns="45720" rtlCol="0" anchor="ctr">
            <a:normAutofit/>
          </a:bodyPr>
          <a:lstStyle>
            <a:lvl1pPr algn="r">
              <a:defRPr sz="750" baseline="0">
                <a:solidFill>
                  <a:schemeClr val="tx1">
                    <a:tint val="75000"/>
                  </a:schemeClr>
                </a:solidFill>
                <a:latin typeface="Arial" pitchFamily="34" charset="0"/>
                <a:ea typeface="微软雅黑" panose="020b0503020204020204" pitchFamily="34" charset="-122"/>
              </a:defRPr>
            </a:lvl1pPr>
          </a:lstStyle>
          <a:p>
            <a:fld id="{49AE70B2-8BF9-45C0-BB95-33D1B9D3A854}" type="slidenum">
              <a:rPr lang="zh-CN" altLang="en-US" smtClean="0"/>
              <a:t>0</a:t>
            </a:fld>
            <a:endParaRPr lang="zh-CN" altLang="en-US"/>
          </a:p>
        </p:txBody>
      </p:sp>
    </p:spTree>
    <p:custDataLst>
      <p:tags r:id="rId49"/>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 id="2147483684" r:id="rId36"/>
    <p:sldLayoutId id="2147483685" r:id="rId37"/>
    <p:sldLayoutId id="2147483686" r:id="rId38"/>
    <p:sldLayoutId id="2147483687" r:id="rId39"/>
    <p:sldLayoutId id="2147483688" r:id="rId40"/>
    <p:sldLayoutId id="2147483689" r:id="rId41"/>
    <p:sldLayoutId id="2147483690" r:id="rId42"/>
    <p:sldLayoutId id="2147483691" r:id="rId43"/>
  </p:sldLayoutIdLst>
  <p:transition/>
  <p:timing/>
  <p:txStyles>
    <p:titleStyle>
      <a:lvl1pPr algn="l" defTabSz="685800" rtl="0" eaLnBrk="1" fontAlgn="auto" latinLnBrk="0" hangingPunct="1">
        <a:lnSpc>
          <a:spcPct val="100000"/>
        </a:lnSpc>
        <a:spcBef>
          <a:spcPct val="0"/>
        </a:spcBef>
        <a:buNone/>
        <a:defRPr sz="2700" b="1" u="none" strike="noStrike" kern="1200" cap="none" spc="300" normalizeH="0" baseline="0">
          <a:solidFill>
            <a:schemeClr val="tx1">
              <a:lumMod val="85000"/>
              <a:lumOff val="15000"/>
            </a:schemeClr>
          </a:solidFill>
          <a:uFillTx/>
          <a:latin typeface="Arial" pitchFamily="34" charset="0"/>
          <a:ea typeface="微软雅黑" panose="020b0503020204020204" pitchFamily="34" charset="-122"/>
          <a:cs typeface="+mj-cs"/>
        </a:defRPr>
      </a:lvl1pPr>
    </p:titleStyle>
    <p:bodyStyle>
      <a:lvl1pPr marL="171450" indent="-171450" algn="l" defTabSz="685800" rtl="0" eaLnBrk="1" fontAlgn="auto" latinLnBrk="0" hangingPunct="1">
        <a:lnSpc>
          <a:spcPct val="130000"/>
        </a:lnSpc>
        <a:spcBef>
          <a:spcPct val="0"/>
        </a:spcBef>
        <a:spcAft>
          <a:spcPts val="1000"/>
        </a:spcAft>
        <a:buFont typeface="Arial" pitchFamily="34" charset="0"/>
        <a:buChar char="●"/>
        <a:defRPr sz="1350" u="none" strike="noStrike" kern="1200" cap="none" spc="150" normalizeH="0" baseline="0">
          <a:solidFill>
            <a:schemeClr val="tx1">
              <a:lumMod val="65000"/>
              <a:lumOff val="35000"/>
            </a:schemeClr>
          </a:solidFill>
          <a:uFillTx/>
          <a:latin typeface="Arial" pitchFamily="34" charset="0"/>
          <a:ea typeface="微软雅黑" panose="020b0503020204020204" pitchFamily="34" charset="-122"/>
          <a:cs typeface="+mn-cs"/>
        </a:defRPr>
      </a:lvl1pPr>
      <a:lvl2pPr marL="514350" indent="-171450" algn="l" defTabSz="685800" rtl="0" eaLnBrk="1" fontAlgn="auto" latinLnBrk="0" hangingPunct="1">
        <a:lnSpc>
          <a:spcPct val="120000"/>
        </a:lnSpc>
        <a:spcBef>
          <a:spcPct val="0"/>
        </a:spcBef>
        <a:spcAft>
          <a:spcPts val="600"/>
        </a:spcAft>
        <a:buFont typeface="Arial" pitchFamily="34" charset="0"/>
        <a:buChar char="●"/>
        <a:tabLst>
          <a:tab pos="1207135"/>
        </a:tabLst>
        <a:defRPr sz="1200" u="none" strike="noStrike" kern="1200" cap="none" spc="150" normalizeH="0" baseline="0">
          <a:solidFill>
            <a:schemeClr val="tx1">
              <a:lumMod val="65000"/>
              <a:lumOff val="35000"/>
            </a:schemeClr>
          </a:solidFill>
          <a:uFillTx/>
          <a:latin typeface="Arial" pitchFamily="34" charset="0"/>
          <a:ea typeface="微软雅黑" panose="020b0503020204020204" pitchFamily="34" charset="-122"/>
          <a:cs typeface="+mn-cs"/>
        </a:defRPr>
      </a:lvl2pPr>
      <a:lvl3pPr marL="857250" indent="-171450" algn="l" defTabSz="685800" rtl="0" eaLnBrk="1" fontAlgn="auto" latinLnBrk="0" hangingPunct="1">
        <a:lnSpc>
          <a:spcPct val="120000"/>
        </a:lnSpc>
        <a:spcBef>
          <a:spcPct val="0"/>
        </a:spcBef>
        <a:spcAft>
          <a:spcPts val="600"/>
        </a:spcAft>
        <a:buFont typeface="Arial" pitchFamily="34" charset="0"/>
        <a:buChar char="●"/>
        <a:defRPr sz="1200" u="none" strike="noStrike" kern="1200" cap="none" spc="150" normalizeH="0" baseline="0">
          <a:solidFill>
            <a:schemeClr val="tx1">
              <a:lumMod val="65000"/>
              <a:lumOff val="35000"/>
            </a:schemeClr>
          </a:solidFill>
          <a:uFillTx/>
          <a:latin typeface="Arial" pitchFamily="34" charset="0"/>
          <a:ea typeface="微软雅黑" panose="020b0503020204020204" pitchFamily="34" charset="-122"/>
          <a:cs typeface="+mn-cs"/>
        </a:defRPr>
      </a:lvl3pPr>
      <a:lvl4pPr marL="1200150" indent="-171450" algn="l" defTabSz="685800" rtl="0" eaLnBrk="1" fontAlgn="auto" latinLnBrk="0" hangingPunct="1">
        <a:lnSpc>
          <a:spcPct val="120000"/>
        </a:lnSpc>
        <a:spcBef>
          <a:spcPct val="0"/>
        </a:spcBef>
        <a:spcAft>
          <a:spcPts val="300"/>
        </a:spcAft>
        <a:buFont typeface="Wingdings"/>
        <a:buChar char=""/>
        <a:defRPr sz="1050" u="none" strike="noStrike" kern="1200" cap="none" spc="150" normalizeH="0" baseline="0">
          <a:solidFill>
            <a:schemeClr val="tx1">
              <a:lumMod val="65000"/>
              <a:lumOff val="35000"/>
            </a:schemeClr>
          </a:solidFill>
          <a:uFillTx/>
          <a:latin typeface="Arial" pitchFamily="34" charset="0"/>
          <a:ea typeface="微软雅黑" panose="020b0503020204020204" pitchFamily="34" charset="-122"/>
          <a:cs typeface="+mn-cs"/>
        </a:defRPr>
      </a:lvl4pPr>
      <a:lvl5pPr marL="1543050" indent="-171450" algn="l" defTabSz="685800" rtl="0" eaLnBrk="1" fontAlgn="auto" latinLnBrk="0" hangingPunct="1">
        <a:lnSpc>
          <a:spcPct val="120000"/>
        </a:lnSpc>
        <a:spcBef>
          <a:spcPct val="0"/>
        </a:spcBef>
        <a:spcAft>
          <a:spcPts val="300"/>
        </a:spcAft>
        <a:buFont typeface="Arial" pitchFamily="34" charset="0"/>
        <a:buChar char="•"/>
        <a:defRPr sz="1050" u="none" strike="noStrike" kern="1200" cap="none" spc="150" normalizeH="0" baseline="0">
          <a:solidFill>
            <a:schemeClr val="tx1">
              <a:lumMod val="65000"/>
              <a:lumOff val="35000"/>
            </a:schemeClr>
          </a:solidFill>
          <a:uFillTx/>
          <a:latin typeface="Arial" pitchFamily="34" charset="0"/>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3.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4.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5.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6.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7.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8.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9.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0.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1.xml" /><Relationship Id="rId2" Type="http://schemas.openxmlformats.org/officeDocument/2006/relationships/slide" Target="slide10.xml" TargetMode="Internal" /><Relationship Id="rId3" Type="http://schemas.openxmlformats.org/officeDocument/2006/relationships/slide" Target="slide17.xml" TargetMode="Internal" /><Relationship Id="rId4" Type="http://schemas.openxmlformats.org/officeDocument/2006/relationships/slide" Target="slide24.xml" TargetMode="Interna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2.xml" /><Relationship Id="rId2" Type="http://schemas.openxmlformats.org/officeDocument/2006/relationships/slide" Target="slide10.xml" TargetMode="Internal" /><Relationship Id="rId3" Type="http://schemas.openxmlformats.org/officeDocument/2006/relationships/slide" Target="slide17.xml" TargetMode="Internal" /><Relationship Id="rId4" Type="http://schemas.openxmlformats.org/officeDocument/2006/relationships/slide" Target="slide24.xml" TargetMode="Interna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3.xml" /><Relationship Id="rId2" Type="http://schemas.openxmlformats.org/officeDocument/2006/relationships/slide" Target="slide10.xml" TargetMode="Internal" /><Relationship Id="rId3" Type="http://schemas.openxmlformats.org/officeDocument/2006/relationships/slide" Target="slide17.xml" TargetMode="Internal" /><Relationship Id="rId4" Type="http://schemas.openxmlformats.org/officeDocument/2006/relationships/slide" Target="slide24.xml" TargetMode="Interna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4.xml" /><Relationship Id="rId2" Type="http://schemas.openxmlformats.org/officeDocument/2006/relationships/slide" Target="slide10.xml" TargetMode="Internal" /><Relationship Id="rId3" Type="http://schemas.openxmlformats.org/officeDocument/2006/relationships/slide" Target="slide17.xml" TargetMode="Internal" /><Relationship Id="rId4" Type="http://schemas.openxmlformats.org/officeDocument/2006/relationships/slide" Target="slide24.xml" TargetMode="Interna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5.xml" /><Relationship Id="rId2" Type="http://schemas.openxmlformats.org/officeDocument/2006/relationships/slide" Target="slide10.xml" TargetMode="Internal" /><Relationship Id="rId3" Type="http://schemas.openxmlformats.org/officeDocument/2006/relationships/slide" Target="slide17.xml" TargetMode="Internal" /><Relationship Id="rId4" Type="http://schemas.openxmlformats.org/officeDocument/2006/relationships/slide" Target="slide24.xml" TargetMode="Interna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6.xml" /><Relationship Id="rId2" Type="http://schemas.openxmlformats.org/officeDocument/2006/relationships/slide" Target="slide10.xml" TargetMode="Internal" /><Relationship Id="rId3" Type="http://schemas.openxmlformats.org/officeDocument/2006/relationships/slide" Target="slide17.xml" TargetMode="Internal" /><Relationship Id="rId4" Type="http://schemas.openxmlformats.org/officeDocument/2006/relationships/slide" Target="slide24.xml" TargetMode="Interna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7.xml" /><Relationship Id="rId2" Type="http://schemas.openxmlformats.org/officeDocument/2006/relationships/slide" Target="slide10.xml" TargetMode="Internal" /><Relationship Id="rId3" Type="http://schemas.openxmlformats.org/officeDocument/2006/relationships/slide" Target="slide17.xml" TargetMode="Internal" /><Relationship Id="rId4" Type="http://schemas.openxmlformats.org/officeDocument/2006/relationships/slide" Target="slide24.xml" TargetMode="Interna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8.xml" /><Relationship Id="rId2" Type="http://schemas.openxmlformats.org/officeDocument/2006/relationships/slide" Target="slide10.xml" TargetMode="Internal" /><Relationship Id="rId3" Type="http://schemas.openxmlformats.org/officeDocument/2006/relationships/slide" Target="slide17.xml" TargetMode="Internal" /><Relationship Id="rId4" Type="http://schemas.openxmlformats.org/officeDocument/2006/relationships/slide" Target="slide24.xml" TargetMode="Interna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9.xml" /><Relationship Id="rId2" Type="http://schemas.openxmlformats.org/officeDocument/2006/relationships/slide" Target="slide10.xml" TargetMode="Internal" /><Relationship Id="rId3" Type="http://schemas.openxmlformats.org/officeDocument/2006/relationships/slide" Target="slide17.xml" TargetMode="Internal" /><Relationship Id="rId4" Type="http://schemas.openxmlformats.org/officeDocument/2006/relationships/slide" Target="slide24.xml" TargetMode="Interna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30.xml" /><Relationship Id="rId2" Type="http://schemas.openxmlformats.org/officeDocument/2006/relationships/slide" Target="slide10.xml" TargetMode="Internal" /><Relationship Id="rId3" Type="http://schemas.openxmlformats.org/officeDocument/2006/relationships/slide" Target="slide17.xml" TargetMode="Internal" /><Relationship Id="rId4" Type="http://schemas.openxmlformats.org/officeDocument/2006/relationships/slide" Target="slide24.xml" TargetMode="Interna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31.xml" /><Relationship Id="rId2" Type="http://schemas.openxmlformats.org/officeDocument/2006/relationships/slide" Target="slide10.xml" TargetMode="Internal" /><Relationship Id="rId3" Type="http://schemas.openxmlformats.org/officeDocument/2006/relationships/slide" Target="slide17.xml" TargetMode="Internal" /><Relationship Id="rId4" Type="http://schemas.openxmlformats.org/officeDocument/2006/relationships/slide" Target="slide24.xml" TargetMode="Interna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32.xml" /><Relationship Id="rId2" Type="http://schemas.openxmlformats.org/officeDocument/2006/relationships/slide" Target="slide10.xml" TargetMode="Internal" /><Relationship Id="rId3" Type="http://schemas.openxmlformats.org/officeDocument/2006/relationships/slide" Target="slide17.xml" TargetMode="Internal" /><Relationship Id="rId4" Type="http://schemas.openxmlformats.org/officeDocument/2006/relationships/slide" Target="slide24.xml" TargetMode="Interna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33.xml" /><Relationship Id="rId2" Type="http://schemas.openxmlformats.org/officeDocument/2006/relationships/slide" Target="slide10.xml" TargetMode="Internal" /><Relationship Id="rId3" Type="http://schemas.openxmlformats.org/officeDocument/2006/relationships/slide" Target="slide17.xml" TargetMode="Internal" /><Relationship Id="rId4" Type="http://schemas.openxmlformats.org/officeDocument/2006/relationships/slide" Target="slide24.xml" TargetMode="Interna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34.xml" /><Relationship Id="rId2" Type="http://schemas.openxmlformats.org/officeDocument/2006/relationships/slide" Target="slide10.xml" TargetMode="Internal" /><Relationship Id="rId3" Type="http://schemas.openxmlformats.org/officeDocument/2006/relationships/slide" Target="slide17.xml" TargetMode="Internal" /><Relationship Id="rId4" Type="http://schemas.openxmlformats.org/officeDocument/2006/relationships/slide" Target="slide24.xml" TargetMode="Interna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35.xml" /><Relationship Id="rId2" Type="http://schemas.openxmlformats.org/officeDocument/2006/relationships/slide" Target="slide10.xml" TargetMode="Internal" /><Relationship Id="rId3" Type="http://schemas.openxmlformats.org/officeDocument/2006/relationships/slide" Target="slide17.xml" TargetMode="Internal" /><Relationship Id="rId4" Type="http://schemas.openxmlformats.org/officeDocument/2006/relationships/slide" Target="slide24.xml" TargetMode="Internal" /><Relationship Id="rId5" Type="http://schemas.openxmlformats.org/officeDocument/2006/relationships/package" Target="../embeddings/Document1.docx" TargetMode="Internal" /><Relationship Id="rId6" Type="http://schemas.openxmlformats.org/officeDocument/2006/relationships/image" Target="../media/image1.emf" /><Relationship Id="rId7" Type="http://schemas.openxmlformats.org/officeDocument/2006/relationships/vmlDrawing" Target="../drawings/vmlDrawing1.v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36.xml" /><Relationship Id="rId2" Type="http://schemas.openxmlformats.org/officeDocument/2006/relationships/slide" Target="slide10.xml" TargetMode="Internal" /><Relationship Id="rId3" Type="http://schemas.openxmlformats.org/officeDocument/2006/relationships/slide" Target="slide17.xml" TargetMode="Internal" /><Relationship Id="rId4" Type="http://schemas.openxmlformats.org/officeDocument/2006/relationships/slide" Target="slide24.xml" TargetMode="Interna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37.xml" /><Relationship Id="rId2" Type="http://schemas.openxmlformats.org/officeDocument/2006/relationships/slide" Target="slide10.xml" TargetMode="Internal" /><Relationship Id="rId3" Type="http://schemas.openxmlformats.org/officeDocument/2006/relationships/slide" Target="slide17.xml" TargetMode="Internal" /><Relationship Id="rId4" Type="http://schemas.openxmlformats.org/officeDocument/2006/relationships/slide" Target="slide24.xml" TargetMode="Interna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38.xml" /><Relationship Id="rId2" Type="http://schemas.openxmlformats.org/officeDocument/2006/relationships/slide" Target="slide10.xml" TargetMode="Internal" /><Relationship Id="rId3" Type="http://schemas.openxmlformats.org/officeDocument/2006/relationships/slide" Target="slide17.xml" TargetMode="Internal" /><Relationship Id="rId4" Type="http://schemas.openxmlformats.org/officeDocument/2006/relationships/slide" Target="slide24.xml" TargetMode="Interna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39.xml" /><Relationship Id="rId2" Type="http://schemas.openxmlformats.org/officeDocument/2006/relationships/slide" Target="slide10.xml" TargetMode="Internal" /><Relationship Id="rId3" Type="http://schemas.openxmlformats.org/officeDocument/2006/relationships/slide" Target="slide17.xml" TargetMode="Internal" /><Relationship Id="rId4" Type="http://schemas.openxmlformats.org/officeDocument/2006/relationships/slide" Target="slide24.xml" TargetMode="Interna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40.xml" /><Relationship Id="rId2" Type="http://schemas.openxmlformats.org/officeDocument/2006/relationships/slide" Target="slide10.xml" TargetMode="Internal" /><Relationship Id="rId3" Type="http://schemas.openxmlformats.org/officeDocument/2006/relationships/slide" Target="slide17.xml" TargetMode="Internal" /><Relationship Id="rId4" Type="http://schemas.openxmlformats.org/officeDocument/2006/relationships/slide" Target="slide24.xml" TargetMode="Interna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41.xml" /><Relationship Id="rId2" Type="http://schemas.openxmlformats.org/officeDocument/2006/relationships/slide" Target="slide10.xml" TargetMode="Internal" /><Relationship Id="rId3" Type="http://schemas.openxmlformats.org/officeDocument/2006/relationships/slide" Target="slide17.xml" TargetMode="Internal" /><Relationship Id="rId4" Type="http://schemas.openxmlformats.org/officeDocument/2006/relationships/slide" Target="slide24.xml" TargetMode="Interna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42.xml" /><Relationship Id="rId2" Type="http://schemas.openxmlformats.org/officeDocument/2006/relationships/slide" Target="slide10.xml" TargetMode="Internal" /><Relationship Id="rId3" Type="http://schemas.openxmlformats.org/officeDocument/2006/relationships/slide" Target="slide17.xml" TargetMode="Internal" /><Relationship Id="rId4" Type="http://schemas.openxmlformats.org/officeDocument/2006/relationships/slide" Target="slide24.xml" TargetMode="Interna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43.xml" /><Relationship Id="rId2" Type="http://schemas.openxmlformats.org/officeDocument/2006/relationships/slide" Target="slide10.xml" TargetMode="Internal" /><Relationship Id="rId3" Type="http://schemas.openxmlformats.org/officeDocument/2006/relationships/slide" Target="slide17.xml" TargetMode="Internal" /><Relationship Id="rId4" Type="http://schemas.openxmlformats.org/officeDocument/2006/relationships/slide" Target="slide24.xml" TargetMode="Internal" /><Relationship Id="rId5" Type="http://schemas.openxmlformats.org/officeDocument/2006/relationships/image" Target="../media/image2.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标题 3"/>
          <p:cNvSpPr>
            <a:spLocks noGrp="1"/>
          </p:cNvSpPr>
          <p:nvPr>
            <p:ph type="title"/>
          </p:nvPr>
        </p:nvSpPr>
        <p:spPr>
          <a:xfrm>
            <a:off x="31070" y="2924944"/>
            <a:ext cx="9081860" cy="576064"/>
          </a:xfrm>
        </p:spPr>
        <p:txBody>
          <a:bodyPr/>
          <a:lstStyle/>
          <a:p>
            <a:r>
              <a:rPr lang="zh-CN" altLang="zh-CN"/>
              <a:t>第</a:t>
            </a:r>
            <a:r>
              <a:rPr lang="en-US" altLang="zh-CN" b="1"/>
              <a:t>8</a:t>
            </a:r>
            <a:r>
              <a:rPr lang="zh-CN" altLang="zh-CN"/>
              <a:t>课　世界市场与商业贸易</a:t>
            </a:r>
          </a:p>
        </p:txBody>
      </p:sp>
    </p:spTree>
  </p:cSld>
  <p:clrMapOvr>
    <a:masterClrMapping/>
  </p:clrMapOvr>
  <mc:AlternateContent xmlns:mc="http://schemas.openxmlformats.org/markup-compatibility/2006">
    <mc:Choice xmlns:p15="http://schemas.microsoft.com/office/powerpoint/2012/main" Requires="p15">
      <p:transition spd="slow" p14:dur="2000">
        <p15:prstTrans prst="drape"/>
      </p:transition>
    </mc:Choice>
    <mc:Fallback>
      <p:transition spd="slow">
        <p:fade/>
      </p:transition>
    </mc:Fallback>
  </mc:AlternateContent>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aphicFrame>
        <p:nvGraphicFramePr>
          <p:cNvPr id="2" name="表格 1"/>
          <p:cNvGraphicFramePr>
            <a:graphicFrameLocks noGrp="1" noChangeAspect="1"/>
          </p:cNvGraphicFramePr>
          <p:nvPr/>
        </p:nvGraphicFramePr>
        <p:xfrm>
          <a:off x="508000" y="1700808"/>
          <a:ext cx="8128000" cy="3017520"/>
        </p:xfrm>
        <a:graphic>
          <a:graphicData uri="http://schemas.openxmlformats.org/drawingml/2006/table">
            <a:tbl>
              <a:tblPr firstRow="1" firstCol="1" bandRow="1"/>
              <a:tblGrid>
                <a:gridCol w="2551832"/>
                <a:gridCol w="5576168"/>
              </a:tblGrid>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黑体" panose="02010609060101010101" pitchFamily="2" charset="-122"/>
                          <a:cs typeface="Times New Roman" panose="02020603050405020304" pitchFamily="18" charset="0"/>
                        </a:rPr>
                        <a:t>课标定位</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黑体" panose="02010609060101010101" pitchFamily="2" charset="-122"/>
                          <a:cs typeface="Times New Roman" panose="02020603050405020304" pitchFamily="18" charset="0"/>
                        </a:rPr>
                        <a:t>素养解读</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(1)</a:t>
                      </a:r>
                      <a:r>
                        <a:rPr lang="zh-CN" sz="2200">
                          <a:solidFill>
                            <a:srgbClr val="000000"/>
                          </a:solidFill>
                          <a:effectLst/>
                          <a:latin typeface="Arial" pitchFamily="34" charset="0"/>
                          <a:ea typeface="黑体" panose="02010609060101010101" pitchFamily="2" charset="-122"/>
                          <a:cs typeface="Times New Roman" panose="02020603050405020304" pitchFamily="18" charset="0"/>
                        </a:rPr>
                        <a:t>了解世界市场形成的过程</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(2)</a:t>
                      </a:r>
                      <a:r>
                        <a:rPr lang="zh-CN" sz="2200">
                          <a:solidFill>
                            <a:srgbClr val="000000"/>
                          </a:solidFill>
                          <a:effectLst/>
                          <a:latin typeface="Arial" pitchFamily="34" charset="0"/>
                          <a:ea typeface="黑体" panose="02010609060101010101" pitchFamily="2" charset="-122"/>
                          <a:cs typeface="Times New Roman" panose="02020603050405020304" pitchFamily="18" charset="0"/>
                        </a:rPr>
                        <a:t>认识世界市场的形成对商业贸易的意义</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(1)</a:t>
                      </a:r>
                      <a:r>
                        <a:rPr lang="zh-CN" sz="2200">
                          <a:solidFill>
                            <a:srgbClr val="000000"/>
                          </a:solidFill>
                          <a:effectLst/>
                          <a:latin typeface="Arial" pitchFamily="34" charset="0"/>
                          <a:ea typeface="黑体" panose="02010609060101010101" pitchFamily="2" charset="-122"/>
                          <a:cs typeface="Times New Roman" panose="02020603050405020304" pitchFamily="18" charset="0"/>
                        </a:rPr>
                        <a:t>立足时空观念</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Arial" pitchFamily="34" charset="0"/>
                          <a:ea typeface="黑体" panose="02010609060101010101" pitchFamily="2" charset="-122"/>
                          <a:cs typeface="Times New Roman" panose="02020603050405020304" pitchFamily="18" charset="0"/>
                        </a:rPr>
                        <a:t>梳理世界市场形成的过程</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(2)</a:t>
                      </a:r>
                      <a:r>
                        <a:rPr lang="zh-CN" sz="2200">
                          <a:solidFill>
                            <a:srgbClr val="000000"/>
                          </a:solidFill>
                          <a:effectLst/>
                          <a:latin typeface="Arial" pitchFamily="34" charset="0"/>
                          <a:ea typeface="黑体" panose="02010609060101010101" pitchFamily="2" charset="-122"/>
                          <a:cs typeface="Times New Roman" panose="02020603050405020304" pitchFamily="18" charset="0"/>
                        </a:rPr>
                        <a:t>通过史料实证和历史解释</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Arial" pitchFamily="34" charset="0"/>
                          <a:ea typeface="黑体" panose="02010609060101010101" pitchFamily="2" charset="-122"/>
                          <a:cs typeface="Times New Roman" panose="02020603050405020304" pitchFamily="18" charset="0"/>
                        </a:rPr>
                        <a:t>认识世界市场的形成对商业贸易的重大意义</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(3)</a:t>
                      </a:r>
                      <a:r>
                        <a:rPr lang="zh-CN" sz="2200">
                          <a:solidFill>
                            <a:srgbClr val="000000"/>
                          </a:solidFill>
                          <a:effectLst/>
                          <a:latin typeface="Arial" pitchFamily="34" charset="0"/>
                          <a:ea typeface="黑体" panose="02010609060101010101" pitchFamily="2" charset="-122"/>
                          <a:cs typeface="Times New Roman" panose="02020603050405020304" pitchFamily="18" charset="0"/>
                        </a:rPr>
                        <a:t>从唯物史观出发</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Arial" pitchFamily="34" charset="0"/>
                          <a:ea typeface="黑体" panose="02010609060101010101" pitchFamily="2" charset="-122"/>
                          <a:cs typeface="Times New Roman" panose="02020603050405020304" pitchFamily="18" charset="0"/>
                        </a:rPr>
                        <a:t>理解世界市场的形成对中国的影响</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091672"/>
            <a:ext cx="8128000" cy="492865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一、世界市场的形成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1</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Arial" pitchFamily="34" charset="0"/>
                <a:ea typeface="黑体" panose="02010609060101010101" pitchFamily="2" charset="-122"/>
                <a:cs typeface="Times New Roman" panose="02020603050405020304" pitchFamily="18" charset="0"/>
              </a:rPr>
              <a:t>初步形成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cs typeface="Times New Roman" panose="02020603050405020304" pitchFamily="18" charset="0"/>
              </a:rPr>
              <a:t>时间</a:t>
            </a:r>
            <a:r>
              <a:rPr lang="en-US" altLang="zh-CN" sz="2200">
                <a:solidFill>
                  <a:srgbClr val="000000"/>
                </a:solidFill>
                <a:latin typeface="Times New Roman" pitchFamily="18" charset="0"/>
                <a:cs typeface="Times New Roman" panose="02020603050405020304" pitchFamily="18" charset="0"/>
              </a:rPr>
              <a:t>:</a:t>
            </a:r>
            <a:r>
              <a:rPr lang="en-US" altLang="zh-CN" sz="2200" u="sng">
                <a:solidFill>
                  <a:srgbClr val="FF0000"/>
                </a:solidFill>
                <a:uFill>
                  <a:solidFill>
                    <a:srgbClr val="000000"/>
                  </a:solidFill>
                </a:uFill>
                <a:latin typeface="Times New Roman" pitchFamily="18" charset="0"/>
                <a:cs typeface="Times New Roman" panose="02020603050405020304" pitchFamily="18" charset="0"/>
              </a:rPr>
              <a:t>17—18</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世纪</a:t>
            </a:r>
            <a:r>
              <a:rPr lang="zh-CN"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cs typeface="Times New Roman" panose="02020603050405020304" pitchFamily="18" charset="0"/>
              </a:rPr>
              <a:t>条件</a:t>
            </a:r>
            <a:r>
              <a:rPr lang="en-US" altLang="zh-CN" sz="2200">
                <a:solidFill>
                  <a:srgbClr val="000000"/>
                </a:solidFill>
                <a:latin typeface="Times New Roman"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新航路开辟</a:t>
            </a:r>
            <a:r>
              <a:rPr lang="zh-CN" altLang="zh-CN" sz="2200">
                <a:solidFill>
                  <a:srgbClr val="000000"/>
                </a:solidFill>
                <a:latin typeface="Times New Roman" pitchFamily="18" charset="0"/>
                <a:cs typeface="Times New Roman" panose="02020603050405020304" pitchFamily="18" charset="0"/>
              </a:rPr>
              <a:t>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葡萄牙和西班牙开始大规模殖民掠夺。</a:t>
            </a:r>
            <a:r>
              <a:rPr lang="en-US" altLang="zh-CN" sz="2200">
                <a:solidFill>
                  <a:srgbClr val="000000"/>
                </a:solidFill>
                <a:latin typeface="Times New Roman" pitchFamily="18" charset="0"/>
                <a:cs typeface="Times New Roman" panose="02020603050405020304" pitchFamily="18" charset="0"/>
              </a:rPr>
              <a:t>17—18</a:t>
            </a:r>
            <a:r>
              <a:rPr lang="zh-CN" altLang="zh-CN" sz="2200">
                <a:solidFill>
                  <a:srgbClr val="000000"/>
                </a:solidFill>
                <a:latin typeface="Times New Roman" pitchFamily="18" charset="0"/>
                <a:cs typeface="Times New Roman" panose="02020603050405020304" pitchFamily="18" charset="0"/>
              </a:rPr>
              <a:t>世纪</a:t>
            </a:r>
            <a:r>
              <a:rPr lang="en-US" altLang="zh-CN" sz="2200">
                <a:solidFill>
                  <a:srgbClr val="000000"/>
                </a:solidFill>
                <a:latin typeface="Times New Roman"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荷</a:t>
            </a:r>
            <a:r>
              <a:rPr lang="zh-CN" altLang="zh-CN" sz="2200">
                <a:solidFill>
                  <a:srgbClr val="000000"/>
                </a:solidFill>
                <a:latin typeface="Times New Roman" pitchFamily="18" charset="0"/>
                <a:cs typeface="Times New Roman" panose="02020603050405020304" pitchFamily="18" charset="0"/>
              </a:rPr>
              <a:t>、英、法等欧洲国家纷纷加入殖民地争夺行列</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建立海外殖民地。</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(3)</a:t>
            </a:r>
            <a:r>
              <a:rPr lang="zh-CN" altLang="zh-CN" sz="2200">
                <a:solidFill>
                  <a:srgbClr val="000000"/>
                </a:solidFill>
                <a:latin typeface="Times New Roman" pitchFamily="18" charset="0"/>
                <a:cs typeface="Times New Roman" panose="02020603050405020304" pitchFamily="18" charset="0"/>
              </a:rPr>
              <a:t>标志</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欧洲的商人和殖民者</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直接</a:t>
            </a:r>
            <a:r>
              <a:rPr lang="zh-CN" altLang="zh-CN" sz="2200">
                <a:solidFill>
                  <a:srgbClr val="000000"/>
                </a:solidFill>
                <a:latin typeface="Times New Roman" pitchFamily="18" charset="0"/>
                <a:cs typeface="Times New Roman" panose="02020603050405020304" pitchFamily="18" charset="0"/>
              </a:rPr>
              <a:t>同世界各地建立起商业联系。</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2</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Arial" pitchFamily="34" charset="0"/>
                <a:ea typeface="黑体" panose="02010609060101010101" pitchFamily="2" charset="-122"/>
                <a:cs typeface="Times New Roman" panose="02020603050405020304" pitchFamily="18" charset="0"/>
              </a:rPr>
              <a:t>基本形成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cs typeface="Times New Roman" panose="02020603050405020304" pitchFamily="18" charset="0"/>
              </a:rPr>
              <a:t>条件</a:t>
            </a:r>
            <a:r>
              <a:rPr lang="en-US" altLang="zh-CN" sz="2200">
                <a:solidFill>
                  <a:srgbClr val="000000"/>
                </a:solidFill>
                <a:latin typeface="Times New Roman"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工业革命</a:t>
            </a:r>
            <a:r>
              <a:rPr lang="zh-CN" altLang="zh-CN" sz="2200">
                <a:solidFill>
                  <a:srgbClr val="000000"/>
                </a:solidFill>
                <a:latin typeface="Times New Roman" pitchFamily="18" charset="0"/>
                <a:cs typeface="Times New Roman" panose="02020603050405020304" pitchFamily="18" charset="0"/>
              </a:rPr>
              <a:t>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资本主义国家的工厂需要更广阔的</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世界市场</a:t>
            </a:r>
            <a:r>
              <a:rPr lang="zh-CN" altLang="zh-CN" sz="2200">
                <a:solidFill>
                  <a:srgbClr val="000000"/>
                </a:solidFill>
                <a:latin typeface="Times New Roman" pitchFamily="18" charset="0"/>
                <a:cs typeface="Times New Roman" panose="02020603050405020304" pitchFamily="18" charset="0"/>
              </a:rPr>
              <a:t>与原料产地</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蒸汽机车和</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轮船</a:t>
            </a:r>
            <a:r>
              <a:rPr lang="zh-CN" altLang="zh-CN" sz="2200">
                <a:solidFill>
                  <a:srgbClr val="000000"/>
                </a:solidFill>
                <a:latin typeface="Times New Roman" pitchFamily="18" charset="0"/>
                <a:cs typeface="Times New Roman" panose="02020603050405020304" pitchFamily="18" charset="0"/>
              </a:rPr>
              <a:t>的出现使世界各地间的联系更为便捷</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资产阶级在拉丁美洲、亚洲和非洲等地建立殖民地和半殖民地。</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cs typeface="Times New Roman" panose="02020603050405020304" pitchFamily="18" charset="0"/>
              </a:rPr>
              <a:t>标志</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资产阶级把越来越多的地区纳入资本主义世界市场之中。</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1547664" y="1947654"/>
            <a:ext cx="1440160"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 name="矩形 3"/>
          <p:cNvSpPr/>
          <p:nvPr/>
        </p:nvSpPr>
        <p:spPr>
          <a:xfrm>
            <a:off x="1547664" y="2348880"/>
            <a:ext cx="1440160"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 name="矩形 4"/>
          <p:cNvSpPr/>
          <p:nvPr/>
        </p:nvSpPr>
        <p:spPr>
          <a:xfrm>
            <a:off x="2072268" y="2731805"/>
            <a:ext cx="266573" cy="33715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 name="矩形 5"/>
          <p:cNvSpPr/>
          <p:nvPr/>
        </p:nvSpPr>
        <p:spPr>
          <a:xfrm>
            <a:off x="4069817" y="3545726"/>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 name="矩形 6"/>
          <p:cNvSpPr/>
          <p:nvPr/>
        </p:nvSpPr>
        <p:spPr>
          <a:xfrm>
            <a:off x="1547664" y="4365738"/>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8" name="矩形 7"/>
          <p:cNvSpPr/>
          <p:nvPr/>
        </p:nvSpPr>
        <p:spPr>
          <a:xfrm>
            <a:off x="7226022" y="4365738"/>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9" name="矩形 8"/>
          <p:cNvSpPr/>
          <p:nvPr/>
        </p:nvSpPr>
        <p:spPr>
          <a:xfrm>
            <a:off x="3471332" y="4769360"/>
            <a:ext cx="598485"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4"/>
                                        </p:tgtEl>
                                      </p:cBhvr>
                                    </p:animEffect>
                                    <p:set>
                                      <p:cBhvr>
                                        <p:cTn id="13" dur="1" fill="hold">
                                          <p:stCondLst>
                                            <p:cond delay="499"/>
                                          </p:stCondLst>
                                        </p:cTn>
                                        <p:tgtEl>
                                          <p:spTgt spid="4"/>
                                        </p:tgtEl>
                                        <p:attrNameLst>
                                          <p:attrName>style.visibility</p:attrName>
                                        </p:attrNameLst>
                                      </p:cBhvr>
                                      <p:to>
                                        <p:strVal val="hidden"/>
                                      </p:to>
                                    </p:se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4" presetClass="exit" presetSubtype="10" fill="hold" grpId="2" nodeType="clickEffect">
                                  <p:stCondLst>
                                    <p:cond delay="0"/>
                                  </p:stCondLst>
                                  <p:childTnLst>
                                    <p:animEffect transition="out" filter="randombar(horizontal)">
                                      <p:cBhvr>
                                        <p:cTn id="18" dur="500"/>
                                        <p:tgtEl>
                                          <p:spTgt spid="5"/>
                                        </p:tgtEl>
                                      </p:cBhvr>
                                    </p:animEffect>
                                    <p:set>
                                      <p:cBhvr>
                                        <p:cTn id="19" dur="1" fill="hold">
                                          <p:stCondLst>
                                            <p:cond delay="499"/>
                                          </p:stCondLst>
                                        </p:cTn>
                                        <p:tgtEl>
                                          <p:spTgt spid="5"/>
                                        </p:tgtEl>
                                        <p:attrNameLst>
                                          <p:attrName>style.visibility</p:attrName>
                                        </p:attrNameLst>
                                      </p:cBhvr>
                                      <p:to>
                                        <p:strVal val="hidden"/>
                                      </p:to>
                                    </p:se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4" presetClass="exit" presetSubtype="10" fill="hold" grpId="3" nodeType="clickEffect">
                                  <p:stCondLst>
                                    <p:cond delay="0"/>
                                  </p:stCondLst>
                                  <p:childTnLst>
                                    <p:animEffect transition="out" filter="randombar(horizontal)">
                                      <p:cBhvr>
                                        <p:cTn id="24" dur="500"/>
                                        <p:tgtEl>
                                          <p:spTgt spid="6"/>
                                        </p:tgtEl>
                                      </p:cBhvr>
                                    </p:animEffect>
                                    <p:set>
                                      <p:cBhvr>
                                        <p:cTn id="25" dur="1" fill="hold">
                                          <p:stCondLst>
                                            <p:cond delay="499"/>
                                          </p:stCondLst>
                                        </p:cTn>
                                        <p:tgtEl>
                                          <p:spTgt spid="6"/>
                                        </p:tgtEl>
                                        <p:attrNameLst>
                                          <p:attrName>style.visibility</p:attrName>
                                        </p:attrNameLst>
                                      </p:cBhvr>
                                      <p:to>
                                        <p:strVal val="hidden"/>
                                      </p:to>
                                    </p:se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4" presetClass="exit" presetSubtype="10" fill="hold" grpId="4" nodeType="clickEffect">
                                  <p:stCondLst>
                                    <p:cond delay="0"/>
                                  </p:stCondLst>
                                  <p:childTnLst>
                                    <p:animEffect transition="out" filter="randombar(horizontal)">
                                      <p:cBhvr>
                                        <p:cTn id="30" dur="500"/>
                                        <p:tgtEl>
                                          <p:spTgt spid="7"/>
                                        </p:tgtEl>
                                      </p:cBhvr>
                                    </p:animEffect>
                                    <p:set>
                                      <p:cBhvr>
                                        <p:cTn id="31" dur="1" fill="hold">
                                          <p:stCondLst>
                                            <p:cond delay="499"/>
                                          </p:stCondLst>
                                        </p:cTn>
                                        <p:tgtEl>
                                          <p:spTgt spid="7"/>
                                        </p:tgtEl>
                                        <p:attrNameLst>
                                          <p:attrName>style.visibility</p:attrName>
                                        </p:attrNameLst>
                                      </p:cBhvr>
                                      <p:to>
                                        <p:strVal val="hidden"/>
                                      </p:to>
                                    </p:se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14" presetClass="exit" presetSubtype="10" fill="hold" grpId="5" nodeType="clickEffect">
                                  <p:stCondLst>
                                    <p:cond delay="0"/>
                                  </p:stCondLst>
                                  <p:childTnLst>
                                    <p:animEffect transition="out" filter="randombar(horizontal)">
                                      <p:cBhvr>
                                        <p:cTn id="36" dur="500"/>
                                        <p:tgtEl>
                                          <p:spTgt spid="8"/>
                                        </p:tgtEl>
                                      </p:cBhvr>
                                    </p:animEffect>
                                    <p:set>
                                      <p:cBhvr>
                                        <p:cTn id="37" dur="1" fill="hold">
                                          <p:stCondLst>
                                            <p:cond delay="499"/>
                                          </p:stCondLst>
                                        </p:cTn>
                                        <p:tgtEl>
                                          <p:spTgt spid="8"/>
                                        </p:tgtEl>
                                        <p:attrNameLst>
                                          <p:attrName>style.visibility</p:attrName>
                                        </p:attrNameLst>
                                      </p:cBhvr>
                                      <p:to>
                                        <p:strVal val="hidden"/>
                                      </p:to>
                                    </p:set>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14" presetClass="exit" presetSubtype="10" fill="hold" grpId="6" nodeType="clickEffect">
                                  <p:stCondLst>
                                    <p:cond delay="0"/>
                                  </p:stCondLst>
                                  <p:childTnLst>
                                    <p:animEffect transition="out" filter="randombar(horizontal)">
                                      <p:cBhvr>
                                        <p:cTn id="42" dur="500"/>
                                        <p:tgtEl>
                                          <p:spTgt spid="9"/>
                                        </p:tgtEl>
                                      </p:cBhvr>
                                    </p:animEffect>
                                    <p:set>
                                      <p:cBhvr>
                                        <p:cTn id="43" dur="1" fill="hold">
                                          <p:stCondLst>
                                            <p:cond delay="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1"/>
      <p:bldP spid="5" grpId="2"/>
      <p:bldP spid="6" grpId="3"/>
      <p:bldP spid="7" grpId="4"/>
      <p:bldP spid="8" grpId="5"/>
      <p:bldP spid="9" grpId="6"/>
    </p:bldLs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2310467"/>
            <a:ext cx="8128000" cy="2491067"/>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3</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Arial" pitchFamily="34" charset="0"/>
                <a:ea typeface="黑体" panose="02010609060101010101" pitchFamily="2" charset="-122"/>
                <a:cs typeface="Times New Roman" panose="02020603050405020304" pitchFamily="18" charset="0"/>
              </a:rPr>
              <a:t>最终形成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cs typeface="Times New Roman" panose="02020603050405020304" pitchFamily="18" charset="0"/>
              </a:rPr>
              <a:t>时间</a:t>
            </a:r>
            <a:r>
              <a:rPr lang="en-US" altLang="zh-CN" sz="2200">
                <a:solidFill>
                  <a:srgbClr val="000000"/>
                </a:solidFill>
                <a:latin typeface="Times New Roman" pitchFamily="18" charset="0"/>
                <a:cs typeface="Times New Roman" panose="02020603050405020304" pitchFamily="18" charset="0"/>
              </a:rPr>
              <a:t>:</a:t>
            </a:r>
            <a:r>
              <a:rPr lang="en-US" altLang="zh-CN" sz="2200" u="sng">
                <a:solidFill>
                  <a:srgbClr val="FF0000"/>
                </a:solidFill>
                <a:uFill>
                  <a:solidFill>
                    <a:srgbClr val="000000"/>
                  </a:solidFill>
                </a:uFill>
                <a:latin typeface="Times New Roman" pitchFamily="18" charset="0"/>
                <a:cs typeface="Times New Roman" panose="02020603050405020304" pitchFamily="18" charset="0"/>
              </a:rPr>
              <a:t>20</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世纪初</a:t>
            </a:r>
            <a:r>
              <a:rPr lang="zh-CN"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cs typeface="Times New Roman" panose="02020603050405020304" pitchFamily="18" charset="0"/>
              </a:rPr>
              <a:t>条件</a:t>
            </a:r>
            <a:r>
              <a:rPr lang="en-US" altLang="zh-CN" sz="2200">
                <a:solidFill>
                  <a:srgbClr val="000000"/>
                </a:solidFill>
                <a:latin typeface="Times New Roman"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第二次工业革命</a:t>
            </a:r>
            <a:r>
              <a:rPr lang="zh-CN" altLang="zh-CN" sz="2200">
                <a:solidFill>
                  <a:srgbClr val="000000"/>
                </a:solidFill>
                <a:latin typeface="Times New Roman" pitchFamily="18" charset="0"/>
                <a:cs typeface="Times New Roman" panose="02020603050405020304" pitchFamily="18" charset="0"/>
              </a:rPr>
              <a:t>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世界主要资本主义国家除输出商品和掠夺原材料外</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还利用资本输出榨取财富</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掀起瓜分世界的狂潮。</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(3)</a:t>
            </a:r>
            <a:r>
              <a:rPr lang="zh-CN" altLang="zh-CN" sz="2200">
                <a:solidFill>
                  <a:srgbClr val="000000"/>
                </a:solidFill>
                <a:latin typeface="Times New Roman" pitchFamily="18" charset="0"/>
                <a:cs typeface="Times New Roman" panose="02020603050405020304" pitchFamily="18" charset="0"/>
              </a:rPr>
              <a:t>标志</a:t>
            </a:r>
            <a:r>
              <a:rPr lang="en-US" altLang="zh-CN" sz="2200">
                <a:solidFill>
                  <a:srgbClr val="000000"/>
                </a:solidFill>
                <a:latin typeface="Times New Roman" pitchFamily="18" charset="0"/>
                <a:cs typeface="Times New Roman" panose="02020603050405020304" pitchFamily="18" charset="0"/>
              </a:rPr>
              <a:t>:20</a:t>
            </a:r>
            <a:r>
              <a:rPr lang="zh-CN" altLang="zh-CN" sz="2200">
                <a:solidFill>
                  <a:srgbClr val="000000"/>
                </a:solidFill>
                <a:latin typeface="Times New Roman" pitchFamily="18" charset="0"/>
                <a:cs typeface="Times New Roman" panose="02020603050405020304" pitchFamily="18" charset="0"/>
              </a:rPr>
              <a:t>世纪初</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世界基本被瓜分完毕</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亚非拉绝大多数国家和地区被迫加入资本主义世界经济体系</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资本主义世界市场最终形成。</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1547664" y="2761115"/>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 name="矩形 3"/>
          <p:cNvSpPr/>
          <p:nvPr/>
        </p:nvSpPr>
        <p:spPr>
          <a:xfrm>
            <a:off x="1547664" y="3171790"/>
            <a:ext cx="201622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4"/>
                                        </p:tgtEl>
                                      </p:cBhvr>
                                    </p:animEffect>
                                    <p:set>
                                      <p:cBhvr>
                                        <p:cTn id="13"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1"/>
    </p:bldLst>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896073"/>
            <a:ext cx="8240464" cy="5373779"/>
          </a:xfrm>
          <a:prstGeom prst="rect">
            <a:avLst/>
          </a:prstGeom>
        </p:spPr>
        <p:txBody>
          <a:bodyPr wrap="square">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二、近代商业贸易的变化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1</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Arial" pitchFamily="34" charset="0"/>
                <a:ea typeface="黑体" panose="02010609060101010101" pitchFamily="2" charset="-122"/>
                <a:cs typeface="Times New Roman" panose="02020603050405020304" pitchFamily="18" charset="0"/>
              </a:rPr>
              <a:t>世界大变局</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cs typeface="Times New Roman" panose="02020603050405020304" pitchFamily="18" charset="0"/>
              </a:rPr>
              <a:t>条件</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新航路的开辟及欧洲人的殖民扩张。</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cs typeface="Times New Roman" panose="02020603050405020304" pitchFamily="18" charset="0"/>
              </a:rPr>
              <a:t>表现</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itchFamily="18" charset="0"/>
                <a:cs typeface="Times New Roman" panose="02020603050405020304" pitchFamily="18" charset="0"/>
              </a:rPr>
              <a:t>商业贸易中心转移。欧洲贸易中心从</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地中海</a:t>
            </a:r>
            <a:r>
              <a:rPr lang="zh-CN" altLang="zh-CN" sz="2200">
                <a:solidFill>
                  <a:srgbClr val="000000"/>
                </a:solidFill>
                <a:latin typeface="Times New Roman" pitchFamily="18" charset="0"/>
                <a:cs typeface="Times New Roman" panose="02020603050405020304" pitchFamily="18" charset="0"/>
              </a:rPr>
              <a:t>转移到</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大西洋</a:t>
            </a:r>
            <a:r>
              <a:rPr lang="zh-CN" altLang="zh-CN" sz="2200">
                <a:solidFill>
                  <a:srgbClr val="000000"/>
                </a:solidFill>
                <a:latin typeface="Times New Roman" pitchFamily="18" charset="0"/>
                <a:cs typeface="Times New Roman" panose="02020603050405020304" pitchFamily="18" charset="0"/>
              </a:rPr>
              <a:t>沿岸。</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意大利</a:t>
            </a:r>
            <a:r>
              <a:rPr lang="zh-CN" altLang="zh-CN" sz="2200">
                <a:solidFill>
                  <a:srgbClr val="000000"/>
                </a:solidFill>
                <a:latin typeface="Times New Roman" pitchFamily="18" charset="0"/>
                <a:cs typeface="Times New Roman" panose="02020603050405020304" pitchFamily="18" charset="0"/>
              </a:rPr>
              <a:t>的威尼斯、热那亚等商业城市在国际贸易中的地位下降。里斯本、塞维尔、安特卫普、阿姆斯特丹、伦敦等城市先后成为国际贸易的中心。</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itchFamily="18" charset="0"/>
                <a:cs typeface="Times New Roman" panose="02020603050405020304" pitchFamily="18" charset="0"/>
              </a:rPr>
              <a:t>世界贸易航线开通。</a:t>
            </a:r>
            <a:r>
              <a:rPr lang="en-US" altLang="zh-CN" sz="2200">
                <a:solidFill>
                  <a:srgbClr val="000000"/>
                </a:solidFill>
                <a:latin typeface="Times New Roman" pitchFamily="18" charset="0"/>
                <a:cs typeface="Times New Roman" panose="02020603050405020304" pitchFamily="18" charset="0"/>
              </a:rPr>
              <a:t>16—17</a:t>
            </a:r>
            <a:r>
              <a:rPr lang="zh-CN" altLang="zh-CN" sz="2200">
                <a:solidFill>
                  <a:srgbClr val="000000"/>
                </a:solidFill>
                <a:latin typeface="Times New Roman" pitchFamily="18" charset="0"/>
                <a:cs typeface="Times New Roman" panose="02020603050405020304" pitchFamily="18" charset="0"/>
              </a:rPr>
              <a:t>世纪</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欧洲殖民者相继来到南亚、东南亚、东亚</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建立殖民地或定居点</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形成新的亚洲贸易中心。</a:t>
            </a:r>
            <a:r>
              <a:rPr lang="zh-CN" altLang="zh-CN" sz="2200" u="sng" smtClean="0">
                <a:solidFill>
                  <a:srgbClr val="FF0000"/>
                </a:solidFill>
                <a:uFill>
                  <a:solidFill>
                    <a:srgbClr val="000000"/>
                  </a:solidFill>
                </a:uFill>
                <a:latin typeface="Times New Roman" pitchFamily="18" charset="0"/>
                <a:cs typeface="Times New Roman" panose="02020603050405020304" pitchFamily="18" charset="0"/>
              </a:rPr>
              <a:t>葡萄牙</a:t>
            </a:r>
            <a:r>
              <a:rPr lang="zh-CN" altLang="zh-CN" sz="2200" smtClean="0">
                <a:solidFill>
                  <a:srgbClr val="000000"/>
                </a:solidFill>
                <a:latin typeface="Times New Roman" pitchFamily="18" charset="0"/>
                <a:cs typeface="Times New Roman" panose="02020603050405020304" pitchFamily="18" charset="0"/>
              </a:rPr>
              <a:t>殖民者</a:t>
            </a:r>
            <a:r>
              <a:rPr lang="zh-CN" altLang="zh-CN" sz="2200">
                <a:solidFill>
                  <a:srgbClr val="000000"/>
                </a:solidFill>
                <a:latin typeface="Times New Roman" pitchFamily="18" charset="0"/>
                <a:cs typeface="Times New Roman" panose="02020603050405020304" pitchFamily="18" charset="0"/>
              </a:rPr>
              <a:t>经营从印度经澳门至日本的</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三角贸易</a:t>
            </a:r>
            <a:r>
              <a:rPr lang="zh-CN" altLang="zh-CN" sz="2200">
                <a:solidFill>
                  <a:srgbClr val="000000"/>
                </a:solidFill>
                <a:latin typeface="Times New Roman" pitchFamily="18" charset="0"/>
                <a:cs typeface="Times New Roman" panose="02020603050405020304" pitchFamily="18" charset="0"/>
              </a:rPr>
              <a:t>。西班牙殖民者开辟了从</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马尼拉</a:t>
            </a:r>
            <a:r>
              <a:rPr lang="zh-CN" altLang="zh-CN" sz="2200">
                <a:solidFill>
                  <a:srgbClr val="000000"/>
                </a:solidFill>
                <a:latin typeface="Times New Roman" pitchFamily="18" charset="0"/>
                <a:cs typeface="Times New Roman" panose="02020603050405020304" pitchFamily="18" charset="0"/>
              </a:rPr>
              <a:t>至墨西哥阿卡普尔科的</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大帆船</a:t>
            </a:r>
            <a:r>
              <a:rPr lang="zh-CN" altLang="zh-CN" sz="2200">
                <a:solidFill>
                  <a:srgbClr val="000000"/>
                </a:solidFill>
                <a:latin typeface="Times New Roman" pitchFamily="18" charset="0"/>
                <a:cs typeface="Times New Roman" panose="02020603050405020304" pitchFamily="18" charset="0"/>
              </a:rPr>
              <a:t>贸易航线。</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果阿</a:t>
            </a:r>
            <a:r>
              <a:rPr lang="zh-CN" altLang="zh-CN" sz="2200">
                <a:solidFill>
                  <a:srgbClr val="000000"/>
                </a:solidFill>
                <a:latin typeface="Times New Roman" pitchFamily="18" charset="0"/>
                <a:cs typeface="Times New Roman" panose="02020603050405020304" pitchFamily="18" charset="0"/>
              </a:rPr>
              <a:t>、澳门、长崎、马尼拉等地成为国际贸易的枢纽。</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5353814" y="2569726"/>
            <a:ext cx="864943" cy="314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 name="矩形 3"/>
          <p:cNvSpPr/>
          <p:nvPr/>
        </p:nvSpPr>
        <p:spPr>
          <a:xfrm>
            <a:off x="7020272" y="2569726"/>
            <a:ext cx="864943" cy="314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 name="矩形 4"/>
          <p:cNvSpPr/>
          <p:nvPr/>
        </p:nvSpPr>
        <p:spPr>
          <a:xfrm>
            <a:off x="570374" y="2970952"/>
            <a:ext cx="864943" cy="314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 name="矩形 5"/>
          <p:cNvSpPr/>
          <p:nvPr/>
        </p:nvSpPr>
        <p:spPr>
          <a:xfrm>
            <a:off x="7698319" y="4575676"/>
            <a:ext cx="864943" cy="314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 name="矩形 6"/>
          <p:cNvSpPr/>
          <p:nvPr/>
        </p:nvSpPr>
        <p:spPr>
          <a:xfrm>
            <a:off x="4782887" y="4982354"/>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8" name="矩形 7"/>
          <p:cNvSpPr/>
          <p:nvPr/>
        </p:nvSpPr>
        <p:spPr>
          <a:xfrm>
            <a:off x="1167076" y="5376716"/>
            <a:ext cx="864943" cy="314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9" name="矩形 8"/>
          <p:cNvSpPr/>
          <p:nvPr/>
        </p:nvSpPr>
        <p:spPr>
          <a:xfrm>
            <a:off x="4777750" y="5376716"/>
            <a:ext cx="864943" cy="314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0" name="矩形 9"/>
          <p:cNvSpPr/>
          <p:nvPr/>
        </p:nvSpPr>
        <p:spPr>
          <a:xfrm>
            <a:off x="7009998" y="5359909"/>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4"/>
                                        </p:tgtEl>
                                      </p:cBhvr>
                                    </p:animEffect>
                                    <p:set>
                                      <p:cBhvr>
                                        <p:cTn id="13" dur="1" fill="hold">
                                          <p:stCondLst>
                                            <p:cond delay="499"/>
                                          </p:stCondLst>
                                        </p:cTn>
                                        <p:tgtEl>
                                          <p:spTgt spid="4"/>
                                        </p:tgtEl>
                                        <p:attrNameLst>
                                          <p:attrName>style.visibility</p:attrName>
                                        </p:attrNameLst>
                                      </p:cBhvr>
                                      <p:to>
                                        <p:strVal val="hidden"/>
                                      </p:to>
                                    </p:se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4" presetClass="exit" presetSubtype="10" fill="hold" grpId="2" nodeType="clickEffect">
                                  <p:stCondLst>
                                    <p:cond delay="0"/>
                                  </p:stCondLst>
                                  <p:childTnLst>
                                    <p:animEffect transition="out" filter="randombar(horizontal)">
                                      <p:cBhvr>
                                        <p:cTn id="18" dur="500"/>
                                        <p:tgtEl>
                                          <p:spTgt spid="5"/>
                                        </p:tgtEl>
                                      </p:cBhvr>
                                    </p:animEffect>
                                    <p:set>
                                      <p:cBhvr>
                                        <p:cTn id="19" dur="1" fill="hold">
                                          <p:stCondLst>
                                            <p:cond delay="499"/>
                                          </p:stCondLst>
                                        </p:cTn>
                                        <p:tgtEl>
                                          <p:spTgt spid="5"/>
                                        </p:tgtEl>
                                        <p:attrNameLst>
                                          <p:attrName>style.visibility</p:attrName>
                                        </p:attrNameLst>
                                      </p:cBhvr>
                                      <p:to>
                                        <p:strVal val="hidden"/>
                                      </p:to>
                                    </p:se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4" presetClass="exit" presetSubtype="10" fill="hold" grpId="3" nodeType="clickEffect">
                                  <p:stCondLst>
                                    <p:cond delay="0"/>
                                  </p:stCondLst>
                                  <p:childTnLst>
                                    <p:animEffect transition="out" filter="randombar(horizontal)">
                                      <p:cBhvr>
                                        <p:cTn id="24" dur="500"/>
                                        <p:tgtEl>
                                          <p:spTgt spid="6"/>
                                        </p:tgtEl>
                                      </p:cBhvr>
                                    </p:animEffect>
                                    <p:set>
                                      <p:cBhvr>
                                        <p:cTn id="25" dur="1" fill="hold">
                                          <p:stCondLst>
                                            <p:cond delay="499"/>
                                          </p:stCondLst>
                                        </p:cTn>
                                        <p:tgtEl>
                                          <p:spTgt spid="6"/>
                                        </p:tgtEl>
                                        <p:attrNameLst>
                                          <p:attrName>style.visibility</p:attrName>
                                        </p:attrNameLst>
                                      </p:cBhvr>
                                      <p:to>
                                        <p:strVal val="hidden"/>
                                      </p:to>
                                    </p:se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4" presetClass="exit" presetSubtype="10" fill="hold" grpId="4" nodeType="clickEffect">
                                  <p:stCondLst>
                                    <p:cond delay="0"/>
                                  </p:stCondLst>
                                  <p:childTnLst>
                                    <p:animEffect transition="out" filter="randombar(horizontal)">
                                      <p:cBhvr>
                                        <p:cTn id="30" dur="500"/>
                                        <p:tgtEl>
                                          <p:spTgt spid="7"/>
                                        </p:tgtEl>
                                      </p:cBhvr>
                                    </p:animEffect>
                                    <p:set>
                                      <p:cBhvr>
                                        <p:cTn id="31" dur="1" fill="hold">
                                          <p:stCondLst>
                                            <p:cond delay="499"/>
                                          </p:stCondLst>
                                        </p:cTn>
                                        <p:tgtEl>
                                          <p:spTgt spid="7"/>
                                        </p:tgtEl>
                                        <p:attrNameLst>
                                          <p:attrName>style.visibility</p:attrName>
                                        </p:attrNameLst>
                                      </p:cBhvr>
                                      <p:to>
                                        <p:strVal val="hidden"/>
                                      </p:to>
                                    </p:se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14" presetClass="exit" presetSubtype="10" fill="hold" grpId="5" nodeType="clickEffect">
                                  <p:stCondLst>
                                    <p:cond delay="0"/>
                                  </p:stCondLst>
                                  <p:childTnLst>
                                    <p:animEffect transition="out" filter="randombar(horizontal)">
                                      <p:cBhvr>
                                        <p:cTn id="36" dur="500"/>
                                        <p:tgtEl>
                                          <p:spTgt spid="8"/>
                                        </p:tgtEl>
                                      </p:cBhvr>
                                    </p:animEffect>
                                    <p:set>
                                      <p:cBhvr>
                                        <p:cTn id="37" dur="1" fill="hold">
                                          <p:stCondLst>
                                            <p:cond delay="499"/>
                                          </p:stCondLst>
                                        </p:cTn>
                                        <p:tgtEl>
                                          <p:spTgt spid="8"/>
                                        </p:tgtEl>
                                        <p:attrNameLst>
                                          <p:attrName>style.visibility</p:attrName>
                                        </p:attrNameLst>
                                      </p:cBhvr>
                                      <p:to>
                                        <p:strVal val="hidden"/>
                                      </p:to>
                                    </p:set>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14" presetClass="exit" presetSubtype="10" fill="hold" grpId="6" nodeType="clickEffect">
                                  <p:stCondLst>
                                    <p:cond delay="0"/>
                                  </p:stCondLst>
                                  <p:childTnLst>
                                    <p:animEffect transition="out" filter="randombar(horizontal)">
                                      <p:cBhvr>
                                        <p:cTn id="42" dur="500"/>
                                        <p:tgtEl>
                                          <p:spTgt spid="9"/>
                                        </p:tgtEl>
                                      </p:cBhvr>
                                    </p:animEffect>
                                    <p:set>
                                      <p:cBhvr>
                                        <p:cTn id="43" dur="1" fill="hold">
                                          <p:stCondLst>
                                            <p:cond delay="499"/>
                                          </p:stCondLst>
                                        </p:cTn>
                                        <p:tgtEl>
                                          <p:spTgt spid="9"/>
                                        </p:tgtEl>
                                        <p:attrNameLst>
                                          <p:attrName>style.visibility</p:attrName>
                                        </p:attrNameLst>
                                      </p:cBhvr>
                                      <p:to>
                                        <p:strVal val="hidden"/>
                                      </p:to>
                                    </p:set>
                                  </p:childTnLst>
                                </p:cTn>
                              </p:par>
                            </p:childTnLst>
                          </p:cTn>
                        </p:par>
                      </p:childTnLst>
                    </p:cTn>
                  </p:par>
                  <p:par>
                    <p:cTn id="44" fill="hold" nodeType="clickPar">
                      <p:stCondLst>
                        <p:cond delay="indefinite"/>
                      </p:stCondLst>
                      <p:childTnLst>
                        <p:par>
                          <p:cTn id="45" fill="hold" nodeType="withGroup">
                            <p:stCondLst>
                              <p:cond delay="indefinite"/>
                            </p:stCondLst>
                          </p:cTn>
                        </p:par>
                        <p:par>
                          <p:cTn id="46" fill="hold" nodeType="afterGroup">
                            <p:stCondLst>
                              <p:cond delay="0"/>
                            </p:stCondLst>
                            <p:childTnLst>
                              <p:par>
                                <p:cTn id="47" presetID="14" presetClass="exit" presetSubtype="10" fill="hold" grpId="7" nodeType="clickEffect">
                                  <p:stCondLst>
                                    <p:cond delay="0"/>
                                  </p:stCondLst>
                                  <p:childTnLst>
                                    <p:animEffect transition="out" filter="randombar(horizontal)">
                                      <p:cBhvr>
                                        <p:cTn id="48" dur="500"/>
                                        <p:tgtEl>
                                          <p:spTgt spid="10"/>
                                        </p:tgtEl>
                                      </p:cBhvr>
                                    </p:animEffect>
                                    <p:set>
                                      <p:cBhvr>
                                        <p:cTn id="49" dur="1" fill="hold">
                                          <p:stCondLst>
                                            <p:cond delay="4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1"/>
      <p:bldP spid="5" grpId="2"/>
      <p:bldP spid="6" grpId="3"/>
      <p:bldP spid="7" grpId="4"/>
      <p:bldP spid="8" grpId="5"/>
      <p:bldP spid="9" grpId="6"/>
      <p:bldP spid="10" grpId="7"/>
    </p:bldLst>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505471"/>
            <a:ext cx="8128000" cy="410105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③</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商业经营方式</a:t>
            </a:r>
            <a:r>
              <a:rPr lang="zh-CN" altLang="zh-CN" sz="2200">
                <a:solidFill>
                  <a:srgbClr val="000000"/>
                </a:solidFill>
                <a:latin typeface="Times New Roman" pitchFamily="18" charset="0"/>
                <a:cs typeface="Times New Roman" panose="02020603050405020304" pitchFamily="18" charset="0"/>
              </a:rPr>
              <a:t>发生了变化。</a:t>
            </a:r>
            <a:r>
              <a:rPr lang="en-US" altLang="zh-CN" sz="2200">
                <a:solidFill>
                  <a:srgbClr val="000000"/>
                </a:solidFill>
                <a:latin typeface="Times New Roman" pitchFamily="18" charset="0"/>
                <a:cs typeface="Times New Roman" panose="02020603050405020304" pitchFamily="18" charset="0"/>
              </a:rPr>
              <a:t>1531</a:t>
            </a:r>
            <a:r>
              <a:rPr lang="zh-CN" altLang="zh-CN" sz="2200">
                <a:solidFill>
                  <a:srgbClr val="000000"/>
                </a:solidFill>
                <a:latin typeface="Times New Roman" pitchFamily="18" charset="0"/>
                <a:cs typeface="Times New Roman" panose="02020603050405020304" pitchFamily="18" charset="0"/>
              </a:rPr>
              <a:t>年</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最早的一家商品交易所</a:t>
            </a:r>
            <a:r>
              <a:rPr lang="zh-CN" altLang="zh-CN" sz="2200" smtClean="0">
                <a:solidFill>
                  <a:srgbClr val="000000"/>
                </a:solidFill>
                <a:latin typeface="Times New Roman" pitchFamily="18" charset="0"/>
                <a:cs typeface="Times New Roman" panose="02020603050405020304" pitchFamily="18" charset="0"/>
              </a:rPr>
              <a:t>在</a:t>
            </a:r>
            <a:endParaRPr lang="en-US" altLang="zh-CN" sz="2200" smtClean="0">
              <a:solidFill>
                <a:srgbClr val="000000"/>
              </a:solidFill>
              <a:latin typeface="Times New Roman" pitchFamily="18" charset="0"/>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u="sng" smtClean="0">
                <a:solidFill>
                  <a:srgbClr val="FF0000"/>
                </a:solidFill>
                <a:uFill>
                  <a:solidFill>
                    <a:srgbClr val="000000"/>
                  </a:solidFill>
                </a:uFill>
                <a:latin typeface="Times New Roman" pitchFamily="18" charset="0"/>
                <a:cs typeface="Times New Roman" panose="02020603050405020304" pitchFamily="18" charset="0"/>
              </a:rPr>
              <a:t>安特卫普</a:t>
            </a:r>
            <a:r>
              <a:rPr lang="zh-CN" altLang="zh-CN" sz="2200">
                <a:solidFill>
                  <a:srgbClr val="000000"/>
                </a:solidFill>
                <a:latin typeface="Times New Roman" pitchFamily="18" charset="0"/>
                <a:cs typeface="Times New Roman" panose="02020603050405020304" pitchFamily="18" charset="0"/>
              </a:rPr>
              <a:t>开业。</a:t>
            </a:r>
            <a:r>
              <a:rPr lang="en-US" altLang="zh-CN" sz="2200">
                <a:solidFill>
                  <a:srgbClr val="000000"/>
                </a:solidFill>
                <a:latin typeface="Times New Roman" pitchFamily="18" charset="0"/>
                <a:cs typeface="Times New Roman" panose="02020603050405020304" pitchFamily="18" charset="0"/>
              </a:rPr>
              <a:t>16</a:t>
            </a:r>
            <a:r>
              <a:rPr lang="zh-CN" altLang="zh-CN" sz="2200">
                <a:solidFill>
                  <a:srgbClr val="000000"/>
                </a:solidFill>
                <a:latin typeface="Times New Roman" pitchFamily="18" charset="0"/>
                <a:cs typeface="Times New Roman" panose="02020603050405020304" pitchFamily="18" charset="0"/>
              </a:rPr>
              <a:t>世纪</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威尼斯和热那亚的商人创立了</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银行</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为从事国际贸易的商人提供资金和信用。</a:t>
            </a:r>
            <a:r>
              <a:rPr lang="en-US" altLang="zh-CN" sz="2200">
                <a:solidFill>
                  <a:srgbClr val="000000"/>
                </a:solidFill>
                <a:latin typeface="Times New Roman" pitchFamily="18" charset="0"/>
                <a:cs typeface="Times New Roman" panose="02020603050405020304" pitchFamily="18" charset="0"/>
              </a:rPr>
              <a:t>1694</a:t>
            </a:r>
            <a:r>
              <a:rPr lang="zh-CN" altLang="zh-CN" sz="2200">
                <a:solidFill>
                  <a:srgbClr val="000000"/>
                </a:solidFill>
                <a:latin typeface="Times New Roman" pitchFamily="18" charset="0"/>
                <a:cs typeface="Times New Roman" panose="02020603050405020304" pitchFamily="18" charset="0"/>
              </a:rPr>
              <a:t>年</a:t>
            </a:r>
            <a:r>
              <a:rPr lang="en-US" altLang="zh-CN" sz="2200">
                <a:solidFill>
                  <a:srgbClr val="000000"/>
                </a:solidFill>
                <a:latin typeface="Times New Roman"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英格兰银行</a:t>
            </a:r>
            <a:r>
              <a:rPr lang="zh-CN" altLang="zh-CN" sz="2200">
                <a:solidFill>
                  <a:srgbClr val="000000"/>
                </a:solidFill>
                <a:latin typeface="Times New Roman" pitchFamily="18" charset="0"/>
                <a:cs typeface="Times New Roman" panose="02020603050405020304" pitchFamily="18" charset="0"/>
              </a:rPr>
              <a:t>创立</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它是最早全面发挥中央银行各项职能的银行。</a:t>
            </a:r>
            <a:r>
              <a:rPr lang="en-US" altLang="zh-CN" sz="2200">
                <a:solidFill>
                  <a:srgbClr val="000000"/>
                </a:solidFill>
                <a:latin typeface="Times New Roman" pitchFamily="18" charset="0"/>
                <a:cs typeface="Times New Roman" panose="02020603050405020304" pitchFamily="18" charset="0"/>
              </a:rPr>
              <a:t>17</a:t>
            </a:r>
            <a:r>
              <a:rPr lang="zh-CN" altLang="zh-CN" sz="2200">
                <a:solidFill>
                  <a:srgbClr val="000000"/>
                </a:solidFill>
                <a:latin typeface="Times New Roman" pitchFamily="18" charset="0"/>
                <a:cs typeface="Times New Roman" panose="02020603050405020304" pitchFamily="18" charset="0"/>
              </a:rPr>
              <a:t>世纪后</a:t>
            </a:r>
            <a:r>
              <a:rPr lang="en-US" altLang="zh-CN" sz="2200">
                <a:solidFill>
                  <a:srgbClr val="000000"/>
                </a:solidFill>
                <a:latin typeface="Times New Roman"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伦敦</a:t>
            </a:r>
            <a:r>
              <a:rPr lang="zh-CN" altLang="zh-CN" sz="2200">
                <a:solidFill>
                  <a:srgbClr val="000000"/>
                </a:solidFill>
                <a:latin typeface="Times New Roman" pitchFamily="18" charset="0"/>
                <a:cs typeface="Times New Roman" panose="02020603050405020304" pitchFamily="18" charset="0"/>
              </a:rPr>
              <a:t>的证券交易所成为国际证券交易的中心。</a:t>
            </a:r>
            <a:r>
              <a:rPr lang="en-US" altLang="zh-CN" sz="2200">
                <a:solidFill>
                  <a:srgbClr val="000000"/>
                </a:solidFill>
                <a:latin typeface="Times New Roman" pitchFamily="18" charset="0"/>
                <a:cs typeface="Times New Roman" panose="02020603050405020304" pitchFamily="18" charset="0"/>
              </a:rPr>
              <a:t>1852</a:t>
            </a:r>
            <a:r>
              <a:rPr lang="zh-CN" altLang="zh-CN" sz="2200">
                <a:solidFill>
                  <a:srgbClr val="000000"/>
                </a:solidFill>
                <a:latin typeface="Times New Roman" pitchFamily="18" charset="0"/>
                <a:cs typeface="Times New Roman" panose="02020603050405020304" pitchFamily="18" charset="0"/>
              </a:rPr>
              <a:t>年</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世界第一家</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百货公司</a:t>
            </a:r>
            <a:r>
              <a:rPr lang="zh-CN" altLang="zh-CN" sz="2200">
                <a:solidFill>
                  <a:srgbClr val="000000"/>
                </a:solidFill>
                <a:latin typeface="Times New Roman" pitchFamily="18" charset="0"/>
                <a:cs typeface="Times New Roman" panose="02020603050405020304" pitchFamily="18" charset="0"/>
              </a:rPr>
              <a:t>在法国巴黎开业。</a:t>
            </a:r>
            <a:r>
              <a:rPr lang="en-US" altLang="zh-CN" sz="2200">
                <a:solidFill>
                  <a:srgbClr val="000000"/>
                </a:solidFill>
                <a:latin typeface="Times New Roman" pitchFamily="18" charset="0"/>
                <a:cs typeface="Times New Roman" panose="02020603050405020304" pitchFamily="18" charset="0"/>
              </a:rPr>
              <a:t>1892</a:t>
            </a:r>
            <a:r>
              <a:rPr lang="zh-CN" altLang="zh-CN" sz="2200">
                <a:solidFill>
                  <a:srgbClr val="000000"/>
                </a:solidFill>
                <a:latin typeface="Times New Roman" pitchFamily="18" charset="0"/>
                <a:cs typeface="Times New Roman" panose="02020603050405020304" pitchFamily="18" charset="0"/>
              </a:rPr>
              <a:t>年</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德国出现</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有限责任公司</a:t>
            </a:r>
            <a:r>
              <a:rPr lang="zh-CN" altLang="zh-CN" sz="2200">
                <a:solidFill>
                  <a:srgbClr val="000000"/>
                </a:solidFill>
                <a:latin typeface="Times New Roman" pitchFamily="18" charset="0"/>
                <a:cs typeface="Times New Roman" panose="02020603050405020304" pitchFamily="18" charset="0"/>
              </a:rPr>
              <a:t>。后来</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这种企业组织形式相继被英国等许多国家采用。为了有效垄断对外贸易</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英、法、荷等国还建立起一种新型</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股份制贸易公司</a:t>
            </a:r>
            <a:r>
              <a:rPr lang="zh-CN" altLang="zh-CN" sz="2200">
                <a:solidFill>
                  <a:srgbClr val="000000"/>
                </a:solidFill>
                <a:latin typeface="Times New Roman" pitchFamily="18" charset="0"/>
                <a:cs typeface="Times New Roman" panose="02020603050405020304" pitchFamily="18" charset="0"/>
              </a:rPr>
              <a:t>。如东印度公司、西印度公司等。这些公司在世界各地经营</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垄断贸易</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进行殖民掠夺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对西欧</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资本原始积累</a:t>
            </a:r>
            <a:r>
              <a:rPr lang="zh-CN" altLang="zh-CN" sz="2200">
                <a:solidFill>
                  <a:srgbClr val="000000"/>
                </a:solidFill>
                <a:latin typeface="Times New Roman" pitchFamily="18" charset="0"/>
                <a:cs typeface="Times New Roman" panose="02020603050405020304" pitchFamily="18" charset="0"/>
              </a:rPr>
              <a:t>发挥了重要作用。</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875725" y="1567115"/>
            <a:ext cx="1714283"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 name="矩形 3"/>
          <p:cNvSpPr/>
          <p:nvPr/>
        </p:nvSpPr>
        <p:spPr>
          <a:xfrm>
            <a:off x="560100" y="1963080"/>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 name="矩形 4"/>
          <p:cNvSpPr/>
          <p:nvPr/>
        </p:nvSpPr>
        <p:spPr>
          <a:xfrm>
            <a:off x="7083879" y="1952239"/>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 name="矩形 5"/>
          <p:cNvSpPr/>
          <p:nvPr/>
        </p:nvSpPr>
        <p:spPr>
          <a:xfrm>
            <a:off x="5977965" y="2363339"/>
            <a:ext cx="1385172"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 name="矩形 6"/>
          <p:cNvSpPr/>
          <p:nvPr/>
        </p:nvSpPr>
        <p:spPr>
          <a:xfrm>
            <a:off x="7083879" y="2758737"/>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8" name="矩形 7"/>
          <p:cNvSpPr/>
          <p:nvPr/>
        </p:nvSpPr>
        <p:spPr>
          <a:xfrm>
            <a:off x="7076869" y="3180111"/>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9" name="矩形 8"/>
          <p:cNvSpPr/>
          <p:nvPr/>
        </p:nvSpPr>
        <p:spPr>
          <a:xfrm>
            <a:off x="4572000" y="3579344"/>
            <a:ext cx="1714283"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0" name="矩形 9"/>
          <p:cNvSpPr/>
          <p:nvPr/>
        </p:nvSpPr>
        <p:spPr>
          <a:xfrm>
            <a:off x="4222234" y="4376113"/>
            <a:ext cx="1933942"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1" name="矩形 10"/>
          <p:cNvSpPr/>
          <p:nvPr/>
        </p:nvSpPr>
        <p:spPr>
          <a:xfrm>
            <a:off x="5600660" y="4787613"/>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2" name="矩形 11"/>
          <p:cNvSpPr/>
          <p:nvPr/>
        </p:nvSpPr>
        <p:spPr>
          <a:xfrm>
            <a:off x="1434560" y="5186867"/>
            <a:ext cx="1687006"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4"/>
                                        </p:tgtEl>
                                      </p:cBhvr>
                                    </p:animEffect>
                                    <p:set>
                                      <p:cBhvr>
                                        <p:cTn id="13" dur="1" fill="hold">
                                          <p:stCondLst>
                                            <p:cond delay="499"/>
                                          </p:stCondLst>
                                        </p:cTn>
                                        <p:tgtEl>
                                          <p:spTgt spid="4"/>
                                        </p:tgtEl>
                                        <p:attrNameLst>
                                          <p:attrName>style.visibility</p:attrName>
                                        </p:attrNameLst>
                                      </p:cBhvr>
                                      <p:to>
                                        <p:strVal val="hidden"/>
                                      </p:to>
                                    </p:se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4" presetClass="exit" presetSubtype="10" fill="hold" grpId="2" nodeType="clickEffect">
                                  <p:stCondLst>
                                    <p:cond delay="0"/>
                                  </p:stCondLst>
                                  <p:childTnLst>
                                    <p:animEffect transition="out" filter="randombar(horizontal)">
                                      <p:cBhvr>
                                        <p:cTn id="18" dur="500"/>
                                        <p:tgtEl>
                                          <p:spTgt spid="5"/>
                                        </p:tgtEl>
                                      </p:cBhvr>
                                    </p:animEffect>
                                    <p:set>
                                      <p:cBhvr>
                                        <p:cTn id="19" dur="1" fill="hold">
                                          <p:stCondLst>
                                            <p:cond delay="499"/>
                                          </p:stCondLst>
                                        </p:cTn>
                                        <p:tgtEl>
                                          <p:spTgt spid="5"/>
                                        </p:tgtEl>
                                        <p:attrNameLst>
                                          <p:attrName>style.visibility</p:attrName>
                                        </p:attrNameLst>
                                      </p:cBhvr>
                                      <p:to>
                                        <p:strVal val="hidden"/>
                                      </p:to>
                                    </p:se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4" presetClass="exit" presetSubtype="10" fill="hold" grpId="3" nodeType="clickEffect">
                                  <p:stCondLst>
                                    <p:cond delay="0"/>
                                  </p:stCondLst>
                                  <p:childTnLst>
                                    <p:animEffect transition="out" filter="randombar(horizontal)">
                                      <p:cBhvr>
                                        <p:cTn id="24" dur="500"/>
                                        <p:tgtEl>
                                          <p:spTgt spid="6"/>
                                        </p:tgtEl>
                                      </p:cBhvr>
                                    </p:animEffect>
                                    <p:set>
                                      <p:cBhvr>
                                        <p:cTn id="25" dur="1" fill="hold">
                                          <p:stCondLst>
                                            <p:cond delay="499"/>
                                          </p:stCondLst>
                                        </p:cTn>
                                        <p:tgtEl>
                                          <p:spTgt spid="6"/>
                                        </p:tgtEl>
                                        <p:attrNameLst>
                                          <p:attrName>style.visibility</p:attrName>
                                        </p:attrNameLst>
                                      </p:cBhvr>
                                      <p:to>
                                        <p:strVal val="hidden"/>
                                      </p:to>
                                    </p:se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4" presetClass="exit" presetSubtype="10" fill="hold" grpId="4" nodeType="clickEffect">
                                  <p:stCondLst>
                                    <p:cond delay="0"/>
                                  </p:stCondLst>
                                  <p:childTnLst>
                                    <p:animEffect transition="out" filter="randombar(horizontal)">
                                      <p:cBhvr>
                                        <p:cTn id="30" dur="500"/>
                                        <p:tgtEl>
                                          <p:spTgt spid="7"/>
                                        </p:tgtEl>
                                      </p:cBhvr>
                                    </p:animEffect>
                                    <p:set>
                                      <p:cBhvr>
                                        <p:cTn id="31" dur="1" fill="hold">
                                          <p:stCondLst>
                                            <p:cond delay="499"/>
                                          </p:stCondLst>
                                        </p:cTn>
                                        <p:tgtEl>
                                          <p:spTgt spid="7"/>
                                        </p:tgtEl>
                                        <p:attrNameLst>
                                          <p:attrName>style.visibility</p:attrName>
                                        </p:attrNameLst>
                                      </p:cBhvr>
                                      <p:to>
                                        <p:strVal val="hidden"/>
                                      </p:to>
                                    </p:se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14" presetClass="exit" presetSubtype="10" fill="hold" grpId="5" nodeType="clickEffect">
                                  <p:stCondLst>
                                    <p:cond delay="0"/>
                                  </p:stCondLst>
                                  <p:childTnLst>
                                    <p:animEffect transition="out" filter="randombar(horizontal)">
                                      <p:cBhvr>
                                        <p:cTn id="36" dur="500"/>
                                        <p:tgtEl>
                                          <p:spTgt spid="8"/>
                                        </p:tgtEl>
                                      </p:cBhvr>
                                    </p:animEffect>
                                    <p:set>
                                      <p:cBhvr>
                                        <p:cTn id="37" dur="1" fill="hold">
                                          <p:stCondLst>
                                            <p:cond delay="499"/>
                                          </p:stCondLst>
                                        </p:cTn>
                                        <p:tgtEl>
                                          <p:spTgt spid="8"/>
                                        </p:tgtEl>
                                        <p:attrNameLst>
                                          <p:attrName>style.visibility</p:attrName>
                                        </p:attrNameLst>
                                      </p:cBhvr>
                                      <p:to>
                                        <p:strVal val="hidden"/>
                                      </p:to>
                                    </p:set>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14" presetClass="exit" presetSubtype="10" fill="hold" grpId="6" nodeType="clickEffect">
                                  <p:stCondLst>
                                    <p:cond delay="0"/>
                                  </p:stCondLst>
                                  <p:childTnLst>
                                    <p:animEffect transition="out" filter="randombar(horizontal)">
                                      <p:cBhvr>
                                        <p:cTn id="42" dur="500"/>
                                        <p:tgtEl>
                                          <p:spTgt spid="9"/>
                                        </p:tgtEl>
                                      </p:cBhvr>
                                    </p:animEffect>
                                    <p:set>
                                      <p:cBhvr>
                                        <p:cTn id="43" dur="1" fill="hold">
                                          <p:stCondLst>
                                            <p:cond delay="499"/>
                                          </p:stCondLst>
                                        </p:cTn>
                                        <p:tgtEl>
                                          <p:spTgt spid="9"/>
                                        </p:tgtEl>
                                        <p:attrNameLst>
                                          <p:attrName>style.visibility</p:attrName>
                                        </p:attrNameLst>
                                      </p:cBhvr>
                                      <p:to>
                                        <p:strVal val="hidden"/>
                                      </p:to>
                                    </p:set>
                                  </p:childTnLst>
                                </p:cTn>
                              </p:par>
                            </p:childTnLst>
                          </p:cTn>
                        </p:par>
                      </p:childTnLst>
                    </p:cTn>
                  </p:par>
                  <p:par>
                    <p:cTn id="44" fill="hold" nodeType="clickPar">
                      <p:stCondLst>
                        <p:cond delay="indefinite"/>
                      </p:stCondLst>
                      <p:childTnLst>
                        <p:par>
                          <p:cTn id="45" fill="hold" nodeType="withGroup">
                            <p:stCondLst>
                              <p:cond delay="indefinite"/>
                            </p:stCondLst>
                          </p:cTn>
                        </p:par>
                        <p:par>
                          <p:cTn id="46" fill="hold" nodeType="afterGroup">
                            <p:stCondLst>
                              <p:cond delay="0"/>
                            </p:stCondLst>
                            <p:childTnLst>
                              <p:par>
                                <p:cTn id="47" presetID="14" presetClass="exit" presetSubtype="10" fill="hold" grpId="7" nodeType="clickEffect">
                                  <p:stCondLst>
                                    <p:cond delay="0"/>
                                  </p:stCondLst>
                                  <p:childTnLst>
                                    <p:animEffect transition="out" filter="randombar(horizontal)">
                                      <p:cBhvr>
                                        <p:cTn id="48" dur="500"/>
                                        <p:tgtEl>
                                          <p:spTgt spid="10"/>
                                        </p:tgtEl>
                                      </p:cBhvr>
                                    </p:animEffect>
                                    <p:set>
                                      <p:cBhvr>
                                        <p:cTn id="49" dur="1" fill="hold">
                                          <p:stCondLst>
                                            <p:cond delay="499"/>
                                          </p:stCondLst>
                                        </p:cTn>
                                        <p:tgtEl>
                                          <p:spTgt spid="10"/>
                                        </p:tgtEl>
                                        <p:attrNameLst>
                                          <p:attrName>style.visibility</p:attrName>
                                        </p:attrNameLst>
                                      </p:cBhvr>
                                      <p:to>
                                        <p:strVal val="hidden"/>
                                      </p:to>
                                    </p:set>
                                  </p:childTnLst>
                                </p:cTn>
                              </p:par>
                            </p:childTnLst>
                          </p:cTn>
                        </p:par>
                      </p:childTnLst>
                    </p:cTn>
                  </p:par>
                  <p:par>
                    <p:cTn id="50" fill="hold" nodeType="clickPar">
                      <p:stCondLst>
                        <p:cond delay="indefinite"/>
                      </p:stCondLst>
                      <p:childTnLst>
                        <p:par>
                          <p:cTn id="51" fill="hold" nodeType="withGroup">
                            <p:stCondLst>
                              <p:cond delay="indefinite"/>
                            </p:stCondLst>
                          </p:cTn>
                        </p:par>
                        <p:par>
                          <p:cTn id="52" fill="hold" nodeType="afterGroup">
                            <p:stCondLst>
                              <p:cond delay="0"/>
                            </p:stCondLst>
                            <p:childTnLst>
                              <p:par>
                                <p:cTn id="53" presetID="14" presetClass="exit" presetSubtype="10" fill="hold" grpId="8" nodeType="clickEffect">
                                  <p:stCondLst>
                                    <p:cond delay="0"/>
                                  </p:stCondLst>
                                  <p:childTnLst>
                                    <p:animEffect transition="out" filter="randombar(horizontal)">
                                      <p:cBhvr>
                                        <p:cTn id="54" dur="500"/>
                                        <p:tgtEl>
                                          <p:spTgt spid="11"/>
                                        </p:tgtEl>
                                      </p:cBhvr>
                                    </p:animEffect>
                                    <p:set>
                                      <p:cBhvr>
                                        <p:cTn id="55" dur="1" fill="hold">
                                          <p:stCondLst>
                                            <p:cond delay="499"/>
                                          </p:stCondLst>
                                        </p:cTn>
                                        <p:tgtEl>
                                          <p:spTgt spid="11"/>
                                        </p:tgtEl>
                                        <p:attrNameLst>
                                          <p:attrName>style.visibility</p:attrName>
                                        </p:attrNameLst>
                                      </p:cBhvr>
                                      <p:to>
                                        <p:strVal val="hidden"/>
                                      </p:to>
                                    </p:set>
                                  </p:childTnLst>
                                </p:cTn>
                              </p:par>
                            </p:childTnLst>
                          </p:cTn>
                        </p:par>
                      </p:childTnLst>
                    </p:cTn>
                  </p:par>
                  <p:par>
                    <p:cTn id="56" fill="hold" nodeType="clickPar">
                      <p:stCondLst>
                        <p:cond delay="indefinite"/>
                      </p:stCondLst>
                      <p:childTnLst>
                        <p:par>
                          <p:cTn id="57" fill="hold" nodeType="withGroup">
                            <p:stCondLst>
                              <p:cond delay="indefinite"/>
                            </p:stCondLst>
                          </p:cTn>
                        </p:par>
                        <p:par>
                          <p:cTn id="58" fill="hold" nodeType="afterGroup">
                            <p:stCondLst>
                              <p:cond delay="0"/>
                            </p:stCondLst>
                            <p:childTnLst>
                              <p:par>
                                <p:cTn id="59" presetID="14" presetClass="exit" presetSubtype="10" fill="hold" grpId="9" nodeType="clickEffect">
                                  <p:stCondLst>
                                    <p:cond delay="0"/>
                                  </p:stCondLst>
                                  <p:childTnLst>
                                    <p:animEffect transition="out" filter="randombar(horizontal)">
                                      <p:cBhvr>
                                        <p:cTn id="60" dur="500"/>
                                        <p:tgtEl>
                                          <p:spTgt spid="12"/>
                                        </p:tgtEl>
                                      </p:cBhvr>
                                    </p:animEffect>
                                    <p:set>
                                      <p:cBhvr>
                                        <p:cTn id="61"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1"/>
      <p:bldP spid="5" grpId="2"/>
      <p:bldP spid="6" grpId="3"/>
      <p:bldP spid="7" grpId="4"/>
      <p:bldP spid="8" grpId="5"/>
      <p:bldP spid="9" grpId="6"/>
      <p:bldP spid="10" grpId="7"/>
      <p:bldP spid="11" grpId="8"/>
      <p:bldP spid="12" grpId="9"/>
    </p:bldLs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 name="矩形 2"/>
          <p:cNvSpPr>
            <a:spLocks noChangeAspect="1"/>
          </p:cNvSpPr>
          <p:nvPr/>
        </p:nvSpPr>
        <p:spPr>
          <a:xfrm>
            <a:off x="508000" y="1091672"/>
            <a:ext cx="8128000" cy="492865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④</a:t>
            </a:r>
            <a:r>
              <a:rPr lang="zh-CN" altLang="zh-CN" sz="2200">
                <a:solidFill>
                  <a:srgbClr val="000000"/>
                </a:solidFill>
                <a:latin typeface="Times New Roman" pitchFamily="18" charset="0"/>
                <a:cs typeface="Times New Roman" panose="02020603050405020304" pitchFamily="18" charset="0"/>
              </a:rPr>
              <a:t>商品流通的数量和品种增多。随着世界市场的初步建立</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烟草、咖啡、可可和</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茶叶</a:t>
            </a:r>
            <a:r>
              <a:rPr lang="zh-CN" altLang="zh-CN" sz="2200">
                <a:solidFill>
                  <a:srgbClr val="000000"/>
                </a:solidFill>
                <a:latin typeface="Times New Roman" pitchFamily="18" charset="0"/>
                <a:cs typeface="Times New Roman" panose="02020603050405020304" pitchFamily="18" charset="0"/>
              </a:rPr>
              <a:t>等纷纷进入欧洲市场。来自东方的产品</a:t>
            </a:r>
            <a:r>
              <a:rPr lang="en-US" altLang="zh-CN" sz="2200" smtClean="0">
                <a:solidFill>
                  <a:srgbClr val="000000"/>
                </a:solidFill>
                <a:latin typeface="Times New Roman" pitchFamily="18" charset="0"/>
                <a:cs typeface="Times New Roman" panose="02020603050405020304" pitchFamily="18" charset="0"/>
              </a:rPr>
              <a:t>——</a:t>
            </a:r>
          </a:p>
          <a:p>
            <a:pPr>
              <a:lnSpc>
                <a:spcPct val="120000"/>
              </a:lnSpc>
              <a:spcAft>
                <a:spcPct val="0"/>
              </a:spcAft>
              <a:tabLst>
                <a:tab pos="1188085"/>
                <a:tab pos="2163445"/>
                <a:tab pos="3142615"/>
                <a:tab pos="4190365"/>
              </a:tabLst>
            </a:pPr>
            <a:r>
              <a:rPr lang="zh-CN" altLang="zh-CN" sz="2200" u="sng" smtClean="0">
                <a:solidFill>
                  <a:srgbClr val="FF0000"/>
                </a:solidFill>
                <a:uFill>
                  <a:solidFill>
                    <a:srgbClr val="000000"/>
                  </a:solidFill>
                </a:uFill>
                <a:latin typeface="Times New Roman" pitchFamily="18" charset="0"/>
                <a:cs typeface="Times New Roman" panose="02020603050405020304" pitchFamily="18" charset="0"/>
              </a:rPr>
              <a:t>香料</a:t>
            </a:r>
            <a:r>
              <a:rPr lang="zh-CN" altLang="zh-CN" sz="2200">
                <a:solidFill>
                  <a:srgbClr val="000000"/>
                </a:solidFill>
                <a:latin typeface="Times New Roman" pitchFamily="18" charset="0"/>
                <a:cs typeface="Times New Roman" panose="02020603050405020304" pitchFamily="18" charset="0"/>
              </a:rPr>
              <a:t>更是大量涌入欧洲等地</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由供贵族富豪享用的高级奢侈品变为了供普通人消费的大众化商品。新航路开辟后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非洲的</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奴隶</a:t>
            </a:r>
            <a:r>
              <a:rPr lang="zh-CN" altLang="zh-CN" sz="2200">
                <a:solidFill>
                  <a:srgbClr val="000000"/>
                </a:solidFill>
                <a:latin typeface="Times New Roman" pitchFamily="18" charset="0"/>
                <a:cs typeface="Times New Roman" panose="02020603050405020304" pitchFamily="18" charset="0"/>
              </a:rPr>
              <a:t>也成为贸易商品。贩奴商船载着货物从欧洲出发</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航行到西非海岸</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换取大批奴隶</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然后再从非洲出发到达美洲</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用奴隶换取殖民地的原料和</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金银</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运回欧洲。</a:t>
            </a:r>
            <a:r>
              <a:rPr lang="en-US" altLang="zh-CN" sz="2200">
                <a:solidFill>
                  <a:srgbClr val="000000"/>
                </a:solidFill>
                <a:latin typeface="Times New Roman" pitchFamily="18" charset="0"/>
                <a:cs typeface="Times New Roman" panose="02020603050405020304" pitchFamily="18" charset="0"/>
              </a:rPr>
              <a:t>16</a:t>
            </a:r>
            <a:r>
              <a:rPr lang="zh-CN" altLang="zh-CN" sz="2200">
                <a:solidFill>
                  <a:srgbClr val="000000"/>
                </a:solidFill>
                <a:latin typeface="Times New Roman" pitchFamily="18" charset="0"/>
                <a:cs typeface="Times New Roman" panose="02020603050405020304" pitchFamily="18" charset="0"/>
              </a:rPr>
              <a:t>世纪初</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葡萄牙、西班牙和</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荷兰</a:t>
            </a:r>
            <a:r>
              <a:rPr lang="zh-CN" altLang="zh-CN" sz="2200">
                <a:solidFill>
                  <a:srgbClr val="000000"/>
                </a:solidFill>
                <a:latin typeface="Times New Roman" pitchFamily="18" charset="0"/>
                <a:cs typeface="Times New Roman" panose="02020603050405020304" pitchFamily="18" charset="0"/>
              </a:rPr>
              <a:t>支配了早期的奴隶贸易。</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⑤</a:t>
            </a:r>
            <a:r>
              <a:rPr lang="zh-CN" altLang="zh-CN" sz="2200">
                <a:solidFill>
                  <a:srgbClr val="000000"/>
                </a:solidFill>
                <a:latin typeface="Times New Roman" pitchFamily="18" charset="0"/>
                <a:cs typeface="Times New Roman" panose="02020603050405020304" pitchFamily="18" charset="0"/>
              </a:rPr>
              <a:t>国际贸易格局变化。</a:t>
            </a:r>
            <a:r>
              <a:rPr lang="en-US" altLang="zh-CN" sz="2200">
                <a:solidFill>
                  <a:srgbClr val="000000"/>
                </a:solidFill>
                <a:latin typeface="Times New Roman" pitchFamily="18" charset="0"/>
                <a:cs typeface="Times New Roman" panose="02020603050405020304" pitchFamily="18" charset="0"/>
              </a:rPr>
              <a:t>17</a:t>
            </a:r>
            <a:r>
              <a:rPr lang="zh-CN" altLang="zh-CN" sz="2200">
                <a:solidFill>
                  <a:srgbClr val="000000"/>
                </a:solidFill>
                <a:latin typeface="Times New Roman" pitchFamily="18" charset="0"/>
                <a:cs typeface="Times New Roman" panose="02020603050405020304" pitchFamily="18" charset="0"/>
              </a:rPr>
              <a:t>世纪</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英国夺取了荷兰在北美的殖民地</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逐渐控制了海上贸易。</a:t>
            </a:r>
            <a:r>
              <a:rPr lang="en-US" altLang="zh-CN" sz="2200">
                <a:solidFill>
                  <a:srgbClr val="000000"/>
                </a:solidFill>
                <a:latin typeface="Times New Roman" pitchFamily="18" charset="0"/>
                <a:cs typeface="Times New Roman" panose="02020603050405020304" pitchFamily="18" charset="0"/>
              </a:rPr>
              <a:t>19</a:t>
            </a:r>
            <a:r>
              <a:rPr lang="zh-CN" altLang="zh-CN" sz="2200">
                <a:solidFill>
                  <a:srgbClr val="000000"/>
                </a:solidFill>
                <a:latin typeface="Times New Roman" pitchFamily="18" charset="0"/>
                <a:cs typeface="Times New Roman" panose="02020603050405020304" pitchFamily="18" charset="0"/>
              </a:rPr>
              <a:t>世纪中期</a:t>
            </a:r>
            <a:r>
              <a:rPr lang="en-US" altLang="zh-CN" sz="2200">
                <a:solidFill>
                  <a:srgbClr val="000000"/>
                </a:solidFill>
                <a:latin typeface="Times New Roman"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英国</a:t>
            </a:r>
            <a:r>
              <a:rPr lang="zh-CN" altLang="zh-CN" sz="2200">
                <a:solidFill>
                  <a:srgbClr val="000000"/>
                </a:solidFill>
                <a:latin typeface="Times New Roman" pitchFamily="18" charset="0"/>
                <a:cs typeface="Times New Roman" panose="02020603050405020304" pitchFamily="18" charset="0"/>
              </a:rPr>
              <a:t>成为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世界工厂</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和世界贸易中心。</a:t>
            </a:r>
            <a:r>
              <a:rPr lang="en-US" altLang="zh-CN" sz="2200">
                <a:solidFill>
                  <a:srgbClr val="000000"/>
                </a:solidFill>
                <a:latin typeface="Times New Roman" pitchFamily="18" charset="0"/>
                <a:cs typeface="Times New Roman" panose="02020603050405020304" pitchFamily="18" charset="0"/>
              </a:rPr>
              <a:t>19</a:t>
            </a:r>
            <a:r>
              <a:rPr lang="zh-CN" altLang="zh-CN" sz="2200">
                <a:solidFill>
                  <a:srgbClr val="000000"/>
                </a:solidFill>
                <a:latin typeface="Times New Roman" pitchFamily="18" charset="0"/>
                <a:cs typeface="Times New Roman" panose="02020603050405020304" pitchFamily="18" charset="0"/>
              </a:rPr>
              <a:t>世纪末</a:t>
            </a:r>
            <a:r>
              <a:rPr lang="en-US" altLang="zh-CN" sz="2200">
                <a:solidFill>
                  <a:srgbClr val="000000"/>
                </a:solidFill>
                <a:latin typeface="Times New Roman" pitchFamily="18" charset="0"/>
                <a:cs typeface="Times New Roman" panose="02020603050405020304" pitchFamily="18" charset="0"/>
              </a:rPr>
              <a:t>20</a:t>
            </a:r>
            <a:r>
              <a:rPr lang="zh-CN" altLang="zh-CN" sz="2200">
                <a:solidFill>
                  <a:srgbClr val="000000"/>
                </a:solidFill>
                <a:latin typeface="Times New Roman" pitchFamily="18" charset="0"/>
                <a:cs typeface="Times New Roman" panose="02020603050405020304" pitchFamily="18" charset="0"/>
              </a:rPr>
              <a:t>世纪初</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美、德等新兴工业国家兴起</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英国的贸易垄断地位被打破</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世界贸易形成了</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多中心</a:t>
            </a:r>
            <a:r>
              <a:rPr lang="zh-CN" altLang="zh-CN" sz="2200">
                <a:solidFill>
                  <a:srgbClr val="000000"/>
                </a:solidFill>
                <a:latin typeface="Times New Roman" pitchFamily="18" charset="0"/>
                <a:cs typeface="Times New Roman" panose="02020603050405020304" pitchFamily="18" charset="0"/>
              </a:rPr>
              <a:t>的新格局。</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4" name="矩形 3"/>
          <p:cNvSpPr/>
          <p:nvPr/>
        </p:nvSpPr>
        <p:spPr>
          <a:xfrm>
            <a:off x="2267744" y="1536244"/>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 name="矩形 4"/>
          <p:cNvSpPr/>
          <p:nvPr/>
        </p:nvSpPr>
        <p:spPr>
          <a:xfrm>
            <a:off x="572247" y="1932777"/>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 name="矩形 5"/>
          <p:cNvSpPr/>
          <p:nvPr/>
        </p:nvSpPr>
        <p:spPr>
          <a:xfrm>
            <a:off x="7092280" y="2344187"/>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 name="矩形 6"/>
          <p:cNvSpPr/>
          <p:nvPr/>
        </p:nvSpPr>
        <p:spPr>
          <a:xfrm>
            <a:off x="864479" y="3545726"/>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8" name="矩形 7"/>
          <p:cNvSpPr/>
          <p:nvPr/>
        </p:nvSpPr>
        <p:spPr>
          <a:xfrm>
            <a:off x="6300192" y="3545726"/>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9" name="矩形 8"/>
          <p:cNvSpPr/>
          <p:nvPr/>
        </p:nvSpPr>
        <p:spPr>
          <a:xfrm>
            <a:off x="4860032" y="4755966"/>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0" name="矩形 9"/>
          <p:cNvSpPr/>
          <p:nvPr/>
        </p:nvSpPr>
        <p:spPr>
          <a:xfrm>
            <a:off x="5158338" y="5569427"/>
            <a:ext cx="853822"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5"/>
                                        </p:tgtEl>
                                      </p:cBhvr>
                                    </p:animEffect>
                                    <p:set>
                                      <p:cBhvr>
                                        <p:cTn id="13" dur="1" fill="hold">
                                          <p:stCondLst>
                                            <p:cond delay="499"/>
                                          </p:stCondLst>
                                        </p:cTn>
                                        <p:tgtEl>
                                          <p:spTgt spid="5"/>
                                        </p:tgtEl>
                                        <p:attrNameLst>
                                          <p:attrName>style.visibility</p:attrName>
                                        </p:attrNameLst>
                                      </p:cBhvr>
                                      <p:to>
                                        <p:strVal val="hidden"/>
                                      </p:to>
                                    </p:se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4" presetClass="exit" presetSubtype="10" fill="hold" grpId="2" nodeType="clickEffect">
                                  <p:stCondLst>
                                    <p:cond delay="0"/>
                                  </p:stCondLst>
                                  <p:childTnLst>
                                    <p:animEffect transition="out" filter="randombar(horizontal)">
                                      <p:cBhvr>
                                        <p:cTn id="18" dur="500"/>
                                        <p:tgtEl>
                                          <p:spTgt spid="6"/>
                                        </p:tgtEl>
                                      </p:cBhvr>
                                    </p:animEffect>
                                    <p:set>
                                      <p:cBhvr>
                                        <p:cTn id="19" dur="1" fill="hold">
                                          <p:stCondLst>
                                            <p:cond delay="499"/>
                                          </p:stCondLst>
                                        </p:cTn>
                                        <p:tgtEl>
                                          <p:spTgt spid="6"/>
                                        </p:tgtEl>
                                        <p:attrNameLst>
                                          <p:attrName>style.visibility</p:attrName>
                                        </p:attrNameLst>
                                      </p:cBhvr>
                                      <p:to>
                                        <p:strVal val="hidden"/>
                                      </p:to>
                                    </p:se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4" presetClass="exit" presetSubtype="10" fill="hold" grpId="3" nodeType="clickEffect">
                                  <p:stCondLst>
                                    <p:cond delay="0"/>
                                  </p:stCondLst>
                                  <p:childTnLst>
                                    <p:animEffect transition="out" filter="randombar(horizontal)">
                                      <p:cBhvr>
                                        <p:cTn id="24" dur="500"/>
                                        <p:tgtEl>
                                          <p:spTgt spid="7"/>
                                        </p:tgtEl>
                                      </p:cBhvr>
                                    </p:animEffect>
                                    <p:set>
                                      <p:cBhvr>
                                        <p:cTn id="25" dur="1" fill="hold">
                                          <p:stCondLst>
                                            <p:cond delay="499"/>
                                          </p:stCondLst>
                                        </p:cTn>
                                        <p:tgtEl>
                                          <p:spTgt spid="7"/>
                                        </p:tgtEl>
                                        <p:attrNameLst>
                                          <p:attrName>style.visibility</p:attrName>
                                        </p:attrNameLst>
                                      </p:cBhvr>
                                      <p:to>
                                        <p:strVal val="hidden"/>
                                      </p:to>
                                    </p:se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4" presetClass="exit" presetSubtype="10" fill="hold" grpId="4" nodeType="clickEffect">
                                  <p:stCondLst>
                                    <p:cond delay="0"/>
                                  </p:stCondLst>
                                  <p:childTnLst>
                                    <p:animEffect transition="out" filter="randombar(horizontal)">
                                      <p:cBhvr>
                                        <p:cTn id="30" dur="500"/>
                                        <p:tgtEl>
                                          <p:spTgt spid="8"/>
                                        </p:tgtEl>
                                      </p:cBhvr>
                                    </p:animEffect>
                                    <p:set>
                                      <p:cBhvr>
                                        <p:cTn id="31" dur="1" fill="hold">
                                          <p:stCondLst>
                                            <p:cond delay="499"/>
                                          </p:stCondLst>
                                        </p:cTn>
                                        <p:tgtEl>
                                          <p:spTgt spid="8"/>
                                        </p:tgtEl>
                                        <p:attrNameLst>
                                          <p:attrName>style.visibility</p:attrName>
                                        </p:attrNameLst>
                                      </p:cBhvr>
                                      <p:to>
                                        <p:strVal val="hidden"/>
                                      </p:to>
                                    </p:se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14" presetClass="exit" presetSubtype="10" fill="hold" grpId="5" nodeType="clickEffect">
                                  <p:stCondLst>
                                    <p:cond delay="0"/>
                                  </p:stCondLst>
                                  <p:childTnLst>
                                    <p:animEffect transition="out" filter="randombar(horizontal)">
                                      <p:cBhvr>
                                        <p:cTn id="36" dur="500"/>
                                        <p:tgtEl>
                                          <p:spTgt spid="9"/>
                                        </p:tgtEl>
                                      </p:cBhvr>
                                    </p:animEffect>
                                    <p:set>
                                      <p:cBhvr>
                                        <p:cTn id="37" dur="1" fill="hold">
                                          <p:stCondLst>
                                            <p:cond delay="499"/>
                                          </p:stCondLst>
                                        </p:cTn>
                                        <p:tgtEl>
                                          <p:spTgt spid="9"/>
                                        </p:tgtEl>
                                        <p:attrNameLst>
                                          <p:attrName>style.visibility</p:attrName>
                                        </p:attrNameLst>
                                      </p:cBhvr>
                                      <p:to>
                                        <p:strVal val="hidden"/>
                                      </p:to>
                                    </p:set>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14" presetClass="exit" presetSubtype="10" fill="hold" grpId="6" nodeType="clickEffect">
                                  <p:stCondLst>
                                    <p:cond delay="0"/>
                                  </p:stCondLst>
                                  <p:childTnLst>
                                    <p:animEffect transition="out" filter="randombar(horizontal)">
                                      <p:cBhvr>
                                        <p:cTn id="42" dur="500"/>
                                        <p:tgtEl>
                                          <p:spTgt spid="10"/>
                                        </p:tgtEl>
                                      </p:cBhvr>
                                    </p:animEffect>
                                    <p:set>
                                      <p:cBhvr>
                                        <p:cTn id="43" dur="1" fill="hold">
                                          <p:stCondLst>
                                            <p:cond delay="4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1"/>
      <p:bldP spid="6" grpId="2"/>
      <p:bldP spid="7" grpId="3"/>
      <p:bldP spid="8" grpId="4"/>
      <p:bldP spid="9" grpId="5"/>
      <p:bldP spid="10" grpId="6"/>
    </p:bldLst>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911735"/>
            <a:ext cx="8128000" cy="328852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易错提醒商业革命与价格革命对不同类型国家的影响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ea typeface="楷体" pitchFamily="49" charset="-122"/>
                <a:cs typeface="Times New Roman" panose="02020603050405020304" pitchFamily="18" charset="0"/>
              </a:rPr>
              <a:t>商业革命使欧洲贸易中心从地中海沿岸转移到大西洋沿岸</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因而位于地中海沿岸的意大利的地位下降</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而位于大西洋沿岸的荷兰、英国等国家的港口城市逐渐成为国际贸易的中心。</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ea typeface="楷体" pitchFamily="49" charset="-122"/>
                <a:cs typeface="Times New Roman" panose="02020603050405020304" pitchFamily="18" charset="0"/>
              </a:rPr>
              <a:t>价格革命使欧洲物价膨胀</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因而当时能够提供大量商品的英国、荷兰等国的资产阶级大发横财</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积累了大量资本而不断崛起</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与此同时西班牙、葡萄牙等国由于封建制度发达</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资本主义发展缓慢</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因而掠夺的大量金银纷纷外流而逐渐走向衰落。</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896073"/>
            <a:ext cx="8128000" cy="5319854"/>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2</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Arial" pitchFamily="34" charset="0"/>
                <a:ea typeface="黑体" panose="02010609060101010101" pitchFamily="2" charset="-122"/>
                <a:cs typeface="Times New Roman" panose="02020603050405020304" pitchFamily="18" charset="0"/>
              </a:rPr>
              <a:t>世界大变局下的中国</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cs typeface="Times New Roman" panose="02020603050405020304" pitchFamily="18" charset="0"/>
              </a:rPr>
              <a:t>背景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鸦片战争后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西方列强入侵中国。</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cs typeface="Times New Roman" panose="02020603050405020304" pitchFamily="18" charset="0"/>
              </a:rPr>
              <a:t>表现</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itchFamily="18" charset="0"/>
                <a:cs typeface="Times New Roman" panose="02020603050405020304" pitchFamily="18" charset="0"/>
              </a:rPr>
              <a:t>新的商业经营形式被引入。</a:t>
            </a:r>
            <a:r>
              <a:rPr lang="en-US" altLang="zh-CN" sz="2200" u="sng">
                <a:solidFill>
                  <a:srgbClr val="FF0000"/>
                </a:solidFill>
                <a:uFill>
                  <a:solidFill>
                    <a:srgbClr val="000000"/>
                  </a:solidFill>
                </a:uFill>
                <a:latin typeface="Times New Roman" pitchFamily="18" charset="0"/>
                <a:cs typeface="Times New Roman" panose="02020603050405020304" pitchFamily="18" charset="0"/>
              </a:rPr>
              <a:t>1865</a:t>
            </a:r>
            <a:r>
              <a:rPr lang="zh-CN" altLang="zh-CN" sz="2200">
                <a:solidFill>
                  <a:srgbClr val="000000"/>
                </a:solidFill>
                <a:latin typeface="Times New Roman" pitchFamily="18" charset="0"/>
                <a:cs typeface="Times New Roman" panose="02020603050405020304" pitchFamily="18" charset="0"/>
              </a:rPr>
              <a:t>年</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英国在香港开办汇丰银行</a:t>
            </a:r>
            <a:r>
              <a:rPr lang="en-US" altLang="zh-CN" sz="2200">
                <a:solidFill>
                  <a:srgbClr val="000000"/>
                </a:solidFill>
                <a:latin typeface="Times New Roman" pitchFamily="18" charset="0"/>
                <a:cs typeface="Times New Roman" panose="02020603050405020304" pitchFamily="18" charset="0"/>
              </a:rPr>
              <a:t>;1897</a:t>
            </a:r>
            <a:r>
              <a:rPr lang="zh-CN" altLang="zh-CN" sz="2200">
                <a:solidFill>
                  <a:srgbClr val="000000"/>
                </a:solidFill>
                <a:latin typeface="Times New Roman" pitchFamily="18" charset="0"/>
                <a:cs typeface="Times New Roman" panose="02020603050405020304" pitchFamily="18" charset="0"/>
              </a:rPr>
              <a:t>年</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盛宣怀在上海创办的</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中国通商银行</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是中国人</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自办</a:t>
            </a:r>
            <a:r>
              <a:rPr lang="zh-CN" altLang="zh-CN" sz="2200">
                <a:solidFill>
                  <a:srgbClr val="000000"/>
                </a:solidFill>
                <a:latin typeface="Times New Roman" pitchFamily="18" charset="0"/>
                <a:cs typeface="Times New Roman" panose="02020603050405020304" pitchFamily="18" charset="0"/>
              </a:rPr>
              <a:t>的第一家银行。</a:t>
            </a:r>
            <a:r>
              <a:rPr lang="en-US" altLang="zh-CN" sz="2200">
                <a:solidFill>
                  <a:srgbClr val="000000"/>
                </a:solidFill>
                <a:latin typeface="Times New Roman" pitchFamily="18" charset="0"/>
                <a:cs typeface="Times New Roman" panose="02020603050405020304" pitchFamily="18" charset="0"/>
              </a:rPr>
              <a:t>19</a:t>
            </a:r>
            <a:r>
              <a:rPr lang="zh-CN" altLang="zh-CN" sz="2200">
                <a:solidFill>
                  <a:srgbClr val="000000"/>
                </a:solidFill>
                <a:latin typeface="Times New Roman" pitchFamily="18" charset="0"/>
                <a:cs typeface="Times New Roman" panose="02020603050405020304" pitchFamily="18" charset="0"/>
              </a:rPr>
              <a:t>世纪</a:t>
            </a:r>
            <a:r>
              <a:rPr lang="en-US" altLang="zh-CN" sz="2200">
                <a:solidFill>
                  <a:srgbClr val="000000"/>
                </a:solidFill>
                <a:latin typeface="Times New Roman" pitchFamily="18" charset="0"/>
                <a:cs typeface="Times New Roman" panose="02020603050405020304" pitchFamily="18" charset="0"/>
              </a:rPr>
              <a:t>70</a:t>
            </a:r>
            <a:r>
              <a:rPr lang="zh-CN" altLang="zh-CN" sz="2200">
                <a:solidFill>
                  <a:srgbClr val="000000"/>
                </a:solidFill>
                <a:latin typeface="Times New Roman" pitchFamily="18" charset="0"/>
                <a:cs typeface="Times New Roman" panose="02020603050405020304" pitchFamily="18" charset="0"/>
              </a:rPr>
              <a:t>年代</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出现了官督商办与官商合办的</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民用股份制</a:t>
            </a:r>
            <a:r>
              <a:rPr lang="zh-CN" altLang="zh-CN" sz="2200">
                <a:solidFill>
                  <a:srgbClr val="000000"/>
                </a:solidFill>
                <a:latin typeface="Times New Roman" pitchFamily="18" charset="0"/>
                <a:cs typeface="Times New Roman" panose="02020603050405020304" pitchFamily="18" charset="0"/>
              </a:rPr>
              <a:t>企业</a:t>
            </a:r>
            <a:r>
              <a:rPr lang="en-US" altLang="zh-CN" sz="2200">
                <a:solidFill>
                  <a:srgbClr val="000000"/>
                </a:solidFill>
                <a:latin typeface="Times New Roman"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股票</a:t>
            </a:r>
            <a:r>
              <a:rPr lang="zh-CN" altLang="zh-CN" sz="2200">
                <a:solidFill>
                  <a:srgbClr val="000000"/>
                </a:solidFill>
                <a:latin typeface="Times New Roman" pitchFamily="18" charset="0"/>
                <a:cs typeface="Times New Roman" panose="02020603050405020304" pitchFamily="18" charset="0"/>
              </a:rPr>
              <a:t>也开始走向市场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如轮船招商局和开平矿务局发行的股票等。为了适应股票交易的需要</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上海出现了最早专营股票的证券机构</a:t>
            </a:r>
            <a:r>
              <a:rPr lang="en-US" altLang="zh-CN" sz="2200">
                <a:solidFill>
                  <a:srgbClr val="000000"/>
                </a:solidFill>
                <a:latin typeface="Times New Roman"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上海平准股票公司</a:t>
            </a:r>
            <a:r>
              <a:rPr lang="zh-CN" altLang="zh-CN" sz="2200">
                <a:solidFill>
                  <a:srgbClr val="000000"/>
                </a:solidFill>
                <a:latin typeface="Times New Roman" pitchFamily="18" charset="0"/>
                <a:cs typeface="Times New Roman" panose="02020603050405020304" pitchFamily="18" charset="0"/>
              </a:rPr>
              <a:t>。</a:t>
            </a:r>
            <a:r>
              <a:rPr lang="en-US" altLang="zh-CN" sz="2200">
                <a:solidFill>
                  <a:srgbClr val="000000"/>
                </a:solidFill>
                <a:latin typeface="Times New Roman" pitchFamily="18" charset="0"/>
                <a:cs typeface="Times New Roman" panose="02020603050405020304" pitchFamily="18" charset="0"/>
              </a:rPr>
              <a:t>1900</a:t>
            </a:r>
            <a:r>
              <a:rPr lang="zh-CN" altLang="zh-CN" sz="2200">
                <a:solidFill>
                  <a:srgbClr val="000000"/>
                </a:solidFill>
                <a:latin typeface="Times New Roman" pitchFamily="18" charset="0"/>
                <a:cs typeface="Times New Roman" panose="02020603050405020304" pitchFamily="18" charset="0"/>
              </a:rPr>
              <a:t>年</a:t>
            </a:r>
            <a:r>
              <a:rPr lang="en-US" altLang="zh-CN" sz="2200">
                <a:solidFill>
                  <a:srgbClr val="000000"/>
                </a:solidFill>
                <a:latin typeface="Times New Roman"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香港</a:t>
            </a:r>
            <a:r>
              <a:rPr lang="zh-CN" altLang="zh-CN" sz="2200">
                <a:solidFill>
                  <a:srgbClr val="000000"/>
                </a:solidFill>
                <a:latin typeface="Times New Roman" pitchFamily="18" charset="0"/>
                <a:cs typeface="Times New Roman" panose="02020603050405020304" pitchFamily="18" charset="0"/>
              </a:rPr>
              <a:t>成立了第一家大型百货公司</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先施百货公司。</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itchFamily="18" charset="0"/>
                <a:cs typeface="Times New Roman" panose="02020603050405020304" pitchFamily="18" charset="0"/>
              </a:rPr>
              <a:t>新的贸易内容。</a:t>
            </a:r>
            <a:r>
              <a:rPr lang="en-US" altLang="zh-CN" sz="2200">
                <a:solidFill>
                  <a:srgbClr val="000000"/>
                </a:solidFill>
                <a:latin typeface="Times New Roman" pitchFamily="18" charset="0"/>
                <a:cs typeface="Times New Roman" panose="02020603050405020304" pitchFamily="18" charset="0"/>
              </a:rPr>
              <a:t>18</a:t>
            </a:r>
            <a:r>
              <a:rPr lang="zh-CN" altLang="zh-CN" sz="2200">
                <a:solidFill>
                  <a:srgbClr val="000000"/>
                </a:solidFill>
                <a:latin typeface="Times New Roman" pitchFamily="18" charset="0"/>
                <a:cs typeface="Times New Roman" panose="02020603050405020304" pitchFamily="18" charset="0"/>
              </a:rPr>
              <a:t>世纪后期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英国为了扭转对华贸易逆差</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开始向中国走私</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鸦片</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后来</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美国等其他国家的商人也开始向中国贩运鸦片。</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4149803" y="2153404"/>
            <a:ext cx="648496" cy="314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 name="矩形 3"/>
          <p:cNvSpPr/>
          <p:nvPr/>
        </p:nvSpPr>
        <p:spPr>
          <a:xfrm>
            <a:off x="4355976" y="2564904"/>
            <a:ext cx="1728192"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 name="矩形 4"/>
          <p:cNvSpPr/>
          <p:nvPr/>
        </p:nvSpPr>
        <p:spPr>
          <a:xfrm>
            <a:off x="7236296" y="2554630"/>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 name="矩形 5"/>
          <p:cNvSpPr/>
          <p:nvPr/>
        </p:nvSpPr>
        <p:spPr>
          <a:xfrm>
            <a:off x="7370038" y="2955856"/>
            <a:ext cx="1162402"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 name="矩形 6"/>
          <p:cNvSpPr/>
          <p:nvPr/>
        </p:nvSpPr>
        <p:spPr>
          <a:xfrm>
            <a:off x="511912" y="3352299"/>
            <a:ext cx="387680"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8" name="矩形 7"/>
          <p:cNvSpPr/>
          <p:nvPr/>
        </p:nvSpPr>
        <p:spPr>
          <a:xfrm>
            <a:off x="1515843" y="3357888"/>
            <a:ext cx="547574" cy="314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9" name="矩形 8"/>
          <p:cNvSpPr/>
          <p:nvPr/>
        </p:nvSpPr>
        <p:spPr>
          <a:xfrm>
            <a:off x="2003698" y="4169628"/>
            <a:ext cx="2208261" cy="314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0" name="矩形 9"/>
          <p:cNvSpPr/>
          <p:nvPr/>
        </p:nvSpPr>
        <p:spPr>
          <a:xfrm>
            <a:off x="5433870" y="4174540"/>
            <a:ext cx="547574" cy="314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1" name="矩形 10"/>
          <p:cNvSpPr/>
          <p:nvPr/>
        </p:nvSpPr>
        <p:spPr>
          <a:xfrm>
            <a:off x="2003698" y="5374112"/>
            <a:ext cx="547574" cy="314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4"/>
                                        </p:tgtEl>
                                      </p:cBhvr>
                                    </p:animEffect>
                                    <p:set>
                                      <p:cBhvr>
                                        <p:cTn id="13" dur="1" fill="hold">
                                          <p:stCondLst>
                                            <p:cond delay="499"/>
                                          </p:stCondLst>
                                        </p:cTn>
                                        <p:tgtEl>
                                          <p:spTgt spid="4"/>
                                        </p:tgtEl>
                                        <p:attrNameLst>
                                          <p:attrName>style.visibility</p:attrName>
                                        </p:attrNameLst>
                                      </p:cBhvr>
                                      <p:to>
                                        <p:strVal val="hidden"/>
                                      </p:to>
                                    </p:se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4" presetClass="exit" presetSubtype="10" fill="hold" grpId="2" nodeType="clickEffect">
                                  <p:stCondLst>
                                    <p:cond delay="0"/>
                                  </p:stCondLst>
                                  <p:childTnLst>
                                    <p:animEffect transition="out" filter="randombar(horizontal)">
                                      <p:cBhvr>
                                        <p:cTn id="18" dur="500"/>
                                        <p:tgtEl>
                                          <p:spTgt spid="5"/>
                                        </p:tgtEl>
                                      </p:cBhvr>
                                    </p:animEffect>
                                    <p:set>
                                      <p:cBhvr>
                                        <p:cTn id="19" dur="1" fill="hold">
                                          <p:stCondLst>
                                            <p:cond delay="499"/>
                                          </p:stCondLst>
                                        </p:cTn>
                                        <p:tgtEl>
                                          <p:spTgt spid="5"/>
                                        </p:tgtEl>
                                        <p:attrNameLst>
                                          <p:attrName>style.visibility</p:attrName>
                                        </p:attrNameLst>
                                      </p:cBhvr>
                                      <p:to>
                                        <p:strVal val="hidden"/>
                                      </p:to>
                                    </p:se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4" presetClass="exit" presetSubtype="10" fill="hold" grpId="3" nodeType="clickEffect">
                                  <p:stCondLst>
                                    <p:cond delay="0"/>
                                  </p:stCondLst>
                                  <p:childTnLst>
                                    <p:animEffect transition="out" filter="randombar(horizontal)">
                                      <p:cBhvr>
                                        <p:cTn id="24" dur="500"/>
                                        <p:tgtEl>
                                          <p:spTgt spid="6"/>
                                        </p:tgtEl>
                                      </p:cBhvr>
                                    </p:animEffect>
                                    <p:set>
                                      <p:cBhvr>
                                        <p:cTn id="25" dur="1" fill="hold">
                                          <p:stCondLst>
                                            <p:cond delay="499"/>
                                          </p:stCondLst>
                                        </p:cTn>
                                        <p:tgtEl>
                                          <p:spTgt spid="6"/>
                                        </p:tgtEl>
                                        <p:attrNameLst>
                                          <p:attrName>style.visibility</p:attrName>
                                        </p:attrNameLst>
                                      </p:cBhvr>
                                      <p:to>
                                        <p:strVal val="hidden"/>
                                      </p:to>
                                    </p:set>
                                  </p:childTnLst>
                                </p:cTn>
                              </p:par>
                              <p:par>
                                <p:cTn id="26" presetID="14" presetClass="exit" presetSubtype="10" fill="hold" grpId="4" nodeType="withEffect">
                                  <p:stCondLst>
                                    <p:cond delay="0"/>
                                  </p:stCondLst>
                                  <p:childTnLst>
                                    <p:animEffect transition="out" filter="randombar(horizontal)">
                                      <p:cBhvr>
                                        <p:cTn id="27" dur="500"/>
                                        <p:tgtEl>
                                          <p:spTgt spid="7"/>
                                        </p:tgtEl>
                                      </p:cBhvr>
                                    </p:animEffect>
                                    <p:set>
                                      <p:cBhvr>
                                        <p:cTn id="28" dur="1" fill="hold">
                                          <p:stCondLst>
                                            <p:cond delay="499"/>
                                          </p:stCondLst>
                                        </p:cTn>
                                        <p:tgtEl>
                                          <p:spTgt spid="7"/>
                                        </p:tgtEl>
                                        <p:attrNameLst>
                                          <p:attrName>style.visibility</p:attrName>
                                        </p:attrNameLst>
                                      </p:cBhvr>
                                      <p:to>
                                        <p:strVal val="hidden"/>
                                      </p:to>
                                    </p:set>
                                  </p:childTnLst>
                                </p:cTn>
                              </p:par>
                            </p:childTnLst>
                          </p:cTn>
                        </p:par>
                      </p:childTnLst>
                    </p:cTn>
                  </p:par>
                  <p:par>
                    <p:cTn id="29" fill="hold" nodeType="clickPar">
                      <p:stCondLst>
                        <p:cond delay="indefinite"/>
                      </p:stCondLst>
                      <p:childTnLst>
                        <p:par>
                          <p:cTn id="30" fill="hold" nodeType="withGroup">
                            <p:stCondLst>
                              <p:cond delay="indefinite"/>
                            </p:stCondLst>
                          </p:cTn>
                        </p:par>
                        <p:par>
                          <p:cTn id="31" fill="hold" nodeType="afterGroup">
                            <p:stCondLst>
                              <p:cond delay="0"/>
                            </p:stCondLst>
                            <p:childTnLst>
                              <p:par>
                                <p:cTn id="32" presetID="14" presetClass="exit" presetSubtype="10" fill="hold" grpId="5" nodeType="clickEffect">
                                  <p:stCondLst>
                                    <p:cond delay="0"/>
                                  </p:stCondLst>
                                  <p:childTnLst>
                                    <p:animEffect transition="out" filter="randombar(horizontal)">
                                      <p:cBhvr>
                                        <p:cTn id="33" dur="500"/>
                                        <p:tgtEl>
                                          <p:spTgt spid="8"/>
                                        </p:tgtEl>
                                      </p:cBhvr>
                                    </p:animEffect>
                                    <p:set>
                                      <p:cBhvr>
                                        <p:cTn id="34" dur="1" fill="hold">
                                          <p:stCondLst>
                                            <p:cond delay="499"/>
                                          </p:stCondLst>
                                        </p:cTn>
                                        <p:tgtEl>
                                          <p:spTgt spid="8"/>
                                        </p:tgtEl>
                                        <p:attrNameLst>
                                          <p:attrName>style.visibility</p:attrName>
                                        </p:attrNameLst>
                                      </p:cBhvr>
                                      <p:to>
                                        <p:strVal val="hidden"/>
                                      </p:to>
                                    </p:set>
                                  </p:childTnLst>
                                </p:cTn>
                              </p:par>
                            </p:childTnLst>
                          </p:cTn>
                        </p:par>
                      </p:childTnLst>
                    </p:cTn>
                  </p:par>
                  <p:par>
                    <p:cTn id="35" fill="hold" nodeType="clickPar">
                      <p:stCondLst>
                        <p:cond delay="indefinite"/>
                      </p:stCondLst>
                      <p:childTnLst>
                        <p:par>
                          <p:cTn id="36" fill="hold" nodeType="withGroup">
                            <p:stCondLst>
                              <p:cond delay="indefinite"/>
                            </p:stCondLst>
                          </p:cTn>
                        </p:par>
                        <p:par>
                          <p:cTn id="37" fill="hold" nodeType="afterGroup">
                            <p:stCondLst>
                              <p:cond delay="0"/>
                            </p:stCondLst>
                            <p:childTnLst>
                              <p:par>
                                <p:cTn id="38" presetID="14" presetClass="exit" presetSubtype="10" fill="hold" grpId="6" nodeType="clickEffect">
                                  <p:stCondLst>
                                    <p:cond delay="0"/>
                                  </p:stCondLst>
                                  <p:childTnLst>
                                    <p:animEffect transition="out" filter="randombar(horizontal)">
                                      <p:cBhvr>
                                        <p:cTn id="39" dur="500"/>
                                        <p:tgtEl>
                                          <p:spTgt spid="9"/>
                                        </p:tgtEl>
                                      </p:cBhvr>
                                    </p:animEffect>
                                    <p:set>
                                      <p:cBhvr>
                                        <p:cTn id="40" dur="1" fill="hold">
                                          <p:stCondLst>
                                            <p:cond delay="499"/>
                                          </p:stCondLst>
                                        </p:cTn>
                                        <p:tgtEl>
                                          <p:spTgt spid="9"/>
                                        </p:tgtEl>
                                        <p:attrNameLst>
                                          <p:attrName>style.visibility</p:attrName>
                                        </p:attrNameLst>
                                      </p:cBhvr>
                                      <p:to>
                                        <p:strVal val="hidden"/>
                                      </p:to>
                                    </p:set>
                                  </p:childTnLst>
                                </p:cTn>
                              </p:par>
                            </p:childTnLst>
                          </p:cTn>
                        </p:par>
                      </p:childTnLst>
                    </p:cTn>
                  </p:par>
                  <p:par>
                    <p:cTn id="41" fill="hold" nodeType="clickPar">
                      <p:stCondLst>
                        <p:cond delay="indefinite"/>
                      </p:stCondLst>
                      <p:childTnLst>
                        <p:par>
                          <p:cTn id="42" fill="hold" nodeType="withGroup">
                            <p:stCondLst>
                              <p:cond delay="indefinite"/>
                            </p:stCondLst>
                          </p:cTn>
                        </p:par>
                        <p:par>
                          <p:cTn id="43" fill="hold" nodeType="afterGroup">
                            <p:stCondLst>
                              <p:cond delay="0"/>
                            </p:stCondLst>
                            <p:childTnLst>
                              <p:par>
                                <p:cTn id="44" presetID="14" presetClass="exit" presetSubtype="10" fill="hold" grpId="7" nodeType="clickEffect">
                                  <p:stCondLst>
                                    <p:cond delay="0"/>
                                  </p:stCondLst>
                                  <p:childTnLst>
                                    <p:animEffect transition="out" filter="randombar(horizontal)">
                                      <p:cBhvr>
                                        <p:cTn id="45" dur="500"/>
                                        <p:tgtEl>
                                          <p:spTgt spid="10"/>
                                        </p:tgtEl>
                                      </p:cBhvr>
                                    </p:animEffect>
                                    <p:set>
                                      <p:cBhvr>
                                        <p:cTn id="46" dur="1" fill="hold">
                                          <p:stCondLst>
                                            <p:cond delay="499"/>
                                          </p:stCondLst>
                                        </p:cTn>
                                        <p:tgtEl>
                                          <p:spTgt spid="10"/>
                                        </p:tgtEl>
                                        <p:attrNameLst>
                                          <p:attrName>style.visibility</p:attrName>
                                        </p:attrNameLst>
                                      </p:cBhvr>
                                      <p:to>
                                        <p:strVal val="hidden"/>
                                      </p:to>
                                    </p:set>
                                  </p:childTnLst>
                                </p:cTn>
                              </p:par>
                            </p:childTnLst>
                          </p:cTn>
                        </p:par>
                      </p:childTnLst>
                    </p:cTn>
                  </p:par>
                  <p:par>
                    <p:cTn id="47" fill="hold" nodeType="clickPar">
                      <p:stCondLst>
                        <p:cond delay="indefinite"/>
                      </p:stCondLst>
                      <p:childTnLst>
                        <p:par>
                          <p:cTn id="48" fill="hold" nodeType="withGroup">
                            <p:stCondLst>
                              <p:cond delay="indefinite"/>
                            </p:stCondLst>
                          </p:cTn>
                        </p:par>
                        <p:par>
                          <p:cTn id="49" fill="hold" nodeType="afterGroup">
                            <p:stCondLst>
                              <p:cond delay="0"/>
                            </p:stCondLst>
                            <p:childTnLst>
                              <p:par>
                                <p:cTn id="50" presetID="14" presetClass="exit" presetSubtype="10" fill="hold" grpId="8" nodeType="clickEffect">
                                  <p:stCondLst>
                                    <p:cond delay="0"/>
                                  </p:stCondLst>
                                  <p:childTnLst>
                                    <p:animEffect transition="out" filter="randombar(horizontal)">
                                      <p:cBhvr>
                                        <p:cTn id="51" dur="500"/>
                                        <p:tgtEl>
                                          <p:spTgt spid="11"/>
                                        </p:tgtEl>
                                      </p:cBhvr>
                                    </p:animEffect>
                                    <p:set>
                                      <p:cBhvr>
                                        <p:cTn id="52" dur="1" fill="hold">
                                          <p:stCondLst>
                                            <p:cond delay="4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1"/>
      <p:bldP spid="5" grpId="2"/>
      <p:bldP spid="6" grpId="3"/>
      <p:bldP spid="7" grpId="4"/>
      <p:bldP spid="8" grpId="5"/>
      <p:bldP spid="9" grpId="6"/>
      <p:bldP spid="10" grpId="7"/>
      <p:bldP spid="11" grpId="8"/>
    </p:bldLs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708603"/>
            <a:ext cx="8128000" cy="369479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b="1">
                <a:solidFill>
                  <a:srgbClr val="000000"/>
                </a:solidFill>
                <a:latin typeface="Times New Roman" pitchFamily="18" charset="0"/>
                <a:cs typeface="Times New Roman" panose="02020603050405020304" pitchFamily="18" charset="0"/>
              </a:rPr>
              <a:t>早期世界经济全球化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黑体" panose="02010609060101010101" pitchFamily="2" charset="-122"/>
                <a:cs typeface="Times New Roman" panose="02020603050405020304" pitchFamily="18" charset="0"/>
              </a:rPr>
              <a:t>史料实证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材料一</a:t>
            </a:r>
            <a:r>
              <a:rPr lang="zh-CN" altLang="zh-CN" sz="2200">
                <a:solidFill>
                  <a:srgbClr val="000000"/>
                </a:solidFill>
                <a:latin typeface="Times New Roman" pitchFamily="18" charset="0"/>
                <a:cs typeface="Times New Roman" panose="02020603050405020304" pitchFamily="18" charset="0"/>
              </a:rPr>
              <a:t>　</a:t>
            </a:r>
            <a:r>
              <a:rPr lang="zh-CN" altLang="zh-CN" sz="2200">
                <a:solidFill>
                  <a:srgbClr val="000000"/>
                </a:solidFill>
                <a:latin typeface="Times New Roman" pitchFamily="18" charset="0"/>
                <a:ea typeface="楷体" pitchFamily="49" charset="-122"/>
                <a:cs typeface="Times New Roman" panose="02020603050405020304" pitchFamily="18" charset="0"/>
              </a:rPr>
              <a:t>新航路的开辟打破了世界相对孤立、隔绝的状态</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使欧洲、亚洲、非洲、美洲间建立了直接的商业联系</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初步形成了一个广阔的世界市场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并且带动了西欧的崛起与西欧国家的殖民掠夺和扩张</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西欧国家的殖民掠夺和扩张拓展了世界市场的规模</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改变了世界市场中亚洲</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尤其是中国</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占主导的格局。</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摘编自许伟、薛权开《资本主义</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楷体" pitchFamily="49" charset="-122"/>
                <a:cs typeface="Times New Roman" panose="02020603050405020304" pitchFamily="18" charset="0"/>
              </a:rPr>
              <a:t>世界市场的形成和发展》</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302338"/>
            <a:ext cx="8128000" cy="450732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材料二</a:t>
            </a:r>
            <a:r>
              <a:rPr lang="zh-CN" altLang="zh-CN" sz="2200">
                <a:solidFill>
                  <a:srgbClr val="000000"/>
                </a:solidFill>
                <a:latin typeface="Times New Roman" pitchFamily="18" charset="0"/>
                <a:cs typeface="Times New Roman" panose="02020603050405020304" pitchFamily="18" charset="0"/>
              </a:rPr>
              <a:t>　</a:t>
            </a:r>
            <a:r>
              <a:rPr lang="zh-CN" altLang="zh-CN" sz="2200">
                <a:solidFill>
                  <a:srgbClr val="000000"/>
                </a:solidFill>
                <a:latin typeface="Times New Roman" pitchFamily="18" charset="0"/>
                <a:ea typeface="楷体" pitchFamily="49" charset="-122"/>
                <a:cs typeface="Times New Roman" panose="02020603050405020304" pitchFamily="18" charset="0"/>
              </a:rPr>
              <a:t>世界市场是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资本空间化</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在全球范围内推进的必然结果</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它是一个历史进程。从宏观上看</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自</a:t>
            </a:r>
            <a:r>
              <a:rPr lang="en-US" altLang="zh-CN" sz="2200">
                <a:solidFill>
                  <a:srgbClr val="000000"/>
                </a:solidFill>
                <a:latin typeface="Times New Roman" pitchFamily="18" charset="0"/>
                <a:cs typeface="Times New Roman" panose="02020603050405020304" pitchFamily="18" charset="0"/>
              </a:rPr>
              <a:t>15</a:t>
            </a:r>
            <a:r>
              <a:rPr lang="zh-CN" altLang="zh-CN" sz="2200">
                <a:solidFill>
                  <a:srgbClr val="000000"/>
                </a:solidFill>
                <a:latin typeface="Times New Roman" pitchFamily="18" charset="0"/>
                <a:ea typeface="楷体" pitchFamily="49" charset="-122"/>
                <a:cs typeface="Times New Roman" panose="02020603050405020304" pitchFamily="18" charset="0"/>
              </a:rPr>
              <a:t>世纪新航线的开辟和美洲大陆的发现到</a:t>
            </a:r>
            <a:r>
              <a:rPr lang="en-US" altLang="zh-CN" sz="2200">
                <a:solidFill>
                  <a:srgbClr val="000000"/>
                </a:solidFill>
                <a:latin typeface="Times New Roman" pitchFamily="18" charset="0"/>
                <a:cs typeface="Times New Roman" panose="02020603050405020304" pitchFamily="18" charset="0"/>
              </a:rPr>
              <a:t>19</a:t>
            </a:r>
            <a:r>
              <a:rPr lang="zh-CN" altLang="zh-CN" sz="2200">
                <a:solidFill>
                  <a:srgbClr val="000000"/>
                </a:solidFill>
                <a:latin typeface="Times New Roman" pitchFamily="18" charset="0"/>
                <a:ea typeface="楷体" pitchFamily="49" charset="-122"/>
                <a:cs typeface="Times New Roman" panose="02020603050405020304" pitchFamily="18" charset="0"/>
              </a:rPr>
              <a:t>世纪资本主义大工业的充分发展</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这个时期是世界市场从地域性的市场向世界市场转变的过程</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是世界市场的纵向发展史。</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摘编自吴耀国《</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世界历史</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世界市场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的辩证关系</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基于马克思社会批判理论中的时空维度分析》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读史技巧</a:t>
            </a:r>
            <a:r>
              <a:rPr lang="zh-CN" altLang="zh-CN" sz="2200">
                <a:solidFill>
                  <a:srgbClr val="000000"/>
                </a:solidFill>
                <a:latin typeface="Times New Roman" pitchFamily="18" charset="0"/>
                <a:ea typeface="楷体" pitchFamily="49" charset="-122"/>
                <a:cs typeface="Times New Roman" panose="02020603050405020304" pitchFamily="18" charset="0"/>
              </a:rPr>
              <a:t>材料一的主旨是新航路开辟对商业贸易等领域的影响</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包括对世界市场、商业联系方式、国际贸易格局等的影响。材料二是以总分方式展开的</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第一句话是总说</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后面一句话是分说</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阐释了世界市场形成的过程和特点。</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911735"/>
            <a:ext cx="8128000" cy="328852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互动探究</a:t>
            </a: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根据材料一并结合所学知识</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概括新航路开辟的影响。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根据材料二并结合所学知识</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概括世界市场形成的过程。</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提示</a:t>
            </a: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ea typeface="楷体" pitchFamily="49" charset="-122"/>
                <a:cs typeface="Times New Roman" panose="02020603050405020304" pitchFamily="18" charset="0"/>
              </a:rPr>
              <a:t>使世界各地从相对孤立状态逐渐形成一个整体</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世界市场初步形成</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引发了</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商业革命</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推动了欧洲的崛起</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改变了世界贸易格局。</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ea typeface="楷体" pitchFamily="49" charset="-122"/>
                <a:cs typeface="Times New Roman" panose="02020603050405020304" pitchFamily="18" charset="0"/>
              </a:rPr>
              <a:t>新航路开辟和早期殖民扩张</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使世界市场初步形成</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工业革命后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越来越多的地区被纳入资本主义世界市场之中</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第二次工业革命后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世界市场最终形成。</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randombar(horizontal)">
                                      <p:cBhvr>
                                        <p:cTn id="7" dur="500"/>
                                        <p:tgtEl>
                                          <p:spTgt spid="2">
                                            <p:txEl>
                                              <p:pRg st="2" end="2"/>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2">
                                            <p:txEl>
                                              <p:pRg st="3" end="3"/>
                                            </p:txEl>
                                          </p:spTgt>
                                        </p:tgtEl>
                                        <p:attrNameLst>
                                          <p:attrName>style.visibility</p:attrName>
                                        </p:attrNameLst>
                                      </p:cBhvr>
                                      <p:to>
                                        <p:strVal val="visible"/>
                                      </p:to>
                                    </p:set>
                                    <p:animEffect transition="in" filter="randombar(horizontal)">
                                      <p:cBhvr>
                                        <p:cTn id="10"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275375"/>
            <a:ext cx="8128000" cy="456124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黑体" panose="02010609060101010101" pitchFamily="2" charset="-122"/>
                <a:cs typeface="Times New Roman" panose="02020603050405020304" pitchFamily="18" charset="0"/>
              </a:rPr>
              <a:t>历史解释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资本主义世界殖民体系、资本主义世界市场和资本主义世界体系的区别与联系</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cs typeface="Times New Roman" panose="02020603050405020304" pitchFamily="18" charset="0"/>
              </a:rPr>
              <a:t>区别</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cs typeface="Times New Roman" panose="02020603050405020304" pitchFamily="18" charset="0"/>
              </a:rPr>
              <a:t>资本主义世界殖民体系是指从</a:t>
            </a:r>
            <a:r>
              <a:rPr lang="en-US" altLang="zh-CN" sz="2200">
                <a:solidFill>
                  <a:srgbClr val="000000"/>
                </a:solidFill>
                <a:latin typeface="Times New Roman" pitchFamily="18" charset="0"/>
                <a:cs typeface="Times New Roman" panose="02020603050405020304" pitchFamily="18" charset="0"/>
              </a:rPr>
              <a:t>15—16</a:t>
            </a:r>
            <a:r>
              <a:rPr lang="zh-CN" altLang="zh-CN" sz="2200">
                <a:solidFill>
                  <a:srgbClr val="000000"/>
                </a:solidFill>
                <a:latin typeface="Times New Roman" pitchFamily="18" charset="0"/>
                <a:cs typeface="Times New Roman" panose="02020603050405020304" pitchFamily="18" charset="0"/>
              </a:rPr>
              <a:t>世纪新航路开辟以后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西欧葡萄牙、西班牙等国早期殖民掠夺到</a:t>
            </a:r>
            <a:r>
              <a:rPr lang="en-US" altLang="zh-CN" sz="2200">
                <a:solidFill>
                  <a:srgbClr val="000000"/>
                </a:solidFill>
                <a:latin typeface="Times New Roman" pitchFamily="18" charset="0"/>
                <a:cs typeface="Times New Roman" panose="02020603050405020304" pitchFamily="18" charset="0"/>
              </a:rPr>
              <a:t>20</a:t>
            </a:r>
            <a:r>
              <a:rPr lang="zh-CN" altLang="zh-CN" sz="2200">
                <a:solidFill>
                  <a:srgbClr val="000000"/>
                </a:solidFill>
                <a:latin typeface="Times New Roman" pitchFamily="18" charset="0"/>
                <a:cs typeface="Times New Roman" panose="02020603050405020304" pitchFamily="18" charset="0"/>
              </a:rPr>
              <a:t>世纪初世界殖民地瓜分完毕所形成的世界殖民地、半殖民地和附属国所构成的体系。资本主义世界市场是指随着资本主义的发展以及资本主义国家向全世界的经济扩张</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原来互相分割孤立的各国、各大洲之间经济联系日益密切</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以至于整个世界变成一个统一的市场。资本主义世界体系是指资本主义对全世界的统治体系</a:t>
            </a:r>
            <a:r>
              <a:rPr lang="zh-CN" altLang="zh-CN" sz="2200" smtClean="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724265"/>
            <a:ext cx="8128000" cy="1663469"/>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cs typeface="Times New Roman" panose="02020603050405020304" pitchFamily="18" charset="0"/>
              </a:rPr>
              <a:t>联系</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资本主义世界殖民体系、资本主义世界市场从属于资本主义世界体系。资本主义世界体系包括三个方面</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即资本主义世界殖民体系、资本主义世界政治体系和以资本主义世界市场为主要特征的资本主义世界经济体系。</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p:cNvSpPr>
            <a:spLocks noChangeAspect="1"/>
          </p:cNvSpPr>
          <p:nvPr/>
        </p:nvSpPr>
        <p:spPr>
          <a:xfrm>
            <a:off x="508000" y="1302338"/>
            <a:ext cx="8128000" cy="450732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黑体" panose="02010609060101010101" pitchFamily="2" charset="-122"/>
                <a:cs typeface="Times New Roman" panose="02020603050405020304" pitchFamily="18" charset="0"/>
              </a:rPr>
              <a:t>典例剖析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黑体" panose="02010609060101010101" pitchFamily="2" charset="-122"/>
                <a:cs typeface="Times New Roman" panose="02020603050405020304" pitchFamily="18" charset="0"/>
              </a:rPr>
              <a:t>例题</a:t>
            </a:r>
            <a:r>
              <a:rPr lang="en-US" altLang="zh-CN" sz="2200" b="1">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cs typeface="Times New Roman" panose="02020603050405020304" pitchFamily="18" charset="0"/>
              </a:rPr>
              <a:t>新航路开辟后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新旧大陆间粮食作物的互相传播</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为全球范围内的交流提供了物质基础</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经济作物的种植与贸易</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则促进了各地商业的发展和白银的跨洲际流动</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各大洲纷纷成为世界市场的组成部分。材料反映出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　　</a:t>
            </a:r>
            <a:r>
              <a:rPr lang="en-US"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cs typeface="Times New Roman" panose="02020603050405020304" pitchFamily="18" charset="0"/>
              </a:rPr>
              <a:t>资本主义世界市场最终形成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B.</a:t>
            </a:r>
            <a:r>
              <a:rPr lang="zh-CN" altLang="zh-CN" sz="2200">
                <a:solidFill>
                  <a:srgbClr val="000000"/>
                </a:solidFill>
                <a:latin typeface="Times New Roman" pitchFamily="18" charset="0"/>
                <a:cs typeface="Times New Roman" panose="02020603050405020304" pitchFamily="18" charset="0"/>
              </a:rPr>
              <a:t>资本成为全球化的主要动力</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cs typeface="Times New Roman" panose="02020603050405020304" pitchFamily="18" charset="0"/>
              </a:rPr>
              <a:t>农业变革推动了早期的全球化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D.</a:t>
            </a:r>
            <a:r>
              <a:rPr lang="zh-CN" altLang="zh-CN" sz="2200">
                <a:solidFill>
                  <a:srgbClr val="000000"/>
                </a:solidFill>
                <a:latin typeface="Times New Roman" pitchFamily="18" charset="0"/>
                <a:cs typeface="Times New Roman" panose="02020603050405020304" pitchFamily="18" charset="0"/>
              </a:rPr>
              <a:t>新航路开辟改变了经济结构</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题目立意</a:t>
            </a:r>
            <a:r>
              <a:rPr lang="zh-CN" altLang="zh-CN" sz="2200">
                <a:solidFill>
                  <a:srgbClr val="000000"/>
                </a:solidFill>
                <a:latin typeface="Times New Roman" pitchFamily="18" charset="0"/>
                <a:ea typeface="楷体" pitchFamily="49" charset="-122"/>
                <a:cs typeface="Times New Roman" panose="02020603050405020304" pitchFamily="18" charset="0"/>
              </a:rPr>
              <a:t>本题以资本主义世界市场为切入点</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考查唯物史观、史料实证、历史解释等学科素养。</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randombar(horizontal)">
                                      <p:cBhvr>
                                        <p:cTn id="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268760"/>
            <a:ext cx="1391728"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解题</a:t>
            </a:r>
            <a:r>
              <a:rPr lang="zh-CN" altLang="zh-CN" sz="2200" smtClean="0">
                <a:solidFill>
                  <a:srgbClr val="FF0000"/>
                </a:solidFill>
                <a:latin typeface="Arial" pitchFamily="34" charset="0"/>
                <a:ea typeface="黑体" panose="02010609060101010101" pitchFamily="2" charset="-122"/>
                <a:cs typeface="Times New Roman" panose="02020603050405020304" pitchFamily="18" charset="0"/>
              </a:rPr>
              <a:t>指导</a:t>
            </a:r>
            <a:r>
              <a:rPr lang="en-US" altLang="zh-CN" sz="2200" smtClean="0">
                <a:solidFill>
                  <a:srgbClr val="FF0000"/>
                </a:solidFill>
                <a:latin typeface="Arial"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noChangeAspect="1"/>
          </p:cNvGraphicFramePr>
          <p:nvPr/>
        </p:nvGraphicFramePr>
        <p:xfrm>
          <a:off x="508000" y="1779632"/>
          <a:ext cx="8128000" cy="3017520"/>
        </p:xfrm>
        <a:graphic>
          <a:graphicData uri="http://schemas.openxmlformats.org/drawingml/2006/table">
            <a:tbl>
              <a:tblPr firstRow="1" firstCol="1" bandRow="1"/>
              <a:tblGrid>
                <a:gridCol w="679624"/>
                <a:gridCol w="7448376"/>
              </a:tblGrid>
              <a:tr h="0">
                <a:tc>
                  <a:txBody>
                    <a:bodyPr/>
                    <a:lstStyle/>
                    <a:p>
                      <a:pPr>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选项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分析</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A</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楷体" pitchFamily="49" charset="-122"/>
                          <a:cs typeface="Times New Roman" panose="02020603050405020304" pitchFamily="18" charset="0"/>
                        </a:rPr>
                        <a:t>资本主义世界市场最终形成是在第二次工业革命后</a:t>
                      </a:r>
                      <a:r>
                        <a:rPr lang="en-US" sz="2200">
                          <a:solidFill>
                            <a:srgbClr val="000000"/>
                          </a:solidFill>
                          <a:effectLst/>
                          <a:latin typeface="Times New Roman" pitchFamily="18" charset="0"/>
                          <a:ea typeface="宋体" pitchFamily="2" charset="-122"/>
                          <a:cs typeface="Times New Roman" panose="02020603050405020304" pitchFamily="18" charset="0"/>
                        </a:rPr>
                        <a:t>,A</a:t>
                      </a:r>
                      <a:r>
                        <a:rPr lang="zh-CN" sz="2200">
                          <a:solidFill>
                            <a:srgbClr val="000000"/>
                          </a:solidFill>
                          <a:effectLst/>
                          <a:latin typeface="Times New Roman" pitchFamily="18" charset="0"/>
                          <a:ea typeface="楷体"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B</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资本</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不是材料主旨</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且资本在全球化过程中的主次地位没有体现</a:t>
                      </a:r>
                      <a:r>
                        <a:rPr lang="en-US" sz="2200">
                          <a:solidFill>
                            <a:srgbClr val="000000"/>
                          </a:solidFill>
                          <a:effectLst/>
                          <a:latin typeface="Times New Roman" pitchFamily="18" charset="0"/>
                          <a:ea typeface="宋体" pitchFamily="2" charset="-122"/>
                          <a:cs typeface="Times New Roman" panose="02020603050405020304" pitchFamily="18" charset="0"/>
                        </a:rPr>
                        <a:t>,B</a:t>
                      </a:r>
                      <a:r>
                        <a:rPr lang="zh-CN" sz="2200">
                          <a:solidFill>
                            <a:srgbClr val="000000"/>
                          </a:solidFill>
                          <a:effectLst/>
                          <a:latin typeface="Times New Roman" pitchFamily="18" charset="0"/>
                          <a:ea typeface="楷体"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C</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新航路开辟</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和</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各大洲纷纷成为世界市场的组成部分</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体现了早期的全球化</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而材料认为造成上述现象的部分原因是</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新旧大陆间粮食作物的互相传播</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和</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经济作物的种植与贸易</a:t>
                      </a:r>
                      <a:r>
                        <a:rPr lang="en-US" sz="2200">
                          <a:solidFill>
                            <a:srgbClr val="000000"/>
                          </a:solidFill>
                          <a:effectLst/>
                          <a:latin typeface="Times New Roman" pitchFamily="18" charset="0"/>
                          <a:ea typeface="宋体" pitchFamily="2" charset="-122"/>
                          <a:cs typeface="Times New Roman" panose="02020603050405020304" pitchFamily="18" charset="0"/>
                        </a:rPr>
                        <a:t>”,C</a:t>
                      </a:r>
                      <a:r>
                        <a:rPr lang="zh-CN" sz="2200">
                          <a:solidFill>
                            <a:srgbClr val="000000"/>
                          </a:solidFill>
                          <a:effectLst/>
                          <a:latin typeface="Times New Roman" pitchFamily="18" charset="0"/>
                          <a:ea typeface="楷体" pitchFamily="49" charset="-122"/>
                          <a:cs typeface="Times New Roman" panose="02020603050405020304" pitchFamily="18" charset="0"/>
                        </a:rPr>
                        <a:t>项正确</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D</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楷体" pitchFamily="49" charset="-122"/>
                          <a:cs typeface="Times New Roman" panose="02020603050405020304" pitchFamily="18" charset="0"/>
                        </a:rPr>
                        <a:t>材料没有直接涉及</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经济结构</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的相关内容</a:t>
                      </a:r>
                      <a:r>
                        <a:rPr lang="en-US" sz="2200">
                          <a:solidFill>
                            <a:srgbClr val="000000"/>
                          </a:solidFill>
                          <a:effectLst/>
                          <a:latin typeface="Times New Roman" pitchFamily="18" charset="0"/>
                          <a:ea typeface="宋体" pitchFamily="2" charset="-122"/>
                          <a:cs typeface="Times New Roman" panose="02020603050405020304" pitchFamily="18" charset="0"/>
                        </a:rPr>
                        <a:t>,D</a:t>
                      </a:r>
                      <a:r>
                        <a:rPr lang="zh-CN" sz="2200">
                          <a:solidFill>
                            <a:srgbClr val="000000"/>
                          </a:solidFill>
                          <a:effectLst/>
                          <a:latin typeface="Times New Roman" pitchFamily="18" charset="0"/>
                          <a:ea typeface="楷体"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
        <p:nvSpPr>
          <p:cNvPr id="4" name="矩形 3"/>
          <p:cNvSpPr>
            <a:spLocks noChangeAspect="1"/>
          </p:cNvSpPr>
          <p:nvPr/>
        </p:nvSpPr>
        <p:spPr>
          <a:xfrm>
            <a:off x="508000" y="4869160"/>
            <a:ext cx="1007007"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答案</a:t>
            </a:r>
            <a:r>
              <a:rPr lang="en-US" altLang="zh-CN" sz="2200" smtClean="0">
                <a:solidFill>
                  <a:srgbClr val="000000"/>
                </a:solidFill>
                <a:latin typeface="Times New Roman" pitchFamily="18" charset="0"/>
                <a:cs typeface="Times New Roman" panose="02020603050405020304" pitchFamily="18" charset="0"/>
              </a:rPr>
              <a:t>C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904201"/>
            <a:ext cx="8128000" cy="330359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b="1">
                <a:solidFill>
                  <a:srgbClr val="000000"/>
                </a:solidFill>
                <a:latin typeface="Times New Roman" pitchFamily="18" charset="0"/>
                <a:cs typeface="Times New Roman" panose="02020603050405020304" pitchFamily="18" charset="0"/>
              </a:rPr>
              <a:t>波澜壮阔的商业革命</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黑体" panose="02010609060101010101" pitchFamily="2" charset="-122"/>
                <a:cs typeface="Times New Roman" panose="02020603050405020304" pitchFamily="18" charset="0"/>
              </a:rPr>
              <a:t>史料实证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材料一</a:t>
            </a:r>
            <a:r>
              <a:rPr lang="zh-CN" altLang="zh-CN" sz="2200">
                <a:solidFill>
                  <a:srgbClr val="000000"/>
                </a:solidFill>
                <a:latin typeface="Times New Roman" pitchFamily="18" charset="0"/>
                <a:cs typeface="Times New Roman" panose="02020603050405020304" pitchFamily="18" charset="0"/>
              </a:rPr>
              <a:t>　</a:t>
            </a:r>
            <a:r>
              <a:rPr lang="zh-CN" altLang="zh-CN" sz="2200">
                <a:solidFill>
                  <a:srgbClr val="000000"/>
                </a:solidFill>
                <a:latin typeface="Times New Roman" pitchFamily="18" charset="0"/>
                <a:ea typeface="楷体" pitchFamily="49" charset="-122"/>
                <a:cs typeface="Times New Roman" panose="02020603050405020304" pitchFamily="18" charset="0"/>
              </a:rPr>
              <a:t>宋朝值得注意的是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发生了一场名副其实的商业革命</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对整个欧亚大陆有重大的意义。</a:t>
            </a:r>
            <a:r>
              <a:rPr lang="en-US" altLang="zh-CN" sz="2200">
                <a:solidFill>
                  <a:srgbClr val="000000"/>
                </a:solidFill>
                <a:latin typeface="Times New Roman" pitchFamily="18" charset="0"/>
                <a:ea typeface="楷体" pitchFamily="49" charset="-122"/>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但对中国历史和世界历史而言</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最重要的事实是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宋朝时的名副其实的商业革命</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丝毫未对中国社会产生爆炸性的影响</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而西方与此相应的商业革命却对西方社会产生了爆炸性的影响。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摘编自</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斯塔夫里阿诺斯《全球通史》</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302338"/>
            <a:ext cx="8128000" cy="450732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材料二</a:t>
            </a:r>
            <a:r>
              <a:rPr lang="zh-CN" altLang="zh-CN" sz="2200">
                <a:solidFill>
                  <a:srgbClr val="000000"/>
                </a:solidFill>
                <a:latin typeface="Times New Roman" pitchFamily="18" charset="0"/>
                <a:cs typeface="Times New Roman" panose="02020603050405020304" pitchFamily="18" charset="0"/>
              </a:rPr>
              <a:t>　</a:t>
            </a:r>
            <a:r>
              <a:rPr lang="zh-CN" altLang="zh-CN" sz="2200">
                <a:solidFill>
                  <a:srgbClr val="000000"/>
                </a:solidFill>
                <a:latin typeface="Times New Roman" pitchFamily="18" charset="0"/>
                <a:ea typeface="楷体" pitchFamily="49" charset="-122"/>
                <a:cs typeface="Times New Roman" panose="02020603050405020304" pitchFamily="18" charset="0"/>
              </a:rPr>
              <a:t>工业革命期间的国际商业贸易</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从交易的地域范围说</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它不是少数国家和地区的贸易</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而是囊括世界大部分地区的贸易</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从交易的时间说</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它也不是偶然的、间断性的贸易</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而是经常的、频繁的往来贸易</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从交易的商品种类来说</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它已不限于只供少数人享用的珍贵物品</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而是供人民生活需用的大宗消费品和供生产需用的大宗原材料、机器设备等</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从交易的规模说</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也远不是过去少数国家之间的贸易量所能比拟的。</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摘编自宋则行等主编《世界经济史》上卷</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读史技巧</a:t>
            </a:r>
            <a:r>
              <a:rPr lang="zh-CN" altLang="zh-CN" sz="2200">
                <a:solidFill>
                  <a:srgbClr val="000000"/>
                </a:solidFill>
                <a:latin typeface="Times New Roman" pitchFamily="18" charset="0"/>
                <a:ea typeface="楷体" pitchFamily="49" charset="-122"/>
                <a:cs typeface="Times New Roman" panose="02020603050405020304" pitchFamily="18" charset="0"/>
              </a:rPr>
              <a:t>材料一主要阐释了中国宋朝与西方的商业革命的联系与区别。材料二的主旨是工业革命时期国际商业贸易的特点</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分别从交易的地域范围、时间、商品种类和规模四个角度进行了阐述。</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708603"/>
            <a:ext cx="8128000" cy="369479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互动探究</a:t>
            </a: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根据材料一并结合所学</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指出宋朝商业革命的表现。</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根据材料二并结合所学知识</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概括工业革命期间国际商业贸易的特点。</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提示</a:t>
            </a: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ea typeface="楷体" pitchFamily="49" charset="-122"/>
                <a:cs typeface="Times New Roman" panose="02020603050405020304" pitchFamily="18" charset="0"/>
              </a:rPr>
              <a:t>城市坊市分区制被打破</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商业活动突破时间和空间的限制</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纸币出现</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商业契约形式多样</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农副产品商品化</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商品交易量空前增大</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海上丝绸之路繁荣</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对外贸易发达</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重农抑商政策有所松动。</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ea typeface="楷体" pitchFamily="49" charset="-122"/>
                <a:cs typeface="Times New Roman" panose="02020603050405020304" pitchFamily="18" charset="0"/>
              </a:rPr>
              <a:t>交易的地域范围更广</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从局部地区到世界大部分地区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交易时间更持续、更频繁</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交易的商品种类更丰富</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从奢侈品到日常消费品</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交易规模更庞大。</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randombar(horizontal)">
                                      <p:cBhvr>
                                        <p:cTn id="7" dur="500"/>
                                        <p:tgtEl>
                                          <p:spTgt spid="2">
                                            <p:txEl>
                                              <p:pRg st="2" end="2"/>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2">
                                            <p:txEl>
                                              <p:pRg st="3" end="3"/>
                                            </p:txEl>
                                          </p:spTgt>
                                        </p:tgtEl>
                                        <p:attrNameLst>
                                          <p:attrName>style.visibility</p:attrName>
                                        </p:attrNameLst>
                                      </p:cBhvr>
                                      <p:to>
                                        <p:strVal val="visible"/>
                                      </p:to>
                                    </p:set>
                                    <p:animEffect transition="in" filter="randombar(horizontal)">
                                      <p:cBhvr>
                                        <p:cTn id="10"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099206"/>
            <a:ext cx="8128000" cy="491358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黑体" panose="02010609060101010101" pitchFamily="2" charset="-122"/>
                <a:cs typeface="Times New Roman" panose="02020603050405020304" pitchFamily="18" charset="0"/>
              </a:rPr>
              <a:t>历史解释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近代西欧的商业革命与工业革命的关系</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cs typeface="Times New Roman" panose="02020603050405020304" pitchFamily="18" charset="0"/>
              </a:rPr>
              <a:t>近代西欧的商业革命为工业革命的开展提供了多方面的条件</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反过来工业革命也推动商业革命向纵深方向发展。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cs typeface="Times New Roman" panose="02020603050405020304" pitchFamily="18" charset="0"/>
              </a:rPr>
              <a:t>西方早期的殖民扩张</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为欧洲的工业产品提供了广阔的、不断扩展的市场。</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cs typeface="Times New Roman" panose="02020603050405020304" pitchFamily="18" charset="0"/>
              </a:rPr>
              <a:t>商业革命推动了技术革新和组织形式的创新。为了满足不断扩大的市场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手工工场必须要改善其组织形式与技术革新</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这为工业革命积累了技术。</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(3)</a:t>
            </a:r>
            <a:r>
              <a:rPr lang="zh-CN" altLang="zh-CN" sz="2200">
                <a:solidFill>
                  <a:srgbClr val="000000"/>
                </a:solidFill>
                <a:latin typeface="Times New Roman" pitchFamily="18" charset="0"/>
                <a:cs typeface="Times New Roman" panose="02020603050405020304" pitchFamily="18" charset="0"/>
              </a:rPr>
              <a:t>商业革命为工业革命提供了必需的大量资金。商业革命期间</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通过殖民掠夺和海外贸易</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欧洲赚取了丰厚的利润</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为工业革命提供了资金。</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310467"/>
            <a:ext cx="8128000" cy="2491067"/>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(4)</a:t>
            </a:r>
            <a:r>
              <a:rPr lang="zh-CN" altLang="zh-CN" sz="2200">
                <a:solidFill>
                  <a:srgbClr val="000000"/>
                </a:solidFill>
                <a:latin typeface="Times New Roman" pitchFamily="18" charset="0"/>
                <a:cs typeface="Times New Roman" panose="02020603050405020304" pitchFamily="18" charset="0"/>
              </a:rPr>
              <a:t>商业革命刺激了人文主义的发展</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渴望得到财富的精神成为社会思潮</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这为工业革命开展提供了精神支持。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(5)</a:t>
            </a:r>
            <a:r>
              <a:rPr lang="zh-CN" altLang="zh-CN" sz="2200">
                <a:solidFill>
                  <a:srgbClr val="000000"/>
                </a:solidFill>
                <a:latin typeface="Times New Roman" pitchFamily="18" charset="0"/>
                <a:cs typeface="Times New Roman" panose="02020603050405020304" pitchFamily="18" charset="0"/>
              </a:rPr>
              <a:t>商业革命期间建立的许多商业形式如股份制公司、银行等</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为工业革命开展提供了许多借鉴和便利。</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(6)</a:t>
            </a:r>
            <a:r>
              <a:rPr lang="zh-CN" altLang="zh-CN" sz="2200">
                <a:solidFill>
                  <a:srgbClr val="000000"/>
                </a:solidFill>
                <a:latin typeface="Times New Roman" pitchFamily="18" charset="0"/>
                <a:cs typeface="Times New Roman" panose="02020603050405020304" pitchFamily="18" charset="0"/>
              </a:rPr>
              <a:t>随着工业革命的开展</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资产阶级在全世界寻找原料产地和商品市场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推动了商业革命在更大范围、更高层次上的发展。</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124744"/>
            <a:ext cx="8128000" cy="523835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黑体" panose="02010609060101010101" pitchFamily="2" charset="-122"/>
                <a:cs typeface="Times New Roman" panose="02020603050405020304" pitchFamily="18" charset="0"/>
              </a:rPr>
              <a:t>典例剖析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黑体" panose="02010609060101010101" pitchFamily="2" charset="-122"/>
                <a:cs typeface="Times New Roman" panose="02020603050405020304" pitchFamily="18" charset="0"/>
              </a:rPr>
              <a:t>例题</a:t>
            </a:r>
            <a:r>
              <a:rPr lang="en-US" altLang="zh-CN" sz="2200" b="1">
                <a:solidFill>
                  <a:srgbClr val="000000"/>
                </a:solidFill>
                <a:latin typeface="Times New Roman" pitchFamily="18" charset="0"/>
                <a:cs typeface="Times New Roman" panose="02020603050405020304" pitchFamily="18" charset="0"/>
              </a:rPr>
              <a:t>2</a:t>
            </a:r>
            <a:r>
              <a:rPr lang="en-US" altLang="zh-CN" sz="2200">
                <a:solidFill>
                  <a:srgbClr val="000000"/>
                </a:solidFill>
                <a:latin typeface="Times New Roman" pitchFamily="18" charset="0"/>
                <a:cs typeface="Times New Roman" panose="02020603050405020304" pitchFamily="18" charset="0"/>
              </a:rPr>
              <a:t>1607</a:t>
            </a:r>
            <a:r>
              <a:rPr lang="zh-CN" altLang="zh-CN" sz="2200">
                <a:solidFill>
                  <a:srgbClr val="000000"/>
                </a:solidFill>
                <a:latin typeface="Times New Roman" pitchFamily="18" charset="0"/>
                <a:cs typeface="Times New Roman" panose="02020603050405020304" pitchFamily="18" charset="0"/>
              </a:rPr>
              <a:t>年荷兰东印度公司首次采购中国武夷茶</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经爪哇转销欧洲各地。几十年后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武夷茶已发展成为一些欧洲人日常必需的饮品。下表是荷兰每磅武夷茶售价的变化。这些变化表明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　　</a:t>
            </a:r>
            <a:r>
              <a:rPr lang="en-US" altLang="zh-CN" sz="2200" smtClean="0">
                <a:solidFill>
                  <a:srgbClr val="000000"/>
                </a:solidFill>
                <a:latin typeface="Times New Roman" pitchFamily="18" charset="0"/>
                <a:cs typeface="Times New Roman" panose="02020603050405020304" pitchFamily="18" charset="0"/>
              </a:rPr>
              <a:t>)</a:t>
            </a:r>
          </a:p>
          <a:p>
            <a:pPr>
              <a:lnSpc>
                <a:spcPct val="200000"/>
              </a:lnSpc>
              <a:spcAft>
                <a:spcPct val="0"/>
              </a:spcAft>
              <a:tabLst>
                <a:tab pos="1188085"/>
                <a:tab pos="2163445"/>
                <a:tab pos="3142615"/>
                <a:tab pos="4190365"/>
              </a:tabLst>
            </a:pPr>
            <a:endParaRPr lang="en-US" altLang="zh-CN" sz="2200">
              <a:solidFill>
                <a:srgbClr val="000000"/>
              </a:solidFill>
              <a:latin typeface="Times New Roman" pitchFamily="18" charset="0"/>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cs typeface="Times New Roman" panose="02020603050405020304" pitchFamily="18" charset="0"/>
              </a:rPr>
              <a:t>中国自然经济解体</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B.</a:t>
            </a:r>
            <a:r>
              <a:rPr lang="zh-CN" altLang="zh-CN" sz="2200">
                <a:solidFill>
                  <a:srgbClr val="000000"/>
                </a:solidFill>
                <a:latin typeface="Times New Roman" pitchFamily="18" charset="0"/>
                <a:cs typeface="Times New Roman" panose="02020603050405020304" pitchFamily="18" charset="0"/>
              </a:rPr>
              <a:t>价格革命来势汹汹</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cs typeface="Times New Roman" panose="02020603050405020304" pitchFamily="18" charset="0"/>
              </a:rPr>
              <a:t>世界市场最终形成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D.</a:t>
            </a:r>
            <a:r>
              <a:rPr lang="zh-CN" altLang="zh-CN" sz="2200">
                <a:solidFill>
                  <a:srgbClr val="000000"/>
                </a:solidFill>
                <a:latin typeface="Times New Roman" pitchFamily="18" charset="0"/>
                <a:cs typeface="Times New Roman" panose="02020603050405020304" pitchFamily="18" charset="0"/>
              </a:rPr>
              <a:t>商业革命不断发展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题目立意</a:t>
            </a:r>
            <a:r>
              <a:rPr lang="zh-CN" altLang="zh-CN" sz="2200">
                <a:solidFill>
                  <a:srgbClr val="000000"/>
                </a:solidFill>
                <a:latin typeface="Times New Roman" pitchFamily="18" charset="0"/>
                <a:ea typeface="楷体" pitchFamily="49" charset="-122"/>
                <a:cs typeface="Times New Roman" panose="02020603050405020304" pitchFamily="18" charset="0"/>
              </a:rPr>
              <a:t>本题以中国的武夷茶在西欧的价格变化为切入点</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考查商业革命</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重点考查时空观念、史料实证等学科素养。</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noChangeAspect="1"/>
          </p:cNvGraphicFramePr>
          <p:nvPr/>
        </p:nvGraphicFramePr>
        <p:xfrm>
          <a:off x="508000" y="2825294"/>
          <a:ext cx="8128000" cy="1005840"/>
        </p:xfrm>
        <a:graphic>
          <a:graphicData uri="http://schemas.openxmlformats.org/drawingml/2006/table">
            <a:tbl>
              <a:tblPr firstRow="1" firstCol="1" bandRow="1"/>
              <a:tblGrid>
                <a:gridCol w="2032000"/>
                <a:gridCol w="2032000"/>
                <a:gridCol w="2032000"/>
                <a:gridCol w="2032000"/>
              </a:tblGrid>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年份</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Arial" pitchFamily="34" charset="0"/>
                          <a:ea typeface="黑体" panose="02010609060101010101" pitchFamily="2" charset="-122"/>
                          <a:cs typeface="Times New Roman" panose="02020603050405020304" pitchFamily="18" charset="0"/>
                        </a:rPr>
                        <a:t>年</a:t>
                      </a:r>
                      <a:r>
                        <a:rPr lang="en-US" sz="2200">
                          <a:solidFill>
                            <a:srgbClr val="000000"/>
                          </a:solidFill>
                          <a:effectLst/>
                          <a:latin typeface="Times New Roman" pitchFamily="18" charset="0"/>
                          <a:ea typeface="宋体" pitchFamily="2" charset="-122"/>
                          <a:cs typeface="Times New Roman" panose="02020603050405020304" pitchFamily="18" charset="0"/>
                        </a:rPr>
                        <a:t>)</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1684</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1689</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1701</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售价</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Arial" pitchFamily="34" charset="0"/>
                          <a:ea typeface="黑体" panose="02010609060101010101" pitchFamily="2" charset="-122"/>
                          <a:cs typeface="Times New Roman" panose="02020603050405020304" pitchFamily="18" charset="0"/>
                        </a:rPr>
                        <a:t>荷兰盾</a:t>
                      </a:r>
                      <a:r>
                        <a:rPr lang="en-US" sz="2200">
                          <a:solidFill>
                            <a:srgbClr val="000000"/>
                          </a:solidFill>
                          <a:effectLst/>
                          <a:latin typeface="Times New Roman" pitchFamily="18" charset="0"/>
                          <a:ea typeface="宋体" pitchFamily="2" charset="-122"/>
                          <a:cs typeface="Times New Roman" panose="02020603050405020304" pitchFamily="18" charset="0"/>
                        </a:rPr>
                        <a:t>)</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80</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7.75</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2.32</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8" end="8"/>
                                            </p:txEl>
                                          </p:spTgt>
                                        </p:tgtEl>
                                        <p:attrNameLst>
                                          <p:attrName>style.visibility</p:attrName>
                                        </p:attrNameLst>
                                      </p:cBhvr>
                                      <p:to>
                                        <p:strVal val="visible"/>
                                      </p:to>
                                    </p:set>
                                    <p:animEffect transition="in" filter="randombar(horizontal)">
                                      <p:cBhvr>
                                        <p:cTn id="7" dur="500"/>
                                        <p:tgtEl>
                                          <p:spTgt spid="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124744"/>
            <a:ext cx="1391728"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解题</a:t>
            </a:r>
            <a:r>
              <a:rPr lang="zh-CN" altLang="zh-CN" sz="2200" smtClean="0">
                <a:solidFill>
                  <a:srgbClr val="FF0000"/>
                </a:solidFill>
                <a:latin typeface="Arial" pitchFamily="34" charset="0"/>
                <a:ea typeface="黑体" panose="02010609060101010101" pitchFamily="2" charset="-122"/>
                <a:cs typeface="Times New Roman" panose="02020603050405020304" pitchFamily="18" charset="0"/>
              </a:rPr>
              <a:t>指导</a:t>
            </a:r>
            <a:r>
              <a:rPr lang="en-US" altLang="zh-CN" sz="2200" smtClean="0">
                <a:solidFill>
                  <a:srgbClr val="FF0000"/>
                </a:solidFill>
                <a:latin typeface="Arial"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noChangeAspect="1"/>
          </p:cNvGraphicFramePr>
          <p:nvPr/>
        </p:nvGraphicFramePr>
        <p:xfrm>
          <a:off x="508000" y="1635887"/>
          <a:ext cx="8128000" cy="4023360"/>
        </p:xfrm>
        <a:graphic>
          <a:graphicData uri="http://schemas.openxmlformats.org/drawingml/2006/table">
            <a:tbl>
              <a:tblPr firstRow="1" firstCol="1" bandRow="1"/>
              <a:tblGrid>
                <a:gridCol w="679624"/>
                <a:gridCol w="7448376"/>
              </a:tblGrid>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选项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分析</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A</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楷体" pitchFamily="49" charset="-122"/>
                          <a:cs typeface="Times New Roman" panose="02020603050405020304" pitchFamily="18" charset="0"/>
                        </a:rPr>
                        <a:t>中国自然经济开始解体是在鸦片战争后</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故</a:t>
                      </a:r>
                      <a:r>
                        <a:rPr lang="en-US" sz="2200">
                          <a:solidFill>
                            <a:srgbClr val="000000"/>
                          </a:solidFill>
                          <a:effectLst/>
                          <a:latin typeface="Times New Roman" pitchFamily="18" charset="0"/>
                          <a:ea typeface="宋体" pitchFamily="2" charset="-122"/>
                          <a:cs typeface="Times New Roman" panose="02020603050405020304" pitchFamily="18" charset="0"/>
                        </a:rPr>
                        <a:t>A</a:t>
                      </a:r>
                      <a:r>
                        <a:rPr lang="zh-CN" sz="2200">
                          <a:solidFill>
                            <a:srgbClr val="000000"/>
                          </a:solidFill>
                          <a:effectLst/>
                          <a:latin typeface="Times New Roman" pitchFamily="18" charset="0"/>
                          <a:ea typeface="楷体"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B</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楷体" pitchFamily="49" charset="-122"/>
                          <a:cs typeface="Times New Roman" panose="02020603050405020304" pitchFamily="18" charset="0"/>
                        </a:rPr>
                        <a:t>价格革命的影响是物价上涨</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与材料中茶叶价格下降不符</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故</a:t>
                      </a:r>
                      <a:r>
                        <a:rPr lang="en-US" sz="2200">
                          <a:solidFill>
                            <a:srgbClr val="000000"/>
                          </a:solidFill>
                          <a:effectLst/>
                          <a:latin typeface="Times New Roman" pitchFamily="18" charset="0"/>
                          <a:ea typeface="宋体" pitchFamily="2" charset="-122"/>
                          <a:cs typeface="Times New Roman" panose="02020603050405020304" pitchFamily="18" charset="0"/>
                        </a:rPr>
                        <a:t>B</a:t>
                      </a:r>
                      <a:r>
                        <a:rPr lang="zh-CN" sz="2200">
                          <a:solidFill>
                            <a:srgbClr val="000000"/>
                          </a:solidFill>
                          <a:effectLst/>
                          <a:latin typeface="Times New Roman" pitchFamily="18" charset="0"/>
                          <a:ea typeface="楷体"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C</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楷体" pitchFamily="49" charset="-122"/>
                          <a:cs typeface="Times New Roman" panose="02020603050405020304" pitchFamily="18" charset="0"/>
                        </a:rPr>
                        <a:t>世界市场最终形成是在第二次工业革命之后</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故</a:t>
                      </a:r>
                      <a:r>
                        <a:rPr lang="en-US" sz="2200">
                          <a:solidFill>
                            <a:srgbClr val="000000"/>
                          </a:solidFill>
                          <a:effectLst/>
                          <a:latin typeface="Times New Roman" pitchFamily="18" charset="0"/>
                          <a:ea typeface="宋体" pitchFamily="2" charset="-122"/>
                          <a:cs typeface="Times New Roman" panose="02020603050405020304" pitchFamily="18" charset="0"/>
                        </a:rPr>
                        <a:t>C</a:t>
                      </a:r>
                      <a:r>
                        <a:rPr lang="zh-CN" sz="2200">
                          <a:solidFill>
                            <a:srgbClr val="000000"/>
                          </a:solidFill>
                          <a:effectLst/>
                          <a:latin typeface="Times New Roman" pitchFamily="18" charset="0"/>
                          <a:ea typeface="楷体"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D</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楷体" pitchFamily="49" charset="-122"/>
                          <a:cs typeface="Times New Roman" panose="02020603050405020304" pitchFamily="18" charset="0"/>
                        </a:rPr>
                        <a:t>根据材料可知</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荷兰每磅武夷茶的售价在下降</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这说明新航路的开辟使茶叶在荷兰市场上的数量增加</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表明商业革命不断发展</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故</a:t>
                      </a:r>
                      <a:r>
                        <a:rPr lang="en-US" sz="2200">
                          <a:solidFill>
                            <a:srgbClr val="000000"/>
                          </a:solidFill>
                          <a:effectLst/>
                          <a:latin typeface="Times New Roman" pitchFamily="18" charset="0"/>
                          <a:ea typeface="宋体" pitchFamily="2" charset="-122"/>
                          <a:cs typeface="Times New Roman" panose="02020603050405020304" pitchFamily="18" charset="0"/>
                        </a:rPr>
                        <a:t>D</a:t>
                      </a:r>
                      <a:r>
                        <a:rPr lang="zh-CN" sz="2200">
                          <a:solidFill>
                            <a:srgbClr val="000000"/>
                          </a:solidFill>
                          <a:effectLst/>
                          <a:latin typeface="Times New Roman" pitchFamily="18" charset="0"/>
                          <a:ea typeface="楷体" pitchFamily="49" charset="-122"/>
                          <a:cs typeface="Times New Roman" panose="02020603050405020304" pitchFamily="18" charset="0"/>
                        </a:rPr>
                        <a:t>项正确</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
        <p:nvSpPr>
          <p:cNvPr id="4" name="矩形 3"/>
          <p:cNvSpPr>
            <a:spLocks noChangeAspect="1"/>
          </p:cNvSpPr>
          <p:nvPr/>
        </p:nvSpPr>
        <p:spPr>
          <a:xfrm>
            <a:off x="508000" y="5666706"/>
            <a:ext cx="1023037"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答案</a:t>
            </a:r>
            <a:r>
              <a:rPr lang="en-US" altLang="zh-CN" sz="2200" smtClean="0">
                <a:solidFill>
                  <a:srgbClr val="000000"/>
                </a:solidFill>
                <a:latin typeface="Times New Roman" pitchFamily="18" charset="0"/>
                <a:cs typeface="Times New Roman" panose="02020603050405020304" pitchFamily="18" charset="0"/>
              </a:rPr>
              <a:t>D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093639"/>
            <a:ext cx="8128000" cy="5373779"/>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1</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下面是关于资本主义世界市场形成过程的图示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按照世界市场形成发展的顺序排列正确的是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　　</a:t>
            </a:r>
            <a:r>
              <a:rPr lang="en-US" altLang="zh-CN" sz="2200" smtClean="0">
                <a:solidFill>
                  <a:srgbClr val="000000"/>
                </a:solidFill>
                <a:latin typeface="Times New Roman" pitchFamily="18" charset="0"/>
                <a:cs typeface="Times New Roman" panose="02020603050405020304" pitchFamily="18" charset="0"/>
              </a:rPr>
              <a:t>)</a:t>
            </a:r>
          </a:p>
          <a:p>
            <a:pPr>
              <a:lnSpc>
                <a:spcPct val="120000"/>
              </a:lnSpc>
              <a:spcAft>
                <a:spcPct val="0"/>
              </a:spcAft>
              <a:tabLst>
                <a:tab pos="1188085"/>
                <a:tab pos="2163445"/>
                <a:tab pos="3142615"/>
                <a:tab pos="4190365"/>
              </a:tabLst>
            </a:pPr>
            <a:endParaRPr lang="en-US" altLang="zh-CN" sz="2200" smtClean="0">
              <a:solidFill>
                <a:srgbClr val="000000"/>
              </a:solidFill>
              <a:latin typeface="Times New Roman" pitchFamily="18" charset="0"/>
              <a:cs typeface="Times New Roman" panose="02020603050405020304" pitchFamily="18" charset="0"/>
            </a:endParaRPr>
          </a:p>
          <a:p>
            <a:pPr>
              <a:lnSpc>
                <a:spcPct val="120000"/>
              </a:lnSpc>
              <a:spcAft>
                <a:spcPct val="0"/>
              </a:spcAft>
              <a:tabLst>
                <a:tab pos="1188085"/>
                <a:tab pos="2163445"/>
                <a:tab pos="3142615"/>
                <a:tab pos="4190365"/>
              </a:tabLst>
            </a:pPr>
            <a:endParaRPr lang="en-US" altLang="zh-CN" sz="2200" smtClean="0">
              <a:solidFill>
                <a:srgbClr val="000000"/>
              </a:solidFill>
              <a:latin typeface="Times New Roman" pitchFamily="18" charset="0"/>
              <a:cs typeface="Times New Roman" panose="02020603050405020304" pitchFamily="18" charset="0"/>
            </a:endParaRPr>
          </a:p>
          <a:p>
            <a:pPr>
              <a:lnSpc>
                <a:spcPct val="120000"/>
              </a:lnSpc>
              <a:spcAft>
                <a:spcPct val="0"/>
              </a:spcAft>
              <a:tabLst>
                <a:tab pos="1188085"/>
                <a:tab pos="2163445"/>
                <a:tab pos="3142615"/>
                <a:tab pos="4190365"/>
              </a:tabLst>
            </a:pPr>
            <a:endParaRPr lang="en-US" altLang="zh-CN" sz="2200">
              <a:solidFill>
                <a:srgbClr val="000000"/>
              </a:solidFill>
              <a:latin typeface="Times New Roman" pitchFamily="18" charset="0"/>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endParaRPr lang="en-US" altLang="zh-CN" sz="2200" smtClean="0">
              <a:solidFill>
                <a:srgbClr val="000000"/>
              </a:solidFill>
              <a:latin typeface="Times New Roman" pitchFamily="18" charset="0"/>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endParaRPr lang="en-US" altLang="zh-CN" sz="2200">
              <a:solidFill>
                <a:srgbClr val="000000"/>
              </a:solidFill>
              <a:latin typeface="Times New Roman" pitchFamily="18" charset="0"/>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NEU-BZ-S92"/>
                <a:cs typeface="宋体" panose="02010600030101010101" pitchFamily="2" charset="-122"/>
              </a:rPr>
              <a:t>①②③</a:t>
            </a:r>
            <a:r>
              <a:rPr lang="en-US" altLang="zh-CN" sz="2200">
                <a:solidFill>
                  <a:srgbClr val="000000"/>
                </a:solidFill>
                <a:latin typeface="Times New Roman" pitchFamily="18" charset="0"/>
                <a:cs typeface="Times New Roman" panose="02020603050405020304" pitchFamily="18" charset="0"/>
              </a:rPr>
              <a:t>	</a:t>
            </a:r>
            <a:r>
              <a:rPr lang="en-US" altLang="zh-CN" sz="2200" smtClean="0">
                <a:solidFill>
                  <a:srgbClr val="000000"/>
                </a:solidFill>
                <a:latin typeface="Times New Roman" pitchFamily="18" charset="0"/>
                <a:cs typeface="Times New Roman" panose="02020603050405020304" pitchFamily="18" charset="0"/>
              </a:rPr>
              <a:t> B</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NEU-BZ-S92"/>
                <a:cs typeface="宋体" panose="02010600030101010101" pitchFamily="2" charset="-122"/>
              </a:rPr>
              <a:t>②①</a:t>
            </a:r>
            <a:r>
              <a:rPr lang="zh-CN" altLang="zh-CN" sz="2200" smtClean="0">
                <a:solidFill>
                  <a:srgbClr val="000000"/>
                </a:solidFill>
                <a:latin typeface="NEU-BZ-S92"/>
                <a:cs typeface="宋体" panose="02010600030101010101" pitchFamily="2" charset="-122"/>
              </a:rPr>
              <a:t>③</a:t>
            </a:r>
            <a:r>
              <a:rPr lang="en-US" altLang="zh-CN" sz="2200" smtClean="0">
                <a:solidFill>
                  <a:srgbClr val="000000"/>
                </a:solidFill>
                <a:latin typeface="NEU-BZ-S92"/>
                <a:cs typeface="宋体" panose="02010600030101010101" pitchFamily="2" charset="-122"/>
              </a:rPr>
              <a:t>   </a:t>
            </a:r>
            <a:r>
              <a:rPr lang="en-US" altLang="zh-CN" sz="2200" smtClean="0">
                <a:solidFill>
                  <a:srgbClr val="000000"/>
                </a:solidFill>
                <a:latin typeface="Times New Roman" pitchFamily="18" charset="0"/>
                <a:cs typeface="Times New Roman" panose="02020603050405020304" pitchFamily="18" charset="0"/>
              </a:rPr>
              <a:t>C</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NEU-BZ-S92"/>
                <a:cs typeface="宋体" panose="02010600030101010101" pitchFamily="2" charset="-122"/>
              </a:rPr>
              <a:t>③①②</a:t>
            </a:r>
            <a:r>
              <a:rPr lang="en-US" altLang="zh-CN" sz="2200">
                <a:solidFill>
                  <a:srgbClr val="000000"/>
                </a:solidFill>
                <a:latin typeface="Times New Roman" pitchFamily="18" charset="0"/>
                <a:cs typeface="Times New Roman" panose="02020603050405020304" pitchFamily="18" charset="0"/>
              </a:rPr>
              <a:t>	D.</a:t>
            </a:r>
            <a:r>
              <a:rPr lang="zh-CN" altLang="zh-CN" sz="2200">
                <a:solidFill>
                  <a:srgbClr val="000000"/>
                </a:solidFill>
                <a:latin typeface="NEU-BZ-S92"/>
                <a:cs typeface="宋体" panose="02010600030101010101" pitchFamily="2" charset="-122"/>
              </a:rPr>
              <a:t>②③①</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itchFamily="18" charset="0"/>
                <a:cs typeface="Times New Roman" panose="02020603050405020304" pitchFamily="18" charset="0"/>
              </a:rPr>
              <a:t>B</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itchFamily="18" charset="0"/>
                <a:ea typeface="楷体" pitchFamily="49" charset="-122"/>
                <a:cs typeface="Times New Roman" panose="02020603050405020304" pitchFamily="18" charset="0"/>
              </a:rPr>
              <a:t>反映的是新航路开辟后的早期殖民扩张时代</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itchFamily="18" charset="0"/>
                <a:ea typeface="楷体" pitchFamily="49" charset="-122"/>
                <a:cs typeface="Times New Roman" panose="02020603050405020304" pitchFamily="18" charset="0"/>
              </a:rPr>
              <a:t>反映的是工业革命后的商品输出时代</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NEU-BZ-S92"/>
                <a:cs typeface="宋体" panose="02010600030101010101" pitchFamily="2" charset="-122"/>
              </a:rPr>
              <a:t>③</a:t>
            </a:r>
            <a:r>
              <a:rPr lang="zh-CN" altLang="zh-CN" sz="2200">
                <a:solidFill>
                  <a:srgbClr val="000000"/>
                </a:solidFill>
                <a:latin typeface="Times New Roman" pitchFamily="18" charset="0"/>
                <a:ea typeface="楷体" pitchFamily="49" charset="-122"/>
                <a:cs typeface="Times New Roman" panose="02020603050405020304" pitchFamily="18" charset="0"/>
              </a:rPr>
              <a:t>反映的是第二次工业革命后的资本输出时代</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B</a:t>
            </a:r>
            <a:r>
              <a:rPr lang="zh-CN" altLang="zh-CN" sz="2200">
                <a:solidFill>
                  <a:srgbClr val="000000"/>
                </a:solidFill>
                <a:latin typeface="Times New Roman" pitchFamily="18" charset="0"/>
                <a:ea typeface="楷体" pitchFamily="49" charset="-122"/>
                <a:cs typeface="Times New Roman" panose="02020603050405020304" pitchFamily="18" charset="0"/>
              </a:rPr>
              <a:t>项正确。</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对象 2"/>
          <p:cNvGraphicFramePr>
            <a:graphicFrameLocks noChangeAspect="1"/>
          </p:cNvGraphicFramePr>
          <p:nvPr/>
        </p:nvGraphicFramePr>
        <p:xfrm>
          <a:off x="620713" y="1965976"/>
          <a:ext cx="8023225" cy="2339975"/>
        </p:xfrm>
        <a:graphic>
          <a:graphicData uri="http://schemas.openxmlformats.org/presentationml/2006/ole">
            <mc:AlternateContent xmlns:mc="http://schemas.openxmlformats.org/markup-compatibility/2006">
              <mc:Choice xmlns:v="urn:schemas-microsoft-com:vml" Requires="v">
                <p:oleObj spid="_x0000_s1038" name="文档" r:id="rId5" progId="Word.Document.12">
                  <p:embed/>
                </p:oleObj>
              </mc:Choice>
              <mc:Fallback>
                <p:oleObj name="文档" r:id="rId5" progId="Word.Document.12">
                  <p:embed/>
                  <p:pic>
                    <p:nvPicPr>
                      <p:cNvPr id="0" name="OLE substitute image"/>
                      <p:cNvPicPr/>
                      <p:nvPr/>
                    </p:nvPicPr>
                    <p:blipFill>
                      <a:blip r:embed="rId6"/>
                      <a:stretch>
                        <a:fillRect/>
                      </a:stretch>
                    </p:blipFill>
                    <p:spPr>
                      <a:xfrm>
                        <a:off x="620713" y="1965976"/>
                        <a:ext cx="8023225" cy="2339975"/>
                      </a:xfrm>
                      <a:prstGeom prst="rect">
                        <a:avLst/>
                      </a:prstGeom>
                    </p:spPr>
                  </p:pic>
                </p:oleObj>
              </mc:Fallback>
            </mc:AlternateContent>
          </a:graphicData>
        </a:graphic>
      </p:graphicFrame>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8" end="8"/>
                                            </p:txEl>
                                          </p:spTgt>
                                        </p:tgtEl>
                                        <p:attrNameLst>
                                          <p:attrName>style.visibility</p:attrName>
                                        </p:attrNameLst>
                                      </p:cBhvr>
                                      <p:to>
                                        <p:strVal val="visible"/>
                                      </p:to>
                                    </p:set>
                                    <p:animEffect transition="in" filter="randombar(horizontal)">
                                      <p:cBhvr>
                                        <p:cTn id="7" dur="500"/>
                                        <p:tgtEl>
                                          <p:spTgt spid="2">
                                            <p:txEl>
                                              <p:pRg st="8" end="8"/>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ntr" presetSubtype="10" fill="hold" nodeType="clickEffect">
                                  <p:stCondLst>
                                    <p:cond delay="0"/>
                                  </p:stCondLst>
                                  <p:childTnLst>
                                    <p:set>
                                      <p:cBhvr>
                                        <p:cTn id="12" dur="1" fill="hold">
                                          <p:stCondLst>
                                            <p:cond delay="0"/>
                                          </p:stCondLst>
                                        </p:cTn>
                                        <p:tgtEl>
                                          <p:spTgt spid="2">
                                            <p:txEl>
                                              <p:pRg st="9" end="9"/>
                                            </p:txEl>
                                          </p:spTgt>
                                        </p:tgtEl>
                                        <p:attrNameLst>
                                          <p:attrName>style.visibility</p:attrName>
                                        </p:attrNameLst>
                                      </p:cBhvr>
                                      <p:to>
                                        <p:strVal val="visible"/>
                                      </p:to>
                                    </p:set>
                                    <p:animEffect transition="in" filter="randombar(horizontal)">
                                      <p:cBhvr>
                                        <p:cTn id="13" dur="500"/>
                                        <p:tgtEl>
                                          <p:spTgt spid="2">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497936"/>
            <a:ext cx="8128000" cy="4116127"/>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2</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资本主义世界市场的形成是一个漫长而复杂的过程。世界市场的最终形成与下列哪一事件直接相关</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　　</a:t>
            </a:r>
            <a:r>
              <a:rPr lang="en-US"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cs typeface="Times New Roman" panose="02020603050405020304" pitchFamily="18" charset="0"/>
              </a:rPr>
              <a:t>新航路开辟提供了联结通道</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B.</a:t>
            </a:r>
            <a:r>
              <a:rPr lang="zh-CN" altLang="zh-CN" sz="2200">
                <a:solidFill>
                  <a:srgbClr val="000000"/>
                </a:solidFill>
                <a:latin typeface="Times New Roman" pitchFamily="18" charset="0"/>
                <a:cs typeface="Times New Roman" panose="02020603050405020304" pitchFamily="18" charset="0"/>
              </a:rPr>
              <a:t>荷兰成为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海上马车夫</a:t>
            </a:r>
            <a:r>
              <a:rPr lang="en-US"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cs typeface="Times New Roman" panose="02020603050405020304" pitchFamily="18" charset="0"/>
              </a:rPr>
              <a:t>工业革命后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欧美国家实现初步工业化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D.</a:t>
            </a:r>
            <a:r>
              <a:rPr lang="zh-CN" altLang="zh-CN" sz="2200">
                <a:solidFill>
                  <a:srgbClr val="000000"/>
                </a:solidFill>
                <a:latin typeface="Times New Roman" pitchFamily="18" charset="0"/>
                <a:cs typeface="Times New Roman" panose="02020603050405020304" pitchFamily="18" charset="0"/>
              </a:rPr>
              <a:t>主要资本主义国家完成第二次工业革命</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itchFamily="18" charset="0"/>
                <a:cs typeface="Times New Roman" panose="02020603050405020304" pitchFamily="18" charset="0"/>
              </a:rPr>
              <a:t>D</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itchFamily="18" charset="0"/>
                <a:ea typeface="楷体" pitchFamily="49" charset="-122"/>
                <a:cs typeface="Times New Roman" panose="02020603050405020304" pitchFamily="18" charset="0"/>
              </a:rPr>
              <a:t>新航路开辟使资本主义世界市场初步形成</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工业革命使越来越多的地区被纳入资本主义世界市场之中</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第二次工业革命后资本主义世界市场最终形成</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D</a:t>
            </a:r>
            <a:r>
              <a:rPr lang="zh-CN" altLang="zh-CN" sz="2200">
                <a:solidFill>
                  <a:srgbClr val="000000"/>
                </a:solidFill>
                <a:latin typeface="Times New Roman" pitchFamily="18" charset="0"/>
                <a:ea typeface="楷体" pitchFamily="49" charset="-122"/>
                <a:cs typeface="Times New Roman" panose="02020603050405020304" pitchFamily="18" charset="0"/>
              </a:rPr>
              <a:t>项正确。</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randombar(horizontal)">
                                      <p:cBhvr>
                                        <p:cTn id="7" dur="500"/>
                                        <p:tgtEl>
                                          <p:spTgt spid="2">
                                            <p:txEl>
                                              <p:pRg st="5" end="5"/>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ntr" presetSubtype="10" fill="hold" nodeType="clickEffect">
                                  <p:stCondLst>
                                    <p:cond delay="0"/>
                                  </p:stCondLst>
                                  <p:childTnLst>
                                    <p:set>
                                      <p:cBhvr>
                                        <p:cTn id="12" dur="1" fill="hold">
                                          <p:stCondLst>
                                            <p:cond delay="0"/>
                                          </p:stCondLst>
                                        </p:cTn>
                                        <p:tgtEl>
                                          <p:spTgt spid="2">
                                            <p:txEl>
                                              <p:pRg st="6" end="6"/>
                                            </p:txEl>
                                          </p:spTgt>
                                        </p:tgtEl>
                                        <p:attrNameLst>
                                          <p:attrName>style.visibility</p:attrName>
                                        </p:attrNameLst>
                                      </p:cBhvr>
                                      <p:to>
                                        <p:strVal val="visible"/>
                                      </p:to>
                                    </p:set>
                                    <p:animEffect transition="in" filter="randombar(horizontal)">
                                      <p:cBhvr>
                                        <p:cTn id="13"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097866"/>
            <a:ext cx="8128000" cy="5334922"/>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3</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新航路开辟后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欧洲对外贸易规模不断扩大</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商业经营方式也发生变化。例如</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　　</a:t>
            </a:r>
            <a:r>
              <a:rPr lang="en-US"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cs typeface="Times New Roman" panose="02020603050405020304" pitchFamily="18" charset="0"/>
              </a:rPr>
              <a:t>股份公司、证券交易所纷纷出现</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B.</a:t>
            </a:r>
            <a:r>
              <a:rPr lang="zh-CN" altLang="zh-CN" sz="2200">
                <a:solidFill>
                  <a:srgbClr val="000000"/>
                </a:solidFill>
                <a:latin typeface="Times New Roman" pitchFamily="18" charset="0"/>
                <a:cs typeface="Times New Roman" panose="02020603050405020304" pitchFamily="18" charset="0"/>
              </a:rPr>
              <a:t>垄断组织产生</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cs typeface="Times New Roman" panose="02020603050405020304" pitchFamily="18" charset="0"/>
              </a:rPr>
              <a:t>黑奴贸易盛行</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D.</a:t>
            </a:r>
            <a:r>
              <a:rPr lang="zh-CN" altLang="zh-CN" sz="2200">
                <a:solidFill>
                  <a:srgbClr val="000000"/>
                </a:solidFill>
                <a:latin typeface="Times New Roman" pitchFamily="18" charset="0"/>
                <a:cs typeface="Times New Roman" panose="02020603050405020304" pitchFamily="18" charset="0"/>
              </a:rPr>
              <a:t>世界市场的雏形开始出现</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itchFamily="18" charset="0"/>
                <a:cs typeface="Times New Roman" panose="02020603050405020304" pitchFamily="18" charset="0"/>
              </a:rPr>
              <a:t>A</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itchFamily="18" charset="0"/>
                <a:ea typeface="楷体" pitchFamily="49" charset="-122"/>
                <a:cs typeface="Times New Roman" panose="02020603050405020304" pitchFamily="18" charset="0"/>
              </a:rPr>
              <a:t>新航路开辟引发了西欧商业革命</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世界市场初步形成</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使欧洲贸易规模不断扩大</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商品种类日益增多</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商业经营方式也发生变化</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股份公司、证券交易所纷纷出现</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ea typeface="楷体" pitchFamily="49" charset="-122"/>
                <a:cs typeface="Times New Roman" panose="02020603050405020304" pitchFamily="18" charset="0"/>
              </a:rPr>
              <a:t>项正确</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垄断组织是第二次工业革命时期产生的</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B</a:t>
            </a:r>
            <a:r>
              <a:rPr lang="zh-CN" altLang="zh-CN" sz="2200">
                <a:solidFill>
                  <a:srgbClr val="000000"/>
                </a:solidFill>
                <a:latin typeface="Times New Roman" pitchFamily="18" charset="0"/>
                <a:ea typeface="楷体" pitchFamily="49" charset="-122"/>
                <a:cs typeface="Times New Roman" panose="02020603050405020304" pitchFamily="18" charset="0"/>
              </a:rPr>
              <a:t>项错误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黑奴贸易盛行与商业经营方式无关</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ea typeface="楷体" pitchFamily="49" charset="-122"/>
                <a:cs typeface="Times New Roman" panose="02020603050405020304" pitchFamily="18" charset="0"/>
              </a:rPr>
              <a:t>项错误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世界市场的雏形开始出现</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是新航路开辟对于世界市场的影响</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不符合题干要求</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D</a:t>
            </a:r>
            <a:r>
              <a:rPr lang="zh-CN" altLang="zh-CN" sz="2200">
                <a:solidFill>
                  <a:srgbClr val="000000"/>
                </a:solidFill>
                <a:latin typeface="Times New Roman" pitchFamily="18" charset="0"/>
                <a:ea typeface="楷体" pitchFamily="49" charset="-122"/>
                <a:cs typeface="Times New Roman" panose="02020603050405020304" pitchFamily="18" charset="0"/>
              </a:rPr>
              <a:t>项错误。</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randombar(horizontal)">
                                      <p:cBhvr>
                                        <p:cTn id="7" dur="500"/>
                                        <p:tgtEl>
                                          <p:spTgt spid="2">
                                            <p:txEl>
                                              <p:pRg st="5" end="5"/>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ntr" presetSubtype="10" fill="hold" nodeType="clickEffect">
                                  <p:stCondLst>
                                    <p:cond delay="0"/>
                                  </p:stCondLst>
                                  <p:childTnLst>
                                    <p:set>
                                      <p:cBhvr>
                                        <p:cTn id="12" dur="1" fill="hold">
                                          <p:stCondLst>
                                            <p:cond delay="0"/>
                                          </p:stCondLst>
                                        </p:cTn>
                                        <p:tgtEl>
                                          <p:spTgt spid="2">
                                            <p:txEl>
                                              <p:pRg st="6" end="6"/>
                                            </p:txEl>
                                          </p:spTgt>
                                        </p:tgtEl>
                                        <p:attrNameLst>
                                          <p:attrName>style.visibility</p:attrName>
                                        </p:attrNameLst>
                                      </p:cBhvr>
                                      <p:to>
                                        <p:strVal val="visible"/>
                                      </p:to>
                                    </p:set>
                                    <p:animEffect transition="in" filter="randombar(horizontal)">
                                      <p:cBhvr>
                                        <p:cTn id="13"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236647"/>
            <a:ext cx="8128000" cy="4928657"/>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4</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阿梅斯托在《</a:t>
            </a:r>
            <a:r>
              <a:rPr lang="en-US" altLang="zh-CN" sz="2200">
                <a:solidFill>
                  <a:srgbClr val="000000"/>
                </a:solidFill>
                <a:latin typeface="Times New Roman" pitchFamily="18" charset="0"/>
                <a:cs typeface="Times New Roman" panose="02020603050405020304" pitchFamily="18" charset="0"/>
              </a:rPr>
              <a:t>1492:</a:t>
            </a:r>
            <a:r>
              <a:rPr lang="zh-CN" altLang="zh-CN" sz="2200">
                <a:solidFill>
                  <a:srgbClr val="000000"/>
                </a:solidFill>
                <a:latin typeface="Times New Roman" pitchFamily="18" charset="0"/>
                <a:cs typeface="Times New Roman" panose="02020603050405020304" pitchFamily="18" charset="0"/>
              </a:rPr>
              <a:t>那一年</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我们的世界展开了》中总结道</a:t>
            </a:r>
            <a:r>
              <a:rPr lang="en-US" altLang="zh-CN" sz="2200">
                <a:solidFill>
                  <a:srgbClr val="000000"/>
                </a:solidFill>
                <a:latin typeface="Times New Roman" pitchFamily="18" charset="0"/>
                <a:cs typeface="Times New Roman" panose="02020603050405020304" pitchFamily="18" charset="0"/>
              </a:rPr>
              <a:t>:“1492</a:t>
            </a:r>
            <a:r>
              <a:rPr lang="zh-CN" altLang="zh-CN" sz="2200">
                <a:solidFill>
                  <a:srgbClr val="000000"/>
                </a:solidFill>
                <a:latin typeface="Times New Roman" pitchFamily="18" charset="0"/>
                <a:cs typeface="Times New Roman" panose="02020603050405020304" pitchFamily="18" charset="0"/>
              </a:rPr>
              <a:t>年那一年</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不只基督教国度改头换面</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整个世界也脱胎换骨</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把过去分立的文明结合在一起</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使名副其实的全球历史</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真正的</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世界体系</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成为可能。</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下列对</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那一年</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论述正确的是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　　</a:t>
            </a:r>
            <a:r>
              <a:rPr lang="en-US"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cs typeface="Times New Roman" panose="02020603050405020304" pitchFamily="18" charset="0"/>
              </a:rPr>
              <a:t>资本主义世界市场进一步拓展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B.</a:t>
            </a:r>
            <a:r>
              <a:rPr lang="zh-CN" altLang="zh-CN" sz="2200">
                <a:solidFill>
                  <a:srgbClr val="000000"/>
                </a:solidFill>
                <a:latin typeface="Times New Roman" pitchFamily="18" charset="0"/>
                <a:cs typeface="Times New Roman" panose="02020603050405020304" pitchFamily="18" charset="0"/>
              </a:rPr>
              <a:t>葡萄牙在新航路开辟中抢占了先机</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cs typeface="Times New Roman" panose="02020603050405020304" pitchFamily="18" charset="0"/>
              </a:rPr>
              <a:t>将大西洋由屏障转变成了通道</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D.</a:t>
            </a:r>
            <a:r>
              <a:rPr lang="zh-CN" altLang="zh-CN" sz="2200">
                <a:solidFill>
                  <a:srgbClr val="000000"/>
                </a:solidFill>
                <a:latin typeface="Times New Roman" pitchFamily="18" charset="0"/>
                <a:cs typeface="Times New Roman" panose="02020603050405020304" pitchFamily="18" charset="0"/>
              </a:rPr>
              <a:t>西班牙人寻找到了通往印度的航路</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itchFamily="18" charset="0"/>
                <a:cs typeface="Times New Roman" panose="02020603050405020304" pitchFamily="18" charset="0"/>
              </a:rPr>
              <a:t>C</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itchFamily="18" charset="0"/>
                <a:ea typeface="楷体" pitchFamily="49" charset="-122"/>
                <a:cs typeface="Times New Roman" panose="02020603050405020304" pitchFamily="18" charset="0"/>
              </a:rPr>
              <a:t>根据题干并结合所学可知</a:t>
            </a:r>
            <a:r>
              <a:rPr lang="en-US" altLang="zh-CN" sz="2200">
                <a:solidFill>
                  <a:srgbClr val="000000"/>
                </a:solidFill>
                <a:latin typeface="Times New Roman" pitchFamily="18" charset="0"/>
                <a:cs typeface="Times New Roman" panose="02020603050405020304" pitchFamily="18" charset="0"/>
              </a:rPr>
              <a:t>,1492</a:t>
            </a:r>
            <a:r>
              <a:rPr lang="zh-CN" altLang="zh-CN" sz="2200">
                <a:solidFill>
                  <a:srgbClr val="000000"/>
                </a:solidFill>
                <a:latin typeface="Times New Roman" pitchFamily="18" charset="0"/>
                <a:ea typeface="楷体" pitchFamily="49" charset="-122"/>
                <a:cs typeface="Times New Roman" panose="02020603050405020304" pitchFamily="18" charset="0"/>
              </a:rPr>
              <a:t>年</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哥伦布在西班牙王室的支持下</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开辟了通往美洲的新航路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新航路开辟使得欧洲贸易中心由地中海转移到大西洋沿岸</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ea typeface="楷体" pitchFamily="49" charset="-122"/>
                <a:cs typeface="Times New Roman" panose="02020603050405020304" pitchFamily="18" charset="0"/>
              </a:rPr>
              <a:t>项正确。</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randombar(horizontal)">
                                      <p:cBhvr>
                                        <p:cTn id="7" dur="500"/>
                                        <p:tgtEl>
                                          <p:spTgt spid="2">
                                            <p:txEl>
                                              <p:pRg st="5" end="5"/>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ntr" presetSubtype="10" fill="hold" nodeType="clickEffect">
                                  <p:stCondLst>
                                    <p:cond delay="0"/>
                                  </p:stCondLst>
                                  <p:childTnLst>
                                    <p:set>
                                      <p:cBhvr>
                                        <p:cTn id="12" dur="1" fill="hold">
                                          <p:stCondLst>
                                            <p:cond delay="0"/>
                                          </p:stCondLst>
                                        </p:cTn>
                                        <p:tgtEl>
                                          <p:spTgt spid="2">
                                            <p:txEl>
                                              <p:pRg st="6" end="6"/>
                                            </p:txEl>
                                          </p:spTgt>
                                        </p:tgtEl>
                                        <p:attrNameLst>
                                          <p:attrName>style.visibility</p:attrName>
                                        </p:attrNameLst>
                                      </p:cBhvr>
                                      <p:to>
                                        <p:strVal val="visible"/>
                                      </p:to>
                                    </p:set>
                                    <p:animEffect transition="in" filter="randombar(horizontal)">
                                      <p:cBhvr>
                                        <p:cTn id="13"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107334"/>
            <a:ext cx="8128000" cy="2897332"/>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5</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有同学看到两个不同历史时期的欧洲十大城市排行榜</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发现伦敦、里斯本、阿姆斯特丹在</a:t>
            </a:r>
            <a:r>
              <a:rPr lang="en-US" altLang="zh-CN" sz="2200">
                <a:solidFill>
                  <a:srgbClr val="000000"/>
                </a:solidFill>
                <a:latin typeface="Times New Roman" pitchFamily="18" charset="0"/>
                <a:cs typeface="Times New Roman" panose="02020603050405020304" pitchFamily="18" charset="0"/>
              </a:rPr>
              <a:t>1400</a:t>
            </a:r>
            <a:r>
              <a:rPr lang="zh-CN" altLang="zh-CN" sz="2200">
                <a:solidFill>
                  <a:srgbClr val="000000"/>
                </a:solidFill>
                <a:latin typeface="Times New Roman" pitchFamily="18" charset="0"/>
                <a:cs typeface="Times New Roman" panose="02020603050405020304" pitchFamily="18" charset="0"/>
              </a:rPr>
              <a:t>年的时候尚未进入排行榜</a:t>
            </a:r>
            <a:r>
              <a:rPr lang="en-US" altLang="zh-CN" sz="2200">
                <a:solidFill>
                  <a:srgbClr val="000000"/>
                </a:solidFill>
                <a:latin typeface="Times New Roman" pitchFamily="18" charset="0"/>
                <a:cs typeface="Times New Roman" panose="02020603050405020304" pitchFamily="18" charset="0"/>
              </a:rPr>
              <a:t>,1700</a:t>
            </a:r>
            <a:r>
              <a:rPr lang="zh-CN" altLang="zh-CN" sz="2200">
                <a:solidFill>
                  <a:srgbClr val="000000"/>
                </a:solidFill>
                <a:latin typeface="Times New Roman" pitchFamily="18" charset="0"/>
                <a:cs typeface="Times New Roman" panose="02020603050405020304" pitchFamily="18" charset="0"/>
              </a:rPr>
              <a:t>年的时候不仅都跻身排行榜</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而且排名靠前</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分别位列第二、第五和第六。促成这一变化的主要动力是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　　</a:t>
            </a:r>
            <a:r>
              <a:rPr lang="en-US"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cs typeface="Times New Roman" panose="02020603050405020304" pitchFamily="18" charset="0"/>
              </a:rPr>
              <a:t>工场手工业的发展</a:t>
            </a:r>
            <a:r>
              <a:rPr lang="en-US" altLang="zh-CN" sz="2200">
                <a:solidFill>
                  <a:srgbClr val="000000"/>
                </a:solidFill>
                <a:latin typeface="Times New Roman" pitchFamily="18" charset="0"/>
                <a:cs typeface="Times New Roman" panose="02020603050405020304" pitchFamily="18" charset="0"/>
              </a:rPr>
              <a:t>	B.</a:t>
            </a:r>
            <a:r>
              <a:rPr lang="zh-CN" altLang="zh-CN" sz="2200">
                <a:solidFill>
                  <a:srgbClr val="000000"/>
                </a:solidFill>
                <a:latin typeface="Times New Roman" pitchFamily="18" charset="0"/>
                <a:cs typeface="Times New Roman" panose="02020603050405020304" pitchFamily="18" charset="0"/>
              </a:rPr>
              <a:t>资产阶级革命</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cs typeface="Times New Roman" panose="02020603050405020304" pitchFamily="18" charset="0"/>
              </a:rPr>
              <a:t>商业和贸易的发展</a:t>
            </a:r>
            <a:r>
              <a:rPr lang="en-US" altLang="zh-CN" sz="2200">
                <a:solidFill>
                  <a:srgbClr val="000000"/>
                </a:solidFill>
                <a:latin typeface="Times New Roman" pitchFamily="18" charset="0"/>
                <a:cs typeface="Times New Roman" panose="02020603050405020304" pitchFamily="18" charset="0"/>
              </a:rPr>
              <a:t>	D.</a:t>
            </a:r>
            <a:r>
              <a:rPr lang="zh-CN" altLang="zh-CN" sz="2200">
                <a:solidFill>
                  <a:srgbClr val="000000"/>
                </a:solidFill>
                <a:latin typeface="Times New Roman" pitchFamily="18" charset="0"/>
                <a:cs typeface="Times New Roman" panose="02020603050405020304" pitchFamily="18" charset="0"/>
              </a:rPr>
              <a:t>文艺复兴运动</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itchFamily="18" charset="0"/>
                <a:cs typeface="Times New Roman" panose="02020603050405020304" pitchFamily="18" charset="0"/>
              </a:rPr>
              <a:t>C</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Effect transition="in" filter="randombar(horizontal)">
                                      <p:cBhvr>
                                        <p:cTn id="7"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3" name="矩形 2"/>
          <p:cNvSpPr>
            <a:spLocks noChangeAspect="1"/>
          </p:cNvSpPr>
          <p:nvPr/>
        </p:nvSpPr>
        <p:spPr>
          <a:xfrm>
            <a:off x="508000" y="1294804"/>
            <a:ext cx="8128000" cy="452239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解析</a:t>
            </a:r>
            <a:r>
              <a:rPr lang="en-US" altLang="zh-CN" sz="2200">
                <a:solidFill>
                  <a:srgbClr val="000000"/>
                </a:solidFill>
                <a:latin typeface="Times New Roman" pitchFamily="18" charset="0"/>
                <a:cs typeface="Times New Roman" panose="02020603050405020304" pitchFamily="18" charset="0"/>
              </a:rPr>
              <a:t>1400</a:t>
            </a:r>
            <a:r>
              <a:rPr lang="zh-CN" altLang="zh-CN" sz="2200">
                <a:solidFill>
                  <a:srgbClr val="000000"/>
                </a:solidFill>
                <a:latin typeface="Times New Roman" pitchFamily="18" charset="0"/>
                <a:ea typeface="楷体" pitchFamily="49" charset="-122"/>
                <a:cs typeface="Times New Roman" panose="02020603050405020304" pitchFamily="18" charset="0"/>
              </a:rPr>
              <a:t>年和</a:t>
            </a:r>
            <a:r>
              <a:rPr lang="en-US" altLang="zh-CN" sz="2200">
                <a:solidFill>
                  <a:srgbClr val="000000"/>
                </a:solidFill>
                <a:latin typeface="Times New Roman" pitchFamily="18" charset="0"/>
                <a:cs typeface="Times New Roman" panose="02020603050405020304" pitchFamily="18" charset="0"/>
              </a:rPr>
              <a:t>1700</a:t>
            </a:r>
            <a:r>
              <a:rPr lang="zh-CN" altLang="zh-CN" sz="2200">
                <a:solidFill>
                  <a:srgbClr val="000000"/>
                </a:solidFill>
                <a:latin typeface="Times New Roman" pitchFamily="18" charset="0"/>
                <a:ea typeface="楷体" pitchFamily="49" charset="-122"/>
                <a:cs typeface="Times New Roman" panose="02020603050405020304" pitchFamily="18" charset="0"/>
              </a:rPr>
              <a:t>年的伦敦、里斯本、阿姆斯特丹等城市均处于工场手工业时期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工场手工业的发展不会引起它们在排行榜位次上的巨大变化</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ea typeface="楷体" pitchFamily="49" charset="-122"/>
                <a:cs typeface="Times New Roman" panose="02020603050405020304" pitchFamily="18" charset="0"/>
              </a:rPr>
              <a:t>项错误</a:t>
            </a:r>
            <a:r>
              <a:rPr lang="en-US" altLang="zh-CN" sz="2200">
                <a:solidFill>
                  <a:srgbClr val="000000"/>
                </a:solidFill>
                <a:latin typeface="Times New Roman" pitchFamily="18" charset="0"/>
                <a:cs typeface="Times New Roman" panose="02020603050405020304" pitchFamily="18" charset="0"/>
              </a:rPr>
              <a:t>;1700</a:t>
            </a:r>
            <a:r>
              <a:rPr lang="zh-CN" altLang="zh-CN" sz="2200">
                <a:solidFill>
                  <a:srgbClr val="000000"/>
                </a:solidFill>
                <a:latin typeface="Times New Roman" pitchFamily="18" charset="0"/>
                <a:ea typeface="楷体" pitchFamily="49" charset="-122"/>
                <a:cs typeface="Times New Roman" panose="02020603050405020304" pitchFamily="18" charset="0"/>
              </a:rPr>
              <a:t>年的里斯本尚未发生资产阶级革命</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B</a:t>
            </a:r>
            <a:r>
              <a:rPr lang="zh-CN" altLang="zh-CN" sz="2200">
                <a:solidFill>
                  <a:srgbClr val="000000"/>
                </a:solidFill>
                <a:latin typeface="Times New Roman" pitchFamily="18" charset="0"/>
                <a:ea typeface="楷体" pitchFamily="49" charset="-122"/>
                <a:cs typeface="Times New Roman" panose="02020603050405020304" pitchFamily="18" charset="0"/>
              </a:rPr>
              <a:t>项错误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根据材料可知</a:t>
            </a:r>
            <a:r>
              <a:rPr lang="en-US" altLang="zh-CN" sz="2200">
                <a:solidFill>
                  <a:srgbClr val="000000"/>
                </a:solidFill>
                <a:latin typeface="Times New Roman" pitchFamily="18" charset="0"/>
                <a:cs typeface="Times New Roman" panose="02020603050405020304" pitchFamily="18" charset="0"/>
              </a:rPr>
              <a:t>,1400</a:t>
            </a:r>
            <a:r>
              <a:rPr lang="zh-CN" altLang="zh-CN" sz="2200">
                <a:solidFill>
                  <a:srgbClr val="000000"/>
                </a:solidFill>
                <a:latin typeface="Times New Roman" pitchFamily="18" charset="0"/>
                <a:ea typeface="楷体" pitchFamily="49" charset="-122"/>
                <a:cs typeface="Times New Roman" panose="02020603050405020304" pitchFamily="18" charset="0"/>
              </a:rPr>
              <a:t>年伦敦、里斯本、阿姆斯特丹等城市影响力并不大</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而到了</a:t>
            </a:r>
            <a:r>
              <a:rPr lang="en-US" altLang="zh-CN" sz="2200">
                <a:solidFill>
                  <a:srgbClr val="000000"/>
                </a:solidFill>
                <a:latin typeface="Times New Roman" pitchFamily="18" charset="0"/>
                <a:cs typeface="Times New Roman" panose="02020603050405020304" pitchFamily="18" charset="0"/>
              </a:rPr>
              <a:t>1700</a:t>
            </a:r>
            <a:r>
              <a:rPr lang="zh-CN" altLang="zh-CN" sz="2200">
                <a:solidFill>
                  <a:srgbClr val="000000"/>
                </a:solidFill>
                <a:latin typeface="Times New Roman" pitchFamily="18" charset="0"/>
                <a:ea typeface="楷体" pitchFamily="49" charset="-122"/>
                <a:cs typeface="Times New Roman" panose="02020603050405020304" pitchFamily="18" charset="0"/>
              </a:rPr>
              <a:t>年则跻身欧洲十大城市排行榜的前几位</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结合所学知识可知</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这是由于新航路的开辟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使得海外殖民扩张和远洋贸易得以开展</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而这几个城市都是受益于海外殖民扩张和远洋商业贸易得以迅速发展壮大的</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ea typeface="楷体" pitchFamily="49" charset="-122"/>
                <a:cs typeface="Times New Roman" panose="02020603050405020304" pitchFamily="18" charset="0"/>
              </a:rPr>
              <a:t>项正确</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文艺复兴运动兴起于</a:t>
            </a:r>
            <a:r>
              <a:rPr lang="en-US" altLang="zh-CN" sz="2200">
                <a:solidFill>
                  <a:srgbClr val="000000"/>
                </a:solidFill>
                <a:latin typeface="Times New Roman" pitchFamily="18" charset="0"/>
                <a:cs typeface="Times New Roman" panose="02020603050405020304" pitchFamily="18" charset="0"/>
              </a:rPr>
              <a:t>14</a:t>
            </a:r>
            <a:r>
              <a:rPr lang="zh-CN" altLang="zh-CN" sz="2200">
                <a:solidFill>
                  <a:srgbClr val="000000"/>
                </a:solidFill>
                <a:latin typeface="Times New Roman" pitchFamily="18" charset="0"/>
                <a:ea typeface="楷体" pitchFamily="49" charset="-122"/>
                <a:cs typeface="Times New Roman" panose="02020603050405020304" pitchFamily="18" charset="0"/>
              </a:rPr>
              <a:t>世纪的欧洲</a:t>
            </a:r>
            <a:r>
              <a:rPr lang="en-US" altLang="zh-CN" sz="2200">
                <a:solidFill>
                  <a:srgbClr val="000000"/>
                </a:solidFill>
                <a:latin typeface="Times New Roman" pitchFamily="18" charset="0"/>
                <a:cs typeface="Times New Roman" panose="02020603050405020304" pitchFamily="18" charset="0"/>
              </a:rPr>
              <a:t>,1400</a:t>
            </a:r>
            <a:r>
              <a:rPr lang="zh-CN" altLang="zh-CN" sz="2200">
                <a:solidFill>
                  <a:srgbClr val="000000"/>
                </a:solidFill>
                <a:latin typeface="Times New Roman" pitchFamily="18" charset="0"/>
                <a:ea typeface="楷体" pitchFamily="49" charset="-122"/>
                <a:cs typeface="Times New Roman" panose="02020603050405020304" pitchFamily="18" charset="0"/>
              </a:rPr>
              <a:t>年时伦敦、里斯本、阿姆斯特丹等城市均处于文艺复兴时期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文艺复兴运动不会引起它们在排行榜位次上的巨大变化</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D</a:t>
            </a:r>
            <a:r>
              <a:rPr lang="zh-CN" altLang="zh-CN" sz="2200">
                <a:solidFill>
                  <a:srgbClr val="000000"/>
                </a:solidFill>
                <a:latin typeface="Times New Roman" pitchFamily="18" charset="0"/>
                <a:ea typeface="楷体" pitchFamily="49" charset="-122"/>
                <a:cs typeface="Times New Roman" panose="02020603050405020304" pitchFamily="18" charset="0"/>
              </a:rPr>
              <a:t>项错误。</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3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128816"/>
            <a:ext cx="8128000" cy="4933658"/>
          </a:xfrm>
          <a:prstGeom prst="rect">
            <a:avLst/>
          </a:prstGeom>
        </p:spPr>
        <p:txBody>
          <a:bodyPr>
            <a:spAutoFit/>
          </a:bodyPr>
          <a:lstStyle/>
          <a:p>
            <a:pPr>
              <a:lnSpc>
                <a:spcPct val="11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6</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阅读材料</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完成下列要求。</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1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材料一</a:t>
            </a:r>
            <a:r>
              <a:rPr lang="zh-CN" altLang="zh-CN" sz="2200">
                <a:solidFill>
                  <a:srgbClr val="000000"/>
                </a:solidFill>
                <a:latin typeface="Times New Roman" pitchFamily="18" charset="0"/>
                <a:cs typeface="Times New Roman" panose="02020603050405020304" pitchFamily="18" charset="0"/>
              </a:rPr>
              <a:t>　</a:t>
            </a:r>
            <a:r>
              <a:rPr lang="zh-CN" altLang="zh-CN" sz="2200">
                <a:solidFill>
                  <a:srgbClr val="000000"/>
                </a:solidFill>
                <a:latin typeface="Times New Roman" pitchFamily="18" charset="0"/>
                <a:ea typeface="楷体" pitchFamily="49" charset="-122"/>
                <a:cs typeface="Times New Roman" panose="02020603050405020304" pitchFamily="18" charset="0"/>
              </a:rPr>
              <a:t>美洲和东印度航路的发现扩大了交往</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从而使工场手工业和整个生产的发展有了巨大的高涨。冒险的远征</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殖民地的开拓</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首先是当时市场已经可能扩大为而且规模愈来愈大地扩大为世界市场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所有这一切产生了历史发展的一个新阶段。</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1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摘编自《马克思恩格斯选集》</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1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材料二</a:t>
            </a:r>
            <a:r>
              <a:rPr lang="zh-CN" altLang="zh-CN" sz="2200">
                <a:solidFill>
                  <a:srgbClr val="000000"/>
                </a:solidFill>
                <a:latin typeface="Times New Roman" pitchFamily="18" charset="0"/>
                <a:cs typeface="Times New Roman" panose="02020603050405020304" pitchFamily="18" charset="0"/>
              </a:rPr>
              <a:t>　</a:t>
            </a:r>
            <a:r>
              <a:rPr lang="zh-CN" altLang="zh-CN" sz="2200">
                <a:solidFill>
                  <a:srgbClr val="000000"/>
                </a:solidFill>
                <a:latin typeface="Times New Roman" pitchFamily="18" charset="0"/>
                <a:ea typeface="楷体" pitchFamily="49" charset="-122"/>
                <a:cs typeface="Times New Roman" panose="02020603050405020304" pitchFamily="18" charset="0"/>
              </a:rPr>
              <a:t>新航路开辟后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欧洲商人的贸易活动从早先的地中海地区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进而扩展到大西洋沿岸乃至世界各地。一些从未在欧洲出现过的海外产品</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如烟草、可可、咖啡和茶叶等</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开始进入欧洲市场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并且很快就成为对外贸易的主要商品。过去欧洲人较少食用的稻米、白糖等</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销售量也连年增长。原来就已经畅销于欧洲国家的东方香料</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如胡椒的年平均进口量</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由</a:t>
            </a:r>
            <a:r>
              <a:rPr lang="en-US" altLang="zh-CN" sz="2200">
                <a:solidFill>
                  <a:srgbClr val="000000"/>
                </a:solidFill>
                <a:latin typeface="Times New Roman" pitchFamily="18" charset="0"/>
                <a:cs typeface="Times New Roman" panose="02020603050405020304" pitchFamily="18" charset="0"/>
              </a:rPr>
              <a:t>210</a:t>
            </a:r>
            <a:r>
              <a:rPr lang="zh-CN" altLang="zh-CN" sz="2200">
                <a:solidFill>
                  <a:srgbClr val="000000"/>
                </a:solidFill>
                <a:latin typeface="Times New Roman" pitchFamily="18" charset="0"/>
                <a:ea typeface="楷体" pitchFamily="49" charset="-122"/>
                <a:cs typeface="Times New Roman" panose="02020603050405020304" pitchFamily="18" charset="0"/>
              </a:rPr>
              <a:t>吨增加到</a:t>
            </a:r>
            <a:r>
              <a:rPr lang="en-US" altLang="zh-CN" sz="2200">
                <a:solidFill>
                  <a:srgbClr val="000000"/>
                </a:solidFill>
                <a:latin typeface="Times New Roman" pitchFamily="18" charset="0"/>
                <a:cs typeface="Times New Roman" panose="02020603050405020304" pitchFamily="18" charset="0"/>
              </a:rPr>
              <a:t>7</a:t>
            </a:r>
            <a:r>
              <a:rPr lang="en-US" altLang="zh-CN" sz="2200">
                <a:solidFill>
                  <a:srgbClr val="000000"/>
                </a:solidFill>
                <a:latin typeface="Times New Roman" pitchFamily="18" charset="0"/>
                <a:ea typeface="楷体" pitchFamily="49" charset="-122"/>
                <a:cs typeface="Times New Roman" panose="02020603050405020304" pitchFamily="18" charset="0"/>
              </a:rPr>
              <a:t> </a:t>
            </a:r>
            <a:r>
              <a:rPr lang="en-US" altLang="zh-CN" sz="2200">
                <a:solidFill>
                  <a:srgbClr val="000000"/>
                </a:solidFill>
                <a:latin typeface="Times New Roman" pitchFamily="18" charset="0"/>
                <a:cs typeface="Times New Roman" panose="02020603050405020304" pitchFamily="18" charset="0"/>
              </a:rPr>
              <a:t>000</a:t>
            </a:r>
            <a:r>
              <a:rPr lang="zh-CN" altLang="zh-CN" sz="2200">
                <a:solidFill>
                  <a:srgbClr val="000000"/>
                </a:solidFill>
                <a:latin typeface="Times New Roman" pitchFamily="18" charset="0"/>
                <a:ea typeface="楷体" pitchFamily="49" charset="-122"/>
                <a:cs typeface="Times New Roman" panose="02020603050405020304" pitchFamily="18" charset="0"/>
              </a:rPr>
              <a:t>吨之多。</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1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摘编自王棣主编《中外经济成长历程》</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3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701069"/>
            <a:ext cx="8128000" cy="3709862"/>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cs typeface="Times New Roman" panose="02020603050405020304" pitchFamily="18" charset="0"/>
              </a:rPr>
              <a:t>材料一中导致</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扩大了交往</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的是什么重大历史事件</a:t>
            </a:r>
            <a:r>
              <a:rPr lang="en-US"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cs typeface="Times New Roman" panose="02020603050405020304" pitchFamily="18" charset="0"/>
              </a:rPr>
              <a:t>材料二从哪些方面体现了欧洲商业革命的内涵</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结合所学评价新航路的开辟对人类历史进程的影响。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参考答案</a:t>
            </a: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cs typeface="Times New Roman" panose="02020603050405020304" pitchFamily="18" charset="0"/>
              </a:rPr>
              <a:t>新航路的开辟。</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cs typeface="Times New Roman" panose="02020603050405020304" pitchFamily="18" charset="0"/>
              </a:rPr>
              <a:t>内涵的体现</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欧洲贸易中心的转移和扩大</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商品贸易种类的增多</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欧洲人的物质生活得到丰富</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欧洲与亚洲、美洲之间的经济联系加强。</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cs typeface="Times New Roman" panose="02020603050405020304" pitchFamily="18" charset="0"/>
              </a:rPr>
              <a:t>影响</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打破了各大洲之间相对孤立的状态</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世界日益成为一个紧密联系的整体</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世界市场初步形成</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西欧开始崛起</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东方国家日益衰落。</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randombar(horizontal)">
                                      <p:cBhvr>
                                        <p:cTn id="7" dur="500"/>
                                        <p:tgtEl>
                                          <p:spTgt spid="2">
                                            <p:txEl>
                                              <p:pRg st="2" end="2"/>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2">
                                            <p:txEl>
                                              <p:pRg st="3" end="3"/>
                                            </p:txEl>
                                          </p:spTgt>
                                        </p:tgtEl>
                                        <p:attrNameLst>
                                          <p:attrName>style.visibility</p:attrName>
                                        </p:attrNameLst>
                                      </p:cBhvr>
                                      <p:to>
                                        <p:strVal val="visible"/>
                                      </p:to>
                                    </p:set>
                                    <p:animEffect transition="in" filter="randombar(horizontal)">
                                      <p:cBhvr>
                                        <p:cTn id="10" dur="500"/>
                                        <p:tgtEl>
                                          <p:spTgt spid="2">
                                            <p:txEl>
                                              <p:pRg st="3" end="3"/>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2">
                                            <p:txEl>
                                              <p:pRg st="4" end="4"/>
                                            </p:txEl>
                                          </p:spTgt>
                                        </p:tgtEl>
                                        <p:attrNameLst>
                                          <p:attrName>style.visibility</p:attrName>
                                        </p:attrNameLst>
                                      </p:cBhvr>
                                      <p:to>
                                        <p:strVal val="visible"/>
                                      </p:to>
                                    </p:set>
                                    <p:animEffect transition="in" filter="randombar(horizontal)">
                                      <p:cBhvr>
                                        <p:cTn id="13"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505471"/>
            <a:ext cx="8128000" cy="410105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itchFamily="18" charset="0"/>
                <a:ea typeface="楷体" pitchFamily="49" charset="-122"/>
                <a:cs typeface="Times New Roman" panose="02020603050405020304" pitchFamily="18" charset="0"/>
              </a:rPr>
              <a:t>第</a:t>
            </a: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ea typeface="楷体" pitchFamily="49" charset="-122"/>
                <a:cs typeface="Times New Roman" panose="02020603050405020304" pitchFamily="18" charset="0"/>
              </a:rPr>
              <a:t>问由材料一中的</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美洲和东印度航路的发现扩大了交往</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可知这里的</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美洲和东印度航路的发现</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指的是开辟新航路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新航路的开辟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。第</a:t>
            </a: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ea typeface="楷体" pitchFamily="49" charset="-122"/>
                <a:cs typeface="Times New Roman" panose="02020603050405020304" pitchFamily="18" charset="0"/>
              </a:rPr>
              <a:t>问</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第一小问内涵</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由材料二中的</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欧洲商人的贸易活动从早先的地中海地区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进而扩展到大西洋沿岸以至世界各地</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一些从未在欧洲出现过的海外产品</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如烟草、可可、咖啡和茶叶等</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开始进入欧洲市场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过去欧洲人较少食用的稻米、白糖等</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销售量也连年增长。原来就已经畅销于欧洲国家的东方香料</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如胡椒的年平均进口量</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由</a:t>
            </a:r>
            <a:r>
              <a:rPr lang="en-US" altLang="zh-CN" sz="2200">
                <a:solidFill>
                  <a:srgbClr val="000000"/>
                </a:solidFill>
                <a:latin typeface="Times New Roman" pitchFamily="18" charset="0"/>
                <a:cs typeface="Times New Roman" panose="02020603050405020304" pitchFamily="18" charset="0"/>
              </a:rPr>
              <a:t>210</a:t>
            </a:r>
            <a:r>
              <a:rPr lang="zh-CN" altLang="zh-CN" sz="2200">
                <a:solidFill>
                  <a:srgbClr val="000000"/>
                </a:solidFill>
                <a:latin typeface="Times New Roman" pitchFamily="18" charset="0"/>
                <a:ea typeface="楷体" pitchFamily="49" charset="-122"/>
                <a:cs typeface="Times New Roman" panose="02020603050405020304" pitchFamily="18" charset="0"/>
              </a:rPr>
              <a:t>吨增加到</a:t>
            </a:r>
            <a:r>
              <a:rPr lang="en-US" altLang="zh-CN" sz="2200">
                <a:solidFill>
                  <a:srgbClr val="000000"/>
                </a:solidFill>
                <a:latin typeface="Times New Roman" pitchFamily="18" charset="0"/>
                <a:cs typeface="Times New Roman" panose="02020603050405020304" pitchFamily="18" charset="0"/>
              </a:rPr>
              <a:t>7</a:t>
            </a:r>
            <a:r>
              <a:rPr lang="en-US" altLang="zh-CN" sz="2200">
                <a:solidFill>
                  <a:srgbClr val="000000"/>
                </a:solidFill>
                <a:latin typeface="Times New Roman" pitchFamily="18" charset="0"/>
                <a:ea typeface="楷体" pitchFamily="49" charset="-122"/>
                <a:cs typeface="Times New Roman" panose="02020603050405020304" pitchFamily="18" charset="0"/>
              </a:rPr>
              <a:t> </a:t>
            </a:r>
            <a:r>
              <a:rPr lang="en-US" altLang="zh-CN" sz="2200">
                <a:solidFill>
                  <a:srgbClr val="000000"/>
                </a:solidFill>
                <a:latin typeface="Times New Roman" pitchFamily="18" charset="0"/>
                <a:cs typeface="Times New Roman" panose="02020603050405020304" pitchFamily="18" charset="0"/>
              </a:rPr>
              <a:t>000</a:t>
            </a:r>
            <a:r>
              <a:rPr lang="zh-CN" altLang="zh-CN" sz="2200">
                <a:solidFill>
                  <a:srgbClr val="000000"/>
                </a:solidFill>
                <a:latin typeface="Times New Roman" pitchFamily="18" charset="0"/>
                <a:ea typeface="楷体" pitchFamily="49" charset="-122"/>
                <a:cs typeface="Times New Roman" panose="02020603050405020304" pitchFamily="18" charset="0"/>
              </a:rPr>
              <a:t>吨之多</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等信息概括得出。第二小问影响</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可以从新航路开辟对世界整体的发展、东西方国家各自发展的角度回答。</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pic>
        <p:nvPicPr>
          <p:cNvPr id="14" name="New picture"/>
          <p:cNvPicPr/>
          <p:nvPr/>
        </p:nvPicPr>
        <p:blipFill>
          <a:blip r:embed="rId5"/>
          <a:stretch>
            <a:fillRect/>
          </a:stretch>
        </p:blipFill>
        <p:spPr>
          <a:xfrm>
            <a:off x="11315700" y="11798300"/>
            <a:ext cx="342900" cy="254000"/>
          </a:xfrm>
          <a:prstGeom prst="cube">
            <a:avLst/>
          </a:prstGeom>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4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7.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8.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2.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63.xml><?xml version="1.0" encoding="utf-8"?>
<p:tagLst xmlns:p="http://schemas.openxmlformats.org/presentationml/2006/main">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自定义设计方案">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PresentationFormat>On-screen Show (4:3)</PresentationFormat>
  <Paragraphs>198</Paragraphs>
  <Slides>32</Slides>
  <Notes>0</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自定义设计方案</vt:lpstr>
      <vt:lpstr>第8课　世界市场与商业贸易</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vector>
  </TitlesOfParts>
  <LinksUpToDate>false</LinksUpToDate>
  <SharedDoc>false</SharedDoc>
  <HyperlinksChanged>false</HyperlinksChanged>
  <AppVersion>17.0600</AppVersion>
  <TotalTime>0</TotalTime>
  <Application>Aspose.Slides for Java</Applicat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Printed>2020-10-28T18:21:41Z</cp:lastPrinted>
  <dcterms:created xsi:type="dcterms:W3CDTF">2020-10-28T18:21:41Z</dcterms:created>
  <dcterms:modified xsi:type="dcterms:W3CDTF">2020-10-28T10:21:42Z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