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328" r:id="rId2"/>
    <p:sldId id="331" r:id="rId3"/>
    <p:sldId id="334" r:id="rId4"/>
    <p:sldId id="335" r:id="rId5"/>
    <p:sldId id="336" r:id="rId6"/>
    <p:sldId id="337" r:id="rId7"/>
    <p:sldId id="338" r:id="rId8"/>
    <p:sldId id="339" r:id="rId9"/>
    <p:sldId id="340" r:id="rId10"/>
    <p:sldId id="341" r:id="rId11"/>
    <p:sldId id="342" r:id="rId12"/>
    <p:sldId id="343" r:id="rId13"/>
    <p:sldId id="344" r:id="rId14"/>
    <p:sldId id="345" r:id="rId15"/>
    <p:sldId id="346" r:id="rId16"/>
    <p:sldId id="347" r:id="rId17"/>
    <p:sldId id="348" r:id="rId18"/>
    <p:sldId id="349" r:id="rId19"/>
    <p:sldId id="350" r:id="rId20"/>
    <p:sldId id="351" r:id="rId21"/>
    <p:sldId id="352" r:id="rId22"/>
    <p:sldId id="353" r:id="rId23"/>
    <p:sldId id="354" r:id="rId24"/>
    <p:sldId id="355" r:id="rId25"/>
    <p:sldId id="356" r:id="rId26"/>
    <p:sldId id="357" r:id="rId27"/>
    <p:sldId id="358" r:id="rId28"/>
    <p:sldId id="359" r:id="rId29"/>
    <p:sldId id="360" r:id="rId30"/>
    <p:sldId id="361" r:id="rId31"/>
    <p:sldId id="362" r:id="rId32"/>
    <p:sldId id="363" r:id="rId33"/>
    <p:sldId id="364" r:id="rId34"/>
  </p:sldIdLst>
  <p:sldSz cx="9144000" cy="5715000" type="screen16x1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778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-984" y="-78"/>
      </p:cViewPr>
      <p:guideLst>
        <p:guide orient="horz" pos="1770"/>
        <p:guide pos="28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pPr/>
              <a:t>2020/4/11</a:t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pPr/>
              <a:t>‹#›</a:t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pPr/>
              <a:t>2020/4/11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60120" y="1143000"/>
            <a:ext cx="493776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60438" y="1143000"/>
            <a:ext cx="4937125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C9F3A7-E22C-4223-A80D-2750AF542D21}" type="slidenum">
              <a:rPr lang="zh-CN" altLang="en-US" smtClean="0"/>
              <a:pPr/>
              <a:t>2</a:t>
            </a:fld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1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2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43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24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05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67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4" y="3672418"/>
            <a:ext cx="7772400" cy="1135063"/>
          </a:xfrm>
        </p:spPr>
        <p:txBody>
          <a:bodyPr anchor="t"/>
          <a:lstStyle>
            <a:lvl1pPr algn="l">
              <a:defRPr sz="3335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4" y="2422261"/>
            <a:ext cx="7772400" cy="1250156"/>
          </a:xfrm>
        </p:spPr>
        <p:txBody>
          <a:bodyPr anchor="b"/>
          <a:lstStyle>
            <a:lvl1pPr marL="0" indent="0">
              <a:buNone/>
              <a:defRPr sz="1665">
                <a:solidFill>
                  <a:schemeClr val="tx1">
                    <a:tint val="75000"/>
                  </a:schemeClr>
                </a:solidFill>
              </a:defRPr>
            </a:lvl1pPr>
            <a:lvl2pPr marL="3810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62000" indent="0">
              <a:buNone/>
              <a:defRPr sz="1335">
                <a:solidFill>
                  <a:schemeClr val="tx1">
                    <a:tint val="75000"/>
                  </a:schemeClr>
                </a:solidFill>
              </a:defRPr>
            </a:lvl3pPr>
            <a:lvl4pPr marL="1143000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4pPr>
            <a:lvl5pPr marL="1524000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5pPr>
            <a:lvl6pPr marL="1905000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6pPr>
            <a:lvl7pPr marL="2286000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7pPr>
            <a:lvl8pPr marL="2667000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8pPr>
            <a:lvl9pPr marL="3048000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1" y="1333502"/>
            <a:ext cx="4038600" cy="3771636"/>
          </a:xfrm>
        </p:spPr>
        <p:txBody>
          <a:bodyPr/>
          <a:lstStyle>
            <a:lvl1pPr>
              <a:defRPr sz="2335"/>
            </a:lvl1pPr>
            <a:lvl2pPr>
              <a:defRPr sz="2000"/>
            </a:lvl2pPr>
            <a:lvl3pPr>
              <a:defRPr sz="1665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2"/>
            <a:ext cx="4038600" cy="3771636"/>
          </a:xfrm>
        </p:spPr>
        <p:txBody>
          <a:bodyPr/>
          <a:lstStyle>
            <a:lvl1pPr>
              <a:defRPr sz="2335"/>
            </a:lvl1pPr>
            <a:lvl2pPr>
              <a:defRPr sz="2000"/>
            </a:lvl2pPr>
            <a:lvl3pPr>
              <a:defRPr sz="1665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2020/4/11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262"/>
            <a:ext cx="4040188" cy="53313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1000" indent="0">
              <a:buNone/>
              <a:defRPr sz="1665" b="1"/>
            </a:lvl2pPr>
            <a:lvl3pPr marL="762000" indent="0">
              <a:buNone/>
              <a:defRPr sz="1500" b="1"/>
            </a:lvl3pPr>
            <a:lvl4pPr marL="1143000" indent="0">
              <a:buNone/>
              <a:defRPr sz="1335" b="1"/>
            </a:lvl4pPr>
            <a:lvl5pPr marL="1524000" indent="0">
              <a:buNone/>
              <a:defRPr sz="1335" b="1"/>
            </a:lvl5pPr>
            <a:lvl6pPr marL="1905000" indent="0">
              <a:buNone/>
              <a:defRPr sz="1335" b="1"/>
            </a:lvl6pPr>
            <a:lvl7pPr marL="2286000" indent="0">
              <a:buNone/>
              <a:defRPr sz="1335" b="1"/>
            </a:lvl7pPr>
            <a:lvl8pPr marL="2667000" indent="0">
              <a:buNone/>
              <a:defRPr sz="1335" b="1"/>
            </a:lvl8pPr>
            <a:lvl9pPr marL="3048000" indent="0">
              <a:buNone/>
              <a:defRPr sz="1335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000"/>
            </a:lvl1pPr>
            <a:lvl2pPr>
              <a:defRPr sz="1665"/>
            </a:lvl2pPr>
            <a:lvl3pPr>
              <a:defRPr sz="1500"/>
            </a:lvl3pPr>
            <a:lvl4pPr>
              <a:defRPr sz="1335"/>
            </a:lvl4pPr>
            <a:lvl5pPr>
              <a:defRPr sz="1335"/>
            </a:lvl5pPr>
            <a:lvl6pPr>
              <a:defRPr sz="1335"/>
            </a:lvl6pPr>
            <a:lvl7pPr>
              <a:defRPr sz="1335"/>
            </a:lvl7pPr>
            <a:lvl8pPr>
              <a:defRPr sz="1335"/>
            </a:lvl8pPr>
            <a:lvl9pPr>
              <a:defRPr sz="133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7" y="1279262"/>
            <a:ext cx="4041775" cy="53313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1000" indent="0">
              <a:buNone/>
              <a:defRPr sz="1665" b="1"/>
            </a:lvl2pPr>
            <a:lvl3pPr marL="762000" indent="0">
              <a:buNone/>
              <a:defRPr sz="1500" b="1"/>
            </a:lvl3pPr>
            <a:lvl4pPr marL="1143000" indent="0">
              <a:buNone/>
              <a:defRPr sz="1335" b="1"/>
            </a:lvl4pPr>
            <a:lvl5pPr marL="1524000" indent="0">
              <a:buNone/>
              <a:defRPr sz="1335" b="1"/>
            </a:lvl5pPr>
            <a:lvl6pPr marL="1905000" indent="0">
              <a:buNone/>
              <a:defRPr sz="1335" b="1"/>
            </a:lvl6pPr>
            <a:lvl7pPr marL="2286000" indent="0">
              <a:buNone/>
              <a:defRPr sz="1335" b="1"/>
            </a:lvl7pPr>
            <a:lvl8pPr marL="2667000" indent="0">
              <a:buNone/>
              <a:defRPr sz="1335" b="1"/>
            </a:lvl8pPr>
            <a:lvl9pPr marL="3048000" indent="0">
              <a:buNone/>
              <a:defRPr sz="1335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7" y="1812396"/>
            <a:ext cx="4041775" cy="3292740"/>
          </a:xfrm>
        </p:spPr>
        <p:txBody>
          <a:bodyPr/>
          <a:lstStyle>
            <a:lvl1pPr>
              <a:defRPr sz="2000"/>
            </a:lvl1pPr>
            <a:lvl2pPr>
              <a:defRPr sz="1665"/>
            </a:lvl2pPr>
            <a:lvl3pPr>
              <a:defRPr sz="1500"/>
            </a:lvl3pPr>
            <a:lvl4pPr>
              <a:defRPr sz="1335"/>
            </a:lvl4pPr>
            <a:lvl5pPr>
              <a:defRPr sz="1335"/>
            </a:lvl5pPr>
            <a:lvl6pPr>
              <a:defRPr sz="1335"/>
            </a:lvl6pPr>
            <a:lvl7pPr>
              <a:defRPr sz="1335"/>
            </a:lvl7pPr>
            <a:lvl8pPr>
              <a:defRPr sz="1335"/>
            </a:lvl8pPr>
            <a:lvl9pPr>
              <a:defRPr sz="133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2020/4/11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2020/4/11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2020/4/11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27542"/>
            <a:ext cx="3008313" cy="968376"/>
          </a:xfrm>
        </p:spPr>
        <p:txBody>
          <a:bodyPr anchor="b"/>
          <a:lstStyle>
            <a:lvl1pPr algn="l">
              <a:defRPr sz="1665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544"/>
            <a:ext cx="5111750" cy="4877594"/>
          </a:xfrm>
        </p:spPr>
        <p:txBody>
          <a:bodyPr/>
          <a:lstStyle>
            <a:lvl1pPr>
              <a:defRPr sz="2665"/>
            </a:lvl1pPr>
            <a:lvl2pPr>
              <a:defRPr sz="2335"/>
            </a:lvl2pPr>
            <a:lvl3pPr>
              <a:defRPr sz="2000"/>
            </a:lvl3pPr>
            <a:lvl4pPr>
              <a:defRPr sz="1665"/>
            </a:lvl4pPr>
            <a:lvl5pPr>
              <a:defRPr sz="1665"/>
            </a:lvl5pPr>
            <a:lvl6pPr>
              <a:defRPr sz="1665"/>
            </a:lvl6pPr>
            <a:lvl7pPr>
              <a:defRPr sz="1665"/>
            </a:lvl7pPr>
            <a:lvl8pPr>
              <a:defRPr sz="1665"/>
            </a:lvl8pPr>
            <a:lvl9pPr>
              <a:defRPr sz="166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195919"/>
            <a:ext cx="3008313" cy="3909219"/>
          </a:xfrm>
        </p:spPr>
        <p:txBody>
          <a:bodyPr/>
          <a:lstStyle>
            <a:lvl1pPr marL="0" indent="0">
              <a:buNone/>
              <a:defRPr sz="1165"/>
            </a:lvl1pPr>
            <a:lvl2pPr marL="381000" indent="0">
              <a:buNone/>
              <a:defRPr sz="1000"/>
            </a:lvl2pPr>
            <a:lvl3pPr marL="762000" indent="0">
              <a:buNone/>
              <a:defRPr sz="835"/>
            </a:lvl3pPr>
            <a:lvl4pPr marL="1143000" indent="0">
              <a:buNone/>
              <a:defRPr sz="750"/>
            </a:lvl4pPr>
            <a:lvl5pPr marL="1524000" indent="0">
              <a:buNone/>
              <a:defRPr sz="750"/>
            </a:lvl5pPr>
            <a:lvl6pPr marL="1905000" indent="0">
              <a:buNone/>
              <a:defRPr sz="750"/>
            </a:lvl6pPr>
            <a:lvl7pPr marL="2286000" indent="0">
              <a:buNone/>
              <a:defRPr sz="750"/>
            </a:lvl7pPr>
            <a:lvl8pPr marL="2667000" indent="0">
              <a:buNone/>
              <a:defRPr sz="750"/>
            </a:lvl8pPr>
            <a:lvl9pPr marL="30480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96D4A9-A434-4F50-A882-585D1CC88AB0}" type="datetimeFigureOut">
              <a:rPr lang="zh-CN" altLang="en-US" smtClean="0"/>
              <a:pPr>
                <a:defRPr/>
              </a:pPr>
              <a:t>2020/4/11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5A11BE-8C98-4A25-9909-C6AAEFEA8B44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1"/>
            <a:ext cx="5486400" cy="472283"/>
          </a:xfrm>
        </p:spPr>
        <p:txBody>
          <a:bodyPr anchor="b"/>
          <a:lstStyle>
            <a:lvl1pPr algn="l">
              <a:defRPr sz="1665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2665"/>
            </a:lvl1pPr>
            <a:lvl2pPr marL="381000" indent="0">
              <a:buNone/>
              <a:defRPr sz="2335"/>
            </a:lvl2pPr>
            <a:lvl3pPr marL="762000" indent="0">
              <a:buNone/>
              <a:defRPr sz="2000"/>
            </a:lvl3pPr>
            <a:lvl4pPr marL="1143000" indent="0">
              <a:buNone/>
              <a:defRPr sz="1665"/>
            </a:lvl4pPr>
            <a:lvl5pPr marL="1524000" indent="0">
              <a:buNone/>
              <a:defRPr sz="1665"/>
            </a:lvl5pPr>
            <a:lvl6pPr marL="1905000" indent="0">
              <a:buNone/>
              <a:defRPr sz="1665"/>
            </a:lvl6pPr>
            <a:lvl7pPr marL="2286000" indent="0">
              <a:buNone/>
              <a:defRPr sz="1665"/>
            </a:lvl7pPr>
            <a:lvl8pPr marL="2667000" indent="0">
              <a:buNone/>
              <a:defRPr sz="1665"/>
            </a:lvl8pPr>
            <a:lvl9pPr marL="3048000" indent="0">
              <a:buNone/>
              <a:defRPr sz="1665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2783"/>
            <a:ext cx="5486400" cy="670719"/>
          </a:xfrm>
        </p:spPr>
        <p:txBody>
          <a:bodyPr/>
          <a:lstStyle>
            <a:lvl1pPr marL="0" indent="0">
              <a:buNone/>
              <a:defRPr sz="1165"/>
            </a:lvl1pPr>
            <a:lvl2pPr marL="381000" indent="0">
              <a:buNone/>
              <a:defRPr sz="1000"/>
            </a:lvl2pPr>
            <a:lvl3pPr marL="762000" indent="0">
              <a:buNone/>
              <a:defRPr sz="835"/>
            </a:lvl3pPr>
            <a:lvl4pPr marL="1143000" indent="0">
              <a:buNone/>
              <a:defRPr sz="750"/>
            </a:lvl4pPr>
            <a:lvl5pPr marL="1524000" indent="0">
              <a:buNone/>
              <a:defRPr sz="750"/>
            </a:lvl5pPr>
            <a:lvl6pPr marL="1905000" indent="0">
              <a:buNone/>
              <a:defRPr sz="750"/>
            </a:lvl6pPr>
            <a:lvl7pPr marL="2286000" indent="0">
              <a:buNone/>
              <a:defRPr sz="750"/>
            </a:lvl7pPr>
            <a:lvl8pPr marL="2667000" indent="0">
              <a:buNone/>
              <a:defRPr sz="750"/>
            </a:lvl8pPr>
            <a:lvl9pPr marL="30480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2020/4/11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35F78A6-7AD6-41E7-AD7A-909B7FBE03EE}" type="datetimeFigureOut">
              <a:rPr lang="zh-CN" altLang="en-US" smtClean="0"/>
              <a:pPr>
                <a:defRPr/>
              </a:pPr>
              <a:t>2020/4/11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5D904B-7867-4A50-87F5-AC6975AD01D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28867"/>
            <a:ext cx="2057400" cy="4876271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867"/>
            <a:ext cx="6019800" cy="4876271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 hasCustomPrompt="1"/>
          </p:nvPr>
        </p:nvSpPr>
        <p:spPr>
          <a:xfrm>
            <a:off x="457200" y="1333500"/>
            <a:ext cx="8229600" cy="3771636"/>
          </a:xfrm>
        </p:spPr>
        <p:txBody>
          <a:bodyPr vert="horz" wrap="square" lIns="91440" tIns="45720" rIns="91440" bIns="45720" numCol="1" anchor="t" anchorCtr="0" compatLnSpc="1"/>
          <a:lstStyle/>
          <a:p>
            <a:pPr marL="357505" marR="0" lvl="0" indent="-271780" algn="just" defTabSz="914400" rtl="0" eaLnBrk="1" fontAlgn="base" latinLnBrk="0" hangingPunct="1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/>
            </a:pP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单击图标添加表格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04354"/>
            <a:ext cx="2133600" cy="39687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04354"/>
            <a:ext cx="2895600" cy="39687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04354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  <a:pPr lvl="0" eaLnBrk="1" hangingPunct="1">
                <a:buNone/>
              </a:pPr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28864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333502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96960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</p:sldLayoutIdLst>
  <p:hf sldNum="0" hdr="0" ftr="0" dt="0"/>
  <p:txStyles>
    <p:titleStyle>
      <a:lvl1pPr algn="ctr" defTabSz="762000" rtl="0" eaLnBrk="1" latinLnBrk="0" hangingPunct="1">
        <a:spcBef>
          <a:spcPct val="0"/>
        </a:spcBef>
        <a:buNone/>
        <a:defRPr sz="36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50" indent="-285750" algn="l" defTabSz="762000" rtl="0" eaLnBrk="1" latinLnBrk="0" hangingPunct="1">
        <a:spcBef>
          <a:spcPts val="8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1pPr>
      <a:lvl2pPr marL="619125" indent="-238125" algn="l" defTabSz="762000" rtl="0" eaLnBrk="1" latinLnBrk="0" hangingPunct="1">
        <a:spcBef>
          <a:spcPts val="80"/>
        </a:spcBef>
        <a:buFont typeface="Arial" panose="020B0604020202020204" pitchFamily="34" charset="0"/>
        <a:buChar char="–"/>
        <a:defRPr sz="2335" kern="1200">
          <a:solidFill>
            <a:schemeClr val="tx1"/>
          </a:solidFill>
          <a:latin typeface="+mn-lt"/>
          <a:ea typeface="+mn-ea"/>
          <a:cs typeface="+mn-cs"/>
        </a:defRPr>
      </a:lvl2pPr>
      <a:lvl3pPr marL="952500" indent="-190500" algn="l" defTabSz="762000" rtl="0" eaLnBrk="1" latinLnBrk="0" hangingPunct="1">
        <a:spcBef>
          <a:spcPts val="8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500" indent="-190500" algn="l" defTabSz="762000" rtl="0" eaLnBrk="1" latinLnBrk="0" hangingPunct="1">
        <a:spcBef>
          <a:spcPts val="80"/>
        </a:spcBef>
        <a:buFont typeface="Arial" panose="020B0604020202020204" pitchFamily="34" charset="0"/>
        <a:buChar char="–"/>
        <a:defRPr sz="1665" kern="1200">
          <a:solidFill>
            <a:schemeClr val="tx1"/>
          </a:solidFill>
          <a:latin typeface="+mn-lt"/>
          <a:ea typeface="+mn-ea"/>
          <a:cs typeface="+mn-cs"/>
        </a:defRPr>
      </a:lvl4pPr>
      <a:lvl5pPr marL="1714500" indent="-190500" algn="l" defTabSz="762000" rtl="0" eaLnBrk="1" latinLnBrk="0" hangingPunct="1">
        <a:spcBef>
          <a:spcPts val="80"/>
        </a:spcBef>
        <a:buFont typeface="Arial" panose="020B0604020202020204" pitchFamily="34" charset="0"/>
        <a:buChar char="»"/>
        <a:defRPr sz="1665" kern="1200">
          <a:solidFill>
            <a:schemeClr val="tx1"/>
          </a:solidFill>
          <a:latin typeface="+mn-lt"/>
          <a:ea typeface="+mn-ea"/>
          <a:cs typeface="+mn-cs"/>
        </a:defRPr>
      </a:lvl5pPr>
      <a:lvl6pPr marL="2095500" indent="-190500" algn="l" defTabSz="762000" rtl="0" eaLnBrk="1" latinLnBrk="0" hangingPunct="1">
        <a:spcBef>
          <a:spcPts val="80"/>
        </a:spcBef>
        <a:buFont typeface="Arial" panose="020B0604020202020204" pitchFamily="34" charset="0"/>
        <a:buChar char="•"/>
        <a:defRPr sz="1665" kern="1200">
          <a:solidFill>
            <a:schemeClr val="tx1"/>
          </a:solidFill>
          <a:latin typeface="+mn-lt"/>
          <a:ea typeface="+mn-ea"/>
          <a:cs typeface="+mn-cs"/>
        </a:defRPr>
      </a:lvl6pPr>
      <a:lvl7pPr marL="2476500" indent="-190500" algn="l" defTabSz="762000" rtl="0" eaLnBrk="1" latinLnBrk="0" hangingPunct="1">
        <a:spcBef>
          <a:spcPts val="80"/>
        </a:spcBef>
        <a:buFont typeface="Arial" panose="020B0604020202020204" pitchFamily="34" charset="0"/>
        <a:buChar char="•"/>
        <a:defRPr sz="1665" kern="1200">
          <a:solidFill>
            <a:schemeClr val="tx1"/>
          </a:solidFill>
          <a:latin typeface="+mn-lt"/>
          <a:ea typeface="+mn-ea"/>
          <a:cs typeface="+mn-cs"/>
        </a:defRPr>
      </a:lvl7pPr>
      <a:lvl8pPr marL="2857500" indent="-190500" algn="l" defTabSz="762000" rtl="0" eaLnBrk="1" latinLnBrk="0" hangingPunct="1">
        <a:spcBef>
          <a:spcPts val="80"/>
        </a:spcBef>
        <a:buFont typeface="Arial" panose="020B0604020202020204" pitchFamily="34" charset="0"/>
        <a:buChar char="•"/>
        <a:defRPr sz="1665" kern="1200">
          <a:solidFill>
            <a:schemeClr val="tx1"/>
          </a:solidFill>
          <a:latin typeface="+mn-lt"/>
          <a:ea typeface="+mn-ea"/>
          <a:cs typeface="+mn-cs"/>
        </a:defRPr>
      </a:lvl8pPr>
      <a:lvl9pPr marL="3238500" indent="-190500" algn="l" defTabSz="762000" rtl="0" eaLnBrk="1" latinLnBrk="0" hangingPunct="1">
        <a:spcBef>
          <a:spcPts val="80"/>
        </a:spcBef>
        <a:buFont typeface="Arial" panose="020B0604020202020204" pitchFamily="34" charset="0"/>
        <a:buChar char="•"/>
        <a:defRPr sz="1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7620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1000" algn="l" defTabSz="7620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2000" algn="l" defTabSz="7620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algn="l" defTabSz="7620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4000" algn="l" defTabSz="7620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5000" algn="l" defTabSz="7620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6000" algn="l" defTabSz="7620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7000" algn="l" defTabSz="7620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8000" algn="l" defTabSz="7620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ags" Target="../tags/tag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/>
        </p:nvSpPr>
        <p:spPr bwMode="auto">
          <a:xfrm>
            <a:off x="895165" y="1988313"/>
            <a:ext cx="7620000" cy="600604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45791" dir="2021404" algn="ctr" rotWithShape="0">
              <a:schemeClr val="bg2"/>
            </a:outerShdw>
          </a:effectLst>
        </p:spPr>
        <p:txBody>
          <a:bodyPr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65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第</a:t>
            </a:r>
            <a:r>
              <a:rPr kumimoji="0" lang="en-US" altLang="zh-CN" sz="3665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11</a:t>
            </a:r>
            <a:r>
              <a:rPr kumimoji="0" lang="zh-CN" altLang="en-US" sz="3665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课 苏联的社会主义建设</a:t>
            </a:r>
            <a:endParaRPr kumimoji="0" lang="zh-CN" altLang="en-US" sz="36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omic Sans MS" panose="030F0702030302020204" pitchFamily="66" charset="0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7"/>
          <p:cNvSpPr>
            <a:spLocks noChangeArrowheads="1"/>
          </p:cNvSpPr>
          <p:nvPr/>
        </p:nvSpPr>
        <p:spPr bwMode="auto">
          <a:xfrm>
            <a:off x="647479" y="407669"/>
            <a:ext cx="5371581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5400" b="1" dirty="0" smtClean="0">
                <a:solidFill>
                  <a:srgbClr val="FF0000"/>
                </a:solidFill>
                <a:latin typeface="华文新魏" pitchFamily="2" charset="-122"/>
              </a:rPr>
              <a:t>一、新经济政策</a:t>
            </a:r>
            <a:endParaRPr lang="zh-CN" altLang="en-US" sz="5400" b="1" dirty="0">
              <a:solidFill>
                <a:srgbClr val="FF0000"/>
              </a:solidFill>
              <a:latin typeface="华文新魏" pitchFamily="2" charset="-122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337352" y="1810921"/>
          <a:ext cx="8391175" cy="2255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2256"/>
                <a:gridCol w="2938509"/>
                <a:gridCol w="4600410"/>
              </a:tblGrid>
              <a:tr h="1165225">
                <a:tc>
                  <a:txBody>
                    <a:bodyPr/>
                    <a:lstStyle/>
                    <a:p>
                      <a:pPr indent="0" algn="ctr" fontAlgn="auto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 dirty="0">
                          <a:solidFill>
                            <a:srgbClr val="042FD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黑体" panose="02010609060101010101" pitchFamily="49" charset="-122"/>
                          <a:sym typeface="+mn-ea"/>
                        </a:rPr>
                        <a:t>背景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fontAlgn="auto">
                        <a:lnSpc>
                          <a:spcPct val="100000"/>
                        </a:lnSpc>
                      </a:pPr>
                      <a:r>
                        <a:rPr lang="zh-CN" sz="2800" b="1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（</a:t>
                      </a:r>
                      <a:r>
                        <a:rPr lang="en-US" sz="2800" b="1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1</a:t>
                      </a:r>
                      <a:r>
                        <a:rPr lang="zh-CN" sz="2800" b="1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）经历了数年战争的苏维埃俄国，经济异常困难，社会矛盾加剧。（</a:t>
                      </a:r>
                      <a:r>
                        <a:rPr lang="en-US" sz="2800" b="1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2</a:t>
                      </a:r>
                      <a:r>
                        <a:rPr lang="zh-CN" sz="2800" b="1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）列宁认为，只有改变战时共产主义政策，才能恢复和发展生产</a:t>
                      </a:r>
                      <a:endParaRPr lang="zh-CN" altLang="en-US" sz="2800" b="1" dirty="0">
                        <a:solidFill>
                          <a:srgbClr val="042FD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680">
                <a:tc>
                  <a:txBody>
                    <a:bodyPr/>
                    <a:lstStyle/>
                    <a:p>
                      <a:pPr indent="0" algn="ctr" fontAlgn="auto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 dirty="0">
                          <a:solidFill>
                            <a:srgbClr val="042FD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黑体" panose="02010609060101010101" pitchFamily="49" charset="-122"/>
                          <a:sym typeface="+mn-ea"/>
                        </a:rPr>
                        <a:t>目的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indent="0" algn="ctr" fontAlgn="auto">
                        <a:lnSpc>
                          <a:spcPct val="100000"/>
                        </a:lnSpc>
                        <a:buNone/>
                      </a:pPr>
                      <a:r>
                        <a:rPr lang="zh-CN" sz="2800" b="1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恢复和发展生产，缓解危机，巩固工农联盟</a:t>
                      </a:r>
                      <a:endParaRPr lang="zh-CN" altLang="en-US" sz="2800" b="1" dirty="0">
                        <a:solidFill>
                          <a:srgbClr val="042FD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黑体" panose="02010609060101010101" pitchFamily="49" charset="-122"/>
                        <a:sym typeface="+mn-ea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680">
                <a:tc gridSpan="2">
                  <a:txBody>
                    <a:bodyPr/>
                    <a:lstStyle/>
                    <a:p>
                      <a:pPr indent="0" algn="ctr" fontAlgn="auto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solidFill>
                            <a:srgbClr val="042FD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黑体" panose="02010609060101010101" pitchFamily="49" charset="-122"/>
                          <a:sym typeface="+mn-ea"/>
                        </a:rPr>
                        <a:t>时间及领导人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l" fontAlgn="auto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1921</a:t>
                      </a: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年    列宁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6" name="Group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762000" y="535782"/>
          <a:ext cx="7620000" cy="1842770"/>
        </p:xfrm>
        <a:graphic>
          <a:graphicData uri="http://schemas.openxmlformats.org/drawingml/2006/table">
            <a:tbl>
              <a:tblPr/>
              <a:tblGrid>
                <a:gridCol w="989330"/>
                <a:gridCol w="2640965"/>
                <a:gridCol w="3989705"/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335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宋体" panose="02010600030101010101" pitchFamily="2" charset="-122"/>
                      </a:endParaRPr>
                    </a:p>
                  </a:txBody>
                  <a:tcPr marL="76199" marR="76199" marT="38099" marB="3809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335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黑体" panose="02010609060101010101" pitchFamily="49" charset="-122"/>
                        </a:rPr>
                        <a:t>战时共产主义政策</a:t>
                      </a:r>
                    </a:p>
                  </a:txBody>
                  <a:tcPr marL="76199" marR="76199" marT="38099" marB="3809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335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黑体" panose="02010609060101010101" pitchFamily="49" charset="-122"/>
                        </a:rPr>
                        <a:t>新经济政策</a:t>
                      </a:r>
                    </a:p>
                  </a:txBody>
                  <a:tcPr marL="76199" marR="76199" marT="38099" marB="3809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0770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335" b="1" i="0" u="none" strike="noStrike" cap="none" normalizeH="0" baseline="0">
                          <a:ln>
                            <a:noFill/>
                          </a:ln>
                          <a:solidFill>
                            <a:srgbClr val="80008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黑体" panose="02010609060101010101" pitchFamily="49" charset="-122"/>
                        </a:rPr>
                        <a:t>农业方面</a:t>
                      </a:r>
                    </a:p>
                  </a:txBody>
                  <a:tcPr marL="76199" marR="76199" marT="38099" marB="3809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335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黑体" panose="02010609060101010101" pitchFamily="49" charset="-122"/>
                      </a:endParaRPr>
                    </a:p>
                  </a:txBody>
                  <a:tcPr marL="76199" marR="76199" marT="38099" marB="380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335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仿宋_GB2312" pitchFamily="1" charset="-122"/>
                        </a:rPr>
                        <a:t> </a:t>
                      </a:r>
                      <a:endParaRPr kumimoji="0" lang="zh-CN" altLang="en-US" sz="2335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黑体" panose="02010609060101010101" pitchFamily="49" charset="-122"/>
                      </a:endParaRPr>
                    </a:p>
                  </a:txBody>
                  <a:tcPr marL="76199" marR="76199" marT="38099" marB="380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280" name="Group 16"/>
          <p:cNvGraphicFramePr>
            <a:graphicFrameLocks noGrp="1"/>
          </p:cNvGraphicFramePr>
          <p:nvPr/>
        </p:nvGraphicFramePr>
        <p:xfrm>
          <a:off x="770467" y="2378604"/>
          <a:ext cx="7581900" cy="1168400"/>
        </p:xfrm>
        <a:graphic>
          <a:graphicData uri="http://schemas.openxmlformats.org/drawingml/2006/table">
            <a:tbl>
              <a:tblPr/>
              <a:tblGrid>
                <a:gridCol w="1004570"/>
                <a:gridCol w="2619375"/>
                <a:gridCol w="3957955"/>
              </a:tblGrid>
              <a:tr h="1168400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335" b="1" i="0" u="none" strike="noStrike" cap="none" normalizeH="0" baseline="0">
                          <a:ln>
                            <a:noFill/>
                          </a:ln>
                          <a:solidFill>
                            <a:srgbClr val="80008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黑体" panose="02010609060101010101" pitchFamily="49" charset="-122"/>
                        </a:rPr>
                        <a:t>工业方面</a:t>
                      </a:r>
                    </a:p>
                  </a:txBody>
                  <a:tcPr marL="76199" marR="76199" marT="38099" marB="3809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335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仿宋_GB2312" pitchFamily="1" charset="-122"/>
                        </a:rPr>
                        <a:t>   </a:t>
                      </a:r>
                      <a:endParaRPr kumimoji="0" lang="zh-CN" altLang="en-US" sz="2335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黑体" panose="02010609060101010101" pitchFamily="49" charset="-122"/>
                      </a:endParaRPr>
                    </a:p>
                  </a:txBody>
                  <a:tcPr marL="76199" marR="76199" marT="38099" marB="380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335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仿宋_GB2312" pitchFamily="1" charset="-122"/>
                        </a:rPr>
                        <a:t>       </a:t>
                      </a:r>
                      <a:endParaRPr kumimoji="0" lang="zh-CN" altLang="en-US" sz="2335" b="1" i="0" u="none" strike="noStrike" cap="none" normalizeH="0" baseline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Comic Sans MS" panose="030F0702030302020204" pitchFamily="66" charset="0"/>
                        <a:ea typeface="黑体" panose="02010609060101010101" pitchFamily="49" charset="-122"/>
                      </a:endParaRPr>
                    </a:p>
                  </a:txBody>
                  <a:tcPr marL="76199" marR="76199" marT="38099" marB="380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290" name="Group 26"/>
          <p:cNvGraphicFramePr>
            <a:graphicFrameLocks noGrp="1"/>
          </p:cNvGraphicFramePr>
          <p:nvPr/>
        </p:nvGraphicFramePr>
        <p:xfrm>
          <a:off x="762000" y="3554678"/>
          <a:ext cx="7611745" cy="1151890"/>
        </p:xfrm>
        <a:graphic>
          <a:graphicData uri="http://schemas.openxmlformats.org/drawingml/2006/table">
            <a:tbl>
              <a:tblPr/>
              <a:tblGrid>
                <a:gridCol w="989330"/>
                <a:gridCol w="2640330"/>
                <a:gridCol w="3982085"/>
              </a:tblGrid>
              <a:tr h="1151890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335" b="1" i="0" u="none" strike="noStrike" cap="none" normalizeH="0" baseline="0">
                          <a:ln>
                            <a:noFill/>
                          </a:ln>
                          <a:solidFill>
                            <a:srgbClr val="80008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anose="030F0702030302020204" pitchFamily="66" charset="0"/>
                          <a:ea typeface="黑体" panose="02010609060101010101" pitchFamily="49" charset="-122"/>
                        </a:rPr>
                        <a:t>商业方面</a:t>
                      </a:r>
                    </a:p>
                  </a:txBody>
                  <a:tcPr marL="76199" marR="76199" marT="38099" marB="3809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335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仿宋_GB2312" pitchFamily="1" charset="-122"/>
                        </a:rPr>
                        <a:t>       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335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黑体" panose="02010609060101010101" pitchFamily="49" charset="-122"/>
                      </a:endParaRPr>
                    </a:p>
                  </a:txBody>
                  <a:tcPr marL="76199" marR="76199" marT="38099" marB="380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335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仿宋_GB2312" pitchFamily="1" charset="-122"/>
                        </a:rPr>
                        <a:t>       </a:t>
                      </a:r>
                      <a:endParaRPr kumimoji="0" lang="zh-CN" altLang="en-US" sz="2335" b="1" i="0" u="none" strike="noStrike" cap="none" normalizeH="0" baseline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Comic Sans MS" panose="030F0702030302020204" pitchFamily="66" charset="0"/>
                        <a:ea typeface="黑体" panose="02010609060101010101" pitchFamily="49" charset="-122"/>
                      </a:endParaRPr>
                    </a:p>
                  </a:txBody>
                  <a:tcPr marL="76199" marR="76199" marT="38099" marB="380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300" name="Text Box 36"/>
          <p:cNvSpPr txBox="1"/>
          <p:nvPr/>
        </p:nvSpPr>
        <p:spPr>
          <a:xfrm>
            <a:off x="2167467" y="1349375"/>
            <a:ext cx="1684867" cy="3473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65" b="1" dirty="0">
                <a:latin typeface="Times New Roman" panose="02020603050405020304" charset="0"/>
                <a:ea typeface="黑体" panose="02010609060101010101" pitchFamily="49" charset="-122"/>
              </a:rPr>
              <a:t>实行余粮收集制</a:t>
            </a:r>
          </a:p>
        </p:txBody>
      </p:sp>
      <p:sp>
        <p:nvSpPr>
          <p:cNvPr id="11301" name="Text Box 37"/>
          <p:cNvSpPr txBox="1"/>
          <p:nvPr/>
        </p:nvSpPr>
        <p:spPr>
          <a:xfrm>
            <a:off x="4572000" y="1297782"/>
            <a:ext cx="3600979" cy="6038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1665" b="1" dirty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</a:rPr>
              <a:t>用粮食税代替余粮收集制</a:t>
            </a:r>
            <a:r>
              <a:rPr lang="zh-CN" altLang="en-US" sz="1665" b="1" dirty="0">
                <a:solidFill>
                  <a:srgbClr val="EA0000"/>
                </a:solidFill>
                <a:latin typeface="Times New Roman" panose="02020603050405020304" charset="0"/>
                <a:ea typeface="黑体" panose="02010609060101010101" pitchFamily="49" charset="-122"/>
              </a:rPr>
              <a:t>，</a:t>
            </a:r>
            <a:r>
              <a:rPr lang="zh-CN" altLang="en-US" sz="1665" b="1" dirty="0">
                <a:latin typeface="Times New Roman" panose="02020603050405020304" charset="0"/>
                <a:ea typeface="黑体" panose="02010609060101010101" pitchFamily="49" charset="-122"/>
              </a:rPr>
              <a:t>农民交粮食税后，余粮归自己支配。</a:t>
            </a:r>
          </a:p>
        </p:txBody>
      </p:sp>
      <p:sp>
        <p:nvSpPr>
          <p:cNvPr id="11302" name="Text Box 38"/>
          <p:cNvSpPr txBox="1"/>
          <p:nvPr/>
        </p:nvSpPr>
        <p:spPr>
          <a:xfrm>
            <a:off x="1992313" y="2326958"/>
            <a:ext cx="1860021" cy="60388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1665" b="1" dirty="0">
                <a:latin typeface="Times New Roman" panose="02020603050405020304" charset="0"/>
                <a:ea typeface="黑体" panose="02010609060101010101" pitchFamily="49" charset="-122"/>
              </a:rPr>
              <a:t>中小型企业国有化</a:t>
            </a:r>
          </a:p>
        </p:txBody>
      </p:sp>
      <p:sp>
        <p:nvSpPr>
          <p:cNvPr id="11304" name="Text Box 40"/>
          <p:cNvSpPr txBox="1"/>
          <p:nvPr/>
        </p:nvSpPr>
        <p:spPr>
          <a:xfrm>
            <a:off x="1751542" y="3544358"/>
            <a:ext cx="2700073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1500" b="1" dirty="0">
                <a:latin typeface="黑体" panose="02010609060101010101" pitchFamily="49" charset="-122"/>
                <a:ea typeface="黑体" panose="02010609060101010101" pitchFamily="49" charset="-122"/>
              </a:rPr>
              <a:t>取消自由贸易，由国家集中分配一切生活必须品和食品。</a:t>
            </a:r>
          </a:p>
        </p:txBody>
      </p:sp>
      <p:sp>
        <p:nvSpPr>
          <p:cNvPr id="11305" name="Text Box 41"/>
          <p:cNvSpPr txBox="1"/>
          <p:nvPr/>
        </p:nvSpPr>
        <p:spPr>
          <a:xfrm>
            <a:off x="4512469" y="3554678"/>
            <a:ext cx="3721364" cy="66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500" b="1" dirty="0">
                <a:latin typeface="Times New Roman" panose="02020603050405020304" charset="0"/>
                <a:ea typeface="黑体" panose="02010609060101010101" pitchFamily="49" charset="-122"/>
              </a:rPr>
              <a:t>废除生活必需品的配给制</a:t>
            </a:r>
            <a:r>
              <a:rPr lang="en-US" altLang="zh-CN" sz="1500" b="1" dirty="0">
                <a:latin typeface="Times New Roman" panose="02020603050405020304" charset="0"/>
                <a:ea typeface="黑体" panose="02010609060101010101" pitchFamily="49" charset="-122"/>
              </a:rPr>
              <a:t>,</a:t>
            </a:r>
          </a:p>
          <a:p>
            <a:pPr>
              <a:spcBef>
                <a:spcPct val="50000"/>
              </a:spcBef>
            </a:pPr>
            <a:r>
              <a:rPr lang="zh-CN" altLang="en-US" sz="1500" b="1" dirty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</a:rPr>
              <a:t>恢复自由贸易。</a:t>
            </a:r>
          </a:p>
        </p:txBody>
      </p:sp>
      <p:sp>
        <p:nvSpPr>
          <p:cNvPr id="11306" name="Text Box 42"/>
          <p:cNvSpPr txBox="1"/>
          <p:nvPr/>
        </p:nvSpPr>
        <p:spPr>
          <a:xfrm>
            <a:off x="911490" y="4949349"/>
            <a:ext cx="7201958" cy="47561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FF0000"/>
                </a:solidFill>
                <a:latin typeface="Times New Roman" panose="02020603050405020304" charset="0"/>
                <a:ea typeface="微软雅黑" panose="020B0503020204020204" charset="-122"/>
              </a:rPr>
              <a:t>特点：</a:t>
            </a:r>
            <a:r>
              <a:rPr lang="zh-CN" altLang="en-US" sz="2500" b="1" dirty="0">
                <a:solidFill>
                  <a:srgbClr val="006600"/>
                </a:solidFill>
                <a:latin typeface="Times New Roman" panose="02020603050405020304" charset="0"/>
                <a:ea typeface="微软雅黑" panose="020B0503020204020204" charset="-122"/>
              </a:rPr>
              <a:t>允许多种经济并存，大力发展商品经济。</a:t>
            </a:r>
          </a:p>
        </p:txBody>
      </p:sp>
      <p:sp>
        <p:nvSpPr>
          <p:cNvPr id="18462" name="Text Box 30"/>
          <p:cNvSpPr txBox="1">
            <a:spLocks noChangeArrowheads="1"/>
          </p:cNvSpPr>
          <p:nvPr/>
        </p:nvSpPr>
        <p:spPr bwMode="auto">
          <a:xfrm>
            <a:off x="4512469" y="2462742"/>
            <a:ext cx="3329781" cy="4508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2335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恢复外资和私营企业</a:t>
            </a:r>
          </a:p>
        </p:txBody>
      </p:sp>
      <p:sp>
        <p:nvSpPr>
          <p:cNvPr id="18465" name="Text Box 33"/>
          <p:cNvSpPr txBox="1">
            <a:spLocks noChangeArrowheads="1"/>
          </p:cNvSpPr>
          <p:nvPr/>
        </p:nvSpPr>
        <p:spPr bwMode="auto">
          <a:xfrm>
            <a:off x="4512733" y="2965715"/>
            <a:ext cx="3155157" cy="603885"/>
          </a:xfrm>
          <a:prstGeom prst="rect">
            <a:avLst/>
          </a:prstGeom>
          <a:solidFill>
            <a:schemeClr val="bg1">
              <a:alpha val="36862"/>
            </a:schemeClr>
          </a:solidFill>
          <a:ln w="63500">
            <a:solidFill>
              <a:srgbClr val="00FF00"/>
            </a:solidFill>
            <a:miter lim="800000"/>
          </a:ln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1665">
                <a:solidFill>
                  <a:srgbClr val="FF0000"/>
                </a:solidFill>
                <a:latin typeface="Arial" panose="020B0604020202020204" pitchFamily="34" charset="0"/>
              </a:rPr>
              <a:t>提高了劳动生产率，取得较好的经济效益。</a:t>
            </a:r>
          </a:p>
        </p:txBody>
      </p:sp>
      <p:sp>
        <p:nvSpPr>
          <p:cNvPr id="46106" name="Text Box 27"/>
          <p:cNvSpPr txBox="1">
            <a:spLocks noChangeArrowheads="1"/>
          </p:cNvSpPr>
          <p:nvPr/>
        </p:nvSpPr>
        <p:spPr bwMode="auto">
          <a:xfrm>
            <a:off x="1751542" y="1789642"/>
            <a:ext cx="2489729" cy="553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1500">
                <a:solidFill>
                  <a:srgbClr val="FF0000"/>
                </a:solidFill>
              </a:rPr>
              <a:t>（农民除口粮、种子粮以外的一切余粮收归国有）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101167" y="1887008"/>
            <a:ext cx="2103120" cy="425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665" b="1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提高了生产积极性。</a:t>
            </a:r>
            <a:endParaRPr lang="zh-CN" altLang="en-US" sz="1665" b="1" dirty="0" smtClean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</p:txBody>
      </p:sp>
      <p:sp>
        <p:nvSpPr>
          <p:cNvPr id="46107" name="Text Box 28"/>
          <p:cNvSpPr txBox="1">
            <a:spLocks noChangeArrowheads="1"/>
          </p:cNvSpPr>
          <p:nvPr/>
        </p:nvSpPr>
        <p:spPr bwMode="auto">
          <a:xfrm>
            <a:off x="1992313" y="2897717"/>
            <a:ext cx="2137304" cy="553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r>
              <a:rPr lang="zh-CN" altLang="en-US" sz="1500">
                <a:solidFill>
                  <a:srgbClr val="FF0000"/>
                </a:solidFill>
                <a:latin typeface="楷体_GB2312" pitchFamily="49" charset="-122"/>
              </a:rPr>
              <a:t>（高度集中管理，</a:t>
            </a:r>
          </a:p>
          <a:p>
            <a:r>
              <a:rPr lang="zh-CN" altLang="en-US" sz="1500">
                <a:solidFill>
                  <a:srgbClr val="FF0000"/>
                </a:solidFill>
                <a:latin typeface="楷体_GB2312" pitchFamily="49" charset="-122"/>
              </a:rPr>
              <a:t>企业缺乏生产积极性）</a:t>
            </a:r>
            <a:endParaRPr lang="zh-CN" altLang="en-US" sz="1500" b="0">
              <a:solidFill>
                <a:srgbClr val="FF0000"/>
              </a:solidFill>
              <a:latin typeface="楷体_GB2312" pitchFamily="49" charset="-122"/>
            </a:endParaRPr>
          </a:p>
        </p:txBody>
      </p:sp>
      <p:sp>
        <p:nvSpPr>
          <p:cNvPr id="18466" name="Text Box 34"/>
          <p:cNvSpPr txBox="1">
            <a:spLocks noChangeArrowheads="1"/>
          </p:cNvSpPr>
          <p:nvPr/>
        </p:nvSpPr>
        <p:spPr bwMode="auto">
          <a:xfrm>
            <a:off x="4651640" y="4207669"/>
            <a:ext cx="2279385" cy="398780"/>
          </a:xfrm>
          <a:prstGeom prst="rect">
            <a:avLst/>
          </a:prstGeom>
          <a:solidFill>
            <a:schemeClr val="bg1">
              <a:alpha val="41176"/>
            </a:schemeClr>
          </a:solidFill>
          <a:ln w="50800">
            <a:solidFill>
              <a:srgbClr val="33CCCC"/>
            </a:solidFill>
            <a:miter lim="800000"/>
          </a:ln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2000">
                <a:solidFill>
                  <a:srgbClr val="FF0000"/>
                </a:solidFill>
                <a:latin typeface="Arial" panose="020B0604020202020204" pitchFamily="34" charset="0"/>
              </a:rPr>
              <a:t>有利于经济发展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752071" y="4081992"/>
            <a:ext cx="2542646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 smtClean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限制了</a:t>
            </a:r>
            <a:r>
              <a:rPr lang="zh-CN" altLang="en-US" sz="1500" b="1" dirty="0" smtClean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经济</a:t>
            </a:r>
            <a:r>
              <a:rPr lang="zh-CN" altLang="en-US" sz="1500" dirty="0" smtClean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发展，不符合市场发展规律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6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65" grpId="0" bldLvl="0" animBg="1"/>
      <p:bldP spid="46106" grpId="0"/>
      <p:bldP spid="2" grpId="0"/>
      <p:bldP spid="46107" grpId="0"/>
      <p:bldP spid="18466" grpId="0" bldLvl="0" animBg="1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2"/>
          <p:cNvSpPr txBox="1">
            <a:spLocks noChangeArrowheads="1"/>
          </p:cNvSpPr>
          <p:nvPr/>
        </p:nvSpPr>
        <p:spPr bwMode="auto">
          <a:xfrm>
            <a:off x="957130" y="160338"/>
            <a:ext cx="7290594" cy="91186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2335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sz="2665" dirty="0">
                <a:solidFill>
                  <a:srgbClr val="0000FF"/>
                </a:solidFill>
              </a:rPr>
              <a:t>通过对比，我们发现“战时共产主义政策”和“新经济政策”有什么不同？</a:t>
            </a:r>
          </a:p>
        </p:txBody>
      </p:sp>
      <p:sp>
        <p:nvSpPr>
          <p:cNvPr id="19459" name="TextBox 3"/>
          <p:cNvSpPr txBox="1">
            <a:spLocks noChangeArrowheads="1"/>
          </p:cNvSpPr>
          <p:nvPr/>
        </p:nvSpPr>
        <p:spPr bwMode="auto">
          <a:xfrm>
            <a:off x="1152261" y="3458104"/>
            <a:ext cx="6900333" cy="152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2000" dirty="0">
                <a:latin typeface="华文楷体" pitchFamily="2" charset="-122"/>
                <a:ea typeface="华文楷体" pitchFamily="2" charset="-122"/>
              </a:rPr>
              <a:t>    </a:t>
            </a:r>
            <a:r>
              <a:rPr lang="zh-CN" altLang="en-US" sz="2335" dirty="0">
                <a:solidFill>
                  <a:srgbClr val="FF0000"/>
                </a:solidFill>
                <a:latin typeface="华文楷体" pitchFamily="2" charset="-122"/>
              </a:rPr>
              <a:t>“</a:t>
            </a:r>
            <a:r>
              <a:rPr lang="zh-CN" altLang="en-US" sz="2335" dirty="0">
                <a:solidFill>
                  <a:srgbClr val="FF0000"/>
                </a:solidFill>
              </a:rPr>
              <a:t>战时共产主义政策</a:t>
            </a:r>
            <a:r>
              <a:rPr lang="zh-CN" altLang="en-US" sz="2335" dirty="0">
                <a:solidFill>
                  <a:srgbClr val="FF0000"/>
                </a:solidFill>
                <a:latin typeface="华文楷体" pitchFamily="2" charset="-122"/>
              </a:rPr>
              <a:t>”</a:t>
            </a:r>
            <a:r>
              <a:rPr lang="zh-CN" altLang="en-US" sz="2335" dirty="0">
                <a:solidFill>
                  <a:srgbClr val="FF0000"/>
                </a:solidFill>
              </a:rPr>
              <a:t>是在苏俄物资短缺的情况下实行的，在特定的条件下，该政策对巩固苏维埃政权起了巨大作用，但长期实行不利于苏俄的长远发展。</a:t>
            </a:r>
            <a:endParaRPr lang="zh-CN" altLang="en-US" sz="2335" u="sng" dirty="0">
              <a:solidFill>
                <a:srgbClr val="FF0000"/>
              </a:solidFill>
            </a:endParaRPr>
          </a:p>
        </p:txBody>
      </p:sp>
      <p:sp>
        <p:nvSpPr>
          <p:cNvPr id="19460" name="TextBox 4"/>
          <p:cNvSpPr txBox="1">
            <a:spLocks noChangeArrowheads="1"/>
          </p:cNvSpPr>
          <p:nvPr/>
        </p:nvSpPr>
        <p:spPr bwMode="auto">
          <a:xfrm>
            <a:off x="1091407" y="2377282"/>
            <a:ext cx="7112000" cy="911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2665" dirty="0">
                <a:solidFill>
                  <a:srgbClr val="0000FF"/>
                </a:solidFill>
              </a:rPr>
              <a:t>    既然这样，为什么苏俄刚建立的时候不实行 “新经济政策”呢？</a:t>
            </a:r>
          </a:p>
        </p:txBody>
      </p:sp>
      <p:sp>
        <p:nvSpPr>
          <p:cNvPr id="19461" name="TextBox 5"/>
          <p:cNvSpPr txBox="1">
            <a:spLocks noChangeArrowheads="1"/>
          </p:cNvSpPr>
          <p:nvPr/>
        </p:nvSpPr>
        <p:spPr bwMode="auto">
          <a:xfrm>
            <a:off x="807508" y="1394090"/>
            <a:ext cx="7680854" cy="911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2665" dirty="0">
                <a:solidFill>
                  <a:srgbClr val="FF0000"/>
                </a:solidFill>
                <a:latin typeface="华文楷体" pitchFamily="2" charset="-122"/>
              </a:rPr>
              <a:t>“</a:t>
            </a:r>
            <a:r>
              <a:rPr lang="zh-CN" altLang="en-US" sz="2665" dirty="0">
                <a:solidFill>
                  <a:srgbClr val="FF0000"/>
                </a:solidFill>
              </a:rPr>
              <a:t>战时共产主义政策</a:t>
            </a:r>
            <a:r>
              <a:rPr lang="zh-CN" altLang="en-US" sz="2665" dirty="0">
                <a:solidFill>
                  <a:srgbClr val="FF0000"/>
                </a:solidFill>
                <a:latin typeface="华文楷体" pitchFamily="2" charset="-122"/>
              </a:rPr>
              <a:t>”</a:t>
            </a:r>
            <a:r>
              <a:rPr lang="zh-CN" altLang="en-US" sz="2665" dirty="0">
                <a:solidFill>
                  <a:srgbClr val="FF0000"/>
                </a:solidFill>
              </a:rPr>
              <a:t>是</a:t>
            </a:r>
            <a:r>
              <a:rPr lang="zh-CN" altLang="en-US" sz="2665" u="sng" dirty="0">
                <a:solidFill>
                  <a:srgbClr val="FF0000"/>
                </a:solidFill>
              </a:rPr>
              <a:t>强制性经济统治</a:t>
            </a:r>
            <a:r>
              <a:rPr lang="zh-CN" altLang="en-US" sz="2665" dirty="0">
                <a:solidFill>
                  <a:srgbClr val="FF0000"/>
                </a:solidFill>
              </a:rPr>
              <a:t>；</a:t>
            </a:r>
            <a:endParaRPr lang="en-US" altLang="zh-CN" sz="2665" dirty="0">
              <a:solidFill>
                <a:srgbClr val="FF0000"/>
              </a:solidFill>
            </a:endParaRPr>
          </a:p>
          <a:p>
            <a:pPr>
              <a:spcBef>
                <a:spcPct val="0"/>
              </a:spcBef>
            </a:pPr>
            <a:r>
              <a:rPr lang="zh-CN" altLang="en-US" sz="2665" dirty="0">
                <a:solidFill>
                  <a:srgbClr val="FF0000"/>
                </a:solidFill>
                <a:latin typeface="华文楷体" pitchFamily="2" charset="-122"/>
              </a:rPr>
              <a:t>“</a:t>
            </a:r>
            <a:r>
              <a:rPr lang="zh-CN" altLang="en-US" sz="2665" dirty="0">
                <a:solidFill>
                  <a:srgbClr val="FF0000"/>
                </a:solidFill>
              </a:rPr>
              <a:t>新经济政策</a:t>
            </a:r>
            <a:r>
              <a:rPr lang="zh-CN" altLang="en-US" sz="2665" dirty="0">
                <a:solidFill>
                  <a:srgbClr val="FF0000"/>
                </a:solidFill>
                <a:latin typeface="华文楷体" pitchFamily="2" charset="-122"/>
              </a:rPr>
              <a:t>”</a:t>
            </a:r>
            <a:r>
              <a:rPr lang="zh-CN" altLang="en-US" sz="2665" dirty="0">
                <a:solidFill>
                  <a:srgbClr val="FF0000"/>
                </a:solidFill>
              </a:rPr>
              <a:t>是</a:t>
            </a:r>
            <a:r>
              <a:rPr lang="zh-CN" altLang="en-US" sz="2665" u="sng" dirty="0">
                <a:solidFill>
                  <a:srgbClr val="FF0000"/>
                </a:solidFill>
              </a:rPr>
              <a:t>利用市场和商品货币关系。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59" grpId="1"/>
      <p:bldP spid="19460" grpId="0" autoUpdateAnimBg="0"/>
      <p:bldP spid="19461" grpId="0"/>
      <p:bldP spid="19461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7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62001" y="396877"/>
            <a:ext cx="3989917" cy="288131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762001" y="3397250"/>
            <a:ext cx="4193646" cy="321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1500" b="1" dirty="0">
                <a:ea typeface="黑体" panose="02010609060101010101" pitchFamily="49" charset="-122"/>
              </a:rPr>
              <a:t>新经济政策实施后农业生产的恢复和发展情况</a:t>
            </a:r>
          </a:p>
        </p:txBody>
      </p:sp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762000" y="4235105"/>
            <a:ext cx="7380553" cy="132207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（1）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促进了经济的恢复和发展，人民生活得到改善。</a:t>
            </a:r>
            <a:endParaRPr lang="en-US" altLang="zh-CN" sz="2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（2）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巩固了工农联盟，也巩固了苏维埃政权。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（3）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是苏维埃俄国对如何进行社会主义建设的一次有益探索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grpSp>
        <p:nvGrpSpPr>
          <p:cNvPr id="5" name="Group 2"/>
          <p:cNvGrpSpPr/>
          <p:nvPr/>
        </p:nvGrpSpPr>
        <p:grpSpPr bwMode="auto">
          <a:xfrm>
            <a:off x="4878779" y="576792"/>
            <a:ext cx="3403248" cy="3537053"/>
            <a:chOff x="0" y="0"/>
            <a:chExt cx="8518" cy="8899"/>
          </a:xfrm>
        </p:grpSpPr>
        <p:pic>
          <p:nvPicPr>
            <p:cNvPr id="9223" name="Picture 3" descr="gye"/>
            <p:cNvPicPr>
              <a:picLocks noChangeAspect="1" noChangeArrowheads="1"/>
            </p:cNvPicPr>
            <p:nvPr/>
          </p:nvPicPr>
          <p:blipFill>
            <a:blip r:embed="rId3" cstate="email"/>
            <a:srcRect t="1602" r="1428" b="2138"/>
            <a:stretch>
              <a:fillRect/>
            </a:stretch>
          </p:blipFill>
          <p:spPr bwMode="auto">
            <a:xfrm>
              <a:off x="0" y="0"/>
              <a:ext cx="8518" cy="7432"/>
            </a:xfrm>
            <a:prstGeom prst="rect">
              <a:avLst/>
            </a:prstGeom>
            <a:noFill/>
            <a:ln w="57150" cmpd="thinThick">
              <a:solidFill>
                <a:srgbClr val="993300"/>
              </a:solidFill>
              <a:miter lim="800000"/>
              <a:headEnd/>
              <a:tailEnd/>
            </a:ln>
          </p:spPr>
        </p:pic>
        <p:sp>
          <p:nvSpPr>
            <p:cNvPr id="9224" name="Text Box 4"/>
            <p:cNvSpPr txBox="1">
              <a:spLocks noChangeArrowheads="1"/>
            </p:cNvSpPr>
            <p:nvPr/>
          </p:nvSpPr>
          <p:spPr bwMode="auto">
            <a:xfrm>
              <a:off x="1304" y="7765"/>
              <a:ext cx="6505" cy="113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2335" b="1">
                  <a:ea typeface="黑体" panose="02010609060101010101" pitchFamily="49" charset="-122"/>
                </a:rPr>
                <a:t>冶金工厂建设工地</a:t>
              </a:r>
            </a:p>
          </p:txBody>
        </p:sp>
      </p:grpSp>
      <p:sp>
        <p:nvSpPr>
          <p:cNvPr id="9222" name="Text Box 2"/>
          <p:cNvSpPr txBox="1">
            <a:spLocks noChangeArrowheads="1"/>
          </p:cNvSpPr>
          <p:nvPr/>
        </p:nvSpPr>
        <p:spPr bwMode="auto">
          <a:xfrm>
            <a:off x="762000" y="0"/>
            <a:ext cx="7620000" cy="5016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665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列宁对社会义道路的探索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utoUpdateAnimBg="0"/>
      <p:bldP spid="4" grpId="0" bldLvl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Oval 2"/>
          <p:cNvSpPr>
            <a:spLocks noChangeArrowheads="1"/>
          </p:cNvSpPr>
          <p:nvPr/>
        </p:nvSpPr>
        <p:spPr bwMode="auto">
          <a:xfrm>
            <a:off x="2352146" y="1719453"/>
            <a:ext cx="660136" cy="515293"/>
          </a:xfrm>
          <a:prstGeom prst="ellipse">
            <a:avLst/>
          </a:prstGeom>
          <a:solidFill>
            <a:srgbClr val="FFFF99"/>
          </a:solidFill>
          <a:ln w="63500">
            <a:solidFill>
              <a:srgbClr val="993366"/>
            </a:solidFill>
            <a:round/>
          </a:ln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</a:pPr>
            <a:endParaRPr lang="zh-CN" altLang="en-US" sz="1500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58" name="Rectangle 3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762000" y="1357313"/>
            <a:ext cx="4938448" cy="854604"/>
          </a:xfrm>
        </p:spPr>
        <p:txBody>
          <a:bodyPr/>
          <a:lstStyle/>
          <a:p>
            <a:r>
              <a:rPr kumimoji="0" lang="zh-CN" altLang="en-US" b="1" i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新经济政策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762000" y="2557198"/>
            <a:ext cx="1619250" cy="55308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zh-CN" altLang="en-US" sz="3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charset="0"/>
                <a:ea typeface="黑体" panose="02010609060101010101" pitchFamily="49" charset="-122"/>
              </a:rPr>
              <a:t>特点：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714500" y="2557198"/>
            <a:ext cx="6667500" cy="91186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2665" dirty="0">
                <a:solidFill>
                  <a:srgbClr val="0000FF"/>
                </a:solidFill>
              </a:rPr>
              <a:t>利用商品、货币关系发展经济</a:t>
            </a:r>
            <a:r>
              <a:rPr lang="zh-CN" altLang="en-US" sz="2665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charset="0"/>
              </a:rPr>
              <a:t>允许多种经济并存，大力发展商品经济。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762000" y="3458104"/>
            <a:ext cx="1858698" cy="55308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r>
              <a:rPr lang="zh-CN" altLang="en-US" sz="3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charset="0"/>
              </a:rPr>
              <a:t>影响：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1833563" y="3458104"/>
            <a:ext cx="6548438" cy="13220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r>
              <a:rPr lang="zh-CN" altLang="en-US" sz="2665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提高了劳动者积极性</a:t>
            </a:r>
            <a:r>
              <a:rPr lang="en-US" altLang="zh-CN" sz="2665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</a:t>
            </a:r>
            <a:r>
              <a:rPr lang="zh-CN" altLang="en-US" sz="2665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促进国民经济的恢复和发展 </a:t>
            </a:r>
            <a:r>
              <a:rPr lang="en-US" altLang="zh-CN" sz="2665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</a:t>
            </a:r>
            <a:r>
              <a:rPr lang="zh-CN" altLang="en-US" sz="2665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到</a:t>
            </a:r>
            <a:r>
              <a:rPr lang="en-US" altLang="zh-CN" sz="2665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1927</a:t>
            </a:r>
            <a:r>
              <a:rPr lang="zh-CN" altLang="en-US" sz="2665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年，国家经济恢复到战前</a:t>
            </a:r>
            <a:r>
              <a:rPr lang="en-US" altLang="zh-CN" sz="2665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1913</a:t>
            </a:r>
            <a:r>
              <a:rPr lang="zh-CN" altLang="en-US" sz="2665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年水平。</a:t>
            </a:r>
          </a:p>
        </p:txBody>
      </p:sp>
      <p:sp>
        <p:nvSpPr>
          <p:cNvPr id="17416" name="Line 8"/>
          <p:cNvSpPr>
            <a:spLocks noChangeShapeType="1"/>
          </p:cNvSpPr>
          <p:nvPr/>
        </p:nvSpPr>
        <p:spPr bwMode="auto">
          <a:xfrm>
            <a:off x="2832365" y="2137833"/>
            <a:ext cx="1012031" cy="321945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zh-CN" altLang="en-US" sz="1500"/>
          </a:p>
        </p:txBody>
      </p:sp>
      <p:sp>
        <p:nvSpPr>
          <p:cNvPr id="17417" name="Rectangle 10"/>
          <p:cNvSpPr>
            <a:spLocks noChangeArrowheads="1"/>
          </p:cNvSpPr>
          <p:nvPr/>
        </p:nvSpPr>
        <p:spPr bwMode="auto">
          <a:xfrm>
            <a:off x="940594" y="4749271"/>
            <a:ext cx="7262813" cy="86106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335" dirty="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是由苏俄的国情决定，创造性的运用了马克思主义</a:t>
            </a:r>
            <a:endParaRPr lang="zh-CN" altLang="en-US" sz="2665" dirty="0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665" dirty="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也体现了列宁实事求是、勇于创新的精神。</a:t>
            </a:r>
          </a:p>
        </p:txBody>
      </p:sp>
      <p:sp>
        <p:nvSpPr>
          <p:cNvPr id="45065" name="Text Box 8"/>
          <p:cNvSpPr txBox="1">
            <a:spLocks noChangeArrowheads="1"/>
          </p:cNvSpPr>
          <p:nvPr/>
        </p:nvSpPr>
        <p:spPr bwMode="auto">
          <a:xfrm>
            <a:off x="912813" y="120386"/>
            <a:ext cx="7350125" cy="1322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zh-CN" sz="1500" dirty="0">
                <a:solidFill>
                  <a:srgbClr val="000000"/>
                </a:solidFill>
              </a:rPr>
              <a:t>        </a:t>
            </a:r>
            <a:r>
              <a:rPr lang="zh-CN" altLang="en-US" sz="2665" dirty="0">
                <a:solidFill>
                  <a:srgbClr val="000000"/>
                </a:solidFill>
              </a:rPr>
              <a:t>这一政策容许各种各样的生产</a:t>
            </a:r>
            <a:r>
              <a:rPr lang="en-US" altLang="zh-CN" sz="2665" dirty="0">
                <a:solidFill>
                  <a:srgbClr val="000000"/>
                </a:solidFill>
              </a:rPr>
              <a:t>——</a:t>
            </a:r>
            <a:r>
              <a:rPr lang="zh-CN" altLang="en-US" sz="2665" dirty="0">
                <a:solidFill>
                  <a:srgbClr val="000000"/>
                </a:solidFill>
              </a:rPr>
              <a:t>社会主义的、合作社的、甚至资本主义的。</a:t>
            </a:r>
          </a:p>
          <a:p>
            <a:pPr>
              <a:spcBef>
                <a:spcPct val="0"/>
              </a:spcBef>
            </a:pPr>
            <a:r>
              <a:rPr lang="zh-CN" altLang="en-US" sz="2665" dirty="0">
                <a:solidFill>
                  <a:srgbClr val="000000"/>
                </a:solidFill>
              </a:rPr>
              <a:t>       </a:t>
            </a:r>
            <a:r>
              <a:rPr lang="en-US" altLang="zh-CN" sz="2665" dirty="0">
                <a:solidFill>
                  <a:srgbClr val="000000"/>
                </a:solidFill>
              </a:rPr>
              <a:t>——</a:t>
            </a:r>
            <a:r>
              <a:rPr lang="zh-CN" altLang="en-US" sz="2665" dirty="0">
                <a:solidFill>
                  <a:srgbClr val="000000"/>
                </a:solidFill>
              </a:rPr>
              <a:t>（美国）安娜</a:t>
            </a:r>
            <a:r>
              <a:rPr lang="en-US" altLang="zh-CN" sz="2665" dirty="0">
                <a:solidFill>
                  <a:srgbClr val="000000"/>
                </a:solidFill>
              </a:rPr>
              <a:t>·</a:t>
            </a:r>
            <a:r>
              <a:rPr lang="zh-CN" altLang="en-US" sz="2665" dirty="0">
                <a:solidFill>
                  <a:srgbClr val="000000"/>
                </a:solidFill>
              </a:rPr>
              <a:t>路易斯</a:t>
            </a:r>
            <a:r>
              <a:rPr lang="en-US" altLang="zh-CN" sz="2665" dirty="0">
                <a:solidFill>
                  <a:srgbClr val="000000"/>
                </a:solidFill>
              </a:rPr>
              <a:t>·</a:t>
            </a:r>
            <a:r>
              <a:rPr lang="zh-CN" altLang="en-US" sz="2665" dirty="0">
                <a:solidFill>
                  <a:srgbClr val="000000"/>
                </a:solidFill>
              </a:rPr>
              <a:t>斯特朗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ldLvl="0" animBg="1" autoUpdateAnimBg="0"/>
      <p:bldP spid="17413" grpId="0" autoUpdateAnimBg="0"/>
      <p:bldP spid="17415" grpId="0" autoUpdateAnimBg="0"/>
      <p:bldP spid="17416" grpId="0" bldLvl="0" animBg="1"/>
      <p:bldP spid="17417" grpId="0" bldLvl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Box 2"/>
          <p:cNvSpPr txBox="1">
            <a:spLocks noChangeArrowheads="1"/>
          </p:cNvSpPr>
          <p:nvPr/>
        </p:nvSpPr>
        <p:spPr bwMode="auto">
          <a:xfrm>
            <a:off x="1229445" y="397227"/>
            <a:ext cx="6720417" cy="121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3665" dirty="0">
                <a:solidFill>
                  <a:srgbClr val="0000FF"/>
                </a:solidFill>
              </a:rPr>
              <a:t>    苏俄实行新经济政策的成功给我们什么启示？</a:t>
            </a:r>
          </a:p>
        </p:txBody>
      </p:sp>
      <p:sp>
        <p:nvSpPr>
          <p:cNvPr id="20483" name="TextBox 3"/>
          <p:cNvSpPr txBox="1">
            <a:spLocks noChangeArrowheads="1"/>
          </p:cNvSpPr>
          <p:nvPr/>
        </p:nvSpPr>
        <p:spPr bwMode="auto">
          <a:xfrm>
            <a:off x="1253237" y="2017407"/>
            <a:ext cx="6752167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zh-CN" sz="3000" b="0" dirty="0">
                <a:solidFill>
                  <a:srgbClr val="000000"/>
                </a:solidFill>
                <a:latin typeface="汉仪中宋简" pitchFamily="49" charset="-122"/>
                <a:ea typeface="汉仪中宋简" pitchFamily="49" charset="-122"/>
              </a:rPr>
              <a:t>1</a:t>
            </a:r>
            <a:r>
              <a:rPr lang="zh-CN" altLang="en-US" sz="3000" b="0" dirty="0">
                <a:solidFill>
                  <a:srgbClr val="000000"/>
                </a:solidFill>
                <a:latin typeface="汉仪中宋简" pitchFamily="49" charset="-122"/>
                <a:ea typeface="汉仪中宋简" pitchFamily="49" charset="-122"/>
              </a:rPr>
              <a:t>、社会主义建设必须从本国基本</a:t>
            </a:r>
            <a:r>
              <a:rPr lang="zh-CN" altLang="en-US" sz="3000" b="0" dirty="0" smtClean="0">
                <a:solidFill>
                  <a:srgbClr val="000000"/>
                </a:solidFill>
                <a:latin typeface="汉仪中宋简" pitchFamily="49" charset="-122"/>
                <a:ea typeface="汉仪中宋简" pitchFamily="49" charset="-122"/>
              </a:rPr>
              <a:t>国情</a:t>
            </a:r>
            <a:r>
              <a:rPr lang="zh-CN" altLang="en-US" sz="3000" b="0" dirty="0">
                <a:solidFill>
                  <a:srgbClr val="000000"/>
                </a:solidFill>
                <a:latin typeface="汉仪中宋简" pitchFamily="49" charset="-122"/>
                <a:ea typeface="汉仪中宋简" pitchFamily="49" charset="-122"/>
              </a:rPr>
              <a:t>出发；必须把马克思主义的</a:t>
            </a:r>
            <a:r>
              <a:rPr lang="zh-CN" altLang="en-US" sz="3000" b="0" dirty="0" smtClean="0">
                <a:solidFill>
                  <a:srgbClr val="000000"/>
                </a:solidFill>
                <a:latin typeface="汉仪中宋简" pitchFamily="49" charset="-122"/>
                <a:ea typeface="汉仪中宋简" pitchFamily="49" charset="-122"/>
              </a:rPr>
              <a:t>普遍</a:t>
            </a:r>
            <a:r>
              <a:rPr lang="zh-CN" altLang="en-US" sz="3000" b="0" dirty="0">
                <a:solidFill>
                  <a:srgbClr val="000000"/>
                </a:solidFill>
                <a:latin typeface="汉仪中宋简" pitchFamily="49" charset="-122"/>
                <a:ea typeface="汉仪中宋简" pitchFamily="49" charset="-122"/>
              </a:rPr>
              <a:t>真理同中国革命和建设的基</a:t>
            </a:r>
            <a:r>
              <a:rPr lang="zh-CN" altLang="en-US" sz="3000" b="0" dirty="0" smtClean="0">
                <a:solidFill>
                  <a:srgbClr val="000000"/>
                </a:solidFill>
                <a:latin typeface="汉仪中宋简" pitchFamily="49" charset="-122"/>
                <a:ea typeface="汉仪中宋简" pitchFamily="49" charset="-122"/>
              </a:rPr>
              <a:t>本实</a:t>
            </a:r>
            <a:r>
              <a:rPr lang="zh-CN" altLang="en-US" sz="3000" b="0" dirty="0">
                <a:solidFill>
                  <a:srgbClr val="000000"/>
                </a:solidFill>
                <a:latin typeface="汉仪中宋简" pitchFamily="49" charset="-122"/>
                <a:ea typeface="汉仪中宋简" pitchFamily="49" charset="-122"/>
              </a:rPr>
              <a:t>际相结合</a:t>
            </a:r>
            <a:r>
              <a:rPr lang="zh-CN" altLang="en-US" sz="3000" b="0" dirty="0" smtClean="0">
                <a:solidFill>
                  <a:srgbClr val="000000"/>
                </a:solidFill>
                <a:latin typeface="汉仪中宋简" pitchFamily="49" charset="-122"/>
                <a:ea typeface="汉仪中宋简" pitchFamily="49" charset="-122"/>
              </a:rPr>
              <a:t>；</a:t>
            </a:r>
            <a:endParaRPr lang="zh-CN" altLang="en-US" sz="3000" b="0" dirty="0">
              <a:solidFill>
                <a:srgbClr val="000000"/>
              </a:solidFill>
              <a:latin typeface="汉仪中宋简" pitchFamily="49" charset="-122"/>
              <a:ea typeface="汉仪中宋简" pitchFamily="49" charset="-122"/>
            </a:endParaRPr>
          </a:p>
        </p:txBody>
      </p:sp>
      <p:sp>
        <p:nvSpPr>
          <p:cNvPr id="20484" name="TextBox 4"/>
          <p:cNvSpPr txBox="1">
            <a:spLocks noChangeArrowheads="1"/>
          </p:cNvSpPr>
          <p:nvPr/>
        </p:nvSpPr>
        <p:spPr bwMode="auto">
          <a:xfrm>
            <a:off x="1332177" y="3937000"/>
            <a:ext cx="6712479" cy="1014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zh-CN" sz="3000" b="0" dirty="0">
                <a:solidFill>
                  <a:srgbClr val="000000"/>
                </a:solidFill>
                <a:latin typeface="汉仪中宋简" pitchFamily="49" charset="-122"/>
                <a:ea typeface="汉仪中宋简" pitchFamily="49" charset="-122"/>
              </a:rPr>
              <a:t>2</a:t>
            </a:r>
            <a:r>
              <a:rPr lang="zh-CN" altLang="en-US" sz="3000" b="0" dirty="0">
                <a:solidFill>
                  <a:srgbClr val="000000"/>
                </a:solidFill>
                <a:latin typeface="汉仪中宋简" pitchFamily="49" charset="-122"/>
                <a:ea typeface="汉仪中宋简" pitchFamily="49" charset="-122"/>
              </a:rPr>
              <a:t>、坚持实事求是的原则，必须</a:t>
            </a:r>
            <a:r>
              <a:rPr lang="zh-CN" altLang="en-US" sz="3000" b="0" dirty="0" smtClean="0">
                <a:solidFill>
                  <a:srgbClr val="000000"/>
                </a:solidFill>
                <a:latin typeface="汉仪中宋简" pitchFamily="49" charset="-122"/>
                <a:ea typeface="汉仪中宋简" pitchFamily="49" charset="-122"/>
              </a:rPr>
              <a:t>按经</a:t>
            </a:r>
            <a:r>
              <a:rPr lang="zh-CN" altLang="en-US" sz="3000" b="0" dirty="0">
                <a:solidFill>
                  <a:srgbClr val="000000"/>
                </a:solidFill>
                <a:latin typeface="汉仪中宋简" pitchFamily="49" charset="-122"/>
                <a:ea typeface="汉仪中宋简" pitchFamily="49" charset="-122"/>
              </a:rPr>
              <a:t>济发展的客观规律办事。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utoUpdateAnimBg="0"/>
      <p:bldP spid="20484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p4.so.qhmsg.com/bdr/_240_/t017cc7b4b184b32c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9188" y="2321719"/>
            <a:ext cx="3127375" cy="1905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87" name="TextBox 4"/>
          <p:cNvSpPr txBox="1"/>
          <p:nvPr/>
        </p:nvSpPr>
        <p:spPr>
          <a:xfrm>
            <a:off x="1654969" y="1607344"/>
            <a:ext cx="2143125" cy="501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65" dirty="0">
                <a:latin typeface="Comic Sans MS" panose="030F0702030302020204" pitchFamily="66" charset="0"/>
              </a:rPr>
              <a:t>苏联国旗</a:t>
            </a:r>
          </a:p>
        </p:txBody>
      </p:sp>
      <p:pic>
        <p:nvPicPr>
          <p:cNvPr id="41988" name="Picture 4" descr="http://p4.so.qhmsg.com/bdr/_240_/t010b059b40c7a4591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88" y="2202657"/>
            <a:ext cx="2619375" cy="220530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89" name="TextBox 6"/>
          <p:cNvSpPr txBox="1"/>
          <p:nvPr/>
        </p:nvSpPr>
        <p:spPr>
          <a:xfrm>
            <a:off x="5226844" y="1488282"/>
            <a:ext cx="2143125" cy="501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65" dirty="0">
                <a:latin typeface="Comic Sans MS" panose="030F0702030302020204" pitchFamily="66" charset="0"/>
              </a:rPr>
              <a:t>苏联国徽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762000" y="0"/>
            <a:ext cx="7024688" cy="5016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665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一、列宁对社会主义建设道路的探索</a:t>
            </a:r>
          </a:p>
        </p:txBody>
      </p:sp>
      <p:sp>
        <p:nvSpPr>
          <p:cNvPr id="41991" name="Text Box 2"/>
          <p:cNvSpPr txBox="1"/>
          <p:nvPr/>
        </p:nvSpPr>
        <p:spPr>
          <a:xfrm>
            <a:off x="911490" y="576792"/>
            <a:ext cx="4291542" cy="501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65" b="1" dirty="0">
                <a:solidFill>
                  <a:srgbClr val="0000FF"/>
                </a:solidFill>
                <a:latin typeface="Comic Sans MS" panose="030F0702030302020204" pitchFamily="66" charset="0"/>
                <a:ea typeface="楷体" panose="02010609060101010101" pitchFamily="49" charset="-122"/>
              </a:rPr>
              <a:t>政治上：苏联的成立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/>
          <p:nvPr/>
        </p:nvSpPr>
        <p:spPr>
          <a:xfrm>
            <a:off x="911490" y="576792"/>
            <a:ext cx="4291542" cy="501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65" b="1" dirty="0">
                <a:solidFill>
                  <a:srgbClr val="0000FF"/>
                </a:solidFill>
                <a:latin typeface="Comic Sans MS" panose="030F0702030302020204" pitchFamily="66" charset="0"/>
                <a:ea typeface="楷体" panose="02010609060101010101" pitchFamily="49" charset="-122"/>
              </a:rPr>
              <a:t>政治上：苏联的成立</a:t>
            </a:r>
          </a:p>
        </p:txBody>
      </p:sp>
      <p:pic>
        <p:nvPicPr>
          <p:cNvPr id="43011" name="Picture 4" descr="USSR_Republics_Numbered_Alphabetically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0938" y="1057011"/>
            <a:ext cx="6961188" cy="352160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851958" y="4538928"/>
            <a:ext cx="7440083" cy="10147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亚美尼亚 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阿塞拜疆 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白俄罗斯 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4.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爱沙尼亚 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5.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格鲁吉亚 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6.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哈萨克 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7.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吉尔吉斯 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8.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拉脱维亚 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9.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立陶宛 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10.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摩尔达维亚 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11.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俄罗斯 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12.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塔吉克 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13.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土库曼 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14.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乌克兰 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15.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乌兹别克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62000" y="0"/>
            <a:ext cx="7024688" cy="5016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665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一、列宁对社会主义建设道路的探索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文本框 10241"/>
          <p:cNvSpPr txBox="1"/>
          <p:nvPr/>
        </p:nvSpPr>
        <p:spPr>
          <a:xfrm>
            <a:off x="1075532" y="1307042"/>
            <a:ext cx="1920875" cy="6045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335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335" b="1" dirty="0">
                <a:latin typeface="黑体" panose="02010609060101010101" pitchFamily="49" charset="-122"/>
                <a:ea typeface="黑体" panose="02010609060101010101" pitchFamily="49" charset="-122"/>
              </a:rPr>
              <a:t>时间：</a:t>
            </a:r>
          </a:p>
        </p:txBody>
      </p:sp>
      <p:sp>
        <p:nvSpPr>
          <p:cNvPr id="10243" name="文本框 10242"/>
          <p:cNvSpPr txBox="1"/>
          <p:nvPr/>
        </p:nvSpPr>
        <p:spPr>
          <a:xfrm>
            <a:off x="2501636" y="1307042"/>
            <a:ext cx="1920875" cy="6045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335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1922</a:t>
            </a:r>
            <a:r>
              <a:rPr lang="zh-CN" altLang="en-US" sz="3335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</a:p>
        </p:txBody>
      </p:sp>
      <p:sp>
        <p:nvSpPr>
          <p:cNvPr id="44036" name="矩形 10243"/>
          <p:cNvSpPr/>
          <p:nvPr/>
        </p:nvSpPr>
        <p:spPr>
          <a:xfrm>
            <a:off x="1091407" y="1954636"/>
            <a:ext cx="5640917" cy="60452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r>
              <a:rPr lang="en-US" altLang="zh-CN" sz="3335" b="1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335" b="1" dirty="0">
                <a:latin typeface="黑体" panose="02010609060101010101" pitchFamily="49" charset="-122"/>
                <a:ea typeface="黑体" panose="02010609060101010101" pitchFamily="49" charset="-122"/>
              </a:rPr>
              <a:t>最初加入苏联的</a:t>
            </a:r>
            <a:r>
              <a:rPr lang="en-US" altLang="zh-CN" sz="3335" b="1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335" b="1" dirty="0">
                <a:latin typeface="黑体" panose="02010609060101010101" pitchFamily="49" charset="-122"/>
                <a:ea typeface="黑体" panose="02010609060101010101" pitchFamily="49" charset="-122"/>
              </a:rPr>
              <a:t>个共和国</a:t>
            </a:r>
            <a:r>
              <a:rPr lang="zh-CN" altLang="en-US" sz="3335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15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10245" name="矩形 10244"/>
          <p:cNvSpPr/>
          <p:nvPr/>
        </p:nvSpPr>
        <p:spPr>
          <a:xfrm>
            <a:off x="1213115" y="2659698"/>
            <a:ext cx="6869906" cy="101473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r>
              <a:rPr lang="zh-CN" altLang="en-US" sz="3000" b="1" dirty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俄罗斯联邦、外高加索联邦、乌克兰、白俄罗</a:t>
            </a:r>
            <a:r>
              <a:rPr lang="zh-CN" altLang="en-US" sz="3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斯</a:t>
            </a:r>
          </a:p>
        </p:txBody>
      </p:sp>
      <p:sp>
        <p:nvSpPr>
          <p:cNvPr id="10246" name="矩形 10245"/>
          <p:cNvSpPr/>
          <p:nvPr/>
        </p:nvSpPr>
        <p:spPr>
          <a:xfrm>
            <a:off x="1017323" y="4682490"/>
            <a:ext cx="5999427" cy="60452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r>
              <a:rPr lang="en-US" altLang="zh-CN" sz="3335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en-US" altLang="zh-CN" sz="3335" b="1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335" b="1" dirty="0">
                <a:latin typeface="Comic Sans MS" panose="030F0702030302020204" pitchFamily="66" charset="0"/>
              </a:rPr>
              <a:t>后来扩大到</a:t>
            </a:r>
            <a:r>
              <a:rPr lang="en-US" altLang="zh-CN" sz="3335" b="1" dirty="0">
                <a:solidFill>
                  <a:srgbClr val="FF0000"/>
                </a:solidFill>
                <a:latin typeface="Comic Sans MS" panose="030F0702030302020204" pitchFamily="66" charset="0"/>
              </a:rPr>
              <a:t>15</a:t>
            </a:r>
            <a:r>
              <a:rPr lang="zh-CN" altLang="en-US" sz="3335" b="1" dirty="0">
                <a:latin typeface="Comic Sans MS" panose="030F0702030302020204" pitchFamily="66" charset="0"/>
              </a:rPr>
              <a:t>个加盟共和国</a:t>
            </a:r>
            <a:r>
              <a:rPr lang="zh-CN" altLang="en-US" sz="3000" b="1" dirty="0">
                <a:latin typeface="Comic Sans MS" panose="030F0702030302020204" pitchFamily="66" charset="0"/>
              </a:rPr>
              <a:t> </a:t>
            </a:r>
            <a:r>
              <a:rPr lang="zh-CN" altLang="en-US" sz="15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44039" name="矩形 7"/>
          <p:cNvSpPr/>
          <p:nvPr/>
        </p:nvSpPr>
        <p:spPr>
          <a:xfrm>
            <a:off x="1091407" y="3571875"/>
            <a:ext cx="5070739" cy="6045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335" b="1" dirty="0">
                <a:latin typeface="宋体" panose="02010600030101010101" pitchFamily="2" charset="-122"/>
              </a:rPr>
              <a:t>3.“</a:t>
            </a:r>
            <a:r>
              <a:rPr lang="zh-CN" altLang="en-US" sz="3335" b="1" dirty="0">
                <a:latin typeface="宋体" panose="02010600030101010101" pitchFamily="2" charset="-122"/>
              </a:rPr>
              <a:t>苏联”全称</a:t>
            </a:r>
            <a:endParaRPr lang="en-US" altLang="zh-CN" sz="3335" b="1" dirty="0">
              <a:latin typeface="宋体" panose="02010600030101010101" pitchFamily="2" charset="-122"/>
            </a:endParaRPr>
          </a:p>
        </p:txBody>
      </p:sp>
      <p:sp>
        <p:nvSpPr>
          <p:cNvPr id="10248" name="矩形 8"/>
          <p:cNvSpPr/>
          <p:nvPr/>
        </p:nvSpPr>
        <p:spPr>
          <a:xfrm>
            <a:off x="1391708" y="4056063"/>
            <a:ext cx="6121136" cy="6045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335" b="1" dirty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</a:rPr>
              <a:t>苏维埃社会主义共和国联盟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762000" y="84667"/>
            <a:ext cx="7024688" cy="5016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665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一、列宁对社会主义建设道路的探索</a:t>
            </a:r>
          </a:p>
        </p:txBody>
      </p:sp>
      <p:sp>
        <p:nvSpPr>
          <p:cNvPr id="44042" name="Text Box 2"/>
          <p:cNvSpPr txBox="1"/>
          <p:nvPr/>
        </p:nvSpPr>
        <p:spPr>
          <a:xfrm>
            <a:off x="911490" y="690563"/>
            <a:ext cx="4291542" cy="501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65" b="1" dirty="0">
                <a:solidFill>
                  <a:srgbClr val="0000FF"/>
                </a:solidFill>
                <a:latin typeface="Comic Sans MS" panose="030F0702030302020204" pitchFamily="66" charset="0"/>
                <a:ea typeface="楷体" panose="02010609060101010101" pitchFamily="49" charset="-122"/>
              </a:rPr>
              <a:t>政治上：苏联的成立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5" grpId="0"/>
      <p:bldP spid="102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标题 12289"/>
          <p:cNvSpPr>
            <a:spLocks noGrp="1" noRot="1"/>
          </p:cNvSpPr>
          <p:nvPr>
            <p:ph type="title"/>
          </p:nvPr>
        </p:nvSpPr>
        <p:spPr>
          <a:xfrm>
            <a:off x="1271323" y="298979"/>
            <a:ext cx="6477000" cy="1750219"/>
          </a:xfrm>
        </p:spPr>
        <p:txBody>
          <a:bodyPr vert="horz" wrap="square" lIns="76199" tIns="38099" rIns="76199" bIns="38099" anchor="b"/>
          <a:lstStyle/>
          <a:p>
            <a:r>
              <a:rPr lang="en-US" altLang="en-US" sz="3335" b="1" kern="1200" dirty="0"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请注意区别：</a:t>
            </a:r>
            <a:r>
              <a:rPr lang="zh-CN" altLang="en-US" sz="3335" b="1" kern="1200" dirty="0"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/>
            </a:r>
            <a:br>
              <a:rPr lang="zh-CN" altLang="en-US" sz="3335" b="1" kern="1200" dirty="0"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</a:br>
            <a:r>
              <a:rPr lang="zh-CN" altLang="en-US" sz="3335" b="1" kern="1200" dirty="0"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/>
            </a:r>
            <a:br>
              <a:rPr lang="zh-CN" altLang="en-US" sz="3335" b="1" kern="1200" dirty="0"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</a:br>
            <a:r>
              <a:rPr lang="en-US" altLang="en-US" sz="3335" b="1" kern="1200" dirty="0"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三个不同时期的俄国名称</a:t>
            </a:r>
            <a:r>
              <a:rPr lang="en-US" altLang="zh-CN" sz="3335" b="1" kern="1200" dirty="0"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:</a:t>
            </a:r>
          </a:p>
        </p:txBody>
      </p:sp>
      <p:sp>
        <p:nvSpPr>
          <p:cNvPr id="12291" name="文本占位符 12290"/>
          <p:cNvSpPr>
            <a:spLocks noGrp="1"/>
          </p:cNvSpPr>
          <p:nvPr>
            <p:ph idx="1"/>
          </p:nvPr>
        </p:nvSpPr>
        <p:spPr>
          <a:xfrm>
            <a:off x="1571625" y="2377282"/>
            <a:ext cx="6352646" cy="2508250"/>
          </a:xfrm>
        </p:spPr>
        <p:txBody>
          <a:bodyPr vert="horz" wrap="square" lIns="76199" tIns="38099" rIns="76199" bIns="38099" anchor="t"/>
          <a:lstStyle/>
          <a:p>
            <a:pPr>
              <a:buSzPct val="70000"/>
            </a:pPr>
            <a:r>
              <a:rPr lang="en-US" altLang="en-US" sz="3335" b="1" kern="1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沙俄（</a:t>
            </a:r>
            <a:r>
              <a:rPr lang="en-US" altLang="zh-CN" sz="3335" b="1" kern="1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1547</a:t>
            </a:r>
            <a:r>
              <a:rPr lang="en-US" altLang="en-US" sz="3335" b="1" kern="1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年</a:t>
            </a:r>
            <a:r>
              <a:rPr lang="en-US" altLang="zh-CN" sz="3335" b="1" kern="1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—1917</a:t>
            </a:r>
            <a:r>
              <a:rPr lang="en-US" altLang="en-US" sz="3335" b="1" kern="1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年）</a:t>
            </a:r>
          </a:p>
          <a:p>
            <a:pPr>
              <a:buSzPct val="70000"/>
            </a:pPr>
            <a:r>
              <a:rPr lang="en-US" altLang="en-US" sz="3335" b="1" kern="1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苏俄（</a:t>
            </a:r>
            <a:r>
              <a:rPr lang="en-US" altLang="zh-CN" sz="3335" b="1" kern="1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1917</a:t>
            </a:r>
            <a:r>
              <a:rPr lang="en-US" altLang="en-US" sz="3335" b="1" kern="1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年</a:t>
            </a:r>
            <a:r>
              <a:rPr lang="en-US" altLang="zh-CN" sz="3335" b="1" kern="1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—1922</a:t>
            </a:r>
            <a:r>
              <a:rPr lang="en-US" altLang="en-US" sz="3335" b="1" kern="1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年）</a:t>
            </a:r>
          </a:p>
          <a:p>
            <a:pPr>
              <a:buSzPct val="70000"/>
            </a:pPr>
            <a:r>
              <a:rPr lang="en-US" altLang="en-US" sz="3335" b="1" kern="1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苏联（</a:t>
            </a:r>
            <a:r>
              <a:rPr lang="en-US" altLang="zh-CN" sz="3335" b="1" kern="1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1922</a:t>
            </a:r>
            <a:r>
              <a:rPr lang="en-US" altLang="en-US" sz="3335" b="1" kern="1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年</a:t>
            </a:r>
            <a:r>
              <a:rPr lang="en-US" altLang="zh-CN" sz="3335" b="1" kern="1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—1991</a:t>
            </a:r>
            <a:r>
              <a:rPr lang="en-US" altLang="en-US" sz="3335" b="1" kern="1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年）</a:t>
            </a:r>
            <a:r>
              <a:rPr lang="en-US" altLang="en-US" sz="3335" b="1" kern="120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026"/>
          <p:cNvSpPr txBox="1">
            <a:spLocks noChangeArrowheads="1"/>
          </p:cNvSpPr>
          <p:nvPr/>
        </p:nvSpPr>
        <p:spPr bwMode="auto">
          <a:xfrm>
            <a:off x="1423313" y="157202"/>
            <a:ext cx="596900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5000" b="1" dirty="0">
                <a:latin typeface="Times New Roman" panose="02020603050405020304" charset="0"/>
                <a:ea typeface="华文新魏" pitchFamily="2" charset="-122"/>
              </a:rPr>
              <a:t>伟大的导师</a:t>
            </a:r>
            <a:r>
              <a:rPr kumimoji="1" lang="en-US" altLang="zh-CN" sz="5000" b="1" dirty="0">
                <a:latin typeface="Times New Roman" panose="02020603050405020304" charset="0"/>
                <a:ea typeface="华文新魏" pitchFamily="2" charset="-122"/>
              </a:rPr>
              <a:t>——</a:t>
            </a:r>
            <a:r>
              <a:rPr kumimoji="1" lang="zh-CN" altLang="en-US" sz="5000" b="1" dirty="0">
                <a:latin typeface="Times New Roman" panose="02020603050405020304" charset="0"/>
                <a:ea typeface="华文新魏" pitchFamily="2" charset="-122"/>
              </a:rPr>
              <a:t>列宁</a:t>
            </a:r>
          </a:p>
        </p:txBody>
      </p:sp>
      <p:sp>
        <p:nvSpPr>
          <p:cNvPr id="15364" name="Rectangle 9"/>
          <p:cNvSpPr>
            <a:spLocks noChangeArrowheads="1"/>
          </p:cNvSpPr>
          <p:nvPr/>
        </p:nvSpPr>
        <p:spPr bwMode="auto">
          <a:xfrm>
            <a:off x="5498571" y="4659313"/>
            <a:ext cx="2773892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65" b="1" dirty="0">
                <a:latin typeface="隶书" panose="02010509060101010101" pitchFamily="49" charset="-122"/>
                <a:ea typeface="隶书" panose="02010509060101010101" pitchFamily="49" charset="-122"/>
              </a:rPr>
              <a:t>1924.1</a:t>
            </a:r>
            <a:r>
              <a:rPr kumimoji="1" lang="zh-CN" altLang="en-US" sz="2665" b="1" dirty="0">
                <a:latin typeface="隶书" panose="02010509060101010101" pitchFamily="49" charset="-122"/>
                <a:ea typeface="隶书" panose="02010509060101010101" pitchFamily="49" charset="-122"/>
              </a:rPr>
              <a:t>列宁逝世</a:t>
            </a:r>
          </a:p>
        </p:txBody>
      </p:sp>
      <p:pic>
        <p:nvPicPr>
          <p:cNvPr id="15365" name="Picture 19" descr="sao9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62001" y="1177315"/>
            <a:ext cx="4736532" cy="3481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Picture 7" descr="lie"/>
          <p:cNvPicPr>
            <a:picLocks noChangeAspect="1" noChangeArrowheads="1"/>
          </p:cNvPicPr>
          <p:nvPr/>
        </p:nvPicPr>
        <p:blipFill>
          <a:blip r:embed="rId3" cstate="email">
            <a:lum bright="18000" contrast="48000"/>
          </a:blip>
          <a:srcRect b="6976"/>
          <a:stretch>
            <a:fillRect/>
          </a:stretch>
        </p:blipFill>
        <p:spPr bwMode="auto">
          <a:xfrm>
            <a:off x="5592114" y="1237320"/>
            <a:ext cx="2737631" cy="3423255"/>
          </a:xfrm>
          <a:prstGeom prst="rect">
            <a:avLst/>
          </a:prstGeom>
          <a:noFill/>
          <a:ln w="76200" cmpd="tri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3" name="Rectangle 3"/>
          <p:cNvSpPr>
            <a:spLocks noGrp="1"/>
          </p:cNvSpPr>
          <p:nvPr/>
        </p:nvSpPr>
        <p:spPr>
          <a:xfrm>
            <a:off x="762000" y="4660371"/>
            <a:ext cx="4736571" cy="54821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6199" tIns="38099" rIns="76199" bIns="38099" anchor="t"/>
          <a:lstStyle>
            <a:lvl1pPr marL="357505" indent="-271780" algn="just" rtl="0" eaLnBrk="1" fontAlgn="base" hangingPunct="1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"/>
              <a:defRPr lang="zh-CN" altLang="en-US" sz="2800" kern="12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defRPr>
            </a:lvl1pPr>
            <a:lvl2pPr marL="357505" indent="-357505" algn="just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F4C197"/>
              </a:buClr>
              <a:buFont typeface="幼圆" pitchFamily="49" charset="-122"/>
              <a:buChar char=" "/>
              <a:defRPr sz="28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0000"/>
            </a:pPr>
            <a:r>
              <a:rPr lang="en-US" altLang="zh-CN" sz="2335" b="1" kern="120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1922</a:t>
            </a:r>
            <a:r>
              <a:rPr lang="zh-CN" altLang="en-US" sz="2335" b="1" kern="120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年列宁和斯大林在一起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535907" y="416719"/>
            <a:ext cx="6266815" cy="6553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65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二、</a:t>
            </a:r>
            <a:r>
              <a:rPr kumimoji="0" lang="zh-CN" altLang="en-US" sz="3665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社会主义建设道路的探索</a:t>
            </a:r>
            <a:endParaRPr kumimoji="0" lang="zh-CN" altLang="en-US" sz="3665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7107" name="WordArt 3"/>
          <p:cNvSpPr>
            <a:spLocks noTextEdit="1"/>
          </p:cNvSpPr>
          <p:nvPr/>
        </p:nvSpPr>
        <p:spPr>
          <a:xfrm>
            <a:off x="1000125" y="1845469"/>
            <a:ext cx="4107657" cy="1500188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0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斯大林模式</a:t>
            </a:r>
          </a:p>
        </p:txBody>
      </p:sp>
      <p:pic>
        <p:nvPicPr>
          <p:cNvPr id="47108" name="内容占位符 15361" descr="斯大林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537729" y="1190625"/>
            <a:ext cx="2844271" cy="27781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1332177" y="457729"/>
            <a:ext cx="2759604" cy="5016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pPr algn="ctr">
              <a:buFontTx/>
              <a:buNone/>
            </a:pPr>
            <a:r>
              <a:rPr kumimoji="0" lang="zh-CN" altLang="en-US" sz="2665" b="1" dirty="0">
                <a:latin typeface="黑体" panose="02010609060101010101" pitchFamily="49" charset="-122"/>
                <a:ea typeface="黑体" panose="02010609060101010101" pitchFamily="49" charset="-122"/>
              </a:rPr>
              <a:t>扶木犁的穷国</a:t>
            </a:r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1382510" y="1057300"/>
            <a:ext cx="6369843" cy="1800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2335" b="1" dirty="0" smtClean="0">
                <a:latin typeface="楷体_GB2312" pitchFamily="49" charset="-122"/>
                <a:ea typeface="楷体_GB2312" pitchFamily="49" charset="-122"/>
              </a:rPr>
              <a:t>虽</a:t>
            </a:r>
            <a:r>
              <a:rPr lang="zh-CN" altLang="en-US" sz="2335" b="1" dirty="0">
                <a:latin typeface="楷体_GB2312" pitchFamily="49" charset="-122"/>
                <a:ea typeface="楷体_GB2312" pitchFamily="49" charset="-122"/>
              </a:rPr>
              <a:t>然新经济政策使苏联得到复苏，但直到</a:t>
            </a:r>
            <a:r>
              <a:rPr lang="en-US" altLang="zh-CN" sz="2335" b="1" dirty="0">
                <a:latin typeface="楷体_GB2312" pitchFamily="49" charset="-122"/>
                <a:ea typeface="楷体_GB2312" pitchFamily="49" charset="-122"/>
              </a:rPr>
              <a:t>1928</a:t>
            </a:r>
            <a:r>
              <a:rPr lang="zh-CN" altLang="en-US" sz="2335" b="1" dirty="0">
                <a:latin typeface="楷体_GB2312" pitchFamily="49" charset="-122"/>
                <a:ea typeface="楷体_GB2312" pitchFamily="49" charset="-122"/>
              </a:rPr>
              <a:t>年，苏联的工业产值还不到德国的一半，美国的八分之一。全国只有不到三万辆拖拉机，</a:t>
            </a:r>
            <a:r>
              <a:rPr lang="en-US" altLang="zh-CN" sz="2335" b="1" dirty="0">
                <a:latin typeface="楷体_GB2312" pitchFamily="49" charset="-122"/>
                <a:ea typeface="楷体_GB2312" pitchFamily="49" charset="-122"/>
              </a:rPr>
              <a:t>99</a:t>
            </a:r>
            <a:r>
              <a:rPr lang="zh-CN" altLang="en-US" sz="2335" b="1" dirty="0">
                <a:latin typeface="楷体_GB2312" pitchFamily="49" charset="-122"/>
                <a:ea typeface="楷体_GB2312" pitchFamily="49" charset="-122"/>
              </a:rPr>
              <a:t>％的耕种靠畜力、人力完成。</a:t>
            </a:r>
          </a:p>
          <a:p>
            <a:pPr marL="342900" indent="-342900" algn="r">
              <a:lnSpc>
                <a:spcPct val="90000"/>
              </a:lnSpc>
              <a:spcBef>
                <a:spcPct val="20000"/>
              </a:spcBef>
              <a:buFontTx/>
              <a:buNone/>
            </a:pPr>
            <a:r>
              <a:rPr lang="en-US" altLang="zh-CN" sz="1500" b="1" dirty="0">
                <a:latin typeface="Arial" panose="020B0604020202020204" pitchFamily="34" charset="0"/>
                <a:ea typeface="楷体_GB2312" pitchFamily="49" charset="-122"/>
              </a:rPr>
              <a:t>——</a:t>
            </a:r>
            <a:r>
              <a:rPr lang="en-US" altLang="zh-CN" sz="1500" b="1" dirty="0"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1500" b="1" dirty="0">
                <a:latin typeface="楷体_GB2312" pitchFamily="49" charset="-122"/>
                <a:ea typeface="楷体_GB2312" pitchFamily="49" charset="-122"/>
              </a:rPr>
              <a:t>大国崛起</a:t>
            </a:r>
            <a:r>
              <a:rPr lang="en-US" altLang="zh-CN" sz="1500" b="1" dirty="0">
                <a:latin typeface="楷体_GB2312" pitchFamily="49" charset="-122"/>
                <a:ea typeface="楷体_GB2312" pitchFamily="49" charset="-122"/>
              </a:rPr>
              <a:t>》</a:t>
            </a:r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1332178" y="2909623"/>
            <a:ext cx="3360208" cy="5016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pPr algn="ctr">
              <a:buFontTx/>
              <a:buNone/>
            </a:pPr>
            <a:r>
              <a:rPr kumimoji="0" lang="zh-CN" altLang="en-US" sz="2665" b="1">
                <a:latin typeface="黑体" panose="02010609060101010101" pitchFamily="49" charset="-122"/>
                <a:ea typeface="黑体" panose="02010609060101010101" pitchFamily="49" charset="-122"/>
              </a:rPr>
              <a:t>汪洋大海中的孤岛</a:t>
            </a:r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1091199" y="3638021"/>
            <a:ext cx="6961188" cy="1140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endParaRPr lang="zh-CN" altLang="zh-CN" sz="2335" dirty="0">
              <a:solidFill>
                <a:schemeClr val="tx2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zh-CN" altLang="en-US" sz="2335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苏联是当时唯一的社会主义国家。资本主义国家把苏联看作是</a:t>
            </a:r>
            <a:r>
              <a:rPr lang="zh-CN" altLang="en-US" sz="2335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“</a:t>
            </a:r>
            <a:r>
              <a:rPr lang="zh-CN" altLang="en-US" sz="2335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毒瘤</a:t>
            </a:r>
            <a:r>
              <a:rPr lang="zh-CN" altLang="en-US" sz="2335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”</a:t>
            </a:r>
            <a:r>
              <a:rPr lang="zh-CN" altLang="en-US" sz="2335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，欲彻底除之而后快。</a:t>
            </a:r>
          </a:p>
        </p:txBody>
      </p:sp>
      <p:sp>
        <p:nvSpPr>
          <p:cNvPr id="178180" name="Text Box 4"/>
          <p:cNvSpPr txBox="1">
            <a:spLocks noChangeArrowheads="1"/>
          </p:cNvSpPr>
          <p:nvPr/>
        </p:nvSpPr>
        <p:spPr bwMode="auto">
          <a:xfrm>
            <a:off x="1255202" y="5025277"/>
            <a:ext cx="5173663" cy="4400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algn="ctr" defTabSz="914400" eaLnBrk="1" hangingPunct="1">
              <a:lnSpc>
                <a:spcPct val="85000"/>
              </a:lnSpc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zh-CN" altLang="en-US" sz="2665" b="1" noProof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受帝国主义的威胁；</a:t>
            </a:r>
            <a:r>
              <a:rPr kumimoji="0" lang="zh-CN" altLang="en-US" sz="2665" b="1" kern="1200" cap="none" spc="0" normalizeH="0" baseline="0" noProof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工业落后。</a:t>
            </a:r>
            <a:endParaRPr kumimoji="0" lang="zh-CN" altLang="en-US" sz="2665" b="1" kern="1200" cap="none" spc="0" normalizeH="0" baseline="0" noProof="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8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Text Box 3"/>
          <p:cNvSpPr txBox="1">
            <a:spLocks noChangeArrowheads="1"/>
          </p:cNvSpPr>
          <p:nvPr/>
        </p:nvSpPr>
        <p:spPr bwMode="auto">
          <a:xfrm>
            <a:off x="762000" y="0"/>
            <a:ext cx="2700073" cy="5016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pPr algn="ctr">
              <a:buFontTx/>
              <a:buNone/>
            </a:pPr>
            <a:r>
              <a:rPr kumimoji="0" lang="zh-CN" altLang="en-US" sz="2665" b="1">
                <a:latin typeface="Arial" panose="020B0604020202020204" pitchFamily="34" charset="0"/>
                <a:ea typeface="楷体_GB2312" pitchFamily="49" charset="-122"/>
              </a:rPr>
              <a:t>斯大林的愿望</a:t>
            </a:r>
          </a:p>
        </p:txBody>
      </p:sp>
      <p:sp>
        <p:nvSpPr>
          <p:cNvPr id="166915" name="Rectangle 4"/>
          <p:cNvSpPr>
            <a:spLocks noChangeArrowheads="1"/>
          </p:cNvSpPr>
          <p:nvPr/>
        </p:nvSpPr>
        <p:spPr bwMode="auto">
          <a:xfrm>
            <a:off x="1151620" y="577247"/>
            <a:ext cx="6858000" cy="1799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2665" b="1" dirty="0">
                <a:latin typeface="楷体_GB2312" pitchFamily="49" charset="-122"/>
                <a:ea typeface="楷体_GB2312" pitchFamily="49" charset="-122"/>
              </a:rPr>
              <a:t>我们比先进国家落后五十年至一百年。我们必须在</a:t>
            </a:r>
            <a:r>
              <a:rPr lang="en-US" altLang="zh-CN" sz="2665" b="1" dirty="0">
                <a:latin typeface="楷体_GB2312" pitchFamily="49" charset="-122"/>
                <a:ea typeface="楷体_GB2312" pitchFamily="49" charset="-122"/>
              </a:rPr>
              <a:t>10</a:t>
            </a:r>
            <a:r>
              <a:rPr lang="zh-CN" altLang="en-US" sz="2665" b="1" dirty="0">
                <a:latin typeface="楷体_GB2312" pitchFamily="49" charset="-122"/>
                <a:ea typeface="楷体_GB2312" pitchFamily="49" charset="-122"/>
              </a:rPr>
              <a:t>年内跑完这一段距离。或者我们做到这一点，或者我们被人打到。</a:t>
            </a:r>
          </a:p>
          <a:p>
            <a:pPr marL="342900" indent="-342900" algn="r">
              <a:spcBef>
                <a:spcPct val="20000"/>
              </a:spcBef>
              <a:buFontTx/>
              <a:buNone/>
            </a:pPr>
            <a:r>
              <a:rPr lang="en-US" altLang="zh-CN" sz="1500" b="1" dirty="0">
                <a:latin typeface="Arial" panose="020B0604020202020204" pitchFamily="34" charset="0"/>
                <a:ea typeface="楷体_GB2312" pitchFamily="49" charset="-122"/>
              </a:rPr>
              <a:t>——</a:t>
            </a:r>
            <a:r>
              <a:rPr lang="zh-CN" altLang="en-US" sz="1500" b="1" dirty="0">
                <a:latin typeface="楷体_GB2312" pitchFamily="49" charset="-122"/>
                <a:ea typeface="楷体_GB2312" pitchFamily="49" charset="-122"/>
              </a:rPr>
              <a:t>斯大林</a:t>
            </a:r>
            <a:r>
              <a:rPr lang="en-US" altLang="zh-CN" sz="1500" b="1" dirty="0"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1500" b="1" dirty="0">
                <a:latin typeface="楷体_GB2312" pitchFamily="49" charset="-122"/>
                <a:ea typeface="楷体_GB2312" pitchFamily="49" charset="-122"/>
              </a:rPr>
              <a:t>论经济工作人员的任务</a:t>
            </a:r>
            <a:r>
              <a:rPr lang="en-US" altLang="zh-CN" sz="1500" b="1" dirty="0"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en-US" altLang="zh-CN" sz="2665" dirty="0">
                <a:latin typeface="楷体_GB2312" pitchFamily="49" charset="-122"/>
                <a:ea typeface="楷体_GB2312" pitchFamily="49" charset="-122"/>
              </a:rPr>
              <a:t>  </a:t>
            </a:r>
          </a:p>
        </p:txBody>
      </p:sp>
      <p:sp>
        <p:nvSpPr>
          <p:cNvPr id="166916" name="Text Box 5"/>
          <p:cNvSpPr txBox="1">
            <a:spLocks noChangeArrowheads="1"/>
          </p:cNvSpPr>
          <p:nvPr/>
        </p:nvSpPr>
        <p:spPr bwMode="auto">
          <a:xfrm>
            <a:off x="762000" y="2554288"/>
            <a:ext cx="2759604" cy="5016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pPr algn="ctr">
              <a:buFontTx/>
              <a:buNone/>
            </a:pPr>
            <a:r>
              <a:rPr kumimoji="0" lang="zh-CN" altLang="en-US" sz="2665" b="1">
                <a:latin typeface="Arial" panose="020B0604020202020204" pitchFamily="34" charset="0"/>
                <a:ea typeface="楷体_GB2312" pitchFamily="49" charset="-122"/>
              </a:rPr>
              <a:t>斯大林的选择</a:t>
            </a:r>
          </a:p>
        </p:txBody>
      </p:sp>
      <p:sp>
        <p:nvSpPr>
          <p:cNvPr id="166917" name="Rectangle 6"/>
          <p:cNvSpPr>
            <a:spLocks noChangeArrowheads="1"/>
          </p:cNvSpPr>
          <p:nvPr/>
        </p:nvSpPr>
        <p:spPr bwMode="auto">
          <a:xfrm>
            <a:off x="851587" y="3037418"/>
            <a:ext cx="7201958" cy="2661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2665" b="1" dirty="0">
                <a:latin typeface="Arial" panose="020B0604020202020204" pitchFamily="34" charset="0"/>
                <a:ea typeface="楷体_GB2312" pitchFamily="49" charset="-122"/>
              </a:rPr>
              <a:t>斯大林说：“没有重工业，那我们就不会有一切现代化国防武器，那时我们的地位就会和目前中国所处的地位多少相似：中国没有自己的重工业，没有自己的军事工业，现在只要谁高兴，谁就可以蹂躏它。”</a:t>
            </a:r>
            <a:r>
              <a:rPr lang="zh-CN" altLang="en-US" sz="2665" dirty="0">
                <a:latin typeface="Arial" panose="020B0604020202020204" pitchFamily="34" charset="0"/>
              </a:rPr>
              <a:t>                           </a:t>
            </a:r>
          </a:p>
          <a:p>
            <a:pPr marL="342900" indent="-342900">
              <a:spcBef>
                <a:spcPct val="20000"/>
              </a:spcBef>
              <a:buFontTx/>
              <a:buNone/>
            </a:pPr>
            <a:r>
              <a:rPr lang="zh-CN" altLang="en-US" sz="2665" dirty="0">
                <a:latin typeface="Arial" panose="020B0604020202020204" pitchFamily="34" charset="0"/>
              </a:rPr>
              <a:t> </a:t>
            </a:r>
            <a:r>
              <a:rPr lang="zh-CN" altLang="en-US" sz="2665" dirty="0" smtClean="0">
                <a:latin typeface="Arial" panose="020B0604020202020204" pitchFamily="34" charset="0"/>
              </a:rPr>
              <a:t>                                                 </a:t>
            </a:r>
            <a:r>
              <a:rPr lang="en-US" altLang="zh-CN" sz="1500" b="1" dirty="0">
                <a:latin typeface="Arial" panose="020B0604020202020204" pitchFamily="34" charset="0"/>
                <a:ea typeface="楷体_GB2312" pitchFamily="49" charset="-122"/>
              </a:rPr>
              <a:t>——《</a:t>
            </a:r>
            <a:r>
              <a:rPr lang="zh-CN" altLang="en-US" sz="1500" b="1" dirty="0">
                <a:latin typeface="Arial" panose="020B0604020202020204" pitchFamily="34" charset="0"/>
                <a:ea typeface="楷体_GB2312" pitchFamily="49" charset="-122"/>
              </a:rPr>
              <a:t>大国崛起</a:t>
            </a:r>
            <a:r>
              <a:rPr lang="en-US" altLang="zh-CN" sz="1500" b="1" dirty="0">
                <a:latin typeface="Arial" panose="020B0604020202020204" pitchFamily="34" charset="0"/>
                <a:ea typeface="楷体_GB2312" pitchFamily="49" charset="-122"/>
              </a:rPr>
              <a:t>》</a:t>
            </a:r>
            <a:r>
              <a:rPr lang="en-US" altLang="zh-CN" sz="2665" dirty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166918" name="Text Box 7"/>
          <p:cNvSpPr txBox="1">
            <a:spLocks noChangeArrowheads="1"/>
          </p:cNvSpPr>
          <p:nvPr/>
        </p:nvSpPr>
        <p:spPr bwMode="auto">
          <a:xfrm>
            <a:off x="1512094" y="5318125"/>
            <a:ext cx="2879989" cy="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endParaRPr kumimoji="0" lang="zh-CN" altLang="en-US" sz="2000">
              <a:solidFill>
                <a:srgbClr val="FFFF00"/>
              </a:solidFill>
            </a:endParaRPr>
          </a:p>
        </p:txBody>
      </p:sp>
      <p:sp>
        <p:nvSpPr>
          <p:cNvPr id="34824" name="Line 8"/>
          <p:cNvSpPr>
            <a:spLocks noChangeShapeType="1"/>
          </p:cNvSpPr>
          <p:nvPr/>
        </p:nvSpPr>
        <p:spPr bwMode="auto">
          <a:xfrm>
            <a:off x="2951428" y="3458104"/>
            <a:ext cx="1861343" cy="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5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4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15361" descr="斯大林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8313" y="0"/>
            <a:ext cx="1563688" cy="21973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文本框 15362"/>
          <p:cNvSpPr txBox="1"/>
          <p:nvPr/>
        </p:nvSpPr>
        <p:spPr>
          <a:xfrm>
            <a:off x="762000" y="178594"/>
            <a:ext cx="6090708" cy="4225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335" b="1" dirty="0">
              <a:solidFill>
                <a:schemeClr val="bg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2335" b="1" dirty="0">
              <a:solidFill>
                <a:schemeClr val="bg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endParaRPr lang="en-US" altLang="zh-CN" sz="2335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335" b="1" dirty="0">
                <a:latin typeface="黑体" panose="02010609060101010101" pitchFamily="49" charset="-122"/>
                <a:ea typeface="黑体" panose="02010609060101010101" pitchFamily="49" charset="-122"/>
              </a:rPr>
              <a:t>①特点：</a:t>
            </a:r>
          </a:p>
          <a:p>
            <a:pPr>
              <a:spcBef>
                <a:spcPct val="50000"/>
              </a:spcBef>
            </a:pPr>
            <a:endParaRPr lang="en-US" altLang="zh-CN" sz="2335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335" b="1" dirty="0">
                <a:latin typeface="黑体" panose="02010609060101010101" pitchFamily="49" charset="-122"/>
                <a:ea typeface="黑体" panose="02010609060101010101" pitchFamily="49" charset="-122"/>
              </a:rPr>
              <a:t>②过程：</a:t>
            </a:r>
          </a:p>
          <a:p>
            <a:pPr>
              <a:spcBef>
                <a:spcPct val="50000"/>
              </a:spcBef>
            </a:pPr>
            <a:endParaRPr lang="en-US" altLang="zh-CN" sz="2335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335" b="1" dirty="0">
                <a:latin typeface="黑体" panose="02010609060101010101" pitchFamily="49" charset="-122"/>
                <a:ea typeface="黑体" panose="02010609060101010101" pitchFamily="49" charset="-122"/>
              </a:rPr>
              <a:t>③成果</a:t>
            </a:r>
            <a:r>
              <a:rPr lang="zh-CN" altLang="en-US" sz="2335" b="1" dirty="0">
                <a:solidFill>
                  <a:schemeClr val="bg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</a:p>
        </p:txBody>
      </p:sp>
      <p:sp>
        <p:nvSpPr>
          <p:cNvPr id="15364" name="文本框 15363"/>
          <p:cNvSpPr txBox="1"/>
          <p:nvPr/>
        </p:nvSpPr>
        <p:spPr>
          <a:xfrm>
            <a:off x="2012157" y="1845469"/>
            <a:ext cx="4980781" cy="450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335" b="1" dirty="0">
                <a:solidFill>
                  <a:srgbClr val="0000FF"/>
                </a:solidFill>
                <a:latin typeface="Times New Roman" panose="02020603050405020304" charset="0"/>
                <a:ea typeface="黑体" panose="02010609060101010101" pitchFamily="49" charset="-122"/>
              </a:rPr>
              <a:t>执行五年计划</a:t>
            </a:r>
            <a:r>
              <a:rPr lang="zh-CN" altLang="en-US" sz="2335" b="1" dirty="0">
                <a:solidFill>
                  <a:schemeClr val="bg2"/>
                </a:solidFill>
                <a:latin typeface="Times New Roman" panose="02020603050405020304" charset="0"/>
                <a:ea typeface="黑体" panose="02010609060101010101" pitchFamily="49" charset="-122"/>
              </a:rPr>
              <a:t>；</a:t>
            </a:r>
            <a:r>
              <a:rPr lang="zh-CN" altLang="en-US" sz="2335" b="1" dirty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</a:rPr>
              <a:t>重点发展重工业</a:t>
            </a:r>
            <a:r>
              <a:rPr lang="zh-CN" altLang="en-US" sz="2335" b="1" dirty="0">
                <a:solidFill>
                  <a:schemeClr val="bg2"/>
                </a:solidFill>
                <a:latin typeface="Times New Roman" panose="02020603050405020304" charset="0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15365" name="文本框 15364"/>
          <p:cNvSpPr txBox="1"/>
          <p:nvPr/>
        </p:nvSpPr>
        <p:spPr>
          <a:xfrm>
            <a:off x="2012421" y="2887663"/>
            <a:ext cx="5040313" cy="450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335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1928-1937</a:t>
            </a:r>
            <a:r>
              <a:rPr lang="zh-CN" altLang="en-US" sz="2335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335" b="1" dirty="0">
                <a:solidFill>
                  <a:schemeClr val="bg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335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完成两个五年计划</a:t>
            </a:r>
            <a:r>
              <a:rPr lang="zh-CN" altLang="en-US" sz="2335" b="1" dirty="0">
                <a:solidFill>
                  <a:schemeClr val="bg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15366" name="文本框 15365"/>
          <p:cNvSpPr txBox="1"/>
          <p:nvPr/>
        </p:nvSpPr>
        <p:spPr>
          <a:xfrm>
            <a:off x="1931458" y="3929063"/>
            <a:ext cx="5617104" cy="81026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335" b="1" dirty="0">
                <a:solidFill>
                  <a:srgbClr val="0000FF"/>
                </a:solidFill>
                <a:latin typeface="Times New Roman" panose="02020603050405020304" charset="0"/>
                <a:ea typeface="黑体" panose="02010609060101010101" pitchFamily="49" charset="-122"/>
              </a:rPr>
              <a:t>苏联由</a:t>
            </a:r>
            <a:r>
              <a:rPr lang="zh-CN" altLang="en-US" sz="2335" b="1" dirty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</a:rPr>
              <a:t>传统的农业国变成强盛的工业国</a:t>
            </a:r>
            <a:r>
              <a:rPr lang="zh-CN" altLang="en-US" sz="2335" b="1" dirty="0">
                <a:solidFill>
                  <a:schemeClr val="bg2"/>
                </a:solidFill>
                <a:latin typeface="Times New Roman" panose="02020603050405020304" charset="0"/>
                <a:ea typeface="黑体" panose="02010609060101010101" pitchFamily="49" charset="-122"/>
              </a:rPr>
              <a:t>，</a:t>
            </a:r>
            <a:r>
              <a:rPr lang="zh-CN" altLang="en-US" sz="2335" b="1" dirty="0">
                <a:solidFill>
                  <a:srgbClr val="0000FF"/>
                </a:solidFill>
                <a:latin typeface="Times New Roman" panose="02020603050405020304" charset="0"/>
                <a:ea typeface="黑体" panose="02010609060101010101" pitchFamily="49" charset="-122"/>
              </a:rPr>
              <a:t>国防力量大为增强。</a:t>
            </a:r>
          </a:p>
        </p:txBody>
      </p:sp>
      <p:sp>
        <p:nvSpPr>
          <p:cNvPr id="4" name="矩形 3"/>
          <p:cNvSpPr/>
          <p:nvPr/>
        </p:nvSpPr>
        <p:spPr>
          <a:xfrm>
            <a:off x="1059657" y="654844"/>
            <a:ext cx="5177896" cy="6045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335" b="1" dirty="0">
                <a:solidFill>
                  <a:srgbClr val="0000FF"/>
                </a:solidFill>
                <a:latin typeface="Comic Sans MS" panose="030F0702030302020204" pitchFamily="66" charset="0"/>
              </a:rPr>
              <a:t>1.</a:t>
            </a:r>
            <a:r>
              <a:rPr lang="zh-CN" altLang="en-US" sz="3335" b="1" dirty="0">
                <a:solidFill>
                  <a:srgbClr val="0000FF"/>
                </a:solidFill>
                <a:latin typeface="Comic Sans MS" panose="030F0702030302020204" pitchFamily="66" charset="0"/>
              </a:rPr>
              <a:t>社会主义工业化</a:t>
            </a: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762000" y="0"/>
            <a:ext cx="5330825" cy="6553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65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二、苏联的社会主义建设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  <p:bldP spid="15366" grpId="0" bldLvl="0" animBg="1"/>
      <p:bldP spid="4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文本框 15362"/>
          <p:cNvSpPr txBox="1"/>
          <p:nvPr/>
        </p:nvSpPr>
        <p:spPr>
          <a:xfrm>
            <a:off x="762000" y="178594"/>
            <a:ext cx="6090708" cy="1529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335" b="1" dirty="0">
              <a:solidFill>
                <a:schemeClr val="bg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2335" b="1" dirty="0">
              <a:solidFill>
                <a:schemeClr val="bg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2335" b="1" dirty="0">
              <a:solidFill>
                <a:schemeClr val="bg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155" name="矩形 3"/>
          <p:cNvSpPr/>
          <p:nvPr/>
        </p:nvSpPr>
        <p:spPr>
          <a:xfrm>
            <a:off x="1357313" y="535782"/>
            <a:ext cx="3690938" cy="6045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335" b="1" dirty="0">
                <a:solidFill>
                  <a:srgbClr val="0000FF"/>
                </a:solidFill>
                <a:latin typeface="Comic Sans MS" panose="030F0702030302020204" pitchFamily="66" charset="0"/>
              </a:rPr>
              <a:t>1.</a:t>
            </a:r>
            <a:r>
              <a:rPr lang="zh-CN" altLang="en-US" sz="3335" b="1" dirty="0">
                <a:solidFill>
                  <a:srgbClr val="0000FF"/>
                </a:solidFill>
                <a:latin typeface="Comic Sans MS" panose="030F0702030302020204" pitchFamily="66" charset="0"/>
              </a:rPr>
              <a:t>社会主义工业化</a:t>
            </a: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762000" y="0"/>
            <a:ext cx="6266815" cy="6553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65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二、社会主义建设道路的探索</a:t>
            </a:r>
          </a:p>
        </p:txBody>
      </p:sp>
      <p:sp>
        <p:nvSpPr>
          <p:cNvPr id="49157" name="矩形 13"/>
          <p:cNvSpPr/>
          <p:nvPr/>
        </p:nvSpPr>
        <p:spPr>
          <a:xfrm>
            <a:off x="1631950" y="1382448"/>
            <a:ext cx="6310313" cy="296354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665" b="1" dirty="0">
                <a:latin typeface="Comic Sans MS" panose="030F0702030302020204" pitchFamily="66" charset="0"/>
              </a:rPr>
              <a:t>1928--1937</a:t>
            </a:r>
            <a:r>
              <a:rPr lang="zh-CN" altLang="en-US" sz="2665" b="1" dirty="0">
                <a:latin typeface="Comic Sans MS" panose="030F0702030302020204" pitchFamily="66" charset="0"/>
              </a:rPr>
              <a:t>年两个五年计划期间，苏联共建成</a:t>
            </a:r>
            <a:r>
              <a:rPr lang="en-US" altLang="zh-CN" sz="2665" b="1" dirty="0">
                <a:latin typeface="Comic Sans MS" panose="030F0702030302020204" pitchFamily="66" charset="0"/>
              </a:rPr>
              <a:t>6000</a:t>
            </a:r>
            <a:r>
              <a:rPr lang="zh-CN" altLang="en-US" sz="2665" b="1" dirty="0">
                <a:latin typeface="Comic Sans MS" panose="030F0702030302020204" pitchFamily="66" charset="0"/>
              </a:rPr>
              <a:t>多个大型工矿企业，建立起飞机、汽车、拖拉机、化工、电力、机器制造等部门，形成了比较完备的</a:t>
            </a:r>
            <a:r>
              <a:rPr lang="zh-CN" altLang="en-US" sz="2665" b="1" dirty="0">
                <a:solidFill>
                  <a:srgbClr val="FF0000"/>
                </a:solidFill>
                <a:latin typeface="Comic Sans MS" panose="030F0702030302020204" pitchFamily="66" charset="0"/>
              </a:rPr>
              <a:t>工业体系</a:t>
            </a:r>
            <a:r>
              <a:rPr lang="zh-CN" altLang="en-US" sz="2665" b="1" dirty="0">
                <a:latin typeface="Comic Sans MS" panose="030F0702030302020204" pitchFamily="66" charset="0"/>
              </a:rPr>
              <a:t>。苏联由农业国变成世界一流的工业强国。</a:t>
            </a:r>
            <a:r>
              <a:rPr lang="en-US" altLang="zh-CN" sz="2665" b="1" dirty="0">
                <a:latin typeface="Comic Sans MS" panose="030F0702030302020204" pitchFamily="66" charset="0"/>
              </a:rPr>
              <a:t>1940</a:t>
            </a:r>
            <a:r>
              <a:rPr lang="zh-CN" altLang="en-US" sz="2665" b="1" dirty="0">
                <a:latin typeface="Comic Sans MS" panose="030F0702030302020204" pitchFamily="66" charset="0"/>
              </a:rPr>
              <a:t>年，工业总产值超过德、英、法，跃居欧洲第一位，世界第二位。</a:t>
            </a:r>
          </a:p>
        </p:txBody>
      </p:sp>
      <p:grpSp>
        <p:nvGrpSpPr>
          <p:cNvPr id="2" name="Group 7"/>
          <p:cNvGrpSpPr/>
          <p:nvPr/>
        </p:nvGrpSpPr>
        <p:grpSpPr>
          <a:xfrm>
            <a:off x="1631686" y="1126067"/>
            <a:ext cx="6250781" cy="4182769"/>
            <a:chOff x="-25" y="628"/>
            <a:chExt cx="5171" cy="2416"/>
          </a:xfrm>
        </p:grpSpPr>
        <p:pic>
          <p:nvPicPr>
            <p:cNvPr id="49159" name="Picture 8" descr="第聂伯河水电站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25" y="628"/>
              <a:ext cx="5171" cy="184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9160" name="Text Box 9"/>
            <p:cNvSpPr txBox="1"/>
            <p:nvPr/>
          </p:nvSpPr>
          <p:spPr>
            <a:xfrm>
              <a:off x="335" y="2517"/>
              <a:ext cx="4581" cy="527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665" b="1" dirty="0">
                  <a:latin typeface="Comic Sans MS" panose="030F0702030302020204" pitchFamily="66" charset="0"/>
                </a:rPr>
                <a:t>苏联”一五“计划期间工业化的重要工程之一</a:t>
              </a:r>
              <a:r>
                <a:rPr lang="en-US" altLang="zh-CN" sz="2665" b="1" dirty="0">
                  <a:latin typeface="Comic Sans MS" panose="030F0702030302020204" pitchFamily="66" charset="0"/>
                </a:rPr>
                <a:t>——</a:t>
              </a:r>
              <a:r>
                <a:rPr lang="zh-CN" altLang="en-US" sz="2665" b="1" dirty="0">
                  <a:latin typeface="Comic Sans MS" panose="030F0702030302020204" pitchFamily="66" charset="0"/>
                </a:rPr>
                <a:t>第聂伯河水电站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/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ChangeArrowheads="1"/>
          </p:cNvSpPr>
          <p:nvPr/>
        </p:nvSpPr>
        <p:spPr bwMode="auto">
          <a:xfrm>
            <a:off x="3225271" y="2729178"/>
            <a:ext cx="309880" cy="321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endParaRPr lang="zh-CN" altLang="en-US" sz="1500" b="0">
              <a:solidFill>
                <a:srgbClr val="3399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2226" name="Rectangle 9"/>
          <p:cNvSpPr>
            <a:spLocks noChangeArrowheads="1"/>
          </p:cNvSpPr>
          <p:nvPr/>
        </p:nvSpPr>
        <p:spPr bwMode="auto">
          <a:xfrm>
            <a:off x="821532" y="716121"/>
            <a:ext cx="7500938" cy="321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500">
                <a:solidFill>
                  <a:srgbClr val="FF0000"/>
                </a:solidFill>
              </a:rPr>
              <a:t>    苏联的工业化与英国的工业化相比，有哪些显著的不同点？ </a:t>
            </a:r>
          </a:p>
        </p:txBody>
      </p:sp>
      <p:graphicFrame>
        <p:nvGraphicFramePr>
          <p:cNvPr id="31748" name="Group 4"/>
          <p:cNvGraphicFramePr>
            <a:graphicFrameLocks noGrp="1"/>
          </p:cNvGraphicFramePr>
          <p:nvPr/>
        </p:nvGraphicFramePr>
        <p:xfrm>
          <a:off x="1059657" y="1547813"/>
          <a:ext cx="7081520" cy="3988435"/>
        </p:xfrm>
        <a:graphic>
          <a:graphicData uri="http://schemas.openxmlformats.org/drawingml/2006/table">
            <a:tbl>
              <a:tblPr/>
              <a:tblGrid>
                <a:gridCol w="833755"/>
                <a:gridCol w="1080135"/>
                <a:gridCol w="1467485"/>
                <a:gridCol w="1146810"/>
                <a:gridCol w="1278255"/>
                <a:gridCol w="1275080"/>
              </a:tblGrid>
              <a:tr h="11709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335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项目</a:t>
                      </a:r>
                      <a:endParaRPr kumimoji="0" lang="zh-CN" altLang="en-US" sz="2335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76199" marR="76199" marT="38099" marB="38099" anchor="ctr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335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时间</a:t>
                      </a:r>
                      <a:endParaRPr kumimoji="0" lang="zh-CN" altLang="en-US" sz="2335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76199" marR="76199" marT="38099" marB="38099" anchor="ctr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335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开始时的</a:t>
                      </a:r>
                      <a:endParaRPr kumimoji="0" lang="en-US" altLang="zh-CN" sz="2335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335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重点部门</a:t>
                      </a:r>
                      <a:endParaRPr kumimoji="0" lang="zh-CN" altLang="en-US" sz="2335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76199" marR="76199" marT="38099" marB="38099" anchor="ctr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335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社会</a:t>
                      </a:r>
                      <a:endParaRPr kumimoji="0" lang="en-US" altLang="zh-CN" sz="2335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335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制度</a:t>
                      </a:r>
                      <a:endParaRPr kumimoji="0" lang="zh-CN" altLang="en-US" sz="2335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76199" marR="76199" marT="38099" marB="38099" anchor="ctr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335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经济</a:t>
                      </a:r>
                      <a:endParaRPr kumimoji="0" lang="en-US" altLang="zh-CN" sz="2335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335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体制</a:t>
                      </a:r>
                      <a:endParaRPr kumimoji="0" lang="zh-CN" altLang="en-US" sz="2335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76199" marR="76199" marT="38099" marB="38099" anchor="ctr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335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资金</a:t>
                      </a:r>
                      <a:endParaRPr kumimoji="0" lang="en-US" altLang="zh-CN" sz="2335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335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来源</a:t>
                      </a:r>
                      <a:endParaRPr kumimoji="0" lang="zh-CN" altLang="en-US" sz="2335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76199" marR="76199" marT="38099" marB="38099" anchor="ctr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957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335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英国</a:t>
                      </a:r>
                      <a:endParaRPr kumimoji="0" lang="zh-CN" altLang="en-US" sz="2335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76199" marR="76199" marT="38099" marB="38099" anchor="ctr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76199" marR="76199" marT="38099" marB="38099" anchor="ctr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76199" marR="76199" marT="38099" marB="38099" anchor="ctr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76199" marR="76199" marT="38099" marB="38099" anchor="ctr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76199" marR="76199" marT="38099" marB="38099" anchor="ctr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76199" marR="76199" marT="38099" marB="38099" anchor="ctr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17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335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苏联</a:t>
                      </a:r>
                      <a:endParaRPr kumimoji="0" lang="zh-CN" altLang="en-US" sz="2335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76199" marR="76199" marT="38099" marB="38099" anchor="ctr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1665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76199" marR="76199" marT="38099" marB="38099" anchor="ctr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1665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76199" marR="76199" marT="38099" marB="38099" anchor="ctr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1665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76199" marR="76199" marT="38099" marB="38099" anchor="ctr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1665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76199" marR="76199" marT="38099" marB="38099" anchor="ctr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1665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76199" marR="76199" marT="38099" marB="38099" anchor="ctr"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1778" name="矩形 6"/>
          <p:cNvSpPr>
            <a:spLocks noChangeArrowheads="1"/>
          </p:cNvSpPr>
          <p:nvPr/>
        </p:nvSpPr>
        <p:spPr bwMode="auto">
          <a:xfrm>
            <a:off x="1952625" y="2869407"/>
            <a:ext cx="1012032" cy="1014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00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18</a:t>
            </a:r>
            <a:r>
              <a:rPr lang="zh-CN" altLang="en-US" sz="2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世纪中到</a:t>
            </a:r>
            <a:r>
              <a:rPr lang="en-US" altLang="zh-CN" sz="200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19</a:t>
            </a:r>
            <a:r>
              <a:rPr lang="zh-CN" altLang="en-US" sz="2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世纪中</a:t>
            </a:r>
            <a:endParaRPr lang="zh-CN" altLang="en-US" sz="200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79" name="矩形 5"/>
          <p:cNvSpPr>
            <a:spLocks noChangeArrowheads="1"/>
          </p:cNvSpPr>
          <p:nvPr/>
        </p:nvSpPr>
        <p:spPr bwMode="auto">
          <a:xfrm>
            <a:off x="3024188" y="3058583"/>
            <a:ext cx="1369219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2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轻工业</a:t>
            </a:r>
            <a:endParaRPr lang="en-US" altLang="zh-CN" sz="200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ctr">
              <a:spcBef>
                <a:spcPct val="0"/>
              </a:spcBef>
            </a:pPr>
            <a:r>
              <a:rPr lang="en-US" altLang="zh-CN" sz="200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</a:t>
            </a:r>
            <a:r>
              <a:rPr lang="zh-CN" altLang="en-US" sz="2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棉纺织</a:t>
            </a:r>
            <a:r>
              <a:rPr lang="en-US" altLang="zh-CN" sz="200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endParaRPr lang="en-US" altLang="zh-CN" sz="200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31780" name="矩形 6"/>
          <p:cNvSpPr>
            <a:spLocks noChangeArrowheads="1"/>
          </p:cNvSpPr>
          <p:nvPr/>
        </p:nvSpPr>
        <p:spPr bwMode="auto">
          <a:xfrm>
            <a:off x="4572000" y="3058583"/>
            <a:ext cx="892969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2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资本</a:t>
            </a:r>
            <a:endParaRPr lang="en-US" altLang="zh-CN" sz="200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ctr">
              <a:spcBef>
                <a:spcPct val="0"/>
              </a:spcBef>
            </a:pPr>
            <a:r>
              <a:rPr lang="zh-CN" altLang="en-US" sz="2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主义</a:t>
            </a:r>
            <a:endParaRPr lang="zh-CN" altLang="en-US" sz="200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81" name="矩形 7"/>
          <p:cNvSpPr>
            <a:spLocks noChangeArrowheads="1"/>
          </p:cNvSpPr>
          <p:nvPr/>
        </p:nvSpPr>
        <p:spPr bwMode="auto">
          <a:xfrm>
            <a:off x="5703094" y="3058583"/>
            <a:ext cx="1012031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2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自由</a:t>
            </a:r>
            <a:endParaRPr lang="en-US" altLang="zh-CN" sz="200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ctr">
              <a:spcBef>
                <a:spcPct val="0"/>
              </a:spcBef>
            </a:pPr>
            <a:r>
              <a:rPr lang="zh-CN" altLang="en-US" sz="2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竞争</a:t>
            </a:r>
            <a:endParaRPr lang="zh-CN" altLang="en-US" sz="200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82" name="矩形 8"/>
          <p:cNvSpPr>
            <a:spLocks noChangeArrowheads="1"/>
          </p:cNvSpPr>
          <p:nvPr/>
        </p:nvSpPr>
        <p:spPr bwMode="auto">
          <a:xfrm>
            <a:off x="6834188" y="3036094"/>
            <a:ext cx="1309688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2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殖民掠夺</a:t>
            </a:r>
            <a:endParaRPr lang="en-US" altLang="zh-CN" sz="200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ctr">
              <a:spcBef>
                <a:spcPct val="0"/>
              </a:spcBef>
            </a:pPr>
            <a:r>
              <a:rPr lang="zh-CN" altLang="en-US" sz="2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举借外债</a:t>
            </a:r>
            <a:endParaRPr lang="zh-CN" altLang="en-US" sz="200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83" name="矩形 9"/>
          <p:cNvSpPr>
            <a:spLocks noChangeArrowheads="1"/>
          </p:cNvSpPr>
          <p:nvPr/>
        </p:nvSpPr>
        <p:spPr bwMode="auto">
          <a:xfrm>
            <a:off x="1893094" y="4427803"/>
            <a:ext cx="1131093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1928</a:t>
            </a:r>
            <a:r>
              <a:rPr lang="zh-CN" altLang="en-US" sz="2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到</a:t>
            </a:r>
            <a:r>
              <a:rPr lang="en-US" altLang="zh-CN" sz="2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1937</a:t>
            </a:r>
            <a:r>
              <a:rPr lang="zh-CN" altLang="en-US" sz="2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endParaRPr lang="zh-CN" altLang="en-US" sz="2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84" name="矩形 10"/>
          <p:cNvSpPr>
            <a:spLocks noChangeArrowheads="1"/>
          </p:cNvSpPr>
          <p:nvPr/>
        </p:nvSpPr>
        <p:spPr bwMode="auto">
          <a:xfrm>
            <a:off x="3194024" y="4583907"/>
            <a:ext cx="944880" cy="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2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重工业</a:t>
            </a:r>
            <a:endParaRPr lang="zh-CN" altLang="en-US" sz="2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85" name="矩形 11"/>
          <p:cNvSpPr>
            <a:spLocks noChangeArrowheads="1"/>
          </p:cNvSpPr>
          <p:nvPr/>
        </p:nvSpPr>
        <p:spPr bwMode="auto">
          <a:xfrm>
            <a:off x="4690904" y="4464844"/>
            <a:ext cx="690880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2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社会</a:t>
            </a:r>
            <a:endParaRPr lang="en-US" altLang="zh-CN" sz="20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ctr">
              <a:spcBef>
                <a:spcPct val="0"/>
              </a:spcBef>
            </a:pPr>
            <a:r>
              <a:rPr lang="zh-CN" altLang="en-US" sz="2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主义</a:t>
            </a:r>
            <a:endParaRPr lang="zh-CN" altLang="en-US" sz="2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86" name="矩形 12"/>
          <p:cNvSpPr>
            <a:spLocks noChangeArrowheads="1"/>
          </p:cNvSpPr>
          <p:nvPr/>
        </p:nvSpPr>
        <p:spPr bwMode="auto">
          <a:xfrm>
            <a:off x="5703094" y="4286250"/>
            <a:ext cx="1131093" cy="1014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2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高度集中的计划建设</a:t>
            </a:r>
            <a:endParaRPr lang="zh-CN" altLang="en-US" sz="2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87" name="矩形 13"/>
          <p:cNvSpPr>
            <a:spLocks noChangeArrowheads="1"/>
          </p:cNvSpPr>
          <p:nvPr/>
        </p:nvSpPr>
        <p:spPr bwMode="auto">
          <a:xfrm>
            <a:off x="6893719" y="4298157"/>
            <a:ext cx="1180042" cy="1322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2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运用行政手段高积累多投资</a:t>
            </a:r>
            <a:endParaRPr lang="zh-CN" altLang="en-US" sz="2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7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7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7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7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7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7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7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7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7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7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1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78" grpId="0" autoUpdateAnimBg="0"/>
      <p:bldP spid="31779" grpId="0" autoUpdateAnimBg="0"/>
      <p:bldP spid="31780" grpId="0" autoUpdateAnimBg="0"/>
      <p:bldP spid="31781" grpId="0" autoUpdateAnimBg="0"/>
      <p:bldP spid="31782" grpId="0" autoUpdateAnimBg="0"/>
      <p:bldP spid="31783" grpId="0" autoUpdateAnimBg="0"/>
      <p:bldP spid="31784" grpId="0" autoUpdateAnimBg="0"/>
      <p:bldP spid="31785" grpId="0" autoUpdateAnimBg="0"/>
      <p:bldP spid="31786" grpId="0" autoUpdateAnimBg="0"/>
      <p:bldP spid="31787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标题 1"/>
          <p:cNvSpPr>
            <a:spLocks noGrp="1"/>
          </p:cNvSpPr>
          <p:nvPr>
            <p:ph type="title" idx="4294967295"/>
          </p:nvPr>
        </p:nvSpPr>
        <p:spPr>
          <a:xfrm>
            <a:off x="969594" y="234653"/>
            <a:ext cx="7262813" cy="1182688"/>
          </a:xfrm>
        </p:spPr>
        <p:txBody>
          <a:bodyPr>
            <a:normAutofit fontScale="90000"/>
          </a:bodyPr>
          <a:lstStyle/>
          <a:p>
            <a:pPr algn="l"/>
            <a:r>
              <a:rPr kumimoji="0" lang="zh-CN" altLang="en-US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苏联的工业化和资本主义国家的工业化不同道路的原因？</a:t>
            </a:r>
          </a:p>
        </p:txBody>
      </p:sp>
      <p:sp>
        <p:nvSpPr>
          <p:cNvPr id="32771" name="TextBox 4"/>
          <p:cNvSpPr txBox="1">
            <a:spLocks noChangeArrowheads="1"/>
          </p:cNvSpPr>
          <p:nvPr/>
        </p:nvSpPr>
        <p:spPr bwMode="auto">
          <a:xfrm>
            <a:off x="1031875" y="1717373"/>
            <a:ext cx="7141104" cy="3374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zh-CN" sz="2665" dirty="0" smtClean="0">
                <a:solidFill>
                  <a:srgbClr val="000000"/>
                </a:solidFill>
              </a:rPr>
              <a:t>1</a:t>
            </a:r>
            <a:r>
              <a:rPr lang="zh-CN" altLang="en-US" sz="2665" dirty="0">
                <a:solidFill>
                  <a:srgbClr val="000000"/>
                </a:solidFill>
              </a:rPr>
              <a:t>、社会制度不同；</a:t>
            </a:r>
            <a:endParaRPr lang="en-US" altLang="zh-CN" sz="2665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</a:pPr>
            <a:r>
              <a:rPr lang="en-US" altLang="zh-CN" sz="2665" dirty="0" smtClean="0">
                <a:solidFill>
                  <a:srgbClr val="000000"/>
                </a:solidFill>
              </a:rPr>
              <a:t>2</a:t>
            </a:r>
            <a:r>
              <a:rPr lang="zh-CN" altLang="en-US" sz="2665" dirty="0">
                <a:solidFill>
                  <a:srgbClr val="000000"/>
                </a:solidFill>
              </a:rPr>
              <a:t>、苏联的工业化是人类历史上最史无前例的事业，没有成功的经验可供借鉴，是建设社会主义新社会的第一次试验；</a:t>
            </a:r>
            <a:endParaRPr lang="en-US" altLang="zh-CN" sz="2665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</a:pPr>
            <a:r>
              <a:rPr lang="en-US" altLang="zh-CN" sz="2665" dirty="0" smtClean="0">
                <a:solidFill>
                  <a:srgbClr val="000000"/>
                </a:solidFill>
              </a:rPr>
              <a:t>3</a:t>
            </a:r>
            <a:r>
              <a:rPr lang="zh-CN" altLang="en-US" sz="2665" dirty="0">
                <a:solidFill>
                  <a:srgbClr val="000000"/>
                </a:solidFill>
              </a:rPr>
              <a:t>、起步的经济基础不同，苏联的工业化是在十分艰苦的历史条件下进行的，外部受到帝国主义的威胁和包围，而国内原有的经济文化和技术基础十分落后，资金十分短缺。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文本框 16389"/>
          <p:cNvSpPr txBox="1"/>
          <p:nvPr/>
        </p:nvSpPr>
        <p:spPr>
          <a:xfrm>
            <a:off x="1120511" y="1177396"/>
            <a:ext cx="1739635" cy="42760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665" b="1" dirty="0">
              <a:solidFill>
                <a:schemeClr val="bg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335" b="1" dirty="0">
                <a:latin typeface="黑体" panose="02010609060101010101" pitchFamily="49" charset="-122"/>
                <a:ea typeface="黑体" panose="02010609060101010101" pitchFamily="49" charset="-122"/>
              </a:rPr>
              <a:t>①背景：</a:t>
            </a:r>
          </a:p>
          <a:p>
            <a:pPr>
              <a:spcBef>
                <a:spcPct val="50000"/>
              </a:spcBef>
            </a:pPr>
            <a:endParaRPr lang="zh-CN" altLang="en-US" sz="2335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335" b="1" dirty="0">
                <a:latin typeface="黑体" panose="02010609060101010101" pitchFamily="49" charset="-122"/>
                <a:ea typeface="黑体" panose="02010609060101010101" pitchFamily="49" charset="-122"/>
              </a:rPr>
              <a:t>②目的：</a:t>
            </a:r>
          </a:p>
          <a:p>
            <a:pPr>
              <a:spcBef>
                <a:spcPct val="50000"/>
              </a:spcBef>
            </a:pPr>
            <a:endParaRPr lang="zh-CN" altLang="en-US" sz="2335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335" b="1" dirty="0">
                <a:latin typeface="黑体" panose="02010609060101010101" pitchFamily="49" charset="-122"/>
                <a:ea typeface="黑体" panose="02010609060101010101" pitchFamily="49" charset="-122"/>
              </a:rPr>
              <a:t>③措施：</a:t>
            </a:r>
          </a:p>
          <a:p>
            <a:pPr>
              <a:spcBef>
                <a:spcPct val="50000"/>
              </a:spcBef>
            </a:pPr>
            <a:endParaRPr lang="en-US" altLang="zh-CN" sz="2335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335" b="1" dirty="0">
                <a:latin typeface="黑体" panose="02010609060101010101" pitchFamily="49" charset="-122"/>
                <a:ea typeface="黑体" panose="02010609060101010101" pitchFamily="49" charset="-122"/>
              </a:rPr>
              <a:t>④时间：</a:t>
            </a:r>
          </a:p>
        </p:txBody>
      </p:sp>
      <p:sp>
        <p:nvSpPr>
          <p:cNvPr id="16391" name="文本框 16390"/>
          <p:cNvSpPr txBox="1"/>
          <p:nvPr/>
        </p:nvSpPr>
        <p:spPr>
          <a:xfrm>
            <a:off x="2387865" y="1573742"/>
            <a:ext cx="5880364" cy="29133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3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1.1927</a:t>
            </a:r>
            <a:r>
              <a:rPr lang="zh-CN" altLang="zh-CN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—</a:t>
            </a:r>
            <a:r>
              <a:rPr lang="en-US" altLang="zh-CN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1928</a:t>
            </a:r>
            <a:r>
              <a:rPr lang="zh-CN" altLang="zh-CN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年，苏联发生了严重的粮食收购危机；</a:t>
            </a:r>
            <a:r>
              <a:rPr lang="en-US" altLang="zh-CN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2.</a:t>
            </a:r>
            <a:r>
              <a:rPr lang="zh-CN" altLang="en-US" sz="2000" b="1" dirty="0">
                <a:latin typeface="Times New Roman" panose="02020603050405020304" charset="0"/>
                <a:ea typeface="黑体" panose="02010609060101010101" pitchFamily="49" charset="-122"/>
              </a:rPr>
              <a:t>工业化进展迅速</a:t>
            </a:r>
          </a:p>
          <a:p>
            <a:pPr>
              <a:spcBef>
                <a:spcPct val="50000"/>
              </a:spcBef>
            </a:pPr>
            <a:endParaRPr lang="zh-CN" altLang="en-US" sz="2000" b="1" dirty="0">
              <a:latin typeface="Times New Roman" panose="0202060305040502030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000" b="1" dirty="0">
                <a:latin typeface="Times New Roman" panose="02020603050405020304" charset="0"/>
                <a:ea typeface="黑体" panose="02010609060101010101" pitchFamily="49" charset="-122"/>
              </a:rPr>
              <a:t>为了适应工业化的需要</a:t>
            </a:r>
          </a:p>
          <a:p>
            <a:pPr>
              <a:spcBef>
                <a:spcPct val="50000"/>
              </a:spcBef>
            </a:pPr>
            <a:endParaRPr lang="zh-CN" altLang="zh-CN" sz="20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zh-CN" altLang="zh-CN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斯大林用行政手段干预</a:t>
            </a:r>
            <a:r>
              <a:rPr lang="zh-CN" altLang="zh-CN" sz="2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lang="zh-CN" altLang="en-US" sz="2000" b="1" dirty="0">
                <a:latin typeface="Times New Roman" panose="02020603050405020304" charset="0"/>
                <a:ea typeface="黑体" panose="02010609060101010101" pitchFamily="49" charset="-122"/>
              </a:rPr>
              <a:t>放弃新经济政策，强迫农民加入集体农庄，打击富农。</a:t>
            </a:r>
          </a:p>
        </p:txBody>
      </p:sp>
      <p:sp>
        <p:nvSpPr>
          <p:cNvPr id="16392" name="文本框 16391"/>
          <p:cNvSpPr txBox="1"/>
          <p:nvPr/>
        </p:nvSpPr>
        <p:spPr>
          <a:xfrm>
            <a:off x="2317856" y="5002372"/>
            <a:ext cx="5401469" cy="450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335" b="1" dirty="0">
                <a:latin typeface="黑体" panose="02010609060101010101" pitchFamily="49" charset="-122"/>
                <a:ea typeface="黑体" panose="02010609060101010101" pitchFamily="49" charset="-122"/>
              </a:rPr>
              <a:t>30</a:t>
            </a:r>
            <a:r>
              <a:rPr lang="zh-CN" altLang="en-US" sz="2335" b="1" dirty="0">
                <a:latin typeface="黑体" panose="02010609060101010101" pitchFamily="49" charset="-122"/>
                <a:ea typeface="黑体" panose="02010609060101010101" pitchFamily="49" charset="-122"/>
              </a:rPr>
              <a:t>年代开始</a:t>
            </a:r>
            <a:r>
              <a:rPr lang="en-US" altLang="zh-CN" sz="2335" b="1" dirty="0">
                <a:latin typeface="黑体" panose="02010609060101010101" pitchFamily="49" charset="-122"/>
                <a:ea typeface="黑体" panose="02010609060101010101" pitchFamily="49" charset="-122"/>
              </a:rPr>
              <a:t>--1937</a:t>
            </a:r>
            <a:r>
              <a:rPr lang="zh-CN" altLang="en-US" sz="2335" b="1" dirty="0">
                <a:latin typeface="黑体" panose="02010609060101010101" pitchFamily="49" charset="-122"/>
                <a:ea typeface="黑体" panose="02010609060101010101" pitchFamily="49" charset="-122"/>
              </a:rPr>
              <a:t>年，完成农业集体化</a:t>
            </a: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762000" y="0"/>
            <a:ext cx="6266815" cy="6553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65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二、社会主义建设道路的探索</a:t>
            </a:r>
          </a:p>
        </p:txBody>
      </p:sp>
      <p:sp>
        <p:nvSpPr>
          <p:cNvPr id="13" name="矩形 12"/>
          <p:cNvSpPr/>
          <p:nvPr/>
        </p:nvSpPr>
        <p:spPr>
          <a:xfrm>
            <a:off x="1297782" y="773907"/>
            <a:ext cx="3988593" cy="6045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335" b="1" dirty="0">
                <a:solidFill>
                  <a:srgbClr val="0000FF"/>
                </a:solidFill>
                <a:latin typeface="Comic Sans MS" panose="030F0702030302020204" pitchFamily="66" charset="0"/>
              </a:rPr>
              <a:t>2.</a:t>
            </a:r>
            <a:r>
              <a:rPr lang="zh-CN" altLang="en-US" sz="3335" b="1" dirty="0">
                <a:solidFill>
                  <a:srgbClr val="0000FF"/>
                </a:solidFill>
                <a:latin typeface="Comic Sans MS" panose="030F0702030302020204" pitchFamily="66" charset="0"/>
              </a:rPr>
              <a:t>农业集体化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/>
          <p:nvPr/>
        </p:nvSpPr>
        <p:spPr>
          <a:xfrm>
            <a:off x="1212056" y="1113897"/>
            <a:ext cx="6317457" cy="1983846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indent="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在莫斯科市政府召开的一次会议上，一位农民代表说：“你们号召我们改进耕作，实现机械化。这样我们就会得到发展，我们的收入将增加，我们将有更多的马、牛和机器，到那时你们会怎样呢</a:t>
            </a:r>
            <a:r>
              <a:rPr lang="en-US" altLang="zh-CN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?”</a:t>
            </a:r>
          </a:p>
          <a:p>
            <a:pPr indent="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得到的回答是：“我们将把你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作为富农加以剥夺</a:t>
            </a: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 ”</a:t>
            </a:r>
          </a:p>
          <a:p>
            <a:pPr indent="0" algn="r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姜长斌</a:t>
            </a:r>
            <a:r>
              <a:rPr lang="en-US" altLang="zh-CN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读懂斯大林</a:t>
            </a:r>
            <a:r>
              <a:rPr lang="en-US" altLang="zh-CN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endParaRPr lang="en-US" altLang="zh-CN" sz="20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676" name="Text Box 4"/>
          <p:cNvSpPr txBox="1"/>
          <p:nvPr>
            <p:custDataLst>
              <p:tags r:id="rId2"/>
            </p:custDataLst>
          </p:nvPr>
        </p:nvSpPr>
        <p:spPr>
          <a:xfrm>
            <a:off x="1122992" y="3405512"/>
            <a:ext cx="6317853" cy="20916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实现农业集体化以后</a:t>
            </a:r>
            <a:r>
              <a:rPr lang="en-US" altLang="zh-CN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苏联政府采取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提高工业品价降低农产品价格的办法，要农民为工业化提供资金</a:t>
            </a:r>
            <a:r>
              <a:rPr lang="en-US" altLang="zh-CN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r>
              <a:rPr lang="en-US" altLang="zh-CN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据统计</a:t>
            </a:r>
            <a:r>
              <a:rPr lang="en-US" altLang="zh-CN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从农民手中拿走的粮食，约占其收获量的</a:t>
            </a:r>
            <a:r>
              <a:rPr lang="en-US" altLang="zh-CN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40%</a:t>
            </a: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，而粮食收购价远低于生产成本。</a:t>
            </a:r>
            <a:r>
              <a:rPr lang="en-US" altLang="zh-CN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一五计划期间，通过这些办法从农民手中得到的资金，在工业化资金中约占</a:t>
            </a:r>
            <a:r>
              <a:rPr lang="en-US" altLang="zh-CN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1/3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550944" y="1244600"/>
            <a:ext cx="644525" cy="3460750"/>
          </a:xfrm>
          <a:prstGeom prst="rect">
            <a:avLst/>
          </a:prstGeom>
          <a:solidFill>
            <a:srgbClr val="FFFF00"/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 sz="3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农民还有积极性吗？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364058" y="591608"/>
            <a:ext cx="4464746" cy="450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335" b="1" dirty="0">
                <a:latin typeface="微软雅黑" panose="020B0503020204020204" charset="-122"/>
                <a:ea typeface="微软雅黑" panose="020B0503020204020204" charset="-122"/>
              </a:rPr>
              <a:t>三、苏联的农业集体化</a:t>
            </a:r>
            <a:r>
              <a:rPr lang="zh-CN" altLang="en-US" sz="2335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【斯大林】</a:t>
            </a:r>
            <a:endParaRPr lang="zh-CN" altLang="en-US" sz="2335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  <p:bldP spid="2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/>
          <p:nvPr/>
        </p:nvSpPr>
        <p:spPr>
          <a:xfrm>
            <a:off x="1047750" y="229129"/>
            <a:ext cx="5642769" cy="9525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zh-CN" altLang="zh-CN" sz="2335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335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集体农庄</a:t>
            </a:r>
            <a:r>
              <a:rPr lang="zh-CN" altLang="en-US" sz="2335" b="1" dirty="0">
                <a:solidFill>
                  <a:schemeClr val="tx1"/>
                </a:solidFill>
                <a:latin typeface="Garamond" panose="02020404030301010803" pitchFamily="18" charset="0"/>
              </a:rPr>
              <a:t>庄员伊万在河里捉到一条大鱼，高兴地回到家里和老婆说：</a:t>
            </a:r>
          </a:p>
        </p:txBody>
      </p:sp>
      <p:sp>
        <p:nvSpPr>
          <p:cNvPr id="29700" name="Rectangle 4"/>
          <p:cNvSpPr/>
          <p:nvPr/>
        </p:nvSpPr>
        <p:spPr>
          <a:xfrm>
            <a:off x="1143993" y="1236928"/>
            <a:ext cx="5143500" cy="206771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</a:pPr>
            <a:r>
              <a:rPr lang="zh-CN" altLang="en-US" sz="2665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看，我们有炸鱼吃了！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</a:pPr>
            <a:r>
              <a:rPr lang="zh-CN" altLang="en-US" sz="2665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没有油啊。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</a:pPr>
            <a:r>
              <a:rPr lang="zh-CN" altLang="en-US" sz="2665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那就煮！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</a:pPr>
            <a:r>
              <a:rPr lang="zh-CN" altLang="en-US" sz="2665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没锅。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</a:pPr>
            <a:r>
              <a:rPr lang="zh-CN" altLang="en-US" sz="2665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烤鱼！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</a:pPr>
            <a:r>
              <a:rPr lang="zh-CN" altLang="en-US" sz="2665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没柴。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endParaRPr lang="zh-CN" altLang="en-US" sz="2665" b="1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9701" name="Rectangle 5"/>
          <p:cNvSpPr/>
          <p:nvPr/>
        </p:nvSpPr>
        <p:spPr>
          <a:xfrm>
            <a:off x="1047750" y="3981980"/>
            <a:ext cx="5992019" cy="11703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335" b="1" dirty="0">
                <a:solidFill>
                  <a:schemeClr val="tx1"/>
                </a:solidFill>
                <a:latin typeface="宋体" panose="02010600030101010101" pitchFamily="2" charset="-122"/>
              </a:rPr>
              <a:t>伊万气死了，走到河边把鱼扔了回去。那鱼在水里划了一个半圆，上身出水，举起右鳍激动地高呼：“斯大林万岁！”。</a:t>
            </a:r>
          </a:p>
        </p:txBody>
      </p:sp>
      <p:pic>
        <p:nvPicPr>
          <p:cNvPr id="29702" name="Picture 6" descr="20080512_eadd15f2930d59ea56569G48g8Vb5aGZ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9336" y="4657991"/>
            <a:ext cx="1226344" cy="7699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7208441" y="904875"/>
            <a:ext cx="644525" cy="3460750"/>
          </a:xfrm>
          <a:prstGeom prst="rect">
            <a:avLst/>
          </a:prstGeom>
          <a:solidFill>
            <a:srgbClr val="FFFF00"/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 sz="3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农民还有积极性吗？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97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97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97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97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 build="p"/>
      <p:bldP spid="29701" grpId="0"/>
      <p:bldP spid="2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1025790" y="900563"/>
            <a:ext cx="6488906" cy="1732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335" b="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     </a:t>
            </a:r>
            <a:r>
              <a:rPr lang="zh-CN" altLang="en-US" sz="2665" dirty="0">
                <a:solidFill>
                  <a:srgbClr val="000000"/>
                </a:solidFill>
                <a:ea typeface="宋体" panose="02010600030101010101" pitchFamily="2" charset="-122"/>
              </a:rPr>
              <a:t>到</a:t>
            </a:r>
            <a:r>
              <a:rPr lang="en-US" altLang="zh-CN" sz="2665" dirty="0">
                <a:solidFill>
                  <a:srgbClr val="000000"/>
                </a:solidFill>
                <a:ea typeface="宋体" panose="02010600030101010101" pitchFamily="2" charset="-122"/>
              </a:rPr>
              <a:t>1937</a:t>
            </a:r>
            <a:r>
              <a:rPr lang="zh-CN" altLang="en-US" sz="2665" dirty="0">
                <a:solidFill>
                  <a:srgbClr val="000000"/>
                </a:solidFill>
                <a:ea typeface="宋体" panose="02010600030101010101" pitchFamily="2" charset="-122"/>
              </a:rPr>
              <a:t>年，全国基本完成工业集体化，参加集体农庄的农户，占全国农户的</a:t>
            </a:r>
            <a:r>
              <a:rPr lang="en-US" altLang="zh-CN" sz="2665" dirty="0">
                <a:solidFill>
                  <a:srgbClr val="000000"/>
                </a:solidFill>
                <a:ea typeface="宋体" panose="02010600030101010101" pitchFamily="2" charset="-122"/>
              </a:rPr>
              <a:t>93</a:t>
            </a:r>
            <a:r>
              <a:rPr lang="zh-CN" altLang="en-US" sz="2665" dirty="0">
                <a:solidFill>
                  <a:srgbClr val="000000"/>
                </a:solidFill>
                <a:ea typeface="宋体" panose="02010600030101010101" pitchFamily="2" charset="-122"/>
              </a:rPr>
              <a:t>％，耕地面积达</a:t>
            </a:r>
            <a:r>
              <a:rPr lang="en-US" altLang="zh-CN" sz="2665" dirty="0">
                <a:solidFill>
                  <a:srgbClr val="000000"/>
                </a:solidFill>
                <a:ea typeface="宋体" panose="02010600030101010101" pitchFamily="2" charset="-122"/>
              </a:rPr>
              <a:t>99</a:t>
            </a:r>
            <a:r>
              <a:rPr lang="zh-CN" altLang="en-US" sz="2665" dirty="0">
                <a:solidFill>
                  <a:srgbClr val="000000"/>
                </a:solidFill>
                <a:ea typeface="宋体" panose="02010600030101010101" pitchFamily="2" charset="-122"/>
              </a:rPr>
              <a:t>％，从而使社会主义成份在苏联的整个国民经济中占有绝对优势。 </a:t>
            </a:r>
          </a:p>
        </p:txBody>
      </p:sp>
      <p:sp>
        <p:nvSpPr>
          <p:cNvPr id="54274" name="Text Box 5"/>
          <p:cNvSpPr txBox="1">
            <a:spLocks noChangeArrowheads="1"/>
          </p:cNvSpPr>
          <p:nvPr/>
        </p:nvSpPr>
        <p:spPr bwMode="auto">
          <a:xfrm>
            <a:off x="1119188" y="428625"/>
            <a:ext cx="5357813" cy="553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3000" dirty="0">
                <a:solidFill>
                  <a:schemeClr val="tx2"/>
                </a:solidFill>
              </a:rPr>
              <a:t>农业集体化</a:t>
            </a:r>
          </a:p>
        </p:txBody>
      </p:sp>
      <p:pic>
        <p:nvPicPr>
          <p:cNvPr id="6" name="图片 5" descr="农民加入集体农庄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054" y="2625725"/>
            <a:ext cx="3521604" cy="2308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" name="图片 7" descr="集体农庄庄员在田间用餐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7129" y="2625725"/>
            <a:ext cx="3834871" cy="2308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矩形 6"/>
          <p:cNvSpPr/>
          <p:nvPr/>
        </p:nvSpPr>
        <p:spPr>
          <a:xfrm>
            <a:off x="1013354" y="4933950"/>
            <a:ext cx="3382433" cy="4508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335" b="1" dirty="0">
                <a:latin typeface="Times New Roman" panose="02020603050405020304" charset="0"/>
                <a:ea typeface="黑体" panose="02010609060101010101" pitchFamily="49" charset="-122"/>
              </a:rPr>
              <a:t>农民加入集体农庄</a:t>
            </a:r>
          </a:p>
        </p:txBody>
      </p:sp>
      <p:sp>
        <p:nvSpPr>
          <p:cNvPr id="9" name="文本框 16388"/>
          <p:cNvSpPr txBox="1"/>
          <p:nvPr/>
        </p:nvSpPr>
        <p:spPr>
          <a:xfrm>
            <a:off x="4547658" y="4933950"/>
            <a:ext cx="3755496" cy="4508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335" dirty="0">
                <a:latin typeface="Times New Roman" panose="02020603050405020304" charset="0"/>
                <a:ea typeface="黑体" panose="02010609060101010101" pitchFamily="49" charset="-122"/>
              </a:rPr>
              <a:t>集体农庄庄员在田间用餐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autoUpdateAnimBg="0"/>
      <p:bldP spid="7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/>
          <p:nvPr/>
        </p:nvSpPr>
        <p:spPr>
          <a:xfrm>
            <a:off x="3257021" y="2705365"/>
            <a:ext cx="309880" cy="321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endParaRPr lang="zh-CN" altLang="en-US" sz="1500" dirty="0">
              <a:solidFill>
                <a:srgbClr val="3399FF"/>
              </a:solidFill>
              <a:latin typeface="Comic Sans MS" panose="030F0702030302020204" pitchFamily="66" charset="0"/>
            </a:endParaRPr>
          </a:p>
        </p:txBody>
      </p:sp>
      <p:sp>
        <p:nvSpPr>
          <p:cNvPr id="56323" name="Rectangle 3"/>
          <p:cNvSpPr/>
          <p:nvPr/>
        </p:nvSpPr>
        <p:spPr>
          <a:xfrm>
            <a:off x="1121833" y="396875"/>
            <a:ext cx="6750844" cy="6045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endParaRPr lang="zh-CN" altLang="en-US" sz="3335" b="1" dirty="0">
              <a:solidFill>
                <a:schemeClr val="tx2"/>
              </a:solidFill>
              <a:latin typeface="Comic Sans MS" panose="030F0702030302020204" pitchFamily="66" charset="0"/>
              <a:ea typeface="隶书" panose="02010509060101010101" pitchFamily="49" charset="-122"/>
            </a:endParaRPr>
          </a:p>
        </p:txBody>
      </p:sp>
      <p:sp>
        <p:nvSpPr>
          <p:cNvPr id="28676" name="Rectangle 4"/>
          <p:cNvSpPr/>
          <p:nvPr/>
        </p:nvSpPr>
        <p:spPr>
          <a:xfrm>
            <a:off x="1459178" y="4741333"/>
            <a:ext cx="3749146" cy="72628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/>
          <a:lstStyle/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</a:pPr>
            <a:r>
              <a:rPr lang="en-US" altLang="zh-CN" sz="3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1936</a:t>
            </a:r>
            <a:r>
              <a:rPr lang="zh-CN" altLang="en-US" sz="3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年苏联宪法</a:t>
            </a:r>
          </a:p>
        </p:txBody>
      </p:sp>
      <p:pic>
        <p:nvPicPr>
          <p:cNvPr id="56325" name="Picture 5" descr="第一部宪法的诞生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1792" y="1778000"/>
            <a:ext cx="3720042" cy="295671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8" name="Rectangle 6"/>
          <p:cNvSpPr/>
          <p:nvPr/>
        </p:nvSpPr>
        <p:spPr>
          <a:xfrm>
            <a:off x="5005917" y="1774587"/>
            <a:ext cx="3091657" cy="296354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ctr">
            <a:spAutoFit/>
          </a:bodyPr>
          <a:lstStyle/>
          <a:p>
            <a:r>
              <a:rPr lang="zh-CN" altLang="en-US" sz="2665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   </a:t>
            </a:r>
            <a:r>
              <a:rPr lang="zh-CN" altLang="en-US" sz="2665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 </a:t>
            </a:r>
            <a:r>
              <a:rPr lang="en-US" altLang="zh-CN" sz="2665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1936</a:t>
            </a:r>
            <a:r>
              <a:rPr lang="zh-CN" altLang="en-US" sz="2665" b="1" dirty="0">
                <a:latin typeface="华文新魏" pitchFamily="2" charset="-122"/>
                <a:ea typeface="华文新魏" pitchFamily="2" charset="-122"/>
              </a:rPr>
              <a:t>年苏联通过</a:t>
            </a:r>
            <a:r>
              <a:rPr lang="zh-CN" altLang="en-US" sz="2665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新宪法</a:t>
            </a:r>
            <a:r>
              <a:rPr lang="zh-CN" altLang="en-US" sz="2665" b="1" dirty="0">
                <a:latin typeface="华文新魏" pitchFamily="2" charset="-122"/>
                <a:ea typeface="华文新魏" pitchFamily="2" charset="-122"/>
              </a:rPr>
              <a:t>，宣布苏联是</a:t>
            </a:r>
            <a:r>
              <a:rPr lang="zh-CN" altLang="en-US" sz="2665" b="1" dirty="0">
                <a:latin typeface="Times New Roman" panose="02020603050405020304" charset="0"/>
                <a:ea typeface="华文新魏" pitchFamily="2" charset="-122"/>
              </a:rPr>
              <a:t>“</a:t>
            </a:r>
            <a:r>
              <a:rPr lang="zh-CN" altLang="en-US" sz="2665" b="1" dirty="0">
                <a:latin typeface="华文新魏" pitchFamily="2" charset="-122"/>
                <a:ea typeface="华文新魏" pitchFamily="2" charset="-122"/>
              </a:rPr>
              <a:t>工农社会主义国家</a:t>
            </a:r>
            <a:r>
              <a:rPr lang="zh-CN" altLang="en-US" sz="2665" b="1" dirty="0">
                <a:latin typeface="Times New Roman" panose="02020603050405020304" charset="0"/>
                <a:ea typeface="华文新魏" pitchFamily="2" charset="-122"/>
              </a:rPr>
              <a:t>”</a:t>
            </a:r>
            <a:r>
              <a:rPr lang="zh-CN" altLang="en-US" sz="2665" b="1" dirty="0">
                <a:latin typeface="华文新魏" pitchFamily="2" charset="-122"/>
                <a:ea typeface="华文新魏" pitchFamily="2" charset="-122"/>
              </a:rPr>
              <a:t>，标志着苏联</a:t>
            </a:r>
            <a:r>
              <a:rPr lang="zh-CN" altLang="en-US" sz="2665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高度集中的政治经济体制</a:t>
            </a:r>
            <a:r>
              <a:rPr lang="zh-CN" altLang="en-US" sz="2665" b="1" dirty="0">
                <a:latin typeface="华文新魏" pitchFamily="2" charset="-122"/>
                <a:ea typeface="华文新魏" pitchFamily="2" charset="-122"/>
              </a:rPr>
              <a:t>的形成。即斯大林模式形成。 </a:t>
            </a: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762000" y="0"/>
            <a:ext cx="6266815" cy="6553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65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二、</a:t>
            </a:r>
            <a:r>
              <a:rPr kumimoji="0" lang="zh-CN" altLang="en-US" sz="3665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社会主义建设道路的探索</a:t>
            </a:r>
            <a:endParaRPr kumimoji="0" lang="zh-CN" altLang="en-US" sz="3665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56328" name="Rectangle 4"/>
          <p:cNvSpPr/>
          <p:nvPr/>
        </p:nvSpPr>
        <p:spPr>
          <a:xfrm>
            <a:off x="1178719" y="877094"/>
            <a:ext cx="3631406" cy="72628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</a:pPr>
            <a:r>
              <a:rPr lang="en-US" altLang="zh-CN" sz="325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325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斯大林模式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build="p"/>
      <p:bldP spid="28676" grpId="1" build="allAtOnce"/>
      <p:bldP spid="28678" grpId="0" uiExpand="1" build="allAtOnce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64059" y="591608"/>
            <a:ext cx="3495675" cy="450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335" b="1">
                <a:latin typeface="微软雅黑" panose="020B0503020204020204" charset="-122"/>
                <a:ea typeface="微软雅黑" panose="020B0503020204020204" charset="-122"/>
              </a:rPr>
              <a:t>三、苏联模式</a:t>
            </a:r>
            <a:r>
              <a:rPr lang="zh-CN" altLang="en-US" sz="2335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【斯大林】</a:t>
            </a:r>
            <a:endParaRPr lang="zh-CN" altLang="en-US" sz="2335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79984" y="1144588"/>
            <a:ext cx="1312069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altLang="en-US" sz="20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特点</a:t>
            </a:r>
          </a:p>
        </p:txBody>
      </p:sp>
      <p:sp>
        <p:nvSpPr>
          <p:cNvPr id="30724" name="Text Box 4"/>
          <p:cNvSpPr txBox="1"/>
          <p:nvPr/>
        </p:nvSpPr>
        <p:spPr>
          <a:xfrm>
            <a:off x="1286273" y="1523158"/>
            <a:ext cx="6759260" cy="6311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ct val="150000"/>
              </a:lnSpc>
            </a:pPr>
            <a:r>
              <a:rPr lang="zh-CN" altLang="en-US" sz="2335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高度集中的</a:t>
            </a:r>
            <a:r>
              <a:rPr lang="zh-CN" altLang="en-US" sz="23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计划</a:t>
            </a:r>
            <a:r>
              <a:rPr lang="zh-CN" altLang="en-US" sz="2335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经济体制和高度</a:t>
            </a:r>
            <a:r>
              <a:rPr lang="zh-CN" altLang="en-US" sz="23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集权</a:t>
            </a:r>
            <a:r>
              <a:rPr lang="zh-CN" altLang="en-US" sz="2335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的政治体制。</a:t>
            </a:r>
          </a:p>
        </p:txBody>
      </p:sp>
      <p:sp>
        <p:nvSpPr>
          <p:cNvPr id="4" name="下箭头 3"/>
          <p:cNvSpPr/>
          <p:nvPr/>
        </p:nvSpPr>
        <p:spPr>
          <a:xfrm>
            <a:off x="2798366" y="2217738"/>
            <a:ext cx="411957" cy="627063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/>
          </a:p>
        </p:txBody>
      </p:sp>
      <p:sp>
        <p:nvSpPr>
          <p:cNvPr id="5" name="下箭头 4"/>
          <p:cNvSpPr/>
          <p:nvPr/>
        </p:nvSpPr>
        <p:spPr>
          <a:xfrm>
            <a:off x="5816203" y="2217738"/>
            <a:ext cx="411957" cy="627063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/>
          </a:p>
        </p:txBody>
      </p:sp>
      <p:sp>
        <p:nvSpPr>
          <p:cNvPr id="6" name="文本框 5"/>
          <p:cNvSpPr txBox="1"/>
          <p:nvPr/>
        </p:nvSpPr>
        <p:spPr>
          <a:xfrm>
            <a:off x="1032272" y="2753784"/>
            <a:ext cx="363220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en-US" altLang="zh-CN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实行单一的公有制，</a:t>
            </a: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以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行政手段</a:t>
            </a: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管理经济，实行高度集中的部门管理，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排斥市场</a:t>
            </a: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调节。计划完全是指令性的，各级领导机关必须执行，企业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没有主动性</a:t>
            </a: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228035" y="2859314"/>
            <a:ext cx="2908697" cy="2431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335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</a:t>
            </a:r>
            <a:r>
              <a:rPr lang="zh-CN" altLang="en-US" sz="23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权力高度集中</a:t>
            </a:r>
            <a:r>
              <a:rPr lang="zh-CN" altLang="en-US" sz="2335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sz="23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忽视民主法制建设</a:t>
            </a:r>
            <a:r>
              <a:rPr lang="zh-CN" altLang="en-US" sz="2335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。各级领导实际上由上级指派，基本不受群众监督。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  <p:bldP spid="4" grpId="0" bldLvl="0" animBg="1"/>
      <p:bldP spid="5" grpId="0" bldLvl="0" animBg="1"/>
      <p:bldP spid="6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/>
          <p:cNvSpPr>
            <a:spLocks noChangeArrowheads="1"/>
          </p:cNvSpPr>
          <p:nvPr/>
        </p:nvSpPr>
        <p:spPr bwMode="auto">
          <a:xfrm>
            <a:off x="3257021" y="2705365"/>
            <a:ext cx="309880" cy="321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endParaRPr lang="zh-CN" altLang="en-US" sz="1500" b="0">
              <a:solidFill>
                <a:srgbClr val="3399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39" name="AutoShape 7"/>
          <p:cNvSpPr>
            <a:spLocks noChangeArrowheads="1"/>
          </p:cNvSpPr>
          <p:nvPr/>
        </p:nvSpPr>
        <p:spPr bwMode="auto">
          <a:xfrm>
            <a:off x="1067615" y="522553"/>
            <a:ext cx="7104042" cy="1488281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accent1"/>
            </a:solidFill>
            <a:round/>
          </a:ln>
        </p:spPr>
        <p:txBody>
          <a:bodyPr anchor="ctr"/>
          <a:lstStyle/>
          <a:p>
            <a:pPr>
              <a:spcBef>
                <a:spcPct val="0"/>
              </a:spcBef>
            </a:pPr>
            <a:r>
              <a:rPr lang="en-US" altLang="zh-CN" sz="300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【</a:t>
            </a:r>
            <a:r>
              <a:rPr lang="zh-CN" altLang="en-US" sz="300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背景</a:t>
            </a:r>
            <a:r>
              <a:rPr lang="en-US" altLang="zh-CN" sz="300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】</a:t>
            </a:r>
            <a:r>
              <a:rPr lang="zh-CN" altLang="en-US" sz="3000" dirty="0">
                <a:solidFill>
                  <a:srgbClr val="000000"/>
                </a:solidFill>
              </a:rPr>
              <a:t>斯大林模式是在苏联外有帝国主义包围，国内经济、文化相对落后的的情况下形成的。</a:t>
            </a:r>
            <a:endParaRPr lang="en-US" altLang="zh-CN" sz="3000" dirty="0">
              <a:solidFill>
                <a:srgbClr val="000000"/>
              </a:solidFill>
            </a:endParaRPr>
          </a:p>
        </p:txBody>
      </p:sp>
      <p:sp>
        <p:nvSpPr>
          <p:cNvPr id="39940" name="AutoShape 7"/>
          <p:cNvSpPr>
            <a:spLocks noChangeArrowheads="1"/>
          </p:cNvSpPr>
          <p:nvPr/>
        </p:nvSpPr>
        <p:spPr bwMode="auto">
          <a:xfrm>
            <a:off x="1079511" y="2287323"/>
            <a:ext cx="7080250" cy="252809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accent1"/>
            </a:solidFill>
            <a:round/>
          </a:ln>
        </p:spPr>
        <p:txBody>
          <a:bodyPr anchor="ctr"/>
          <a:lstStyle/>
          <a:p>
            <a:pPr>
              <a:spcBef>
                <a:spcPct val="0"/>
              </a:spcBef>
            </a:pPr>
            <a:r>
              <a:rPr lang="en-US" altLang="zh-CN" sz="30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   </a:t>
            </a:r>
            <a:r>
              <a:rPr lang="en-US" altLang="zh-CN" sz="30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【</a:t>
            </a:r>
            <a:r>
              <a:rPr lang="zh-CN" altLang="en-US" sz="30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作用</a:t>
            </a:r>
            <a:r>
              <a:rPr lang="en-US" altLang="zh-CN" sz="30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】</a:t>
            </a:r>
            <a:r>
              <a:rPr lang="zh-CN" altLang="en-US" sz="30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行楷" panose="02010800040101010101" pitchFamily="2" charset="-122"/>
              </a:rPr>
              <a:t>它在一定历史阶段里发挥过积极作用，但这一模式有具有严重的弊端，从长远上看，它严重阻碍了苏联的进一步发展。</a:t>
            </a:r>
            <a:endParaRPr lang="en-US" altLang="zh-CN" sz="2665" b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ldLvl="0" animBg="1" autoUpdateAnimBg="0"/>
      <p:bldP spid="39940" grpId="0" bldLvl="0" animBg="1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64059" y="591608"/>
            <a:ext cx="3495675" cy="450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335" b="1">
                <a:latin typeface="微软雅黑" panose="020B0503020204020204" charset="-122"/>
                <a:ea typeface="微软雅黑" panose="020B0503020204020204" charset="-122"/>
              </a:rPr>
              <a:t>三、苏联模式</a:t>
            </a:r>
            <a:r>
              <a:rPr lang="zh-CN" altLang="en-US" sz="2335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【斯大林】</a:t>
            </a:r>
            <a:endParaRPr lang="zh-CN" altLang="en-US" sz="2335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35814" y="4056698"/>
            <a:ext cx="1312069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</a:t>
            </a:r>
            <a:r>
              <a:rPr lang="zh-CN" altLang="en-US" sz="20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评价</a:t>
            </a:r>
          </a:p>
        </p:txBody>
      </p:sp>
      <p:pic>
        <p:nvPicPr>
          <p:cNvPr id="17412" name="Picture 2" descr="斯大林1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075690" y="1042670"/>
            <a:ext cx="1767205" cy="29419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31746"/>
          <p:cNvSpPr txBox="1"/>
          <p:nvPr/>
        </p:nvSpPr>
        <p:spPr>
          <a:xfrm>
            <a:off x="2842816" y="2261765"/>
            <a:ext cx="5402659" cy="1578610"/>
          </a:xfrm>
          <a:prstGeom prst="rect">
            <a:avLst/>
          </a:prstGeom>
          <a:noFill/>
          <a:ln w="31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0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20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在亿万人民的心目中斯大林成为神话般的人间上帝，大家开始战战兢兢地念叨他的名字，他们相信：只有他一个人能够拯救苏维埃国家，使之不受侵略和解体。</a:t>
            </a:r>
            <a:endParaRPr lang="zh-CN" altLang="en-US" sz="1665" b="1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en-US" altLang="zh-CN" sz="1665" b="1" dirty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  <a:t>—</a:t>
            </a:r>
            <a:r>
              <a:rPr lang="zh-CN" altLang="en-US" sz="1665" b="1" dirty="0">
                <a:solidFill>
                  <a:schemeClr val="tx1"/>
                </a:solidFill>
                <a:ea typeface="仿宋_GB2312"/>
              </a:rPr>
              <a:t>麦德维杰夫</a:t>
            </a:r>
            <a:r>
              <a:rPr lang="en-US" altLang="zh-CN" sz="1665" b="1" dirty="0">
                <a:solidFill>
                  <a:schemeClr val="tx1"/>
                </a:solidFill>
                <a:ea typeface="仿宋_GB2312"/>
              </a:rPr>
              <a:t>《</a:t>
            </a:r>
            <a:r>
              <a:rPr lang="zh-CN" altLang="en-US" sz="1665" b="1" dirty="0">
                <a:solidFill>
                  <a:schemeClr val="tx1"/>
                </a:solidFill>
                <a:ea typeface="仿宋_GB2312"/>
              </a:rPr>
              <a:t>让历史来审判</a:t>
            </a:r>
            <a:r>
              <a:rPr lang="en-US" altLang="zh-CN" sz="1665" b="1" dirty="0">
                <a:solidFill>
                  <a:schemeClr val="tx1"/>
                </a:solidFill>
                <a:ea typeface="仿宋_GB2312"/>
              </a:rPr>
              <a:t>》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843133" y="3895302"/>
            <a:ext cx="5402659" cy="1322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zh-CN" sz="20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积</a:t>
            </a:r>
            <a:r>
              <a:rPr lang="zh-CN" altLang="zh-CN" sz="2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极作用：苏联在较短时间内实现了</a:t>
            </a:r>
            <a:r>
              <a:rPr lang="zh-CN" altLang="zh-CN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工业化</a:t>
            </a:r>
            <a:r>
              <a:rPr lang="zh-CN" altLang="zh-CN" sz="2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，为日后赢得反法西斯战争的胜利</a:t>
            </a:r>
            <a:r>
              <a:rPr lang="zh-CN" altLang="en-US" sz="2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奠</a:t>
            </a:r>
            <a:r>
              <a:rPr lang="zh-CN" altLang="zh-CN" sz="2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定了</a:t>
            </a:r>
            <a:r>
              <a:rPr lang="zh-CN" altLang="zh-CN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物质基础</a:t>
            </a:r>
            <a:r>
              <a:rPr lang="zh-CN" altLang="zh-CN" sz="2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，显示出社会主义制度的</a:t>
            </a:r>
            <a:r>
              <a:rPr lang="zh-CN" altLang="zh-CN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优越性</a:t>
            </a:r>
            <a:r>
              <a:rPr lang="zh-CN" altLang="zh-CN" sz="2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，赢得了巨大的国际声誉。</a:t>
            </a:r>
          </a:p>
        </p:txBody>
      </p:sp>
      <p:sp>
        <p:nvSpPr>
          <p:cNvPr id="6" name="Rectangle 6"/>
          <p:cNvSpPr/>
          <p:nvPr/>
        </p:nvSpPr>
        <p:spPr>
          <a:xfrm>
            <a:off x="2842340" y="1144959"/>
            <a:ext cx="5403453" cy="1116965"/>
          </a:xfrm>
          <a:prstGeom prst="rect">
            <a:avLst/>
          </a:prstGeom>
          <a:noFill/>
          <a:ln w="31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eaLnBrk="1" hangingPunct="1">
              <a:lnSpc>
                <a:spcPts val="4000"/>
              </a:lnSpc>
              <a:spcBef>
                <a:spcPct val="0"/>
              </a:spcBef>
              <a:buNone/>
            </a:pP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    他接过的是一个扶木犁的穷国，他留下的是一个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拥有核武的强国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en-US" altLang="zh-CN" sz="2000" dirty="0"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丘吉尔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64059" y="591608"/>
            <a:ext cx="3495675" cy="450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335" b="1">
                <a:latin typeface="微软雅黑" panose="020B0503020204020204" charset="-122"/>
                <a:ea typeface="微软雅黑" panose="020B0503020204020204" charset="-122"/>
              </a:rPr>
              <a:t>三、苏联模式</a:t>
            </a:r>
            <a:r>
              <a:rPr lang="zh-CN" altLang="en-US" sz="2335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【斯大林】</a:t>
            </a:r>
            <a:endParaRPr lang="zh-CN" altLang="en-US" sz="2335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64059" y="1220985"/>
            <a:ext cx="1312069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</a:t>
            </a:r>
            <a:r>
              <a:rPr lang="zh-CN" altLang="en-US" sz="20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评价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801541" y="1194799"/>
            <a:ext cx="4322445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zh-CN" sz="2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消极作用： 使苏联付出了</a:t>
            </a:r>
            <a:r>
              <a:rPr lang="zh-CN" altLang="zh-CN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沉重的代价</a:t>
            </a:r>
            <a:endParaRPr lang="zh-CN" altLang="en-US"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1059816" y="1619568"/>
            <a:ext cx="4441783" cy="404114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R="0" defTabSz="914400" eaLnBrk="1" hangingPunct="1">
              <a:lnSpc>
                <a:spcPts val="4400"/>
              </a:lnSpc>
              <a:buClrTx/>
              <a:buSzTx/>
              <a:buFontTx/>
              <a:buNone/>
              <a:defRPr/>
            </a:pPr>
            <a:r>
              <a:rPr kumimoji="0" lang="zh-CN" altLang="en-US" sz="2000" b="1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</a:rPr>
              <a:t>◆</a:t>
            </a:r>
            <a:r>
              <a:rPr kumimoji="0" lang="zh-CN" altLang="en-US" sz="2000" b="1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片面发展重工业</a:t>
            </a:r>
            <a:r>
              <a:rPr kumimoji="0" lang="zh-CN" altLang="en-US" sz="2000" b="1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</a:rPr>
              <a:t>，导致农工轻比例严重失调</a:t>
            </a:r>
          </a:p>
          <a:p>
            <a:pPr marR="0" defTabSz="914400" eaLnBrk="1" hangingPunct="1">
              <a:lnSpc>
                <a:spcPts val="4400"/>
              </a:lnSpc>
              <a:buClrTx/>
              <a:buSzTx/>
              <a:buFontTx/>
              <a:buNone/>
              <a:defRPr/>
            </a:pPr>
            <a:r>
              <a:rPr lang="zh-CN" altLang="en-US" sz="2000" b="1" noProof="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◆</a:t>
            </a:r>
            <a:r>
              <a:rPr kumimoji="0" lang="zh-CN" altLang="en-US" sz="2000" b="1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</a:rPr>
              <a:t>农民生产</a:t>
            </a:r>
            <a:r>
              <a:rPr kumimoji="0" lang="zh-CN" altLang="en-US" sz="2000" b="1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积极性不高</a:t>
            </a:r>
            <a:endParaRPr kumimoji="0" lang="zh-CN" altLang="en-US" sz="2000" b="1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R="0" defTabSz="914400" eaLnBrk="1" hangingPunct="1">
              <a:lnSpc>
                <a:spcPts val="4400"/>
              </a:lnSpc>
              <a:buClrTx/>
              <a:buSzTx/>
              <a:buFontTx/>
              <a:buNone/>
              <a:defRPr/>
            </a:pPr>
            <a:r>
              <a:rPr lang="zh-CN" altLang="en-US" sz="2000" b="1" noProof="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◆</a:t>
            </a:r>
            <a:r>
              <a:rPr kumimoji="0" lang="zh-CN" altLang="en-US" sz="2000" b="1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指令计划</a:t>
            </a:r>
            <a:r>
              <a:rPr kumimoji="0" lang="zh-CN" altLang="en-US" sz="2000" b="1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</a:rPr>
              <a:t>压制地方与企业的积极性，阻碍苏联经济的持续发展</a:t>
            </a:r>
          </a:p>
          <a:p>
            <a:pPr marR="0" defTabSz="914400" eaLnBrk="1" hangingPunct="1">
              <a:lnSpc>
                <a:spcPts val="4400"/>
              </a:lnSpc>
              <a:buClrTx/>
              <a:buSzTx/>
              <a:buFontTx/>
              <a:buNone/>
              <a:defRPr/>
            </a:pPr>
            <a:r>
              <a:rPr lang="zh-CN" altLang="en-US" sz="2000" b="1" noProof="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◆</a:t>
            </a:r>
            <a:r>
              <a:rPr kumimoji="0" lang="en-US" altLang="zh-CN" sz="2000" b="1" kern="1200" cap="none" spc="0" normalizeH="0" baseline="0" noProof="0" dirty="0" err="1">
                <a:latin typeface="黑体" panose="02010609060101010101" pitchFamily="49" charset="-122"/>
                <a:ea typeface="黑体" panose="02010609060101010101" pitchFamily="49" charset="-122"/>
              </a:rPr>
              <a:t>计划经济体</a:t>
            </a:r>
            <a:r>
              <a:rPr kumimoji="0" lang="zh-CN" altLang="en-US" sz="2000" b="1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</a:rPr>
              <a:t>制成为苏联解体的重要原因。</a:t>
            </a:r>
            <a:endParaRPr kumimoji="0" lang="zh-CN" altLang="en-US" sz="2000" b="1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9460" name="图片 135169" descr="未标题-4"/>
          <p:cNvPicPr>
            <a:picLocks noChangeAspect="1"/>
          </p:cNvPicPr>
          <p:nvPr/>
        </p:nvPicPr>
        <p:blipFill>
          <a:blip r:embed="rId3" cstate="email">
            <a:lum contrast="30000"/>
          </a:blip>
          <a:srcRect b="2"/>
          <a:stretch>
            <a:fillRect/>
          </a:stretch>
        </p:blipFill>
        <p:spPr>
          <a:xfrm>
            <a:off x="5589984" y="2216728"/>
            <a:ext cx="2792016" cy="2574877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Text Box 3"/>
          <p:cNvSpPr txBox="1">
            <a:spLocks noChangeArrowheads="1"/>
          </p:cNvSpPr>
          <p:nvPr/>
        </p:nvSpPr>
        <p:spPr bwMode="auto">
          <a:xfrm>
            <a:off x="951077" y="906607"/>
            <a:ext cx="6921500" cy="1014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0" lang="zh-CN" altLang="en-US" sz="2000" b="1" dirty="0">
                <a:ea typeface="黑体" panose="02010609060101010101" pitchFamily="49" charset="-122"/>
              </a:rPr>
              <a:t>“</a:t>
            </a:r>
            <a:r>
              <a:rPr kumimoji="0"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社会主义究竟是个什么样子，苏联搞了很多年，也并没有完全搞清楚。可能列宁的思路比较好，搞了个新经济政策，但是后来苏联的模式僵化了。</a:t>
            </a:r>
            <a:r>
              <a:rPr kumimoji="0" lang="zh-CN" altLang="en-US" sz="2000" b="1" dirty="0">
                <a:ea typeface="黑体" panose="02010609060101010101" pitchFamily="49" charset="-122"/>
              </a:rPr>
              <a:t>”                        </a:t>
            </a:r>
            <a:r>
              <a:rPr kumimoji="0" lang="en-US" altLang="zh-CN" sz="2000" b="1" dirty="0" smtClean="0">
                <a:ea typeface="黑体" panose="02010609060101010101" pitchFamily="49" charset="-122"/>
              </a:rPr>
              <a:t> ——</a:t>
            </a:r>
            <a:r>
              <a:rPr kumimoji="0"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邓小平</a:t>
            </a:r>
          </a:p>
        </p:txBody>
      </p:sp>
      <p:sp>
        <p:nvSpPr>
          <p:cNvPr id="179203" name="Text Box 4"/>
          <p:cNvSpPr txBox="1">
            <a:spLocks noChangeArrowheads="1"/>
          </p:cNvSpPr>
          <p:nvPr/>
        </p:nvSpPr>
        <p:spPr bwMode="auto">
          <a:xfrm>
            <a:off x="1268367" y="3245735"/>
            <a:ext cx="6604000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0" lang="zh-CN" altLang="en-US" sz="2000" dirty="0">
                <a:solidFill>
                  <a:srgbClr val="0070C0"/>
                </a:solidFill>
              </a:rPr>
              <a:t>       </a:t>
            </a:r>
            <a:r>
              <a:rPr kumimoji="0" lang="zh-CN" altLang="en-US" sz="2000" b="1" dirty="0">
                <a:solidFill>
                  <a:srgbClr val="0070C0"/>
                </a:solidFill>
              </a:rPr>
              <a:t>（</a:t>
            </a:r>
            <a:r>
              <a:rPr kumimoji="0" lang="en-US" altLang="zh-CN" sz="2000" b="1" dirty="0">
                <a:solidFill>
                  <a:srgbClr val="0070C0"/>
                </a:solidFill>
              </a:rPr>
              <a:t>2</a:t>
            </a:r>
            <a:r>
              <a:rPr kumimoji="0" lang="zh-CN" altLang="en-US" sz="2000" b="1" dirty="0">
                <a:solidFill>
                  <a:srgbClr val="0070C0"/>
                </a:solidFill>
              </a:rPr>
              <a:t>）材料“后来苏联的模式僵化了”的“模式”指什么？   它的特点是什么？</a:t>
            </a:r>
          </a:p>
        </p:txBody>
      </p:sp>
      <p:sp>
        <p:nvSpPr>
          <p:cNvPr id="179204" name="Rectangle 5"/>
          <p:cNvSpPr>
            <a:spLocks noChangeArrowheads="1"/>
          </p:cNvSpPr>
          <p:nvPr/>
        </p:nvSpPr>
        <p:spPr bwMode="auto">
          <a:xfrm rot="10800000" flipV="1">
            <a:off x="1028067" y="2035604"/>
            <a:ext cx="7174178" cy="347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1665" b="1" dirty="0">
                <a:solidFill>
                  <a:srgbClr val="0070C0"/>
                </a:solidFill>
              </a:rPr>
              <a:t>请回答</a:t>
            </a:r>
            <a:r>
              <a:rPr lang="zh-CN" altLang="en-US" sz="1665" b="1" dirty="0">
                <a:solidFill>
                  <a:srgbClr val="0070C0"/>
                </a:solidFill>
                <a:sym typeface="Wingdings" panose="05000000000000000000" pitchFamily="2" charset="2"/>
              </a:rPr>
              <a:t>（</a:t>
            </a:r>
            <a:r>
              <a:rPr lang="en-US" altLang="zh-CN" sz="1665" b="1" dirty="0">
                <a:solidFill>
                  <a:srgbClr val="0070C0"/>
                </a:solidFill>
                <a:sym typeface="Wingdings" panose="05000000000000000000" pitchFamily="2" charset="2"/>
              </a:rPr>
              <a:t>1</a:t>
            </a:r>
            <a:r>
              <a:rPr lang="zh-CN" altLang="en-US" sz="1665" b="1" dirty="0">
                <a:solidFill>
                  <a:srgbClr val="0070C0"/>
                </a:solidFill>
                <a:sym typeface="Wingdings" panose="05000000000000000000" pitchFamily="2" charset="2"/>
              </a:rPr>
              <a:t>）新经济政策是哪一年实施的？为什么说它比较好？</a:t>
            </a:r>
          </a:p>
        </p:txBody>
      </p:sp>
      <p:sp>
        <p:nvSpPr>
          <p:cNvPr id="179205" name="Text Box 6"/>
          <p:cNvSpPr txBox="1">
            <a:spLocks noChangeArrowheads="1"/>
          </p:cNvSpPr>
          <p:nvPr/>
        </p:nvSpPr>
        <p:spPr bwMode="auto">
          <a:xfrm>
            <a:off x="1790340" y="4477680"/>
            <a:ext cx="5842000" cy="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0" lang="zh-CN" altLang="en-US" sz="2000" b="1" dirty="0">
                <a:solidFill>
                  <a:srgbClr val="0070C0"/>
                </a:solidFill>
              </a:rPr>
              <a:t>（</a:t>
            </a:r>
            <a:r>
              <a:rPr kumimoji="0" lang="en-US" altLang="zh-CN" sz="2000" b="1" dirty="0">
                <a:solidFill>
                  <a:srgbClr val="0070C0"/>
                </a:solidFill>
              </a:rPr>
              <a:t>3</a:t>
            </a:r>
            <a:r>
              <a:rPr kumimoji="0" lang="zh-CN" altLang="en-US" sz="2000" b="1" dirty="0">
                <a:solidFill>
                  <a:srgbClr val="0070C0"/>
                </a:solidFill>
              </a:rPr>
              <a:t>）中国应从苏联模式中吸取哪些教训？</a:t>
            </a:r>
          </a:p>
        </p:txBody>
      </p:sp>
      <p:sp>
        <p:nvSpPr>
          <p:cNvPr id="60423" name="Text Box 7"/>
          <p:cNvSpPr txBox="1">
            <a:spLocks noChangeArrowheads="1"/>
          </p:cNvSpPr>
          <p:nvPr/>
        </p:nvSpPr>
        <p:spPr bwMode="auto">
          <a:xfrm>
            <a:off x="1376784" y="2514703"/>
            <a:ext cx="6477000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0" lang="zh-CN" altLang="en-US" sz="2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答：</a:t>
            </a:r>
            <a:r>
              <a:rPr kumimoji="0" lang="zh-CN" altLang="en-US" sz="2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（</a:t>
            </a:r>
            <a:r>
              <a:rPr kumimoji="0" lang="en-US" altLang="zh-CN" sz="2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1</a:t>
            </a:r>
            <a:r>
              <a:rPr kumimoji="0" lang="zh-CN" altLang="en-US" sz="2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）</a:t>
            </a:r>
            <a:r>
              <a:rPr kumimoji="0" lang="en-US" altLang="zh-CN" sz="2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1921</a:t>
            </a:r>
            <a:r>
              <a:rPr kumimoji="0" lang="zh-CN" altLang="en-US" sz="2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年，允许多种经济并存，大力发展商品经济，促进国民经济的恢复和发展。</a:t>
            </a:r>
          </a:p>
        </p:txBody>
      </p:sp>
      <p:sp>
        <p:nvSpPr>
          <p:cNvPr id="60424" name="Text Box 8"/>
          <p:cNvSpPr txBox="1">
            <a:spLocks noChangeArrowheads="1"/>
          </p:cNvSpPr>
          <p:nvPr/>
        </p:nvSpPr>
        <p:spPr bwMode="auto">
          <a:xfrm>
            <a:off x="1272274" y="3976667"/>
            <a:ext cx="6930760" cy="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0"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答：（</a:t>
            </a:r>
            <a:r>
              <a:rPr kumimoji="0"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kumimoji="0"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）斯大林模式 。特点：高度集中的经济政治体制 </a:t>
            </a:r>
          </a:p>
        </p:txBody>
      </p:sp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1299807" y="4932536"/>
            <a:ext cx="6032500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kumimoji="0"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答：（</a:t>
            </a:r>
            <a:r>
              <a:rPr kumimoji="0"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kumimoji="0"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）要轻重比例协调发展，要维护农民利益，走节约型经济发展道路</a:t>
            </a:r>
            <a:r>
              <a:rPr kumimoji="0" lang="en-US" altLang="zh-CN" sz="2000" b="1" dirty="0">
                <a:solidFill>
                  <a:srgbClr val="FF0000"/>
                </a:solidFill>
              </a:rPr>
              <a:t>……</a:t>
            </a:r>
            <a:endParaRPr kumimoji="0" lang="zh-CN" altLang="en-US" sz="2000" b="1" dirty="0">
              <a:solidFill>
                <a:srgbClr val="FF0000"/>
              </a:solidFill>
            </a:endParaRPr>
          </a:p>
        </p:txBody>
      </p:sp>
      <p:sp>
        <p:nvSpPr>
          <p:cNvPr id="57346" name="Text Box 2"/>
          <p:cNvSpPr txBox="1"/>
          <p:nvPr/>
        </p:nvSpPr>
        <p:spPr>
          <a:xfrm>
            <a:off x="1028171" y="354542"/>
            <a:ext cx="4291542" cy="501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65" b="1" dirty="0">
                <a:solidFill>
                  <a:srgbClr val="FF0000"/>
                </a:solidFill>
                <a:latin typeface="Comic Sans MS" panose="030F0702030302020204" pitchFamily="66" charset="0"/>
                <a:ea typeface="楷体" panose="02010609060101010101" pitchFamily="49" charset="-122"/>
              </a:rPr>
              <a:t>评价斯大林模式</a:t>
            </a:r>
            <a:endParaRPr lang="zh-CN" altLang="en-US" sz="15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3" grpId="0" autoUpdateAnimBg="0"/>
      <p:bldP spid="60424" grpId="0" autoUpdateAnimBg="0"/>
      <p:bldP spid="60425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ext Box 3"/>
          <p:cNvSpPr txBox="1">
            <a:spLocks noChangeArrowheads="1"/>
          </p:cNvSpPr>
          <p:nvPr/>
        </p:nvSpPr>
        <p:spPr bwMode="auto">
          <a:xfrm>
            <a:off x="762000" y="276490"/>
            <a:ext cx="7620000" cy="655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r>
              <a:rPr lang="en-US" altLang="zh-CN" sz="3665" dirty="0">
                <a:solidFill>
                  <a:srgbClr val="000000"/>
                </a:solidFill>
              </a:rPr>
              <a:t>【</a:t>
            </a:r>
            <a:r>
              <a:rPr lang="zh-CN" altLang="en-US" sz="3665" dirty="0">
                <a:solidFill>
                  <a:srgbClr val="000000"/>
                </a:solidFill>
              </a:rPr>
              <a:t>弊端与教训</a:t>
            </a:r>
            <a:r>
              <a:rPr lang="en-US" altLang="zh-CN" sz="3665" dirty="0">
                <a:solidFill>
                  <a:srgbClr val="000000"/>
                </a:solidFill>
              </a:rPr>
              <a:t>】</a:t>
            </a:r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762000" y="1228990"/>
            <a:ext cx="851296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r>
              <a:rPr lang="en-US" altLang="zh-CN" sz="2335">
                <a:solidFill>
                  <a:srgbClr val="FF0000"/>
                </a:solidFill>
              </a:rPr>
              <a:t>1</a:t>
            </a:r>
            <a:r>
              <a:rPr lang="zh-CN" altLang="en-US" sz="2335">
                <a:solidFill>
                  <a:srgbClr val="FF0000"/>
                </a:solidFill>
              </a:rPr>
              <a:t>、优先发展重工业，使农业和轻工业长期处于落后状态；</a:t>
            </a:r>
            <a:endParaRPr lang="en-US" altLang="zh-CN" sz="2335">
              <a:solidFill>
                <a:srgbClr val="FF0000"/>
              </a:solidFill>
            </a:endParaRPr>
          </a:p>
        </p:txBody>
      </p:sp>
      <p:sp>
        <p:nvSpPr>
          <p:cNvPr id="43012" name="Text Box 3"/>
          <p:cNvSpPr txBox="1">
            <a:spLocks noChangeArrowheads="1"/>
          </p:cNvSpPr>
          <p:nvPr/>
        </p:nvSpPr>
        <p:spPr bwMode="auto">
          <a:xfrm>
            <a:off x="762000" y="1943365"/>
            <a:ext cx="7620000" cy="810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r>
              <a:rPr lang="en-US" altLang="zh-CN" sz="2335">
                <a:solidFill>
                  <a:srgbClr val="0000FF"/>
                </a:solidFill>
              </a:rPr>
              <a:t>2</a:t>
            </a:r>
            <a:r>
              <a:rPr lang="zh-CN" altLang="en-US" sz="2335">
                <a:solidFill>
                  <a:srgbClr val="0000FF"/>
                </a:solidFill>
              </a:rPr>
              <a:t>、在计划经济体制下，片面强调产值和产量，造成了产 </a:t>
            </a:r>
            <a:endParaRPr lang="en-US" altLang="zh-CN" sz="2335">
              <a:solidFill>
                <a:srgbClr val="0000FF"/>
              </a:solidFill>
            </a:endParaRPr>
          </a:p>
          <a:p>
            <a:r>
              <a:rPr lang="en-US" altLang="zh-CN" sz="2335">
                <a:solidFill>
                  <a:srgbClr val="0000FF"/>
                </a:solidFill>
              </a:rPr>
              <a:t>   </a:t>
            </a:r>
            <a:r>
              <a:rPr lang="zh-CN" altLang="en-US" sz="2335">
                <a:solidFill>
                  <a:srgbClr val="0000FF"/>
                </a:solidFill>
              </a:rPr>
              <a:t>品品种少、质量差；</a:t>
            </a:r>
            <a:endParaRPr lang="en-US" altLang="zh-CN" sz="2335">
              <a:solidFill>
                <a:srgbClr val="0000FF"/>
              </a:solidFill>
            </a:endParaRPr>
          </a:p>
        </p:txBody>
      </p:sp>
      <p:sp>
        <p:nvSpPr>
          <p:cNvPr id="43013" name="Text Box 3"/>
          <p:cNvSpPr txBox="1">
            <a:spLocks noChangeArrowheads="1"/>
          </p:cNvSpPr>
          <p:nvPr/>
        </p:nvSpPr>
        <p:spPr bwMode="auto">
          <a:xfrm>
            <a:off x="762000" y="3108854"/>
            <a:ext cx="7620000" cy="810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zh-CN" sz="2335">
                <a:solidFill>
                  <a:srgbClr val="FF0000"/>
                </a:solidFill>
              </a:rPr>
              <a:t>3</a:t>
            </a:r>
            <a:r>
              <a:rPr lang="zh-CN" altLang="en-US" sz="2335">
                <a:solidFill>
                  <a:srgbClr val="FF0000"/>
                </a:solidFill>
              </a:rPr>
              <a:t>、国家从农民手中拿走的东西太多，严重地损害了广大</a:t>
            </a:r>
            <a:endParaRPr lang="en-US" altLang="zh-CN" sz="2335">
              <a:solidFill>
                <a:srgbClr val="FF0000"/>
              </a:solidFill>
            </a:endParaRPr>
          </a:p>
          <a:p>
            <a:pPr>
              <a:spcBef>
                <a:spcPct val="0"/>
              </a:spcBef>
            </a:pPr>
            <a:r>
              <a:rPr lang="en-US" altLang="zh-CN" sz="2335">
                <a:solidFill>
                  <a:srgbClr val="FF0000"/>
                </a:solidFill>
              </a:rPr>
              <a:t>   </a:t>
            </a:r>
            <a:r>
              <a:rPr lang="zh-CN" altLang="en-US" sz="2335">
                <a:solidFill>
                  <a:srgbClr val="FF0000"/>
                </a:solidFill>
              </a:rPr>
              <a:t>农民的利益，农民没有积极性，农业产量长期停滞；</a:t>
            </a:r>
            <a:endParaRPr lang="en-US" altLang="zh-CN" sz="2335">
              <a:solidFill>
                <a:srgbClr val="FF0000"/>
              </a:solidFill>
            </a:endParaRPr>
          </a:p>
        </p:txBody>
      </p:sp>
      <p:sp>
        <p:nvSpPr>
          <p:cNvPr id="43014" name="Text Box 3"/>
          <p:cNvSpPr txBox="1">
            <a:spLocks noChangeArrowheads="1"/>
          </p:cNvSpPr>
          <p:nvPr/>
        </p:nvSpPr>
        <p:spPr bwMode="auto">
          <a:xfrm>
            <a:off x="762000" y="4185708"/>
            <a:ext cx="7620000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r>
              <a:rPr lang="en-US" altLang="zh-CN" sz="2335">
                <a:solidFill>
                  <a:srgbClr val="0000FF"/>
                </a:solidFill>
              </a:rPr>
              <a:t>4</a:t>
            </a:r>
            <a:r>
              <a:rPr lang="zh-CN" altLang="en-US" sz="2335">
                <a:solidFill>
                  <a:srgbClr val="0000FF"/>
                </a:solidFill>
              </a:rPr>
              <a:t>、发展粗放，效益低下，大量消耗和浪费了资源。</a:t>
            </a:r>
          </a:p>
        </p:txBody>
      </p:sp>
      <p:sp>
        <p:nvSpPr>
          <p:cNvPr id="43015" name="矩形 11"/>
          <p:cNvSpPr>
            <a:spLocks noChangeArrowheads="1"/>
          </p:cNvSpPr>
          <p:nvPr/>
        </p:nvSpPr>
        <p:spPr bwMode="auto">
          <a:xfrm>
            <a:off x="751417" y="1037167"/>
            <a:ext cx="7630583" cy="81026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335" dirty="0">
                <a:solidFill>
                  <a:srgbClr val="000000"/>
                </a:solidFill>
              </a:rPr>
              <a:t>1</a:t>
            </a:r>
            <a:r>
              <a:rPr lang="zh-CN" altLang="en-US" sz="2335" dirty="0">
                <a:solidFill>
                  <a:srgbClr val="000000"/>
                </a:solidFill>
              </a:rPr>
              <a:t>、在经济发展过程中，重工业、轻工业、农业等各行业</a:t>
            </a:r>
            <a:r>
              <a:rPr lang="en-US" altLang="zh-CN" sz="2335" dirty="0">
                <a:solidFill>
                  <a:srgbClr val="000000"/>
                </a:solidFill>
              </a:rPr>
              <a:t> </a:t>
            </a:r>
          </a:p>
          <a:p>
            <a:pPr>
              <a:spcBef>
                <a:spcPct val="0"/>
              </a:spcBef>
            </a:pPr>
            <a:r>
              <a:rPr lang="en-US" altLang="zh-CN" sz="2335" dirty="0">
                <a:solidFill>
                  <a:srgbClr val="000000"/>
                </a:solidFill>
              </a:rPr>
              <a:t>   </a:t>
            </a:r>
            <a:r>
              <a:rPr lang="zh-CN" altLang="en-US" sz="2335" dirty="0">
                <a:solidFill>
                  <a:srgbClr val="000000"/>
                </a:solidFill>
              </a:rPr>
              <a:t>要协调发展；</a:t>
            </a:r>
            <a:endParaRPr lang="zh-CN" altLang="en-US" sz="2335" b="0" dirty="0">
              <a:solidFill>
                <a:srgbClr val="000000"/>
              </a:solidFill>
            </a:endParaRPr>
          </a:p>
        </p:txBody>
      </p:sp>
      <p:sp>
        <p:nvSpPr>
          <p:cNvPr id="43016" name="矩形 12"/>
          <p:cNvSpPr>
            <a:spLocks noChangeArrowheads="1"/>
          </p:cNvSpPr>
          <p:nvPr/>
        </p:nvSpPr>
        <p:spPr bwMode="auto">
          <a:xfrm>
            <a:off x="751417" y="1943497"/>
            <a:ext cx="7620000" cy="81026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335" dirty="0">
                <a:solidFill>
                  <a:srgbClr val="000000"/>
                </a:solidFill>
              </a:rPr>
              <a:t>2</a:t>
            </a:r>
            <a:r>
              <a:rPr lang="zh-CN" altLang="en-US" sz="2335" dirty="0">
                <a:solidFill>
                  <a:srgbClr val="000000"/>
                </a:solidFill>
              </a:rPr>
              <a:t>、以经济建设为中心，发挥市场作用，满足人民日益增</a:t>
            </a:r>
            <a:endParaRPr lang="en-US" altLang="zh-CN" sz="2335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</a:pPr>
            <a:r>
              <a:rPr lang="en-US" altLang="zh-CN" sz="2335" dirty="0">
                <a:solidFill>
                  <a:srgbClr val="000000"/>
                </a:solidFill>
              </a:rPr>
              <a:t>   </a:t>
            </a:r>
            <a:r>
              <a:rPr lang="zh-CN" altLang="en-US" sz="2335" dirty="0">
                <a:solidFill>
                  <a:srgbClr val="000000"/>
                </a:solidFill>
              </a:rPr>
              <a:t>长的物质文化需要；</a:t>
            </a:r>
          </a:p>
        </p:txBody>
      </p:sp>
      <p:sp>
        <p:nvSpPr>
          <p:cNvPr id="43017" name="矩形 13"/>
          <p:cNvSpPr>
            <a:spLocks noChangeArrowheads="1"/>
          </p:cNvSpPr>
          <p:nvPr/>
        </p:nvSpPr>
        <p:spPr bwMode="auto">
          <a:xfrm>
            <a:off x="762000" y="3108908"/>
            <a:ext cx="7620000" cy="95313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 dirty="0">
                <a:solidFill>
                  <a:srgbClr val="000000"/>
                </a:solidFill>
              </a:rPr>
              <a:t>3</a:t>
            </a:r>
            <a:r>
              <a:rPr lang="zh-CN" altLang="en-US" sz="2800" dirty="0">
                <a:solidFill>
                  <a:srgbClr val="000000"/>
                </a:solidFill>
              </a:rPr>
              <a:t>、注重农业生产，维护农民利益，提高农民生产积极性；</a:t>
            </a:r>
          </a:p>
        </p:txBody>
      </p:sp>
      <p:sp>
        <p:nvSpPr>
          <p:cNvPr id="43018" name="矩形 14"/>
          <p:cNvSpPr>
            <a:spLocks noChangeArrowheads="1"/>
          </p:cNvSpPr>
          <p:nvPr/>
        </p:nvSpPr>
        <p:spPr bwMode="auto">
          <a:xfrm>
            <a:off x="762000" y="4185708"/>
            <a:ext cx="7620000" cy="4508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335" dirty="0">
                <a:solidFill>
                  <a:srgbClr val="000000"/>
                </a:solidFill>
              </a:rPr>
              <a:t>4</a:t>
            </a:r>
            <a:r>
              <a:rPr lang="zh-CN" altLang="en-US" sz="2335" dirty="0">
                <a:solidFill>
                  <a:srgbClr val="000000"/>
                </a:solidFill>
              </a:rPr>
              <a:t>、提高经济效益，节约资源，实施可持续发展战略。</a:t>
            </a:r>
          </a:p>
        </p:txBody>
      </p:sp>
      <p:sp>
        <p:nvSpPr>
          <p:cNvPr id="43019" name="Text Box 3"/>
          <p:cNvSpPr txBox="1">
            <a:spLocks noChangeArrowheads="1"/>
          </p:cNvSpPr>
          <p:nvPr/>
        </p:nvSpPr>
        <p:spPr bwMode="auto">
          <a:xfrm>
            <a:off x="762000" y="4800865"/>
            <a:ext cx="7620000" cy="810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zh-CN" sz="2335">
                <a:solidFill>
                  <a:srgbClr val="0000FF"/>
                </a:solidFill>
              </a:rPr>
              <a:t>5</a:t>
            </a:r>
            <a:r>
              <a:rPr lang="zh-CN" altLang="en-US" sz="2335">
                <a:solidFill>
                  <a:srgbClr val="0000FF"/>
                </a:solidFill>
              </a:rPr>
              <a:t>、造成盲目的个人专断和崇拜，打乱了党内民主和法制 </a:t>
            </a:r>
            <a:endParaRPr lang="en-US" altLang="zh-CN" sz="2335">
              <a:solidFill>
                <a:srgbClr val="0000FF"/>
              </a:solidFill>
            </a:endParaRPr>
          </a:p>
          <a:p>
            <a:pPr>
              <a:spcBef>
                <a:spcPct val="0"/>
              </a:spcBef>
            </a:pPr>
            <a:r>
              <a:rPr lang="zh-CN" altLang="en-US" sz="2335">
                <a:solidFill>
                  <a:srgbClr val="0000FF"/>
                </a:solidFill>
              </a:rPr>
              <a:t>   建设的进程。</a:t>
            </a:r>
          </a:p>
        </p:txBody>
      </p:sp>
      <p:sp>
        <p:nvSpPr>
          <p:cNvPr id="43020" name="矩形 16"/>
          <p:cNvSpPr>
            <a:spLocks noChangeArrowheads="1"/>
          </p:cNvSpPr>
          <p:nvPr/>
        </p:nvSpPr>
        <p:spPr bwMode="auto">
          <a:xfrm>
            <a:off x="762000" y="4741333"/>
            <a:ext cx="7620000" cy="81026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335" dirty="0">
                <a:solidFill>
                  <a:srgbClr val="000000"/>
                </a:solidFill>
              </a:rPr>
              <a:t>5</a:t>
            </a:r>
            <a:r>
              <a:rPr lang="zh-CN" altLang="en-US" sz="2335" dirty="0">
                <a:solidFill>
                  <a:srgbClr val="000000"/>
                </a:solidFill>
              </a:rPr>
              <a:t>、政治上要防止个人专断，反对个人崇拜，建立健全的</a:t>
            </a:r>
            <a:endParaRPr lang="en-US" altLang="zh-CN" sz="2335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</a:pPr>
            <a:r>
              <a:rPr lang="en-US" altLang="zh-CN" sz="2335" dirty="0">
                <a:solidFill>
                  <a:srgbClr val="000000"/>
                </a:solidFill>
              </a:rPr>
              <a:t>   </a:t>
            </a:r>
            <a:r>
              <a:rPr lang="zh-CN" altLang="en-US" sz="2335" dirty="0">
                <a:solidFill>
                  <a:srgbClr val="000000"/>
                </a:solidFill>
              </a:rPr>
              <a:t>社会主义民主和法制。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autoUpdateAnimBg="0"/>
      <p:bldP spid="43012" grpId="0" autoUpdateAnimBg="0"/>
      <p:bldP spid="43013" grpId="0" autoUpdateAnimBg="0"/>
      <p:bldP spid="43015" grpId="0" bldLvl="0" animBg="1" autoUpdateAnimBg="0"/>
      <p:bldP spid="43016" grpId="0" bldLvl="0" animBg="1" autoUpdateAnimBg="0"/>
      <p:bldP spid="43017" grpId="0" bldLvl="0" animBg="1" autoUpdateAnimBg="0"/>
      <p:bldP spid="43018" grpId="0" bldLvl="0" animBg="1" autoUpdateAnimBg="0"/>
      <p:bldP spid="43020" grpId="0" bldLvl="0" animBg="1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WordArt 2" descr="白色大理石"/>
          <p:cNvSpPr>
            <a:spLocks noChangeArrowheads="1" noChangeShapeType="1" noTextEdit="1"/>
          </p:cNvSpPr>
          <p:nvPr/>
        </p:nvSpPr>
        <p:spPr bwMode="auto">
          <a:xfrm>
            <a:off x="881063" y="517240"/>
            <a:ext cx="1785938" cy="79110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Flat1" dir="r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>
              <a:defRPr/>
            </a:pPr>
            <a:r>
              <a:rPr lang="zh-CN" altLang="en-US" sz="3000" dirty="0">
                <a:ln w="9525">
                  <a:rou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宋体" panose="02010600030101010101" pitchFamily="2" charset="-122"/>
                <a:ea typeface="宋体" panose="02010600030101010101" pitchFamily="2" charset="-122"/>
              </a:rPr>
              <a:t>总结</a:t>
            </a:r>
          </a:p>
        </p:txBody>
      </p:sp>
      <p:sp>
        <p:nvSpPr>
          <p:cNvPr id="62466" name="Rectangle 3"/>
          <p:cNvSpPr>
            <a:spLocks noChangeArrowheads="1"/>
          </p:cNvSpPr>
          <p:nvPr/>
        </p:nvSpPr>
        <p:spPr bwMode="auto">
          <a:xfrm>
            <a:off x="2667000" y="659448"/>
            <a:ext cx="5536407" cy="1014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3000" dirty="0">
                <a:solidFill>
                  <a:srgbClr val="0000FF"/>
                </a:solidFill>
              </a:rPr>
              <a:t>    20</a:t>
            </a:r>
            <a:r>
              <a:rPr lang="zh-CN" altLang="en-US" sz="3000" dirty="0">
                <a:solidFill>
                  <a:srgbClr val="0000FF"/>
                </a:solidFill>
              </a:rPr>
              <a:t>世纪二三十年代苏联社会主义建设具有怎样的特点</a:t>
            </a:r>
            <a:r>
              <a:rPr lang="en-US" altLang="zh-CN" sz="3000" dirty="0">
                <a:solidFill>
                  <a:srgbClr val="0000FF"/>
                </a:solidFill>
              </a:rPr>
              <a:t>? 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1091407" y="1778000"/>
            <a:ext cx="7020718" cy="2963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4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r>
              <a:rPr lang="en-US" altLang="zh-CN" sz="2335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     </a:t>
            </a:r>
            <a:r>
              <a:rPr lang="zh-CN" altLang="en-US" sz="2665" dirty="0">
                <a:solidFill>
                  <a:srgbClr val="000000"/>
                </a:solidFill>
              </a:rPr>
              <a:t>二三十年代苏联社会主义建设总的特点是</a:t>
            </a:r>
            <a:r>
              <a:rPr lang="zh-CN" altLang="en-US" sz="2665" dirty="0">
                <a:solidFill>
                  <a:srgbClr val="FF0000"/>
                </a:solidFill>
              </a:rPr>
              <a:t>道路曲折</a:t>
            </a:r>
            <a:r>
              <a:rPr lang="zh-CN" altLang="en-US" sz="2665" dirty="0">
                <a:solidFill>
                  <a:srgbClr val="000000"/>
                </a:solidFill>
              </a:rPr>
              <a:t>。先后出现过</a:t>
            </a:r>
            <a:r>
              <a:rPr lang="zh-CN" altLang="en-US" sz="2665" dirty="0">
                <a:solidFill>
                  <a:srgbClr val="FF0000"/>
                </a:solidFill>
              </a:rPr>
              <a:t>两次重大转折</a:t>
            </a:r>
            <a:r>
              <a:rPr lang="zh-CN" altLang="en-US" sz="2665" dirty="0">
                <a:solidFill>
                  <a:srgbClr val="000000"/>
                </a:solidFill>
              </a:rPr>
              <a:t>。</a:t>
            </a:r>
            <a:endParaRPr lang="en-US" altLang="zh-CN" sz="2665" dirty="0">
              <a:solidFill>
                <a:srgbClr val="000000"/>
              </a:solidFill>
            </a:endParaRPr>
          </a:p>
          <a:p>
            <a:r>
              <a:rPr lang="en-US" altLang="zh-CN" sz="2665" dirty="0">
                <a:solidFill>
                  <a:srgbClr val="000000"/>
                </a:solidFill>
              </a:rPr>
              <a:t>    </a:t>
            </a:r>
            <a:r>
              <a:rPr lang="zh-CN" altLang="en-US" sz="2665" dirty="0">
                <a:solidFill>
                  <a:srgbClr val="FF0000"/>
                </a:solidFill>
              </a:rPr>
              <a:t>第一次</a:t>
            </a:r>
            <a:r>
              <a:rPr lang="zh-CN" altLang="en-US" sz="2665" dirty="0">
                <a:solidFill>
                  <a:srgbClr val="000000"/>
                </a:solidFill>
              </a:rPr>
              <a:t>发生在列宁时期，即由战时共产主义政策转为新经济政策；</a:t>
            </a:r>
            <a:endParaRPr lang="en-US" altLang="zh-CN" sz="2665" dirty="0">
              <a:solidFill>
                <a:srgbClr val="000000"/>
              </a:solidFill>
            </a:endParaRPr>
          </a:p>
          <a:p>
            <a:r>
              <a:rPr lang="en-US" altLang="zh-CN" sz="2665" dirty="0">
                <a:solidFill>
                  <a:srgbClr val="000000"/>
                </a:solidFill>
              </a:rPr>
              <a:t>    </a:t>
            </a:r>
            <a:r>
              <a:rPr lang="zh-CN" altLang="en-US" sz="2665" dirty="0">
                <a:solidFill>
                  <a:srgbClr val="FF0000"/>
                </a:solidFill>
              </a:rPr>
              <a:t>第二次</a:t>
            </a:r>
            <a:r>
              <a:rPr lang="zh-CN" altLang="en-US" sz="2665" dirty="0">
                <a:solidFill>
                  <a:srgbClr val="000000"/>
                </a:solidFill>
              </a:rPr>
              <a:t>发生在斯大林时期，即放弃新经济政策，实行工业化、农业集体化。两次转折的结果和影响是不同的。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91647" y="697260"/>
            <a:ext cx="6241521" cy="1357313"/>
          </a:xfrm>
        </p:spPr>
        <p:txBody>
          <a:bodyPr>
            <a:normAutofit fontScale="90000"/>
          </a:bodyPr>
          <a:lstStyle/>
          <a:p>
            <a:pPr algn="l"/>
            <a:r>
              <a:rPr kumimoji="0" lang="zh-CN" altLang="en-US" sz="3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新中国成立后的国家建设和苏联在</a:t>
            </a:r>
            <a:r>
              <a:rPr kumimoji="0" lang="en-US" altLang="zh-CN" sz="3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20</a:t>
            </a:r>
            <a:r>
              <a:rPr kumimoji="0" lang="zh-CN" altLang="en-US" sz="3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世纪二三十年代的社会主义建设有何相同之处？</a:t>
            </a:r>
          </a:p>
        </p:txBody>
      </p:sp>
      <p:sp>
        <p:nvSpPr>
          <p:cNvPr id="51203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1391647" y="2377447"/>
            <a:ext cx="6240198" cy="2308489"/>
          </a:xfrm>
        </p:spPr>
        <p:txBody>
          <a:bodyPr/>
          <a:lstStyle/>
          <a:p>
            <a:r>
              <a:rPr kumimoji="0" lang="zh-CN" altLang="en-US" sz="3335" b="1" dirty="0" smtClean="0">
                <a:solidFill>
                  <a:srgbClr val="FF0000"/>
                </a:solidFill>
                <a:ea typeface="黑体" panose="02010609060101010101" pitchFamily="49" charset="-122"/>
              </a:rPr>
              <a:t>中苏两国在社会主义建设的过程中都优先发展重工业，工农业建设都取得了伟大的成就。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64059" y="591608"/>
            <a:ext cx="3495675" cy="450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335" b="1">
                <a:latin typeface="微软雅黑" panose="020B0503020204020204" charset="-122"/>
                <a:ea typeface="微软雅黑" panose="020B0503020204020204" charset="-122"/>
              </a:rPr>
              <a:t>三、苏联模式</a:t>
            </a:r>
            <a:r>
              <a:rPr lang="zh-CN" altLang="en-US" sz="2335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【斯大林】</a:t>
            </a:r>
            <a:endParaRPr lang="zh-CN" altLang="en-US" sz="2335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79984" y="1144588"/>
            <a:ext cx="1312069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</a:t>
            </a:r>
            <a:r>
              <a:rPr lang="zh-CN" altLang="en-US" sz="2000" b="1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启示</a:t>
            </a:r>
          </a:p>
        </p:txBody>
      </p:sp>
      <p:sp>
        <p:nvSpPr>
          <p:cNvPr id="5" name="矩形 4"/>
          <p:cNvSpPr/>
          <p:nvPr/>
        </p:nvSpPr>
        <p:spPr>
          <a:xfrm>
            <a:off x="1486298" y="1761597"/>
            <a:ext cx="6440482" cy="288925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eaLnBrk="1" hangingPunct="1">
              <a:lnSpc>
                <a:spcPts val="3300"/>
              </a:lnSpc>
              <a:spcBef>
                <a:spcPct val="0"/>
              </a:spcBef>
              <a:buNone/>
            </a:pPr>
            <a:r>
              <a:rPr lang="zh-CN" altLang="zh-CN" sz="2335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⑴</a:t>
            </a:r>
            <a:r>
              <a:rPr lang="zh-CN" altLang="en-US" sz="2335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发展经济时要农轻重比例</a:t>
            </a:r>
            <a:r>
              <a:rPr lang="zh-CN" altLang="en-US" sz="233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协调</a:t>
            </a:r>
            <a:r>
              <a:rPr lang="zh-CN" altLang="en-US" sz="2335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；</a:t>
            </a:r>
            <a:endParaRPr lang="en-US" altLang="zh-CN" sz="2335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335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⑵把</a:t>
            </a:r>
            <a:r>
              <a:rPr lang="zh-CN" altLang="en-US" sz="233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人民利益</a:t>
            </a:r>
            <a:r>
              <a:rPr lang="zh-CN" altLang="en-US" sz="2335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放在首位；</a:t>
            </a:r>
            <a:endParaRPr lang="en-US" altLang="zh-CN" sz="2335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335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⑶政府要制定</a:t>
            </a:r>
            <a:r>
              <a:rPr lang="zh-CN" altLang="en-US" sz="233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符合国情</a:t>
            </a:r>
            <a:r>
              <a:rPr lang="zh-CN" altLang="en-US" sz="2335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的政策，推动经济发展；</a:t>
            </a:r>
            <a:endParaRPr lang="en-US" altLang="zh-CN" sz="2335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335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⑷</a:t>
            </a:r>
            <a:r>
              <a:rPr lang="zh-CN" altLang="en-US" sz="233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计划经济和市场经济相结合</a:t>
            </a:r>
            <a:r>
              <a:rPr lang="zh-CN" altLang="en-US" sz="2335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，推动经济快速发展</a:t>
            </a:r>
            <a:r>
              <a:rPr lang="zh-CN" altLang="en-US" sz="2335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。 </a:t>
            </a:r>
            <a:endParaRPr lang="zh-CN" altLang="en-US" sz="2335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8a4048d-e7f3-48e0-a5c3-27274aef6aa2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73"/>
  <p:tag name="KSO_WM_TAG_VERSION" val="1.0"/>
  <p:tag name="KSO_WM_SLIDE_ID" val="custom20184573_1"/>
  <p:tag name="KSO_WM_SLIDE_INDEX" val="1"/>
  <p:tag name="KSO_WM_SLIDE_ITEM_CNT" val="2"/>
  <p:tag name="KSO_WM_SLIDE_LAYOUT" val="a_b"/>
  <p:tag name="KSO_WM_SLIDE_LAYOUT_CNT" val="1_1"/>
  <p:tag name="KSO_WM_SLIDE_TYPE" val="title"/>
  <p:tag name="KSO_WM_TEMPLATE_THUMBS_INDEX" val="1、9、12、16、5、22、"/>
  <p:tag name="KSO_WM_BEAUTIFY_FLAG" val="#wm#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FSHAPE" val="64320255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7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73"/>
  <p:tag name="KSO_WM_TAG_VERSION" val="1.0"/>
  <p:tag name="KSO_WM_SLIDE_ID" val="custom20184573_1"/>
  <p:tag name="KSO_WM_SLIDE_INDEX" val="1"/>
  <p:tag name="KSO_WM_SLIDE_ITEM_CNT" val="2"/>
  <p:tag name="KSO_WM_SLIDE_LAYOUT" val="a_b"/>
  <p:tag name="KSO_WM_SLIDE_LAYOUT_CNT" val="1_1"/>
  <p:tag name="KSO_WM_SLIDE_TYPE" val="title"/>
  <p:tag name="KSO_WM_TEMPLATE_THUMBS_INDEX" val="1、9、12、16、5、22、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73"/>
  <p:tag name="KSO_WM_TAG_VERSION" val="1.0"/>
  <p:tag name="KSO_WM_SLIDE_ID" val="custom20184573_1"/>
  <p:tag name="KSO_WM_SLIDE_INDEX" val="1"/>
  <p:tag name="KSO_WM_SLIDE_ITEM_CNT" val="2"/>
  <p:tag name="KSO_WM_SLIDE_LAYOUT" val="a_b"/>
  <p:tag name="KSO_WM_SLIDE_LAYOUT_CNT" val="1_1"/>
  <p:tag name="KSO_WM_SLIDE_TYPE" val="title"/>
  <p:tag name="KSO_WM_TEMPLATE_THUMBS_INDEX" val="1、9、12、16、5、22、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73"/>
  <p:tag name="KSO_WM_TAG_VERSION" val="1.0"/>
  <p:tag name="KSO_WM_SLIDE_ID" val="custom20184573_1"/>
  <p:tag name="KSO_WM_SLIDE_INDEX" val="1"/>
  <p:tag name="KSO_WM_SLIDE_ITEM_CNT" val="2"/>
  <p:tag name="KSO_WM_SLIDE_LAYOUT" val="a_b"/>
  <p:tag name="KSO_WM_SLIDE_LAYOUT_CNT" val="1_1"/>
  <p:tag name="KSO_WM_SLIDE_TYPE" val="title"/>
  <p:tag name="KSO_WM_TEMPLATE_THUMBS_INDEX" val="1、9、12、16、5、22、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73"/>
  <p:tag name="KSO_WM_TAG_VERSION" val="1.0"/>
  <p:tag name="KSO_WM_SLIDE_ID" val="custom20184573_1"/>
  <p:tag name="KSO_WM_SLIDE_INDEX" val="1"/>
  <p:tag name="KSO_WM_SLIDE_ITEM_CNT" val="2"/>
  <p:tag name="KSO_WM_SLIDE_LAYOUT" val="a_b"/>
  <p:tag name="KSO_WM_SLIDE_LAYOUT_CNT" val="1_1"/>
  <p:tag name="KSO_WM_SLIDE_TYPE" val="title"/>
  <p:tag name="KSO_WM_TEMPLATE_THUMBS_INDEX" val="1、9、12、16、5、22、"/>
  <p:tag name="KSO_WM_BEAUTIFY_FLAG" val="#wm#"/>
</p:tagLst>
</file>

<file path=ppt/theme/theme1.xml><?xml version="1.0" encoding="utf-8"?>
<a:theme xmlns:a="http://schemas.openxmlformats.org/drawingml/2006/main" name="主题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4">
      <a:majorFont>
        <a:latin typeface="Times New Roman"/>
        <a:ea typeface="楷体"/>
        <a:cs typeface=""/>
      </a:majorFont>
      <a:minorFont>
        <a:latin typeface="Times New Roman"/>
        <a:ea typeface="楷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2462</Words>
  <PresentationFormat>全屏显示(16:10)</PresentationFormat>
  <Paragraphs>243</Paragraphs>
  <Slides>33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34" baseType="lpstr">
      <vt:lpstr>主题1</vt:lpstr>
      <vt:lpstr>幻灯片 1</vt:lpstr>
      <vt:lpstr>幻灯片 2</vt:lpstr>
      <vt:lpstr>幻灯片 3</vt:lpstr>
      <vt:lpstr>幻灯片 4</vt:lpstr>
      <vt:lpstr>幻灯片 5</vt:lpstr>
      <vt:lpstr>新经济政策</vt:lpstr>
      <vt:lpstr>幻灯片 7</vt:lpstr>
      <vt:lpstr>幻灯片 8</vt:lpstr>
      <vt:lpstr>幻灯片 9</vt:lpstr>
      <vt:lpstr>幻灯片 10</vt:lpstr>
      <vt:lpstr>请注意区别：  三个不同时期的俄国名称: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   苏联的工业化和资本主义国家的工业化不同道路的原因？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    新中国成立后的国家建设和苏联在20世纪二三十年代的社会主义建设有何相同之处？</vt:lpstr>
      <vt:lpstr>幻灯片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2019-11-13T06:44:00Z</dcterms:created>
  <dcterms:modified xsi:type="dcterms:W3CDTF">2020-04-11T14:12:38Z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2052-11.1.0.9584</vt:lpwstr>
  </property>
</Properties>
</file>