
<file path=[Content_Types].xml><?xml version="1.0" encoding="utf-8"?>
<Types xmlns="http://schemas.openxmlformats.org/package/2006/content-types">
  <Default Extension="png" ContentType="image/png"/>
  <Default Extension="mp3" ContentType="audio/unknown"/>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0"/>
  </p:notesMasterIdLst>
  <p:sldIdLst>
    <p:sldId id="376" r:id="rId2"/>
    <p:sldId id="402" r:id="rId3"/>
    <p:sldId id="404" r:id="rId4"/>
    <p:sldId id="379" r:id="rId5"/>
    <p:sldId id="381" r:id="rId6"/>
    <p:sldId id="403" r:id="rId7"/>
    <p:sldId id="400" r:id="rId8"/>
    <p:sldId id="405" r:id="rId9"/>
    <p:sldId id="384" r:id="rId10"/>
    <p:sldId id="388" r:id="rId11"/>
    <p:sldId id="389" r:id="rId12"/>
    <p:sldId id="391" r:id="rId13"/>
    <p:sldId id="408" r:id="rId14"/>
    <p:sldId id="410" r:id="rId15"/>
    <p:sldId id="409" r:id="rId16"/>
    <p:sldId id="406" r:id="rId17"/>
    <p:sldId id="412" r:id="rId18"/>
    <p:sldId id="411" r:id="rId19"/>
  </p:sldIdLst>
  <p:sldSz cx="12192000" cy="6858000"/>
  <p:notesSz cx="6858000" cy="9144000"/>
  <p:custDataLst>
    <p:tags r:id="rId2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05F2C04-C923-438B-8C0F-E0CD2BADF298}">
      <wppc:fontMiss xmlns="" xmlns:wppc="http://www.wps.cn/officeDocument/PresentationCustomData" type="true"/>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6"/>
    <a:srgbClr val="993300"/>
    <a:srgbClr val="0033CC"/>
    <a:srgbClr val="FFFF99"/>
    <a:srgbClr val="CC3300"/>
    <a:srgbClr val="B630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6" d="100"/>
          <a:sy n="56" d="100"/>
        </p:scale>
        <p:origin x="-102" y="-222"/>
      </p:cViewPr>
      <p:guideLst>
        <p:guide orient="horz" pos="2160"/>
        <p:guide pos="3840"/>
      </p:guideLst>
    </p:cSldViewPr>
  </p:slideViewPr>
  <p:notesTextViewPr>
    <p:cViewPr>
      <p:scale>
        <a:sx n="1" d="1"/>
        <a:sy n="1" d="1"/>
      </p:scale>
      <p:origin x="0" y="0"/>
    </p:cViewPr>
  </p:notesTextViewPr>
  <p:sorterViewPr>
    <p:cViewPr>
      <p:scale>
        <a:sx n="66" d="100"/>
        <a:sy n="66" d="100"/>
      </p:scale>
      <p:origin x="0" y="721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358145-6775-4E13-AD04-B1DC1FA0E7CE}" type="datetimeFigureOut">
              <a:rPr lang="zh-CN" altLang="en-US" smtClean="0"/>
              <a:t>2019/12/10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CA80B6-1896-49AE-AE67-7DD649BC4CB3}" type="slidenum">
              <a:rPr lang="zh-CN" altLang="en-US" smtClean="0"/>
              <a:t>‹#›</a:t>
            </a:fld>
            <a:endParaRPr lang="zh-CN" altLang="en-US"/>
          </a:p>
        </p:txBody>
      </p:sp>
    </p:spTree>
    <p:extLst>
      <p:ext uri="{BB962C8B-B14F-4D97-AF65-F5344CB8AC3E}">
        <p14:creationId xmlns:p14="http://schemas.microsoft.com/office/powerpoint/2010/main" val="42232206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TextEdit="1"/>
          </p:cNvSpPr>
          <p:nvPr>
            <p:ph type="sldImg"/>
          </p:nvPr>
        </p:nvSpPr>
        <p:spPr/>
      </p:sp>
      <p:sp>
        <p:nvSpPr>
          <p:cNvPr id="26627" name="备注占位符 2"/>
          <p:cNvSpPr>
            <a:spLocks noGrp="1"/>
          </p:cNvSpPr>
          <p:nvPr>
            <p:ph type="body" idx="1"/>
          </p:nvPr>
        </p:nvSpPr>
        <p:spPr>
          <a:noFill/>
        </p:spPr>
        <p:txBody>
          <a:bodyPr/>
          <a:lstStyle/>
          <a:p>
            <a:endParaRPr lang="zh-CN" altLang="en-US" smtClean="0"/>
          </a:p>
        </p:txBody>
      </p:sp>
      <p:sp>
        <p:nvSpPr>
          <p:cNvPr id="26628" name="灯片编号占位符 3"/>
          <p:cNvSpPr>
            <a:spLocks noGrp="1"/>
          </p:cNvSpPr>
          <p:nvPr>
            <p:ph type="sldNum" sz="quarter" idx="5"/>
          </p:nvPr>
        </p:nvSpPr>
        <p:spPr>
          <a:noFill/>
          <a:ln>
            <a:miter lim="800000"/>
          </a:ln>
        </p:spPr>
        <p:txBody>
          <a:bodyPr/>
          <a:lstStyle/>
          <a:p>
            <a:fld id="{5E616B44-3FAF-4E4E-912A-868A684FA597}" type="slidenum">
              <a:rPr lang="zh-CN" altLang="en-US" smtClean="0"/>
              <a:t>1</a:t>
            </a:fld>
            <a:endParaRPr lang="en-US" altLang="zh-CN"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D5A6DBCE-A200-C342-B75F-65D338086CDA}" type="slidenum">
              <a:rPr kumimoji="1" lang="zh-CN" altLang="en-US" smtClean="0"/>
              <a:t>7</a:t>
            </a:fld>
            <a:endParaRPr kumimoji="1" lang="zh-CN" altLang="en-US"/>
          </a:p>
        </p:txBody>
      </p:sp>
    </p:spTree>
    <p:extLst>
      <p:ext uri="{BB962C8B-B14F-4D97-AF65-F5344CB8AC3E}">
        <p14:creationId xmlns:p14="http://schemas.microsoft.com/office/powerpoint/2010/main" val="20094634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a:ln>
            <a:solidFill>
              <a:srgbClr val="000000"/>
            </a:solidFill>
          </a:ln>
        </p:spPr>
      </p:sp>
      <p:sp>
        <p:nvSpPr>
          <p:cNvPr id="27651" name="备注占位符 2"/>
          <p:cNvSpPr>
            <a:spLocks noGrp="1"/>
          </p:cNvSpPr>
          <p:nvPr>
            <p:ph type="body" idx="1"/>
          </p:nvPr>
        </p:nvSpPr>
        <p:spPr>
          <a:noFill/>
        </p:spPr>
        <p:txBody>
          <a:bodyPr anchor="t"/>
          <a:lstStyle/>
          <a:p>
            <a:pPr>
              <a:spcBef>
                <a:spcPct val="0"/>
              </a:spcBef>
            </a:pPr>
            <a:endParaRPr lang="zh-CN" altLang="en-US" smtClean="0"/>
          </a:p>
        </p:txBody>
      </p:sp>
      <p:sp>
        <p:nvSpPr>
          <p:cNvPr id="27652" name="灯片编号占位符 3"/>
          <p:cNvSpPr>
            <a:spLocks noGrp="1"/>
          </p:cNvSpPr>
          <p:nvPr>
            <p:ph type="sldNum" sz="quarter" idx="5"/>
          </p:nvPr>
        </p:nvSpPr>
        <p:spPr>
          <a:noFill/>
          <a:ln>
            <a:miter lim="800000"/>
          </a:ln>
        </p:spPr>
        <p:txBody>
          <a:bodyPr/>
          <a:lstStyle/>
          <a:p>
            <a:fld id="{0A658C99-4915-4C11-A7C4-9F7544708460}" type="slidenum">
              <a:rPr lang="zh-CN" altLang="en-US" smtClean="0">
                <a:solidFill>
                  <a:srgbClr val="000000"/>
                </a:solidFill>
              </a:rPr>
              <a:t>11</a:t>
            </a:fld>
            <a:endParaRPr lang="en-US" altLang="zh-CN" smtClean="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7CD9937B-A2D3-444C-AFAC-77B0D54A7AA1}" type="datetimeFigureOut">
              <a:rPr lang="zh-CN" altLang="en-US" smtClean="0"/>
              <a:t>2019/12/10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6DC07EC-7536-4C19-A94F-0E6A7F2593E2}"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CD9937B-A2D3-444C-AFAC-77B0D54A7AA1}" type="datetimeFigureOut">
              <a:rPr lang="zh-CN" altLang="en-US" smtClean="0"/>
              <a:t>2019/12/10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6DC07EC-7536-4C19-A94F-0E6A7F2593E2}"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7CD9937B-A2D3-444C-AFAC-77B0D54A7AA1}" type="datetimeFigureOut">
              <a:rPr lang="zh-CN" altLang="en-US" smtClean="0"/>
              <a:t>2019/12/10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6DC07EC-7536-4C19-A94F-0E6A7F2593E2}"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7CD9937B-A2D3-444C-AFAC-77B0D54A7AA1}" type="datetimeFigureOut">
              <a:rPr lang="zh-CN" altLang="en-US" smtClean="0"/>
              <a:t>2019/12/10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6DC07EC-7536-4C19-A94F-0E6A7F2593E2}"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7CD9937B-A2D3-444C-AFAC-77B0D54A7AA1}" type="datetimeFigureOut">
              <a:rPr lang="zh-CN" altLang="en-US" smtClean="0"/>
              <a:t>2019/12/10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6DC07EC-7536-4C19-A94F-0E6A7F2593E2}"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CD9937B-A2D3-444C-AFAC-77B0D54A7AA1}" type="datetimeFigureOut">
              <a:rPr lang="zh-CN" altLang="en-US" smtClean="0"/>
              <a:t>2019/12/10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6DC07EC-7536-4C19-A94F-0E6A7F2593E2}"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CD9937B-A2D3-444C-AFAC-77B0D54A7AA1}" type="datetimeFigureOut">
              <a:rPr lang="zh-CN" altLang="en-US" smtClean="0"/>
              <a:t>2019/12/10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6DC07EC-7536-4C19-A94F-0E6A7F2593E2}" type="slidenum">
              <a:rPr lang="zh-CN" altLang="en-US" smtClean="0"/>
              <a:t>‹#›</a:t>
            </a:fld>
            <a:endParaRPr lang="zh-CN" altLang="en-US"/>
          </a:p>
        </p:txBody>
      </p:sp>
      <p:pic>
        <p:nvPicPr>
          <p:cNvPr id="5" name="图片 4" descr="视频水印小"/>
          <p:cNvPicPr>
            <a:picLocks noChangeAspect="1"/>
          </p:cNvPicPr>
          <p:nvPr userDrawn="1"/>
        </p:nvPicPr>
        <p:blipFill>
          <a:blip r:embed="rId2"/>
          <a:stretch>
            <a:fillRect/>
          </a:stretch>
        </p:blipFill>
        <p:spPr>
          <a:xfrm>
            <a:off x="9758045" y="6392545"/>
            <a:ext cx="2108200" cy="29210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7CD9937B-A2D3-444C-AFAC-77B0D54A7AA1}" type="datetimeFigureOut">
              <a:rPr lang="zh-CN" altLang="en-US" smtClean="0"/>
              <a:t>2019/12/10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6DC07EC-7536-4C19-A94F-0E6A7F2593E2}"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7CD9937B-A2D3-444C-AFAC-77B0D54A7AA1}" type="datetimeFigureOut">
              <a:rPr lang="zh-CN" altLang="en-US" smtClean="0"/>
              <a:t>2019/12/10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6DC07EC-7536-4C19-A94F-0E6A7F2593E2}"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CD9937B-A2D3-444C-AFAC-77B0D54A7AA1}" type="datetimeFigureOut">
              <a:rPr lang="zh-CN" altLang="en-US" smtClean="0"/>
              <a:t>2019/12/10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6DC07EC-7536-4C19-A94F-0E6A7F2593E2}"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CD9937B-A2D3-444C-AFAC-77B0D54A7AA1}" type="datetimeFigureOut">
              <a:rPr lang="zh-CN" altLang="en-US" smtClean="0"/>
              <a:t>2019/12/10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6DC07EC-7536-4C19-A94F-0E6A7F2593E2}"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D9937B-A2D3-444C-AFAC-77B0D54A7AA1}" type="datetimeFigureOut">
              <a:rPr lang="zh-CN" altLang="en-US" smtClean="0"/>
              <a:t>2019/12/10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DC07EC-7536-4C19-A94F-0E6A7F2593E2}"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6.pn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6.pn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6.png"/><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5.GIF"/></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1.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0.jpeg"/><Relationship Id="rId7" Type="http://schemas.openxmlformats.org/officeDocument/2006/relationships/image" Target="../media/image24.jpeg"/><Relationship Id="rId2" Type="http://schemas.openxmlformats.org/officeDocument/2006/relationships/audio" Target="../media/audio1.wav"/><Relationship Id="rId1" Type="http://schemas.openxmlformats.org/officeDocument/2006/relationships/slideLayout" Target="../slideLayouts/slideLayout6.xml"/><Relationship Id="rId6" Type="http://schemas.openxmlformats.org/officeDocument/2006/relationships/image" Target="../media/image23.jpeg"/><Relationship Id="rId5" Type="http://schemas.openxmlformats.org/officeDocument/2006/relationships/image" Target="../media/image22.jpeg"/><Relationship Id="rId10" Type="http://schemas.openxmlformats.org/officeDocument/2006/relationships/image" Target="../media/image27.jpeg"/><Relationship Id="rId4" Type="http://schemas.openxmlformats.org/officeDocument/2006/relationships/image" Target="../media/image21.jpeg"/><Relationship Id="rId9"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0.jpeg"/><Relationship Id="rId7" Type="http://schemas.openxmlformats.org/officeDocument/2006/relationships/image" Target="../media/image24.jpeg"/><Relationship Id="rId2" Type="http://schemas.openxmlformats.org/officeDocument/2006/relationships/audio" Target="../media/audio1.wav"/><Relationship Id="rId1" Type="http://schemas.openxmlformats.org/officeDocument/2006/relationships/slideLayout" Target="../slideLayouts/slideLayout6.xml"/><Relationship Id="rId6" Type="http://schemas.openxmlformats.org/officeDocument/2006/relationships/image" Target="../media/image23.jpeg"/><Relationship Id="rId5" Type="http://schemas.openxmlformats.org/officeDocument/2006/relationships/image" Target="../media/image22.jpeg"/><Relationship Id="rId10" Type="http://schemas.openxmlformats.org/officeDocument/2006/relationships/image" Target="../media/image27.jpeg"/><Relationship Id="rId4" Type="http://schemas.openxmlformats.org/officeDocument/2006/relationships/image" Target="../media/image21.jpeg"/><Relationship Id="rId9" Type="http://schemas.openxmlformats.org/officeDocument/2006/relationships/image" Target="../media/image26.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Untitled-6"/>
          <p:cNvPicPr>
            <a:picLocks noChangeAspect="1" noChangeArrowheads="1"/>
          </p:cNvPicPr>
          <p:nvPr/>
        </p:nvPicPr>
        <p:blipFill>
          <a:blip r:embed="rId3"/>
          <a:srcRect b="83588"/>
          <a:stretch>
            <a:fillRect/>
          </a:stretch>
        </p:blipFill>
        <p:spPr bwMode="auto">
          <a:xfrm>
            <a:off x="0" y="0"/>
            <a:ext cx="12192000" cy="1125538"/>
          </a:xfrm>
          <a:prstGeom prst="rect">
            <a:avLst/>
          </a:prstGeom>
          <a:noFill/>
          <a:ln w="9525">
            <a:noFill/>
            <a:miter lim="800000"/>
            <a:headEnd/>
            <a:tailEnd/>
          </a:ln>
        </p:spPr>
      </p:pic>
      <p:sp>
        <p:nvSpPr>
          <p:cNvPr id="7" name="文本框 9"/>
          <p:cNvSpPr txBox="1"/>
          <p:nvPr/>
        </p:nvSpPr>
        <p:spPr>
          <a:xfrm>
            <a:off x="1295467" y="188641"/>
            <a:ext cx="5126567" cy="523220"/>
          </a:xfrm>
          <a:prstGeom prst="rect">
            <a:avLst/>
          </a:prstGeom>
          <a:noFill/>
        </p:spPr>
        <p:txBody>
          <a:bodyPr>
            <a:spAutoFit/>
            <a:scene3d>
              <a:camera prst="orthographicFront"/>
              <a:lightRig rig="threePt" dir="t"/>
            </a:scene3d>
          </a:bodyPr>
          <a:lstStyle/>
          <a:p>
            <a:pPr>
              <a:defRPr/>
            </a:pPr>
            <a:r>
              <a:rPr lang="en-US" altLang="zh-CN" sz="2800" b="1" dirty="0">
                <a:solidFill>
                  <a:schemeClr val="bg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a:t>
            </a:r>
            <a:r>
              <a:rPr lang="zh-CN" altLang="en-US" sz="2800" b="1" dirty="0">
                <a:solidFill>
                  <a:schemeClr val="bg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中外历史纲要</a:t>
            </a:r>
            <a:r>
              <a:rPr lang="en-US" altLang="zh-CN" sz="2800" b="1" dirty="0">
                <a:solidFill>
                  <a:schemeClr val="bg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a:t>
            </a:r>
            <a:r>
              <a:rPr lang="zh-CN" altLang="en-US" sz="2800" b="1" dirty="0">
                <a:solidFill>
                  <a:schemeClr val="bg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上</a:t>
            </a:r>
          </a:p>
        </p:txBody>
      </p:sp>
      <p:sp>
        <p:nvSpPr>
          <p:cNvPr id="8" name="Rectangle 4"/>
          <p:cNvSpPr>
            <a:spLocks noChangeArrowheads="1"/>
          </p:cNvSpPr>
          <p:nvPr/>
        </p:nvSpPr>
        <p:spPr bwMode="auto">
          <a:xfrm>
            <a:off x="0" y="1196975"/>
            <a:ext cx="12192000" cy="1538883"/>
          </a:xfrm>
          <a:prstGeom prst="rect">
            <a:avLst/>
          </a:prstGeom>
          <a:noFill/>
          <a:ln w="9525">
            <a:noFill/>
            <a:miter lim="800000"/>
          </a:ln>
        </p:spPr>
        <p:txBody>
          <a:bodyPr>
            <a:spAutoFit/>
          </a:bodyPr>
          <a:lstStyle/>
          <a:p>
            <a:pPr algn="ctr">
              <a:spcBef>
                <a:spcPct val="50000"/>
              </a:spcBef>
              <a:defRPr/>
            </a:pPr>
            <a:r>
              <a:rPr lang="zh-CN" altLang="en-US" sz="40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微软雅黑" panose="020B0503020204020204" pitchFamily="34" charset="-122"/>
              </a:rPr>
              <a:t>第  </a:t>
            </a:r>
            <a:r>
              <a:rPr lang="en-US" altLang="zh-CN" sz="40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微软雅黑" panose="020B0503020204020204" pitchFamily="34" charset="-122"/>
              </a:rPr>
              <a:t>22  </a:t>
            </a:r>
            <a:r>
              <a:rPr lang="zh-CN" altLang="en-US" sz="40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微软雅黑" panose="020B0503020204020204" pitchFamily="34" charset="-122"/>
              </a:rPr>
              <a:t>课</a:t>
            </a:r>
          </a:p>
          <a:p>
            <a:pPr algn="ctr">
              <a:spcBef>
                <a:spcPct val="50000"/>
              </a:spcBef>
              <a:defRPr/>
            </a:pPr>
            <a:r>
              <a:rPr lang="zh-CN" altLang="en-US" sz="36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南京国民政府的统治和中国共产党开辟革命新道路</a:t>
            </a:r>
          </a:p>
        </p:txBody>
      </p:sp>
      <p:pic>
        <p:nvPicPr>
          <p:cNvPr id="3077" name="图片 8" descr="毛"/>
          <p:cNvPicPr>
            <a:picLocks noChangeAspect="1"/>
          </p:cNvPicPr>
          <p:nvPr/>
        </p:nvPicPr>
        <p:blipFill>
          <a:blip r:embed="rId4"/>
          <a:srcRect/>
          <a:stretch>
            <a:fillRect/>
          </a:stretch>
        </p:blipFill>
        <p:spPr bwMode="auto">
          <a:xfrm>
            <a:off x="749301" y="2855913"/>
            <a:ext cx="3458633" cy="2876550"/>
          </a:xfrm>
          <a:prstGeom prst="rect">
            <a:avLst/>
          </a:prstGeom>
          <a:noFill/>
          <a:ln w="9525">
            <a:noFill/>
            <a:miter lim="800000"/>
            <a:headEnd/>
            <a:tailEnd/>
          </a:ln>
        </p:spPr>
      </p:pic>
      <p:pic>
        <p:nvPicPr>
          <p:cNvPr id="3078" name="图片 9" descr="蒋1"/>
          <p:cNvPicPr>
            <a:picLocks noChangeAspect="1"/>
          </p:cNvPicPr>
          <p:nvPr/>
        </p:nvPicPr>
        <p:blipFill>
          <a:blip r:embed="rId5"/>
          <a:srcRect/>
          <a:stretch>
            <a:fillRect/>
          </a:stretch>
        </p:blipFill>
        <p:spPr bwMode="auto">
          <a:xfrm>
            <a:off x="8100485" y="2855913"/>
            <a:ext cx="3354916" cy="2876550"/>
          </a:xfrm>
          <a:prstGeom prst="rect">
            <a:avLst/>
          </a:prstGeom>
          <a:noFill/>
          <a:ln w="9525">
            <a:noFill/>
            <a:miter lim="800000"/>
            <a:headEnd/>
            <a:tailEnd/>
          </a:ln>
        </p:spPr>
      </p:pic>
      <p:pic>
        <p:nvPicPr>
          <p:cNvPr id="3079" name="Picture 17" descr="bki-20100110222854-160879793"/>
          <p:cNvPicPr>
            <a:picLocks noChangeAspect="1"/>
          </p:cNvPicPr>
          <p:nvPr/>
        </p:nvPicPr>
        <p:blipFill>
          <a:blip r:embed="rId6"/>
          <a:srcRect/>
          <a:stretch>
            <a:fillRect/>
          </a:stretch>
        </p:blipFill>
        <p:spPr bwMode="auto">
          <a:xfrm>
            <a:off x="4188884" y="2855913"/>
            <a:ext cx="4013200" cy="2876550"/>
          </a:xfrm>
          <a:prstGeom prst="rect">
            <a:avLst/>
          </a:prstGeom>
          <a:noFill/>
          <a:ln w="9525">
            <a:noFill/>
            <a:miter lim="800000"/>
            <a:headEnd/>
            <a:tailEnd/>
          </a:ln>
        </p:spPr>
      </p:pic>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直接连接符 39937"/>
          <p:cNvSpPr/>
          <p:nvPr/>
        </p:nvSpPr>
        <p:spPr>
          <a:xfrm>
            <a:off x="1994535" y="3635137"/>
            <a:ext cx="8153400" cy="0"/>
          </a:xfrm>
          <a:prstGeom prst="line">
            <a:avLst/>
          </a:prstGeom>
          <a:ln w="76200" cap="flat" cmpd="sng">
            <a:solidFill>
              <a:srgbClr val="FF0000"/>
            </a:solidFill>
            <a:prstDash val="solid"/>
            <a:round/>
            <a:headEnd type="none" w="med" len="med"/>
            <a:tailEnd type="triangle" w="med" len="med"/>
          </a:ln>
        </p:spPr>
      </p:sp>
      <p:sp>
        <p:nvSpPr>
          <p:cNvPr id="32770" name="直接连接符 39938"/>
          <p:cNvSpPr/>
          <p:nvPr/>
        </p:nvSpPr>
        <p:spPr>
          <a:xfrm>
            <a:off x="2680335" y="3406537"/>
            <a:ext cx="0" cy="228600"/>
          </a:xfrm>
          <a:prstGeom prst="line">
            <a:avLst/>
          </a:prstGeom>
          <a:ln w="38100" cap="flat" cmpd="sng">
            <a:solidFill>
              <a:srgbClr val="FF0000"/>
            </a:solidFill>
            <a:prstDash val="solid"/>
            <a:round/>
            <a:headEnd type="none" w="med" len="med"/>
            <a:tailEnd type="none" w="med" len="med"/>
          </a:ln>
        </p:spPr>
      </p:sp>
      <p:sp>
        <p:nvSpPr>
          <p:cNvPr id="32771" name="直接连接符 39939"/>
          <p:cNvSpPr/>
          <p:nvPr/>
        </p:nvSpPr>
        <p:spPr>
          <a:xfrm>
            <a:off x="3442335" y="3406537"/>
            <a:ext cx="0" cy="228600"/>
          </a:xfrm>
          <a:prstGeom prst="line">
            <a:avLst/>
          </a:prstGeom>
          <a:ln w="38100" cap="flat" cmpd="sng">
            <a:solidFill>
              <a:srgbClr val="FF0000"/>
            </a:solidFill>
            <a:prstDash val="solid"/>
            <a:round/>
            <a:headEnd type="none" w="med" len="med"/>
            <a:tailEnd type="none" w="med" len="med"/>
          </a:ln>
        </p:spPr>
      </p:sp>
      <p:sp>
        <p:nvSpPr>
          <p:cNvPr id="32772" name="直接连接符 39940"/>
          <p:cNvSpPr/>
          <p:nvPr/>
        </p:nvSpPr>
        <p:spPr>
          <a:xfrm>
            <a:off x="8928735" y="3406537"/>
            <a:ext cx="0" cy="228600"/>
          </a:xfrm>
          <a:prstGeom prst="line">
            <a:avLst/>
          </a:prstGeom>
          <a:ln w="38100" cap="flat" cmpd="sng">
            <a:solidFill>
              <a:srgbClr val="FF0000"/>
            </a:solidFill>
            <a:prstDash val="solid"/>
            <a:round/>
            <a:headEnd type="none" w="med" len="med"/>
            <a:tailEnd type="none" w="med" len="med"/>
          </a:ln>
        </p:spPr>
      </p:sp>
      <p:sp>
        <p:nvSpPr>
          <p:cNvPr id="32773" name="直接连接符 39941"/>
          <p:cNvSpPr/>
          <p:nvPr/>
        </p:nvSpPr>
        <p:spPr>
          <a:xfrm>
            <a:off x="8090535" y="3406537"/>
            <a:ext cx="0" cy="228600"/>
          </a:xfrm>
          <a:prstGeom prst="line">
            <a:avLst/>
          </a:prstGeom>
          <a:ln w="38100" cap="flat" cmpd="sng">
            <a:solidFill>
              <a:srgbClr val="FF0000"/>
            </a:solidFill>
            <a:prstDash val="solid"/>
            <a:round/>
            <a:headEnd type="none" w="med" len="med"/>
            <a:tailEnd type="none" w="med" len="med"/>
          </a:ln>
        </p:spPr>
      </p:sp>
      <p:sp>
        <p:nvSpPr>
          <p:cNvPr id="32774" name="直接连接符 39942"/>
          <p:cNvSpPr/>
          <p:nvPr/>
        </p:nvSpPr>
        <p:spPr>
          <a:xfrm>
            <a:off x="6642735" y="3406537"/>
            <a:ext cx="0" cy="228600"/>
          </a:xfrm>
          <a:prstGeom prst="line">
            <a:avLst/>
          </a:prstGeom>
          <a:ln w="38100" cap="flat" cmpd="sng">
            <a:solidFill>
              <a:srgbClr val="FF0000"/>
            </a:solidFill>
            <a:prstDash val="solid"/>
            <a:round/>
            <a:headEnd type="none" w="med" len="med"/>
            <a:tailEnd type="none" w="med" len="med"/>
          </a:ln>
        </p:spPr>
      </p:sp>
      <p:sp>
        <p:nvSpPr>
          <p:cNvPr id="32775" name="直接连接符 39943"/>
          <p:cNvSpPr/>
          <p:nvPr/>
        </p:nvSpPr>
        <p:spPr>
          <a:xfrm>
            <a:off x="7176135" y="3406537"/>
            <a:ext cx="0" cy="228600"/>
          </a:xfrm>
          <a:prstGeom prst="line">
            <a:avLst/>
          </a:prstGeom>
          <a:ln w="38100" cap="flat" cmpd="sng">
            <a:solidFill>
              <a:srgbClr val="FF0000"/>
            </a:solidFill>
            <a:prstDash val="solid"/>
            <a:round/>
            <a:headEnd type="none" w="med" len="med"/>
            <a:tailEnd type="none" w="med" len="med"/>
          </a:ln>
        </p:spPr>
      </p:sp>
      <p:sp>
        <p:nvSpPr>
          <p:cNvPr id="32776" name="文本框 39944"/>
          <p:cNvSpPr txBox="1"/>
          <p:nvPr/>
        </p:nvSpPr>
        <p:spPr>
          <a:xfrm>
            <a:off x="2451735" y="3101737"/>
            <a:ext cx="762000" cy="398780"/>
          </a:xfrm>
          <a:prstGeom prst="rect">
            <a:avLst/>
          </a:prstGeom>
          <a:noFill/>
          <a:ln w="9525">
            <a:noFill/>
          </a:ln>
        </p:spPr>
        <p:txBody>
          <a:bodyPr anchor="t">
            <a:spAutoFit/>
          </a:bodyPr>
          <a:lstStyle/>
          <a:p>
            <a:pPr>
              <a:spcBef>
                <a:spcPct val="50000"/>
              </a:spcBef>
            </a:pPr>
            <a:r>
              <a:rPr lang="en-US" altLang="zh-CN" sz="2000" b="1">
                <a:solidFill>
                  <a:srgbClr val="FF0000"/>
                </a:solidFill>
                <a:latin typeface="黑体" panose="02010609060101010101" pitchFamily="49" charset="-122"/>
                <a:ea typeface="黑体" panose="02010609060101010101" pitchFamily="49" charset="-122"/>
              </a:rPr>
              <a:t>1851</a:t>
            </a:r>
          </a:p>
        </p:txBody>
      </p:sp>
      <p:sp>
        <p:nvSpPr>
          <p:cNvPr id="32777" name="文本框 39945"/>
          <p:cNvSpPr txBox="1"/>
          <p:nvPr/>
        </p:nvSpPr>
        <p:spPr>
          <a:xfrm>
            <a:off x="4966335" y="3116025"/>
            <a:ext cx="762000" cy="398780"/>
          </a:xfrm>
          <a:prstGeom prst="rect">
            <a:avLst/>
          </a:prstGeom>
          <a:noFill/>
          <a:ln w="9525">
            <a:noFill/>
          </a:ln>
        </p:spPr>
        <p:txBody>
          <a:bodyPr anchor="t">
            <a:spAutoFit/>
          </a:bodyPr>
          <a:lstStyle/>
          <a:p>
            <a:pPr>
              <a:spcBef>
                <a:spcPct val="50000"/>
              </a:spcBef>
            </a:pPr>
            <a:r>
              <a:rPr lang="en-US" altLang="zh-CN" sz="2000" b="1">
                <a:solidFill>
                  <a:srgbClr val="FF0000"/>
                </a:solidFill>
                <a:latin typeface="黑体" panose="02010609060101010101" pitchFamily="49" charset="-122"/>
                <a:ea typeface="黑体" panose="02010609060101010101" pitchFamily="49" charset="-122"/>
              </a:rPr>
              <a:t>1919</a:t>
            </a:r>
          </a:p>
        </p:txBody>
      </p:sp>
      <p:sp>
        <p:nvSpPr>
          <p:cNvPr id="32778" name="文本框 39946"/>
          <p:cNvSpPr txBox="1"/>
          <p:nvPr/>
        </p:nvSpPr>
        <p:spPr>
          <a:xfrm>
            <a:off x="3289935" y="3101737"/>
            <a:ext cx="762000" cy="398780"/>
          </a:xfrm>
          <a:prstGeom prst="rect">
            <a:avLst/>
          </a:prstGeom>
          <a:noFill/>
          <a:ln w="9525">
            <a:noFill/>
          </a:ln>
        </p:spPr>
        <p:txBody>
          <a:bodyPr anchor="t">
            <a:spAutoFit/>
          </a:bodyPr>
          <a:lstStyle/>
          <a:p>
            <a:pPr>
              <a:spcBef>
                <a:spcPct val="50000"/>
              </a:spcBef>
            </a:pPr>
            <a:r>
              <a:rPr lang="en-US" altLang="zh-CN" sz="2000" b="1">
                <a:solidFill>
                  <a:srgbClr val="FF0000"/>
                </a:solidFill>
                <a:latin typeface="黑体" panose="02010609060101010101" pitchFamily="49" charset="-122"/>
                <a:ea typeface="黑体" panose="02010609060101010101" pitchFamily="49" charset="-122"/>
              </a:rPr>
              <a:t>1864</a:t>
            </a:r>
          </a:p>
        </p:txBody>
      </p:sp>
      <p:sp>
        <p:nvSpPr>
          <p:cNvPr id="32779" name="文本框 39947"/>
          <p:cNvSpPr txBox="1"/>
          <p:nvPr/>
        </p:nvSpPr>
        <p:spPr>
          <a:xfrm>
            <a:off x="4356735" y="3101737"/>
            <a:ext cx="762000" cy="398780"/>
          </a:xfrm>
          <a:prstGeom prst="rect">
            <a:avLst/>
          </a:prstGeom>
          <a:noFill/>
          <a:ln w="9525">
            <a:noFill/>
          </a:ln>
        </p:spPr>
        <p:txBody>
          <a:bodyPr anchor="t">
            <a:spAutoFit/>
          </a:bodyPr>
          <a:lstStyle/>
          <a:p>
            <a:pPr>
              <a:spcBef>
                <a:spcPct val="50000"/>
              </a:spcBef>
            </a:pPr>
            <a:r>
              <a:rPr lang="en-US" altLang="zh-CN" sz="2000" b="1">
                <a:solidFill>
                  <a:srgbClr val="FF0000"/>
                </a:solidFill>
                <a:latin typeface="黑体" panose="02010609060101010101" pitchFamily="49" charset="-122"/>
                <a:ea typeface="黑体" panose="02010609060101010101" pitchFamily="49" charset="-122"/>
              </a:rPr>
              <a:t>1911</a:t>
            </a:r>
          </a:p>
        </p:txBody>
      </p:sp>
      <p:sp>
        <p:nvSpPr>
          <p:cNvPr id="32780" name="文本框 39948"/>
          <p:cNvSpPr txBox="1"/>
          <p:nvPr/>
        </p:nvSpPr>
        <p:spPr>
          <a:xfrm>
            <a:off x="6337935" y="3116025"/>
            <a:ext cx="762000" cy="398780"/>
          </a:xfrm>
          <a:prstGeom prst="rect">
            <a:avLst/>
          </a:prstGeom>
          <a:noFill/>
          <a:ln w="9525">
            <a:noFill/>
          </a:ln>
        </p:spPr>
        <p:txBody>
          <a:bodyPr anchor="t">
            <a:spAutoFit/>
          </a:bodyPr>
          <a:lstStyle/>
          <a:p>
            <a:pPr>
              <a:spcBef>
                <a:spcPct val="50000"/>
              </a:spcBef>
            </a:pPr>
            <a:r>
              <a:rPr lang="en-US" altLang="zh-CN" sz="2000" b="1">
                <a:solidFill>
                  <a:srgbClr val="FF0000"/>
                </a:solidFill>
                <a:latin typeface="黑体" panose="02010609060101010101" pitchFamily="49" charset="-122"/>
                <a:ea typeface="黑体" panose="02010609060101010101" pitchFamily="49" charset="-122"/>
              </a:rPr>
              <a:t>1924</a:t>
            </a:r>
          </a:p>
        </p:txBody>
      </p:sp>
      <p:sp>
        <p:nvSpPr>
          <p:cNvPr id="32781" name="文本框 39949"/>
          <p:cNvSpPr txBox="1"/>
          <p:nvPr/>
        </p:nvSpPr>
        <p:spPr>
          <a:xfrm>
            <a:off x="5499735" y="3116025"/>
            <a:ext cx="762000" cy="398780"/>
          </a:xfrm>
          <a:prstGeom prst="rect">
            <a:avLst/>
          </a:prstGeom>
          <a:noFill/>
          <a:ln w="9525">
            <a:noFill/>
          </a:ln>
        </p:spPr>
        <p:txBody>
          <a:bodyPr anchor="t">
            <a:spAutoFit/>
          </a:bodyPr>
          <a:lstStyle/>
          <a:p>
            <a:pPr>
              <a:spcBef>
                <a:spcPct val="50000"/>
              </a:spcBef>
            </a:pPr>
            <a:r>
              <a:rPr lang="en-US" altLang="zh-CN" sz="2000" b="1">
                <a:solidFill>
                  <a:srgbClr val="FF0000"/>
                </a:solidFill>
                <a:latin typeface="黑体" panose="02010609060101010101" pitchFamily="49" charset="-122"/>
                <a:ea typeface="黑体" panose="02010609060101010101" pitchFamily="49" charset="-122"/>
              </a:rPr>
              <a:t>1921</a:t>
            </a:r>
          </a:p>
        </p:txBody>
      </p:sp>
      <p:sp>
        <p:nvSpPr>
          <p:cNvPr id="32782" name="文本框 39950"/>
          <p:cNvSpPr txBox="1"/>
          <p:nvPr/>
        </p:nvSpPr>
        <p:spPr>
          <a:xfrm>
            <a:off x="6871335" y="3101737"/>
            <a:ext cx="762000" cy="398780"/>
          </a:xfrm>
          <a:prstGeom prst="rect">
            <a:avLst/>
          </a:prstGeom>
          <a:noFill/>
          <a:ln w="9525">
            <a:noFill/>
          </a:ln>
        </p:spPr>
        <p:txBody>
          <a:bodyPr anchor="t">
            <a:spAutoFit/>
          </a:bodyPr>
          <a:lstStyle/>
          <a:p>
            <a:pPr>
              <a:spcBef>
                <a:spcPct val="50000"/>
              </a:spcBef>
            </a:pPr>
            <a:r>
              <a:rPr lang="en-US" altLang="zh-CN" sz="2000" b="1">
                <a:solidFill>
                  <a:srgbClr val="FF0000"/>
                </a:solidFill>
                <a:latin typeface="黑体" panose="02010609060101010101" pitchFamily="49" charset="-122"/>
                <a:ea typeface="黑体" panose="02010609060101010101" pitchFamily="49" charset="-122"/>
              </a:rPr>
              <a:t>1927</a:t>
            </a:r>
          </a:p>
        </p:txBody>
      </p:sp>
      <p:sp>
        <p:nvSpPr>
          <p:cNvPr id="32783" name="文本框 39951"/>
          <p:cNvSpPr txBox="1"/>
          <p:nvPr/>
        </p:nvSpPr>
        <p:spPr>
          <a:xfrm>
            <a:off x="8623935" y="3116025"/>
            <a:ext cx="762000" cy="398780"/>
          </a:xfrm>
          <a:prstGeom prst="rect">
            <a:avLst/>
          </a:prstGeom>
          <a:noFill/>
          <a:ln w="9525">
            <a:noFill/>
          </a:ln>
        </p:spPr>
        <p:txBody>
          <a:bodyPr anchor="t">
            <a:spAutoFit/>
          </a:bodyPr>
          <a:lstStyle/>
          <a:p>
            <a:pPr>
              <a:spcBef>
                <a:spcPct val="50000"/>
              </a:spcBef>
            </a:pPr>
            <a:r>
              <a:rPr lang="en-US" altLang="zh-CN" sz="2000" b="1">
                <a:solidFill>
                  <a:srgbClr val="FF0000"/>
                </a:solidFill>
                <a:latin typeface="黑体" panose="02010609060101010101" pitchFamily="49" charset="-122"/>
                <a:ea typeface="黑体" panose="02010609060101010101" pitchFamily="49" charset="-122"/>
              </a:rPr>
              <a:t>1945</a:t>
            </a:r>
          </a:p>
        </p:txBody>
      </p:sp>
      <p:sp>
        <p:nvSpPr>
          <p:cNvPr id="32784" name="文本框 39952"/>
          <p:cNvSpPr txBox="1"/>
          <p:nvPr/>
        </p:nvSpPr>
        <p:spPr>
          <a:xfrm>
            <a:off x="7709535" y="3116025"/>
            <a:ext cx="762000" cy="398780"/>
          </a:xfrm>
          <a:prstGeom prst="rect">
            <a:avLst/>
          </a:prstGeom>
          <a:noFill/>
          <a:ln w="9525">
            <a:noFill/>
          </a:ln>
        </p:spPr>
        <p:txBody>
          <a:bodyPr anchor="t">
            <a:spAutoFit/>
          </a:bodyPr>
          <a:lstStyle/>
          <a:p>
            <a:pPr>
              <a:spcBef>
                <a:spcPct val="50000"/>
              </a:spcBef>
            </a:pPr>
            <a:r>
              <a:rPr lang="en-US" altLang="zh-CN" sz="2000" b="1">
                <a:solidFill>
                  <a:srgbClr val="FF0000"/>
                </a:solidFill>
                <a:latin typeface="黑体" panose="02010609060101010101" pitchFamily="49" charset="-122"/>
                <a:ea typeface="黑体" panose="02010609060101010101" pitchFamily="49" charset="-122"/>
              </a:rPr>
              <a:t>1937</a:t>
            </a:r>
          </a:p>
        </p:txBody>
      </p:sp>
      <p:sp>
        <p:nvSpPr>
          <p:cNvPr id="32785" name="椭圆 39953"/>
          <p:cNvSpPr/>
          <p:nvPr/>
        </p:nvSpPr>
        <p:spPr>
          <a:xfrm>
            <a:off x="4585335" y="3482737"/>
            <a:ext cx="152400" cy="152400"/>
          </a:xfrm>
          <a:prstGeom prst="ellipse">
            <a:avLst/>
          </a:prstGeom>
          <a:solidFill>
            <a:schemeClr val="accent1"/>
          </a:solidFill>
          <a:ln w="9525" cap="flat" cmpd="sng">
            <a:solidFill>
              <a:srgbClr val="FF0000"/>
            </a:solidFill>
            <a:prstDash val="solid"/>
            <a:round/>
            <a:headEnd type="none" w="med" len="med"/>
            <a:tailEnd type="none" w="med" len="med"/>
          </a:ln>
        </p:spPr>
        <p:txBody>
          <a:bodyPr anchor="t"/>
          <a:lstStyle/>
          <a:p>
            <a:endParaRPr lang="zh-CN" altLang="en-US" b="1">
              <a:latin typeface="黑体" panose="02010609060101010101" pitchFamily="49" charset="-122"/>
              <a:ea typeface="黑体" panose="02010609060101010101" pitchFamily="49" charset="-122"/>
            </a:endParaRPr>
          </a:p>
        </p:txBody>
      </p:sp>
      <p:sp>
        <p:nvSpPr>
          <p:cNvPr id="32786" name="椭圆 39954"/>
          <p:cNvSpPr/>
          <p:nvPr/>
        </p:nvSpPr>
        <p:spPr>
          <a:xfrm>
            <a:off x="5194935" y="3482737"/>
            <a:ext cx="152400" cy="152400"/>
          </a:xfrm>
          <a:prstGeom prst="ellipse">
            <a:avLst/>
          </a:prstGeom>
          <a:solidFill>
            <a:schemeClr val="accent1"/>
          </a:solidFill>
          <a:ln w="9525" cap="flat" cmpd="sng">
            <a:solidFill>
              <a:srgbClr val="FF0000"/>
            </a:solidFill>
            <a:prstDash val="solid"/>
            <a:round/>
            <a:headEnd type="none" w="med" len="med"/>
            <a:tailEnd type="none" w="med" len="med"/>
          </a:ln>
        </p:spPr>
        <p:txBody>
          <a:bodyPr anchor="t"/>
          <a:lstStyle/>
          <a:p>
            <a:endParaRPr lang="zh-CN" altLang="en-US" b="1">
              <a:latin typeface="黑体" panose="02010609060101010101" pitchFamily="49" charset="-122"/>
              <a:ea typeface="黑体" panose="02010609060101010101" pitchFamily="49" charset="-122"/>
            </a:endParaRPr>
          </a:p>
        </p:txBody>
      </p:sp>
      <p:sp>
        <p:nvSpPr>
          <p:cNvPr id="32787" name="椭圆 39955"/>
          <p:cNvSpPr/>
          <p:nvPr/>
        </p:nvSpPr>
        <p:spPr>
          <a:xfrm>
            <a:off x="5728335" y="3482737"/>
            <a:ext cx="152400" cy="152400"/>
          </a:xfrm>
          <a:prstGeom prst="ellipse">
            <a:avLst/>
          </a:prstGeom>
          <a:solidFill>
            <a:schemeClr val="accent1"/>
          </a:solidFill>
          <a:ln w="9525" cap="flat" cmpd="sng">
            <a:solidFill>
              <a:srgbClr val="FF0000"/>
            </a:solidFill>
            <a:prstDash val="solid"/>
            <a:round/>
            <a:headEnd type="none" w="med" len="med"/>
            <a:tailEnd type="none" w="med" len="med"/>
          </a:ln>
        </p:spPr>
        <p:txBody>
          <a:bodyPr anchor="t"/>
          <a:lstStyle/>
          <a:p>
            <a:endParaRPr lang="zh-CN" altLang="en-US" b="1">
              <a:latin typeface="黑体" panose="02010609060101010101" pitchFamily="49" charset="-122"/>
              <a:ea typeface="黑体" panose="02010609060101010101" pitchFamily="49" charset="-122"/>
            </a:endParaRPr>
          </a:p>
        </p:txBody>
      </p:sp>
      <p:sp>
        <p:nvSpPr>
          <p:cNvPr id="32788" name="文本框 39956"/>
          <p:cNvSpPr txBox="1"/>
          <p:nvPr/>
        </p:nvSpPr>
        <p:spPr>
          <a:xfrm>
            <a:off x="1689735" y="3101737"/>
            <a:ext cx="762000" cy="398780"/>
          </a:xfrm>
          <a:prstGeom prst="rect">
            <a:avLst/>
          </a:prstGeom>
          <a:noFill/>
          <a:ln w="9525">
            <a:noFill/>
          </a:ln>
        </p:spPr>
        <p:txBody>
          <a:bodyPr anchor="t">
            <a:spAutoFit/>
          </a:bodyPr>
          <a:lstStyle/>
          <a:p>
            <a:pPr>
              <a:spcBef>
                <a:spcPct val="50000"/>
              </a:spcBef>
            </a:pPr>
            <a:r>
              <a:rPr lang="en-US" altLang="zh-CN" sz="2000" b="1">
                <a:solidFill>
                  <a:srgbClr val="FF0000"/>
                </a:solidFill>
                <a:latin typeface="黑体" panose="02010609060101010101" pitchFamily="49" charset="-122"/>
                <a:ea typeface="黑体" panose="02010609060101010101" pitchFamily="49" charset="-122"/>
              </a:rPr>
              <a:t>1840</a:t>
            </a:r>
          </a:p>
        </p:txBody>
      </p:sp>
      <p:sp>
        <p:nvSpPr>
          <p:cNvPr id="32789" name="直接连接符 39957"/>
          <p:cNvSpPr/>
          <p:nvPr/>
        </p:nvSpPr>
        <p:spPr>
          <a:xfrm>
            <a:off x="1994535" y="3406537"/>
            <a:ext cx="0" cy="228600"/>
          </a:xfrm>
          <a:prstGeom prst="line">
            <a:avLst/>
          </a:prstGeom>
          <a:ln w="38100" cap="flat" cmpd="sng">
            <a:solidFill>
              <a:srgbClr val="FF0000"/>
            </a:solidFill>
            <a:prstDash val="solid"/>
            <a:round/>
            <a:headEnd type="none" w="med" len="med"/>
            <a:tailEnd type="none" w="med" len="med"/>
          </a:ln>
        </p:spPr>
      </p:sp>
      <p:sp>
        <p:nvSpPr>
          <p:cNvPr id="32790" name="直接连接符 39958"/>
          <p:cNvSpPr/>
          <p:nvPr/>
        </p:nvSpPr>
        <p:spPr>
          <a:xfrm>
            <a:off x="9538335" y="3392250"/>
            <a:ext cx="0" cy="228600"/>
          </a:xfrm>
          <a:prstGeom prst="line">
            <a:avLst/>
          </a:prstGeom>
          <a:ln w="38100" cap="flat" cmpd="sng">
            <a:solidFill>
              <a:srgbClr val="FF0000"/>
            </a:solidFill>
            <a:prstDash val="solid"/>
            <a:round/>
            <a:headEnd type="none" w="med" len="med"/>
            <a:tailEnd type="none" w="med" len="med"/>
          </a:ln>
        </p:spPr>
      </p:sp>
      <p:sp>
        <p:nvSpPr>
          <p:cNvPr id="32791" name="文本框 39959"/>
          <p:cNvSpPr txBox="1"/>
          <p:nvPr/>
        </p:nvSpPr>
        <p:spPr>
          <a:xfrm>
            <a:off x="9233535" y="3101737"/>
            <a:ext cx="762000" cy="398780"/>
          </a:xfrm>
          <a:prstGeom prst="rect">
            <a:avLst/>
          </a:prstGeom>
          <a:noFill/>
          <a:ln w="9525">
            <a:noFill/>
          </a:ln>
        </p:spPr>
        <p:txBody>
          <a:bodyPr anchor="t">
            <a:spAutoFit/>
          </a:bodyPr>
          <a:lstStyle/>
          <a:p>
            <a:pPr>
              <a:spcBef>
                <a:spcPct val="50000"/>
              </a:spcBef>
            </a:pPr>
            <a:r>
              <a:rPr lang="en-US" altLang="zh-CN" sz="2000" b="1">
                <a:solidFill>
                  <a:srgbClr val="FF0000"/>
                </a:solidFill>
                <a:latin typeface="黑体" panose="02010609060101010101" pitchFamily="49" charset="-122"/>
                <a:ea typeface="黑体" panose="02010609060101010101" pitchFamily="49" charset="-122"/>
              </a:rPr>
              <a:t>1949</a:t>
            </a:r>
          </a:p>
        </p:txBody>
      </p:sp>
      <p:sp>
        <p:nvSpPr>
          <p:cNvPr id="32792" name="左大括号 39960"/>
          <p:cNvSpPr/>
          <p:nvPr/>
        </p:nvSpPr>
        <p:spPr>
          <a:xfrm rot="5385883">
            <a:off x="3328035" y="1230075"/>
            <a:ext cx="609600" cy="3276600"/>
          </a:xfrm>
          <a:prstGeom prst="leftBrace">
            <a:avLst>
              <a:gd name="adj1" fmla="val 73060"/>
              <a:gd name="adj2" fmla="val 51315"/>
            </a:avLst>
          </a:prstGeom>
          <a:noFill/>
          <a:ln w="63500" cap="flat" cmpd="sng">
            <a:solidFill>
              <a:srgbClr val="FF0000"/>
            </a:solidFill>
            <a:prstDash val="solid"/>
            <a:round/>
            <a:headEnd type="none" w="med" len="med"/>
            <a:tailEnd type="none" w="med" len="med"/>
          </a:ln>
        </p:spPr>
        <p:txBody>
          <a:bodyPr anchor="t"/>
          <a:lstStyle/>
          <a:p>
            <a:endParaRPr lang="zh-CN" altLang="en-US" b="1">
              <a:latin typeface="黑体" panose="02010609060101010101" pitchFamily="49" charset="-122"/>
              <a:ea typeface="黑体" panose="02010609060101010101" pitchFamily="49" charset="-122"/>
            </a:endParaRPr>
          </a:p>
        </p:txBody>
      </p:sp>
      <p:sp>
        <p:nvSpPr>
          <p:cNvPr id="32793" name="左大括号 39961"/>
          <p:cNvSpPr/>
          <p:nvPr/>
        </p:nvSpPr>
        <p:spPr>
          <a:xfrm rot="5385883">
            <a:off x="7023735" y="736362"/>
            <a:ext cx="838200" cy="4191000"/>
          </a:xfrm>
          <a:prstGeom prst="leftBrace">
            <a:avLst>
              <a:gd name="adj1" fmla="val 67962"/>
              <a:gd name="adj2" fmla="val 51315"/>
            </a:avLst>
          </a:prstGeom>
          <a:noFill/>
          <a:ln w="63500" cap="flat" cmpd="sng">
            <a:solidFill>
              <a:srgbClr val="FF0000"/>
            </a:solidFill>
            <a:prstDash val="solid"/>
            <a:round/>
            <a:headEnd type="none" w="med" len="med"/>
            <a:tailEnd type="none" w="med" len="med"/>
          </a:ln>
        </p:spPr>
        <p:txBody>
          <a:bodyPr anchor="t"/>
          <a:lstStyle/>
          <a:p>
            <a:endParaRPr lang="zh-CN" altLang="en-US" b="1">
              <a:latin typeface="黑体" panose="02010609060101010101" pitchFamily="49" charset="-122"/>
              <a:ea typeface="黑体" panose="02010609060101010101" pitchFamily="49" charset="-122"/>
            </a:endParaRPr>
          </a:p>
        </p:txBody>
      </p:sp>
      <p:sp>
        <p:nvSpPr>
          <p:cNvPr id="32794" name="文本框 39962"/>
          <p:cNvSpPr txBox="1"/>
          <p:nvPr/>
        </p:nvSpPr>
        <p:spPr>
          <a:xfrm>
            <a:off x="2223135" y="1882537"/>
            <a:ext cx="3200400" cy="583565"/>
          </a:xfrm>
          <a:prstGeom prst="rect">
            <a:avLst/>
          </a:prstGeom>
          <a:noFill/>
          <a:ln w="9525">
            <a:noFill/>
          </a:ln>
          <a:extLst>
            <a:ext uri="{909E8E84-426E-40DD-AFC4-6F175D3DCCD1}">
              <a14:hiddenFill xmlns:a14="http://schemas.microsoft.com/office/drawing/2010/main">
                <a:solidFill>
                  <a:srgbClr val="CCFFFF"/>
                </a:solidFill>
              </a14:hiddenFill>
            </a:ext>
          </a:extLst>
        </p:spPr>
        <p:txBody>
          <a:bodyPr anchor="t">
            <a:spAutoFit/>
          </a:bodyPr>
          <a:lstStyle/>
          <a:p>
            <a:pPr>
              <a:spcBef>
                <a:spcPct val="50000"/>
              </a:spcBef>
            </a:pPr>
            <a:r>
              <a:rPr lang="zh-CN" altLang="en-US" sz="3200" b="1">
                <a:solidFill>
                  <a:srgbClr val="001B4D"/>
                </a:solidFill>
                <a:latin typeface="黑体" panose="02010609060101010101" pitchFamily="49" charset="-122"/>
                <a:ea typeface="黑体" panose="02010609060101010101" pitchFamily="49" charset="-122"/>
              </a:rPr>
              <a:t>旧民主主义革命</a:t>
            </a:r>
          </a:p>
        </p:txBody>
      </p:sp>
      <p:sp>
        <p:nvSpPr>
          <p:cNvPr id="32795" name="文本框 39963"/>
          <p:cNvSpPr txBox="1"/>
          <p:nvPr/>
        </p:nvSpPr>
        <p:spPr>
          <a:xfrm>
            <a:off x="5880735" y="1882537"/>
            <a:ext cx="3200400" cy="583565"/>
          </a:xfrm>
          <a:prstGeom prst="rect">
            <a:avLst/>
          </a:prstGeom>
          <a:noFill/>
          <a:ln w="9525">
            <a:noFill/>
          </a:ln>
          <a:extLst>
            <a:ext uri="{909E8E84-426E-40DD-AFC4-6F175D3DCCD1}">
              <a14:hiddenFill xmlns:a14="http://schemas.microsoft.com/office/drawing/2010/main">
                <a:solidFill>
                  <a:srgbClr val="CCFFFF"/>
                </a:solidFill>
              </a14:hiddenFill>
            </a:ext>
          </a:extLst>
        </p:spPr>
        <p:txBody>
          <a:bodyPr anchor="t">
            <a:spAutoFit/>
          </a:bodyPr>
          <a:lstStyle/>
          <a:p>
            <a:pPr>
              <a:spcBef>
                <a:spcPct val="50000"/>
              </a:spcBef>
            </a:pPr>
            <a:r>
              <a:rPr lang="zh-CN" altLang="en-US" sz="3200" b="1">
                <a:solidFill>
                  <a:srgbClr val="001B4D"/>
                </a:solidFill>
                <a:latin typeface="黑体" panose="02010609060101010101" pitchFamily="49" charset="-122"/>
                <a:ea typeface="黑体" panose="02010609060101010101" pitchFamily="49" charset="-122"/>
              </a:rPr>
              <a:t>新民主主义革命</a:t>
            </a:r>
          </a:p>
        </p:txBody>
      </p:sp>
      <p:sp>
        <p:nvSpPr>
          <p:cNvPr id="39965" name="文本框 39964"/>
          <p:cNvSpPr txBox="1"/>
          <p:nvPr/>
        </p:nvSpPr>
        <p:spPr>
          <a:xfrm>
            <a:off x="2752725" y="3711337"/>
            <a:ext cx="613410" cy="2743200"/>
          </a:xfrm>
          <a:prstGeom prst="rect">
            <a:avLst/>
          </a:prstGeom>
          <a:noFill/>
          <a:ln w="9525">
            <a:noFill/>
          </a:ln>
        </p:spPr>
        <p:txBody>
          <a:bodyPr vert="eaVert" anchor="t">
            <a:spAutoFit/>
          </a:bodyPr>
          <a:lstStyle/>
          <a:p>
            <a:pPr>
              <a:spcBef>
                <a:spcPct val="50000"/>
              </a:spcBef>
            </a:pPr>
            <a:r>
              <a:rPr lang="zh-CN" altLang="en-US" sz="2800" b="1">
                <a:solidFill>
                  <a:srgbClr val="001B4D"/>
                </a:solidFill>
                <a:latin typeface="黑体" panose="02010609060101010101" pitchFamily="49" charset="-122"/>
                <a:ea typeface="黑体" panose="02010609060101010101" pitchFamily="49" charset="-122"/>
              </a:rPr>
              <a:t>太平天国运动</a:t>
            </a:r>
          </a:p>
        </p:txBody>
      </p:sp>
      <p:sp>
        <p:nvSpPr>
          <p:cNvPr id="39966" name="文本框 39965"/>
          <p:cNvSpPr txBox="1"/>
          <p:nvPr/>
        </p:nvSpPr>
        <p:spPr>
          <a:xfrm>
            <a:off x="4354513" y="3711337"/>
            <a:ext cx="613410" cy="2743200"/>
          </a:xfrm>
          <a:prstGeom prst="rect">
            <a:avLst/>
          </a:prstGeom>
          <a:noFill/>
          <a:ln w="9525">
            <a:noFill/>
          </a:ln>
        </p:spPr>
        <p:txBody>
          <a:bodyPr vert="eaVert" anchor="t">
            <a:spAutoFit/>
          </a:bodyPr>
          <a:lstStyle/>
          <a:p>
            <a:pPr>
              <a:spcBef>
                <a:spcPct val="50000"/>
              </a:spcBef>
            </a:pPr>
            <a:r>
              <a:rPr lang="zh-CN" altLang="en-US" sz="2800" b="1">
                <a:solidFill>
                  <a:srgbClr val="001B4D"/>
                </a:solidFill>
                <a:latin typeface="黑体" panose="02010609060101010101" pitchFamily="49" charset="-122"/>
                <a:ea typeface="黑体" panose="02010609060101010101" pitchFamily="49" charset="-122"/>
              </a:rPr>
              <a:t>辛亥革命</a:t>
            </a:r>
          </a:p>
        </p:txBody>
      </p:sp>
      <p:sp>
        <p:nvSpPr>
          <p:cNvPr id="39967" name="文本框 39966"/>
          <p:cNvSpPr txBox="1"/>
          <p:nvPr/>
        </p:nvSpPr>
        <p:spPr>
          <a:xfrm>
            <a:off x="4964113" y="3711337"/>
            <a:ext cx="613410" cy="2743200"/>
          </a:xfrm>
          <a:prstGeom prst="rect">
            <a:avLst/>
          </a:prstGeom>
          <a:noFill/>
          <a:ln w="9525">
            <a:noFill/>
          </a:ln>
        </p:spPr>
        <p:txBody>
          <a:bodyPr vert="eaVert" anchor="t">
            <a:spAutoFit/>
          </a:bodyPr>
          <a:lstStyle/>
          <a:p>
            <a:pPr>
              <a:spcBef>
                <a:spcPct val="50000"/>
              </a:spcBef>
            </a:pPr>
            <a:r>
              <a:rPr lang="zh-CN" altLang="en-US" sz="2800" b="1">
                <a:gradFill>
                  <a:gsLst>
                    <a:gs pos="0">
                      <a:srgbClr val="E30000"/>
                    </a:gs>
                    <a:gs pos="100000">
                      <a:srgbClr val="760303"/>
                    </a:gs>
                  </a:gsLst>
                  <a:lin scaled="0"/>
                </a:gradFill>
                <a:latin typeface="黑体" panose="02010609060101010101" pitchFamily="49" charset="-122"/>
                <a:ea typeface="黑体" panose="02010609060101010101" pitchFamily="49" charset="-122"/>
              </a:rPr>
              <a:t>五四运动</a:t>
            </a:r>
          </a:p>
        </p:txBody>
      </p:sp>
      <p:sp>
        <p:nvSpPr>
          <p:cNvPr id="39968" name="文本框 39967"/>
          <p:cNvSpPr txBox="1"/>
          <p:nvPr/>
        </p:nvSpPr>
        <p:spPr>
          <a:xfrm>
            <a:off x="5573713" y="3711337"/>
            <a:ext cx="613410" cy="2743200"/>
          </a:xfrm>
          <a:prstGeom prst="rect">
            <a:avLst/>
          </a:prstGeom>
          <a:noFill/>
          <a:ln w="9525">
            <a:noFill/>
          </a:ln>
        </p:spPr>
        <p:txBody>
          <a:bodyPr vert="eaVert" anchor="t">
            <a:spAutoFit/>
          </a:bodyPr>
          <a:lstStyle/>
          <a:p>
            <a:pPr>
              <a:spcBef>
                <a:spcPct val="50000"/>
              </a:spcBef>
            </a:pPr>
            <a:r>
              <a:rPr lang="zh-CN" altLang="en-US" sz="2800" b="1">
                <a:gradFill>
                  <a:gsLst>
                    <a:gs pos="0">
                      <a:srgbClr val="E30000"/>
                    </a:gs>
                    <a:gs pos="100000">
                      <a:srgbClr val="760303"/>
                    </a:gs>
                  </a:gsLst>
                  <a:lin scaled="0"/>
                </a:gradFill>
                <a:latin typeface="黑体" panose="02010609060101010101" pitchFamily="49" charset="-122"/>
                <a:ea typeface="黑体" panose="02010609060101010101" pitchFamily="49" charset="-122"/>
              </a:rPr>
              <a:t>中共成立</a:t>
            </a:r>
          </a:p>
        </p:txBody>
      </p:sp>
      <p:sp>
        <p:nvSpPr>
          <p:cNvPr id="39969" name="文本框 39968"/>
          <p:cNvSpPr txBox="1"/>
          <p:nvPr/>
        </p:nvSpPr>
        <p:spPr>
          <a:xfrm>
            <a:off x="6640513" y="3711337"/>
            <a:ext cx="613410" cy="2743200"/>
          </a:xfrm>
          <a:prstGeom prst="rect">
            <a:avLst/>
          </a:prstGeom>
          <a:noFill/>
          <a:ln w="9525">
            <a:noFill/>
          </a:ln>
        </p:spPr>
        <p:txBody>
          <a:bodyPr vert="eaVert" anchor="t">
            <a:spAutoFit/>
          </a:bodyPr>
          <a:lstStyle/>
          <a:p>
            <a:pPr>
              <a:spcBef>
                <a:spcPct val="50000"/>
              </a:spcBef>
            </a:pPr>
            <a:r>
              <a:rPr lang="zh-CN" altLang="en-US" sz="2800" b="1">
                <a:gradFill>
                  <a:gsLst>
                    <a:gs pos="0">
                      <a:srgbClr val="E30000"/>
                    </a:gs>
                    <a:gs pos="100000">
                      <a:srgbClr val="760303"/>
                    </a:gs>
                  </a:gsLst>
                  <a:lin scaled="0"/>
                </a:gradFill>
                <a:latin typeface="黑体" panose="02010609060101010101" pitchFamily="49" charset="-122"/>
                <a:ea typeface="黑体" panose="02010609060101010101" pitchFamily="49" charset="-122"/>
              </a:rPr>
              <a:t>国民革命</a:t>
            </a:r>
          </a:p>
        </p:txBody>
      </p:sp>
      <p:sp>
        <p:nvSpPr>
          <p:cNvPr id="39970" name="文本框 39969"/>
          <p:cNvSpPr txBox="1"/>
          <p:nvPr/>
        </p:nvSpPr>
        <p:spPr>
          <a:xfrm>
            <a:off x="8240713" y="3711337"/>
            <a:ext cx="613410" cy="2743200"/>
          </a:xfrm>
          <a:prstGeom prst="rect">
            <a:avLst/>
          </a:prstGeom>
          <a:noFill/>
          <a:ln w="9525">
            <a:noFill/>
          </a:ln>
        </p:spPr>
        <p:txBody>
          <a:bodyPr vert="eaVert" anchor="t">
            <a:spAutoFit/>
          </a:bodyPr>
          <a:lstStyle/>
          <a:p>
            <a:pPr>
              <a:spcBef>
                <a:spcPct val="50000"/>
              </a:spcBef>
            </a:pPr>
            <a:r>
              <a:rPr lang="zh-CN" altLang="en-US" sz="2800" b="1">
                <a:gradFill>
                  <a:gsLst>
                    <a:gs pos="0">
                      <a:srgbClr val="E30000"/>
                    </a:gs>
                    <a:gs pos="100000">
                      <a:srgbClr val="760303"/>
                    </a:gs>
                  </a:gsLst>
                  <a:lin scaled="0"/>
                </a:gradFill>
                <a:latin typeface="黑体" panose="02010609060101010101" pitchFamily="49" charset="-122"/>
                <a:ea typeface="黑体" panose="02010609060101010101" pitchFamily="49" charset="-122"/>
              </a:rPr>
              <a:t>抗日战争</a:t>
            </a:r>
          </a:p>
        </p:txBody>
      </p:sp>
      <p:sp>
        <p:nvSpPr>
          <p:cNvPr id="39971" name="文本框 39970"/>
          <p:cNvSpPr txBox="1"/>
          <p:nvPr/>
        </p:nvSpPr>
        <p:spPr>
          <a:xfrm>
            <a:off x="8926513" y="3711337"/>
            <a:ext cx="613410" cy="2743200"/>
          </a:xfrm>
          <a:prstGeom prst="rect">
            <a:avLst/>
          </a:prstGeom>
          <a:noFill/>
          <a:ln w="9525">
            <a:noFill/>
          </a:ln>
        </p:spPr>
        <p:txBody>
          <a:bodyPr vert="eaVert" anchor="t">
            <a:spAutoFit/>
          </a:bodyPr>
          <a:lstStyle/>
          <a:p>
            <a:pPr>
              <a:spcBef>
                <a:spcPct val="50000"/>
              </a:spcBef>
            </a:pPr>
            <a:r>
              <a:rPr lang="zh-CN" altLang="en-US" sz="2800" b="1">
                <a:gradFill>
                  <a:gsLst>
                    <a:gs pos="0">
                      <a:srgbClr val="E30000"/>
                    </a:gs>
                    <a:gs pos="100000">
                      <a:srgbClr val="760303"/>
                    </a:gs>
                  </a:gsLst>
                  <a:lin scaled="0"/>
                </a:gradFill>
                <a:latin typeface="黑体" panose="02010609060101010101" pitchFamily="49" charset="-122"/>
                <a:ea typeface="黑体" panose="02010609060101010101" pitchFamily="49" charset="-122"/>
              </a:rPr>
              <a:t>解放战争</a:t>
            </a:r>
          </a:p>
        </p:txBody>
      </p:sp>
      <p:sp>
        <p:nvSpPr>
          <p:cNvPr id="32803" name="文本框 39971"/>
          <p:cNvSpPr txBox="1"/>
          <p:nvPr/>
        </p:nvSpPr>
        <p:spPr>
          <a:xfrm>
            <a:off x="2908935" y="546497"/>
            <a:ext cx="5715000" cy="829945"/>
          </a:xfrm>
          <a:prstGeom prst="rect">
            <a:avLst/>
          </a:prstGeom>
          <a:noFill/>
          <a:ln w="9525">
            <a:noFill/>
          </a:ln>
          <a:extLst>
            <a:ext uri="{909E8E84-426E-40DD-AFC4-6F175D3DCCD1}">
              <a14:hiddenFill xmlns:a14="http://schemas.microsoft.com/office/drawing/2010/main">
                <a:solidFill>
                  <a:srgbClr val="FFFF00"/>
                </a:solidFill>
              </a14:hiddenFill>
            </a:ext>
          </a:extLst>
        </p:spPr>
        <p:txBody>
          <a:bodyPr anchor="t">
            <a:spAutoFit/>
          </a:bodyPr>
          <a:lstStyle/>
          <a:p>
            <a:pPr>
              <a:spcBef>
                <a:spcPct val="50000"/>
              </a:spcBef>
            </a:pPr>
            <a:r>
              <a:rPr lang="zh-CN" altLang="en-US" sz="4800" b="1">
                <a:solidFill>
                  <a:srgbClr val="001B4D"/>
                </a:solidFill>
                <a:latin typeface="黑体" panose="02010609060101010101" pitchFamily="49" charset="-122"/>
                <a:ea typeface="黑体" panose="02010609060101010101" pitchFamily="49" charset="-122"/>
              </a:rPr>
              <a:t>民主革命主要史实</a:t>
            </a:r>
          </a:p>
        </p:txBody>
      </p:sp>
      <p:sp>
        <p:nvSpPr>
          <p:cNvPr id="39973" name="文本框 39972"/>
          <p:cNvSpPr txBox="1"/>
          <p:nvPr/>
        </p:nvSpPr>
        <p:spPr>
          <a:xfrm>
            <a:off x="7400925" y="3711337"/>
            <a:ext cx="613410" cy="2743200"/>
          </a:xfrm>
          <a:prstGeom prst="rect">
            <a:avLst/>
          </a:prstGeom>
          <a:noFill/>
          <a:ln w="9525">
            <a:noFill/>
          </a:ln>
        </p:spPr>
        <p:txBody>
          <a:bodyPr vert="eaVert" wrap="square" anchor="t">
            <a:spAutoFit/>
          </a:bodyPr>
          <a:lstStyle/>
          <a:p>
            <a:pPr>
              <a:spcBef>
                <a:spcPct val="50000"/>
              </a:spcBef>
            </a:pPr>
            <a:r>
              <a:rPr lang="zh-CN" altLang="en-US" sz="2800" b="1" dirty="0">
                <a:gradFill>
                  <a:gsLst>
                    <a:gs pos="0">
                      <a:srgbClr val="E30000"/>
                    </a:gs>
                    <a:gs pos="100000">
                      <a:srgbClr val="760303"/>
                    </a:gs>
                  </a:gsLst>
                  <a:lin scaled="0"/>
                </a:gradFill>
                <a:latin typeface="黑体" panose="02010609060101010101" pitchFamily="49" charset="-122"/>
                <a:ea typeface="黑体" panose="02010609060101010101" pitchFamily="49" charset="-122"/>
              </a:rPr>
              <a:t>土地革命</a:t>
            </a:r>
          </a:p>
        </p:txBody>
      </p:sp>
    </p:spTree>
    <p:extLst>
      <p:ext uri="{BB962C8B-B14F-4D97-AF65-F5344CB8AC3E}">
        <p14:creationId xmlns:p14="http://schemas.microsoft.com/office/powerpoint/2010/main" val="4024130120"/>
      </p:ext>
    </p:extLst>
  </p:cSld>
  <p:clrMapOvr>
    <a:masterClrMapping/>
  </p:clrMapOvr>
  <mc:AlternateContent xmlns:mc="http://schemas.openxmlformats.org/markup-compatibility/2006" xmlns:p14="http://schemas.microsoft.com/office/powerpoint/2010/main">
    <mc:Choice Requires="p14">
      <p:transition/>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9965"/>
                                        </p:tgtEl>
                                        <p:attrNameLst>
                                          <p:attrName>style.visibility</p:attrName>
                                        </p:attrNameLst>
                                      </p:cBhvr>
                                      <p:to>
                                        <p:strVal val="visible"/>
                                      </p:to>
                                    </p:set>
                                    <p:anim calcmode="lin" valueType="num">
                                      <p:cBhvr>
                                        <p:cTn id="7" dur="500" fill="hold"/>
                                        <p:tgtEl>
                                          <p:spTgt spid="39965"/>
                                        </p:tgtEl>
                                        <p:attrNameLst>
                                          <p:attrName>ppt_w</p:attrName>
                                        </p:attrNameLst>
                                      </p:cBhvr>
                                      <p:tavLst>
                                        <p:tav tm="0">
                                          <p:val>
                                            <p:fltVal val="0"/>
                                          </p:val>
                                        </p:tav>
                                        <p:tav tm="100000">
                                          <p:val>
                                            <p:strVal val="#ppt_w"/>
                                          </p:val>
                                        </p:tav>
                                      </p:tavLst>
                                    </p:anim>
                                    <p:anim calcmode="lin" valueType="num">
                                      <p:cBhvr>
                                        <p:cTn id="8" dur="500" fill="hold"/>
                                        <p:tgtEl>
                                          <p:spTgt spid="3996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39966"/>
                                        </p:tgtEl>
                                        <p:attrNameLst>
                                          <p:attrName>style.visibility</p:attrName>
                                        </p:attrNameLst>
                                      </p:cBhvr>
                                      <p:to>
                                        <p:strVal val="visible"/>
                                      </p:to>
                                    </p:set>
                                    <p:anim calcmode="lin" valueType="num">
                                      <p:cBhvr>
                                        <p:cTn id="13" dur="500" fill="hold"/>
                                        <p:tgtEl>
                                          <p:spTgt spid="39966"/>
                                        </p:tgtEl>
                                        <p:attrNameLst>
                                          <p:attrName>ppt_w</p:attrName>
                                        </p:attrNameLst>
                                      </p:cBhvr>
                                      <p:tavLst>
                                        <p:tav tm="0">
                                          <p:val>
                                            <p:fltVal val="0"/>
                                          </p:val>
                                        </p:tav>
                                        <p:tav tm="100000">
                                          <p:val>
                                            <p:strVal val="#ppt_w"/>
                                          </p:val>
                                        </p:tav>
                                      </p:tavLst>
                                    </p:anim>
                                    <p:anim calcmode="lin" valueType="num">
                                      <p:cBhvr>
                                        <p:cTn id="14" dur="500" fill="hold"/>
                                        <p:tgtEl>
                                          <p:spTgt spid="39966"/>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39967"/>
                                        </p:tgtEl>
                                        <p:attrNameLst>
                                          <p:attrName>style.visibility</p:attrName>
                                        </p:attrNameLst>
                                      </p:cBhvr>
                                      <p:to>
                                        <p:strVal val="visible"/>
                                      </p:to>
                                    </p:set>
                                    <p:anim calcmode="lin" valueType="num">
                                      <p:cBhvr>
                                        <p:cTn id="19" dur="500" fill="hold"/>
                                        <p:tgtEl>
                                          <p:spTgt spid="39967"/>
                                        </p:tgtEl>
                                        <p:attrNameLst>
                                          <p:attrName>ppt_w</p:attrName>
                                        </p:attrNameLst>
                                      </p:cBhvr>
                                      <p:tavLst>
                                        <p:tav tm="0">
                                          <p:val>
                                            <p:fltVal val="0"/>
                                          </p:val>
                                        </p:tav>
                                        <p:tav tm="100000">
                                          <p:val>
                                            <p:strVal val="#ppt_w"/>
                                          </p:val>
                                        </p:tav>
                                      </p:tavLst>
                                    </p:anim>
                                    <p:anim calcmode="lin" valueType="num">
                                      <p:cBhvr>
                                        <p:cTn id="20" dur="500" fill="hold"/>
                                        <p:tgtEl>
                                          <p:spTgt spid="39967"/>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39968"/>
                                        </p:tgtEl>
                                        <p:attrNameLst>
                                          <p:attrName>style.visibility</p:attrName>
                                        </p:attrNameLst>
                                      </p:cBhvr>
                                      <p:to>
                                        <p:strVal val="visible"/>
                                      </p:to>
                                    </p:set>
                                    <p:anim calcmode="lin" valueType="num">
                                      <p:cBhvr>
                                        <p:cTn id="25" dur="500" fill="hold"/>
                                        <p:tgtEl>
                                          <p:spTgt spid="39968"/>
                                        </p:tgtEl>
                                        <p:attrNameLst>
                                          <p:attrName>ppt_w</p:attrName>
                                        </p:attrNameLst>
                                      </p:cBhvr>
                                      <p:tavLst>
                                        <p:tav tm="0">
                                          <p:val>
                                            <p:fltVal val="0"/>
                                          </p:val>
                                        </p:tav>
                                        <p:tav tm="100000">
                                          <p:val>
                                            <p:strVal val="#ppt_w"/>
                                          </p:val>
                                        </p:tav>
                                      </p:tavLst>
                                    </p:anim>
                                    <p:anim calcmode="lin" valueType="num">
                                      <p:cBhvr>
                                        <p:cTn id="26" dur="500" fill="hold"/>
                                        <p:tgtEl>
                                          <p:spTgt spid="39968"/>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39969"/>
                                        </p:tgtEl>
                                        <p:attrNameLst>
                                          <p:attrName>style.visibility</p:attrName>
                                        </p:attrNameLst>
                                      </p:cBhvr>
                                      <p:to>
                                        <p:strVal val="visible"/>
                                      </p:to>
                                    </p:set>
                                    <p:anim calcmode="lin" valueType="num">
                                      <p:cBhvr>
                                        <p:cTn id="31" dur="500" fill="hold"/>
                                        <p:tgtEl>
                                          <p:spTgt spid="39969"/>
                                        </p:tgtEl>
                                        <p:attrNameLst>
                                          <p:attrName>ppt_w</p:attrName>
                                        </p:attrNameLst>
                                      </p:cBhvr>
                                      <p:tavLst>
                                        <p:tav tm="0">
                                          <p:val>
                                            <p:fltVal val="0"/>
                                          </p:val>
                                        </p:tav>
                                        <p:tav tm="100000">
                                          <p:val>
                                            <p:strVal val="#ppt_w"/>
                                          </p:val>
                                        </p:tav>
                                      </p:tavLst>
                                    </p:anim>
                                    <p:anim calcmode="lin" valueType="num">
                                      <p:cBhvr>
                                        <p:cTn id="32" dur="500" fill="hold"/>
                                        <p:tgtEl>
                                          <p:spTgt spid="39969"/>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39973"/>
                                        </p:tgtEl>
                                        <p:attrNameLst>
                                          <p:attrName>style.visibility</p:attrName>
                                        </p:attrNameLst>
                                      </p:cBhvr>
                                      <p:to>
                                        <p:strVal val="visible"/>
                                      </p:to>
                                    </p:set>
                                    <p:anim calcmode="lin" valueType="num">
                                      <p:cBhvr>
                                        <p:cTn id="37" dur="500" fill="hold"/>
                                        <p:tgtEl>
                                          <p:spTgt spid="39973"/>
                                        </p:tgtEl>
                                        <p:attrNameLst>
                                          <p:attrName>ppt_w</p:attrName>
                                        </p:attrNameLst>
                                      </p:cBhvr>
                                      <p:tavLst>
                                        <p:tav tm="0">
                                          <p:val>
                                            <p:fltVal val="0"/>
                                          </p:val>
                                        </p:tav>
                                        <p:tav tm="100000">
                                          <p:val>
                                            <p:strVal val="#ppt_w"/>
                                          </p:val>
                                        </p:tav>
                                      </p:tavLst>
                                    </p:anim>
                                    <p:anim calcmode="lin" valueType="num">
                                      <p:cBhvr>
                                        <p:cTn id="38" dur="500" fill="hold"/>
                                        <p:tgtEl>
                                          <p:spTgt spid="39973"/>
                                        </p:tgtEl>
                                        <p:attrNameLst>
                                          <p:attrName>ppt_h</p:attrName>
                                        </p:attrNameLst>
                                      </p:cBhvr>
                                      <p:tavLst>
                                        <p:tav tm="0">
                                          <p:val>
                                            <p:fltVal val="0"/>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39970"/>
                                        </p:tgtEl>
                                        <p:attrNameLst>
                                          <p:attrName>style.visibility</p:attrName>
                                        </p:attrNameLst>
                                      </p:cBhvr>
                                      <p:to>
                                        <p:strVal val="visible"/>
                                      </p:to>
                                    </p:set>
                                    <p:anim calcmode="lin" valueType="num">
                                      <p:cBhvr>
                                        <p:cTn id="43" dur="500" fill="hold"/>
                                        <p:tgtEl>
                                          <p:spTgt spid="39970"/>
                                        </p:tgtEl>
                                        <p:attrNameLst>
                                          <p:attrName>ppt_w</p:attrName>
                                        </p:attrNameLst>
                                      </p:cBhvr>
                                      <p:tavLst>
                                        <p:tav tm="0">
                                          <p:val>
                                            <p:fltVal val="0"/>
                                          </p:val>
                                        </p:tav>
                                        <p:tav tm="100000">
                                          <p:val>
                                            <p:strVal val="#ppt_w"/>
                                          </p:val>
                                        </p:tav>
                                      </p:tavLst>
                                    </p:anim>
                                    <p:anim calcmode="lin" valueType="num">
                                      <p:cBhvr>
                                        <p:cTn id="44" dur="500" fill="hold"/>
                                        <p:tgtEl>
                                          <p:spTgt spid="39970"/>
                                        </p:tgtEl>
                                        <p:attrNameLst>
                                          <p:attrName>ppt_h</p:attrName>
                                        </p:attrNameLst>
                                      </p:cBhvr>
                                      <p:tavLst>
                                        <p:tav tm="0">
                                          <p:val>
                                            <p:fltVal val="0"/>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23" presetClass="entr" presetSubtype="16" fill="hold" grpId="0" nodeType="clickEffect">
                                  <p:stCondLst>
                                    <p:cond delay="0"/>
                                  </p:stCondLst>
                                  <p:childTnLst>
                                    <p:set>
                                      <p:cBhvr>
                                        <p:cTn id="48" dur="1" fill="hold">
                                          <p:stCondLst>
                                            <p:cond delay="0"/>
                                          </p:stCondLst>
                                        </p:cTn>
                                        <p:tgtEl>
                                          <p:spTgt spid="39971"/>
                                        </p:tgtEl>
                                        <p:attrNameLst>
                                          <p:attrName>style.visibility</p:attrName>
                                        </p:attrNameLst>
                                      </p:cBhvr>
                                      <p:to>
                                        <p:strVal val="visible"/>
                                      </p:to>
                                    </p:set>
                                    <p:anim calcmode="lin" valueType="num">
                                      <p:cBhvr>
                                        <p:cTn id="49" dur="500" fill="hold"/>
                                        <p:tgtEl>
                                          <p:spTgt spid="39971"/>
                                        </p:tgtEl>
                                        <p:attrNameLst>
                                          <p:attrName>ppt_w</p:attrName>
                                        </p:attrNameLst>
                                      </p:cBhvr>
                                      <p:tavLst>
                                        <p:tav tm="0">
                                          <p:val>
                                            <p:fltVal val="0"/>
                                          </p:val>
                                        </p:tav>
                                        <p:tav tm="100000">
                                          <p:val>
                                            <p:strVal val="#ppt_w"/>
                                          </p:val>
                                        </p:tav>
                                      </p:tavLst>
                                    </p:anim>
                                    <p:anim calcmode="lin" valueType="num">
                                      <p:cBhvr>
                                        <p:cTn id="50" dur="500" fill="hold"/>
                                        <p:tgtEl>
                                          <p:spTgt spid="3997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65" grpId="0"/>
      <p:bldP spid="39966" grpId="0"/>
      <p:bldP spid="39967" grpId="0"/>
      <p:bldP spid="39968" grpId="0"/>
      <p:bldP spid="39969" grpId="0"/>
      <p:bldP spid="39970" grpId="0"/>
      <p:bldP spid="39971" grpId="0"/>
      <p:bldP spid="3997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Untitled-6"/>
          <p:cNvPicPr>
            <a:picLocks noChangeAspect="1" noChangeArrowheads="1"/>
          </p:cNvPicPr>
          <p:nvPr/>
        </p:nvPicPr>
        <p:blipFill>
          <a:blip r:embed="rId4"/>
          <a:srcRect b="83588"/>
          <a:stretch>
            <a:fillRect/>
          </a:stretch>
        </p:blipFill>
        <p:spPr bwMode="auto">
          <a:xfrm>
            <a:off x="0" y="0"/>
            <a:ext cx="12192000" cy="1125538"/>
          </a:xfrm>
          <a:prstGeom prst="rect">
            <a:avLst/>
          </a:prstGeom>
          <a:noFill/>
          <a:ln w="9525">
            <a:noFill/>
            <a:miter lim="800000"/>
            <a:headEnd/>
            <a:tailEnd/>
          </a:ln>
        </p:spPr>
      </p:pic>
      <p:pic>
        <p:nvPicPr>
          <p:cNvPr id="22531" name="Picture 3" descr="Untitled-6"/>
          <p:cNvPicPr>
            <a:picLocks noChangeAspect="1" noChangeArrowheads="1"/>
          </p:cNvPicPr>
          <p:nvPr/>
        </p:nvPicPr>
        <p:blipFill>
          <a:blip r:embed="rId4"/>
          <a:srcRect t="88843"/>
          <a:stretch>
            <a:fillRect/>
          </a:stretch>
        </p:blipFill>
        <p:spPr bwMode="auto">
          <a:xfrm>
            <a:off x="-48683" y="6092826"/>
            <a:ext cx="12240684" cy="765175"/>
          </a:xfrm>
          <a:prstGeom prst="rect">
            <a:avLst/>
          </a:prstGeom>
          <a:noFill/>
          <a:ln w="9525">
            <a:noFill/>
            <a:miter lim="800000"/>
            <a:headEnd/>
            <a:tailEnd/>
          </a:ln>
        </p:spPr>
      </p:pic>
      <p:sp>
        <p:nvSpPr>
          <p:cNvPr id="22533" name="Rectangle 5"/>
          <p:cNvSpPr>
            <a:spLocks noChangeArrowheads="1"/>
          </p:cNvSpPr>
          <p:nvPr/>
        </p:nvSpPr>
        <p:spPr bwMode="auto">
          <a:xfrm>
            <a:off x="1283673" y="1294448"/>
            <a:ext cx="10081684" cy="646331"/>
          </a:xfrm>
          <a:prstGeom prst="rect">
            <a:avLst/>
          </a:prstGeom>
          <a:noFill/>
          <a:ln w="9525">
            <a:noFill/>
            <a:miter lim="800000"/>
          </a:ln>
        </p:spPr>
        <p:txBody>
          <a:bodyPr>
            <a:spAutoFit/>
          </a:bodyPr>
          <a:lstStyle/>
          <a:p>
            <a:r>
              <a:rPr lang="zh-CN" altLang="en-US" sz="3600" b="1" dirty="0">
                <a:solidFill>
                  <a:srgbClr val="0000FF"/>
                </a:solidFill>
                <a:latin typeface="华文中宋" pitchFamily="2" charset="-122"/>
                <a:ea typeface="华文中宋" pitchFamily="2" charset="-122"/>
              </a:rPr>
              <a:t>一</a:t>
            </a:r>
            <a:r>
              <a:rPr lang="en-US" altLang="zh-CN" sz="3600" b="1" dirty="0">
                <a:solidFill>
                  <a:srgbClr val="0000FF"/>
                </a:solidFill>
                <a:latin typeface="华文中宋" pitchFamily="2" charset="-122"/>
                <a:ea typeface="华文中宋" pitchFamily="2" charset="-122"/>
              </a:rPr>
              <a:t>.</a:t>
            </a:r>
            <a:r>
              <a:rPr lang="zh-CN" altLang="en-US" sz="3600" b="1" dirty="0">
                <a:solidFill>
                  <a:srgbClr val="0000FF"/>
                </a:solidFill>
                <a:latin typeface="华文中宋" pitchFamily="2" charset="-122"/>
                <a:ea typeface="华文中宋" pitchFamily="2" charset="-122"/>
              </a:rPr>
              <a:t>南京国民政府的</a:t>
            </a:r>
            <a:r>
              <a:rPr lang="zh-CN" altLang="en-US" sz="3600" b="1" dirty="0" smtClean="0">
                <a:solidFill>
                  <a:srgbClr val="0000FF"/>
                </a:solidFill>
                <a:latin typeface="华文中宋" pitchFamily="2" charset="-122"/>
                <a:ea typeface="华文中宋" pitchFamily="2" charset="-122"/>
              </a:rPr>
              <a:t>统治（</a:t>
            </a:r>
            <a:r>
              <a:rPr lang="en-US" altLang="zh-CN" sz="3600" b="1" dirty="0" smtClean="0">
                <a:solidFill>
                  <a:srgbClr val="0000FF"/>
                </a:solidFill>
                <a:latin typeface="华文中宋" pitchFamily="2" charset="-122"/>
                <a:ea typeface="华文中宋" pitchFamily="2" charset="-122"/>
              </a:rPr>
              <a:t>1927—1937）</a:t>
            </a:r>
            <a:endParaRPr lang="zh-CN" altLang="en-US" sz="3600" b="1" dirty="0">
              <a:solidFill>
                <a:srgbClr val="0000FF"/>
              </a:solidFill>
              <a:latin typeface="华文中宋" pitchFamily="2" charset="-122"/>
              <a:ea typeface="华文中宋" pitchFamily="2" charset="-122"/>
            </a:endParaRPr>
          </a:p>
        </p:txBody>
      </p:sp>
      <p:sp>
        <p:nvSpPr>
          <p:cNvPr id="22534" name="矩形 6"/>
          <p:cNvSpPr>
            <a:spLocks noChangeArrowheads="1"/>
          </p:cNvSpPr>
          <p:nvPr/>
        </p:nvSpPr>
        <p:spPr bwMode="auto">
          <a:xfrm>
            <a:off x="1250255" y="140940"/>
            <a:ext cx="9984316" cy="523220"/>
          </a:xfrm>
          <a:prstGeom prst="rect">
            <a:avLst/>
          </a:prstGeom>
          <a:noFill/>
          <a:ln w="9525">
            <a:noFill/>
            <a:miter lim="800000"/>
          </a:ln>
        </p:spPr>
        <p:txBody>
          <a:bodyPr>
            <a:spAutoFit/>
          </a:bodyPr>
          <a:lstStyle/>
          <a:p>
            <a:pPr>
              <a:spcBef>
                <a:spcPct val="50000"/>
              </a:spcBef>
            </a:pPr>
            <a:r>
              <a:rPr lang="zh-CN" altLang="en-US" sz="2800" b="1" dirty="0">
                <a:solidFill>
                  <a:schemeClr val="bg1"/>
                </a:solidFill>
                <a:latin typeface="微软雅黑" panose="020B0503020204020204" pitchFamily="34" charset="-122"/>
                <a:ea typeface="微软雅黑" panose="020B0503020204020204" pitchFamily="34" charset="-122"/>
              </a:rPr>
              <a:t>南京国民政府的统治和中国共产党开辟革命新道路</a:t>
            </a:r>
          </a:p>
        </p:txBody>
      </p:sp>
      <p:sp>
        <p:nvSpPr>
          <p:cNvPr id="22535" name="Rectangle 5"/>
          <p:cNvSpPr>
            <a:spLocks noChangeArrowheads="1"/>
          </p:cNvSpPr>
          <p:nvPr/>
        </p:nvSpPr>
        <p:spPr bwMode="auto">
          <a:xfrm>
            <a:off x="1250255" y="3127157"/>
            <a:ext cx="10227489" cy="646331"/>
          </a:xfrm>
          <a:prstGeom prst="rect">
            <a:avLst/>
          </a:prstGeom>
          <a:noFill/>
          <a:ln w="9525">
            <a:noFill/>
            <a:miter lim="800000"/>
          </a:ln>
        </p:spPr>
        <p:txBody>
          <a:bodyPr wrap="square">
            <a:spAutoFit/>
          </a:bodyPr>
          <a:lstStyle/>
          <a:p>
            <a:r>
              <a:rPr lang="zh-CN" altLang="en-US" sz="3600" b="1" dirty="0">
                <a:solidFill>
                  <a:srgbClr val="0000FF"/>
                </a:solidFill>
                <a:latin typeface="华文中宋" pitchFamily="2" charset="-122"/>
                <a:ea typeface="华文中宋" pitchFamily="2" charset="-122"/>
              </a:rPr>
              <a:t>二</a:t>
            </a:r>
            <a:r>
              <a:rPr lang="en-US" altLang="zh-CN" sz="3600" b="1" dirty="0">
                <a:solidFill>
                  <a:srgbClr val="0000FF"/>
                </a:solidFill>
                <a:latin typeface="华文中宋" pitchFamily="2" charset="-122"/>
                <a:ea typeface="华文中宋" pitchFamily="2" charset="-122"/>
              </a:rPr>
              <a:t>.</a:t>
            </a:r>
            <a:r>
              <a:rPr lang="zh-CN" altLang="en-US" sz="3600" b="1" dirty="0">
                <a:solidFill>
                  <a:srgbClr val="0000FF"/>
                </a:solidFill>
                <a:latin typeface="华文中宋" pitchFamily="2" charset="-122"/>
                <a:ea typeface="华文中宋" pitchFamily="2" charset="-122"/>
              </a:rPr>
              <a:t>中国共产党探索革命新</a:t>
            </a:r>
            <a:r>
              <a:rPr lang="zh-CN" altLang="en-US" sz="3600" b="1" dirty="0" smtClean="0">
                <a:solidFill>
                  <a:srgbClr val="0000FF"/>
                </a:solidFill>
                <a:latin typeface="华文中宋" pitchFamily="2" charset="-122"/>
                <a:ea typeface="华文中宋" pitchFamily="2" charset="-122"/>
              </a:rPr>
              <a:t>道路（</a:t>
            </a:r>
            <a:r>
              <a:rPr lang="en-US" altLang="zh-CN" sz="3600" b="1" dirty="0" smtClean="0">
                <a:solidFill>
                  <a:srgbClr val="0000FF"/>
                </a:solidFill>
                <a:latin typeface="华文中宋" pitchFamily="2" charset="-122"/>
                <a:ea typeface="华文中宋" pitchFamily="2" charset="-122"/>
              </a:rPr>
              <a:t>1927-1937）</a:t>
            </a:r>
            <a:endParaRPr lang="zh-CN" altLang="en-US" sz="3600" b="1" dirty="0">
              <a:solidFill>
                <a:srgbClr val="0000FF"/>
              </a:solidFill>
              <a:latin typeface="华文中宋" pitchFamily="2" charset="-122"/>
              <a:ea typeface="华文中宋" pitchFamily="2" charset="-122"/>
            </a:endParaRPr>
          </a:p>
        </p:txBody>
      </p:sp>
      <p:sp>
        <p:nvSpPr>
          <p:cNvPr id="22536" name="TextBox 11"/>
          <p:cNvSpPr txBox="1">
            <a:spLocks noChangeArrowheads="1"/>
          </p:cNvSpPr>
          <p:nvPr/>
        </p:nvSpPr>
        <p:spPr bwMode="auto">
          <a:xfrm>
            <a:off x="1813288" y="2018884"/>
            <a:ext cx="8858249" cy="1077218"/>
          </a:xfrm>
          <a:prstGeom prst="rect">
            <a:avLst/>
          </a:prstGeom>
          <a:noFill/>
          <a:ln w="9525">
            <a:noFill/>
            <a:miter lim="800000"/>
          </a:ln>
        </p:spPr>
        <p:txBody>
          <a:bodyPr>
            <a:spAutoFit/>
          </a:bodyPr>
          <a:lstStyle/>
          <a:p>
            <a:r>
              <a:rPr lang="en-US" altLang="zh-CN" sz="3200" b="1" dirty="0">
                <a:latin typeface="华文新魏" panose="02010800040101010101" pitchFamily="2" charset="-122"/>
                <a:ea typeface="华文新魏" panose="02010800040101010101" pitchFamily="2" charset="-122"/>
              </a:rPr>
              <a:t>1.</a:t>
            </a:r>
            <a:r>
              <a:rPr lang="zh-CN" altLang="en-US" sz="3200" b="1" dirty="0">
                <a:latin typeface="华文新魏" panose="02010800040101010101" pitchFamily="2" charset="-122"/>
                <a:ea typeface="华文新魏" panose="02010800040101010101" pitchFamily="2" charset="-122"/>
              </a:rPr>
              <a:t>政治：国民党一党专制统治确立</a:t>
            </a:r>
            <a:endParaRPr lang="en-US" altLang="zh-CN" sz="3200" b="1" dirty="0">
              <a:latin typeface="华文新魏" panose="02010800040101010101" pitchFamily="2" charset="-122"/>
              <a:ea typeface="华文新魏" panose="02010800040101010101" pitchFamily="2" charset="-122"/>
            </a:endParaRPr>
          </a:p>
          <a:p>
            <a:r>
              <a:rPr lang="en-US" altLang="zh-CN" sz="3200" b="1" dirty="0">
                <a:latin typeface="华文新魏" panose="02010800040101010101" pitchFamily="2" charset="-122"/>
                <a:ea typeface="华文新魏" panose="02010800040101010101" pitchFamily="2" charset="-122"/>
              </a:rPr>
              <a:t>2.</a:t>
            </a:r>
            <a:r>
              <a:rPr lang="zh-CN" altLang="en-US" sz="3200" b="1" dirty="0">
                <a:latin typeface="华文新魏" panose="02010800040101010101" pitchFamily="2" charset="-122"/>
                <a:ea typeface="华文新魏" panose="02010800040101010101" pitchFamily="2" charset="-122"/>
              </a:rPr>
              <a:t>经济：民族工业在夹缝中发展</a:t>
            </a:r>
          </a:p>
        </p:txBody>
      </p:sp>
      <p:sp>
        <p:nvSpPr>
          <p:cNvPr id="22537" name="TextBox 12"/>
          <p:cNvSpPr txBox="1">
            <a:spLocks noChangeArrowheads="1"/>
          </p:cNvSpPr>
          <p:nvPr/>
        </p:nvSpPr>
        <p:spPr bwMode="auto">
          <a:xfrm>
            <a:off x="1741250" y="3976083"/>
            <a:ext cx="9493321" cy="1569660"/>
          </a:xfrm>
          <a:prstGeom prst="rect">
            <a:avLst/>
          </a:prstGeom>
          <a:noFill/>
          <a:ln w="9525">
            <a:noFill/>
            <a:miter lim="800000"/>
          </a:ln>
        </p:spPr>
        <p:txBody>
          <a:bodyPr wrap="square">
            <a:spAutoFit/>
          </a:bodyPr>
          <a:lstStyle/>
          <a:p>
            <a:r>
              <a:rPr lang="en-US" altLang="zh-CN" sz="3200" b="1" dirty="0">
                <a:latin typeface="华文新魏" panose="02010800040101010101" pitchFamily="2" charset="-122"/>
                <a:ea typeface="华文新魏" panose="02010800040101010101" pitchFamily="2" charset="-122"/>
              </a:rPr>
              <a:t>1.</a:t>
            </a:r>
            <a:r>
              <a:rPr lang="zh-CN" altLang="en-US" sz="3200" b="1" dirty="0">
                <a:latin typeface="华文新魏" panose="02010800040101010101" pitchFamily="2" charset="-122"/>
                <a:ea typeface="华文新魏" panose="02010800040101010101" pitchFamily="2" charset="-122"/>
              </a:rPr>
              <a:t>武装反抗之路：南昌起义、八七会议、秋收起义</a:t>
            </a:r>
            <a:endParaRPr lang="en-US" altLang="zh-CN" sz="3200" b="1" dirty="0">
              <a:latin typeface="华文新魏" panose="02010800040101010101" pitchFamily="2" charset="-122"/>
              <a:ea typeface="华文新魏" panose="02010800040101010101" pitchFamily="2" charset="-122"/>
            </a:endParaRPr>
          </a:p>
          <a:p>
            <a:r>
              <a:rPr lang="en-US" altLang="zh-CN" sz="3200" b="1" dirty="0">
                <a:latin typeface="华文新魏" panose="02010800040101010101" pitchFamily="2" charset="-122"/>
                <a:ea typeface="华文新魏" panose="02010800040101010101" pitchFamily="2" charset="-122"/>
              </a:rPr>
              <a:t>2.</a:t>
            </a:r>
            <a:r>
              <a:rPr lang="zh-CN" altLang="en-US" sz="3200" b="1" dirty="0">
                <a:latin typeface="华文新魏" panose="02010800040101010101" pitchFamily="2" charset="-122"/>
                <a:ea typeface="华文新魏" panose="02010800040101010101" pitchFamily="2" charset="-122"/>
              </a:rPr>
              <a:t>工农割据之路：农村包围城市，武装夺取政权</a:t>
            </a:r>
            <a:endParaRPr lang="en-US" altLang="zh-CN" sz="3200" b="1" dirty="0">
              <a:latin typeface="华文新魏" panose="02010800040101010101" pitchFamily="2" charset="-122"/>
              <a:ea typeface="华文新魏" panose="02010800040101010101" pitchFamily="2" charset="-122"/>
            </a:endParaRPr>
          </a:p>
          <a:p>
            <a:r>
              <a:rPr lang="en-US" altLang="zh-CN" sz="3200" b="1" dirty="0">
                <a:latin typeface="华文新魏" panose="02010800040101010101" pitchFamily="2" charset="-122"/>
                <a:ea typeface="华文新魏" panose="02010800040101010101" pitchFamily="2" charset="-122"/>
              </a:rPr>
              <a:t>3.</a:t>
            </a:r>
            <a:r>
              <a:rPr lang="zh-CN" altLang="en-US" sz="3200" b="1" dirty="0">
                <a:latin typeface="华文新魏" panose="02010800040101010101" pitchFamily="2" charset="-122"/>
                <a:ea typeface="华文新魏" panose="02010800040101010101" pitchFamily="2" charset="-122"/>
              </a:rPr>
              <a:t>独立自主之路：红军长征、遵义会议</a:t>
            </a:r>
          </a:p>
        </p:txBody>
      </p:sp>
      <p:pic>
        <p:nvPicPr>
          <p:cNvPr id="2" name="小结背景音乐.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77744" y="6479015"/>
            <a:ext cx="238979" cy="238979"/>
          </a:xfrm>
          <a:prstGeom prst="rect">
            <a:avLst/>
          </a:prstGeom>
        </p:spPr>
      </p:pic>
    </p:spTree>
    <p:extLst>
      <p:ext uri="{BB962C8B-B14F-4D97-AF65-F5344CB8AC3E}">
        <p14:creationId xmlns:p14="http://schemas.microsoft.com/office/powerpoint/2010/main" val="2303165463"/>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3">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图片 5" descr="20170228113041877.jpeg"/>
          <p:cNvPicPr>
            <a:picLocks noChangeAspect="1"/>
          </p:cNvPicPr>
          <p:nvPr/>
        </p:nvPicPr>
        <p:blipFill>
          <a:blip r:embed="rId2"/>
          <a:srcRect/>
          <a:stretch>
            <a:fillRect/>
          </a:stretch>
        </p:blipFill>
        <p:spPr bwMode="auto">
          <a:xfrm>
            <a:off x="1" y="-1"/>
            <a:ext cx="4078817" cy="2675467"/>
          </a:xfrm>
          <a:prstGeom prst="rect">
            <a:avLst/>
          </a:prstGeom>
          <a:noFill/>
          <a:ln w="9525">
            <a:noFill/>
            <a:miter lim="800000"/>
            <a:headEnd/>
            <a:tailEnd/>
          </a:ln>
        </p:spPr>
      </p:pic>
      <p:sp>
        <p:nvSpPr>
          <p:cNvPr id="6147" name="TextBox 6"/>
          <p:cNvSpPr txBox="1">
            <a:spLocks noChangeArrowheads="1"/>
          </p:cNvSpPr>
          <p:nvPr/>
        </p:nvSpPr>
        <p:spPr bwMode="auto">
          <a:xfrm>
            <a:off x="555276" y="2736322"/>
            <a:ext cx="4129616" cy="461665"/>
          </a:xfrm>
          <a:prstGeom prst="rect">
            <a:avLst/>
          </a:prstGeom>
          <a:noFill/>
          <a:ln w="9525">
            <a:noFill/>
            <a:miter lim="800000"/>
          </a:ln>
        </p:spPr>
        <p:txBody>
          <a:bodyPr>
            <a:spAutoFit/>
          </a:bodyPr>
          <a:lstStyle/>
          <a:p>
            <a:r>
              <a:rPr lang="en-US" altLang="zh-CN" sz="2400" b="1" dirty="0">
                <a:solidFill>
                  <a:srgbClr val="A50021"/>
                </a:solidFill>
                <a:latin typeface="微软雅黑" panose="020B0503020204020204" pitchFamily="34" charset="-122"/>
                <a:ea typeface="微软雅黑" panose="020B0503020204020204" pitchFamily="34" charset="-122"/>
              </a:rPr>
              <a:t>1927.4</a:t>
            </a:r>
            <a:r>
              <a:rPr lang="zh-CN" altLang="en-US" sz="2400" b="1" dirty="0">
                <a:solidFill>
                  <a:srgbClr val="A50021"/>
                </a:solidFill>
                <a:latin typeface="微软雅黑" panose="020B0503020204020204" pitchFamily="34" charset="-122"/>
                <a:ea typeface="微软雅黑" panose="020B0503020204020204" pitchFamily="34" charset="-122"/>
              </a:rPr>
              <a:t>，</a:t>
            </a:r>
            <a:r>
              <a:rPr lang="zh-CN" altLang="en-US" sz="2400" b="1" dirty="0">
                <a:solidFill>
                  <a:srgbClr val="0000FF"/>
                </a:solidFill>
                <a:latin typeface="微软雅黑" panose="020B0503020204020204" pitchFamily="34" charset="-122"/>
                <a:ea typeface="微软雅黑" panose="020B0503020204020204" pitchFamily="34" charset="-122"/>
              </a:rPr>
              <a:t>四一二政变</a:t>
            </a:r>
          </a:p>
        </p:txBody>
      </p:sp>
      <p:pic>
        <p:nvPicPr>
          <p:cNvPr id="6148" name="图片 8" descr="3a1c42f8d4f6400407559b4fb7d5a4d1 (1).jpg"/>
          <p:cNvPicPr>
            <a:picLocks noChangeAspect="1"/>
          </p:cNvPicPr>
          <p:nvPr/>
        </p:nvPicPr>
        <p:blipFill>
          <a:blip r:embed="rId3"/>
          <a:srcRect/>
          <a:stretch>
            <a:fillRect/>
          </a:stretch>
        </p:blipFill>
        <p:spPr bwMode="auto">
          <a:xfrm>
            <a:off x="1" y="3284537"/>
            <a:ext cx="4129617" cy="2666203"/>
          </a:xfrm>
          <a:prstGeom prst="rect">
            <a:avLst/>
          </a:prstGeom>
          <a:noFill/>
          <a:ln w="9525">
            <a:noFill/>
            <a:miter lim="800000"/>
            <a:headEnd/>
            <a:tailEnd/>
          </a:ln>
        </p:spPr>
      </p:pic>
      <p:sp>
        <p:nvSpPr>
          <p:cNvPr id="6149" name="TextBox 9"/>
          <p:cNvSpPr txBox="1">
            <a:spLocks noChangeArrowheads="1"/>
          </p:cNvSpPr>
          <p:nvPr/>
        </p:nvSpPr>
        <p:spPr bwMode="auto">
          <a:xfrm>
            <a:off x="519999" y="6006396"/>
            <a:ext cx="3983567" cy="461665"/>
          </a:xfrm>
          <a:prstGeom prst="rect">
            <a:avLst/>
          </a:prstGeom>
          <a:noFill/>
          <a:ln w="9525">
            <a:noFill/>
            <a:miter lim="800000"/>
          </a:ln>
        </p:spPr>
        <p:txBody>
          <a:bodyPr>
            <a:spAutoFit/>
          </a:bodyPr>
          <a:lstStyle/>
          <a:p>
            <a:r>
              <a:rPr lang="en-US" altLang="zh-CN" sz="2400" b="1" dirty="0">
                <a:solidFill>
                  <a:srgbClr val="A50021"/>
                </a:solidFill>
                <a:latin typeface="微软雅黑" panose="020B0503020204020204" pitchFamily="34" charset="-122"/>
                <a:ea typeface="微软雅黑" panose="020B0503020204020204" pitchFamily="34" charset="-122"/>
              </a:rPr>
              <a:t>1928.5.3</a:t>
            </a:r>
            <a:r>
              <a:rPr lang="zh-CN" altLang="en-US" sz="2400" b="1" dirty="0">
                <a:solidFill>
                  <a:srgbClr val="A50021"/>
                </a:solidFill>
                <a:latin typeface="微软雅黑" panose="020B0503020204020204" pitchFamily="34" charset="-122"/>
                <a:ea typeface="微软雅黑" panose="020B0503020204020204" pitchFamily="34" charset="-122"/>
              </a:rPr>
              <a:t>，</a:t>
            </a:r>
            <a:r>
              <a:rPr lang="zh-CN" altLang="en-US" sz="2400" b="1" dirty="0">
                <a:solidFill>
                  <a:srgbClr val="0000FF"/>
                </a:solidFill>
                <a:latin typeface="微软雅黑" panose="020B0503020204020204" pitchFamily="34" charset="-122"/>
                <a:ea typeface="微软雅黑" panose="020B0503020204020204" pitchFamily="34" charset="-122"/>
              </a:rPr>
              <a:t>济南惨案</a:t>
            </a:r>
          </a:p>
        </p:txBody>
      </p:sp>
      <p:pic>
        <p:nvPicPr>
          <p:cNvPr id="6150" name="图片 10" descr="20160131095148e7bb0.jpg"/>
          <p:cNvPicPr>
            <a:picLocks noChangeAspect="1"/>
          </p:cNvPicPr>
          <p:nvPr/>
        </p:nvPicPr>
        <p:blipFill>
          <a:blip r:embed="rId4"/>
          <a:srcRect/>
          <a:stretch>
            <a:fillRect/>
          </a:stretch>
        </p:blipFill>
        <p:spPr bwMode="auto">
          <a:xfrm>
            <a:off x="4078817" y="3284537"/>
            <a:ext cx="4129616" cy="2666203"/>
          </a:xfrm>
          <a:prstGeom prst="rect">
            <a:avLst/>
          </a:prstGeom>
          <a:noFill/>
          <a:ln w="9525">
            <a:noFill/>
            <a:miter lim="800000"/>
            <a:headEnd/>
            <a:tailEnd/>
          </a:ln>
        </p:spPr>
      </p:pic>
      <p:sp>
        <p:nvSpPr>
          <p:cNvPr id="6151" name="TextBox 11"/>
          <p:cNvSpPr txBox="1">
            <a:spLocks noChangeArrowheads="1"/>
          </p:cNvSpPr>
          <p:nvPr/>
        </p:nvSpPr>
        <p:spPr bwMode="auto">
          <a:xfrm>
            <a:off x="4723698" y="6006396"/>
            <a:ext cx="3744383" cy="461665"/>
          </a:xfrm>
          <a:prstGeom prst="rect">
            <a:avLst/>
          </a:prstGeom>
          <a:noFill/>
          <a:ln w="9525">
            <a:noFill/>
            <a:miter lim="800000"/>
          </a:ln>
        </p:spPr>
        <p:txBody>
          <a:bodyPr>
            <a:spAutoFit/>
          </a:bodyPr>
          <a:lstStyle/>
          <a:p>
            <a:r>
              <a:rPr lang="en-US" altLang="zh-CN" sz="2400" b="1" dirty="0">
                <a:solidFill>
                  <a:srgbClr val="A50021"/>
                </a:solidFill>
                <a:latin typeface="微软雅黑" panose="020B0503020204020204" pitchFamily="34" charset="-122"/>
                <a:ea typeface="微软雅黑" panose="020B0503020204020204" pitchFamily="34" charset="-122"/>
              </a:rPr>
              <a:t>1928.6</a:t>
            </a:r>
            <a:r>
              <a:rPr lang="zh-CN" altLang="en-US" sz="2400" b="1" dirty="0">
                <a:solidFill>
                  <a:srgbClr val="A50021"/>
                </a:solidFill>
                <a:latin typeface="微软雅黑" panose="020B0503020204020204" pitchFamily="34" charset="-122"/>
                <a:ea typeface="微软雅黑" panose="020B0503020204020204" pitchFamily="34" charset="-122"/>
              </a:rPr>
              <a:t>，</a:t>
            </a:r>
            <a:r>
              <a:rPr lang="zh-CN" altLang="en-US" sz="2400" b="1" dirty="0">
                <a:solidFill>
                  <a:srgbClr val="0000FF"/>
                </a:solidFill>
                <a:latin typeface="微软雅黑" panose="020B0503020204020204" pitchFamily="34" charset="-122"/>
                <a:ea typeface="微软雅黑" panose="020B0503020204020204" pitchFamily="34" charset="-122"/>
              </a:rPr>
              <a:t>皇姑屯事件</a:t>
            </a:r>
          </a:p>
        </p:txBody>
      </p:sp>
      <p:pic>
        <p:nvPicPr>
          <p:cNvPr id="6152" name="图片 12" descr="re_4d6c08f3249e3.jpg"/>
          <p:cNvPicPr>
            <a:picLocks noChangeAspect="1"/>
          </p:cNvPicPr>
          <p:nvPr/>
        </p:nvPicPr>
        <p:blipFill>
          <a:blip r:embed="rId5"/>
          <a:srcRect/>
          <a:stretch>
            <a:fillRect/>
          </a:stretch>
        </p:blipFill>
        <p:spPr bwMode="auto">
          <a:xfrm>
            <a:off x="8208434" y="-1"/>
            <a:ext cx="3983567" cy="2675467"/>
          </a:xfrm>
          <a:prstGeom prst="rect">
            <a:avLst/>
          </a:prstGeom>
          <a:noFill/>
          <a:ln w="9525">
            <a:noFill/>
            <a:miter lim="800000"/>
            <a:headEnd/>
            <a:tailEnd/>
          </a:ln>
        </p:spPr>
      </p:pic>
      <p:sp>
        <p:nvSpPr>
          <p:cNvPr id="6153" name="TextBox 13"/>
          <p:cNvSpPr txBox="1">
            <a:spLocks noChangeArrowheads="1"/>
          </p:cNvSpPr>
          <p:nvPr/>
        </p:nvSpPr>
        <p:spPr bwMode="auto">
          <a:xfrm>
            <a:off x="8873777" y="2736322"/>
            <a:ext cx="3600449" cy="461665"/>
          </a:xfrm>
          <a:prstGeom prst="rect">
            <a:avLst/>
          </a:prstGeom>
          <a:noFill/>
          <a:ln w="9525">
            <a:noFill/>
            <a:miter lim="800000"/>
          </a:ln>
        </p:spPr>
        <p:txBody>
          <a:bodyPr>
            <a:spAutoFit/>
          </a:bodyPr>
          <a:lstStyle/>
          <a:p>
            <a:r>
              <a:rPr lang="en-US" altLang="zh-CN" sz="2400" b="1" dirty="0">
                <a:solidFill>
                  <a:srgbClr val="A50021"/>
                </a:solidFill>
                <a:latin typeface="微软雅黑" panose="020B0503020204020204" pitchFamily="34" charset="-122"/>
                <a:ea typeface="微软雅黑" panose="020B0503020204020204" pitchFamily="34" charset="-122"/>
              </a:rPr>
              <a:t>1927</a:t>
            </a:r>
            <a:r>
              <a:rPr lang="zh-CN" altLang="en-US" sz="2400" b="1" dirty="0">
                <a:solidFill>
                  <a:srgbClr val="A50021"/>
                </a:solidFill>
                <a:latin typeface="微软雅黑" panose="020B0503020204020204" pitchFamily="34" charset="-122"/>
                <a:ea typeface="微软雅黑" panose="020B0503020204020204" pitchFamily="34" charset="-122"/>
              </a:rPr>
              <a:t>秋，</a:t>
            </a:r>
            <a:r>
              <a:rPr lang="zh-CN" altLang="en-US" sz="2400" b="1" dirty="0">
                <a:solidFill>
                  <a:srgbClr val="0000FF"/>
                </a:solidFill>
                <a:latin typeface="微软雅黑" panose="020B0503020204020204" pitchFamily="34" charset="-122"/>
                <a:ea typeface="微软雅黑" panose="020B0503020204020204" pitchFamily="34" charset="-122"/>
              </a:rPr>
              <a:t>宁汉合流</a:t>
            </a:r>
          </a:p>
        </p:txBody>
      </p:sp>
      <p:pic>
        <p:nvPicPr>
          <p:cNvPr id="6154" name="图片 14" descr="b8f95962618e47b9b2be4ebd77c2afae_th.jpg"/>
          <p:cNvPicPr>
            <a:picLocks noChangeAspect="1"/>
          </p:cNvPicPr>
          <p:nvPr/>
        </p:nvPicPr>
        <p:blipFill>
          <a:blip r:embed="rId6"/>
          <a:srcRect/>
          <a:stretch>
            <a:fillRect/>
          </a:stretch>
        </p:blipFill>
        <p:spPr bwMode="auto">
          <a:xfrm>
            <a:off x="8208434" y="3284538"/>
            <a:ext cx="3983567" cy="2687284"/>
          </a:xfrm>
          <a:prstGeom prst="rect">
            <a:avLst/>
          </a:prstGeom>
          <a:noFill/>
          <a:ln w="9525">
            <a:noFill/>
            <a:miter lim="800000"/>
            <a:headEnd/>
            <a:tailEnd/>
          </a:ln>
        </p:spPr>
      </p:pic>
      <p:sp>
        <p:nvSpPr>
          <p:cNvPr id="6155" name="TextBox 15"/>
          <p:cNvSpPr txBox="1">
            <a:spLocks noChangeArrowheads="1"/>
          </p:cNvSpPr>
          <p:nvPr/>
        </p:nvSpPr>
        <p:spPr bwMode="auto">
          <a:xfrm>
            <a:off x="8873777" y="6010100"/>
            <a:ext cx="3600449" cy="461665"/>
          </a:xfrm>
          <a:prstGeom prst="rect">
            <a:avLst/>
          </a:prstGeom>
          <a:noFill/>
          <a:ln w="9525">
            <a:noFill/>
            <a:miter lim="800000"/>
          </a:ln>
        </p:spPr>
        <p:txBody>
          <a:bodyPr>
            <a:spAutoFit/>
          </a:bodyPr>
          <a:lstStyle/>
          <a:p>
            <a:r>
              <a:rPr lang="en-US" altLang="zh-CN" sz="2400" b="1" dirty="0">
                <a:solidFill>
                  <a:srgbClr val="A50021"/>
                </a:solidFill>
                <a:latin typeface="微软雅黑" panose="020B0503020204020204" pitchFamily="34" charset="-122"/>
                <a:ea typeface="微软雅黑" panose="020B0503020204020204" pitchFamily="34" charset="-122"/>
              </a:rPr>
              <a:t>1928</a:t>
            </a:r>
            <a:r>
              <a:rPr lang="zh-CN" altLang="en-US" sz="2400" b="1" dirty="0">
                <a:solidFill>
                  <a:srgbClr val="A50021"/>
                </a:solidFill>
                <a:latin typeface="微软雅黑" panose="020B0503020204020204" pitchFamily="34" charset="-122"/>
                <a:ea typeface="微软雅黑" panose="020B0503020204020204" pitchFamily="34" charset="-122"/>
              </a:rPr>
              <a:t>底，</a:t>
            </a:r>
            <a:r>
              <a:rPr lang="zh-CN" altLang="en-US" sz="2400" b="1" dirty="0">
                <a:solidFill>
                  <a:srgbClr val="0000FF"/>
                </a:solidFill>
                <a:latin typeface="微软雅黑" panose="020B0503020204020204" pitchFamily="34" charset="-122"/>
                <a:ea typeface="微软雅黑" panose="020B0503020204020204" pitchFamily="34" charset="-122"/>
              </a:rPr>
              <a:t>东北易帜</a:t>
            </a:r>
          </a:p>
        </p:txBody>
      </p:sp>
      <p:pic>
        <p:nvPicPr>
          <p:cNvPr id="6156" name="图片 16" descr="timg.jpg"/>
          <p:cNvPicPr>
            <a:picLocks noChangeAspect="1"/>
          </p:cNvPicPr>
          <p:nvPr/>
        </p:nvPicPr>
        <p:blipFill>
          <a:blip r:embed="rId7"/>
          <a:srcRect/>
          <a:stretch>
            <a:fillRect/>
          </a:stretch>
        </p:blipFill>
        <p:spPr bwMode="auto">
          <a:xfrm>
            <a:off x="4078817" y="-1"/>
            <a:ext cx="4129616" cy="2675467"/>
          </a:xfrm>
          <a:prstGeom prst="rect">
            <a:avLst/>
          </a:prstGeom>
          <a:noFill/>
          <a:ln w="9525">
            <a:noFill/>
            <a:miter lim="800000"/>
            <a:headEnd/>
            <a:tailEnd/>
          </a:ln>
        </p:spPr>
      </p:pic>
      <p:sp>
        <p:nvSpPr>
          <p:cNvPr id="6157" name="TextBox 17"/>
          <p:cNvSpPr txBox="1">
            <a:spLocks noChangeArrowheads="1"/>
          </p:cNvSpPr>
          <p:nvPr/>
        </p:nvSpPr>
        <p:spPr bwMode="auto">
          <a:xfrm>
            <a:off x="4712409" y="2736322"/>
            <a:ext cx="3744383" cy="461665"/>
          </a:xfrm>
          <a:prstGeom prst="rect">
            <a:avLst/>
          </a:prstGeom>
          <a:noFill/>
          <a:ln w="9525">
            <a:noFill/>
            <a:miter lim="800000"/>
          </a:ln>
        </p:spPr>
        <p:txBody>
          <a:bodyPr>
            <a:spAutoFit/>
          </a:bodyPr>
          <a:lstStyle/>
          <a:p>
            <a:r>
              <a:rPr lang="en-US" altLang="zh-CN" sz="2400" b="1" dirty="0">
                <a:solidFill>
                  <a:srgbClr val="A50021"/>
                </a:solidFill>
                <a:latin typeface="微软雅黑" panose="020B0503020204020204" pitchFamily="34" charset="-122"/>
                <a:ea typeface="微软雅黑" panose="020B0503020204020204" pitchFamily="34" charset="-122"/>
              </a:rPr>
              <a:t>1927.7</a:t>
            </a:r>
            <a:r>
              <a:rPr lang="zh-CN" altLang="en-US" sz="2400" b="1" dirty="0">
                <a:solidFill>
                  <a:srgbClr val="A50021"/>
                </a:solidFill>
                <a:latin typeface="微软雅黑" panose="020B0503020204020204" pitchFamily="34" charset="-122"/>
                <a:ea typeface="微软雅黑" panose="020B0503020204020204" pitchFamily="34" charset="-122"/>
              </a:rPr>
              <a:t>，</a:t>
            </a:r>
            <a:r>
              <a:rPr lang="zh-CN" altLang="en-US" sz="2400" b="1" dirty="0">
                <a:solidFill>
                  <a:srgbClr val="0000FF"/>
                </a:solidFill>
                <a:latin typeface="微软雅黑" panose="020B0503020204020204" pitchFamily="34" charset="-122"/>
                <a:ea typeface="微软雅黑" panose="020B0503020204020204" pitchFamily="34" charset="-122"/>
              </a:rPr>
              <a:t>七一五政变</a:t>
            </a:r>
          </a:p>
        </p:txBody>
      </p:sp>
      <p:sp>
        <p:nvSpPr>
          <p:cNvPr id="19" name="右箭头 18"/>
          <p:cNvSpPr/>
          <p:nvPr/>
        </p:nvSpPr>
        <p:spPr>
          <a:xfrm>
            <a:off x="3836811" y="2849034"/>
            <a:ext cx="385233" cy="215900"/>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0" name="右箭头 19"/>
          <p:cNvSpPr/>
          <p:nvPr/>
        </p:nvSpPr>
        <p:spPr>
          <a:xfrm>
            <a:off x="7971365" y="2849034"/>
            <a:ext cx="383117" cy="215900"/>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1" name="右箭头 20"/>
          <p:cNvSpPr/>
          <p:nvPr/>
        </p:nvSpPr>
        <p:spPr>
          <a:xfrm>
            <a:off x="3836811" y="6111700"/>
            <a:ext cx="385233" cy="215900"/>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2" name="右箭头 21"/>
          <p:cNvSpPr/>
          <p:nvPr/>
        </p:nvSpPr>
        <p:spPr>
          <a:xfrm>
            <a:off x="7982654" y="6111700"/>
            <a:ext cx="383117" cy="215900"/>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Tree>
  </p:cSld>
  <p:clrMapOvr>
    <a:masterClrMapping/>
  </p:clrMapOvr>
  <p:transition spd="med">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Untitled-6"/>
          <p:cNvPicPr>
            <a:picLocks noChangeAspect="1" noChangeArrowheads="1"/>
          </p:cNvPicPr>
          <p:nvPr/>
        </p:nvPicPr>
        <p:blipFill>
          <a:blip r:embed="rId2"/>
          <a:srcRect b="83588"/>
          <a:stretch>
            <a:fillRect/>
          </a:stretch>
        </p:blipFill>
        <p:spPr bwMode="auto">
          <a:xfrm>
            <a:off x="0" y="0"/>
            <a:ext cx="12192000" cy="1125538"/>
          </a:xfrm>
          <a:prstGeom prst="rect">
            <a:avLst/>
          </a:prstGeom>
          <a:noFill/>
          <a:ln w="9525">
            <a:noFill/>
            <a:miter lim="800000"/>
            <a:headEnd/>
            <a:tailEnd/>
          </a:ln>
        </p:spPr>
      </p:pic>
      <p:pic>
        <p:nvPicPr>
          <p:cNvPr id="8195" name="Picture 3" descr="Untitled-6"/>
          <p:cNvPicPr>
            <a:picLocks noChangeAspect="1" noChangeArrowheads="1"/>
          </p:cNvPicPr>
          <p:nvPr/>
        </p:nvPicPr>
        <p:blipFill>
          <a:blip r:embed="rId2"/>
          <a:srcRect t="88843"/>
          <a:stretch>
            <a:fillRect/>
          </a:stretch>
        </p:blipFill>
        <p:spPr bwMode="auto">
          <a:xfrm>
            <a:off x="0" y="6092826"/>
            <a:ext cx="12192000" cy="765175"/>
          </a:xfrm>
          <a:prstGeom prst="rect">
            <a:avLst/>
          </a:prstGeom>
          <a:noFill/>
          <a:ln w="9525">
            <a:noFill/>
            <a:miter lim="800000"/>
            <a:headEnd/>
            <a:tailEnd/>
          </a:ln>
        </p:spPr>
      </p:pic>
      <p:sp>
        <p:nvSpPr>
          <p:cNvPr id="8196" name="Rectangle 5"/>
          <p:cNvSpPr>
            <a:spLocks noChangeArrowheads="1"/>
          </p:cNvSpPr>
          <p:nvPr/>
        </p:nvSpPr>
        <p:spPr bwMode="auto">
          <a:xfrm>
            <a:off x="334434" y="1484313"/>
            <a:ext cx="10081684" cy="646112"/>
          </a:xfrm>
          <a:prstGeom prst="rect">
            <a:avLst/>
          </a:prstGeom>
          <a:noFill/>
          <a:ln w="9525">
            <a:noFill/>
            <a:miter lim="800000"/>
          </a:ln>
        </p:spPr>
        <p:txBody>
          <a:bodyPr>
            <a:spAutoFit/>
          </a:bodyPr>
          <a:lstStyle/>
          <a:p>
            <a:r>
              <a:rPr lang="zh-CN" altLang="en-US" sz="3600" b="1">
                <a:solidFill>
                  <a:srgbClr val="0000FF"/>
                </a:solidFill>
                <a:latin typeface="华文中宋" pitchFamily="2" charset="-122"/>
                <a:ea typeface="华文中宋" pitchFamily="2" charset="-122"/>
              </a:rPr>
              <a:t>一</a:t>
            </a:r>
            <a:r>
              <a:rPr lang="en-US" altLang="zh-CN" sz="3600" b="1">
                <a:solidFill>
                  <a:srgbClr val="0000FF"/>
                </a:solidFill>
                <a:latin typeface="华文中宋" pitchFamily="2" charset="-122"/>
                <a:ea typeface="华文中宋" pitchFamily="2" charset="-122"/>
              </a:rPr>
              <a:t>.</a:t>
            </a:r>
            <a:r>
              <a:rPr lang="zh-CN" altLang="en-US" sz="3600" b="1">
                <a:solidFill>
                  <a:srgbClr val="0000FF"/>
                </a:solidFill>
                <a:latin typeface="华文中宋" pitchFamily="2" charset="-122"/>
                <a:ea typeface="华文中宋" pitchFamily="2" charset="-122"/>
              </a:rPr>
              <a:t>南京国民政府的统治</a:t>
            </a:r>
          </a:p>
        </p:txBody>
      </p:sp>
      <p:sp>
        <p:nvSpPr>
          <p:cNvPr id="8197" name="Rectangle 6"/>
          <p:cNvSpPr>
            <a:spLocks noChangeArrowheads="1"/>
          </p:cNvSpPr>
          <p:nvPr/>
        </p:nvSpPr>
        <p:spPr bwMode="auto">
          <a:xfrm>
            <a:off x="5268557" y="1519482"/>
            <a:ext cx="8066617" cy="646112"/>
          </a:xfrm>
          <a:prstGeom prst="rect">
            <a:avLst/>
          </a:prstGeom>
          <a:noFill/>
          <a:ln w="9525">
            <a:noFill/>
            <a:miter lim="800000"/>
          </a:ln>
        </p:spPr>
        <p:txBody>
          <a:bodyPr>
            <a:spAutoFit/>
          </a:bodyPr>
          <a:lstStyle/>
          <a:p>
            <a:r>
              <a:rPr lang="zh-CN" altLang="en-US" sz="3600" b="1" dirty="0"/>
              <a:t>（</a:t>
            </a:r>
            <a:r>
              <a:rPr lang="en-US" altLang="zh-CN" sz="3600" b="1" dirty="0"/>
              <a:t>1927—1937</a:t>
            </a:r>
            <a:r>
              <a:rPr lang="zh-CN" altLang="en-US" sz="3600" b="1" dirty="0"/>
              <a:t>年）</a:t>
            </a:r>
          </a:p>
        </p:txBody>
      </p:sp>
      <p:sp>
        <p:nvSpPr>
          <p:cNvPr id="8198" name="矩形 6"/>
          <p:cNvSpPr>
            <a:spLocks noChangeArrowheads="1"/>
          </p:cNvSpPr>
          <p:nvPr/>
        </p:nvSpPr>
        <p:spPr bwMode="auto">
          <a:xfrm>
            <a:off x="1247044" y="139334"/>
            <a:ext cx="9696449" cy="523220"/>
          </a:xfrm>
          <a:prstGeom prst="rect">
            <a:avLst/>
          </a:prstGeom>
          <a:noFill/>
          <a:ln w="9525">
            <a:noFill/>
            <a:miter lim="800000"/>
          </a:ln>
        </p:spPr>
        <p:txBody>
          <a:bodyPr>
            <a:spAutoFit/>
          </a:bodyPr>
          <a:lstStyle/>
          <a:p>
            <a:pPr>
              <a:spcBef>
                <a:spcPct val="50000"/>
              </a:spcBef>
            </a:pPr>
            <a:r>
              <a:rPr lang="zh-CN" altLang="en-US" sz="2800" b="1" dirty="0">
                <a:solidFill>
                  <a:schemeClr val="bg1"/>
                </a:solidFill>
                <a:latin typeface="微软雅黑" panose="020B0503020204020204" pitchFamily="34" charset="-122"/>
                <a:ea typeface="微软雅黑" panose="020B0503020204020204" pitchFamily="34" charset="-122"/>
              </a:rPr>
              <a:t>南京国民政府的统治和中国共产党开辟革命新道路</a:t>
            </a:r>
          </a:p>
        </p:txBody>
      </p:sp>
      <p:sp>
        <p:nvSpPr>
          <p:cNvPr id="8199" name="TextBox 7"/>
          <p:cNvSpPr txBox="1">
            <a:spLocks noChangeArrowheads="1"/>
          </p:cNvSpPr>
          <p:nvPr/>
        </p:nvSpPr>
        <p:spPr bwMode="auto">
          <a:xfrm>
            <a:off x="373186" y="2396393"/>
            <a:ext cx="7296151" cy="1938992"/>
          </a:xfrm>
          <a:prstGeom prst="rect">
            <a:avLst/>
          </a:prstGeom>
          <a:noFill/>
          <a:ln w="9525">
            <a:noFill/>
            <a:miter lim="800000"/>
          </a:ln>
        </p:spPr>
        <p:txBody>
          <a:bodyPr>
            <a:spAutoFit/>
          </a:bodyPr>
          <a:lstStyle/>
          <a:p>
            <a:pPr>
              <a:lnSpc>
                <a:spcPct val="125000"/>
              </a:lnSpc>
            </a:pPr>
            <a:r>
              <a:rPr lang="zh-CN" altLang="en-US" sz="3200" b="1" dirty="0">
                <a:latin typeface="黑体" panose="02010609060101010101" pitchFamily="49" charset="-122"/>
                <a:ea typeface="黑体" panose="02010609060101010101" pitchFamily="49" charset="-122"/>
              </a:rPr>
              <a:t>    国民党新军阀的统治，依然是城市买办阶级和乡村豪绅阶级的统治。</a:t>
            </a:r>
            <a:r>
              <a:rPr lang="en-US" altLang="zh-CN" sz="3200" b="1" dirty="0">
                <a:latin typeface="黑体" panose="02010609060101010101" pitchFamily="49" charset="-122"/>
                <a:ea typeface="黑体" panose="02010609060101010101" pitchFamily="49" charset="-122"/>
              </a:rPr>
              <a:t>         </a:t>
            </a:r>
            <a:endParaRPr lang="en-US" altLang="zh-CN" sz="3200" b="1" dirty="0" smtClean="0">
              <a:latin typeface="黑体" panose="02010609060101010101" pitchFamily="49" charset="-122"/>
              <a:ea typeface="黑体" panose="02010609060101010101" pitchFamily="49" charset="-122"/>
            </a:endParaRPr>
          </a:p>
          <a:p>
            <a:pPr>
              <a:lnSpc>
                <a:spcPct val="125000"/>
              </a:lnSpc>
            </a:pPr>
            <a:r>
              <a:rPr lang="en-US" altLang="zh-CN" sz="3200" b="1" dirty="0" smtClean="0">
                <a:latin typeface="黑体" panose="02010609060101010101" pitchFamily="49" charset="-122"/>
                <a:ea typeface="黑体" panose="02010609060101010101" pitchFamily="49" charset="-122"/>
              </a:rPr>
              <a:t>                      ——</a:t>
            </a:r>
            <a:r>
              <a:rPr lang="zh-CN" altLang="en-US" sz="3200" b="1" dirty="0">
                <a:latin typeface="黑体" panose="02010609060101010101" pitchFamily="49" charset="-122"/>
                <a:ea typeface="黑体" panose="02010609060101010101" pitchFamily="49" charset="-122"/>
              </a:rPr>
              <a:t>毛泽东</a:t>
            </a:r>
          </a:p>
        </p:txBody>
      </p:sp>
      <p:pic>
        <p:nvPicPr>
          <p:cNvPr id="8200" name="Text Box 6"/>
          <p:cNvPicPr>
            <a:picLocks noChangeArrowheads="1"/>
          </p:cNvPicPr>
          <p:nvPr/>
        </p:nvPicPr>
        <p:blipFill>
          <a:blip r:embed="rId3"/>
          <a:srcRect/>
          <a:stretch>
            <a:fillRect/>
          </a:stretch>
        </p:blipFill>
        <p:spPr bwMode="auto">
          <a:xfrm>
            <a:off x="7628630" y="2273423"/>
            <a:ext cx="4340632" cy="1993777"/>
          </a:xfrm>
          <a:prstGeom prst="rect">
            <a:avLst/>
          </a:prstGeom>
          <a:noFill/>
          <a:ln w="9525">
            <a:noFill/>
            <a:miter lim="800000"/>
            <a:headEnd/>
            <a:tailEnd/>
          </a:ln>
        </p:spPr>
      </p:pic>
      <p:sp>
        <p:nvSpPr>
          <p:cNvPr id="8201" name="TextBox 10"/>
          <p:cNvSpPr txBox="1">
            <a:spLocks noChangeArrowheads="1"/>
          </p:cNvSpPr>
          <p:nvPr/>
        </p:nvSpPr>
        <p:spPr bwMode="auto">
          <a:xfrm>
            <a:off x="7831017" y="2610339"/>
            <a:ext cx="3845168" cy="1323439"/>
          </a:xfrm>
          <a:prstGeom prst="rect">
            <a:avLst/>
          </a:prstGeom>
          <a:noFill/>
          <a:ln w="9525">
            <a:noFill/>
            <a:miter lim="800000"/>
          </a:ln>
        </p:spPr>
        <p:txBody>
          <a:bodyPr wrap="square">
            <a:spAutoFit/>
          </a:bodyPr>
          <a:lstStyle/>
          <a:p>
            <a:r>
              <a:rPr lang="zh-CN" altLang="en-US" sz="4000" b="1" dirty="0">
                <a:latin typeface="华文行楷" pitchFamily="2" charset="-122"/>
                <a:ea typeface="华文行楷" pitchFamily="2" charset="-122"/>
              </a:rPr>
              <a:t>南京国民政府的政权性质是什么？</a:t>
            </a:r>
          </a:p>
        </p:txBody>
      </p:sp>
      <p:sp>
        <p:nvSpPr>
          <p:cNvPr id="12" name="TextBox 11"/>
          <p:cNvSpPr txBox="1">
            <a:spLocks noChangeArrowheads="1"/>
          </p:cNvSpPr>
          <p:nvPr/>
        </p:nvSpPr>
        <p:spPr bwMode="auto">
          <a:xfrm>
            <a:off x="1406283" y="4684345"/>
            <a:ext cx="9636856" cy="646331"/>
          </a:xfrm>
          <a:prstGeom prst="rect">
            <a:avLst/>
          </a:prstGeom>
          <a:noFill/>
          <a:ln w="38100">
            <a:solidFill>
              <a:srgbClr val="6600FF"/>
            </a:solidFill>
            <a:miter lim="800000"/>
          </a:ln>
        </p:spPr>
        <p:txBody>
          <a:bodyPr wrap="square">
            <a:spAutoFit/>
          </a:bodyPr>
          <a:lstStyle/>
          <a:p>
            <a:r>
              <a:rPr lang="zh-CN" altLang="en-US" sz="3600" b="1">
                <a:latin typeface="华文新魏" panose="02010800040101010101" pitchFamily="2" charset="-122"/>
                <a:ea typeface="华文新魏" panose="02010800040101010101" pitchFamily="2" charset="-122"/>
              </a:rPr>
              <a:t>南京国民政府代表大地主大资产阶级的利益。</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Untitled-6"/>
          <p:cNvPicPr>
            <a:picLocks noChangeAspect="1" noChangeArrowheads="1"/>
          </p:cNvPicPr>
          <p:nvPr/>
        </p:nvPicPr>
        <p:blipFill>
          <a:blip r:embed="rId4"/>
          <a:srcRect b="83588"/>
          <a:stretch>
            <a:fillRect/>
          </a:stretch>
        </p:blipFill>
        <p:spPr bwMode="auto">
          <a:xfrm>
            <a:off x="0" y="0"/>
            <a:ext cx="12192000" cy="1125538"/>
          </a:xfrm>
          <a:prstGeom prst="rect">
            <a:avLst/>
          </a:prstGeom>
          <a:noFill/>
          <a:ln w="9525">
            <a:noFill/>
            <a:miter lim="800000"/>
            <a:headEnd/>
            <a:tailEnd/>
          </a:ln>
        </p:spPr>
      </p:pic>
      <p:pic>
        <p:nvPicPr>
          <p:cNvPr id="22531" name="Picture 3" descr="Untitled-6"/>
          <p:cNvPicPr>
            <a:picLocks noChangeAspect="1" noChangeArrowheads="1"/>
          </p:cNvPicPr>
          <p:nvPr/>
        </p:nvPicPr>
        <p:blipFill>
          <a:blip r:embed="rId4"/>
          <a:srcRect t="88843"/>
          <a:stretch>
            <a:fillRect/>
          </a:stretch>
        </p:blipFill>
        <p:spPr bwMode="auto">
          <a:xfrm>
            <a:off x="-48683" y="6092826"/>
            <a:ext cx="12240684" cy="765175"/>
          </a:xfrm>
          <a:prstGeom prst="rect">
            <a:avLst/>
          </a:prstGeom>
          <a:noFill/>
          <a:ln w="9525">
            <a:noFill/>
            <a:miter lim="800000"/>
            <a:headEnd/>
            <a:tailEnd/>
          </a:ln>
        </p:spPr>
      </p:pic>
      <p:sp>
        <p:nvSpPr>
          <p:cNvPr id="22533" name="Rectangle 5"/>
          <p:cNvSpPr>
            <a:spLocks noChangeArrowheads="1"/>
          </p:cNvSpPr>
          <p:nvPr/>
        </p:nvSpPr>
        <p:spPr bwMode="auto">
          <a:xfrm>
            <a:off x="1283673" y="1294448"/>
            <a:ext cx="10081684" cy="646331"/>
          </a:xfrm>
          <a:prstGeom prst="rect">
            <a:avLst/>
          </a:prstGeom>
          <a:noFill/>
          <a:ln w="9525">
            <a:noFill/>
            <a:miter lim="800000"/>
          </a:ln>
        </p:spPr>
        <p:txBody>
          <a:bodyPr>
            <a:spAutoFit/>
          </a:bodyPr>
          <a:lstStyle/>
          <a:p>
            <a:r>
              <a:rPr lang="zh-CN" altLang="en-US" sz="3600" b="1" dirty="0">
                <a:solidFill>
                  <a:srgbClr val="0000FF"/>
                </a:solidFill>
                <a:latin typeface="华文中宋" pitchFamily="2" charset="-122"/>
                <a:ea typeface="华文中宋" pitchFamily="2" charset="-122"/>
              </a:rPr>
              <a:t>一</a:t>
            </a:r>
            <a:r>
              <a:rPr lang="en-US" altLang="zh-CN" sz="3600" b="1" dirty="0">
                <a:solidFill>
                  <a:srgbClr val="0000FF"/>
                </a:solidFill>
                <a:latin typeface="华文中宋" pitchFamily="2" charset="-122"/>
                <a:ea typeface="华文中宋" pitchFamily="2" charset="-122"/>
              </a:rPr>
              <a:t>.</a:t>
            </a:r>
            <a:r>
              <a:rPr lang="zh-CN" altLang="en-US" sz="3600" b="1" dirty="0">
                <a:solidFill>
                  <a:srgbClr val="0000FF"/>
                </a:solidFill>
                <a:latin typeface="华文中宋" pitchFamily="2" charset="-122"/>
                <a:ea typeface="华文中宋" pitchFamily="2" charset="-122"/>
              </a:rPr>
              <a:t>南京国民政府的</a:t>
            </a:r>
            <a:r>
              <a:rPr lang="zh-CN" altLang="en-US" sz="3600" b="1" dirty="0" smtClean="0">
                <a:solidFill>
                  <a:srgbClr val="0000FF"/>
                </a:solidFill>
                <a:latin typeface="华文中宋" pitchFamily="2" charset="-122"/>
                <a:ea typeface="华文中宋" pitchFamily="2" charset="-122"/>
              </a:rPr>
              <a:t>统治（</a:t>
            </a:r>
            <a:r>
              <a:rPr lang="en-US" altLang="zh-CN" sz="3600" b="1" dirty="0" smtClean="0">
                <a:solidFill>
                  <a:srgbClr val="0000FF"/>
                </a:solidFill>
                <a:latin typeface="华文中宋" pitchFamily="2" charset="-122"/>
                <a:ea typeface="华文中宋" pitchFamily="2" charset="-122"/>
              </a:rPr>
              <a:t>1927—1937）</a:t>
            </a:r>
            <a:endParaRPr lang="zh-CN" altLang="en-US" sz="3600" b="1" dirty="0">
              <a:solidFill>
                <a:srgbClr val="0000FF"/>
              </a:solidFill>
              <a:latin typeface="华文中宋" pitchFamily="2" charset="-122"/>
              <a:ea typeface="华文中宋" pitchFamily="2" charset="-122"/>
            </a:endParaRPr>
          </a:p>
        </p:txBody>
      </p:sp>
      <p:sp>
        <p:nvSpPr>
          <p:cNvPr id="22534" name="矩形 6"/>
          <p:cNvSpPr>
            <a:spLocks noChangeArrowheads="1"/>
          </p:cNvSpPr>
          <p:nvPr/>
        </p:nvSpPr>
        <p:spPr bwMode="auto">
          <a:xfrm>
            <a:off x="1250255" y="140940"/>
            <a:ext cx="9984316" cy="523220"/>
          </a:xfrm>
          <a:prstGeom prst="rect">
            <a:avLst/>
          </a:prstGeom>
          <a:noFill/>
          <a:ln w="9525">
            <a:noFill/>
            <a:miter lim="800000"/>
          </a:ln>
        </p:spPr>
        <p:txBody>
          <a:bodyPr>
            <a:spAutoFit/>
          </a:bodyPr>
          <a:lstStyle/>
          <a:p>
            <a:pPr>
              <a:spcBef>
                <a:spcPct val="50000"/>
              </a:spcBef>
            </a:pPr>
            <a:r>
              <a:rPr lang="zh-CN" altLang="en-US" sz="2800" b="1" dirty="0">
                <a:solidFill>
                  <a:schemeClr val="bg1"/>
                </a:solidFill>
                <a:latin typeface="微软雅黑" panose="020B0503020204020204" pitchFamily="34" charset="-122"/>
                <a:ea typeface="微软雅黑" panose="020B0503020204020204" pitchFamily="34" charset="-122"/>
              </a:rPr>
              <a:t>南京国民政府的统治和中国共产党开辟革命新道路</a:t>
            </a:r>
          </a:p>
        </p:txBody>
      </p:sp>
      <p:sp>
        <p:nvSpPr>
          <p:cNvPr id="22535" name="Rectangle 5"/>
          <p:cNvSpPr>
            <a:spLocks noChangeArrowheads="1"/>
          </p:cNvSpPr>
          <p:nvPr/>
        </p:nvSpPr>
        <p:spPr bwMode="auto">
          <a:xfrm>
            <a:off x="1250255" y="3127157"/>
            <a:ext cx="10227489" cy="646331"/>
          </a:xfrm>
          <a:prstGeom prst="rect">
            <a:avLst/>
          </a:prstGeom>
          <a:noFill/>
          <a:ln w="9525">
            <a:noFill/>
            <a:miter lim="800000"/>
          </a:ln>
        </p:spPr>
        <p:txBody>
          <a:bodyPr wrap="square">
            <a:spAutoFit/>
          </a:bodyPr>
          <a:lstStyle/>
          <a:p>
            <a:r>
              <a:rPr lang="zh-CN" altLang="en-US" sz="3600" b="1" dirty="0">
                <a:solidFill>
                  <a:srgbClr val="0000FF"/>
                </a:solidFill>
                <a:latin typeface="华文中宋" pitchFamily="2" charset="-122"/>
                <a:ea typeface="华文中宋" pitchFamily="2" charset="-122"/>
              </a:rPr>
              <a:t>二</a:t>
            </a:r>
            <a:r>
              <a:rPr lang="en-US" altLang="zh-CN" sz="3600" b="1" dirty="0">
                <a:solidFill>
                  <a:srgbClr val="0000FF"/>
                </a:solidFill>
                <a:latin typeface="华文中宋" pitchFamily="2" charset="-122"/>
                <a:ea typeface="华文中宋" pitchFamily="2" charset="-122"/>
              </a:rPr>
              <a:t>.</a:t>
            </a:r>
            <a:r>
              <a:rPr lang="zh-CN" altLang="en-US" sz="3600" b="1" dirty="0">
                <a:solidFill>
                  <a:srgbClr val="0000FF"/>
                </a:solidFill>
                <a:latin typeface="华文中宋" pitchFamily="2" charset="-122"/>
                <a:ea typeface="华文中宋" pitchFamily="2" charset="-122"/>
              </a:rPr>
              <a:t>中国共产党探索革命新</a:t>
            </a:r>
            <a:r>
              <a:rPr lang="zh-CN" altLang="en-US" sz="3600" b="1" dirty="0" smtClean="0">
                <a:solidFill>
                  <a:srgbClr val="0000FF"/>
                </a:solidFill>
                <a:latin typeface="华文中宋" pitchFamily="2" charset="-122"/>
                <a:ea typeface="华文中宋" pitchFamily="2" charset="-122"/>
              </a:rPr>
              <a:t>道路（</a:t>
            </a:r>
            <a:r>
              <a:rPr lang="en-US" altLang="zh-CN" sz="3600" b="1" dirty="0" smtClean="0">
                <a:solidFill>
                  <a:srgbClr val="0000FF"/>
                </a:solidFill>
                <a:latin typeface="华文中宋" pitchFamily="2" charset="-122"/>
                <a:ea typeface="华文中宋" pitchFamily="2" charset="-122"/>
              </a:rPr>
              <a:t>1927-1937）</a:t>
            </a:r>
            <a:endParaRPr lang="zh-CN" altLang="en-US" sz="3600" b="1" dirty="0">
              <a:solidFill>
                <a:srgbClr val="0000FF"/>
              </a:solidFill>
              <a:latin typeface="华文中宋" pitchFamily="2" charset="-122"/>
              <a:ea typeface="华文中宋" pitchFamily="2" charset="-122"/>
            </a:endParaRPr>
          </a:p>
        </p:txBody>
      </p:sp>
      <p:sp>
        <p:nvSpPr>
          <p:cNvPr id="22536" name="TextBox 11"/>
          <p:cNvSpPr txBox="1">
            <a:spLocks noChangeArrowheads="1"/>
          </p:cNvSpPr>
          <p:nvPr/>
        </p:nvSpPr>
        <p:spPr bwMode="auto">
          <a:xfrm>
            <a:off x="1813288" y="2018884"/>
            <a:ext cx="8858249" cy="1077218"/>
          </a:xfrm>
          <a:prstGeom prst="rect">
            <a:avLst/>
          </a:prstGeom>
          <a:noFill/>
          <a:ln w="9525">
            <a:noFill/>
            <a:miter lim="800000"/>
          </a:ln>
        </p:spPr>
        <p:txBody>
          <a:bodyPr>
            <a:spAutoFit/>
          </a:bodyPr>
          <a:lstStyle/>
          <a:p>
            <a:r>
              <a:rPr lang="en-US" altLang="zh-CN" sz="3200" b="1" dirty="0">
                <a:latin typeface="华文新魏" panose="02010800040101010101" pitchFamily="2" charset="-122"/>
                <a:ea typeface="华文新魏" panose="02010800040101010101" pitchFamily="2" charset="-122"/>
              </a:rPr>
              <a:t>1.</a:t>
            </a:r>
            <a:r>
              <a:rPr lang="zh-CN" altLang="en-US" sz="3200" b="1" dirty="0">
                <a:latin typeface="华文新魏" panose="02010800040101010101" pitchFamily="2" charset="-122"/>
                <a:ea typeface="华文新魏" panose="02010800040101010101" pitchFamily="2" charset="-122"/>
              </a:rPr>
              <a:t>政治：国民党一党专制统治确立</a:t>
            </a:r>
            <a:endParaRPr lang="en-US" altLang="zh-CN" sz="3200" b="1" dirty="0">
              <a:latin typeface="华文新魏" panose="02010800040101010101" pitchFamily="2" charset="-122"/>
              <a:ea typeface="华文新魏" panose="02010800040101010101" pitchFamily="2" charset="-122"/>
            </a:endParaRPr>
          </a:p>
          <a:p>
            <a:r>
              <a:rPr lang="en-US" altLang="zh-CN" sz="3200" b="1" dirty="0">
                <a:latin typeface="华文新魏" panose="02010800040101010101" pitchFamily="2" charset="-122"/>
                <a:ea typeface="华文新魏" panose="02010800040101010101" pitchFamily="2" charset="-122"/>
              </a:rPr>
              <a:t>2.</a:t>
            </a:r>
            <a:r>
              <a:rPr lang="zh-CN" altLang="en-US" sz="3200" b="1" dirty="0">
                <a:latin typeface="华文新魏" panose="02010800040101010101" pitchFamily="2" charset="-122"/>
                <a:ea typeface="华文新魏" panose="02010800040101010101" pitchFamily="2" charset="-122"/>
              </a:rPr>
              <a:t>经济：民族工业在夹缝中发展</a:t>
            </a:r>
          </a:p>
        </p:txBody>
      </p:sp>
      <p:sp>
        <p:nvSpPr>
          <p:cNvPr id="22537" name="TextBox 12"/>
          <p:cNvSpPr txBox="1">
            <a:spLocks noChangeArrowheads="1"/>
          </p:cNvSpPr>
          <p:nvPr/>
        </p:nvSpPr>
        <p:spPr bwMode="auto">
          <a:xfrm>
            <a:off x="1741250" y="3976083"/>
            <a:ext cx="9493321" cy="1569660"/>
          </a:xfrm>
          <a:prstGeom prst="rect">
            <a:avLst/>
          </a:prstGeom>
          <a:noFill/>
          <a:ln w="9525">
            <a:noFill/>
            <a:miter lim="800000"/>
          </a:ln>
        </p:spPr>
        <p:txBody>
          <a:bodyPr wrap="square">
            <a:spAutoFit/>
          </a:bodyPr>
          <a:lstStyle/>
          <a:p>
            <a:r>
              <a:rPr lang="en-US" altLang="zh-CN" sz="3200" b="1" dirty="0">
                <a:latin typeface="华文新魏" panose="02010800040101010101" pitchFamily="2" charset="-122"/>
                <a:ea typeface="华文新魏" panose="02010800040101010101" pitchFamily="2" charset="-122"/>
              </a:rPr>
              <a:t>1.</a:t>
            </a:r>
            <a:r>
              <a:rPr lang="zh-CN" altLang="en-US" sz="3200" b="1" dirty="0">
                <a:latin typeface="华文新魏" panose="02010800040101010101" pitchFamily="2" charset="-122"/>
                <a:ea typeface="华文新魏" panose="02010800040101010101" pitchFamily="2" charset="-122"/>
              </a:rPr>
              <a:t>武装反抗之路：南昌起义、八七会议、秋收起义</a:t>
            </a:r>
            <a:endParaRPr lang="en-US" altLang="zh-CN" sz="3200" b="1" dirty="0">
              <a:latin typeface="华文新魏" panose="02010800040101010101" pitchFamily="2" charset="-122"/>
              <a:ea typeface="华文新魏" panose="02010800040101010101" pitchFamily="2" charset="-122"/>
            </a:endParaRPr>
          </a:p>
          <a:p>
            <a:r>
              <a:rPr lang="en-US" altLang="zh-CN" sz="3200" b="1" dirty="0">
                <a:latin typeface="华文新魏" panose="02010800040101010101" pitchFamily="2" charset="-122"/>
                <a:ea typeface="华文新魏" panose="02010800040101010101" pitchFamily="2" charset="-122"/>
              </a:rPr>
              <a:t>2.</a:t>
            </a:r>
            <a:r>
              <a:rPr lang="zh-CN" altLang="en-US" sz="3200" b="1" dirty="0">
                <a:latin typeface="华文新魏" panose="02010800040101010101" pitchFamily="2" charset="-122"/>
                <a:ea typeface="华文新魏" panose="02010800040101010101" pitchFamily="2" charset="-122"/>
              </a:rPr>
              <a:t>工农割据之路：农村包围城市，武装夺取政权</a:t>
            </a:r>
            <a:endParaRPr lang="en-US" altLang="zh-CN" sz="3200" b="1" dirty="0">
              <a:latin typeface="华文新魏" panose="02010800040101010101" pitchFamily="2" charset="-122"/>
              <a:ea typeface="华文新魏" panose="02010800040101010101" pitchFamily="2" charset="-122"/>
            </a:endParaRPr>
          </a:p>
          <a:p>
            <a:r>
              <a:rPr lang="en-US" altLang="zh-CN" sz="3200" b="1" dirty="0">
                <a:latin typeface="华文新魏" panose="02010800040101010101" pitchFamily="2" charset="-122"/>
                <a:ea typeface="华文新魏" panose="02010800040101010101" pitchFamily="2" charset="-122"/>
              </a:rPr>
              <a:t>3.</a:t>
            </a:r>
            <a:r>
              <a:rPr lang="zh-CN" altLang="en-US" sz="3200" b="1" dirty="0">
                <a:latin typeface="华文新魏" panose="02010800040101010101" pitchFamily="2" charset="-122"/>
                <a:ea typeface="华文新魏" panose="02010800040101010101" pitchFamily="2" charset="-122"/>
              </a:rPr>
              <a:t>独立自主之路：红军长征、遵义会议</a:t>
            </a:r>
          </a:p>
        </p:txBody>
      </p:sp>
      <p:pic>
        <p:nvPicPr>
          <p:cNvPr id="2" name="小结背景音乐.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77744" y="6479015"/>
            <a:ext cx="238979" cy="238979"/>
          </a:xfrm>
          <a:prstGeom prst="rect">
            <a:avLst/>
          </a:prstGeom>
        </p:spPr>
      </p:pic>
    </p:spTree>
    <p:extLst>
      <p:ext uri="{BB962C8B-B14F-4D97-AF65-F5344CB8AC3E}">
        <p14:creationId xmlns:p14="http://schemas.microsoft.com/office/powerpoint/2010/main" val="3562774608"/>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3">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4" name="矩形 3"/>
          <p:cNvSpPr/>
          <p:nvPr/>
        </p:nvSpPr>
        <p:spPr>
          <a:xfrm>
            <a:off x="928513" y="957989"/>
            <a:ext cx="10594417" cy="4411464"/>
          </a:xfrm>
          <a:prstGeom prst="rect">
            <a:avLst/>
          </a:prstGeom>
        </p:spPr>
        <p:txBody>
          <a:bodyPr vert="horz" lIns="121917" tIns="60958" rIns="121917" bIns="60958" rtlCol="0">
            <a:normAutofit/>
          </a:bodyPr>
          <a:lstStyle/>
          <a:p>
            <a:pPr defTabSz="914377">
              <a:lnSpc>
                <a:spcPct val="90000"/>
              </a:lnSpc>
              <a:spcBef>
                <a:spcPts val="1000"/>
              </a:spcBef>
            </a:pPr>
            <a:r>
              <a:rPr kumimoji="1" lang="en-US" altLang="zh-CN" sz="3200" b="1" dirty="0">
                <a:solidFill>
                  <a:schemeClr val="bg1"/>
                </a:solidFill>
                <a:latin typeface="Songti SC Black" panose="02010600040101010101" pitchFamily="2" charset="-122"/>
                <a:ea typeface="Songti SC Black" panose="02010600040101010101" pitchFamily="2" charset="-122"/>
              </a:rPr>
              <a:t>    </a:t>
            </a:r>
            <a:r>
              <a:rPr kumimoji="1" lang="zh-CN" altLang="zh-CN" sz="3200" b="1" dirty="0">
                <a:solidFill>
                  <a:schemeClr val="bg1"/>
                </a:solidFill>
                <a:latin typeface="华文中宋" panose="02010600040101010101" pitchFamily="2" charset="-122"/>
                <a:ea typeface="华文中宋" panose="02010600040101010101" pitchFamily="2" charset="-122"/>
              </a:rPr>
              <a:t>“官僚资本”是指：在中国近代国家资本主义经济体系中，官僚利用对资源的控制，利用对信息的独占，利用对企业的使用权、收益权、处置权和转让权的掌握，无制约地牟取私利并损害全社会福利的一种历史现象。</a:t>
            </a:r>
          </a:p>
          <a:p>
            <a:pPr algn="r" defTabSz="914377">
              <a:lnSpc>
                <a:spcPct val="90000"/>
              </a:lnSpc>
              <a:spcBef>
                <a:spcPts val="1000"/>
              </a:spcBef>
            </a:pPr>
            <a:r>
              <a:rPr kumimoji="1" lang="en-US" altLang="zh-CN" sz="3200" b="1" dirty="0" smtClean="0">
                <a:solidFill>
                  <a:schemeClr val="bg1"/>
                </a:solidFill>
                <a:latin typeface="华文中宋" panose="02010600040101010101" pitchFamily="2" charset="-122"/>
                <a:ea typeface="华文中宋" panose="02010600040101010101" pitchFamily="2" charset="-122"/>
              </a:rPr>
              <a:t>——</a:t>
            </a:r>
            <a:r>
              <a:rPr kumimoji="1" lang="zh-CN" altLang="en-US" sz="3200" b="1" dirty="0">
                <a:solidFill>
                  <a:schemeClr val="bg1"/>
                </a:solidFill>
                <a:latin typeface="华文中宋" panose="02010600040101010101" pitchFamily="2" charset="-122"/>
                <a:ea typeface="华文中宋" panose="02010600040101010101" pitchFamily="2" charset="-122"/>
              </a:rPr>
              <a:t>杜恂诚</a:t>
            </a:r>
            <a:r>
              <a:rPr kumimoji="1" lang="en-US" altLang="zh-CN" sz="3200" b="1" dirty="0">
                <a:solidFill>
                  <a:schemeClr val="bg1"/>
                </a:solidFill>
                <a:latin typeface="华文中宋" panose="02010600040101010101" pitchFamily="2" charset="-122"/>
                <a:ea typeface="华文中宋" panose="02010600040101010101" pitchFamily="2" charset="-122"/>
              </a:rPr>
              <a:t>《</a:t>
            </a:r>
            <a:r>
              <a:rPr kumimoji="1" lang="zh-CN" altLang="en-US" sz="3200" b="1" dirty="0">
                <a:solidFill>
                  <a:schemeClr val="bg1"/>
                </a:solidFill>
                <a:latin typeface="华文中宋" panose="02010600040101010101" pitchFamily="2" charset="-122"/>
                <a:ea typeface="华文中宋" panose="02010600040101010101" pitchFamily="2" charset="-122"/>
              </a:rPr>
              <a:t>中国近代经济史概论</a:t>
            </a:r>
            <a:r>
              <a:rPr kumimoji="1" lang="en-US" altLang="zh-CN" sz="3200" b="1" dirty="0">
                <a:solidFill>
                  <a:schemeClr val="bg1"/>
                </a:solidFill>
                <a:latin typeface="华文中宋" panose="02010600040101010101" pitchFamily="2" charset="-122"/>
                <a:ea typeface="华文中宋" panose="02010600040101010101" pitchFamily="2" charset="-122"/>
              </a:rPr>
              <a:t>》</a:t>
            </a:r>
            <a:endParaRPr kumimoji="1" lang="zh-CN" altLang="zh-CN" sz="3200" b="1" dirty="0">
              <a:solidFill>
                <a:schemeClr val="bg1"/>
              </a:solidFill>
              <a:latin typeface="华文中宋" panose="02010600040101010101" pitchFamily="2" charset="-122"/>
              <a:ea typeface="华文中宋" panose="02010600040101010101" pitchFamily="2" charset="-122"/>
            </a:endParaRPr>
          </a:p>
          <a:p>
            <a:pPr defTabSz="914377">
              <a:lnSpc>
                <a:spcPct val="90000"/>
              </a:lnSpc>
              <a:spcBef>
                <a:spcPts val="1000"/>
              </a:spcBef>
            </a:pPr>
            <a:endParaRPr kumimoji="1" lang="zh-CN" altLang="zh-CN" sz="3200" b="1" dirty="0">
              <a:solidFill>
                <a:schemeClr val="bg1"/>
              </a:solidFill>
              <a:latin typeface="华文中宋" panose="02010600040101010101" pitchFamily="2" charset="-122"/>
              <a:ea typeface="华文中宋" panose="02010600040101010101" pitchFamily="2" charset="-122"/>
            </a:endParaRPr>
          </a:p>
        </p:txBody>
      </p:sp>
      <p:sp>
        <p:nvSpPr>
          <p:cNvPr id="2" name="矩形 1"/>
          <p:cNvSpPr/>
          <p:nvPr/>
        </p:nvSpPr>
        <p:spPr>
          <a:xfrm>
            <a:off x="928512" y="4043630"/>
            <a:ext cx="10594418" cy="2246769"/>
          </a:xfrm>
          <a:prstGeom prst="rect">
            <a:avLst/>
          </a:prstGeom>
        </p:spPr>
        <p:txBody>
          <a:bodyPr wrap="square">
            <a:spAutoFit/>
          </a:bodyPr>
          <a:lstStyle/>
          <a:p>
            <a:r>
              <a:rPr lang="zh-CN" altLang="en-US" sz="2800" dirty="0">
                <a:solidFill>
                  <a:srgbClr val="FFFF00"/>
                </a:solidFill>
                <a:latin typeface="华文中宋" panose="02010600040101010101" pitchFamily="2" charset="-122"/>
                <a:ea typeface="华文中宋" panose="02010600040101010101" pitchFamily="2" charset="-122"/>
              </a:rPr>
              <a:t>蒋宋孔陈四大家族</a:t>
            </a:r>
            <a:r>
              <a:rPr lang="zh-CN" altLang="en-US" sz="2800" dirty="0">
                <a:solidFill>
                  <a:schemeClr val="bg1"/>
                </a:solidFill>
                <a:latin typeface="华文中宋" panose="02010600040101010101" pitchFamily="2" charset="-122"/>
                <a:ea typeface="华文中宋" panose="02010600040101010101" pitchFamily="2" charset="-122"/>
              </a:rPr>
              <a:t>一般是指民国时期以蒋介石为首的资本主义买办统治集团。即蒋介石、宋子文、孔祥熙和陈果夫、陈立夫四大家族，是国民党</a:t>
            </a:r>
            <a:r>
              <a:rPr lang="zh-CN" altLang="en-US" sz="2800" dirty="0">
                <a:solidFill>
                  <a:srgbClr val="FFFF00"/>
                </a:solidFill>
                <a:latin typeface="华文中宋" panose="02010600040101010101" pitchFamily="2" charset="-122"/>
                <a:ea typeface="华文中宋" panose="02010600040101010101" pitchFamily="2" charset="-122"/>
              </a:rPr>
              <a:t>官僚资产阶级的</a:t>
            </a:r>
            <a:r>
              <a:rPr lang="zh-CN" altLang="en-US" sz="2800" dirty="0" smtClean="0">
                <a:solidFill>
                  <a:srgbClr val="FFFF00"/>
                </a:solidFill>
                <a:latin typeface="华文中宋" panose="02010600040101010101" pitchFamily="2" charset="-122"/>
                <a:ea typeface="华文中宋" panose="02010600040101010101" pitchFamily="2" charset="-122"/>
              </a:rPr>
              <a:t>代表</a:t>
            </a:r>
            <a:r>
              <a:rPr lang="zh-CN" altLang="en-US" sz="2800" dirty="0" smtClean="0">
                <a:solidFill>
                  <a:schemeClr val="bg1"/>
                </a:solidFill>
                <a:latin typeface="华文中宋" panose="02010600040101010101" pitchFamily="2" charset="-122"/>
                <a:ea typeface="华文中宋" panose="02010600040101010101" pitchFamily="2" charset="-122"/>
              </a:rPr>
              <a:t>。</a:t>
            </a:r>
            <a:endParaRPr lang="en-US" altLang="zh-CN" sz="2800" dirty="0" smtClean="0">
              <a:solidFill>
                <a:schemeClr val="bg1"/>
              </a:solidFill>
              <a:latin typeface="华文中宋" panose="02010600040101010101" pitchFamily="2" charset="-122"/>
              <a:ea typeface="华文中宋" panose="02010600040101010101" pitchFamily="2" charset="-122"/>
            </a:endParaRPr>
          </a:p>
          <a:p>
            <a:r>
              <a:rPr lang="zh-CN" altLang="en-US" sz="2800" dirty="0" smtClean="0">
                <a:solidFill>
                  <a:schemeClr val="bg1"/>
                </a:solidFill>
                <a:latin typeface="华文中宋" panose="02010600040101010101" pitchFamily="2" charset="-122"/>
                <a:ea typeface="华文中宋" panose="02010600040101010101" pitchFamily="2" charset="-122"/>
              </a:rPr>
              <a:t>蒋家</a:t>
            </a:r>
            <a:r>
              <a:rPr lang="zh-CN" altLang="en-US" sz="2800" dirty="0">
                <a:solidFill>
                  <a:schemeClr val="bg1"/>
                </a:solidFill>
                <a:latin typeface="华文中宋" panose="02010600040101010101" pitchFamily="2" charset="-122"/>
                <a:ea typeface="华文中宋" panose="02010600040101010101" pitchFamily="2" charset="-122"/>
              </a:rPr>
              <a:t>的天下陈家的党，宋家的姐妹孔家的财</a:t>
            </a:r>
          </a:p>
          <a:p>
            <a:endParaRPr lang="zh-CN" altLang="en-US" sz="2800" dirty="0">
              <a:solidFill>
                <a:schemeClr val="bg1"/>
              </a:solidFill>
              <a:latin typeface="华文中宋" panose="02010600040101010101" pitchFamily="2" charset="-122"/>
              <a:ea typeface="华文中宋" panose="02010600040101010101" pitchFamily="2" charset="-122"/>
            </a:endParaRPr>
          </a:p>
        </p:txBody>
      </p:sp>
    </p:spTree>
    <p:extLst>
      <p:ext uri="{BB962C8B-B14F-4D97-AF65-F5344CB8AC3E}">
        <p14:creationId xmlns:p14="http://schemas.microsoft.com/office/powerpoint/2010/main" val="2356021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Untitled-6"/>
          <p:cNvPicPr>
            <a:picLocks noChangeAspect="1" noChangeArrowheads="1"/>
          </p:cNvPicPr>
          <p:nvPr/>
        </p:nvPicPr>
        <p:blipFill>
          <a:blip r:embed="rId4"/>
          <a:srcRect b="83588"/>
          <a:stretch>
            <a:fillRect/>
          </a:stretch>
        </p:blipFill>
        <p:spPr bwMode="auto">
          <a:xfrm>
            <a:off x="0" y="0"/>
            <a:ext cx="12192000" cy="1125538"/>
          </a:xfrm>
          <a:prstGeom prst="rect">
            <a:avLst/>
          </a:prstGeom>
          <a:noFill/>
          <a:ln w="9525">
            <a:noFill/>
            <a:miter lim="800000"/>
            <a:headEnd/>
            <a:tailEnd/>
          </a:ln>
        </p:spPr>
      </p:pic>
      <p:pic>
        <p:nvPicPr>
          <p:cNvPr id="22531" name="Picture 3" descr="Untitled-6"/>
          <p:cNvPicPr>
            <a:picLocks noChangeAspect="1" noChangeArrowheads="1"/>
          </p:cNvPicPr>
          <p:nvPr/>
        </p:nvPicPr>
        <p:blipFill>
          <a:blip r:embed="rId4"/>
          <a:srcRect t="88843"/>
          <a:stretch>
            <a:fillRect/>
          </a:stretch>
        </p:blipFill>
        <p:spPr bwMode="auto">
          <a:xfrm>
            <a:off x="-48683" y="6092826"/>
            <a:ext cx="12240684" cy="765175"/>
          </a:xfrm>
          <a:prstGeom prst="rect">
            <a:avLst/>
          </a:prstGeom>
          <a:noFill/>
          <a:ln w="9525">
            <a:noFill/>
            <a:miter lim="800000"/>
            <a:headEnd/>
            <a:tailEnd/>
          </a:ln>
        </p:spPr>
      </p:pic>
      <p:sp>
        <p:nvSpPr>
          <p:cNvPr id="22533" name="Rectangle 5"/>
          <p:cNvSpPr>
            <a:spLocks noChangeArrowheads="1"/>
          </p:cNvSpPr>
          <p:nvPr/>
        </p:nvSpPr>
        <p:spPr bwMode="auto">
          <a:xfrm>
            <a:off x="1283673" y="1294448"/>
            <a:ext cx="10081684" cy="646331"/>
          </a:xfrm>
          <a:prstGeom prst="rect">
            <a:avLst/>
          </a:prstGeom>
          <a:noFill/>
          <a:ln w="9525">
            <a:noFill/>
            <a:miter lim="800000"/>
          </a:ln>
        </p:spPr>
        <p:txBody>
          <a:bodyPr>
            <a:spAutoFit/>
          </a:bodyPr>
          <a:lstStyle/>
          <a:p>
            <a:r>
              <a:rPr lang="zh-CN" altLang="en-US" sz="3600" b="1" dirty="0">
                <a:solidFill>
                  <a:srgbClr val="0000FF"/>
                </a:solidFill>
                <a:latin typeface="华文中宋" pitchFamily="2" charset="-122"/>
                <a:ea typeface="华文中宋" pitchFamily="2" charset="-122"/>
              </a:rPr>
              <a:t>一</a:t>
            </a:r>
            <a:r>
              <a:rPr lang="en-US" altLang="zh-CN" sz="3600" b="1" dirty="0">
                <a:solidFill>
                  <a:srgbClr val="0000FF"/>
                </a:solidFill>
                <a:latin typeface="华文中宋" pitchFamily="2" charset="-122"/>
                <a:ea typeface="华文中宋" pitchFamily="2" charset="-122"/>
              </a:rPr>
              <a:t>.</a:t>
            </a:r>
            <a:r>
              <a:rPr lang="zh-CN" altLang="en-US" sz="3600" b="1" dirty="0">
                <a:solidFill>
                  <a:srgbClr val="0000FF"/>
                </a:solidFill>
                <a:latin typeface="华文中宋" pitchFamily="2" charset="-122"/>
                <a:ea typeface="华文中宋" pitchFamily="2" charset="-122"/>
              </a:rPr>
              <a:t>南京国民政府的</a:t>
            </a:r>
            <a:r>
              <a:rPr lang="zh-CN" altLang="en-US" sz="3600" b="1" dirty="0" smtClean="0">
                <a:solidFill>
                  <a:srgbClr val="0000FF"/>
                </a:solidFill>
                <a:latin typeface="华文中宋" pitchFamily="2" charset="-122"/>
                <a:ea typeface="华文中宋" pitchFamily="2" charset="-122"/>
              </a:rPr>
              <a:t>统治（</a:t>
            </a:r>
            <a:r>
              <a:rPr lang="en-US" altLang="zh-CN" sz="3600" b="1" dirty="0" smtClean="0">
                <a:solidFill>
                  <a:srgbClr val="0000FF"/>
                </a:solidFill>
                <a:latin typeface="华文中宋" pitchFamily="2" charset="-122"/>
                <a:ea typeface="华文中宋" pitchFamily="2" charset="-122"/>
              </a:rPr>
              <a:t>1927—1937）</a:t>
            </a:r>
            <a:endParaRPr lang="zh-CN" altLang="en-US" sz="3600" b="1" dirty="0">
              <a:solidFill>
                <a:srgbClr val="0000FF"/>
              </a:solidFill>
              <a:latin typeface="华文中宋" pitchFamily="2" charset="-122"/>
              <a:ea typeface="华文中宋" pitchFamily="2" charset="-122"/>
            </a:endParaRPr>
          </a:p>
        </p:txBody>
      </p:sp>
      <p:sp>
        <p:nvSpPr>
          <p:cNvPr id="22534" name="矩形 6"/>
          <p:cNvSpPr>
            <a:spLocks noChangeArrowheads="1"/>
          </p:cNvSpPr>
          <p:nvPr/>
        </p:nvSpPr>
        <p:spPr bwMode="auto">
          <a:xfrm>
            <a:off x="1250255" y="140940"/>
            <a:ext cx="9984316" cy="523220"/>
          </a:xfrm>
          <a:prstGeom prst="rect">
            <a:avLst/>
          </a:prstGeom>
          <a:noFill/>
          <a:ln w="9525">
            <a:noFill/>
            <a:miter lim="800000"/>
          </a:ln>
        </p:spPr>
        <p:txBody>
          <a:bodyPr>
            <a:spAutoFit/>
          </a:bodyPr>
          <a:lstStyle/>
          <a:p>
            <a:pPr>
              <a:spcBef>
                <a:spcPct val="50000"/>
              </a:spcBef>
            </a:pPr>
            <a:r>
              <a:rPr lang="zh-CN" altLang="en-US" sz="2800" b="1" dirty="0">
                <a:solidFill>
                  <a:schemeClr val="bg1"/>
                </a:solidFill>
                <a:latin typeface="微软雅黑" panose="020B0503020204020204" pitchFamily="34" charset="-122"/>
                <a:ea typeface="微软雅黑" panose="020B0503020204020204" pitchFamily="34" charset="-122"/>
              </a:rPr>
              <a:t>南京国民政府的统治和中国共产党开辟革命新道路</a:t>
            </a:r>
          </a:p>
        </p:txBody>
      </p:sp>
      <p:sp>
        <p:nvSpPr>
          <p:cNvPr id="22535" name="Rectangle 5"/>
          <p:cNvSpPr>
            <a:spLocks noChangeArrowheads="1"/>
          </p:cNvSpPr>
          <p:nvPr/>
        </p:nvSpPr>
        <p:spPr bwMode="auto">
          <a:xfrm>
            <a:off x="1250255" y="3127157"/>
            <a:ext cx="10227489" cy="646331"/>
          </a:xfrm>
          <a:prstGeom prst="rect">
            <a:avLst/>
          </a:prstGeom>
          <a:noFill/>
          <a:ln w="9525">
            <a:noFill/>
            <a:miter lim="800000"/>
          </a:ln>
        </p:spPr>
        <p:txBody>
          <a:bodyPr wrap="square">
            <a:spAutoFit/>
          </a:bodyPr>
          <a:lstStyle/>
          <a:p>
            <a:r>
              <a:rPr lang="zh-CN" altLang="en-US" sz="3600" b="1" dirty="0">
                <a:solidFill>
                  <a:srgbClr val="0000FF"/>
                </a:solidFill>
                <a:latin typeface="华文中宋" pitchFamily="2" charset="-122"/>
                <a:ea typeface="华文中宋" pitchFamily="2" charset="-122"/>
              </a:rPr>
              <a:t>二</a:t>
            </a:r>
            <a:r>
              <a:rPr lang="en-US" altLang="zh-CN" sz="3600" b="1" dirty="0">
                <a:solidFill>
                  <a:srgbClr val="0000FF"/>
                </a:solidFill>
                <a:latin typeface="华文中宋" pitchFamily="2" charset="-122"/>
                <a:ea typeface="华文中宋" pitchFamily="2" charset="-122"/>
              </a:rPr>
              <a:t>.</a:t>
            </a:r>
            <a:r>
              <a:rPr lang="zh-CN" altLang="en-US" sz="3600" b="1" dirty="0">
                <a:solidFill>
                  <a:srgbClr val="0000FF"/>
                </a:solidFill>
                <a:latin typeface="华文中宋" pitchFamily="2" charset="-122"/>
                <a:ea typeface="华文中宋" pitchFamily="2" charset="-122"/>
              </a:rPr>
              <a:t>中国共产党探索革命新</a:t>
            </a:r>
            <a:r>
              <a:rPr lang="zh-CN" altLang="en-US" sz="3600" b="1" dirty="0" smtClean="0">
                <a:solidFill>
                  <a:srgbClr val="0000FF"/>
                </a:solidFill>
                <a:latin typeface="华文中宋" pitchFamily="2" charset="-122"/>
                <a:ea typeface="华文中宋" pitchFamily="2" charset="-122"/>
              </a:rPr>
              <a:t>道路（</a:t>
            </a:r>
            <a:r>
              <a:rPr lang="en-US" altLang="zh-CN" sz="3600" b="1" dirty="0" smtClean="0">
                <a:solidFill>
                  <a:srgbClr val="0000FF"/>
                </a:solidFill>
                <a:latin typeface="华文中宋" pitchFamily="2" charset="-122"/>
                <a:ea typeface="华文中宋" pitchFamily="2" charset="-122"/>
              </a:rPr>
              <a:t>1927-1937）</a:t>
            </a:r>
            <a:endParaRPr lang="zh-CN" altLang="en-US" sz="3600" b="1" dirty="0">
              <a:solidFill>
                <a:srgbClr val="0000FF"/>
              </a:solidFill>
              <a:latin typeface="华文中宋" pitchFamily="2" charset="-122"/>
              <a:ea typeface="华文中宋" pitchFamily="2" charset="-122"/>
            </a:endParaRPr>
          </a:p>
        </p:txBody>
      </p:sp>
      <p:sp>
        <p:nvSpPr>
          <p:cNvPr id="22536" name="TextBox 11"/>
          <p:cNvSpPr txBox="1">
            <a:spLocks noChangeArrowheads="1"/>
          </p:cNvSpPr>
          <p:nvPr/>
        </p:nvSpPr>
        <p:spPr bwMode="auto">
          <a:xfrm>
            <a:off x="1813288" y="2018884"/>
            <a:ext cx="8858249" cy="1077218"/>
          </a:xfrm>
          <a:prstGeom prst="rect">
            <a:avLst/>
          </a:prstGeom>
          <a:noFill/>
          <a:ln w="9525">
            <a:noFill/>
            <a:miter lim="800000"/>
          </a:ln>
        </p:spPr>
        <p:txBody>
          <a:bodyPr>
            <a:spAutoFit/>
          </a:bodyPr>
          <a:lstStyle/>
          <a:p>
            <a:r>
              <a:rPr lang="en-US" altLang="zh-CN" sz="3200" b="1" dirty="0">
                <a:latin typeface="华文新魏" panose="02010800040101010101" pitchFamily="2" charset="-122"/>
                <a:ea typeface="华文新魏" panose="02010800040101010101" pitchFamily="2" charset="-122"/>
              </a:rPr>
              <a:t>1.</a:t>
            </a:r>
            <a:r>
              <a:rPr lang="zh-CN" altLang="en-US" sz="3200" b="1" dirty="0">
                <a:latin typeface="华文新魏" panose="02010800040101010101" pitchFamily="2" charset="-122"/>
                <a:ea typeface="华文新魏" panose="02010800040101010101" pitchFamily="2" charset="-122"/>
              </a:rPr>
              <a:t>政治：国民党一党专制统治确立</a:t>
            </a:r>
            <a:endParaRPr lang="en-US" altLang="zh-CN" sz="3200" b="1" dirty="0">
              <a:latin typeface="华文新魏" panose="02010800040101010101" pitchFamily="2" charset="-122"/>
              <a:ea typeface="华文新魏" panose="02010800040101010101" pitchFamily="2" charset="-122"/>
            </a:endParaRPr>
          </a:p>
          <a:p>
            <a:r>
              <a:rPr lang="en-US" altLang="zh-CN" sz="3200" b="1" dirty="0">
                <a:latin typeface="华文新魏" panose="02010800040101010101" pitchFamily="2" charset="-122"/>
                <a:ea typeface="华文新魏" panose="02010800040101010101" pitchFamily="2" charset="-122"/>
              </a:rPr>
              <a:t>2.</a:t>
            </a:r>
            <a:r>
              <a:rPr lang="zh-CN" altLang="en-US" sz="3200" b="1" dirty="0">
                <a:latin typeface="华文新魏" panose="02010800040101010101" pitchFamily="2" charset="-122"/>
                <a:ea typeface="华文新魏" panose="02010800040101010101" pitchFamily="2" charset="-122"/>
              </a:rPr>
              <a:t>经济：民族工业在夹缝中发展</a:t>
            </a:r>
          </a:p>
        </p:txBody>
      </p:sp>
      <p:sp>
        <p:nvSpPr>
          <p:cNvPr id="22537" name="TextBox 12"/>
          <p:cNvSpPr txBox="1">
            <a:spLocks noChangeArrowheads="1"/>
          </p:cNvSpPr>
          <p:nvPr/>
        </p:nvSpPr>
        <p:spPr bwMode="auto">
          <a:xfrm>
            <a:off x="1741250" y="3976083"/>
            <a:ext cx="9493321" cy="1569660"/>
          </a:xfrm>
          <a:prstGeom prst="rect">
            <a:avLst/>
          </a:prstGeom>
          <a:noFill/>
          <a:ln w="9525">
            <a:noFill/>
            <a:miter lim="800000"/>
          </a:ln>
        </p:spPr>
        <p:txBody>
          <a:bodyPr wrap="square">
            <a:spAutoFit/>
          </a:bodyPr>
          <a:lstStyle/>
          <a:p>
            <a:r>
              <a:rPr lang="en-US" altLang="zh-CN" sz="3200" b="1" dirty="0">
                <a:latin typeface="华文新魏" panose="02010800040101010101" pitchFamily="2" charset="-122"/>
                <a:ea typeface="华文新魏" panose="02010800040101010101" pitchFamily="2" charset="-122"/>
              </a:rPr>
              <a:t>1.</a:t>
            </a:r>
            <a:r>
              <a:rPr lang="zh-CN" altLang="en-US" sz="3200" b="1" dirty="0">
                <a:latin typeface="华文新魏" panose="02010800040101010101" pitchFamily="2" charset="-122"/>
                <a:ea typeface="华文新魏" panose="02010800040101010101" pitchFamily="2" charset="-122"/>
              </a:rPr>
              <a:t>武装反抗之路：南昌起义、八七会议、秋收起义</a:t>
            </a:r>
            <a:endParaRPr lang="en-US" altLang="zh-CN" sz="3200" b="1" dirty="0">
              <a:latin typeface="华文新魏" panose="02010800040101010101" pitchFamily="2" charset="-122"/>
              <a:ea typeface="华文新魏" panose="02010800040101010101" pitchFamily="2" charset="-122"/>
            </a:endParaRPr>
          </a:p>
          <a:p>
            <a:r>
              <a:rPr lang="en-US" altLang="zh-CN" sz="3200" b="1" dirty="0">
                <a:latin typeface="华文新魏" panose="02010800040101010101" pitchFamily="2" charset="-122"/>
                <a:ea typeface="华文新魏" panose="02010800040101010101" pitchFamily="2" charset="-122"/>
              </a:rPr>
              <a:t>2.</a:t>
            </a:r>
            <a:r>
              <a:rPr lang="zh-CN" altLang="en-US" sz="3200" b="1" dirty="0">
                <a:latin typeface="华文新魏" panose="02010800040101010101" pitchFamily="2" charset="-122"/>
                <a:ea typeface="华文新魏" panose="02010800040101010101" pitchFamily="2" charset="-122"/>
              </a:rPr>
              <a:t>工农割据之路：农村包围城市，武装夺取政权</a:t>
            </a:r>
            <a:endParaRPr lang="en-US" altLang="zh-CN" sz="3200" b="1" dirty="0">
              <a:latin typeface="华文新魏" panose="02010800040101010101" pitchFamily="2" charset="-122"/>
              <a:ea typeface="华文新魏" panose="02010800040101010101" pitchFamily="2" charset="-122"/>
            </a:endParaRPr>
          </a:p>
          <a:p>
            <a:r>
              <a:rPr lang="en-US" altLang="zh-CN" sz="3200" b="1" dirty="0">
                <a:latin typeface="华文新魏" panose="02010800040101010101" pitchFamily="2" charset="-122"/>
                <a:ea typeface="华文新魏" panose="02010800040101010101" pitchFamily="2" charset="-122"/>
              </a:rPr>
              <a:t>3.</a:t>
            </a:r>
            <a:r>
              <a:rPr lang="zh-CN" altLang="en-US" sz="3200" b="1" dirty="0">
                <a:latin typeface="华文新魏" panose="02010800040101010101" pitchFamily="2" charset="-122"/>
                <a:ea typeface="华文新魏" panose="02010800040101010101" pitchFamily="2" charset="-122"/>
              </a:rPr>
              <a:t>独立自主之路：红军长征、遵义会议</a:t>
            </a:r>
          </a:p>
        </p:txBody>
      </p:sp>
      <p:pic>
        <p:nvPicPr>
          <p:cNvPr id="2" name="小结背景音乐.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77744" y="6479015"/>
            <a:ext cx="238979" cy="238979"/>
          </a:xfrm>
          <a:prstGeom prst="rect">
            <a:avLst/>
          </a:prstGeom>
        </p:spPr>
      </p:pic>
    </p:spTree>
    <p:extLst>
      <p:ext uri="{BB962C8B-B14F-4D97-AF65-F5344CB8AC3E}">
        <p14:creationId xmlns:p14="http://schemas.microsoft.com/office/powerpoint/2010/main" val="781847876"/>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3">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extLst>
              <p:ext uri="{D42A27DB-BD31-4B8C-83A1-F6EECF244321}">
                <p14:modId xmlns:p14="http://schemas.microsoft.com/office/powerpoint/2010/main" val="886226946"/>
              </p:ext>
            </p:extLst>
          </p:nvPr>
        </p:nvGraphicFramePr>
        <p:xfrm>
          <a:off x="142150" y="1550495"/>
          <a:ext cx="11713301" cy="5005671"/>
        </p:xfrm>
        <a:graphic>
          <a:graphicData uri="http://schemas.openxmlformats.org/drawingml/2006/table">
            <a:tbl>
              <a:tblPr firstRow="1" bandRow="1">
                <a:tableStyleId>{5C22544A-7EE6-4342-B048-85BDC9FD1C3A}</a:tableStyleId>
              </a:tblPr>
              <a:tblGrid>
                <a:gridCol w="1533172"/>
                <a:gridCol w="1155292"/>
                <a:gridCol w="4032448"/>
                <a:gridCol w="4992389"/>
              </a:tblGrid>
              <a:tr h="822087">
                <a:tc>
                  <a:txBody>
                    <a:bodyPr/>
                    <a:lstStyle/>
                    <a:p>
                      <a:pPr algn="ctr"/>
                      <a:r>
                        <a:rPr lang="zh-CN" altLang="en-US" sz="2800" b="1" dirty="0" smtClean="0">
                          <a:latin typeface="黑体" panose="02010609060101010101" pitchFamily="49" charset="-122"/>
                          <a:ea typeface="黑体" panose="02010609060101010101" pitchFamily="49" charset="-122"/>
                        </a:rPr>
                        <a:t>事件</a:t>
                      </a:r>
                      <a:endParaRPr lang="zh-CN" altLang="en-US" sz="2800" b="1" dirty="0">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zh-CN" altLang="en-US" sz="2800" b="1" dirty="0" smtClean="0">
                          <a:latin typeface="黑体" panose="02010609060101010101" pitchFamily="49" charset="-122"/>
                          <a:ea typeface="黑体" panose="02010609060101010101" pitchFamily="49" charset="-122"/>
                        </a:rPr>
                        <a:t>时间</a:t>
                      </a:r>
                      <a:endParaRPr lang="zh-CN" altLang="en-US" sz="2800" b="1" dirty="0">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zh-CN" altLang="en-US" sz="2800" b="1" dirty="0" smtClean="0">
                          <a:latin typeface="黑体" panose="02010609060101010101" pitchFamily="49" charset="-122"/>
                          <a:ea typeface="黑体" panose="02010609060101010101" pitchFamily="49" charset="-122"/>
                        </a:rPr>
                        <a:t>经过</a:t>
                      </a:r>
                      <a:endParaRPr lang="zh-CN" altLang="en-US" sz="2800" b="1" dirty="0">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zh-CN" altLang="en-US" sz="2800" b="1" dirty="0" smtClean="0">
                          <a:latin typeface="黑体" panose="02010609060101010101" pitchFamily="49" charset="-122"/>
                          <a:ea typeface="黑体" panose="02010609060101010101" pitchFamily="49" charset="-122"/>
                        </a:rPr>
                        <a:t>意义</a:t>
                      </a:r>
                      <a:endParaRPr lang="zh-CN" altLang="en-US" sz="2800" b="1" dirty="0">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r>
              <a:tr h="1508009">
                <a:tc>
                  <a:txBody>
                    <a:bodyPr/>
                    <a:lstStyle/>
                    <a:p>
                      <a:endParaRPr lang="zh-CN" altLang="en-US" b="1" dirty="0">
                        <a:latin typeface="黑体" panose="02010609060101010101" pitchFamily="49" charset="-122"/>
                        <a:ea typeface="黑体" panose="02010609060101010101" pitchFamily="49" charset="-122"/>
                      </a:endParaRPr>
                    </a:p>
                  </a:txBody>
                  <a:tcPr marL="121920" marR="1219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alpha val="10000"/>
                      </a:srgbClr>
                    </a:solidFill>
                  </a:tcPr>
                </a:tc>
                <a:tc>
                  <a:txBody>
                    <a:bodyPr/>
                    <a:lstStyle/>
                    <a:p>
                      <a:endParaRPr lang="zh-CN" altLang="en-US" b="1" dirty="0">
                        <a:latin typeface="黑体" panose="02010609060101010101" pitchFamily="49" charset="-122"/>
                        <a:ea typeface="黑体" panose="02010609060101010101" pitchFamily="49" charset="-122"/>
                      </a:endParaRPr>
                    </a:p>
                  </a:txBody>
                  <a:tcPr marL="121920" marR="1219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alpha val="10000"/>
                      </a:srgbClr>
                    </a:solidFill>
                  </a:tcPr>
                </a:tc>
                <a:tc>
                  <a:txBody>
                    <a:bodyPr/>
                    <a:lstStyle/>
                    <a:p>
                      <a:r>
                        <a:rPr lang="zh-CN" altLang="en-US" sz="2400" b="1" dirty="0" smtClean="0">
                          <a:solidFill>
                            <a:schemeClr val="tx1"/>
                          </a:solidFill>
                          <a:latin typeface="黑体" panose="02010609060101010101" pitchFamily="49" charset="-122"/>
                          <a:ea typeface="黑体" panose="02010609060101010101" pitchFamily="49" charset="-122"/>
                        </a:rPr>
                        <a:t>周恩来、贺龙等领导起义军占领南昌城，后南下广东，遭敌人围攻而失败</a:t>
                      </a:r>
                      <a:endParaRPr lang="zh-CN" altLang="en-US" sz="2400" b="1"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alpha val="10000"/>
                      </a:srgbClr>
                    </a:solidFill>
                  </a:tcPr>
                </a:tc>
                <a:tc>
                  <a:txBody>
                    <a:bodyPr/>
                    <a:lstStyle/>
                    <a:p>
                      <a:endParaRPr lang="zh-CN" altLang="en-US" b="1" dirty="0">
                        <a:latin typeface="黑体" panose="02010609060101010101" pitchFamily="49" charset="-122"/>
                        <a:ea typeface="黑体" panose="02010609060101010101" pitchFamily="49" charset="-122"/>
                      </a:endParaRPr>
                    </a:p>
                  </a:txBody>
                  <a:tcPr marL="121920" marR="1219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alpha val="10000"/>
                      </a:srgbClr>
                    </a:solidFill>
                  </a:tcPr>
                </a:tc>
              </a:tr>
              <a:tr h="1481500">
                <a:tc>
                  <a:txBody>
                    <a:bodyPr/>
                    <a:lstStyle/>
                    <a:p>
                      <a:endParaRPr lang="zh-CN" altLang="en-US" b="1" dirty="0">
                        <a:latin typeface="黑体" panose="02010609060101010101" pitchFamily="49" charset="-122"/>
                        <a:ea typeface="黑体" panose="02010609060101010101" pitchFamily="49" charset="-122"/>
                      </a:endParaRPr>
                    </a:p>
                  </a:txBody>
                  <a:tcPr marL="121920" marR="1219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tint val="20000"/>
                        <a:alpha val="30000"/>
                      </a:schemeClr>
                    </a:solidFill>
                  </a:tcPr>
                </a:tc>
                <a:tc>
                  <a:txBody>
                    <a:bodyPr/>
                    <a:lstStyle/>
                    <a:p>
                      <a:endParaRPr lang="zh-CN" altLang="en-US" b="1" dirty="0">
                        <a:latin typeface="黑体" panose="02010609060101010101" pitchFamily="49" charset="-122"/>
                        <a:ea typeface="黑体" panose="02010609060101010101" pitchFamily="49" charset="-122"/>
                      </a:endParaRPr>
                    </a:p>
                  </a:txBody>
                  <a:tcPr marL="121920" marR="1219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tint val="20000"/>
                        <a:alpha val="30000"/>
                      </a:schemeClr>
                    </a:solidFill>
                  </a:tcPr>
                </a:tc>
                <a:tc>
                  <a:txBody>
                    <a:bodyPr/>
                    <a:lstStyle/>
                    <a:p>
                      <a:endParaRPr lang="zh-CN" altLang="en-US" b="1" dirty="0">
                        <a:latin typeface="黑体" panose="02010609060101010101" pitchFamily="49" charset="-122"/>
                        <a:ea typeface="黑体" panose="02010609060101010101" pitchFamily="49" charset="-122"/>
                      </a:endParaRPr>
                    </a:p>
                  </a:txBody>
                  <a:tcPr marL="121920" marR="1219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tint val="20000"/>
                        <a:alpha val="30000"/>
                      </a:schemeClr>
                    </a:solidFill>
                  </a:tcPr>
                </a:tc>
                <a:tc>
                  <a:txBody>
                    <a:bodyPr/>
                    <a:lstStyle/>
                    <a:p>
                      <a:endParaRPr lang="zh-CN" altLang="en-US" sz="2400" b="1" dirty="0">
                        <a:solidFill>
                          <a:srgbClr val="A50021"/>
                        </a:solidFill>
                        <a:latin typeface="黑体" panose="02010609060101010101" pitchFamily="49" charset="-122"/>
                        <a:ea typeface="黑体" panose="02010609060101010101" pitchFamily="49" charset="-122"/>
                      </a:endParaRPr>
                    </a:p>
                  </a:txBody>
                  <a:tcPr marL="121920" marR="1219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tint val="20000"/>
                        <a:alpha val="30000"/>
                      </a:schemeClr>
                    </a:solidFill>
                  </a:tcPr>
                </a:tc>
              </a:tr>
              <a:tr h="1194075">
                <a:tc>
                  <a:txBody>
                    <a:bodyPr/>
                    <a:lstStyle/>
                    <a:p>
                      <a:endParaRPr lang="zh-CN" altLang="en-US" b="1" dirty="0">
                        <a:latin typeface="黑体" panose="02010609060101010101" pitchFamily="49" charset="-122"/>
                        <a:ea typeface="黑体" panose="02010609060101010101" pitchFamily="49" charset="-122"/>
                      </a:endParaRPr>
                    </a:p>
                  </a:txBody>
                  <a:tcPr marL="121920" marR="1219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tint val="40000"/>
                        <a:alpha val="70000"/>
                      </a:schemeClr>
                    </a:solidFill>
                  </a:tcPr>
                </a:tc>
                <a:tc>
                  <a:txBody>
                    <a:bodyPr/>
                    <a:lstStyle/>
                    <a:p>
                      <a:endParaRPr lang="zh-CN" altLang="en-US" b="1" dirty="0">
                        <a:latin typeface="黑体" panose="02010609060101010101" pitchFamily="49" charset="-122"/>
                        <a:ea typeface="黑体" panose="02010609060101010101" pitchFamily="49" charset="-122"/>
                      </a:endParaRPr>
                    </a:p>
                  </a:txBody>
                  <a:tcPr marL="121920" marR="1219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tint val="40000"/>
                        <a:alpha val="70000"/>
                      </a:schemeClr>
                    </a:solidFill>
                  </a:tcPr>
                </a:tc>
                <a:tc>
                  <a:txBody>
                    <a:bodyPr/>
                    <a:lstStyle/>
                    <a:p>
                      <a:endParaRPr lang="zh-CN" altLang="en-US" b="1" dirty="0">
                        <a:latin typeface="黑体" panose="02010609060101010101" pitchFamily="49" charset="-122"/>
                        <a:ea typeface="黑体" panose="02010609060101010101" pitchFamily="49" charset="-122"/>
                      </a:endParaRPr>
                    </a:p>
                  </a:txBody>
                  <a:tcPr marL="121920" marR="1219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tint val="40000"/>
                        <a:alpha val="70000"/>
                      </a:schemeClr>
                    </a:solidFill>
                  </a:tcPr>
                </a:tc>
                <a:tc>
                  <a:txBody>
                    <a:bodyPr/>
                    <a:lstStyle/>
                    <a:p>
                      <a:endParaRPr lang="zh-CN" altLang="en-US" sz="2400" b="1" dirty="0">
                        <a:solidFill>
                          <a:srgbClr val="A5002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tint val="40000"/>
                        <a:alpha val="70000"/>
                      </a:schemeClr>
                    </a:solidFill>
                  </a:tcPr>
                </a:tc>
              </a:tr>
            </a:tbl>
          </a:graphicData>
        </a:graphic>
      </p:graphicFrame>
      <p:sp>
        <p:nvSpPr>
          <p:cNvPr id="12317" name="TextBox 5"/>
          <p:cNvSpPr txBox="1">
            <a:spLocks noChangeArrowheads="1"/>
          </p:cNvSpPr>
          <p:nvPr/>
        </p:nvSpPr>
        <p:spPr bwMode="auto">
          <a:xfrm>
            <a:off x="238478" y="2807114"/>
            <a:ext cx="1449211" cy="461665"/>
          </a:xfrm>
          <a:prstGeom prst="rect">
            <a:avLst/>
          </a:prstGeom>
          <a:noFill/>
          <a:ln w="9525">
            <a:noFill/>
            <a:miter lim="800000"/>
          </a:ln>
        </p:spPr>
        <p:txBody>
          <a:bodyPr wrap="square">
            <a:spAutoFit/>
          </a:bodyPr>
          <a:lstStyle/>
          <a:p>
            <a:r>
              <a:rPr lang="zh-CN" altLang="en-US" sz="2400" b="1" dirty="0">
                <a:solidFill>
                  <a:srgbClr val="FF0000"/>
                </a:solidFill>
                <a:latin typeface="黑体" panose="02010609060101010101" pitchFamily="49" charset="-122"/>
                <a:ea typeface="黑体" panose="02010609060101010101" pitchFamily="49" charset="-122"/>
              </a:rPr>
              <a:t>南昌起义</a:t>
            </a:r>
          </a:p>
        </p:txBody>
      </p:sp>
      <p:sp>
        <p:nvSpPr>
          <p:cNvPr id="12318" name="TextBox 6"/>
          <p:cNvSpPr txBox="1">
            <a:spLocks noChangeArrowheads="1"/>
          </p:cNvSpPr>
          <p:nvPr/>
        </p:nvSpPr>
        <p:spPr bwMode="auto">
          <a:xfrm>
            <a:off x="249766" y="4270375"/>
            <a:ext cx="1437923" cy="461665"/>
          </a:xfrm>
          <a:prstGeom prst="rect">
            <a:avLst/>
          </a:prstGeom>
          <a:noFill/>
          <a:ln w="9525">
            <a:noFill/>
            <a:miter lim="800000"/>
          </a:ln>
        </p:spPr>
        <p:txBody>
          <a:bodyPr wrap="square">
            <a:spAutoFit/>
          </a:bodyPr>
          <a:lstStyle/>
          <a:p>
            <a:r>
              <a:rPr lang="zh-CN" altLang="en-US" sz="2400" b="1" dirty="0">
                <a:solidFill>
                  <a:srgbClr val="FF0000"/>
                </a:solidFill>
                <a:latin typeface="黑体" panose="02010609060101010101" pitchFamily="49" charset="-122"/>
                <a:ea typeface="黑体" panose="02010609060101010101" pitchFamily="49" charset="-122"/>
              </a:rPr>
              <a:t>八七会议</a:t>
            </a:r>
          </a:p>
        </p:txBody>
      </p:sp>
      <p:sp>
        <p:nvSpPr>
          <p:cNvPr id="12319" name="TextBox 7"/>
          <p:cNvSpPr txBox="1">
            <a:spLocks noChangeArrowheads="1"/>
          </p:cNvSpPr>
          <p:nvPr/>
        </p:nvSpPr>
        <p:spPr bwMode="auto">
          <a:xfrm>
            <a:off x="203200" y="5678776"/>
            <a:ext cx="1437923" cy="461665"/>
          </a:xfrm>
          <a:prstGeom prst="rect">
            <a:avLst/>
          </a:prstGeom>
          <a:noFill/>
          <a:ln w="9525">
            <a:noFill/>
            <a:miter lim="800000"/>
          </a:ln>
        </p:spPr>
        <p:txBody>
          <a:bodyPr wrap="square">
            <a:spAutoFit/>
          </a:bodyPr>
          <a:lstStyle/>
          <a:p>
            <a:r>
              <a:rPr lang="zh-CN" altLang="en-US" sz="2400" b="1" dirty="0">
                <a:solidFill>
                  <a:srgbClr val="FF0000"/>
                </a:solidFill>
                <a:latin typeface="黑体" panose="02010609060101010101" pitchFamily="49" charset="-122"/>
                <a:ea typeface="黑体" panose="02010609060101010101" pitchFamily="49" charset="-122"/>
              </a:rPr>
              <a:t>秋收起义</a:t>
            </a:r>
          </a:p>
        </p:txBody>
      </p:sp>
      <p:sp>
        <p:nvSpPr>
          <p:cNvPr id="12320" name="TextBox 8"/>
          <p:cNvSpPr txBox="1">
            <a:spLocks noChangeArrowheads="1"/>
          </p:cNvSpPr>
          <p:nvPr/>
        </p:nvSpPr>
        <p:spPr bwMode="auto">
          <a:xfrm>
            <a:off x="1809045" y="2612851"/>
            <a:ext cx="968023" cy="830263"/>
          </a:xfrm>
          <a:prstGeom prst="rect">
            <a:avLst/>
          </a:prstGeom>
          <a:noFill/>
          <a:ln w="9525">
            <a:noFill/>
            <a:miter lim="800000"/>
          </a:ln>
        </p:spPr>
        <p:txBody>
          <a:bodyPr wrap="square">
            <a:spAutoFit/>
          </a:bodyPr>
          <a:lstStyle/>
          <a:p>
            <a:r>
              <a:rPr lang="en-US" altLang="zh-CN" sz="2400" b="1" dirty="0">
                <a:solidFill>
                  <a:srgbClr val="6600FF"/>
                </a:solidFill>
                <a:latin typeface="黑体" panose="02010609060101010101" pitchFamily="49" charset="-122"/>
                <a:ea typeface="黑体" panose="02010609060101010101" pitchFamily="49" charset="-122"/>
              </a:rPr>
              <a:t>1927.8.1</a:t>
            </a:r>
            <a:endParaRPr lang="zh-CN" altLang="en-US" sz="2400" b="1" dirty="0">
              <a:solidFill>
                <a:srgbClr val="6600FF"/>
              </a:solidFill>
              <a:latin typeface="黑体" panose="02010609060101010101" pitchFamily="49" charset="-122"/>
              <a:ea typeface="黑体" panose="02010609060101010101" pitchFamily="49" charset="-122"/>
            </a:endParaRPr>
          </a:p>
        </p:txBody>
      </p:sp>
      <p:sp>
        <p:nvSpPr>
          <p:cNvPr id="12321" name="TextBox 9"/>
          <p:cNvSpPr txBox="1">
            <a:spLocks noChangeArrowheads="1"/>
          </p:cNvSpPr>
          <p:nvPr/>
        </p:nvSpPr>
        <p:spPr bwMode="auto">
          <a:xfrm>
            <a:off x="1790700" y="4086075"/>
            <a:ext cx="1004711" cy="830263"/>
          </a:xfrm>
          <a:prstGeom prst="rect">
            <a:avLst/>
          </a:prstGeom>
          <a:noFill/>
          <a:ln w="9525">
            <a:noFill/>
            <a:miter lim="800000"/>
          </a:ln>
        </p:spPr>
        <p:txBody>
          <a:bodyPr wrap="square">
            <a:spAutoFit/>
          </a:bodyPr>
          <a:lstStyle/>
          <a:p>
            <a:r>
              <a:rPr lang="en-US" altLang="zh-CN" sz="2400" b="1" dirty="0">
                <a:solidFill>
                  <a:srgbClr val="6600FF"/>
                </a:solidFill>
                <a:latin typeface="黑体" panose="02010609060101010101" pitchFamily="49" charset="-122"/>
                <a:ea typeface="黑体" panose="02010609060101010101" pitchFamily="49" charset="-122"/>
              </a:rPr>
              <a:t>1927.8.7</a:t>
            </a:r>
            <a:endParaRPr lang="zh-CN" altLang="en-US" sz="2400" b="1" dirty="0">
              <a:solidFill>
                <a:srgbClr val="6600FF"/>
              </a:solidFill>
              <a:latin typeface="黑体" panose="02010609060101010101" pitchFamily="49" charset="-122"/>
              <a:ea typeface="黑体" panose="02010609060101010101" pitchFamily="49" charset="-122"/>
            </a:endParaRPr>
          </a:p>
        </p:txBody>
      </p:sp>
      <p:sp>
        <p:nvSpPr>
          <p:cNvPr id="12322" name="TextBox 10"/>
          <p:cNvSpPr txBox="1">
            <a:spLocks noChangeArrowheads="1"/>
          </p:cNvSpPr>
          <p:nvPr/>
        </p:nvSpPr>
        <p:spPr bwMode="auto">
          <a:xfrm>
            <a:off x="1713089" y="5701819"/>
            <a:ext cx="1159933" cy="461665"/>
          </a:xfrm>
          <a:prstGeom prst="rect">
            <a:avLst/>
          </a:prstGeom>
          <a:noFill/>
          <a:ln w="9525">
            <a:noFill/>
            <a:miter lim="800000"/>
          </a:ln>
        </p:spPr>
        <p:txBody>
          <a:bodyPr wrap="square">
            <a:spAutoFit/>
          </a:bodyPr>
          <a:lstStyle/>
          <a:p>
            <a:r>
              <a:rPr lang="en-US" altLang="zh-CN" sz="2400" b="1" dirty="0">
                <a:solidFill>
                  <a:srgbClr val="6600FF"/>
                </a:solidFill>
                <a:latin typeface="黑体" panose="02010609060101010101" pitchFamily="49" charset="-122"/>
                <a:ea typeface="黑体" panose="02010609060101010101" pitchFamily="49" charset="-122"/>
              </a:rPr>
              <a:t>1927.9</a:t>
            </a:r>
            <a:endParaRPr lang="zh-CN" altLang="en-US" sz="2400" b="1" dirty="0">
              <a:solidFill>
                <a:srgbClr val="6600FF"/>
              </a:solidFill>
              <a:latin typeface="黑体" panose="02010609060101010101" pitchFamily="49" charset="-122"/>
              <a:ea typeface="黑体" panose="02010609060101010101" pitchFamily="49" charset="-122"/>
            </a:endParaRPr>
          </a:p>
        </p:txBody>
      </p:sp>
      <p:sp>
        <p:nvSpPr>
          <p:cNvPr id="12323" name="TextBox 11"/>
          <p:cNvSpPr txBox="1">
            <a:spLocks noChangeArrowheads="1"/>
          </p:cNvSpPr>
          <p:nvPr/>
        </p:nvSpPr>
        <p:spPr bwMode="auto">
          <a:xfrm>
            <a:off x="6959600" y="2515572"/>
            <a:ext cx="4895851" cy="1200329"/>
          </a:xfrm>
          <a:prstGeom prst="rect">
            <a:avLst/>
          </a:prstGeom>
          <a:noFill/>
          <a:ln w="9525">
            <a:noFill/>
            <a:miter lim="800000"/>
          </a:ln>
        </p:spPr>
        <p:txBody>
          <a:bodyPr>
            <a:spAutoFit/>
          </a:bodyPr>
          <a:lstStyle/>
          <a:p>
            <a:r>
              <a:rPr lang="zh-CN" altLang="en-US" sz="2400" b="1" dirty="0">
                <a:solidFill>
                  <a:srgbClr val="993300"/>
                </a:solidFill>
                <a:latin typeface="黑体" panose="02010609060101010101" pitchFamily="49" charset="-122"/>
                <a:ea typeface="黑体" panose="02010609060101010101" pitchFamily="49" charset="-122"/>
              </a:rPr>
              <a:t>打响武装反抗国民党反动派的第一枪，标志着中国共产党独立领导武装斗争和建立人民军队的开始</a:t>
            </a:r>
          </a:p>
        </p:txBody>
      </p:sp>
      <p:sp>
        <p:nvSpPr>
          <p:cNvPr id="12324" name="TextBox 13"/>
          <p:cNvSpPr txBox="1">
            <a:spLocks noChangeArrowheads="1"/>
          </p:cNvSpPr>
          <p:nvPr/>
        </p:nvSpPr>
        <p:spPr bwMode="auto">
          <a:xfrm>
            <a:off x="2991556" y="4086075"/>
            <a:ext cx="3937000" cy="1200329"/>
          </a:xfrm>
          <a:prstGeom prst="rect">
            <a:avLst/>
          </a:prstGeom>
          <a:noFill/>
          <a:ln w="9525">
            <a:noFill/>
            <a:miter lim="800000"/>
          </a:ln>
        </p:spPr>
        <p:txBody>
          <a:bodyPr>
            <a:spAutoFit/>
          </a:bodyPr>
          <a:lstStyle/>
          <a:p>
            <a:r>
              <a:rPr lang="zh-CN" altLang="en-US" sz="2400" b="1" dirty="0">
                <a:latin typeface="黑体" panose="02010609060101010101" pitchFamily="49" charset="-122"/>
                <a:ea typeface="黑体" panose="02010609060101010101" pitchFamily="49" charset="-122"/>
              </a:rPr>
              <a:t>纠正陈独秀右倾错误，确定实行土地革命和武装反抗国民党反动派的总方针</a:t>
            </a:r>
          </a:p>
        </p:txBody>
      </p:sp>
      <p:sp>
        <p:nvSpPr>
          <p:cNvPr id="12325" name="TextBox 14"/>
          <p:cNvSpPr txBox="1">
            <a:spLocks noChangeArrowheads="1"/>
          </p:cNvSpPr>
          <p:nvPr/>
        </p:nvSpPr>
        <p:spPr bwMode="auto">
          <a:xfrm>
            <a:off x="2991556" y="5517152"/>
            <a:ext cx="3951111" cy="830997"/>
          </a:xfrm>
          <a:prstGeom prst="rect">
            <a:avLst/>
          </a:prstGeom>
          <a:noFill/>
          <a:ln w="9525">
            <a:noFill/>
            <a:miter lim="800000"/>
          </a:ln>
        </p:spPr>
        <p:txBody>
          <a:bodyPr wrap="square">
            <a:spAutoFit/>
          </a:bodyPr>
          <a:lstStyle/>
          <a:p>
            <a:r>
              <a:rPr lang="zh-CN" altLang="en-US" sz="2400" b="1" dirty="0">
                <a:latin typeface="黑体" panose="02010609060101010101" pitchFamily="49" charset="-122"/>
                <a:ea typeface="黑体" panose="02010609060101010101" pitchFamily="49" charset="-122"/>
              </a:rPr>
              <a:t>毛泽东等领导起义军进攻长沙受挫，后改向山区进军</a:t>
            </a:r>
          </a:p>
        </p:txBody>
      </p:sp>
      <p:sp>
        <p:nvSpPr>
          <p:cNvPr id="11302" name="TextBox 11"/>
          <p:cNvSpPr txBox="1">
            <a:spLocks noChangeArrowheads="1"/>
          </p:cNvSpPr>
          <p:nvPr/>
        </p:nvSpPr>
        <p:spPr bwMode="auto">
          <a:xfrm>
            <a:off x="381001" y="860425"/>
            <a:ext cx="3632200" cy="584775"/>
          </a:xfrm>
          <a:prstGeom prst="rect">
            <a:avLst/>
          </a:prstGeom>
          <a:noFill/>
          <a:ln w="9525">
            <a:noFill/>
            <a:miter lim="800000"/>
          </a:ln>
        </p:spPr>
        <p:txBody>
          <a:bodyPr wrap="square">
            <a:spAutoFit/>
          </a:bodyPr>
          <a:lstStyle/>
          <a:p>
            <a:r>
              <a:rPr lang="en-US" altLang="zh-CN" sz="3200" b="1" dirty="0">
                <a:solidFill>
                  <a:srgbClr val="3333FF"/>
                </a:solidFill>
                <a:latin typeface="黑体" panose="02010609060101010101" pitchFamily="49" charset="-122"/>
                <a:ea typeface="黑体" panose="02010609060101010101" pitchFamily="49" charset="-122"/>
              </a:rPr>
              <a:t>1.</a:t>
            </a:r>
            <a:r>
              <a:rPr lang="zh-CN" altLang="en-US" sz="3200" b="1" dirty="0">
                <a:solidFill>
                  <a:srgbClr val="3333FF"/>
                </a:solidFill>
                <a:latin typeface="黑体" panose="02010609060101010101" pitchFamily="49" charset="-122"/>
                <a:ea typeface="黑体" panose="02010609060101010101" pitchFamily="49" charset="-122"/>
              </a:rPr>
              <a:t>武装反抗之路</a:t>
            </a:r>
          </a:p>
        </p:txBody>
      </p:sp>
      <p:sp>
        <p:nvSpPr>
          <p:cNvPr id="14" name="矩形 6"/>
          <p:cNvSpPr>
            <a:spLocks noChangeArrowheads="1"/>
          </p:cNvSpPr>
          <p:nvPr/>
        </p:nvSpPr>
        <p:spPr bwMode="auto">
          <a:xfrm>
            <a:off x="203200" y="188911"/>
            <a:ext cx="8257116" cy="584775"/>
          </a:xfrm>
          <a:prstGeom prst="rect">
            <a:avLst/>
          </a:prstGeom>
          <a:noFill/>
          <a:ln w="9525">
            <a:noFill/>
            <a:miter lim="800000"/>
          </a:ln>
        </p:spPr>
        <p:txBody>
          <a:bodyPr>
            <a:spAutoFit/>
          </a:bodyPr>
          <a:lstStyle/>
          <a:p>
            <a:pPr>
              <a:spcBef>
                <a:spcPct val="50000"/>
              </a:spcBef>
            </a:pPr>
            <a:r>
              <a:rPr lang="zh-CN" altLang="en-US" sz="3200" b="1" dirty="0">
                <a:solidFill>
                  <a:srgbClr val="FF0000"/>
                </a:solidFill>
                <a:latin typeface="微软雅黑" panose="020B0503020204020204" pitchFamily="34" charset="-122"/>
                <a:ea typeface="微软雅黑" panose="020B0503020204020204" pitchFamily="34" charset="-122"/>
              </a:rPr>
              <a:t>二</a:t>
            </a:r>
            <a:r>
              <a:rPr lang="en-US" altLang="zh-CN" sz="3200" b="1" dirty="0">
                <a:solidFill>
                  <a:srgbClr val="FF0000"/>
                </a:solidFill>
                <a:latin typeface="微软雅黑" panose="020B0503020204020204" pitchFamily="34" charset="-122"/>
                <a:ea typeface="微软雅黑" panose="020B0503020204020204" pitchFamily="34" charset="-122"/>
              </a:rPr>
              <a:t>.</a:t>
            </a:r>
            <a:r>
              <a:rPr lang="zh-CN" altLang="en-US" sz="3200" b="1" dirty="0">
                <a:solidFill>
                  <a:srgbClr val="FF0000"/>
                </a:solidFill>
                <a:latin typeface="微软雅黑" panose="020B0503020204020204" pitchFamily="34" charset="-122"/>
                <a:ea typeface="微软雅黑" panose="020B0503020204020204" pitchFamily="34" charset="-122"/>
              </a:rPr>
              <a:t>中国共产党探索革命新道路</a:t>
            </a:r>
          </a:p>
        </p:txBody>
      </p:sp>
      <p:sp>
        <p:nvSpPr>
          <p:cNvPr id="2" name="矩形 1"/>
          <p:cNvSpPr/>
          <p:nvPr/>
        </p:nvSpPr>
        <p:spPr>
          <a:xfrm>
            <a:off x="7162800" y="4067263"/>
            <a:ext cx="4328160" cy="1200329"/>
          </a:xfrm>
          <a:prstGeom prst="rect">
            <a:avLst/>
          </a:prstGeom>
        </p:spPr>
        <p:txBody>
          <a:bodyPr wrap="square">
            <a:spAutoFit/>
          </a:bodyPr>
          <a:lstStyle/>
          <a:p>
            <a:r>
              <a:rPr lang="zh-CN" altLang="en-US" sz="2400" b="1" dirty="0">
                <a:solidFill>
                  <a:srgbClr val="993300"/>
                </a:solidFill>
                <a:latin typeface="华文中宋" panose="02010600040101010101" pitchFamily="2" charset="-122"/>
                <a:ea typeface="华文中宋" panose="02010600040101010101" pitchFamily="2" charset="-122"/>
              </a:rPr>
              <a:t>会议给处于思想混乱和组织涣散的中国共产党，指明了新的出路</a:t>
            </a:r>
          </a:p>
        </p:txBody>
      </p:sp>
      <p:sp>
        <p:nvSpPr>
          <p:cNvPr id="3" name="矩形 2"/>
          <p:cNvSpPr/>
          <p:nvPr/>
        </p:nvSpPr>
        <p:spPr>
          <a:xfrm>
            <a:off x="7162800" y="5580170"/>
            <a:ext cx="4239276" cy="830997"/>
          </a:xfrm>
          <a:prstGeom prst="rect">
            <a:avLst/>
          </a:prstGeom>
        </p:spPr>
        <p:txBody>
          <a:bodyPr wrap="square">
            <a:spAutoFit/>
          </a:bodyPr>
          <a:lstStyle/>
          <a:p>
            <a:r>
              <a:rPr lang="zh-CN" altLang="en-US" sz="2400" b="1" dirty="0">
                <a:solidFill>
                  <a:srgbClr val="993300"/>
                </a:solidFill>
                <a:latin typeface="华文中宋" panose="02010600040101010101" pitchFamily="2" charset="-122"/>
                <a:ea typeface="华文中宋" panose="02010600040101010101" pitchFamily="2" charset="-122"/>
              </a:rPr>
              <a:t>为中国革命从城市转入农村，建立革命根据地揭开了序幕</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317"/>
                                        </p:tgtEl>
                                        <p:attrNameLst>
                                          <p:attrName>style.visibility</p:attrName>
                                        </p:attrNameLst>
                                      </p:cBhvr>
                                      <p:to>
                                        <p:strVal val="visible"/>
                                      </p:to>
                                    </p:set>
                                    <p:animEffect transition="in" filter="barn(inVertical)">
                                      <p:cBhvr>
                                        <p:cTn id="7" dur="500"/>
                                        <p:tgtEl>
                                          <p:spTgt spid="123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320"/>
                                        </p:tgtEl>
                                        <p:attrNameLst>
                                          <p:attrName>style.visibility</p:attrName>
                                        </p:attrNameLst>
                                      </p:cBhvr>
                                      <p:to>
                                        <p:strVal val="visible"/>
                                      </p:to>
                                    </p:set>
                                    <p:animEffect transition="in" filter="barn(inVertical)">
                                      <p:cBhvr>
                                        <p:cTn id="12" dur="500"/>
                                        <p:tgtEl>
                                          <p:spTgt spid="1232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323"/>
                                        </p:tgtEl>
                                        <p:attrNameLst>
                                          <p:attrName>style.visibility</p:attrName>
                                        </p:attrNameLst>
                                      </p:cBhvr>
                                      <p:to>
                                        <p:strVal val="visible"/>
                                      </p:to>
                                    </p:set>
                                    <p:animEffect transition="in" filter="barn(inVertical)">
                                      <p:cBhvr>
                                        <p:cTn id="17" dur="500"/>
                                        <p:tgtEl>
                                          <p:spTgt spid="1232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2318"/>
                                        </p:tgtEl>
                                        <p:attrNameLst>
                                          <p:attrName>style.visibility</p:attrName>
                                        </p:attrNameLst>
                                      </p:cBhvr>
                                      <p:to>
                                        <p:strVal val="visible"/>
                                      </p:to>
                                    </p:set>
                                    <p:animEffect transition="in" filter="wipe(down)">
                                      <p:cBhvr>
                                        <p:cTn id="22" dur="500"/>
                                        <p:tgtEl>
                                          <p:spTgt spid="1231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2321"/>
                                        </p:tgtEl>
                                        <p:attrNameLst>
                                          <p:attrName>style.visibility</p:attrName>
                                        </p:attrNameLst>
                                      </p:cBhvr>
                                      <p:to>
                                        <p:strVal val="visible"/>
                                      </p:to>
                                    </p:set>
                                    <p:animEffect transition="in" filter="wipe(down)">
                                      <p:cBhvr>
                                        <p:cTn id="27" dur="500"/>
                                        <p:tgtEl>
                                          <p:spTgt spid="1232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2">
                                            <p:txEl>
                                              <p:pRg st="0" end="0"/>
                                            </p:txEl>
                                          </p:spTgt>
                                        </p:tgtEl>
                                        <p:attrNameLst>
                                          <p:attrName>style.visibility</p:attrName>
                                        </p:attrNameLst>
                                      </p:cBhvr>
                                      <p:to>
                                        <p:strVal val="visible"/>
                                      </p:to>
                                    </p:set>
                                    <p:animEffect transition="in" filter="barn(inVertical)">
                                      <p:cBhvr>
                                        <p:cTn id="32" dur="500"/>
                                        <p:tgtEl>
                                          <p:spTgt spid="2">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2319"/>
                                        </p:tgtEl>
                                        <p:attrNameLst>
                                          <p:attrName>style.visibility</p:attrName>
                                        </p:attrNameLst>
                                      </p:cBhvr>
                                      <p:to>
                                        <p:strVal val="visible"/>
                                      </p:to>
                                    </p:set>
                                    <p:animEffect transition="in" filter="barn(inVertical)">
                                      <p:cBhvr>
                                        <p:cTn id="37" dur="500"/>
                                        <p:tgtEl>
                                          <p:spTgt spid="12319"/>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2322"/>
                                        </p:tgtEl>
                                        <p:attrNameLst>
                                          <p:attrName>style.visibility</p:attrName>
                                        </p:attrNameLst>
                                      </p:cBhvr>
                                      <p:to>
                                        <p:strVal val="visible"/>
                                      </p:to>
                                    </p:set>
                                    <p:animEffect transition="in" filter="wipe(down)">
                                      <p:cBhvr>
                                        <p:cTn id="42" dur="500"/>
                                        <p:tgtEl>
                                          <p:spTgt spid="12322"/>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barn(inVertical)">
                                      <p:cBhvr>
                                        <p:cTn id="4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17" grpId="0"/>
      <p:bldP spid="12318" grpId="0"/>
      <p:bldP spid="12319" grpId="0"/>
      <p:bldP spid="12320" grpId="0"/>
      <p:bldP spid="12321" grpId="0"/>
      <p:bldP spid="12322" grpId="0"/>
      <p:bldP spid="12323"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圆角矩形 27"/>
          <p:cNvSpPr/>
          <p:nvPr/>
        </p:nvSpPr>
        <p:spPr bwMode="auto">
          <a:xfrm>
            <a:off x="259646" y="4221162"/>
            <a:ext cx="4075287" cy="2224794"/>
          </a:xfrm>
          <a:prstGeom prst="roundRect">
            <a:avLst/>
          </a:prstGeom>
          <a:ln w="57150"/>
        </p:spPr>
        <p:style>
          <a:lnRef idx="2">
            <a:schemeClr val="accent6"/>
          </a:lnRef>
          <a:fillRef idx="1">
            <a:schemeClr val="lt1"/>
          </a:fillRef>
          <a:effectRef idx="0">
            <a:schemeClr val="accent6"/>
          </a:effectRef>
          <a:fontRef idx="minor">
            <a:schemeClr val="dk1"/>
          </a:fontRef>
        </p:style>
        <p:txBody>
          <a:bodyPr anchor="ctr"/>
          <a:lstStyle/>
          <a:p>
            <a:pPr algn="ctr" fontAlgn="auto">
              <a:defRPr/>
            </a:pPr>
            <a:endParaRPr lang="zh-CN" altLang="en-US" noProof="1">
              <a:latin typeface="华文中宋" pitchFamily="2" charset="-122"/>
              <a:ea typeface="华文中宋" pitchFamily="2" charset="-122"/>
            </a:endParaRPr>
          </a:p>
        </p:txBody>
      </p:sp>
      <p:sp>
        <p:nvSpPr>
          <p:cNvPr id="161805" name="Rectangle 13"/>
          <p:cNvSpPr>
            <a:spLocks noChangeArrowheads="1"/>
          </p:cNvSpPr>
          <p:nvPr/>
        </p:nvSpPr>
        <p:spPr bwMode="auto">
          <a:xfrm>
            <a:off x="4796791" y="4944651"/>
            <a:ext cx="6548546" cy="1384995"/>
          </a:xfrm>
          <a:prstGeom prst="rect">
            <a:avLst/>
          </a:prstGeom>
          <a:solidFill>
            <a:srgbClr val="0000FF"/>
          </a:solidFill>
          <a:ln w="28575">
            <a:solidFill>
              <a:srgbClr val="808080"/>
            </a:solidFill>
            <a:miter lim="800000"/>
          </a:ln>
          <a:effectLst/>
          <a:scene3d>
            <a:camera prst="orthographicFront"/>
            <a:lightRig rig="threePt" dir="t"/>
          </a:scene3d>
          <a:sp3d>
            <a:bevelT w="165100" prst="coolSlant"/>
            <a:bevelB w="165100" prst="coolSlant"/>
          </a:sp3d>
        </p:spPr>
        <p:txBody>
          <a:bodyPr wrap="squar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en-US" altLang="zh-CN" sz="2800" b="1" dirty="0" smtClean="0">
                <a:solidFill>
                  <a:schemeClr val="bg1"/>
                </a:solidFill>
                <a:latin typeface="黑体" panose="02010609060101010101" pitchFamily="49" charset="-122"/>
                <a:ea typeface="黑体" panose="02010609060101010101" pitchFamily="49" charset="-122"/>
              </a:rPr>
              <a:t>①</a:t>
            </a:r>
            <a:r>
              <a:rPr lang="zh-CN" altLang="en-US" sz="2800" b="1" dirty="0" smtClean="0">
                <a:solidFill>
                  <a:schemeClr val="bg1"/>
                </a:solidFill>
                <a:latin typeface="黑体" panose="02010609060101010101" pitchFamily="49" charset="-122"/>
                <a:ea typeface="黑体" panose="02010609060101010101" pitchFamily="49" charset="-122"/>
              </a:rPr>
              <a:t>根据地巩固发展，革命武装壮大</a:t>
            </a:r>
          </a:p>
          <a:p>
            <a:pPr eaLnBrk="1" hangingPunct="1">
              <a:defRPr/>
            </a:pPr>
            <a:r>
              <a:rPr lang="en-US" altLang="en-US" sz="2800" b="1" dirty="0" smtClean="0">
                <a:solidFill>
                  <a:schemeClr val="bg1"/>
                </a:solidFill>
                <a:latin typeface="黑体" panose="02010609060101010101" pitchFamily="49" charset="-122"/>
                <a:ea typeface="黑体" panose="02010609060101010101" pitchFamily="49" charset="-122"/>
              </a:rPr>
              <a:t>②1931</a:t>
            </a:r>
            <a:r>
              <a:rPr lang="zh-CN" altLang="en-US" sz="2800" b="1" dirty="0" smtClean="0">
                <a:solidFill>
                  <a:schemeClr val="bg1"/>
                </a:solidFill>
                <a:latin typeface="黑体" panose="02010609060101010101" pitchFamily="49" charset="-122"/>
                <a:ea typeface="黑体" panose="02010609060101010101" pitchFamily="49" charset="-122"/>
              </a:rPr>
              <a:t>年，中华苏维埃共和国成立</a:t>
            </a:r>
          </a:p>
          <a:p>
            <a:pPr eaLnBrk="1" hangingPunct="1">
              <a:defRPr/>
            </a:pPr>
            <a:r>
              <a:rPr lang="zh-CN" altLang="en-US" sz="2800" b="1" dirty="0" smtClean="0">
                <a:solidFill>
                  <a:schemeClr val="bg1"/>
                </a:solidFill>
                <a:latin typeface="黑体" panose="02010609060101010101" pitchFamily="49" charset="-122"/>
                <a:ea typeface="黑体" panose="02010609060101010101" pitchFamily="49" charset="-122"/>
              </a:rPr>
              <a:t>③粉碎敌人四次反革命</a:t>
            </a:r>
            <a:r>
              <a:rPr lang="zh-CN" altLang="en-US" sz="2800" b="1" dirty="0" smtClean="0">
                <a:solidFill>
                  <a:schemeClr val="bg1"/>
                </a:solidFill>
                <a:ea typeface="黑体" panose="02010609060101010101" pitchFamily="49" charset="-122"/>
              </a:rPr>
              <a:t>“</a:t>
            </a:r>
            <a:r>
              <a:rPr lang="zh-CN" altLang="en-US" sz="2800" b="1" dirty="0" smtClean="0">
                <a:solidFill>
                  <a:schemeClr val="bg1"/>
                </a:solidFill>
                <a:latin typeface="黑体" panose="02010609060101010101" pitchFamily="49" charset="-122"/>
                <a:ea typeface="黑体" panose="02010609060101010101" pitchFamily="49" charset="-122"/>
              </a:rPr>
              <a:t>围剿</a:t>
            </a:r>
            <a:r>
              <a:rPr lang="zh-CN" altLang="en-US" sz="2800" b="1" dirty="0" smtClean="0">
                <a:solidFill>
                  <a:schemeClr val="bg1"/>
                </a:solidFill>
                <a:ea typeface="黑体" panose="02010609060101010101" pitchFamily="49" charset="-122"/>
              </a:rPr>
              <a:t>”</a:t>
            </a:r>
            <a:endParaRPr lang="zh-CN" altLang="en-US" sz="2800" b="1" dirty="0" smtClean="0">
              <a:solidFill>
                <a:schemeClr val="bg1"/>
              </a:solidFill>
              <a:latin typeface="黑体" panose="02010609060101010101" pitchFamily="49" charset="-122"/>
              <a:ea typeface="黑体" panose="02010609060101010101" pitchFamily="49" charset="-122"/>
            </a:endParaRPr>
          </a:p>
        </p:txBody>
      </p:sp>
      <p:grpSp>
        <p:nvGrpSpPr>
          <p:cNvPr id="2" name="Group 21"/>
          <p:cNvGrpSpPr/>
          <p:nvPr/>
        </p:nvGrpSpPr>
        <p:grpSpPr bwMode="auto">
          <a:xfrm>
            <a:off x="3849292" y="3156127"/>
            <a:ext cx="1244367" cy="2152650"/>
            <a:chOff x="723" y="1413"/>
            <a:chExt cx="697" cy="1757"/>
          </a:xfrm>
        </p:grpSpPr>
        <p:sp>
          <p:nvSpPr>
            <p:cNvPr id="15380" name="Rectangle 16"/>
            <p:cNvSpPr>
              <a:spLocks noChangeArrowheads="1"/>
            </p:cNvSpPr>
            <p:nvPr/>
          </p:nvSpPr>
          <p:spPr bwMode="auto">
            <a:xfrm rot="2941836">
              <a:off x="377" y="2128"/>
              <a:ext cx="1757" cy="328"/>
            </a:xfrm>
            <a:prstGeom prst="rect">
              <a:avLst/>
            </a:prstGeom>
            <a:noFill/>
            <a:ln w="9525">
              <a:noFill/>
              <a:miter lim="800000"/>
            </a:ln>
          </p:spPr>
          <p:txBody>
            <a:bodyPr>
              <a:spAutoFit/>
            </a:bodyPr>
            <a:lstStyle/>
            <a:p>
              <a:r>
                <a:rPr lang="zh-CN" altLang="en-US" sz="3200" b="1" dirty="0">
                  <a:solidFill>
                    <a:srgbClr val="FF0000"/>
                  </a:solidFill>
                  <a:latin typeface="黑体" panose="02010609060101010101" pitchFamily="49" charset="-122"/>
                  <a:ea typeface="黑体" panose="02010609060101010101" pitchFamily="49" charset="-122"/>
                </a:rPr>
                <a:t>成功实践</a:t>
              </a:r>
            </a:p>
          </p:txBody>
        </p:sp>
        <p:sp>
          <p:nvSpPr>
            <p:cNvPr id="120854" name="Line 17"/>
            <p:cNvSpPr>
              <a:spLocks noChangeShapeType="1"/>
            </p:cNvSpPr>
            <p:nvPr/>
          </p:nvSpPr>
          <p:spPr bwMode="auto">
            <a:xfrm>
              <a:off x="723" y="1868"/>
              <a:ext cx="569" cy="967"/>
            </a:xfrm>
            <a:prstGeom prst="line">
              <a:avLst/>
            </a:prstGeom>
            <a:noFill/>
            <a:ln w="57150">
              <a:solidFill>
                <a:schemeClr val="tx1"/>
              </a:solidFill>
              <a:round/>
              <a:tailEnd type="triangle" w="med" len="med"/>
            </a:ln>
            <a:effectLst/>
          </p:spPr>
          <p:txBody>
            <a:bodyPr/>
            <a:lstStyle/>
            <a:p>
              <a:pPr>
                <a:defRPr/>
              </a:pPr>
              <a:endParaRPr lang="zh-CN" altLang="en-US" sz="3200" b="1">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grpSp>
      <p:pic>
        <p:nvPicPr>
          <p:cNvPr id="15375" name="Picture 2" descr="Untitled-6"/>
          <p:cNvPicPr>
            <a:picLocks noChangeAspect="1" noChangeArrowheads="1"/>
          </p:cNvPicPr>
          <p:nvPr/>
        </p:nvPicPr>
        <p:blipFill>
          <a:blip r:embed="rId2"/>
          <a:srcRect b="83588"/>
          <a:stretch>
            <a:fillRect/>
          </a:stretch>
        </p:blipFill>
        <p:spPr bwMode="auto">
          <a:xfrm>
            <a:off x="0" y="0"/>
            <a:ext cx="12192000" cy="1125538"/>
          </a:xfrm>
          <a:prstGeom prst="rect">
            <a:avLst/>
          </a:prstGeom>
          <a:noFill/>
          <a:ln w="9525">
            <a:noFill/>
            <a:miter lim="800000"/>
            <a:headEnd/>
            <a:tailEnd/>
          </a:ln>
        </p:spPr>
      </p:pic>
      <p:sp>
        <p:nvSpPr>
          <p:cNvPr id="15376" name="矩形 6"/>
          <p:cNvSpPr>
            <a:spLocks noChangeArrowheads="1"/>
          </p:cNvSpPr>
          <p:nvPr/>
        </p:nvSpPr>
        <p:spPr bwMode="auto">
          <a:xfrm>
            <a:off x="1200151" y="188913"/>
            <a:ext cx="8257116" cy="522287"/>
          </a:xfrm>
          <a:prstGeom prst="rect">
            <a:avLst/>
          </a:prstGeom>
          <a:noFill/>
          <a:ln w="9525">
            <a:noFill/>
            <a:miter lim="800000"/>
          </a:ln>
        </p:spPr>
        <p:txBody>
          <a:bodyPr>
            <a:spAutoFit/>
          </a:bodyPr>
          <a:lstStyle/>
          <a:p>
            <a:pPr>
              <a:spcBef>
                <a:spcPct val="50000"/>
              </a:spcBef>
            </a:pPr>
            <a:r>
              <a:rPr lang="zh-CN" altLang="en-US" sz="2800" b="1">
                <a:solidFill>
                  <a:schemeClr val="bg1"/>
                </a:solidFill>
                <a:latin typeface="微软雅黑" panose="020B0503020204020204" pitchFamily="34" charset="-122"/>
                <a:ea typeface="微软雅黑" panose="020B0503020204020204" pitchFamily="34" charset="-122"/>
              </a:rPr>
              <a:t>二</a:t>
            </a:r>
            <a:r>
              <a:rPr lang="en-US" altLang="zh-CN" sz="2800" b="1">
                <a:solidFill>
                  <a:schemeClr val="bg1"/>
                </a:solidFill>
                <a:latin typeface="微软雅黑" panose="020B0503020204020204" pitchFamily="34" charset="-122"/>
                <a:ea typeface="微软雅黑" panose="020B0503020204020204" pitchFamily="34" charset="-122"/>
              </a:rPr>
              <a:t>.</a:t>
            </a:r>
            <a:r>
              <a:rPr lang="zh-CN" altLang="en-US" sz="2800" b="1">
                <a:solidFill>
                  <a:schemeClr val="bg1"/>
                </a:solidFill>
                <a:latin typeface="微软雅黑" panose="020B0503020204020204" pitchFamily="34" charset="-122"/>
                <a:ea typeface="微软雅黑" panose="020B0503020204020204" pitchFamily="34" charset="-122"/>
              </a:rPr>
              <a:t>中国共产党探索革命新道路</a:t>
            </a:r>
          </a:p>
        </p:txBody>
      </p:sp>
      <p:sp>
        <p:nvSpPr>
          <p:cNvPr id="15377" name="TextBox 24"/>
          <p:cNvSpPr txBox="1">
            <a:spLocks noChangeArrowheads="1"/>
          </p:cNvSpPr>
          <p:nvPr/>
        </p:nvSpPr>
        <p:spPr bwMode="auto">
          <a:xfrm>
            <a:off x="345722" y="1233136"/>
            <a:ext cx="5759451" cy="646112"/>
          </a:xfrm>
          <a:prstGeom prst="rect">
            <a:avLst/>
          </a:prstGeom>
          <a:noFill/>
          <a:ln w="9525">
            <a:noFill/>
            <a:miter lim="800000"/>
          </a:ln>
        </p:spPr>
        <p:txBody>
          <a:bodyPr>
            <a:spAutoFit/>
          </a:bodyPr>
          <a:lstStyle/>
          <a:p>
            <a:r>
              <a:rPr lang="en-US" altLang="zh-CN" sz="3600" b="1" dirty="0">
                <a:solidFill>
                  <a:srgbClr val="3333FF"/>
                </a:solidFill>
                <a:latin typeface="黑体" panose="02010609060101010101" pitchFamily="49" charset="-122"/>
                <a:ea typeface="黑体" panose="02010609060101010101" pitchFamily="49" charset="-122"/>
              </a:rPr>
              <a:t>2.</a:t>
            </a:r>
            <a:r>
              <a:rPr lang="zh-CN" altLang="en-US" sz="3600" b="1" dirty="0">
                <a:solidFill>
                  <a:srgbClr val="3333FF"/>
                </a:solidFill>
                <a:latin typeface="黑体" panose="02010609060101010101" pitchFamily="49" charset="-122"/>
                <a:ea typeface="黑体" panose="02010609060101010101" pitchFamily="49" charset="-122"/>
              </a:rPr>
              <a:t>工农割据之路</a:t>
            </a:r>
          </a:p>
        </p:txBody>
      </p:sp>
      <p:sp>
        <p:nvSpPr>
          <p:cNvPr id="15379" name="矩形 26"/>
          <p:cNvSpPr>
            <a:spLocks noChangeArrowheads="1"/>
          </p:cNvSpPr>
          <p:nvPr/>
        </p:nvSpPr>
        <p:spPr bwMode="auto">
          <a:xfrm>
            <a:off x="275875" y="4399492"/>
            <a:ext cx="4070349" cy="1815882"/>
          </a:xfrm>
          <a:prstGeom prst="rect">
            <a:avLst/>
          </a:prstGeom>
          <a:noFill/>
          <a:ln w="9525">
            <a:noFill/>
            <a:miter lim="800000"/>
          </a:ln>
        </p:spPr>
        <p:txBody>
          <a:bodyPr wrap="square">
            <a:spAutoFit/>
          </a:bodyPr>
          <a:lstStyle/>
          <a:p>
            <a:r>
              <a:rPr lang="zh-CN" altLang="zh-CN" sz="2800" b="1" dirty="0">
                <a:latin typeface="华文中宋" pitchFamily="2" charset="-122"/>
                <a:ea typeface="华文中宋" pitchFamily="2" charset="-122"/>
              </a:rPr>
              <a:t>《中国的红色政权</a:t>
            </a:r>
            <a:r>
              <a:rPr lang="zh-CN" altLang="zh-CN" sz="2800" b="1" dirty="0" smtClean="0">
                <a:latin typeface="华文中宋" pitchFamily="2" charset="-122"/>
                <a:ea typeface="华文中宋" pitchFamily="2" charset="-122"/>
              </a:rPr>
              <a:t>为什么能够</a:t>
            </a:r>
            <a:r>
              <a:rPr lang="zh-CN" altLang="zh-CN" sz="2800" b="1" dirty="0">
                <a:latin typeface="华文中宋" pitchFamily="2" charset="-122"/>
                <a:ea typeface="华文中宋" pitchFamily="2" charset="-122"/>
              </a:rPr>
              <a:t>存在</a:t>
            </a:r>
            <a:r>
              <a:rPr lang="en-US" altLang="zh-CN" sz="2800" b="1" dirty="0">
                <a:latin typeface="华文中宋" pitchFamily="2" charset="-122"/>
                <a:ea typeface="华文中宋" pitchFamily="2" charset="-122"/>
              </a:rPr>
              <a:t>?</a:t>
            </a:r>
            <a:r>
              <a:rPr lang="zh-CN" altLang="zh-CN" sz="2800" b="1" dirty="0">
                <a:latin typeface="华文中宋" pitchFamily="2" charset="-122"/>
                <a:ea typeface="华文中宋" pitchFamily="2" charset="-122"/>
              </a:rPr>
              <a:t>》</a:t>
            </a:r>
            <a:endParaRPr lang="en-US" altLang="zh-CN" sz="2800" b="1" dirty="0">
              <a:latin typeface="华文中宋" pitchFamily="2" charset="-122"/>
              <a:ea typeface="华文中宋" pitchFamily="2" charset="-122"/>
            </a:endParaRPr>
          </a:p>
          <a:p>
            <a:r>
              <a:rPr lang="zh-CN" altLang="zh-CN" sz="2800" b="1" dirty="0">
                <a:latin typeface="华文中宋" pitchFamily="2" charset="-122"/>
                <a:ea typeface="华文中宋" pitchFamily="2" charset="-122"/>
              </a:rPr>
              <a:t>《井冈山的斗争》</a:t>
            </a:r>
            <a:endParaRPr lang="en-US" altLang="zh-CN" sz="2800" b="1" dirty="0">
              <a:latin typeface="华文中宋" pitchFamily="2" charset="-122"/>
              <a:ea typeface="华文中宋" pitchFamily="2" charset="-122"/>
            </a:endParaRPr>
          </a:p>
          <a:p>
            <a:r>
              <a:rPr lang="zh-CN" altLang="zh-CN" sz="2800" b="1" dirty="0">
                <a:latin typeface="华文中宋" pitchFamily="2" charset="-122"/>
                <a:ea typeface="华文中宋" pitchFamily="2" charset="-122"/>
              </a:rPr>
              <a:t>《星星之火，可以燎原》</a:t>
            </a:r>
            <a:endParaRPr lang="zh-CN" altLang="en-US" sz="2800" b="1" dirty="0">
              <a:latin typeface="华文中宋" pitchFamily="2" charset="-122"/>
              <a:ea typeface="华文中宋" pitchFamily="2" charset="-122"/>
            </a:endParaRPr>
          </a:p>
        </p:txBody>
      </p:sp>
      <p:grpSp>
        <p:nvGrpSpPr>
          <p:cNvPr id="21" name="组合 20"/>
          <p:cNvGrpSpPr/>
          <p:nvPr/>
        </p:nvGrpSpPr>
        <p:grpSpPr>
          <a:xfrm>
            <a:off x="389470" y="1712140"/>
            <a:ext cx="10955867" cy="2593823"/>
            <a:chOff x="451560" y="1751165"/>
            <a:chExt cx="10955867" cy="2593823"/>
          </a:xfrm>
        </p:grpSpPr>
        <p:sp>
          <p:nvSpPr>
            <p:cNvPr id="15363" name="Text Box 2"/>
            <p:cNvSpPr txBox="1">
              <a:spLocks noChangeArrowheads="1"/>
            </p:cNvSpPr>
            <p:nvPr/>
          </p:nvSpPr>
          <p:spPr bwMode="auto">
            <a:xfrm>
              <a:off x="2665739" y="2276475"/>
              <a:ext cx="1346200" cy="1570038"/>
            </a:xfrm>
            <a:prstGeom prst="rect">
              <a:avLst/>
            </a:prstGeom>
            <a:noFill/>
            <a:ln w="9525">
              <a:noFill/>
              <a:miter lim="800000"/>
            </a:ln>
          </p:spPr>
          <p:txBody>
            <a:bodyPr anchor="ctr">
              <a:spAutoFit/>
            </a:bodyPr>
            <a:lstStyle/>
            <a:p>
              <a:pPr algn="ctr"/>
              <a:r>
                <a:rPr lang="zh-CN" altLang="en-US" sz="3200" b="1" dirty="0">
                  <a:solidFill>
                    <a:srgbClr val="000000"/>
                  </a:solidFill>
                  <a:ea typeface="黑体" panose="02010609060101010101" pitchFamily="49" charset="-122"/>
                </a:rPr>
                <a:t>工农武装割据</a:t>
              </a:r>
            </a:p>
          </p:txBody>
        </p:sp>
        <p:sp>
          <p:nvSpPr>
            <p:cNvPr id="120835" name="AutoShape 7"/>
            <p:cNvSpPr/>
            <p:nvPr/>
          </p:nvSpPr>
          <p:spPr bwMode="auto">
            <a:xfrm>
              <a:off x="7561443" y="1876425"/>
              <a:ext cx="457200" cy="2382838"/>
            </a:xfrm>
            <a:prstGeom prst="leftBrace">
              <a:avLst>
                <a:gd name="adj1" fmla="val 97222"/>
                <a:gd name="adj2" fmla="val 50000"/>
              </a:avLst>
            </a:prstGeom>
            <a:noFill/>
            <a:ln w="44450">
              <a:solidFill>
                <a:schemeClr val="tx1"/>
              </a:solidFill>
              <a:round/>
            </a:ln>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b="1" dirty="0" smtClean="0">
                <a:solidFill>
                  <a:srgbClr val="0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楷体_GB2312"/>
              </a:endParaRPr>
            </a:p>
          </p:txBody>
        </p:sp>
        <p:sp>
          <p:nvSpPr>
            <p:cNvPr id="15366" name="Rectangle 9"/>
            <p:cNvSpPr>
              <a:spLocks noChangeArrowheads="1"/>
            </p:cNvSpPr>
            <p:nvPr/>
          </p:nvSpPr>
          <p:spPr bwMode="auto">
            <a:xfrm>
              <a:off x="4809995" y="2601988"/>
              <a:ext cx="2743200" cy="1077218"/>
            </a:xfrm>
            <a:prstGeom prst="rect">
              <a:avLst/>
            </a:prstGeom>
            <a:noFill/>
            <a:ln w="9525">
              <a:noFill/>
              <a:miter lim="800000"/>
            </a:ln>
          </p:spPr>
          <p:txBody>
            <a:bodyPr wrap="square" anchor="ctr">
              <a:spAutoFit/>
            </a:bodyPr>
            <a:lstStyle/>
            <a:p>
              <a:r>
                <a:rPr lang="zh-CN" altLang="en-US" sz="3200" b="1" dirty="0">
                  <a:solidFill>
                    <a:srgbClr val="0000FF"/>
                  </a:solidFill>
                  <a:ea typeface="黑体" panose="02010609060101010101" pitchFamily="49" charset="-122"/>
                </a:rPr>
                <a:t>农村包围城市，武装夺取政权</a:t>
              </a:r>
            </a:p>
          </p:txBody>
        </p:sp>
        <p:sp>
          <p:nvSpPr>
            <p:cNvPr id="15371" name="Text Box 4">
              <a:hlinkClick r:id="rId3" action="ppaction://hlinksldjump"/>
            </p:cNvPr>
            <p:cNvSpPr txBox="1">
              <a:spLocks noChangeArrowheads="1"/>
            </p:cNvSpPr>
            <p:nvPr/>
          </p:nvSpPr>
          <p:spPr bwMode="auto">
            <a:xfrm>
              <a:off x="8111777" y="2774233"/>
              <a:ext cx="3263900" cy="584200"/>
            </a:xfrm>
            <a:prstGeom prst="rect">
              <a:avLst/>
            </a:prstGeom>
            <a:solidFill>
              <a:schemeClr val="tx1"/>
            </a:solidFill>
            <a:ln w="38100">
              <a:solidFill>
                <a:srgbClr val="FF6600"/>
              </a:solidFill>
              <a:miter lim="800000"/>
            </a:ln>
          </p:spPr>
          <p:txBody>
            <a:bodyPr anchor="ctr">
              <a:spAutoFit/>
            </a:bodyPr>
            <a:lstStyle/>
            <a:p>
              <a:pPr algn="ctr">
                <a:spcBef>
                  <a:spcPct val="50000"/>
                </a:spcBef>
              </a:pPr>
              <a:r>
                <a:rPr lang="zh-CN" altLang="en-US" sz="3200" b="1">
                  <a:solidFill>
                    <a:srgbClr val="FFFFFF"/>
                  </a:solidFill>
                  <a:ea typeface="黑体" panose="02010609060101010101" pitchFamily="49" charset="-122"/>
                </a:rPr>
                <a:t>土地革命</a:t>
              </a:r>
            </a:p>
          </p:txBody>
        </p:sp>
        <p:sp>
          <p:nvSpPr>
            <p:cNvPr id="120850" name="Text Box 5"/>
            <p:cNvSpPr txBox="1">
              <a:spLocks noChangeArrowheads="1"/>
            </p:cNvSpPr>
            <p:nvPr/>
          </p:nvSpPr>
          <p:spPr bwMode="auto">
            <a:xfrm>
              <a:off x="8143527" y="3760788"/>
              <a:ext cx="3263900" cy="584200"/>
            </a:xfrm>
            <a:prstGeom prst="rect">
              <a:avLst/>
            </a:prstGeom>
            <a:solidFill>
              <a:schemeClr val="tx1"/>
            </a:solidFill>
            <a:ln w="38100">
              <a:solidFill>
                <a:srgbClr val="FF6600"/>
              </a:solidFill>
              <a:miter lim="800000"/>
            </a:ln>
            <a:effectLst/>
          </p:spPr>
          <p:txBody>
            <a:bodyPr anchor="ctr">
              <a:spAutoFit/>
            </a:bodyPr>
            <a:lstStyle>
              <a:lvl1pPr eaLnBrk="0" hangingPunct="0">
                <a:spcBef>
                  <a:spcPct val="20000"/>
                </a:spcBef>
                <a:buClr>
                  <a:schemeClr val="accent2"/>
                </a:buClr>
                <a:buFont typeface="Wingdings" panose="05000000000000000000" pitchFamily="2" charset="2"/>
                <a:buChar char="o"/>
                <a:defRPr sz="3000">
                  <a:solidFill>
                    <a:schemeClr val="tx1"/>
                  </a:solidFill>
                  <a:latin typeface="Verdana" panose="020B0604030504040204" pitchFamily="34" charset="0"/>
                  <a:ea typeface="宋体" panose="02010600030101010101" pitchFamily="2" charset="-122"/>
                </a:defRPr>
              </a:lvl1pPr>
              <a:lvl2pPr marL="742950" indent="-285750" eaLnBrk="0" hangingPunct="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eaLnBrk="0" hangingPunct="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eaLnBrk="0" hangingPunct="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eaLnBrk="0" hangingPunct="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algn="ctr" eaLnBrk="1" hangingPunct="1">
                <a:spcBef>
                  <a:spcPct val="50000"/>
                </a:spcBef>
                <a:buClrTx/>
                <a:buFontTx/>
                <a:buNone/>
                <a:defRPr/>
              </a:pPr>
              <a:r>
                <a:rPr lang="zh-CN" altLang="en-US" sz="3200" b="1" dirty="0">
                  <a:solidFill>
                    <a:srgbClr val="FFFFFF"/>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根据地建设</a:t>
              </a:r>
            </a:p>
          </p:txBody>
        </p:sp>
        <p:sp>
          <p:nvSpPr>
            <p:cNvPr id="15373" name="Text Box 6"/>
            <p:cNvSpPr txBox="1">
              <a:spLocks noChangeArrowheads="1"/>
            </p:cNvSpPr>
            <p:nvPr/>
          </p:nvSpPr>
          <p:spPr bwMode="auto">
            <a:xfrm>
              <a:off x="8135060" y="1751165"/>
              <a:ext cx="3263900" cy="584200"/>
            </a:xfrm>
            <a:prstGeom prst="rect">
              <a:avLst/>
            </a:prstGeom>
            <a:solidFill>
              <a:schemeClr val="tx1"/>
            </a:solidFill>
            <a:ln w="38100">
              <a:solidFill>
                <a:srgbClr val="FF6600"/>
              </a:solidFill>
              <a:miter lim="800000"/>
            </a:ln>
          </p:spPr>
          <p:txBody>
            <a:bodyPr anchor="ctr">
              <a:spAutoFit/>
            </a:bodyPr>
            <a:lstStyle/>
            <a:p>
              <a:pPr algn="ctr">
                <a:spcBef>
                  <a:spcPct val="50000"/>
                </a:spcBef>
              </a:pPr>
              <a:r>
                <a:rPr lang="zh-CN" altLang="en-US" sz="3200" b="1">
                  <a:solidFill>
                    <a:srgbClr val="FFFFFF"/>
                  </a:solidFill>
                  <a:ea typeface="黑体" panose="02010609060101010101" pitchFamily="49" charset="-122"/>
                </a:rPr>
                <a:t>武装斗争</a:t>
              </a:r>
            </a:p>
          </p:txBody>
        </p:sp>
        <p:sp>
          <p:nvSpPr>
            <p:cNvPr id="15374" name="Line 8"/>
            <p:cNvSpPr>
              <a:spLocks noChangeShapeType="1"/>
            </p:cNvSpPr>
            <p:nvPr/>
          </p:nvSpPr>
          <p:spPr bwMode="auto">
            <a:xfrm flipV="1">
              <a:off x="1871844" y="3068639"/>
              <a:ext cx="901700" cy="7937"/>
            </a:xfrm>
            <a:prstGeom prst="line">
              <a:avLst/>
            </a:prstGeom>
            <a:noFill/>
            <a:ln w="57150">
              <a:solidFill>
                <a:srgbClr val="FF0000"/>
              </a:solidFill>
              <a:round/>
              <a:tailEnd type="triangle" w="med" len="med"/>
            </a:ln>
          </p:spPr>
          <p:txBody>
            <a:bodyPr/>
            <a:lstStyle/>
            <a:p>
              <a:endParaRPr lang="zh-CN" altLang="en-US"/>
            </a:p>
          </p:txBody>
        </p:sp>
        <p:sp>
          <p:nvSpPr>
            <p:cNvPr id="15378" name="TextBox 25"/>
            <p:cNvSpPr txBox="1">
              <a:spLocks noChangeArrowheads="1"/>
            </p:cNvSpPr>
            <p:nvPr/>
          </p:nvSpPr>
          <p:spPr bwMode="auto">
            <a:xfrm>
              <a:off x="451560" y="2248783"/>
              <a:ext cx="1680633" cy="1569660"/>
            </a:xfrm>
            <a:prstGeom prst="rect">
              <a:avLst/>
            </a:prstGeom>
            <a:noFill/>
            <a:ln w="9525">
              <a:noFill/>
              <a:miter lim="800000"/>
            </a:ln>
          </p:spPr>
          <p:txBody>
            <a:bodyPr>
              <a:spAutoFit/>
            </a:bodyPr>
            <a:lstStyle/>
            <a:p>
              <a:r>
                <a:rPr lang="zh-CN" altLang="en-US" sz="3200" b="1" dirty="0">
                  <a:latin typeface="黑体" panose="02010609060101010101" pitchFamily="49" charset="-122"/>
                  <a:ea typeface="黑体" panose="02010609060101010101" pitchFamily="49" charset="-122"/>
                </a:rPr>
                <a:t>革命根据地的实践</a:t>
              </a:r>
            </a:p>
          </p:txBody>
        </p:sp>
        <p:sp>
          <p:nvSpPr>
            <p:cNvPr id="20" name="Line 8"/>
            <p:cNvSpPr>
              <a:spLocks noChangeShapeType="1"/>
            </p:cNvSpPr>
            <p:nvPr/>
          </p:nvSpPr>
          <p:spPr bwMode="auto">
            <a:xfrm flipV="1">
              <a:off x="3903144" y="3108305"/>
              <a:ext cx="901700" cy="7937"/>
            </a:xfrm>
            <a:prstGeom prst="line">
              <a:avLst/>
            </a:prstGeom>
            <a:noFill/>
            <a:ln w="57150">
              <a:solidFill>
                <a:srgbClr val="FF0000"/>
              </a:solidFill>
              <a:round/>
              <a:tailEnd type="triangle" w="med" len="med"/>
            </a:ln>
          </p:spPr>
          <p:txBody>
            <a:bodyPr/>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1805"/>
                                        </p:tgtEl>
                                        <p:attrNameLst>
                                          <p:attrName>style.visibility</p:attrName>
                                        </p:attrNameLst>
                                      </p:cBhvr>
                                      <p:to>
                                        <p:strVal val="visible"/>
                                      </p:to>
                                    </p:set>
                                    <p:animEffect transition="in" filter="barn(inVertical)">
                                      <p:cBhvr>
                                        <p:cTn id="7" dur="500"/>
                                        <p:tgtEl>
                                          <p:spTgt spid="161805"/>
                                        </p:tgtEl>
                                      </p:cBhvr>
                                    </p:animEffect>
                                  </p:childTnLst>
                                </p:cTn>
                              </p:par>
                              <p:par>
                                <p:cTn id="8" presetID="16" presetClass="entr" presetSubtype="21"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80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革命根据地Image30"/>
          <p:cNvPicPr>
            <a:picLocks noChangeAspect="1" noChangeArrowheads="1"/>
          </p:cNvPicPr>
          <p:nvPr/>
        </p:nvPicPr>
        <p:blipFill>
          <a:blip r:embed="rId3"/>
          <a:srcRect/>
          <a:stretch>
            <a:fillRect/>
          </a:stretch>
        </p:blipFill>
        <p:spPr bwMode="auto">
          <a:xfrm>
            <a:off x="-8467" y="1"/>
            <a:ext cx="12208933" cy="6937375"/>
          </a:xfrm>
          <a:prstGeom prst="rect">
            <a:avLst/>
          </a:prstGeom>
          <a:noFill/>
          <a:ln w="9525">
            <a:solidFill>
              <a:srgbClr val="FF0000"/>
            </a:solidFill>
            <a:miter lim="800000"/>
            <a:headEnd/>
            <a:tailEnd/>
          </a:ln>
        </p:spPr>
      </p:pic>
      <p:pic>
        <p:nvPicPr>
          <p:cNvPr id="15" name="Picture 82" descr="QT_090"/>
          <p:cNvPicPr>
            <a:picLocks noChangeAspect="1" noChangeArrowheads="1" noCrop="1"/>
          </p:cNvPicPr>
          <p:nvPr/>
        </p:nvPicPr>
        <p:blipFill>
          <a:blip r:embed="rId4"/>
          <a:srcRect/>
          <a:stretch>
            <a:fillRect/>
          </a:stretch>
        </p:blipFill>
        <p:spPr bwMode="auto">
          <a:xfrm>
            <a:off x="5712885" y="3000376"/>
            <a:ext cx="1449916" cy="1401763"/>
          </a:xfrm>
          <a:prstGeom prst="rect">
            <a:avLst/>
          </a:prstGeom>
          <a:noFill/>
          <a:ln w="9525">
            <a:noFill/>
            <a:miter lim="800000"/>
            <a:headEnd/>
            <a:tailEnd/>
          </a:ln>
        </p:spPr>
      </p:pic>
      <p:pic>
        <p:nvPicPr>
          <p:cNvPr id="16" name="Picture 82" descr="QT_090"/>
          <p:cNvPicPr>
            <a:picLocks noChangeAspect="1" noChangeArrowheads="1" noCrop="1"/>
          </p:cNvPicPr>
          <p:nvPr/>
        </p:nvPicPr>
        <p:blipFill>
          <a:blip r:embed="rId4"/>
          <a:srcRect/>
          <a:stretch>
            <a:fillRect/>
          </a:stretch>
        </p:blipFill>
        <p:spPr bwMode="auto">
          <a:xfrm>
            <a:off x="8208434" y="2208213"/>
            <a:ext cx="1449917" cy="1401762"/>
          </a:xfrm>
          <a:prstGeom prst="rect">
            <a:avLst/>
          </a:prstGeom>
          <a:noFill/>
          <a:ln w="9525">
            <a:noFill/>
            <a:miter lim="800000"/>
            <a:headEnd/>
            <a:tailEnd/>
          </a:ln>
        </p:spPr>
      </p:pic>
      <p:pic>
        <p:nvPicPr>
          <p:cNvPr id="17" name="Picture 82" descr="QT_090"/>
          <p:cNvPicPr>
            <a:picLocks noChangeAspect="1" noChangeArrowheads="1" noCrop="1"/>
          </p:cNvPicPr>
          <p:nvPr/>
        </p:nvPicPr>
        <p:blipFill>
          <a:blip r:embed="rId4"/>
          <a:srcRect/>
          <a:stretch>
            <a:fillRect/>
          </a:stretch>
        </p:blipFill>
        <p:spPr bwMode="auto">
          <a:xfrm>
            <a:off x="6864351" y="4838701"/>
            <a:ext cx="1449916" cy="1401763"/>
          </a:xfrm>
          <a:prstGeom prst="rect">
            <a:avLst/>
          </a:prstGeom>
          <a:noFill/>
          <a:ln w="9525">
            <a:noFill/>
            <a:miter lim="800000"/>
            <a:headEnd/>
            <a:tailEnd/>
          </a:ln>
        </p:spPr>
      </p:pic>
      <p:pic>
        <p:nvPicPr>
          <p:cNvPr id="18" name="Picture 82" descr="QT_090"/>
          <p:cNvPicPr>
            <a:picLocks noChangeAspect="1" noChangeArrowheads="1" noCrop="1"/>
          </p:cNvPicPr>
          <p:nvPr/>
        </p:nvPicPr>
        <p:blipFill>
          <a:blip r:embed="rId4"/>
          <a:srcRect/>
          <a:stretch>
            <a:fillRect/>
          </a:stretch>
        </p:blipFill>
        <p:spPr bwMode="auto">
          <a:xfrm>
            <a:off x="5916085" y="1703388"/>
            <a:ext cx="1449916" cy="1401762"/>
          </a:xfrm>
          <a:prstGeom prst="rect">
            <a:avLst/>
          </a:prstGeom>
          <a:noFill/>
          <a:ln w="9525">
            <a:noFill/>
            <a:miter lim="800000"/>
            <a:headEnd/>
            <a:tailEnd/>
          </a:ln>
        </p:spPr>
      </p:pic>
      <p:pic>
        <p:nvPicPr>
          <p:cNvPr id="19" name="Picture 82" descr="QT_090"/>
          <p:cNvPicPr>
            <a:picLocks noChangeAspect="1" noChangeArrowheads="1" noCrop="1"/>
          </p:cNvPicPr>
          <p:nvPr/>
        </p:nvPicPr>
        <p:blipFill>
          <a:blip r:embed="rId4"/>
          <a:srcRect/>
          <a:stretch>
            <a:fillRect/>
          </a:stretch>
        </p:blipFill>
        <p:spPr bwMode="auto">
          <a:xfrm>
            <a:off x="2734734" y="984251"/>
            <a:ext cx="1449917" cy="1401763"/>
          </a:xfrm>
          <a:prstGeom prst="rect">
            <a:avLst/>
          </a:prstGeom>
          <a:noFill/>
          <a:ln w="9525">
            <a:noFill/>
            <a:miter lim="800000"/>
            <a:headEnd/>
            <a:tailEnd/>
          </a:ln>
        </p:spPr>
      </p:pic>
      <p:pic>
        <p:nvPicPr>
          <p:cNvPr id="20" name="Picture 82" descr="QT_090"/>
          <p:cNvPicPr>
            <a:picLocks noChangeAspect="1" noChangeArrowheads="1" noCrop="1"/>
          </p:cNvPicPr>
          <p:nvPr/>
        </p:nvPicPr>
        <p:blipFill>
          <a:blip r:embed="rId4"/>
          <a:srcRect/>
          <a:stretch>
            <a:fillRect/>
          </a:stretch>
        </p:blipFill>
        <p:spPr bwMode="auto">
          <a:xfrm>
            <a:off x="4646085" y="839788"/>
            <a:ext cx="1449916" cy="1401762"/>
          </a:xfrm>
          <a:prstGeom prst="rect">
            <a:avLst/>
          </a:prstGeom>
          <a:noFill/>
          <a:ln w="9525">
            <a:noFill/>
            <a:miter lim="800000"/>
            <a:headEnd/>
            <a:tailEnd/>
          </a:ln>
        </p:spPr>
      </p:pic>
      <p:pic>
        <p:nvPicPr>
          <p:cNvPr id="21" name="Picture 82" descr="QT_090"/>
          <p:cNvPicPr>
            <a:picLocks noChangeAspect="1" noChangeArrowheads="1" noCrop="1"/>
          </p:cNvPicPr>
          <p:nvPr/>
        </p:nvPicPr>
        <p:blipFill>
          <a:blip r:embed="rId4"/>
          <a:srcRect/>
          <a:stretch>
            <a:fillRect/>
          </a:stretch>
        </p:blipFill>
        <p:spPr bwMode="auto">
          <a:xfrm>
            <a:off x="239185" y="4478338"/>
            <a:ext cx="1449916" cy="1401762"/>
          </a:xfrm>
          <a:prstGeom prst="rect">
            <a:avLst/>
          </a:prstGeom>
          <a:noFill/>
          <a:ln w="9525">
            <a:noFill/>
            <a:miter lim="800000"/>
            <a:headEnd/>
            <a:tailEnd/>
          </a:ln>
        </p:spPr>
      </p:pic>
      <p:pic>
        <p:nvPicPr>
          <p:cNvPr id="22" name="Picture 82" descr="QT_090"/>
          <p:cNvPicPr>
            <a:picLocks noChangeAspect="1" noChangeArrowheads="1" noCrop="1"/>
          </p:cNvPicPr>
          <p:nvPr/>
        </p:nvPicPr>
        <p:blipFill>
          <a:blip r:embed="rId4"/>
          <a:srcRect/>
          <a:stretch>
            <a:fillRect/>
          </a:stretch>
        </p:blipFill>
        <p:spPr bwMode="auto">
          <a:xfrm>
            <a:off x="709085" y="82551"/>
            <a:ext cx="1449916" cy="1401763"/>
          </a:xfrm>
          <a:prstGeom prst="rect">
            <a:avLst/>
          </a:prstGeom>
          <a:noFill/>
          <a:ln w="9525">
            <a:noFill/>
            <a:miter lim="800000"/>
            <a:headEnd/>
            <a:tailEnd/>
          </a:ln>
        </p:spPr>
      </p:pic>
      <p:pic>
        <p:nvPicPr>
          <p:cNvPr id="23" name="Picture 82" descr="QT_090"/>
          <p:cNvPicPr>
            <a:picLocks noChangeAspect="1" noChangeArrowheads="1" noCrop="1"/>
          </p:cNvPicPr>
          <p:nvPr/>
        </p:nvPicPr>
        <p:blipFill>
          <a:blip r:embed="rId4"/>
          <a:srcRect/>
          <a:stretch>
            <a:fillRect/>
          </a:stretch>
        </p:blipFill>
        <p:spPr bwMode="auto">
          <a:xfrm>
            <a:off x="6951134" y="125413"/>
            <a:ext cx="1449917" cy="1401762"/>
          </a:xfrm>
          <a:prstGeom prst="rect">
            <a:avLst/>
          </a:prstGeom>
          <a:noFill/>
          <a:ln w="9525">
            <a:noFill/>
            <a:miter lim="800000"/>
            <a:headEnd/>
            <a:tailEnd/>
          </a:ln>
        </p:spPr>
      </p:pic>
      <p:pic>
        <p:nvPicPr>
          <p:cNvPr id="37" name="Picture 82" descr="QT_090"/>
          <p:cNvPicPr>
            <a:picLocks noChangeAspect="1" noChangeArrowheads="1" noCrop="1"/>
          </p:cNvPicPr>
          <p:nvPr/>
        </p:nvPicPr>
        <p:blipFill>
          <a:blip r:embed="rId4"/>
          <a:srcRect/>
          <a:stretch>
            <a:fillRect/>
          </a:stretch>
        </p:blipFill>
        <p:spPr bwMode="auto">
          <a:xfrm>
            <a:off x="7344834" y="3503613"/>
            <a:ext cx="1449917" cy="1401762"/>
          </a:xfrm>
          <a:prstGeom prst="rect">
            <a:avLst/>
          </a:prstGeom>
          <a:noFill/>
          <a:ln w="9525">
            <a:noFill/>
            <a:miter lim="800000"/>
            <a:headEnd/>
            <a:tailEnd/>
          </a:ln>
        </p:spPr>
      </p:pic>
      <p:sp>
        <p:nvSpPr>
          <p:cNvPr id="13" name="矩形 12"/>
          <p:cNvSpPr/>
          <p:nvPr/>
        </p:nvSpPr>
        <p:spPr>
          <a:xfrm>
            <a:off x="9649220" y="995517"/>
            <a:ext cx="2400657" cy="2930536"/>
          </a:xfrm>
          <a:prstGeom prst="rect">
            <a:avLst/>
          </a:prstGeom>
          <a:solidFill>
            <a:srgbClr val="FFFF00"/>
          </a:solidFill>
        </p:spPr>
        <p:txBody>
          <a:bodyPr vert="eaVert" wrap="square">
            <a:spAutoFit/>
          </a:bodyPr>
          <a:lstStyle/>
          <a:p>
            <a:r>
              <a:rPr lang="zh-CN" altLang="en-US" sz="3600" b="1" dirty="0">
                <a:latin typeface="华文中宋" panose="02010600040101010101" pitchFamily="2" charset="-122"/>
                <a:ea typeface="华文中宋" panose="02010600040101010101" pitchFamily="2" charset="-122"/>
              </a:rPr>
              <a:t>敌进我退</a:t>
            </a:r>
            <a:r>
              <a:rPr lang="zh-CN" altLang="en-US" sz="3600" b="1" dirty="0" smtClean="0">
                <a:latin typeface="华文中宋" panose="02010600040101010101" pitchFamily="2" charset="-122"/>
                <a:ea typeface="华文中宋" panose="02010600040101010101" pitchFamily="2" charset="-122"/>
              </a:rPr>
              <a:t>，</a:t>
            </a:r>
            <a:endParaRPr lang="en-US" altLang="zh-CN" sz="3600" b="1" dirty="0" smtClean="0">
              <a:latin typeface="华文中宋" panose="02010600040101010101" pitchFamily="2" charset="-122"/>
              <a:ea typeface="华文中宋" panose="02010600040101010101" pitchFamily="2" charset="-122"/>
            </a:endParaRPr>
          </a:p>
          <a:p>
            <a:r>
              <a:rPr lang="zh-CN" altLang="en-US" sz="3600" b="1" dirty="0" smtClean="0">
                <a:latin typeface="华文中宋" panose="02010600040101010101" pitchFamily="2" charset="-122"/>
                <a:ea typeface="华文中宋" panose="02010600040101010101" pitchFamily="2" charset="-122"/>
              </a:rPr>
              <a:t>敌</a:t>
            </a:r>
            <a:r>
              <a:rPr lang="zh-CN" altLang="en-US" sz="3600" b="1" dirty="0">
                <a:latin typeface="华文中宋" panose="02010600040101010101" pitchFamily="2" charset="-122"/>
                <a:ea typeface="华文中宋" panose="02010600040101010101" pitchFamily="2" charset="-122"/>
              </a:rPr>
              <a:t>驻我</a:t>
            </a:r>
            <a:r>
              <a:rPr lang="zh-CN" altLang="en-US" sz="3600" b="1" dirty="0" smtClean="0">
                <a:latin typeface="华文中宋" panose="02010600040101010101" pitchFamily="2" charset="-122"/>
                <a:ea typeface="华文中宋" panose="02010600040101010101" pitchFamily="2" charset="-122"/>
              </a:rPr>
              <a:t>扰，</a:t>
            </a:r>
            <a:endParaRPr lang="en-US" altLang="zh-CN" sz="3600" b="1" dirty="0" smtClean="0">
              <a:latin typeface="华文中宋" panose="02010600040101010101" pitchFamily="2" charset="-122"/>
              <a:ea typeface="华文中宋" panose="02010600040101010101" pitchFamily="2" charset="-122"/>
            </a:endParaRPr>
          </a:p>
          <a:p>
            <a:r>
              <a:rPr lang="zh-CN" altLang="en-US" sz="3600" b="1" dirty="0" smtClean="0">
                <a:latin typeface="华文中宋" panose="02010600040101010101" pitchFamily="2" charset="-122"/>
                <a:ea typeface="华文中宋" panose="02010600040101010101" pitchFamily="2" charset="-122"/>
              </a:rPr>
              <a:t>敌</a:t>
            </a:r>
            <a:r>
              <a:rPr lang="zh-CN" altLang="en-US" sz="3600" b="1" dirty="0">
                <a:latin typeface="华文中宋" panose="02010600040101010101" pitchFamily="2" charset="-122"/>
                <a:ea typeface="华文中宋" panose="02010600040101010101" pitchFamily="2" charset="-122"/>
              </a:rPr>
              <a:t>疲我打</a:t>
            </a:r>
            <a:r>
              <a:rPr lang="zh-CN" altLang="en-US" sz="3600" b="1" dirty="0" smtClean="0">
                <a:latin typeface="华文中宋" panose="02010600040101010101" pitchFamily="2" charset="-122"/>
                <a:ea typeface="华文中宋" panose="02010600040101010101" pitchFamily="2" charset="-122"/>
              </a:rPr>
              <a:t>，</a:t>
            </a:r>
            <a:endParaRPr lang="en-US" altLang="zh-CN" sz="3600" b="1" dirty="0" smtClean="0">
              <a:latin typeface="华文中宋" panose="02010600040101010101" pitchFamily="2" charset="-122"/>
              <a:ea typeface="华文中宋" panose="02010600040101010101" pitchFamily="2" charset="-122"/>
            </a:endParaRPr>
          </a:p>
          <a:p>
            <a:r>
              <a:rPr lang="zh-CN" altLang="en-US" sz="3600" b="1" dirty="0" smtClean="0">
                <a:latin typeface="华文中宋" panose="02010600040101010101" pitchFamily="2" charset="-122"/>
                <a:ea typeface="华文中宋" panose="02010600040101010101" pitchFamily="2" charset="-122"/>
              </a:rPr>
              <a:t>敌</a:t>
            </a:r>
            <a:r>
              <a:rPr lang="zh-CN" altLang="en-US" sz="3600" b="1" dirty="0">
                <a:latin typeface="华文中宋" panose="02010600040101010101" pitchFamily="2" charset="-122"/>
                <a:ea typeface="华文中宋" panose="02010600040101010101" pitchFamily="2" charset="-122"/>
              </a:rPr>
              <a:t>退我</a:t>
            </a:r>
            <a:r>
              <a:rPr lang="zh-CN" altLang="en-US" sz="3600" b="1" dirty="0" smtClean="0">
                <a:latin typeface="华文中宋" panose="02010600040101010101" pitchFamily="2" charset="-122"/>
                <a:ea typeface="华文中宋" panose="02010600040101010101" pitchFamily="2" charset="-122"/>
              </a:rPr>
              <a:t>追。</a:t>
            </a:r>
            <a:endParaRPr lang="zh-CN" altLang="en-US" sz="3600" b="1" dirty="0">
              <a:latin typeface="华文中宋" panose="02010600040101010101" pitchFamily="2" charset="-122"/>
              <a:ea typeface="华文中宋" panose="02010600040101010101" pitchFamily="2" charset="-122"/>
            </a:endParaRPr>
          </a:p>
        </p:txBody>
      </p:sp>
      <p:sp>
        <p:nvSpPr>
          <p:cNvPr id="2" name="TextBox 1"/>
          <p:cNvSpPr txBox="1"/>
          <p:nvPr/>
        </p:nvSpPr>
        <p:spPr>
          <a:xfrm>
            <a:off x="9936479" y="306182"/>
            <a:ext cx="1826141" cy="584775"/>
          </a:xfrm>
          <a:prstGeom prst="rect">
            <a:avLst/>
          </a:prstGeom>
          <a:solidFill>
            <a:srgbClr val="FF0000"/>
          </a:solidFill>
        </p:spPr>
        <p:txBody>
          <a:bodyPr wrap="none" rtlCol="0">
            <a:spAutoFit/>
          </a:bodyPr>
          <a:lstStyle/>
          <a:p>
            <a:r>
              <a:rPr lang="zh-CN" altLang="en-US" sz="3200" b="1" dirty="0" smtClean="0">
                <a:latin typeface="华文中宋" panose="02010600040101010101" pitchFamily="2" charset="-122"/>
                <a:ea typeface="华文中宋" panose="02010600040101010101" pitchFamily="2" charset="-122"/>
              </a:rPr>
              <a:t>游击战术</a:t>
            </a:r>
            <a:endParaRPr lang="zh-CN" altLang="en-US" sz="3200" b="1" dirty="0">
              <a:latin typeface="华文中宋" panose="02010600040101010101" pitchFamily="2" charset="-122"/>
              <a:ea typeface="华文中宋" panose="02010600040101010101" pitchFamily="2"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499"/>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fade">
                                      <p:cBhvr>
                                        <p:cTn id="11" dur="500"/>
                                        <p:tgtEl>
                                          <p:spTgt spid="22"/>
                                        </p:tgtEl>
                                      </p:cBhvr>
                                    </p:animEffect>
                                  </p:childTnLst>
                                </p:cTn>
                              </p:par>
                              <p:par>
                                <p:cTn id="12" presetID="10" presetClass="entr" presetSubtype="0"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fade">
                                      <p:cBhvr>
                                        <p:cTn id="14" dur="500"/>
                                        <p:tgtEl>
                                          <p:spTgt spid="21"/>
                                        </p:tgtEl>
                                      </p:cBhvr>
                                    </p:animEffect>
                                  </p:childTnLst>
                                </p:cTn>
                              </p:par>
                              <p:par>
                                <p:cTn id="15" presetID="10" presetClass="entr" presetSubtype="0"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par>
                                <p:cTn id="18" presetID="10" presetClass="entr" presetSubtype="0" fill="hold"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par>
                                <p:cTn id="21" presetID="10" presetClass="entr" presetSubtype="0"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0" presetClass="entr" presetSubtype="0" fill="hold" nodeType="with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childTnLst>
                                </p:cTn>
                              </p:par>
                              <p:par>
                                <p:cTn id="27" presetID="10" presetClass="entr" presetSubtype="0"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par>
                                <p:cTn id="30" presetID="10" presetClass="entr" presetSubtype="0"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500"/>
                                        <p:tgtEl>
                                          <p:spTgt spid="37"/>
                                        </p:tgtEl>
                                      </p:cBhvr>
                                    </p:animEffect>
                                  </p:childTnLst>
                                </p:cTn>
                              </p:par>
                              <p:par>
                                <p:cTn id="33" presetID="10" presetClass="entr" presetSubtype="0"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barn(inVertical)">
                                      <p:cBhvr>
                                        <p:cTn id="40" dur="500"/>
                                        <p:tgtEl>
                                          <p:spTgt spid="2"/>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p1.ssl.qhimgs1.com/sdr/400__/t016ab9b72f4ba9a7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576"/>
            <a:ext cx="2790497" cy="2524126"/>
          </a:xfrm>
          <a:prstGeom prst="rect">
            <a:avLst/>
          </a:prstGeom>
          <a:noFill/>
          <a:extLst>
            <a:ext uri="{909E8E84-426E-40DD-AFC4-6F175D3DCCD1}">
              <a14:hiddenFill xmlns:a14="http://schemas.microsoft.com/office/drawing/2010/main">
                <a:solidFill>
                  <a:srgbClr val="FFFFFF"/>
                </a:solidFill>
              </a14:hiddenFill>
            </a:ext>
          </a:extLst>
        </p:spPr>
      </p:pic>
      <p:sp>
        <p:nvSpPr>
          <p:cNvPr id="18435" name="矩形 6"/>
          <p:cNvSpPr>
            <a:spLocks noChangeArrowheads="1"/>
          </p:cNvSpPr>
          <p:nvPr/>
        </p:nvSpPr>
        <p:spPr bwMode="auto">
          <a:xfrm>
            <a:off x="1200151" y="188913"/>
            <a:ext cx="8257116" cy="522287"/>
          </a:xfrm>
          <a:prstGeom prst="rect">
            <a:avLst/>
          </a:prstGeom>
          <a:noFill/>
          <a:ln w="9525">
            <a:noFill/>
            <a:miter lim="800000"/>
          </a:ln>
        </p:spPr>
        <p:txBody>
          <a:bodyPr>
            <a:spAutoFit/>
          </a:bodyPr>
          <a:lstStyle/>
          <a:p>
            <a:pPr>
              <a:spcBef>
                <a:spcPct val="50000"/>
              </a:spcBef>
            </a:pPr>
            <a:r>
              <a:rPr lang="zh-CN" altLang="en-US" sz="2800" b="1">
                <a:solidFill>
                  <a:schemeClr val="bg1"/>
                </a:solidFill>
                <a:latin typeface="微软雅黑" panose="020B0503020204020204" pitchFamily="34" charset="-122"/>
                <a:ea typeface="微软雅黑" panose="020B0503020204020204" pitchFamily="34" charset="-122"/>
              </a:rPr>
              <a:t>二</a:t>
            </a:r>
            <a:r>
              <a:rPr lang="en-US" altLang="zh-CN" sz="2800" b="1">
                <a:solidFill>
                  <a:schemeClr val="bg1"/>
                </a:solidFill>
                <a:latin typeface="微软雅黑" panose="020B0503020204020204" pitchFamily="34" charset="-122"/>
                <a:ea typeface="微软雅黑" panose="020B0503020204020204" pitchFamily="34" charset="-122"/>
              </a:rPr>
              <a:t>.</a:t>
            </a:r>
            <a:r>
              <a:rPr lang="zh-CN" altLang="en-US" sz="2800" b="1">
                <a:solidFill>
                  <a:schemeClr val="bg1"/>
                </a:solidFill>
                <a:latin typeface="微软雅黑" panose="020B0503020204020204" pitchFamily="34" charset="-122"/>
                <a:ea typeface="微软雅黑" panose="020B0503020204020204" pitchFamily="34" charset="-122"/>
              </a:rPr>
              <a:t>中国共产党探索革命新道路</a:t>
            </a:r>
          </a:p>
        </p:txBody>
      </p:sp>
      <p:pic>
        <p:nvPicPr>
          <p:cNvPr id="19" name="Picture 8" descr="http://images2.china.com/news/zh_cn/history/all/11025807/20150311/19368735_2015031111245843140200.jpg"/>
          <p:cNvPicPr>
            <a:picLocks noChangeAspect="1" noChangeArrowheads="1"/>
          </p:cNvPicPr>
          <p:nvPr/>
        </p:nvPicPr>
        <p:blipFill>
          <a:blip r:embed="rId3" cstate="print"/>
          <a:srcRect/>
          <a:stretch>
            <a:fillRect/>
          </a:stretch>
        </p:blipFill>
        <p:spPr bwMode="auto">
          <a:xfrm>
            <a:off x="7902773" y="843121"/>
            <a:ext cx="3108987" cy="2855934"/>
          </a:xfrm>
          <a:prstGeom prst="ellipse">
            <a:avLst/>
          </a:prstGeom>
          <a:ln>
            <a:noFill/>
          </a:ln>
          <a:effectLst>
            <a:softEdge rad="112500"/>
          </a:effectLst>
        </p:spPr>
      </p:pic>
      <p:pic>
        <p:nvPicPr>
          <p:cNvPr id="20" name="图片 19"/>
          <p:cNvPicPr>
            <a:picLocks noChangeAspect="1"/>
          </p:cNvPicPr>
          <p:nvPr/>
        </p:nvPicPr>
        <p:blipFill>
          <a:blip r:embed="rId4" cstate="print"/>
          <a:stretch>
            <a:fillRect/>
          </a:stretch>
        </p:blipFill>
        <p:spPr>
          <a:xfrm>
            <a:off x="2134984" y="886672"/>
            <a:ext cx="3264363" cy="2895497"/>
          </a:xfrm>
          <a:prstGeom prst="ellipse">
            <a:avLst/>
          </a:prstGeom>
          <a:ln>
            <a:noFill/>
          </a:ln>
          <a:effectLst>
            <a:softEdge rad="112500"/>
          </a:effectLst>
        </p:spPr>
      </p:pic>
      <p:sp>
        <p:nvSpPr>
          <p:cNvPr id="18439" name="TextBox 20"/>
          <p:cNvSpPr txBox="1">
            <a:spLocks noChangeArrowheads="1"/>
          </p:cNvSpPr>
          <p:nvPr/>
        </p:nvSpPr>
        <p:spPr bwMode="auto">
          <a:xfrm>
            <a:off x="1371599" y="4873225"/>
            <a:ext cx="4505960" cy="1384995"/>
          </a:xfrm>
          <a:prstGeom prst="rect">
            <a:avLst/>
          </a:prstGeom>
          <a:noFill/>
          <a:ln w="38100">
            <a:solidFill>
              <a:srgbClr val="C00000"/>
            </a:solidFill>
            <a:miter lim="800000"/>
          </a:ln>
        </p:spPr>
        <p:txBody>
          <a:bodyPr wrap="square">
            <a:spAutoFit/>
          </a:bodyPr>
          <a:lstStyle/>
          <a:p>
            <a:pPr fontAlgn="base"/>
            <a:r>
              <a:rPr lang="zh-CN" altLang="en-US" sz="2800" b="1" dirty="0" smtClean="0">
                <a:latin typeface="楷体" panose="02010609060101010101" pitchFamily="49" charset="-122"/>
                <a:ea typeface="楷体" panose="02010609060101010101" pitchFamily="49" charset="-122"/>
              </a:rPr>
              <a:t>主张用碉堡战术进攻红军，把“长驱直入”改为“步步为营，稳扎稳打”。</a:t>
            </a:r>
            <a:endParaRPr lang="zh-CN" altLang="en-US" sz="2800" b="1" dirty="0">
              <a:latin typeface="楷体" panose="02010609060101010101" pitchFamily="49" charset="-122"/>
              <a:ea typeface="楷体" panose="02010609060101010101" pitchFamily="49" charset="-122"/>
            </a:endParaRPr>
          </a:p>
        </p:txBody>
      </p:sp>
      <p:sp>
        <p:nvSpPr>
          <p:cNvPr id="22" name="TextBox 21"/>
          <p:cNvSpPr txBox="1">
            <a:spLocks noChangeArrowheads="1"/>
          </p:cNvSpPr>
          <p:nvPr/>
        </p:nvSpPr>
        <p:spPr bwMode="auto">
          <a:xfrm>
            <a:off x="1931197" y="3858423"/>
            <a:ext cx="3671936" cy="830997"/>
          </a:xfrm>
          <a:prstGeom prst="rect">
            <a:avLst/>
          </a:prstGeom>
          <a:noFill/>
          <a:ln w="9525">
            <a:noFill/>
            <a:miter lim="800000"/>
          </a:ln>
        </p:spPr>
        <p:txBody>
          <a:bodyPr wrap="square">
            <a:spAutoFit/>
          </a:bodyPr>
          <a:lstStyle/>
          <a:p>
            <a:r>
              <a:rPr lang="zh-CN" altLang="en-US" sz="2400" b="1" dirty="0">
                <a:latin typeface="黑体" panose="02010609060101010101" pitchFamily="49" charset="-122"/>
                <a:ea typeface="黑体" panose="02010609060101010101" pitchFamily="49" charset="-122"/>
              </a:rPr>
              <a:t>汉斯</a:t>
            </a:r>
            <a:r>
              <a:rPr lang="en-US" altLang="zh-CN" sz="2400" b="1" dirty="0">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冯</a:t>
            </a:r>
            <a:r>
              <a:rPr lang="en-US" altLang="zh-CN" sz="2400" b="1" dirty="0">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塞克特，德国人，蒋介石的军事</a:t>
            </a:r>
            <a:r>
              <a:rPr lang="zh-CN" altLang="en-US" sz="2400" b="1" dirty="0" smtClean="0">
                <a:latin typeface="黑体" panose="02010609060101010101" pitchFamily="49" charset="-122"/>
                <a:ea typeface="黑体" panose="02010609060101010101" pitchFamily="49" charset="-122"/>
              </a:rPr>
              <a:t>顾问</a:t>
            </a:r>
            <a:endParaRPr lang="zh-CN" altLang="en-US" sz="2400" b="1" dirty="0">
              <a:latin typeface="黑体" panose="02010609060101010101" pitchFamily="49" charset="-122"/>
              <a:ea typeface="黑体" panose="02010609060101010101" pitchFamily="49" charset="-122"/>
            </a:endParaRPr>
          </a:p>
        </p:txBody>
      </p:sp>
      <p:sp>
        <p:nvSpPr>
          <p:cNvPr id="23" name="TextBox 22"/>
          <p:cNvSpPr txBox="1">
            <a:spLocks noChangeArrowheads="1"/>
          </p:cNvSpPr>
          <p:nvPr/>
        </p:nvSpPr>
        <p:spPr bwMode="auto">
          <a:xfrm>
            <a:off x="7429824" y="3858316"/>
            <a:ext cx="4762176" cy="830997"/>
          </a:xfrm>
          <a:prstGeom prst="rect">
            <a:avLst/>
          </a:prstGeom>
          <a:noFill/>
          <a:ln w="9525">
            <a:noFill/>
            <a:miter lim="800000"/>
          </a:ln>
        </p:spPr>
        <p:txBody>
          <a:bodyPr wrap="square">
            <a:spAutoFit/>
          </a:bodyPr>
          <a:lstStyle/>
          <a:p>
            <a:r>
              <a:rPr lang="zh-CN" altLang="en-US" sz="2400" b="1" dirty="0" smtClean="0">
                <a:latin typeface="黑体" panose="02010609060101010101" pitchFamily="49" charset="-122"/>
                <a:ea typeface="黑体" panose="02010609060101010101" pitchFamily="49" charset="-122"/>
              </a:rPr>
              <a:t>李德</a:t>
            </a:r>
            <a:r>
              <a:rPr lang="zh-CN" altLang="en-US" sz="2400" b="1" dirty="0">
                <a:latin typeface="黑体" panose="02010609060101010101" pitchFamily="49" charset="-122"/>
                <a:ea typeface="黑体" panose="02010609060101010101" pitchFamily="49" charset="-122"/>
              </a:rPr>
              <a:t>，来自苏联的德国</a:t>
            </a:r>
            <a:r>
              <a:rPr lang="zh-CN" altLang="en-US" sz="2400" b="1" dirty="0" smtClean="0">
                <a:latin typeface="黑体" panose="02010609060101010101" pitchFamily="49" charset="-122"/>
                <a:ea typeface="黑体" panose="02010609060101010101" pitchFamily="49" charset="-122"/>
              </a:rPr>
              <a:t>共产党人，</a:t>
            </a:r>
            <a:r>
              <a:rPr lang="zh-CN" altLang="en-US" sz="2400" b="1" dirty="0">
                <a:latin typeface="黑体" panose="02010609060101010101" pitchFamily="49" charset="-122"/>
                <a:ea typeface="黑体" panose="02010609060101010101" pitchFamily="49" charset="-122"/>
              </a:rPr>
              <a:t>共产国际派驻中国的军事</a:t>
            </a:r>
            <a:r>
              <a:rPr lang="zh-CN" altLang="en-US" sz="2400" b="1" dirty="0" smtClean="0">
                <a:latin typeface="黑体" panose="02010609060101010101" pitchFamily="49" charset="-122"/>
                <a:ea typeface="黑体" panose="02010609060101010101" pitchFamily="49" charset="-122"/>
              </a:rPr>
              <a:t>顾问</a:t>
            </a:r>
            <a:r>
              <a:rPr lang="zh-CN" altLang="en-US" sz="2400" b="1" dirty="0" smtClean="0">
                <a:latin typeface="黑体" panose="02010609060101010101" pitchFamily="49" charset="-122"/>
                <a:ea typeface="黑体" panose="02010609060101010101" pitchFamily="49" charset="-122"/>
              </a:rPr>
              <a:t>。</a:t>
            </a:r>
            <a:endParaRPr lang="zh-CN" altLang="en-US" sz="2400" b="1" dirty="0">
              <a:latin typeface="黑体" panose="02010609060101010101" pitchFamily="49" charset="-122"/>
              <a:ea typeface="黑体" panose="02010609060101010101" pitchFamily="49" charset="-122"/>
            </a:endParaRPr>
          </a:p>
        </p:txBody>
      </p:sp>
      <p:sp>
        <p:nvSpPr>
          <p:cNvPr id="18442" name="矩形 23"/>
          <p:cNvSpPr>
            <a:spLocks noChangeArrowheads="1"/>
          </p:cNvSpPr>
          <p:nvPr/>
        </p:nvSpPr>
        <p:spPr bwMode="auto">
          <a:xfrm>
            <a:off x="6333797" y="4891940"/>
            <a:ext cx="5688870" cy="1384995"/>
          </a:xfrm>
          <a:prstGeom prst="rect">
            <a:avLst/>
          </a:prstGeom>
          <a:noFill/>
          <a:ln w="38100">
            <a:solidFill>
              <a:srgbClr val="C00000"/>
            </a:solidFill>
            <a:miter lim="800000"/>
          </a:ln>
        </p:spPr>
        <p:txBody>
          <a:bodyPr wrap="square">
            <a:spAutoFit/>
          </a:bodyPr>
          <a:lstStyle/>
          <a:p>
            <a:pPr fontAlgn="base"/>
            <a:r>
              <a:rPr lang="zh-CN" altLang="en-US" sz="2800" b="1" dirty="0" smtClean="0">
                <a:latin typeface="楷体" panose="02010609060101010101" pitchFamily="49" charset="-122"/>
                <a:ea typeface="楷体" panose="02010609060101010101" pitchFamily="49" charset="-122"/>
              </a:rPr>
              <a:t>认为这场战争是</a:t>
            </a:r>
            <a:r>
              <a:rPr lang="en-US" altLang="zh-CN" sz="2800" b="1" dirty="0" smtClean="0">
                <a:latin typeface="楷体" panose="02010609060101010101" pitchFamily="49" charset="-122"/>
                <a:ea typeface="楷体" panose="02010609060101010101" pitchFamily="49" charset="-122"/>
              </a:rPr>
              <a:t>“</a:t>
            </a:r>
            <a:r>
              <a:rPr lang="zh-CN" altLang="en-US" sz="2800" b="1" dirty="0" smtClean="0">
                <a:latin typeface="楷体" panose="02010609060101010101" pitchFamily="49" charset="-122"/>
                <a:ea typeface="楷体" panose="02010609060101010101" pitchFamily="49" charset="-122"/>
              </a:rPr>
              <a:t>国民政权与红色政权的决战</a:t>
            </a:r>
            <a:r>
              <a:rPr lang="en-US" altLang="zh-CN" sz="2800" b="1" dirty="0" smtClean="0">
                <a:latin typeface="楷体" panose="02010609060101010101" pitchFamily="49" charset="-122"/>
                <a:ea typeface="楷体" panose="02010609060101010101" pitchFamily="49" charset="-122"/>
              </a:rPr>
              <a:t>”</a:t>
            </a:r>
            <a:r>
              <a:rPr lang="zh-CN" altLang="en-US" sz="2800" b="1" dirty="0" smtClean="0">
                <a:latin typeface="楷体" panose="02010609060101010101" pitchFamily="49" charset="-122"/>
                <a:ea typeface="楷体" panose="02010609060101010101" pitchFamily="49" charset="-122"/>
              </a:rPr>
              <a:t>，在战术上坚持正规化的阵地战，主张</a:t>
            </a:r>
            <a:r>
              <a:rPr lang="zh-CN" altLang="en-US" sz="2800" b="1" dirty="0" smtClean="0">
                <a:latin typeface="楷体" panose="02010609060101010101" pitchFamily="49" charset="-122"/>
                <a:ea typeface="楷体" panose="02010609060101010101" pitchFamily="49" charset="-122"/>
              </a:rPr>
              <a:t>御敌于国门之外。</a:t>
            </a:r>
            <a:endParaRPr lang="zh-CN" altLang="en-US" sz="2800" b="1" dirty="0">
              <a:latin typeface="楷体" panose="02010609060101010101" pitchFamily="49" charset="-122"/>
              <a:ea typeface="楷体" panose="02010609060101010101" pitchFamily="49" charset="-122"/>
            </a:endParaRPr>
          </a:p>
        </p:txBody>
      </p:sp>
      <p:sp>
        <p:nvSpPr>
          <p:cNvPr id="13" name="TextBox 12"/>
          <p:cNvSpPr txBox="1">
            <a:spLocks noChangeArrowheads="1"/>
          </p:cNvSpPr>
          <p:nvPr/>
        </p:nvSpPr>
        <p:spPr bwMode="auto">
          <a:xfrm>
            <a:off x="1213175" y="209869"/>
            <a:ext cx="9882352" cy="3170099"/>
          </a:xfrm>
          <a:prstGeom prst="rect">
            <a:avLst/>
          </a:prstGeom>
          <a:solidFill>
            <a:srgbClr val="FFFF00"/>
          </a:solidFill>
          <a:ln w="9525">
            <a:noFill/>
            <a:miter lim="800000"/>
          </a:ln>
        </p:spPr>
        <p:txBody>
          <a:bodyPr wrap="square">
            <a:spAutoFit/>
          </a:bodyPr>
          <a:lstStyle/>
          <a:p>
            <a:pPr algn="ctr">
              <a:lnSpc>
                <a:spcPct val="125000"/>
              </a:lnSpc>
            </a:pPr>
            <a:r>
              <a:rPr lang="zh-CN" altLang="en-US" sz="4000" b="1" dirty="0">
                <a:solidFill>
                  <a:srgbClr val="FF0000"/>
                </a:solidFill>
                <a:latin typeface="华文中宋" pitchFamily="2" charset="-122"/>
                <a:ea typeface="华文中宋" pitchFamily="2" charset="-122"/>
              </a:rPr>
              <a:t>长征探因</a:t>
            </a:r>
            <a:endParaRPr lang="en-US" altLang="zh-CN" sz="4000" b="1" dirty="0">
              <a:solidFill>
                <a:srgbClr val="FF0000"/>
              </a:solidFill>
              <a:latin typeface="华文中宋" pitchFamily="2" charset="-122"/>
              <a:ea typeface="华文中宋" pitchFamily="2" charset="-122"/>
            </a:endParaRPr>
          </a:p>
          <a:p>
            <a:pPr>
              <a:lnSpc>
                <a:spcPct val="125000"/>
              </a:lnSpc>
            </a:pPr>
            <a:r>
              <a:rPr lang="zh-CN" altLang="en-US" sz="4000" b="1" dirty="0">
                <a:solidFill>
                  <a:srgbClr val="3333FF"/>
                </a:solidFill>
                <a:latin typeface="华文中宋" pitchFamily="2" charset="-122"/>
                <a:ea typeface="华文中宋" pitchFamily="2" charset="-122"/>
              </a:rPr>
              <a:t>根本原因：</a:t>
            </a:r>
            <a:r>
              <a:rPr lang="zh-CN" altLang="en-US" sz="4000" b="1" dirty="0">
                <a:latin typeface="华文中宋" pitchFamily="2" charset="-122"/>
                <a:ea typeface="华文中宋" pitchFamily="2" charset="-122"/>
              </a:rPr>
              <a:t>共产国际的指导脱离中国实际，</a:t>
            </a:r>
            <a:endParaRPr lang="en-US" altLang="zh-CN" sz="4000" b="1" dirty="0">
              <a:latin typeface="华文中宋" pitchFamily="2" charset="-122"/>
              <a:ea typeface="华文中宋" pitchFamily="2" charset="-122"/>
            </a:endParaRPr>
          </a:p>
          <a:p>
            <a:pPr>
              <a:lnSpc>
                <a:spcPct val="125000"/>
              </a:lnSpc>
            </a:pPr>
            <a:r>
              <a:rPr lang="en-US" altLang="zh-CN" sz="4000" b="1" dirty="0">
                <a:latin typeface="华文中宋" pitchFamily="2" charset="-122"/>
                <a:ea typeface="华文中宋" pitchFamily="2" charset="-122"/>
              </a:rPr>
              <a:t>                </a:t>
            </a:r>
            <a:r>
              <a:rPr lang="zh-CN" altLang="en-US" sz="4000" b="1" dirty="0">
                <a:latin typeface="华文中宋" pitchFamily="2" charset="-122"/>
                <a:ea typeface="华文中宋" pitchFamily="2" charset="-122"/>
              </a:rPr>
              <a:t>中共中央犯了“左”倾错误。</a:t>
            </a:r>
            <a:endParaRPr lang="en-US" altLang="zh-CN" sz="4000" b="1" dirty="0">
              <a:latin typeface="华文中宋" pitchFamily="2" charset="-122"/>
              <a:ea typeface="华文中宋" pitchFamily="2" charset="-122"/>
            </a:endParaRPr>
          </a:p>
          <a:p>
            <a:pPr>
              <a:lnSpc>
                <a:spcPct val="125000"/>
              </a:lnSpc>
            </a:pPr>
            <a:r>
              <a:rPr lang="zh-CN" altLang="en-US" sz="4000" b="1" dirty="0">
                <a:solidFill>
                  <a:srgbClr val="3333FF"/>
                </a:solidFill>
                <a:latin typeface="华文中宋" pitchFamily="2" charset="-122"/>
                <a:ea typeface="华文中宋" pitchFamily="2" charset="-122"/>
              </a:rPr>
              <a:t>直接原因：</a:t>
            </a:r>
            <a:r>
              <a:rPr lang="zh-CN" altLang="en-US" sz="4000" b="1" dirty="0">
                <a:latin typeface="华文中宋" pitchFamily="2" charset="-122"/>
                <a:ea typeface="华文中宋" pitchFamily="2" charset="-122"/>
              </a:rPr>
              <a:t>第五次反“围剿”失败。</a:t>
            </a: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pic>
        <p:nvPicPr>
          <p:cNvPr id="4" name="Picture 2" descr="C:\Users\lixf\Desktop\49927323_11.jpg"/>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2679405" y="0"/>
            <a:ext cx="6747295" cy="6787699"/>
          </a:xfrm>
          <a:prstGeom prst="rect">
            <a:avLst/>
          </a:prstGeom>
          <a:noFill/>
          <a:ln>
            <a:noFill/>
          </a:ln>
          <a:extLst>
            <a:ext uri="{909E8E84-426E-40DD-AFC4-6F175D3DCCD1}">
              <a14:hiddenFill xmlns:a14="http://schemas.microsoft.com/office/drawing/2010/main">
                <a:solidFill>
                  <a:srgbClr val="FFFFFF"/>
                </a:solidFill>
              </a14:hiddenFill>
            </a:ext>
          </a:extLst>
        </p:spPr>
      </p:pic>
      <p:graphicFrame>
        <p:nvGraphicFramePr>
          <p:cNvPr id="3" name="表格 2"/>
          <p:cNvGraphicFramePr>
            <a:graphicFrameLocks noGrp="1"/>
          </p:cNvGraphicFramePr>
          <p:nvPr>
            <p:extLst>
              <p:ext uri="{D42A27DB-BD31-4B8C-83A1-F6EECF244321}">
                <p14:modId xmlns:p14="http://schemas.microsoft.com/office/powerpoint/2010/main" val="3066705354"/>
              </p:ext>
            </p:extLst>
          </p:nvPr>
        </p:nvGraphicFramePr>
        <p:xfrm>
          <a:off x="3499848" y="1047864"/>
          <a:ext cx="4832085" cy="5021199"/>
        </p:xfrm>
        <a:graphic>
          <a:graphicData uri="http://schemas.openxmlformats.org/drawingml/2006/table">
            <a:tbl>
              <a:tblPr firstRow="1" bandRow="1">
                <a:tableStyleId>{00A15C55-8517-42AA-B614-E9B94910E393}</a:tableStyleId>
              </a:tblPr>
              <a:tblGrid>
                <a:gridCol w="2496277">
                  <a:extLst>
                    <a:ext uri="{9D8B030D-6E8A-4147-A177-3AD203B41FA5}">
                      <a16:colId xmlns="" xmlns:a16="http://schemas.microsoft.com/office/drawing/2014/main" val="20000"/>
                    </a:ext>
                  </a:extLst>
                </a:gridCol>
                <a:gridCol w="2335808">
                  <a:extLst>
                    <a:ext uri="{9D8B030D-6E8A-4147-A177-3AD203B41FA5}">
                      <a16:colId xmlns="" xmlns:a16="http://schemas.microsoft.com/office/drawing/2014/main" val="20001"/>
                    </a:ext>
                  </a:extLst>
                </a:gridCol>
              </a:tblGrid>
              <a:tr h="921173">
                <a:tc>
                  <a:txBody>
                    <a:bodyPr/>
                    <a:lstStyle/>
                    <a:p>
                      <a:pPr algn="ctr"/>
                      <a:r>
                        <a:rPr lang="zh-CN" altLang="en-US" sz="3700" b="0" dirty="0">
                          <a:latin typeface="华康黑体W9(P)" panose="020B0900000000000000" pitchFamily="34" charset="-122"/>
                          <a:ea typeface="华康黑体W9(P)" panose="020B0900000000000000" pitchFamily="34" charset="-122"/>
                        </a:rPr>
                        <a:t>封锁线</a:t>
                      </a:r>
                    </a:p>
                  </a:txBody>
                  <a:tcPr marL="121920" marR="121920" marT="81280" marB="81280"/>
                </a:tc>
                <a:tc>
                  <a:txBody>
                    <a:bodyPr/>
                    <a:lstStyle/>
                    <a:p>
                      <a:pPr algn="ctr"/>
                      <a:r>
                        <a:rPr lang="zh-CN" altLang="en-US" sz="3700" b="0" dirty="0">
                          <a:latin typeface="华康黑体W9(P)" panose="020B0900000000000000" pitchFamily="34" charset="-122"/>
                          <a:ea typeface="华康黑体W9(P)" panose="020B0900000000000000" pitchFamily="34" charset="-122"/>
                        </a:rPr>
                        <a:t>损失兵力</a:t>
                      </a:r>
                    </a:p>
                  </a:txBody>
                  <a:tcPr marL="121920" marR="121920" marT="81280" marB="81280"/>
                </a:tc>
                <a:extLst>
                  <a:ext uri="{0D108BD9-81ED-4DB2-BD59-A6C34878D82A}">
                    <a16:rowId xmlns="" xmlns:a16="http://schemas.microsoft.com/office/drawing/2014/main" val="10000"/>
                  </a:ext>
                </a:extLst>
              </a:tr>
              <a:tr h="921173">
                <a:tc>
                  <a:txBody>
                    <a:bodyPr/>
                    <a:lstStyle/>
                    <a:p>
                      <a:pPr algn="ctr"/>
                      <a:r>
                        <a:rPr lang="zh-CN" altLang="en-US" sz="3700" b="0" dirty="0">
                          <a:latin typeface="方正粗雅宋_GBK" panose="02000000000000000000" pitchFamily="2" charset="-122"/>
                          <a:ea typeface="方正粗雅宋_GBK" panose="02000000000000000000" pitchFamily="2" charset="-122"/>
                        </a:rPr>
                        <a:t>第一道</a:t>
                      </a:r>
                    </a:p>
                  </a:txBody>
                  <a:tcPr marL="121920" marR="121920" marT="81280" marB="81280"/>
                </a:tc>
                <a:tc>
                  <a:txBody>
                    <a:bodyPr/>
                    <a:lstStyle/>
                    <a:p>
                      <a:pPr algn="ctr"/>
                      <a:r>
                        <a:rPr lang="en-US" altLang="zh-CN" sz="3700" b="0" dirty="0">
                          <a:latin typeface="方正粗雅宋_GBK" panose="02000000000000000000" pitchFamily="2" charset="-122"/>
                          <a:ea typeface="方正粗雅宋_GBK" panose="02000000000000000000" pitchFamily="2" charset="-122"/>
                        </a:rPr>
                        <a:t>3700</a:t>
                      </a:r>
                      <a:endParaRPr lang="zh-CN" altLang="en-US" sz="3700" b="0" dirty="0">
                        <a:latin typeface="方正粗雅宋_GBK" panose="02000000000000000000" pitchFamily="2" charset="-122"/>
                        <a:ea typeface="方正粗雅宋_GBK" panose="02000000000000000000" pitchFamily="2" charset="-122"/>
                      </a:endParaRPr>
                    </a:p>
                  </a:txBody>
                  <a:tcPr marL="121920" marR="121920" marT="81280" marB="81280"/>
                </a:tc>
                <a:extLst>
                  <a:ext uri="{0D108BD9-81ED-4DB2-BD59-A6C34878D82A}">
                    <a16:rowId xmlns="" xmlns:a16="http://schemas.microsoft.com/office/drawing/2014/main" val="10001"/>
                  </a:ext>
                </a:extLst>
              </a:tr>
              <a:tr h="921173">
                <a:tc>
                  <a:txBody>
                    <a:bodyPr/>
                    <a:lstStyle/>
                    <a:p>
                      <a:pPr algn="ctr"/>
                      <a:r>
                        <a:rPr lang="zh-CN" altLang="en-US" sz="3700" b="0" dirty="0">
                          <a:latin typeface="方正粗雅宋_GBK" panose="02000000000000000000" pitchFamily="2" charset="-122"/>
                          <a:ea typeface="方正粗雅宋_GBK" panose="02000000000000000000" pitchFamily="2" charset="-122"/>
                        </a:rPr>
                        <a:t>第二道</a:t>
                      </a:r>
                    </a:p>
                  </a:txBody>
                  <a:tcPr marL="121920" marR="121920" marT="81280" marB="81280"/>
                </a:tc>
                <a:tc>
                  <a:txBody>
                    <a:bodyPr/>
                    <a:lstStyle/>
                    <a:p>
                      <a:pPr algn="ctr"/>
                      <a:r>
                        <a:rPr lang="en-US" altLang="zh-CN" sz="3700" b="0" dirty="0">
                          <a:latin typeface="方正粗雅宋_GBK" panose="02000000000000000000" pitchFamily="2" charset="-122"/>
                          <a:ea typeface="方正粗雅宋_GBK" panose="02000000000000000000" pitchFamily="2" charset="-122"/>
                        </a:rPr>
                        <a:t>9700</a:t>
                      </a:r>
                      <a:endParaRPr lang="zh-CN" altLang="en-US" sz="3700" b="0" dirty="0">
                        <a:latin typeface="方正粗雅宋_GBK" panose="02000000000000000000" pitchFamily="2" charset="-122"/>
                        <a:ea typeface="方正粗雅宋_GBK" panose="02000000000000000000" pitchFamily="2" charset="-122"/>
                      </a:endParaRPr>
                    </a:p>
                  </a:txBody>
                  <a:tcPr marL="121920" marR="121920" marT="81280" marB="81280"/>
                </a:tc>
                <a:extLst>
                  <a:ext uri="{0D108BD9-81ED-4DB2-BD59-A6C34878D82A}">
                    <a16:rowId xmlns="" xmlns:a16="http://schemas.microsoft.com/office/drawing/2014/main" val="10002"/>
                  </a:ext>
                </a:extLst>
              </a:tr>
              <a:tr h="921173">
                <a:tc>
                  <a:txBody>
                    <a:bodyPr/>
                    <a:lstStyle/>
                    <a:p>
                      <a:pPr algn="ctr"/>
                      <a:r>
                        <a:rPr lang="zh-CN" altLang="en-US" sz="3700" b="0" dirty="0">
                          <a:latin typeface="方正粗雅宋_GBK" panose="02000000000000000000" pitchFamily="2" charset="-122"/>
                          <a:ea typeface="方正粗雅宋_GBK" panose="02000000000000000000" pitchFamily="2" charset="-122"/>
                        </a:rPr>
                        <a:t>第三道</a:t>
                      </a:r>
                    </a:p>
                  </a:txBody>
                  <a:tcPr marL="121920" marR="121920" marT="81280" marB="81280"/>
                </a:tc>
                <a:tc>
                  <a:txBody>
                    <a:bodyPr/>
                    <a:lstStyle/>
                    <a:p>
                      <a:pPr algn="ctr"/>
                      <a:r>
                        <a:rPr lang="en-US" altLang="zh-CN" sz="3700" b="0" dirty="0">
                          <a:latin typeface="方正粗雅宋_GBK" panose="02000000000000000000" pitchFamily="2" charset="-122"/>
                          <a:ea typeface="方正粗雅宋_GBK" panose="02000000000000000000" pitchFamily="2" charset="-122"/>
                        </a:rPr>
                        <a:t>8600</a:t>
                      </a:r>
                      <a:endParaRPr lang="zh-CN" altLang="en-US" sz="3700" b="0" dirty="0">
                        <a:latin typeface="方正粗雅宋_GBK" panose="02000000000000000000" pitchFamily="2" charset="-122"/>
                        <a:ea typeface="方正粗雅宋_GBK" panose="02000000000000000000" pitchFamily="2" charset="-122"/>
                      </a:endParaRPr>
                    </a:p>
                  </a:txBody>
                  <a:tcPr marL="121920" marR="121920" marT="81280" marB="81280"/>
                </a:tc>
                <a:extLst>
                  <a:ext uri="{0D108BD9-81ED-4DB2-BD59-A6C34878D82A}">
                    <a16:rowId xmlns="" xmlns:a16="http://schemas.microsoft.com/office/drawing/2014/main" val="10003"/>
                  </a:ext>
                </a:extLst>
              </a:tr>
              <a:tr h="1336507">
                <a:tc>
                  <a:txBody>
                    <a:bodyPr/>
                    <a:lstStyle/>
                    <a:p>
                      <a:pPr algn="ctr"/>
                      <a:r>
                        <a:rPr lang="zh-CN" altLang="en-US" sz="3700" b="0" dirty="0">
                          <a:latin typeface="方正粗雅宋_GBK" panose="02000000000000000000" pitchFamily="2" charset="-122"/>
                          <a:ea typeface="方正粗雅宋_GBK" panose="02000000000000000000" pitchFamily="2" charset="-122"/>
                        </a:rPr>
                        <a:t>第四道</a:t>
                      </a:r>
                      <a:endParaRPr lang="en-US" altLang="zh-CN" sz="3700" b="0" dirty="0">
                        <a:latin typeface="方正粗雅宋_GBK" panose="02000000000000000000" pitchFamily="2" charset="-122"/>
                        <a:ea typeface="方正粗雅宋_GBK" panose="02000000000000000000" pitchFamily="2" charset="-122"/>
                      </a:endParaRPr>
                    </a:p>
                    <a:p>
                      <a:pPr algn="ctr"/>
                      <a:r>
                        <a:rPr lang="en-US" altLang="zh-CN" sz="3700" b="0" dirty="0">
                          <a:latin typeface="方正粗雅宋_GBK" panose="02000000000000000000" pitchFamily="2" charset="-122"/>
                          <a:ea typeface="方正粗雅宋_GBK" panose="02000000000000000000" pitchFamily="2" charset="-122"/>
                        </a:rPr>
                        <a:t>(</a:t>
                      </a:r>
                      <a:r>
                        <a:rPr lang="zh-CN" altLang="en-US" sz="3700" b="0" dirty="0">
                          <a:latin typeface="方正粗雅宋_GBK" panose="02000000000000000000" pitchFamily="2" charset="-122"/>
                          <a:ea typeface="方正粗雅宋_GBK" panose="02000000000000000000" pitchFamily="2" charset="-122"/>
                        </a:rPr>
                        <a:t>湘江之战</a:t>
                      </a:r>
                      <a:r>
                        <a:rPr lang="en-US" altLang="zh-CN" sz="3700" b="0" dirty="0">
                          <a:latin typeface="方正粗雅宋_GBK" panose="02000000000000000000" pitchFamily="2" charset="-122"/>
                          <a:ea typeface="方正粗雅宋_GBK" panose="02000000000000000000" pitchFamily="2" charset="-122"/>
                        </a:rPr>
                        <a:t>)</a:t>
                      </a:r>
                      <a:endParaRPr lang="zh-CN" altLang="en-US" sz="3700" b="0" dirty="0">
                        <a:latin typeface="方正粗雅宋_GBK" panose="02000000000000000000" pitchFamily="2" charset="-122"/>
                        <a:ea typeface="方正粗雅宋_GBK" panose="02000000000000000000" pitchFamily="2" charset="-122"/>
                      </a:endParaRPr>
                    </a:p>
                  </a:txBody>
                  <a:tcPr marL="121920" marR="121920" marT="81280" marB="81280"/>
                </a:tc>
                <a:tc>
                  <a:txBody>
                    <a:bodyPr/>
                    <a:lstStyle/>
                    <a:p>
                      <a:pPr algn="ctr">
                        <a:lnSpc>
                          <a:spcPct val="150000"/>
                        </a:lnSpc>
                      </a:pPr>
                      <a:r>
                        <a:rPr lang="en-US" altLang="zh-CN" sz="3700" b="0" dirty="0">
                          <a:latin typeface="方正粗雅宋_GBK" panose="02000000000000000000" pitchFamily="2" charset="-122"/>
                          <a:ea typeface="方正粗雅宋_GBK" panose="02000000000000000000" pitchFamily="2" charset="-122"/>
                        </a:rPr>
                        <a:t>38000</a:t>
                      </a:r>
                      <a:endParaRPr lang="zh-CN" altLang="en-US" sz="3700" b="0" dirty="0">
                        <a:latin typeface="方正粗雅宋_GBK" panose="02000000000000000000" pitchFamily="2" charset="-122"/>
                        <a:ea typeface="方正粗雅宋_GBK" panose="02000000000000000000" pitchFamily="2" charset="-122"/>
                      </a:endParaRPr>
                    </a:p>
                  </a:txBody>
                  <a:tcPr marL="121920" marR="121920" marT="81280" marB="81280"/>
                </a:tc>
                <a:extLst>
                  <a:ext uri="{0D108BD9-81ED-4DB2-BD59-A6C34878D82A}">
                    <a16:rowId xmlns="" xmlns:a16="http://schemas.microsoft.com/office/drawing/2014/main" val="10004"/>
                  </a:ext>
                </a:extLst>
              </a:tr>
            </a:tbl>
          </a:graphicData>
        </a:graphic>
      </p:graphicFrame>
    </p:spTree>
    <p:extLst>
      <p:ext uri="{BB962C8B-B14F-4D97-AF65-F5344CB8AC3E}">
        <p14:creationId xmlns:p14="http://schemas.microsoft.com/office/powerpoint/2010/main" val="2368840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88914"/>
            <a:ext cx="12192000" cy="655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59" name="Picture 3" descr="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85739"/>
            <a:ext cx="12192000" cy="655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0" name="Picture 4" descr="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88914"/>
            <a:ext cx="12192000" cy="655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1" name="Picture 5" descr="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88914"/>
            <a:ext cx="12192000" cy="655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2" name="Picture 6" descr="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88914"/>
            <a:ext cx="12192000" cy="655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3" name="Picture 7" descr="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188914"/>
            <a:ext cx="12192000" cy="655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4" name="Picture 8" descr="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188914"/>
            <a:ext cx="12192000" cy="655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5" name="Picture 9" descr="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188914"/>
            <a:ext cx="12192000" cy="655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8" name="Rectangle 10"/>
          <p:cNvSpPr>
            <a:spLocks noGrp="1" noRot="1" noChangeArrowheads="1"/>
          </p:cNvSpPr>
          <p:nvPr>
            <p:ph type="title"/>
          </p:nvPr>
        </p:nvSpPr>
        <p:spPr>
          <a:xfrm>
            <a:off x="10955867" y="5875592"/>
            <a:ext cx="473206" cy="216982"/>
          </a:xfrm>
          <a:extLst>
            <a:ext uri="{909E8E84-426E-40DD-AFC4-6F175D3DCCD1}">
              <a14:hiddenFill xmlns:a14="http://schemas.microsoft.com/office/drawing/2010/main">
                <a:solidFill>
                  <a:schemeClr val="bg1"/>
                </a:solidFill>
              </a14:hiddenFill>
            </a:ext>
          </a:extLst>
        </p:spPr>
        <p:txBody>
          <a:bodyPr wrap="none">
            <a:spAutoFit/>
          </a:bodyPr>
          <a:lstStyle/>
          <a:p>
            <a:pPr eaLnBrk="1" hangingPunct="1"/>
            <a:r>
              <a:rPr lang="zh-CN" altLang="en-US" sz="900" smtClean="0">
                <a:solidFill>
                  <a:schemeClr val="bg1"/>
                </a:solidFill>
              </a:rPr>
              <a:t>长征</a:t>
            </a:r>
            <a:r>
              <a:rPr lang="en-US" altLang="zh-CN" sz="900" smtClean="0">
                <a:solidFill>
                  <a:schemeClr val="bg1"/>
                </a:solidFill>
              </a:rPr>
              <a:t>1</a:t>
            </a:r>
          </a:p>
        </p:txBody>
      </p:sp>
      <p:grpSp>
        <p:nvGrpSpPr>
          <p:cNvPr id="17419" name="Group 11"/>
          <p:cNvGrpSpPr>
            <a:grpSpLocks/>
          </p:cNvGrpSpPr>
          <p:nvPr/>
        </p:nvGrpSpPr>
        <p:grpSpPr bwMode="auto">
          <a:xfrm>
            <a:off x="9503274" y="5589589"/>
            <a:ext cx="2277247" cy="936625"/>
            <a:chOff x="4422" y="3430"/>
            <a:chExt cx="1089" cy="726"/>
          </a:xfrm>
        </p:grpSpPr>
        <p:sp>
          <p:nvSpPr>
            <p:cNvPr id="17445" name="AutoShape 12"/>
            <p:cNvSpPr>
              <a:spLocks noChangeArrowheads="1"/>
            </p:cNvSpPr>
            <p:nvPr/>
          </p:nvSpPr>
          <p:spPr bwMode="auto">
            <a:xfrm>
              <a:off x="4422" y="3475"/>
              <a:ext cx="1089" cy="681"/>
            </a:xfrm>
            <a:prstGeom prst="wedgeRoundRectCallout">
              <a:avLst>
                <a:gd name="adj1" fmla="val -77546"/>
                <a:gd name="adj2" fmla="val -36639"/>
                <a:gd name="adj3" fmla="val 16667"/>
              </a:avLst>
            </a:prstGeom>
            <a:solidFill>
              <a:srgbClr val="3366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algn="ctr" eaLnBrk="1" hangingPunct="1"/>
              <a:endParaRPr lang="zh-CN" altLang="zh-CN">
                <a:latin typeface="Tahoma" pitchFamily="34" charset="0"/>
              </a:endParaRPr>
            </a:p>
          </p:txBody>
        </p:sp>
        <p:sp>
          <p:nvSpPr>
            <p:cNvPr id="17446" name="Text Box 13"/>
            <p:cNvSpPr txBox="1">
              <a:spLocks noChangeArrowheads="1"/>
            </p:cNvSpPr>
            <p:nvPr/>
          </p:nvSpPr>
          <p:spPr bwMode="auto">
            <a:xfrm>
              <a:off x="4556" y="3430"/>
              <a:ext cx="860" cy="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algn="dist" eaLnBrk="1" hangingPunct="1"/>
              <a:r>
                <a:rPr lang="zh-CN" altLang="en-US" sz="2400" dirty="0">
                  <a:solidFill>
                    <a:srgbClr val="FFFF00"/>
                  </a:solidFill>
                  <a:latin typeface="黑体" pitchFamily="49" charset="-122"/>
                  <a:ea typeface="黑体" pitchFamily="49" charset="-122"/>
                </a:rPr>
                <a:t>红一方面军开始长征</a:t>
              </a:r>
            </a:p>
          </p:txBody>
        </p:sp>
      </p:grpSp>
      <p:grpSp>
        <p:nvGrpSpPr>
          <p:cNvPr id="17420" name="Group 14"/>
          <p:cNvGrpSpPr>
            <a:grpSpLocks/>
          </p:cNvGrpSpPr>
          <p:nvPr/>
        </p:nvGrpSpPr>
        <p:grpSpPr bwMode="auto">
          <a:xfrm>
            <a:off x="5183717" y="4597984"/>
            <a:ext cx="2017182" cy="775706"/>
            <a:chOff x="2426" y="2772"/>
            <a:chExt cx="953" cy="659"/>
          </a:xfrm>
        </p:grpSpPr>
        <p:sp>
          <p:nvSpPr>
            <p:cNvPr id="17443" name="AutoShape 15"/>
            <p:cNvSpPr>
              <a:spLocks noChangeArrowheads="1"/>
            </p:cNvSpPr>
            <p:nvPr/>
          </p:nvSpPr>
          <p:spPr bwMode="auto">
            <a:xfrm>
              <a:off x="2427" y="2772"/>
              <a:ext cx="952" cy="659"/>
            </a:xfrm>
            <a:prstGeom prst="wedgeRoundRectCallout">
              <a:avLst>
                <a:gd name="adj1" fmla="val -87500"/>
                <a:gd name="adj2" fmla="val -3718"/>
                <a:gd name="adj3" fmla="val 16667"/>
              </a:avLst>
            </a:prstGeom>
            <a:solidFill>
              <a:srgbClr val="FF0000"/>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algn="ctr" eaLnBrk="1" hangingPunct="1"/>
              <a:endParaRPr lang="zh-CN" altLang="zh-CN" sz="2000">
                <a:latin typeface="Tahoma" pitchFamily="34" charset="0"/>
              </a:endParaRPr>
            </a:p>
          </p:txBody>
        </p:sp>
        <p:sp>
          <p:nvSpPr>
            <p:cNvPr id="17444" name="Text Box 16"/>
            <p:cNvSpPr txBox="1">
              <a:spLocks noChangeArrowheads="1"/>
            </p:cNvSpPr>
            <p:nvPr/>
          </p:nvSpPr>
          <p:spPr bwMode="auto">
            <a:xfrm>
              <a:off x="2426" y="2904"/>
              <a:ext cx="953" cy="392"/>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algn="dist" eaLnBrk="1" hangingPunct="1"/>
              <a:r>
                <a:rPr lang="zh-CN" altLang="en-US" sz="2400" dirty="0">
                  <a:solidFill>
                    <a:srgbClr val="FFFF00"/>
                  </a:solidFill>
                  <a:latin typeface="黑体" pitchFamily="49" charset="-122"/>
                  <a:ea typeface="黑体" pitchFamily="49" charset="-122"/>
                </a:rPr>
                <a:t>遵义会议召开</a:t>
              </a:r>
            </a:p>
          </p:txBody>
        </p:sp>
      </p:grpSp>
      <p:sp>
        <p:nvSpPr>
          <p:cNvPr id="17438" name="Text Box 25"/>
          <p:cNvSpPr txBox="1">
            <a:spLocks noChangeArrowheads="1"/>
          </p:cNvSpPr>
          <p:nvPr/>
        </p:nvSpPr>
        <p:spPr bwMode="auto">
          <a:xfrm>
            <a:off x="1437217" y="6092825"/>
            <a:ext cx="2353733" cy="457200"/>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algn="dist" eaLnBrk="1" hangingPunct="1"/>
            <a:r>
              <a:rPr lang="zh-CN" altLang="en-US" sz="2400" dirty="0">
                <a:solidFill>
                  <a:srgbClr val="FFFF00"/>
                </a:solidFill>
                <a:latin typeface="黑体" pitchFamily="49" charset="-122"/>
                <a:ea typeface="黑体" pitchFamily="49" charset="-122"/>
              </a:rPr>
              <a:t>巧渡金沙江</a:t>
            </a:r>
          </a:p>
        </p:txBody>
      </p:sp>
      <p:sp>
        <p:nvSpPr>
          <p:cNvPr id="17428" name="Oval 41"/>
          <p:cNvSpPr>
            <a:spLocks noChangeArrowheads="1"/>
          </p:cNvSpPr>
          <p:nvPr/>
        </p:nvSpPr>
        <p:spPr bwMode="auto">
          <a:xfrm>
            <a:off x="3215217" y="1412876"/>
            <a:ext cx="480483" cy="360363"/>
          </a:xfrm>
          <a:prstGeom prst="ellipse">
            <a:avLst/>
          </a:prstGeom>
          <a:solidFill>
            <a:srgbClr val="FF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algn="ctr" eaLnBrk="1" hangingPunct="1"/>
            <a:r>
              <a:rPr kumimoji="1" lang="zh-CN" altLang="en-US" sz="1400" b="1">
                <a:solidFill>
                  <a:schemeClr val="bg1"/>
                </a:solidFill>
              </a:rPr>
              <a:t>会宁</a:t>
            </a:r>
          </a:p>
        </p:txBody>
      </p:sp>
    </p:spTree>
    <p:extLst>
      <p:ext uri="{BB962C8B-B14F-4D97-AF65-F5344CB8AC3E}">
        <p14:creationId xmlns:p14="http://schemas.microsoft.com/office/powerpoint/2010/main" val="2629643297"/>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70659"/>
                                        </p:tgtEl>
                                        <p:attrNameLst>
                                          <p:attrName>style.visibility</p:attrName>
                                        </p:attrNameLst>
                                      </p:cBhvr>
                                      <p:to>
                                        <p:strVal val="visible"/>
                                      </p:to>
                                    </p:set>
                                    <p:animEffect transition="in" filter="wipe(up)">
                                      <p:cBhvr>
                                        <p:cTn id="7" dur="2000"/>
                                        <p:tgtEl>
                                          <p:spTgt spid="70659"/>
                                        </p:tgtEl>
                                      </p:cBhvr>
                                    </p:animEffect>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2" fill="hold" nodeType="clickEffect">
                                  <p:stCondLst>
                                    <p:cond delay="0"/>
                                  </p:stCondLst>
                                  <p:childTnLst>
                                    <p:set>
                                      <p:cBhvr>
                                        <p:cTn id="11" dur="1" fill="hold">
                                          <p:stCondLst>
                                            <p:cond delay="0"/>
                                          </p:stCondLst>
                                        </p:cTn>
                                        <p:tgtEl>
                                          <p:spTgt spid="70660"/>
                                        </p:tgtEl>
                                        <p:attrNameLst>
                                          <p:attrName>style.visibility</p:attrName>
                                        </p:attrNameLst>
                                      </p:cBhvr>
                                      <p:to>
                                        <p:strVal val="visible"/>
                                      </p:to>
                                    </p:set>
                                    <p:animEffect transition="in" filter="wipe(right)">
                                      <p:cBhvr>
                                        <p:cTn id="12" dur="1000"/>
                                        <p:tgtEl>
                                          <p:spTgt spid="70660"/>
                                        </p:tgtEl>
                                      </p:cBhvr>
                                    </p:animEffect>
                                  </p:childTnLst>
                                  <p:subTnLst>
                                    <p:audio>
                                      <p:cMediaNode>
                                        <p:cTn display="0" masterRel="sameClick">
                                          <p:stCondLst>
                                            <p:cond evt="begin" delay="0">
                                              <p:tn val="10"/>
                                            </p:cond>
                                          </p:stCondLst>
                                          <p:endCondLst>
                                            <p:cond evt="onStopAudio" delay="0">
                                              <p:tgtEl>
                                                <p:sldTgt/>
                                              </p:tgtEl>
                                            </p:cond>
                                          </p:endCondLst>
                                        </p:cTn>
                                        <p:tgtEl>
                                          <p:sndTgt r:embed="rId2" name="type.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70661"/>
                                        </p:tgtEl>
                                        <p:attrNameLst>
                                          <p:attrName>style.visibility</p:attrName>
                                        </p:attrNameLst>
                                      </p:cBhvr>
                                      <p:to>
                                        <p:strVal val="visible"/>
                                      </p:to>
                                    </p:set>
                                    <p:animEffect transition="in" filter="wipe(down)">
                                      <p:cBhvr>
                                        <p:cTn id="17" dur="1000"/>
                                        <p:tgtEl>
                                          <p:spTgt spid="70661"/>
                                        </p:tgtEl>
                                      </p:cBhvr>
                                    </p:animEffect>
                                  </p:childTnLst>
                                  <p:subTnLst>
                                    <p:audio>
                                      <p:cMediaNode>
                                        <p:cTn display="0" masterRel="sameClick">
                                          <p:stCondLst>
                                            <p:cond evt="begin" delay="0">
                                              <p:tn val="15"/>
                                            </p:cond>
                                          </p:stCondLst>
                                          <p:endCondLst>
                                            <p:cond evt="onStopAudio" delay="0">
                                              <p:tgtEl>
                                                <p:sldTgt/>
                                              </p:tgtEl>
                                            </p:cond>
                                          </p:endCondLst>
                                        </p:cTn>
                                        <p:tgtEl>
                                          <p:sndTgt r:embed="rId2" name="type.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nodeType="clickEffect">
                                  <p:stCondLst>
                                    <p:cond delay="0"/>
                                  </p:stCondLst>
                                  <p:childTnLst>
                                    <p:set>
                                      <p:cBhvr>
                                        <p:cTn id="21" dur="1" fill="hold">
                                          <p:stCondLst>
                                            <p:cond delay="0"/>
                                          </p:stCondLst>
                                        </p:cTn>
                                        <p:tgtEl>
                                          <p:spTgt spid="70662"/>
                                        </p:tgtEl>
                                        <p:attrNameLst>
                                          <p:attrName>style.visibility</p:attrName>
                                        </p:attrNameLst>
                                      </p:cBhvr>
                                      <p:to>
                                        <p:strVal val="visible"/>
                                      </p:to>
                                    </p:set>
                                    <p:animEffect transition="in" filter="wipe(down)">
                                      <p:cBhvr>
                                        <p:cTn id="22" dur="1000"/>
                                        <p:tgtEl>
                                          <p:spTgt spid="70662"/>
                                        </p:tgtEl>
                                      </p:cBhvr>
                                    </p:animEffect>
                                  </p:childTnLst>
                                  <p:subTnLst>
                                    <p:audio>
                                      <p:cMediaNode>
                                        <p:cTn display="0" masterRel="sameClick">
                                          <p:stCondLst>
                                            <p:cond evt="begin" delay="0">
                                              <p:tn val="20"/>
                                            </p:cond>
                                          </p:stCondLst>
                                          <p:endCondLst>
                                            <p:cond evt="onStopAudio" delay="0">
                                              <p:tgtEl>
                                                <p:sldTgt/>
                                              </p:tgtEl>
                                            </p:cond>
                                          </p:endCondLst>
                                        </p:cTn>
                                        <p:tgtEl>
                                          <p:sndTgt r:embed="rId2" name="type.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4" fill="hold" nodeType="clickEffect">
                                  <p:stCondLst>
                                    <p:cond delay="0"/>
                                  </p:stCondLst>
                                  <p:childTnLst>
                                    <p:set>
                                      <p:cBhvr>
                                        <p:cTn id="26" dur="1" fill="hold">
                                          <p:stCondLst>
                                            <p:cond delay="0"/>
                                          </p:stCondLst>
                                        </p:cTn>
                                        <p:tgtEl>
                                          <p:spTgt spid="70663"/>
                                        </p:tgtEl>
                                        <p:attrNameLst>
                                          <p:attrName>style.visibility</p:attrName>
                                        </p:attrNameLst>
                                      </p:cBhvr>
                                      <p:to>
                                        <p:strVal val="visible"/>
                                      </p:to>
                                    </p:set>
                                    <p:animEffect transition="in" filter="wipe(down)">
                                      <p:cBhvr>
                                        <p:cTn id="27" dur="1000"/>
                                        <p:tgtEl>
                                          <p:spTgt spid="70663"/>
                                        </p:tgtEl>
                                      </p:cBhvr>
                                    </p:animEffect>
                                  </p:childTnLst>
                                  <p:subTnLst>
                                    <p:audio>
                                      <p:cMediaNode>
                                        <p:cTn display="0" masterRel="sameClick">
                                          <p:stCondLst>
                                            <p:cond evt="begin" delay="0">
                                              <p:tn val="25"/>
                                            </p:cond>
                                          </p:stCondLst>
                                          <p:endCondLst>
                                            <p:cond evt="onStopAudio" delay="0">
                                              <p:tgtEl>
                                                <p:sldTgt/>
                                              </p:tgtEl>
                                            </p:cond>
                                          </p:endCondLst>
                                        </p:cTn>
                                        <p:tgtEl>
                                          <p:sndTgt r:embed="rId2" name="type.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4" fill="hold" nodeType="clickEffect">
                                  <p:stCondLst>
                                    <p:cond delay="0"/>
                                  </p:stCondLst>
                                  <p:childTnLst>
                                    <p:set>
                                      <p:cBhvr>
                                        <p:cTn id="31" dur="1" fill="hold">
                                          <p:stCondLst>
                                            <p:cond delay="0"/>
                                          </p:stCondLst>
                                        </p:cTn>
                                        <p:tgtEl>
                                          <p:spTgt spid="70664"/>
                                        </p:tgtEl>
                                        <p:attrNameLst>
                                          <p:attrName>style.visibility</p:attrName>
                                        </p:attrNameLst>
                                      </p:cBhvr>
                                      <p:to>
                                        <p:strVal val="visible"/>
                                      </p:to>
                                    </p:set>
                                    <p:animEffect transition="in" filter="wipe(down)">
                                      <p:cBhvr>
                                        <p:cTn id="32" dur="1000"/>
                                        <p:tgtEl>
                                          <p:spTgt spid="70664"/>
                                        </p:tgtEl>
                                      </p:cBhvr>
                                    </p:animEffect>
                                  </p:childTnLst>
                                  <p:subTnLst>
                                    <p:audio>
                                      <p:cMediaNode>
                                        <p:cTn display="0" masterRel="sameClick">
                                          <p:stCondLst>
                                            <p:cond evt="begin" delay="0">
                                              <p:tn val="30"/>
                                            </p:cond>
                                          </p:stCondLst>
                                          <p:endCondLst>
                                            <p:cond evt="onStopAudio" delay="0">
                                              <p:tgtEl>
                                                <p:sldTgt/>
                                              </p:tgtEl>
                                            </p:cond>
                                          </p:endCondLst>
                                        </p:cTn>
                                        <p:tgtEl>
                                          <p:sndTgt r:embed="rId2" name="type.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2" fill="hold" nodeType="clickEffect">
                                  <p:stCondLst>
                                    <p:cond delay="0"/>
                                  </p:stCondLst>
                                  <p:childTnLst>
                                    <p:set>
                                      <p:cBhvr>
                                        <p:cTn id="36" dur="1" fill="hold">
                                          <p:stCondLst>
                                            <p:cond delay="0"/>
                                          </p:stCondLst>
                                        </p:cTn>
                                        <p:tgtEl>
                                          <p:spTgt spid="70665"/>
                                        </p:tgtEl>
                                        <p:attrNameLst>
                                          <p:attrName>style.visibility</p:attrName>
                                        </p:attrNameLst>
                                      </p:cBhvr>
                                      <p:to>
                                        <p:strVal val="visible"/>
                                      </p:to>
                                    </p:set>
                                    <p:animEffect transition="in" filter="wipe(right)">
                                      <p:cBhvr>
                                        <p:cTn id="37" dur="1000"/>
                                        <p:tgtEl>
                                          <p:spTgt spid="706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lixf\Desktop\9818641_162734181104_2.jpg"/>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0" y="594360"/>
            <a:ext cx="6220383" cy="525780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513719" y="5933925"/>
            <a:ext cx="1723549" cy="400110"/>
          </a:xfrm>
          <a:prstGeom prst="rect">
            <a:avLst/>
          </a:prstGeom>
          <a:noFill/>
        </p:spPr>
        <p:txBody>
          <a:bodyPr wrap="none" rtlCol="0">
            <a:spAutoFit/>
          </a:bodyPr>
          <a:lstStyle/>
          <a:p>
            <a:r>
              <a:rPr lang="zh-CN" altLang="en-US" sz="2000" b="1" dirty="0" smtClean="0">
                <a:latin typeface="华文中宋" panose="02010600040101010101" pitchFamily="2" charset="-122"/>
                <a:ea typeface="华文中宋" panose="02010600040101010101" pitchFamily="2" charset="-122"/>
              </a:rPr>
              <a:t>遵义会议会</a:t>
            </a:r>
            <a:r>
              <a:rPr lang="zh-CN" altLang="en-US" sz="2000" b="1" dirty="0">
                <a:latin typeface="华文中宋" panose="02010600040101010101" pitchFamily="2" charset="-122"/>
                <a:ea typeface="华文中宋" panose="02010600040101010101" pitchFamily="2" charset="-122"/>
              </a:rPr>
              <a:t>址</a:t>
            </a:r>
          </a:p>
        </p:txBody>
      </p:sp>
      <p:grpSp>
        <p:nvGrpSpPr>
          <p:cNvPr id="4" name="组合 8"/>
          <p:cNvGrpSpPr/>
          <p:nvPr/>
        </p:nvGrpSpPr>
        <p:grpSpPr bwMode="auto">
          <a:xfrm>
            <a:off x="6430806" y="969297"/>
            <a:ext cx="5281083" cy="2228293"/>
            <a:chOff x="1619249" y="3512300"/>
            <a:chExt cx="4752951" cy="2544796"/>
          </a:xfrm>
        </p:grpSpPr>
        <p:sp>
          <p:nvSpPr>
            <p:cNvPr id="5" name="Rectangle 10"/>
            <p:cNvSpPr>
              <a:spLocks noChangeArrowheads="1"/>
            </p:cNvSpPr>
            <p:nvPr/>
          </p:nvSpPr>
          <p:spPr bwMode="auto">
            <a:xfrm>
              <a:off x="5219681" y="5635305"/>
              <a:ext cx="899087" cy="421791"/>
            </a:xfrm>
            <a:prstGeom prst="rect">
              <a:avLst/>
            </a:prstGeom>
            <a:noFill/>
            <a:ln w="9525">
              <a:noFill/>
              <a:miter lim="800000"/>
            </a:ln>
          </p:spPr>
          <p:txBody>
            <a:bodyPr wrap="none" anchor="ctr">
              <a:spAutoFit/>
            </a:bodyPr>
            <a:lstStyle/>
            <a:p>
              <a:r>
                <a:rPr lang="zh-CN" altLang="en-US" b="1">
                  <a:latin typeface="黑体" panose="02010609060101010101" pitchFamily="49" charset="-122"/>
                  <a:ea typeface="黑体" panose="02010609060101010101" pitchFamily="49" charset="-122"/>
                </a:rPr>
                <a:t>王稼祥</a:t>
              </a:r>
              <a:r>
                <a:rPr lang="zh-CN" altLang="en-US" b="1">
                  <a:solidFill>
                    <a:srgbClr val="FFFFFF"/>
                  </a:solidFill>
                  <a:latin typeface="黑体" panose="02010609060101010101" pitchFamily="49" charset="-122"/>
                  <a:ea typeface="黑体" panose="02010609060101010101" pitchFamily="49" charset="-122"/>
                </a:rPr>
                <a:t> </a:t>
              </a:r>
            </a:p>
          </p:txBody>
        </p:sp>
        <p:sp>
          <p:nvSpPr>
            <p:cNvPr id="6" name="Rectangle 8"/>
            <p:cNvSpPr>
              <a:spLocks noChangeArrowheads="1"/>
            </p:cNvSpPr>
            <p:nvPr/>
          </p:nvSpPr>
          <p:spPr bwMode="auto">
            <a:xfrm>
              <a:off x="3491618" y="5635305"/>
              <a:ext cx="899087" cy="421791"/>
            </a:xfrm>
            <a:prstGeom prst="rect">
              <a:avLst/>
            </a:prstGeom>
            <a:noFill/>
            <a:ln w="9525">
              <a:noFill/>
              <a:miter lim="800000"/>
            </a:ln>
          </p:spPr>
          <p:txBody>
            <a:bodyPr wrap="none" anchor="ctr">
              <a:spAutoFit/>
            </a:bodyPr>
            <a:lstStyle/>
            <a:p>
              <a:r>
                <a:rPr lang="zh-CN" altLang="en-US" b="1">
                  <a:latin typeface="黑体" panose="02010609060101010101" pitchFamily="49" charset="-122"/>
                  <a:ea typeface="黑体" panose="02010609060101010101" pitchFamily="49" charset="-122"/>
                </a:rPr>
                <a:t>周恩来</a:t>
              </a:r>
              <a:r>
                <a:rPr lang="zh-CN" altLang="en-US" b="1">
                  <a:solidFill>
                    <a:srgbClr val="FFFFFF"/>
                  </a:solidFill>
                  <a:latin typeface="黑体" panose="02010609060101010101" pitchFamily="49" charset="-122"/>
                  <a:ea typeface="黑体" panose="02010609060101010101" pitchFamily="49" charset="-122"/>
                </a:rPr>
                <a:t> </a:t>
              </a:r>
            </a:p>
          </p:txBody>
        </p:sp>
        <p:sp>
          <p:nvSpPr>
            <p:cNvPr id="7" name="Rectangle 7"/>
            <p:cNvSpPr>
              <a:spLocks noChangeArrowheads="1"/>
            </p:cNvSpPr>
            <p:nvPr/>
          </p:nvSpPr>
          <p:spPr bwMode="auto">
            <a:xfrm>
              <a:off x="1906544" y="5618992"/>
              <a:ext cx="899087" cy="421791"/>
            </a:xfrm>
            <a:prstGeom prst="rect">
              <a:avLst/>
            </a:prstGeom>
            <a:noFill/>
            <a:ln w="9525">
              <a:noFill/>
              <a:miter lim="800000"/>
            </a:ln>
          </p:spPr>
          <p:txBody>
            <a:bodyPr wrap="none" anchor="ctr">
              <a:spAutoFit/>
            </a:bodyPr>
            <a:lstStyle/>
            <a:p>
              <a:r>
                <a:rPr lang="zh-CN" altLang="en-US" b="1">
                  <a:latin typeface="黑体" panose="02010609060101010101" pitchFamily="49" charset="-122"/>
                  <a:ea typeface="黑体" panose="02010609060101010101" pitchFamily="49" charset="-122"/>
                </a:rPr>
                <a:t>毛泽东 </a:t>
              </a:r>
            </a:p>
          </p:txBody>
        </p:sp>
        <p:pic>
          <p:nvPicPr>
            <p:cNvPr id="8" name="Picture 2"/>
            <p:cNvPicPr>
              <a:picLocks noChangeAspect="1" noChangeArrowheads="1"/>
            </p:cNvPicPr>
            <p:nvPr/>
          </p:nvPicPr>
          <p:blipFill>
            <a:blip r:embed="rId3" cstate="print">
              <a:duotone>
                <a:prstClr val="black"/>
                <a:srgbClr val="D9C3A5">
                  <a:tint val="50000"/>
                  <a:satMod val="180000"/>
                </a:srgbClr>
              </a:duotone>
            </a:blip>
            <a:srcRect/>
            <a:stretch>
              <a:fillRect/>
            </a:stretch>
          </p:blipFill>
          <p:spPr bwMode="auto">
            <a:xfrm>
              <a:off x="1619249" y="3557588"/>
              <a:ext cx="1519239" cy="1944688"/>
            </a:xfrm>
            <a:prstGeom prst="rect">
              <a:avLst/>
            </a:prstGeom>
            <a:noFill/>
            <a:ln w="9525">
              <a:noFill/>
              <a:miter lim="800000"/>
              <a:headEnd/>
              <a:tailEnd/>
            </a:ln>
          </p:spPr>
        </p:pic>
        <p:pic>
          <p:nvPicPr>
            <p:cNvPr id="9" name="Picture 3"/>
            <p:cNvPicPr>
              <a:picLocks noChangeAspect="1" noChangeArrowheads="1"/>
            </p:cNvPicPr>
            <p:nvPr/>
          </p:nvPicPr>
          <p:blipFill>
            <a:blip r:embed="rId4"/>
            <a:srcRect/>
            <a:stretch>
              <a:fillRect/>
            </a:stretch>
          </p:blipFill>
          <p:spPr bwMode="auto">
            <a:xfrm>
              <a:off x="3131840" y="3542152"/>
              <a:ext cx="1656185" cy="1974982"/>
            </a:xfrm>
            <a:prstGeom prst="rect">
              <a:avLst/>
            </a:prstGeom>
            <a:noFill/>
            <a:ln w="9525">
              <a:noFill/>
              <a:miter lim="800000"/>
              <a:headEnd/>
              <a:tailEnd/>
            </a:ln>
          </p:spPr>
        </p:pic>
        <p:pic>
          <p:nvPicPr>
            <p:cNvPr id="10" name="Picture 5"/>
            <p:cNvPicPr>
              <a:picLocks noChangeAspect="1" noChangeArrowheads="1"/>
            </p:cNvPicPr>
            <p:nvPr/>
          </p:nvPicPr>
          <p:blipFill>
            <a:blip r:embed="rId5"/>
            <a:srcRect/>
            <a:stretch>
              <a:fillRect/>
            </a:stretch>
          </p:blipFill>
          <p:spPr bwMode="auto">
            <a:xfrm>
              <a:off x="4860031" y="3512300"/>
              <a:ext cx="1512169" cy="2052027"/>
            </a:xfrm>
            <a:prstGeom prst="rect">
              <a:avLst/>
            </a:prstGeom>
            <a:noFill/>
            <a:ln w="9525">
              <a:noFill/>
              <a:miter lim="800000"/>
              <a:headEnd/>
              <a:tailEnd/>
            </a:ln>
          </p:spPr>
        </p:pic>
      </p:grpSp>
      <p:sp>
        <p:nvSpPr>
          <p:cNvPr id="3" name="TextBox 2"/>
          <p:cNvSpPr txBox="1"/>
          <p:nvPr/>
        </p:nvSpPr>
        <p:spPr>
          <a:xfrm>
            <a:off x="8170852" y="3578870"/>
            <a:ext cx="1620957" cy="523220"/>
          </a:xfrm>
          <a:prstGeom prst="rect">
            <a:avLst/>
          </a:prstGeom>
          <a:noFill/>
          <a:ln w="28575">
            <a:solidFill>
              <a:srgbClr val="0033CC"/>
            </a:solidFill>
          </a:ln>
        </p:spPr>
        <p:txBody>
          <a:bodyPr wrap="none" rtlCol="0">
            <a:spAutoFit/>
          </a:bodyPr>
          <a:lstStyle/>
          <a:p>
            <a:r>
              <a:rPr lang="zh-CN" altLang="en-US" sz="2800" b="1" dirty="0" smtClean="0">
                <a:solidFill>
                  <a:srgbClr val="993300"/>
                </a:solidFill>
                <a:latin typeface="华文中宋" panose="02010600040101010101" pitchFamily="2" charset="-122"/>
                <a:ea typeface="华文中宋" panose="02010600040101010101" pitchFamily="2" charset="-122"/>
              </a:rPr>
              <a:t>三人小组</a:t>
            </a:r>
            <a:endParaRPr lang="zh-CN" altLang="en-US" sz="2800" b="1" dirty="0">
              <a:solidFill>
                <a:srgbClr val="993300"/>
              </a:solidFill>
              <a:latin typeface="华文中宋" panose="02010600040101010101" pitchFamily="2" charset="-122"/>
              <a:ea typeface="华文中宋" panose="02010600040101010101" pitchFamily="2" charset="-122"/>
            </a:endParaRPr>
          </a:p>
        </p:txBody>
      </p:sp>
    </p:spTree>
    <p:extLst>
      <p:ext uri="{BB962C8B-B14F-4D97-AF65-F5344CB8AC3E}">
        <p14:creationId xmlns:p14="http://schemas.microsoft.com/office/powerpoint/2010/main" val="10553730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88914"/>
            <a:ext cx="12192000" cy="655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59" name="Picture 3" descr="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85739"/>
            <a:ext cx="12192000" cy="655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0" name="Picture 4" descr="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88914"/>
            <a:ext cx="12192000" cy="655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1" name="Picture 5" descr="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88914"/>
            <a:ext cx="12192000" cy="655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2" name="Picture 6" descr="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88914"/>
            <a:ext cx="12192000" cy="655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3" name="Picture 7" descr="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188914"/>
            <a:ext cx="12192000" cy="655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4" name="Picture 8" descr="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188914"/>
            <a:ext cx="12192000" cy="655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5" name="Picture 9" descr="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188914"/>
            <a:ext cx="12192000" cy="655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8" name="Rectangle 10"/>
          <p:cNvSpPr>
            <a:spLocks noGrp="1" noRot="1" noChangeArrowheads="1"/>
          </p:cNvSpPr>
          <p:nvPr>
            <p:ph type="title"/>
          </p:nvPr>
        </p:nvSpPr>
        <p:spPr>
          <a:xfrm>
            <a:off x="10955867" y="5875592"/>
            <a:ext cx="473206" cy="216982"/>
          </a:xfrm>
          <a:extLst>
            <a:ext uri="{909E8E84-426E-40DD-AFC4-6F175D3DCCD1}">
              <a14:hiddenFill xmlns:a14="http://schemas.microsoft.com/office/drawing/2010/main">
                <a:solidFill>
                  <a:schemeClr val="bg1"/>
                </a:solidFill>
              </a14:hiddenFill>
            </a:ext>
          </a:extLst>
        </p:spPr>
        <p:txBody>
          <a:bodyPr wrap="none">
            <a:spAutoFit/>
          </a:bodyPr>
          <a:lstStyle/>
          <a:p>
            <a:pPr eaLnBrk="1" hangingPunct="1"/>
            <a:r>
              <a:rPr lang="zh-CN" altLang="en-US" sz="900" smtClean="0">
                <a:solidFill>
                  <a:schemeClr val="bg1"/>
                </a:solidFill>
              </a:rPr>
              <a:t>长征</a:t>
            </a:r>
            <a:r>
              <a:rPr lang="en-US" altLang="zh-CN" sz="900" smtClean="0">
                <a:solidFill>
                  <a:schemeClr val="bg1"/>
                </a:solidFill>
              </a:rPr>
              <a:t>1</a:t>
            </a:r>
          </a:p>
        </p:txBody>
      </p:sp>
      <p:grpSp>
        <p:nvGrpSpPr>
          <p:cNvPr id="17419" name="Group 11"/>
          <p:cNvGrpSpPr>
            <a:grpSpLocks/>
          </p:cNvGrpSpPr>
          <p:nvPr/>
        </p:nvGrpSpPr>
        <p:grpSpPr bwMode="auto">
          <a:xfrm>
            <a:off x="9457269" y="5589589"/>
            <a:ext cx="2323252" cy="936625"/>
            <a:chOff x="4400" y="3430"/>
            <a:chExt cx="1111" cy="726"/>
          </a:xfrm>
        </p:grpSpPr>
        <p:sp>
          <p:nvSpPr>
            <p:cNvPr id="17445" name="AutoShape 12"/>
            <p:cNvSpPr>
              <a:spLocks noChangeArrowheads="1"/>
            </p:cNvSpPr>
            <p:nvPr/>
          </p:nvSpPr>
          <p:spPr bwMode="auto">
            <a:xfrm>
              <a:off x="4422" y="3475"/>
              <a:ext cx="1089" cy="681"/>
            </a:xfrm>
            <a:prstGeom prst="wedgeRoundRectCallout">
              <a:avLst>
                <a:gd name="adj1" fmla="val -77546"/>
                <a:gd name="adj2" fmla="val -36639"/>
                <a:gd name="adj3" fmla="val 16667"/>
              </a:avLst>
            </a:prstGeom>
            <a:solidFill>
              <a:srgbClr val="3366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algn="ctr" eaLnBrk="1" hangingPunct="1"/>
              <a:endParaRPr lang="zh-CN" altLang="zh-CN">
                <a:latin typeface="Tahoma" pitchFamily="34" charset="0"/>
              </a:endParaRPr>
            </a:p>
          </p:txBody>
        </p:sp>
        <p:sp>
          <p:nvSpPr>
            <p:cNvPr id="17446" name="Text Box 13"/>
            <p:cNvSpPr txBox="1">
              <a:spLocks noChangeArrowheads="1"/>
            </p:cNvSpPr>
            <p:nvPr/>
          </p:nvSpPr>
          <p:spPr bwMode="auto">
            <a:xfrm>
              <a:off x="4400" y="3430"/>
              <a:ext cx="1016" cy="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algn="dist" eaLnBrk="1" hangingPunct="1"/>
              <a:r>
                <a:rPr lang="zh-CN" altLang="en-US" sz="2400" dirty="0">
                  <a:solidFill>
                    <a:srgbClr val="FFFF00"/>
                  </a:solidFill>
                  <a:latin typeface="黑体" pitchFamily="49" charset="-122"/>
                  <a:ea typeface="黑体" pitchFamily="49" charset="-122"/>
                </a:rPr>
                <a:t>红一方面军开始长征</a:t>
              </a:r>
            </a:p>
          </p:txBody>
        </p:sp>
      </p:grpSp>
      <p:grpSp>
        <p:nvGrpSpPr>
          <p:cNvPr id="17420" name="Group 14"/>
          <p:cNvGrpSpPr>
            <a:grpSpLocks/>
          </p:cNvGrpSpPr>
          <p:nvPr/>
        </p:nvGrpSpPr>
        <p:grpSpPr bwMode="auto">
          <a:xfrm>
            <a:off x="5137151" y="4545014"/>
            <a:ext cx="2063749" cy="828675"/>
            <a:chOff x="2404" y="2727"/>
            <a:chExt cx="975" cy="704"/>
          </a:xfrm>
        </p:grpSpPr>
        <p:sp>
          <p:nvSpPr>
            <p:cNvPr id="17443" name="AutoShape 15"/>
            <p:cNvSpPr>
              <a:spLocks noChangeArrowheads="1"/>
            </p:cNvSpPr>
            <p:nvPr/>
          </p:nvSpPr>
          <p:spPr bwMode="auto">
            <a:xfrm>
              <a:off x="2427" y="2772"/>
              <a:ext cx="952" cy="659"/>
            </a:xfrm>
            <a:prstGeom prst="wedgeRoundRectCallout">
              <a:avLst>
                <a:gd name="adj1" fmla="val -87500"/>
                <a:gd name="adj2" fmla="val -3718"/>
                <a:gd name="adj3" fmla="val 16667"/>
              </a:avLst>
            </a:prstGeom>
            <a:solidFill>
              <a:srgbClr val="FF0000"/>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algn="ctr" eaLnBrk="1" hangingPunct="1"/>
              <a:endParaRPr lang="zh-CN" altLang="zh-CN" sz="2000">
                <a:latin typeface="Tahoma" pitchFamily="34" charset="0"/>
              </a:endParaRPr>
            </a:p>
          </p:txBody>
        </p:sp>
        <p:sp>
          <p:nvSpPr>
            <p:cNvPr id="17444" name="Text Box 16"/>
            <p:cNvSpPr txBox="1">
              <a:spLocks noChangeArrowheads="1"/>
            </p:cNvSpPr>
            <p:nvPr/>
          </p:nvSpPr>
          <p:spPr bwMode="auto">
            <a:xfrm>
              <a:off x="2404" y="2727"/>
              <a:ext cx="953" cy="392"/>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algn="dist" eaLnBrk="1" hangingPunct="1"/>
              <a:r>
                <a:rPr lang="zh-CN" altLang="en-US" sz="2400">
                  <a:solidFill>
                    <a:srgbClr val="FFFF00"/>
                  </a:solidFill>
                  <a:latin typeface="黑体" pitchFamily="49" charset="-122"/>
                  <a:ea typeface="黑体" pitchFamily="49" charset="-122"/>
                </a:rPr>
                <a:t>遵义会议召开</a:t>
              </a:r>
            </a:p>
          </p:txBody>
        </p:sp>
      </p:grpSp>
      <p:grpSp>
        <p:nvGrpSpPr>
          <p:cNvPr id="70673" name="Group 17"/>
          <p:cNvGrpSpPr>
            <a:grpSpLocks/>
          </p:cNvGrpSpPr>
          <p:nvPr/>
        </p:nvGrpSpPr>
        <p:grpSpPr bwMode="auto">
          <a:xfrm>
            <a:off x="2542118" y="3859213"/>
            <a:ext cx="2017183" cy="469900"/>
            <a:chOff x="1179" y="2387"/>
            <a:chExt cx="953" cy="296"/>
          </a:xfrm>
        </p:grpSpPr>
        <p:sp>
          <p:nvSpPr>
            <p:cNvPr id="17441" name="AutoShape 18"/>
            <p:cNvSpPr>
              <a:spLocks noChangeArrowheads="1"/>
            </p:cNvSpPr>
            <p:nvPr/>
          </p:nvSpPr>
          <p:spPr bwMode="auto">
            <a:xfrm>
              <a:off x="1202" y="2409"/>
              <a:ext cx="907" cy="274"/>
            </a:xfrm>
            <a:prstGeom prst="wedgeRoundRectCallout">
              <a:avLst>
                <a:gd name="adj1" fmla="val -1931"/>
                <a:gd name="adj2" fmla="val 112773"/>
                <a:gd name="adj3" fmla="val 16667"/>
              </a:avLst>
            </a:prstGeom>
            <a:solidFill>
              <a:srgbClr val="FF0000"/>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algn="ctr" eaLnBrk="1" hangingPunct="1"/>
              <a:endParaRPr lang="zh-CN" altLang="zh-CN" sz="2000">
                <a:latin typeface="Tahoma" pitchFamily="34" charset="0"/>
              </a:endParaRPr>
            </a:p>
          </p:txBody>
        </p:sp>
        <p:sp>
          <p:nvSpPr>
            <p:cNvPr id="17442" name="Text Box 19"/>
            <p:cNvSpPr txBox="1">
              <a:spLocks noChangeArrowheads="1"/>
            </p:cNvSpPr>
            <p:nvPr/>
          </p:nvSpPr>
          <p:spPr bwMode="auto">
            <a:xfrm>
              <a:off x="1179" y="2387"/>
              <a:ext cx="95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algn="dist" eaLnBrk="1" hangingPunct="1"/>
              <a:r>
                <a:rPr lang="zh-CN" altLang="en-US" sz="2400">
                  <a:solidFill>
                    <a:srgbClr val="FFFF00"/>
                  </a:solidFill>
                  <a:latin typeface="黑体" pitchFamily="49" charset="-122"/>
                  <a:ea typeface="黑体" pitchFamily="49" charset="-122"/>
                </a:rPr>
                <a:t>四渡赤水</a:t>
              </a:r>
            </a:p>
          </p:txBody>
        </p:sp>
      </p:grpSp>
      <p:grpSp>
        <p:nvGrpSpPr>
          <p:cNvPr id="70676" name="Group 20"/>
          <p:cNvGrpSpPr>
            <a:grpSpLocks/>
          </p:cNvGrpSpPr>
          <p:nvPr/>
        </p:nvGrpSpPr>
        <p:grpSpPr bwMode="auto">
          <a:xfrm>
            <a:off x="431801" y="3429001"/>
            <a:ext cx="732367" cy="1692275"/>
            <a:chOff x="181" y="2160"/>
            <a:chExt cx="346" cy="1066"/>
          </a:xfrm>
        </p:grpSpPr>
        <p:sp>
          <p:nvSpPr>
            <p:cNvPr id="17439" name="AutoShape 21"/>
            <p:cNvSpPr>
              <a:spLocks noChangeArrowheads="1"/>
            </p:cNvSpPr>
            <p:nvPr/>
          </p:nvSpPr>
          <p:spPr bwMode="auto">
            <a:xfrm>
              <a:off x="181" y="2160"/>
              <a:ext cx="318" cy="1066"/>
            </a:xfrm>
            <a:prstGeom prst="wedgeRoundRectCallout">
              <a:avLst>
                <a:gd name="adj1" fmla="val 128616"/>
                <a:gd name="adj2" fmla="val 4690"/>
                <a:gd name="adj3" fmla="val 16667"/>
              </a:avLst>
            </a:prstGeom>
            <a:solidFill>
              <a:srgbClr val="FF0000"/>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algn="ctr" eaLnBrk="1" hangingPunct="1"/>
              <a:endParaRPr lang="zh-CN" altLang="zh-CN" sz="2000">
                <a:latin typeface="Tahoma" pitchFamily="34" charset="0"/>
              </a:endParaRPr>
            </a:p>
          </p:txBody>
        </p:sp>
        <p:sp>
          <p:nvSpPr>
            <p:cNvPr id="17440" name="Text Box 22"/>
            <p:cNvSpPr txBox="1">
              <a:spLocks noChangeArrowheads="1"/>
            </p:cNvSpPr>
            <p:nvPr/>
          </p:nvSpPr>
          <p:spPr bwMode="auto">
            <a:xfrm>
              <a:off x="265" y="2183"/>
              <a:ext cx="262" cy="10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eaLnBrk="1" hangingPunct="1"/>
              <a:r>
                <a:rPr lang="zh-CN" altLang="en-US" sz="2400">
                  <a:solidFill>
                    <a:srgbClr val="FFFF00"/>
                  </a:solidFill>
                  <a:latin typeface="黑体" pitchFamily="49" charset="-122"/>
                  <a:ea typeface="黑体" pitchFamily="49" charset="-122"/>
                </a:rPr>
                <a:t>飞夺泸定桥</a:t>
              </a:r>
            </a:p>
          </p:txBody>
        </p:sp>
      </p:grpSp>
      <p:grpSp>
        <p:nvGrpSpPr>
          <p:cNvPr id="70679" name="Group 23"/>
          <p:cNvGrpSpPr>
            <a:grpSpLocks/>
          </p:cNvGrpSpPr>
          <p:nvPr/>
        </p:nvGrpSpPr>
        <p:grpSpPr bwMode="auto">
          <a:xfrm>
            <a:off x="1437217" y="6092825"/>
            <a:ext cx="2402416" cy="469900"/>
            <a:chOff x="679" y="3838"/>
            <a:chExt cx="1135" cy="296"/>
          </a:xfrm>
        </p:grpSpPr>
        <p:sp>
          <p:nvSpPr>
            <p:cNvPr id="17437" name="AutoShape 24"/>
            <p:cNvSpPr>
              <a:spLocks noChangeArrowheads="1"/>
            </p:cNvSpPr>
            <p:nvPr/>
          </p:nvSpPr>
          <p:spPr bwMode="auto">
            <a:xfrm>
              <a:off x="680" y="3860"/>
              <a:ext cx="1134" cy="274"/>
            </a:xfrm>
            <a:prstGeom prst="wedgeRoundRectCallout">
              <a:avLst>
                <a:gd name="adj1" fmla="val -23546"/>
                <a:gd name="adj2" fmla="val -193431"/>
                <a:gd name="adj3" fmla="val 16667"/>
              </a:avLst>
            </a:prstGeom>
            <a:solidFill>
              <a:srgbClr val="FF0000"/>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algn="ctr" eaLnBrk="1" hangingPunct="1"/>
              <a:endParaRPr lang="zh-CN" altLang="zh-CN" sz="2000">
                <a:latin typeface="Tahoma" pitchFamily="34" charset="0"/>
              </a:endParaRPr>
            </a:p>
          </p:txBody>
        </p:sp>
        <p:sp>
          <p:nvSpPr>
            <p:cNvPr id="17438" name="Text Box 25"/>
            <p:cNvSpPr txBox="1">
              <a:spLocks noChangeArrowheads="1"/>
            </p:cNvSpPr>
            <p:nvPr/>
          </p:nvSpPr>
          <p:spPr bwMode="auto">
            <a:xfrm>
              <a:off x="679" y="3838"/>
              <a:ext cx="1112" cy="288"/>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algn="dist" eaLnBrk="1" hangingPunct="1"/>
              <a:r>
                <a:rPr lang="zh-CN" altLang="en-US" sz="2400">
                  <a:solidFill>
                    <a:srgbClr val="FFFF00"/>
                  </a:solidFill>
                  <a:latin typeface="黑体" pitchFamily="49" charset="-122"/>
                  <a:ea typeface="黑体" pitchFamily="49" charset="-122"/>
                </a:rPr>
                <a:t>巧渡金沙江</a:t>
              </a:r>
            </a:p>
          </p:txBody>
        </p:sp>
      </p:grpSp>
      <p:grpSp>
        <p:nvGrpSpPr>
          <p:cNvPr id="70682" name="Group 26"/>
          <p:cNvGrpSpPr>
            <a:grpSpLocks/>
          </p:cNvGrpSpPr>
          <p:nvPr/>
        </p:nvGrpSpPr>
        <p:grpSpPr bwMode="auto">
          <a:xfrm>
            <a:off x="2159000" y="3068639"/>
            <a:ext cx="1439333" cy="471487"/>
            <a:chOff x="998" y="1888"/>
            <a:chExt cx="680" cy="297"/>
          </a:xfrm>
        </p:grpSpPr>
        <p:sp>
          <p:nvSpPr>
            <p:cNvPr id="17435" name="AutoShape 27"/>
            <p:cNvSpPr>
              <a:spLocks noChangeArrowheads="1"/>
            </p:cNvSpPr>
            <p:nvPr/>
          </p:nvSpPr>
          <p:spPr bwMode="auto">
            <a:xfrm>
              <a:off x="998" y="1911"/>
              <a:ext cx="680" cy="274"/>
            </a:xfrm>
            <a:prstGeom prst="wedgeRoundRectCallout">
              <a:avLst>
                <a:gd name="adj1" fmla="val -50000"/>
                <a:gd name="adj2" fmla="val 102190"/>
                <a:gd name="adj3" fmla="val 16667"/>
              </a:avLst>
            </a:prstGeom>
            <a:solidFill>
              <a:srgbClr val="FF0000"/>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algn="ctr" eaLnBrk="1" hangingPunct="1"/>
              <a:endParaRPr lang="zh-CN" altLang="zh-CN" sz="2000">
                <a:latin typeface="Tahoma" pitchFamily="34" charset="0"/>
              </a:endParaRPr>
            </a:p>
          </p:txBody>
        </p:sp>
        <p:sp>
          <p:nvSpPr>
            <p:cNvPr id="17436" name="Text Box 28"/>
            <p:cNvSpPr txBox="1">
              <a:spLocks noChangeArrowheads="1"/>
            </p:cNvSpPr>
            <p:nvPr/>
          </p:nvSpPr>
          <p:spPr bwMode="auto">
            <a:xfrm>
              <a:off x="998" y="1888"/>
              <a:ext cx="523"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eaLnBrk="1" hangingPunct="1"/>
              <a:r>
                <a:rPr lang="zh-CN" altLang="en-US" sz="2400">
                  <a:solidFill>
                    <a:srgbClr val="FFFF00"/>
                  </a:solidFill>
                  <a:latin typeface="黑体" pitchFamily="49" charset="-122"/>
                  <a:ea typeface="黑体" pitchFamily="49" charset="-122"/>
                </a:rPr>
                <a:t>爬雪山</a:t>
              </a:r>
            </a:p>
          </p:txBody>
        </p:sp>
      </p:grpSp>
      <p:grpSp>
        <p:nvGrpSpPr>
          <p:cNvPr id="70685" name="Group 29"/>
          <p:cNvGrpSpPr>
            <a:grpSpLocks/>
          </p:cNvGrpSpPr>
          <p:nvPr/>
        </p:nvGrpSpPr>
        <p:grpSpPr bwMode="auto">
          <a:xfrm>
            <a:off x="1079500" y="1989138"/>
            <a:ext cx="1464733" cy="469900"/>
            <a:chOff x="510" y="1253"/>
            <a:chExt cx="692" cy="296"/>
          </a:xfrm>
        </p:grpSpPr>
        <p:sp>
          <p:nvSpPr>
            <p:cNvPr id="17433" name="AutoShape 30"/>
            <p:cNvSpPr>
              <a:spLocks noChangeArrowheads="1"/>
            </p:cNvSpPr>
            <p:nvPr/>
          </p:nvSpPr>
          <p:spPr bwMode="auto">
            <a:xfrm>
              <a:off x="521" y="1275"/>
              <a:ext cx="657" cy="274"/>
            </a:xfrm>
            <a:prstGeom prst="wedgeRoundRectCallout">
              <a:avLst>
                <a:gd name="adj1" fmla="val 45889"/>
                <a:gd name="adj2" fmla="val 95986"/>
                <a:gd name="adj3" fmla="val 16667"/>
              </a:avLst>
            </a:prstGeom>
            <a:solidFill>
              <a:srgbClr val="FF0000"/>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algn="ctr" eaLnBrk="1" hangingPunct="1"/>
              <a:endParaRPr lang="zh-CN" altLang="zh-CN" sz="2000">
                <a:latin typeface="Tahoma" pitchFamily="34" charset="0"/>
              </a:endParaRPr>
            </a:p>
          </p:txBody>
        </p:sp>
        <p:sp>
          <p:nvSpPr>
            <p:cNvPr id="17434" name="Text Box 31"/>
            <p:cNvSpPr txBox="1">
              <a:spLocks noChangeArrowheads="1"/>
            </p:cNvSpPr>
            <p:nvPr/>
          </p:nvSpPr>
          <p:spPr bwMode="auto">
            <a:xfrm>
              <a:off x="510" y="1253"/>
              <a:ext cx="69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eaLnBrk="1" hangingPunct="1"/>
              <a:r>
                <a:rPr lang="zh-CN" altLang="en-US" sz="2400">
                  <a:solidFill>
                    <a:srgbClr val="FFFF00"/>
                  </a:solidFill>
                  <a:latin typeface="黑体" pitchFamily="49" charset="-122"/>
                  <a:ea typeface="黑体" pitchFamily="49" charset="-122"/>
                </a:rPr>
                <a:t>过草地</a:t>
              </a:r>
            </a:p>
          </p:txBody>
        </p:sp>
      </p:grpSp>
      <p:grpSp>
        <p:nvGrpSpPr>
          <p:cNvPr id="70688" name="Group 32"/>
          <p:cNvGrpSpPr>
            <a:grpSpLocks/>
          </p:cNvGrpSpPr>
          <p:nvPr/>
        </p:nvGrpSpPr>
        <p:grpSpPr bwMode="auto">
          <a:xfrm>
            <a:off x="6000751" y="404813"/>
            <a:ext cx="2973916" cy="1224737"/>
            <a:chOff x="2790" y="413"/>
            <a:chExt cx="1110" cy="659"/>
          </a:xfrm>
        </p:grpSpPr>
        <p:sp>
          <p:nvSpPr>
            <p:cNvPr id="17431" name="AutoShape 33"/>
            <p:cNvSpPr>
              <a:spLocks noChangeArrowheads="1"/>
            </p:cNvSpPr>
            <p:nvPr/>
          </p:nvSpPr>
          <p:spPr bwMode="auto">
            <a:xfrm>
              <a:off x="2790" y="413"/>
              <a:ext cx="1088" cy="659"/>
            </a:xfrm>
            <a:prstGeom prst="wedgeRoundRectCallout">
              <a:avLst>
                <a:gd name="adj1" fmla="val -82815"/>
                <a:gd name="adj2" fmla="val -3718"/>
                <a:gd name="adj3" fmla="val 16667"/>
              </a:avLst>
            </a:prstGeom>
            <a:solidFill>
              <a:srgbClr val="FF0000"/>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algn="ctr" eaLnBrk="1" hangingPunct="1"/>
              <a:endParaRPr lang="zh-CN" altLang="zh-CN" sz="2000">
                <a:latin typeface="Tahoma" pitchFamily="34" charset="0"/>
              </a:endParaRPr>
            </a:p>
          </p:txBody>
        </p:sp>
        <p:sp>
          <p:nvSpPr>
            <p:cNvPr id="17432" name="Text Box 34"/>
            <p:cNvSpPr txBox="1">
              <a:spLocks noChangeArrowheads="1"/>
            </p:cNvSpPr>
            <p:nvPr/>
          </p:nvSpPr>
          <p:spPr bwMode="auto">
            <a:xfrm>
              <a:off x="2812" y="436"/>
              <a:ext cx="1088" cy="4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eaLnBrk="1" hangingPunct="1"/>
              <a:r>
                <a:rPr lang="en-US" altLang="zh-CN" sz="2400" b="1">
                  <a:solidFill>
                    <a:srgbClr val="FFFF00"/>
                  </a:solidFill>
                  <a:latin typeface="黑体" pitchFamily="49" charset="-122"/>
                  <a:ea typeface="黑体" pitchFamily="49" charset="-122"/>
                </a:rPr>
                <a:t>1935</a:t>
              </a:r>
              <a:r>
                <a:rPr lang="zh-CN" altLang="en-US" sz="2400" b="1">
                  <a:solidFill>
                    <a:srgbClr val="FFFF00"/>
                  </a:solidFill>
                  <a:latin typeface="黑体" pitchFamily="49" charset="-122"/>
                  <a:ea typeface="黑体" pitchFamily="49" charset="-122"/>
                </a:rPr>
                <a:t>年</a:t>
              </a:r>
              <a:r>
                <a:rPr lang="en-US" altLang="zh-CN" sz="2400" b="1">
                  <a:solidFill>
                    <a:srgbClr val="FFFF00"/>
                  </a:solidFill>
                  <a:latin typeface="黑体" pitchFamily="49" charset="-122"/>
                  <a:ea typeface="黑体" pitchFamily="49" charset="-122"/>
                </a:rPr>
                <a:t>10</a:t>
              </a:r>
              <a:r>
                <a:rPr lang="zh-CN" altLang="en-US" sz="2400" b="1">
                  <a:solidFill>
                    <a:srgbClr val="FFFF00"/>
                  </a:solidFill>
                  <a:latin typeface="黑体" pitchFamily="49" charset="-122"/>
                  <a:ea typeface="黑体" pitchFamily="49" charset="-122"/>
                </a:rPr>
                <a:t>月</a:t>
              </a:r>
              <a:r>
                <a:rPr lang="en-US" altLang="zh-CN" sz="2400" b="1">
                  <a:solidFill>
                    <a:srgbClr val="FFFF00"/>
                  </a:solidFill>
                  <a:latin typeface="黑体" pitchFamily="49" charset="-122"/>
                  <a:ea typeface="黑体" pitchFamily="49" charset="-122"/>
                </a:rPr>
                <a:t>,</a:t>
              </a:r>
              <a:r>
                <a:rPr lang="zh-CN" altLang="en-US" sz="2400" b="1">
                  <a:solidFill>
                    <a:srgbClr val="FFFF00"/>
                  </a:solidFill>
                  <a:latin typeface="黑体" pitchFamily="49" charset="-122"/>
                  <a:ea typeface="黑体" pitchFamily="49" charset="-122"/>
                </a:rPr>
                <a:t>红一方面军胜利到达</a:t>
              </a:r>
              <a:r>
                <a:rPr lang="zh-CN" altLang="en-US" sz="2400" b="1">
                  <a:solidFill>
                    <a:srgbClr val="0000CC"/>
                  </a:solidFill>
                  <a:latin typeface="黑体" pitchFamily="49" charset="-122"/>
                  <a:ea typeface="黑体" pitchFamily="49" charset="-122"/>
                </a:rPr>
                <a:t>陕北</a:t>
              </a:r>
            </a:p>
          </p:txBody>
        </p:sp>
      </p:grpSp>
      <p:grpSp>
        <p:nvGrpSpPr>
          <p:cNvPr id="70691" name="Group 35"/>
          <p:cNvGrpSpPr>
            <a:grpSpLocks/>
          </p:cNvGrpSpPr>
          <p:nvPr/>
        </p:nvGrpSpPr>
        <p:grpSpPr bwMode="auto">
          <a:xfrm>
            <a:off x="0" y="692151"/>
            <a:ext cx="3024717" cy="1235075"/>
            <a:chOff x="68" y="595"/>
            <a:chExt cx="1270" cy="635"/>
          </a:xfrm>
        </p:grpSpPr>
        <p:sp>
          <p:nvSpPr>
            <p:cNvPr id="17429" name="AutoShape 36"/>
            <p:cNvSpPr>
              <a:spLocks noChangeArrowheads="1"/>
            </p:cNvSpPr>
            <p:nvPr/>
          </p:nvSpPr>
          <p:spPr bwMode="auto">
            <a:xfrm>
              <a:off x="114" y="618"/>
              <a:ext cx="1156" cy="612"/>
            </a:xfrm>
            <a:prstGeom prst="wedgeRoundRectCallout">
              <a:avLst>
                <a:gd name="adj1" fmla="val 82005"/>
                <a:gd name="adj2" fmla="val 14870"/>
                <a:gd name="adj3" fmla="val 16667"/>
              </a:avLst>
            </a:prstGeom>
            <a:solidFill>
              <a:srgbClr val="FF0000"/>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algn="ctr" eaLnBrk="1" hangingPunct="1"/>
              <a:endParaRPr lang="zh-CN" altLang="zh-CN" sz="2000">
                <a:latin typeface="Tahoma" pitchFamily="34" charset="0"/>
              </a:endParaRPr>
            </a:p>
          </p:txBody>
        </p:sp>
        <p:sp>
          <p:nvSpPr>
            <p:cNvPr id="17430" name="Text Box 37"/>
            <p:cNvSpPr txBox="1">
              <a:spLocks noChangeArrowheads="1"/>
            </p:cNvSpPr>
            <p:nvPr/>
          </p:nvSpPr>
          <p:spPr bwMode="auto">
            <a:xfrm>
              <a:off x="68" y="595"/>
              <a:ext cx="1270" cy="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eaLnBrk="1" hangingPunct="1"/>
              <a:r>
                <a:rPr lang="en-US" altLang="zh-CN" sz="2400" b="1">
                  <a:solidFill>
                    <a:srgbClr val="FFFF00"/>
                  </a:solidFill>
                  <a:latin typeface="黑体" pitchFamily="49" charset="-122"/>
                  <a:ea typeface="黑体" pitchFamily="49" charset="-122"/>
                </a:rPr>
                <a:t>1936</a:t>
              </a:r>
              <a:r>
                <a:rPr lang="zh-CN" altLang="en-US" sz="2400" b="1">
                  <a:solidFill>
                    <a:srgbClr val="FFFF00"/>
                  </a:solidFill>
                  <a:latin typeface="黑体" pitchFamily="49" charset="-122"/>
                  <a:ea typeface="黑体" pitchFamily="49" charset="-122"/>
                </a:rPr>
                <a:t>年</a:t>
              </a:r>
              <a:r>
                <a:rPr lang="en-US" altLang="zh-CN" sz="2400" b="1">
                  <a:solidFill>
                    <a:srgbClr val="FFFF00"/>
                  </a:solidFill>
                  <a:latin typeface="黑体" pitchFamily="49" charset="-122"/>
                  <a:ea typeface="黑体" pitchFamily="49" charset="-122"/>
                </a:rPr>
                <a:t>10</a:t>
              </a:r>
              <a:r>
                <a:rPr lang="zh-CN" altLang="en-US" sz="2400" b="1">
                  <a:solidFill>
                    <a:srgbClr val="FFFF00"/>
                  </a:solidFill>
                  <a:latin typeface="黑体" pitchFamily="49" charset="-122"/>
                  <a:ea typeface="黑体" pitchFamily="49" charset="-122"/>
                </a:rPr>
                <a:t>月</a:t>
              </a:r>
              <a:r>
                <a:rPr lang="en-US" altLang="zh-CN" sz="2400" b="1">
                  <a:solidFill>
                    <a:srgbClr val="FFFF00"/>
                  </a:solidFill>
                  <a:latin typeface="黑体" pitchFamily="49" charset="-122"/>
                  <a:ea typeface="黑体" pitchFamily="49" charset="-122"/>
                </a:rPr>
                <a:t>, </a:t>
              </a:r>
              <a:r>
                <a:rPr lang="zh-CN" altLang="en-US" sz="2400" b="1">
                  <a:solidFill>
                    <a:srgbClr val="FFFF00"/>
                  </a:solidFill>
                  <a:latin typeface="黑体" pitchFamily="49" charset="-122"/>
                  <a:ea typeface="黑体" pitchFamily="49" charset="-122"/>
                </a:rPr>
                <a:t>三大主力在</a:t>
              </a:r>
              <a:r>
                <a:rPr lang="zh-CN" altLang="en-US" sz="2400" b="1">
                  <a:solidFill>
                    <a:srgbClr val="0000CC"/>
                  </a:solidFill>
                  <a:latin typeface="黑体" pitchFamily="49" charset="-122"/>
                  <a:ea typeface="黑体" pitchFamily="49" charset="-122"/>
                </a:rPr>
                <a:t>会宁</a:t>
              </a:r>
              <a:r>
                <a:rPr lang="zh-CN" altLang="en-US" sz="2400" b="1">
                  <a:solidFill>
                    <a:srgbClr val="FFFF00"/>
                  </a:solidFill>
                  <a:latin typeface="黑体" pitchFamily="49" charset="-122"/>
                  <a:ea typeface="黑体" pitchFamily="49" charset="-122"/>
                </a:rPr>
                <a:t>会师</a:t>
              </a:r>
            </a:p>
          </p:txBody>
        </p:sp>
      </p:grpSp>
      <p:sp>
        <p:nvSpPr>
          <p:cNvPr id="17428" name="Oval 41"/>
          <p:cNvSpPr>
            <a:spLocks noChangeArrowheads="1"/>
          </p:cNvSpPr>
          <p:nvPr/>
        </p:nvSpPr>
        <p:spPr bwMode="auto">
          <a:xfrm>
            <a:off x="3215217" y="1412876"/>
            <a:ext cx="480483" cy="360363"/>
          </a:xfrm>
          <a:prstGeom prst="ellipse">
            <a:avLst/>
          </a:prstGeom>
          <a:solidFill>
            <a:srgbClr val="FF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Times New Roman" pitchFamily="18" charset="0"/>
                <a:ea typeface="宋体" pitchFamily="2" charset="-122"/>
              </a:defRPr>
            </a:lvl9pPr>
          </a:lstStyle>
          <a:p>
            <a:pPr algn="ctr" eaLnBrk="1" hangingPunct="1"/>
            <a:r>
              <a:rPr kumimoji="1" lang="zh-CN" altLang="en-US" sz="1400" b="1">
                <a:solidFill>
                  <a:schemeClr val="bg1"/>
                </a:solidFill>
              </a:rPr>
              <a:t>会宁</a:t>
            </a:r>
          </a:p>
        </p:txBody>
      </p:sp>
    </p:spTree>
    <p:extLst>
      <p:ext uri="{BB962C8B-B14F-4D97-AF65-F5344CB8AC3E}">
        <p14:creationId xmlns:p14="http://schemas.microsoft.com/office/powerpoint/2010/main" val="149426351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70659"/>
                                        </p:tgtEl>
                                        <p:attrNameLst>
                                          <p:attrName>style.visibility</p:attrName>
                                        </p:attrNameLst>
                                      </p:cBhvr>
                                      <p:to>
                                        <p:strVal val="visible"/>
                                      </p:to>
                                    </p:set>
                                    <p:animEffect transition="in" filter="wipe(up)">
                                      <p:cBhvr>
                                        <p:cTn id="7" dur="2000"/>
                                        <p:tgtEl>
                                          <p:spTgt spid="70659"/>
                                        </p:tgtEl>
                                      </p:cBhvr>
                                    </p:animEffect>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par>
                          <p:cTn id="8" fill="hold" nodeType="afterGroup">
                            <p:stCondLst>
                              <p:cond delay="2000"/>
                            </p:stCondLst>
                            <p:childTnLst>
                              <p:par>
                                <p:cTn id="9" presetID="22" presetClass="entr" presetSubtype="4" fill="hold" nodeType="afterEffect">
                                  <p:stCondLst>
                                    <p:cond delay="0"/>
                                  </p:stCondLst>
                                  <p:childTnLst>
                                    <p:set>
                                      <p:cBhvr>
                                        <p:cTn id="10" dur="1" fill="hold">
                                          <p:stCondLst>
                                            <p:cond delay="0"/>
                                          </p:stCondLst>
                                        </p:cTn>
                                        <p:tgtEl>
                                          <p:spTgt spid="70673"/>
                                        </p:tgtEl>
                                        <p:attrNameLst>
                                          <p:attrName>style.visibility</p:attrName>
                                        </p:attrNameLst>
                                      </p:cBhvr>
                                      <p:to>
                                        <p:strVal val="visible"/>
                                      </p:to>
                                    </p:set>
                                    <p:animEffect transition="in" filter="wipe(down)">
                                      <p:cBhvr>
                                        <p:cTn id="11" dur="500"/>
                                        <p:tgtEl>
                                          <p:spTgt spid="7067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2" fill="hold" nodeType="clickEffect">
                                  <p:stCondLst>
                                    <p:cond delay="0"/>
                                  </p:stCondLst>
                                  <p:childTnLst>
                                    <p:set>
                                      <p:cBhvr>
                                        <p:cTn id="15" dur="1" fill="hold">
                                          <p:stCondLst>
                                            <p:cond delay="0"/>
                                          </p:stCondLst>
                                        </p:cTn>
                                        <p:tgtEl>
                                          <p:spTgt spid="70660"/>
                                        </p:tgtEl>
                                        <p:attrNameLst>
                                          <p:attrName>style.visibility</p:attrName>
                                        </p:attrNameLst>
                                      </p:cBhvr>
                                      <p:to>
                                        <p:strVal val="visible"/>
                                      </p:to>
                                    </p:set>
                                    <p:animEffect transition="in" filter="wipe(right)">
                                      <p:cBhvr>
                                        <p:cTn id="16" dur="1000"/>
                                        <p:tgtEl>
                                          <p:spTgt spid="70660"/>
                                        </p:tgtEl>
                                      </p:cBhvr>
                                    </p:animEffect>
                                  </p:childTnLst>
                                  <p:subTnLst>
                                    <p:audio>
                                      <p:cMediaNode>
                                        <p:cTn display="0" masterRel="sameClick">
                                          <p:stCondLst>
                                            <p:cond evt="begin" delay="0">
                                              <p:tn val="14"/>
                                            </p:cond>
                                          </p:stCondLst>
                                          <p:endCondLst>
                                            <p:cond evt="onStopAudio" delay="0">
                                              <p:tgtEl>
                                                <p:sldTgt/>
                                              </p:tgtEl>
                                            </p:cond>
                                          </p:endCondLst>
                                        </p:cTn>
                                        <p:tgtEl>
                                          <p:sndTgt r:embed="rId2" name="type.wav"/>
                                        </p:tgtEl>
                                      </p:cMediaNode>
                                    </p:audio>
                                  </p:subTnLst>
                                </p:cTn>
                              </p:par>
                            </p:childTnLst>
                          </p:cTn>
                        </p:par>
                        <p:par>
                          <p:cTn id="17" fill="hold" nodeType="afterGroup">
                            <p:stCondLst>
                              <p:cond delay="1000"/>
                            </p:stCondLst>
                            <p:childTnLst>
                              <p:par>
                                <p:cTn id="18" presetID="22" presetClass="entr" presetSubtype="1" fill="hold" nodeType="afterEffect">
                                  <p:stCondLst>
                                    <p:cond delay="0"/>
                                  </p:stCondLst>
                                  <p:childTnLst>
                                    <p:set>
                                      <p:cBhvr>
                                        <p:cTn id="19" dur="1" fill="hold">
                                          <p:stCondLst>
                                            <p:cond delay="0"/>
                                          </p:stCondLst>
                                        </p:cTn>
                                        <p:tgtEl>
                                          <p:spTgt spid="70679"/>
                                        </p:tgtEl>
                                        <p:attrNameLst>
                                          <p:attrName>style.visibility</p:attrName>
                                        </p:attrNameLst>
                                      </p:cBhvr>
                                      <p:to>
                                        <p:strVal val="visible"/>
                                      </p:to>
                                    </p:set>
                                    <p:animEffect transition="in" filter="wipe(up)">
                                      <p:cBhvr>
                                        <p:cTn id="20" dur="500"/>
                                        <p:tgtEl>
                                          <p:spTgt spid="70679"/>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4" fill="hold" nodeType="clickEffect">
                                  <p:stCondLst>
                                    <p:cond delay="0"/>
                                  </p:stCondLst>
                                  <p:childTnLst>
                                    <p:set>
                                      <p:cBhvr>
                                        <p:cTn id="24" dur="1" fill="hold">
                                          <p:stCondLst>
                                            <p:cond delay="0"/>
                                          </p:stCondLst>
                                        </p:cTn>
                                        <p:tgtEl>
                                          <p:spTgt spid="70661"/>
                                        </p:tgtEl>
                                        <p:attrNameLst>
                                          <p:attrName>style.visibility</p:attrName>
                                        </p:attrNameLst>
                                      </p:cBhvr>
                                      <p:to>
                                        <p:strVal val="visible"/>
                                      </p:to>
                                    </p:set>
                                    <p:animEffect transition="in" filter="wipe(down)">
                                      <p:cBhvr>
                                        <p:cTn id="25" dur="1000"/>
                                        <p:tgtEl>
                                          <p:spTgt spid="70661"/>
                                        </p:tgtEl>
                                      </p:cBhvr>
                                    </p:animEffect>
                                  </p:childTnLst>
                                  <p:subTnLst>
                                    <p:audio>
                                      <p:cMediaNode>
                                        <p:cTn display="0" masterRel="sameClick">
                                          <p:stCondLst>
                                            <p:cond evt="begin" delay="0">
                                              <p:tn val="23"/>
                                            </p:cond>
                                          </p:stCondLst>
                                          <p:endCondLst>
                                            <p:cond evt="onStopAudio" delay="0">
                                              <p:tgtEl>
                                                <p:sldTgt/>
                                              </p:tgtEl>
                                            </p:cond>
                                          </p:endCondLst>
                                        </p:cTn>
                                        <p:tgtEl>
                                          <p:sndTgt r:embed="rId2" name="type.wav"/>
                                        </p:tgtEl>
                                      </p:cMediaNode>
                                    </p:audio>
                                  </p:subTnLst>
                                </p:cTn>
                              </p:par>
                            </p:childTnLst>
                          </p:cTn>
                        </p:par>
                        <p:par>
                          <p:cTn id="26" fill="hold" nodeType="afterGroup">
                            <p:stCondLst>
                              <p:cond delay="1000"/>
                            </p:stCondLst>
                            <p:childTnLst>
                              <p:par>
                                <p:cTn id="27" presetID="22" presetClass="entr" presetSubtype="2" fill="hold" nodeType="afterEffect">
                                  <p:stCondLst>
                                    <p:cond delay="0"/>
                                  </p:stCondLst>
                                  <p:childTnLst>
                                    <p:set>
                                      <p:cBhvr>
                                        <p:cTn id="28" dur="1" fill="hold">
                                          <p:stCondLst>
                                            <p:cond delay="0"/>
                                          </p:stCondLst>
                                        </p:cTn>
                                        <p:tgtEl>
                                          <p:spTgt spid="70676"/>
                                        </p:tgtEl>
                                        <p:attrNameLst>
                                          <p:attrName>style.visibility</p:attrName>
                                        </p:attrNameLst>
                                      </p:cBhvr>
                                      <p:to>
                                        <p:strVal val="visible"/>
                                      </p:to>
                                    </p:set>
                                    <p:animEffect transition="in" filter="wipe(right)">
                                      <p:cBhvr>
                                        <p:cTn id="29" dur="500"/>
                                        <p:tgtEl>
                                          <p:spTgt spid="70676"/>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4" fill="hold" nodeType="clickEffect">
                                  <p:stCondLst>
                                    <p:cond delay="0"/>
                                  </p:stCondLst>
                                  <p:childTnLst>
                                    <p:set>
                                      <p:cBhvr>
                                        <p:cTn id="33" dur="1" fill="hold">
                                          <p:stCondLst>
                                            <p:cond delay="0"/>
                                          </p:stCondLst>
                                        </p:cTn>
                                        <p:tgtEl>
                                          <p:spTgt spid="70662"/>
                                        </p:tgtEl>
                                        <p:attrNameLst>
                                          <p:attrName>style.visibility</p:attrName>
                                        </p:attrNameLst>
                                      </p:cBhvr>
                                      <p:to>
                                        <p:strVal val="visible"/>
                                      </p:to>
                                    </p:set>
                                    <p:animEffect transition="in" filter="wipe(down)">
                                      <p:cBhvr>
                                        <p:cTn id="34" dur="1000"/>
                                        <p:tgtEl>
                                          <p:spTgt spid="70662"/>
                                        </p:tgtEl>
                                      </p:cBhvr>
                                    </p:animEffect>
                                  </p:childTnLst>
                                  <p:subTnLst>
                                    <p:audio>
                                      <p:cMediaNode>
                                        <p:cTn display="0" masterRel="sameClick">
                                          <p:stCondLst>
                                            <p:cond evt="begin" delay="0">
                                              <p:tn val="32"/>
                                            </p:cond>
                                          </p:stCondLst>
                                          <p:endCondLst>
                                            <p:cond evt="onStopAudio" delay="0">
                                              <p:tgtEl>
                                                <p:sldTgt/>
                                              </p:tgtEl>
                                            </p:cond>
                                          </p:endCondLst>
                                        </p:cTn>
                                        <p:tgtEl>
                                          <p:sndTgt r:embed="rId2" name="type.wav"/>
                                        </p:tgtEl>
                                      </p:cMediaNode>
                                    </p:audio>
                                  </p:subTnLst>
                                </p:cTn>
                              </p:par>
                            </p:childTnLst>
                          </p:cTn>
                        </p:par>
                        <p:par>
                          <p:cTn id="35" fill="hold" nodeType="afterGroup">
                            <p:stCondLst>
                              <p:cond delay="1000"/>
                            </p:stCondLst>
                            <p:childTnLst>
                              <p:par>
                                <p:cTn id="36" presetID="22" presetClass="entr" presetSubtype="4" fill="hold" nodeType="afterEffect">
                                  <p:stCondLst>
                                    <p:cond delay="0"/>
                                  </p:stCondLst>
                                  <p:childTnLst>
                                    <p:set>
                                      <p:cBhvr>
                                        <p:cTn id="37" dur="1" fill="hold">
                                          <p:stCondLst>
                                            <p:cond delay="0"/>
                                          </p:stCondLst>
                                        </p:cTn>
                                        <p:tgtEl>
                                          <p:spTgt spid="70682"/>
                                        </p:tgtEl>
                                        <p:attrNameLst>
                                          <p:attrName>style.visibility</p:attrName>
                                        </p:attrNameLst>
                                      </p:cBhvr>
                                      <p:to>
                                        <p:strVal val="visible"/>
                                      </p:to>
                                    </p:set>
                                    <p:animEffect transition="in" filter="wipe(down)">
                                      <p:cBhvr>
                                        <p:cTn id="38" dur="500"/>
                                        <p:tgtEl>
                                          <p:spTgt spid="70682"/>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4" fill="hold" nodeType="clickEffect">
                                  <p:stCondLst>
                                    <p:cond delay="0"/>
                                  </p:stCondLst>
                                  <p:childTnLst>
                                    <p:set>
                                      <p:cBhvr>
                                        <p:cTn id="42" dur="1" fill="hold">
                                          <p:stCondLst>
                                            <p:cond delay="0"/>
                                          </p:stCondLst>
                                        </p:cTn>
                                        <p:tgtEl>
                                          <p:spTgt spid="70663"/>
                                        </p:tgtEl>
                                        <p:attrNameLst>
                                          <p:attrName>style.visibility</p:attrName>
                                        </p:attrNameLst>
                                      </p:cBhvr>
                                      <p:to>
                                        <p:strVal val="visible"/>
                                      </p:to>
                                    </p:set>
                                    <p:animEffect transition="in" filter="wipe(down)">
                                      <p:cBhvr>
                                        <p:cTn id="43" dur="1000"/>
                                        <p:tgtEl>
                                          <p:spTgt spid="70663"/>
                                        </p:tgtEl>
                                      </p:cBhvr>
                                    </p:animEffect>
                                  </p:childTnLst>
                                  <p:subTnLst>
                                    <p:audio>
                                      <p:cMediaNode>
                                        <p:cTn display="0" masterRel="sameClick">
                                          <p:stCondLst>
                                            <p:cond evt="begin" delay="0">
                                              <p:tn val="41"/>
                                            </p:cond>
                                          </p:stCondLst>
                                          <p:endCondLst>
                                            <p:cond evt="onStopAudio" delay="0">
                                              <p:tgtEl>
                                                <p:sldTgt/>
                                              </p:tgtEl>
                                            </p:cond>
                                          </p:endCondLst>
                                        </p:cTn>
                                        <p:tgtEl>
                                          <p:sndTgt r:embed="rId2" name="type.wav"/>
                                        </p:tgtEl>
                                      </p:cMediaNode>
                                    </p:audio>
                                  </p:subTnLst>
                                </p:cTn>
                              </p:par>
                            </p:childTnLst>
                          </p:cTn>
                        </p:par>
                        <p:par>
                          <p:cTn id="44" fill="hold" nodeType="afterGroup">
                            <p:stCondLst>
                              <p:cond delay="1000"/>
                            </p:stCondLst>
                            <p:childTnLst>
                              <p:par>
                                <p:cTn id="45" presetID="22" presetClass="entr" presetSubtype="4" fill="hold" nodeType="afterEffect">
                                  <p:stCondLst>
                                    <p:cond delay="0"/>
                                  </p:stCondLst>
                                  <p:childTnLst>
                                    <p:set>
                                      <p:cBhvr>
                                        <p:cTn id="46" dur="1" fill="hold">
                                          <p:stCondLst>
                                            <p:cond delay="0"/>
                                          </p:stCondLst>
                                        </p:cTn>
                                        <p:tgtEl>
                                          <p:spTgt spid="70685"/>
                                        </p:tgtEl>
                                        <p:attrNameLst>
                                          <p:attrName>style.visibility</p:attrName>
                                        </p:attrNameLst>
                                      </p:cBhvr>
                                      <p:to>
                                        <p:strVal val="visible"/>
                                      </p:to>
                                    </p:set>
                                    <p:animEffect transition="in" filter="wipe(down)">
                                      <p:cBhvr>
                                        <p:cTn id="47" dur="500"/>
                                        <p:tgtEl>
                                          <p:spTgt spid="70685"/>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4" fill="hold" nodeType="clickEffect">
                                  <p:stCondLst>
                                    <p:cond delay="0"/>
                                  </p:stCondLst>
                                  <p:childTnLst>
                                    <p:set>
                                      <p:cBhvr>
                                        <p:cTn id="51" dur="1" fill="hold">
                                          <p:stCondLst>
                                            <p:cond delay="0"/>
                                          </p:stCondLst>
                                        </p:cTn>
                                        <p:tgtEl>
                                          <p:spTgt spid="70664"/>
                                        </p:tgtEl>
                                        <p:attrNameLst>
                                          <p:attrName>style.visibility</p:attrName>
                                        </p:attrNameLst>
                                      </p:cBhvr>
                                      <p:to>
                                        <p:strVal val="visible"/>
                                      </p:to>
                                    </p:set>
                                    <p:animEffect transition="in" filter="wipe(down)">
                                      <p:cBhvr>
                                        <p:cTn id="52" dur="1000"/>
                                        <p:tgtEl>
                                          <p:spTgt spid="70664"/>
                                        </p:tgtEl>
                                      </p:cBhvr>
                                    </p:animEffect>
                                  </p:childTnLst>
                                  <p:subTnLst>
                                    <p:audio>
                                      <p:cMediaNode>
                                        <p:cTn display="0" masterRel="sameClick">
                                          <p:stCondLst>
                                            <p:cond evt="begin" delay="0">
                                              <p:tn val="50"/>
                                            </p:cond>
                                          </p:stCondLst>
                                          <p:endCondLst>
                                            <p:cond evt="onStopAudio" delay="0">
                                              <p:tgtEl>
                                                <p:sldTgt/>
                                              </p:tgtEl>
                                            </p:cond>
                                          </p:endCondLst>
                                        </p:cTn>
                                        <p:tgtEl>
                                          <p:sndTgt r:embed="rId2" name="type.wav"/>
                                        </p:tgtEl>
                                      </p:cMediaNode>
                                    </p:audio>
                                  </p:subTnLst>
                                </p:cTn>
                              </p:par>
                            </p:childTnLst>
                          </p:cTn>
                        </p:par>
                        <p:par>
                          <p:cTn id="53" fill="hold" nodeType="afterGroup">
                            <p:stCondLst>
                              <p:cond delay="1000"/>
                            </p:stCondLst>
                            <p:childTnLst>
                              <p:par>
                                <p:cTn id="54" presetID="22" presetClass="entr" presetSubtype="8" fill="hold" nodeType="afterEffect">
                                  <p:stCondLst>
                                    <p:cond delay="0"/>
                                  </p:stCondLst>
                                  <p:childTnLst>
                                    <p:set>
                                      <p:cBhvr>
                                        <p:cTn id="55" dur="1" fill="hold">
                                          <p:stCondLst>
                                            <p:cond delay="0"/>
                                          </p:stCondLst>
                                        </p:cTn>
                                        <p:tgtEl>
                                          <p:spTgt spid="70688"/>
                                        </p:tgtEl>
                                        <p:attrNameLst>
                                          <p:attrName>style.visibility</p:attrName>
                                        </p:attrNameLst>
                                      </p:cBhvr>
                                      <p:to>
                                        <p:strVal val="visible"/>
                                      </p:to>
                                    </p:set>
                                    <p:animEffect transition="in" filter="wipe(left)">
                                      <p:cBhvr>
                                        <p:cTn id="56" dur="500"/>
                                        <p:tgtEl>
                                          <p:spTgt spid="70688"/>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22" presetClass="entr" presetSubtype="2" fill="hold" nodeType="clickEffect">
                                  <p:stCondLst>
                                    <p:cond delay="0"/>
                                  </p:stCondLst>
                                  <p:childTnLst>
                                    <p:set>
                                      <p:cBhvr>
                                        <p:cTn id="60" dur="1" fill="hold">
                                          <p:stCondLst>
                                            <p:cond delay="0"/>
                                          </p:stCondLst>
                                        </p:cTn>
                                        <p:tgtEl>
                                          <p:spTgt spid="70665"/>
                                        </p:tgtEl>
                                        <p:attrNameLst>
                                          <p:attrName>style.visibility</p:attrName>
                                        </p:attrNameLst>
                                      </p:cBhvr>
                                      <p:to>
                                        <p:strVal val="visible"/>
                                      </p:to>
                                    </p:set>
                                    <p:animEffect transition="in" filter="wipe(right)">
                                      <p:cBhvr>
                                        <p:cTn id="61" dur="1000"/>
                                        <p:tgtEl>
                                          <p:spTgt spid="70665"/>
                                        </p:tgtEl>
                                      </p:cBhvr>
                                    </p:animEffect>
                                  </p:childTnLst>
                                </p:cTn>
                              </p:par>
                            </p:childTnLst>
                          </p:cTn>
                        </p:par>
                        <p:par>
                          <p:cTn id="62" fill="hold" nodeType="afterGroup">
                            <p:stCondLst>
                              <p:cond delay="1000"/>
                            </p:stCondLst>
                            <p:childTnLst>
                              <p:par>
                                <p:cTn id="63" presetID="22" presetClass="entr" presetSubtype="2" fill="hold" nodeType="afterEffect">
                                  <p:stCondLst>
                                    <p:cond delay="0"/>
                                  </p:stCondLst>
                                  <p:childTnLst>
                                    <p:set>
                                      <p:cBhvr>
                                        <p:cTn id="64" dur="1" fill="hold">
                                          <p:stCondLst>
                                            <p:cond delay="0"/>
                                          </p:stCondLst>
                                        </p:cTn>
                                        <p:tgtEl>
                                          <p:spTgt spid="70691"/>
                                        </p:tgtEl>
                                        <p:attrNameLst>
                                          <p:attrName>style.visibility</p:attrName>
                                        </p:attrNameLst>
                                      </p:cBhvr>
                                      <p:to>
                                        <p:strVal val="visible"/>
                                      </p:to>
                                    </p:set>
                                    <p:animEffect transition="in" filter="wipe(right)">
                                      <p:cBhvr>
                                        <p:cTn id="65" dur="500"/>
                                        <p:tgtEl>
                                          <p:spTgt spid="706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sp>
        <p:nvSpPr>
          <p:cNvPr id="90113" name="Rectangle 1"/>
          <p:cNvSpPr>
            <a:spLocks noChangeArrowheads="1"/>
          </p:cNvSpPr>
          <p:nvPr/>
        </p:nvSpPr>
        <p:spPr bwMode="auto">
          <a:xfrm>
            <a:off x="719403" y="551481"/>
            <a:ext cx="10753195" cy="4431978"/>
          </a:xfrm>
          <a:prstGeom prst="rect">
            <a:avLst/>
          </a:prstGeom>
        </p:spPr>
        <p:txBody>
          <a:bodyPr wrap="square" lIns="121917" tIns="60958" rIns="121917" bIns="60958">
            <a:spAutoFit/>
          </a:bodyPr>
          <a:lstStyle/>
          <a:p>
            <a:pPr algn="just"/>
            <a:r>
              <a:rPr lang="en-US" altLang="zh-CN" sz="3500" b="1" dirty="0">
                <a:solidFill>
                  <a:schemeClr val="bg1"/>
                </a:solidFill>
                <a:latin typeface="Songti SC Black" panose="02010600040101010101" pitchFamily="2" charset="-122"/>
                <a:ea typeface="Songti SC Black" panose="02010600040101010101" pitchFamily="2" charset="-122"/>
              </a:rPr>
              <a:t>    </a:t>
            </a:r>
            <a:r>
              <a:rPr lang="zh-CN" altLang="en-US" sz="3500" b="1" dirty="0">
                <a:solidFill>
                  <a:schemeClr val="bg1"/>
                </a:solidFill>
                <a:latin typeface="Songti SC Black" panose="02010600040101010101" pitchFamily="2" charset="-122"/>
                <a:ea typeface="Songti SC Black" panose="02010600040101010101" pitchFamily="2" charset="-122"/>
              </a:rPr>
              <a:t>中央红军长征从</a:t>
            </a:r>
            <a:r>
              <a:rPr lang="zh-CN" altLang="zh-CN" sz="3500" b="1" dirty="0">
                <a:solidFill>
                  <a:schemeClr val="bg1"/>
                </a:solidFill>
                <a:latin typeface="Songti SC Black" panose="02010600040101010101" pitchFamily="2" charset="-122"/>
                <a:ea typeface="Songti SC Black" panose="02010600040101010101" pitchFamily="2" charset="-122"/>
              </a:rPr>
              <a:t>1934</a:t>
            </a:r>
            <a:r>
              <a:rPr lang="zh-CN" altLang="en-US" sz="3500" b="1" dirty="0">
                <a:solidFill>
                  <a:schemeClr val="bg1"/>
                </a:solidFill>
                <a:latin typeface="Songti SC Black" panose="02010600040101010101" pitchFamily="2" charset="-122"/>
                <a:ea typeface="Songti SC Black" panose="02010600040101010101" pitchFamily="2" charset="-122"/>
              </a:rPr>
              <a:t>年</a:t>
            </a:r>
            <a:r>
              <a:rPr lang="zh-CN" altLang="zh-CN" sz="3500" b="1" dirty="0">
                <a:solidFill>
                  <a:schemeClr val="bg1"/>
                </a:solidFill>
                <a:latin typeface="Songti SC Black" panose="02010600040101010101" pitchFamily="2" charset="-122"/>
                <a:ea typeface="Songti SC Black" panose="02010600040101010101" pitchFamily="2" charset="-122"/>
              </a:rPr>
              <a:t>10</a:t>
            </a:r>
            <a:r>
              <a:rPr lang="zh-CN" altLang="en-US" sz="3500" b="1" dirty="0">
                <a:solidFill>
                  <a:schemeClr val="bg1"/>
                </a:solidFill>
                <a:latin typeface="Songti SC Black" panose="02010600040101010101" pitchFamily="2" charset="-122"/>
                <a:ea typeface="Songti SC Black" panose="02010600040101010101" pitchFamily="2" charset="-122"/>
              </a:rPr>
              <a:t>月至</a:t>
            </a:r>
            <a:r>
              <a:rPr lang="zh-CN" altLang="zh-CN" sz="3500" b="1" dirty="0">
                <a:solidFill>
                  <a:schemeClr val="bg1"/>
                </a:solidFill>
                <a:latin typeface="Songti SC Black" panose="02010600040101010101" pitchFamily="2" charset="-122"/>
                <a:ea typeface="Songti SC Black" panose="02010600040101010101" pitchFamily="2" charset="-122"/>
              </a:rPr>
              <a:t>1935</a:t>
            </a:r>
            <a:r>
              <a:rPr lang="zh-CN" altLang="en-US" sz="3500" b="1" dirty="0">
                <a:solidFill>
                  <a:schemeClr val="bg1"/>
                </a:solidFill>
                <a:latin typeface="Songti SC Black" panose="02010600040101010101" pitchFamily="2" charset="-122"/>
                <a:ea typeface="Songti SC Black" panose="02010600040101010101" pitchFamily="2" charset="-122"/>
              </a:rPr>
              <a:t>年</a:t>
            </a:r>
            <a:r>
              <a:rPr lang="zh-CN" altLang="zh-CN" sz="3500" b="1" dirty="0">
                <a:solidFill>
                  <a:schemeClr val="bg1"/>
                </a:solidFill>
                <a:latin typeface="Songti SC Black" panose="02010600040101010101" pitchFamily="2" charset="-122"/>
                <a:ea typeface="Songti SC Black" panose="02010600040101010101" pitchFamily="2" charset="-122"/>
              </a:rPr>
              <a:t>10</a:t>
            </a:r>
            <a:r>
              <a:rPr lang="zh-CN" altLang="en-US" sz="3500" b="1" dirty="0">
                <a:solidFill>
                  <a:schemeClr val="bg1"/>
                </a:solidFill>
                <a:latin typeface="Songti SC Black" panose="02010600040101010101" pitchFamily="2" charset="-122"/>
                <a:ea typeface="Songti SC Black" panose="02010600040101010101" pitchFamily="2" charset="-122"/>
              </a:rPr>
              <a:t>月</a:t>
            </a:r>
            <a:r>
              <a:rPr lang="zh-CN" altLang="en-US" sz="3500" b="1">
                <a:solidFill>
                  <a:schemeClr val="bg1"/>
                </a:solidFill>
                <a:latin typeface="Songti SC Black" panose="02010600040101010101" pitchFamily="2" charset="-122"/>
                <a:ea typeface="Songti SC Black" panose="02010600040101010101" pitchFamily="2" charset="-122"/>
              </a:rPr>
              <a:t>，行军</a:t>
            </a:r>
            <a:r>
              <a:rPr lang="en-US" altLang="zh-CN" sz="3500" b="1" dirty="0">
                <a:solidFill>
                  <a:schemeClr val="bg1"/>
                </a:solidFill>
                <a:latin typeface="Songti SC Black" panose="02010600040101010101" pitchFamily="2" charset="-122"/>
                <a:ea typeface="Songti SC Black" panose="02010600040101010101" pitchFamily="2" charset="-122"/>
              </a:rPr>
              <a:t>368</a:t>
            </a:r>
            <a:r>
              <a:rPr lang="zh-CN" altLang="en-US" sz="3500" b="1" dirty="0">
                <a:solidFill>
                  <a:schemeClr val="bg1"/>
                </a:solidFill>
                <a:latin typeface="Songti SC Black" panose="02010600040101010101" pitchFamily="2" charset="-122"/>
                <a:ea typeface="Songti SC Black" panose="02010600040101010101" pitchFamily="2" charset="-122"/>
              </a:rPr>
              <a:t>天，</a:t>
            </a:r>
            <a:r>
              <a:rPr lang="zh-CN" altLang="zh-CN" sz="3500" b="1" dirty="0">
                <a:solidFill>
                  <a:schemeClr val="bg1"/>
                </a:solidFill>
                <a:latin typeface="Songti SC Black" panose="02010600040101010101" pitchFamily="2" charset="-122"/>
                <a:ea typeface="Songti SC Black" panose="02010600040101010101" pitchFamily="2" charset="-122"/>
              </a:rPr>
              <a:t>长驱二万五千里，</a:t>
            </a:r>
            <a:r>
              <a:rPr lang="zh-CN" altLang="en-US" sz="3500" b="1" dirty="0">
                <a:solidFill>
                  <a:schemeClr val="bg1"/>
                </a:solidFill>
                <a:latin typeface="Songti SC Black" panose="02010600040101010101" pitchFamily="2" charset="-122"/>
                <a:ea typeface="Songti SC Black" panose="02010600040101010101" pitchFamily="2" charset="-122"/>
              </a:rPr>
              <a:t>纵横</a:t>
            </a:r>
            <a:r>
              <a:rPr lang="zh-CN" altLang="zh-CN" sz="3500" b="1" dirty="0">
                <a:solidFill>
                  <a:schemeClr val="bg1"/>
                </a:solidFill>
                <a:latin typeface="Songti SC Black" panose="02010600040101010101" pitchFamily="2" charset="-122"/>
                <a:ea typeface="Songti SC Black" panose="02010600040101010101" pitchFamily="2" charset="-122"/>
              </a:rPr>
              <a:t>11</a:t>
            </a:r>
            <a:r>
              <a:rPr lang="zh-CN" altLang="en-US" sz="3500" b="1" dirty="0">
                <a:solidFill>
                  <a:schemeClr val="bg1"/>
                </a:solidFill>
                <a:latin typeface="Songti SC Black" panose="02010600040101010101" pitchFamily="2" charset="-122"/>
                <a:ea typeface="Songti SC Black" panose="02010600040101010101" pitchFamily="2" charset="-122"/>
              </a:rPr>
              <a:t>个省份；途中总共翻越</a:t>
            </a:r>
            <a:r>
              <a:rPr lang="zh-CN" altLang="zh-CN" sz="3500" b="1" dirty="0">
                <a:solidFill>
                  <a:schemeClr val="bg1"/>
                </a:solidFill>
                <a:latin typeface="Songti SC Black" panose="02010600040101010101" pitchFamily="2" charset="-122"/>
                <a:ea typeface="Songti SC Black" panose="02010600040101010101" pitchFamily="2" charset="-122"/>
              </a:rPr>
              <a:t>18</a:t>
            </a:r>
            <a:r>
              <a:rPr lang="zh-CN" altLang="en-US" sz="3500" b="1" dirty="0">
                <a:solidFill>
                  <a:schemeClr val="bg1"/>
                </a:solidFill>
                <a:latin typeface="Songti SC Black" panose="02010600040101010101" pitchFamily="2" charset="-122"/>
                <a:ea typeface="Songti SC Black" panose="02010600040101010101" pitchFamily="2" charset="-122"/>
              </a:rPr>
              <a:t>座山脉，其中五座</a:t>
            </a:r>
            <a:r>
              <a:rPr lang="zh-CN" altLang="en-US" sz="3500" b="1">
                <a:solidFill>
                  <a:schemeClr val="bg1"/>
                </a:solidFill>
                <a:latin typeface="Songti SC Black" panose="02010600040101010101" pitchFamily="2" charset="-122"/>
                <a:ea typeface="Songti SC Black" panose="02010600040101010101" pitchFamily="2" charset="-122"/>
              </a:rPr>
              <a:t>终年积雪</a:t>
            </a:r>
            <a:r>
              <a:rPr lang="en-US" altLang="zh-CN" sz="3500" b="1" dirty="0">
                <a:solidFill>
                  <a:schemeClr val="bg1"/>
                </a:solidFill>
                <a:latin typeface="Songti SC Black" panose="02010600040101010101" pitchFamily="2" charset="-122"/>
                <a:ea typeface="Songti SC Black" panose="02010600040101010101" pitchFamily="2" charset="-122"/>
              </a:rPr>
              <a:t>(</a:t>
            </a:r>
            <a:r>
              <a:rPr lang="zh-CN" altLang="en-US" sz="3500" b="1" dirty="0">
                <a:solidFill>
                  <a:schemeClr val="bg1"/>
                </a:solidFill>
                <a:latin typeface="Songti SC Black" panose="02010600040101010101" pitchFamily="2" charset="-122"/>
                <a:ea typeface="Songti SC Black" panose="02010600040101010101" pitchFamily="2" charset="-122"/>
              </a:rPr>
              <a:t>雪山行程共</a:t>
            </a:r>
            <a:r>
              <a:rPr lang="zh-CN" altLang="zh-CN" sz="3500" b="1">
                <a:solidFill>
                  <a:schemeClr val="bg1"/>
                </a:solidFill>
                <a:latin typeface="Songti SC Black" panose="02010600040101010101" pitchFamily="2" charset="-122"/>
                <a:ea typeface="Songti SC Black" panose="02010600040101010101" pitchFamily="2" charset="-122"/>
              </a:rPr>
              <a:t>2700</a:t>
            </a:r>
            <a:r>
              <a:rPr lang="zh-CN" altLang="en-US" sz="3500" b="1">
                <a:solidFill>
                  <a:schemeClr val="bg1"/>
                </a:solidFill>
                <a:latin typeface="Songti SC Black" panose="02010600040101010101" pitchFamily="2" charset="-122"/>
                <a:ea typeface="Songti SC Black" panose="02010600040101010101" pitchFamily="2" charset="-122"/>
              </a:rPr>
              <a:t>里</a:t>
            </a:r>
            <a:r>
              <a:rPr lang="en-US" altLang="zh-CN" sz="3500" b="1" dirty="0">
                <a:solidFill>
                  <a:schemeClr val="bg1"/>
                </a:solidFill>
                <a:latin typeface="Songti SC Black" panose="02010600040101010101" pitchFamily="2" charset="-122"/>
                <a:ea typeface="Songti SC Black" panose="02010600040101010101" pitchFamily="2" charset="-122"/>
              </a:rPr>
              <a:t>)</a:t>
            </a:r>
            <a:r>
              <a:rPr lang="zh-CN" altLang="en-US" sz="3500" b="1" dirty="0">
                <a:solidFill>
                  <a:schemeClr val="bg1"/>
                </a:solidFill>
                <a:latin typeface="Songti SC Black" panose="02010600040101010101" pitchFamily="2" charset="-122"/>
                <a:ea typeface="Songti SC Black" panose="02010600040101010101" pitchFamily="2" charset="-122"/>
              </a:rPr>
              <a:t>；走过</a:t>
            </a:r>
            <a:r>
              <a:rPr lang="zh-CN" altLang="en-US" sz="3500" b="1">
                <a:solidFill>
                  <a:schemeClr val="bg1"/>
                </a:solidFill>
                <a:latin typeface="Songti SC Black" panose="02010600040101010101" pitchFamily="2" charset="-122"/>
                <a:ea typeface="Songti SC Black" panose="02010600040101010101" pitchFamily="2" charset="-122"/>
              </a:rPr>
              <a:t>茫茫沼泽地</a:t>
            </a:r>
            <a:r>
              <a:rPr lang="en-US" altLang="zh-CN" sz="3500" b="1" dirty="0">
                <a:solidFill>
                  <a:schemeClr val="bg1"/>
                </a:solidFill>
                <a:latin typeface="Songti SC Black" panose="02010600040101010101" pitchFamily="2" charset="-122"/>
                <a:ea typeface="Songti SC Black" panose="02010600040101010101" pitchFamily="2" charset="-122"/>
              </a:rPr>
              <a:t>(</a:t>
            </a:r>
            <a:r>
              <a:rPr lang="zh-CN" altLang="en-US" sz="3500" b="1" dirty="0">
                <a:solidFill>
                  <a:schemeClr val="bg1"/>
                </a:solidFill>
                <a:latin typeface="Songti SC Black" panose="02010600040101010101" pitchFamily="2" charset="-122"/>
                <a:ea typeface="Songti SC Black" panose="02010600040101010101" pitchFamily="2" charset="-122"/>
              </a:rPr>
              <a:t>沼泽地行程共</a:t>
            </a:r>
            <a:r>
              <a:rPr lang="zh-CN" altLang="zh-CN" sz="3500" b="1">
                <a:solidFill>
                  <a:schemeClr val="bg1"/>
                </a:solidFill>
                <a:latin typeface="Songti SC Black" panose="02010600040101010101" pitchFamily="2" charset="-122"/>
                <a:ea typeface="Songti SC Black" panose="02010600040101010101" pitchFamily="2" charset="-122"/>
              </a:rPr>
              <a:t>600</a:t>
            </a:r>
            <a:r>
              <a:rPr lang="zh-CN" altLang="en-US" sz="3500" b="1">
                <a:solidFill>
                  <a:schemeClr val="bg1"/>
                </a:solidFill>
                <a:latin typeface="Songti SC Black" panose="02010600040101010101" pitchFamily="2" charset="-122"/>
                <a:ea typeface="Songti SC Black" panose="02010600040101010101" pitchFamily="2" charset="-122"/>
              </a:rPr>
              <a:t>里</a:t>
            </a:r>
            <a:r>
              <a:rPr lang="en-US" altLang="zh-CN" sz="3500" b="1" dirty="0">
                <a:solidFill>
                  <a:schemeClr val="bg1"/>
                </a:solidFill>
                <a:latin typeface="Songti SC Black" panose="02010600040101010101" pitchFamily="2" charset="-122"/>
                <a:ea typeface="Songti SC Black" panose="02010600040101010101" pitchFamily="2" charset="-122"/>
              </a:rPr>
              <a:t>)</a:t>
            </a:r>
            <a:r>
              <a:rPr lang="zh-CN" altLang="en-US" sz="3500" b="1" dirty="0">
                <a:solidFill>
                  <a:schemeClr val="bg1"/>
                </a:solidFill>
                <a:latin typeface="Songti SC Black" panose="02010600040101010101" pitchFamily="2" charset="-122"/>
                <a:ea typeface="Songti SC Black" panose="02010600040101010101" pitchFamily="2" charset="-122"/>
              </a:rPr>
              <a:t>；渡过</a:t>
            </a:r>
            <a:r>
              <a:rPr lang="zh-CN" altLang="zh-CN" sz="3500" b="1" dirty="0">
                <a:solidFill>
                  <a:schemeClr val="bg1"/>
                </a:solidFill>
                <a:latin typeface="Songti SC Black" panose="02010600040101010101" pitchFamily="2" charset="-122"/>
                <a:ea typeface="Songti SC Black" panose="02010600040101010101" pitchFamily="2" charset="-122"/>
              </a:rPr>
              <a:t>24</a:t>
            </a:r>
            <a:r>
              <a:rPr lang="zh-CN" altLang="en-US" sz="3500" b="1" dirty="0">
                <a:solidFill>
                  <a:schemeClr val="bg1"/>
                </a:solidFill>
                <a:latin typeface="Songti SC Black" panose="02010600040101010101" pitchFamily="2" charset="-122"/>
                <a:ea typeface="Songti SC Black" panose="02010600040101010101" pitchFamily="2" charset="-122"/>
              </a:rPr>
              <a:t>条河流。打过大小战斗</a:t>
            </a:r>
            <a:r>
              <a:rPr lang="zh-CN" altLang="zh-CN" sz="3500" b="1" dirty="0">
                <a:solidFill>
                  <a:schemeClr val="bg1"/>
                </a:solidFill>
                <a:latin typeface="Songti SC Black" panose="02010600040101010101" pitchFamily="2" charset="-122"/>
                <a:ea typeface="Songti SC Black" panose="02010600040101010101" pitchFamily="2" charset="-122"/>
              </a:rPr>
              <a:t>300</a:t>
            </a:r>
            <a:r>
              <a:rPr lang="zh-CN" altLang="en-US" sz="3500" b="1" dirty="0">
                <a:solidFill>
                  <a:schemeClr val="bg1"/>
                </a:solidFill>
                <a:latin typeface="Songti SC Black" panose="02010600040101010101" pitchFamily="2" charset="-122"/>
                <a:ea typeface="Songti SC Black" panose="02010600040101010101" pitchFamily="2" charset="-122"/>
              </a:rPr>
              <a:t>多次；</a:t>
            </a:r>
            <a:r>
              <a:rPr lang="zh-CN" altLang="en-US" sz="3500" b="1">
                <a:solidFill>
                  <a:schemeClr val="bg1"/>
                </a:solidFill>
                <a:latin typeface="Songti SC Black" panose="02010600040101010101" pitchFamily="2" charset="-122"/>
                <a:ea typeface="Songti SC Black" panose="02010600040101010101" pitchFamily="2" charset="-122"/>
              </a:rPr>
              <a:t>占领过</a:t>
            </a:r>
            <a:r>
              <a:rPr lang="en-US" altLang="zh-CN" sz="3500" b="1" dirty="0">
                <a:solidFill>
                  <a:schemeClr val="bg1"/>
                </a:solidFill>
                <a:latin typeface="Songti SC Black" panose="02010600040101010101" pitchFamily="2" charset="-122"/>
                <a:ea typeface="Songti SC Black" panose="02010600040101010101" pitchFamily="2" charset="-122"/>
              </a:rPr>
              <a:t>62</a:t>
            </a:r>
            <a:r>
              <a:rPr lang="zh-CN" altLang="en-US" sz="3500" b="1" dirty="0">
                <a:solidFill>
                  <a:schemeClr val="bg1"/>
                </a:solidFill>
                <a:latin typeface="Songti SC Black" panose="02010600040101010101" pitchFamily="2" charset="-122"/>
                <a:ea typeface="Songti SC Black" panose="02010600040101010101" pitchFamily="2" charset="-122"/>
              </a:rPr>
              <a:t>座城市；打败或躲过追击的中央军</a:t>
            </a:r>
            <a:r>
              <a:rPr lang="zh-CN" altLang="en-US" sz="3500" b="1">
                <a:solidFill>
                  <a:schemeClr val="bg1"/>
                </a:solidFill>
                <a:latin typeface="Songti SC Black" panose="02010600040101010101" pitchFamily="2" charset="-122"/>
                <a:ea typeface="Songti SC Black" panose="02010600040101010101" pitchFamily="2" charset="-122"/>
              </a:rPr>
              <a:t>；突破</a:t>
            </a:r>
            <a:r>
              <a:rPr lang="en-US" altLang="zh-CN" sz="3500" b="1" dirty="0">
                <a:solidFill>
                  <a:schemeClr val="bg1"/>
                </a:solidFill>
                <a:latin typeface="Songti SC Black" panose="02010600040101010101" pitchFamily="2" charset="-122"/>
                <a:ea typeface="Songti SC Black" panose="02010600040101010101" pitchFamily="2" charset="-122"/>
              </a:rPr>
              <a:t>10</a:t>
            </a:r>
            <a:r>
              <a:rPr lang="zh-CN" altLang="en-US" sz="3500" b="1" dirty="0">
                <a:solidFill>
                  <a:schemeClr val="bg1"/>
                </a:solidFill>
                <a:latin typeface="Songti SC Black" panose="02010600040101010101" pitchFamily="2" charset="-122"/>
                <a:ea typeface="Songti SC Black" panose="02010600040101010101" pitchFamily="2" charset="-122"/>
              </a:rPr>
              <a:t>个地方军阀的包围堵截。平均</a:t>
            </a:r>
            <a:r>
              <a:rPr lang="zh-CN" altLang="en-US" sz="3500" b="1">
                <a:solidFill>
                  <a:schemeClr val="bg1"/>
                </a:solidFill>
                <a:latin typeface="Songti SC Black" panose="02010600040101010101" pitchFamily="2" charset="-122"/>
                <a:ea typeface="Songti SC Black" panose="02010600040101010101" pitchFamily="2" charset="-122"/>
              </a:rPr>
              <a:t>每天行军</a:t>
            </a:r>
            <a:r>
              <a:rPr lang="en-US" altLang="zh-CN" sz="3500" b="1" dirty="0">
                <a:solidFill>
                  <a:schemeClr val="bg1"/>
                </a:solidFill>
                <a:latin typeface="Songti SC Black" panose="02010600040101010101" pitchFamily="2" charset="-122"/>
                <a:ea typeface="Songti SC Black" panose="02010600040101010101" pitchFamily="2" charset="-122"/>
              </a:rPr>
              <a:t>71</a:t>
            </a:r>
            <a:r>
              <a:rPr lang="zh-CN" altLang="en-US" sz="3500" b="1" dirty="0">
                <a:solidFill>
                  <a:schemeClr val="bg1"/>
                </a:solidFill>
                <a:latin typeface="Songti SC Black" panose="02010600040101010101" pitchFamily="2" charset="-122"/>
                <a:ea typeface="Songti SC Black" panose="02010600040101010101" pitchFamily="2" charset="-122"/>
              </a:rPr>
              <a:t>华里，一支军队要在地球上最险峻的地带保持这样的平均速度，堪称奇迹。</a:t>
            </a:r>
          </a:p>
        </p:txBody>
      </p:sp>
    </p:spTree>
    <p:extLst>
      <p:ext uri="{BB962C8B-B14F-4D97-AF65-F5344CB8AC3E}">
        <p14:creationId xmlns:p14="http://schemas.microsoft.com/office/powerpoint/2010/main" val="36779396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56934" y="330886"/>
            <a:ext cx="7981672" cy="584775"/>
          </a:xfrm>
          <a:prstGeom prst="rect">
            <a:avLst/>
          </a:prstGeom>
          <a:noFill/>
        </p:spPr>
        <p:txBody>
          <a:bodyPr wrap="none" rtlCol="0">
            <a:spAutoFit/>
          </a:bodyPr>
          <a:lstStyle/>
          <a:p>
            <a:r>
              <a:rPr lang="zh-CN" altLang="en-US" sz="3200" b="1" dirty="0" smtClean="0">
                <a:latin typeface="华文中宋" panose="02010600040101010101" pitchFamily="2" charset="-122"/>
                <a:ea typeface="华文中宋" panose="02010600040101010101" pitchFamily="2" charset="-122"/>
              </a:rPr>
              <a:t>长征的意义在于打开了中国革命的新局面？</a:t>
            </a:r>
            <a:endParaRPr lang="zh-CN" altLang="en-US" sz="3200" b="1" dirty="0">
              <a:latin typeface="华文中宋" panose="02010600040101010101" pitchFamily="2" charset="-122"/>
              <a:ea typeface="华文中宋" panose="02010600040101010101" pitchFamily="2" charset="-122"/>
            </a:endParaRPr>
          </a:p>
        </p:txBody>
      </p:sp>
      <p:sp>
        <p:nvSpPr>
          <p:cNvPr id="4" name="TextBox 3"/>
          <p:cNvSpPr txBox="1"/>
          <p:nvPr/>
        </p:nvSpPr>
        <p:spPr>
          <a:xfrm>
            <a:off x="541867" y="1456266"/>
            <a:ext cx="11226800" cy="4154984"/>
          </a:xfrm>
          <a:prstGeom prst="rect">
            <a:avLst/>
          </a:prstGeom>
          <a:noFill/>
        </p:spPr>
        <p:txBody>
          <a:bodyPr wrap="square" rtlCol="0">
            <a:spAutoFit/>
          </a:bodyPr>
          <a:lstStyle/>
          <a:p>
            <a:r>
              <a:rPr lang="zh-CN" altLang="en-US" sz="2400" b="1" dirty="0" smtClean="0">
                <a:solidFill>
                  <a:srgbClr val="C00000"/>
                </a:solidFill>
                <a:latin typeface="华文细黑" panose="02010600040101010101" pitchFamily="2" charset="-122"/>
                <a:ea typeface="华文细黑" panose="02010600040101010101" pitchFamily="2" charset="-122"/>
              </a:rPr>
              <a:t>一是使中国革命转危为安。</a:t>
            </a:r>
            <a:r>
              <a:rPr lang="zh-CN" altLang="en-US" sz="2400" b="1" dirty="0" smtClean="0">
                <a:latin typeface="华文细黑" panose="02010600040101010101" pitchFamily="2" charset="-122"/>
                <a:ea typeface="华文细黑" panose="02010600040101010101" pitchFamily="2" charset="-122"/>
              </a:rPr>
              <a:t>中国共产党解决了领导问题，战胜了党内危机；党中央和红军主力胜利完成战略转移，粉碎了国民党反动派扼杀中国革命，消灭共产党和红军的企图。</a:t>
            </a:r>
            <a:endParaRPr lang="en-US" altLang="zh-CN" sz="2400" b="1" dirty="0" smtClean="0">
              <a:latin typeface="华文细黑" panose="02010600040101010101" pitchFamily="2" charset="-122"/>
              <a:ea typeface="华文细黑" panose="02010600040101010101" pitchFamily="2" charset="-122"/>
            </a:endParaRPr>
          </a:p>
          <a:p>
            <a:r>
              <a:rPr lang="zh-CN" altLang="en-US" sz="2400" b="1" dirty="0" smtClean="0">
                <a:solidFill>
                  <a:srgbClr val="C00000"/>
                </a:solidFill>
                <a:latin typeface="华文细黑" panose="02010600040101010101" pitchFamily="2" charset="-122"/>
                <a:ea typeface="华文细黑" panose="02010600040101010101" pitchFamily="2" charset="-122"/>
              </a:rPr>
              <a:t>二是红过长征锻炼和保存下来的革命骨干</a:t>
            </a:r>
            <a:r>
              <a:rPr lang="zh-CN" altLang="en-US" sz="2400" b="1" dirty="0" smtClean="0">
                <a:latin typeface="华文细黑" panose="02010600040101010101" pitchFamily="2" charset="-122"/>
                <a:ea typeface="华文细黑" panose="02010600040101010101" pitchFamily="2" charset="-122"/>
              </a:rPr>
              <a:t>，成为以后领导抗日战争和人民解放战争的主干。</a:t>
            </a:r>
            <a:endParaRPr lang="en-US" altLang="zh-CN" sz="2400" b="1" dirty="0" smtClean="0">
              <a:latin typeface="华文细黑" panose="02010600040101010101" pitchFamily="2" charset="-122"/>
              <a:ea typeface="华文细黑" panose="02010600040101010101" pitchFamily="2" charset="-122"/>
            </a:endParaRPr>
          </a:p>
          <a:p>
            <a:r>
              <a:rPr lang="zh-CN" altLang="en-US" sz="2400" b="1" dirty="0" smtClean="0">
                <a:latin typeface="华文细黑" panose="02010600040101010101" pitchFamily="2" charset="-122"/>
                <a:ea typeface="华文细黑" panose="02010600040101010101" pitchFamily="2" charset="-122"/>
              </a:rPr>
              <a:t>三是跨越十几个省，总行程数万里的长征沿途</a:t>
            </a:r>
            <a:r>
              <a:rPr lang="zh-CN" altLang="en-US" sz="2400" b="1" dirty="0" smtClean="0">
                <a:solidFill>
                  <a:srgbClr val="C00000"/>
                </a:solidFill>
                <a:latin typeface="华文细黑" panose="02010600040101010101" pitchFamily="2" charset="-122"/>
                <a:ea typeface="华文细黑" panose="02010600040101010101" pitchFamily="2" charset="-122"/>
              </a:rPr>
              <a:t>播下革命的种子</a:t>
            </a:r>
            <a:r>
              <a:rPr lang="zh-CN" altLang="en-US" sz="2400" b="1" dirty="0" smtClean="0">
                <a:latin typeface="华文细黑" panose="02010600040101010101" pitchFamily="2" charset="-122"/>
                <a:ea typeface="华文细黑" panose="02010600040101010101" pitchFamily="2" charset="-122"/>
              </a:rPr>
              <a:t>，其传奇故事传遍国内外，表明中国共产党和中国工农红军具有战胜任何困难的无比顽强的生命力，是一支不可战胜的力量。</a:t>
            </a:r>
            <a:endParaRPr lang="en-US" altLang="zh-CN" sz="2400" b="1" dirty="0" smtClean="0">
              <a:latin typeface="华文细黑" panose="02010600040101010101" pitchFamily="2" charset="-122"/>
              <a:ea typeface="华文细黑" panose="02010600040101010101" pitchFamily="2" charset="-122"/>
            </a:endParaRPr>
          </a:p>
          <a:p>
            <a:r>
              <a:rPr lang="zh-CN" altLang="en-US" sz="2400" b="1" dirty="0" smtClean="0">
                <a:latin typeface="华文细黑" panose="02010600040101010101" pitchFamily="2" charset="-122"/>
                <a:ea typeface="华文细黑" panose="02010600040101010101" pitchFamily="2" charset="-122"/>
              </a:rPr>
              <a:t>四是长征中红军表现出来的坚定的共产主义理想、革命必胜的信念、艰苦奋斗的精神和一往无前、革命必胜的信念、艰苦奋斗的精神和一往无前、不怕牺牲的英雄气概，构成了伟大的</a:t>
            </a:r>
            <a:r>
              <a:rPr lang="zh-CN" altLang="en-US" sz="2400" b="1" dirty="0" smtClean="0">
                <a:solidFill>
                  <a:srgbClr val="C00000"/>
                </a:solidFill>
                <a:latin typeface="华文细黑" panose="02010600040101010101" pitchFamily="2" charset="-122"/>
                <a:ea typeface="华文细黑" panose="02010600040101010101" pitchFamily="2" charset="-122"/>
              </a:rPr>
              <a:t>长征精神</a:t>
            </a:r>
            <a:r>
              <a:rPr lang="zh-CN" altLang="en-US" sz="2400" b="1" dirty="0" smtClean="0">
                <a:latin typeface="华文细黑" panose="02010600040101010101" pitchFamily="2" charset="-122"/>
                <a:ea typeface="华文细黑" panose="02010600040101010101" pitchFamily="2" charset="-122"/>
              </a:rPr>
              <a:t>，成为激励共产党和人民军队不断前进的</a:t>
            </a:r>
            <a:r>
              <a:rPr lang="zh-CN" altLang="en-US" sz="2400" b="1" dirty="0" smtClean="0">
                <a:solidFill>
                  <a:srgbClr val="C00000"/>
                </a:solidFill>
                <a:latin typeface="华文细黑" panose="02010600040101010101" pitchFamily="2" charset="-122"/>
                <a:ea typeface="华文细黑" panose="02010600040101010101" pitchFamily="2" charset="-122"/>
              </a:rPr>
              <a:t>强大动力</a:t>
            </a:r>
            <a:r>
              <a:rPr lang="zh-CN" altLang="en-US" sz="2400" b="1" dirty="0" smtClean="0">
                <a:latin typeface="华文中宋" panose="02010600040101010101" pitchFamily="2" charset="-122"/>
                <a:ea typeface="华文中宋" panose="02010600040101010101" pitchFamily="2" charset="-122"/>
              </a:rPr>
              <a:t>。</a:t>
            </a:r>
            <a:endParaRPr lang="zh-CN" altLang="en-US" sz="2400" b="1" dirty="0">
              <a:latin typeface="华文中宋" panose="02010600040101010101" pitchFamily="2" charset="-122"/>
              <a:ea typeface="华文中宋" panose="02010600040101010101" pitchFamily="2" charset="-122"/>
            </a:endParaRPr>
          </a:p>
        </p:txBody>
      </p:sp>
    </p:spTree>
    <p:extLst>
      <p:ext uri="{BB962C8B-B14F-4D97-AF65-F5344CB8AC3E}">
        <p14:creationId xmlns:p14="http://schemas.microsoft.com/office/powerpoint/2010/main" val="322398491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327</TotalTime>
  <Words>1193</Words>
  <Application>Microsoft Office PowerPoint</Application>
  <PresentationFormat>自定义</PresentationFormat>
  <Paragraphs>154</Paragraphs>
  <Slides>18</Slides>
  <Notes>3</Notes>
  <HiddenSlides>0</HiddenSlides>
  <MMClips>3</MMClips>
  <ScaleCrop>false</ScaleCrop>
  <HeadingPairs>
    <vt:vector size="4" baseType="variant">
      <vt:variant>
        <vt:lpstr>主题</vt:lpstr>
      </vt:variant>
      <vt:variant>
        <vt:i4>1</vt:i4>
      </vt:variant>
      <vt:variant>
        <vt:lpstr>幻灯片标题</vt:lpstr>
      </vt:variant>
      <vt:variant>
        <vt:i4>18</vt:i4>
      </vt:variant>
    </vt:vector>
  </HeadingPairs>
  <TitlesOfParts>
    <vt:vector size="19"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长征1</vt:lpstr>
      <vt:lpstr>PowerPoint 演示文稿</vt:lpstr>
      <vt:lpstr>长征1</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杜炎</dc:creator>
  <cp:lastModifiedBy>user</cp:lastModifiedBy>
  <cp:revision>358</cp:revision>
  <dcterms:created xsi:type="dcterms:W3CDTF">2015-12-09T06:46:00Z</dcterms:created>
  <dcterms:modified xsi:type="dcterms:W3CDTF">2019-12-10T02:24:33Z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2052-11.1.0.9175</vt:lpwstr>
  </property>
</Properties>
</file>