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29"/>
  </p:notesMasterIdLst>
  <p:sldIdLst>
    <p:sldId id="257" r:id="rId2"/>
    <p:sldId id="276" r:id="rId3"/>
    <p:sldId id="317" r:id="rId4"/>
    <p:sldId id="318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16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B733E-E2F6-4424-89F2-2B3941E39707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1039C-5538-4636-946E-6CE234E1EE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71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E3A11-92F8-4D4C-9C85-392A53446BB7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30820CF-B880-4189-942D-D702A7CBA730}" type="datetimeFigureOut">
              <a:rPr lang="zh-CN" altLang="en-US" smtClean="0"/>
              <a:t>2018/12/21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xh\AppData\Roaming\Tencent\Users\181070200\QQ\WinTemp\RichOle\I~$S$54(OJ)~Q%7d5YVVCSXU2.pn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file:///C:\Users\sxh\AppData\Roaming\Tencent\Users\181070200\QQ\WinTemp\RichOle\2I@1XDUVC5PZ%25VNA~YPNILD.pn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&#25991;&#26126;&#24320;&#21270;.MPG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191" y="2564904"/>
            <a:ext cx="9134951" cy="100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第</a:t>
            </a:r>
            <a:r>
              <a:rPr lang="en-US" altLang="zh-CN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22</a:t>
            </a: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课  不断发展的现代社会</a:t>
            </a:r>
            <a:endParaRPr lang="zh-CN" altLang="en-US" sz="3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汉仪大宋简" pitchFamily="49" charset="-122"/>
              <a:ea typeface="汉仪大宋简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26557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5046971"/>
            <a:ext cx="25527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-2547" y="43543"/>
            <a:ext cx="21852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新课导入</a:t>
            </a:r>
            <a:endParaRPr lang="zh-CN" altLang="en-U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25203" y="154959"/>
            <a:ext cx="663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5G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504" y="620688"/>
            <a:ext cx="88569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solidFill>
                  <a:srgbClr val="7030A0"/>
                </a:solidFill>
              </a:rPr>
              <a:t>        </a:t>
            </a:r>
            <a:r>
              <a:rPr lang="en-US" altLang="zh-CN" sz="2000" dirty="0">
                <a:solidFill>
                  <a:srgbClr val="7030A0"/>
                </a:solidFill>
              </a:rPr>
              <a:t>2016</a:t>
            </a:r>
            <a:r>
              <a:rPr lang="zh-CN" altLang="en-US" sz="2000" dirty="0">
                <a:solidFill>
                  <a:srgbClr val="7030A0"/>
                </a:solidFill>
              </a:rPr>
              <a:t>年</a:t>
            </a:r>
            <a:r>
              <a:rPr lang="en-US" altLang="zh-CN" sz="2000" dirty="0">
                <a:solidFill>
                  <a:srgbClr val="7030A0"/>
                </a:solidFill>
              </a:rPr>
              <a:t>11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16</a:t>
            </a:r>
            <a:r>
              <a:rPr lang="zh-CN" altLang="en-US" sz="2000" dirty="0">
                <a:solidFill>
                  <a:srgbClr val="7030A0"/>
                </a:solidFill>
              </a:rPr>
              <a:t>日，举办于浙江省嘉兴市桐乡市乌镇的第三届世界互联网大会 </a:t>
            </a:r>
            <a:r>
              <a:rPr lang="en-US" altLang="zh-CN" sz="2000" dirty="0" smtClean="0">
                <a:solidFill>
                  <a:srgbClr val="7030A0"/>
                </a:solidFill>
              </a:rPr>
              <a:t> </a:t>
            </a:r>
            <a:r>
              <a:rPr lang="zh-CN" altLang="en-US" sz="2000" dirty="0">
                <a:solidFill>
                  <a:srgbClr val="7030A0"/>
                </a:solidFill>
              </a:rPr>
              <a:t>，美国高通公司带来的可以实现“万物互联”的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技术原型入选</a:t>
            </a:r>
            <a:r>
              <a:rPr lang="en-US" altLang="zh-CN" sz="2000" dirty="0">
                <a:solidFill>
                  <a:srgbClr val="7030A0"/>
                </a:solidFill>
              </a:rPr>
              <a:t>15</a:t>
            </a:r>
            <a:r>
              <a:rPr lang="zh-CN" altLang="en-US" sz="2000" dirty="0">
                <a:solidFill>
                  <a:srgbClr val="7030A0"/>
                </a:solidFill>
              </a:rPr>
              <a:t>项“黑科技”</a:t>
            </a:r>
            <a:r>
              <a:rPr lang="en-US" altLang="zh-CN" sz="2000" dirty="0">
                <a:solidFill>
                  <a:srgbClr val="7030A0"/>
                </a:solidFill>
              </a:rPr>
              <a:t>——</a:t>
            </a:r>
            <a:r>
              <a:rPr lang="zh-CN" altLang="en-US" sz="2000" dirty="0">
                <a:solidFill>
                  <a:srgbClr val="7030A0"/>
                </a:solidFill>
              </a:rPr>
              <a:t>世界互联网领先成果。高通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向千兆移动网络和人工智能迈进 </a:t>
            </a:r>
            <a:r>
              <a:rPr lang="en-US" altLang="zh-CN" sz="2000" dirty="0" smtClean="0">
                <a:solidFill>
                  <a:srgbClr val="7030A0"/>
                </a:solidFill>
              </a:rPr>
              <a:t> </a:t>
            </a:r>
            <a:r>
              <a:rPr lang="zh-CN" altLang="en-US" sz="2000" dirty="0">
                <a:solidFill>
                  <a:srgbClr val="7030A0"/>
                </a:solidFill>
              </a:rPr>
              <a:t>。</a:t>
            </a:r>
          </a:p>
          <a:p>
            <a:r>
              <a:rPr lang="zh-CN" altLang="en-US" sz="2000" dirty="0" smtClean="0">
                <a:solidFill>
                  <a:srgbClr val="7030A0"/>
                </a:solidFill>
              </a:rPr>
              <a:t>       第五代</a:t>
            </a:r>
            <a:r>
              <a:rPr lang="zh-CN" altLang="en-US" sz="2000" dirty="0">
                <a:solidFill>
                  <a:srgbClr val="7030A0"/>
                </a:solidFill>
              </a:rPr>
              <a:t>移动电话行动通信标准，也称第五代移动通信技术，外语缩写：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。也是</a:t>
            </a:r>
            <a:r>
              <a:rPr lang="en-US" altLang="zh-CN" sz="2000" dirty="0">
                <a:solidFill>
                  <a:srgbClr val="7030A0"/>
                </a:solidFill>
              </a:rPr>
              <a:t>4G</a:t>
            </a:r>
            <a:r>
              <a:rPr lang="zh-CN" altLang="en-US" sz="2000" dirty="0">
                <a:solidFill>
                  <a:srgbClr val="7030A0"/>
                </a:solidFill>
              </a:rPr>
              <a:t>之后的延伸，正在研究中。目前还没有任何电信公司或标准订定组织（像</a:t>
            </a:r>
            <a:r>
              <a:rPr lang="en-US" altLang="zh-CN" sz="2000" dirty="0">
                <a:solidFill>
                  <a:srgbClr val="7030A0"/>
                </a:solidFill>
              </a:rPr>
              <a:t>3GPP</a:t>
            </a:r>
            <a:r>
              <a:rPr lang="zh-CN" altLang="en-US" sz="2000" dirty="0">
                <a:solidFill>
                  <a:srgbClr val="7030A0"/>
                </a:solidFill>
              </a:rPr>
              <a:t>、</a:t>
            </a:r>
            <a:r>
              <a:rPr lang="en-US" altLang="zh-CN" sz="2000" dirty="0">
                <a:solidFill>
                  <a:srgbClr val="7030A0"/>
                </a:solidFill>
              </a:rPr>
              <a:t>WiMAX</a:t>
            </a:r>
            <a:r>
              <a:rPr lang="zh-CN" altLang="en-US" sz="2000" dirty="0">
                <a:solidFill>
                  <a:srgbClr val="7030A0"/>
                </a:solidFill>
              </a:rPr>
              <a:t>论坛及</a:t>
            </a:r>
            <a:r>
              <a:rPr lang="en-US" altLang="zh-CN" sz="2000" dirty="0">
                <a:solidFill>
                  <a:srgbClr val="7030A0"/>
                </a:solidFill>
              </a:rPr>
              <a:t>ITU-R</a:t>
            </a:r>
            <a:r>
              <a:rPr lang="zh-CN" altLang="en-US" sz="2000" dirty="0">
                <a:solidFill>
                  <a:srgbClr val="7030A0"/>
                </a:solidFill>
              </a:rPr>
              <a:t>）的公开规格或官方文件提到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。</a:t>
            </a:r>
          </a:p>
          <a:p>
            <a:r>
              <a:rPr lang="zh-CN" altLang="en-US" sz="2000" dirty="0">
                <a:solidFill>
                  <a:srgbClr val="7030A0"/>
                </a:solidFill>
              </a:rPr>
              <a:t>中国（华为）、韩国（三星电子）、日本、欧盟（爱立信 </a:t>
            </a:r>
            <a:r>
              <a:rPr lang="zh-CN" altLang="en-US" sz="2000" dirty="0" smtClean="0">
                <a:solidFill>
                  <a:srgbClr val="7030A0"/>
                </a:solidFill>
              </a:rPr>
              <a:t>）</a:t>
            </a:r>
            <a:r>
              <a:rPr lang="zh-CN" altLang="en-US" sz="2000" dirty="0">
                <a:solidFill>
                  <a:srgbClr val="7030A0"/>
                </a:solidFill>
              </a:rPr>
              <a:t>都在投入相当的资源研发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网络。</a:t>
            </a:r>
          </a:p>
          <a:p>
            <a:r>
              <a:rPr lang="en-US" altLang="zh-CN" sz="2000" dirty="0" smtClean="0">
                <a:solidFill>
                  <a:srgbClr val="7030A0"/>
                </a:solidFill>
              </a:rPr>
              <a:t>        2017</a:t>
            </a:r>
            <a:r>
              <a:rPr lang="zh-CN" altLang="en-US" sz="2000" dirty="0">
                <a:solidFill>
                  <a:srgbClr val="7030A0"/>
                </a:solidFill>
              </a:rPr>
              <a:t>年</a:t>
            </a:r>
            <a:r>
              <a:rPr lang="en-US" altLang="zh-CN" sz="2000" dirty="0">
                <a:solidFill>
                  <a:srgbClr val="7030A0"/>
                </a:solidFill>
              </a:rPr>
              <a:t>12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21</a:t>
            </a:r>
            <a:r>
              <a:rPr lang="zh-CN" altLang="en-US" sz="2000" dirty="0">
                <a:solidFill>
                  <a:srgbClr val="7030A0"/>
                </a:solidFill>
              </a:rPr>
              <a:t>日，在国际电信标准组织</a:t>
            </a:r>
            <a:r>
              <a:rPr lang="en-US" altLang="zh-CN" sz="2000" dirty="0">
                <a:solidFill>
                  <a:srgbClr val="7030A0"/>
                </a:solidFill>
              </a:rPr>
              <a:t>3GPP RAN</a:t>
            </a:r>
            <a:r>
              <a:rPr lang="zh-CN" altLang="en-US" sz="2000" dirty="0">
                <a:solidFill>
                  <a:srgbClr val="7030A0"/>
                </a:solidFill>
              </a:rPr>
              <a:t>第</a:t>
            </a:r>
            <a:r>
              <a:rPr lang="en-US" altLang="zh-CN" sz="2000" dirty="0">
                <a:solidFill>
                  <a:srgbClr val="7030A0"/>
                </a:solidFill>
              </a:rPr>
              <a:t>78</a:t>
            </a:r>
            <a:r>
              <a:rPr lang="zh-CN" altLang="en-US" sz="2000" dirty="0">
                <a:solidFill>
                  <a:srgbClr val="7030A0"/>
                </a:solidFill>
              </a:rPr>
              <a:t>次全体会议上，</a:t>
            </a:r>
            <a:r>
              <a:rPr lang="en-US" altLang="zh-CN" sz="2000" dirty="0">
                <a:solidFill>
                  <a:srgbClr val="7030A0"/>
                </a:solidFill>
              </a:rPr>
              <a:t>5G NR</a:t>
            </a:r>
            <a:r>
              <a:rPr lang="zh-CN" altLang="en-US" sz="2000" dirty="0">
                <a:solidFill>
                  <a:srgbClr val="7030A0"/>
                </a:solidFill>
              </a:rPr>
              <a:t>首发版本正式冻结并发布。 </a:t>
            </a:r>
            <a:r>
              <a:rPr lang="en-US" altLang="zh-CN" sz="2000" dirty="0">
                <a:solidFill>
                  <a:srgbClr val="7030A0"/>
                </a:solidFill>
              </a:rPr>
              <a:t>[5]  2018</a:t>
            </a:r>
            <a:r>
              <a:rPr lang="zh-CN" altLang="en-US" sz="2000" dirty="0">
                <a:solidFill>
                  <a:srgbClr val="7030A0"/>
                </a:solidFill>
              </a:rPr>
              <a:t>年</a:t>
            </a:r>
            <a:r>
              <a:rPr lang="en-US" altLang="zh-CN" sz="2000" dirty="0">
                <a:solidFill>
                  <a:srgbClr val="7030A0"/>
                </a:solidFill>
              </a:rPr>
              <a:t>2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23</a:t>
            </a:r>
            <a:r>
              <a:rPr lang="zh-CN" altLang="en-US" sz="2000" dirty="0">
                <a:solidFill>
                  <a:srgbClr val="7030A0"/>
                </a:solidFill>
              </a:rPr>
              <a:t>日，沃达丰和华为完成首次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通话测试 </a:t>
            </a:r>
            <a:r>
              <a:rPr lang="en-US" altLang="zh-CN" sz="2000" dirty="0">
                <a:solidFill>
                  <a:srgbClr val="7030A0"/>
                </a:solidFill>
              </a:rPr>
              <a:t>[6]  </a:t>
            </a:r>
            <a:r>
              <a:rPr lang="zh-CN" altLang="en-US" sz="2000" dirty="0">
                <a:solidFill>
                  <a:srgbClr val="7030A0"/>
                </a:solidFill>
              </a:rPr>
              <a:t>。</a:t>
            </a:r>
            <a:r>
              <a:rPr lang="en-US" altLang="zh-CN" sz="2000" dirty="0">
                <a:solidFill>
                  <a:srgbClr val="7030A0"/>
                </a:solidFill>
              </a:rPr>
              <a:t>2018</a:t>
            </a:r>
            <a:r>
              <a:rPr lang="zh-CN" altLang="en-US" sz="2000" dirty="0">
                <a:solidFill>
                  <a:srgbClr val="7030A0"/>
                </a:solidFill>
              </a:rPr>
              <a:t>年</a:t>
            </a:r>
            <a:r>
              <a:rPr lang="en-US" altLang="zh-CN" sz="2000" dirty="0">
                <a:solidFill>
                  <a:srgbClr val="7030A0"/>
                </a:solidFill>
              </a:rPr>
              <a:t>8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3</a:t>
            </a:r>
            <a:r>
              <a:rPr lang="zh-CN" altLang="en-US" sz="2000" dirty="0">
                <a:solidFill>
                  <a:srgbClr val="7030A0"/>
                </a:solidFill>
              </a:rPr>
              <a:t>日，美国联邦通讯委员会（</a:t>
            </a:r>
            <a:r>
              <a:rPr lang="en-US" altLang="zh-CN" sz="2000" dirty="0">
                <a:solidFill>
                  <a:srgbClr val="7030A0"/>
                </a:solidFill>
              </a:rPr>
              <a:t>FCC</a:t>
            </a:r>
            <a:r>
              <a:rPr lang="zh-CN" altLang="en-US" sz="2000" dirty="0">
                <a:solidFill>
                  <a:srgbClr val="7030A0"/>
                </a:solidFill>
              </a:rPr>
              <a:t>）周四发布高频段频谱的竞拍规定，这些频谱将用于开发下一代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无线网络。</a:t>
            </a:r>
            <a:r>
              <a:rPr lang="en-US" altLang="zh-CN" sz="2000" dirty="0">
                <a:solidFill>
                  <a:srgbClr val="7030A0"/>
                </a:solidFill>
              </a:rPr>
              <a:t>2018</a:t>
            </a:r>
            <a:r>
              <a:rPr lang="zh-CN" altLang="en-US" sz="2000" dirty="0">
                <a:solidFill>
                  <a:srgbClr val="7030A0"/>
                </a:solidFill>
              </a:rPr>
              <a:t>年</a:t>
            </a:r>
            <a:r>
              <a:rPr lang="en-US" altLang="zh-CN" sz="2000" dirty="0">
                <a:solidFill>
                  <a:srgbClr val="7030A0"/>
                </a:solidFill>
              </a:rPr>
              <a:t>12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1</a:t>
            </a:r>
            <a:r>
              <a:rPr lang="zh-CN" altLang="en-US" sz="2000" dirty="0">
                <a:solidFill>
                  <a:srgbClr val="7030A0"/>
                </a:solidFill>
              </a:rPr>
              <a:t>日，韩国三大运营商</a:t>
            </a:r>
            <a:r>
              <a:rPr lang="en-US" altLang="zh-CN" sz="2000" dirty="0">
                <a:solidFill>
                  <a:srgbClr val="7030A0"/>
                </a:solidFill>
              </a:rPr>
              <a:t>SK</a:t>
            </a:r>
            <a:r>
              <a:rPr lang="zh-CN" altLang="en-US" sz="2000" dirty="0">
                <a:solidFill>
                  <a:srgbClr val="7030A0"/>
                </a:solidFill>
              </a:rPr>
              <a:t>、</a:t>
            </a:r>
            <a:r>
              <a:rPr lang="en-US" altLang="zh-CN" sz="2000" dirty="0">
                <a:solidFill>
                  <a:srgbClr val="7030A0"/>
                </a:solidFill>
              </a:rPr>
              <a:t>KT</a:t>
            </a:r>
            <a:r>
              <a:rPr lang="zh-CN" altLang="en-US" sz="2000" dirty="0">
                <a:solidFill>
                  <a:srgbClr val="7030A0"/>
                </a:solidFill>
              </a:rPr>
              <a:t>与</a:t>
            </a:r>
            <a:r>
              <a:rPr lang="en-US" altLang="zh-CN" sz="2000" dirty="0">
                <a:solidFill>
                  <a:srgbClr val="7030A0"/>
                </a:solidFill>
              </a:rPr>
              <a:t>LG U+</a:t>
            </a:r>
            <a:r>
              <a:rPr lang="zh-CN" altLang="en-US" sz="2000" dirty="0">
                <a:solidFill>
                  <a:srgbClr val="7030A0"/>
                </a:solidFill>
              </a:rPr>
              <a:t>同步在韩国部分地区推出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服务，这也是新一代移动通信服务在全球首次实现商用。 </a:t>
            </a:r>
            <a:r>
              <a:rPr lang="en-US" altLang="zh-CN" sz="2000" dirty="0" smtClean="0">
                <a:solidFill>
                  <a:srgbClr val="7030A0"/>
                </a:solidFill>
              </a:rPr>
              <a:t>12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7</a:t>
            </a:r>
            <a:r>
              <a:rPr lang="zh-CN" altLang="en-US" sz="2000" dirty="0">
                <a:solidFill>
                  <a:srgbClr val="7030A0"/>
                </a:solidFill>
              </a:rPr>
              <a:t>日，工信部同意联通集团自通知日至</a:t>
            </a:r>
            <a:r>
              <a:rPr lang="en-US" altLang="zh-CN" sz="2000" dirty="0">
                <a:solidFill>
                  <a:srgbClr val="7030A0"/>
                </a:solidFill>
              </a:rPr>
              <a:t>2020</a:t>
            </a:r>
            <a:r>
              <a:rPr lang="zh-CN" altLang="en-US" sz="2000" dirty="0">
                <a:solidFill>
                  <a:srgbClr val="7030A0"/>
                </a:solidFill>
              </a:rPr>
              <a:t>年</a:t>
            </a:r>
            <a:r>
              <a:rPr lang="en-US" altLang="zh-CN" sz="2000" dirty="0">
                <a:solidFill>
                  <a:srgbClr val="7030A0"/>
                </a:solidFill>
              </a:rPr>
              <a:t>6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30</a:t>
            </a:r>
            <a:r>
              <a:rPr lang="zh-CN" altLang="en-US" sz="2000" dirty="0">
                <a:solidFill>
                  <a:srgbClr val="7030A0"/>
                </a:solidFill>
              </a:rPr>
              <a:t>日使用</a:t>
            </a:r>
            <a:r>
              <a:rPr lang="en-US" altLang="zh-CN" sz="2000" dirty="0">
                <a:solidFill>
                  <a:srgbClr val="7030A0"/>
                </a:solidFill>
              </a:rPr>
              <a:t>3500MHz-3600MHz</a:t>
            </a:r>
            <a:r>
              <a:rPr lang="zh-CN" altLang="en-US" sz="2000" dirty="0">
                <a:solidFill>
                  <a:srgbClr val="7030A0"/>
                </a:solidFill>
              </a:rPr>
              <a:t>频率。 </a:t>
            </a:r>
            <a:r>
              <a:rPr lang="en-US" altLang="zh-CN" sz="2000" dirty="0" smtClean="0">
                <a:solidFill>
                  <a:srgbClr val="7030A0"/>
                </a:solidFill>
              </a:rPr>
              <a:t>12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10</a:t>
            </a:r>
            <a:r>
              <a:rPr lang="zh-CN" altLang="en-US" sz="2000" dirty="0">
                <a:solidFill>
                  <a:srgbClr val="7030A0"/>
                </a:solidFill>
              </a:rPr>
              <a:t>日工信部正式对外公布，已向中国电信、中国移动、中国联通发放了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系统中低频段试验频率使用</a:t>
            </a:r>
            <a:r>
              <a:rPr lang="zh-CN" altLang="en-US" sz="2000" dirty="0" smtClean="0">
                <a:solidFill>
                  <a:srgbClr val="7030A0"/>
                </a:solidFill>
              </a:rPr>
              <a:t>许可。</a:t>
            </a:r>
            <a:r>
              <a:rPr lang="en-US" altLang="zh-CN" sz="2000" dirty="0">
                <a:solidFill>
                  <a:srgbClr val="7030A0"/>
                </a:solidFill>
              </a:rPr>
              <a:t>2018</a:t>
            </a:r>
            <a:r>
              <a:rPr lang="zh-CN" altLang="en-US" sz="2000" dirty="0">
                <a:solidFill>
                  <a:srgbClr val="7030A0"/>
                </a:solidFill>
              </a:rPr>
              <a:t>年</a:t>
            </a:r>
            <a:r>
              <a:rPr lang="en-US" altLang="zh-CN" sz="2000" dirty="0">
                <a:solidFill>
                  <a:srgbClr val="7030A0"/>
                </a:solidFill>
              </a:rPr>
              <a:t>12</a:t>
            </a:r>
            <a:r>
              <a:rPr lang="zh-CN" altLang="en-US" sz="2000" dirty="0">
                <a:solidFill>
                  <a:srgbClr val="7030A0"/>
                </a:solidFill>
              </a:rPr>
              <a:t>月</a:t>
            </a:r>
            <a:r>
              <a:rPr lang="en-US" altLang="zh-CN" sz="2000" dirty="0">
                <a:solidFill>
                  <a:srgbClr val="7030A0"/>
                </a:solidFill>
              </a:rPr>
              <a:t>20</a:t>
            </a:r>
            <a:r>
              <a:rPr lang="zh-CN" altLang="en-US" sz="2000" dirty="0">
                <a:solidFill>
                  <a:srgbClr val="7030A0"/>
                </a:solidFill>
              </a:rPr>
              <a:t>日，</a:t>
            </a:r>
            <a:r>
              <a:rPr lang="en-US" altLang="zh-CN" sz="2000" dirty="0">
                <a:solidFill>
                  <a:srgbClr val="7030A0"/>
                </a:solidFill>
              </a:rPr>
              <a:t>5G</a:t>
            </a:r>
            <a:r>
              <a:rPr lang="zh-CN" altLang="en-US" sz="2000" dirty="0">
                <a:solidFill>
                  <a:srgbClr val="7030A0"/>
                </a:solidFill>
              </a:rPr>
              <a:t>当选为</a:t>
            </a:r>
            <a:r>
              <a:rPr lang="en-US" altLang="zh-CN" sz="2000" dirty="0">
                <a:solidFill>
                  <a:srgbClr val="7030A0"/>
                </a:solidFill>
              </a:rPr>
              <a:t>2018</a:t>
            </a:r>
            <a:r>
              <a:rPr lang="zh-CN" altLang="en-US" sz="2000" dirty="0">
                <a:solidFill>
                  <a:srgbClr val="7030A0"/>
                </a:solidFill>
              </a:rPr>
              <a:t>年度科技类十大流行语。</a:t>
            </a:r>
            <a:endParaRPr lang="zh-CN" altLang="en-US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0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教学目标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8600" y="1143000"/>
            <a:ext cx="8610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．了解互联网使人类进入信息时代，计算机互联网给人类生活产生巨大影响。 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．知道由于受教育程度的提升，妇女的地位得到很大的提高，但要实现与男性完全平等，还需要人类社会不断努力。 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．全球范围内工业化的推进，人类社会面临着严重的问题：如生态环境问题、人口问题等，需要人类共同努力与合作，实行可持续发展战略，改善人类面临的共同问题。 </a:t>
            </a:r>
            <a:endParaRPr lang="en-US" altLang="zh-CN" sz="2800" dirty="0" smtClean="0"/>
          </a:p>
          <a:p>
            <a:r>
              <a:rPr lang="zh-CN" altLang="en-US" sz="2800" dirty="0" smtClean="0"/>
              <a:t>教学重点：计算机网络与现代生活，生态与人口问题。 教学难点：计算机网络改变现代社会生活，推动了全球经济的一体化。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27295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5334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en-US" sz="3200" b="1" kern="0" dirty="0" smtClean="0">
                <a:latin typeface="Calibri"/>
                <a:ea typeface="黑体"/>
                <a:cs typeface="Times New Roman"/>
              </a:rPr>
              <a:t>一、</a:t>
            </a:r>
            <a:r>
              <a:rPr lang="zh-CN" altLang="zh-CN" sz="3200" b="1" kern="0" dirty="0" smtClean="0">
                <a:latin typeface="Calibri"/>
                <a:ea typeface="黑体"/>
                <a:cs typeface="Times New Roman"/>
              </a:rPr>
              <a:t>计算机网络与现代社会生活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r>
              <a:rPr lang="en-US" altLang="zh-CN" sz="3200" kern="100" dirty="0" smtClean="0">
                <a:latin typeface="宋体"/>
                <a:ea typeface="宋体"/>
                <a:cs typeface="宋体"/>
              </a:rPr>
              <a:t>    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381000" y="1905000"/>
            <a:ext cx="52578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 kern="100" dirty="0" smtClean="0">
                <a:cs typeface="宋体"/>
              </a:rPr>
              <a:t>第二次世界大战后，随着电子计算机的发明和普及，数据库和计算机网络建立起来。</a:t>
            </a:r>
            <a:r>
              <a:rPr lang="en-US" altLang="zh-CN" sz="3600" b="1" kern="100" dirty="0" smtClean="0">
                <a:cs typeface="宋体"/>
              </a:rPr>
              <a:t>20</a:t>
            </a:r>
            <a:r>
              <a:rPr lang="zh-CN" altLang="zh-CN" sz="3600" b="1" kern="100" dirty="0" smtClean="0">
                <a:cs typeface="宋体"/>
              </a:rPr>
              <a:t>世纪</a:t>
            </a:r>
            <a:r>
              <a:rPr lang="en-US" altLang="zh-CN" sz="3600" b="1" kern="100" dirty="0" smtClean="0">
                <a:cs typeface="宋体"/>
              </a:rPr>
              <a:t>90</a:t>
            </a:r>
            <a:r>
              <a:rPr lang="zh-CN" altLang="zh-CN" sz="3600" b="1" kern="100" dirty="0" smtClean="0">
                <a:cs typeface="宋体"/>
              </a:rPr>
              <a:t>年代，互联网在全球迅速普及，成为现代社会重要的基础设施，</a:t>
            </a:r>
            <a:r>
              <a:rPr lang="zh-CN" altLang="zh-CN" sz="4000" b="1" kern="100" dirty="0" smtClean="0">
                <a:cs typeface="宋体"/>
              </a:rPr>
              <a:t>标志着人类开始进入信息时代。</a:t>
            </a:r>
            <a:endParaRPr lang="zh-CN" altLang="en-US" sz="3600" b="1" dirty="0"/>
          </a:p>
        </p:txBody>
      </p:sp>
      <p:pic>
        <p:nvPicPr>
          <p:cNvPr id="22530" name="Picture 2" descr="https://i02piccdn.sogoucdn.com/cf7f7f68b7e720e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4125" y="4191000"/>
            <a:ext cx="2809875" cy="2105026"/>
          </a:xfrm>
          <a:prstGeom prst="rect">
            <a:avLst/>
          </a:prstGeom>
          <a:noFill/>
        </p:spPr>
      </p:pic>
      <p:pic>
        <p:nvPicPr>
          <p:cNvPr id="22532" name="Picture 4" descr="https://i04picsos.sogoucdn.com/4e8768e898b87e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4100" y="1600200"/>
            <a:ext cx="3009900" cy="1962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852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57200"/>
            <a:ext cx="8839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kern="100" dirty="0" smtClean="0">
                <a:cs typeface="宋体"/>
              </a:rPr>
              <a:t>互联网渗透到政治、经济、文化、娱乐、人际交往等领域，对现代社会生活产生了前所未有的冲击，现代社会也因互联网的存在而更加丰富多彩。</a:t>
            </a:r>
            <a:endParaRPr lang="zh-CN" altLang="en-US" sz="3200" dirty="0"/>
          </a:p>
        </p:txBody>
      </p:sp>
      <p:pic>
        <p:nvPicPr>
          <p:cNvPr id="3" name="图片 6" descr="C:\Users\Administrator\Desktop\WL0321-8_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2667000"/>
            <a:ext cx="48672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434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457200" y="32766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计算机网络将世界各地联结成一个整体，创造了人类新的生活模式和文化观念。</a:t>
            </a:r>
            <a:r>
              <a:rPr lang="zh-CN" altLang="zh-CN" sz="4000" b="1" kern="100" dirty="0" smtClean="0">
                <a:latin typeface="Calibri"/>
                <a:ea typeface="宋体"/>
                <a:cs typeface="宋体"/>
              </a:rPr>
              <a:t>网络不仅极大地拓展了人类的生活空间，还对人类经济活动产生了直接影响，推进了全球经济的一体化。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随着互联网的发展，它将更广泛地覆盖社会生活的各个领域，对人类社会生活产生更大的影响。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87899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网吧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1268413"/>
            <a:ext cx="3829050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 descr="2004102135413465C69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644900"/>
            <a:ext cx="3995738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8195"/>
          <p:cNvSpPr txBox="1">
            <a:spLocks noChangeArrowheads="1"/>
          </p:cNvSpPr>
          <p:nvPr/>
        </p:nvSpPr>
        <p:spPr bwMode="auto">
          <a:xfrm>
            <a:off x="539750" y="1844675"/>
            <a:ext cx="3048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互联网</a:t>
            </a:r>
          </a:p>
        </p:txBody>
      </p:sp>
      <p:sp>
        <p:nvSpPr>
          <p:cNvPr id="5" name="文本框 8197"/>
          <p:cNvSpPr txBox="1">
            <a:spLocks noChangeArrowheads="1"/>
          </p:cNvSpPr>
          <p:nvPr/>
        </p:nvSpPr>
        <p:spPr bwMode="auto">
          <a:xfrm>
            <a:off x="4500563" y="4508500"/>
            <a:ext cx="4337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为人类创造了崭新的工作和生活方式。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1187450" y="260350"/>
            <a:ext cx="71294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Calibri" pitchFamily="34" charset="0"/>
              </a:rPr>
              <a:t>请举例说一说互联网是如何改变我们的生活和学习的？</a:t>
            </a:r>
          </a:p>
        </p:txBody>
      </p:sp>
    </p:spTree>
    <p:extLst>
      <p:ext uri="{BB962C8B-B14F-4D97-AF65-F5344CB8AC3E}">
        <p14:creationId xmlns:p14="http://schemas.microsoft.com/office/powerpoint/2010/main" val="428773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/>
          <p:cNvSpPr txBox="1">
            <a:spLocks noChangeArrowheads="1"/>
          </p:cNvSpPr>
          <p:nvPr/>
        </p:nvSpPr>
        <p:spPr bwMode="auto">
          <a:xfrm>
            <a:off x="457200" y="661988"/>
            <a:ext cx="815340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CN" sz="2800" b="1">
                <a:latin typeface="宋体" pitchFamily="2" charset="-122"/>
              </a:rPr>
              <a:t>(1)</a:t>
            </a:r>
            <a:r>
              <a:rPr lang="zh-CN" altLang="en-US" sz="2800" b="1">
                <a:latin typeface="宋体" pitchFamily="2" charset="-122"/>
              </a:rPr>
              <a:t>网络是把“双刃剑”，既有积极影响，也有消极影响，二者都不可忽略。</a:t>
            </a:r>
          </a:p>
          <a:p>
            <a:pPr>
              <a:lnSpc>
                <a:spcPts val="4400"/>
              </a:lnSpc>
            </a:pPr>
            <a:r>
              <a:rPr lang="en-US" altLang="zh-CN" sz="2800" b="1">
                <a:latin typeface="宋体" pitchFamily="2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我们要趋利避害</a:t>
            </a:r>
            <a:r>
              <a:rPr lang="zh-CN" altLang="en-US" sz="2800" b="1">
                <a:latin typeface="宋体" pitchFamily="2" charset="-122"/>
              </a:rPr>
              <a:t>。既不能因为它的积极因素而放任不管，也不能因为它的负面因素而因噎废食。我们应该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提高自身的道德素养，树立正确的网络观，让网络发挥出应有的作用</a:t>
            </a:r>
            <a:r>
              <a:rPr lang="zh-CN" altLang="en-US" sz="2800" b="1">
                <a:latin typeface="宋体" pitchFamily="2" charset="-122"/>
              </a:rPr>
              <a:t>。</a:t>
            </a:r>
            <a:endParaRPr lang="zh-CN" altLang="en-US" sz="2800"/>
          </a:p>
        </p:txBody>
      </p:sp>
      <p:sp>
        <p:nvSpPr>
          <p:cNvPr id="3" name="矩形 3"/>
          <p:cNvSpPr>
            <a:spLocks noChangeArrowheads="1"/>
          </p:cNvSpPr>
          <p:nvPr/>
        </p:nvSpPr>
        <p:spPr bwMode="auto">
          <a:xfrm>
            <a:off x="2276475" y="42863"/>
            <a:ext cx="4513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中学生应该怎样对待网络？</a:t>
            </a:r>
          </a:p>
        </p:txBody>
      </p:sp>
      <p:pic>
        <p:nvPicPr>
          <p:cNvPr id="4" name="Picture 5" descr="https://timgsa.baidu.com/timg?image&amp;quality=80&amp;size=b9999_10000&amp;sec=1536431658300&amp;di=402933241be0bc674233af493d8c696a&amp;imgtype=0&amp;src=http%3A%2F%2Fupload.10yan.com%2F2018%2F0907%2F1536280687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1313" y="3908425"/>
            <a:ext cx="2574925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https://timgsa.baidu.com/timg?image&amp;quality=80&amp;size=b9999_10000&amp;sec=1536431725953&amp;di=4a602da79d2afac50b6fa03f329ead94&amp;imgtype=0&amp;src=http%3A%2F%2Fwww.zbgwy.com%2FUpFiles%2Fimage%2F20180802%2F63668817524168907963663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5050" y="4233863"/>
            <a:ext cx="39243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6535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3200" b="1" kern="0" dirty="0" smtClean="0">
                <a:latin typeface="Calibri"/>
                <a:ea typeface="黑体"/>
                <a:cs typeface="Times New Roman"/>
              </a:rPr>
              <a:t>二、</a:t>
            </a:r>
            <a:r>
              <a:rPr lang="zh-CN" altLang="zh-CN" sz="3200" b="1" kern="0" dirty="0" smtClean="0">
                <a:latin typeface="Calibri"/>
                <a:ea typeface="黑体"/>
                <a:cs typeface="Times New Roman"/>
              </a:rPr>
              <a:t>妇女地位的提高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37160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>
                <a:latin typeface="宋体"/>
                <a:cs typeface="宋体"/>
              </a:rPr>
              <a:t>（</a:t>
            </a:r>
            <a:r>
              <a:rPr lang="en-US" altLang="zh-CN" sz="3600" dirty="0" smtClean="0">
                <a:latin typeface="宋体"/>
                <a:cs typeface="宋体"/>
              </a:rPr>
              <a:t>1</a:t>
            </a:r>
            <a:r>
              <a:rPr lang="zh-CN" altLang="en-US" sz="3600" dirty="0" smtClean="0">
                <a:latin typeface="宋体"/>
                <a:cs typeface="宋体"/>
              </a:rPr>
              <a:t>）</a:t>
            </a:r>
            <a:r>
              <a:rPr lang="en-US" altLang="zh-CN" sz="3600" dirty="0" smtClean="0">
                <a:latin typeface="宋体"/>
                <a:cs typeface="宋体"/>
              </a:rPr>
              <a:t>19</a:t>
            </a:r>
            <a:r>
              <a:rPr lang="zh-CN" altLang="zh-CN" sz="3600" dirty="0" smtClean="0">
                <a:cs typeface="宋体"/>
              </a:rPr>
              <a:t>世纪末</a:t>
            </a:r>
            <a:r>
              <a:rPr lang="en-US" altLang="zh-CN" sz="3600" dirty="0" smtClean="0">
                <a:cs typeface="宋体"/>
              </a:rPr>
              <a:t>20</a:t>
            </a:r>
            <a:r>
              <a:rPr lang="zh-CN" altLang="zh-CN" sz="3600" dirty="0" smtClean="0">
                <a:cs typeface="宋体"/>
              </a:rPr>
              <a:t>世纪初，西方资本主义国家的妇女开始获得选举权。</a:t>
            </a:r>
            <a:endParaRPr lang="en-US" altLang="zh-CN" sz="3600" dirty="0" smtClean="0">
              <a:cs typeface="宋体"/>
            </a:endParaRPr>
          </a:p>
          <a:p>
            <a:r>
              <a:rPr lang="zh-CN" altLang="en-US" sz="3600" dirty="0" smtClean="0">
                <a:cs typeface="宋体"/>
              </a:rPr>
              <a:t>（</a:t>
            </a:r>
            <a:r>
              <a:rPr lang="en-US" altLang="zh-CN" sz="3600" dirty="0" smtClean="0">
                <a:cs typeface="宋体"/>
              </a:rPr>
              <a:t>2</a:t>
            </a:r>
            <a:r>
              <a:rPr lang="zh-CN" altLang="en-US" sz="3600" dirty="0" smtClean="0">
                <a:cs typeface="宋体"/>
              </a:rPr>
              <a:t>）</a:t>
            </a:r>
            <a:r>
              <a:rPr lang="en-US" altLang="zh-CN" sz="3600" dirty="0" smtClean="0">
                <a:cs typeface="宋体"/>
              </a:rPr>
              <a:t>20</a:t>
            </a:r>
            <a:r>
              <a:rPr lang="zh-CN" altLang="zh-CN" sz="3600" dirty="0" smtClean="0">
                <a:cs typeface="宋体"/>
              </a:rPr>
              <a:t>世纪六七十年代，随着妇女解放运动的发展，欧美发达国家妇女的独立意识增强。她们成立团体，举行各种抗议和示威活动，反对性别歧视，争取平等权利。</a:t>
            </a:r>
            <a:endParaRPr lang="en-US" altLang="zh-CN" sz="3600" dirty="0" smtClean="0">
              <a:cs typeface="宋体"/>
            </a:endParaRPr>
          </a:p>
        </p:txBody>
      </p:sp>
      <p:pic>
        <p:nvPicPr>
          <p:cNvPr id="20482" name="Picture 2" descr="https://i02picsos.sogoucdn.com/ad1783ed082430d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2675" y="4867275"/>
            <a:ext cx="2981325" cy="1990725"/>
          </a:xfrm>
          <a:prstGeom prst="rect">
            <a:avLst/>
          </a:prstGeom>
          <a:noFill/>
        </p:spPr>
      </p:pic>
      <p:pic>
        <p:nvPicPr>
          <p:cNvPr id="5" name="Picture 2" descr="http://p0.so.qhmsg.com/bdr/_240_/t01cdaf2257bfb43dc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181600"/>
            <a:ext cx="19589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494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000" y="304800"/>
            <a:ext cx="792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dirty="0" smtClean="0">
                <a:solidFill>
                  <a:prstClr val="black"/>
                </a:solidFill>
                <a:cs typeface="宋体"/>
              </a:rPr>
              <a:t>（</a:t>
            </a:r>
            <a:r>
              <a:rPr lang="en-US" altLang="zh-CN" sz="3600" dirty="0" smtClean="0">
                <a:solidFill>
                  <a:prstClr val="black"/>
                </a:solidFill>
                <a:cs typeface="宋体"/>
              </a:rPr>
              <a:t>3</a:t>
            </a:r>
            <a:r>
              <a:rPr lang="zh-CN" altLang="en-US" sz="3600" dirty="0" smtClean="0">
                <a:solidFill>
                  <a:prstClr val="black"/>
                </a:solidFill>
                <a:cs typeface="宋体"/>
              </a:rPr>
              <a:t>）</a:t>
            </a:r>
            <a:r>
              <a:rPr lang="zh-CN" altLang="zh-CN" sz="3600" dirty="0" smtClean="0">
                <a:solidFill>
                  <a:prstClr val="black"/>
                </a:solidFill>
                <a:cs typeface="宋体"/>
              </a:rPr>
              <a:t>不少国家制定了专门法规，以保障妇女的权利，妇女的地位有了明显的提高。今天，全世界绝大多数的国家和地区的妇女都有了选举权。</a:t>
            </a:r>
            <a:r>
              <a:rPr lang="zh-CN" altLang="zh-CN" sz="3600" dirty="0" smtClean="0">
                <a:solidFill>
                  <a:prstClr val="black"/>
                </a:solidFill>
              </a:rPr>
              <a:t> 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pic>
        <p:nvPicPr>
          <p:cNvPr id="3" name="图片 2" descr="C:\Users\sxh\AppData\Roaming\Tencent\Users\181070200\QQ\WinTemp\RichOle\I~$S$54(OJ)~Q}5YVVCSXU2.png"/>
          <p:cNvPicPr/>
          <p:nvPr/>
        </p:nvPicPr>
        <p:blipFill>
          <a:blip r:embed="rId2" r:link="rId3" cstate="print"/>
          <a:srcRect l="6940" t="4405" r="5363" b="13216"/>
          <a:stretch>
            <a:fillRect/>
          </a:stretch>
        </p:blipFill>
        <p:spPr bwMode="auto">
          <a:xfrm>
            <a:off x="1143000" y="2895600"/>
            <a:ext cx="541496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524000" y="6172200"/>
            <a:ext cx="563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1995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年在北京召开的第四次世界妇女大会</a:t>
            </a:r>
            <a:endParaRPr kumimoji="0" lang="zh-CN" sz="4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506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85800" y="2971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b="1" kern="0" dirty="0" smtClean="0">
                <a:latin typeface="Calibri"/>
                <a:ea typeface="黑体"/>
                <a:cs typeface="Times New Roman"/>
              </a:rPr>
              <a:t>●相关史实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r>
              <a:rPr lang="en-US" altLang="zh-CN" sz="4000" kern="100" dirty="0" smtClean="0">
                <a:latin typeface="楷体"/>
                <a:ea typeface="宋体"/>
                <a:cs typeface="楷体"/>
              </a:rPr>
              <a:t>1975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年、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1980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年、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1985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年、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1995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年，联合国先后召开了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4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次世界妇女大会，肯定妇女在经济和社会发展中的重要作用。大会制定世界妇女事业发展战略；倡导提高妇女教育和健康水平；消除性别歧视和妇女贫困；保护和促进妇女人权，为提高妇女地位做出了积极的努力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87651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09600" y="30480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b="1" kern="100" dirty="0" smtClean="0">
                <a:latin typeface="Calibri"/>
                <a:ea typeface="宋体"/>
                <a:cs typeface="宋体"/>
              </a:rPr>
              <a:t>随着受教育程度的提升，妇女获得了更多的知识和技能。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无论是发达国家还是发展中国家，越来越多的妇女摆脱家庭的束缚，参加社会工作。现代社会几乎所有的行业中，都活跃着女性的身影。女性就业率持续增长，以往男性独占的领域，涌现出了不少杰出的女性。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153501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i03picsos.sogoucdn.com/3ddd1e33f64c3f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00325" cy="2266951"/>
          </a:xfrm>
          <a:prstGeom prst="rect">
            <a:avLst/>
          </a:prstGeom>
          <a:noFill/>
        </p:spPr>
      </p:pic>
      <p:pic>
        <p:nvPicPr>
          <p:cNvPr id="3" name="图片 2" descr="C:\Users\sxh\AppData\Roaming\Tencent\Users\181070200\QQ\WinTemp\RichOle\2I@1XDUVC5PZ%VNA~YPNILD.png"/>
          <p:cNvPicPr/>
          <p:nvPr/>
        </p:nvPicPr>
        <p:blipFill>
          <a:blip r:embed="rId3" r:link="rId4" cstate="print"/>
          <a:srcRect l="58413" t="3089" r="7329" b="2703"/>
          <a:stretch>
            <a:fillRect/>
          </a:stretch>
        </p:blipFill>
        <p:spPr bwMode="auto">
          <a:xfrm>
            <a:off x="5424487" y="0"/>
            <a:ext cx="3719513" cy="384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https://i02piccdn.sogoucdn.com/ef6c722c979eca2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75477"/>
            <a:ext cx="3886200" cy="2582524"/>
          </a:xfrm>
          <a:prstGeom prst="rect">
            <a:avLst/>
          </a:prstGeom>
          <a:noFill/>
        </p:spPr>
      </p:pic>
      <p:pic>
        <p:nvPicPr>
          <p:cNvPr id="29702" name="Picture 6" descr="https://i01picsos.sogoucdn.com/6fb2a5a1bf66d49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1" y="4335697"/>
            <a:ext cx="4038600" cy="2522303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1752600" y="281940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当代女性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153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533400" y="27432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b="1" kern="0" dirty="0" smtClean="0">
                <a:latin typeface="Calibri"/>
                <a:ea typeface="黑体"/>
                <a:cs typeface="Times New Roman"/>
              </a:rPr>
              <a:t>●相关史事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女性对政治的关注和参与程度有很大提高。他们经常举行活动，表达妇女的意见和立场，并在社会政治生活中担当重要的角色。在世界范围内，女性政治领导人显著增加。英国、冰岛、印度、韩国、巴西等国纷纷出现女性领导人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427474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3309938"/>
            <a:ext cx="340042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5430838" y="6161088"/>
            <a:ext cx="35829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/>
              <a:t>新西兰</a:t>
            </a:r>
            <a:r>
              <a:rPr lang="en-US" altLang="zh-CN" sz="2400" b="1">
                <a:solidFill>
                  <a:srgbClr val="D8090F"/>
                </a:solidFill>
              </a:rPr>
              <a:t>80</a:t>
            </a:r>
            <a:r>
              <a:rPr lang="zh-CN" altLang="en-US" sz="2400" b="1">
                <a:solidFill>
                  <a:srgbClr val="D8090F"/>
                </a:solidFill>
              </a:rPr>
              <a:t>后女总理</a:t>
            </a:r>
            <a:r>
              <a:rPr lang="zh-CN" altLang="en-US" sz="2400" b="1"/>
              <a:t>阿德恩</a:t>
            </a:r>
          </a:p>
        </p:txBody>
      </p:sp>
      <p:pic>
        <p:nvPicPr>
          <p:cNvPr id="13" name="Picture 4" descr="http://www.people.com.cn/mediafile/pic/20151125/69/13336852407922733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025" y="152400"/>
            <a:ext cx="3144838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矩形 4"/>
          <p:cNvSpPr>
            <a:spLocks noChangeArrowheads="1"/>
          </p:cNvSpPr>
          <p:nvPr/>
        </p:nvSpPr>
        <p:spPr bwMode="auto">
          <a:xfrm>
            <a:off x="260350" y="2028825"/>
            <a:ext cx="40386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安格拉</a:t>
            </a:r>
            <a:r>
              <a:rPr lang="en-US" altLang="zh-CN" sz="2400" b="1"/>
              <a:t>·</a:t>
            </a:r>
            <a:r>
              <a:rPr lang="zh-CN" altLang="en-US" sz="2400" b="1"/>
              <a:t>默克尔于</a:t>
            </a:r>
            <a:r>
              <a:rPr lang="en-US" altLang="zh-CN" sz="2400" b="1"/>
              <a:t>2005</a:t>
            </a:r>
            <a:r>
              <a:rPr lang="zh-CN" altLang="en-US" sz="2400" b="1"/>
              <a:t>年成为</a:t>
            </a:r>
            <a:r>
              <a:rPr lang="zh-CN" altLang="en-US" sz="2400" b="1">
                <a:solidFill>
                  <a:srgbClr val="D8090F"/>
                </a:solidFill>
              </a:rPr>
              <a:t>德国历史上第一位女总理</a:t>
            </a:r>
            <a:r>
              <a:rPr lang="zh-CN" altLang="en-US" sz="2400" b="1"/>
              <a:t>，并在</a:t>
            </a:r>
            <a:r>
              <a:rPr lang="en-US" altLang="zh-CN" sz="2400" b="1"/>
              <a:t>2009</a:t>
            </a:r>
            <a:r>
              <a:rPr lang="zh-CN" altLang="en-US" sz="2400" b="1"/>
              <a:t>年和</a:t>
            </a:r>
            <a:r>
              <a:rPr lang="en-US" altLang="zh-CN" sz="2400" b="1"/>
              <a:t>2013</a:t>
            </a:r>
            <a:r>
              <a:rPr lang="zh-CN" altLang="en-US" sz="2400" b="1"/>
              <a:t>年的大选中成功连任。</a:t>
            </a:r>
          </a:p>
        </p:txBody>
      </p:sp>
      <p:pic>
        <p:nvPicPr>
          <p:cNvPr id="15" name="Picture 6" descr="http://www.people.com.cn/mediafile/pic/20151125/40/9292513016456347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6050" y="77788"/>
            <a:ext cx="2667000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矩形 6"/>
          <p:cNvSpPr>
            <a:spLocks noChangeArrowheads="1"/>
          </p:cNvSpPr>
          <p:nvPr/>
        </p:nvSpPr>
        <p:spPr bwMode="auto">
          <a:xfrm>
            <a:off x="4633913" y="2028825"/>
            <a:ext cx="4343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2015</a:t>
            </a:r>
            <a:r>
              <a:rPr lang="zh-CN" altLang="en-US" sz="2400" b="1"/>
              <a:t>年</a:t>
            </a:r>
            <a:r>
              <a:rPr lang="en-US" altLang="zh-CN" sz="2400" b="1"/>
              <a:t>11</a:t>
            </a:r>
            <a:r>
              <a:rPr lang="zh-CN" altLang="en-US" sz="2400" b="1"/>
              <a:t>月</a:t>
            </a:r>
            <a:r>
              <a:rPr lang="en-US" altLang="zh-CN" sz="2400" b="1"/>
              <a:t>18</a:t>
            </a:r>
            <a:r>
              <a:rPr lang="zh-CN" altLang="en-US" sz="2400" b="1"/>
              <a:t>日，阿迈勒</a:t>
            </a:r>
            <a:r>
              <a:rPr lang="en-US" altLang="zh-CN" sz="2400" b="1"/>
              <a:t>·</a:t>
            </a:r>
            <a:r>
              <a:rPr lang="zh-CN" altLang="en-US" sz="2400" b="1"/>
              <a:t>古拜希当选为</a:t>
            </a:r>
            <a:r>
              <a:rPr lang="zh-CN" altLang="en-US" sz="2400" b="1">
                <a:solidFill>
                  <a:srgbClr val="D8090F"/>
                </a:solidFill>
              </a:rPr>
              <a:t>阿联酋历史上首位女性联邦国民议会议长</a:t>
            </a:r>
            <a:r>
              <a:rPr lang="zh-CN" altLang="en-US" sz="2400" b="1"/>
              <a:t>。</a:t>
            </a:r>
          </a:p>
        </p:txBody>
      </p:sp>
      <p:sp>
        <p:nvSpPr>
          <p:cNvPr id="17" name="矩形 7"/>
          <p:cNvSpPr>
            <a:spLocks noChangeArrowheads="1"/>
          </p:cNvSpPr>
          <p:nvPr/>
        </p:nvSpPr>
        <p:spPr bwMode="auto">
          <a:xfrm>
            <a:off x="130175" y="5021263"/>
            <a:ext cx="49752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/>
              <a:t>2006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1</a:t>
            </a:r>
            <a:r>
              <a:rPr lang="zh-CN" altLang="en-US" sz="2400" b="1" dirty="0"/>
              <a:t>月</a:t>
            </a:r>
            <a:r>
              <a:rPr lang="en-US" altLang="zh-CN" sz="2400" b="1" dirty="0"/>
              <a:t>15</a:t>
            </a:r>
            <a:r>
              <a:rPr lang="zh-CN" altLang="en-US" sz="2400" b="1" dirty="0"/>
              <a:t>日，米歇尔</a:t>
            </a:r>
            <a:r>
              <a:rPr lang="en-US" altLang="zh-CN" sz="2400" b="1" dirty="0"/>
              <a:t>·</a:t>
            </a:r>
            <a:r>
              <a:rPr lang="zh-CN" altLang="en-US" sz="2400" b="1" dirty="0"/>
              <a:t>巴切莱特当选为</a:t>
            </a:r>
            <a:r>
              <a:rPr lang="zh-CN" altLang="en-US" sz="2400" b="1" dirty="0">
                <a:solidFill>
                  <a:srgbClr val="D8090F"/>
                </a:solidFill>
              </a:rPr>
              <a:t>智利历史上第一位女总统</a:t>
            </a:r>
            <a:r>
              <a:rPr lang="zh-CN" altLang="en-US" sz="2400" b="1" dirty="0"/>
              <a:t>，也是南美历史上第一位民选女总统。智利时间</a:t>
            </a:r>
            <a:r>
              <a:rPr lang="en-US" altLang="zh-CN" sz="2400" b="1" dirty="0"/>
              <a:t>2013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12</a:t>
            </a:r>
            <a:r>
              <a:rPr lang="zh-CN" altLang="en-US" sz="2400" b="1" dirty="0"/>
              <a:t>月，她再次当选智利总统。</a:t>
            </a:r>
          </a:p>
        </p:txBody>
      </p:sp>
      <p:pic>
        <p:nvPicPr>
          <p:cNvPr id="18" name="Picture 8" descr="http://www.people.com.cn/mediafile/pic/20151125/41/138621418382674516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22575" y="3309938"/>
            <a:ext cx="1574800" cy="15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6129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81000" y="32004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受历史、文化传统等诸多因素的影响，妇女在许多方面还没有取得与男性完全平等的权利。</a:t>
            </a:r>
            <a:r>
              <a:rPr lang="en-US" altLang="zh-CN" sz="4000" kern="100" dirty="0" smtClean="0">
                <a:latin typeface="Calibri"/>
                <a:ea typeface="宋体"/>
                <a:cs typeface="宋体"/>
              </a:rPr>
              <a:t>1979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年，联合国大会通过了《</a:t>
            </a:r>
            <a:r>
              <a:rPr lang="zh-CN" altLang="zh-CN" sz="4000" b="1" kern="100" dirty="0" smtClean="0">
                <a:latin typeface="Calibri"/>
                <a:ea typeface="宋体"/>
                <a:cs typeface="宋体"/>
              </a:rPr>
              <a:t>消除对妇女一切形式歧视公约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》。实现妇女和男性的完全平等，还需要人类社会不断努力。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150245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s1.bdstatic.com/70cFvXSh_Q1YnxGkpoWK1HF6hhy/it/u=1711172034,917627719&amp;fm=26&amp;gp=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781050"/>
            <a:ext cx="374967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s://timgsa.baidu.com/timg?image&amp;quality=80&amp;size=b9999_10000&amp;sec=1536462273645&amp;di=4d597e7ce76839a356bf631bbde92b9a&amp;imgtype=0&amp;src=http%3A%2F%2Fimg1.cache.netease.com%2Fcatchpic%2F1%2F1D%2F1DFB3A9DE2CFA33601F640B65795832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935038"/>
            <a:ext cx="3124200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https://timgsa.baidu.com/timg?image&amp;quality=80&amp;size=b9999_10000&amp;sec=1536462345729&amp;di=47653276b03212f6434b591e5eb9aedb&amp;imgtype=0&amp;src=http%3A%2F%2Fn1.cmsfile.pg0.cn%2Fgroup1%2FM00%2F2C%2F23%2FCgqg11jFTJyAY1fQAABe0RiHxno2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581400"/>
            <a:ext cx="403701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https://ss2.bdstatic.com/70cFvnSh_Q1YnxGkpoWK1HF6hhy/it/u=1974603973,4012055639&amp;fm=26&amp;gp=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733800"/>
            <a:ext cx="3200400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0" y="0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说一说：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132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04800" y="533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3200" b="1" kern="0" dirty="0" smtClean="0">
                <a:latin typeface="Calibri"/>
                <a:ea typeface="黑体"/>
                <a:cs typeface="Times New Roman"/>
              </a:rPr>
              <a:t>三、</a:t>
            </a:r>
            <a:r>
              <a:rPr lang="zh-CN" altLang="zh-CN" sz="3200" b="1" kern="0" dirty="0" smtClean="0">
                <a:latin typeface="Calibri"/>
                <a:ea typeface="黑体"/>
                <a:cs typeface="Times New Roman"/>
              </a:rPr>
              <a:t>生态与人口问题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121920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b="1" kern="100" dirty="0" smtClean="0">
                <a:cs typeface="宋体"/>
              </a:rPr>
              <a:t>随着全球范围内工业化的推进，生态环境恶化成为严重的问题。</a:t>
            </a:r>
            <a:endParaRPr lang="zh-CN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304800" y="2362200"/>
            <a:ext cx="8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/>
              <a:t>（</a:t>
            </a:r>
            <a:r>
              <a:rPr lang="en-US" altLang="zh-CN" sz="3200" dirty="0" smtClean="0"/>
              <a:t>1</a:t>
            </a:r>
            <a:r>
              <a:rPr lang="zh-CN" altLang="en-US" sz="3200" dirty="0" smtClean="0"/>
              <a:t>）</a:t>
            </a:r>
            <a:r>
              <a:rPr lang="zh-CN" altLang="zh-CN" sz="3200" dirty="0" smtClean="0"/>
              <a:t>人类使用煤炭、石油等矿物燃料，排放了大量的二氧化碳，产生了温室效应，导致全球气候变暖、冰川融化、海平面上升。</a:t>
            </a:r>
            <a:endParaRPr lang="en-US" altLang="zh-CN" sz="3200" dirty="0" smtClean="0"/>
          </a:p>
        </p:txBody>
      </p:sp>
      <p:pic>
        <p:nvPicPr>
          <p:cNvPr id="15362" name="Picture 2" descr="https://i04piccdn.sogoucdn.com/fa2897e6228b054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4343400"/>
            <a:ext cx="2981325" cy="1981201"/>
          </a:xfrm>
          <a:prstGeom prst="rect">
            <a:avLst/>
          </a:prstGeom>
          <a:noFill/>
        </p:spPr>
      </p:pic>
      <p:pic>
        <p:nvPicPr>
          <p:cNvPr id="15364" name="Picture 4" descr="https://i03piccdn.sogoucdn.com/84718895689bc8c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4267200"/>
            <a:ext cx="2924175" cy="2028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741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533400"/>
            <a:ext cx="8991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/>
              <a:t>（</a:t>
            </a:r>
            <a:r>
              <a:rPr lang="en-US" altLang="zh-CN" sz="3600" dirty="0" smtClean="0"/>
              <a:t>2</a:t>
            </a:r>
            <a:r>
              <a:rPr lang="zh-CN" altLang="en-US" sz="3600" dirty="0" smtClean="0"/>
              <a:t>）</a:t>
            </a:r>
            <a:r>
              <a:rPr lang="zh-CN" altLang="zh-CN" sz="3600" dirty="0" smtClean="0"/>
              <a:t>大气中的臭氧层可以吸收太阳紫外线，保护地球生命，但化学污染破坏了臭氧层，直接威胁到人类的生存。</a:t>
            </a:r>
            <a:endParaRPr lang="zh-CN" altLang="en-US" sz="3600" dirty="0"/>
          </a:p>
        </p:txBody>
      </p:sp>
      <p:pic>
        <p:nvPicPr>
          <p:cNvPr id="33794" name="Picture 2" descr="https://i04picsos.sogoucdn.com/8791b4a2d98d83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581400"/>
            <a:ext cx="3810000" cy="2544058"/>
          </a:xfrm>
          <a:prstGeom prst="rect">
            <a:avLst/>
          </a:prstGeom>
          <a:noFill/>
        </p:spPr>
      </p:pic>
      <p:pic>
        <p:nvPicPr>
          <p:cNvPr id="33796" name="Picture 4" descr="https://i02picsos.sogoucdn.com/73afdef868d9c4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200400"/>
            <a:ext cx="3276600" cy="3276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390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4800" y="609600"/>
            <a:ext cx="807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/>
              <a:t>（</a:t>
            </a:r>
            <a:r>
              <a:rPr lang="en-US" altLang="zh-CN" sz="3600" dirty="0" smtClean="0"/>
              <a:t>3</a:t>
            </a:r>
            <a:r>
              <a:rPr lang="zh-CN" altLang="en-US" sz="3600" dirty="0" smtClean="0"/>
              <a:t>）</a:t>
            </a:r>
            <a:r>
              <a:rPr lang="zh-CN" altLang="zh-CN" sz="3600" dirty="0" smtClean="0"/>
              <a:t>污染和浪费也使有限的淡水资源面临短缺危机。</a:t>
            </a:r>
            <a:endParaRPr lang="en-US" altLang="zh-CN" sz="3600" dirty="0" smtClean="0"/>
          </a:p>
        </p:txBody>
      </p:sp>
      <p:pic>
        <p:nvPicPr>
          <p:cNvPr id="38914" name="Picture 2" descr="https://i01piccdn.sogoucdn.com/1b84b26b8824e7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971800"/>
            <a:ext cx="3505200" cy="2336801"/>
          </a:xfrm>
          <a:prstGeom prst="rect">
            <a:avLst/>
          </a:prstGeom>
          <a:noFill/>
        </p:spPr>
      </p:pic>
      <p:pic>
        <p:nvPicPr>
          <p:cNvPr id="38916" name="Picture 4" descr="https://i03picsos.sogoucdn.com/b64fceb2e62c3a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895600"/>
            <a:ext cx="4350009" cy="25527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432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04800"/>
            <a:ext cx="8915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dirty="0" smtClean="0">
                <a:solidFill>
                  <a:prstClr val="black"/>
                </a:solidFill>
              </a:rPr>
              <a:t>（</a:t>
            </a:r>
            <a:r>
              <a:rPr lang="en-US" altLang="zh-CN" sz="3600" dirty="0" smtClean="0">
                <a:solidFill>
                  <a:prstClr val="black"/>
                </a:solidFill>
              </a:rPr>
              <a:t>4</a:t>
            </a:r>
            <a:r>
              <a:rPr lang="zh-CN" altLang="en-US" sz="3600" dirty="0" smtClean="0">
                <a:solidFill>
                  <a:prstClr val="black"/>
                </a:solidFill>
              </a:rPr>
              <a:t>）</a:t>
            </a:r>
            <a:r>
              <a:rPr lang="zh-CN" altLang="zh-CN" sz="3600" dirty="0" smtClean="0">
                <a:solidFill>
                  <a:prstClr val="black"/>
                </a:solidFill>
              </a:rPr>
              <a:t>在干旱和半干旱地区，土地荒漠化越来越严重。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pic>
        <p:nvPicPr>
          <p:cNvPr id="37890" name="Picture 2" descr="https://i01picsos.sogoucdn.com/1f24ac5997d6a7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819400"/>
            <a:ext cx="4474952" cy="3162301"/>
          </a:xfrm>
          <a:prstGeom prst="rect">
            <a:avLst/>
          </a:prstGeom>
          <a:noFill/>
        </p:spPr>
      </p:pic>
      <p:pic>
        <p:nvPicPr>
          <p:cNvPr id="37892" name="Picture 4" descr="https://i03picsos.sogoucdn.com/88054534c776120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3276600"/>
            <a:ext cx="2800350" cy="2076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558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4198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/>
              <a:t>（</a:t>
            </a:r>
            <a:r>
              <a:rPr lang="en-US" altLang="zh-CN" sz="3200" dirty="0" smtClean="0"/>
              <a:t>5</a:t>
            </a:r>
            <a:r>
              <a:rPr lang="zh-CN" altLang="en-US" sz="3200" dirty="0" smtClean="0"/>
              <a:t>）</a:t>
            </a:r>
            <a:r>
              <a:rPr lang="zh-CN" altLang="zh-CN" sz="3200" dirty="0" smtClean="0"/>
              <a:t>对森林资源的乱砍滥伐，导致热带雨林大片消失，直接影响到全球的生态平衡。</a:t>
            </a:r>
            <a:endParaRPr lang="zh-CN" altLang="en-US" sz="3200" dirty="0"/>
          </a:p>
        </p:txBody>
      </p:sp>
      <p:pic>
        <p:nvPicPr>
          <p:cNvPr id="39938" name="Picture 2" descr="https://i01picsos.sogoucdn.com/cf311bc05071e8d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828800"/>
            <a:ext cx="3962400" cy="3297284"/>
          </a:xfrm>
          <a:prstGeom prst="rect">
            <a:avLst/>
          </a:prstGeom>
          <a:noFill/>
        </p:spPr>
      </p:pic>
      <p:pic>
        <p:nvPicPr>
          <p:cNvPr id="39940" name="Picture 4" descr="https://i03picsos.sogoucdn.com/9f44f7d19acb4c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9833" y="1828800"/>
            <a:ext cx="4534167" cy="3181350"/>
          </a:xfrm>
          <a:prstGeom prst="rect">
            <a:avLst/>
          </a:prstGeom>
          <a:noFill/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" y="5419638"/>
            <a:ext cx="8915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6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这些环境危机不仅仅是生态问题，也是现代社会面临的重大经济和社会问题。</a:t>
            </a:r>
            <a:endParaRPr kumimoji="0" lang="zh-CN" sz="6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897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3340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人口增长过快，是人类社会面临的另一个严重问题。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1950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年，世界人口为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25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亿。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1987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年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7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月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11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日，地球人口突破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50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亿。后来，联合国把每年的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7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月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11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日定为世界人口日，以提高人们对人口问题的重视。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2011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年，全球人口达到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70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亿。</a:t>
            </a:r>
            <a:endParaRPr lang="zh-CN" altLang="en-US" sz="2400" b="1" dirty="0"/>
          </a:p>
        </p:txBody>
      </p:sp>
      <p:pic>
        <p:nvPicPr>
          <p:cNvPr id="34818" name="Picture 2" descr="https://i02picsos.sogoucdn.com/c769804cc11b9a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60813"/>
            <a:ext cx="3733800" cy="2797187"/>
          </a:xfrm>
          <a:prstGeom prst="rect">
            <a:avLst/>
          </a:prstGeom>
          <a:noFill/>
        </p:spPr>
      </p:pic>
      <p:pic>
        <p:nvPicPr>
          <p:cNvPr id="34820" name="Picture 4" descr="https://i02picsos.sogoucdn.com/c375344d6cd7993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165992"/>
            <a:ext cx="4267200" cy="19966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460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609600"/>
            <a:ext cx="7848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4400" kern="100" dirty="0" smtClean="0">
                <a:solidFill>
                  <a:prstClr val="black"/>
                </a:solidFill>
                <a:cs typeface="宋体"/>
              </a:rPr>
              <a:t>由于发展程度不同，不同国家人口的生存质量存在着巨大的差距。在不少发展中国家，人们的卫生和健康状况难以迅速改善。同时，耕地和水资源的缺乏，加上自然灾害的影响，</a:t>
            </a:r>
            <a:r>
              <a:rPr lang="zh-CN" altLang="zh-CN" sz="4400" b="1" kern="100" dirty="0" smtClean="0">
                <a:solidFill>
                  <a:prstClr val="black"/>
                </a:solidFill>
                <a:cs typeface="宋体"/>
              </a:rPr>
              <a:t>经常导致普遍的饥饿</a:t>
            </a:r>
            <a:r>
              <a:rPr lang="zh-CN" altLang="en-US" sz="4400" b="1" kern="100" dirty="0" smtClean="0">
                <a:solidFill>
                  <a:prstClr val="black"/>
                </a:solidFill>
                <a:cs typeface="宋体"/>
              </a:rPr>
              <a:t>。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00867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81000" y="11430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3600" kern="100" dirty="0" smtClean="0">
                <a:latin typeface="Calibri"/>
                <a:ea typeface="宋体"/>
                <a:cs typeface="宋体"/>
              </a:rPr>
              <a:t>人口过快增长带来了巨大的环境压力，世界粮食问题日益尖锐。在教育、就业、住房、社会保障等方面，也构成了新的挑战。</a:t>
            </a:r>
            <a:endParaRPr lang="zh-CN" altLang="zh-CN" sz="3600" kern="100" dirty="0" smtClean="0">
              <a:latin typeface="Calibri"/>
              <a:ea typeface="宋体"/>
              <a:cs typeface="Times New Roman"/>
            </a:endParaRPr>
          </a:p>
        </p:txBody>
      </p:sp>
      <p:pic>
        <p:nvPicPr>
          <p:cNvPr id="14338" name="Picture 2" descr="https://i03picsos.sogoucdn.com/4dde3ce8471d34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7450" y="2590800"/>
            <a:ext cx="2876550" cy="2057401"/>
          </a:xfrm>
          <a:prstGeom prst="rect">
            <a:avLst/>
          </a:prstGeom>
          <a:noFill/>
        </p:spPr>
      </p:pic>
      <p:pic>
        <p:nvPicPr>
          <p:cNvPr id="14340" name="Picture 4" descr="https://i01picsos.sogoucdn.com/028a6f6d6f9cbb8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5210175"/>
            <a:ext cx="3571875" cy="1647825"/>
          </a:xfrm>
          <a:prstGeom prst="rect">
            <a:avLst/>
          </a:prstGeom>
          <a:noFill/>
        </p:spPr>
      </p:pic>
      <p:pic>
        <p:nvPicPr>
          <p:cNvPr id="14342" name="Picture 6" descr="https://i01picsos.sogoucdn.com/9fb26b6a0566e7b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5057775"/>
            <a:ext cx="2895600" cy="1800225"/>
          </a:xfrm>
          <a:prstGeom prst="rect">
            <a:avLst/>
          </a:prstGeom>
          <a:noFill/>
        </p:spPr>
      </p:pic>
      <p:pic>
        <p:nvPicPr>
          <p:cNvPr id="14344" name="Picture 8" descr="https://i01picsos.sogoucdn.com/94aeaee1970b4f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2590800"/>
            <a:ext cx="2838450" cy="20859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779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147"/>
          <p:cNvSpPr>
            <a:spLocks noChangeArrowheads="1"/>
          </p:cNvSpPr>
          <p:nvPr/>
        </p:nvSpPr>
        <p:spPr bwMode="auto">
          <a:xfrm>
            <a:off x="3095625" y="868362"/>
            <a:ext cx="5562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sz="2800">
              <a:latin typeface="Calibri" pitchFamily="34" charset="0"/>
            </a:endParaRPr>
          </a:p>
        </p:txBody>
      </p:sp>
      <p:sp>
        <p:nvSpPr>
          <p:cNvPr id="3" name="文本框 6148"/>
          <p:cNvSpPr txBox="1">
            <a:spLocks noChangeArrowheads="1"/>
          </p:cNvSpPr>
          <p:nvPr/>
        </p:nvSpPr>
        <p:spPr bwMode="auto">
          <a:xfrm>
            <a:off x="1303338" y="414337"/>
            <a:ext cx="5040312" cy="522288"/>
          </a:xfrm>
          <a:prstGeom prst="rect">
            <a:avLst/>
          </a:prstGeom>
          <a:solidFill>
            <a:srgbClr val="9EFAE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3300"/>
                </a:solidFill>
                <a:latin typeface="宋体" pitchFamily="2" charset="-122"/>
              </a:rPr>
              <a:t>计算机网络与现代社会生活</a:t>
            </a:r>
          </a:p>
        </p:txBody>
      </p:sp>
      <p:sp>
        <p:nvSpPr>
          <p:cNvPr id="4" name="文本框 6150"/>
          <p:cNvSpPr txBox="1">
            <a:spLocks noChangeArrowheads="1"/>
          </p:cNvSpPr>
          <p:nvPr/>
        </p:nvSpPr>
        <p:spPr bwMode="auto">
          <a:xfrm>
            <a:off x="1303338" y="4014787"/>
            <a:ext cx="5256212" cy="522288"/>
          </a:xfrm>
          <a:prstGeom prst="rect">
            <a:avLst/>
          </a:prstGeom>
          <a:solidFill>
            <a:srgbClr val="9EFAE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3300"/>
                </a:solidFill>
                <a:latin typeface="宋体" pitchFamily="2" charset="-122"/>
              </a:rPr>
              <a:t>生态与人口问题</a:t>
            </a:r>
          </a:p>
        </p:txBody>
      </p:sp>
      <p:sp>
        <p:nvSpPr>
          <p:cNvPr id="5" name="文本框 6151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1303338" y="2573337"/>
            <a:ext cx="5256212" cy="522288"/>
          </a:xfrm>
          <a:prstGeom prst="rect">
            <a:avLst/>
          </a:prstGeom>
          <a:solidFill>
            <a:srgbClr val="9EFAE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3300"/>
                </a:solidFill>
                <a:latin typeface="宋体" pitchFamily="2" charset="-122"/>
              </a:rPr>
              <a:t>妇女地位的提高</a:t>
            </a:r>
          </a:p>
        </p:txBody>
      </p:sp>
      <p:sp>
        <p:nvSpPr>
          <p:cNvPr id="6" name="文本框 6152"/>
          <p:cNvSpPr txBox="1">
            <a:spLocks noChangeArrowheads="1"/>
          </p:cNvSpPr>
          <p:nvPr/>
        </p:nvSpPr>
        <p:spPr bwMode="auto">
          <a:xfrm>
            <a:off x="304800" y="1371600"/>
            <a:ext cx="57626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663300"/>
                </a:solidFill>
                <a:latin typeface="宋体" pitchFamily="2" charset="-122"/>
              </a:rPr>
              <a:t>不断发展的现代社会</a:t>
            </a:r>
          </a:p>
        </p:txBody>
      </p:sp>
      <p:sp>
        <p:nvSpPr>
          <p:cNvPr id="7" name="左大括号 7"/>
          <p:cNvSpPr>
            <a:spLocks/>
          </p:cNvSpPr>
          <p:nvPr/>
        </p:nvSpPr>
        <p:spPr bwMode="auto">
          <a:xfrm>
            <a:off x="1158875" y="846137"/>
            <a:ext cx="144463" cy="5449888"/>
          </a:xfrm>
          <a:prstGeom prst="leftBrace">
            <a:avLst>
              <a:gd name="adj1" fmla="val 249754"/>
              <a:gd name="adj2" fmla="val 50000"/>
            </a:avLst>
          </a:prstGeom>
          <a:noFill/>
          <a:ln w="38100">
            <a:solidFill>
              <a:srgbClr val="808000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 sz="2800">
              <a:latin typeface="Calibri" pitchFamily="34" charset="0"/>
            </a:endParaRPr>
          </a:p>
        </p:txBody>
      </p:sp>
      <p:sp>
        <p:nvSpPr>
          <p:cNvPr id="8" name="TextBox 25"/>
          <p:cNvSpPr txBox="1">
            <a:spLocks noChangeArrowheads="1"/>
          </p:cNvSpPr>
          <p:nvPr/>
        </p:nvSpPr>
        <p:spPr bwMode="auto">
          <a:xfrm>
            <a:off x="1374775" y="1062037"/>
            <a:ext cx="54387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影响：</a:t>
            </a:r>
            <a:r>
              <a:rPr lang="en-US" altLang="zh-CN" sz="2800" b="1">
                <a:latin typeface="宋体" pitchFamily="2" charset="-122"/>
              </a:rPr>
              <a:t>1.</a:t>
            </a:r>
            <a:r>
              <a:rPr lang="zh-CN" altLang="en-US" sz="2800" b="1">
                <a:latin typeface="宋体" pitchFamily="2" charset="-122"/>
              </a:rPr>
              <a:t>人类进入“信息时代”</a:t>
            </a:r>
          </a:p>
        </p:txBody>
      </p:sp>
      <p:sp>
        <p:nvSpPr>
          <p:cNvPr id="9" name="TextBox 28"/>
          <p:cNvSpPr txBox="1">
            <a:spLocks noChangeArrowheads="1"/>
          </p:cNvSpPr>
          <p:nvPr/>
        </p:nvSpPr>
        <p:spPr bwMode="auto">
          <a:xfrm>
            <a:off x="2311400" y="1565275"/>
            <a:ext cx="5162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2.</a:t>
            </a:r>
            <a:r>
              <a:rPr lang="zh-CN" altLang="en-US" sz="2800" b="1">
                <a:latin typeface="宋体" pitchFamily="2" charset="-122"/>
              </a:rPr>
              <a:t>拓展人类的生活空间</a:t>
            </a:r>
          </a:p>
        </p:txBody>
      </p:sp>
      <p:sp>
        <p:nvSpPr>
          <p:cNvPr id="10" name="TextBox 29"/>
          <p:cNvSpPr txBox="1">
            <a:spLocks noChangeArrowheads="1"/>
          </p:cNvSpPr>
          <p:nvPr/>
        </p:nvSpPr>
        <p:spPr bwMode="auto">
          <a:xfrm>
            <a:off x="2311400" y="1998662"/>
            <a:ext cx="56245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3.</a:t>
            </a:r>
            <a:r>
              <a:rPr lang="zh-CN" altLang="en-US" sz="2800" b="1">
                <a:latin typeface="宋体" pitchFamily="2" charset="-122"/>
              </a:rPr>
              <a:t>推动了全球经济一体化</a:t>
            </a:r>
          </a:p>
        </p:txBody>
      </p:sp>
      <p:sp>
        <p:nvSpPr>
          <p:cNvPr id="11" name="TextBox 30"/>
          <p:cNvSpPr txBox="1">
            <a:spLocks noChangeArrowheads="1"/>
          </p:cNvSpPr>
          <p:nvPr/>
        </p:nvSpPr>
        <p:spPr bwMode="auto">
          <a:xfrm>
            <a:off x="1303338" y="3095625"/>
            <a:ext cx="81232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D8090F"/>
                </a:solidFill>
                <a:latin typeface="Calibri" pitchFamily="34" charset="0"/>
              </a:rPr>
              <a:t>表现：</a:t>
            </a:r>
            <a:r>
              <a:rPr lang="en-US" altLang="zh-CN" sz="2800" b="1">
                <a:latin typeface="Calibri" pitchFamily="34" charset="0"/>
              </a:rPr>
              <a:t>1.</a:t>
            </a:r>
            <a:r>
              <a:rPr lang="zh-CN" altLang="en-US" sz="2800" b="1">
                <a:latin typeface="Calibri" pitchFamily="34" charset="0"/>
              </a:rPr>
              <a:t>世界绝大多数国家和地区妇女有了选举权</a:t>
            </a:r>
          </a:p>
        </p:txBody>
      </p:sp>
      <p:sp>
        <p:nvSpPr>
          <p:cNvPr id="12" name="TextBox 31"/>
          <p:cNvSpPr txBox="1">
            <a:spLocks noChangeArrowheads="1"/>
          </p:cNvSpPr>
          <p:nvPr/>
        </p:nvSpPr>
        <p:spPr bwMode="auto">
          <a:xfrm>
            <a:off x="1951038" y="3582987"/>
            <a:ext cx="55213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    2.</a:t>
            </a:r>
            <a:r>
              <a:rPr lang="zh-CN" altLang="en-US" sz="2800" b="1">
                <a:latin typeface="Calibri" pitchFamily="34" charset="0"/>
              </a:rPr>
              <a:t>女性就业率持续增长</a:t>
            </a:r>
          </a:p>
        </p:txBody>
      </p:sp>
      <p:sp>
        <p:nvSpPr>
          <p:cNvPr id="13" name="TextBox 32"/>
          <p:cNvSpPr txBox="1">
            <a:spLocks noChangeArrowheads="1"/>
          </p:cNvSpPr>
          <p:nvPr/>
        </p:nvSpPr>
        <p:spPr bwMode="auto">
          <a:xfrm>
            <a:off x="1317625" y="4619625"/>
            <a:ext cx="7810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D8090F"/>
                </a:solidFill>
                <a:latin typeface="Calibri" pitchFamily="34" charset="0"/>
              </a:rPr>
              <a:t>1.</a:t>
            </a:r>
            <a:r>
              <a:rPr lang="zh-CN" altLang="en-US" sz="2800" b="1">
                <a:solidFill>
                  <a:srgbClr val="D8090F"/>
                </a:solidFill>
                <a:latin typeface="Calibri" pitchFamily="34" charset="0"/>
              </a:rPr>
              <a:t>生态问题：</a:t>
            </a:r>
            <a:r>
              <a:rPr lang="zh-CN" altLang="en-US" sz="2800" b="1">
                <a:latin typeface="Calibri" pitchFamily="34" charset="0"/>
              </a:rPr>
              <a:t>环境恶化、淡水资源短缺、土地荒漠化等</a:t>
            </a:r>
          </a:p>
        </p:txBody>
      </p:sp>
      <p:sp>
        <p:nvSpPr>
          <p:cNvPr id="14" name="TextBox 33"/>
          <p:cNvSpPr txBox="1">
            <a:spLocks noChangeArrowheads="1"/>
          </p:cNvSpPr>
          <p:nvPr/>
        </p:nvSpPr>
        <p:spPr bwMode="auto">
          <a:xfrm>
            <a:off x="1319213" y="5457825"/>
            <a:ext cx="760888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D8090F"/>
                </a:solidFill>
                <a:latin typeface="Calibri" pitchFamily="34" charset="0"/>
              </a:rPr>
              <a:t>2.</a:t>
            </a:r>
            <a:r>
              <a:rPr lang="zh-CN" altLang="en-US" sz="2800" b="1">
                <a:solidFill>
                  <a:srgbClr val="D8090F"/>
                </a:solidFill>
                <a:latin typeface="Calibri" pitchFamily="34" charset="0"/>
              </a:rPr>
              <a:t>人口问题：</a:t>
            </a:r>
            <a:r>
              <a:rPr lang="zh-CN" altLang="en-US" sz="2800" b="1">
                <a:latin typeface="Calibri" pitchFamily="34" charset="0"/>
              </a:rPr>
              <a:t>环境压力、粮食问题、教育就业住房社会保障等</a:t>
            </a:r>
          </a:p>
        </p:txBody>
      </p:sp>
    </p:spTree>
    <p:extLst>
      <p:ext uri="{BB962C8B-B14F-4D97-AF65-F5344CB8AC3E}">
        <p14:creationId xmlns:p14="http://schemas.microsoft.com/office/powerpoint/2010/main" val="337093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文本框 43011"/>
          <p:cNvSpPr txBox="1">
            <a:spLocks noChangeArrowheads="1"/>
          </p:cNvSpPr>
          <p:nvPr/>
        </p:nvSpPr>
        <p:spPr bwMode="auto">
          <a:xfrm>
            <a:off x="2514600" y="1981200"/>
            <a:ext cx="41148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0000"/>
              <a:t>再见！</a:t>
            </a:r>
          </a:p>
        </p:txBody>
      </p:sp>
    </p:spTree>
    <p:extLst>
      <p:ext uri="{BB962C8B-B14F-4D97-AF65-F5344CB8AC3E}">
        <p14:creationId xmlns:p14="http://schemas.microsoft.com/office/powerpoint/2010/main" val="376444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主管人员">
  <a:themeElements>
    <a:clrScheme name="主管人员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主管人员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主管人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40</TotalTime>
  <Words>1611</Words>
  <PresentationFormat>全屏显示(4:3)</PresentationFormat>
  <Paragraphs>64</Paragraphs>
  <Slides>27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主管人员</vt:lpstr>
      <vt:lpstr>PowerPoint 演示文稿</vt:lpstr>
      <vt:lpstr>PowerPoint 演示文稿</vt:lpstr>
      <vt:lpstr>PowerPoint 演示文稿</vt:lpstr>
      <vt:lpstr>一、计算机网络与现代社会生活      </vt:lpstr>
      <vt:lpstr>PowerPoint 演示文稿</vt:lpstr>
      <vt:lpstr>计算机网络将世界各地联结成一个整体，创造了人类新的生活模式和文化观念。网络不仅极大地拓展了人类的生活空间，还对人类经济活动产生了直接影响，推进了全球经济的一体化。随着互联网的发展，它将更广泛地覆盖社会生活的各个领域，对人类社会生活产生更大的影响。 </vt:lpstr>
      <vt:lpstr>PowerPoint 演示文稿</vt:lpstr>
      <vt:lpstr>PowerPoint 演示文稿</vt:lpstr>
      <vt:lpstr>二、妇女地位的提高</vt:lpstr>
      <vt:lpstr>PowerPoint 演示文稿</vt:lpstr>
      <vt:lpstr>●相关史实 1975年、1980年、1985年、1995年，联合国先后召开了4次世界妇女大会，肯定妇女在经济和社会发展中的重要作用。大会制定世界妇女事业发展战略；倡导提高妇女教育和健康水平；消除性别歧视和妇女贫困；保护和促进妇女人权，为提高妇女地位做出了积极的努力。 </vt:lpstr>
      <vt:lpstr>随着受教育程度的提升，妇女获得了更多的知识和技能。无论是发达国家还是发展中国家，越来越多的妇女摆脱家庭的束缚，参加社会工作。现代社会几乎所有的行业中，都活跃着女性的身影。女性就业率持续增长，以往男性独占的领域，涌现出了不少杰出的女性。 </vt:lpstr>
      <vt:lpstr>PowerPoint 演示文稿</vt:lpstr>
      <vt:lpstr>●相关史事 女性对政治的关注和参与程度有很大提高。他们经常举行活动，表达妇女的意见和立场，并在社会政治生活中担当重要的角色。在世界范围内，女性政治领导人显著增加。英国、冰岛、印度、韩国、巴西等国纷纷出现女性领导人。 </vt:lpstr>
      <vt:lpstr>PowerPoint 演示文稿</vt:lpstr>
      <vt:lpstr>受历史、文化传统等诸多因素的影响，妇女在许多方面还没有取得与男性完全平等的权利。1979年，联合国大会通过了《消除对妇女一切形式歧视公约》。实现妇女和男性的完全平等，还需要人类社会不断努力。 </vt:lpstr>
      <vt:lpstr>PowerPoint 演示文稿</vt:lpstr>
      <vt:lpstr>三、生态与人口问题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人口过快增长带来了巨大的环境压力，世界粮食问题日益尖锐。在教育、就业、住房、社会保障等方面，也构成了新的挑战。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2018-12-05T02:51:38Z</dcterms:created>
  <dcterms:modified xsi:type="dcterms:W3CDTF">2018-12-21T12:58:52Z</dcterms:modified>
</cp:coreProperties>
</file>