
<file path=[Content_Types].xml><?xml version="1.0" encoding="utf-8"?>
<Types xmlns="http://schemas.openxmlformats.org/package/2006/content-types">
  <Default Extension="png" ContentType="image/png"/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handoutMasterIdLst>
    <p:handoutMasterId r:id="rId30"/>
  </p:handoutMasterIdLst>
  <p:sldIdLst>
    <p:sldId id="414" r:id="rId3"/>
    <p:sldId id="386" r:id="rId4"/>
    <p:sldId id="387" r:id="rId5"/>
    <p:sldId id="388" r:id="rId7"/>
    <p:sldId id="389" r:id="rId8"/>
    <p:sldId id="390" r:id="rId9"/>
    <p:sldId id="391" r:id="rId10"/>
    <p:sldId id="392" r:id="rId11"/>
    <p:sldId id="393" r:id="rId12"/>
    <p:sldId id="394" r:id="rId13"/>
    <p:sldId id="395" r:id="rId14"/>
    <p:sldId id="396" r:id="rId15"/>
    <p:sldId id="397" r:id="rId16"/>
    <p:sldId id="398" r:id="rId17"/>
    <p:sldId id="399" r:id="rId18"/>
    <p:sldId id="400" r:id="rId19"/>
    <p:sldId id="401" r:id="rId20"/>
    <p:sldId id="402" r:id="rId21"/>
    <p:sldId id="403" r:id="rId22"/>
    <p:sldId id="404" r:id="rId23"/>
    <p:sldId id="405" r:id="rId24"/>
    <p:sldId id="406" r:id="rId25"/>
    <p:sldId id="407" r:id="rId26"/>
    <p:sldId id="408" r:id="rId27"/>
    <p:sldId id="409" r:id="rId28"/>
    <p:sldId id="410" r:id="rId29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096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16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5365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2565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199130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6330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124"/>
    <a:srgbClr val="EF7509"/>
    <a:srgbClr val="8CC5B1"/>
    <a:srgbClr val="202E4A"/>
    <a:srgbClr val="68BC9E"/>
    <a:srgbClr val="FEFEFE"/>
    <a:srgbClr val="009459"/>
    <a:srgbClr val="0086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主题样式 2 - 强调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03" autoAdjust="0"/>
    <p:restoredTop sz="94660" autoAdjust="0"/>
  </p:normalViewPr>
  <p:slideViewPr>
    <p:cSldViewPr snapToGrid="0">
      <p:cViewPr varScale="1">
        <p:scale>
          <a:sx n="113" d="100"/>
          <a:sy n="113" d="100"/>
        </p:scale>
        <p:origin x="246" y="96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92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E7378-7136-493C-A505-DB111E44D9D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1A663-AC84-493B-8663-1A01AEFFA81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fld id="{E7A799FB-B973-4727-8223-0B0CC5C4434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96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16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13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33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49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2BB90D7-EC84-40B6-8A14-376C4031EA7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F73B8E4-7711-4245-A930-FC36A44B4B6A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6364788B-14CA-4AD5-932E-BDA3C4DECC7B}" type="slidenum">
              <a:rPr lang="zh-CN"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6364788B-14CA-4AD5-932E-BDA3C4DECC7B}" type="slidenum">
              <a:rPr lang="zh-CN"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6364788B-14CA-4AD5-932E-BDA3C4DECC7B}" type="slidenum">
              <a:rPr lang="zh-CN"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6364788B-14CA-4AD5-932E-BDA3C4DECC7B}" type="slidenum">
              <a:rPr lang="zh-CN"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21cnjy.com/help/help_extract.php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1B4D7-F511-4E32-B555-21525E5BC3C2}" type="slidenum">
              <a:rPr altLang="en-US"/>
            </a:fld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377F9-1032-4FB3-B53A-157C43F6B460}" type="slidenum">
              <a:rPr altLang="en-US"/>
            </a:fld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003" y="820753"/>
            <a:ext cx="8374063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85"/>
          <p:cNvSpPr>
            <a:spLocks noChangeArrowheads="1"/>
          </p:cNvSpPr>
          <p:nvPr userDrawn="1"/>
        </p:nvSpPr>
        <p:spPr bwMode="auto">
          <a:xfrm>
            <a:off x="8018465" y="18970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6" tIns="45718" rIns="91416" bIns="45718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865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谢谢</a:t>
            </a:r>
            <a:endParaRPr lang="zh-CN" altLang="en-US" sz="3600" b="1" dirty="0">
              <a:solidFill>
                <a:srgbClr val="00865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文本框 87"/>
          <p:cNvSpPr txBox="1">
            <a:spLocks noChangeArrowheads="1"/>
          </p:cNvSpPr>
          <p:nvPr userDrawn="1"/>
        </p:nvSpPr>
        <p:spPr bwMode="auto">
          <a:xfrm>
            <a:off x="6040439" y="2911492"/>
            <a:ext cx="5827712" cy="323161"/>
          </a:xfrm>
          <a:prstGeom prst="rect">
            <a:avLst/>
          </a:prstGeom>
          <a:noFill/>
          <a:ln>
            <a:noFill/>
          </a:ln>
        </p:spPr>
        <p:txBody>
          <a:bodyPr lIns="91416" tIns="45718" rIns="91416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21</a:t>
            </a:r>
            <a:r>
              <a:rPr lang="zh-CN" altLang="en-US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世纪教育网（</a:t>
            </a:r>
            <a:r>
              <a:rPr lang="en-US" altLang="zh-CN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www.21cnjy.com</a:t>
            </a:r>
            <a:r>
              <a:rPr lang="en-US" altLang="zh-CN" sz="15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)</a:t>
            </a:r>
            <a:r>
              <a:rPr lang="zh-CN" altLang="en-US" sz="15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中小学</a:t>
            </a:r>
            <a:r>
              <a:rPr lang="zh-CN" altLang="en-US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教育资源网站</a:t>
            </a:r>
            <a:endParaRPr lang="zh-CN" altLang="en-US" sz="15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9" name="矩形 1"/>
          <p:cNvSpPr>
            <a:spLocks noChangeArrowheads="1"/>
          </p:cNvSpPr>
          <p:nvPr userDrawn="1"/>
        </p:nvSpPr>
        <p:spPr bwMode="auto">
          <a:xfrm>
            <a:off x="6273800" y="3316302"/>
            <a:ext cx="5384800" cy="1477323"/>
          </a:xfrm>
          <a:prstGeom prst="rect">
            <a:avLst/>
          </a:prstGeom>
          <a:noFill/>
          <a:ln>
            <a:noFill/>
          </a:ln>
        </p:spPr>
        <p:txBody>
          <a:bodyPr lIns="91416" tIns="45718" rIns="91416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     有大把高质量资料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？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一线教师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？一线教研员？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欢迎加入</a:t>
            </a:r>
            <a:r>
              <a:rPr lang="en-US" altLang="zh-CN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21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世纪教育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网教师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合作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团队！！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月薪过万不是梦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！！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详情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请看</a:t>
            </a:r>
            <a:r>
              <a:rPr lang="zh-CN" altLang="en-US" sz="12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：</a:t>
            </a:r>
            <a:endParaRPr lang="en-US" altLang="zh-CN" sz="1200" b="1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  <a:hlinkClick r:id="rId2"/>
              </a:rPr>
              <a:t>https://</a:t>
            </a:r>
            <a:r>
              <a:rPr lang="en-US" altLang="zh-CN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  <a:hlinkClick r:id="rId2"/>
              </a:rPr>
              <a:t>www.21cnjy.com/help/help_extract.php</a:t>
            </a:r>
            <a:endParaRPr lang="en-US" altLang="zh-CN" sz="1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endParaRPr lang="en-US" altLang="zh-CN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6" tIns="45718" rIns="91416" bIns="45718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6" tIns="45718" rIns="91416" bIns="45718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16" tIns="45718" rIns="91416" bIns="45718" rtlCol="0" anchor="ctr"/>
          <a:lstStyle>
            <a:lvl1pPr algn="l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16" tIns="45718" rIns="91416" bIns="45718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wrap="square" lIns="91416" tIns="45718" rIns="91416" bIns="45718" numCol="1" anchor="ctr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A2FBB8E-8DA5-493C-A5EA-CCF0D988321D}" type="slidenum">
              <a:rPr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ransition>
    <p:random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0965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165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6695" indent="-226695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38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0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2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4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730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30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9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13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3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.jpe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video" Target="NUL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slide" Target="slide16.xml"/><Relationship Id="rId2" Type="http://schemas.openxmlformats.org/officeDocument/2006/relationships/slide" Target="slide6.xml"/><Relationship Id="rId1" Type="http://schemas.openxmlformats.org/officeDocument/2006/relationships/slide" Target="slide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tags" Target="../tags/tag5.xml"/><Relationship Id="rId3" Type="http://schemas.openxmlformats.org/officeDocument/2006/relationships/image" Target="../media/image8.png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slide" Target="slide9.xml"/><Relationship Id="rId2" Type="http://schemas.openxmlformats.org/officeDocument/2006/relationships/slide" Target="slide7.xml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GIF"/><Relationship Id="rId2" Type="http://schemas.openxmlformats.org/officeDocument/2006/relationships/slide" Target="slide6.xml"/><Relationship Id="rId1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0.GIF"/><Relationship Id="rId1" Type="http://schemas.openxmlformats.org/officeDocument/2006/relationships/slide" Target="slide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5"/>
          <p:cNvSpPr>
            <a:spLocks noChangeArrowheads="1"/>
          </p:cNvSpPr>
          <p:nvPr/>
        </p:nvSpPr>
        <p:spPr bwMode="auto">
          <a:xfrm>
            <a:off x="3857755" y="2042814"/>
            <a:ext cx="4772660" cy="6438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16" tIns="45718" rIns="91416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3600" b="1" i="1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+mn-ea"/>
              </a:rPr>
              <a:t>殖民地人民的反抗斗争</a:t>
            </a:r>
            <a:endParaRPr lang="zh-CN" altLang="en-US" sz="3600" b="1" i="1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+mn-ea"/>
            </a:endParaRPr>
          </a:p>
        </p:txBody>
      </p:sp>
      <p:sp>
        <p:nvSpPr>
          <p:cNvPr id="3" name="文本占位符 5"/>
          <p:cNvSpPr txBox="1">
            <a:spLocks noChangeArrowheads="1"/>
          </p:cNvSpPr>
          <p:nvPr/>
        </p:nvSpPr>
        <p:spPr bwMode="auto">
          <a:xfrm>
            <a:off x="7243542" y="3190868"/>
            <a:ext cx="4520828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6" tIns="45718" rIns="91416" bIns="45718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400" b="1" dirty="0" smtClean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历史部编版      九年级下</a:t>
            </a:r>
            <a:endParaRPr lang="zh-CN" altLang="en-US" sz="2400" b="1" dirty="0">
              <a:solidFill>
                <a:srgbClr val="00865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圆角矩形 3"/>
          <p:cNvSpPr>
            <a:spLocks noChangeArrowheads="1"/>
          </p:cNvSpPr>
          <p:nvPr/>
        </p:nvSpPr>
        <p:spPr bwMode="auto">
          <a:xfrm>
            <a:off x="476211" y="932723"/>
            <a:ext cx="11334829" cy="5449048"/>
          </a:xfrm>
          <a:prstGeom prst="roundRect">
            <a:avLst>
              <a:gd name="adj" fmla="val 9125"/>
            </a:avLst>
          </a:prstGeom>
          <a:noFill/>
          <a:ln w="57150" algn="ctr">
            <a:solidFill>
              <a:srgbClr val="8E0000"/>
            </a:solidFill>
            <a:round/>
          </a:ln>
        </p:spPr>
        <p:txBody>
          <a:bodyPr lIns="159760" tIns="79879" rIns="159760" bIns="79879"/>
          <a:lstStyle/>
          <a:p>
            <a:pPr eaLnBrk="0" hangingPunct="0"/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6" name="PA_矩形 3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11425" y="1124745"/>
            <a:ext cx="3704079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218565"/>
            <a:r>
              <a:rPr lang="zh-CN" altLang="en-US" sz="53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课前导入</a:t>
            </a:r>
            <a:endParaRPr lang="en-US" altLang="zh-CN" sz="53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千图PPT彼岸天：ID 8661124文本框 18"/>
          <p:cNvSpPr txBox="1"/>
          <p:nvPr>
            <p:custDataLst>
              <p:tags r:id="rId2"/>
            </p:custDataLst>
          </p:nvPr>
        </p:nvSpPr>
        <p:spPr>
          <a:xfrm>
            <a:off x="5434760" y="1945482"/>
            <a:ext cx="5952661" cy="3744416"/>
          </a:xfrm>
          <a:prstGeom prst="rect">
            <a:avLst/>
          </a:prstGeom>
          <a:noFill/>
        </p:spPr>
        <p:txBody>
          <a:bodyPr wrap="square" lIns="0" tIns="0" rIns="0" bIns="0" anchor="b" anchorCtr="1">
            <a:noAutofit/>
          </a:bodyPr>
          <a:lstStyle/>
          <a:p>
            <a:r>
              <a:rPr lang="zh-CN" altLang="en-US" sz="37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左</a:t>
            </a:r>
            <a:r>
              <a:rPr lang="zh-CN" altLang="en-US" sz="3700" b="1" dirty="0" smtClean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图是南美洲足球著名赛事“南美解放者杯”的标志。这项足球赛事是为了纪念拉丁美洲独立运动的领袖们而设立的。你听说过这些历史人物吗？</a:t>
            </a:r>
            <a:endParaRPr lang="zh-CN" altLang="en-US" sz="3700" b="1" dirty="0">
              <a:solidFill>
                <a:srgbClr val="3333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0114" name="Picture 2" descr="http://pic63.nipic.com/file/20150402/12248888_030445816593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67" y="2276872"/>
            <a:ext cx="3840427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等腰三角形 8"/>
          <p:cNvSpPr/>
          <p:nvPr/>
        </p:nvSpPr>
        <p:spPr>
          <a:xfrm rot="1650064">
            <a:off x="9090781" y="894160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132218">
            <a:off x="6808863" y="760653"/>
            <a:ext cx="390284" cy="788376"/>
          </a:xfrm>
          <a:prstGeom prst="triangle">
            <a:avLst/>
          </a:prstGeom>
          <a:solidFill>
            <a:srgbClr val="FC6E5B">
              <a:alpha val="31000"/>
            </a:srgb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1" name="任意多边形 80"/>
          <p:cNvSpPr/>
          <p:nvPr/>
        </p:nvSpPr>
        <p:spPr>
          <a:xfrm rot="8289040">
            <a:off x="10104438" y="911226"/>
            <a:ext cx="2481263" cy="195263"/>
          </a:xfrm>
          <a:custGeom>
            <a:avLst/>
            <a:gdLst>
              <a:gd name="connsiteX0" fmla="*/ 0 w 2481081"/>
              <a:gd name="connsiteY0" fmla="*/ 194529 h 194529"/>
              <a:gd name="connsiteX1" fmla="*/ 174230 w 2481081"/>
              <a:gd name="connsiteY1" fmla="*/ 0 h 194529"/>
              <a:gd name="connsiteX2" fmla="*/ 2263889 w 2481081"/>
              <a:gd name="connsiteY2" fmla="*/ 0 h 194529"/>
              <a:gd name="connsiteX3" fmla="*/ 2481081 w 2481081"/>
              <a:gd name="connsiteY3" fmla="*/ 194529 h 194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81081" h="194529">
                <a:moveTo>
                  <a:pt x="0" y="194529"/>
                </a:moveTo>
                <a:lnTo>
                  <a:pt x="174230" y="0"/>
                </a:lnTo>
                <a:lnTo>
                  <a:pt x="2263889" y="0"/>
                </a:lnTo>
                <a:lnTo>
                  <a:pt x="2481081" y="194529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3" name="任意多边形 72"/>
          <p:cNvSpPr/>
          <p:nvPr/>
        </p:nvSpPr>
        <p:spPr>
          <a:xfrm rot="8289040">
            <a:off x="10183813" y="671513"/>
            <a:ext cx="2152651" cy="44451"/>
          </a:xfrm>
          <a:custGeom>
            <a:avLst/>
            <a:gdLst>
              <a:gd name="connsiteX0" fmla="*/ 51045 w 2151533"/>
              <a:gd name="connsiteY0" fmla="*/ 45719 h 45719"/>
              <a:gd name="connsiteX1" fmla="*/ 0 w 2151533"/>
              <a:gd name="connsiteY1" fmla="*/ 0 h 45719"/>
              <a:gd name="connsiteX2" fmla="*/ 2151533 w 2151533"/>
              <a:gd name="connsiteY2" fmla="*/ 0 h 45719"/>
              <a:gd name="connsiteX3" fmla="*/ 2151533 w 2151533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1533" h="45719">
                <a:moveTo>
                  <a:pt x="51045" y="45719"/>
                </a:moveTo>
                <a:lnTo>
                  <a:pt x="0" y="0"/>
                </a:lnTo>
                <a:lnTo>
                  <a:pt x="2151533" y="0"/>
                </a:lnTo>
                <a:lnTo>
                  <a:pt x="2151533" y="45719"/>
                </a:lnTo>
                <a:close/>
              </a:path>
            </a:pathLst>
          </a:custGeom>
          <a:solidFill>
            <a:srgbClr val="79C7C5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7" name="任意多边形 46"/>
          <p:cNvSpPr/>
          <p:nvPr/>
        </p:nvSpPr>
        <p:spPr>
          <a:xfrm rot="8289040">
            <a:off x="10594975" y="1897064"/>
            <a:ext cx="1873251" cy="46037"/>
          </a:xfrm>
          <a:custGeom>
            <a:avLst/>
            <a:gdLst>
              <a:gd name="connsiteX0" fmla="*/ 0 w 1873652"/>
              <a:gd name="connsiteY0" fmla="*/ 45719 h 45719"/>
              <a:gd name="connsiteX1" fmla="*/ 40948 w 1873652"/>
              <a:gd name="connsiteY1" fmla="*/ 0 h 45719"/>
              <a:gd name="connsiteX2" fmla="*/ 1873652 w 1873652"/>
              <a:gd name="connsiteY2" fmla="*/ 0 h 45719"/>
              <a:gd name="connsiteX3" fmla="*/ 1873652 w 187365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3652" h="45719">
                <a:moveTo>
                  <a:pt x="0" y="45719"/>
                </a:moveTo>
                <a:lnTo>
                  <a:pt x="40948" y="0"/>
                </a:lnTo>
                <a:lnTo>
                  <a:pt x="1873652" y="0"/>
                </a:lnTo>
                <a:lnTo>
                  <a:pt x="1873652" y="45719"/>
                </a:lnTo>
                <a:close/>
              </a:path>
            </a:pathLst>
          </a:custGeom>
          <a:solidFill>
            <a:srgbClr val="FC6E5B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6" name="任意多边形 75"/>
          <p:cNvSpPr/>
          <p:nvPr/>
        </p:nvSpPr>
        <p:spPr>
          <a:xfrm rot="8289040">
            <a:off x="10333038" y="2346326"/>
            <a:ext cx="2190751" cy="153988"/>
          </a:xfrm>
          <a:custGeom>
            <a:avLst/>
            <a:gdLst>
              <a:gd name="connsiteX0" fmla="*/ 0 w 2190050"/>
              <a:gd name="connsiteY0" fmla="*/ 155058 h 155058"/>
              <a:gd name="connsiteX1" fmla="*/ 138878 w 2190050"/>
              <a:gd name="connsiteY1" fmla="*/ 0 h 155058"/>
              <a:gd name="connsiteX2" fmla="*/ 2016928 w 2190050"/>
              <a:gd name="connsiteY2" fmla="*/ 0 h 155058"/>
              <a:gd name="connsiteX3" fmla="*/ 2190050 w 2190050"/>
              <a:gd name="connsiteY3" fmla="*/ 155058 h 155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0050" h="155058">
                <a:moveTo>
                  <a:pt x="0" y="155058"/>
                </a:moveTo>
                <a:lnTo>
                  <a:pt x="138878" y="0"/>
                </a:lnTo>
                <a:lnTo>
                  <a:pt x="2016928" y="0"/>
                </a:lnTo>
                <a:lnTo>
                  <a:pt x="2190050" y="155058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5" name="任意多边形 44"/>
          <p:cNvSpPr/>
          <p:nvPr/>
        </p:nvSpPr>
        <p:spPr>
          <a:xfrm rot="8289040">
            <a:off x="11361739" y="2466975"/>
            <a:ext cx="992187" cy="46039"/>
          </a:xfrm>
          <a:custGeom>
            <a:avLst/>
            <a:gdLst>
              <a:gd name="connsiteX0" fmla="*/ 0 w 991862"/>
              <a:gd name="connsiteY0" fmla="*/ 45719 h 45719"/>
              <a:gd name="connsiteX1" fmla="*/ 40948 w 991862"/>
              <a:gd name="connsiteY1" fmla="*/ 0 h 45719"/>
              <a:gd name="connsiteX2" fmla="*/ 991862 w 991862"/>
              <a:gd name="connsiteY2" fmla="*/ 0 h 45719"/>
              <a:gd name="connsiteX3" fmla="*/ 991862 w 99186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1862" h="45719">
                <a:moveTo>
                  <a:pt x="0" y="45719"/>
                </a:moveTo>
                <a:lnTo>
                  <a:pt x="40948" y="0"/>
                </a:lnTo>
                <a:lnTo>
                  <a:pt x="991862" y="0"/>
                </a:lnTo>
                <a:lnTo>
                  <a:pt x="99186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2" name="组合 163"/>
          <p:cNvGrpSpPr/>
          <p:nvPr/>
        </p:nvGrpSpPr>
        <p:grpSpPr bwMode="auto">
          <a:xfrm>
            <a:off x="10671177" y="3241675"/>
            <a:ext cx="962025" cy="1117600"/>
            <a:chOff x="10670736" y="3241053"/>
            <a:chExt cx="962659" cy="1118718"/>
          </a:xfrm>
        </p:grpSpPr>
        <p:sp>
          <p:nvSpPr>
            <p:cNvPr id="16" name="等腰三角形 15"/>
            <p:cNvSpPr/>
            <p:nvPr/>
          </p:nvSpPr>
          <p:spPr>
            <a:xfrm rot="2928219">
              <a:off x="10597584" y="3314205"/>
              <a:ext cx="1060704" cy="914400"/>
            </a:xfrm>
            <a:prstGeom prst="triangle">
              <a:avLst/>
            </a:prstGeom>
            <a:solidFill>
              <a:srgbClr val="66BFBC">
                <a:alpha val="76000"/>
              </a:srgbClr>
            </a:soli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20901646">
              <a:off x="10936527" y="3445371"/>
              <a:ext cx="696868" cy="914400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-1" fmla="*/ 0 w 696868"/>
                <a:gd name="connsiteY0-2" fmla="*/ 914400 h 914400"/>
                <a:gd name="connsiteX1-3" fmla="*/ 530352 w 696868"/>
                <a:gd name="connsiteY1-4" fmla="*/ 0 h 914400"/>
                <a:gd name="connsiteX2-5" fmla="*/ 696868 w 696868"/>
                <a:gd name="connsiteY2-6" fmla="*/ 839454 h 914400"/>
                <a:gd name="connsiteX3-7" fmla="*/ 0 w 696868"/>
                <a:gd name="connsiteY3-8" fmla="*/ 914400 h 9144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96868" h="914400">
                  <a:moveTo>
                    <a:pt x="0" y="914400"/>
                  </a:moveTo>
                  <a:lnTo>
                    <a:pt x="530352" y="0"/>
                  </a:lnTo>
                  <a:lnTo>
                    <a:pt x="696868" y="839454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rgbClr val="66BFBC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sp>
        <p:nvSpPr>
          <p:cNvPr id="24" name="等腰三角形 23"/>
          <p:cNvSpPr/>
          <p:nvPr/>
        </p:nvSpPr>
        <p:spPr>
          <a:xfrm rot="14549936" flipH="1">
            <a:off x="6822107" y="4573983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30" name="等腰三角形 29"/>
          <p:cNvSpPr/>
          <p:nvPr/>
        </p:nvSpPr>
        <p:spPr>
          <a:xfrm rot="14549936" flipH="1">
            <a:off x="5530401" y="4750751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31" name="等腰三角形 30"/>
          <p:cNvSpPr/>
          <p:nvPr/>
        </p:nvSpPr>
        <p:spPr>
          <a:xfrm rot="14549936" flipH="1">
            <a:off x="7402318" y="4774359"/>
            <a:ext cx="445079" cy="765536"/>
          </a:xfrm>
          <a:prstGeom prst="triangle">
            <a:avLst/>
          </a:prstGeom>
          <a:solidFill>
            <a:srgbClr val="FC6E5B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3" name="组合 10"/>
          <p:cNvGrpSpPr/>
          <p:nvPr/>
        </p:nvGrpSpPr>
        <p:grpSpPr bwMode="auto">
          <a:xfrm>
            <a:off x="960439" y="2314576"/>
            <a:ext cx="827087" cy="923925"/>
            <a:chOff x="1354861" y="2750116"/>
            <a:chExt cx="828164" cy="924005"/>
          </a:xfrm>
        </p:grpSpPr>
        <p:sp>
          <p:nvSpPr>
            <p:cNvPr id="33" name="直角三角形 32"/>
            <p:cNvSpPr/>
            <p:nvPr/>
          </p:nvSpPr>
          <p:spPr>
            <a:xfrm rot="3161904">
              <a:off x="1665936" y="3157032"/>
              <a:ext cx="517570" cy="516609"/>
            </a:xfrm>
            <a:prstGeom prst="rtTriangle">
              <a:avLst/>
            </a:prstGeom>
            <a:solidFill>
              <a:srgbClr val="66BFBC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34" name="直角三角形 33"/>
            <p:cNvSpPr/>
            <p:nvPr/>
          </p:nvSpPr>
          <p:spPr>
            <a:xfrm rot="3161904" flipH="1">
              <a:off x="1354381" y="2750596"/>
              <a:ext cx="517570" cy="516609"/>
            </a:xfrm>
            <a:prstGeom prst="rtTriangle">
              <a:avLst/>
            </a:prstGeom>
            <a:solidFill>
              <a:srgbClr val="66BFBC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sp>
        <p:nvSpPr>
          <p:cNvPr id="39" name="直角三角形 38"/>
          <p:cNvSpPr/>
          <p:nvPr/>
        </p:nvSpPr>
        <p:spPr>
          <a:xfrm rot="3176496">
            <a:off x="3555633" y="5263824"/>
            <a:ext cx="307225" cy="307224"/>
          </a:xfrm>
          <a:prstGeom prst="rtTriangle">
            <a:avLst/>
          </a:prstGeom>
          <a:solidFill>
            <a:srgbClr val="66BFBC">
              <a:alpha val="60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0" name="直角三角形 39"/>
          <p:cNvSpPr/>
          <p:nvPr/>
        </p:nvSpPr>
        <p:spPr>
          <a:xfrm rot="3176496" flipH="1">
            <a:off x="3393624" y="5048389"/>
            <a:ext cx="307225" cy="307224"/>
          </a:xfrm>
          <a:prstGeom prst="rtTriangle">
            <a:avLst/>
          </a:prstGeom>
          <a:solidFill>
            <a:srgbClr val="66BFBC">
              <a:alpha val="90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2" name="等腰三角形 81"/>
          <p:cNvSpPr/>
          <p:nvPr/>
        </p:nvSpPr>
        <p:spPr>
          <a:xfrm rot="8943941">
            <a:off x="3278006" y="1284848"/>
            <a:ext cx="861663" cy="1079851"/>
          </a:xfrm>
          <a:prstGeom prst="triangle">
            <a:avLst/>
          </a:prstGeom>
          <a:solidFill>
            <a:srgbClr val="FC6E5B">
              <a:alpha val="62000"/>
            </a:srgbClr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2612913" y="1667977"/>
            <a:ext cx="776939" cy="859515"/>
          </a:xfrm>
          <a:prstGeom prst="ellipse">
            <a:avLst/>
          </a:prstGeom>
          <a:solidFill>
            <a:srgbClr val="FBC75D">
              <a:alpha val="56000"/>
            </a:srgbClr>
          </a:solidFill>
          <a:ln>
            <a:noFill/>
          </a:ln>
          <a:effectLst>
            <a:softEdge rad="254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8" name="等腰三角形 87"/>
          <p:cNvSpPr/>
          <p:nvPr/>
        </p:nvSpPr>
        <p:spPr>
          <a:xfrm rot="7669978">
            <a:off x="1687175" y="2093928"/>
            <a:ext cx="303247" cy="288288"/>
          </a:xfrm>
          <a:prstGeom prst="triangle">
            <a:avLst/>
          </a:prstGeom>
          <a:solidFill>
            <a:srgbClr val="8CC066">
              <a:alpha val="62000"/>
            </a:srgbClr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8" name="任意多边形 77"/>
          <p:cNvSpPr/>
          <p:nvPr/>
        </p:nvSpPr>
        <p:spPr>
          <a:xfrm rot="8289040">
            <a:off x="7519989" y="5948364"/>
            <a:ext cx="2689225" cy="193675"/>
          </a:xfrm>
          <a:custGeom>
            <a:avLst/>
            <a:gdLst>
              <a:gd name="connsiteX0" fmla="*/ 217193 w 2688632"/>
              <a:gd name="connsiteY0" fmla="*/ 194530 h 194530"/>
              <a:gd name="connsiteX1" fmla="*/ 0 w 2688632"/>
              <a:gd name="connsiteY1" fmla="*/ 0 h 194530"/>
              <a:gd name="connsiteX2" fmla="*/ 2471440 w 2688632"/>
              <a:gd name="connsiteY2" fmla="*/ 0 h 194530"/>
              <a:gd name="connsiteX3" fmla="*/ 2688632 w 2688632"/>
              <a:gd name="connsiteY3" fmla="*/ 194529 h 19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8632" h="194530">
                <a:moveTo>
                  <a:pt x="217193" y="194530"/>
                </a:moveTo>
                <a:lnTo>
                  <a:pt x="0" y="0"/>
                </a:lnTo>
                <a:lnTo>
                  <a:pt x="2471440" y="0"/>
                </a:lnTo>
                <a:lnTo>
                  <a:pt x="2688632" y="194529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6" name="任意多边形 65"/>
          <p:cNvSpPr/>
          <p:nvPr/>
        </p:nvSpPr>
        <p:spPr>
          <a:xfrm rot="8289040">
            <a:off x="8269289" y="6380163"/>
            <a:ext cx="1449387" cy="44451"/>
          </a:xfrm>
          <a:custGeom>
            <a:avLst/>
            <a:gdLst>
              <a:gd name="connsiteX0" fmla="*/ 0 w 1448568"/>
              <a:gd name="connsiteY0" fmla="*/ 45719 h 45719"/>
              <a:gd name="connsiteX1" fmla="*/ 0 w 1448568"/>
              <a:gd name="connsiteY1" fmla="*/ 0 h 45719"/>
              <a:gd name="connsiteX2" fmla="*/ 1397523 w 1448568"/>
              <a:gd name="connsiteY2" fmla="*/ 0 h 45719"/>
              <a:gd name="connsiteX3" fmla="*/ 1448568 w 1448568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8568" h="45719">
                <a:moveTo>
                  <a:pt x="0" y="45719"/>
                </a:moveTo>
                <a:lnTo>
                  <a:pt x="0" y="0"/>
                </a:lnTo>
                <a:lnTo>
                  <a:pt x="1397523" y="0"/>
                </a:lnTo>
                <a:lnTo>
                  <a:pt x="1448568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4" name="任意多边形 63"/>
          <p:cNvSpPr/>
          <p:nvPr/>
        </p:nvSpPr>
        <p:spPr>
          <a:xfrm rot="8289040">
            <a:off x="8715376" y="6269039"/>
            <a:ext cx="1776413" cy="46037"/>
          </a:xfrm>
          <a:custGeom>
            <a:avLst/>
            <a:gdLst>
              <a:gd name="connsiteX0" fmla="*/ 0 w 1776912"/>
              <a:gd name="connsiteY0" fmla="*/ 45719 h 45719"/>
              <a:gd name="connsiteX1" fmla="*/ 0 w 1776912"/>
              <a:gd name="connsiteY1" fmla="*/ 0 h 45719"/>
              <a:gd name="connsiteX2" fmla="*/ 1725868 w 1776912"/>
              <a:gd name="connsiteY2" fmla="*/ 1 h 45719"/>
              <a:gd name="connsiteX3" fmla="*/ 1776912 w 177691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6912" h="45719">
                <a:moveTo>
                  <a:pt x="0" y="45719"/>
                </a:moveTo>
                <a:lnTo>
                  <a:pt x="0" y="0"/>
                </a:lnTo>
                <a:lnTo>
                  <a:pt x="1725868" y="1"/>
                </a:lnTo>
                <a:lnTo>
                  <a:pt x="1776912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0" name="任意多边形 69"/>
          <p:cNvSpPr/>
          <p:nvPr/>
        </p:nvSpPr>
        <p:spPr>
          <a:xfrm rot="8289040">
            <a:off x="6977065" y="6119814"/>
            <a:ext cx="2232025" cy="46037"/>
          </a:xfrm>
          <a:custGeom>
            <a:avLst/>
            <a:gdLst>
              <a:gd name="connsiteX0" fmla="*/ 0 w 2230870"/>
              <a:gd name="connsiteY0" fmla="*/ 45719 h 45719"/>
              <a:gd name="connsiteX1" fmla="*/ 0 w 2230870"/>
              <a:gd name="connsiteY1" fmla="*/ 0 h 45719"/>
              <a:gd name="connsiteX2" fmla="*/ 2179825 w 2230870"/>
              <a:gd name="connsiteY2" fmla="*/ 0 h 45719"/>
              <a:gd name="connsiteX3" fmla="*/ 2230870 w 223087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870" h="45719">
                <a:moveTo>
                  <a:pt x="0" y="45719"/>
                </a:moveTo>
                <a:lnTo>
                  <a:pt x="0" y="0"/>
                </a:lnTo>
                <a:lnTo>
                  <a:pt x="2179825" y="0"/>
                </a:lnTo>
                <a:lnTo>
                  <a:pt x="2230870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2" name="任意多边形 71"/>
          <p:cNvSpPr/>
          <p:nvPr/>
        </p:nvSpPr>
        <p:spPr>
          <a:xfrm rot="8289040">
            <a:off x="6330949" y="6505575"/>
            <a:ext cx="1074739" cy="44451"/>
          </a:xfrm>
          <a:custGeom>
            <a:avLst/>
            <a:gdLst>
              <a:gd name="connsiteX0" fmla="*/ 0 w 1075142"/>
              <a:gd name="connsiteY0" fmla="*/ 45719 h 45719"/>
              <a:gd name="connsiteX1" fmla="*/ 0 w 1075142"/>
              <a:gd name="connsiteY1" fmla="*/ 0 h 45719"/>
              <a:gd name="connsiteX2" fmla="*/ 1024097 w 1075142"/>
              <a:gd name="connsiteY2" fmla="*/ 0 h 45719"/>
              <a:gd name="connsiteX3" fmla="*/ 1075142 w 107514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142" h="45719">
                <a:moveTo>
                  <a:pt x="0" y="45719"/>
                </a:moveTo>
                <a:lnTo>
                  <a:pt x="0" y="0"/>
                </a:lnTo>
                <a:lnTo>
                  <a:pt x="1024097" y="0"/>
                </a:lnTo>
                <a:lnTo>
                  <a:pt x="107514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0" name="任意多边形 79"/>
          <p:cNvSpPr/>
          <p:nvPr/>
        </p:nvSpPr>
        <p:spPr>
          <a:xfrm rot="8289040">
            <a:off x="-541338" y="5465763"/>
            <a:ext cx="3978276" cy="125412"/>
          </a:xfrm>
          <a:custGeom>
            <a:avLst/>
            <a:gdLst>
              <a:gd name="connsiteX0" fmla="*/ 139966 w 3978903"/>
              <a:gd name="connsiteY0" fmla="*/ 125361 h 125361"/>
              <a:gd name="connsiteX1" fmla="*/ 0 w 3978903"/>
              <a:gd name="connsiteY1" fmla="*/ 0 h 125361"/>
              <a:gd name="connsiteX2" fmla="*/ 3939559 w 3978903"/>
              <a:gd name="connsiteY2" fmla="*/ 0 h 125361"/>
              <a:gd name="connsiteX3" fmla="*/ 3978903 w 3978903"/>
              <a:gd name="connsiteY3" fmla="*/ 35238 h 125361"/>
              <a:gd name="connsiteX4" fmla="*/ 3898184 w 3978903"/>
              <a:gd name="connsiteY4" fmla="*/ 125361 h 125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78903" h="125361">
                <a:moveTo>
                  <a:pt x="139966" y="125361"/>
                </a:moveTo>
                <a:lnTo>
                  <a:pt x="0" y="0"/>
                </a:lnTo>
                <a:lnTo>
                  <a:pt x="3939559" y="0"/>
                </a:lnTo>
                <a:lnTo>
                  <a:pt x="3978903" y="35238"/>
                </a:lnTo>
                <a:lnTo>
                  <a:pt x="3898184" y="125361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6" name="任意多边形 55"/>
          <p:cNvSpPr/>
          <p:nvPr/>
        </p:nvSpPr>
        <p:spPr>
          <a:xfrm rot="8289040">
            <a:off x="-568325" y="4960939"/>
            <a:ext cx="4214813" cy="46037"/>
          </a:xfrm>
          <a:custGeom>
            <a:avLst/>
            <a:gdLst>
              <a:gd name="connsiteX0" fmla="*/ 0 w 4213929"/>
              <a:gd name="connsiteY0" fmla="*/ 45719 h 45719"/>
              <a:gd name="connsiteX1" fmla="*/ 0 w 4213929"/>
              <a:gd name="connsiteY1" fmla="*/ 0 h 45719"/>
              <a:gd name="connsiteX2" fmla="*/ 4213929 w 4213929"/>
              <a:gd name="connsiteY2" fmla="*/ 0 h 45719"/>
              <a:gd name="connsiteX3" fmla="*/ 4172980 w 4213929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13929" h="45719">
                <a:moveTo>
                  <a:pt x="0" y="45719"/>
                </a:moveTo>
                <a:lnTo>
                  <a:pt x="0" y="0"/>
                </a:lnTo>
                <a:lnTo>
                  <a:pt x="4213929" y="0"/>
                </a:lnTo>
                <a:lnTo>
                  <a:pt x="4172980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4" name="任意多边形 53"/>
          <p:cNvSpPr/>
          <p:nvPr/>
        </p:nvSpPr>
        <p:spPr>
          <a:xfrm rot="8289040">
            <a:off x="-266700" y="4703764"/>
            <a:ext cx="1847851" cy="46037"/>
          </a:xfrm>
          <a:custGeom>
            <a:avLst/>
            <a:gdLst>
              <a:gd name="connsiteX0" fmla="*/ 0 w 1847733"/>
              <a:gd name="connsiteY0" fmla="*/ 45719 h 45719"/>
              <a:gd name="connsiteX1" fmla="*/ 0 w 1847733"/>
              <a:gd name="connsiteY1" fmla="*/ 0 h 45719"/>
              <a:gd name="connsiteX2" fmla="*/ 1847733 w 1847733"/>
              <a:gd name="connsiteY2" fmla="*/ 0 h 45719"/>
              <a:gd name="connsiteX3" fmla="*/ 1806784 w 1847733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7733" h="45719">
                <a:moveTo>
                  <a:pt x="0" y="45719"/>
                </a:moveTo>
                <a:lnTo>
                  <a:pt x="0" y="0"/>
                </a:lnTo>
                <a:lnTo>
                  <a:pt x="1847733" y="0"/>
                </a:lnTo>
                <a:lnTo>
                  <a:pt x="1806784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2" name="任意多边形 51"/>
          <p:cNvSpPr/>
          <p:nvPr/>
        </p:nvSpPr>
        <p:spPr>
          <a:xfrm rot="8289040">
            <a:off x="-295276" y="4262439"/>
            <a:ext cx="2076451" cy="46037"/>
          </a:xfrm>
          <a:custGeom>
            <a:avLst/>
            <a:gdLst>
              <a:gd name="connsiteX0" fmla="*/ 0 w 2076814"/>
              <a:gd name="connsiteY0" fmla="*/ 45719 h 45719"/>
              <a:gd name="connsiteX1" fmla="*/ 0 w 2076814"/>
              <a:gd name="connsiteY1" fmla="*/ 0 h 45719"/>
              <a:gd name="connsiteX2" fmla="*/ 2076814 w 2076814"/>
              <a:gd name="connsiteY2" fmla="*/ 0 h 45719"/>
              <a:gd name="connsiteX3" fmla="*/ 2035866 w 2076814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6814" h="45719">
                <a:moveTo>
                  <a:pt x="0" y="45719"/>
                </a:moveTo>
                <a:lnTo>
                  <a:pt x="0" y="0"/>
                </a:lnTo>
                <a:lnTo>
                  <a:pt x="2076814" y="0"/>
                </a:lnTo>
                <a:lnTo>
                  <a:pt x="2035866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0" name="任意多边形 59"/>
          <p:cNvSpPr/>
          <p:nvPr/>
        </p:nvSpPr>
        <p:spPr>
          <a:xfrm rot="8289040">
            <a:off x="282575" y="6040439"/>
            <a:ext cx="2432051" cy="46037"/>
          </a:xfrm>
          <a:custGeom>
            <a:avLst/>
            <a:gdLst>
              <a:gd name="connsiteX0" fmla="*/ 0 w 2432620"/>
              <a:gd name="connsiteY0" fmla="*/ 45719 h 45719"/>
              <a:gd name="connsiteX1" fmla="*/ 0 w 2432620"/>
              <a:gd name="connsiteY1" fmla="*/ 0 h 45719"/>
              <a:gd name="connsiteX2" fmla="*/ 2381575 w 2432620"/>
              <a:gd name="connsiteY2" fmla="*/ 0 h 45719"/>
              <a:gd name="connsiteX3" fmla="*/ 2432620 w 243262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2620" h="45719">
                <a:moveTo>
                  <a:pt x="0" y="45719"/>
                </a:moveTo>
                <a:lnTo>
                  <a:pt x="0" y="0"/>
                </a:lnTo>
                <a:lnTo>
                  <a:pt x="2381575" y="0"/>
                </a:lnTo>
                <a:lnTo>
                  <a:pt x="2432620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0" name="任意多边形 89"/>
          <p:cNvSpPr/>
          <p:nvPr/>
        </p:nvSpPr>
        <p:spPr>
          <a:xfrm rot="8289040">
            <a:off x="2886076" y="6426200"/>
            <a:ext cx="1319213" cy="95251"/>
          </a:xfrm>
          <a:custGeom>
            <a:avLst/>
            <a:gdLst>
              <a:gd name="connsiteX0" fmla="*/ 217193 w 2688632"/>
              <a:gd name="connsiteY0" fmla="*/ 194530 h 194530"/>
              <a:gd name="connsiteX1" fmla="*/ 0 w 2688632"/>
              <a:gd name="connsiteY1" fmla="*/ 0 h 194530"/>
              <a:gd name="connsiteX2" fmla="*/ 2471440 w 2688632"/>
              <a:gd name="connsiteY2" fmla="*/ 0 h 194530"/>
              <a:gd name="connsiteX3" fmla="*/ 2688632 w 2688632"/>
              <a:gd name="connsiteY3" fmla="*/ 194529 h 19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8632" h="194530">
                <a:moveTo>
                  <a:pt x="217193" y="194530"/>
                </a:moveTo>
                <a:lnTo>
                  <a:pt x="0" y="0"/>
                </a:lnTo>
                <a:lnTo>
                  <a:pt x="2471440" y="0"/>
                </a:lnTo>
                <a:lnTo>
                  <a:pt x="2688632" y="194529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1" name="任意多边形 90"/>
          <p:cNvSpPr/>
          <p:nvPr/>
        </p:nvSpPr>
        <p:spPr>
          <a:xfrm rot="8289040">
            <a:off x="3252788" y="6638926"/>
            <a:ext cx="711200" cy="22225"/>
          </a:xfrm>
          <a:custGeom>
            <a:avLst/>
            <a:gdLst>
              <a:gd name="connsiteX0" fmla="*/ 0 w 1448568"/>
              <a:gd name="connsiteY0" fmla="*/ 45719 h 45719"/>
              <a:gd name="connsiteX1" fmla="*/ 0 w 1448568"/>
              <a:gd name="connsiteY1" fmla="*/ 0 h 45719"/>
              <a:gd name="connsiteX2" fmla="*/ 1397523 w 1448568"/>
              <a:gd name="connsiteY2" fmla="*/ 0 h 45719"/>
              <a:gd name="connsiteX3" fmla="*/ 1448568 w 1448568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8568" h="45719">
                <a:moveTo>
                  <a:pt x="0" y="45719"/>
                </a:moveTo>
                <a:lnTo>
                  <a:pt x="0" y="0"/>
                </a:lnTo>
                <a:lnTo>
                  <a:pt x="1397523" y="0"/>
                </a:lnTo>
                <a:lnTo>
                  <a:pt x="1448568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2" name="任意多边形 91"/>
          <p:cNvSpPr/>
          <p:nvPr/>
        </p:nvSpPr>
        <p:spPr>
          <a:xfrm rot="8289040">
            <a:off x="3471865" y="6583365"/>
            <a:ext cx="871537" cy="22225"/>
          </a:xfrm>
          <a:custGeom>
            <a:avLst/>
            <a:gdLst>
              <a:gd name="connsiteX0" fmla="*/ 0 w 1776912"/>
              <a:gd name="connsiteY0" fmla="*/ 45719 h 45719"/>
              <a:gd name="connsiteX1" fmla="*/ 0 w 1776912"/>
              <a:gd name="connsiteY1" fmla="*/ 0 h 45719"/>
              <a:gd name="connsiteX2" fmla="*/ 1725868 w 1776912"/>
              <a:gd name="connsiteY2" fmla="*/ 1 h 45719"/>
              <a:gd name="connsiteX3" fmla="*/ 1776912 w 177691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6912" h="45719">
                <a:moveTo>
                  <a:pt x="0" y="45719"/>
                </a:moveTo>
                <a:lnTo>
                  <a:pt x="0" y="0"/>
                </a:lnTo>
                <a:lnTo>
                  <a:pt x="1725868" y="1"/>
                </a:lnTo>
                <a:lnTo>
                  <a:pt x="1776912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3" name="任意多边形 92"/>
          <p:cNvSpPr/>
          <p:nvPr/>
        </p:nvSpPr>
        <p:spPr>
          <a:xfrm rot="8289040">
            <a:off x="2619375" y="6510340"/>
            <a:ext cx="1093788" cy="22225"/>
          </a:xfrm>
          <a:custGeom>
            <a:avLst/>
            <a:gdLst>
              <a:gd name="connsiteX0" fmla="*/ 0 w 2230870"/>
              <a:gd name="connsiteY0" fmla="*/ 45719 h 45719"/>
              <a:gd name="connsiteX1" fmla="*/ 0 w 2230870"/>
              <a:gd name="connsiteY1" fmla="*/ 0 h 45719"/>
              <a:gd name="connsiteX2" fmla="*/ 2179825 w 2230870"/>
              <a:gd name="connsiteY2" fmla="*/ 0 h 45719"/>
              <a:gd name="connsiteX3" fmla="*/ 2230870 w 223087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870" h="45719">
                <a:moveTo>
                  <a:pt x="0" y="45719"/>
                </a:moveTo>
                <a:lnTo>
                  <a:pt x="0" y="0"/>
                </a:lnTo>
                <a:lnTo>
                  <a:pt x="2179825" y="0"/>
                </a:lnTo>
                <a:lnTo>
                  <a:pt x="2230870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4" name="任意多边形 93"/>
          <p:cNvSpPr/>
          <p:nvPr/>
        </p:nvSpPr>
        <p:spPr>
          <a:xfrm rot="8289040">
            <a:off x="2301875" y="6699252"/>
            <a:ext cx="527051" cy="22225"/>
          </a:xfrm>
          <a:custGeom>
            <a:avLst/>
            <a:gdLst>
              <a:gd name="connsiteX0" fmla="*/ 0 w 1075142"/>
              <a:gd name="connsiteY0" fmla="*/ 45719 h 45719"/>
              <a:gd name="connsiteX1" fmla="*/ 0 w 1075142"/>
              <a:gd name="connsiteY1" fmla="*/ 0 h 45719"/>
              <a:gd name="connsiteX2" fmla="*/ 1024097 w 1075142"/>
              <a:gd name="connsiteY2" fmla="*/ 0 h 45719"/>
              <a:gd name="connsiteX3" fmla="*/ 1075142 w 107514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142" h="45719">
                <a:moveTo>
                  <a:pt x="0" y="45719"/>
                </a:moveTo>
                <a:lnTo>
                  <a:pt x="0" y="0"/>
                </a:lnTo>
                <a:lnTo>
                  <a:pt x="1024097" y="0"/>
                </a:lnTo>
                <a:lnTo>
                  <a:pt x="107514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4" name="等腰三角形 103"/>
          <p:cNvSpPr/>
          <p:nvPr/>
        </p:nvSpPr>
        <p:spPr>
          <a:xfrm rot="8791815">
            <a:off x="4906964" y="942976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5" name="等腰三角形 104"/>
          <p:cNvSpPr/>
          <p:nvPr/>
        </p:nvSpPr>
        <p:spPr>
          <a:xfrm rot="10800000">
            <a:off x="4980601" y="725265"/>
            <a:ext cx="1374251" cy="1382843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368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6" name="等腰三角形 105"/>
          <p:cNvSpPr/>
          <p:nvPr/>
        </p:nvSpPr>
        <p:spPr>
          <a:xfrm rot="8791815">
            <a:off x="8012114" y="1098550"/>
            <a:ext cx="274637" cy="133351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7" name="等腰三角形 106"/>
          <p:cNvSpPr/>
          <p:nvPr/>
        </p:nvSpPr>
        <p:spPr>
          <a:xfrm rot="8791815">
            <a:off x="8758239" y="4702176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8" name="等腰三角形 107"/>
          <p:cNvSpPr/>
          <p:nvPr/>
        </p:nvSpPr>
        <p:spPr>
          <a:xfrm rot="8791815">
            <a:off x="7586664" y="6043613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9" name="等腰三角形 108"/>
          <p:cNvSpPr/>
          <p:nvPr/>
        </p:nvSpPr>
        <p:spPr>
          <a:xfrm rot="8791815">
            <a:off x="5599114" y="5487988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0" name="等腰三角形 109"/>
          <p:cNvSpPr/>
          <p:nvPr/>
        </p:nvSpPr>
        <p:spPr>
          <a:xfrm rot="8791815">
            <a:off x="4611688" y="5114926"/>
            <a:ext cx="274637" cy="133351"/>
          </a:xfrm>
          <a:prstGeom prst="triangle">
            <a:avLst/>
          </a:prstGeom>
          <a:solidFill>
            <a:srgbClr val="FC6E5B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1" name="等腰三角形 110"/>
          <p:cNvSpPr/>
          <p:nvPr/>
        </p:nvSpPr>
        <p:spPr>
          <a:xfrm rot="8791815">
            <a:off x="6568707" y="5199726"/>
            <a:ext cx="689880" cy="773343"/>
          </a:xfrm>
          <a:prstGeom prst="triangle">
            <a:avLst/>
          </a:prstGeom>
          <a:solidFill>
            <a:srgbClr val="8CC066"/>
          </a:solidFill>
          <a:ln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2" name="等腰三角形 111"/>
          <p:cNvSpPr/>
          <p:nvPr/>
        </p:nvSpPr>
        <p:spPr>
          <a:xfrm rot="12808185" flipH="1">
            <a:off x="5859464" y="5967413"/>
            <a:ext cx="274637" cy="131763"/>
          </a:xfrm>
          <a:prstGeom prst="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3" name="等腰三角形 112"/>
          <p:cNvSpPr/>
          <p:nvPr/>
        </p:nvSpPr>
        <p:spPr>
          <a:xfrm rot="8791815">
            <a:off x="2447926" y="5762626"/>
            <a:ext cx="274639" cy="133351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5" name="等腰三角形 114"/>
          <p:cNvSpPr/>
          <p:nvPr/>
        </p:nvSpPr>
        <p:spPr>
          <a:xfrm rot="9746558" flipV="1">
            <a:off x="9937854" y="4526899"/>
            <a:ext cx="240071" cy="485384"/>
          </a:xfrm>
          <a:prstGeom prst="triangle">
            <a:avLst>
              <a:gd name="adj" fmla="val 41342"/>
            </a:avLst>
          </a:prstGeom>
          <a:solidFill>
            <a:srgbClr val="66BFBC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7" name="直角三角形 116"/>
          <p:cNvSpPr/>
          <p:nvPr/>
        </p:nvSpPr>
        <p:spPr>
          <a:xfrm rot="11669251" flipH="1">
            <a:off x="11280777" y="6276977"/>
            <a:ext cx="214313" cy="214313"/>
          </a:xfrm>
          <a:prstGeom prst="rtTriangle">
            <a:avLst/>
          </a:pr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1" name="直角三角形 120"/>
          <p:cNvSpPr/>
          <p:nvPr/>
        </p:nvSpPr>
        <p:spPr>
          <a:xfrm rot="8729171" flipH="1">
            <a:off x="4853511" y="5649534"/>
            <a:ext cx="1736648" cy="715615"/>
          </a:xfrm>
          <a:prstGeom prst="rtTriangle">
            <a:avLst/>
          </a:prstGeom>
          <a:solidFill>
            <a:srgbClr val="FBC75D"/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2" name="直角三角形 121"/>
          <p:cNvSpPr/>
          <p:nvPr/>
        </p:nvSpPr>
        <p:spPr>
          <a:xfrm rot="1054849">
            <a:off x="9947276" y="1828801"/>
            <a:ext cx="157163" cy="193675"/>
          </a:xfrm>
          <a:prstGeom prst="rtTriangle">
            <a:avLst/>
          </a:prstGeom>
          <a:solidFill>
            <a:srgbClr val="FC6E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5" name="直角三角形 124"/>
          <p:cNvSpPr/>
          <p:nvPr/>
        </p:nvSpPr>
        <p:spPr>
          <a:xfrm rot="11669251" flipH="1">
            <a:off x="11620501" y="5665788"/>
            <a:ext cx="214313" cy="212725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6" name="直角三角形 125"/>
          <p:cNvSpPr/>
          <p:nvPr/>
        </p:nvSpPr>
        <p:spPr>
          <a:xfrm rot="9930749">
            <a:off x="10744201" y="5621339"/>
            <a:ext cx="214313" cy="212725"/>
          </a:xfrm>
          <a:prstGeom prst="rt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7" name="直角三角形 126"/>
          <p:cNvSpPr/>
          <p:nvPr/>
        </p:nvSpPr>
        <p:spPr>
          <a:xfrm rot="11669251" flipH="1">
            <a:off x="10375901" y="6370639"/>
            <a:ext cx="214313" cy="212725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8" name="直角三角形 127"/>
          <p:cNvSpPr/>
          <p:nvPr/>
        </p:nvSpPr>
        <p:spPr>
          <a:xfrm rot="9930749">
            <a:off x="11714163" y="4597401"/>
            <a:ext cx="214312" cy="214313"/>
          </a:xfrm>
          <a:prstGeom prst="rtTriangle">
            <a:avLst/>
          </a:prstGeom>
          <a:solidFill>
            <a:srgbClr val="FC6E5B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9" name="直角三角形 128"/>
          <p:cNvSpPr/>
          <p:nvPr/>
        </p:nvSpPr>
        <p:spPr>
          <a:xfrm rot="11669251" flipH="1">
            <a:off x="11117263" y="4873626"/>
            <a:ext cx="214312" cy="214313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45" name="任意多边形 144"/>
          <p:cNvSpPr/>
          <p:nvPr/>
        </p:nvSpPr>
        <p:spPr>
          <a:xfrm rot="10011152">
            <a:off x="3944938" y="1223964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3" name="任意多边形 152"/>
          <p:cNvSpPr/>
          <p:nvPr/>
        </p:nvSpPr>
        <p:spPr>
          <a:xfrm rot="17730414">
            <a:off x="7955652" y="880655"/>
            <a:ext cx="1130745" cy="942213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4" name="任意多边形 153"/>
          <p:cNvSpPr/>
          <p:nvPr/>
        </p:nvSpPr>
        <p:spPr>
          <a:xfrm rot="10011152">
            <a:off x="8915401" y="858839"/>
            <a:ext cx="244475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6" name="任意多边形 155"/>
          <p:cNvSpPr/>
          <p:nvPr/>
        </p:nvSpPr>
        <p:spPr>
          <a:xfrm rot="10011152">
            <a:off x="9874251" y="1014413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7" name="任意多边形 156"/>
          <p:cNvSpPr/>
          <p:nvPr/>
        </p:nvSpPr>
        <p:spPr>
          <a:xfrm rot="10011152">
            <a:off x="6183314" y="842964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8" name="任意多边形 157"/>
          <p:cNvSpPr/>
          <p:nvPr/>
        </p:nvSpPr>
        <p:spPr>
          <a:xfrm rot="10011152">
            <a:off x="4048058" y="1100557"/>
            <a:ext cx="943692" cy="127060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FBC75D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61" name="任意多边形 160"/>
          <p:cNvSpPr/>
          <p:nvPr/>
        </p:nvSpPr>
        <p:spPr>
          <a:xfrm rot="17840340">
            <a:off x="3586243" y="4007051"/>
            <a:ext cx="1078348" cy="898552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63" name="任意多边形 162"/>
          <p:cNvSpPr/>
          <p:nvPr/>
        </p:nvSpPr>
        <p:spPr>
          <a:xfrm rot="10011152">
            <a:off x="4429125" y="5864226"/>
            <a:ext cx="244475" cy="204788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4" name="组合 164"/>
          <p:cNvGrpSpPr/>
          <p:nvPr/>
        </p:nvGrpSpPr>
        <p:grpSpPr bwMode="auto">
          <a:xfrm rot="11957288">
            <a:off x="2122489" y="1565276"/>
            <a:ext cx="574675" cy="665163"/>
            <a:chOff x="10670736" y="3241053"/>
            <a:chExt cx="917923" cy="1060882"/>
          </a:xfrm>
        </p:grpSpPr>
        <p:sp>
          <p:nvSpPr>
            <p:cNvPr id="166" name="等腰三角形 165"/>
            <p:cNvSpPr/>
            <p:nvPr/>
          </p:nvSpPr>
          <p:spPr>
            <a:xfrm rot="2928219">
              <a:off x="10597584" y="3314205"/>
              <a:ext cx="1060704" cy="914400"/>
            </a:xfrm>
            <a:prstGeom prst="triangle">
              <a:avLst/>
            </a:prstGeom>
            <a:solidFill>
              <a:srgbClr val="66BFBC">
                <a:alpha val="76000"/>
              </a:srgbClr>
            </a:soli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167" name="等腰三角形 16"/>
            <p:cNvSpPr/>
            <p:nvPr/>
          </p:nvSpPr>
          <p:spPr>
            <a:xfrm rot="20901646">
              <a:off x="10891792" y="3387535"/>
              <a:ext cx="696867" cy="914400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-1" fmla="*/ 0 w 696868"/>
                <a:gd name="connsiteY0-2" fmla="*/ 914400 h 914400"/>
                <a:gd name="connsiteX1-3" fmla="*/ 530352 w 696868"/>
                <a:gd name="connsiteY1-4" fmla="*/ 0 h 914400"/>
                <a:gd name="connsiteX2-5" fmla="*/ 696868 w 696868"/>
                <a:gd name="connsiteY2-6" fmla="*/ 839454 h 914400"/>
                <a:gd name="connsiteX3-7" fmla="*/ 0 w 696868"/>
                <a:gd name="connsiteY3-8" fmla="*/ 914400 h 9144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96868" h="914400">
                  <a:moveTo>
                    <a:pt x="0" y="914400"/>
                  </a:moveTo>
                  <a:lnTo>
                    <a:pt x="530352" y="0"/>
                  </a:lnTo>
                  <a:lnTo>
                    <a:pt x="696868" y="839454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rgbClr val="66BFBC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pic>
        <p:nvPicPr>
          <p:cNvPr id="6" name="Mika - Relax(Take It Easy)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1" y="6513514"/>
            <a:ext cx="407988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1569851" y="1797772"/>
            <a:ext cx="9217024" cy="2154432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</a:bodyPr>
          <a:lstStyle/>
          <a:p>
            <a:pPr algn="ctr" defTabSz="913765">
              <a:defRPr/>
            </a:pPr>
            <a:r>
              <a:rPr lang="zh-CN" alt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 </a:t>
            </a:r>
            <a:endParaRPr lang="en-US" altLang="zh-CN" sz="6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913765">
              <a:defRPr/>
            </a:pPr>
            <a:r>
              <a:rPr lang="zh-CN" alt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殖民地人民的反抗斗争</a:t>
            </a:r>
            <a:endParaRPr lang="zh-CN" altLang="en-US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2" name="等腰三角形 161"/>
          <p:cNvSpPr/>
          <p:nvPr/>
        </p:nvSpPr>
        <p:spPr>
          <a:xfrm rot="1650064">
            <a:off x="9674218" y="3595621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</p:spTree>
  </p:cSld>
  <p:clrMapOvr>
    <a:masterClrMapping/>
  </p:clrMapOvr>
  <p:transition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7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7" presetClass="entr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7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7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7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7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7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7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7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4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9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0" dur="1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3" dur="1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ntr" presetSubtype="4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1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4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4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3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2" presetClass="entr" presetSubtype="4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6" dur="1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9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2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2" presetClass="entr" presetSubtype="2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5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22" presetClass="entr" presetSubtype="2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8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1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28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104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2" grpId="0" animBg="1"/>
      <p:bldP spid="113" grpId="0" animBg="1"/>
      <p:bldP spid="117" grpId="0" animBg="1"/>
      <p:bldP spid="122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9" y="2833690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1" y="6227765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9" y="5627689"/>
            <a:ext cx="371475" cy="373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6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90" y="3005139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1" y="2749551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15075" y="1282700"/>
            <a:ext cx="400051" cy="4000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6"/>
          <p:cNvGrpSpPr/>
          <p:nvPr/>
        </p:nvGrpSpPr>
        <p:grpSpPr bwMode="auto">
          <a:xfrm>
            <a:off x="5591177" y="2770188"/>
            <a:ext cx="1368425" cy="1477963"/>
            <a:chOff x="5591459" y="2770428"/>
            <a:chExt cx="1368690" cy="1477955"/>
          </a:xfrm>
        </p:grpSpPr>
        <p:grpSp>
          <p:nvGrpSpPr>
            <p:cNvPr id="6" name="组合 11"/>
            <p:cNvGrpSpPr/>
            <p:nvPr/>
          </p:nvGrpSpPr>
          <p:grpSpPr bwMode="auto">
            <a:xfrm>
              <a:off x="5591459" y="2770428"/>
              <a:ext cx="1368690" cy="1368419"/>
              <a:chOff x="6096000" y="1504950"/>
              <a:chExt cx="1085850" cy="108563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87880" y="1586210"/>
                <a:ext cx="902094" cy="891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67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02</a:t>
                </a:r>
                <a:endParaRPr lang="zh-CN" altLang="en-US" sz="67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1" cstate="print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7" name="组合 15"/>
          <p:cNvGrpSpPr/>
          <p:nvPr/>
        </p:nvGrpSpPr>
        <p:grpSpPr bwMode="auto">
          <a:xfrm>
            <a:off x="5232400" y="1684337"/>
            <a:ext cx="1176339" cy="1085851"/>
            <a:chOff x="5231859" y="1684578"/>
            <a:chExt cx="1177200" cy="1085850"/>
          </a:xfrm>
        </p:grpSpPr>
        <p:grpSp>
          <p:nvGrpSpPr>
            <p:cNvPr id="8" name="组合 10"/>
            <p:cNvGrpSpPr/>
            <p:nvPr/>
          </p:nvGrpSpPr>
          <p:grpSpPr bwMode="auto">
            <a:xfrm>
              <a:off x="5324002" y="1684578"/>
              <a:ext cx="1085057" cy="1085850"/>
              <a:chOff x="1277143" y="1504950"/>
              <a:chExt cx="1085057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1900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35457" y="1586210"/>
                <a:ext cx="967639" cy="938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55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01</a:t>
                </a:r>
                <a:endParaRPr lang="zh-CN" altLang="en-US" sz="55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9" name="组合 17"/>
          <p:cNvGrpSpPr/>
          <p:nvPr/>
        </p:nvGrpSpPr>
        <p:grpSpPr bwMode="auto">
          <a:xfrm>
            <a:off x="4905375" y="3916365"/>
            <a:ext cx="1531939" cy="1531937"/>
            <a:chOff x="4905512" y="3916438"/>
            <a:chExt cx="1531210" cy="1531210"/>
          </a:xfrm>
        </p:grpSpPr>
        <p:grpSp>
          <p:nvGrpSpPr>
            <p:cNvPr id="10" name="组合 13"/>
            <p:cNvGrpSpPr/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1500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51591" y="5175970"/>
                <a:ext cx="735362" cy="7199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60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03</a:t>
                </a:r>
                <a:endParaRPr lang="zh-CN" altLang="en-US" sz="60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1" cstate="print"/>
            <a:srcRect l="43447" t="18711" r="10242" b="14206"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1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" name="组合 19"/>
          <p:cNvGrpSpPr/>
          <p:nvPr/>
        </p:nvGrpSpPr>
        <p:grpSpPr bwMode="auto">
          <a:xfrm>
            <a:off x="114300" y="1508788"/>
            <a:ext cx="11796712" cy="4004523"/>
            <a:chOff x="114547" y="1508217"/>
            <a:chExt cx="11796471" cy="4005476"/>
          </a:xfrm>
        </p:grpSpPr>
        <p:grpSp>
          <p:nvGrpSpPr>
            <p:cNvPr id="12" name="组合 213"/>
            <p:cNvGrpSpPr/>
            <p:nvPr/>
          </p:nvGrpSpPr>
          <p:grpSpPr bwMode="auto">
            <a:xfrm>
              <a:off x="376480" y="1508217"/>
              <a:ext cx="4819551" cy="2360753"/>
              <a:chOff x="376480" y="1508217"/>
              <a:chExt cx="4819551" cy="2360753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55776" y="1508217"/>
                <a:ext cx="2908241" cy="58491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defTabSz="913765"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重点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376480" y="2268150"/>
                <a:ext cx="4819551" cy="160082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3765"/>
                <a:r>
                  <a:rPr lang="zh-CN" altLang="en-US" sz="3200" b="1" dirty="0" smtClean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了解西班牙和葡萄牙在拉丁美洲、英国在印度的殖民统治</a:t>
                </a:r>
                <a:endParaRPr lang="zh-CN" altLang="en-US" sz="32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组合 214"/>
            <p:cNvGrpSpPr/>
            <p:nvPr/>
          </p:nvGrpSpPr>
          <p:grpSpPr bwMode="auto">
            <a:xfrm>
              <a:off x="114547" y="3813021"/>
              <a:ext cx="4819551" cy="1700672"/>
              <a:chOff x="375408" y="1674708"/>
              <a:chExt cx="4819551" cy="1700672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8612" y="1674708"/>
                <a:ext cx="2907517" cy="584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难点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0"/>
                <a:ext cx="4819551" cy="110826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defTabSz="913765">
                  <a:defRPr/>
                </a:pPr>
                <a:r>
                  <a:rPr lang="zh-CN" altLang="en-US" sz="3200" b="1" dirty="0" smtClean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分析思考拉丁美洲和亚洲长期落后的原因</a:t>
                </a:r>
                <a:endParaRPr lang="zh-CN" altLang="en-US" sz="3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219"/>
            <p:cNvGrpSpPr/>
            <p:nvPr/>
          </p:nvGrpSpPr>
          <p:grpSpPr bwMode="auto">
            <a:xfrm>
              <a:off x="7056212" y="2852685"/>
              <a:ext cx="4854806" cy="1780495"/>
              <a:chOff x="323205" y="1589170"/>
              <a:chExt cx="4854806" cy="1780495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323205" y="1589170"/>
                <a:ext cx="2907516" cy="584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重点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611231" y="2261405"/>
                <a:ext cx="4508044" cy="11082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3200" b="1" dirty="0" smtClean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知道拉丁美洲和印度的民族大起义的相关史实</a:t>
                </a:r>
                <a:endParaRPr lang="zh-CN" altLang="en-US" sz="3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9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7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1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" name="组合 65"/>
          <p:cNvGrpSpPr/>
          <p:nvPr/>
        </p:nvGrpSpPr>
        <p:grpSpPr bwMode="auto">
          <a:xfrm>
            <a:off x="239349" y="740702"/>
            <a:ext cx="3058248" cy="779700"/>
            <a:chOff x="0" y="195516"/>
            <a:chExt cx="2294285" cy="584399"/>
          </a:xfrm>
        </p:grpSpPr>
        <p:sp>
          <p:nvSpPr>
            <p:cNvPr id="67" name="矩形 66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8" name="文本框 3"/>
            <p:cNvSpPr txBox="1"/>
            <p:nvPr/>
          </p:nvSpPr>
          <p:spPr>
            <a:xfrm>
              <a:off x="467666" y="195516"/>
              <a:ext cx="1826619" cy="5843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/>
              <a:r>
                <a:rPr lang="zh-CN" altLang="en-US" sz="43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sz="4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5" grpId="0" animBg="1"/>
      <p:bldP spid="198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043488" y="1749426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4548189" y="1454151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9" cy="5524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56214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 rot="11047877">
            <a:off x="1938339" y="5992814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328737" y="5078413"/>
            <a:ext cx="603251" cy="6032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1" cy="6794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76265" y="5153025"/>
            <a:ext cx="287337" cy="28733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 flipH="1">
            <a:off x="2752726" y="5370514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 flipH="1">
            <a:off x="4416426" y="5197476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3609977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-41274" y="3700465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2" name="组合 84"/>
          <p:cNvGrpSpPr/>
          <p:nvPr/>
        </p:nvGrpSpPr>
        <p:grpSpPr bwMode="auto">
          <a:xfrm>
            <a:off x="5711958" y="1508788"/>
            <a:ext cx="6170845" cy="1274195"/>
            <a:chOff x="6639013" y="1508725"/>
            <a:chExt cx="5243190" cy="1274044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4"/>
              <a:ext cx="4820607" cy="6616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7344134" y="1508725"/>
              <a:ext cx="4538069" cy="127404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找找殖民地人民反抗殖民统治的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原因</a:t>
              </a: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？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83"/>
          <p:cNvGrpSpPr/>
          <p:nvPr/>
        </p:nvGrpSpPr>
        <p:grpSpPr bwMode="auto">
          <a:xfrm>
            <a:off x="5711957" y="2756926"/>
            <a:ext cx="6266856" cy="1886077"/>
            <a:chOff x="6639013" y="2635721"/>
            <a:chExt cx="5339188" cy="1665350"/>
          </a:xfrm>
        </p:grpSpPr>
        <p:sp>
          <p:nvSpPr>
            <p:cNvPr id="63" name="矩形 62"/>
            <p:cNvSpPr/>
            <p:nvPr/>
          </p:nvSpPr>
          <p:spPr>
            <a:xfrm>
              <a:off x="7440132" y="2654220"/>
              <a:ext cx="4538069" cy="164685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概括拉丁美洲民族独立运动的史实（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时间、背景、人物、过程</a:t>
              </a: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等）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1"/>
              <a:ext cx="4820607" cy="5842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82"/>
          <p:cNvGrpSpPr/>
          <p:nvPr/>
        </p:nvGrpSpPr>
        <p:grpSpPr bwMode="auto">
          <a:xfrm>
            <a:off x="5711957" y="4773150"/>
            <a:ext cx="6125827" cy="1865126"/>
            <a:chOff x="6556207" y="4154730"/>
            <a:chExt cx="5283323" cy="1695343"/>
          </a:xfrm>
        </p:grpSpPr>
        <p:sp>
          <p:nvSpPr>
            <p:cNvPr id="64" name="矩形 63"/>
            <p:cNvSpPr/>
            <p:nvPr/>
          </p:nvSpPr>
          <p:spPr>
            <a:xfrm>
              <a:off x="7301461" y="4154730"/>
              <a:ext cx="4538069" cy="169534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找出印度民族大起义的史实（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背景、时间、代表、积极意义</a:t>
              </a: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等）？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556207" y="4154731"/>
              <a:ext cx="4820607" cy="6014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pic>
        <p:nvPicPr>
          <p:cNvPr id="87" name="图片 86"/>
          <p:cNvPicPr>
            <a:picLocks noChangeAspect="1"/>
          </p:cNvPicPr>
          <p:nvPr/>
        </p:nvPicPr>
        <p:blipFill>
          <a:blip r:embed="rId1" cstate="print"/>
          <a:srcRect l="15987" t="309" r="20936" b="54406"/>
          <a:stretch>
            <a:fillRect/>
          </a:stretch>
        </p:blipFill>
        <p:spPr>
          <a:xfrm rot="2636422">
            <a:off x="725174" y="1862296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34" name="文本框 3"/>
          <p:cNvSpPr txBox="1"/>
          <p:nvPr/>
        </p:nvSpPr>
        <p:spPr bwMode="auto">
          <a:xfrm>
            <a:off x="1007435" y="2660915"/>
            <a:ext cx="3939540" cy="1231107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algn="ctr" defTabSz="913765"/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自学指导</a:t>
            </a:r>
            <a:endParaRPr lang="zh-CN" altLang="en-US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15"/>
          <p:cNvGrpSpPr/>
          <p:nvPr/>
        </p:nvGrpSpPr>
        <p:grpSpPr bwMode="auto">
          <a:xfrm>
            <a:off x="3887755" y="548680"/>
            <a:ext cx="8145352" cy="768085"/>
            <a:chOff x="133505" y="596100"/>
            <a:chExt cx="5528889" cy="516785"/>
          </a:xfrm>
        </p:grpSpPr>
        <p:cxnSp>
          <p:nvCxnSpPr>
            <p:cNvPr id="38" name="直接连接符 37"/>
            <p:cNvCxnSpPr>
              <a:cxnSpLocks noChangeShapeType="1"/>
            </p:cNvCxnSpPr>
            <p:nvPr/>
          </p:nvCxnSpPr>
          <p:spPr bwMode="auto">
            <a:xfrm>
              <a:off x="133505" y="1112885"/>
              <a:ext cx="5294443" cy="0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prstDash val="dash"/>
              <a:round/>
            </a:ln>
          </p:spPr>
        </p:cxnSp>
        <p:sp>
          <p:nvSpPr>
            <p:cNvPr id="41" name="文本框 17"/>
            <p:cNvSpPr txBox="1">
              <a:spLocks noChangeArrowheads="1"/>
            </p:cNvSpPr>
            <p:nvPr/>
          </p:nvSpPr>
          <p:spPr bwMode="auto">
            <a:xfrm>
              <a:off x="299843" y="596100"/>
              <a:ext cx="5362551" cy="3934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带着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认真阅读</a:t>
              </a:r>
              <a:r>
                <a:rPr lang="en-US" altLang="zh-CN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P2-5</a:t>
              </a:r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，用笔划出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Text Box 9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1295468" y="1604798"/>
            <a:ext cx="2112233" cy="11079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拉丁美洲独立运动</a:t>
            </a:r>
            <a:endParaRPr lang="zh-CN" altLang="en-US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1199456" y="4293097"/>
            <a:ext cx="1920213" cy="11079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印度民族大起义</a:t>
            </a:r>
            <a:endParaRPr lang="zh-CN" altLang="en-US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3" name="Text Box 1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3525012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原因：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5" name="Text Box 19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4293097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4559830" y="4389107"/>
            <a:ext cx="5184575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en-US" altLang="zh-CN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1857-1859</a:t>
            </a:r>
            <a:r>
              <a:rPr lang="zh-CN" altLang="en-US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7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4" name="AutoShape 28"/>
          <p:cNvSpPr/>
          <p:nvPr/>
        </p:nvSpPr>
        <p:spPr bwMode="auto">
          <a:xfrm>
            <a:off x="2927648" y="3717032"/>
            <a:ext cx="480053" cy="2496277"/>
          </a:xfrm>
          <a:prstGeom prst="leftBrace">
            <a:avLst>
              <a:gd name="adj1" fmla="val 51979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234225" y="644691"/>
            <a:ext cx="907935" cy="5637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 lIns="121917" tIns="60958" rIns="121917" bIns="60958">
            <a:spAutoFit/>
          </a:bodyPr>
          <a:lstStyle/>
          <a:p>
            <a:r>
              <a:rPr lang="zh-CN" altLang="en-US" sz="4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殖民地人民的反抗斗争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9" name="AutoShape 33"/>
          <p:cNvSpPr/>
          <p:nvPr/>
        </p:nvSpPr>
        <p:spPr bwMode="auto">
          <a:xfrm>
            <a:off x="1007435" y="1028733"/>
            <a:ext cx="287867" cy="5039784"/>
          </a:xfrm>
          <a:prstGeom prst="leftBrace">
            <a:avLst>
              <a:gd name="adj1" fmla="val 194526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4463819" y="3429000"/>
            <a:ext cx="7200800" cy="954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zh-CN" sz="2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英国加强对印度的经济掠夺和政治压迫</a:t>
            </a:r>
            <a:r>
              <a:rPr lang="zh-CN" altLang="en-US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，激起印度人民的强烈不满</a:t>
            </a:r>
            <a:endParaRPr lang="zh-CN" altLang="en-US" sz="27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Box 19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4869161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代表：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utoShape 28"/>
          <p:cNvSpPr/>
          <p:nvPr/>
        </p:nvSpPr>
        <p:spPr bwMode="auto">
          <a:xfrm>
            <a:off x="3119669" y="740701"/>
            <a:ext cx="384043" cy="2400267"/>
          </a:xfrm>
          <a:prstGeom prst="leftBrace">
            <a:avLst>
              <a:gd name="adj1" fmla="val 51979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" name="Text Box 15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452670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原因：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Box 15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1220756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4559830" y="1360605"/>
            <a:ext cx="3648405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en-US" altLang="zh-CN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世纪初</a:t>
            </a:r>
            <a:endParaRPr lang="en-US" altLang="zh-CN" sz="27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 Box 1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1796820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4655840" y="1796819"/>
            <a:ext cx="5760640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玻利瓦尔、圣马丁（南美解放者）</a:t>
            </a:r>
            <a:endParaRPr lang="en-US" altLang="zh-CN" sz="27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Box 15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407702" y="2756926"/>
            <a:ext cx="2298065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历史意义：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60124"/>
          <p:cNvSpPr txBox="1">
            <a:spLocks noChangeArrowheads="1"/>
          </p:cNvSpPr>
          <p:nvPr/>
        </p:nvSpPr>
        <p:spPr bwMode="auto">
          <a:xfrm>
            <a:off x="4538315" y="518023"/>
            <a:ext cx="6749685" cy="954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7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①西班牙</a:t>
            </a:r>
            <a:r>
              <a:rPr lang="zh-CN" altLang="en-US" sz="27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葡萄牙</a:t>
            </a:r>
            <a:r>
              <a:rPr lang="zh-CN" altLang="en-US" sz="27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殖民者的残暴统治和</a:t>
            </a:r>
            <a:r>
              <a:rPr lang="zh-CN" altLang="en-US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掠夺；</a:t>
            </a:r>
            <a:r>
              <a:rPr lang="zh-CN" altLang="en-US" sz="2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</a:t>
            </a:r>
            <a:r>
              <a:rPr lang="zh-CN" altLang="en-US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美国独立战争和法国大革命的影响</a:t>
            </a:r>
            <a:endParaRPr lang="zh-CN" altLang="en-US" sz="27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4559830" y="4869160"/>
            <a:ext cx="5184575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27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印度士兵、农民、手工业者等等</a:t>
            </a:r>
            <a:endParaRPr lang="zh-CN" altLang="en-US" sz="27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Box 19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407702" y="5925278"/>
            <a:ext cx="2298065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积极意义：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 Box 1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503712" y="2276873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Box 1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407701" y="5349214"/>
            <a:ext cx="1477328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33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过程：</a:t>
            </a:r>
            <a:endParaRPr lang="zh-CN" altLang="en-US" sz="3200" b="1" dirty="0">
              <a:solidFill>
                <a:srgbClr val="33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  <p:bldP spid="4110" grpId="0"/>
      <p:bldP spid="4113" grpId="0"/>
      <p:bldP spid="4115" grpId="0"/>
      <p:bldP spid="4117" grpId="0"/>
      <p:bldP spid="4124" grpId="0" animBg="1"/>
      <p:bldP spid="4128" grpId="0"/>
      <p:bldP spid="4129" grpId="0" animBg="1"/>
      <p:bldP spid="23" grpId="0"/>
      <p:bldP spid="24" grpId="0"/>
      <p:bldP spid="16" grpId="0" animBg="1"/>
      <p:bldP spid="17" grpId="0"/>
      <p:bldP spid="18" grpId="0"/>
      <p:bldP spid="19" grpId="0"/>
      <p:bldP spid="20" grpId="0"/>
      <p:bldP spid="21" grpId="0"/>
      <p:bldP spid="25" grpId="0"/>
      <p:bldP spid="26" grpId="0"/>
      <p:bldP spid="27" grpId="0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世界政区图"/>
          <p:cNvPicPr>
            <a:picLocks noChangeAspect="1" noChangeArrowheads="1"/>
          </p:cNvPicPr>
          <p:nvPr/>
        </p:nvPicPr>
        <p:blipFill>
          <a:blip r:embed="rId1" cstate="print">
            <a:lum bright="-6000" contrast="54000"/>
          </a:blip>
          <a:srcRect b="15"/>
          <a:stretch>
            <a:fillRect/>
          </a:stretch>
        </p:blipFill>
        <p:spPr bwMode="auto">
          <a:xfrm>
            <a:off x="1583499" y="1988840"/>
            <a:ext cx="8144227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Freeform 6"/>
          <p:cNvSpPr/>
          <p:nvPr/>
        </p:nvSpPr>
        <p:spPr bwMode="auto">
          <a:xfrm>
            <a:off x="7440149" y="3044958"/>
            <a:ext cx="2112235" cy="3096948"/>
          </a:xfrm>
          <a:custGeom>
            <a:avLst/>
            <a:gdLst>
              <a:gd name="T0" fmla="*/ 94 w 1369"/>
              <a:gd name="T1" fmla="*/ 94 h 2435"/>
              <a:gd name="T2" fmla="*/ 176 w 1369"/>
              <a:gd name="T3" fmla="*/ 223 h 2435"/>
              <a:gd name="T4" fmla="*/ 235 w 1369"/>
              <a:gd name="T5" fmla="*/ 341 h 2435"/>
              <a:gd name="T6" fmla="*/ 376 w 1369"/>
              <a:gd name="T7" fmla="*/ 423 h 2435"/>
              <a:gd name="T8" fmla="*/ 576 w 1369"/>
              <a:gd name="T9" fmla="*/ 564 h 2435"/>
              <a:gd name="T10" fmla="*/ 611 w 1369"/>
              <a:gd name="T11" fmla="*/ 611 h 2435"/>
              <a:gd name="T12" fmla="*/ 693 w 1369"/>
              <a:gd name="T13" fmla="*/ 846 h 2435"/>
              <a:gd name="T14" fmla="*/ 693 w 1369"/>
              <a:gd name="T15" fmla="*/ 1117 h 2435"/>
              <a:gd name="T16" fmla="*/ 693 w 1369"/>
              <a:gd name="T17" fmla="*/ 1634 h 2435"/>
              <a:gd name="T18" fmla="*/ 576 w 1369"/>
              <a:gd name="T19" fmla="*/ 1881 h 2435"/>
              <a:gd name="T20" fmla="*/ 493 w 1369"/>
              <a:gd name="T21" fmla="*/ 2069 h 2435"/>
              <a:gd name="T22" fmla="*/ 364 w 1369"/>
              <a:gd name="T23" fmla="*/ 2281 h 2435"/>
              <a:gd name="T24" fmla="*/ 376 w 1369"/>
              <a:gd name="T25" fmla="*/ 2386 h 2435"/>
              <a:gd name="T26" fmla="*/ 376 w 1369"/>
              <a:gd name="T27" fmla="*/ 2375 h 2435"/>
              <a:gd name="T28" fmla="*/ 458 w 1369"/>
              <a:gd name="T29" fmla="*/ 2304 h 2435"/>
              <a:gd name="T30" fmla="*/ 529 w 1369"/>
              <a:gd name="T31" fmla="*/ 2163 h 2435"/>
              <a:gd name="T32" fmla="*/ 623 w 1369"/>
              <a:gd name="T33" fmla="*/ 2069 h 2435"/>
              <a:gd name="T34" fmla="*/ 799 w 1369"/>
              <a:gd name="T35" fmla="*/ 1928 h 2435"/>
              <a:gd name="T36" fmla="*/ 928 w 1369"/>
              <a:gd name="T37" fmla="*/ 1799 h 2435"/>
              <a:gd name="T38" fmla="*/ 987 w 1369"/>
              <a:gd name="T39" fmla="*/ 1740 h 2435"/>
              <a:gd name="T40" fmla="*/ 1069 w 1369"/>
              <a:gd name="T41" fmla="*/ 1658 h 2435"/>
              <a:gd name="T42" fmla="*/ 1210 w 1369"/>
              <a:gd name="T43" fmla="*/ 1458 h 2435"/>
              <a:gd name="T44" fmla="*/ 1257 w 1369"/>
              <a:gd name="T45" fmla="*/ 1399 h 2435"/>
              <a:gd name="T46" fmla="*/ 1281 w 1369"/>
              <a:gd name="T47" fmla="*/ 1281 h 2435"/>
              <a:gd name="T48" fmla="*/ 1363 w 1369"/>
              <a:gd name="T49" fmla="*/ 1129 h 2435"/>
              <a:gd name="T50" fmla="*/ 1281 w 1369"/>
              <a:gd name="T51" fmla="*/ 929 h 2435"/>
              <a:gd name="T52" fmla="*/ 1152 w 1369"/>
              <a:gd name="T53" fmla="*/ 870 h 2435"/>
              <a:gd name="T54" fmla="*/ 999 w 1369"/>
              <a:gd name="T55" fmla="*/ 658 h 2435"/>
              <a:gd name="T56" fmla="*/ 917 w 1369"/>
              <a:gd name="T57" fmla="*/ 529 h 2435"/>
              <a:gd name="T58" fmla="*/ 799 w 1369"/>
              <a:gd name="T59" fmla="*/ 529 h 2435"/>
              <a:gd name="T60" fmla="*/ 775 w 1369"/>
              <a:gd name="T61" fmla="*/ 541 h 2435"/>
              <a:gd name="T62" fmla="*/ 717 w 1369"/>
              <a:gd name="T63" fmla="*/ 588 h 2435"/>
              <a:gd name="T64" fmla="*/ 587 w 1369"/>
              <a:gd name="T65" fmla="*/ 411 h 2435"/>
              <a:gd name="T66" fmla="*/ 658 w 1369"/>
              <a:gd name="T67" fmla="*/ 411 h 2435"/>
              <a:gd name="T68" fmla="*/ 728 w 1369"/>
              <a:gd name="T69" fmla="*/ 423 h 2435"/>
              <a:gd name="T70" fmla="*/ 705 w 1369"/>
              <a:gd name="T71" fmla="*/ 423 h 2435"/>
              <a:gd name="T72" fmla="*/ 634 w 1369"/>
              <a:gd name="T73" fmla="*/ 388 h 2435"/>
              <a:gd name="T74" fmla="*/ 693 w 1369"/>
              <a:gd name="T75" fmla="*/ 329 h 2435"/>
              <a:gd name="T76" fmla="*/ 787 w 1369"/>
              <a:gd name="T77" fmla="*/ 400 h 2435"/>
              <a:gd name="T78" fmla="*/ 822 w 1369"/>
              <a:gd name="T79" fmla="*/ 353 h 2435"/>
              <a:gd name="T80" fmla="*/ 764 w 1369"/>
              <a:gd name="T81" fmla="*/ 329 h 2435"/>
              <a:gd name="T82" fmla="*/ 811 w 1369"/>
              <a:gd name="T83" fmla="*/ 270 h 2435"/>
              <a:gd name="T84" fmla="*/ 693 w 1369"/>
              <a:gd name="T85" fmla="*/ 270 h 2435"/>
              <a:gd name="T86" fmla="*/ 587 w 1369"/>
              <a:gd name="T87" fmla="*/ 212 h 2435"/>
              <a:gd name="T88" fmla="*/ 646 w 1369"/>
              <a:gd name="T89" fmla="*/ 270 h 2435"/>
              <a:gd name="T90" fmla="*/ 634 w 1369"/>
              <a:gd name="T91" fmla="*/ 376 h 2435"/>
              <a:gd name="T92" fmla="*/ 529 w 1369"/>
              <a:gd name="T93" fmla="*/ 435 h 2435"/>
              <a:gd name="T94" fmla="*/ 529 w 1369"/>
              <a:gd name="T95" fmla="*/ 400 h 2435"/>
              <a:gd name="T96" fmla="*/ 529 w 1369"/>
              <a:gd name="T97" fmla="*/ 376 h 2435"/>
              <a:gd name="T98" fmla="*/ 493 w 1369"/>
              <a:gd name="T99" fmla="*/ 306 h 2435"/>
              <a:gd name="T100" fmla="*/ 470 w 1369"/>
              <a:gd name="T101" fmla="*/ 282 h 2435"/>
              <a:gd name="T102" fmla="*/ 388 w 1369"/>
              <a:gd name="T103" fmla="*/ 364 h 2435"/>
              <a:gd name="T104" fmla="*/ 458 w 1369"/>
              <a:gd name="T105" fmla="*/ 0 h 2435"/>
              <a:gd name="T106" fmla="*/ 576 w 1369"/>
              <a:gd name="T107" fmla="*/ 212 h 2435"/>
              <a:gd name="T108" fmla="*/ 529 w 1369"/>
              <a:gd name="T109" fmla="*/ 235 h 2435"/>
              <a:gd name="T110" fmla="*/ 634 w 1369"/>
              <a:gd name="T111" fmla="*/ 282 h 243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369"/>
              <a:gd name="T169" fmla="*/ 0 h 2435"/>
              <a:gd name="T170" fmla="*/ 1369 w 1369"/>
              <a:gd name="T171" fmla="*/ 2435 h 2435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369" h="2435">
                <a:moveTo>
                  <a:pt x="0" y="24"/>
                </a:moveTo>
                <a:cubicBezTo>
                  <a:pt x="31" y="71"/>
                  <a:pt x="48" y="64"/>
                  <a:pt x="94" y="94"/>
                </a:cubicBezTo>
                <a:cubicBezTo>
                  <a:pt x="121" y="181"/>
                  <a:pt x="81" y="77"/>
                  <a:pt x="141" y="153"/>
                </a:cubicBezTo>
                <a:cubicBezTo>
                  <a:pt x="182" y="204"/>
                  <a:pt x="116" y="175"/>
                  <a:pt x="176" y="223"/>
                </a:cubicBezTo>
                <a:cubicBezTo>
                  <a:pt x="186" y="231"/>
                  <a:pt x="199" y="231"/>
                  <a:pt x="211" y="235"/>
                </a:cubicBezTo>
                <a:cubicBezTo>
                  <a:pt x="223" y="269"/>
                  <a:pt x="217" y="309"/>
                  <a:pt x="235" y="341"/>
                </a:cubicBezTo>
                <a:cubicBezTo>
                  <a:pt x="241" y="352"/>
                  <a:pt x="259" y="347"/>
                  <a:pt x="270" y="353"/>
                </a:cubicBezTo>
                <a:cubicBezTo>
                  <a:pt x="312" y="374"/>
                  <a:pt x="331" y="408"/>
                  <a:pt x="376" y="423"/>
                </a:cubicBezTo>
                <a:cubicBezTo>
                  <a:pt x="401" y="497"/>
                  <a:pt x="412" y="495"/>
                  <a:pt x="482" y="517"/>
                </a:cubicBezTo>
                <a:cubicBezTo>
                  <a:pt x="540" y="499"/>
                  <a:pt x="544" y="517"/>
                  <a:pt x="576" y="564"/>
                </a:cubicBezTo>
                <a:cubicBezTo>
                  <a:pt x="564" y="572"/>
                  <a:pt x="531" y="576"/>
                  <a:pt x="540" y="588"/>
                </a:cubicBezTo>
                <a:cubicBezTo>
                  <a:pt x="555" y="608"/>
                  <a:pt x="611" y="611"/>
                  <a:pt x="611" y="611"/>
                </a:cubicBezTo>
                <a:cubicBezTo>
                  <a:pt x="646" y="635"/>
                  <a:pt x="681" y="647"/>
                  <a:pt x="717" y="670"/>
                </a:cubicBezTo>
                <a:cubicBezTo>
                  <a:pt x="737" y="733"/>
                  <a:pt x="730" y="791"/>
                  <a:pt x="693" y="846"/>
                </a:cubicBezTo>
                <a:cubicBezTo>
                  <a:pt x="687" y="903"/>
                  <a:pt x="664" y="968"/>
                  <a:pt x="681" y="1023"/>
                </a:cubicBezTo>
                <a:cubicBezTo>
                  <a:pt x="685" y="1054"/>
                  <a:pt x="689" y="1086"/>
                  <a:pt x="693" y="1117"/>
                </a:cubicBezTo>
                <a:cubicBezTo>
                  <a:pt x="720" y="1343"/>
                  <a:pt x="658" y="1288"/>
                  <a:pt x="752" y="1352"/>
                </a:cubicBezTo>
                <a:cubicBezTo>
                  <a:pt x="782" y="1439"/>
                  <a:pt x="745" y="1558"/>
                  <a:pt x="693" y="1634"/>
                </a:cubicBezTo>
                <a:cubicBezTo>
                  <a:pt x="679" y="1690"/>
                  <a:pt x="667" y="1739"/>
                  <a:pt x="634" y="1787"/>
                </a:cubicBezTo>
                <a:cubicBezTo>
                  <a:pt x="607" y="1870"/>
                  <a:pt x="631" y="1843"/>
                  <a:pt x="576" y="1881"/>
                </a:cubicBezTo>
                <a:cubicBezTo>
                  <a:pt x="547" y="1964"/>
                  <a:pt x="565" y="1930"/>
                  <a:pt x="529" y="1987"/>
                </a:cubicBezTo>
                <a:cubicBezTo>
                  <a:pt x="492" y="2131"/>
                  <a:pt x="545" y="1948"/>
                  <a:pt x="493" y="2069"/>
                </a:cubicBezTo>
                <a:cubicBezTo>
                  <a:pt x="436" y="2203"/>
                  <a:pt x="560" y="1999"/>
                  <a:pt x="435" y="2186"/>
                </a:cubicBezTo>
                <a:cubicBezTo>
                  <a:pt x="407" y="2228"/>
                  <a:pt x="407" y="2252"/>
                  <a:pt x="364" y="2281"/>
                </a:cubicBezTo>
                <a:cubicBezTo>
                  <a:pt x="360" y="2293"/>
                  <a:pt x="351" y="2304"/>
                  <a:pt x="352" y="2316"/>
                </a:cubicBezTo>
                <a:cubicBezTo>
                  <a:pt x="355" y="2341"/>
                  <a:pt x="376" y="2386"/>
                  <a:pt x="376" y="2386"/>
                </a:cubicBezTo>
                <a:cubicBezTo>
                  <a:pt x="372" y="2398"/>
                  <a:pt x="364" y="2435"/>
                  <a:pt x="364" y="2422"/>
                </a:cubicBezTo>
                <a:cubicBezTo>
                  <a:pt x="364" y="2406"/>
                  <a:pt x="366" y="2388"/>
                  <a:pt x="376" y="2375"/>
                </a:cubicBezTo>
                <a:cubicBezTo>
                  <a:pt x="384" y="2365"/>
                  <a:pt x="399" y="2367"/>
                  <a:pt x="411" y="2363"/>
                </a:cubicBezTo>
                <a:cubicBezTo>
                  <a:pt x="455" y="2236"/>
                  <a:pt x="382" y="2425"/>
                  <a:pt x="458" y="2304"/>
                </a:cubicBezTo>
                <a:cubicBezTo>
                  <a:pt x="471" y="2283"/>
                  <a:pt x="468" y="2255"/>
                  <a:pt x="482" y="2234"/>
                </a:cubicBezTo>
                <a:cubicBezTo>
                  <a:pt x="498" y="2210"/>
                  <a:pt x="513" y="2187"/>
                  <a:pt x="529" y="2163"/>
                </a:cubicBezTo>
                <a:cubicBezTo>
                  <a:pt x="537" y="2151"/>
                  <a:pt x="540" y="2136"/>
                  <a:pt x="552" y="2128"/>
                </a:cubicBezTo>
                <a:cubicBezTo>
                  <a:pt x="601" y="2095"/>
                  <a:pt x="577" y="2114"/>
                  <a:pt x="623" y="2069"/>
                </a:cubicBezTo>
                <a:cubicBezTo>
                  <a:pt x="657" y="1964"/>
                  <a:pt x="621" y="2001"/>
                  <a:pt x="752" y="1987"/>
                </a:cubicBezTo>
                <a:cubicBezTo>
                  <a:pt x="826" y="1962"/>
                  <a:pt x="753" y="1998"/>
                  <a:pt x="799" y="1928"/>
                </a:cubicBezTo>
                <a:cubicBezTo>
                  <a:pt x="813" y="1907"/>
                  <a:pt x="847" y="1900"/>
                  <a:pt x="869" y="1893"/>
                </a:cubicBezTo>
                <a:cubicBezTo>
                  <a:pt x="925" y="1855"/>
                  <a:pt x="900" y="1883"/>
                  <a:pt x="928" y="1799"/>
                </a:cubicBezTo>
                <a:cubicBezTo>
                  <a:pt x="933" y="1785"/>
                  <a:pt x="952" y="1783"/>
                  <a:pt x="964" y="1775"/>
                </a:cubicBezTo>
                <a:cubicBezTo>
                  <a:pt x="972" y="1763"/>
                  <a:pt x="977" y="1750"/>
                  <a:pt x="987" y="1740"/>
                </a:cubicBezTo>
                <a:cubicBezTo>
                  <a:pt x="997" y="1730"/>
                  <a:pt x="1013" y="1727"/>
                  <a:pt x="1022" y="1716"/>
                </a:cubicBezTo>
                <a:cubicBezTo>
                  <a:pt x="1084" y="1638"/>
                  <a:pt x="972" y="1722"/>
                  <a:pt x="1069" y="1658"/>
                </a:cubicBezTo>
                <a:cubicBezTo>
                  <a:pt x="1124" y="1575"/>
                  <a:pt x="1092" y="1603"/>
                  <a:pt x="1152" y="1563"/>
                </a:cubicBezTo>
                <a:cubicBezTo>
                  <a:pt x="1171" y="1501"/>
                  <a:pt x="1156" y="1538"/>
                  <a:pt x="1210" y="1458"/>
                </a:cubicBezTo>
                <a:cubicBezTo>
                  <a:pt x="1217" y="1447"/>
                  <a:pt x="1214" y="1432"/>
                  <a:pt x="1222" y="1422"/>
                </a:cubicBezTo>
                <a:cubicBezTo>
                  <a:pt x="1231" y="1411"/>
                  <a:pt x="1245" y="1407"/>
                  <a:pt x="1257" y="1399"/>
                </a:cubicBezTo>
                <a:cubicBezTo>
                  <a:pt x="1311" y="1318"/>
                  <a:pt x="1295" y="1355"/>
                  <a:pt x="1316" y="1293"/>
                </a:cubicBezTo>
                <a:cubicBezTo>
                  <a:pt x="1304" y="1289"/>
                  <a:pt x="1285" y="1292"/>
                  <a:pt x="1281" y="1281"/>
                </a:cubicBezTo>
                <a:cubicBezTo>
                  <a:pt x="1270" y="1252"/>
                  <a:pt x="1337" y="1169"/>
                  <a:pt x="1340" y="1164"/>
                </a:cubicBezTo>
                <a:cubicBezTo>
                  <a:pt x="1348" y="1152"/>
                  <a:pt x="1363" y="1129"/>
                  <a:pt x="1363" y="1129"/>
                </a:cubicBezTo>
                <a:cubicBezTo>
                  <a:pt x="1347" y="1005"/>
                  <a:pt x="1369" y="1061"/>
                  <a:pt x="1304" y="964"/>
                </a:cubicBezTo>
                <a:cubicBezTo>
                  <a:pt x="1296" y="952"/>
                  <a:pt x="1295" y="932"/>
                  <a:pt x="1281" y="929"/>
                </a:cubicBezTo>
                <a:cubicBezTo>
                  <a:pt x="1261" y="925"/>
                  <a:pt x="1242" y="921"/>
                  <a:pt x="1222" y="917"/>
                </a:cubicBezTo>
                <a:cubicBezTo>
                  <a:pt x="1185" y="809"/>
                  <a:pt x="1252" y="971"/>
                  <a:pt x="1152" y="870"/>
                </a:cubicBezTo>
                <a:cubicBezTo>
                  <a:pt x="1100" y="818"/>
                  <a:pt x="1149" y="705"/>
                  <a:pt x="1069" y="670"/>
                </a:cubicBezTo>
                <a:cubicBezTo>
                  <a:pt x="1047" y="660"/>
                  <a:pt x="1022" y="662"/>
                  <a:pt x="999" y="658"/>
                </a:cubicBezTo>
                <a:cubicBezTo>
                  <a:pt x="983" y="611"/>
                  <a:pt x="969" y="592"/>
                  <a:pt x="928" y="564"/>
                </a:cubicBezTo>
                <a:cubicBezTo>
                  <a:pt x="924" y="552"/>
                  <a:pt x="929" y="532"/>
                  <a:pt x="917" y="529"/>
                </a:cubicBezTo>
                <a:cubicBezTo>
                  <a:pt x="903" y="526"/>
                  <a:pt x="895" y="551"/>
                  <a:pt x="881" y="553"/>
                </a:cubicBezTo>
                <a:cubicBezTo>
                  <a:pt x="870" y="555"/>
                  <a:pt x="812" y="534"/>
                  <a:pt x="799" y="529"/>
                </a:cubicBezTo>
                <a:cubicBezTo>
                  <a:pt x="795" y="545"/>
                  <a:pt x="801" y="569"/>
                  <a:pt x="787" y="576"/>
                </a:cubicBezTo>
                <a:cubicBezTo>
                  <a:pt x="776" y="582"/>
                  <a:pt x="787" y="541"/>
                  <a:pt x="775" y="541"/>
                </a:cubicBezTo>
                <a:cubicBezTo>
                  <a:pt x="761" y="541"/>
                  <a:pt x="763" y="567"/>
                  <a:pt x="752" y="576"/>
                </a:cubicBezTo>
                <a:cubicBezTo>
                  <a:pt x="742" y="584"/>
                  <a:pt x="729" y="584"/>
                  <a:pt x="717" y="588"/>
                </a:cubicBezTo>
                <a:cubicBezTo>
                  <a:pt x="615" y="573"/>
                  <a:pt x="623" y="587"/>
                  <a:pt x="599" y="494"/>
                </a:cubicBezTo>
                <a:cubicBezTo>
                  <a:pt x="627" y="411"/>
                  <a:pt x="647" y="431"/>
                  <a:pt x="587" y="411"/>
                </a:cubicBezTo>
                <a:cubicBezTo>
                  <a:pt x="599" y="407"/>
                  <a:pt x="610" y="400"/>
                  <a:pt x="623" y="400"/>
                </a:cubicBezTo>
                <a:cubicBezTo>
                  <a:pt x="635" y="400"/>
                  <a:pt x="658" y="399"/>
                  <a:pt x="658" y="411"/>
                </a:cubicBezTo>
                <a:cubicBezTo>
                  <a:pt x="658" y="425"/>
                  <a:pt x="609" y="433"/>
                  <a:pt x="623" y="435"/>
                </a:cubicBezTo>
                <a:cubicBezTo>
                  <a:pt x="658" y="441"/>
                  <a:pt x="693" y="423"/>
                  <a:pt x="728" y="423"/>
                </a:cubicBezTo>
                <a:cubicBezTo>
                  <a:pt x="748" y="423"/>
                  <a:pt x="651" y="441"/>
                  <a:pt x="670" y="435"/>
                </a:cubicBezTo>
                <a:cubicBezTo>
                  <a:pt x="682" y="431"/>
                  <a:pt x="705" y="423"/>
                  <a:pt x="705" y="423"/>
                </a:cubicBezTo>
                <a:cubicBezTo>
                  <a:pt x="693" y="415"/>
                  <a:pt x="683" y="406"/>
                  <a:pt x="670" y="400"/>
                </a:cubicBezTo>
                <a:cubicBezTo>
                  <a:pt x="659" y="394"/>
                  <a:pt x="634" y="401"/>
                  <a:pt x="634" y="388"/>
                </a:cubicBezTo>
                <a:cubicBezTo>
                  <a:pt x="634" y="374"/>
                  <a:pt x="658" y="372"/>
                  <a:pt x="670" y="364"/>
                </a:cubicBezTo>
                <a:cubicBezTo>
                  <a:pt x="678" y="352"/>
                  <a:pt x="679" y="329"/>
                  <a:pt x="693" y="329"/>
                </a:cubicBezTo>
                <a:cubicBezTo>
                  <a:pt x="707" y="329"/>
                  <a:pt x="707" y="354"/>
                  <a:pt x="717" y="364"/>
                </a:cubicBezTo>
                <a:cubicBezTo>
                  <a:pt x="741" y="388"/>
                  <a:pt x="757" y="390"/>
                  <a:pt x="787" y="400"/>
                </a:cubicBezTo>
                <a:cubicBezTo>
                  <a:pt x="799" y="392"/>
                  <a:pt x="809" y="382"/>
                  <a:pt x="822" y="376"/>
                </a:cubicBezTo>
                <a:cubicBezTo>
                  <a:pt x="860" y="357"/>
                  <a:pt x="880" y="371"/>
                  <a:pt x="822" y="353"/>
                </a:cubicBezTo>
                <a:cubicBezTo>
                  <a:pt x="799" y="361"/>
                  <a:pt x="775" y="368"/>
                  <a:pt x="752" y="376"/>
                </a:cubicBezTo>
                <a:cubicBezTo>
                  <a:pt x="737" y="381"/>
                  <a:pt x="756" y="343"/>
                  <a:pt x="764" y="329"/>
                </a:cubicBezTo>
                <a:cubicBezTo>
                  <a:pt x="784" y="293"/>
                  <a:pt x="801" y="293"/>
                  <a:pt x="834" y="282"/>
                </a:cubicBezTo>
                <a:cubicBezTo>
                  <a:pt x="853" y="226"/>
                  <a:pt x="853" y="249"/>
                  <a:pt x="811" y="270"/>
                </a:cubicBezTo>
                <a:cubicBezTo>
                  <a:pt x="800" y="276"/>
                  <a:pt x="787" y="278"/>
                  <a:pt x="775" y="282"/>
                </a:cubicBezTo>
                <a:cubicBezTo>
                  <a:pt x="748" y="278"/>
                  <a:pt x="719" y="280"/>
                  <a:pt x="693" y="270"/>
                </a:cubicBezTo>
                <a:cubicBezTo>
                  <a:pt x="678" y="264"/>
                  <a:pt x="672" y="244"/>
                  <a:pt x="658" y="235"/>
                </a:cubicBezTo>
                <a:cubicBezTo>
                  <a:pt x="653" y="232"/>
                  <a:pt x="592" y="214"/>
                  <a:pt x="587" y="212"/>
                </a:cubicBezTo>
                <a:cubicBezTo>
                  <a:pt x="463" y="229"/>
                  <a:pt x="493" y="216"/>
                  <a:pt x="576" y="235"/>
                </a:cubicBezTo>
                <a:cubicBezTo>
                  <a:pt x="611" y="243"/>
                  <a:pt x="615" y="250"/>
                  <a:pt x="646" y="270"/>
                </a:cubicBezTo>
                <a:cubicBezTo>
                  <a:pt x="700" y="351"/>
                  <a:pt x="720" y="332"/>
                  <a:pt x="658" y="353"/>
                </a:cubicBezTo>
                <a:cubicBezTo>
                  <a:pt x="582" y="327"/>
                  <a:pt x="649" y="339"/>
                  <a:pt x="634" y="376"/>
                </a:cubicBezTo>
                <a:cubicBezTo>
                  <a:pt x="626" y="395"/>
                  <a:pt x="580" y="406"/>
                  <a:pt x="564" y="411"/>
                </a:cubicBezTo>
                <a:cubicBezTo>
                  <a:pt x="552" y="419"/>
                  <a:pt x="543" y="433"/>
                  <a:pt x="529" y="435"/>
                </a:cubicBezTo>
                <a:cubicBezTo>
                  <a:pt x="509" y="438"/>
                  <a:pt x="455" y="405"/>
                  <a:pt x="482" y="388"/>
                </a:cubicBezTo>
                <a:cubicBezTo>
                  <a:pt x="496" y="379"/>
                  <a:pt x="513" y="396"/>
                  <a:pt x="529" y="400"/>
                </a:cubicBezTo>
                <a:cubicBezTo>
                  <a:pt x="541" y="396"/>
                  <a:pt x="564" y="400"/>
                  <a:pt x="564" y="388"/>
                </a:cubicBezTo>
                <a:cubicBezTo>
                  <a:pt x="564" y="376"/>
                  <a:pt x="538" y="385"/>
                  <a:pt x="529" y="376"/>
                </a:cubicBezTo>
                <a:cubicBezTo>
                  <a:pt x="520" y="367"/>
                  <a:pt x="523" y="352"/>
                  <a:pt x="517" y="341"/>
                </a:cubicBezTo>
                <a:cubicBezTo>
                  <a:pt x="511" y="328"/>
                  <a:pt x="501" y="318"/>
                  <a:pt x="493" y="306"/>
                </a:cubicBezTo>
                <a:cubicBezTo>
                  <a:pt x="501" y="294"/>
                  <a:pt x="527" y="280"/>
                  <a:pt x="517" y="270"/>
                </a:cubicBezTo>
                <a:cubicBezTo>
                  <a:pt x="506" y="258"/>
                  <a:pt x="481" y="271"/>
                  <a:pt x="470" y="282"/>
                </a:cubicBezTo>
                <a:cubicBezTo>
                  <a:pt x="459" y="293"/>
                  <a:pt x="467" y="316"/>
                  <a:pt x="458" y="329"/>
                </a:cubicBezTo>
                <a:cubicBezTo>
                  <a:pt x="444" y="350"/>
                  <a:pt x="410" y="357"/>
                  <a:pt x="388" y="364"/>
                </a:cubicBezTo>
                <a:cubicBezTo>
                  <a:pt x="370" y="310"/>
                  <a:pt x="359" y="269"/>
                  <a:pt x="329" y="223"/>
                </a:cubicBezTo>
                <a:cubicBezTo>
                  <a:pt x="297" y="97"/>
                  <a:pt x="343" y="39"/>
                  <a:pt x="458" y="0"/>
                </a:cubicBezTo>
                <a:cubicBezTo>
                  <a:pt x="480" y="33"/>
                  <a:pt x="538" y="99"/>
                  <a:pt x="552" y="141"/>
                </a:cubicBezTo>
                <a:cubicBezTo>
                  <a:pt x="560" y="165"/>
                  <a:pt x="576" y="212"/>
                  <a:pt x="576" y="212"/>
                </a:cubicBezTo>
                <a:cubicBezTo>
                  <a:pt x="548" y="216"/>
                  <a:pt x="518" y="211"/>
                  <a:pt x="493" y="223"/>
                </a:cubicBezTo>
                <a:cubicBezTo>
                  <a:pt x="482" y="229"/>
                  <a:pt x="517" y="232"/>
                  <a:pt x="529" y="235"/>
                </a:cubicBezTo>
                <a:cubicBezTo>
                  <a:pt x="556" y="241"/>
                  <a:pt x="584" y="243"/>
                  <a:pt x="611" y="247"/>
                </a:cubicBezTo>
                <a:cubicBezTo>
                  <a:pt x="619" y="259"/>
                  <a:pt x="623" y="273"/>
                  <a:pt x="634" y="282"/>
                </a:cubicBezTo>
                <a:cubicBezTo>
                  <a:pt x="681" y="319"/>
                  <a:pt x="670" y="261"/>
                  <a:pt x="670" y="329"/>
                </a:cubicBezTo>
              </a:path>
            </a:pathLst>
          </a:custGeom>
          <a:solidFill>
            <a:srgbClr val="FFFF00"/>
          </a:solidFill>
          <a:ln w="31750">
            <a:solidFill>
              <a:srgbClr val="00FFFF"/>
            </a:solidFill>
            <a:round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grpSp>
        <p:nvGrpSpPr>
          <p:cNvPr id="2" name="Group 8"/>
          <p:cNvGrpSpPr/>
          <p:nvPr/>
        </p:nvGrpSpPr>
        <p:grpSpPr bwMode="auto">
          <a:xfrm>
            <a:off x="6768075" y="2372883"/>
            <a:ext cx="1754716" cy="986367"/>
            <a:chOff x="4053" y="789"/>
            <a:chExt cx="829" cy="622"/>
          </a:xfrm>
        </p:grpSpPr>
        <p:sp>
          <p:nvSpPr>
            <p:cNvPr id="18443" name="Freeform 4"/>
            <p:cNvSpPr/>
            <p:nvPr/>
          </p:nvSpPr>
          <p:spPr bwMode="auto">
            <a:xfrm>
              <a:off x="4053" y="789"/>
              <a:ext cx="829" cy="622"/>
            </a:xfrm>
            <a:custGeom>
              <a:avLst/>
              <a:gdLst>
                <a:gd name="T0" fmla="*/ 3 w 829"/>
                <a:gd name="T1" fmla="*/ 93 h 622"/>
                <a:gd name="T2" fmla="*/ 38 w 829"/>
                <a:gd name="T3" fmla="*/ 104 h 622"/>
                <a:gd name="T4" fmla="*/ 144 w 829"/>
                <a:gd name="T5" fmla="*/ 69 h 622"/>
                <a:gd name="T6" fmla="*/ 320 w 829"/>
                <a:gd name="T7" fmla="*/ 57 h 622"/>
                <a:gd name="T8" fmla="*/ 414 w 829"/>
                <a:gd name="T9" fmla="*/ 46 h 622"/>
                <a:gd name="T10" fmla="*/ 449 w 829"/>
                <a:gd name="T11" fmla="*/ 57 h 622"/>
                <a:gd name="T12" fmla="*/ 484 w 829"/>
                <a:gd name="T13" fmla="*/ 69 h 622"/>
                <a:gd name="T14" fmla="*/ 520 w 829"/>
                <a:gd name="T15" fmla="*/ 57 h 622"/>
                <a:gd name="T16" fmla="*/ 508 w 829"/>
                <a:gd name="T17" fmla="*/ 104 h 622"/>
                <a:gd name="T18" fmla="*/ 543 w 829"/>
                <a:gd name="T19" fmla="*/ 175 h 622"/>
                <a:gd name="T20" fmla="*/ 567 w 829"/>
                <a:gd name="T21" fmla="*/ 81 h 622"/>
                <a:gd name="T22" fmla="*/ 602 w 829"/>
                <a:gd name="T23" fmla="*/ 69 h 622"/>
                <a:gd name="T24" fmla="*/ 590 w 829"/>
                <a:gd name="T25" fmla="*/ 128 h 622"/>
                <a:gd name="T26" fmla="*/ 614 w 829"/>
                <a:gd name="T27" fmla="*/ 163 h 622"/>
                <a:gd name="T28" fmla="*/ 637 w 829"/>
                <a:gd name="T29" fmla="*/ 93 h 622"/>
                <a:gd name="T30" fmla="*/ 673 w 829"/>
                <a:gd name="T31" fmla="*/ 81 h 622"/>
                <a:gd name="T32" fmla="*/ 708 w 829"/>
                <a:gd name="T33" fmla="*/ 57 h 622"/>
                <a:gd name="T34" fmla="*/ 755 w 829"/>
                <a:gd name="T35" fmla="*/ 22 h 622"/>
                <a:gd name="T36" fmla="*/ 767 w 829"/>
                <a:gd name="T37" fmla="*/ 69 h 622"/>
                <a:gd name="T38" fmla="*/ 790 w 829"/>
                <a:gd name="T39" fmla="*/ 116 h 622"/>
                <a:gd name="T40" fmla="*/ 778 w 829"/>
                <a:gd name="T41" fmla="*/ 151 h 622"/>
                <a:gd name="T42" fmla="*/ 731 w 829"/>
                <a:gd name="T43" fmla="*/ 222 h 622"/>
                <a:gd name="T44" fmla="*/ 743 w 829"/>
                <a:gd name="T45" fmla="*/ 387 h 622"/>
                <a:gd name="T46" fmla="*/ 790 w 829"/>
                <a:gd name="T47" fmla="*/ 516 h 622"/>
                <a:gd name="T48" fmla="*/ 767 w 829"/>
                <a:gd name="T49" fmla="*/ 551 h 622"/>
                <a:gd name="T50" fmla="*/ 684 w 829"/>
                <a:gd name="T51" fmla="*/ 469 h 622"/>
                <a:gd name="T52" fmla="*/ 637 w 829"/>
                <a:gd name="T53" fmla="*/ 481 h 622"/>
                <a:gd name="T54" fmla="*/ 602 w 829"/>
                <a:gd name="T55" fmla="*/ 504 h 622"/>
                <a:gd name="T56" fmla="*/ 543 w 829"/>
                <a:gd name="T57" fmla="*/ 622 h 622"/>
                <a:gd name="T58" fmla="*/ 461 w 829"/>
                <a:gd name="T59" fmla="*/ 528 h 622"/>
                <a:gd name="T60" fmla="*/ 437 w 829"/>
                <a:gd name="T61" fmla="*/ 563 h 622"/>
                <a:gd name="T62" fmla="*/ 414 w 829"/>
                <a:gd name="T63" fmla="*/ 528 h 622"/>
                <a:gd name="T64" fmla="*/ 191 w 829"/>
                <a:gd name="T65" fmla="*/ 469 h 622"/>
                <a:gd name="T66" fmla="*/ 144 w 829"/>
                <a:gd name="T67" fmla="*/ 422 h 622"/>
                <a:gd name="T68" fmla="*/ 132 w 829"/>
                <a:gd name="T69" fmla="*/ 387 h 622"/>
                <a:gd name="T70" fmla="*/ 97 w 829"/>
                <a:gd name="T71" fmla="*/ 363 h 622"/>
                <a:gd name="T72" fmla="*/ 26 w 829"/>
                <a:gd name="T73" fmla="*/ 222 h 622"/>
                <a:gd name="T74" fmla="*/ 14 w 829"/>
                <a:gd name="T75" fmla="*/ 187 h 622"/>
                <a:gd name="T76" fmla="*/ 26 w 829"/>
                <a:gd name="T77" fmla="*/ 104 h 622"/>
                <a:gd name="T78" fmla="*/ 3 w 829"/>
                <a:gd name="T79" fmla="*/ 69 h 622"/>
                <a:gd name="T80" fmla="*/ 38 w 829"/>
                <a:gd name="T81" fmla="*/ 57 h 622"/>
                <a:gd name="T82" fmla="*/ 3 w 829"/>
                <a:gd name="T83" fmla="*/ 93 h 62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829"/>
                <a:gd name="T127" fmla="*/ 0 h 622"/>
                <a:gd name="T128" fmla="*/ 829 w 829"/>
                <a:gd name="T129" fmla="*/ 622 h 622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829" h="622">
                  <a:moveTo>
                    <a:pt x="3" y="93"/>
                  </a:moveTo>
                  <a:cubicBezTo>
                    <a:pt x="15" y="97"/>
                    <a:pt x="26" y="105"/>
                    <a:pt x="38" y="104"/>
                  </a:cubicBezTo>
                  <a:cubicBezTo>
                    <a:pt x="75" y="100"/>
                    <a:pt x="107" y="72"/>
                    <a:pt x="144" y="69"/>
                  </a:cubicBezTo>
                  <a:cubicBezTo>
                    <a:pt x="203" y="65"/>
                    <a:pt x="261" y="61"/>
                    <a:pt x="320" y="57"/>
                  </a:cubicBezTo>
                  <a:cubicBezTo>
                    <a:pt x="357" y="1"/>
                    <a:pt x="329" y="18"/>
                    <a:pt x="414" y="46"/>
                  </a:cubicBezTo>
                  <a:cubicBezTo>
                    <a:pt x="426" y="50"/>
                    <a:pt x="437" y="53"/>
                    <a:pt x="449" y="57"/>
                  </a:cubicBezTo>
                  <a:cubicBezTo>
                    <a:pt x="461" y="61"/>
                    <a:pt x="484" y="69"/>
                    <a:pt x="484" y="69"/>
                  </a:cubicBezTo>
                  <a:cubicBezTo>
                    <a:pt x="496" y="65"/>
                    <a:pt x="513" y="47"/>
                    <a:pt x="520" y="57"/>
                  </a:cubicBezTo>
                  <a:cubicBezTo>
                    <a:pt x="529" y="70"/>
                    <a:pt x="508" y="88"/>
                    <a:pt x="508" y="104"/>
                  </a:cubicBezTo>
                  <a:cubicBezTo>
                    <a:pt x="508" y="128"/>
                    <a:pt x="531" y="157"/>
                    <a:pt x="543" y="175"/>
                  </a:cubicBezTo>
                  <a:cubicBezTo>
                    <a:pt x="553" y="144"/>
                    <a:pt x="549" y="108"/>
                    <a:pt x="567" y="81"/>
                  </a:cubicBezTo>
                  <a:cubicBezTo>
                    <a:pt x="574" y="71"/>
                    <a:pt x="590" y="73"/>
                    <a:pt x="602" y="69"/>
                  </a:cubicBezTo>
                  <a:cubicBezTo>
                    <a:pt x="598" y="89"/>
                    <a:pt x="587" y="108"/>
                    <a:pt x="590" y="128"/>
                  </a:cubicBezTo>
                  <a:cubicBezTo>
                    <a:pt x="592" y="142"/>
                    <a:pt x="603" y="171"/>
                    <a:pt x="614" y="163"/>
                  </a:cubicBezTo>
                  <a:cubicBezTo>
                    <a:pt x="634" y="148"/>
                    <a:pt x="614" y="101"/>
                    <a:pt x="637" y="93"/>
                  </a:cubicBezTo>
                  <a:cubicBezTo>
                    <a:pt x="649" y="89"/>
                    <a:pt x="661" y="85"/>
                    <a:pt x="673" y="81"/>
                  </a:cubicBezTo>
                  <a:cubicBezTo>
                    <a:pt x="685" y="73"/>
                    <a:pt x="700" y="69"/>
                    <a:pt x="708" y="57"/>
                  </a:cubicBezTo>
                  <a:cubicBezTo>
                    <a:pt x="743" y="5"/>
                    <a:pt x="690" y="0"/>
                    <a:pt x="755" y="22"/>
                  </a:cubicBezTo>
                  <a:cubicBezTo>
                    <a:pt x="759" y="38"/>
                    <a:pt x="767" y="53"/>
                    <a:pt x="767" y="69"/>
                  </a:cubicBezTo>
                  <a:cubicBezTo>
                    <a:pt x="767" y="121"/>
                    <a:pt x="727" y="95"/>
                    <a:pt x="790" y="116"/>
                  </a:cubicBezTo>
                  <a:cubicBezTo>
                    <a:pt x="786" y="128"/>
                    <a:pt x="784" y="140"/>
                    <a:pt x="778" y="151"/>
                  </a:cubicBezTo>
                  <a:cubicBezTo>
                    <a:pt x="764" y="176"/>
                    <a:pt x="731" y="222"/>
                    <a:pt x="731" y="222"/>
                  </a:cubicBezTo>
                  <a:cubicBezTo>
                    <a:pt x="777" y="290"/>
                    <a:pt x="769" y="309"/>
                    <a:pt x="743" y="387"/>
                  </a:cubicBezTo>
                  <a:cubicBezTo>
                    <a:pt x="754" y="440"/>
                    <a:pt x="761" y="472"/>
                    <a:pt x="790" y="516"/>
                  </a:cubicBezTo>
                  <a:cubicBezTo>
                    <a:pt x="790" y="517"/>
                    <a:pt x="829" y="613"/>
                    <a:pt x="767" y="551"/>
                  </a:cubicBezTo>
                  <a:cubicBezTo>
                    <a:pt x="673" y="457"/>
                    <a:pt x="765" y="496"/>
                    <a:pt x="684" y="469"/>
                  </a:cubicBezTo>
                  <a:cubicBezTo>
                    <a:pt x="668" y="473"/>
                    <a:pt x="652" y="475"/>
                    <a:pt x="637" y="481"/>
                  </a:cubicBezTo>
                  <a:cubicBezTo>
                    <a:pt x="624" y="486"/>
                    <a:pt x="602" y="504"/>
                    <a:pt x="602" y="504"/>
                  </a:cubicBezTo>
                  <a:cubicBezTo>
                    <a:pt x="561" y="545"/>
                    <a:pt x="557" y="567"/>
                    <a:pt x="543" y="622"/>
                  </a:cubicBezTo>
                  <a:cubicBezTo>
                    <a:pt x="488" y="539"/>
                    <a:pt x="520" y="567"/>
                    <a:pt x="461" y="528"/>
                  </a:cubicBezTo>
                  <a:cubicBezTo>
                    <a:pt x="453" y="540"/>
                    <a:pt x="451" y="563"/>
                    <a:pt x="437" y="563"/>
                  </a:cubicBezTo>
                  <a:cubicBezTo>
                    <a:pt x="423" y="563"/>
                    <a:pt x="426" y="535"/>
                    <a:pt x="414" y="528"/>
                  </a:cubicBezTo>
                  <a:cubicBezTo>
                    <a:pt x="351" y="488"/>
                    <a:pt x="260" y="493"/>
                    <a:pt x="191" y="469"/>
                  </a:cubicBezTo>
                  <a:cubicBezTo>
                    <a:pt x="159" y="376"/>
                    <a:pt x="207" y="485"/>
                    <a:pt x="144" y="422"/>
                  </a:cubicBezTo>
                  <a:cubicBezTo>
                    <a:pt x="135" y="413"/>
                    <a:pt x="140" y="397"/>
                    <a:pt x="132" y="387"/>
                  </a:cubicBezTo>
                  <a:cubicBezTo>
                    <a:pt x="123" y="376"/>
                    <a:pt x="109" y="371"/>
                    <a:pt x="97" y="363"/>
                  </a:cubicBezTo>
                  <a:cubicBezTo>
                    <a:pt x="36" y="271"/>
                    <a:pt x="59" y="319"/>
                    <a:pt x="26" y="222"/>
                  </a:cubicBezTo>
                  <a:cubicBezTo>
                    <a:pt x="22" y="210"/>
                    <a:pt x="14" y="187"/>
                    <a:pt x="14" y="187"/>
                  </a:cubicBezTo>
                  <a:cubicBezTo>
                    <a:pt x="18" y="159"/>
                    <a:pt x="29" y="132"/>
                    <a:pt x="26" y="104"/>
                  </a:cubicBezTo>
                  <a:cubicBezTo>
                    <a:pt x="25" y="90"/>
                    <a:pt x="0" y="83"/>
                    <a:pt x="3" y="69"/>
                  </a:cubicBezTo>
                  <a:cubicBezTo>
                    <a:pt x="6" y="57"/>
                    <a:pt x="38" y="45"/>
                    <a:pt x="38" y="57"/>
                  </a:cubicBezTo>
                  <a:cubicBezTo>
                    <a:pt x="38" y="74"/>
                    <a:pt x="15" y="81"/>
                    <a:pt x="3" y="93"/>
                  </a:cubicBezTo>
                  <a:close/>
                </a:path>
              </a:pathLst>
            </a:custGeom>
            <a:solidFill>
              <a:schemeClr val="accent1"/>
            </a:solidFill>
            <a:ln w="31750">
              <a:solidFill>
                <a:schemeClr val="bg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4" name="Text Box 7"/>
            <p:cNvSpPr txBox="1">
              <a:spLocks noChangeArrowheads="1"/>
            </p:cNvSpPr>
            <p:nvPr/>
          </p:nvSpPr>
          <p:spPr bwMode="auto">
            <a:xfrm>
              <a:off x="4176" y="912"/>
              <a:ext cx="610" cy="47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43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美国</a:t>
              </a:r>
              <a:endParaRPr kumimoji="1" lang="zh-CN" altLang="en-US" sz="4300" b="1" dirty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7657" name="AutoShape 9"/>
          <p:cNvSpPr>
            <a:spLocks noChangeArrowheads="1"/>
          </p:cNvSpPr>
          <p:nvPr/>
        </p:nvSpPr>
        <p:spPr bwMode="auto">
          <a:xfrm>
            <a:off x="3023659" y="3332989"/>
            <a:ext cx="3251200" cy="914400"/>
          </a:xfrm>
          <a:prstGeom prst="wedgeRoundRectCallout">
            <a:avLst>
              <a:gd name="adj1" fmla="val 99218"/>
              <a:gd name="adj2" fmla="val 30037"/>
              <a:gd name="adj3" fmla="val 16667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</a:ln>
        </p:spPr>
        <p:txBody>
          <a:bodyPr lIns="121917" tIns="60958" rIns="121917" bIns="60958"/>
          <a:lstStyle/>
          <a:p>
            <a:pPr algn="ctr"/>
            <a:r>
              <a:rPr kumimoji="1" lang="zh-CN" altLang="en-US" sz="53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拉丁美洲</a:t>
            </a:r>
            <a:endParaRPr kumimoji="1" lang="zh-CN" altLang="en-US" sz="53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6" name="文本框 12"/>
          <p:cNvSpPr>
            <a:spLocks noChangeArrowheads="1"/>
          </p:cNvSpPr>
          <p:nvPr/>
        </p:nvSpPr>
        <p:spPr bwMode="auto">
          <a:xfrm>
            <a:off x="4847861" y="1124744"/>
            <a:ext cx="2373299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地理位置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" name="组合 11"/>
          <p:cNvGrpSpPr/>
          <p:nvPr/>
        </p:nvGrpSpPr>
        <p:grpSpPr bwMode="auto">
          <a:xfrm>
            <a:off x="431371" y="740701"/>
            <a:ext cx="4516095" cy="661720"/>
            <a:chOff x="0" y="242888"/>
            <a:chExt cx="3387954" cy="495971"/>
          </a:xfrm>
        </p:grpSpPr>
        <p:sp>
          <p:nvSpPr>
            <p:cNvPr id="17" name="矩形 16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文本框 4"/>
            <p:cNvSpPr txBox="1"/>
            <p:nvPr/>
          </p:nvSpPr>
          <p:spPr>
            <a:xfrm>
              <a:off x="401743" y="242888"/>
              <a:ext cx="2986211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拉丁美洲独立运动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7" grpId="0" animBg="1" autoUpdateAnimBg="0"/>
      <p:bldP spid="14" grpId="0" animBg="1"/>
      <p:bldP spid="15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5" name="PA_矩形 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096000" y="932723"/>
            <a:ext cx="5856651" cy="5280587"/>
          </a:xfrm>
          <a:prstGeom prst="rect">
            <a:avLst/>
          </a:prstGeom>
          <a:solidFill>
            <a:srgbClr val="9DD53E"/>
          </a:solidFill>
          <a:ln>
            <a:noFill/>
          </a:ln>
          <a:effectLst/>
        </p:spPr>
        <p:txBody>
          <a:bodyPr wrap="none" lIns="91438" tIns="45719" rIns="91438" bIns="4571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PA_组合 10"/>
          <p:cNvGrpSpPr/>
          <p:nvPr>
            <p:custDataLst>
              <p:tags r:id="rId2"/>
            </p:custDataLst>
          </p:nvPr>
        </p:nvGrpSpPr>
        <p:grpSpPr bwMode="auto">
          <a:xfrm>
            <a:off x="527381" y="1892830"/>
            <a:ext cx="6048672" cy="4512501"/>
            <a:chOff x="0" y="0"/>
            <a:chExt cx="2724" cy="1835"/>
          </a:xfrm>
        </p:grpSpPr>
        <p:sp>
          <p:nvSpPr>
            <p:cNvPr id="29707" name="Oval 11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29709" name="Picture 13" descr="apple icon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" y="0"/>
              <a:ext cx="2246" cy="1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711" name="PA_矩形 1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096000" y="948690"/>
            <a:ext cx="5952661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所谓拉丁美洲，是指今天美国以南的所有美洲地区。由于这一地区曾长期沦为西班牙和葡萄牙的殖民地，以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西班牙语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葡萄牙语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为主要官方语言，而这两种语言又都是从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拉丁语系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演变而来的，因此，这一地区被称为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拉丁美洲</a:t>
            </a:r>
            <a:endParaRPr lang="zh-CN" altLang="en-US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50"/>
          <p:cNvGrpSpPr/>
          <p:nvPr/>
        </p:nvGrpSpPr>
        <p:grpSpPr bwMode="auto">
          <a:xfrm>
            <a:off x="431371" y="740701"/>
            <a:ext cx="4516095" cy="661720"/>
            <a:chOff x="0" y="242888"/>
            <a:chExt cx="3387954" cy="495971"/>
          </a:xfrm>
        </p:grpSpPr>
        <p:sp>
          <p:nvSpPr>
            <p:cNvPr id="52" name="矩形 51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3" name="文本框 4"/>
            <p:cNvSpPr txBox="1"/>
            <p:nvPr/>
          </p:nvSpPr>
          <p:spPr>
            <a:xfrm>
              <a:off x="401743" y="242888"/>
              <a:ext cx="2986211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拉丁美洲独立运动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4" name="Picture 2" descr="独立运动前的拉丁美洲"/>
          <p:cNvPicPr>
            <a:picLocks noChangeAspect="1" noChangeArrowheads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1103445" y="1988840"/>
            <a:ext cx="4858645" cy="3360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 animBg="1"/>
      <p:bldP spid="297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6096001" y="2549466"/>
            <a:ext cx="576697" cy="576652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r>
              <a:rPr lang="en-US" altLang="zh-CN" b="1" dirty="0">
                <a:latin typeface="Impact MT Std" pitchFamily="34" charset="0"/>
                <a:ea typeface="微软雅黑" panose="020B0503020204020204" pitchFamily="34" charset="-122"/>
              </a:rPr>
              <a:t>1</a:t>
            </a:r>
            <a:endParaRPr lang="zh-CN" altLang="en-US" b="1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660512" y="2816136"/>
            <a:ext cx="1007171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标题 11"/>
          <p:cNvSpPr txBox="1"/>
          <p:nvPr/>
        </p:nvSpPr>
        <p:spPr>
          <a:xfrm>
            <a:off x="7728182" y="1892830"/>
            <a:ext cx="4166453" cy="1985529"/>
          </a:xfrm>
          <a:prstGeom prst="rect">
            <a:avLst/>
          </a:prstGeom>
        </p:spPr>
        <p:txBody>
          <a:bodyPr lIns="91426" tIns="45712" rIns="91426" bIns="45712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世纪初，拉丁美洲的绝大部分地区仍处于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西班牙和葡萄牙的殖民统治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之下。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3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096001" y="4773150"/>
            <a:ext cx="576697" cy="57665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r>
              <a:rPr lang="en-US" altLang="zh-CN" sz="2700" b="1" dirty="0">
                <a:latin typeface="Impact MT Std" pitchFamily="34" charset="0"/>
                <a:ea typeface="微软雅黑" panose="020B0503020204020204" pitchFamily="34" charset="-122"/>
              </a:rPr>
              <a:t>2</a:t>
            </a:r>
            <a:endParaRPr lang="zh-CN" altLang="en-US" sz="2700" b="1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72064" y="5061181"/>
            <a:ext cx="1007171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标题 11"/>
          <p:cNvSpPr txBox="1"/>
          <p:nvPr/>
        </p:nvSpPr>
        <p:spPr>
          <a:xfrm>
            <a:off x="7728181" y="4101075"/>
            <a:ext cx="4463819" cy="3168352"/>
          </a:xfrm>
          <a:prstGeom prst="rect">
            <a:avLst/>
          </a:prstGeom>
        </p:spPr>
        <p:txBody>
          <a:bodyPr lIns="91426" tIns="45712" rIns="91426" bIns="45712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美国独立战争和法国大革命的影响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下，拉丁美洲地区掀起了一场反抗殖民统治、争取民族独立的运动。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32"/>
          <p:cNvGrpSpPr/>
          <p:nvPr/>
        </p:nvGrpSpPr>
        <p:grpSpPr bwMode="auto">
          <a:xfrm>
            <a:off x="431371" y="740701"/>
            <a:ext cx="4516095" cy="661720"/>
            <a:chOff x="0" y="242888"/>
            <a:chExt cx="3387954" cy="495971"/>
          </a:xfrm>
        </p:grpSpPr>
        <p:sp>
          <p:nvSpPr>
            <p:cNvPr id="34" name="矩形 3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5" name="文本框 4"/>
            <p:cNvSpPr txBox="1"/>
            <p:nvPr/>
          </p:nvSpPr>
          <p:spPr>
            <a:xfrm>
              <a:off x="401743" y="242888"/>
              <a:ext cx="2986211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拉丁美洲独立运动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6" name="Picture 2" descr="http://www.chinanews.com/cul/2012/09-27/U397P4T8D4217974F107DT20120927172551.jpg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239350" y="2079994"/>
            <a:ext cx="5088565" cy="31496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7" name="矩形 36"/>
          <p:cNvSpPr/>
          <p:nvPr/>
        </p:nvSpPr>
        <p:spPr>
          <a:xfrm>
            <a:off x="719403" y="5349214"/>
            <a:ext cx="3939540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印第安人的悲惨命运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38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39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原因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0" name="直接连接符 39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</p:spTree>
  </p:cSld>
  <p:clrMapOvr>
    <a:masterClrMapping/>
  </p:clrMapOvr>
  <p:transition spd="slow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3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3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/>
      <p:bldP spid="24" grpId="0" animBg="1"/>
      <p:bldP spid="26" grpId="0"/>
      <p:bldP spid="37" grpId="0"/>
      <p:bldP spid="38" grpId="0" animBg="1"/>
      <p:bldP spid="39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135894" y="2372883"/>
            <a:ext cx="6528725" cy="360098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121914" tIns="60957" rIns="121914" bIns="60957">
            <a:spAutoFit/>
          </a:bodyPr>
          <a:lstStyle/>
          <a:p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相关史事：</a:t>
            </a:r>
            <a:endParaRPr lang="en-US" altLang="zh-CN" sz="37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西班牙殖民者在印第安人和黑人的白骨上积累了大量的财富。</a:t>
            </a:r>
            <a:r>
              <a:rPr lang="en-US" altLang="zh-CN" sz="2700" dirty="0" smtClean="0">
                <a:latin typeface="华文新魏" pitchFamily="2" charset="-122"/>
                <a:ea typeface="华文新魏" pitchFamily="2" charset="-122"/>
              </a:rPr>
              <a:t>1521-1544</a:t>
            </a:r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年，他们平均每年从美洲运走黄金</a:t>
            </a:r>
            <a:r>
              <a:rPr lang="en-US" altLang="zh-CN" sz="2700" dirty="0" smtClean="0">
                <a:latin typeface="华文新魏" pitchFamily="2" charset="-122"/>
                <a:ea typeface="华文新魏" pitchFamily="2" charset="-122"/>
              </a:rPr>
              <a:t>2900</a:t>
            </a:r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公斤、白银</a:t>
            </a:r>
            <a:r>
              <a:rPr lang="en-US" altLang="zh-CN" sz="2700" dirty="0" smtClean="0">
                <a:latin typeface="华文新魏" pitchFamily="2" charset="-122"/>
                <a:ea typeface="华文新魏" pitchFamily="2" charset="-122"/>
              </a:rPr>
              <a:t>30700</a:t>
            </a:r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公斤。到</a:t>
            </a:r>
            <a:r>
              <a:rPr lang="en-US" altLang="zh-CN" sz="2700" dirty="0" smtClean="0">
                <a:latin typeface="华文新魏" pitchFamily="2" charset="-122"/>
                <a:ea typeface="华文新魏" pitchFamily="2" charset="-122"/>
              </a:rPr>
              <a:t>1545-1560</a:t>
            </a:r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年，黄金增至</a:t>
            </a:r>
            <a:r>
              <a:rPr lang="en-US" altLang="zh-CN" sz="2700" dirty="0" smtClean="0">
                <a:latin typeface="华文新魏" pitchFamily="2" charset="-122"/>
                <a:ea typeface="华文新魏" pitchFamily="2" charset="-122"/>
              </a:rPr>
              <a:t>5500</a:t>
            </a:r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公斤，白银为</a:t>
            </a:r>
            <a:r>
              <a:rPr lang="en-US" altLang="zh-CN" sz="2700" dirty="0" smtClean="0">
                <a:latin typeface="华文新魏" pitchFamily="2" charset="-122"/>
                <a:ea typeface="华文新魏" pitchFamily="2" charset="-122"/>
              </a:rPr>
              <a:t>246000</a:t>
            </a:r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公斤。</a:t>
            </a:r>
            <a:r>
              <a:rPr lang="en-US" altLang="zh-CN" sz="2700" dirty="0" smtClean="0">
                <a:latin typeface="华文新魏" pitchFamily="2" charset="-122"/>
                <a:ea typeface="华文新魏" pitchFamily="2" charset="-122"/>
              </a:rPr>
              <a:t>16</a:t>
            </a:r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世纪末，西班牙在美洲开采的贵金属占世界总产量的</a:t>
            </a:r>
            <a:r>
              <a:rPr lang="en-US" altLang="zh-CN" sz="2700" dirty="0" smtClean="0">
                <a:latin typeface="华文新魏" pitchFamily="2" charset="-122"/>
                <a:ea typeface="华文新魏" pitchFamily="2" charset="-122"/>
              </a:rPr>
              <a:t>83%</a:t>
            </a:r>
            <a:r>
              <a:rPr lang="zh-CN" altLang="en-US" sz="2700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占位符 5"/>
          <p:cNvSpPr txBox="1">
            <a:spLocks noChangeArrowheads="1"/>
          </p:cNvSpPr>
          <p:nvPr/>
        </p:nvSpPr>
        <p:spPr>
          <a:xfrm>
            <a:off x="335360" y="548680"/>
            <a:ext cx="3428981" cy="66675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12"/>
          <p:cNvSpPr>
            <a:spLocks noChangeArrowheads="1"/>
          </p:cNvSpPr>
          <p:nvPr/>
        </p:nvSpPr>
        <p:spPr bwMode="auto">
          <a:xfrm>
            <a:off x="4655841" y="1124744"/>
            <a:ext cx="4014775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残暴的殖民统治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直接连接符 10"/>
          <p:cNvSpPr>
            <a:spLocks noChangeShapeType="1"/>
          </p:cNvSpPr>
          <p:nvPr/>
        </p:nvSpPr>
        <p:spPr bwMode="auto">
          <a:xfrm flipV="1">
            <a:off x="239349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688288" y="1508787"/>
            <a:ext cx="306450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2" name="图片 11" descr="ext-20111014185735-66206110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27382" y="2180862"/>
            <a:ext cx="4290053" cy="32105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矩形 12"/>
          <p:cNvSpPr/>
          <p:nvPr/>
        </p:nvSpPr>
        <p:spPr>
          <a:xfrm>
            <a:off x="431371" y="5445224"/>
            <a:ext cx="3016204" cy="400105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西班牙殖民者屠杀印第安人</a:t>
            </a:r>
            <a:endParaRPr lang="zh-CN" altLang="en-US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 build="p"/>
      <p:bldP spid="8" grpId="0"/>
      <p:bldP spid="9" grpId="0" animBg="1"/>
      <p:bldP spid="10" grpId="0" animBg="1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贩奴贸易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1" cstate="print"/>
          <a:stretch>
            <a:fillRect/>
          </a:stretch>
        </p:blipFill>
        <p:spPr>
          <a:xfrm>
            <a:off x="0" y="1797050"/>
            <a:ext cx="3001963" cy="4168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1775520" y="5925278"/>
            <a:ext cx="1887696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玻利瓦尔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4271797" y="1796819"/>
            <a:ext cx="7584843" cy="45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在南美洲北部，玻利瓦尔解放黑人奴隶，承诺胜利后分给起义士兵土地，发展壮大自己的队伍。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1819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年率领队伍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大败西班牙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军队。先后解放了哥伦比亚、委内瑞拉等地，成立“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大哥伦比亚共和国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”，并当选为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总统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3"/>
          <p:cNvGrpSpPr/>
          <p:nvPr/>
        </p:nvGrpSpPr>
        <p:grpSpPr bwMode="auto">
          <a:xfrm>
            <a:off x="431371" y="740701"/>
            <a:ext cx="4516095" cy="661720"/>
            <a:chOff x="0" y="242888"/>
            <a:chExt cx="3387954" cy="495971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文本框 4"/>
            <p:cNvSpPr txBox="1"/>
            <p:nvPr/>
          </p:nvSpPr>
          <p:spPr>
            <a:xfrm>
              <a:off x="401743" y="242888"/>
              <a:ext cx="2986211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拉丁美洲独立运动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1" grpId="0"/>
      <p:bldP spid="13" grpId="0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1" descr="2705316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618696" y="1892829"/>
            <a:ext cx="3257549" cy="4286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98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183188" y="741363"/>
            <a:ext cx="7008812" cy="93186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zh-CN" altLang="en-US" sz="48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玻利瓦尔</a:t>
            </a:r>
            <a:endParaRPr lang="zh-CN" altLang="en-US" sz="48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占位符 5"/>
          <p:cNvSpPr txBox="1">
            <a:spLocks noChangeArrowheads="1"/>
          </p:cNvSpPr>
          <p:nvPr/>
        </p:nvSpPr>
        <p:spPr>
          <a:xfrm>
            <a:off x="335360" y="548680"/>
            <a:ext cx="3428981" cy="66675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71797" y="1892829"/>
            <a:ext cx="7680853" cy="43550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>
            <a:spAutoFit/>
          </a:bodyPr>
          <a:lstStyle/>
          <a:p>
            <a:pPr algn="just" eaLnBrk="0" hangingPunct="0"/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人物简介：</a:t>
            </a:r>
            <a:endParaRPr lang="en-US" altLang="zh-CN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700" b="1" dirty="0" smtClean="0"/>
              <a:t>全名为</a:t>
            </a:r>
            <a:r>
              <a:rPr lang="en-US" altLang="zh-CN" sz="2700" b="1" dirty="0" smtClean="0"/>
              <a:t>"</a:t>
            </a:r>
            <a:r>
              <a:rPr lang="zh-CN" altLang="en-US" sz="2700" b="1" dirty="0" smtClean="0"/>
              <a:t>西蒙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何塞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安东尼奥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德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拉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桑迪西玛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特里尼达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玻利瓦尔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帕拉修斯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伊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布兰科</a:t>
            </a:r>
            <a:r>
              <a:rPr lang="en-US" altLang="zh-CN" sz="2700" b="1" dirty="0" smtClean="0"/>
              <a:t>"(1783</a:t>
            </a:r>
            <a:r>
              <a:rPr lang="zh-CN" altLang="en-US" sz="2700" b="1" dirty="0" smtClean="0"/>
              <a:t>年</a:t>
            </a:r>
            <a:r>
              <a:rPr lang="en-US" altLang="zh-CN" sz="2700" b="1" dirty="0" smtClean="0"/>
              <a:t>7</a:t>
            </a:r>
            <a:r>
              <a:rPr lang="zh-CN" altLang="en-US" sz="2700" b="1" dirty="0" smtClean="0"/>
              <a:t>月</a:t>
            </a:r>
            <a:r>
              <a:rPr lang="en-US" altLang="zh-CN" sz="2700" b="1" dirty="0" smtClean="0"/>
              <a:t>24</a:t>
            </a:r>
            <a:r>
              <a:rPr lang="zh-CN" altLang="en-US" sz="2700" b="1" dirty="0" smtClean="0"/>
              <a:t>日</a:t>
            </a:r>
            <a:r>
              <a:rPr lang="en-US" altLang="zh-CN" sz="2700" b="1" dirty="0" smtClean="0"/>
              <a:t>-1830</a:t>
            </a:r>
            <a:r>
              <a:rPr lang="zh-CN" altLang="en-US" sz="2700" b="1" dirty="0" smtClean="0"/>
              <a:t>年</a:t>
            </a:r>
            <a:r>
              <a:rPr lang="en-US" altLang="zh-CN" sz="2700" b="1" dirty="0" smtClean="0"/>
              <a:t>12</a:t>
            </a:r>
            <a:r>
              <a:rPr lang="zh-CN" altLang="en-US" sz="2700" b="1" dirty="0" smtClean="0"/>
              <a:t>月</a:t>
            </a:r>
            <a:r>
              <a:rPr lang="en-US" altLang="zh-CN" sz="2700" b="1" dirty="0" smtClean="0"/>
              <a:t>17</a:t>
            </a:r>
            <a:r>
              <a:rPr lang="zh-CN" altLang="en-US" sz="2700" b="1" dirty="0" smtClean="0"/>
              <a:t>日</a:t>
            </a:r>
            <a:r>
              <a:rPr lang="en-US" altLang="zh-CN" sz="2700" b="1" dirty="0" smtClean="0"/>
              <a:t>)</a:t>
            </a:r>
            <a:r>
              <a:rPr lang="zh-CN" altLang="en-US" sz="2700" b="1" dirty="0" smtClean="0"/>
              <a:t>，出生于委内瑞拉的加拉加斯，是拉丁美洲著名的革命家、思想家和军事家，由于他的努力，委内瑞拉、秘鲁、哥伦比亚、厄瓜多尔、玻利维亚和巴拿马六个拉美国家从西班牙殖民统治中解放出来，获得独立。由于西蒙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玻利瓦尔在使南美从西班牙的统治下获得解放所起的作用，人们常称他为</a:t>
            </a:r>
            <a:r>
              <a:rPr lang="en-US" altLang="zh-CN" sz="2700" b="1" dirty="0" smtClean="0"/>
              <a:t>"</a:t>
            </a:r>
            <a:r>
              <a:rPr lang="zh-CN" altLang="en-US" sz="2700" b="1" dirty="0" smtClean="0"/>
              <a:t>南美的乔治</a:t>
            </a:r>
            <a:r>
              <a:rPr lang="en-US" altLang="zh-CN" sz="2700" b="1" dirty="0" smtClean="0"/>
              <a:t>·</a:t>
            </a:r>
            <a:r>
              <a:rPr lang="zh-CN" altLang="en-US" sz="2700" b="1" dirty="0" smtClean="0"/>
              <a:t>华盛顿</a:t>
            </a:r>
            <a:r>
              <a:rPr lang="en-US" altLang="zh-CN" sz="2700" b="1" dirty="0" smtClean="0"/>
              <a:t>"</a:t>
            </a:r>
            <a:r>
              <a:rPr lang="zh-CN" altLang="en-US" sz="2700" b="1" dirty="0" smtClean="0"/>
              <a:t>。</a:t>
            </a:r>
            <a:endParaRPr lang="zh-CN" altLang="en-US" sz="27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07435" y="5829268"/>
            <a:ext cx="1887696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玻利瓦尔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9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6" grpId="0" animBg="1" build="p"/>
      <p:bldP spid="7" grpId="0" animBg="1"/>
      <p:bldP spid="9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775520" y="5925278"/>
            <a:ext cx="1477328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圣马丁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4607157" y="2468894"/>
            <a:ext cx="7584843" cy="3508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在南美洲南部地区，圣马丁先后领导了阿根廷、智利、秘鲁的独立战争。他和玻利瓦尔被誉为</a:t>
            </a:r>
            <a:r>
              <a:rPr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南美的“解放者”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3"/>
          <p:cNvGrpSpPr/>
          <p:nvPr/>
        </p:nvGrpSpPr>
        <p:grpSpPr bwMode="auto">
          <a:xfrm>
            <a:off x="431371" y="740701"/>
            <a:ext cx="4516095" cy="661720"/>
            <a:chOff x="0" y="242888"/>
            <a:chExt cx="3387954" cy="495971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文本框 4"/>
            <p:cNvSpPr txBox="1"/>
            <p:nvPr/>
          </p:nvSpPr>
          <p:spPr>
            <a:xfrm>
              <a:off x="401743" y="242888"/>
              <a:ext cx="2986211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拉丁美洲独立运动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026" name="Picture 2" descr="http://p0.so.qhmsg.com/bdr/200_200_/t01e7c5965ff31ea98f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11424" y="1892830"/>
            <a:ext cx="2880320" cy="3789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1" grpId="0"/>
      <p:bldP spid="13" grpId="0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1" descr="2705316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797289" y="1892829"/>
            <a:ext cx="2900363" cy="4286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98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183188" y="741363"/>
            <a:ext cx="7008812" cy="93186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zh-CN" altLang="en-US" sz="48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圣马丁</a:t>
            </a:r>
            <a:endParaRPr lang="zh-CN" altLang="en-US" sz="48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占位符 5"/>
          <p:cNvSpPr txBox="1">
            <a:spLocks noChangeArrowheads="1"/>
          </p:cNvSpPr>
          <p:nvPr/>
        </p:nvSpPr>
        <p:spPr>
          <a:xfrm>
            <a:off x="335360" y="548680"/>
            <a:ext cx="3428981" cy="66675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71797" y="1892829"/>
            <a:ext cx="7680853" cy="43550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>
            <a:spAutoFit/>
          </a:bodyPr>
          <a:lstStyle/>
          <a:p>
            <a:pPr algn="just" eaLnBrk="0" hangingPunct="0"/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人物简介：</a:t>
            </a:r>
            <a:endParaRPr lang="en-US" altLang="zh-CN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圣马丁是南美解放运动的领导人之一，他一生大部分时间都致力于南美的解放斗争。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1814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年起圣马丁组织训练了一支骁勇善战的“安第斯军”，并指挥它于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1818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年解放了智利。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1821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年，圣马丁率部进入秘鲁，秘鲁宣告独立。不久，圣马丁将军队指挥权交给玻利瓦尔，悄然隐退，在欧洲度过了余生。</a:t>
            </a:r>
            <a:endParaRPr lang="zh-CN" altLang="en-US" sz="27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1878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年，阿根廷、智利、秘鲁三国在共同纪念圣马丁诞生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周年时，共尊他为</a:t>
            </a:r>
            <a:r>
              <a:rPr lang="zh-CN" altLang="en-US" sz="2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“祖国之父”</a:t>
            </a:r>
            <a:endParaRPr lang="zh-CN" altLang="en-US" sz="27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9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6" grpId="0" animBg="1" build="p"/>
      <p:bldP spid="7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未命名00"/>
          <p:cNvPicPr>
            <a:picLocks noChangeAspect="1" noChangeArrowheads="1"/>
          </p:cNvPicPr>
          <p:nvPr/>
        </p:nvPicPr>
        <p:blipFill>
          <a:blip r:embed="rId1" cstate="print"/>
          <a:srcRect r="42188" b="4167"/>
          <a:stretch>
            <a:fillRect/>
          </a:stretch>
        </p:blipFill>
        <p:spPr bwMode="auto">
          <a:xfrm>
            <a:off x="719403" y="2099986"/>
            <a:ext cx="4032448" cy="43901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4995" name="Oval 3"/>
          <p:cNvSpPr>
            <a:spLocks noChangeArrowheads="1"/>
          </p:cNvSpPr>
          <p:nvPr/>
        </p:nvSpPr>
        <p:spPr bwMode="auto">
          <a:xfrm>
            <a:off x="6299200" y="1219200"/>
            <a:ext cx="26416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委内瑞拉</a:t>
            </a:r>
            <a:endParaRPr kumimoji="1"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996" name="Oval 4"/>
          <p:cNvSpPr>
            <a:spLocks noChangeArrowheads="1"/>
          </p:cNvSpPr>
          <p:nvPr/>
        </p:nvSpPr>
        <p:spPr bwMode="auto">
          <a:xfrm>
            <a:off x="9448800" y="1219200"/>
            <a:ext cx="27432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阿根廷</a:t>
            </a:r>
            <a:endParaRPr kumimoji="1"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6595533" y="2055285"/>
            <a:ext cx="1888067" cy="6138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 action="ppaction://hlinksldjump"/>
              </a:rPr>
              <a:t>玻利瓦尔</a:t>
            </a:r>
            <a:endParaRPr kumimoji="1"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9744406" y="2084852"/>
            <a:ext cx="1477433" cy="6138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 action="ppaction://hlinksldjump"/>
              </a:rPr>
              <a:t>圣马丁</a:t>
            </a:r>
            <a:endParaRPr kumimoji="1"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6493933" y="3045885"/>
            <a:ext cx="1888067" cy="6138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哥伦比亚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6451600" y="4036485"/>
            <a:ext cx="1888067" cy="6138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厄瓜多尔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10011833" y="3122085"/>
            <a:ext cx="1066800" cy="6138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智利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2" name="Line 10"/>
          <p:cNvSpPr>
            <a:spLocks noChangeShapeType="1"/>
          </p:cNvSpPr>
          <p:nvPr/>
        </p:nvSpPr>
        <p:spPr bwMode="auto">
          <a:xfrm>
            <a:off x="7416800" y="2667000"/>
            <a:ext cx="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</p:spPr>
        <p:txBody>
          <a:bodyPr wrap="none" lIns="121917" tIns="60958" rIns="121917" bIns="60958" anchor="ctr"/>
          <a:lstStyle/>
          <a:p>
            <a:endParaRPr lang="zh-CN" altLang="en-US"/>
          </a:p>
        </p:txBody>
      </p:sp>
      <p:sp>
        <p:nvSpPr>
          <p:cNvPr id="85003" name="Line 11"/>
          <p:cNvSpPr>
            <a:spLocks noChangeShapeType="1"/>
          </p:cNvSpPr>
          <p:nvPr/>
        </p:nvSpPr>
        <p:spPr bwMode="auto">
          <a:xfrm>
            <a:off x="7416800" y="3581400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</p:spPr>
        <p:txBody>
          <a:bodyPr wrap="none" lIns="121917" tIns="60958" rIns="121917" bIns="60958" anchor="ctr"/>
          <a:lstStyle/>
          <a:p>
            <a:endParaRPr lang="zh-CN" altLang="en-US"/>
          </a:p>
        </p:txBody>
      </p:sp>
      <p:sp>
        <p:nvSpPr>
          <p:cNvPr id="85004" name="Line 12"/>
          <p:cNvSpPr>
            <a:spLocks noChangeShapeType="1"/>
          </p:cNvSpPr>
          <p:nvPr/>
        </p:nvSpPr>
        <p:spPr bwMode="auto">
          <a:xfrm>
            <a:off x="10363200" y="2819400"/>
            <a:ext cx="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</p:spPr>
        <p:txBody>
          <a:bodyPr wrap="none" lIns="121917" tIns="60958" rIns="121917" bIns="60958" anchor="ctr"/>
          <a:lstStyle/>
          <a:p>
            <a:endParaRPr lang="zh-CN" altLang="en-US"/>
          </a:p>
        </p:txBody>
      </p:sp>
      <p:sp>
        <p:nvSpPr>
          <p:cNvPr id="85005" name="Freeform 13"/>
          <p:cNvSpPr/>
          <p:nvPr/>
        </p:nvSpPr>
        <p:spPr bwMode="auto">
          <a:xfrm>
            <a:off x="9855200" y="3886201"/>
            <a:ext cx="635000" cy="505884"/>
          </a:xfrm>
          <a:custGeom>
            <a:avLst/>
            <a:gdLst>
              <a:gd name="T0" fmla="*/ 300 w 300"/>
              <a:gd name="T1" fmla="*/ 0 h 318"/>
              <a:gd name="T2" fmla="*/ 300 w 300"/>
              <a:gd name="T3" fmla="*/ 311 h 318"/>
              <a:gd name="T4" fmla="*/ 0 w 300"/>
              <a:gd name="T5" fmla="*/ 318 h 318"/>
              <a:gd name="T6" fmla="*/ 0 60000 65536"/>
              <a:gd name="T7" fmla="*/ 0 60000 65536"/>
              <a:gd name="T8" fmla="*/ 0 60000 65536"/>
              <a:gd name="T9" fmla="*/ 0 w 300"/>
              <a:gd name="T10" fmla="*/ 0 h 318"/>
              <a:gd name="T11" fmla="*/ 300 w 300"/>
              <a:gd name="T12" fmla="*/ 318 h 31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tailEnd type="stealth" w="med" len="med"/>
          </a:ln>
        </p:spPr>
        <p:txBody>
          <a:bodyPr wrap="none" lIns="121917" tIns="60958" rIns="121917" bIns="60958" anchor="ctr"/>
          <a:lstStyle/>
          <a:p>
            <a:endParaRPr lang="zh-CN" altLang="en-US"/>
          </a:p>
        </p:txBody>
      </p:sp>
      <p:sp>
        <p:nvSpPr>
          <p:cNvPr id="85006" name="Text Box 14"/>
          <p:cNvSpPr txBox="1">
            <a:spLocks noChangeArrowheads="1"/>
          </p:cNvSpPr>
          <p:nvPr/>
        </p:nvSpPr>
        <p:spPr bwMode="auto">
          <a:xfrm>
            <a:off x="8839200" y="4112685"/>
            <a:ext cx="1117600" cy="6138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秘鲁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7" name="AutoShape 15"/>
          <p:cNvSpPr>
            <a:spLocks noChangeArrowheads="1"/>
          </p:cNvSpPr>
          <p:nvPr/>
        </p:nvSpPr>
        <p:spPr bwMode="auto">
          <a:xfrm>
            <a:off x="9042400" y="3733800"/>
            <a:ext cx="711200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</a:ln>
        </p:spPr>
        <p:txBody>
          <a:bodyPr wrap="none" lIns="121917" tIns="60958" rIns="121917" bIns="60958" anchor="ctr"/>
          <a:lstStyle/>
          <a:p>
            <a:endParaRPr lang="zh-CN" altLang="en-US"/>
          </a:p>
        </p:txBody>
      </p:sp>
      <p:sp>
        <p:nvSpPr>
          <p:cNvPr id="85008" name="Text Box 16"/>
          <p:cNvSpPr txBox="1">
            <a:spLocks noChangeArrowheads="1"/>
          </p:cNvSpPr>
          <p:nvPr/>
        </p:nvSpPr>
        <p:spPr bwMode="auto">
          <a:xfrm>
            <a:off x="8661400" y="3003551"/>
            <a:ext cx="1498600" cy="69638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700" b="1" dirty="0">
                <a:solidFill>
                  <a:srgbClr val="009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胜利</a:t>
            </a:r>
            <a:endParaRPr kumimoji="1" lang="zh-CN" altLang="en-US" sz="3700" dirty="0">
              <a:solidFill>
                <a:srgbClr val="009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9" name="Line 17"/>
          <p:cNvSpPr>
            <a:spLocks noChangeShapeType="1"/>
          </p:cNvSpPr>
          <p:nvPr/>
        </p:nvSpPr>
        <p:spPr bwMode="auto">
          <a:xfrm>
            <a:off x="7416800" y="4724400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</p:spPr>
        <p:txBody>
          <a:bodyPr wrap="none" lIns="121917" tIns="60958" rIns="121917" bIns="60958" anchor="ctr"/>
          <a:lstStyle/>
          <a:p>
            <a:endParaRPr lang="zh-CN" altLang="en-US"/>
          </a:p>
        </p:txBody>
      </p:sp>
      <p:sp>
        <p:nvSpPr>
          <p:cNvPr id="85010" name="Text Box 18"/>
          <p:cNvSpPr txBox="1">
            <a:spLocks noChangeArrowheads="1"/>
          </p:cNvSpPr>
          <p:nvPr/>
        </p:nvSpPr>
        <p:spPr bwMode="auto">
          <a:xfrm>
            <a:off x="6493933" y="5255685"/>
            <a:ext cx="1888067" cy="6138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玻利维亚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11" name="Line 19"/>
          <p:cNvSpPr>
            <a:spLocks noChangeShapeType="1"/>
          </p:cNvSpPr>
          <p:nvPr/>
        </p:nvSpPr>
        <p:spPr bwMode="auto">
          <a:xfrm flipV="1">
            <a:off x="8331200" y="4419600"/>
            <a:ext cx="5080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tailEnd type="triangle" w="med" len="med"/>
          </a:ln>
        </p:spPr>
        <p:txBody>
          <a:bodyPr wrap="none" lIns="121917" tIns="60958" rIns="121917" bIns="60958" anchor="ctr"/>
          <a:lstStyle/>
          <a:p>
            <a:endParaRPr lang="zh-CN" altLang="en-US"/>
          </a:p>
        </p:txBody>
      </p:sp>
      <p:sp>
        <p:nvSpPr>
          <p:cNvPr id="22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22"/>
          <p:cNvGrpSpPr/>
          <p:nvPr/>
        </p:nvGrpSpPr>
        <p:grpSpPr bwMode="auto">
          <a:xfrm>
            <a:off x="431371" y="740701"/>
            <a:ext cx="4516095" cy="661720"/>
            <a:chOff x="0" y="242888"/>
            <a:chExt cx="3387954" cy="495971"/>
          </a:xfrm>
        </p:grpSpPr>
        <p:sp>
          <p:nvSpPr>
            <p:cNvPr id="24" name="矩形 2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5" name="文本框 4"/>
            <p:cNvSpPr txBox="1"/>
            <p:nvPr/>
          </p:nvSpPr>
          <p:spPr>
            <a:xfrm>
              <a:off x="401743" y="242888"/>
              <a:ext cx="2986211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拉丁美洲独立运动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85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85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8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8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animBg="1"/>
      <p:bldP spid="84996" grpId="0" animBg="1"/>
      <p:bldP spid="84997" grpId="0"/>
      <p:bldP spid="84998" grpId="0"/>
      <p:bldP spid="84999" grpId="0"/>
      <p:bldP spid="85000" grpId="0"/>
      <p:bldP spid="85001" grpId="0"/>
      <p:bldP spid="85002" grpId="0" animBg="1"/>
      <p:bldP spid="85003" grpId="0" animBg="1"/>
      <p:bldP spid="85004" grpId="0" animBg="1"/>
      <p:bldP spid="85005" grpId="0" animBg="1"/>
      <p:bldP spid="85006" grpId="0"/>
      <p:bldP spid="85007" grpId="0" animBg="1"/>
      <p:bldP spid="85008" grpId="0"/>
      <p:bldP spid="85009" grpId="0" animBg="1"/>
      <p:bldP spid="85010" grpId="0"/>
      <p:bldP spid="85011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07副本"/>
          <p:cNvPicPr>
            <a:picLocks noChangeAspect="1" noChangeArrowheads="1"/>
          </p:cNvPicPr>
          <p:nvPr/>
        </p:nvPicPr>
        <p:blipFill>
          <a:blip r:embed="rId1" cstate="print"/>
          <a:srcRect l="3989"/>
          <a:stretch>
            <a:fillRect/>
          </a:stretch>
        </p:blipFill>
        <p:spPr bwMode="auto">
          <a:xfrm>
            <a:off x="911424" y="1508787"/>
            <a:ext cx="5777375" cy="496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8784299" y="740702"/>
            <a:ext cx="2520951" cy="77893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21917" tIns="60958" rIns="121917" bIns="60958" anchor="ctr">
            <a:spAutoFit/>
          </a:bodyPr>
          <a:lstStyle/>
          <a:p>
            <a:pPr>
              <a:defRPr/>
            </a:pPr>
            <a:r>
              <a:rPr lang="zh-CN" altLang="en-US" sz="43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玻利瓦尔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8737600" y="5791200"/>
            <a:ext cx="2844800" cy="77893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3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圣马丁</a:t>
            </a:r>
            <a:endParaRPr lang="zh-CN" altLang="en-US" sz="43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25" name="AutoShape 5"/>
          <p:cNvSpPr>
            <a:spLocks noChangeArrowheads="1"/>
          </p:cNvSpPr>
          <p:nvPr/>
        </p:nvSpPr>
        <p:spPr bwMode="auto">
          <a:xfrm>
            <a:off x="8880309" y="1508787"/>
            <a:ext cx="2032000" cy="685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lIns="121917" tIns="60958" rIns="121917" bIns="60958" anchor="ctr"/>
          <a:lstStyle/>
          <a:p>
            <a:pPr algn="ctr">
              <a:defRPr/>
            </a:pPr>
            <a:r>
              <a:rPr lang="zh-CN" altLang="en-US" sz="3700" b="1" dirty="0">
                <a:effectLst>
                  <a:outerShdw blurRad="38100" dist="38100" dir="2700000" algn="tl">
                    <a:srgbClr val="000000"/>
                  </a:outerShdw>
                </a:effectLst>
                <a:ea typeface="华文仿宋" pitchFamily="2" charset="-122"/>
              </a:rPr>
              <a:t>由北向南</a:t>
            </a:r>
            <a:endParaRPr lang="zh-CN" altLang="en-US" sz="3700" b="1" dirty="0">
              <a:effectLst>
                <a:outerShdw blurRad="38100" dist="38100" dir="2700000" algn="tl">
                  <a:srgbClr val="000000"/>
                </a:outerShdw>
              </a:effectLst>
              <a:ea typeface="华文仿宋" pitchFamily="2" charset="-122"/>
            </a:endParaRPr>
          </a:p>
        </p:txBody>
      </p:sp>
      <p:sp>
        <p:nvSpPr>
          <p:cNvPr id="81926" name="AutoShape 6"/>
          <p:cNvSpPr>
            <a:spLocks noChangeArrowheads="1"/>
          </p:cNvSpPr>
          <p:nvPr/>
        </p:nvSpPr>
        <p:spPr bwMode="auto">
          <a:xfrm rot="10800000">
            <a:off x="9144000" y="5105400"/>
            <a:ext cx="1828800" cy="6096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rot="10800000" wrap="none" lIns="121917" tIns="60958" rIns="121917" bIns="60958" anchor="ctr"/>
          <a:lstStyle/>
          <a:p>
            <a:pPr algn="ctr">
              <a:defRPr/>
            </a:pPr>
            <a:r>
              <a:rPr lang="zh-CN" altLang="en-US" sz="3700" b="1" dirty="0">
                <a:effectLst>
                  <a:outerShdw blurRad="38100" dist="38100" dir="2700000" algn="tl">
                    <a:srgbClr val="000000"/>
                  </a:outerShdw>
                </a:effectLst>
                <a:ea typeface="华文仿宋" pitchFamily="2" charset="-122"/>
              </a:rPr>
              <a:t>由南向北</a:t>
            </a:r>
            <a:endParaRPr lang="zh-CN" altLang="en-US" sz="3700" b="1" dirty="0">
              <a:effectLst>
                <a:outerShdw blurRad="38100" dist="38100" dir="2700000" algn="tl">
                  <a:srgbClr val="000000"/>
                </a:outerShdw>
              </a:effectLst>
              <a:ea typeface="华文仿宋" pitchFamily="2" charset="-122"/>
            </a:endParaRPr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8828618" y="2186518"/>
            <a:ext cx="2518833" cy="77893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21917" tIns="60958" rIns="121917" bIns="60958" anchor="ctr">
            <a:spAutoFit/>
          </a:bodyPr>
          <a:lstStyle/>
          <a:p>
            <a:pPr algn="ctr">
              <a:defRPr/>
            </a:pPr>
            <a:r>
              <a:rPr lang="zh-CN" altLang="en-US" sz="43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战争特点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28" name="Rectangle 8"/>
          <p:cNvSpPr>
            <a:spLocks noChangeArrowheads="1"/>
          </p:cNvSpPr>
          <p:nvPr/>
        </p:nvSpPr>
        <p:spPr bwMode="auto">
          <a:xfrm>
            <a:off x="8496267" y="3140968"/>
            <a:ext cx="3111500" cy="184785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21917" tIns="60958" rIns="121917" bIns="60958" anchor="ctr">
            <a:spAutoFit/>
          </a:bodyPr>
          <a:lstStyle/>
          <a:p>
            <a:pPr>
              <a:defRPr/>
            </a:pPr>
            <a:r>
              <a:rPr lang="zh-CN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时间长、范围广、南北国家联合作战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9"/>
          <p:cNvGrpSpPr/>
          <p:nvPr/>
        </p:nvGrpSpPr>
        <p:grpSpPr bwMode="auto">
          <a:xfrm>
            <a:off x="431371" y="740701"/>
            <a:ext cx="4516095" cy="661720"/>
            <a:chOff x="0" y="242888"/>
            <a:chExt cx="3387954" cy="495971"/>
          </a:xfrm>
        </p:grpSpPr>
        <p:sp>
          <p:nvSpPr>
            <p:cNvPr id="11" name="矩形 10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文本框 4"/>
            <p:cNvSpPr txBox="1"/>
            <p:nvPr/>
          </p:nvSpPr>
          <p:spPr>
            <a:xfrm>
              <a:off x="401743" y="242888"/>
              <a:ext cx="2986211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拉丁美洲独立运动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765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 animBg="1"/>
      <p:bldP spid="81926" grpId="0" animBg="1"/>
      <p:bldP spid="81927" grpId="0"/>
      <p:bldP spid="819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ject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735753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9936427" y="356659"/>
            <a:ext cx="1231900" cy="603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拉美独立国家</a:t>
            </a:r>
            <a:endParaRPr kumimoji="1" lang="zh-CN" altLang="en-US" sz="64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 rot="-1026564">
            <a:off x="1205898" y="457200"/>
            <a:ext cx="1569654" cy="1371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300" dirty="0">
                <a:solidFill>
                  <a:srgbClr val="000000"/>
                </a:solidFill>
                <a:latin typeface="Times New Roman" panose="02020603050405020304" pitchFamily="18" charset="0"/>
                <a:ea typeface="方正楷体_GBK" pitchFamily="65" charset="-122"/>
              </a:rPr>
              <a:t>墨西哥</a:t>
            </a:r>
            <a:endParaRPr kumimoji="1"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方正楷体_GBK" pitchFamily="65" charset="-122"/>
            </a:endParaRPr>
          </a:p>
        </p:txBody>
      </p:sp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 rot="5400000">
            <a:off x="4254500" y="4711700"/>
            <a:ext cx="1143000" cy="711200"/>
          </a:xfrm>
          <a:prstGeom prst="rect">
            <a:avLst/>
          </a:prstGeom>
        </p:spPr>
        <p:txBody>
          <a:bodyPr vert="eaVert"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4800" kern="10" dirty="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阿根廷</a:t>
            </a:r>
            <a:endParaRPr lang="zh-CN" altLang="en-US" sz="4800" kern="10" dirty="0">
              <a:ln w="9525">
                <a:solidFill>
                  <a:srgbClr val="FF0000"/>
                </a:solidFill>
                <a:round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>
            <a:off x="5490633" y="3276600"/>
            <a:ext cx="1219200" cy="609600"/>
          </a:xfrm>
          <a:prstGeom prst="rect">
            <a:avLst/>
          </a:prstGeom>
        </p:spPr>
        <p:txBody>
          <a:bodyPr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 dirty="0">
                <a:ln w="9525">
                  <a:solidFill>
                    <a:srgbClr val="000000"/>
                  </a:solidFill>
                  <a:round/>
                </a:ln>
                <a:latin typeface="宋体" panose="02010600030101010101" pitchFamily="2" charset="-122"/>
                <a:ea typeface="宋体" panose="02010600030101010101" pitchFamily="2" charset="-122"/>
              </a:rPr>
              <a:t>巴西</a:t>
            </a:r>
            <a:endParaRPr lang="zh-CN" altLang="en-US" sz="4800" kern="10" dirty="0">
              <a:ln w="9525">
                <a:solidFill>
                  <a:srgbClr val="000000"/>
                </a:solidFill>
                <a:round/>
              </a:ln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>
            <a:off x="5283200" y="381000"/>
            <a:ext cx="2641600" cy="533400"/>
          </a:xfrm>
          <a:prstGeom prst="wedgeRoundRectCallout">
            <a:avLst>
              <a:gd name="adj1" fmla="val -80208"/>
              <a:gd name="adj2" fmla="val 200597"/>
              <a:gd name="adj3" fmla="val 16667"/>
            </a:avLst>
          </a:prstGeom>
          <a:solidFill>
            <a:schemeClr val="bg1"/>
          </a:solidFill>
          <a:ln w="38100">
            <a:solidFill>
              <a:srgbClr val="000099"/>
            </a:solidFill>
            <a:miter lim="800000"/>
          </a:ln>
        </p:spPr>
        <p:txBody>
          <a:bodyPr wrap="none" lIns="121917" tIns="60958" rIns="121917" bIns="60958" anchor="ctr"/>
          <a:lstStyle/>
          <a:p>
            <a:pPr algn="ctr"/>
            <a:r>
              <a:rPr kumimoji="1" lang="zh-CN" altLang="en-US" sz="4800" dirty="0">
                <a:solidFill>
                  <a:srgbClr val="000000"/>
                </a:solidFill>
                <a:latin typeface="Times New Roman" panose="02020603050405020304" pitchFamily="18" charset="0"/>
                <a:ea typeface="方正楷体_GBK" pitchFamily="65" charset="-122"/>
              </a:rPr>
              <a:t>海地</a:t>
            </a:r>
            <a:endParaRPr kumimoji="1" lang="zh-CN" altLang="en-US" sz="4800" dirty="0">
              <a:solidFill>
                <a:srgbClr val="000000"/>
              </a:solidFill>
              <a:latin typeface="Times New Roman" panose="02020603050405020304" pitchFamily="18" charset="0"/>
              <a:ea typeface="方正楷体_GBK" pitchFamily="65" charset="-122"/>
            </a:endParaRPr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5994400" y="5486400"/>
            <a:ext cx="2946400" cy="533400"/>
          </a:xfrm>
          <a:prstGeom prst="wedgeRoundRectCallout">
            <a:avLst>
              <a:gd name="adj1" fmla="val -60991"/>
              <a:gd name="adj2" fmla="val -16220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lIns="121917" tIns="60958" rIns="121917" bIns="60958" anchor="ctr"/>
          <a:lstStyle/>
          <a:p>
            <a:pPr algn="ctr"/>
            <a:r>
              <a:rPr kumimoji="1" lang="zh-CN" altLang="en-US" sz="3700" dirty="0">
                <a:solidFill>
                  <a:srgbClr val="000000"/>
                </a:solidFill>
                <a:latin typeface="Times New Roman" panose="02020603050405020304" pitchFamily="18" charset="0"/>
                <a:ea typeface="方正楷体_GBK" pitchFamily="65" charset="-122"/>
              </a:rPr>
              <a:t>巴拉圭</a:t>
            </a:r>
            <a:endParaRPr kumimoji="1" lang="zh-CN" altLang="en-US" sz="3700" dirty="0">
              <a:solidFill>
                <a:srgbClr val="000000"/>
              </a:solidFill>
              <a:latin typeface="Times New Roman" panose="02020603050405020304" pitchFamily="18" charset="0"/>
              <a:ea typeface="方正楷体_GBK" pitchFamily="65" charset="-122"/>
            </a:endParaRPr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>
            <a:off x="7112000" y="4800600"/>
            <a:ext cx="2641600" cy="457200"/>
          </a:xfrm>
          <a:prstGeom prst="wedgeRoundRectCallout">
            <a:avLst>
              <a:gd name="adj1" fmla="val -112741"/>
              <a:gd name="adj2" fmla="val -15486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lIns="121917" tIns="60958" rIns="121917" bIns="60958" anchor="ctr"/>
          <a:lstStyle/>
          <a:p>
            <a:pPr algn="ctr"/>
            <a:r>
              <a:rPr kumimoji="1" lang="zh-CN" altLang="en-US" sz="3700" dirty="0">
                <a:solidFill>
                  <a:srgbClr val="000000"/>
                </a:solidFill>
                <a:latin typeface="Times New Roman" panose="02020603050405020304" pitchFamily="18" charset="0"/>
                <a:ea typeface="方正楷体_GBK" pitchFamily="65" charset="-122"/>
              </a:rPr>
              <a:t>乌拉圭</a:t>
            </a:r>
            <a:endParaRPr kumimoji="1" lang="zh-CN" altLang="en-US" sz="3700" dirty="0">
              <a:solidFill>
                <a:srgbClr val="000000"/>
              </a:solidFill>
              <a:latin typeface="Times New Roman" panose="02020603050405020304" pitchFamily="18" charset="0"/>
              <a:ea typeface="方正楷体_GBK" pitchFamily="65" charset="-122"/>
            </a:endParaRPr>
          </a:p>
        </p:txBody>
      </p:sp>
      <p:sp>
        <p:nvSpPr>
          <p:cNvPr id="25610" name="AutoShape 10"/>
          <p:cNvSpPr>
            <a:spLocks noChangeArrowheads="1"/>
          </p:cNvSpPr>
          <p:nvPr/>
        </p:nvSpPr>
        <p:spPr bwMode="auto">
          <a:xfrm>
            <a:off x="1219200" y="4038600"/>
            <a:ext cx="2641600" cy="457200"/>
          </a:xfrm>
          <a:prstGeom prst="wedgeRoundRectCallout">
            <a:avLst>
              <a:gd name="adj1" fmla="val 82454"/>
              <a:gd name="adj2" fmla="val -8819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lIns="121917" tIns="60958" rIns="121917" bIns="60958" anchor="ctr"/>
          <a:lstStyle/>
          <a:p>
            <a:pPr algn="ctr"/>
            <a:r>
              <a:rPr kumimoji="1" lang="zh-CN" altLang="en-US" sz="3700" dirty="0">
                <a:solidFill>
                  <a:srgbClr val="000000"/>
                </a:solidFill>
                <a:latin typeface="Times New Roman" panose="02020603050405020304" pitchFamily="18" charset="0"/>
                <a:ea typeface="方正楷体_GBK" pitchFamily="65" charset="-122"/>
              </a:rPr>
              <a:t>玻利维亚</a:t>
            </a:r>
            <a:endParaRPr kumimoji="1"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方正楷体_GBK" pitchFamily="65" charset="-122"/>
            </a:endParaRPr>
          </a:p>
        </p:txBody>
      </p:sp>
      <p:sp>
        <p:nvSpPr>
          <p:cNvPr id="25611" name="AutoShape 11"/>
          <p:cNvSpPr>
            <a:spLocks noChangeArrowheads="1"/>
          </p:cNvSpPr>
          <p:nvPr/>
        </p:nvSpPr>
        <p:spPr bwMode="auto">
          <a:xfrm>
            <a:off x="812800" y="4876800"/>
            <a:ext cx="1625600" cy="609600"/>
          </a:xfrm>
          <a:prstGeom prst="wedgeRoundRectCallout">
            <a:avLst>
              <a:gd name="adj1" fmla="val 173046"/>
              <a:gd name="adj2" fmla="val -1432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lIns="121917" tIns="60958" rIns="121917" bIns="60958" anchor="ctr"/>
          <a:lstStyle/>
          <a:p>
            <a:pPr algn="ctr"/>
            <a:r>
              <a:rPr kumimoji="1" lang="zh-CN" altLang="en-US" sz="3700" dirty="0">
                <a:solidFill>
                  <a:srgbClr val="000000"/>
                </a:solidFill>
                <a:latin typeface="Times New Roman" panose="02020603050405020304" pitchFamily="18" charset="0"/>
                <a:ea typeface="方正楷体_GBK" pitchFamily="65" charset="-122"/>
              </a:rPr>
              <a:t>智利</a:t>
            </a:r>
            <a:endParaRPr kumimoji="1" lang="zh-CN" altLang="en-US" sz="3700" dirty="0">
              <a:solidFill>
                <a:srgbClr val="000000"/>
              </a:solidFill>
              <a:latin typeface="Times New Roman" panose="02020603050405020304" pitchFamily="18" charset="0"/>
              <a:ea typeface="方正楷体_GBK" pitchFamily="65" charset="-122"/>
            </a:endParaRPr>
          </a:p>
        </p:txBody>
      </p:sp>
      <p:sp>
        <p:nvSpPr>
          <p:cNvPr id="25612" name="AutoShape 12"/>
          <p:cNvSpPr>
            <a:spLocks noChangeArrowheads="1"/>
          </p:cNvSpPr>
          <p:nvPr/>
        </p:nvSpPr>
        <p:spPr bwMode="auto">
          <a:xfrm>
            <a:off x="1422400" y="3352800"/>
            <a:ext cx="1828800" cy="457200"/>
          </a:xfrm>
          <a:prstGeom prst="wedgeRoundRectCallout">
            <a:avLst>
              <a:gd name="adj1" fmla="val 106597"/>
              <a:gd name="adj2" fmla="val -1319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lIns="121917" tIns="60958" rIns="121917" bIns="60958" anchor="ctr"/>
          <a:lstStyle/>
          <a:p>
            <a:pPr algn="ctr"/>
            <a:r>
              <a:rPr kumimoji="1"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方正楷体_GBK" pitchFamily="65" charset="-122"/>
              </a:rPr>
              <a:t>秘鲁</a:t>
            </a:r>
            <a:endParaRPr kumimoji="1"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方正楷体_GBK" pitchFamily="65" charset="-122"/>
            </a:endParaRPr>
          </a:p>
        </p:txBody>
      </p:sp>
      <p:sp>
        <p:nvSpPr>
          <p:cNvPr id="25613" name="WordArt 13"/>
          <p:cNvSpPr>
            <a:spLocks noChangeArrowheads="1" noChangeShapeType="1" noTextEdit="1"/>
          </p:cNvSpPr>
          <p:nvPr/>
        </p:nvSpPr>
        <p:spPr bwMode="auto">
          <a:xfrm rot="-2062699">
            <a:off x="3251200" y="2362200"/>
            <a:ext cx="2438400" cy="457200"/>
          </a:xfrm>
          <a:prstGeom prst="rect">
            <a:avLst/>
          </a:prstGeom>
        </p:spPr>
        <p:txBody>
          <a:bodyPr spcFirstLastPara="1" wrap="none" lIns="121917" tIns="60958" rIns="121917" bIns="60958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4800" kern="10" dirty="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哥伦比亚</a:t>
            </a:r>
            <a:endParaRPr lang="zh-CN" altLang="en-US" sz="4800" kern="10" dirty="0">
              <a:ln w="9525">
                <a:solidFill>
                  <a:srgbClr val="FF0000"/>
                </a:solidFill>
                <a:round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14" name="AutoShape 14"/>
          <p:cNvSpPr>
            <a:spLocks noChangeArrowheads="1"/>
          </p:cNvSpPr>
          <p:nvPr/>
        </p:nvSpPr>
        <p:spPr bwMode="auto">
          <a:xfrm>
            <a:off x="508000" y="2362200"/>
            <a:ext cx="2743200" cy="533400"/>
          </a:xfrm>
          <a:prstGeom prst="wedgeRoundRectCallout">
            <a:avLst>
              <a:gd name="adj1" fmla="val 46759"/>
              <a:gd name="adj2" fmla="val -9791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lIns="121917" tIns="60958" rIns="121917" bIns="60958" anchor="ctr"/>
          <a:lstStyle/>
          <a:p>
            <a:pPr algn="ctr"/>
            <a:r>
              <a:rPr kumimoji="1"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方正楷体_GBK" pitchFamily="65" charset="-122"/>
              </a:rPr>
              <a:t>中美洲</a:t>
            </a:r>
            <a:endParaRPr kumimoji="1"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方正楷体_GBK" pitchFamily="65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utoUpdateAnimBg="0"/>
      <p:bldP spid="25605" grpId="0" animBg="1"/>
      <p:bldP spid="25606" grpId="0" animBg="1"/>
      <p:bldP spid="25607" grpId="0" animBg="1" autoUpdateAnimBg="0"/>
      <p:bldP spid="25608" grpId="0" animBg="1" autoUpdateAnimBg="0"/>
      <p:bldP spid="25609" grpId="0" animBg="1" autoUpdateAnimBg="0"/>
      <p:bldP spid="25610" grpId="0" animBg="1" autoUpdateAnimBg="0"/>
      <p:bldP spid="25611" grpId="0" animBg="1" autoUpdateAnimBg="0"/>
      <p:bldP spid="25612" grpId="0" animBg="1" autoUpdateAnimBg="0"/>
      <p:bldP spid="25613" grpId="0" animBg="1"/>
      <p:bldP spid="25614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贩奴贸易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1" cstate="print"/>
          <a:stretch>
            <a:fillRect/>
          </a:stretch>
        </p:blipFill>
        <p:spPr>
          <a:xfrm>
            <a:off x="0" y="2084388"/>
            <a:ext cx="3802063" cy="401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4751851" y="1028733"/>
            <a:ext cx="2373299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历史意义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4943872" y="2084851"/>
            <a:ext cx="6912768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拉丁美洲独立运动推翻了西班牙和葡萄牙的殖民统治，使拉丁美洲获得独立，并建立了一系列新兴国家。从此，拉丁美洲进入新的历史发展时期。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4" name="Picture 5" descr="m_r_000885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96500" y="5715000"/>
            <a:ext cx="17526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5"/>
          <p:cNvGrpSpPr/>
          <p:nvPr/>
        </p:nvGrpSpPr>
        <p:grpSpPr bwMode="auto">
          <a:xfrm>
            <a:off x="431371" y="740701"/>
            <a:ext cx="4516095" cy="661720"/>
            <a:chOff x="0" y="242888"/>
            <a:chExt cx="3387954" cy="495971"/>
          </a:xfrm>
        </p:grpSpPr>
        <p:sp>
          <p:nvSpPr>
            <p:cNvPr id="17" name="矩形 16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文本框 4"/>
            <p:cNvSpPr txBox="1"/>
            <p:nvPr/>
          </p:nvSpPr>
          <p:spPr>
            <a:xfrm>
              <a:off x="401743" y="242888"/>
              <a:ext cx="2986211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拉丁美洲独立运动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6"/>
          <p:cNvGrpSpPr/>
          <p:nvPr/>
        </p:nvGrpSpPr>
        <p:grpSpPr>
          <a:xfrm>
            <a:off x="4416316" y="2240873"/>
            <a:ext cx="1588805" cy="3670384"/>
            <a:chOff x="1271929" y="1467505"/>
            <a:chExt cx="2203224" cy="5091630"/>
          </a:xfrm>
        </p:grpSpPr>
        <p:grpSp>
          <p:nvGrpSpPr>
            <p:cNvPr id="3" name="组合 17"/>
            <p:cNvGrpSpPr/>
            <p:nvPr/>
          </p:nvGrpSpPr>
          <p:grpSpPr>
            <a:xfrm>
              <a:off x="3142215" y="1467505"/>
              <a:ext cx="332938" cy="5091630"/>
              <a:chOff x="2563371" y="2138292"/>
              <a:chExt cx="262016" cy="4007014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2697640" y="2138292"/>
                <a:ext cx="0" cy="4007014"/>
              </a:xfrm>
              <a:prstGeom prst="line">
                <a:avLst/>
              </a:prstGeom>
              <a:ln w="12700">
                <a:solidFill>
                  <a:srgbClr val="10849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椭圆 22"/>
              <p:cNvSpPr/>
              <p:nvPr/>
            </p:nvSpPr>
            <p:spPr>
              <a:xfrm>
                <a:off x="2569893" y="2710083"/>
                <a:ext cx="255494" cy="255494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2569893" y="4040841"/>
                <a:ext cx="255494" cy="25549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2563371" y="5405867"/>
                <a:ext cx="255494" cy="255494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9" name="泪滴形 18"/>
            <p:cNvSpPr/>
            <p:nvPr/>
          </p:nvSpPr>
          <p:spPr>
            <a:xfrm rot="2700000">
              <a:off x="1300956" y="1615917"/>
              <a:ext cx="1454564" cy="1454564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zh-CN" sz="37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3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泪滴形 19"/>
            <p:cNvSpPr/>
            <p:nvPr/>
          </p:nvSpPr>
          <p:spPr>
            <a:xfrm rot="2700000">
              <a:off x="1271929" y="5043765"/>
              <a:ext cx="1454564" cy="1454564"/>
            </a:xfrm>
            <a:prstGeom prst="teardrop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泪滴形 20"/>
            <p:cNvSpPr/>
            <p:nvPr/>
          </p:nvSpPr>
          <p:spPr>
            <a:xfrm rot="2700000">
              <a:off x="1286442" y="3320019"/>
              <a:ext cx="1454564" cy="1454564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zh-CN" sz="37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3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25"/>
          <p:cNvGrpSpPr/>
          <p:nvPr/>
        </p:nvGrpSpPr>
        <p:grpSpPr>
          <a:xfrm>
            <a:off x="6480043" y="2084851"/>
            <a:ext cx="4598208" cy="174900"/>
            <a:chOff x="4906190" y="1416527"/>
            <a:chExt cx="3933010" cy="166280"/>
          </a:xfrm>
          <a:solidFill>
            <a:schemeClr val="accent3"/>
          </a:solidFill>
        </p:grpSpPr>
        <p:sp>
          <p:nvSpPr>
            <p:cNvPr id="27" name="矩形 26"/>
            <p:cNvSpPr/>
            <p:nvPr/>
          </p:nvSpPr>
          <p:spPr>
            <a:xfrm>
              <a:off x="4906190" y="1416527"/>
              <a:ext cx="166280" cy="166280"/>
            </a:xfrm>
            <a:prstGeom prst="rect">
              <a:avLst/>
            </a:prstGeom>
            <a:grp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 dirty="0">
                <a:solidFill>
                  <a:srgbClr val="FFB850"/>
                </a:solidFill>
              </a:endParaRPr>
            </a:p>
          </p:txBody>
        </p:sp>
        <p:cxnSp>
          <p:nvCxnSpPr>
            <p:cNvPr id="28" name="直接连接符 27"/>
            <p:cNvCxnSpPr>
              <a:stCxn id="27" idx="3"/>
            </p:cNvCxnSpPr>
            <p:nvPr/>
          </p:nvCxnSpPr>
          <p:spPr>
            <a:xfrm>
              <a:off x="5072470" y="1499667"/>
              <a:ext cx="3766730" cy="0"/>
            </a:xfrm>
            <a:prstGeom prst="line">
              <a:avLst/>
            </a:prstGeom>
            <a:grpFill/>
            <a:ln>
              <a:solidFill>
                <a:schemeClr val="accent3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" name="组合 28"/>
          <p:cNvGrpSpPr/>
          <p:nvPr/>
        </p:nvGrpSpPr>
        <p:grpSpPr>
          <a:xfrm>
            <a:off x="6480043" y="3717033"/>
            <a:ext cx="4598208" cy="174900"/>
            <a:chOff x="4906190" y="2727732"/>
            <a:chExt cx="3933010" cy="166280"/>
          </a:xfrm>
          <a:solidFill>
            <a:schemeClr val="accent2"/>
          </a:solidFill>
        </p:grpSpPr>
        <p:sp>
          <p:nvSpPr>
            <p:cNvPr id="30" name="矩形 29"/>
            <p:cNvSpPr/>
            <p:nvPr/>
          </p:nvSpPr>
          <p:spPr>
            <a:xfrm>
              <a:off x="4906190" y="2727732"/>
              <a:ext cx="166280" cy="16628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 dirty="0"/>
            </a:p>
          </p:txBody>
        </p:sp>
        <p:cxnSp>
          <p:nvCxnSpPr>
            <p:cNvPr id="31" name="直接连接符 30"/>
            <p:cNvCxnSpPr>
              <a:stCxn id="30" idx="3"/>
            </p:cNvCxnSpPr>
            <p:nvPr/>
          </p:nvCxnSpPr>
          <p:spPr>
            <a:xfrm>
              <a:off x="5072470" y="2810872"/>
              <a:ext cx="3766730" cy="0"/>
            </a:xfrm>
            <a:prstGeom prst="line">
              <a:avLst/>
            </a:prstGeom>
            <a:grpFill/>
            <a:ln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6" name="组合 31"/>
          <p:cNvGrpSpPr/>
          <p:nvPr/>
        </p:nvGrpSpPr>
        <p:grpSpPr>
          <a:xfrm>
            <a:off x="6505848" y="5045793"/>
            <a:ext cx="4598208" cy="174900"/>
            <a:chOff x="4906190" y="3870732"/>
            <a:chExt cx="3933010" cy="166280"/>
          </a:xfrm>
          <a:solidFill>
            <a:schemeClr val="accent3"/>
          </a:solidFill>
        </p:grpSpPr>
        <p:sp>
          <p:nvSpPr>
            <p:cNvPr id="33" name="矩形 32"/>
            <p:cNvSpPr/>
            <p:nvPr/>
          </p:nvSpPr>
          <p:spPr>
            <a:xfrm>
              <a:off x="4906190" y="3870732"/>
              <a:ext cx="166280" cy="16628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 dirty="0"/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5072470" y="3941172"/>
              <a:ext cx="3766730" cy="0"/>
            </a:xfrm>
            <a:prstGeom prst="line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</p:cxnSp>
      </p:grpSp>
      <p:sp>
        <p:nvSpPr>
          <p:cNvPr id="35" name="TextBox 35"/>
          <p:cNvSpPr txBox="1"/>
          <p:nvPr/>
        </p:nvSpPr>
        <p:spPr>
          <a:xfrm>
            <a:off x="6480043" y="2276872"/>
            <a:ext cx="5184576" cy="1172613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英国对印度的手工棉纺织业进行打击，加强经济掠夺</a:t>
            </a:r>
            <a:endParaRPr lang="en-US" altLang="zh-CN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6288021" y="3909053"/>
            <a:ext cx="5686152" cy="1172613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英国对印度实行政治压迫，用各种借口占领印度王公的领土</a:t>
            </a:r>
            <a:endParaRPr lang="en-US" altLang="zh-CN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6288022" y="5157193"/>
            <a:ext cx="5903977" cy="1172613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英国取消印度士兵的优厚待遇，不尊重他们的宗教信仰，激起人们的反抗</a:t>
            </a:r>
            <a:endParaRPr lang="en-US" altLang="zh-CN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39"/>
          <p:cNvGrpSpPr/>
          <p:nvPr/>
        </p:nvGrpSpPr>
        <p:grpSpPr bwMode="auto">
          <a:xfrm>
            <a:off x="527382" y="740701"/>
            <a:ext cx="4041605" cy="661720"/>
            <a:chOff x="0" y="242888"/>
            <a:chExt cx="3031995" cy="495971"/>
          </a:xfrm>
        </p:grpSpPr>
        <p:sp>
          <p:nvSpPr>
            <p:cNvPr id="41" name="矩形 40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2" name="文本框 4"/>
            <p:cNvSpPr txBox="1"/>
            <p:nvPr/>
          </p:nvSpPr>
          <p:spPr>
            <a:xfrm>
              <a:off x="401743" y="242888"/>
              <a:ext cx="2630252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印度民族大起义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44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原因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5" name="直接连接符 44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46" name="Picture 2" descr="http://www.chinanews.com/cul/2012/09-27/U397P4T8D4217974F107DT20120927172551.jpg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239349" y="2084850"/>
            <a:ext cx="4128459" cy="31447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7" name="矩形 46"/>
          <p:cNvSpPr/>
          <p:nvPr/>
        </p:nvSpPr>
        <p:spPr>
          <a:xfrm>
            <a:off x="239350" y="5925278"/>
            <a:ext cx="4349909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英国对印度的殖民统治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</p:spTree>
  </p:cSld>
  <p:clrMapOvr>
    <a:masterClrMapping/>
  </p:clrMapOvr>
  <p:transition spd="slow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4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43" grpId="0" animBg="1"/>
      <p:bldP spid="44" grpId="0"/>
      <p:bldP spid="45" grpId="0" animBg="1"/>
      <p:bldP spid="4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经过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5423925" y="2276873"/>
            <a:ext cx="6432715" cy="378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1857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印度士兵首先起来反抗英国殖民者，农民、手工业者以及一些被剥夺了权利的封建王公也参加起义，起义浪潮席卷了印度北部和中部。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8" name="Picture 2" descr="http://www.chinanews.com/cul/2012/09-27/U397P4T8D4217974F107DT20120927172551.jpg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444787" y="2079994"/>
            <a:ext cx="4677691" cy="31496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矩形 7"/>
          <p:cNvSpPr/>
          <p:nvPr/>
        </p:nvSpPr>
        <p:spPr>
          <a:xfrm>
            <a:off x="719404" y="5349214"/>
            <a:ext cx="2708433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印度人民起义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527382" y="740701"/>
            <a:ext cx="4041605" cy="661720"/>
            <a:chOff x="0" y="242888"/>
            <a:chExt cx="3031995" cy="495971"/>
          </a:xfrm>
        </p:grpSpPr>
        <p:sp>
          <p:nvSpPr>
            <p:cNvPr id="14" name="矩形 1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文本框 4"/>
            <p:cNvSpPr txBox="1"/>
            <p:nvPr/>
          </p:nvSpPr>
          <p:spPr>
            <a:xfrm>
              <a:off x="401743" y="242888"/>
              <a:ext cx="2630252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印度民族大起义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经过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4655840" y="2276873"/>
            <a:ext cx="6432715" cy="3508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年轻的</a:t>
            </a:r>
            <a:r>
              <a:rPr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章西女王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领导军民与英军激战数日。章西失陷后，她率军转战外地。战斗中，她身先士卒，直到壮烈牺牲。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8" name="Picture 2" descr="http://www.chinanews.com/cul/2012/09-27/U397P4T8D4217974F107DT20120927172551.jpg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815414" y="1988840"/>
            <a:ext cx="2995581" cy="4199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1775520" y="5445225"/>
            <a:ext cx="1887696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章西女王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527382" y="740701"/>
            <a:ext cx="4041605" cy="661720"/>
            <a:chOff x="0" y="242888"/>
            <a:chExt cx="3031995" cy="495971"/>
          </a:xfrm>
        </p:grpSpPr>
        <p:sp>
          <p:nvSpPr>
            <p:cNvPr id="14" name="矩形 1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文本框 4"/>
            <p:cNvSpPr txBox="1"/>
            <p:nvPr/>
          </p:nvSpPr>
          <p:spPr>
            <a:xfrm>
              <a:off x="401743" y="242888"/>
              <a:ext cx="2630252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印度民族大起义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1" descr="2705316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797289" y="2049207"/>
            <a:ext cx="2900363" cy="3973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98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183188" y="741363"/>
            <a:ext cx="7008812" cy="93186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zh-CN" altLang="en-US" sz="48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章西女王</a:t>
            </a:r>
            <a:endParaRPr lang="zh-CN" altLang="en-US" sz="48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占位符 5"/>
          <p:cNvSpPr txBox="1">
            <a:spLocks noChangeArrowheads="1"/>
          </p:cNvSpPr>
          <p:nvPr/>
        </p:nvSpPr>
        <p:spPr>
          <a:xfrm>
            <a:off x="335360" y="548680"/>
            <a:ext cx="3428981" cy="66675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71797" y="1892829"/>
            <a:ext cx="7680853" cy="46012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人物简介：</a:t>
            </a:r>
            <a:endParaRPr lang="en-US" altLang="zh-CN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拉克希米</a:t>
            </a:r>
            <a:r>
              <a:rPr lang="en-US" altLang="zh-CN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巴依（</a:t>
            </a:r>
            <a:r>
              <a:rPr lang="en-US" altLang="zh-CN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1835—1858</a:t>
            </a:r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）是中印度北部章西土邦的女王，亦称章西女王。她是</a:t>
            </a:r>
            <a:r>
              <a:rPr lang="en-US" altLang="zh-CN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1857</a:t>
            </a:r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～</a:t>
            </a:r>
            <a:r>
              <a:rPr lang="en-US" altLang="zh-CN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1859</a:t>
            </a:r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年印度民族大起义的领导者之一。在战斗中，她独自一人还击包围她的敌人。女王用尽最后一点力气把前面那个敌人砍翻在地</a:t>
            </a:r>
            <a:r>
              <a:rPr lang="en-US" altLang="zh-CN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章西女王牺牲时年仅</a:t>
            </a:r>
            <a:r>
              <a:rPr lang="en-US" altLang="zh-CN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岁。</a:t>
            </a:r>
            <a:endParaRPr lang="zh-CN" altLang="en-US" sz="27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91477" y="5925278"/>
            <a:ext cx="1887696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章西女王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9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6" grpId="0" animBg="1" build="p"/>
      <p:bldP spid="7" grpId="0" animBg="1"/>
      <p:bldP spid="10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接连接符 10"/>
          <p:cNvSpPr>
            <a:spLocks noChangeShapeType="1"/>
          </p:cNvSpPr>
          <p:nvPr/>
        </p:nvSpPr>
        <p:spPr bwMode="auto">
          <a:xfrm flipV="1">
            <a:off x="3407702" y="1124744"/>
            <a:ext cx="4487199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4" name="文本框 12"/>
          <p:cNvSpPr>
            <a:spLocks noChangeArrowheads="1"/>
          </p:cNvSpPr>
          <p:nvPr/>
        </p:nvSpPr>
        <p:spPr bwMode="auto">
          <a:xfrm>
            <a:off x="335360" y="1700810"/>
            <a:ext cx="9505056" cy="1458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结合所学知识，说说印度民族大起义在历史上起到了哪些积极作用？</a:t>
            </a:r>
            <a:endParaRPr kumimoji="1"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10215487" y="836712"/>
            <a:ext cx="1598837" cy="1440160"/>
          </a:xfrm>
          <a:prstGeom prst="rect">
            <a:avLst/>
          </a:prstGeom>
        </p:spPr>
      </p:pic>
      <p:sp>
        <p:nvSpPr>
          <p:cNvPr id="9" name="文本占位符 5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549275"/>
            <a:ext cx="2833688" cy="839788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marL="0" indent="0" algn="ctr">
              <a:buNone/>
            </a:pP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合作探究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1371" y="3332990"/>
            <a:ext cx="11329259" cy="288078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积极作用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①沉重地打击了英国殖民者，反映了印度民族意识的觉醒。</a:t>
            </a:r>
            <a:endParaRPr lang="en-US" altLang="zh-CN" sz="32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②这次起义也是</a:t>
            </a:r>
            <a:r>
              <a:rPr lang="en-US" altLang="zh-CN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世纪中期亚洲民族解放运动的一个重要组成部分。</a:t>
            </a:r>
            <a:endParaRPr kumimoji="1" lang="zh-CN" altLang="en-US" sz="32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经典隶书简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9" grpId="0" animBg="1" build="p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接连接符 10"/>
          <p:cNvSpPr>
            <a:spLocks noChangeShapeType="1"/>
          </p:cNvSpPr>
          <p:nvPr/>
        </p:nvSpPr>
        <p:spPr bwMode="auto">
          <a:xfrm flipV="1">
            <a:off x="3407702" y="1124744"/>
            <a:ext cx="4487199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4" name="文本框 12"/>
          <p:cNvSpPr>
            <a:spLocks noChangeArrowheads="1"/>
          </p:cNvSpPr>
          <p:nvPr/>
        </p:nvSpPr>
        <p:spPr bwMode="auto">
          <a:xfrm>
            <a:off x="1295467" y="1892830"/>
            <a:ext cx="8832981" cy="1458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kumimoji="1"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世纪中期，在印度发生民族大起义的时候，中国发生了什么类似的事情？</a:t>
            </a:r>
            <a:endParaRPr kumimoji="1"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10215487" y="836712"/>
            <a:ext cx="1598837" cy="1440160"/>
          </a:xfrm>
          <a:prstGeom prst="rect">
            <a:avLst/>
          </a:prstGeom>
        </p:spPr>
      </p:pic>
      <p:sp>
        <p:nvSpPr>
          <p:cNvPr id="9" name="文本占位符 5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549275"/>
            <a:ext cx="2833688" cy="839788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marL="0" indent="0" algn="ctr">
              <a:buNone/>
            </a:pP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课外延伸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71531" y="3909055"/>
            <a:ext cx="7680853" cy="69762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kumimoji="1"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经典隶书简" pitchFamily="49" charset="-122"/>
              </a:rPr>
              <a:t>印度民族大起义：</a:t>
            </a:r>
            <a:r>
              <a:rPr kumimoji="1" lang="en-US" altLang="zh-CN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经典隶书简" pitchFamily="49" charset="-122"/>
              </a:rPr>
              <a:t>1857-1859</a:t>
            </a:r>
            <a:r>
              <a:rPr kumimoji="1"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经典隶书简" pitchFamily="49" charset="-122"/>
              </a:rPr>
              <a:t>年</a:t>
            </a:r>
            <a:endParaRPr kumimoji="1" lang="zh-CN" altLang="en-US" sz="37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经典隶书简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1531" y="4869160"/>
            <a:ext cx="7872875" cy="69762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kumimoji="1"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经典隶书简" pitchFamily="49" charset="-122"/>
              </a:rPr>
              <a:t>中国太平天国运动：</a:t>
            </a:r>
            <a:r>
              <a:rPr kumimoji="1" lang="en-US" altLang="zh-CN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经典隶书简" pitchFamily="49" charset="-122"/>
              </a:rPr>
              <a:t>1851-1864</a:t>
            </a:r>
            <a:r>
              <a:rPr kumimoji="1"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经典隶书简" pitchFamily="49" charset="-122"/>
              </a:rPr>
              <a:t>年</a:t>
            </a:r>
            <a:endParaRPr kumimoji="1" lang="zh-CN" altLang="en-US" sz="37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经典隶书简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9" grpId="0" animBg="1" build="p"/>
      <p:bldP spid="11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998" name="Group 422"/>
          <p:cNvGraphicFramePr>
            <a:graphicFrameLocks noGrp="1"/>
          </p:cNvGraphicFramePr>
          <p:nvPr/>
        </p:nvGraphicFramePr>
        <p:xfrm>
          <a:off x="527051" y="1261533"/>
          <a:ext cx="11277600" cy="5239807"/>
        </p:xfrm>
        <a:graphic>
          <a:graphicData uri="http://schemas.openxmlformats.org/drawingml/2006/table">
            <a:tbl>
              <a:tblPr>
                <a:tableStyleId>{306799F8-075E-4A3A-A7F6-7FBC6576F1A4}</a:tableStyleId>
              </a:tblPr>
              <a:tblGrid>
                <a:gridCol w="2794000"/>
                <a:gridCol w="3733800"/>
                <a:gridCol w="4749800"/>
              </a:tblGrid>
              <a:tr h="6956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    目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印度民族起义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中国太平天国起义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6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斗争目标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1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参加阶层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0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失败原因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14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性    质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837" name="Text Box 261"/>
          <p:cNvSpPr txBox="1">
            <a:spLocks noChangeArrowheads="1"/>
          </p:cNvSpPr>
          <p:nvPr/>
        </p:nvSpPr>
        <p:spPr bwMode="auto">
          <a:xfrm>
            <a:off x="3407833" y="1974851"/>
            <a:ext cx="3556000" cy="7789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3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英国殖民者</a:t>
            </a:r>
            <a:endParaRPr kumimoji="1" lang="zh-CN" altLang="en-US" sz="43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4838" name="Text Box 262"/>
          <p:cNvSpPr txBox="1">
            <a:spLocks noChangeArrowheads="1"/>
          </p:cNvSpPr>
          <p:nvPr/>
        </p:nvSpPr>
        <p:spPr bwMode="auto">
          <a:xfrm>
            <a:off x="8015817" y="1974851"/>
            <a:ext cx="3149600" cy="7789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3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清朝统治者</a:t>
            </a:r>
            <a:endParaRPr kumimoji="1" lang="zh-CN" altLang="en-US" sz="43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842" name="Text Box 266"/>
          <p:cNvSpPr txBox="1">
            <a:spLocks noChangeArrowheads="1"/>
          </p:cNvSpPr>
          <p:nvPr/>
        </p:nvSpPr>
        <p:spPr bwMode="auto">
          <a:xfrm>
            <a:off x="3503084" y="2694518"/>
            <a:ext cx="3657600" cy="78104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3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印度各个阶层</a:t>
            </a:r>
            <a:endParaRPr kumimoji="1" lang="zh-CN" altLang="en-US" sz="43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4843" name="Text Box 267"/>
          <p:cNvSpPr txBox="1">
            <a:spLocks noChangeArrowheads="1"/>
          </p:cNvSpPr>
          <p:nvPr/>
        </p:nvSpPr>
        <p:spPr bwMode="auto">
          <a:xfrm>
            <a:off x="8303684" y="2694518"/>
            <a:ext cx="2235200" cy="78104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3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农    民</a:t>
            </a:r>
            <a:endParaRPr kumimoji="1" lang="zh-CN" altLang="en-US" sz="43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4844" name="Text Box 268"/>
          <p:cNvSpPr txBox="1">
            <a:spLocks noChangeArrowheads="1"/>
          </p:cNvSpPr>
          <p:nvPr/>
        </p:nvSpPr>
        <p:spPr bwMode="auto">
          <a:xfrm>
            <a:off x="3215680" y="3717033"/>
            <a:ext cx="4040253" cy="12721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7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英国的强大；印度没形成统一的领导</a:t>
            </a:r>
            <a:endParaRPr kumimoji="1" lang="zh-CN" altLang="en-US" sz="37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4846" name="Text Box 270"/>
          <p:cNvSpPr txBox="1">
            <a:spLocks noChangeArrowheads="1"/>
          </p:cNvSpPr>
          <p:nvPr/>
        </p:nvSpPr>
        <p:spPr bwMode="auto">
          <a:xfrm>
            <a:off x="7535333" y="3558117"/>
            <a:ext cx="3657600" cy="14372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3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中外反动势力的联合绞杀</a:t>
            </a:r>
            <a:endParaRPr kumimoji="1" lang="zh-CN" altLang="en-US" sz="43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4847" name="Text Box 271"/>
          <p:cNvSpPr txBox="1">
            <a:spLocks noChangeArrowheads="1"/>
          </p:cNvSpPr>
          <p:nvPr/>
        </p:nvSpPr>
        <p:spPr bwMode="auto">
          <a:xfrm>
            <a:off x="3503712" y="5061182"/>
            <a:ext cx="3657600" cy="143721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3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反侵略的民族起义</a:t>
            </a:r>
            <a:endParaRPr kumimoji="1" lang="zh-CN" altLang="en-US" sz="43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4848" name="Text Box 272"/>
          <p:cNvSpPr txBox="1">
            <a:spLocks noChangeArrowheads="1"/>
          </p:cNvSpPr>
          <p:nvPr/>
        </p:nvSpPr>
        <p:spPr bwMode="auto">
          <a:xfrm>
            <a:off x="7248128" y="5157193"/>
            <a:ext cx="3657600" cy="143721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3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反封建反侵略的农民起义</a:t>
            </a:r>
            <a:endParaRPr kumimoji="1" lang="zh-CN" altLang="en-US" sz="43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5396" name="Text Box 274"/>
          <p:cNvSpPr txBox="1">
            <a:spLocks noChangeArrowheads="1"/>
          </p:cNvSpPr>
          <p:nvPr/>
        </p:nvSpPr>
        <p:spPr bwMode="auto">
          <a:xfrm>
            <a:off x="1390651" y="546100"/>
            <a:ext cx="9793816" cy="77893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印度民族起义与中国太平天国起义比较</a:t>
            </a:r>
            <a:endParaRPr kumimoji="1" lang="zh-CN" altLang="en-US" sz="43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Picture 5" descr="m_r_000885">
            <a:hlinkClick r:id="rId1" action="ppaction://hlinksldjump"/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6500" y="5715000"/>
            <a:ext cx="17526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37" grpId="0"/>
      <p:bldP spid="24838" grpId="0"/>
      <p:bldP spid="24842" grpId="0"/>
      <p:bldP spid="24843" grpId="0"/>
      <p:bldP spid="24844" grpId="0"/>
      <p:bldP spid="24846" grpId="0"/>
      <p:bldP spid="24847" grpId="0"/>
      <p:bldP spid="2484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>
            <p:custDataLst>
              <p:tags r:id="rId1"/>
            </p:custDataLst>
          </p:nvPr>
        </p:nvCxnSpPr>
        <p:spPr>
          <a:xfrm>
            <a:off x="0" y="1075313"/>
            <a:ext cx="5143493" cy="211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3"/>
          <p:cNvSpPr txBox="1"/>
          <p:nvPr>
            <p:custDataLst>
              <p:tags r:id="rId2"/>
            </p:custDataLst>
          </p:nvPr>
        </p:nvSpPr>
        <p:spPr>
          <a:xfrm>
            <a:off x="239349" y="575500"/>
            <a:ext cx="3761136" cy="499837"/>
          </a:xfrm>
          <a:prstGeom prst="rect">
            <a:avLst/>
          </a:prstGeom>
          <a:noFill/>
        </p:spPr>
        <p:txBody>
          <a:bodyPr lIns="91438" tIns="45719" rIns="91438" bIns="45719" anchor="ctr">
            <a:normAutofit fontScale="77500" lnSpcReduction="20000"/>
          </a:bodyPr>
          <a:lstStyle/>
          <a:p>
            <a:pPr algn="r">
              <a:defRPr/>
            </a:pPr>
            <a:r>
              <a:rPr lang="zh-CN" altLang="en-US" sz="4000" b="1" spc="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课堂小结：</a:t>
            </a:r>
            <a:endParaRPr lang="zh-CN" altLang="en-US" sz="4000" b="1" spc="4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2735627" y="3525011"/>
            <a:ext cx="3744416" cy="960107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殖民地人民的反抗斗争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761963" y="2285992"/>
            <a:ext cx="4085899" cy="1239019"/>
          </a:xfrm>
          <a:custGeom>
            <a:avLst/>
            <a:gdLst>
              <a:gd name="connsiteX0" fmla="*/ 2873828 w 2873828"/>
              <a:gd name="connsiteY0" fmla="*/ 752670 h 752670"/>
              <a:gd name="connsiteX1" fmla="*/ 1604865 w 2873828"/>
              <a:gd name="connsiteY1" fmla="*/ 43543 h 752670"/>
              <a:gd name="connsiteX2" fmla="*/ 0 w 2873828"/>
              <a:gd name="connsiteY2" fmla="*/ 491413 h 752670"/>
              <a:gd name="connsiteX3" fmla="*/ 0 w 2873828"/>
              <a:gd name="connsiteY3" fmla="*/ 491413 h 752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3828" h="752670">
                <a:moveTo>
                  <a:pt x="2873828" y="752670"/>
                </a:moveTo>
                <a:cubicBezTo>
                  <a:pt x="2478832" y="419878"/>
                  <a:pt x="2083836" y="87086"/>
                  <a:pt x="1604865" y="43543"/>
                </a:cubicBezTo>
                <a:cubicBezTo>
                  <a:pt x="1125894" y="0"/>
                  <a:pt x="0" y="491413"/>
                  <a:pt x="0" y="491413"/>
                </a:cubicBezTo>
                <a:lnTo>
                  <a:pt x="0" y="491413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761963" y="1619238"/>
            <a:ext cx="2177143" cy="709127"/>
          </a:xfrm>
          <a:custGeom>
            <a:avLst/>
            <a:gdLst>
              <a:gd name="connsiteX0" fmla="*/ 1632857 w 1632857"/>
              <a:gd name="connsiteY0" fmla="*/ 531845 h 531845"/>
              <a:gd name="connsiteX1" fmla="*/ 942392 w 1632857"/>
              <a:gd name="connsiteY1" fmla="*/ 298580 h 531845"/>
              <a:gd name="connsiteX2" fmla="*/ 0 w 1632857"/>
              <a:gd name="connsiteY2" fmla="*/ 0 h 531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32857" h="531845">
                <a:moveTo>
                  <a:pt x="1632857" y="531845"/>
                </a:moveTo>
                <a:lnTo>
                  <a:pt x="942392" y="298580"/>
                </a:lnTo>
                <a:lnTo>
                  <a:pt x="0" y="0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71462" y="2381243"/>
            <a:ext cx="2537925" cy="2177144"/>
          </a:xfrm>
          <a:custGeom>
            <a:avLst/>
            <a:gdLst>
              <a:gd name="connsiteX0" fmla="*/ 1903444 w 1903444"/>
              <a:gd name="connsiteY0" fmla="*/ 0 h 1632858"/>
              <a:gd name="connsiteX1" fmla="*/ 1352938 w 1903444"/>
              <a:gd name="connsiteY1" fmla="*/ 345233 h 1632858"/>
              <a:gd name="connsiteX2" fmla="*/ 0 w 1903444"/>
              <a:gd name="connsiteY2" fmla="*/ 1632858 h 1632858"/>
              <a:gd name="connsiteX3" fmla="*/ 0 w 1903444"/>
              <a:gd name="connsiteY3" fmla="*/ 1632858 h 1632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4" h="1632858">
                <a:moveTo>
                  <a:pt x="1903444" y="0"/>
                </a:moveTo>
                <a:cubicBezTo>
                  <a:pt x="1786811" y="36545"/>
                  <a:pt x="1670179" y="73090"/>
                  <a:pt x="1352938" y="345233"/>
                </a:cubicBezTo>
                <a:cubicBezTo>
                  <a:pt x="1035697" y="617376"/>
                  <a:pt x="0" y="1632858"/>
                  <a:pt x="0" y="1632858"/>
                </a:cubicBezTo>
                <a:lnTo>
                  <a:pt x="0" y="1632858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 rot="2240677">
            <a:off x="3299345" y="2046062"/>
            <a:ext cx="2462403" cy="1107996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拉丁美洲独立运动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 rot="1020014">
            <a:off x="444834" y="1544841"/>
            <a:ext cx="2953409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世纪初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 rot="20572696">
            <a:off x="214024" y="2178388"/>
            <a:ext cx="2587120" cy="54955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玻利瓦尔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 rot="19030138">
            <a:off x="-288647" y="3127425"/>
            <a:ext cx="3525275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圣马丁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8096264" y="3905253"/>
            <a:ext cx="3905277" cy="2667019"/>
          </a:xfrm>
          <a:custGeom>
            <a:avLst/>
            <a:gdLst>
              <a:gd name="connsiteX0" fmla="*/ 0 w 1903445"/>
              <a:gd name="connsiteY0" fmla="*/ 0 h 1259633"/>
              <a:gd name="connsiteX1" fmla="*/ 662474 w 1903445"/>
              <a:gd name="connsiteY1" fmla="*/ 363894 h 1259633"/>
              <a:gd name="connsiteX2" fmla="*/ 1903445 w 1903445"/>
              <a:gd name="connsiteY2" fmla="*/ 1259633 h 1259633"/>
              <a:gd name="connsiteX3" fmla="*/ 1903445 w 1903445"/>
              <a:gd name="connsiteY3" fmla="*/ 1259633 h 125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5" h="1259633">
                <a:moveTo>
                  <a:pt x="0" y="0"/>
                </a:moveTo>
                <a:cubicBezTo>
                  <a:pt x="172616" y="76977"/>
                  <a:pt x="345233" y="153955"/>
                  <a:pt x="662474" y="363894"/>
                </a:cubicBezTo>
                <a:cubicBezTo>
                  <a:pt x="979715" y="573833"/>
                  <a:pt x="1903445" y="1259633"/>
                  <a:pt x="1903445" y="1259633"/>
                </a:cubicBezTo>
                <a:lnTo>
                  <a:pt x="1903445" y="1259633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6477003" y="1508788"/>
            <a:ext cx="5283627" cy="2536153"/>
          </a:xfrm>
          <a:custGeom>
            <a:avLst/>
            <a:gdLst>
              <a:gd name="connsiteX0" fmla="*/ 0 w 3091543"/>
              <a:gd name="connsiteY0" fmla="*/ 1676401 h 1676401"/>
              <a:gd name="connsiteX1" fmla="*/ 1399592 w 3091543"/>
              <a:gd name="connsiteY1" fmla="*/ 1387152 h 1676401"/>
              <a:gd name="connsiteX2" fmla="*/ 2836506 w 3091543"/>
              <a:gd name="connsiteY2" fmla="*/ 211494 h 1676401"/>
              <a:gd name="connsiteX3" fmla="*/ 2929812 w 3091543"/>
              <a:gd name="connsiteY3" fmla="*/ 118188 h 1676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1543" h="1676401">
                <a:moveTo>
                  <a:pt x="0" y="1676401"/>
                </a:moveTo>
                <a:cubicBezTo>
                  <a:pt x="463420" y="1653852"/>
                  <a:pt x="926841" y="1631303"/>
                  <a:pt x="1399592" y="1387152"/>
                </a:cubicBezTo>
                <a:cubicBezTo>
                  <a:pt x="1872343" y="1143001"/>
                  <a:pt x="2581469" y="422988"/>
                  <a:pt x="2836506" y="211494"/>
                </a:cubicBezTo>
                <a:cubicBezTo>
                  <a:pt x="3091543" y="0"/>
                  <a:pt x="3010677" y="59094"/>
                  <a:pt x="2929812" y="118188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flipV="1">
            <a:off x="8191515" y="3333749"/>
            <a:ext cx="4000485" cy="571504"/>
          </a:xfrm>
          <a:custGeom>
            <a:avLst/>
            <a:gdLst>
              <a:gd name="connsiteX0" fmla="*/ 0 w 1903445"/>
              <a:gd name="connsiteY0" fmla="*/ 0 h 1259633"/>
              <a:gd name="connsiteX1" fmla="*/ 662474 w 1903445"/>
              <a:gd name="connsiteY1" fmla="*/ 363894 h 1259633"/>
              <a:gd name="connsiteX2" fmla="*/ 1903445 w 1903445"/>
              <a:gd name="connsiteY2" fmla="*/ 1259633 h 1259633"/>
              <a:gd name="connsiteX3" fmla="*/ 1903445 w 1903445"/>
              <a:gd name="connsiteY3" fmla="*/ 1259633 h 125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5" h="1259633">
                <a:moveTo>
                  <a:pt x="0" y="0"/>
                </a:moveTo>
                <a:cubicBezTo>
                  <a:pt x="172616" y="76977"/>
                  <a:pt x="345233" y="153955"/>
                  <a:pt x="662474" y="363894"/>
                </a:cubicBezTo>
                <a:cubicBezTo>
                  <a:pt x="979715" y="573833"/>
                  <a:pt x="1903445" y="1259633"/>
                  <a:pt x="1903445" y="1259633"/>
                </a:cubicBezTo>
                <a:lnTo>
                  <a:pt x="1903445" y="1259633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 rot="20973167">
            <a:off x="6509550" y="3231538"/>
            <a:ext cx="3173140" cy="61555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印度民族大起义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 rot="19489661">
            <a:off x="8624066" y="2066364"/>
            <a:ext cx="3438388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英国残暴统治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 rot="21025736">
            <a:off x="9001611" y="3123627"/>
            <a:ext cx="3185120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1857-1859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 rot="2129214">
            <a:off x="8046485" y="4745612"/>
            <a:ext cx="4719353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章西女王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1213557" y="2438401"/>
            <a:ext cx="1834444" cy="3172177"/>
          </a:xfrm>
          <a:custGeom>
            <a:avLst/>
            <a:gdLst>
              <a:gd name="connsiteX0" fmla="*/ 1375833 w 1375833"/>
              <a:gd name="connsiteY0" fmla="*/ 0 h 2379133"/>
              <a:gd name="connsiteX1" fmla="*/ 825500 w 1375833"/>
              <a:gd name="connsiteY1" fmla="*/ 905933 h 2379133"/>
              <a:gd name="connsiteX2" fmla="*/ 131233 w 1375833"/>
              <a:gd name="connsiteY2" fmla="*/ 2150533 h 2379133"/>
              <a:gd name="connsiteX3" fmla="*/ 38100 w 1375833"/>
              <a:gd name="connsiteY3" fmla="*/ 2277533 h 2379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5833" h="2379133">
                <a:moveTo>
                  <a:pt x="1375833" y="0"/>
                </a:moveTo>
                <a:cubicBezTo>
                  <a:pt x="1204383" y="273755"/>
                  <a:pt x="1032933" y="547511"/>
                  <a:pt x="825500" y="905933"/>
                </a:cubicBezTo>
                <a:cubicBezTo>
                  <a:pt x="618067" y="1264355"/>
                  <a:pt x="262466" y="1921933"/>
                  <a:pt x="131233" y="2150533"/>
                </a:cubicBezTo>
                <a:cubicBezTo>
                  <a:pt x="0" y="2379133"/>
                  <a:pt x="19050" y="2328333"/>
                  <a:pt x="38100" y="2277533"/>
                </a:cubicBez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4075289" y="3928534"/>
            <a:ext cx="4167480" cy="1546577"/>
          </a:xfrm>
          <a:custGeom>
            <a:avLst/>
            <a:gdLst>
              <a:gd name="connsiteX0" fmla="*/ 3005666 w 3125610"/>
              <a:gd name="connsiteY0" fmla="*/ 0 h 1159933"/>
              <a:gd name="connsiteX1" fmla="*/ 2624666 w 3125610"/>
              <a:gd name="connsiteY1" fmla="*/ 694267 h 1159933"/>
              <a:gd name="connsiteX2" fmla="*/ 0 w 3125610"/>
              <a:gd name="connsiteY2" fmla="*/ 1159933 h 1159933"/>
              <a:gd name="connsiteX3" fmla="*/ 0 w 3125610"/>
              <a:gd name="connsiteY3" fmla="*/ 1159933 h 1159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5610" h="1159933">
                <a:moveTo>
                  <a:pt x="3005666" y="0"/>
                </a:moveTo>
                <a:cubicBezTo>
                  <a:pt x="3065638" y="250472"/>
                  <a:pt x="3125610" y="500945"/>
                  <a:pt x="2624666" y="694267"/>
                </a:cubicBezTo>
                <a:cubicBezTo>
                  <a:pt x="2123722" y="887589"/>
                  <a:pt x="0" y="1159933"/>
                  <a:pt x="0" y="1159933"/>
                </a:cubicBezTo>
                <a:lnTo>
                  <a:pt x="0" y="1159933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3" name="TextBox 32"/>
          <p:cNvSpPr txBox="1"/>
          <p:nvPr/>
        </p:nvSpPr>
        <p:spPr>
          <a:xfrm rot="18134420">
            <a:off x="46713" y="3884112"/>
            <a:ext cx="3525275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推翻了殖民统治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 rot="21095266">
            <a:off x="4095077" y="4776893"/>
            <a:ext cx="3438388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沉重打击英国殖民者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PA" val="v4.1.3"/>
</p:tagLst>
</file>

<file path=ppt/tags/tag2.xml><?xml version="1.0" encoding="utf-8"?>
<p:tagLst xmlns:p="http://schemas.openxmlformats.org/presentationml/2006/main">
  <p:tag name="PA" val="v3.2.0"/>
</p:tagLst>
</file>

<file path=ppt/tags/tag3.xml><?xml version="1.0" encoding="utf-8"?>
<p:tagLst xmlns:p="http://schemas.openxmlformats.org/presentationml/2006/main">
  <p:tag name="PA" val="v4.1.3"/>
</p:tagLst>
</file>

<file path=ppt/tags/tag4.xml><?xml version="1.0" encoding="utf-8"?>
<p:tagLst xmlns:p="http://schemas.openxmlformats.org/presentationml/2006/main">
  <p:tag name="PA" val="v4.1.3"/>
</p:tagLst>
</file>

<file path=ppt/tags/tag5.xml><?xml version="1.0" encoding="utf-8"?>
<p:tagLst xmlns:p="http://schemas.openxmlformats.org/presentationml/2006/main">
  <p:tag name="PA" val="v4.1.3"/>
</p:tagLst>
</file>

<file path=ppt/tags/tag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94"/>
  <p:tag name="KSO_WM_UNIT_TYPE" val="l_i"/>
  <p:tag name="KSO_WM_UNIT_INDEX" val="1_2"/>
  <p:tag name="KSO_WM_UNIT_ID" val="custom160394_10*l_i*1_2"/>
  <p:tag name="KSO_WM_UNIT_CLEAR" val="1"/>
  <p:tag name="KSO_WM_UNIT_LAYERLEVEL" val="1_1"/>
  <p:tag name="KSO_WM_DIAGRAM_GROUP_CODE" val="l1-1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94"/>
  <p:tag name="KSO_WM_UNIT_TYPE" val="a"/>
  <p:tag name="KSO_WM_UNIT_INDEX" val="1"/>
  <p:tag name="KSO_WM_UNIT_ID" val="custom160394_10*a*1"/>
  <p:tag name="KSO_WM_UNIT_CLEAR" val="1"/>
  <p:tag name="KSO_WM_UNIT_LAYERLEVEL" val="1"/>
  <p:tag name="KSO_WM_UNIT_VALUE" val="6"/>
  <p:tag name="KSO_WM_UNIT_ISCONTENTSTITLE" val="1"/>
  <p:tag name="KSO_WM_UNIT_HIGHLIGHT" val="0"/>
  <p:tag name="KSO_WM_UNIT_COMPATIBLE" val="0"/>
  <p:tag name="KSO_WM_UNIT_PRESET_TEXT" val="Contents"/>
</p:tagLst>
</file>

<file path=ppt/theme/theme1.xml><?xml version="1.0" encoding="utf-8"?>
<a:theme xmlns:a="http://schemas.openxmlformats.org/drawingml/2006/main" name="2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2399</Words>
  <PresentationFormat>宽屏</PresentationFormat>
  <Paragraphs>336</Paragraphs>
  <Slides>26</Slides>
  <Notes>8</Notes>
  <HiddenSlides>0</HiddenSlides>
  <MMClips>2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52" baseType="lpstr">
      <vt:lpstr>Arial</vt:lpstr>
      <vt:lpstr>宋体</vt:lpstr>
      <vt:lpstr>Wingdings</vt:lpstr>
      <vt:lpstr>Calibri</vt:lpstr>
      <vt:lpstr>Calibri Light</vt:lpstr>
      <vt:lpstr>思源黑体 CN Bold</vt:lpstr>
      <vt:lpstr>微软雅黑</vt:lpstr>
      <vt:lpstr>Arial</vt:lpstr>
      <vt:lpstr>幼圆</vt:lpstr>
      <vt:lpstr>Century Gothic</vt:lpstr>
      <vt:lpstr>Calibri</vt:lpstr>
      <vt:lpstr>微软雅黑 Light</vt:lpstr>
      <vt:lpstr>Times New Roman</vt:lpstr>
      <vt:lpstr>Impact MT Std</vt:lpstr>
      <vt:lpstr>华文隶书</vt:lpstr>
      <vt:lpstr>华文新魏</vt:lpstr>
      <vt:lpstr>黑体</vt:lpstr>
      <vt:lpstr>Arial Unicode MS</vt:lpstr>
      <vt:lpstr>华文仿宋</vt:lpstr>
      <vt:lpstr>方正楷体_GBK</vt:lpstr>
      <vt:lpstr>经典隶书简</vt:lpstr>
      <vt:lpstr>楷体_GB2312</vt:lpstr>
      <vt:lpstr>Yu Gothic UI</vt:lpstr>
      <vt:lpstr>仿宋</vt:lpstr>
      <vt:lpstr>新宋体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玻利瓦尔</vt:lpstr>
      <vt:lpstr>PowerPoint 演示文稿</vt:lpstr>
      <vt:lpstr>圣马丁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章西女王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2017-11-13T08:28:00Z</dcterms:created>
  <dcterms:modified xsi:type="dcterms:W3CDTF">2018-11-13T05:28:22Z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