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320" r:id="rId3"/>
    <p:sldId id="299" r:id="rId4"/>
    <p:sldId id="347" r:id="rId5"/>
    <p:sldId id="333" r:id="rId6"/>
    <p:sldId id="452" r:id="rId7"/>
    <p:sldId id="345" r:id="rId8"/>
    <p:sldId id="349" r:id="rId9"/>
    <p:sldId id="377" r:id="rId11"/>
    <p:sldId id="427" r:id="rId12"/>
    <p:sldId id="364" r:id="rId13"/>
    <p:sldId id="471" r:id="rId14"/>
    <p:sldId id="428" r:id="rId15"/>
    <p:sldId id="404" r:id="rId16"/>
    <p:sldId id="441" r:id="rId17"/>
    <p:sldId id="442" r:id="rId18"/>
    <p:sldId id="443" r:id="rId19"/>
    <p:sldId id="265" r:id="rId20"/>
    <p:sldId id="412" r:id="rId21"/>
    <p:sldId id="421" r:id="rId22"/>
    <p:sldId id="410" r:id="rId23"/>
    <p:sldId id="422" r:id="rId24"/>
    <p:sldId id="411" r:id="rId25"/>
    <p:sldId id="319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  <p:cmAuthor id="2" name="FtpDown" initials="F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FBF0BA"/>
    <a:srgbClr val="FAEFB9"/>
    <a:srgbClr val="FCF1BB"/>
    <a:srgbClr val="FFCC00"/>
    <a:srgbClr val="BBE0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93" d="100"/>
          <a:sy n="93" d="100"/>
        </p:scale>
        <p:origin x="-396" y="-96"/>
      </p:cViewPr>
      <p:guideLst>
        <p:guide orient="horz" pos="2318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commentAuthors" Target="commentAuthors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15362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/>
          <a:p>
            <a:pPr lvl="0"/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Sp="0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Sp="0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 showMasterSp="0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Sp="0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 showMasterSp="0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 showMasterSp="0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 showMasterSp="0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Sp="0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2_自定义版式">
    <p:bg>
      <p:bgPr>
        <a:gradFill rotWithShape="0">
          <a:gsLst>
            <a:gs pos="0">
              <a:srgbClr val="F2F2F2">
                <a:alpha val="100000"/>
              </a:srgbClr>
            </a:gs>
            <a:gs pos="67000">
              <a:srgbClr val="F2F2F2">
                <a:alpha val="100000"/>
              </a:srgbClr>
            </a:gs>
            <a:gs pos="100000">
              <a:srgbClr val="CEE1F2">
                <a:alpha val="100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6"/>
          <p:cNvGrpSpPr/>
          <p:nvPr userDrawn="1"/>
        </p:nvGrpSpPr>
        <p:grpSpPr>
          <a:xfrm>
            <a:off x="0" y="-152400"/>
            <a:ext cx="9144000" cy="879475"/>
            <a:chOff x="0" y="-152902"/>
            <a:chExt cx="12192000" cy="880310"/>
          </a:xfrm>
        </p:grpSpPr>
        <p:pic>
          <p:nvPicPr>
            <p:cNvPr id="10248" name="图片 7"/>
            <p:cNvPicPr>
              <a:picLocks noChangeAspect="1"/>
            </p:cNvPicPr>
            <p:nvPr userDrawn="1"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35343" y="44364"/>
              <a:ext cx="714375" cy="581025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0249" name="图片 8"/>
            <p:cNvPicPr>
              <a:picLocks noChangeAspect="1"/>
            </p:cNvPicPr>
            <p:nvPr userDrawn="1"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>
            <a:xfrm>
              <a:off x="1856624" y="-152902"/>
              <a:ext cx="714375" cy="64770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文本框 9"/>
            <p:cNvSpPr txBox="1">
              <a:spLocks noChangeArrowheads="1"/>
            </p:cNvSpPr>
            <p:nvPr/>
          </p:nvSpPr>
          <p:spPr bwMode="auto">
            <a:xfrm>
              <a:off x="357188" y="31423"/>
              <a:ext cx="2036762" cy="46081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1200" cap="none" spc="0" normalizeH="0" baseline="0" noProof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华文行楷" panose="02010800040101010101" charset="-122"/>
                  <a:ea typeface="华文行楷" panose="02010800040101010101" charset="-122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行楷" panose="02010800040101010101" charset="-122"/>
                <a:ea typeface="华文行楷" panose="02010800040101010101" charset="-122"/>
                <a:cs typeface="+mn-cs"/>
                <a:sym typeface="+mn-ea"/>
              </a:endParaRPr>
            </a:p>
          </p:txBody>
        </p:sp>
        <p:pic>
          <p:nvPicPr>
            <p:cNvPr id="10251" name="图片 10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0" y="651445"/>
              <a:ext cx="12192000" cy="75963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2" name="日期占位符 1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页脚占位符 2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p>
            <a:pPr algn="r">
              <a:buNone/>
            </a:pPr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4.png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jpeg"/><Relationship Id="rId8" Type="http://schemas.openxmlformats.org/officeDocument/2006/relationships/image" Target="../media/image12.jpeg"/><Relationship Id="rId7" Type="http://schemas.openxmlformats.org/officeDocument/2006/relationships/image" Target="../media/image11.jpeg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1" Type="http://schemas.openxmlformats.org/officeDocument/2006/relationships/slideLayout" Target="../slideLayouts/slideLayout1.xml"/><Relationship Id="rId10" Type="http://schemas.openxmlformats.org/officeDocument/2006/relationships/image" Target="../media/image14.jpeg"/><Relationship Id="rId1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png"/><Relationship Id="rId1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8.png"/><Relationship Id="rId3" Type="http://schemas.openxmlformats.org/officeDocument/2006/relationships/image" Target="../media/image21.jpeg"/><Relationship Id="rId2" Type="http://schemas.openxmlformats.org/officeDocument/2006/relationships/image" Target="../media/image20.emf"/><Relationship Id="rId1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8.png"/><Relationship Id="rId1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.xml"/><Relationship Id="rId1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8.png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8.png"/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8.png"/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8.png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.xml"/><Relationship Id="rId1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file:///E:\19&#26149;&#25991;&#20214;\&#20154;&#20061;&#21382;&#25945;&#26696;\R9JA51.TIF" TargetMode="External"/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.xml"/><Relationship Id="rId2" Type="http://schemas.openxmlformats.org/officeDocument/2006/relationships/image" Target="../media/image18.png"/><Relationship Id="rId1" Type="http://schemas.openxmlformats.org/officeDocument/2006/relationships/image" Target="../media/image3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2" name="图片 1" descr="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82265" y="12065"/>
            <a:ext cx="2647950" cy="3267075"/>
          </a:xfrm>
          <a:prstGeom prst="rect">
            <a:avLst/>
          </a:prstGeom>
        </p:spPr>
      </p:pic>
      <p:pic>
        <p:nvPicPr>
          <p:cNvPr id="4" name="图片 3" descr="1324321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44450" y="88265"/>
            <a:ext cx="2837180" cy="3191510"/>
          </a:xfrm>
          <a:prstGeom prst="rect">
            <a:avLst/>
          </a:prstGeom>
        </p:spPr>
      </p:pic>
      <p:pic>
        <p:nvPicPr>
          <p:cNvPr id="7" name="图片 6" descr="Img4026134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9580" y="3491230"/>
            <a:ext cx="3564255" cy="2841625"/>
          </a:xfrm>
          <a:prstGeom prst="rect">
            <a:avLst/>
          </a:prstGeom>
        </p:spPr>
      </p:pic>
      <p:pic>
        <p:nvPicPr>
          <p:cNvPr id="6" name="图片 5" descr="F2009060313232454863342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50" y="3491230"/>
            <a:ext cx="2763520" cy="3278505"/>
          </a:xfrm>
          <a:prstGeom prst="rect">
            <a:avLst/>
          </a:prstGeom>
        </p:spPr>
      </p:pic>
      <p:pic>
        <p:nvPicPr>
          <p:cNvPr id="5" name="图片 4" descr="2013071901383412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29580" y="12065"/>
            <a:ext cx="3564255" cy="3479800"/>
          </a:xfrm>
          <a:prstGeom prst="rect">
            <a:avLst/>
          </a:prstGeom>
        </p:spPr>
      </p:pic>
      <p:pic>
        <p:nvPicPr>
          <p:cNvPr id="11" name="图片 10" descr="TB1DcaEHXXXXXawXFXXXXXXXXXX_!!0-item_pic.jpg_300x30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1550" y="12065"/>
            <a:ext cx="3917315" cy="4127500"/>
          </a:xfrm>
          <a:prstGeom prst="rect">
            <a:avLst/>
          </a:prstGeom>
        </p:spPr>
      </p:pic>
      <p:pic>
        <p:nvPicPr>
          <p:cNvPr id="12" name="图片 11" descr="vimiSEExtn_b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1720" y="2966720"/>
            <a:ext cx="4221480" cy="3803015"/>
          </a:xfrm>
          <a:prstGeom prst="rect">
            <a:avLst/>
          </a:prstGeom>
        </p:spPr>
      </p:pic>
      <p:pic>
        <p:nvPicPr>
          <p:cNvPr id="3" name="图片 2" descr="46407b301af6bfb08d473967c041d1c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745" y="2967355"/>
            <a:ext cx="4505325" cy="3640455"/>
          </a:xfrm>
          <a:prstGeom prst="rect">
            <a:avLst/>
          </a:prstGeom>
        </p:spPr>
      </p:pic>
      <p:pic>
        <p:nvPicPr>
          <p:cNvPr id="10" name="图片 9" descr="t0186c6c007f75e0cb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9980" y="2773045"/>
            <a:ext cx="3761740" cy="3996690"/>
          </a:xfrm>
          <a:prstGeom prst="rect">
            <a:avLst/>
          </a:prstGeom>
        </p:spPr>
      </p:pic>
      <p:pic>
        <p:nvPicPr>
          <p:cNvPr id="8" name="图片 7" descr="0LXjJjDcub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99695" y="126365"/>
            <a:ext cx="4805680" cy="31146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7171" name="图片 5124" descr="20070226093631772bc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42990" y="2557780"/>
            <a:ext cx="2783840" cy="37382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750" y="2557780"/>
            <a:ext cx="3012440" cy="37382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9393" name="Picture 9" descr="su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2750" y="2557145"/>
            <a:ext cx="3190240" cy="37382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9" name="文本框 3"/>
          <p:cNvSpPr txBox="1"/>
          <p:nvPr/>
        </p:nvSpPr>
        <p:spPr>
          <a:xfrm>
            <a:off x="1284288" y="1510983"/>
            <a:ext cx="7218362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360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第</a:t>
            </a:r>
            <a:r>
              <a:rPr lang="en-US" altLang="zh-CN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11</a:t>
            </a:r>
            <a:r>
              <a:rPr lang="zh-CN" altLang="en-US" sz="36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课 苏联的社会主义建设</a:t>
            </a:r>
            <a:endParaRPr lang="zh-CN" altLang="en-US" sz="36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3073" name="组合 4"/>
          <p:cNvGrpSpPr/>
          <p:nvPr/>
        </p:nvGrpSpPr>
        <p:grpSpPr>
          <a:xfrm>
            <a:off x="62233" y="3810"/>
            <a:ext cx="9070972" cy="551815"/>
            <a:chOff x="58" y="106"/>
            <a:chExt cx="14284" cy="869"/>
          </a:xfrm>
        </p:grpSpPr>
        <p:pic>
          <p:nvPicPr>
            <p:cNvPr id="3074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58" y="106"/>
              <a:ext cx="1169" cy="8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4" name="圆角矩形 13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7" name="圆角矩形 6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8" name="圆角矩形 7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2" name="圆角矩形 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14935" y="638810"/>
            <a:ext cx="9018905" cy="5913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2800" b="1">
                <a:solidFill>
                  <a:schemeClr val="accent2"/>
                </a:solid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请快速浏览本课，填写以下内容：</a:t>
            </a:r>
            <a:endParaRPr lang="en-US" altLang="zh-CN" sz="24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1.1921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年春，苏维埃政府开始实施</a:t>
            </a:r>
            <a:r>
              <a:rPr lang="zh-CN" altLang="en-US" sz="2400" b="1" u="sng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。</a:t>
            </a:r>
            <a:endParaRPr lang="zh-CN" altLang="en-US" sz="24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just">
              <a:lnSpc>
                <a:spcPct val="150000"/>
              </a:lnSpc>
            </a:pPr>
            <a:r>
              <a:rPr lang="en-US" altLang="zh-CN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2.1922</a:t>
            </a:r>
            <a:r>
              <a:rPr lang="zh-CN" altLang="en-US" sz="24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年年底，成立了</a:t>
            </a:r>
            <a:r>
              <a:rPr lang="zh-CN" altLang="en-US" sz="2400" b="1" u="sng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</a:t>
            </a: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r>
              <a:rPr lang="en-US" altLang="zh-CN" sz="2400" b="1" u="sng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endParaRPr lang="en-US" altLang="zh-CN" sz="2400" b="1" u="sng">
              <a:solidFill>
                <a:schemeClr val="tx1"/>
              </a:solidFill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3. 1928---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</a:t>
            </a: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1937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年，苏联先后完成了</a:t>
            </a:r>
            <a:r>
              <a:rPr lang="zh-CN" altLang="en-US" sz="2400" b="1" u="sng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      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，由落后的</a:t>
            </a:r>
            <a:r>
              <a:rPr lang="zh-CN" altLang="en-US" sz="2400" b="1" u="sng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变成了</a:t>
            </a:r>
            <a:r>
              <a:rPr lang="en-US" altLang="zh-CN" sz="2400" b="1" u="sng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</a:t>
            </a: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.</a:t>
            </a:r>
            <a:r>
              <a:rPr lang="zh-CN" altLang="en-US" sz="2400" b="1" u="sng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</a:t>
            </a:r>
            <a:endParaRPr lang="zh-CN" altLang="en-US" sz="2400" b="1" u="sng">
              <a:solidFill>
                <a:schemeClr val="tx1"/>
              </a:solidFill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4.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为了解决粮食问题，</a:t>
            </a: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20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世纪</a:t>
            </a:r>
            <a:r>
              <a:rPr lang="en-US" altLang="zh-CN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30</a:t>
            </a:r>
            <a:r>
              <a:rPr lang="zh-CN" altLang="en-US" sz="2400" b="1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年代初，苏联开始进行大规模的</a:t>
            </a:r>
            <a:r>
              <a:rPr lang="zh-CN" altLang="en-US" sz="2400" b="1" u="sng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        </a:t>
            </a:r>
            <a:endParaRPr lang="zh-CN" altLang="en-US" sz="2400" b="1" u="sng">
              <a:solidFill>
                <a:schemeClr val="tx1"/>
              </a:solidFill>
              <a:uFill>
                <a:solidFill>
                  <a:schemeClr val="tx1"/>
                </a:solidFill>
              </a:u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u="sng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   </a:t>
            </a:r>
            <a:r>
              <a:rPr lang="zh-CN" altLang="en-US" sz="2400" b="1" u="sng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</a:t>
            </a:r>
            <a:endParaRPr lang="zh-CN" altLang="en-US" sz="2400" b="1" u="sng">
              <a:solidFill>
                <a:schemeClr val="tx1"/>
              </a:solidFill>
              <a:uFill>
                <a:solidFill>
                  <a:schemeClr val="tx1"/>
                </a:solidFill>
              </a:u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5.</a:t>
            </a:r>
            <a:r>
              <a:rPr lang="zh-CN" altLang="en-US" sz="2400" b="1"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</a:t>
            </a:r>
            <a:r>
              <a:rPr lang="en-US" altLang="zh-CN" sz="2400" b="1"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1936</a:t>
            </a:r>
            <a:r>
              <a:rPr lang="zh-CN" altLang="en-US" sz="2400" b="1"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年，苏联公布了</a:t>
            </a:r>
            <a:r>
              <a:rPr lang="zh-CN" altLang="en-US" sz="2400" b="1" u="sng"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    </a:t>
            </a:r>
            <a:r>
              <a:rPr lang="zh-CN" altLang="en-US" sz="2400" b="1"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标志着</a:t>
            </a:r>
            <a:r>
              <a:rPr lang="zh-CN" altLang="en-US" sz="2400" b="1" u="sng"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           </a:t>
            </a:r>
            <a:r>
              <a:rPr lang="zh-CN" altLang="en-US" sz="2400" b="1"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的形成</a:t>
            </a:r>
            <a:r>
              <a:rPr lang="zh-CN" altLang="en-US" sz="2400" b="1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。</a:t>
            </a:r>
            <a:endParaRPr lang="zh-CN" altLang="en-US" sz="2400" b="1">
              <a:solidFill>
                <a:schemeClr val="tx1"/>
              </a:solidFill>
              <a:uFill>
                <a:solidFill>
                  <a:schemeClr val="tx1"/>
                </a:solidFill>
              </a:u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在特定的历史条件下形成的</a:t>
            </a:r>
            <a:r>
              <a:rPr lang="zh-CN" altLang="en-US" sz="2400" b="1" u="sng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</a:t>
            </a:r>
            <a:r>
              <a:rPr lang="zh-CN" altLang="en-US" sz="2400" b="1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促进了</a:t>
            </a:r>
            <a:r>
              <a:rPr lang="zh-CN" altLang="en-US" sz="2400" b="1" u="sng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</a:t>
            </a:r>
            <a:r>
              <a:rPr lang="zh-CN" altLang="en-US" sz="2400" b="1" u="sng">
                <a:solidFill>
                  <a:schemeClr val="tx1"/>
                </a:solidFill>
                <a:uFill>
                  <a:solidFill>
                    <a:srgbClr val="FF0000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</a:t>
            </a:r>
            <a:r>
              <a:rPr lang="zh-CN" altLang="en-US" sz="2400" b="1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    快速发展</a:t>
            </a:r>
            <a:r>
              <a:rPr lang="en-US" altLang="zh-CN" sz="2400" b="1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,</a:t>
            </a:r>
            <a:r>
              <a:rPr lang="zh-CN" altLang="en-US" sz="2400" b="1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也为苏联军民夺取了</a:t>
            </a:r>
            <a:r>
              <a:rPr lang="zh-CN" altLang="en-US" sz="2400" b="1" u="sng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          </a:t>
            </a:r>
            <a:r>
              <a:rPr lang="zh-CN" altLang="en-US" sz="2400" b="1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发挥了重要作用。 </a:t>
            </a:r>
            <a:r>
              <a:rPr lang="zh-CN" altLang="en-US" sz="2400" b="1" u="sng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  </a:t>
            </a:r>
            <a:r>
              <a:rPr lang="zh-CN" altLang="en-US" sz="2400" b="1">
                <a:solidFill>
                  <a:schemeClr val="tx1"/>
                </a:solidFill>
                <a:uFill>
                  <a:solidFill>
                    <a:schemeClr val="tx1"/>
                  </a:solidFill>
                </a:uFill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</a:t>
            </a:r>
            <a:endParaRPr lang="zh-CN" altLang="en-US" sz="2400" b="1">
              <a:solidFill>
                <a:schemeClr val="tx1"/>
              </a:solidFill>
              <a:uFill>
                <a:solidFill>
                  <a:schemeClr val="tx1"/>
                </a:solidFill>
              </a:uFill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r>
              <a:rPr lang="zh-CN" altLang="en-US" b="1" u="sng">
                <a:solidFill>
                  <a:schemeClr val="tx1"/>
                </a:solidFill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</a:t>
            </a:r>
            <a:r>
              <a:rPr lang="zh-CN" altLang="en-US" u="sng">
                <a:solidFill>
                  <a:schemeClr val="tx1"/>
                </a:solidFill>
                <a:uFillTx/>
              </a:rPr>
              <a:t>          </a:t>
            </a:r>
            <a:endParaRPr lang="zh-CN" altLang="en-US" u="sng">
              <a:solidFill>
                <a:schemeClr val="tx1"/>
              </a:solidFill>
              <a:uFillTx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927600" y="1212850"/>
            <a:ext cx="21894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新经济政策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474720" y="1870075"/>
            <a:ext cx="11690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苏联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59780" y="2330450"/>
            <a:ext cx="20599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两个</a:t>
            </a:r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五年计划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0805" y="2952115"/>
            <a:ext cx="11042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农业国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3556635" y="2952115"/>
            <a:ext cx="23031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强大的工业国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380365" y="3982085"/>
            <a:ext cx="23069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农业集体化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474720" y="4608830"/>
            <a:ext cx="126873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新宪法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859780" y="4608830"/>
            <a:ext cx="14789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苏联模式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79875" y="5069205"/>
            <a:ext cx="1407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苏联模式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383020" y="5069205"/>
            <a:ext cx="21596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苏联经济社会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359275" y="5612765"/>
            <a:ext cx="26739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反法西斯战争胜利</a:t>
            </a:r>
            <a:endParaRPr lang="zh-CN" altLang="en-US" sz="2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  <p:bldP spid="10" grpId="0"/>
      <p:bldP spid="12" grpId="0"/>
      <p:bldP spid="13" grpId="0"/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4113" name="组合 4"/>
          <p:cNvGrpSpPr/>
          <p:nvPr/>
        </p:nvGrpSpPr>
        <p:grpSpPr>
          <a:xfrm>
            <a:off x="12700" y="-4762"/>
            <a:ext cx="9120188" cy="560387"/>
            <a:chOff x="-21" y="93"/>
            <a:chExt cx="14363" cy="882"/>
          </a:xfrm>
        </p:grpSpPr>
        <p:pic>
          <p:nvPicPr>
            <p:cNvPr id="4114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圆角矩形 6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8" name="圆角矩形 7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95" y="749935"/>
            <a:ext cx="8996045" cy="2120900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805180" y="3168015"/>
            <a:ext cx="192341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不可能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，</a:t>
            </a:r>
            <a:endParaRPr lang="zh-CN" altLang="en-US" sz="28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58750" y="3895725"/>
            <a:ext cx="870394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当时为了巩固政权，实行的是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战时共产主义政策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，包括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余粮收集制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、取消自由贸易、由国家统一分配一切生活必需品等。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179382" y="260350"/>
            <a:ext cx="8964618" cy="16300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r>
              <a:rPr lang="en-US" altLang="zh-CN" sz="2800" b="1" noProof="1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     </a:t>
            </a:r>
            <a:r>
              <a:rPr lang="zh-CN" altLang="en-US" sz="2400" b="1" noProof="1" dirty="0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材料</a:t>
            </a:r>
            <a:r>
              <a:rPr lang="en-US" altLang="zh-CN" sz="2400" b="1" noProof="1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3</a:t>
            </a:r>
            <a:r>
              <a:rPr lang="zh-CN" altLang="en-US" sz="2400" b="1" noProof="1" dirty="0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：国内战争结束后，</a:t>
            </a:r>
            <a:r>
              <a:rPr lang="zh-CN" altLang="en-US" sz="2400" b="1" noProof="1" dirty="0">
                <a:solidFill>
                  <a:srgbClr val="FC3722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余粮收集制</a:t>
            </a:r>
            <a:r>
              <a:rPr lang="zh-CN" altLang="en-US" sz="2400" b="1" noProof="1" dirty="0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非但没有取消，反而强化了</a:t>
            </a:r>
            <a:r>
              <a:rPr lang="en-US" altLang="zh-CN" sz="2400" b="1" noProof="1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…… 1920</a:t>
            </a:r>
            <a:r>
              <a:rPr lang="zh-CN" altLang="en-US" sz="2400" b="1" noProof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年余粮征集额</a:t>
            </a:r>
            <a:r>
              <a:rPr lang="zh-CN" altLang="en-US" sz="2400" b="1" noProof="1" dirty="0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的增加，是我们无力负担的，农村缺少鞋子、衣服和日用品。这种越来越严厉的无偿征购，农民已不堪忍受，农民的不满演变为</a:t>
            </a:r>
            <a:r>
              <a:rPr lang="zh-CN" altLang="en-US" sz="2400" b="1" noProof="1" dirty="0">
                <a:solidFill>
                  <a:srgbClr val="FC3722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农民暴动</a:t>
            </a:r>
            <a:r>
              <a:rPr lang="zh-CN" altLang="en-US" sz="2400" b="1" noProof="1" dirty="0"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的事件。</a:t>
            </a:r>
            <a:endParaRPr lang="zh-CN" altLang="en-US" sz="2400" b="1" noProof="1" dirty="0">
              <a:latin typeface="等线" panose="02010600030101010101" pitchFamily="2" charset="-122"/>
            </a:endParaRPr>
          </a:p>
        </p:txBody>
      </p:sp>
      <p:sp>
        <p:nvSpPr>
          <p:cNvPr id="10242" name="Text Box 3"/>
          <p:cNvSpPr txBox="1"/>
          <p:nvPr/>
        </p:nvSpPr>
        <p:spPr>
          <a:xfrm>
            <a:off x="88900" y="2049463"/>
            <a:ext cx="8964613" cy="822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      材料</a:t>
            </a:r>
            <a:r>
              <a:rPr lang="en-US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4</a:t>
            </a:r>
            <a:r>
              <a:rPr lang="zh-CN" altLang="en-US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：而工人因生活条件的恶化也日益不满。</a:t>
            </a:r>
            <a:r>
              <a:rPr lang="en-US" altLang="zh-CN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1921</a:t>
            </a:r>
            <a:r>
              <a:rPr lang="zh-CN" altLang="en-US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年春，在彼得格勒、莫斯科等城市发生了</a:t>
            </a:r>
            <a:r>
              <a:rPr lang="zh-CN" altLang="en-US" sz="2400" b="1" dirty="0">
                <a:solidFill>
                  <a:srgbClr val="FF6600"/>
                </a:solidFill>
                <a:latin typeface="等线" panose="02010600030101010101" pitchFamily="2" charset="-122"/>
                <a:ea typeface="等线" panose="02010600030101010101" pitchFamily="2" charset="-122"/>
              </a:rPr>
              <a:t>工人罢工和抗议游行</a:t>
            </a:r>
            <a:r>
              <a:rPr lang="zh-CN" altLang="en-US" sz="2400" b="1" dirty="0">
                <a:latin typeface="等线" panose="02010600030101010101" pitchFamily="2" charset="-122"/>
                <a:ea typeface="等线" panose="02010600030101010101" pitchFamily="2" charset="-122"/>
              </a:rPr>
              <a:t>。</a:t>
            </a:r>
            <a:endParaRPr lang="zh-CN" altLang="en-US" sz="2400" b="1" dirty="0">
              <a:latin typeface="等线" panose="02010600030101010101" pitchFamily="2" charset="-122"/>
              <a:ea typeface="等线" panose="02010600030101010101" pitchFamily="2" charset="-122"/>
            </a:endParaRPr>
          </a:p>
        </p:txBody>
      </p:sp>
      <p:sp>
        <p:nvSpPr>
          <p:cNvPr id="10243" name="Text Box 6"/>
          <p:cNvSpPr txBox="1"/>
          <p:nvPr/>
        </p:nvSpPr>
        <p:spPr>
          <a:xfrm>
            <a:off x="1314450" y="2871788"/>
            <a:ext cx="5508625" cy="51911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材料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、材料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4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charset="-122"/>
              </a:rPr>
              <a:t>说明了什么？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88900" y="4456113"/>
            <a:ext cx="9144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p>
            <a:pPr fontAlgn="base">
              <a:spcBef>
                <a:spcPct val="50000"/>
              </a:spcBef>
            </a:pPr>
            <a:r>
              <a:rPr lang="zh-CN" altLang="en-US" sz="2800" b="1" strike="noStrike" noProof="1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国内战争结束后继续推行</a:t>
            </a:r>
            <a:r>
              <a:rPr lang="zh-CN" altLang="en-US" sz="2800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战时共产主义政策损害了人民经济利益</a:t>
            </a:r>
            <a:r>
              <a:rPr lang="zh-CN" altLang="en-US" sz="2800" b="1" strike="noStrike" noProof="1" dirty="0">
                <a:solidFill>
                  <a:srgbClr val="FF0000"/>
                </a:solidFill>
                <a:latin typeface="等线" panose="02010600030101010101" pitchFamily="2" charset="-122"/>
                <a:ea typeface="等线" panose="02010600030101010101" pitchFamily="2" charset="-122"/>
                <a:cs typeface="+mn-cs"/>
              </a:rPr>
              <a:t>，引起了不满。该政策已不适应社会发展的需要。</a:t>
            </a:r>
            <a:endParaRPr lang="zh-CN" altLang="en-US" sz="2800" b="1" strike="noStrike" noProof="1" dirty="0">
              <a:solidFill>
                <a:srgbClr val="FF0000"/>
              </a:solidFill>
              <a:latin typeface="等线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1026" name="对象 1"/>
          <p:cNvGraphicFramePr>
            <a:graphicFrameLocks noChangeAspect="1"/>
          </p:cNvGraphicFramePr>
          <p:nvPr/>
        </p:nvGraphicFramePr>
        <p:xfrm>
          <a:off x="580549" y="1464469"/>
          <a:ext cx="3310890" cy="23298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4893310" imgH="4222115" progId="MSGraph.Chart.8">
                  <p:embed/>
                </p:oleObj>
              </mc:Choice>
              <mc:Fallback>
                <p:oleObj name="" r:id="rId1" imgW="4893310" imgH="4222115" progId="MSGraph.Char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580549" y="1464469"/>
                        <a:ext cx="3310890" cy="232981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31" descr="QQ截图201403160819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17031" y="1574006"/>
            <a:ext cx="3561160" cy="17811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 Box 41"/>
          <p:cNvSpPr txBox="1">
            <a:spLocks noChangeArrowheads="1"/>
          </p:cNvSpPr>
          <p:nvPr/>
        </p:nvSpPr>
        <p:spPr bwMode="auto">
          <a:xfrm>
            <a:off x="499745" y="990600"/>
            <a:ext cx="3212465" cy="3683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1917—1920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年苏俄粮食</a:t>
            </a:r>
            <a:r>
              <a:rPr kumimoji="0" lang="zh-CN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征购量</a:t>
            </a:r>
            <a:endParaRPr kumimoji="0" lang="zh-CN" altLang="en-US" sz="1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5" name="Text Box 41"/>
          <p:cNvSpPr txBox="1">
            <a:spLocks noChangeArrowheads="1"/>
          </p:cNvSpPr>
          <p:nvPr/>
        </p:nvSpPr>
        <p:spPr bwMode="auto">
          <a:xfrm>
            <a:off x="4928235" y="990600"/>
            <a:ext cx="3034665" cy="3683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1913—1921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年苏俄粮食</a:t>
            </a:r>
            <a:r>
              <a:rPr kumimoji="0" lang="zh-CN" alt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ea"/>
                <a:ea typeface="+mn-ea"/>
                <a:cs typeface="+mn-cs"/>
              </a:rPr>
              <a:t>产量</a:t>
            </a:r>
            <a:endParaRPr kumimoji="0" lang="zh-CN" altLang="en-US" sz="1800" b="1" i="0" u="sng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ea"/>
              <a:ea typeface="+mn-ea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35255" y="3794125"/>
            <a:ext cx="8910955" cy="82994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p>
            <a:pPr indent="0">
              <a:spcBef>
                <a:spcPct val="20000"/>
              </a:spcBef>
              <a:buNone/>
            </a:pPr>
            <a:r>
              <a:rPr lang="zh-CN" altLang="en-US" sz="24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农民不堪忍受越来越严重的无偿征购，有意减产，以抗拒粮食征集。导致俄国</a:t>
            </a:r>
            <a:r>
              <a:rPr lang="en-US" altLang="zh-CN" sz="24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1920</a:t>
            </a:r>
            <a:r>
              <a:rPr lang="zh-CN" altLang="en-US" sz="24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年的粮食产量只有</a:t>
            </a:r>
            <a:r>
              <a:rPr lang="en-US" altLang="zh-CN" sz="24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1913</a:t>
            </a:r>
            <a:r>
              <a:rPr lang="zh-CN" altLang="en-US" sz="24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年的一半</a:t>
            </a:r>
            <a:r>
              <a:rPr lang="en-US" altLang="zh-CN" sz="2400" dirty="0">
                <a:solidFill>
                  <a:srgbClr val="0D0D0D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……</a:t>
            </a:r>
            <a:endParaRPr lang="en-US" altLang="zh-CN" sz="2400" dirty="0">
              <a:solidFill>
                <a:srgbClr val="0D0D0D"/>
              </a:solidFill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226435" y="1358900"/>
            <a:ext cx="2729230" cy="768350"/>
          </a:xfrm>
          <a:prstGeom prst="rect">
            <a:avLst/>
          </a:prstGeom>
          <a:solidFill>
            <a:srgbClr val="FBCE66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经济危机</a:t>
            </a:r>
            <a:endParaRPr lang="zh-CN" altLang="en-US" sz="4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16205" y="4904105"/>
            <a:ext cx="8910955" cy="829945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农产品和原料短缺，导致多数工厂停产，1920年的工业产值只有战前的13%，煤和钢铁产量只有1917年的28%和4%。</a:t>
            </a:r>
            <a:r>
              <a:rPr lang="en-US" altLang="zh-CN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……</a:t>
            </a:r>
            <a:endParaRPr lang="en-US" altLang="zh-CN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4113" name="组合 4"/>
          <p:cNvGrpSpPr/>
          <p:nvPr/>
        </p:nvGrpSpPr>
        <p:grpSpPr>
          <a:xfrm>
            <a:off x="12700" y="-4762"/>
            <a:ext cx="9120188" cy="560387"/>
            <a:chOff x="-21" y="93"/>
            <a:chExt cx="14363" cy="882"/>
          </a:xfrm>
        </p:grpSpPr>
        <p:pic>
          <p:nvPicPr>
            <p:cNvPr id="4114" name="图片 1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圆角矩形 6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8" name="圆角矩形 7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1" bldLvl="0" animBg="1"/>
      <p:bldP spid="4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215424" y="1435100"/>
            <a:ext cx="5469255" cy="23533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marR="0" lvl="0" indent="4572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1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1921</a:t>
            </a:r>
            <a:r>
              <a:rPr kumimoji="0" lang="zh-CN" altLang="en-US" sz="21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年春，在彼得格勒、莫斯科等城市发生了</a:t>
            </a:r>
            <a:r>
              <a:rPr kumimoji="0" lang="zh-CN" altLang="en-US" sz="2100" b="1" i="0" u="sng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工人罢工和抗议游行</a:t>
            </a:r>
            <a:r>
              <a:rPr kumimoji="0" lang="zh-CN" altLang="en-US" sz="21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。更为严重的是，</a:t>
            </a:r>
            <a:r>
              <a:rPr kumimoji="0" lang="en-US" altLang="zh-CN" sz="21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</a:t>
            </a:r>
            <a:r>
              <a:rPr kumimoji="0" lang="zh-CN" altLang="en-US" sz="21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月</a:t>
            </a:r>
            <a:r>
              <a:rPr kumimoji="0" lang="en-US" altLang="zh-CN" sz="21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28</a:t>
            </a:r>
            <a:r>
              <a:rPr kumimoji="0" lang="zh-CN" altLang="en-US" sz="21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日发生了喀琅施塔得</a:t>
            </a:r>
            <a:r>
              <a:rPr kumimoji="0" lang="zh-CN" altLang="en-US" sz="2100" b="1" i="0" u="sng" strike="noStrike" kern="1200" cap="none" spc="0" normalizeH="0" baseline="0" noProof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水兵叛乱</a:t>
            </a:r>
            <a:r>
              <a:rPr kumimoji="0" lang="zh-CN" altLang="en-US" sz="21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，他们抛出了“贸易自由”</a:t>
            </a:r>
            <a:r>
              <a:rPr kumimoji="0" lang="zh-CN" altLang="en-US" sz="2100" b="1" i="0" u="none" strike="noStrike" kern="1200" cap="none" spc="0" normalizeH="0" baseline="0" noProof="0">
                <a:ln>
                  <a:noFill/>
                </a:ln>
                <a:solidFill>
                  <a:srgbClr val="66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“</a:t>
            </a:r>
            <a:r>
              <a:rPr kumimoji="0" lang="zh-CN" altLang="en-US" sz="2100" b="1" i="0" u="sng" strike="noStrike" kern="1200" cap="none" spc="0" normalizeH="0" baseline="0" noProof="0">
                <a:ln>
                  <a:noFill/>
                </a:ln>
                <a:solidFill>
                  <a:srgbClr val="66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拥护不要共产党人参加的苏维埃</a:t>
            </a:r>
            <a:r>
              <a:rPr kumimoji="0" lang="zh-CN" altLang="en-US" sz="2100" b="1" i="0" u="none" strike="noStrike" kern="1200" cap="none" spc="0" normalizeH="0" baseline="0" noProof="0">
                <a:ln>
                  <a:noFill/>
                </a:ln>
                <a:solidFill>
                  <a:srgbClr val="6600FF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”</a:t>
            </a:r>
            <a:r>
              <a:rPr kumimoji="0" lang="zh-CN" altLang="en-US" sz="21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。参加叛乱的水兵大部分来自农村，他们的情绪反映了农民是何等的不满。</a:t>
            </a:r>
            <a:endParaRPr kumimoji="0" lang="zh-CN" altLang="en-US" sz="21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6" name="Picture 17" descr="图片1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788660" y="622935"/>
            <a:ext cx="3260090" cy="37414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Rectangle 3"/>
          <p:cNvSpPr/>
          <p:nvPr/>
        </p:nvSpPr>
        <p:spPr>
          <a:xfrm>
            <a:off x="215424" y="4469606"/>
            <a:ext cx="8709660" cy="1383665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eaLnBrk="0" hangingPunct="0"/>
            <a:r>
              <a:rPr lang="zh-CN" altLang="zh-CN" sz="2100" b="1" dirty="0">
                <a:latin typeface="宋体" panose="02010600030101010101" pitchFamily="2" charset="-122"/>
              </a:rPr>
              <a:t>[资料]    </a:t>
            </a:r>
            <a:endParaRPr lang="zh-CN" altLang="zh-CN" sz="2100" b="1" dirty="0">
              <a:latin typeface="宋体" panose="02010600030101010101" pitchFamily="2" charset="-122"/>
            </a:endParaRPr>
          </a:p>
          <a:p>
            <a:pPr eaLnBrk="0" hangingPunct="0"/>
            <a:r>
              <a:rPr lang="zh-CN" altLang="zh-CN" sz="2100" b="1" dirty="0">
                <a:latin typeface="宋体" panose="02010600030101010101" pitchFamily="2" charset="-122"/>
              </a:rPr>
              <a:t>    我们计划……用</a:t>
            </a:r>
            <a:r>
              <a:rPr lang="zh-CN" altLang="zh-CN" sz="21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无产阶级国家直接下命令的办法</a:t>
            </a:r>
            <a:r>
              <a:rPr lang="zh-CN" altLang="zh-CN" sz="2100" b="1" dirty="0">
                <a:latin typeface="宋体" panose="02010600030101010101" pitchFamily="2" charset="-122"/>
              </a:rPr>
              <a:t>在一个</a:t>
            </a:r>
            <a:r>
              <a:rPr lang="zh-CN" altLang="zh-CN" sz="21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小农国家</a:t>
            </a:r>
            <a:r>
              <a:rPr lang="zh-CN" altLang="zh-CN" sz="2100" b="1" dirty="0">
                <a:latin typeface="宋体" panose="02010600030101010101" pitchFamily="2" charset="-122"/>
              </a:rPr>
              <a:t>里按共产主义原则来调整国家的产品生产和分配。现实生活说明我们</a:t>
            </a:r>
            <a:r>
              <a:rPr lang="zh-CN" altLang="zh-CN" sz="21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错了</a:t>
            </a:r>
            <a:r>
              <a:rPr lang="zh-CN" altLang="zh-CN" sz="2100" b="1" dirty="0">
                <a:latin typeface="宋体" panose="02010600030101010101" pitchFamily="2" charset="-122"/>
              </a:rPr>
              <a:t>。                       </a:t>
            </a:r>
            <a:r>
              <a:rPr lang="en-US" altLang="zh-CN" sz="2100" b="1" dirty="0">
                <a:latin typeface="宋体" panose="02010600030101010101" pitchFamily="2" charset="-122"/>
              </a:rPr>
              <a:t>                           </a:t>
            </a:r>
            <a:r>
              <a:rPr lang="zh-CN" altLang="zh-CN" sz="2100" b="1" dirty="0">
                <a:latin typeface="宋体" panose="02010600030101010101" pitchFamily="2" charset="-122"/>
              </a:rPr>
              <a:t>──列宁</a:t>
            </a:r>
            <a:endParaRPr lang="zh-CN" altLang="zh-CN" sz="2100" b="1" dirty="0">
              <a:latin typeface="宋体" panose="02010600030101010101" pitchFamily="2" charset="-122"/>
            </a:endParaRPr>
          </a:p>
        </p:txBody>
      </p:sp>
      <p:sp>
        <p:nvSpPr>
          <p:cNvPr id="9" name="对话气泡: 椭圆形 1"/>
          <p:cNvSpPr/>
          <p:nvPr/>
        </p:nvSpPr>
        <p:spPr>
          <a:xfrm>
            <a:off x="2014617" y="3890725"/>
            <a:ext cx="2590800" cy="889397"/>
          </a:xfrm>
          <a:prstGeom prst="wedgeEllipseCallout">
            <a:avLst>
              <a:gd name="adj1" fmla="val 22085"/>
              <a:gd name="adj2" fmla="val 6126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战时共产主义政策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2536190" y="623570"/>
            <a:ext cx="2628265" cy="768350"/>
          </a:xfrm>
          <a:prstGeom prst="rect">
            <a:avLst/>
          </a:prstGeom>
          <a:solidFill>
            <a:srgbClr val="FBCE66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4400" b="1">
                <a:solidFill>
                  <a:srgbClr val="C00000"/>
                </a:solidFill>
                <a:latin typeface="隶书" panose="02010509060101010101" charset="-122"/>
                <a:ea typeface="隶书" panose="02010509060101010101" charset="-122"/>
              </a:rPr>
              <a:t>政治危机</a:t>
            </a:r>
            <a:endParaRPr lang="zh-CN" altLang="en-US" sz="4400" b="1">
              <a:solidFill>
                <a:srgbClr val="C00000"/>
              </a:solidFill>
              <a:latin typeface="隶书" panose="02010509060101010101" charset="-122"/>
              <a:ea typeface="隶书" panose="02010509060101010101" charset="-122"/>
            </a:endParaRPr>
          </a:p>
        </p:txBody>
      </p:sp>
      <p:grpSp>
        <p:nvGrpSpPr>
          <p:cNvPr id="4113" name="组合 4"/>
          <p:cNvGrpSpPr/>
          <p:nvPr/>
        </p:nvGrpSpPr>
        <p:grpSpPr>
          <a:xfrm>
            <a:off x="12700" y="-4762"/>
            <a:ext cx="9120188" cy="560387"/>
            <a:chOff x="-21" y="93"/>
            <a:chExt cx="14363" cy="882"/>
          </a:xfrm>
        </p:grpSpPr>
        <p:pic>
          <p:nvPicPr>
            <p:cNvPr id="4114" name="图片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" name="圆角矩形 1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5" name="圆角矩形 4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0" name="圆角矩形 9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8" grpId="0" bldLvl="0" animBg="1"/>
      <p:bldP spid="9" grpId="0" bldLvl="0" animBg="1"/>
      <p:bldP spid="3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4113" name="组合 4"/>
          <p:cNvGrpSpPr/>
          <p:nvPr/>
        </p:nvGrpSpPr>
        <p:grpSpPr>
          <a:xfrm>
            <a:off x="12700" y="-4762"/>
            <a:ext cx="9120188" cy="560387"/>
            <a:chOff x="-21" y="93"/>
            <a:chExt cx="14363" cy="882"/>
          </a:xfrm>
        </p:grpSpPr>
        <p:pic>
          <p:nvPicPr>
            <p:cNvPr id="4114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圆角矩形 6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8" name="圆角矩形 7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36525" y="555625"/>
            <a:ext cx="32162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一、新经济政策</a:t>
            </a:r>
            <a:endParaRPr lang="zh-CN" altLang="en-US" sz="24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36525" y="755650"/>
            <a:ext cx="2776220" cy="30460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20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1.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背景（原因）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：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2.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时间：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3.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目的：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400" b="1">
                <a:latin typeface="微软雅黑" panose="020B0503020204020204" charset="-122"/>
                <a:ea typeface="微软雅黑" panose="020B0503020204020204" charset="-122"/>
              </a:rPr>
              <a:t>4.</a:t>
            </a:r>
            <a:r>
              <a:rPr lang="zh-CN" altLang="en-US" sz="2400" b="1">
                <a:latin typeface="微软雅黑" panose="020B0503020204020204" charset="-122"/>
                <a:ea typeface="微软雅黑" panose="020B0503020204020204" charset="-122"/>
              </a:rPr>
              <a:t>内容：</a:t>
            </a:r>
            <a:endParaRPr lang="zh-CN" altLang="en-US" sz="2400" b="1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448276" y="1853883"/>
            <a:ext cx="2184559" cy="414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p>
            <a:pPr fontAlgn="base">
              <a:spcBef>
                <a:spcPct val="50000"/>
              </a:spcBef>
            </a:pPr>
            <a:r>
              <a:rPr lang="en-US" altLang="zh-CN" sz="2100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1921</a:t>
            </a:r>
            <a:r>
              <a:rPr lang="zh-CN" altLang="en-US" sz="2100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年春</a:t>
            </a:r>
            <a:endParaRPr lang="zh-CN" altLang="en-US" sz="2100" b="1" strike="noStrik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49375" y="2556510"/>
            <a:ext cx="6311900" cy="4140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 anchor="t">
            <a:spAutoFit/>
            <a:scene3d>
              <a:camera prst="orthographicFront"/>
              <a:lightRig rig="threePt" dir="t"/>
            </a:scene3d>
          </a:bodyPr>
          <a:p>
            <a:pPr algn="l" fontAlgn="base"/>
            <a:r>
              <a:rPr lang="zh-CN" altLang="en-US" sz="2100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为了恢复和发展生产</a:t>
            </a:r>
            <a:r>
              <a:rPr lang="zh-CN" altLang="en-US" sz="2100" b="1" strike="noStrike" noProof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+mn-ea"/>
              </a:rPr>
              <a:t>。</a:t>
            </a:r>
            <a:endParaRPr lang="zh-CN" altLang="en-US" sz="2100" b="1" strike="noStrike" noProof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charset="-122"/>
              <a:ea typeface="微软雅黑" panose="020B0503020204020204" charset="-122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49375" y="3106420"/>
            <a:ext cx="7644765" cy="21913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fontAlgn="base">
              <a:lnSpc>
                <a:spcPct val="130000"/>
              </a:lnSpc>
            </a:pPr>
            <a:r>
              <a:rPr lang="zh-CN" altLang="en-US" sz="2100" b="1" strike="noStrike" noProof="1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</a:rPr>
              <a:t>①</a:t>
            </a:r>
            <a:r>
              <a:rPr lang="zh-CN" altLang="en-US" sz="2100" b="1" strike="noStrike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以征收粮食税代替余粮收集制；</a:t>
            </a:r>
            <a:endParaRPr lang="zh-CN" altLang="en-US" sz="2100" b="1" strike="noStrike" noProof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base">
              <a:lnSpc>
                <a:spcPct val="130000"/>
              </a:lnSpc>
            </a:pPr>
            <a:r>
              <a:rPr lang="zh-CN" altLang="en-US" sz="2100" b="1" strike="noStrike" noProof="1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</a:rPr>
              <a:t>②</a:t>
            </a:r>
            <a:r>
              <a:rPr lang="zh-CN" altLang="en-US" sz="2100" b="1" strike="noStrike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允许使用雇佣劳动力和出租土地， 农民可以自由买卖纳税后的剩余产品，实行自由贸易。</a:t>
            </a:r>
            <a:endParaRPr lang="zh-CN" altLang="en-US" sz="2100" b="1" strike="noStrike" noProof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base">
              <a:lnSpc>
                <a:spcPct val="130000"/>
              </a:lnSpc>
            </a:pPr>
            <a:r>
              <a:rPr lang="zh-CN" altLang="en-US" sz="2100" b="1" strike="noStrike" noProof="1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</a:rPr>
              <a:t>③</a:t>
            </a:r>
            <a:r>
              <a:rPr lang="zh-CN" altLang="en-US" sz="2100" b="1" strike="noStrike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允许私人经营中小企业；</a:t>
            </a:r>
            <a:endParaRPr lang="zh-CN" altLang="en-US" sz="2100" b="1" strike="noStrike" noProof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pPr fontAlgn="base">
              <a:lnSpc>
                <a:spcPct val="130000"/>
              </a:lnSpc>
            </a:pPr>
            <a:r>
              <a:rPr lang="zh-CN" altLang="en-US" sz="2100" b="1" strike="noStrike" noProof="1">
                <a:solidFill>
                  <a:srgbClr val="FF0000"/>
                </a:solidFill>
                <a:latin typeface="Calibri" panose="020F0502020204030204" charset="0"/>
                <a:ea typeface="微软雅黑" panose="020B0503020204020204" charset="-122"/>
                <a:cs typeface="微软雅黑" panose="020B0503020204020204" charset="-122"/>
              </a:rPr>
              <a:t>④</a:t>
            </a:r>
            <a:r>
              <a:rPr lang="zh-CN" altLang="en-US" sz="2100" b="1" strike="noStrike" noProof="1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实行按劳取酬的工资制</a:t>
            </a:r>
            <a:endParaRPr lang="zh-CN" altLang="en-US" sz="2100" b="1" strike="noStrike" noProof="1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ldLvl="0" animBg="1"/>
      <p:bldP spid="10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4113" name="组合 4"/>
          <p:cNvGrpSpPr/>
          <p:nvPr/>
        </p:nvGrpSpPr>
        <p:grpSpPr>
          <a:xfrm>
            <a:off x="12700" y="-4762"/>
            <a:ext cx="9120188" cy="560387"/>
            <a:chOff x="-21" y="93"/>
            <a:chExt cx="14363" cy="882"/>
          </a:xfrm>
        </p:grpSpPr>
        <p:pic>
          <p:nvPicPr>
            <p:cNvPr id="4114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圆角矩形 6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8" name="圆角矩形 7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12700" y="555625"/>
            <a:ext cx="445135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一、新经济政策</a:t>
            </a:r>
            <a:endParaRPr lang="zh-CN" altLang="en-US" sz="36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3811" name="文本框 8"/>
          <p:cNvSpPr txBox="1">
            <a:spLocks noChangeArrowheads="1"/>
          </p:cNvSpPr>
          <p:nvPr/>
        </p:nvSpPr>
        <p:spPr bwMode="auto">
          <a:xfrm>
            <a:off x="1516380" y="4993640"/>
            <a:ext cx="6993255" cy="1272540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bevel/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zh-CN" b="1" u="sng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特点</a:t>
            </a:r>
            <a:r>
              <a:rPr lang="zh-CN" altLang="zh-CN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（新）：允许多种经济成分并存</a:t>
            </a:r>
            <a:endParaRPr lang="en-US" altLang="zh-CN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  <a:p>
            <a:pPr algn="just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zh-CN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            大力发展</a:t>
            </a:r>
            <a:r>
              <a:rPr lang="zh-CN" altLang="zh-CN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商品经济</a:t>
            </a:r>
            <a:endParaRPr lang="zh-CN" altLang="zh-CN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graphicFrame>
        <p:nvGraphicFramePr>
          <p:cNvPr id="18434" name="表格 18433"/>
          <p:cNvGraphicFramePr/>
          <p:nvPr>
            <p:custDataLst>
              <p:tags r:id="rId2"/>
            </p:custDataLst>
          </p:nvPr>
        </p:nvGraphicFramePr>
        <p:xfrm>
          <a:off x="467360" y="1351280"/>
          <a:ext cx="8388350" cy="1735455"/>
        </p:xfrm>
        <a:graphic>
          <a:graphicData uri="http://schemas.openxmlformats.org/drawingml/2006/table">
            <a:tbl>
              <a:tblPr/>
              <a:tblGrid>
                <a:gridCol w="939800"/>
                <a:gridCol w="3723005"/>
                <a:gridCol w="3725545"/>
              </a:tblGrid>
              <a:tr h="559435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b="1">
                        <a:solidFill>
                          <a:srgbClr val="2A3DF0"/>
                        </a:solidFill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en-US" altLang="zh-CN" b="1">
                          <a:solidFill>
                            <a:srgbClr val="FF0000"/>
                          </a:solidFill>
                          <a:ea typeface="黑体" panose="02010609060101010101" charset="-122"/>
                        </a:rPr>
                        <a:t>    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ea typeface="黑体" panose="02010609060101010101" charset="-122"/>
                        </a:rPr>
                        <a:t>战时共产主义政策</a:t>
                      </a:r>
                      <a:endParaRPr lang="zh-CN" altLang="en-US" sz="2400" b="1">
                        <a:solidFill>
                          <a:srgbClr val="FF0000"/>
                        </a:solidFill>
                        <a:ea typeface="黑体" panose="0201060906010101010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ea typeface="黑体" panose="02010609060101010101" charset="-122"/>
                        </a:rPr>
                        <a:t>新经济政策</a:t>
                      </a:r>
                      <a:endParaRPr lang="zh-CN" altLang="en-US" sz="2400" b="1">
                        <a:solidFill>
                          <a:srgbClr val="FF0000"/>
                        </a:solidFill>
                        <a:ea typeface="黑体" panose="02010609060101010101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7602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2400" b="1">
                          <a:solidFill>
                            <a:srgbClr val="FF0000"/>
                          </a:solidFill>
                          <a:ea typeface="黑体" panose="02010609060101010101" charset="-122"/>
                        </a:rPr>
                        <a:t>内容</a:t>
                      </a:r>
                      <a:endParaRPr lang="zh-CN" altLang="en-US" b="1">
                        <a:solidFill>
                          <a:srgbClr val="FF0000"/>
                        </a:solidFill>
                        <a:ea typeface="黑体" panose="02010609060101010101" charset="-122"/>
                      </a:endParaRPr>
                    </a:p>
                    <a:p>
                      <a:pPr marL="0" lvl="0" indent="0" algn="ctr">
                        <a:buNone/>
                      </a:pPr>
                      <a:endParaRPr lang="zh-CN" altLang="en-US" b="1">
                        <a:solidFill>
                          <a:srgbClr val="FF0000"/>
                        </a:solidFill>
                        <a:ea typeface="黑体" panose="02010609060101010101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2000" b="1">
                        <a:solidFill>
                          <a:srgbClr val="2A3DF0"/>
                        </a:solidFill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>
                        <a:buNone/>
                      </a:pPr>
                      <a:endParaRPr sz="2000" b="1">
                        <a:solidFill>
                          <a:srgbClr val="2A3DF0"/>
                        </a:solidFill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4591" name="文本框 18447"/>
          <p:cNvSpPr txBox="1"/>
          <p:nvPr/>
        </p:nvSpPr>
        <p:spPr>
          <a:xfrm>
            <a:off x="1516380" y="2001520"/>
            <a:ext cx="3501390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20000"/>
              </a:spcBef>
            </a:pPr>
            <a:r>
              <a:rPr lang="zh-CN" altLang="en-US" sz="2000" b="1" dirty="0">
                <a:latin typeface="Arial" panose="020B0604020202020204" pitchFamily="34" charset="0"/>
                <a:ea typeface="黑体" panose="02010609060101010101" charset="-122"/>
              </a:rPr>
              <a:t>余粮收集制 ；工业国有化 ；取消自由贸易 ；实物配给制等</a:t>
            </a:r>
            <a:endParaRPr lang="zh-CN" altLang="en-US" sz="2000" b="1" dirty="0"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4592" name="文本框 18448"/>
          <p:cNvSpPr txBox="1"/>
          <p:nvPr/>
        </p:nvSpPr>
        <p:spPr>
          <a:xfrm>
            <a:off x="5148580" y="2124710"/>
            <a:ext cx="3675380" cy="7683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lnSpc>
                <a:spcPct val="110000"/>
              </a:lnSpc>
            </a:pPr>
            <a:r>
              <a:rPr lang="zh-CN" altLang="en-US" sz="20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charset="-122"/>
              </a:rPr>
              <a:t>固定的粮食税；实行自由贸易； 劳取酬的工资制等</a:t>
            </a:r>
            <a:endParaRPr lang="zh-CN" altLang="en-US" sz="20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2" name="矩形 3"/>
          <p:cNvSpPr>
            <a:spLocks noChangeArrowheads="1"/>
          </p:cNvSpPr>
          <p:nvPr/>
        </p:nvSpPr>
        <p:spPr bwMode="auto">
          <a:xfrm>
            <a:off x="12700" y="3225165"/>
            <a:ext cx="9008745" cy="176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noAutofit/>
          </a:bodyPr>
          <a:p>
            <a:pPr algn="dist">
              <a:lnSpc>
                <a:spcPct val="12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苏俄政府将一些国营企业租让给外国资本家经营，允许外资同苏维埃政府一起组织合营股份公司。苏俄政府还公布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《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租借条例</a:t>
            </a:r>
            <a:r>
              <a:rPr lang="en-US" altLang="zh-CN" sz="2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》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，决定把一批中小工厂和商店租借给本国公民和其他组织。</a:t>
            </a:r>
            <a:r>
              <a:rPr lang="zh-CN" altLang="en-US" sz="2400" b="1" dirty="0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</a:rPr>
              <a:t>      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   </a:t>
            </a:r>
            <a:r>
              <a:rPr lang="zh-CN" altLang="en-US" sz="2400" dirty="0"/>
              <a:t> </a:t>
            </a:r>
            <a:r>
              <a:rPr lang="en-US" altLang="zh-CN" sz="2400" dirty="0" smtClean="0"/>
              <a:t>       </a:t>
            </a:r>
            <a:r>
              <a:rPr lang="en-US" altLang="zh-CN" dirty="0" smtClean="0"/>
              <a:t>                             </a:t>
            </a:r>
            <a:r>
              <a:rPr lang="zh-CN" altLang="en-US" dirty="0"/>
              <a:t>  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81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12700" y="-4762"/>
            <a:ext cx="9120188" cy="560387"/>
            <a:chOff x="-21" y="93"/>
            <a:chExt cx="14363" cy="882"/>
          </a:xfrm>
        </p:grpSpPr>
        <p:pic>
          <p:nvPicPr>
            <p:cNvPr id="3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" name="圆角矩形 3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5" name="圆角矩形 4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6" name="圆角矩形 5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7" name="圆角矩形 6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97790" y="850265"/>
            <a:ext cx="878586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材料一 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2000" b="1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新经济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政策一执行，</a:t>
            </a:r>
            <a:r>
              <a:rPr lang="zh-CN" altLang="en-US" sz="2000" b="1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慌乱和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饥荒马上就开始平息下去了，</a:t>
            </a:r>
            <a:r>
              <a:rPr lang="zh-CN" altLang="en-US" sz="2000" b="1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城市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回复了生机，市场上的商店又</a:t>
            </a:r>
            <a:r>
              <a:rPr lang="zh-CN" altLang="en-US" sz="2000" b="1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开始</a:t>
            </a:r>
            <a:r>
              <a:rPr lang="zh-CN" altLang="en-US" sz="20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有产品供应了，物价也随之下降</a:t>
            </a:r>
            <a:r>
              <a:rPr lang="zh-CN" altLang="en-US" sz="2000" b="1" dirty="0" smtClean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了。</a:t>
            </a:r>
            <a:endParaRPr lang="zh-CN" altLang="en-US" sz="20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10" name="Group 17"/>
          <p:cNvGrpSpPr/>
          <p:nvPr/>
        </p:nvGrpSpPr>
        <p:grpSpPr bwMode="auto">
          <a:xfrm>
            <a:off x="1735724" y="2193787"/>
            <a:ext cx="3192599" cy="1375554"/>
            <a:chOff x="0" y="0"/>
            <a:chExt cx="2448" cy="2592"/>
          </a:xfrm>
        </p:grpSpPr>
        <p:sp>
          <p:nvSpPr>
            <p:cNvPr id="11" name="Line 18"/>
            <p:cNvSpPr>
              <a:spLocks noChangeShapeType="1"/>
            </p:cNvSpPr>
            <p:nvPr/>
          </p:nvSpPr>
          <p:spPr bwMode="auto">
            <a:xfrm>
              <a:off x="0" y="0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Line 19"/>
            <p:cNvSpPr>
              <a:spLocks noChangeShapeType="1"/>
            </p:cNvSpPr>
            <p:nvPr/>
          </p:nvSpPr>
          <p:spPr bwMode="auto">
            <a:xfrm>
              <a:off x="0" y="432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Line 20"/>
            <p:cNvSpPr>
              <a:spLocks noChangeShapeType="1"/>
            </p:cNvSpPr>
            <p:nvPr/>
          </p:nvSpPr>
          <p:spPr bwMode="auto">
            <a:xfrm>
              <a:off x="0" y="864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Line 21"/>
            <p:cNvSpPr>
              <a:spLocks noChangeShapeType="1"/>
            </p:cNvSpPr>
            <p:nvPr/>
          </p:nvSpPr>
          <p:spPr bwMode="auto">
            <a:xfrm>
              <a:off x="0" y="1296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Line 22"/>
            <p:cNvSpPr>
              <a:spLocks noChangeShapeType="1"/>
            </p:cNvSpPr>
            <p:nvPr/>
          </p:nvSpPr>
          <p:spPr bwMode="auto">
            <a:xfrm>
              <a:off x="0" y="1728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Line 23"/>
            <p:cNvSpPr>
              <a:spLocks noChangeShapeType="1"/>
            </p:cNvSpPr>
            <p:nvPr/>
          </p:nvSpPr>
          <p:spPr bwMode="auto">
            <a:xfrm>
              <a:off x="0" y="2160"/>
              <a:ext cx="96" cy="0"/>
            </a:xfrm>
            <a:prstGeom prst="line">
              <a:avLst/>
            </a:prstGeom>
            <a:noFill/>
            <a:ln w="28575">
              <a:solidFill>
                <a:srgbClr val="993300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Rectangle 24"/>
            <p:cNvSpPr>
              <a:spLocks noChangeArrowheads="1"/>
            </p:cNvSpPr>
            <p:nvPr/>
          </p:nvSpPr>
          <p:spPr bwMode="auto">
            <a:xfrm>
              <a:off x="240" y="432"/>
              <a:ext cx="240" cy="2160"/>
            </a:xfrm>
            <a:prstGeom prst="rect">
              <a:avLst/>
            </a:prstGeom>
            <a:solidFill>
              <a:srgbClr val="8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8" name="Rectangle 25"/>
            <p:cNvSpPr>
              <a:spLocks noChangeArrowheads="1"/>
            </p:cNvSpPr>
            <p:nvPr/>
          </p:nvSpPr>
          <p:spPr bwMode="auto">
            <a:xfrm>
              <a:off x="480" y="1248"/>
              <a:ext cx="240" cy="1344"/>
            </a:xfrm>
            <a:prstGeom prst="rect">
              <a:avLst/>
            </a:pr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19" name="Rectangle 26"/>
            <p:cNvSpPr>
              <a:spLocks noChangeArrowheads="1"/>
            </p:cNvSpPr>
            <p:nvPr/>
          </p:nvSpPr>
          <p:spPr bwMode="auto">
            <a:xfrm>
              <a:off x="720" y="0"/>
              <a:ext cx="240" cy="2592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20" name="Rectangle 27"/>
            <p:cNvSpPr>
              <a:spLocks noChangeArrowheads="1"/>
            </p:cNvSpPr>
            <p:nvPr/>
          </p:nvSpPr>
          <p:spPr bwMode="auto">
            <a:xfrm>
              <a:off x="1728" y="432"/>
              <a:ext cx="240" cy="2160"/>
            </a:xfrm>
            <a:prstGeom prst="rect">
              <a:avLst/>
            </a:prstGeom>
            <a:solidFill>
              <a:srgbClr val="8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21" name="Rectangle 28"/>
            <p:cNvSpPr>
              <a:spLocks noChangeArrowheads="1"/>
            </p:cNvSpPr>
            <p:nvPr/>
          </p:nvSpPr>
          <p:spPr bwMode="auto">
            <a:xfrm>
              <a:off x="1968" y="2160"/>
              <a:ext cx="240" cy="432"/>
            </a:xfrm>
            <a:prstGeom prst="rect">
              <a:avLst/>
            </a:prstGeom>
            <a:solidFill>
              <a:srgbClr val="008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buFontTx/>
                <a:buNone/>
              </a:pPr>
              <a:endParaRPr lang="zh-CN" altLang="en-US"/>
            </a:p>
          </p:txBody>
        </p:sp>
        <p:sp>
          <p:nvSpPr>
            <p:cNvPr id="22" name="Rectangle 29"/>
            <p:cNvSpPr>
              <a:spLocks noChangeArrowheads="1"/>
            </p:cNvSpPr>
            <p:nvPr/>
          </p:nvSpPr>
          <p:spPr bwMode="auto">
            <a:xfrm>
              <a:off x="2208" y="864"/>
              <a:ext cx="240" cy="1728"/>
            </a:xfrm>
            <a:prstGeom prst="rect">
              <a:avLst/>
            </a:prstGeom>
            <a:solidFill>
              <a:srgbClr val="00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>
                <a:buFontTx/>
                <a:buNone/>
              </a:pPr>
              <a:endParaRPr lang="zh-CN" altLang="en-US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05617" y="2234224"/>
            <a:ext cx="12548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材料二</a:t>
            </a:r>
            <a:endParaRPr lang="zh-CN" altLang="en-US" sz="2400" b="1" dirty="0">
              <a:solidFill>
                <a:srgbClr val="0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4" name="Text Box 30"/>
          <p:cNvSpPr txBox="1">
            <a:spLocks noChangeArrowheads="1"/>
          </p:cNvSpPr>
          <p:nvPr/>
        </p:nvSpPr>
        <p:spPr bwMode="auto">
          <a:xfrm>
            <a:off x="1579059" y="3768401"/>
            <a:ext cx="1752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谷物产量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sp>
        <p:nvSpPr>
          <p:cNvPr id="35" name="Text Box 31"/>
          <p:cNvSpPr txBox="1">
            <a:spLocks noChangeArrowheads="1"/>
          </p:cNvSpPr>
          <p:nvPr/>
        </p:nvSpPr>
        <p:spPr bwMode="auto">
          <a:xfrm>
            <a:off x="3525482" y="3768223"/>
            <a:ext cx="213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b="1" dirty="0">
                <a:latin typeface="Arial" panose="020B0604020202020204" pitchFamily="34" charset="0"/>
              </a:rPr>
              <a:t>工业总产量</a:t>
            </a:r>
            <a:endParaRPr lang="zh-CN" altLang="en-US" b="1" dirty="0">
              <a:latin typeface="Arial" panose="020B0604020202020204" pitchFamily="34" charset="0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5951039" y="1852679"/>
            <a:ext cx="1821513" cy="1236662"/>
            <a:chOff x="4938849" y="1548514"/>
            <a:chExt cx="1821513" cy="1236662"/>
          </a:xfrm>
        </p:grpSpPr>
        <p:grpSp>
          <p:nvGrpSpPr>
            <p:cNvPr id="25" name="Group 32"/>
            <p:cNvGrpSpPr/>
            <p:nvPr/>
          </p:nvGrpSpPr>
          <p:grpSpPr bwMode="auto">
            <a:xfrm>
              <a:off x="4938849" y="1548514"/>
              <a:ext cx="1821513" cy="1236662"/>
              <a:chOff x="0" y="0"/>
              <a:chExt cx="967" cy="779"/>
            </a:xfrm>
          </p:grpSpPr>
          <p:sp>
            <p:nvSpPr>
              <p:cNvPr id="26" name="Text Box 33"/>
              <p:cNvSpPr txBox="1">
                <a:spLocks noChangeArrowheads="1"/>
              </p:cNvSpPr>
              <p:nvPr/>
            </p:nvSpPr>
            <p:spPr bwMode="auto">
              <a:xfrm>
                <a:off x="199" y="529"/>
                <a:ext cx="768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dirty="0">
                    <a:solidFill>
                      <a:srgbClr val="FF0000"/>
                    </a:solidFill>
                    <a:latin typeface="Arial" panose="020B0604020202020204" pitchFamily="34" charset="0"/>
                  </a:rPr>
                  <a:t>1925</a:t>
                </a:r>
                <a:r>
                  <a:rPr lang="zh-CN" altLang="en-US" sz="2000" b="1" dirty="0">
                    <a:solidFill>
                      <a:srgbClr val="FF0000"/>
                    </a:solidFill>
                    <a:latin typeface="Arial" panose="020B0604020202020204" pitchFamily="34" charset="0"/>
                  </a:rPr>
                  <a:t>年</a:t>
                </a:r>
                <a:endParaRPr lang="zh-CN" altLang="en-US" sz="2000" b="1" dirty="0">
                  <a:solidFill>
                    <a:srgbClr val="FF0000"/>
                  </a:solidFill>
                  <a:latin typeface="Arial" panose="020B0604020202020204" pitchFamily="34" charset="0"/>
                </a:endParaRPr>
              </a:p>
            </p:txBody>
          </p:sp>
          <p:grpSp>
            <p:nvGrpSpPr>
              <p:cNvPr id="27" name="Group 34"/>
              <p:cNvGrpSpPr/>
              <p:nvPr/>
            </p:nvGrpSpPr>
            <p:grpSpPr bwMode="auto">
              <a:xfrm>
                <a:off x="0" y="0"/>
                <a:ext cx="960" cy="768"/>
                <a:chOff x="0" y="0"/>
                <a:chExt cx="960" cy="768"/>
              </a:xfrm>
            </p:grpSpPr>
            <p:sp>
              <p:nvSpPr>
                <p:cNvPr id="28" name="Rectangle 35"/>
                <p:cNvSpPr>
                  <a:spLocks noChangeArrowheads="1"/>
                </p:cNvSpPr>
                <p:nvPr/>
              </p:nvSpPr>
              <p:spPr bwMode="auto">
                <a:xfrm>
                  <a:off x="0" y="0"/>
                  <a:ext cx="864" cy="768"/>
                </a:xfrm>
                <a:prstGeom prst="rect">
                  <a:avLst/>
                </a:prstGeom>
                <a:noFill/>
                <a:ln w="9525">
                  <a:solidFill>
                    <a:srgbClr val="800000"/>
                  </a:solidFill>
                  <a:miter lim="800000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wrap="none" anchor="ctr"/>
                <a:lstStyle/>
                <a:p>
                  <a:pPr>
                    <a:buFontTx/>
                    <a:buNone/>
                  </a:pPr>
                  <a:endParaRPr lang="zh-CN" altLang="en-US"/>
                </a:p>
              </p:txBody>
            </p:sp>
            <p:sp>
              <p:nvSpPr>
                <p:cNvPr id="29" name="Rectangle 36"/>
                <p:cNvSpPr>
                  <a:spLocks noChangeArrowheads="1"/>
                </p:cNvSpPr>
                <p:nvPr/>
              </p:nvSpPr>
              <p:spPr bwMode="auto">
                <a:xfrm>
                  <a:off x="48" y="96"/>
                  <a:ext cx="144" cy="144"/>
                </a:xfrm>
                <a:prstGeom prst="rect">
                  <a:avLst/>
                </a:prstGeom>
                <a:solidFill>
                  <a:srgbClr val="80000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buFontTx/>
                    <a:buNone/>
                  </a:pPr>
                  <a:endParaRPr lang="zh-CN" altLang="en-US"/>
                </a:p>
              </p:txBody>
            </p:sp>
            <p:sp>
              <p:nvSpPr>
                <p:cNvPr id="30" name="Rectangle 37"/>
                <p:cNvSpPr>
                  <a:spLocks noChangeArrowheads="1"/>
                </p:cNvSpPr>
                <p:nvPr/>
              </p:nvSpPr>
              <p:spPr bwMode="auto">
                <a:xfrm>
                  <a:off x="48" y="336"/>
                  <a:ext cx="144" cy="144"/>
                </a:xfrm>
                <a:prstGeom prst="rect">
                  <a:avLst/>
                </a:prstGeom>
                <a:solidFill>
                  <a:srgbClr val="00808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>
                    <a:buFontTx/>
                    <a:buNone/>
                  </a:pPr>
                  <a:endParaRPr lang="zh-CN" altLang="en-US"/>
                </a:p>
              </p:txBody>
            </p:sp>
            <p:sp>
              <p:nvSpPr>
                <p:cNvPr id="31" name="Rectangle 38"/>
                <p:cNvSpPr>
                  <a:spLocks noChangeArrowheads="1"/>
                </p:cNvSpPr>
                <p:nvPr/>
              </p:nvSpPr>
              <p:spPr bwMode="auto">
                <a:xfrm>
                  <a:off x="48" y="576"/>
                  <a:ext cx="144" cy="144"/>
                </a:xfrm>
                <a:prstGeom prst="rect">
                  <a:avLst/>
                </a:prstGeom>
                <a:solidFill>
                  <a:srgbClr val="0000FF"/>
                </a:solidFill>
                <a:ln w="9525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>
                    <a:buFontTx/>
                    <a:buNone/>
                  </a:pPr>
                  <a:endParaRPr lang="zh-CN" altLang="en-US"/>
                </a:p>
              </p:txBody>
            </p:sp>
            <p:sp>
              <p:nvSpPr>
                <p:cNvPr id="33" name="Text Box 40"/>
                <p:cNvSpPr txBox="1">
                  <a:spLocks noChangeArrowheads="1"/>
                </p:cNvSpPr>
                <p:nvPr/>
              </p:nvSpPr>
              <p:spPr bwMode="auto">
                <a:xfrm>
                  <a:off x="192" y="278"/>
                  <a:ext cx="768" cy="25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eaLnBrk="0" hangingPunct="0"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anose="020B0604020202020204" pitchFamily="34" charset="0"/>
                    <a:defRPr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eaLnBrk="1" hangingPunct="1">
                    <a:spcBef>
                      <a:spcPct val="50000"/>
                    </a:spcBef>
                    <a:buFontTx/>
                    <a:buNone/>
                  </a:pPr>
                  <a:r>
                    <a:rPr lang="en-US" altLang="zh-CN" sz="2000" b="1" dirty="0">
                      <a:solidFill>
                        <a:srgbClr val="FF0000"/>
                      </a:solidFill>
                      <a:latin typeface="Arial" panose="020B0604020202020204" pitchFamily="34" charset="0"/>
                    </a:rPr>
                    <a:t>1920</a:t>
                  </a:r>
                  <a:r>
                    <a:rPr lang="zh-CN" altLang="en-US" sz="2000" b="1" dirty="0">
                      <a:solidFill>
                        <a:srgbClr val="FF0000"/>
                      </a:solidFill>
                      <a:latin typeface="Arial" panose="020B0604020202020204" pitchFamily="34" charset="0"/>
                    </a:rPr>
                    <a:t>年</a:t>
                  </a:r>
                  <a:endParaRPr lang="zh-CN" altLang="en-US" sz="2000" b="1" dirty="0">
                    <a:solidFill>
                      <a:srgbClr val="FF0000"/>
                    </a:solidFill>
                    <a:latin typeface="Arial" panose="020B0604020202020204" pitchFamily="34" charset="0"/>
                  </a:endParaRPr>
                </a:p>
              </p:txBody>
            </p:sp>
          </p:grpSp>
        </p:grpSp>
        <p:sp>
          <p:nvSpPr>
            <p:cNvPr id="36" name="Text Box 40"/>
            <p:cNvSpPr txBox="1">
              <a:spLocks noChangeArrowheads="1"/>
            </p:cNvSpPr>
            <p:nvPr/>
          </p:nvSpPr>
          <p:spPr bwMode="auto">
            <a:xfrm>
              <a:off x="5295996" y="1616776"/>
              <a:ext cx="1219201" cy="3968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 dirty="0" smtClean="0">
                  <a:solidFill>
                    <a:srgbClr val="FF0000"/>
                  </a:solidFill>
                  <a:latin typeface="Arial" panose="020B0604020202020204" pitchFamily="34" charset="0"/>
                </a:rPr>
                <a:t>1913</a:t>
              </a:r>
              <a:r>
                <a:rPr lang="zh-CN" altLang="en-US" sz="2000" b="1" dirty="0" smtClean="0">
                  <a:solidFill>
                    <a:srgbClr val="FF0000"/>
                  </a:solidFill>
                  <a:latin typeface="Arial" panose="020B0604020202020204" pitchFamily="34" charset="0"/>
                </a:rPr>
                <a:t>年</a:t>
              </a:r>
              <a:endParaRPr lang="zh-CN" altLang="en-US" sz="2000" b="1" dirty="0">
                <a:solidFill>
                  <a:srgbClr val="FF0000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273892" y="4162355"/>
            <a:ext cx="799805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阅读以上材料分析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新经济政策的影响是</a:t>
            </a:r>
            <a:r>
              <a:rPr lang="zh-CN" altLang="en-US" sz="24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？</a:t>
            </a:r>
            <a:endParaRPr lang="zh-CN" altLang="en-US" sz="24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246" name="Text Box 6"/>
          <p:cNvSpPr txBox="1"/>
          <p:nvPr/>
        </p:nvSpPr>
        <p:spPr>
          <a:xfrm>
            <a:off x="97790" y="1516380"/>
            <a:ext cx="8933815" cy="27495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60000"/>
              </a:lnSpc>
              <a:spcBef>
                <a:spcPct val="50000"/>
              </a:spcBef>
              <a:buSzTx/>
            </a:pPr>
            <a:r>
              <a:rPr lang="zh-CN" alt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影响</a:t>
            </a:r>
            <a:r>
              <a:rPr lang="zh-CN" altLang="en-US" sz="3600" b="1" i="1" dirty="0">
                <a:latin typeface="Times New Roman" panose="02020603050405020304" pitchFamily="18" charset="0"/>
                <a:ea typeface="黑体" panose="02010609060101010101" charset="-122"/>
              </a:rPr>
              <a:t>：新经济政策从苏联的</a:t>
            </a:r>
            <a:r>
              <a:rPr lang="zh-CN" altLang="en-US" sz="3600" b="1" i="1" u="sng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国情</a:t>
            </a:r>
            <a:r>
              <a:rPr lang="zh-CN" altLang="en-US" sz="3600" b="1" i="1" dirty="0">
                <a:latin typeface="Times New Roman" panose="02020603050405020304" pitchFamily="18" charset="0"/>
                <a:ea typeface="黑体" panose="02010609060101010101" charset="-122"/>
              </a:rPr>
              <a:t>出发，</a:t>
            </a:r>
            <a:r>
              <a:rPr lang="zh-CN" alt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调动了生产者的积极性</a:t>
            </a:r>
            <a:r>
              <a:rPr lang="zh-CN" altLang="en-US" sz="3600" b="1" i="1" dirty="0">
                <a:latin typeface="Times New Roman" panose="02020603050405020304" pitchFamily="18" charset="0"/>
                <a:ea typeface="黑体" panose="02010609060101010101" charset="-122"/>
              </a:rPr>
              <a:t>，迅速</a:t>
            </a:r>
            <a:r>
              <a:rPr lang="zh-CN" altLang="en-US" sz="3600" b="1" i="1" dirty="0">
                <a:solidFill>
                  <a:srgbClr val="0D0D0D"/>
                </a:solidFill>
                <a:latin typeface="Times New Roman" panose="02020603050405020304" pitchFamily="18" charset="0"/>
                <a:ea typeface="黑体" panose="02010609060101010101" charset="-122"/>
              </a:rPr>
              <a:t>缓解了危机，巩固了工农联盟，</a:t>
            </a:r>
            <a:r>
              <a:rPr lang="zh-CN" altLang="en-US" sz="3600" b="1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促使国民经济稳步发展</a:t>
            </a:r>
            <a:r>
              <a:rPr lang="zh-CN" altLang="en-US" sz="3600" b="1" i="1" dirty="0">
                <a:latin typeface="Times New Roman" panose="02020603050405020304" pitchFamily="18" charset="0"/>
                <a:ea typeface="黑体" panose="02010609060101010101" charset="-122"/>
              </a:rPr>
              <a:t>。</a:t>
            </a:r>
            <a:endParaRPr lang="zh-CN" altLang="en-US" sz="3600" b="1" i="1" dirty="0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273685" y="4789805"/>
            <a:ext cx="8785860" cy="134048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7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anose="020B0604030504040204" pitchFamily="34" charset="0"/>
                <a:ea typeface="华文琥珀" panose="02010800040101010101" pitchFamily="2" charset="-122"/>
                <a:cs typeface="+mn-cs"/>
              </a:rPr>
              <a:t>   </a:t>
            </a:r>
            <a:r>
              <a:rPr kumimoji="0" lang="en-US" altLang="zh-CN" sz="280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ahoma" panose="020B0604030504040204" pitchFamily="34" charset="0"/>
                <a:ea typeface="华文琥珀" panose="02010800040101010101" pitchFamily="2" charset="-122"/>
                <a:cs typeface="+mn-cs"/>
              </a:rPr>
              <a:t> </a:t>
            </a: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+mn-cs"/>
              </a:rPr>
              <a:t>新经济政策实施后，列宁说：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隶书" panose="02010509060101010101" charset="-122"/>
              <a:ea typeface="隶书" panose="02010509060101010101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6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“在战争结束的时候，俄国就像是一个被打得半死的人</a:t>
            </a:r>
            <a:r>
              <a:rPr kumimoji="0" lang="en-US" altLang="zh-CN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……</a:t>
            </a:r>
            <a:r>
              <a:rPr kumimoji="0" lang="zh-CN" altLang="en-US" sz="280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隶书" panose="02010509060101010101" charset="-122"/>
                <a:ea typeface="隶书" panose="02010509060101010101" charset="-122"/>
                <a:cs typeface="隶书" panose="02010509060101010101" charset="-122"/>
              </a:rPr>
              <a:t>而现在，谢天谢地，他居然能够拄着拐杖走动了！”</a:t>
            </a:r>
            <a:endParaRPr kumimoji="0" lang="zh-CN" altLang="en-US" sz="28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/>
                </a:outerShdw>
              </a:effectLst>
              <a:uLnTx/>
              <a:uFillTx/>
              <a:latin typeface="隶书" panose="02010509060101010101" charset="-122"/>
              <a:ea typeface="隶书" panose="02010509060101010101" charset="-122"/>
              <a:cs typeface="隶书" panose="020105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2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bldLvl="0" animBg="1"/>
      <p:bldP spid="15363" grpId="0" bldLvl="0" animBg="1"/>
      <p:bldP spid="3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66561" name="Picture 3" descr="苏联的成立与发展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125" y="2054225"/>
            <a:ext cx="6302375" cy="4181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6562" name="Text Box 4"/>
          <p:cNvSpPr txBox="1"/>
          <p:nvPr/>
        </p:nvSpPr>
        <p:spPr>
          <a:xfrm>
            <a:off x="6842125" y="2586990"/>
            <a:ext cx="2190750" cy="35382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最初入盟的是</a:t>
            </a:r>
            <a:r>
              <a:rPr lang="zh-CN" altLang="en-US" sz="28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俄罗斯联邦、外高加索联邦、乌克兰和白俄罗斯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。后来共有</a:t>
            </a:r>
            <a:r>
              <a:rPr lang="en-US" altLang="zh-CN" sz="28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15</a:t>
            </a:r>
            <a:r>
              <a:rPr lang="zh-CN" altLang="en-US" sz="2800" b="1" dirty="0">
                <a:solidFill>
                  <a:srgbClr val="0000CC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个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加盟国。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1" name="Rectangle 9"/>
          <p:cNvSpPr/>
          <p:nvPr/>
        </p:nvSpPr>
        <p:spPr>
          <a:xfrm>
            <a:off x="520700" y="935038"/>
            <a:ext cx="5829300" cy="954087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    1922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底，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苏维埃社会主义共和国联盟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成立，简称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苏联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66565" name="Picture 5" descr="苏联国旗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25" y="555625"/>
            <a:ext cx="2209800" cy="2032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144" name="组合 4"/>
          <p:cNvGrpSpPr/>
          <p:nvPr/>
        </p:nvGrpSpPr>
        <p:grpSpPr>
          <a:xfrm>
            <a:off x="12700" y="-4762"/>
            <a:ext cx="9120188" cy="560387"/>
            <a:chOff x="-21" y="93"/>
            <a:chExt cx="14363" cy="882"/>
          </a:xfrm>
        </p:grpSpPr>
        <p:pic>
          <p:nvPicPr>
            <p:cNvPr id="5145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圆角矩形 5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0" name="圆角矩形 9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22531" name="Rectangle 3"/>
          <p:cNvSpPr>
            <a:spLocks noGrp="1"/>
          </p:cNvSpPr>
          <p:nvPr/>
        </p:nvSpPr>
        <p:spPr>
          <a:xfrm>
            <a:off x="521970" y="2767330"/>
            <a:ext cx="5989320" cy="3177540"/>
          </a:xfrm>
          <a:prstGeom prst="rect">
            <a:avLst/>
          </a:prstGeom>
          <a:solidFill>
            <a:srgbClr val="FFCC00"/>
          </a:solidFill>
          <a:ln w="9525">
            <a:noFill/>
          </a:ln>
        </p:spPr>
        <p:txBody>
          <a:bodyPr anchor="t"/>
          <a:p>
            <a:pPr marL="68580">
              <a:spcBef>
                <a:spcPts val="700"/>
              </a:spcBef>
              <a:buClr>
                <a:schemeClr val="tx2"/>
              </a:buClr>
              <a:buSzPct val="95000"/>
              <a:buFont typeface="Wingdings" panose="05000000000000000000" pitchFamily="2" charset="2"/>
            </a:pPr>
            <a:r>
              <a:rPr lang="zh-CN" altLang="en-US" sz="3600" b="1" dirty="0">
                <a:ln w="28575" cmpd="sng">
                  <a:noFill/>
                  <a:prstDash val="solid"/>
                </a:ln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请注意区别：</a:t>
            </a:r>
            <a:endParaRPr lang="zh-CN" altLang="en-US" sz="3600" b="1" dirty="0">
              <a:ln w="28575" cmpd="sng">
                <a:noFill/>
                <a:prstDash val="solid"/>
              </a:ln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68580">
              <a:spcBef>
                <a:spcPts val="700"/>
              </a:spcBef>
              <a:buClr>
                <a:schemeClr val="tx2"/>
              </a:buClr>
              <a:buSzPct val="95000"/>
              <a:buFont typeface="Wingdings" panose="05000000000000000000" pitchFamily="2" charset="2"/>
            </a:pP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沙俄（</a:t>
            </a:r>
            <a:r>
              <a:rPr lang="en-US" altLang="zh-CN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1547</a:t>
            </a: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—1917</a:t>
            </a: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年）</a:t>
            </a:r>
            <a:endParaRPr lang="zh-CN" altLang="en-US" sz="3600" b="1" dirty="0">
              <a:ln w="28575" cmpd="sng">
                <a:noFill/>
                <a:prstDash val="solid"/>
              </a:ln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68580">
              <a:spcBef>
                <a:spcPts val="700"/>
              </a:spcBef>
              <a:buClr>
                <a:schemeClr val="tx2"/>
              </a:buClr>
              <a:buSzPct val="95000"/>
              <a:buFont typeface="Wingdings" panose="05000000000000000000" pitchFamily="2" charset="2"/>
            </a:pP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苏俄（</a:t>
            </a:r>
            <a:r>
              <a:rPr lang="en-US" altLang="zh-CN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1917</a:t>
            </a: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 1922</a:t>
            </a: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年）</a:t>
            </a:r>
            <a:endParaRPr lang="zh-CN" altLang="en-US" sz="3600" b="1" dirty="0">
              <a:ln w="28575" cmpd="sng">
                <a:noFill/>
                <a:prstDash val="solid"/>
              </a:ln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68580">
              <a:spcBef>
                <a:spcPts val="700"/>
              </a:spcBef>
              <a:buClr>
                <a:schemeClr val="tx2"/>
              </a:buClr>
              <a:buSzPct val="95000"/>
              <a:buFont typeface="Wingdings" panose="05000000000000000000" pitchFamily="2" charset="2"/>
            </a:pP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苏联（</a:t>
            </a:r>
            <a:r>
              <a:rPr lang="en-US" altLang="zh-CN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1922</a:t>
            </a: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—1991</a:t>
            </a: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年）</a:t>
            </a:r>
            <a:endParaRPr lang="en-US" altLang="zh-CN" sz="3600" b="1" dirty="0">
              <a:ln w="28575" cmpd="sng">
                <a:noFill/>
                <a:prstDash val="solid"/>
              </a:ln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68580">
              <a:spcBef>
                <a:spcPts val="700"/>
              </a:spcBef>
              <a:buClr>
                <a:schemeClr val="tx2"/>
              </a:buClr>
              <a:buSzPct val="95000"/>
              <a:buFont typeface="Wingdings" panose="05000000000000000000" pitchFamily="2" charset="2"/>
            </a:pP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俄罗斯（</a:t>
            </a:r>
            <a:r>
              <a:rPr lang="en-US" altLang="zh-CN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1991</a:t>
            </a: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en-US" altLang="zh-CN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 </a:t>
            </a:r>
            <a:r>
              <a:rPr lang="zh-CN" altLang="en-US" sz="3600" b="1" dirty="0">
                <a:ln w="28575" cmpd="sng">
                  <a:noFill/>
                  <a:prstDash val="solid"/>
                </a:ln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至今</a:t>
            </a:r>
            <a:endParaRPr lang="zh-CN" altLang="en-US" sz="3600" b="1" dirty="0">
              <a:ln w="28575" cmpd="sng">
                <a:noFill/>
                <a:prstDash val="solid"/>
              </a:ln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2531">
                                            <p:txEl>
                                              <p:pRg st="4294967295" end="429496729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1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2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/>
      <p:bldP spid="22531" grpId="1" bldLvl="0" animBg="1" uiExpand="1" build="allAtOnce"/>
      <p:bldP spid="665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3313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3345" y="555625"/>
            <a:ext cx="4762500" cy="24853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5" name="Picture 3" descr="1292545910O0-44130"/>
          <p:cNvPicPr>
            <a:picLocks noChangeAspect="1"/>
          </p:cNvPicPr>
          <p:nvPr/>
        </p:nvPicPr>
        <p:blipFill>
          <a:blip r:embed="rId2"/>
          <a:srcRect b="6412"/>
          <a:stretch>
            <a:fillRect/>
          </a:stretch>
        </p:blipFill>
        <p:spPr>
          <a:xfrm>
            <a:off x="5154930" y="3040380"/>
            <a:ext cx="3584575" cy="37649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7" name="图片 156674" descr="列宁和斯大林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7135" y="702310"/>
            <a:ext cx="3834765" cy="219138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5144" name="组合 4"/>
          <p:cNvGrpSpPr/>
          <p:nvPr/>
        </p:nvGrpSpPr>
        <p:grpSpPr>
          <a:xfrm>
            <a:off x="12700" y="-4762"/>
            <a:ext cx="9120188" cy="560387"/>
            <a:chOff x="-21" y="93"/>
            <a:chExt cx="14363" cy="882"/>
          </a:xfrm>
        </p:grpSpPr>
        <p:pic>
          <p:nvPicPr>
            <p:cNvPr id="5145" name="图片 1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圆角矩形 5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0" name="圆角矩形 9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30721" name="文本框 30721"/>
          <p:cNvSpPr txBox="1"/>
          <p:nvPr/>
        </p:nvSpPr>
        <p:spPr>
          <a:xfrm>
            <a:off x="93345" y="3162300"/>
            <a:ext cx="4924425" cy="304609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1924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年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1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月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21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日，苏维埃政权的缔造者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-----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列宁，已经为这个新生的政权耗尽了最后一丝精力。苏维埃的明天该怎么办？谁将带领大家完成未竟的事业？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0722" name="文本框 30723"/>
          <p:cNvSpPr txBox="1"/>
          <p:nvPr/>
        </p:nvSpPr>
        <p:spPr>
          <a:xfrm>
            <a:off x="539750" y="4867275"/>
            <a:ext cx="411924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6000" b="1" i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       </a:t>
            </a:r>
            <a:r>
              <a:rPr lang="zh-CN" altLang="en-US" sz="6000" b="1" dirty="0">
                <a:solidFill>
                  <a:srgbClr val="FF0000"/>
                </a:solidFill>
                <a:latin typeface="Arial" panose="020B0604020202020204" pitchFamily="34" charset="0"/>
              </a:rPr>
              <a:t>…….</a:t>
            </a:r>
            <a:endParaRPr lang="zh-CN" altLang="en-US" sz="6000" b="1" i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/>
      <p:bldP spid="307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4338" name="AutoShape 6"/>
          <p:cNvSpPr/>
          <p:nvPr/>
        </p:nvSpPr>
        <p:spPr>
          <a:xfrm>
            <a:off x="5348605" y="706069"/>
            <a:ext cx="2513965" cy="845921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CC00"/>
          </a:solidFill>
          <a:ln w="63500" cap="flat" cmpd="sng">
            <a:solidFill>
              <a:srgbClr val="3366FF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 algn="ctr"/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此时的苏联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72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58115" y="1551940"/>
            <a:ext cx="8745855" cy="1520190"/>
          </a:xfrm>
          <a:noFill/>
          <a:ln w="12700">
            <a:noFill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68580" tIns="34290" rIns="68580" bIns="34290" numCol="1" anchor="t" anchorCtr="0" compatLnSpc="1"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_GB2312" panose="02010609030101010101" pitchFamily="49" charset="-122"/>
                <a:ea typeface="楷体_GB2312" panose="02010609030101010101" pitchFamily="49" charset="-122"/>
                <a:cs typeface="+mn-cs"/>
              </a:rPr>
              <a:t>   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虽然新经济政策使苏联得到复苏，但直到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1928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年，苏联的工业产值还不到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德国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一半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美国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的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八分之一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。全国只有不到三万辆拖拉机，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99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％的耕种靠畜力、人力完成</a:t>
            </a: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。                   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——《</a:t>
            </a:r>
            <a:r>
              <a:rPr kumimoji="0" lang="zh-CN" altLang="en-US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大国崛起</a:t>
            </a:r>
            <a:r>
              <a:rPr kumimoji="0" lang="en-US" altLang="zh-CN" sz="28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kumimoji="0" lang="en-US" altLang="zh-CN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5144" name="组合 4"/>
          <p:cNvGrpSpPr/>
          <p:nvPr/>
        </p:nvGrpSpPr>
        <p:grpSpPr>
          <a:xfrm>
            <a:off x="-635" y="-4445"/>
            <a:ext cx="9133840" cy="574040"/>
            <a:chOff x="-21" y="93"/>
            <a:chExt cx="14363" cy="882"/>
          </a:xfrm>
        </p:grpSpPr>
        <p:pic>
          <p:nvPicPr>
            <p:cNvPr id="5145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圆角矩形 5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0" name="圆角矩形 9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292869" name="矩形 292868"/>
          <p:cNvSpPr/>
          <p:nvPr/>
        </p:nvSpPr>
        <p:spPr>
          <a:xfrm>
            <a:off x="1337945" y="4143375"/>
            <a:ext cx="6339840" cy="116840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eaLnBrk="0" hangingPunct="0">
              <a:lnSpc>
                <a:spcPct val="125000"/>
              </a:lnSpc>
            </a:pPr>
            <a:r>
              <a:rPr lang="zh-CN" altLang="en-US" sz="2800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反映出与欧美发达资本主义国家相比，苏联仍是经济实力落后的农业国。</a:t>
            </a:r>
            <a:r>
              <a:rPr lang="zh-CN" altLang="en-US" b="1" dirty="0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</a:t>
            </a:r>
            <a:endParaRPr lang="zh-CN" altLang="en-US" b="1" dirty="0">
              <a:solidFill>
                <a:schemeClr val="accent2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4615" y="706120"/>
            <a:ext cx="4138295" cy="583565"/>
          </a:xfrm>
          <a:prstGeom prst="rect">
            <a:avLst/>
          </a:prstGeom>
          <a:noFill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p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二、苏联的工业化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charRg st="78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2">
                                            <p:txEl>
                                              <p:charRg st="78" end="8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2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92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/>
      <p:bldP spid="292869" grpId="0"/>
      <p:bldP spid="2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5144" name="组合 4"/>
          <p:cNvGrpSpPr/>
          <p:nvPr/>
        </p:nvGrpSpPr>
        <p:grpSpPr>
          <a:xfrm>
            <a:off x="-635" y="-4445"/>
            <a:ext cx="9133840" cy="574040"/>
            <a:chOff x="-21" y="93"/>
            <a:chExt cx="14363" cy="882"/>
          </a:xfrm>
        </p:grpSpPr>
        <p:pic>
          <p:nvPicPr>
            <p:cNvPr id="5145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圆角矩形 5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0" name="圆角矩形 9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15364" name="矩形 11268"/>
          <p:cNvSpPr/>
          <p:nvPr/>
        </p:nvSpPr>
        <p:spPr>
          <a:xfrm>
            <a:off x="273685" y="1610360"/>
            <a:ext cx="8859520" cy="235585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CC"/>
                </a:solidFill>
              </a14:hiddenFill>
            </a:ext>
          </a:extLst>
        </p:spPr>
        <p:txBody>
          <a:bodyPr anchor="t"/>
          <a:p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斯大林说：“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没有重工业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，那我们就不会有一切现代化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国防武器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，那时我们的地位就会和目前中国所处的地位多少相似：中国没有自己的重工业，没有自己的军事工业，现在只要谁高兴，谁就可以蹂躏它。”      </a:t>
            </a:r>
            <a:endParaRPr lang="en-US" altLang="zh-CN" sz="24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  <a:p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                                                            ——《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大国崛起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》</a:t>
            </a:r>
            <a:endParaRPr lang="en-US" altLang="zh-CN" sz="24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 descr="苏联第一个五年计划的重点项目之一——第聂伯河上的大坝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" r="900" b="1840"/>
          <a:stretch>
            <a:fillRect/>
          </a:stretch>
        </p:blipFill>
        <p:spPr bwMode="auto">
          <a:xfrm>
            <a:off x="0" y="4076700"/>
            <a:ext cx="5148263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图片 13" descr="斯大林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4" t="1352"/>
          <a:stretch>
            <a:fillRect/>
          </a:stretch>
        </p:blipFill>
        <p:spPr bwMode="auto">
          <a:xfrm>
            <a:off x="6943725" y="681990"/>
            <a:ext cx="1876425" cy="27616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139066" y="1047200"/>
            <a:ext cx="6980234" cy="26517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①</a:t>
            </a: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特点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en-US" altLang="zh-CN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②过程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：</a:t>
            </a:r>
            <a:endParaRPr lang="en-US" altLang="zh-CN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pPr>
              <a:lnSpc>
                <a:spcPct val="140000"/>
              </a:lnSpc>
              <a:spcBef>
                <a:spcPct val="50000"/>
              </a:spcBef>
            </a:pPr>
            <a:r>
              <a:rPr lang="zh-CN" alt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③成果：</a:t>
            </a:r>
            <a:endParaRPr lang="zh-CN" alt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1469071" y="938776"/>
            <a:ext cx="5976937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重点发展重工业；高度集中的指令性计划</a:t>
            </a:r>
            <a:endParaRPr lang="zh-CN" altLang="en-US" sz="32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1729422" y="2014869"/>
            <a:ext cx="5300664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1928-1937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年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,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完成两个</a:t>
            </a:r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五年</a:t>
            </a:r>
            <a:endParaRPr lang="en-US" altLang="zh-CN" sz="32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  <a:p>
            <a:r>
              <a:rPr lang="zh-CN" alt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计划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zh-CN" altLang="en-U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18" name="图片 17" descr="斯大林格勒拖拉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34"/>
          <a:stretch>
            <a:fillRect/>
          </a:stretch>
        </p:blipFill>
        <p:spPr bwMode="auto">
          <a:xfrm>
            <a:off x="5148263" y="3665538"/>
            <a:ext cx="3708400" cy="2659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0" y="5661025"/>
            <a:ext cx="5148263" cy="1004888"/>
          </a:xfrm>
          <a:prstGeom prst="rect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</a:rPr>
              <a:t>苏联第一个五年计划的重点项目一：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</a:rPr>
              <a:t>              第聂伯河上的大坝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5435600" y="6165850"/>
            <a:ext cx="3384550" cy="457200"/>
          </a:xfrm>
          <a:prstGeom prst="rect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</a:rPr>
              <a:t>斯大林格勒拖拉机厂</a:t>
            </a:r>
            <a:endParaRPr lang="zh-CN" altLang="en-US" sz="2400" b="1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1" name="文本框 20"/>
          <p:cNvSpPr txBox="1">
            <a:spLocks noChangeArrowheads="1"/>
          </p:cNvSpPr>
          <p:nvPr/>
        </p:nvSpPr>
        <p:spPr bwMode="auto">
          <a:xfrm>
            <a:off x="1688465" y="2969260"/>
            <a:ext cx="5255260" cy="10763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由落后的农业国变成强大</a:t>
            </a:r>
            <a:r>
              <a:rPr lang="zh-CN" altLang="en-US" sz="32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黑体" panose="02010609060101010101" charset="-122"/>
              </a:rPr>
              <a:t>的工业国</a:t>
            </a:r>
            <a:endParaRPr lang="zh-CN" alt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39065" y="541646"/>
            <a:ext cx="3416320" cy="521970"/>
          </a:xfrm>
          <a:prstGeom prst="rect">
            <a:avLst/>
          </a:prstGeom>
          <a:noFill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二、苏联的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panose="02010609060101010101" charset="-122"/>
              </a:rPr>
              <a:t>工业化</a:t>
            </a:r>
            <a:endParaRPr lang="zh-CN" alt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6179" name="组合 4"/>
          <p:cNvGrpSpPr/>
          <p:nvPr/>
        </p:nvGrpSpPr>
        <p:grpSpPr>
          <a:xfrm>
            <a:off x="0" y="-4445"/>
            <a:ext cx="9133205" cy="546100"/>
            <a:chOff x="-21" y="93"/>
            <a:chExt cx="14363" cy="882"/>
          </a:xfrm>
        </p:grpSpPr>
        <p:pic>
          <p:nvPicPr>
            <p:cNvPr id="6180" name="图片 11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圆角矩形 5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0" name="圆角矩形 9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2" name="文本框 3"/>
          <p:cNvSpPr txBox="1"/>
          <p:nvPr/>
        </p:nvSpPr>
        <p:spPr>
          <a:xfrm>
            <a:off x="793750" y="4076700"/>
            <a:ext cx="7426325" cy="19380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 eaLnBrk="0" hangingPunct="0"/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    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他（斯大林）接过的是一个</a:t>
            </a:r>
            <a:r>
              <a:rPr lang="zh-CN" altLang="en-US" sz="32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扶木犁的穷国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，他留下的是一个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拥有核武器的强国</a:t>
            </a:r>
            <a:r>
              <a:rPr lang="zh-CN" altLang="en-US" sz="3200" b="1" dirty="0">
                <a:latin typeface="黑体" panose="02010609060101010101" charset="-122"/>
                <a:ea typeface="黑体" panose="02010609060101010101" charset="-122"/>
              </a:rPr>
              <a:t>。</a:t>
            </a:r>
            <a:endParaRPr lang="en-US" altLang="zh-CN" sz="3200" b="1" dirty="0">
              <a:latin typeface="黑体" panose="02010609060101010101" charset="-122"/>
              <a:ea typeface="黑体" panose="02010609060101010101" charset="-122"/>
            </a:endParaRPr>
          </a:p>
          <a:p>
            <a:pPr algn="r" eaLnBrk="0" hangingPunct="0"/>
            <a:r>
              <a:rPr lang="en-US" altLang="zh-CN" sz="2400" b="1" dirty="0">
                <a:latin typeface="黑体" panose="02010609060101010101" charset="-122"/>
                <a:ea typeface="黑体" panose="02010609060101010101" charset="-122"/>
              </a:rPr>
              <a:t>——</a:t>
            </a: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丘吉尔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9" grpId="0" bldLvl="0" animBg="1"/>
      <p:bldP spid="20" grpId="0" bldLvl="0" animBg="1"/>
      <p:bldP spid="21" grpId="0" bldLvl="0" animBg="1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4338" name="图片 14337" descr="农民加入集体农庄"/>
          <p:cNvPicPr>
            <a:picLocks noChangeAspect="1"/>
          </p:cNvPicPr>
          <p:nvPr/>
        </p:nvPicPr>
        <p:blipFill>
          <a:blip r:embed="rId1"/>
          <a:srcRect t="1645" b="2946"/>
          <a:stretch>
            <a:fillRect/>
          </a:stretch>
        </p:blipFill>
        <p:spPr>
          <a:xfrm>
            <a:off x="539750" y="4471988"/>
            <a:ext cx="4238625" cy="2135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39" name="矩形 14338"/>
          <p:cNvSpPr/>
          <p:nvPr/>
        </p:nvSpPr>
        <p:spPr>
          <a:xfrm>
            <a:off x="1203325" y="6083300"/>
            <a:ext cx="3082925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</a:rPr>
              <a:t>农民加入集体农庄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pic>
        <p:nvPicPr>
          <p:cNvPr id="14340" name="图片 14339" descr="集体农庄庄员在田间用餐"/>
          <p:cNvPicPr>
            <a:picLocks noChangeAspect="1"/>
          </p:cNvPicPr>
          <p:nvPr/>
        </p:nvPicPr>
        <p:blipFill>
          <a:blip r:embed="rId2"/>
          <a:srcRect r="1111" b="1434"/>
          <a:stretch>
            <a:fillRect/>
          </a:stretch>
        </p:blipFill>
        <p:spPr>
          <a:xfrm>
            <a:off x="4873625" y="4471988"/>
            <a:ext cx="3862388" cy="2135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1" name="文本框 14340"/>
          <p:cNvSpPr txBox="1"/>
          <p:nvPr/>
        </p:nvSpPr>
        <p:spPr>
          <a:xfrm>
            <a:off x="4873625" y="6083300"/>
            <a:ext cx="3862388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charset="-122"/>
              </a:rPr>
              <a:t> 集体农庄庄员在田间用餐</a:t>
            </a:r>
            <a:endParaRPr lang="zh-CN" altLang="en-US" sz="2400" b="1" dirty="0">
              <a:solidFill>
                <a:srgbClr val="FFFF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74757" name="文本框 14341"/>
          <p:cNvSpPr txBox="1"/>
          <p:nvPr/>
        </p:nvSpPr>
        <p:spPr>
          <a:xfrm>
            <a:off x="209550" y="1281430"/>
            <a:ext cx="16992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</a:rPr>
              <a:t>背景：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4343" name="文本框 14342"/>
          <p:cNvSpPr txBox="1"/>
          <p:nvPr/>
        </p:nvSpPr>
        <p:spPr>
          <a:xfrm>
            <a:off x="1990408" y="1110933"/>
            <a:ext cx="664845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ts val="1200"/>
              </a:spcBef>
            </a:pP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1927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年底至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1928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年初，苏联发生了严重的粮食收购危机。斯大林决心用行政手段加快农业集体化进程，解决粮食问题。</a:t>
            </a:r>
            <a:endParaRPr lang="en-US" altLang="zh-CN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4344" name="文本框 14343"/>
          <p:cNvSpPr txBox="1"/>
          <p:nvPr/>
        </p:nvSpPr>
        <p:spPr>
          <a:xfrm>
            <a:off x="1908493" y="3010535"/>
            <a:ext cx="6648450" cy="1200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ts val="1200"/>
              </a:spcBef>
            </a:pPr>
            <a:r>
              <a:rPr lang="zh-CN" altLang="en-US" sz="24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开展了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消灭富农</a:t>
            </a:r>
            <a:r>
              <a:rPr lang="zh-CN" altLang="en-US" sz="24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运动；政府也从多方面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支持</a:t>
            </a:r>
            <a:r>
              <a:rPr lang="zh-CN" altLang="en-US" sz="24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集体农庄的建设，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加快组建</a:t>
            </a:r>
            <a:r>
              <a:rPr lang="zh-CN" altLang="en-US" sz="24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拖拉机站，为农庄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提供</a:t>
            </a:r>
            <a:r>
              <a:rPr lang="zh-CN" altLang="en-US" sz="24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机械服务，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监督</a:t>
            </a:r>
            <a:r>
              <a:rPr lang="zh-CN" altLang="en-US" sz="2400" b="1" dirty="0">
                <a:solidFill>
                  <a:srgbClr val="00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农庄执行国家的生产计划。</a:t>
            </a:r>
            <a:endParaRPr lang="zh-CN" altLang="en-US" sz="2400" b="1" dirty="0">
              <a:solidFill>
                <a:srgbClr val="00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grpSp>
        <p:nvGrpSpPr>
          <p:cNvPr id="6179" name="组合 4"/>
          <p:cNvGrpSpPr/>
          <p:nvPr/>
        </p:nvGrpSpPr>
        <p:grpSpPr>
          <a:xfrm>
            <a:off x="0" y="8890"/>
            <a:ext cx="9133205" cy="546100"/>
            <a:chOff x="-21" y="93"/>
            <a:chExt cx="14363" cy="882"/>
          </a:xfrm>
        </p:grpSpPr>
        <p:pic>
          <p:nvPicPr>
            <p:cNvPr id="6180" name="图片 11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圆角矩形 5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2" name="圆角矩形 1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0" name="圆角矩形 9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209550" y="554990"/>
            <a:ext cx="340296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三、农业集体化</a:t>
            </a:r>
            <a:endParaRPr lang="zh-CN" altLang="en-US" sz="3200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09550" y="3168015"/>
            <a:ext cx="13404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措施：</a:t>
            </a:r>
            <a:endParaRPr lang="zh-CN" altLang="en-US" sz="28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343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343">
                                            <p:txEl>
                                              <p:charRg st="0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1" grpId="0"/>
      <p:bldP spid="14344" grpId="0"/>
      <p:bldP spid="74757" grpId="0"/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" name="Rectangle 3"/>
          <p:cNvSpPr/>
          <p:nvPr/>
        </p:nvSpPr>
        <p:spPr>
          <a:xfrm>
            <a:off x="247650" y="1080135"/>
            <a:ext cx="8074660" cy="242252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</a:extLst>
        </p:spPr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在莫斯科市政府召开的一次会议上，一位农民代表说：“你们号召我们改进耕作，实现机械化。这样我们就会得到发展，我们的收入将增加，我们将有更多的马、牛和机器，到那时你们会怎样呢</a:t>
            </a:r>
            <a:r>
              <a:rPr kumimoji="0" lang="en-US" altLang="zh-CN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?”</a:t>
            </a:r>
            <a:endParaRPr kumimoji="0" lang="en-US" altLang="zh-CN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    得到的回答是：“我们将把你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作为富农加以剥夺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。 ”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——</a:t>
            </a: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姜长斌</a:t>
            </a: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《</a:t>
            </a:r>
            <a:r>
              <a:rPr kumimoji="0" lang="zh-CN" altLang="en-US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读懂斯大林</a:t>
            </a:r>
            <a:r>
              <a:rPr kumimoji="0" lang="en-US" altLang="zh-CN" sz="21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》</a:t>
            </a:r>
            <a:endParaRPr kumimoji="0" lang="en-US" altLang="zh-CN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None/>
              <a:defRPr/>
            </a:pPr>
            <a:endParaRPr kumimoji="0" lang="en-US" altLang="zh-CN" sz="2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47650" y="3340735"/>
            <a:ext cx="8074660" cy="2399665"/>
          </a:xfrm>
          <a:prstGeom prst="rect">
            <a:avLst/>
          </a:prstGeom>
          <a:noFill/>
          <a:ln w="9525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</a:extLst>
        </p:spPr>
        <p:txBody>
          <a:bodyPr wrap="square">
            <a:spAutoFit/>
          </a:bodyPr>
          <a:p>
            <a:r>
              <a:rPr lang="zh-CN" altLang="en-US" sz="3000" b="1" dirty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实现农业集体化以后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苏联政府采取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提高工业品价降低农产品价格的办法，要农民为工业化提供资金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据统计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从农民手中拿走的粮食，约占其收获量的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40%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，而粮食收购价远低于生产成本。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r>
              <a:rPr lang="zh-CN" altLang="en-US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一五计划期间，通过这些办法从农民手中得到的资金，在工业化资金中约占</a:t>
            </a:r>
            <a:r>
              <a:rPr lang="en-US" altLang="zh-CN" sz="2400" b="1" dirty="0">
                <a:latin typeface="楷体" panose="02010609060101010101" pitchFamily="49" charset="-122"/>
                <a:ea typeface="楷体" panose="02010609060101010101" pitchFamily="49" charset="-122"/>
              </a:rPr>
              <a:t>1/3</a:t>
            </a:r>
            <a:endParaRPr lang="en-US" altLang="zh-CN" sz="24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1"/>
          <p:cNvSpPr txBox="1"/>
          <p:nvPr/>
        </p:nvSpPr>
        <p:spPr>
          <a:xfrm>
            <a:off x="8322310" y="1556385"/>
            <a:ext cx="598170" cy="310134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vert="eaVert" wrap="square">
            <a:spAutoFit/>
          </a:bodyPr>
          <a:p>
            <a:r>
              <a:rPr lang="zh-CN" altLang="en-US" sz="2700" dirty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</a:rPr>
              <a:t>农民还有积极性吗？</a:t>
            </a:r>
            <a:endParaRPr lang="zh-CN" altLang="en-US" sz="2700" dirty="0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56845" y="558165"/>
            <a:ext cx="27470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3.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影响：</a:t>
            </a:r>
            <a:endParaRPr lang="zh-CN" altLang="en-US" sz="28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0966" name="Text Box 6"/>
          <p:cNvSpPr txBox="1"/>
          <p:nvPr/>
        </p:nvSpPr>
        <p:spPr>
          <a:xfrm>
            <a:off x="2430145" y="5524500"/>
            <a:ext cx="518858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农业集体化严重损害了农民的利益！！！</a:t>
            </a:r>
            <a:endParaRPr lang="zh-CN" altLang="en-US" sz="3200" b="1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179" name="组合 4"/>
          <p:cNvGrpSpPr/>
          <p:nvPr/>
        </p:nvGrpSpPr>
        <p:grpSpPr>
          <a:xfrm>
            <a:off x="0" y="8890"/>
            <a:ext cx="9133205" cy="546100"/>
            <a:chOff x="-21" y="93"/>
            <a:chExt cx="14363" cy="882"/>
          </a:xfrm>
        </p:grpSpPr>
        <p:pic>
          <p:nvPicPr>
            <p:cNvPr id="6180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圆角矩形 6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8" name="圆角矩形 7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1" name="圆角矩形 10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4096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3" name="文本框 2"/>
          <p:cNvSpPr txBox="1"/>
          <p:nvPr/>
        </p:nvSpPr>
        <p:spPr>
          <a:xfrm>
            <a:off x="3712686" y="1733074"/>
            <a:ext cx="409622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形成</a:t>
            </a:r>
            <a:r>
              <a:rPr lang="zh-CN" altLang="en-US" sz="2400" b="1" u="sng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</a:t>
            </a:r>
            <a:r>
              <a:rPr lang="zh-CN" altLang="en-US" sz="2400" b="1">
                <a:solidFill>
                  <a:schemeClr val="tx1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模式</a:t>
            </a:r>
            <a:endParaRPr lang="zh-CN" altLang="en-US" sz="2400" b="1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19930" y="1732915"/>
            <a:ext cx="15487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苏联</a:t>
            </a:r>
            <a:endParaRPr lang="zh-CN" altLang="en-US" sz="24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4764" y="1969770"/>
            <a:ext cx="3091339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1.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形成的标志：</a:t>
            </a:r>
            <a:endParaRPr lang="zh-CN" altLang="en-US" sz="28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23620" y="2515235"/>
            <a:ext cx="79844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u="sng"/>
              <a:t> </a:t>
            </a:r>
            <a:r>
              <a:rPr lang="en-US" altLang="zh-CN" sz="2400" b="1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年</a:t>
            </a:r>
            <a:r>
              <a:rPr lang="zh-CN" altLang="en-US" sz="20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，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苏联公布了</a:t>
            </a:r>
            <a:r>
              <a:rPr lang="zh-CN" altLang="en-US" sz="2000" b="1" u="sng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  </a:t>
            </a:r>
            <a:endParaRPr lang="zh-CN" altLang="en-US" sz="20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030605" y="2515235"/>
            <a:ext cx="10598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1936</a:t>
            </a:r>
            <a:endParaRPr lang="en-US" altLang="zh-CN" sz="24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294505" y="2515235"/>
            <a:ext cx="12166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新宪法</a:t>
            </a:r>
            <a:endParaRPr lang="zh-CN" altLang="en-US" sz="24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1765" y="3434715"/>
            <a:ext cx="340233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如何评价苏联模式？</a:t>
            </a:r>
            <a:endParaRPr lang="zh-CN" altLang="en-US" sz="2800" b="1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51765" y="555625"/>
            <a:ext cx="38004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四、苏联模式</a:t>
            </a:r>
            <a:endParaRPr lang="zh-CN" altLang="en-US" sz="2800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6179" name="组合 4"/>
          <p:cNvGrpSpPr/>
          <p:nvPr/>
        </p:nvGrpSpPr>
        <p:grpSpPr>
          <a:xfrm>
            <a:off x="14605" y="8890"/>
            <a:ext cx="9118600" cy="546100"/>
            <a:chOff x="-21" y="93"/>
            <a:chExt cx="14363" cy="882"/>
          </a:xfrm>
        </p:grpSpPr>
        <p:pic>
          <p:nvPicPr>
            <p:cNvPr id="6180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" name="圆角矩形 18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20" name="圆角矩形 19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21" name="圆角矩形 20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22" name="圆角矩形 2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35842" name="矩形 304130"/>
          <p:cNvSpPr/>
          <p:nvPr/>
        </p:nvSpPr>
        <p:spPr>
          <a:xfrm>
            <a:off x="2082800" y="942975"/>
            <a:ext cx="268795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eaLnBrk="0" hangingPunct="0"/>
            <a:r>
              <a:rPr lang="zh-CN" altLang="en-US" sz="2400" b="1" dirty="0">
                <a:latin typeface="楷体_GB2312" panose="02010609030101010101" pitchFamily="49" charset="-122"/>
                <a:ea typeface="楷体_GB2312" panose="02010609030101010101" pitchFamily="49" charset="-122"/>
                <a:cs typeface="楷体_GB2312" panose="02010609030101010101" pitchFamily="49" charset="-122"/>
              </a:rPr>
              <a:t>社会主义工业化</a:t>
            </a:r>
            <a:endParaRPr lang="zh-CN" altLang="en-US" sz="2400" b="1" dirty="0">
              <a:latin typeface="楷体_GB2312" panose="02010609030101010101" pitchFamily="49" charset="-122"/>
              <a:ea typeface="楷体_GB2312" panose="02010609030101010101" pitchFamily="49" charset="-122"/>
              <a:cs typeface="楷体_GB2312" panose="02010609030101010101" pitchFamily="49" charset="-122"/>
            </a:endParaRPr>
          </a:p>
        </p:txBody>
      </p:sp>
      <p:sp>
        <p:nvSpPr>
          <p:cNvPr id="35843" name="矩形 304132"/>
          <p:cNvSpPr/>
          <p:nvPr/>
        </p:nvSpPr>
        <p:spPr>
          <a:xfrm>
            <a:off x="5855970" y="942975"/>
            <a:ext cx="269113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eaLnBrk="0" hangingPunct="0"/>
            <a:r>
              <a:rPr lang="zh-CN" altLang="en-US" sz="2400" b="1" dirty="0">
                <a:latin typeface="楷体_GB2312" panose="02010609030101010101" pitchFamily="49" charset="-122"/>
                <a:ea typeface="楷体_GB2312" panose="02010609030101010101" pitchFamily="49" charset="-122"/>
                <a:cs typeface="楷体_GB2312" panose="02010609030101010101" pitchFamily="49" charset="-122"/>
              </a:rPr>
              <a:t>农业集体化</a:t>
            </a:r>
            <a:endParaRPr lang="zh-CN" altLang="en-US" sz="2400" b="1" dirty="0">
              <a:latin typeface="楷体_GB2312" panose="02010609030101010101" pitchFamily="49" charset="-122"/>
              <a:ea typeface="楷体_GB2312" panose="02010609030101010101" pitchFamily="49" charset="-122"/>
              <a:cs typeface="楷体_GB2312" panose="02010609030101010101" pitchFamily="49" charset="-122"/>
            </a:endParaRPr>
          </a:p>
        </p:txBody>
      </p:sp>
      <p:sp>
        <p:nvSpPr>
          <p:cNvPr id="304136" name="右大括号 304135"/>
          <p:cNvSpPr/>
          <p:nvPr/>
        </p:nvSpPr>
        <p:spPr>
          <a:xfrm rot="5400000">
            <a:off x="4639310" y="-259080"/>
            <a:ext cx="360045" cy="3623310"/>
          </a:xfrm>
          <a:prstGeom prst="rightBrace">
            <a:avLst>
              <a:gd name="adj1" fmla="val 60332"/>
              <a:gd name="adj2" fmla="val 50000"/>
            </a:avLst>
          </a:prstGeom>
          <a:noFill/>
          <a:ln w="1905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p>
            <a:endParaRPr lang="zh-CN" altLang="en-US">
              <a:latin typeface="黑体" panose="02010609060101010101" charset="-122"/>
              <a:ea typeface="黑体" panose="02010609060101010101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04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35843" grpId="0"/>
      <p:bldP spid="3" grpId="0"/>
      <p:bldP spid="4" grpId="0"/>
      <p:bldP spid="6" grpId="0"/>
      <p:bldP spid="7" grpId="0"/>
      <p:bldP spid="8" grpId="0"/>
      <p:bldP spid="9" grpId="0"/>
      <p:bldP spid="10" grpId="0"/>
      <p:bldP spid="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0242" name="矩形 18434"/>
          <p:cNvSpPr/>
          <p:nvPr/>
        </p:nvSpPr>
        <p:spPr>
          <a:xfrm>
            <a:off x="0" y="0"/>
            <a:ext cx="555625" cy="2746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1200" u="sng" dirty="0">
                <a:latin typeface="Arial" panose="020B0604020202020204" pitchFamily="34" charset="0"/>
                <a:ea typeface="宋体" panose="02010600030101010101" pitchFamily="2" charset="-122"/>
              </a:rPr>
              <a:t>       </a:t>
            </a:r>
            <a:r>
              <a:rPr lang="en-US" altLang="zh-CN" sz="12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r>
              <a:rPr lang="en-US" altLang="zh-CN" sz="800" dirty="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7105" name="文本框 1"/>
          <p:cNvSpPr txBox="1"/>
          <p:nvPr/>
        </p:nvSpPr>
        <p:spPr>
          <a:xfrm>
            <a:off x="120015" y="554990"/>
            <a:ext cx="33826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四、苏联模式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6179" name="组合 4"/>
          <p:cNvGrpSpPr/>
          <p:nvPr/>
        </p:nvGrpSpPr>
        <p:grpSpPr>
          <a:xfrm>
            <a:off x="0" y="8890"/>
            <a:ext cx="9133205" cy="546100"/>
            <a:chOff x="-21" y="93"/>
            <a:chExt cx="14363" cy="882"/>
          </a:xfrm>
        </p:grpSpPr>
        <p:pic>
          <p:nvPicPr>
            <p:cNvPr id="6180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圆角矩形 6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8" name="圆角矩形 7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1" name="圆角矩形 10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pic>
        <p:nvPicPr>
          <p:cNvPr id="48129" name="Picture 4" descr="d6567aa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50" y="3826510"/>
            <a:ext cx="3656330" cy="276669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Rectangle 6"/>
          <p:cNvSpPr/>
          <p:nvPr/>
        </p:nvSpPr>
        <p:spPr>
          <a:xfrm>
            <a:off x="0" y="1990090"/>
            <a:ext cx="9074150" cy="1116965"/>
          </a:xfrm>
          <a:prstGeom prst="rect">
            <a:avLst/>
          </a:prstGeom>
          <a:noFill/>
          <a:ln w="31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ctr">
            <a:spAutoFit/>
          </a:bodyPr>
          <a:p>
            <a:pPr>
              <a:lnSpc>
                <a:spcPts val="4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材料二 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  他接过的是一个扶木犁的穷国，他留下的是一个拥有核武的强国。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——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丘吉尔 </a:t>
            </a:r>
            <a:endParaRPr lang="zh-CN" altLang="en-US" sz="2400" b="1" dirty="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0650" y="3366135"/>
            <a:ext cx="15557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</a:rPr>
              <a:t>材料三</a:t>
            </a:r>
            <a:endParaRPr lang="zh-CN" altLang="en-US" sz="2400" b="1">
              <a:solidFill>
                <a:srgbClr val="0000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2" name="图片 4" descr="学科网(www.zxxk.com)--教育资源门户，提供试卷、教案、课件、论文、素材及各类教学资源下载，还有大量而丰富的教学相关资讯！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6850" y="3826510"/>
            <a:ext cx="5067300" cy="276669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文本框 4"/>
          <p:cNvSpPr txBox="1"/>
          <p:nvPr/>
        </p:nvSpPr>
        <p:spPr>
          <a:xfrm>
            <a:off x="0" y="1076960"/>
            <a:ext cx="8604250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材料一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  苏联工业发展很快，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1913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年～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1950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年增加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12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倍。农业却徘徊不前，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1953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年全苏人均粮食低于</a:t>
            </a: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1913</a:t>
            </a:r>
            <a:r>
              <a:rPr lang="zh-CN" altLang="en-US" sz="2400" b="1" dirty="0"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  <a:sym typeface="+mn-ea"/>
              </a:rPr>
              <a:t>年。</a:t>
            </a:r>
            <a:endParaRPr lang="zh-CN" altLang="en-US" sz="2400"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7105" name="文本框 1"/>
          <p:cNvSpPr txBox="1"/>
          <p:nvPr/>
        </p:nvSpPr>
        <p:spPr>
          <a:xfrm>
            <a:off x="120015" y="554990"/>
            <a:ext cx="24390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四、苏联模式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47106" name="文本框 2"/>
          <p:cNvSpPr txBox="1"/>
          <p:nvPr/>
        </p:nvSpPr>
        <p:spPr>
          <a:xfrm>
            <a:off x="133985" y="1076960"/>
            <a:ext cx="201993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2.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评价</a:t>
            </a:r>
            <a:endParaRPr lang="zh-CN" altLang="en-US" sz="2800" b="1" dirty="0">
              <a:solidFill>
                <a:srgbClr val="0000FF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pic>
        <p:nvPicPr>
          <p:cNvPr id="47107" name="Picture 2" descr="斯大林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84620" y="3696970"/>
            <a:ext cx="2273300" cy="299529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179" name="组合 4"/>
          <p:cNvGrpSpPr/>
          <p:nvPr/>
        </p:nvGrpSpPr>
        <p:grpSpPr>
          <a:xfrm>
            <a:off x="14605" y="8890"/>
            <a:ext cx="9118600" cy="546100"/>
            <a:chOff x="-21" y="93"/>
            <a:chExt cx="14363" cy="882"/>
          </a:xfrm>
        </p:grpSpPr>
        <p:pic>
          <p:nvPicPr>
            <p:cNvPr id="6180" name="图片 1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" name="圆角矩形 18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20" name="圆角矩形 19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21" name="圆角矩形 20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22" name="圆角矩形 21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480185" y="967105"/>
            <a:ext cx="7653020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）积极作用：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苏联模式在特定的历史条件下促进了苏联经济社会快速发展，也为苏联军民夺取反法西斯战争胜利发挥了重要作用。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56920" y="2608580"/>
            <a:ext cx="8001000" cy="16414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40000"/>
              </a:lnSpc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）消极作用：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由于没有尊重经济规律，随着时间的推移，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苏联模式的弊端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日益暴露。成为经济社会发展的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严重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体制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障碍</a:t>
            </a:r>
            <a:r>
              <a:rPr lang="zh-CN" altLang="en-US" sz="2400" b="1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。苏联解体</a:t>
            </a:r>
            <a:endParaRPr lang="zh-CN" altLang="en-US" sz="2400" b="1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016000" y="4627245"/>
            <a:ext cx="1981835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</a:rPr>
              <a:t>经济上集中</a:t>
            </a:r>
            <a:r>
              <a:rPr lang="zh-CN" altLang="en-US" sz="2800" b="1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黑体" panose="02010609060101010101" charset="-122"/>
                <a:ea typeface="黑体" panose="02010609060101010101" charset="-122"/>
              </a:rPr>
              <a:t>政治上集权</a:t>
            </a:r>
            <a:endParaRPr lang="zh-CN" altLang="en-US" sz="2800" b="1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13" name="下箭头 12"/>
          <p:cNvSpPr/>
          <p:nvPr/>
        </p:nvSpPr>
        <p:spPr>
          <a:xfrm>
            <a:off x="1641475" y="3801745"/>
            <a:ext cx="271780" cy="8255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 animBg="1"/>
      <p:bldP spid="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79873" name="Text Box 2"/>
          <p:cNvSpPr txBox="1"/>
          <p:nvPr/>
        </p:nvSpPr>
        <p:spPr>
          <a:xfrm>
            <a:off x="805180" y="2115185"/>
            <a:ext cx="824166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charset="-122"/>
              </a:rPr>
              <a:t>中苏两国对社会主义探索的结果怎样？有何启示？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67587" name="Text Box 3"/>
          <p:cNvSpPr txBox="1"/>
          <p:nvPr/>
        </p:nvSpPr>
        <p:spPr>
          <a:xfrm>
            <a:off x="895350" y="2637155"/>
            <a:ext cx="7680960" cy="15297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zh-CN" sz="21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 </a:t>
            </a:r>
            <a:r>
              <a:rPr lang="en-US" altLang="zh-CN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  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苏联无法克服僵化的斯大林模式，最终导致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苏联解体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。中国实行改革开放，根据国情，找到一条建设有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中国特色的社会主义道路</a:t>
            </a:r>
            <a:r>
              <a:rPr lang="zh-CN" altLang="en-US" sz="24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。</a:t>
            </a:r>
            <a:endParaRPr lang="zh-CN" altLang="en-US" sz="24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79875" name="Text Box 4"/>
          <p:cNvSpPr txBox="1"/>
          <p:nvPr/>
        </p:nvSpPr>
        <p:spPr>
          <a:xfrm>
            <a:off x="1496060" y="787400"/>
            <a:ext cx="5130404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  <a:ea typeface="黑体" panose="02010609060101010101" charset="-122"/>
              </a:rPr>
              <a:t>我国什么时间突破斯大林模式？</a:t>
            </a:r>
            <a:endParaRPr lang="zh-CN" altLang="en-US" sz="2800" b="1" dirty="0">
              <a:solidFill>
                <a:srgbClr val="0000CC"/>
              </a:solidFill>
              <a:latin typeface="Arial" panose="020B0604020202020204" pitchFamily="34" charset="0"/>
              <a:ea typeface="黑体" panose="02010609060101010101" charset="-122"/>
            </a:endParaRPr>
          </a:p>
        </p:txBody>
      </p:sp>
      <p:sp>
        <p:nvSpPr>
          <p:cNvPr id="67589" name="Text Box 5"/>
          <p:cNvSpPr txBox="1"/>
          <p:nvPr/>
        </p:nvSpPr>
        <p:spPr>
          <a:xfrm>
            <a:off x="2029143" y="1462405"/>
            <a:ext cx="4806554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1978</a:t>
            </a:r>
            <a:r>
              <a:rPr lang="zh-CN" altLang="en-US" sz="24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年十一届三中全会</a:t>
            </a:r>
            <a:endParaRPr lang="zh-CN" altLang="en-US" sz="2400" b="1" dirty="0">
              <a:solidFill>
                <a:srgbClr val="FF000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59890" y="4695984"/>
            <a:ext cx="6151960" cy="10763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启示：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制定政策要符合客观经济规律，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一定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要适合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本国</a:t>
            </a:r>
            <a:r>
              <a:rPr lang="en-US" altLang="zh-CN" sz="3200" b="1" dirty="0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  <a:sym typeface="+mn-ea"/>
              </a:rPr>
              <a:t>国情</a:t>
            </a:r>
            <a:endParaRPr lang="zh-CN" altLang="en-US" sz="3200" b="1" dirty="0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11268" name="组合 4"/>
          <p:cNvGrpSpPr/>
          <p:nvPr/>
        </p:nvGrpSpPr>
        <p:grpSpPr>
          <a:xfrm>
            <a:off x="12700" y="-4762"/>
            <a:ext cx="9120188" cy="560387"/>
            <a:chOff x="-21" y="93"/>
            <a:chExt cx="14363" cy="882"/>
          </a:xfrm>
        </p:grpSpPr>
        <p:pic>
          <p:nvPicPr>
            <p:cNvPr id="11269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0" name="圆角矩形 9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2" name="圆角矩形 11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3" name="圆角矩形 12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5" name="圆角矩形 14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9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7" grpId="0"/>
      <p:bldP spid="67589" grpId="0"/>
      <p:bldP spid="2" grpId="0"/>
      <p:bldP spid="79873" grpId="0"/>
      <p:bldP spid="7987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0897" name="文本框 105473"/>
          <p:cNvSpPr txBox="1"/>
          <p:nvPr/>
        </p:nvSpPr>
        <p:spPr>
          <a:xfrm>
            <a:off x="87630" y="2084070"/>
            <a:ext cx="40100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列宁对社会主义道路的探索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80898" name="文本框 105474"/>
          <p:cNvSpPr txBox="1"/>
          <p:nvPr/>
        </p:nvSpPr>
        <p:spPr>
          <a:xfrm>
            <a:off x="851535" y="4524375"/>
            <a:ext cx="348932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斯大林领导的</a:t>
            </a:r>
            <a:endParaRPr lang="en-US" altLang="zh-CN" sz="2400" b="1" dirty="0">
              <a:latin typeface="黑体" panose="02010609060101010101" charset="-122"/>
              <a:ea typeface="黑体" panose="02010609060101010101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charset="-122"/>
                <a:ea typeface="黑体" panose="02010609060101010101" charset="-122"/>
              </a:rPr>
              <a:t>社会主义建设</a:t>
            </a:r>
            <a:endParaRPr lang="zh-CN" altLang="en-US" sz="2400" b="1" dirty="0">
              <a:latin typeface="黑体" panose="02010609060101010101" charset="-122"/>
              <a:ea typeface="黑体" panose="02010609060101010101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340860" y="2084070"/>
            <a:ext cx="3102610" cy="460375"/>
            <a:chOff x="3832225" y="2188045"/>
            <a:chExt cx="4137390" cy="525700"/>
          </a:xfrm>
        </p:grpSpPr>
        <p:sp>
          <p:nvSpPr>
            <p:cNvPr id="80900" name="直接连接符 105484"/>
            <p:cNvSpPr/>
            <p:nvPr/>
          </p:nvSpPr>
          <p:spPr>
            <a:xfrm flipV="1">
              <a:off x="3832225" y="2420078"/>
              <a:ext cx="552104" cy="21753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0901" name="文本框 105485"/>
            <p:cNvSpPr txBox="1"/>
            <p:nvPr/>
          </p:nvSpPr>
          <p:spPr>
            <a:xfrm>
              <a:off x="4708647" y="2188045"/>
              <a:ext cx="3260968" cy="525700"/>
            </a:xfrm>
            <a:prstGeom prst="rect">
              <a:avLst/>
            </a:prstGeom>
            <a:noFill/>
            <a:ln w="63500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新经济政策</a:t>
              </a:r>
              <a:endParaRPr lang="zh-CN" altLang="en-US" sz="24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268198" y="2544683"/>
            <a:ext cx="1458515" cy="918765"/>
            <a:chOff x="4566703" y="3017053"/>
            <a:chExt cx="1945756" cy="1225920"/>
          </a:xfrm>
        </p:grpSpPr>
        <p:sp>
          <p:nvSpPr>
            <p:cNvPr id="80903" name="直接连接符 105488"/>
            <p:cNvSpPr/>
            <p:nvPr/>
          </p:nvSpPr>
          <p:spPr>
            <a:xfrm>
              <a:off x="5289550" y="3017053"/>
              <a:ext cx="0" cy="611972"/>
            </a:xfrm>
            <a:prstGeom prst="line">
              <a:avLst/>
            </a:prstGeom>
            <a:ln w="635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sp>
        <p:sp>
          <p:nvSpPr>
            <p:cNvPr id="80904" name="文本框 105489"/>
            <p:cNvSpPr txBox="1"/>
            <p:nvPr/>
          </p:nvSpPr>
          <p:spPr>
            <a:xfrm>
              <a:off x="4566703" y="3628689"/>
              <a:ext cx="1945756" cy="614284"/>
            </a:xfrm>
            <a:prstGeom prst="rect">
              <a:avLst/>
            </a:prstGeom>
            <a:noFill/>
            <a:ln w="63500">
              <a:noFill/>
            </a:ln>
          </p:spPr>
          <p:txBody>
            <a:bodyPr anchor="t">
              <a:spAutoFit/>
            </a:bodyPr>
            <a:p>
              <a:pPr>
                <a:spcBef>
                  <a:spcPct val="50000"/>
                </a:spcBef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苏联建立</a:t>
              </a:r>
              <a:endParaRPr lang="zh-CN" altLang="en-US" sz="24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</p:grpSp>
      <p:sp>
        <p:nvSpPr>
          <p:cNvPr id="105492" name="直接连接符 105491"/>
          <p:cNvSpPr/>
          <p:nvPr/>
        </p:nvSpPr>
        <p:spPr>
          <a:xfrm flipH="1">
            <a:off x="5267960" y="3463290"/>
            <a:ext cx="345440" cy="728345"/>
          </a:xfrm>
          <a:prstGeom prst="line">
            <a:avLst/>
          </a:prstGeom>
          <a:ln w="635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05493" name="左大括号 105492"/>
          <p:cNvSpPr/>
          <p:nvPr/>
        </p:nvSpPr>
        <p:spPr>
          <a:xfrm>
            <a:off x="2924175" y="2762250"/>
            <a:ext cx="242888" cy="917972"/>
          </a:xfrm>
          <a:prstGeom prst="leftBrace">
            <a:avLst>
              <a:gd name="adj1" fmla="val 31442"/>
              <a:gd name="adj2" fmla="val 50000"/>
            </a:avLst>
          </a:prstGeom>
          <a:noFill/>
          <a:ln w="63500">
            <a:noFill/>
          </a:ln>
        </p:spPr>
        <p:txBody>
          <a:bodyPr anchor="t"/>
          <a:p>
            <a:endParaRPr lang="zh-CN" altLang="zh-CN" sz="1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05495" name="直接连接符 105494"/>
          <p:cNvSpPr/>
          <p:nvPr/>
        </p:nvSpPr>
        <p:spPr>
          <a:xfrm flipV="1">
            <a:off x="5453380" y="5099050"/>
            <a:ext cx="673735" cy="26035"/>
          </a:xfrm>
          <a:prstGeom prst="line">
            <a:avLst/>
          </a:prstGeom>
          <a:ln w="63500" cap="flat" cmpd="sng">
            <a:solidFill>
              <a:schemeClr val="tx1"/>
            </a:solidFill>
            <a:prstDash val="solid"/>
            <a:round/>
            <a:headEnd type="none" w="med" len="med"/>
            <a:tailEnd type="triangle" w="med" len="med"/>
          </a:ln>
        </p:spPr>
      </p:sp>
      <p:sp>
        <p:nvSpPr>
          <p:cNvPr id="105497" name="左大括号 105496"/>
          <p:cNvSpPr/>
          <p:nvPr/>
        </p:nvSpPr>
        <p:spPr>
          <a:xfrm>
            <a:off x="4341019" y="4652963"/>
            <a:ext cx="161925" cy="756047"/>
          </a:xfrm>
          <a:prstGeom prst="leftBrace">
            <a:avLst>
              <a:gd name="adj1" fmla="val 38844"/>
              <a:gd name="adj2" fmla="val 50000"/>
            </a:avLst>
          </a:prstGeom>
          <a:noFill/>
          <a:ln w="63500">
            <a:noFill/>
          </a:ln>
        </p:spPr>
        <p:txBody>
          <a:bodyPr anchor="t"/>
          <a:p>
            <a:endParaRPr lang="zh-CN" altLang="zh-CN" sz="1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27" name="Rectangle 3"/>
          <p:cNvSpPr>
            <a:spLocks noChangeArrowheads="1"/>
          </p:cNvSpPr>
          <p:nvPr/>
        </p:nvSpPr>
        <p:spPr bwMode="auto">
          <a:xfrm>
            <a:off x="2006600" y="1380490"/>
            <a:ext cx="4719955" cy="521970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1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11  </a:t>
            </a:r>
            <a:r>
              <a:rPr kumimoji="1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苏联的社会主义建设</a:t>
            </a:r>
            <a:endParaRPr kumimoji="1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281680" y="4062095"/>
            <a:ext cx="5107305" cy="1938020"/>
            <a:chOff x="3600077" y="4771178"/>
            <a:chExt cx="7338644" cy="2584026"/>
          </a:xfrm>
        </p:grpSpPr>
        <p:sp>
          <p:nvSpPr>
            <p:cNvPr id="80912" name="文本框 105495"/>
            <p:cNvSpPr txBox="1"/>
            <p:nvPr/>
          </p:nvSpPr>
          <p:spPr>
            <a:xfrm>
              <a:off x="7589308" y="5819351"/>
              <a:ext cx="3349413" cy="613833"/>
            </a:xfrm>
            <a:prstGeom prst="rect">
              <a:avLst/>
            </a:prstGeom>
            <a:noFill/>
            <a:ln w="63500">
              <a:noFill/>
            </a:ln>
          </p:spPr>
          <p:txBody>
            <a:bodyPr wrap="square" anchor="t">
              <a:spAutoFit/>
            </a:bodyPr>
            <a:p>
              <a:pPr>
                <a:spcBef>
                  <a:spcPct val="50000"/>
                </a:spcBef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rPr>
                <a:t>苏联模式形成</a:t>
              </a:r>
              <a:endParaRPr lang="zh-CN" altLang="en-US" sz="2400" b="1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endParaRPr>
            </a:p>
          </p:txBody>
        </p:sp>
        <p:grpSp>
          <p:nvGrpSpPr>
            <p:cNvPr id="80913" name="组合 4"/>
            <p:cNvGrpSpPr/>
            <p:nvPr/>
          </p:nvGrpSpPr>
          <p:grpSpPr>
            <a:xfrm>
              <a:off x="3600077" y="4771178"/>
              <a:ext cx="3349998" cy="2584026"/>
              <a:chOff x="3600077" y="4771178"/>
              <a:chExt cx="3349998" cy="2584026"/>
            </a:xfrm>
          </p:grpSpPr>
          <p:sp>
            <p:nvSpPr>
              <p:cNvPr id="80915" name="文本框 105493"/>
              <p:cNvSpPr txBox="1"/>
              <p:nvPr/>
            </p:nvSpPr>
            <p:spPr>
              <a:xfrm>
                <a:off x="4129087" y="4771178"/>
                <a:ext cx="2820988" cy="2584026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anchor="t">
                <a:spAutoFit/>
              </a:bodyPr>
              <a:p>
                <a:pPr>
                  <a:spcBef>
                    <a:spcPct val="50000"/>
                  </a:spcBef>
                  <a:buSzTx/>
                </a:pPr>
                <a:r>
                  <a:rPr lang="zh-CN" altLang="en-US" sz="2400" b="1">
                    <a:solidFill>
                      <a:srgbClr val="FF0000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社会主义工业化</a:t>
                </a:r>
                <a:endParaRPr lang="zh-CN" altLang="en-US" sz="24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  <a:p>
                <a:pPr>
                  <a:spcBef>
                    <a:spcPct val="50000"/>
                  </a:spcBef>
                  <a:buSzTx/>
                </a:pPr>
                <a:r>
                  <a:rPr lang="zh-CN" altLang="en-US" sz="2400" b="1">
                    <a:solidFill>
                      <a:srgbClr val="FF0000"/>
                    </a:solidFill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农业集体化</a:t>
                </a:r>
                <a:endParaRPr lang="zh-CN" altLang="en-US" sz="2400" b="1">
                  <a:solidFill>
                    <a:srgbClr val="FF0000"/>
                  </a:solidFill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  <a:p>
                <a:pPr>
                  <a:spcBef>
                    <a:spcPct val="50000"/>
                  </a:spcBef>
                  <a:buSzTx/>
                </a:pPr>
                <a:r>
                  <a:rPr lang="zh-CN" altLang="en-US" sz="2400" b="1">
                    <a:latin typeface="华文中宋" panose="02010600040101010101" pitchFamily="2" charset="-122"/>
                    <a:ea typeface="华文中宋" panose="02010600040101010101" pitchFamily="2" charset="-122"/>
                  </a:rPr>
                  <a:t>通过新宪法</a:t>
                </a:r>
                <a:endParaRPr lang="zh-CN" altLang="en-US" sz="2400" b="1">
                  <a:latin typeface="华文中宋" panose="02010600040101010101" pitchFamily="2" charset="-122"/>
                  <a:ea typeface="华文中宋" panose="02010600040101010101" pitchFamily="2" charset="-122"/>
                </a:endParaRPr>
              </a:p>
            </p:txBody>
          </p:sp>
          <p:sp>
            <p:nvSpPr>
              <p:cNvPr id="80916" name="AutoShape 68"/>
              <p:cNvSpPr/>
              <p:nvPr/>
            </p:nvSpPr>
            <p:spPr>
              <a:xfrm>
                <a:off x="3600077" y="4984538"/>
                <a:ext cx="456213" cy="2282613"/>
              </a:xfrm>
              <a:prstGeom prst="leftBrace">
                <a:avLst>
                  <a:gd name="adj1" fmla="val 160734"/>
                  <a:gd name="adj2" fmla="val 50384"/>
                </a:avLst>
              </a:prstGeom>
              <a:noFill/>
              <a:ln w="73025" cap="sq" cmpd="sng">
                <a:solidFill>
                  <a:schemeClr val="tx1"/>
                </a:solidFill>
                <a:prstDash val="solid"/>
                <a:miter/>
                <a:headEnd type="none" w="sm" len="sm"/>
                <a:tailEnd type="none" w="sm" len="sm"/>
              </a:ln>
            </p:spPr>
            <p:txBody>
              <a:bodyPr wrap="none" anchor="ctr"/>
              <a:p>
                <a:endParaRPr lang="zh-CN" altLang="en-US" sz="2100" b="1" dirty="0">
                  <a:solidFill>
                    <a:srgbClr val="000000"/>
                  </a:solidFill>
                  <a:latin typeface="Arial" panose="020B0604020202020204" pitchFamily="34" charset="0"/>
                  <a:ea typeface="隶书" panose="02010509060101010101" charset="-122"/>
                </a:endParaRPr>
              </a:p>
            </p:txBody>
          </p:sp>
        </p:grpSp>
      </p:grpSp>
      <p:sp>
        <p:nvSpPr>
          <p:cNvPr id="7" name="矩形 22529"/>
          <p:cNvSpPr/>
          <p:nvPr/>
        </p:nvSpPr>
        <p:spPr>
          <a:xfrm>
            <a:off x="650240" y="92075"/>
            <a:ext cx="7432675" cy="12687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8"/>
              </a:avLst>
            </a:prstTxWarp>
            <a:normAutofit/>
          </a:bodyPr>
          <a:p>
            <a:pPr algn="ctr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这节课的</a:t>
            </a:r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华文行楷" panose="02010800040101010101" charset="-122"/>
                <a:ea typeface="华文行楷" panose="02010800040101010101" charset="-122"/>
              </a:rPr>
              <a:t>收获？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105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5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7" grpId="0"/>
      <p:bldP spid="8089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1471613" y="2492375"/>
            <a:ext cx="6053138" cy="1322388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kumimoji="0" lang="zh-CN" altLang="en-US" sz="8000" b="1" i="0" u="none" strike="noStrike" kern="1200" cap="none" spc="0" normalizeH="0" baseline="0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panose="02010609060101010101" charset="-122"/>
                <a:cs typeface="+mn-ea"/>
                <a:sym typeface="+mn-ea"/>
              </a:rPr>
              <a:t>当堂检测</a:t>
            </a:r>
            <a:endParaRPr kumimoji="0" lang="zh-CN" altLang="en-US" sz="8000" b="1" i="0" u="none" strike="noStrike" kern="1200" cap="none" spc="0" normalizeH="0" baseline="0" noProof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panose="02010609060101010101" charset="-122"/>
              <a:cs typeface="+mn-ea"/>
              <a:sym typeface="+mn-ea"/>
            </a:endParaRPr>
          </a:p>
        </p:txBody>
      </p:sp>
      <p:grpSp>
        <p:nvGrpSpPr>
          <p:cNvPr id="13314" name="组合 4"/>
          <p:cNvGrpSpPr/>
          <p:nvPr/>
        </p:nvGrpSpPr>
        <p:grpSpPr>
          <a:xfrm>
            <a:off x="12700" y="-12700"/>
            <a:ext cx="9120188" cy="560388"/>
            <a:chOff x="-21" y="93"/>
            <a:chExt cx="14363" cy="882"/>
          </a:xfrm>
        </p:grpSpPr>
        <p:pic>
          <p:nvPicPr>
            <p:cNvPr id="13315" name="图片 1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-21" y="93"/>
              <a:ext cx="1169" cy="834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" name="圆角矩形 4"/>
            <p:cNvSpPr/>
            <p:nvPr userDrawn="1"/>
          </p:nvSpPr>
          <p:spPr>
            <a:xfrm>
              <a:off x="1227" y="10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 dirty="0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预习导航</a:t>
              </a:r>
              <a:endParaRPr kumimoji="0" lang="zh-CN" altLang="en-US" sz="2400" b="0" i="0" u="none" strike="noStrike" kern="1200" cap="none" spc="0" normalizeH="0" baseline="0" noProof="1" dirty="0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6" name="圆角矩形 5"/>
            <p:cNvSpPr/>
            <p:nvPr userDrawn="1"/>
          </p:nvSpPr>
          <p:spPr>
            <a:xfrm>
              <a:off x="4546" y="12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合作探究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9" name="圆角矩形 8"/>
            <p:cNvSpPr/>
            <p:nvPr userDrawn="1"/>
          </p:nvSpPr>
          <p:spPr>
            <a:xfrm>
              <a:off x="7861" y="126"/>
              <a:ext cx="3174" cy="849"/>
            </a:xfrm>
            <a:prstGeom prst="roundRect">
              <a:avLst/>
            </a:prstGeom>
            <a:solidFill>
              <a:schemeClr val="accent1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巩固拓展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  <p:sp>
          <p:nvSpPr>
            <p:cNvPr id="10" name="圆角矩形 9"/>
            <p:cNvSpPr/>
            <p:nvPr userDrawn="1"/>
          </p:nvSpPr>
          <p:spPr>
            <a:xfrm>
              <a:off x="11168" y="126"/>
              <a:ext cx="3174" cy="849"/>
            </a:xfrm>
            <a:prstGeom prst="roundRect">
              <a:avLst/>
            </a:prstGeom>
            <a:solidFill>
              <a:srgbClr val="FFFF00"/>
            </a:solidFill>
            <a:ln w="38100">
              <a:solidFill>
                <a:schemeClr val="accent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</a:pPr>
              <a:r>
                <a:rPr kumimoji="0" lang="zh-CN" altLang="en-US" sz="2400" b="0" i="0" u="none" strike="noStrike" kern="1200" cap="none" spc="0" normalizeH="0" baseline="0" noProof="1">
                  <a:solidFill>
                    <a:schemeClr val="tx1"/>
                  </a:solidFill>
                  <a:latin typeface="+mn-lt"/>
                  <a:ea typeface="+mn-ea"/>
                  <a:cs typeface="+mn-cs"/>
                  <a:sym typeface="+mn-ea"/>
                </a:rPr>
                <a:t>当堂检测</a:t>
              </a:r>
              <a:endParaRPr kumimoji="0" lang="zh-CN" altLang="en-US" sz="2400" b="0" i="0" u="none" strike="noStrike" kern="1200" cap="none" spc="0" normalizeH="0" baseline="0" noProof="1">
                <a:solidFill>
                  <a:schemeClr val="tx1"/>
                </a:solidFill>
                <a:latin typeface="+mn-lt"/>
                <a:ea typeface="+mn-ea"/>
                <a:cs typeface="+mn-cs"/>
                <a:sym typeface="+mn-ea"/>
              </a:endParaRPr>
            </a:p>
          </p:txBody>
        </p:sp>
      </p:grpSp>
    </p:spTree>
  </p:cSld>
  <p:clrMapOvr>
    <a:masterClrMapping/>
  </p:clrMapOvr>
</p:sld>
</file>

<file path=ppt/tags/tag1.xml><?xml version="1.0" encoding="utf-8"?>
<p:tagLst xmlns:p="http://schemas.openxmlformats.org/presentationml/2006/main">
  <p:tag name="KSO_WM_UNIT_TABLE_BEAUTIFY" val="smartTable{67e78e54-1a97-48b7-9712-eb441035dfaf}"/>
</p:tagLst>
</file>

<file path=ppt/tags/tag2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3.xml><?xml version="1.0" encoding="utf-8"?>
<p:tagLst xmlns:p="http://schemas.openxmlformats.org/presentationml/2006/main">
  <p:tag name="KSO_WM_TEMPLATE_CATEGORY" val="custom"/>
  <p:tag name="KSO_WM_TEMPLATE_INDEX" val="20184573"/>
  <p:tag name="KSO_WM_TAG_VERSION" val="1.0"/>
  <p:tag name="KSO_WM_SLIDE_ID" val="custom20184573_1"/>
  <p:tag name="KSO_WM_SLIDE_INDEX" val="1"/>
  <p:tag name="KSO_WM_SLIDE_ITEM_CNT" val="2"/>
  <p:tag name="KSO_WM_SLIDE_LAYOUT" val="a_b"/>
  <p:tag name="KSO_WM_SLIDE_LAYOUT_CNT" val="1_1"/>
  <p:tag name="KSO_WM_SLIDE_TYPE" val="title"/>
  <p:tag name="KSO_WM_TEMPLATE_THUMBS_INDEX" val="1、9、12、16、5、22、"/>
  <p:tag name="KSO_WM_BEAUTIFY_FLAG" val="#wm#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3775</Words>
  <PresentationFormat>在屏幕上显示</PresentationFormat>
  <Paragraphs>417</Paragraphs>
  <Slides>23</Slides>
  <Notes>0</Notes>
  <HiddenSlides>0</HiddenSlides>
  <MMClips>2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42" baseType="lpstr">
      <vt:lpstr>Arial</vt:lpstr>
      <vt:lpstr>宋体</vt:lpstr>
      <vt:lpstr>Wingdings</vt:lpstr>
      <vt:lpstr>Calibri</vt:lpstr>
      <vt:lpstr>华文行楷</vt:lpstr>
      <vt:lpstr>微软雅黑</vt:lpstr>
      <vt:lpstr>楷体</vt:lpstr>
      <vt:lpstr>隶书</vt:lpstr>
      <vt:lpstr>黑体</vt:lpstr>
      <vt:lpstr>等线</vt:lpstr>
      <vt:lpstr>Times New Roman</vt:lpstr>
      <vt:lpstr>Tahoma</vt:lpstr>
      <vt:lpstr>华文琥珀</vt:lpstr>
      <vt:lpstr>Arial Unicode MS</vt:lpstr>
      <vt:lpstr>华文中宋</vt:lpstr>
      <vt:lpstr>楷体_GB2312</vt:lpstr>
      <vt:lpstr>新宋体</vt:lpstr>
      <vt:lpstr>默认设计模板</vt:lpstr>
      <vt:lpstr>MSGraph.Chart.8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dcterms:created xsi:type="dcterms:W3CDTF">2017-08-04T06:14:00Z</dcterms:created>
  <dcterms:modified xsi:type="dcterms:W3CDTF">2020-04-08T01:42:38Z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2052-11.1.0.9584</vt:lpwstr>
  </property>
</Properties>
</file>