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4"/>
  </p:handoutMasterIdLst>
  <p:sldIdLst>
    <p:sldId id="256" r:id="rId3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7" r:id="rId23"/>
    <p:sldId id="276" r:id="rId24"/>
    <p:sldId id="283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296" r:id="rId42"/>
    <p:sldId id="297" r:id="rId4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handoutMaster" Target="handoutMasters/handoutMaster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052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0531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9746" name="Rectangle 7"/>
          <p:cNvSpPr txBox="1">
            <a:spLocks noGrp="1"/>
          </p:cNvSpPr>
          <p:nvPr/>
        </p:nvSpPr>
        <p:spPr>
          <a:xfrm>
            <a:off x="3883025" y="8683625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159747" name="Rectangle 2"/>
          <p:cNvSpPr>
            <a:spLocks noGrp="1" noRo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</p:spPr>
      </p:sp>
      <p:sp>
        <p:nvSpPr>
          <p:cNvPr id="159748" name="Rectangle 3"/>
          <p:cNvSpPr>
            <a:spLocks noGrp="1"/>
          </p:cNvSpPr>
          <p:nvPr>
            <p:ph type="body"/>
          </p:nvPr>
        </p:nvSpPr>
        <p:spPr>
          <a:xfrm>
            <a:off x="684213" y="4341813"/>
            <a:ext cx="5486400" cy="4114800"/>
          </a:xfrm>
        </p:spPr>
        <p:txBody>
          <a:bodyPr wrap="square" lIns="91440" tIns="45720" rIns="91440" bIns="45720" anchor="t"/>
          <a:p>
            <a:pPr lvl="0" indent="0"/>
            <a:br>
              <a:rPr lang="zh-CN" altLang="en-US" dirty="0"/>
            </a:b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71682" name="幻灯片图像占位符 13107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1683" name="文本占位符 13107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2167" y="609600"/>
            <a:ext cx="11387667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02167" y="1905000"/>
            <a:ext cx="5592233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05000"/>
            <a:ext cx="5592233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61.xml"/><Relationship Id="rId18" Type="http://schemas.openxmlformats.org/officeDocument/2006/relationships/tags" Target="../tags/tag60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4.xml"/><Relationship Id="rId3" Type="http://schemas.openxmlformats.org/officeDocument/2006/relationships/image" Target="../media/image2.png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766402" y="424201"/>
            <a:ext cx="10852237" cy="899167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  <a:effectLst/>
              </a:rPr>
              <a:t>第</a:t>
            </a:r>
            <a:r>
              <a:rPr lang="en-US" altLang="zh-CN" b="1">
                <a:solidFill>
                  <a:srgbClr val="FF0000"/>
                </a:solidFill>
                <a:effectLst/>
              </a:rPr>
              <a:t>12</a:t>
            </a:r>
            <a:r>
              <a:rPr lang="zh-CN" altLang="en-US" b="1">
                <a:solidFill>
                  <a:srgbClr val="FF0000"/>
                </a:solidFill>
                <a:effectLst/>
              </a:rPr>
              <a:t>课 辽宋夏金元的文化 </a:t>
            </a:r>
            <a:endParaRPr lang="zh-CN" altLang="en-US" b="1">
              <a:solidFill>
                <a:srgbClr val="FF0000"/>
              </a:solidFill>
              <a:effectLst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930140" y="1924050"/>
            <a:ext cx="6591935" cy="4767580"/>
          </a:xfrm>
        </p:spPr>
        <p:txBody>
          <a:bodyPr/>
          <a:lstStyle/>
          <a:p>
            <a:pPr algn="l"/>
            <a:r>
              <a:rPr lang="en-US" altLang="zh-CN" sz="3200"/>
              <a:t>     </a:t>
            </a:r>
            <a:r>
              <a:rPr lang="zh-CN" altLang="en-US" sz="3200"/>
              <a:t>四个半世纪的宋辽夏金元时代，几乎凝聚了中国历史发展中最为复杂而特殊的内容。</a:t>
            </a:r>
            <a:endParaRPr lang="zh-CN" altLang="en-US" sz="3200"/>
          </a:p>
          <a:p>
            <a:pPr algn="l"/>
            <a:r>
              <a:rPr lang="zh-CN" altLang="en-US" sz="3200"/>
              <a:t>     宋辽夏金元时代是中国历史上各民族共同创造历史的典型时期，是农耕文化与游牧文化冲突与融合的重要时期。一幕幕酣战与融合、破碎与创新的史实情景起伏叠合。</a:t>
            </a:r>
            <a:endParaRPr lang="zh-CN" altLang="en-US" sz="32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820" y="1669415"/>
            <a:ext cx="4359275" cy="486156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2360930" cy="647700"/>
          </a:xfrm>
        </p:spPr>
        <p:txBody>
          <a:bodyPr/>
          <a:p>
            <a:r>
              <a:rPr lang="zh-CN" altLang="en-US">
                <a:solidFill>
                  <a:srgbClr val="FF0000"/>
                </a:solidFill>
              </a:rPr>
              <a:t>课程目标：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296035"/>
            <a:ext cx="9867265" cy="1640840"/>
          </a:xfrm>
        </p:spPr>
        <p:txBody>
          <a:bodyPr/>
          <a:p>
            <a:r>
              <a:rPr lang="en-US" altLang="zh-CN" sz="2800"/>
              <a:t>1. </a:t>
            </a:r>
            <a:r>
              <a:rPr sz="2800"/>
              <a:t>了解理学含义</a:t>
            </a:r>
            <a:endParaRPr sz="2800"/>
          </a:p>
          <a:p>
            <a:r>
              <a:rPr lang="en-US" altLang="zh-CN" sz="2800"/>
              <a:t>2.</a:t>
            </a:r>
            <a:r>
              <a:rPr sz="2800"/>
              <a:t>了解辽宋夏金元时期的文学、艺术成就</a:t>
            </a:r>
            <a:endParaRPr sz="28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文本框 107521"/>
          <p:cNvSpPr txBox="1"/>
          <p:nvPr/>
        </p:nvSpPr>
        <p:spPr>
          <a:xfrm>
            <a:off x="17526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应运而生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3" name="文本框 107522"/>
          <p:cNvSpPr txBox="1"/>
          <p:nvPr/>
        </p:nvSpPr>
        <p:spPr>
          <a:xfrm>
            <a:off x="41148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蔚然大宗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4" name="标题 107523"/>
          <p:cNvSpPr>
            <a:spLocks noGrp="1" noRot="1"/>
          </p:cNvSpPr>
          <p:nvPr>
            <p:ph type="title"/>
          </p:nvPr>
        </p:nvSpPr>
        <p:spPr>
          <a:xfrm>
            <a:off x="949325" y="154940"/>
            <a:ext cx="3556000" cy="706120"/>
          </a:xfrm>
        </p:spPr>
        <p:txBody>
          <a:bodyPr anchor="ctr"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一、儒学的复兴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5" name="矩形 107524"/>
          <p:cNvSpPr/>
          <p:nvPr/>
        </p:nvSpPr>
        <p:spPr>
          <a:xfrm>
            <a:off x="1752600" y="1981200"/>
            <a:ext cx="1676400" cy="521970"/>
          </a:xfrm>
          <a:prstGeom prst="rect">
            <a:avLst/>
          </a:prstGeom>
          <a:noFill/>
          <a:ln w="12700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6" name="矩形 107525"/>
          <p:cNvSpPr/>
          <p:nvPr/>
        </p:nvSpPr>
        <p:spPr>
          <a:xfrm>
            <a:off x="1155065" y="1161415"/>
            <a:ext cx="34169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儒家思想的演变</a:t>
            </a:r>
            <a:endParaRPr lang="zh-CN" altLang="en-US" sz="3200" b="1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7527" name="右箭头 107526"/>
          <p:cNvSpPr/>
          <p:nvPr/>
        </p:nvSpPr>
        <p:spPr>
          <a:xfrm>
            <a:off x="3505200" y="2362200"/>
            <a:ext cx="533400" cy="304800"/>
          </a:xfrm>
          <a:prstGeom prst="rightArrow">
            <a:avLst>
              <a:gd name="adj1" fmla="val 50000"/>
              <a:gd name="adj2" fmla="val 6875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8" name="文本框 107527"/>
          <p:cNvSpPr txBox="1"/>
          <p:nvPr/>
        </p:nvSpPr>
        <p:spPr>
          <a:xfrm>
            <a:off x="2514600" y="3429000"/>
            <a:ext cx="2057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魏晋南北朝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9" name="文本框 107528"/>
          <p:cNvSpPr txBox="1"/>
          <p:nvPr/>
        </p:nvSpPr>
        <p:spPr>
          <a:xfrm>
            <a:off x="88392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正统思想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0" name="文本框 107529"/>
          <p:cNvSpPr txBox="1"/>
          <p:nvPr/>
        </p:nvSpPr>
        <p:spPr>
          <a:xfrm>
            <a:off x="6477000" y="25146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遭到打击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1" name="文本框 107530"/>
          <p:cNvSpPr txBox="1"/>
          <p:nvPr/>
        </p:nvSpPr>
        <p:spPr>
          <a:xfrm>
            <a:off x="8839200" y="19812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西汉武帝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2" name="文本框 107531"/>
          <p:cNvSpPr txBox="1"/>
          <p:nvPr/>
        </p:nvSpPr>
        <p:spPr>
          <a:xfrm>
            <a:off x="6477000" y="19812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秦朝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3" name="文本框 107532"/>
          <p:cNvSpPr txBox="1"/>
          <p:nvPr/>
        </p:nvSpPr>
        <p:spPr>
          <a:xfrm>
            <a:off x="4114800" y="19812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战国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4" name="文本框 107533"/>
          <p:cNvSpPr txBox="1"/>
          <p:nvPr/>
        </p:nvSpPr>
        <p:spPr>
          <a:xfrm>
            <a:off x="7620000" y="3429000"/>
            <a:ext cx="25908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宋明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5" name="文本框 107534"/>
          <p:cNvSpPr txBox="1"/>
          <p:nvPr/>
        </p:nvSpPr>
        <p:spPr>
          <a:xfrm>
            <a:off x="2514600" y="3962400"/>
            <a:ext cx="2057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面临挑战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6" name="文本框 107535"/>
          <p:cNvSpPr txBox="1"/>
          <p:nvPr/>
        </p:nvSpPr>
        <p:spPr>
          <a:xfrm>
            <a:off x="5257800" y="34290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隋唐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7" name="文本框 107536"/>
          <p:cNvSpPr txBox="1"/>
          <p:nvPr/>
        </p:nvSpPr>
        <p:spPr>
          <a:xfrm>
            <a:off x="5257800" y="3962400"/>
            <a:ext cx="16764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新发展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8" name="文本框 107537"/>
          <p:cNvSpPr txBox="1"/>
          <p:nvPr/>
        </p:nvSpPr>
        <p:spPr>
          <a:xfrm>
            <a:off x="3200400" y="4876800"/>
            <a:ext cx="60960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明清之际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9" name="文本框 107538"/>
          <p:cNvSpPr txBox="1"/>
          <p:nvPr/>
        </p:nvSpPr>
        <p:spPr>
          <a:xfrm>
            <a:off x="7620000" y="3962400"/>
            <a:ext cx="2590800" cy="52197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新体系</a:t>
            </a:r>
            <a:r>
              <a:rPr lang="en-US" altLang="zh-CN" sz="28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理学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0" name="文本框 107539"/>
          <p:cNvSpPr txBox="1"/>
          <p:nvPr/>
        </p:nvSpPr>
        <p:spPr>
          <a:xfrm>
            <a:off x="3200400" y="5410200"/>
            <a:ext cx="6096000" cy="1168400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批判继承，构建起具有时代特色的</a:t>
            </a:r>
            <a:endParaRPr lang="zh-CN" altLang="en-US" sz="28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新思想体系</a:t>
            </a:r>
            <a:endParaRPr lang="zh-CN" altLang="en-US" sz="2800" b="1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1" name="右箭头 107540"/>
          <p:cNvSpPr/>
          <p:nvPr/>
        </p:nvSpPr>
        <p:spPr>
          <a:xfrm>
            <a:off x="5867400" y="23622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2" name="右箭头 107541"/>
          <p:cNvSpPr/>
          <p:nvPr/>
        </p:nvSpPr>
        <p:spPr>
          <a:xfrm>
            <a:off x="8229600" y="23622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3" name="右箭头 107542"/>
          <p:cNvSpPr/>
          <p:nvPr/>
        </p:nvSpPr>
        <p:spPr>
          <a:xfrm>
            <a:off x="1905000" y="3810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4" name="右箭头 107543"/>
          <p:cNvSpPr/>
          <p:nvPr/>
        </p:nvSpPr>
        <p:spPr>
          <a:xfrm>
            <a:off x="4648200" y="3810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5" name="右箭头 107544"/>
          <p:cNvSpPr/>
          <p:nvPr/>
        </p:nvSpPr>
        <p:spPr>
          <a:xfrm>
            <a:off x="7010400" y="3810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6" name="右箭头 107545"/>
          <p:cNvSpPr/>
          <p:nvPr/>
        </p:nvSpPr>
        <p:spPr>
          <a:xfrm>
            <a:off x="2590800" y="5334000"/>
            <a:ext cx="533400" cy="3048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7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ldLvl="0" animBg="1"/>
      <p:bldP spid="107523" grpId="0" bldLvl="0" animBg="1"/>
      <p:bldP spid="107528" grpId="0" bldLvl="0" animBg="1"/>
      <p:bldP spid="107529" grpId="0" bldLvl="0" animBg="1"/>
      <p:bldP spid="107530" grpId="0" bldLvl="0" animBg="1"/>
      <p:bldP spid="107531" grpId="0" bldLvl="0" animBg="1"/>
      <p:bldP spid="107532" grpId="0" bldLvl="0" animBg="1"/>
      <p:bldP spid="107533" grpId="0" bldLvl="0" animBg="1"/>
      <p:bldP spid="107534" grpId="0" bldLvl="0" animBg="1"/>
      <p:bldP spid="107535" grpId="0" bldLvl="0" animBg="1"/>
      <p:bldP spid="107536" grpId="0" bldLvl="0" animBg="1"/>
      <p:bldP spid="107537" grpId="0" bldLvl="0" animBg="1"/>
      <p:bldP spid="107538" grpId="0" bldLvl="0" animBg="1"/>
      <p:bldP spid="107539" grpId="0" bldLvl="0" animBg="1"/>
      <p:bldP spid="10754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3355340" cy="647700"/>
          </a:xfrm>
        </p:spPr>
        <p:txBody>
          <a:bodyPr/>
          <a:p>
            <a:r>
              <a:rPr lang="en-US" altLang="zh-CN" sz="3200">
                <a:solidFill>
                  <a:srgbClr val="FF0000"/>
                </a:solidFill>
              </a:rPr>
              <a:t>1.</a:t>
            </a:r>
            <a:r>
              <a:rPr lang="zh-CN" altLang="en-US" sz="3200">
                <a:solidFill>
                  <a:srgbClr val="FF0000"/>
                </a:solidFill>
              </a:rPr>
              <a:t>儒学复兴背景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228725"/>
            <a:ext cx="10852150" cy="4297045"/>
          </a:xfrm>
        </p:spPr>
        <p:txBody>
          <a:bodyPr/>
          <a:p>
            <a:pPr marL="0" indent="0">
              <a:buNone/>
            </a:pPr>
            <a:r>
              <a:rPr lang="zh-CN" altLang="en-US" sz="3200"/>
              <a:t>(1)从三国到五代，以阐释经书字句为主的儒家学说日益僵化，社会影响力受到佛、道冲击</a:t>
            </a:r>
            <a:r>
              <a:rPr lang="zh-CN" altLang="en-US" sz="3200"/>
              <a:t>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(2)从北宋中期起，一批学者掀起了儒学复兴运动，强调学术为现实</a:t>
            </a:r>
            <a:r>
              <a:rPr lang="zh-CN" altLang="en-US" sz="3200"/>
              <a:t>服务</a:t>
            </a:r>
            <a:r>
              <a:rPr lang="zh-CN" altLang="en-US" sz="3200"/>
              <a:t>。希望</a:t>
            </a:r>
            <a:r>
              <a:rPr lang="zh-CN" altLang="en-US" sz="3200"/>
              <a:t>充分发挥儒学在强化社会伦理道德秩序、树立基本价值观方面作用。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（</a:t>
            </a:r>
            <a:r>
              <a:rPr lang="en-US" altLang="zh-CN" sz="3200"/>
              <a:t>3</a:t>
            </a:r>
            <a:r>
              <a:rPr lang="zh-CN" altLang="en-US" sz="3200"/>
              <a:t>）理学（道学）的影响力逐渐增大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669925" y="5795645"/>
            <a:ext cx="56616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代表人物：二程、朱熹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矩形 59393"/>
          <p:cNvSpPr/>
          <p:nvPr/>
        </p:nvSpPr>
        <p:spPr>
          <a:xfrm>
            <a:off x="493713" y="173990"/>
            <a:ext cx="40322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3600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理学”的概念：</a:t>
            </a:r>
            <a:endParaRPr lang="zh-CN" altLang="en-US" sz="3600" dirty="0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395" name="文本框 59394"/>
          <p:cNvSpPr txBox="1"/>
          <p:nvPr/>
        </p:nvSpPr>
        <p:spPr>
          <a:xfrm>
            <a:off x="558165" y="1405255"/>
            <a:ext cx="11037570" cy="51676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     理学</a:t>
            </a:r>
            <a:r>
              <a:rPr lang="zh-CN" altLang="en-US" sz="32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是一种既贯通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宇宙自然</a:t>
            </a:r>
            <a:r>
              <a:rPr lang="zh-CN" altLang="en-US" sz="32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人生命运</a:t>
            </a:r>
            <a:r>
              <a:rPr lang="zh-CN" altLang="en-US" sz="32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32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又继承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孔孟正宗</a:t>
            </a:r>
            <a:r>
              <a:rPr lang="zh-CN" altLang="en-US" sz="32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，并能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治理国家</a:t>
            </a:r>
            <a:r>
              <a:rPr lang="zh-CN" altLang="en-US" sz="32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36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新儒学，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sym typeface="+mn-ea"/>
              </a:rPr>
              <a:t>是三教合一的产物</a:t>
            </a:r>
            <a:r>
              <a:rPr lang="zh-CN" altLang="en-US" sz="28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280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endParaRPr lang="en-US" altLang="zh-CN" sz="36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endParaRPr lang="en-US" altLang="zh-CN" sz="36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它是以“理”或“天理”为核心的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</a:rPr>
              <a:t>哲学思想体系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32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主要</a:t>
            </a:r>
            <a:r>
              <a:rPr lang="zh-CN" altLang="en-US" sz="4000" dirty="0">
                <a:latin typeface="微软雅黑" panose="020B0503020204020204" charset="-122"/>
                <a:ea typeface="微软雅黑" panose="020B0503020204020204" charset="-122"/>
              </a:rPr>
              <a:t>流派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有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程朱理学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陆王心学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3200" dirty="0">
                <a:solidFill>
                  <a:srgbClr val="FF0066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标志着儒家思想的成熟。</a:t>
            </a:r>
            <a:endParaRPr lang="zh-CN" altLang="en-US" sz="3200" dirty="0">
              <a:solidFill>
                <a:srgbClr val="FF0066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sz="3200" dirty="0">
              <a:solidFill>
                <a:srgbClr val="FF0066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59396" name="组合 59395"/>
          <p:cNvGrpSpPr/>
          <p:nvPr/>
        </p:nvGrpSpPr>
        <p:grpSpPr>
          <a:xfrm>
            <a:off x="5518468" y="260350"/>
            <a:ext cx="2178050" cy="1223963"/>
            <a:chOff x="3232" y="981"/>
            <a:chExt cx="1417" cy="878"/>
          </a:xfrm>
        </p:grpSpPr>
        <p:sp>
          <p:nvSpPr>
            <p:cNvPr id="59397" name="文本框 59396"/>
            <p:cNvSpPr txBox="1"/>
            <p:nvPr/>
          </p:nvSpPr>
          <p:spPr>
            <a:xfrm>
              <a:off x="3287" y="981"/>
              <a:ext cx="1362" cy="463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/>
              <a:r>
                <a:rPr lang="zh-CN" altLang="en-US" sz="3600" dirty="0">
                  <a:latin typeface="微软雅黑" panose="020B0503020204020204" charset="-122"/>
                  <a:ea typeface="微软雅黑" panose="020B0503020204020204" charset="-122"/>
                </a:rPr>
                <a:t>道、佛</a:t>
              </a:r>
              <a:endParaRPr lang="zh-CN" altLang="en-US" sz="36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59398" name="组合 59397"/>
            <p:cNvGrpSpPr/>
            <p:nvPr/>
          </p:nvGrpSpPr>
          <p:grpSpPr>
            <a:xfrm>
              <a:off x="3232" y="1434"/>
              <a:ext cx="1287" cy="425"/>
              <a:chOff x="3232" y="1434"/>
              <a:chExt cx="1287" cy="425"/>
            </a:xfrm>
          </p:grpSpPr>
          <p:sp>
            <p:nvSpPr>
              <p:cNvPr id="59399" name="直接连接符 59398"/>
              <p:cNvSpPr/>
              <p:nvPr/>
            </p:nvSpPr>
            <p:spPr>
              <a:xfrm flipV="1">
                <a:off x="3232" y="1434"/>
                <a:ext cx="419" cy="397"/>
              </a:xfrm>
              <a:prstGeom prst="line">
                <a:avLst/>
              </a:prstGeom>
              <a:ln w="63500" cap="flat" cmpd="sng">
                <a:solidFill>
                  <a:srgbClr val="990099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00" name="直接连接符 59399"/>
              <p:cNvSpPr/>
              <p:nvPr/>
            </p:nvSpPr>
            <p:spPr>
              <a:xfrm flipH="1" flipV="1">
                <a:off x="4150" y="1434"/>
                <a:ext cx="369" cy="425"/>
              </a:xfrm>
              <a:prstGeom prst="line">
                <a:avLst/>
              </a:prstGeom>
              <a:ln w="63500" cap="flat" cmpd="sng">
                <a:solidFill>
                  <a:srgbClr val="990099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59401" name="组合 59400"/>
          <p:cNvGrpSpPr/>
          <p:nvPr/>
        </p:nvGrpSpPr>
        <p:grpSpPr>
          <a:xfrm>
            <a:off x="1180783" y="2668905"/>
            <a:ext cx="2827337" cy="1227234"/>
            <a:chOff x="509" y="2631"/>
            <a:chExt cx="1781" cy="526"/>
          </a:xfrm>
        </p:grpSpPr>
        <p:sp>
          <p:nvSpPr>
            <p:cNvPr id="59402" name="文本框 59401"/>
            <p:cNvSpPr txBox="1"/>
            <p:nvPr/>
          </p:nvSpPr>
          <p:spPr>
            <a:xfrm>
              <a:off x="509" y="2880"/>
              <a:ext cx="1781" cy="277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/>
              <a:r>
                <a:rPr lang="zh-CN" altLang="en-US" sz="3600" dirty="0">
                  <a:latin typeface="微软雅黑" panose="020B0503020204020204" charset="-122"/>
                  <a:ea typeface="微软雅黑" panose="020B0503020204020204" charset="-122"/>
                </a:rPr>
                <a:t>儒（根本）</a:t>
              </a:r>
              <a:endParaRPr lang="zh-CN" altLang="en-US" sz="36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9403" name="直接连接符 59402"/>
            <p:cNvSpPr/>
            <p:nvPr/>
          </p:nvSpPr>
          <p:spPr>
            <a:xfrm flipH="1">
              <a:off x="1219" y="2631"/>
              <a:ext cx="255" cy="255"/>
            </a:xfrm>
            <a:prstGeom prst="line">
              <a:avLst/>
            </a:prstGeom>
            <a:ln w="63500" cap="flat" cmpd="sng">
              <a:solidFill>
                <a:srgbClr val="990099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59404" name="组合 59403"/>
          <p:cNvGrpSpPr/>
          <p:nvPr/>
        </p:nvGrpSpPr>
        <p:grpSpPr>
          <a:xfrm>
            <a:off x="4662170" y="2743835"/>
            <a:ext cx="3656013" cy="1249900"/>
            <a:chOff x="2890" y="2568"/>
            <a:chExt cx="2303" cy="645"/>
          </a:xfrm>
        </p:grpSpPr>
        <p:sp>
          <p:nvSpPr>
            <p:cNvPr id="59405" name="文本框 59404"/>
            <p:cNvSpPr txBox="1"/>
            <p:nvPr/>
          </p:nvSpPr>
          <p:spPr>
            <a:xfrm>
              <a:off x="2890" y="2880"/>
              <a:ext cx="2303" cy="333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/>
              <a:r>
                <a:rPr lang="zh-CN" altLang="en-US" sz="3600" dirty="0">
                  <a:latin typeface="微软雅黑" panose="020B0503020204020204" charset="-122"/>
                  <a:ea typeface="微软雅黑" panose="020B0503020204020204" charset="-122"/>
                </a:rPr>
                <a:t>（目的）</a:t>
              </a:r>
              <a:endParaRPr lang="zh-CN" altLang="en-US" sz="36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9406" name="直接连接符 59405"/>
            <p:cNvSpPr/>
            <p:nvPr/>
          </p:nvSpPr>
          <p:spPr>
            <a:xfrm>
              <a:off x="3751" y="2568"/>
              <a:ext cx="172" cy="313"/>
            </a:xfrm>
            <a:prstGeom prst="line">
              <a:avLst/>
            </a:prstGeom>
            <a:ln w="63500" cap="flat" cmpd="sng">
              <a:solidFill>
                <a:srgbClr val="990099"/>
              </a:solidFill>
              <a:prstDash val="solid"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295" y="749300"/>
            <a:ext cx="7320280" cy="53594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301990" y="2056765"/>
            <a:ext cx="2852420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</a:pPr>
            <a:r>
              <a:rPr lang="zh-CN" altLang="en-US" sz="3200" b="1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程颢、程颐：确定了理学的最高范畴“天理”；天理的核心就是“仁” ，修养的最高境界就是“仁”。</a:t>
            </a:r>
            <a:endParaRPr lang="zh-CN" altLang="en-US" sz="3200" b="1" dirty="0"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5409" name="Picture 12" descr="C:\Users\Administrator\Desktop\图片2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55305" y="178435"/>
            <a:ext cx="3505200" cy="5869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5410" name="Rectangle 4"/>
          <p:cNvSpPr/>
          <p:nvPr/>
        </p:nvSpPr>
        <p:spPr>
          <a:xfrm>
            <a:off x="1676400" y="0"/>
            <a:ext cx="50787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3200" b="1" u="none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理学的</a:t>
            </a:r>
            <a:r>
              <a:rPr lang="zh-CN" altLang="en-US" sz="3200" b="1" u="none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成熟</a:t>
            </a:r>
            <a:r>
              <a:rPr lang="en-US" altLang="zh-CN" sz="3200" b="1" u="none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3200" b="1" u="none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朱熹的学说</a:t>
            </a:r>
            <a:endParaRPr lang="zh-CN" altLang="en-US" sz="3200" b="1" u="none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244" name="Rectangle 6"/>
          <p:cNvSpPr>
            <a:spLocks noGrp="1" noChangeArrowheads="1"/>
          </p:cNvSpPr>
          <p:nvPr>
            <p:ph idx="1"/>
          </p:nvPr>
        </p:nvSpPr>
        <p:spPr>
          <a:xfrm>
            <a:off x="635635" y="609600"/>
            <a:ext cx="8991600" cy="62484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1.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地位：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45412" name="Rectangle 8"/>
          <p:cNvSpPr/>
          <p:nvPr/>
        </p:nvSpPr>
        <p:spPr>
          <a:xfrm>
            <a:off x="890905" y="2274570"/>
            <a:ext cx="353536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u="none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 u="none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思想观点：</a:t>
            </a:r>
            <a:endParaRPr lang="zh-CN" altLang="en-US" sz="3200" b="1" u="none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3" name="Rectangle 9"/>
          <p:cNvSpPr/>
          <p:nvPr/>
        </p:nvSpPr>
        <p:spPr>
          <a:xfrm>
            <a:off x="1077595" y="1327150"/>
            <a:ext cx="692975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 u="none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建立了庞大严密的理学体系，是理学集大成者，在儒学地位上仅次于孔孟。</a:t>
            </a:r>
            <a:endParaRPr lang="zh-CN" altLang="en-US" sz="2800" b="1" u="none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4" name="Rectangle 10"/>
          <p:cNvSpPr/>
          <p:nvPr/>
        </p:nvSpPr>
        <p:spPr>
          <a:xfrm>
            <a:off x="1077595" y="2971165"/>
            <a:ext cx="3063875" cy="1641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）宇宙观</a:t>
            </a:r>
            <a:endParaRPr lang="zh-CN" altLang="en-US" sz="2800" b="1" u="none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）认识论</a:t>
            </a:r>
            <a:endParaRPr lang="zh-CN" altLang="en-US" sz="2800" b="1" u="none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b="1" u="none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）人生观</a:t>
            </a:r>
            <a:endParaRPr lang="zh-CN" altLang="en-US" sz="2800" b="1" u="none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90905" y="4612640"/>
            <a:ext cx="726249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客观唯心主义：认为在物质世界和人类产生之前就独立存在着一种客观精神(</a:t>
            </a:r>
            <a:r>
              <a:rPr lang="zh-CN" altLang="en-US" sz="2800">
                <a:solidFill>
                  <a:srgbClr val="FF0000"/>
                </a:solidFill>
              </a:rPr>
              <a:t>上帝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理念、理、绝对精神、绝对观念等</a:t>
            </a:r>
            <a:r>
              <a:rPr lang="zh-CN" altLang="en-US" sz="2800"/>
              <a:t>)，这种客观精神在其发展过程中，产生了物质世界。是物质世界的本原</a:t>
            </a:r>
            <a:endParaRPr lang="zh-CN" altLang="en-US" sz="280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3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3" name="标题 1"/>
          <p:cNvSpPr>
            <a:spLocks noGrp="1"/>
          </p:cNvSpPr>
          <p:nvPr>
            <p:ph type="title"/>
          </p:nvPr>
        </p:nvSpPr>
        <p:spPr>
          <a:xfrm>
            <a:off x="1527175" y="28575"/>
            <a:ext cx="3378200" cy="661988"/>
          </a:xfrm>
        </p:spPr>
        <p:txBody>
          <a:bodyPr anchor="ctr"/>
          <a:p>
            <a:pPr algn="l"/>
            <a:r>
              <a:rPr lang="zh-CN" altLang="en-US" sz="3200" b="1">
                <a:solidFill>
                  <a:srgbClr val="0000FF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）宇宙观</a:t>
            </a:r>
            <a:endParaRPr lang="zh-CN" altLang="en-US" sz="3200" b="1">
              <a:solidFill>
                <a:srgbClr val="0000FF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6434" name="内容占位符 2"/>
          <p:cNvSpPr>
            <a:spLocks noGrp="1"/>
          </p:cNvSpPr>
          <p:nvPr>
            <p:ph idx="1"/>
          </p:nvPr>
        </p:nvSpPr>
        <p:spPr>
          <a:xfrm>
            <a:off x="874395" y="901700"/>
            <a:ext cx="10682605" cy="2439670"/>
          </a:xfrm>
        </p:spPr>
        <p:txBody>
          <a:bodyPr anchor="t"/>
          <a:p>
            <a:pPr marL="0" indent="0">
              <a:buNone/>
            </a:pP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材料一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未有天地之先，毕竟是先有此理。</a:t>
            </a:r>
            <a:r>
              <a:rPr lang="zh-CN" altLang="en-US" sz="32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</a:rPr>
              <a:t>有理而后有气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，虽是一时都有，毕竟以理为主，天下未有无理之气，亦未有无气之理。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宇宙之间，一理而已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， 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                              ——《朱子语类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6435" name="文本框 1"/>
          <p:cNvSpPr txBox="1"/>
          <p:nvPr/>
        </p:nvSpPr>
        <p:spPr>
          <a:xfrm>
            <a:off x="1526858" y="3531870"/>
            <a:ext cx="87249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u="none">
                <a:latin typeface="隶书" panose="02010509060101010101" pitchFamily="49" charset="-122"/>
                <a:ea typeface="隶书" panose="02010509060101010101" pitchFamily="49" charset="-122"/>
              </a:rPr>
              <a:t>从材料一来看，朱熹认为理和气的先后关系是怎样的？世界的本源又是什么？</a:t>
            </a:r>
            <a:endParaRPr lang="zh-CN" altLang="en-US" sz="3200" u="none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527175" y="4797743"/>
            <a:ext cx="73787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u="none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理先于气，</a:t>
            </a:r>
            <a:r>
              <a:rPr lang="en-US" altLang="zh-CN" sz="3600" b="1" u="none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600" b="1" u="none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理</a:t>
            </a:r>
            <a:r>
              <a:rPr lang="en-US" altLang="zh-CN" sz="3600" b="1" u="none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600" b="1" u="none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是世界的本源；</a:t>
            </a:r>
            <a:endParaRPr lang="zh-CN" altLang="en-US" sz="3600" b="1" u="none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3" name="Picture 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900" y="286385"/>
            <a:ext cx="6700520" cy="431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Text Box 4"/>
          <p:cNvSpPr txBox="1"/>
          <p:nvPr/>
        </p:nvSpPr>
        <p:spPr>
          <a:xfrm>
            <a:off x="1775778" y="5085398"/>
            <a:ext cx="8888412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认识论：</a:t>
            </a:r>
            <a:r>
              <a:rPr lang="zh-CN" altLang="en-US" sz="3200" b="1" dirty="0">
                <a:solidFill>
                  <a:schemeClr val="tx1"/>
                </a:solidFill>
                <a:latin typeface="华文宋体" panose="0201060004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存天理，灭人欲</a:t>
            </a:r>
            <a:r>
              <a:rPr lang="zh-CN" altLang="en-US" sz="3200" b="1" dirty="0">
                <a:solidFill>
                  <a:schemeClr val="tx1"/>
                </a:solidFill>
                <a:latin typeface="华文宋体" panose="02010600040101010101" pitchFamily="2" charset="-122"/>
                <a:ea typeface="黑体" panose="02010609060101010101" pitchFamily="2" charset="-122"/>
                <a:sym typeface="+mn-ea"/>
              </a:rPr>
              <a:t>”。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即通过道德修养克服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过度的欲望，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最终实现对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天理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的充分体验，从而达到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圣人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的精神境界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18425" y="1366520"/>
            <a:ext cx="3932555" cy="2338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/>
          </a:p>
          <a:p>
            <a:r>
              <a:rPr lang="zh-CN" altLang="en-US" sz="3200"/>
              <a:t>朱熹：“饮食，天理也；山珍海味，人欲也。夫妻，天理也；三妻四妾，人欲也。</a:t>
            </a:r>
            <a:r>
              <a:rPr lang="zh-CN" altLang="en-US"/>
              <a:t>”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3"/>
          <p:cNvGrpSpPr/>
          <p:nvPr/>
        </p:nvGrpSpPr>
        <p:grpSpPr>
          <a:xfrm>
            <a:off x="1703388" y="5516563"/>
            <a:ext cx="8763000" cy="1098550"/>
            <a:chOff x="0" y="0"/>
            <a:chExt cx="5520" cy="692"/>
          </a:xfrm>
        </p:grpSpPr>
        <p:sp>
          <p:nvSpPr>
            <p:cNvPr id="25606" name="Rectangle 4"/>
            <p:cNvSpPr/>
            <p:nvPr/>
          </p:nvSpPr>
          <p:spPr>
            <a:xfrm>
              <a:off x="0" y="363"/>
              <a:ext cx="552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Calibri" panose="020F0502020204030204" pitchFamily="34" charset="0"/>
                  <a:ea typeface="黑体" panose="02010609060101010101" pitchFamily="2" charset="-122"/>
                </a:rPr>
                <a:t>格，推究；致，求得。探究事物原理，从而获得知识。</a:t>
              </a:r>
              <a:endParaRPr lang="zh-CN" altLang="en-US" sz="2800" b="1" dirty="0">
                <a:latin typeface="Calibri" panose="020F0502020204030204" pitchFamily="34" charset="0"/>
                <a:ea typeface="黑体" panose="02010609060101010101" pitchFamily="2" charset="-122"/>
              </a:endParaRPr>
            </a:p>
          </p:txBody>
        </p:sp>
        <p:sp>
          <p:nvSpPr>
            <p:cNvPr id="25607" name="AutoShape 5"/>
            <p:cNvSpPr/>
            <p:nvPr/>
          </p:nvSpPr>
          <p:spPr>
            <a:xfrm>
              <a:off x="3901" y="0"/>
              <a:ext cx="181" cy="363"/>
            </a:xfrm>
            <a:prstGeom prst="downArrow">
              <a:avLst>
                <a:gd name="adj1" fmla="val 50000"/>
                <a:gd name="adj2" fmla="val 50138"/>
              </a:avLst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p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4822" name="Picture 6" descr="图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4358" y="394335"/>
            <a:ext cx="7416800" cy="3249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3" name="Text Box 7"/>
          <p:cNvSpPr txBox="1"/>
          <p:nvPr/>
        </p:nvSpPr>
        <p:spPr>
          <a:xfrm>
            <a:off x="2637155" y="4428490"/>
            <a:ext cx="759618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方法论：主张要通过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格物致知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的方  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法，把握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理</a:t>
            </a:r>
            <a:r>
              <a:rPr lang="zh-CN" altLang="en-US" sz="32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4872990" cy="647700"/>
          </a:xfrm>
        </p:spPr>
        <p:txBody>
          <a:bodyPr/>
          <a:p>
            <a:r>
              <a:rPr lang="en-US" altLang="zh-CN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“</a:t>
            </a:r>
            <a:r>
              <a:rPr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格物致知”（学习、</a:t>
            </a:r>
            <a:r>
              <a:rPr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实践</a:t>
            </a:r>
            <a:r>
              <a:rPr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）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8980" y="1293495"/>
            <a:ext cx="4473575" cy="519557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1568133" y="1181100"/>
            <a:ext cx="9055100" cy="1714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材料三　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宇宙之间一理而已。天得之而为天，地得之而为地，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……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其张之为三纲，其纪之为五常。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              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——《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朱文公文集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955165" y="3510280"/>
            <a:ext cx="8497888" cy="1124585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天理即“</a:t>
            </a:r>
            <a:r>
              <a:rPr kumimoji="0" lang="zh-CN" altLang="en-US" sz="4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三纲五常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”，就是儒家的道德伦理和等级秩序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49507" name="矩形 9"/>
          <p:cNvSpPr/>
          <p:nvPr/>
        </p:nvSpPr>
        <p:spPr>
          <a:xfrm>
            <a:off x="1675765" y="220028"/>
            <a:ext cx="59436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u="none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u="none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u="none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）人生观</a:t>
            </a:r>
            <a:endParaRPr lang="zh-CN" altLang="en-US" sz="3200" b="1" u="none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6673" name="文本框 1"/>
          <p:cNvSpPr txBox="1"/>
          <p:nvPr/>
        </p:nvSpPr>
        <p:spPr>
          <a:xfrm>
            <a:off x="883920" y="787400"/>
            <a:ext cx="10644505" cy="27971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u="none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理学家的思想，……因其目的是“卫道”，表示其文化的保守性格，……他们的思想，……将人欲与天理对立，抹杀个人私利观，替以后专制皇权加强张本，其影响所及，达几百年。</a:t>
            </a:r>
            <a:endParaRPr lang="zh-CN" altLang="en-US" sz="3200" b="1" u="none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u="none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 ——黄仁宇《现代中国的历程》</a:t>
            </a:r>
            <a:endParaRPr lang="zh-CN" altLang="en-US" sz="3200" b="1" u="none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56674" name="文本框 2"/>
          <p:cNvSpPr txBox="1"/>
          <p:nvPr/>
        </p:nvSpPr>
        <p:spPr>
          <a:xfrm>
            <a:off x="1863725" y="157163"/>
            <a:ext cx="65532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b="1" u="none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3600" b="1" u="none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程朱理学的历史影响</a:t>
            </a:r>
            <a:endParaRPr lang="zh-CN" altLang="en-US" sz="3600" b="1" u="none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826895" y="3855562"/>
            <a:ext cx="8821738" cy="18630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p>
            <a:pPr marL="0" marR="0" lvl="0" indent="314325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①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提出了利于维护封建统治的道德规范，为皇权专制提供了理论依据，适应了封建统治者的需要，从南宋后期起，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成为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官方正统儒学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。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7697" name="Picture 9" descr="文天祥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5775" y="887413"/>
            <a:ext cx="1243013" cy="198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0583" name="Rectangle 7" descr="5%"/>
          <p:cNvSpPr>
            <a:spLocks noChangeArrowheads="1"/>
          </p:cNvSpPr>
          <p:nvPr/>
        </p:nvSpPr>
        <p:spPr bwMode="auto">
          <a:xfrm>
            <a:off x="2987675" y="1362075"/>
            <a:ext cx="2881313" cy="13836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人生自古谁无死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留取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丹心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照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汗青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文天祥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280584" name="Rectangle 8" descr="5%"/>
          <p:cNvSpPr>
            <a:spLocks noChangeArrowheads="1"/>
          </p:cNvSpPr>
          <p:nvPr/>
        </p:nvSpPr>
        <p:spPr bwMode="auto">
          <a:xfrm>
            <a:off x="7537450" y="1436688"/>
            <a:ext cx="2895600" cy="13836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粉身碎骨浑不怕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要留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清白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在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人间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明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于谦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157700" name="Picture 9" descr="于谦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9650" y="963613"/>
            <a:ext cx="1436688" cy="198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0586" name="Rectangle 10" descr="5%"/>
          <p:cNvSpPr>
            <a:spLocks noChangeArrowheads="1"/>
          </p:cNvSpPr>
          <p:nvPr/>
        </p:nvSpPr>
        <p:spPr bwMode="auto">
          <a:xfrm>
            <a:off x="2987675" y="3514725"/>
            <a:ext cx="2819400" cy="13836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苟利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国家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生死以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岂因祸福避趋之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清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林则徐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157702" name="Picture 9" descr="林则徐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688" y="3065463"/>
            <a:ext cx="1322387" cy="2057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0588" name="Rectangle 12" descr="5%"/>
          <p:cNvSpPr>
            <a:spLocks noChangeArrowheads="1"/>
          </p:cNvSpPr>
          <p:nvPr/>
        </p:nvSpPr>
        <p:spPr bwMode="auto">
          <a:xfrm>
            <a:off x="7849235" y="3402648"/>
            <a:ext cx="2895600" cy="13836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粉身碎骨寻常事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但愿牺牲报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国家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清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秋瑾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pic>
        <p:nvPicPr>
          <p:cNvPr id="157704" name="Picture 13" descr="s_a0acaf1c2759e9ade0fc47537f482b493169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141663"/>
            <a:ext cx="1455738" cy="2057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7705" name="Rectangle 17"/>
          <p:cNvSpPr/>
          <p:nvPr/>
        </p:nvSpPr>
        <p:spPr>
          <a:xfrm>
            <a:off x="7086600" y="55308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06" name="文本框 1"/>
          <p:cNvSpPr txBox="1"/>
          <p:nvPr/>
        </p:nvSpPr>
        <p:spPr>
          <a:xfrm>
            <a:off x="469265" y="27305"/>
            <a:ext cx="112541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u="none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从这四个历史人物的诗句中，可以看出理学还有哪些积极影响？</a:t>
            </a:r>
            <a:endParaRPr lang="zh-CN" altLang="en-US" sz="3200" u="none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7720" y="5393055"/>
            <a:ext cx="11189335" cy="12725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 u="none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 u="none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重视主观意志力量；</a:t>
            </a:r>
            <a:r>
              <a:rPr lang="zh-CN" altLang="en-US" sz="3200" b="1" u="none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注重气节</a:t>
            </a:r>
            <a:r>
              <a:rPr lang="zh-CN" altLang="en-US" sz="3200" b="1" u="none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、道德；强调</a:t>
            </a:r>
            <a:r>
              <a:rPr lang="zh-CN" altLang="en-US" sz="3200" b="1" u="none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人的社会责任和历史使命</a:t>
            </a:r>
            <a:r>
              <a:rPr lang="zh-CN" altLang="en-US" sz="3200" b="1" u="none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；显人性尊严，对塑造中华民族性格起了积极作用。。</a:t>
            </a:r>
            <a:endParaRPr lang="zh-CN" altLang="en-US" sz="3200" b="1" u="none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8721" name="Picture 3" descr="20051281632550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6465" y="1136650"/>
            <a:ext cx="4572000" cy="37941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8722" name="组合 43010"/>
          <p:cNvGrpSpPr/>
          <p:nvPr/>
        </p:nvGrpSpPr>
        <p:grpSpPr>
          <a:xfrm>
            <a:off x="677545" y="245745"/>
            <a:ext cx="8338820" cy="768796"/>
            <a:chOff x="0" y="0"/>
            <a:chExt cx="5768" cy="3279"/>
          </a:xfrm>
        </p:grpSpPr>
        <p:pic>
          <p:nvPicPr>
            <p:cNvPr id="158723" name="Text Box 5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8" cy="6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13" name="文本框 43012"/>
            <p:cNvSpPr txBox="1"/>
            <p:nvPr/>
          </p:nvSpPr>
          <p:spPr>
            <a:xfrm>
              <a:off x="4" y="2"/>
              <a:ext cx="5760" cy="32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4400" u="none" noProof="1" dirty="0">
                  <a:solidFill>
                    <a:srgbClr val="FF33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华文行楷" panose="02010800040101010101" pitchFamily="2" charset="-122"/>
                  <a:cs typeface="+mn-cs"/>
                </a:rPr>
                <a:t>饿死事小，失节事大</a:t>
              </a:r>
              <a:endParaRPr lang="zh-CN" altLang="en-US" sz="4400" u="non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endParaRPr>
            </a:p>
          </p:txBody>
        </p:sp>
      </p:grpSp>
      <p:sp>
        <p:nvSpPr>
          <p:cNvPr id="158728" name="文本框 43016"/>
          <p:cNvSpPr txBox="1"/>
          <p:nvPr/>
        </p:nvSpPr>
        <p:spPr>
          <a:xfrm>
            <a:off x="5805488" y="4067175"/>
            <a:ext cx="4824412" cy="863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just"/>
            <a:r>
              <a:rPr lang="zh-CN" altLang="en-US" sz="2400" b="1" u="none" dirty="0">
                <a:latin typeface="Times New Roman" panose="02020603050405020304" pitchFamily="18" charset="0"/>
                <a:ea typeface="宋体" panose="02010600030101010101" pitchFamily="2" charset="-122"/>
              </a:rPr>
              <a:t>贞节牌坊</a:t>
            </a:r>
            <a:r>
              <a:rPr lang="en-US" altLang="zh-CN" sz="2400" b="1" u="none" dirty="0">
                <a:latin typeface="Times New Roman" panose="02020603050405020304" pitchFamily="18" charset="0"/>
                <a:ea typeface="隶书" panose="02010509060101010101" pitchFamily="49" charset="-122"/>
              </a:rPr>
              <a:t>——</a:t>
            </a:r>
            <a:r>
              <a:rPr lang="zh-CN" altLang="en-US" sz="2400" b="1" u="none" dirty="0">
                <a:latin typeface="Times New Roman" panose="02020603050405020304" pitchFamily="18" charset="0"/>
                <a:ea typeface="宋体" panose="02010600030101010101" pitchFamily="2" charset="-122"/>
              </a:rPr>
              <a:t>从青春到坟墓的漫长苦守，一个女人终身幽禁的证明</a:t>
            </a:r>
            <a:endParaRPr lang="zh-CN" altLang="en-US" sz="2400" b="1" u="none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63700" y="5229225"/>
            <a:ext cx="9771380" cy="1714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361950" marR="0" lvl="0" indent="-361950" algn="just" defTabSz="685800" rtl="0" eaLnBrk="1" fontAlgn="base" latinLnBrk="0" hangingPunct="1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Times New Roman" panose="02020603050405020304" pitchFamily="18" charset="0"/>
              <a:buNone/>
              <a:defRPr/>
            </a:pPr>
            <a:r>
              <a:rPr lang="zh-CN" altLang="en-US" sz="3200" b="1" u="none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3200" u="none" dirty="0">
                <a:solidFill>
                  <a:srgbClr val="FF0000"/>
                </a:solidFill>
              </a:rPr>
              <a:t>用“三纲五常”维系专制统治，强调尊卑等级观念，重男轻女，因循守旧，片面地重义轻利；压制和扼杀人的自然欲求。</a:t>
            </a:r>
            <a:endParaRPr lang="zh-CN" altLang="en-US" sz="3200" u="none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85825" y="380365"/>
            <a:ext cx="36912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二、文学艺术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1296670" y="1820545"/>
            <a:ext cx="9912985" cy="4521835"/>
          </a:xfrm>
          <a:prstGeom prst="rect">
            <a:avLst/>
          </a:prstGeom>
          <a:noFill/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特点：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由民间流行的长短句歌词发展而来的一种新的诗歌体裁，唐朝在民间已产生，宋朝辉煌。</a:t>
            </a: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宋词两流派：</a:t>
            </a: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婉约派：词人代表是北宋的柳永和两宋之际的李清照，其风格委婉含蓄，细腻感人，内容以咏叹个人身世、写景抒情为主。</a:t>
            </a: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豪放派：词人以北宋的苏轼和南宋的辛弃疾为代表，风格豪放激愤，气势雄伟，内容以记事、说理为主，表达内心感慨。</a:t>
            </a: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55115" y="1236980"/>
            <a:ext cx="133477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eaLnBrk="1" hangingPunct="1"/>
            <a:r>
              <a:rPr lang="en-US" altLang="zh-CN" sz="3200" dirty="0">
                <a:solidFill>
                  <a:srgbClr val="FF0000"/>
                </a:solidFill>
                <a:ea typeface="华文琥珀" panose="02010800040101010101" pitchFamily="2" charset="-122"/>
                <a:sym typeface="+mn-ea"/>
              </a:rPr>
              <a:t>1</a:t>
            </a:r>
            <a:r>
              <a:rPr lang="en-US" altLang="zh-CN" sz="3200" dirty="0">
                <a:solidFill>
                  <a:srgbClr val="7030A0"/>
                </a:solidFill>
                <a:ea typeface="华文琥珀" panose="02010800040101010101" pitchFamily="2" charset="-122"/>
                <a:sym typeface="+mn-ea"/>
              </a:rPr>
              <a:t>.</a:t>
            </a:r>
            <a:r>
              <a:rPr lang="zh-CN" altLang="en-US" sz="3200" dirty="0">
                <a:solidFill>
                  <a:srgbClr val="7030A0"/>
                </a:solidFill>
                <a:ea typeface="华文琥珀" panose="02010800040101010101" pitchFamily="2" charset="-122"/>
                <a:sym typeface="+mn-ea"/>
              </a:rPr>
              <a:t>宋词</a:t>
            </a:r>
            <a:endParaRPr lang="zh-CN" altLang="en-US" sz="3200" dirty="0">
              <a:solidFill>
                <a:srgbClr val="7030A0"/>
              </a:solidFill>
              <a:ea typeface="华文琥珀" panose="0201080004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1" name="Text Box 3"/>
          <p:cNvSpPr txBox="1"/>
          <p:nvPr/>
        </p:nvSpPr>
        <p:spPr>
          <a:xfrm>
            <a:off x="2280920" y="385763"/>
            <a:ext cx="74882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宋词体现了怎样的时代特征？</a:t>
            </a: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3" name="Rectangle 7"/>
          <p:cNvSpPr>
            <a:spLocks noChangeArrowheads="1"/>
          </p:cNvSpPr>
          <p:nvPr/>
        </p:nvSpPr>
        <p:spPr bwMode="auto">
          <a:xfrm>
            <a:off x="1634490" y="1847850"/>
            <a:ext cx="9392920" cy="3886200"/>
          </a:xfrm>
          <a:prstGeom prst="rect">
            <a:avLst/>
          </a:prstGeom>
          <a:noFill/>
          <a:ln w="9525" cap="flat" cmpd="sng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经济上：商业发展，城市繁荣。</a:t>
            </a:r>
            <a:endParaRPr kumimoji="0" lang="zh-CN" altLang="en-US" sz="3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阶级上：市民阶层扩大，精神需求较大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3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政治上：两宋时期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阶级、民族矛盾尖锐。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09880" y="445770"/>
            <a:ext cx="6207760" cy="1005205"/>
          </a:xfrm>
        </p:spPr>
        <p:txBody>
          <a:bodyPr/>
          <a:p>
            <a:r>
              <a:rPr lang="en-US" altLang="zh-CN" sz="3200">
                <a:solidFill>
                  <a:srgbClr val="7030A0"/>
                </a:solidFill>
                <a:effectLst/>
              </a:rPr>
              <a:t>2.</a:t>
            </a:r>
            <a:r>
              <a:rPr lang="zh-CN" altLang="en-US" sz="3200">
                <a:solidFill>
                  <a:srgbClr val="7030A0"/>
                </a:solidFill>
                <a:effectLst/>
              </a:rPr>
              <a:t>元曲</a:t>
            </a:r>
            <a:r>
              <a:rPr lang="zh-CN" altLang="en-US" sz="3200">
                <a:effectLst/>
              </a:rPr>
              <a:t>：包括散曲和杂剧。</a:t>
            </a:r>
            <a:endParaRPr lang="zh-CN" altLang="en-US" sz="3200">
              <a:effectLst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04190" y="1450975"/>
            <a:ext cx="10852150" cy="4573270"/>
          </a:xfrm>
        </p:spPr>
        <p:txBody>
          <a:bodyPr/>
          <a:p>
            <a:pPr algn="l"/>
            <a:r>
              <a:rPr lang="en-US" altLang="zh-CN"/>
              <a:t>  </a:t>
            </a:r>
            <a:r>
              <a:rPr lang="en-US" altLang="zh-CN" sz="3200"/>
              <a:t> </a:t>
            </a:r>
            <a:r>
              <a:rPr lang="zh-CN" altLang="en-US" sz="3200"/>
              <a:t>散曲是一种比词更灵活、更通俗的长短句配乐诗歌体裁，更加适合市井演唱的需要。</a:t>
            </a:r>
            <a:endParaRPr lang="zh-CN" altLang="en-US" sz="3200"/>
          </a:p>
          <a:p>
            <a:pPr algn="just">
              <a:spcAft>
                <a:spcPts val="0"/>
              </a:spcAft>
              <a:buNone/>
            </a:pPr>
            <a:r>
              <a:rPr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特点：</a:t>
            </a: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  <a:buNone/>
            </a:pPr>
            <a:r>
              <a:rPr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①与词相比，散曲在音节和用韵上都比较自由，句子长短更为参差，而且可以加衬字，多用方言俗语和当时的新词，增加了语言的灵活性和通俗性。</a:t>
            </a:r>
            <a:endParaRPr lang="zh-CN" altLang="en-US" sz="32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  <a:buNone/>
            </a:pPr>
            <a:r>
              <a:rPr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②题材广阔，语言幽默通俗、明快泼辣，形式活泼，描绘生动，手法多样。</a:t>
            </a:r>
            <a:endParaRPr lang="zh-CN" altLang="en-US" sz="32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8475" y="601345"/>
            <a:ext cx="8023860" cy="60178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296035"/>
            <a:ext cx="10852150" cy="3600450"/>
          </a:xfrm>
        </p:spPr>
        <p:txBody>
          <a:bodyPr/>
          <a:p>
            <a:r>
              <a:rPr lang="zh-CN" altLang="en-US" sz="3200"/>
              <a:t>将成套的散曲连缀在一起歌唱，辅以音乐、舞蹈、表演、道白，安排不同的角色，来表达一个完整的故事情节，就形成。</a:t>
            </a:r>
            <a:endParaRPr lang="zh-CN" altLang="en-US" sz="3200"/>
          </a:p>
          <a:p>
            <a:r>
              <a:rPr lang="zh-CN" altLang="en-US" sz="3200"/>
              <a:t>元杂剧标志着我国古代戏曲艺术的成熟，代表作家有关汉卿、王实甫等。了杂剧。</a:t>
            </a:r>
            <a:endParaRPr lang="zh-CN" altLang="en-US" sz="32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3402965" cy="647700"/>
          </a:xfrm>
        </p:spPr>
        <p:txBody>
          <a:bodyPr/>
          <a:p>
            <a:r>
              <a:rPr>
                <a:sym typeface="+mn-ea"/>
              </a:rPr>
              <a:t>元杂剧的四大悲剧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62480" y="1823720"/>
            <a:ext cx="5614035" cy="3210560"/>
          </a:xfrm>
        </p:spPr>
        <p:txBody>
          <a:bodyPr/>
          <a:p>
            <a:pPr marL="0" indent="0">
              <a:buNone/>
            </a:pPr>
            <a:r>
              <a:rPr lang="zh-CN" altLang="en-US" sz="3200"/>
              <a:t>关汉卿的《窦娥冤》、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马致远的《汉宫秋》、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白朴的《梧桐雨》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纪君祥的《赵氏孤儿》</a:t>
            </a:r>
            <a:r>
              <a:rPr lang="zh-CN" altLang="en-US"/>
              <a:t>。</a:t>
            </a:r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3178810" cy="647700"/>
          </a:xfrm>
        </p:spPr>
        <p:txBody>
          <a:bodyPr/>
          <a:p>
            <a:r>
              <a:rPr sz="3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兴盛原因：</a:t>
            </a:r>
            <a:endParaRPr lang="zh-CN" altLang="en-US" sz="36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169035"/>
            <a:ext cx="10852150" cy="5430520"/>
          </a:xfrm>
        </p:spPr>
        <p:txBody>
          <a:bodyPr/>
          <a:p>
            <a:pPr marL="0" indent="0">
              <a:buNone/>
            </a:pPr>
            <a:r>
              <a:rPr lang="en-US" altLang="zh-CN"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1.</a:t>
            </a:r>
            <a:r>
              <a:rPr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元朝经济的发展为杂剧的兴盛准备了充裕的物质条件。</a:t>
            </a:r>
            <a:endParaRPr lang="en-US" altLang="zh-CN" sz="3200" b="1" dirty="0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</a:endParaRPr>
          </a:p>
          <a:p>
            <a:pPr marL="0" indent="0">
              <a:buNone/>
            </a:pPr>
            <a:r>
              <a:rPr lang="en-US" altLang="zh-CN"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2.</a:t>
            </a:r>
            <a:r>
              <a:rPr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城市的兴起和勾栏瓦肆的繁盛为杂剧提供了发展环境</a:t>
            </a:r>
            <a:endParaRPr lang="en-US" altLang="zh-CN" sz="3200" b="1" dirty="0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</a:endParaRPr>
          </a:p>
          <a:p>
            <a:pPr marL="0" indent="0">
              <a:buNone/>
            </a:pPr>
            <a:r>
              <a:rPr lang="en-US" altLang="zh-CN"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3.</a:t>
            </a:r>
            <a:r>
              <a:rPr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元朝疆域的扩大，交通发达，密切了国内外各民族之间的联系，加强了民族间的文化交流。</a:t>
            </a:r>
            <a:endParaRPr sz="3200" b="1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  <a:sym typeface="+mn-ea"/>
            </a:endParaRPr>
          </a:p>
          <a:p>
            <a:pPr marL="0" indent="0">
              <a:buNone/>
            </a:pPr>
            <a:r>
              <a:rPr lang="en-US" altLang="zh-CN"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4.</a:t>
            </a:r>
            <a:r>
              <a:rPr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元代民族矛盾和阶级矛盾尖锐，百姓积怨已久，有口难言，要求在艺术中得到反映。</a:t>
            </a:r>
            <a:endParaRPr lang="en-US" altLang="zh-CN" sz="3200" b="1" dirty="0">
              <a:solidFill>
                <a:schemeClr val="tx1"/>
              </a:solidFill>
              <a:latin typeface="Garamond" panose="02020404030301010803" pitchFamily="18" charset="0"/>
              <a:ea typeface="楷体_GB2312" pitchFamily="49" charset="-122"/>
            </a:endParaRPr>
          </a:p>
          <a:p>
            <a:pPr marL="0" indent="0">
              <a:buNone/>
            </a:pPr>
            <a:r>
              <a:rPr lang="en-US" altLang="zh-CN"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5.</a:t>
            </a:r>
            <a:r>
              <a:rPr sz="3200" b="1">
                <a:solidFill>
                  <a:schemeClr val="tx1"/>
                </a:solidFill>
                <a:latin typeface="Garamond" panose="02020404030301010803" pitchFamily="18" charset="0"/>
                <a:ea typeface="楷体_GB2312" pitchFamily="49" charset="-122"/>
                <a:sym typeface="+mn-ea"/>
              </a:rPr>
              <a:t>科举制度的废除，许多文人与民间艺术相结合，从事杂剧创作。</a:t>
            </a:r>
            <a:endParaRPr lang="zh-CN" altLang="en-US" b="1" dirty="0">
              <a:latin typeface="Garamond" panose="02020404030301010803" pitchFamily="18" charset="0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 sz="3200"/>
              <a:t>                         </a:t>
            </a:r>
            <a:r>
              <a:rPr lang="zh-CN" altLang="en-US" sz="3200"/>
              <a:t>诗、词、曲的区别：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诗，主要指绝句和律诗，讲究严格的韵律，句式整齐，对仗工整，用韵规范。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词，句子长短参差，便于抒发感情和演唱。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曲，可雅可俗，更为生动活泼。</a:t>
            </a:r>
            <a:endParaRPr lang="zh-CN" altLang="en-US" sz="32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图片 17410" descr="200410271752595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1557338"/>
            <a:ext cx="2305050" cy="374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8915" name="图片 17411" descr="x2"/>
          <p:cNvPicPr/>
          <p:nvPr/>
        </p:nvPicPr>
        <p:blipFill>
          <a:blip r:embed="rId2"/>
          <a:srcRect l="6847" t="22115" r="5869"/>
          <a:stretch>
            <a:fillRect/>
          </a:stretch>
        </p:blipFill>
        <p:spPr>
          <a:xfrm>
            <a:off x="6096000" y="1555750"/>
            <a:ext cx="2305050" cy="37449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8916" name="图片 17412" descr="484377001155365562"/>
          <p:cNvPicPr/>
          <p:nvPr/>
        </p:nvPicPr>
        <p:blipFill>
          <a:blip r:embed="rId3"/>
          <a:srcRect t="11717"/>
          <a:stretch>
            <a:fillRect/>
          </a:stretch>
        </p:blipFill>
        <p:spPr>
          <a:xfrm>
            <a:off x="3792538" y="1557338"/>
            <a:ext cx="2303462" cy="374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414" name="矩形 17413"/>
          <p:cNvSpPr/>
          <p:nvPr/>
        </p:nvSpPr>
        <p:spPr>
          <a:xfrm>
            <a:off x="1774825" y="442595"/>
            <a:ext cx="67830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fontAlgn="base"/>
            <a:r>
              <a:rPr lang="en-US" altLang="zh-CN" sz="3600">
                <a:solidFill>
                  <a:srgbClr val="7030A0"/>
                </a:solidFill>
                <a:sym typeface="+mn-ea"/>
              </a:rPr>
              <a:t>3.</a:t>
            </a:r>
            <a:r>
              <a:rPr sz="3600">
                <a:solidFill>
                  <a:srgbClr val="7030A0"/>
                </a:solidFill>
                <a:sym typeface="+mn-ea"/>
              </a:rPr>
              <a:t>书法</a:t>
            </a:r>
            <a:r>
              <a:rPr lang="zh-CN" sz="3600">
                <a:solidFill>
                  <a:srgbClr val="7030A0"/>
                </a:solidFill>
                <a:sym typeface="+mn-ea"/>
              </a:rPr>
              <a:t>：行书</a:t>
            </a:r>
            <a:r>
              <a:rPr lang="en-US" altLang="zh-CN" sz="3600">
                <a:solidFill>
                  <a:srgbClr val="7030A0"/>
                </a:solidFill>
                <a:sym typeface="+mn-ea"/>
              </a:rPr>
              <a:t>--</a:t>
            </a:r>
            <a:r>
              <a:rPr lang="zh-CN" altLang="en-US" sz="3600" b="1" strike="noStrike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“宋四家”</a:t>
            </a:r>
            <a:endParaRPr lang="en-US" altLang="zh-CN" sz="3600" b="1" strike="noStrike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8918" name="图片 17414" descr="caixiangxiang"/>
          <p:cNvPicPr/>
          <p:nvPr/>
        </p:nvPicPr>
        <p:blipFill>
          <a:blip r:embed="rId4"/>
          <a:stretch>
            <a:fillRect/>
          </a:stretch>
        </p:blipFill>
        <p:spPr>
          <a:xfrm>
            <a:off x="8391525" y="1557338"/>
            <a:ext cx="2276475" cy="374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8919" name="矩形 17415"/>
          <p:cNvSpPr/>
          <p:nvPr/>
        </p:nvSpPr>
        <p:spPr>
          <a:xfrm>
            <a:off x="3044508" y="1773238"/>
            <a:ext cx="675005" cy="12239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苏轼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0" name="矩形 17416"/>
          <p:cNvSpPr/>
          <p:nvPr/>
        </p:nvSpPr>
        <p:spPr>
          <a:xfrm>
            <a:off x="5492433" y="1557338"/>
            <a:ext cx="675005" cy="16557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黄庭坚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1" name="矩形 17417"/>
          <p:cNvSpPr/>
          <p:nvPr/>
        </p:nvSpPr>
        <p:spPr>
          <a:xfrm>
            <a:off x="7653020" y="1628775"/>
            <a:ext cx="675005" cy="9366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algn="dist"/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米芾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2" name="矩形 17418"/>
          <p:cNvSpPr/>
          <p:nvPr/>
        </p:nvSpPr>
        <p:spPr>
          <a:xfrm>
            <a:off x="9669145" y="1700213"/>
            <a:ext cx="675005" cy="108108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蔡襄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774825" y="5943917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355600"/>
            <a:r>
              <a:rPr lang="zh-CN" sz="2800" b="0">
                <a:ea typeface="宋体" panose="02010600030101010101" pitchFamily="2" charset="-122"/>
              </a:rPr>
              <a:t>特点：追求</a:t>
            </a:r>
            <a:r>
              <a:rPr lang="zh-CN" sz="2800" b="0" u="sng">
                <a:ea typeface="宋体" panose="02010600030101010101" pitchFamily="2" charset="-122"/>
              </a:rPr>
              <a:t>个性</a:t>
            </a:r>
            <a:r>
              <a:rPr lang="zh-CN" sz="2800" b="0">
                <a:ea typeface="宋体" panose="02010600030101010101" pitchFamily="2" charset="-122"/>
              </a:rPr>
              <a:t>，不拘法度。</a:t>
            </a:r>
            <a:endParaRPr lang="zh-CN" altLang="en-US" sz="2800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380" y="286385"/>
            <a:ext cx="5153025" cy="2857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2610" y="286385"/>
            <a:ext cx="6457950" cy="2857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905" y="3284855"/>
            <a:ext cx="4762500" cy="32289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545" y="3202305"/>
            <a:ext cx="4762500" cy="344297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4175" y="107315"/>
            <a:ext cx="6817360" cy="35998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940" y="3898900"/>
            <a:ext cx="5076825" cy="2857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5610" y="209550"/>
            <a:ext cx="3426460" cy="45694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188325" y="5492750"/>
            <a:ext cx="34283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瘦金体：宋徽宗</a:t>
            </a:r>
            <a:endParaRPr lang="zh-CN" altLang="en-US" sz="28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3" name="Text Box 3"/>
          <p:cNvSpPr txBox="1"/>
          <p:nvPr/>
        </p:nvSpPr>
        <p:spPr>
          <a:xfrm>
            <a:off x="709295" y="1367155"/>
            <a:ext cx="10773410" cy="355346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两宋时期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宫廷画进入最为活跃阶段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画学兴起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适应民间需要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绘画成为商品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使绘画艺术得以全面发展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各画种全面发展名家辈出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其中</a:t>
            </a:r>
            <a:r>
              <a:rPr lang="zh-CN" altLang="zh-CN" sz="36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风俗画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是当时最大的亮点</a:t>
            </a:r>
            <a:r>
              <a:rPr lang="zh-CN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历史价值和艺术价值最高的是北宋张择端的</a:t>
            </a:r>
            <a:r>
              <a:rPr lang="zh-CN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清明上河图</a:t>
            </a:r>
            <a:r>
              <a:rPr lang="zh-CN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》. </a:t>
            </a:r>
            <a:endParaRPr lang="zh-CN" altLang="zh-CN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9154" name="Picture 2" descr="qi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3765" y="312420"/>
            <a:ext cx="10561320" cy="54146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0050" name="文本框 130049"/>
          <p:cNvSpPr txBox="1"/>
          <p:nvPr/>
        </p:nvSpPr>
        <p:spPr>
          <a:xfrm>
            <a:off x="441325" y="226695"/>
            <a:ext cx="10698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600" noProof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山水画：特点是不强调写实，注重意境和笔墨情趣。</a:t>
            </a:r>
            <a:endParaRPr lang="zh-CN" altLang="en-US" sz="3600" noProof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130051" name="组合 130050"/>
          <p:cNvGrpSpPr/>
          <p:nvPr/>
        </p:nvGrpSpPr>
        <p:grpSpPr>
          <a:xfrm>
            <a:off x="1752600" y="1082675"/>
            <a:ext cx="8915400" cy="5778500"/>
            <a:chOff x="96" y="624"/>
            <a:chExt cx="5616" cy="3640"/>
          </a:xfrm>
        </p:grpSpPr>
        <p:sp>
          <p:nvSpPr>
            <p:cNvPr id="70659" name="文本框 130051"/>
            <p:cNvSpPr txBox="1"/>
            <p:nvPr/>
          </p:nvSpPr>
          <p:spPr>
            <a:xfrm>
              <a:off x="1824" y="633"/>
              <a:ext cx="2050" cy="29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24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宋代重文轻武的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国策，理学的兴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起使人们更注重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内心的修养。画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家从追求写实变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为更加注重意境。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山水画成为画寄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托思绪情怀的方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式。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pic>
          <p:nvPicPr>
            <p:cNvPr id="70660" name="图片 130052" descr="北宋范宽《溪山行旅图》。"/>
            <p:cNvPicPr>
              <a:picLocks noChangeAspect="1"/>
            </p:cNvPicPr>
            <p:nvPr/>
          </p:nvPicPr>
          <p:blipFill>
            <a:blip r:embed="rId1">
              <a:lum bright="10001" contrast="41999"/>
            </a:blip>
            <a:stretch>
              <a:fillRect/>
            </a:stretch>
          </p:blipFill>
          <p:spPr>
            <a:xfrm>
              <a:off x="96" y="624"/>
              <a:ext cx="1687" cy="33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0661" name="图片 130053" descr="北宋李成《晴峦萧寺图》。"/>
            <p:cNvPicPr>
              <a:picLocks noChangeAspect="1"/>
            </p:cNvPicPr>
            <p:nvPr/>
          </p:nvPicPr>
          <p:blipFill>
            <a:blip r:embed="rId2">
              <a:lum bright="20001" contrast="52000"/>
            </a:blip>
            <a:stretch>
              <a:fillRect/>
            </a:stretch>
          </p:blipFill>
          <p:spPr>
            <a:xfrm>
              <a:off x="3743" y="624"/>
              <a:ext cx="1969" cy="33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0662" name="文本框 130054"/>
            <p:cNvSpPr txBox="1"/>
            <p:nvPr/>
          </p:nvSpPr>
          <p:spPr>
            <a:xfrm>
              <a:off x="204" y="3974"/>
              <a:ext cx="2232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北宋范宽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《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溪山行旅图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》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70663" name="文本框 130055"/>
            <p:cNvSpPr txBox="1"/>
            <p:nvPr/>
          </p:nvSpPr>
          <p:spPr>
            <a:xfrm>
              <a:off x="3132" y="3969"/>
              <a:ext cx="2232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北宋李成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《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晴峦萧寺图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》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98780" y="341630"/>
            <a:ext cx="2074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3.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科技</a:t>
            </a:r>
            <a:endParaRPr lang="zh-CN" altLang="en-US" sz="3200" b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48995" y="1518920"/>
            <a:ext cx="1047496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．三大发明</a:t>
            </a:r>
            <a:r>
              <a:rPr 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(1)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印刷术、火药和指南针三大发明在</a:t>
            </a:r>
            <a:r>
              <a:rPr lang="zh-CN" sz="32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宋朝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基本成熟。</a:t>
            </a:r>
            <a:r>
              <a:rPr 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(2)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雕版印刷已经相当普及，北宋工匠</a:t>
            </a:r>
            <a:r>
              <a:rPr lang="zh-CN" sz="32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毕昇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发明了活字印刷术。</a:t>
            </a:r>
            <a:r>
              <a:rPr 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(3)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火药大量制造并用于军事，由燃烧型火器逐步发展为</a:t>
            </a:r>
            <a:r>
              <a:rPr lang="zh-CN" sz="32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爆炸型火器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(4)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利用磁石指示南北的特性，用人工磁化的方法造出了指南针，并且广泛应用于</a:t>
            </a:r>
            <a:r>
              <a:rPr lang="zh-CN" sz="32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航海</a:t>
            </a:r>
            <a:r>
              <a:rPr 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。三大发明为人类文明的进步作出了重要贡献。</a:t>
            </a:r>
            <a:endParaRPr lang="zh-CN" altLang="en-US" sz="32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9" name="Picture 3" descr="火药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0" r="4042" b="5556"/>
          <a:stretch>
            <a:fillRect/>
          </a:stretch>
        </p:blipFill>
        <p:spPr bwMode="auto">
          <a:xfrm>
            <a:off x="1047750" y="560070"/>
            <a:ext cx="3633470" cy="2798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12278176_2005043016003245734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23" b="-1048"/>
          <a:stretch>
            <a:fillRect/>
          </a:stretch>
        </p:blipFill>
        <p:spPr bwMode="auto">
          <a:xfrm>
            <a:off x="1002665" y="3533775"/>
            <a:ext cx="3678555" cy="30010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3" name="Picture 7" descr="12278176_20050430160031995006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380" y="560070"/>
            <a:ext cx="4165600" cy="2798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5199380" y="3533775"/>
            <a:ext cx="575691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宋代的火球和火蒺藜，都是火药包，火蒺藜的包中除了装有火药外，还有铁蒺藜，上面带有尖刺，用火点着药线抛出去，不但会燃烧，里面的铁蒺藜还会把敌人打伤。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3163570" y="682625"/>
            <a:ext cx="14947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火药箭</a:t>
            </a:r>
            <a:endParaRPr lang="zh-CN" altLang="en-US" sz="2800" b="1"/>
          </a:p>
        </p:txBody>
      </p:sp>
      <p:sp>
        <p:nvSpPr>
          <p:cNvPr id="7" name="文本框 6"/>
          <p:cNvSpPr txBox="1"/>
          <p:nvPr/>
        </p:nvSpPr>
        <p:spPr>
          <a:xfrm>
            <a:off x="3362325" y="3857625"/>
            <a:ext cx="13188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火蒺藜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8274685" y="682625"/>
            <a:ext cx="974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火球</a:t>
            </a:r>
            <a:endParaRPr lang="zh-CN" altLang="en-US" sz="2800" b="1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Picture 2" descr="zl-hy03.gif (16092 字节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7430" y="38100"/>
            <a:ext cx="3732213" cy="467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63" name="Rectangle 3"/>
          <p:cNvSpPr/>
          <p:nvPr/>
        </p:nvSpPr>
        <p:spPr>
          <a:xfrm>
            <a:off x="1457960" y="4717733"/>
            <a:ext cx="3132138" cy="20148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u="sng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南宋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突火枪。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这是世界上第一种发射子弹的步枪。 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28" name="Picture 4" descr="zl-hy04.gif (45726 字节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75" y="0"/>
            <a:ext cx="5435600" cy="4756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Rectangle 5"/>
          <p:cNvSpPr/>
          <p:nvPr/>
        </p:nvSpPr>
        <p:spPr>
          <a:xfrm>
            <a:off x="5159375" y="4781550"/>
            <a:ext cx="5508625" cy="2091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en-US" altLang="zh-CN" sz="2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铜火铳（</a:t>
            </a:r>
            <a:r>
              <a:rPr lang="en-US" altLang="zh-CN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chong</a:t>
            </a: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6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元代至顺三年（</a:t>
            </a:r>
            <a:r>
              <a:rPr lang="en-US" altLang="zh-CN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1332</a:t>
            </a: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）造的铜火铳，现在收藏在中国历史博物馆。是世界上现存最早的并有明确纪年的火铳。</a:t>
            </a:r>
            <a:endParaRPr lang="zh-CN" altLang="en-US" sz="26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en-US" altLang="zh-CN" sz="26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23"/>
          <p:cNvPicPr>
            <a:picLocks noChangeAspect="1"/>
          </p:cNvPicPr>
          <p:nvPr/>
        </p:nvPicPr>
        <p:blipFill>
          <a:blip r:embed="rId1"/>
          <a:srcRect l="3150" t="2551" r="49615" b="54239"/>
          <a:stretch>
            <a:fillRect/>
          </a:stretch>
        </p:blipFill>
        <p:spPr>
          <a:xfrm>
            <a:off x="1289685" y="460375"/>
            <a:ext cx="9611360" cy="29571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51865" y="3545840"/>
            <a:ext cx="1028636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+mn-ea"/>
              </a:rPr>
              <a:t>火龙出水是我国古代明朝时期的水陆两用火箭，也是二级火箭的始祖。水战时，在离水面三、四尺处，点燃龙身上的火药筒，这是一级火箭，它能推动火龙飞行二、三里远；第一级火箭燃烧完毕后，自动引燃龙腹内的第二级火箭，这时，从龙口里射出数之火箭，直达目标，直至敌船烧毁</a:t>
            </a:r>
            <a:r>
              <a:rPr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32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257300" y="824230"/>
            <a:ext cx="48298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传播</a:t>
            </a:r>
            <a:endParaRPr lang="zh-CN" altLang="en-US" sz="3200"/>
          </a:p>
        </p:txBody>
      </p:sp>
      <p:sp>
        <p:nvSpPr>
          <p:cNvPr id="7" name="文本框 6"/>
          <p:cNvSpPr txBox="1"/>
          <p:nvPr/>
        </p:nvSpPr>
        <p:spPr>
          <a:xfrm>
            <a:off x="1257300" y="1642110"/>
            <a:ext cx="979170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大约在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8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9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世纪时，中国火药的主要原料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硝石传到了阿拉伯、波斯等地。在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世纪后，阿拉伯等国的书上才提到硝石。阿拉伯人叫它为“中国雪”，波斯人则叫“中国盐”。欧洲人是在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世纪从阿拉伯人那里知道了火药，他们学会制造火药是在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14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世纪中期以后的事</a:t>
            </a:r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1257300" y="4450080"/>
            <a:ext cx="97923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在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世纪，火药首先传入阿拉伯国家，然后传至欧洲乃至世界各地。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1358900" y="1245870"/>
            <a:ext cx="9309100" cy="4523105"/>
          </a:xfrm>
          <a:prstGeom prst="rect">
            <a:avLst/>
          </a:prstGeom>
          <a:noFill/>
          <a:ln w="19050">
            <a:solidFill>
              <a:srgbClr val="990000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    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火药和火药武器传入欧洲，“不仅对</a:t>
            </a:r>
            <a:r>
              <a:rPr kumimoji="0" lang="zh-CN" altLang="en-US" sz="3200" b="1" u="sng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作战方法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本身，而且对统治和奴役的</a:t>
            </a:r>
            <a:r>
              <a:rPr kumimoji="0" lang="zh-CN" altLang="en-US" sz="3200" b="1" u="sng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政治关系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起了变革的作用”。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“以前一直攻不破的贵族城堡的石墙抵不住市民的大炮，市民的子弹射穿了骑士的盔甲。贵族的统治跟身穿铠甲的贵族骑兵同归于尽了。随着资本主义的发展，新的精锐的火炮在欧洲的工厂中制造出来，装备着威力强大的舰队，扬帆出航，去征服新的</a:t>
            </a:r>
            <a:r>
              <a:rPr kumimoji="0" lang="zh-CN" altLang="en-US" sz="3200" b="1" u="sng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殖民地</a:t>
            </a:r>
            <a:r>
              <a:rPr kumimoji="0" lang="zh-CN" altLang="en-US" sz="3200" b="1" kern="1200" cap="none" spc="0" normalizeH="0" baseline="0" noProof="0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。”</a:t>
            </a:r>
            <a:endParaRPr kumimoji="0" lang="zh-CN" altLang="en-US" sz="3200" b="1" kern="1200" cap="none" spc="0" normalizeH="0" baseline="0" noProof="0" dirty="0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242060" y="1861820"/>
            <a:ext cx="10196195" cy="313817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</a:t>
            </a:r>
            <a:r>
              <a:rPr kumimoji="0" lang="zh-CN" altLang="en-US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结束了冷兵器时代，使人类进入热兵器时代</a:t>
            </a:r>
            <a:r>
              <a:rPr kumimoji="0" lang="zh-CN" altLang="en-US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。</a:t>
            </a:r>
            <a:endParaRPr kumimoji="0" lang="zh-CN" altLang="en-US" sz="36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</a:t>
            </a:r>
            <a:r>
              <a:rPr kumimoji="0" lang="zh-CN" altLang="en-US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使欧洲骑士阶层日益衰落，封建制度走向瓦解。</a:t>
            </a:r>
            <a:endParaRPr kumimoji="0" lang="zh-CN" altLang="en-US" sz="36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3.</a:t>
            </a:r>
            <a:r>
              <a:rPr kumimoji="0" lang="zh-CN" altLang="en-US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火药成为西欧资产阶级开拓殖民地的有力武器。</a:t>
            </a:r>
            <a:endParaRPr kumimoji="0" lang="zh-CN" altLang="en-US" sz="36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4.</a:t>
            </a:r>
            <a:r>
              <a:rPr lang="zh-CN" altLang="en-US" sz="3600" dirty="0" smtClean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丰富了人们的经济生活</a:t>
            </a:r>
            <a:endParaRPr kumimoji="0" lang="en-US" altLang="zh-CN" sz="36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622300" y="248920"/>
            <a:ext cx="70342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>
              <a:spcBef>
                <a:spcPct val="50000"/>
              </a:spcBef>
              <a:buClr>
                <a:srgbClr val="FFFF00"/>
              </a:buClr>
              <a:buSzPct val="12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火药发明的影响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bldLvl="0" animBg="1"/>
      <p:bldP spid="57346" grpId="1" bldLvl="0" animBg="1"/>
      <p:bldP spid="57347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7" name="Picture 3" descr="200705181755277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3388" y="692150"/>
            <a:ext cx="4103687" cy="3668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Rectangle 4"/>
          <p:cNvSpPr/>
          <p:nvPr/>
        </p:nvSpPr>
        <p:spPr>
          <a:xfrm>
            <a:off x="6318250" y="691833"/>
            <a:ext cx="4608513" cy="40925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32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北宋</a:t>
            </a: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指南针之一。将几段灯草横穿在带磁性的钢针上，放在盛水的瓷碗中，灯草连同磁针浮于水面，磁针即指示南北。这种指南针实用性强，</a:t>
            </a:r>
            <a:r>
              <a:rPr lang="zh-CN" altLang="en-US" sz="32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最先应用于航海导航</a:t>
            </a: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09" name="Rectangle 5"/>
          <p:cNvSpPr/>
          <p:nvPr/>
        </p:nvSpPr>
        <p:spPr>
          <a:xfrm>
            <a:off x="2566988" y="4920933"/>
            <a:ext cx="247205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水浮指南针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400" b="1" dirty="0">
              <a:solidFill>
                <a:srgbClr val="FF33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851218" y="129858"/>
            <a:ext cx="6324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>
              <a:spcBef>
                <a:spcPct val="50000"/>
              </a:spcBef>
              <a:buClr>
                <a:srgbClr val="FFFF00"/>
              </a:buClr>
              <a:buSzPct val="12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指南针的发明对世界的影响？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58372" name="Picture 4" descr="9104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1535" y="1838325"/>
            <a:ext cx="10266680" cy="48012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851535" y="885190"/>
            <a:ext cx="9956800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在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世纪末和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13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世纪初</a:t>
            </a:r>
            <a:r>
              <a:rPr lang="zh-CN" altLang="en-US" sz="2800" b="1" dirty="0">
                <a:latin typeface="Arial" panose="020B0604020202020204" pitchFamily="34" charset="0"/>
              </a:rPr>
              <a:t>由海路传入阿拉伯，然后传入欧洲。在地理大</a:t>
            </a:r>
            <a:r>
              <a:rPr lang="zh-CN" altLang="en-US" sz="2800" b="1" dirty="0">
                <a:latin typeface="Arial" panose="020B0604020202020204" pitchFamily="34" charset="0"/>
              </a:rPr>
              <a:t>发现中起了重要作用。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标题 25601"/>
          <p:cNvSpPr>
            <a:spLocks noGrp="1"/>
          </p:cNvSpPr>
          <p:nvPr>
            <p:ph type="title"/>
          </p:nvPr>
        </p:nvSpPr>
        <p:spPr>
          <a:xfrm>
            <a:off x="1524000" y="609600"/>
            <a:ext cx="9396413" cy="1143000"/>
          </a:xfrm>
        </p:spPr>
        <p:txBody>
          <a:bodyPr anchor="ctr"/>
          <a:p>
            <a:br>
              <a:rPr lang="zh-CN" altLang="en-US" sz="4000"/>
            </a:br>
            <a:endParaRPr lang="zh-CN" altLang="en-US" sz="4000"/>
          </a:p>
        </p:txBody>
      </p:sp>
      <p:sp>
        <p:nvSpPr>
          <p:cNvPr id="25603" name="文本占位符 25602"/>
          <p:cNvSpPr>
            <a:spLocks noGrp="1"/>
          </p:cNvSpPr>
          <p:nvPr>
            <p:ph idx="1"/>
          </p:nvPr>
        </p:nvSpPr>
        <p:spPr>
          <a:xfrm>
            <a:off x="1524000" y="1143000"/>
            <a:ext cx="9863455" cy="5671185"/>
          </a:xfrm>
        </p:spPr>
        <p:txBody>
          <a:bodyPr/>
          <a:p>
            <a:pPr fontAlgn="base">
              <a:lnSpc>
                <a:spcPct val="90000"/>
              </a:lnSpc>
              <a:buNone/>
            </a:pPr>
            <a:endParaRPr lang="zh-CN" altLang="en-US" b="1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32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造纸术、印刷术</a:t>
            </a:r>
            <a:r>
              <a:rPr lang="zh-CN" altLang="en-US" sz="32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，促进欧洲文化的发展，推动了文艺复兴和宗教改革；</a:t>
            </a:r>
            <a:endParaRPr lang="zh-CN" altLang="en-US" sz="3200" b="1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32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火药</a:t>
            </a:r>
            <a:r>
              <a:rPr lang="zh-CN" altLang="en-US" sz="32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在欧洲的应用与发展，推动世界从冷兵器时代进入热兵器时代，</a:t>
            </a:r>
            <a:r>
              <a:rPr kumimoji="1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推动</a:t>
            </a:r>
            <a:r>
              <a:rPr kumimoji="1" sz="32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资产阶级革命</a:t>
            </a:r>
            <a:r>
              <a:rPr kumimoji="1" sz="3200" b="1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的进行；</a:t>
            </a:r>
            <a:endParaRPr lang="zh-CN" altLang="en-US" sz="3200" b="1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32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指南针</a:t>
            </a:r>
            <a:r>
              <a:rPr lang="zh-CN" altLang="en-US" sz="32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的使用，</a:t>
            </a:r>
            <a:r>
              <a:rPr kumimoji="1" sz="3200">
                <a:solidFill>
                  <a:schemeClr val="tx1"/>
                </a:solidFill>
                <a:latin typeface="+mn-ea"/>
                <a:cs typeface="+mn-ea"/>
                <a:sym typeface="+mn-ea"/>
              </a:rPr>
              <a:t>为西欧人</a:t>
            </a:r>
            <a:r>
              <a:rPr kumimoji="1" sz="32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新航路的开辟</a:t>
            </a:r>
            <a:r>
              <a:rPr kumimoji="1" sz="3200">
                <a:solidFill>
                  <a:schemeClr val="tx1"/>
                </a:solidFill>
                <a:latin typeface="+mn-ea"/>
                <a:cs typeface="+mn-ea"/>
                <a:sym typeface="+mn-ea"/>
              </a:rPr>
              <a:t>和</a:t>
            </a:r>
            <a:r>
              <a:rPr kumimoji="1" sz="32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海外殖民征服</a:t>
            </a:r>
            <a:r>
              <a:rPr kumimoji="1" sz="3200">
                <a:solidFill>
                  <a:schemeClr val="tx1"/>
                </a:solidFill>
                <a:latin typeface="+mn-ea"/>
                <a:cs typeface="+mn-ea"/>
                <a:sym typeface="+mn-ea"/>
              </a:rPr>
              <a:t>创造了条件，推动</a:t>
            </a:r>
            <a:r>
              <a:rPr kumimoji="1" sz="32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世界市场</a:t>
            </a:r>
            <a:r>
              <a:rPr kumimoji="1" sz="3200">
                <a:solidFill>
                  <a:schemeClr val="tx1"/>
                </a:solidFill>
                <a:latin typeface="+mn-ea"/>
                <a:cs typeface="+mn-ea"/>
                <a:sym typeface="+mn-ea"/>
              </a:rPr>
              <a:t>的形成和</a:t>
            </a:r>
            <a:r>
              <a:rPr kumimoji="1" sz="32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资本主义经济</a:t>
            </a:r>
            <a:r>
              <a:rPr kumimoji="1" sz="3200">
                <a:solidFill>
                  <a:schemeClr val="tx1"/>
                </a:solidFill>
                <a:latin typeface="+mn-ea"/>
                <a:cs typeface="+mn-ea"/>
                <a:sym typeface="+mn-ea"/>
              </a:rPr>
              <a:t>的发展；</a:t>
            </a:r>
            <a:endParaRPr kumimoji="1" lang="zh-CN" altLang="en-US" sz="3200">
              <a:solidFill>
                <a:schemeClr val="tx1"/>
              </a:solidFill>
              <a:latin typeface="+mn-ea"/>
              <a:ea typeface="+mn-ea"/>
              <a:cs typeface="+mn-ea"/>
            </a:endParaRPr>
          </a:p>
          <a:p>
            <a:pPr fontAlgn="base">
              <a:lnSpc>
                <a:spcPct val="90000"/>
              </a:lnSpc>
            </a:pPr>
            <a:r>
              <a:rPr kumimoji="1" sz="3200">
                <a:solidFill>
                  <a:schemeClr val="tx1"/>
                </a:solidFill>
                <a:latin typeface="+mn-ea"/>
                <a:cs typeface="+mn-ea"/>
                <a:sym typeface="+mn-ea"/>
              </a:rPr>
              <a:t>总之，四大发明对欧洲经济、政治和文化乃至世界文明的进步作出了重大的贡献，</a:t>
            </a:r>
            <a:r>
              <a:rPr kumimoji="1" sz="32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促进了欧洲从封建社会向资本主义社会的变革。</a:t>
            </a:r>
            <a:endParaRPr kumimoji="1" lang="zh-CN" altLang="en-US" sz="3200">
              <a:solidFill>
                <a:srgbClr val="FF0000"/>
              </a:solidFill>
              <a:latin typeface="+mn-ea"/>
              <a:ea typeface="+mn-ea"/>
              <a:cs typeface="+mn-ea"/>
            </a:endParaRPr>
          </a:p>
          <a:p>
            <a:pPr marL="0" indent="0" fontAlgn="base">
              <a:lnSpc>
                <a:spcPct val="90000"/>
              </a:lnSpc>
              <a:buNone/>
            </a:pPr>
            <a:endParaRPr lang="zh-CN" altLang="en-US" sz="3200" strike="noStrike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矩形 25603"/>
          <p:cNvSpPr/>
          <p:nvPr/>
        </p:nvSpPr>
        <p:spPr>
          <a:xfrm>
            <a:off x="1524000" y="354013"/>
            <a:ext cx="791654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我国古代的四大发明对世界的影响是什么？</a:t>
            </a:r>
            <a:endParaRPr lang="zh-CN" altLang="en-US" sz="32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1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charRg st="1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33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charRg st="33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76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charRg st="76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21690" y="170180"/>
            <a:ext cx="4762500" cy="35718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364605" y="690245"/>
            <a:ext cx="557720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是一部涉及古代中国自然科学、工艺技术及社会历史现象的综合性笔记体著作。该书在国际亦受重视，英国科学史家李约瑟评价为“中国科学史上的里程碑”。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086485" y="4231005"/>
            <a:ext cx="1057211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内容涉及天文、数学、物理、化学、生物等各个门类学科，其价值非凡。书中的自然科学部分，总结了中国古代、特别是北宋时期科学成就。社会历史方面，对北宋统治集团的腐朽有所暴露，对西北和北方的军事利害、典制礼仪的演变，旧赋役制度的弊害，都有较为详实的记载。</a:t>
            </a:r>
            <a:endParaRPr lang="zh-CN" altLang="en-US" sz="320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矩形 34817"/>
          <p:cNvSpPr/>
          <p:nvPr/>
        </p:nvSpPr>
        <p:spPr>
          <a:xfrm>
            <a:off x="1524000" y="260350"/>
            <a:ext cx="9144000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、简仪，比欧洲同类发明早</a:t>
            </a:r>
            <a:r>
              <a:rPr lang="en-US" altLang="zh-CN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300</a:t>
            </a:r>
            <a:r>
              <a:rPr lang="zh-CN" altLang="en-US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多年</a:t>
            </a:r>
            <a:endParaRPr lang="zh-CN" altLang="en-US" sz="28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、测定黄道和赤道的交角值，受到世界天文学界的推崇</a:t>
            </a:r>
            <a:endParaRPr lang="zh-CN" altLang="en-US" sz="28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授时历</a:t>
            </a:r>
            <a:r>
              <a:rPr lang="en-US" altLang="zh-CN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，我国古代最精密的一部历法</a:t>
            </a:r>
            <a:endParaRPr lang="zh-CN" altLang="en-US" sz="28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4818" name="图片 34818" descr="guoshoujin"/>
          <p:cNvPicPr/>
          <p:nvPr/>
        </p:nvPicPr>
        <p:blipFill>
          <a:blip r:embed="rId1"/>
          <a:stretch>
            <a:fillRect/>
          </a:stretch>
        </p:blipFill>
        <p:spPr>
          <a:xfrm>
            <a:off x="7391400" y="2276475"/>
            <a:ext cx="2867025" cy="3887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19" name="图片 34819" descr="简仪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2276475"/>
            <a:ext cx="5148263" cy="3887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0" name="矩形 34820"/>
          <p:cNvSpPr/>
          <p:nvPr/>
        </p:nvSpPr>
        <p:spPr>
          <a:xfrm>
            <a:off x="3697288" y="6092825"/>
            <a:ext cx="697547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郭守敬：元朝天文学家、数学家和水利学家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4821" name="矩形 34821"/>
          <p:cNvSpPr/>
          <p:nvPr/>
        </p:nvSpPr>
        <p:spPr>
          <a:xfrm>
            <a:off x="2279650" y="6092825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简仪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57200" y="254000"/>
            <a:ext cx="3271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</a:rPr>
              <a:t>4.</a:t>
            </a:r>
            <a:r>
              <a:rPr lang="zh-CN" altLang="en-US" sz="3200">
                <a:solidFill>
                  <a:srgbClr val="FF0000"/>
                </a:solidFill>
              </a:rPr>
              <a:t>少数民族文字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48995" y="1210945"/>
            <a:ext cx="93256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zh-CN" sz="3200" b="0">
                <a:ea typeface="宋体" panose="02010600030101010101" pitchFamily="2" charset="-122"/>
              </a:rPr>
              <a:t>辽夏金都模仿汉字字形创造了本民族文字</a:t>
            </a:r>
            <a:endParaRPr lang="zh-CN" altLang="en-US" sz="3200" b="0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41095" y="2219325"/>
            <a:ext cx="1065974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契丹文字：辽先后创制契丹大字、小字，用以刻石立碑，还进行</a:t>
            </a:r>
            <a:r>
              <a:rPr lang="zh-CN" sz="28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文学创作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(2)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女真文字：金也创制了女真文字，在科举中开设女真</a:t>
            </a:r>
            <a:r>
              <a:rPr lang="zh-CN" sz="28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进士科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，用女真文字答题。</a:t>
            </a:r>
            <a:r>
              <a:rPr 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(3)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西夏文：西夏文通过出土文献大量保存下来，包括佛经、法律、字典，以及从汉文翻译过来的</a:t>
            </a:r>
            <a:r>
              <a:rPr lang="zh-CN" sz="28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经史著作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(4)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蒙古文：成吉思汗统一草原前夕，命人使用畏兀儿文字拼写蒙古语，形成畏兀体蒙古文。这套文字被用于修史，其中一部分内容的汉语译本流传至今，称为《</a:t>
            </a:r>
            <a:r>
              <a:rPr lang="zh-CN" sz="28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蒙古秘史</a:t>
            </a:r>
            <a:r>
              <a:rPr 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》。</a:t>
            </a:r>
            <a:endParaRPr lang="zh-CN" altLang="en-US" sz="28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8135" y="197485"/>
            <a:ext cx="5829300" cy="27813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209800" y="3244850"/>
            <a:ext cx="23368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辽 钱币</a:t>
            </a:r>
            <a:endParaRPr lang="zh-CN" altLang="en-US" sz="28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8910" y="424180"/>
            <a:ext cx="4762500" cy="38862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160" y="4116705"/>
            <a:ext cx="4724400" cy="22860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4381</Words>
  <Application>WPS 演示</Application>
  <PresentationFormat>宽屏</PresentationFormat>
  <Paragraphs>313</Paragraphs>
  <Slides>40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62" baseType="lpstr">
      <vt:lpstr>Arial</vt:lpstr>
      <vt:lpstr>宋体</vt:lpstr>
      <vt:lpstr>Wingdings</vt:lpstr>
      <vt:lpstr>微软雅黑</vt:lpstr>
      <vt:lpstr>Arial Unicode MS</vt:lpstr>
      <vt:lpstr>黑体</vt:lpstr>
      <vt:lpstr>楷体</vt:lpstr>
      <vt:lpstr>隶书</vt:lpstr>
      <vt:lpstr>华文宋体</vt:lpstr>
      <vt:lpstr>Calibri</vt:lpstr>
      <vt:lpstr>华文新魏</vt:lpstr>
      <vt:lpstr>等线</vt:lpstr>
      <vt:lpstr>华文中宋</vt:lpstr>
      <vt:lpstr>华文行楷</vt:lpstr>
      <vt:lpstr>Times New Roman</vt:lpstr>
      <vt:lpstr>华文琥珀</vt:lpstr>
      <vt:lpstr>Garamond</vt:lpstr>
      <vt:lpstr>楷体_GB2312</vt:lpstr>
      <vt:lpstr>新宋体</vt:lpstr>
      <vt:lpstr>Tahoma</vt:lpstr>
      <vt:lpstr>华文楷体</vt:lpstr>
      <vt:lpstr>Office 主题​​</vt:lpstr>
      <vt:lpstr>空白演示</vt:lpstr>
      <vt:lpstr>PowerPoint 演示文稿</vt:lpstr>
      <vt:lpstr>儒家思想的演变</vt:lpstr>
      <vt:lpstr>PowerPoint 演示文稿</vt:lpstr>
      <vt:lpstr>PowerPoint 演示文稿</vt:lpstr>
      <vt:lpstr>PowerPoint 演示文稿</vt:lpstr>
      <vt:lpstr>PowerPoint 演示文稿</vt:lpstr>
      <vt:lpstr>（1）理气论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元杂剧的四大悲剧</vt:lpstr>
      <vt:lpstr>3)兴盛原因：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2019-06-19T02:08:00Z</dcterms:created>
  <dcterms:modified xsi:type="dcterms:W3CDTF">2019-09-23T02:12:56Z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