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wdp" ContentType="image/vnd.ms-photo"/>
  <Default Extension="tiff" ContentType="image/tiff"/>
  <Default Extension="gif" ContentType="image/gi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71" r:id="rId3"/>
    <p:sldId id="397" r:id="rId4"/>
    <p:sldId id="396" r:id="rId5"/>
    <p:sldId id="401" r:id="rId6"/>
    <p:sldId id="409" r:id="rId7"/>
    <p:sldId id="398" r:id="rId8"/>
    <p:sldId id="366" r:id="rId9"/>
    <p:sldId id="351" r:id="rId10"/>
    <p:sldId id="403" r:id="rId11"/>
    <p:sldId id="362" r:id="rId12"/>
    <p:sldId id="452" r:id="rId13"/>
    <p:sldId id="405" r:id="rId14"/>
    <p:sldId id="414" r:id="rId15"/>
    <p:sldId id="413" r:id="rId16"/>
    <p:sldId id="367" r:id="rId17"/>
    <p:sldId id="430" r:id="rId18"/>
    <p:sldId id="432" r:id="rId19"/>
    <p:sldId id="453" r:id="rId20"/>
    <p:sldId id="460" r:id="rId21"/>
    <p:sldId id="465" r:id="rId22"/>
    <p:sldId id="368" r:id="rId23"/>
    <p:sldId id="464" r:id="rId24"/>
    <p:sldId id="443" r:id="rId25"/>
    <p:sldId id="445" r:id="rId26"/>
    <p:sldId id="450" r:id="rId27"/>
    <p:sldId id="466" r:id="rId28"/>
    <p:sldId id="399" r:id="rId29"/>
    <p:sldId id="471" r:id="rId30"/>
    <p:sldId id="469" r:id="rId31"/>
    <p:sldId id="472" r:id="rId32"/>
    <p:sldId id="470" r:id="rId33"/>
    <p:sldId id="473" r:id="rId34"/>
  </p:sldIdLst>
  <p:sldSz cx="11161395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F38645E1-4F81-4A51-9DA9-028F41F94408}">
          <p14:sldIdLst/>
        </p14:section>
        <p14:section name="标题4秒停顿" id="{E949E1BD-F9C4-498E-AC34-5BFE3C0DC4B6}">
          <p14:sldIdLst>
            <p14:sldId id="271"/>
          </p14:sldIdLst>
        </p14:section>
        <p14:section name="学习专题1：知识结构梳理" id="{C254F049-F568-44BD-A06B-2783AE1093A0}">
          <p14:sldIdLst>
            <p14:sldId id="397"/>
            <p14:sldId id="396"/>
            <p14:sldId id="401"/>
            <p14:sldId id="409"/>
          </p14:sldIdLst>
        </p14:section>
        <p14:section name="学习专题2：知识要点解析" id="{CEB9CA5C-2458-45C7-B646-2CB5C8E2CEC4}">
          <p14:sldIdLst>
            <p14:sldId id="398"/>
            <p14:sldId id="366"/>
            <p14:sldId id="351"/>
            <p14:sldId id="403"/>
            <p14:sldId id="362"/>
            <p14:sldId id="452"/>
            <p14:sldId id="405"/>
            <p14:sldId id="414"/>
            <p14:sldId id="413"/>
            <p14:sldId id="367"/>
            <p14:sldId id="430"/>
            <p14:sldId id="432"/>
            <p14:sldId id="453"/>
            <p14:sldId id="460"/>
            <p14:sldId id="465"/>
            <p14:sldId id="368"/>
            <p14:sldId id="464"/>
            <p14:sldId id="443"/>
            <p14:sldId id="445"/>
            <p14:sldId id="450"/>
            <p14:sldId id="466"/>
          </p14:sldIdLst>
        </p14:section>
        <p14:section name="学习专题3：材料阅读与问题思考" id="{C2EFC94F-C06C-4813-99F6-E8BB802B2FF0}">
          <p14:sldIdLst>
            <p14:sldId id="399"/>
            <p14:sldId id="471"/>
            <p14:sldId id="469"/>
            <p14:sldId id="472"/>
            <p14:sldId id="470"/>
            <p14:sldId id="473"/>
          </p14:sldIdLst>
        </p14:section>
      </p14:section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83579" autoAdjust="0"/>
  </p:normalViewPr>
  <p:slideViewPr>
    <p:cSldViewPr showGuides="1">
      <p:cViewPr varScale="1">
        <p:scale>
          <a:sx n="59" d="100"/>
          <a:sy n="59" d="100"/>
        </p:scale>
        <p:origin x="-1290" y="-72"/>
      </p:cViewPr>
      <p:guideLst>
        <p:guide orient="horz" pos="2205"/>
        <p:guide pos="347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tags" Target="tags/tag1.xml" /><Relationship Id="rId36" Type="http://schemas.openxmlformats.org/officeDocument/2006/relationships/presProps" Target="presProps.xml" /><Relationship Id="rId37" Type="http://schemas.openxmlformats.org/officeDocument/2006/relationships/viewProps" Target="viewProps.xml" /><Relationship Id="rId38" Type="http://schemas.openxmlformats.org/officeDocument/2006/relationships/theme" Target="theme/theme1.xml" /><Relationship Id="rId39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E1B64-AAD5-4C4A-89EB-1A5AD3C81A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1143000"/>
            <a:ext cx="50228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8CF7B4-3892-4FD8-9BB2-B09A61D774A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2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2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3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3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3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7DDCB-88F8-4C0C-946E-463F46B0E8CA}" type="slidenum">
              <a:rPr lang="zh-CN" altLang="en-US" smtClean="0">
                <a:solidFill>
                  <a:prstClr val="black"/>
                </a:solidFill>
              </a:rPr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7DDCB-88F8-4C0C-946E-463F46B0E8CA}" type="slidenum">
              <a:rPr lang="zh-CN" altLang="en-US" smtClean="0">
                <a:solidFill>
                  <a:prstClr val="black"/>
                </a:solidFill>
              </a:rPr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7DDCB-88F8-4C0C-946E-463F46B0E8CA}" type="slidenum">
              <a:rPr lang="zh-CN" altLang="en-US" smtClean="0">
                <a:solidFill>
                  <a:prstClr val="black"/>
                </a:solidFill>
              </a:rPr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CN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CN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7DDCB-88F8-4C0C-946E-463F46B0E8CA}" type="slidenum">
              <a:rPr lang="zh-CN" altLang="en-US" smtClean="0">
                <a:solidFill>
                  <a:prstClr val="black"/>
                </a:solidFill>
              </a:rPr>
              <a:t>27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UcPeriod"/>
              <a:defRPr/>
            </a:pPr>
            <a:endParaRPr lang="en-US" altLang="zh-CN" smtClean="0">
              <a:latin typeface="宋体" pitchFamily="2" charset="-122"/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zh-CN" smtClean="0"/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28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29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30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31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917575" y="1143000"/>
            <a:ext cx="502285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CF7B4-3892-4FD8-9BB2-B09A61D774A6}" type="slidenum">
              <a:rPr lang="zh-CN" altLang="en-US" smtClean="0">
                <a:solidFill>
                  <a:prstClr val="black"/>
                </a:solidFill>
              </a:rPr>
              <a:t>32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395219" y="1122363"/>
            <a:ext cx="8371285" cy="2387600"/>
          </a:xfrm>
        </p:spPr>
        <p:txBody>
          <a:bodyPr anchor="b"/>
          <a:lstStyle>
            <a:lvl1pPr algn="ctr">
              <a:defRPr sz="5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95219" y="3602049"/>
            <a:ext cx="8371285" cy="1655763"/>
          </a:xfrm>
        </p:spPr>
        <p:txBody>
          <a:bodyPr/>
          <a:lstStyle>
            <a:lvl1pPr marL="0" indent="0" algn="ctr">
              <a:buNone/>
              <a:defRPr sz="2100"/>
            </a:lvl1pPr>
            <a:lvl2pPr marL="418465" indent="0" algn="ctr">
              <a:buNone/>
              <a:defRPr sz="1900"/>
            </a:lvl2pPr>
            <a:lvl3pPr marL="836930" indent="0" algn="ctr">
              <a:buNone/>
              <a:defRPr sz="1600"/>
            </a:lvl3pPr>
            <a:lvl4pPr marL="1255395" indent="0" algn="ctr">
              <a:buNone/>
              <a:defRPr sz="1500"/>
            </a:lvl4pPr>
            <a:lvl5pPr marL="1673860" indent="0" algn="ctr">
              <a:buNone/>
              <a:defRPr sz="1500"/>
            </a:lvl5pPr>
            <a:lvl6pPr marL="2092325" indent="0" algn="ctr">
              <a:buNone/>
              <a:defRPr sz="1500"/>
            </a:lvl6pPr>
            <a:lvl7pPr marL="2510790" indent="0" algn="ctr">
              <a:buNone/>
              <a:defRPr sz="1500"/>
            </a:lvl7pPr>
            <a:lvl8pPr marL="2929890" indent="0" algn="ctr">
              <a:buNone/>
              <a:defRPr sz="1500"/>
            </a:lvl8pPr>
            <a:lvl9pPr marL="3348355" indent="0" algn="ctr">
              <a:buNone/>
              <a:defRPr sz="15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3000">
    <p:cut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3000">
    <p:cut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1561" y="1709753"/>
            <a:ext cx="9626977" cy="2852737"/>
          </a:xfrm>
        </p:spPr>
        <p:txBody>
          <a:bodyPr anchor="b"/>
          <a:lstStyle>
            <a:lvl1pPr>
              <a:defRPr sz="5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61561" y="4589477"/>
            <a:ext cx="9626977" cy="1500187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184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8369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2553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6738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0923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5107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29298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3483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3000">
    <p:cut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7368" y="1825625"/>
            <a:ext cx="4743728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650617" y="1825625"/>
            <a:ext cx="4743728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3000">
    <p:cut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8829" y="365129"/>
            <a:ext cx="9626977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68829" y="1681163"/>
            <a:ext cx="4721927" cy="82391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18465" indent="0">
              <a:buNone/>
              <a:defRPr sz="1900" b="1"/>
            </a:lvl2pPr>
            <a:lvl3pPr marL="836930" indent="0">
              <a:buNone/>
              <a:defRPr sz="1600" b="1"/>
            </a:lvl3pPr>
            <a:lvl4pPr marL="1255395" indent="0">
              <a:buNone/>
              <a:defRPr sz="1500" b="1"/>
            </a:lvl4pPr>
            <a:lvl5pPr marL="1673860" indent="0">
              <a:buNone/>
              <a:defRPr sz="1500" b="1"/>
            </a:lvl5pPr>
            <a:lvl6pPr marL="2092325" indent="0">
              <a:buNone/>
              <a:defRPr sz="1500" b="1"/>
            </a:lvl6pPr>
            <a:lvl7pPr marL="2510790" indent="0">
              <a:buNone/>
              <a:defRPr sz="1500" b="1"/>
            </a:lvl7pPr>
            <a:lvl8pPr marL="2929890" indent="0">
              <a:buNone/>
              <a:defRPr sz="1500" b="1"/>
            </a:lvl8pPr>
            <a:lvl9pPr marL="3348355" indent="0">
              <a:buNone/>
              <a:defRPr sz="15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68829" y="2505075"/>
            <a:ext cx="472192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650618" y="1681163"/>
            <a:ext cx="4745182" cy="82391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18465" indent="0">
              <a:buNone/>
              <a:defRPr sz="1900" b="1"/>
            </a:lvl2pPr>
            <a:lvl3pPr marL="836930" indent="0">
              <a:buNone/>
              <a:defRPr sz="1600" b="1"/>
            </a:lvl3pPr>
            <a:lvl4pPr marL="1255395" indent="0">
              <a:buNone/>
              <a:defRPr sz="1500" b="1"/>
            </a:lvl4pPr>
            <a:lvl5pPr marL="1673860" indent="0">
              <a:buNone/>
              <a:defRPr sz="1500" b="1"/>
            </a:lvl5pPr>
            <a:lvl6pPr marL="2092325" indent="0">
              <a:buNone/>
              <a:defRPr sz="1500" b="1"/>
            </a:lvl6pPr>
            <a:lvl7pPr marL="2510790" indent="0">
              <a:buNone/>
              <a:defRPr sz="1500" b="1"/>
            </a:lvl7pPr>
            <a:lvl8pPr marL="2929890" indent="0">
              <a:buNone/>
              <a:defRPr sz="1500" b="1"/>
            </a:lvl8pPr>
            <a:lvl9pPr marL="3348355" indent="0">
              <a:buNone/>
              <a:defRPr sz="15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650618" y="2505075"/>
            <a:ext cx="4745182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3000">
    <p:cut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3000">
    <p:cut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3000">
    <p:cut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8829" y="457200"/>
            <a:ext cx="3599943" cy="1600200"/>
          </a:xfrm>
        </p:spPr>
        <p:txBody>
          <a:bodyPr anchor="b"/>
          <a:lstStyle>
            <a:lvl1pPr>
              <a:defRPr sz="29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45187" y="987440"/>
            <a:ext cx="5650617" cy="4873625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68829" y="2057401"/>
            <a:ext cx="3599943" cy="3811588"/>
          </a:xfrm>
        </p:spPr>
        <p:txBody>
          <a:bodyPr/>
          <a:lstStyle>
            <a:lvl1pPr marL="0" indent="0">
              <a:buNone/>
              <a:defRPr sz="1500"/>
            </a:lvl1pPr>
            <a:lvl2pPr marL="418465" indent="0">
              <a:buNone/>
              <a:defRPr sz="1300"/>
            </a:lvl2pPr>
            <a:lvl3pPr marL="836930" indent="0">
              <a:buNone/>
              <a:defRPr sz="1100"/>
            </a:lvl3pPr>
            <a:lvl4pPr marL="1255395" indent="0">
              <a:buNone/>
              <a:defRPr sz="900"/>
            </a:lvl4pPr>
            <a:lvl5pPr marL="1673860" indent="0">
              <a:buNone/>
              <a:defRPr sz="900"/>
            </a:lvl5pPr>
            <a:lvl6pPr marL="2092325" indent="0">
              <a:buNone/>
              <a:defRPr sz="900"/>
            </a:lvl6pPr>
            <a:lvl7pPr marL="2510790" indent="0">
              <a:buNone/>
              <a:defRPr sz="900"/>
            </a:lvl7pPr>
            <a:lvl8pPr marL="2929890" indent="0">
              <a:buNone/>
              <a:defRPr sz="900"/>
            </a:lvl8pPr>
            <a:lvl9pPr marL="334835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3000">
    <p:cut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8829" y="457200"/>
            <a:ext cx="3599943" cy="1600200"/>
          </a:xfrm>
        </p:spPr>
        <p:txBody>
          <a:bodyPr anchor="b"/>
          <a:lstStyle>
            <a:lvl1pPr>
              <a:defRPr sz="29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745187" y="987440"/>
            <a:ext cx="5650617" cy="4873625"/>
          </a:xfrm>
        </p:spPr>
        <p:txBody>
          <a:bodyPr/>
          <a:lstStyle>
            <a:lvl1pPr marL="0" indent="0">
              <a:buNone/>
              <a:defRPr sz="2900"/>
            </a:lvl1pPr>
            <a:lvl2pPr marL="418465" indent="0">
              <a:buNone/>
              <a:defRPr sz="2500"/>
            </a:lvl2pPr>
            <a:lvl3pPr marL="836930" indent="0">
              <a:buNone/>
              <a:defRPr sz="2100"/>
            </a:lvl3pPr>
            <a:lvl4pPr marL="1255395" indent="0">
              <a:buNone/>
              <a:defRPr sz="1900"/>
            </a:lvl4pPr>
            <a:lvl5pPr marL="1673860" indent="0">
              <a:buNone/>
              <a:defRPr sz="1900"/>
            </a:lvl5pPr>
            <a:lvl6pPr marL="2092325" indent="0">
              <a:buNone/>
              <a:defRPr sz="1900"/>
            </a:lvl6pPr>
            <a:lvl7pPr marL="2510790" indent="0">
              <a:buNone/>
              <a:defRPr sz="1900"/>
            </a:lvl7pPr>
            <a:lvl8pPr marL="2929890" indent="0">
              <a:buNone/>
              <a:defRPr sz="1900"/>
            </a:lvl8pPr>
            <a:lvl9pPr marL="3348355" indent="0">
              <a:buNone/>
              <a:defRPr sz="19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68829" y="2057401"/>
            <a:ext cx="3599943" cy="3811588"/>
          </a:xfrm>
        </p:spPr>
        <p:txBody>
          <a:bodyPr/>
          <a:lstStyle>
            <a:lvl1pPr marL="0" indent="0">
              <a:buNone/>
              <a:defRPr sz="1500"/>
            </a:lvl1pPr>
            <a:lvl2pPr marL="418465" indent="0">
              <a:buNone/>
              <a:defRPr sz="1300"/>
            </a:lvl2pPr>
            <a:lvl3pPr marL="836930" indent="0">
              <a:buNone/>
              <a:defRPr sz="1100"/>
            </a:lvl3pPr>
            <a:lvl4pPr marL="1255395" indent="0">
              <a:buNone/>
              <a:defRPr sz="900"/>
            </a:lvl4pPr>
            <a:lvl5pPr marL="1673860" indent="0">
              <a:buNone/>
              <a:defRPr sz="900"/>
            </a:lvl5pPr>
            <a:lvl6pPr marL="2092325" indent="0">
              <a:buNone/>
              <a:defRPr sz="900"/>
            </a:lvl6pPr>
            <a:lvl7pPr marL="2510790" indent="0">
              <a:buNone/>
              <a:defRPr sz="900"/>
            </a:lvl7pPr>
            <a:lvl8pPr marL="2929890" indent="0">
              <a:buNone/>
              <a:defRPr sz="900"/>
            </a:lvl8pPr>
            <a:lvl9pPr marL="334835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3000">
    <p:cut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3000">
    <p:cut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987602" y="365138"/>
            <a:ext cx="2406744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7368" y="365138"/>
            <a:ext cx="7080712" cy="581183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3000">
    <p:cut/>
  </p:transition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目录页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 userDrawn="1"/>
        </p:nvSpPr>
        <p:spPr>
          <a:xfrm>
            <a:off x="5" y="6731541"/>
            <a:ext cx="11161713" cy="15111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-8380" y="0"/>
            <a:ext cx="11161713" cy="119675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-8383" y="1300963"/>
            <a:ext cx="7525072" cy="72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8207017" y="1300963"/>
            <a:ext cx="2946317" cy="72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2" name="标题 1"/>
          <p:cNvSpPr>
            <a:spLocks noGrp="1"/>
          </p:cNvSpPr>
          <p:nvPr>
            <p:ph type="title"/>
          </p:nvPr>
        </p:nvSpPr>
        <p:spPr>
          <a:xfrm>
            <a:off x="1" y="1372974"/>
            <a:ext cx="11153328" cy="635599"/>
          </a:xfrm>
        </p:spPr>
        <p:txBody>
          <a:bodyPr>
            <a:normAutofit/>
          </a:bodyPr>
          <a:lstStyle>
            <a:lvl1pPr algn="ctr">
              <a:defRPr sz="2800"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3" name="内容占位符 2"/>
          <p:cNvSpPr>
            <a:spLocks noGrp="1"/>
          </p:cNvSpPr>
          <p:nvPr>
            <p:ph idx="1"/>
          </p:nvPr>
        </p:nvSpPr>
        <p:spPr>
          <a:xfrm>
            <a:off x="252265" y="2173831"/>
            <a:ext cx="10657184" cy="4381500"/>
          </a:xfrm>
        </p:spPr>
        <p:txBody>
          <a:bodyPr>
            <a:normAutofit/>
          </a:bodyPr>
          <a:lstStyle>
            <a:lvl1pPr marL="342900" indent="-342900" algn="ctr">
              <a:buFont typeface="Wingdings" panose="05000000000000000000" pitchFamily="2" charset="2"/>
              <a:buChar char="Ø"/>
              <a:defRPr sz="2400"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>
    <p:cut/>
  </p:transition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尾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/>
        </p:nvSpPr>
        <p:spPr>
          <a:xfrm>
            <a:off x="-8380" y="0"/>
            <a:ext cx="11161713" cy="3645024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0" y="5301216"/>
            <a:ext cx="7525072" cy="72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8215396" y="5301216"/>
            <a:ext cx="2946317" cy="72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520" y="4329108"/>
            <a:ext cx="1944216" cy="1944216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96487" y="4239770"/>
            <a:ext cx="619125" cy="466725"/>
          </a:xfrm>
          <a:prstGeom prst="rect">
            <a:avLst/>
          </a:prstGeom>
        </p:spPr>
      </p:pic>
    </p:spTree>
  </p:cSld>
  <p:clrMapOvr>
    <a:masterClrMapping/>
  </p:clrMapOvr>
  <p:transition>
    <p:cut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67374" y="365129"/>
            <a:ext cx="9626977" cy="1325563"/>
          </a:xfrm>
          <a:prstGeom prst="rect">
            <a:avLst/>
          </a:prstGeom>
        </p:spPr>
        <p:txBody>
          <a:bodyPr vert="horz" lIns="91429" tIns="45715" rIns="91429" bIns="45715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67374" y="1825625"/>
            <a:ext cx="9626977" cy="4351339"/>
          </a:xfrm>
          <a:prstGeom prst="rect">
            <a:avLst/>
          </a:prstGeom>
        </p:spPr>
        <p:txBody>
          <a:bodyPr vert="horz" lIns="91429" tIns="45715" rIns="91429" bIns="45715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7373" y="6356364"/>
            <a:ext cx="2511385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20691-2B12-42BE-9ECB-BA89A0D1C4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97318" y="6356364"/>
            <a:ext cx="3767078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882966" y="6356364"/>
            <a:ext cx="2511385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FDAAE-121E-400D-B024-F201987F456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/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advTm="3000">
    <p:cut/>
  </p:transition>
  <p:timing/>
  <p:txStyles>
    <p:titleStyle>
      <a:lvl1pPr algn="l" defTabSz="83693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9550" indent="-209550" algn="l" defTabSz="836930" rtl="0" eaLnBrk="1" latinLnBrk="0" hangingPunct="1">
        <a:lnSpc>
          <a:spcPct val="90000"/>
        </a:lnSpc>
        <a:spcBef>
          <a:spcPts val="915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28015" indent="-209550" algn="l" defTabSz="836930" rtl="0" eaLnBrk="1" latinLnBrk="0" hangingPunct="1">
        <a:lnSpc>
          <a:spcPct val="90000"/>
        </a:lnSpc>
        <a:spcBef>
          <a:spcPts val="46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6480" indent="-209550" algn="l" defTabSz="836930" rtl="0" eaLnBrk="1" latinLnBrk="0" hangingPunct="1">
        <a:lnSpc>
          <a:spcPct val="90000"/>
        </a:lnSpc>
        <a:spcBef>
          <a:spcPts val="46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4945" indent="-209550" algn="l" defTabSz="836930" rtl="0" eaLnBrk="1" latinLnBrk="0" hangingPunct="1">
        <a:lnSpc>
          <a:spcPct val="90000"/>
        </a:lnSpc>
        <a:spcBef>
          <a:spcPts val="46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83410" indent="-209550" algn="l" defTabSz="836930" rtl="0" eaLnBrk="1" latinLnBrk="0" hangingPunct="1">
        <a:lnSpc>
          <a:spcPct val="90000"/>
        </a:lnSpc>
        <a:spcBef>
          <a:spcPts val="46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301875" indent="-209550" algn="l" defTabSz="836930" rtl="0" eaLnBrk="1" latinLnBrk="0" hangingPunct="1">
        <a:lnSpc>
          <a:spcPct val="90000"/>
        </a:lnSpc>
        <a:spcBef>
          <a:spcPts val="46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720340" indent="-209550" algn="l" defTabSz="836930" rtl="0" eaLnBrk="1" latinLnBrk="0" hangingPunct="1">
        <a:lnSpc>
          <a:spcPct val="90000"/>
        </a:lnSpc>
        <a:spcBef>
          <a:spcPts val="46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138805" indent="-209550" algn="l" defTabSz="836930" rtl="0" eaLnBrk="1" latinLnBrk="0" hangingPunct="1">
        <a:lnSpc>
          <a:spcPct val="90000"/>
        </a:lnSpc>
        <a:spcBef>
          <a:spcPts val="46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557270" indent="-209550" algn="l" defTabSz="836930" rtl="0" eaLnBrk="1" latinLnBrk="0" hangingPunct="1">
        <a:lnSpc>
          <a:spcPct val="90000"/>
        </a:lnSpc>
        <a:spcBef>
          <a:spcPts val="46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3693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8465" algn="l" defTabSz="83693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36930" algn="l" defTabSz="83693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55395" algn="l" defTabSz="83693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3860" algn="l" defTabSz="83693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92325" algn="l" defTabSz="83693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0790" algn="l" defTabSz="83693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29890" algn="l" defTabSz="83693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48355" algn="l" defTabSz="83693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3.png" /><Relationship Id="rId4" Type="http://schemas.microsoft.com/office/2007/relationships/hdphoto" Target="../media/image4.wdp" /><Relationship Id="rId5" Type="http://schemas.openxmlformats.org/officeDocument/2006/relationships/image" Target="../media/image5.png" /><Relationship Id="rId6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8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9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0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7.jpeg" /><Relationship Id="rId4" Type="http://schemas.microsoft.com/office/2007/relationships/hdphoto" Target="../media/image8.wdp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9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10.jpeg" /><Relationship Id="rId4" Type="http://schemas.microsoft.com/office/2007/relationships/hdphoto" Target="../media/image11.wdp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5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12.tiff" /><Relationship Id="rId4" Type="http://schemas.openxmlformats.org/officeDocument/2006/relationships/image" Target="../media/image13.tiff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8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9.xml" /><Relationship Id="rId3" Type="http://schemas.openxmlformats.org/officeDocument/2006/relationships/image" Target="../media/image14.gif" /><Relationship Id="rId4" Type="http://schemas.openxmlformats.org/officeDocument/2006/relationships/image" Target="../media/image15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0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1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2.xml" /><Relationship Id="rId3" Type="http://schemas.openxmlformats.org/officeDocument/2006/relationships/image" Target="../media/image16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3.xml" /><Relationship Id="rId3" Type="http://schemas.openxmlformats.org/officeDocument/2006/relationships/image" Target="../media/image17.jpeg" /><Relationship Id="rId4" Type="http://schemas.microsoft.com/office/2007/relationships/hdphoto" Target="../media/image18.wdp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4.xml" /><Relationship Id="rId3" Type="http://schemas.openxmlformats.org/officeDocument/2006/relationships/image" Target="../media/image19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5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6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7.xml" /><Relationship Id="rId3" Type="http://schemas.openxmlformats.org/officeDocument/2006/relationships/image" Target="../media/image3.png" /><Relationship Id="rId4" Type="http://schemas.microsoft.com/office/2007/relationships/hdphoto" Target="../media/image20.wdp" /><Relationship Id="rId5" Type="http://schemas.openxmlformats.org/officeDocument/2006/relationships/image" Target="../media/image5.png" /><Relationship Id="rId6" Type="http://schemas.openxmlformats.org/officeDocument/2006/relationships/image" Target="../media/image6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8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9.xml" /><Relationship Id="rId3" Type="http://schemas.openxmlformats.org/officeDocument/2006/relationships/image" Target="../media/image21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30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31.xml" /><Relationship Id="rId3" Type="http://schemas.openxmlformats.org/officeDocument/2006/relationships/image" Target="../media/image22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32.xml" /><Relationship Id="rId3" Type="http://schemas.openxmlformats.org/officeDocument/2006/relationships/image" Target="../media/image22.png" /><Relationship Id="rId4" Type="http://schemas.openxmlformats.org/officeDocument/2006/relationships/image" Target="../media/image2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3836" y="1320092"/>
            <a:ext cx="11185760" cy="39387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 sz="1600">
              <a:solidFill>
                <a:prstClr val="white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" y="1556207"/>
            <a:ext cx="11233426" cy="346657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 sz="1600">
              <a:solidFill>
                <a:prstClr val="white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sp>
        <p:nvSpPr>
          <p:cNvPr id="10" name="主标题"/>
          <p:cNvSpPr>
            <a:spLocks noChangeArrowheads="1" noChangeShapeType="1" noTextEdit="1"/>
          </p:cNvSpPr>
          <p:nvPr/>
        </p:nvSpPr>
        <p:spPr bwMode="auto">
          <a:xfrm>
            <a:off x="1658309" y="2460153"/>
            <a:ext cx="7916809" cy="824843"/>
          </a:xfrm>
          <a:prstGeom prst="rect">
            <a:avLst/>
          </a:prstGeom>
        </p:spPr>
        <p:txBody>
          <a:bodyPr wrap="none" lIns="91429" tIns="45715" rIns="91429" bIns="45715" fromWordArt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5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第</a:t>
            </a:r>
            <a:r>
              <a:rPr lang="en-US" altLang="zh-CN" sz="45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2</a:t>
            </a:r>
            <a:r>
              <a:rPr lang="zh-CN" altLang="en-US" sz="45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课  古代世界的帝国与文明的交流</a:t>
            </a:r>
            <a:endParaRPr lang="zh-CN" altLang="en-US" sz="4500" b="1" kern="10" spc="275">
              <a:solidFill>
                <a:prstClr val="white"/>
              </a:solidFill>
              <a:latin typeface="微软雅黑" pitchFamily="34" charset="-122"/>
              <a:ea typeface="微软雅黑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15" name="KSO_Shape"/>
          <p:cNvSpPr/>
          <p:nvPr/>
        </p:nvSpPr>
        <p:spPr bwMode="auto">
          <a:xfrm>
            <a:off x="779318" y="5767751"/>
            <a:ext cx="291893" cy="200431"/>
          </a:xfrm>
          <a:custGeom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1429" tIns="45715" rIns="91429" bIns="45715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sp>
        <p:nvSpPr>
          <p:cNvPr id="3" name="副标题"/>
          <p:cNvSpPr txBox="1">
            <a:spLocks noChangeArrowheads="1"/>
          </p:cNvSpPr>
          <p:nvPr/>
        </p:nvSpPr>
        <p:spPr bwMode="ltGray">
          <a:xfrm>
            <a:off x="3708648" y="1678477"/>
            <a:ext cx="3790081" cy="8121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4766" tIns="37382" rIns="74766" bIns="37382">
            <a:spAutoFit/>
          </a:bodyPr>
          <a:lstStyle>
            <a:lvl1pPr algn="l" defTabSz="815975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08305" algn="l" defTabSz="815975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815975" algn="l" defTabSz="815975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225550" algn="l" defTabSz="815975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633855" algn="l" defTabSz="815975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091055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548255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005455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462655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spc="275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2020</a:t>
            </a:r>
            <a:r>
              <a:rPr lang="zh-CN" altLang="en-US" sz="2400" b="1" spc="275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年海淀区空中课堂高一年级历史学科</a:t>
            </a:r>
            <a:endParaRPr lang="zh-CN" altLang="en-US" sz="2400" b="1" spc="275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3836" y="1320092"/>
            <a:ext cx="11185760" cy="39387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 sz="1600">
              <a:solidFill>
                <a:prstClr val="white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" y="1556207"/>
            <a:ext cx="11233426" cy="346657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 sz="1600">
              <a:solidFill>
                <a:prstClr val="white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sp>
        <p:nvSpPr>
          <p:cNvPr id="10" name="主标题"/>
          <p:cNvSpPr>
            <a:spLocks noChangeArrowheads="1" noChangeShapeType="1" noTextEdit="1"/>
          </p:cNvSpPr>
          <p:nvPr/>
        </p:nvSpPr>
        <p:spPr bwMode="auto">
          <a:xfrm>
            <a:off x="1658309" y="2460153"/>
            <a:ext cx="7916809" cy="824843"/>
          </a:xfrm>
          <a:prstGeom prst="rect">
            <a:avLst/>
          </a:prstGeom>
        </p:spPr>
        <p:txBody>
          <a:bodyPr wrap="none" lIns="91429" tIns="45715" rIns="91429" bIns="45715" fromWordArt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5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学习专题</a:t>
            </a:r>
            <a:r>
              <a:rPr lang="en-US" altLang="zh-CN" sz="45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1</a:t>
            </a:r>
            <a:r>
              <a:rPr lang="zh-CN" altLang="en-US" sz="45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：知识结构梳理</a:t>
            </a:r>
            <a:endParaRPr lang="zh-CN" altLang="en-US" sz="4500" b="1" kern="10" spc="2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15" name="KSO_Shape"/>
          <p:cNvSpPr/>
          <p:nvPr/>
        </p:nvSpPr>
        <p:spPr bwMode="auto">
          <a:xfrm>
            <a:off x="779318" y="5767751"/>
            <a:ext cx="291893" cy="200431"/>
          </a:xfrm>
          <a:custGeom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1429" tIns="45715" rIns="91429" bIns="45715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80256" y="1558285"/>
            <a:ext cx="97354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第</a:t>
            </a:r>
            <a:r>
              <a:rPr lang="en-US" altLang="zh-CN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2</a:t>
            </a:r>
            <a:r>
              <a:rPr lang="zh-CN" altLang="en-US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课  古代世界的帝国与文明的交流</a:t>
            </a:r>
            <a:endParaRPr lang="zh-CN" altLang="en-US" sz="3200" b="1" kern="10" spc="275">
              <a:solidFill>
                <a:prstClr val="white"/>
              </a:solidFill>
              <a:latin typeface="微软雅黑" pitchFamily="34" charset="-122"/>
              <a:ea typeface="微软雅黑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468288" y="548679"/>
            <a:ext cx="97354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第</a:t>
            </a:r>
            <a:r>
              <a:rPr lang="en-US" altLang="zh-CN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2</a:t>
            </a:r>
            <a:r>
              <a:rPr lang="zh-CN" altLang="en-US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课  古代世界的帝国与文明的交流</a:t>
            </a:r>
            <a:endParaRPr lang="zh-CN" altLang="en-US" sz="3200" b="1" kern="10" spc="2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180256" y="1647961"/>
            <a:ext cx="6215993" cy="4805375"/>
            <a:chOff x="180256" y="1647961"/>
            <a:chExt cx="6215993" cy="4805375"/>
          </a:xfrm>
        </p:grpSpPr>
        <p:sp>
          <p:nvSpPr>
            <p:cNvPr id="5" name="矩形 4"/>
            <p:cNvSpPr/>
            <p:nvPr/>
          </p:nvSpPr>
          <p:spPr>
            <a:xfrm>
              <a:off x="504579" y="1885868"/>
              <a:ext cx="2054686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3200" b="1" kern="10" spc="275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古代文明的扩展</a:t>
              </a:r>
              <a:endParaRPr lang="zh-CN" altLang="en-US" sz="3200" b="1" kern="10" spc="275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68288" y="3431902"/>
              <a:ext cx="209971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3200" b="1" kern="10" spc="275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古代世界的帝国</a:t>
              </a:r>
              <a:endParaRPr lang="zh-CN" altLang="en-US" sz="3200" b="1" kern="10" spc="275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80256" y="5364505"/>
              <a:ext cx="2736303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3200" b="1" kern="10" spc="275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文明的交流</a:t>
              </a:r>
              <a:endParaRPr lang="zh-CN" altLang="en-US" sz="3200" b="1" kern="10" spc="275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3" name="左大括号 2"/>
            <p:cNvSpPr/>
            <p:nvPr/>
          </p:nvSpPr>
          <p:spPr>
            <a:xfrm>
              <a:off x="2586053" y="1815207"/>
              <a:ext cx="216024" cy="1125575"/>
            </a:xfrm>
            <a:prstGeom prst="lef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左大括号 8"/>
            <p:cNvSpPr/>
            <p:nvPr/>
          </p:nvSpPr>
          <p:spPr>
            <a:xfrm>
              <a:off x="2586053" y="3399383"/>
              <a:ext cx="216024" cy="1196554"/>
            </a:xfrm>
            <a:prstGeom prst="lef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左大括号 9"/>
            <p:cNvSpPr/>
            <p:nvPr/>
          </p:nvSpPr>
          <p:spPr>
            <a:xfrm>
              <a:off x="2586053" y="5112766"/>
              <a:ext cx="216024" cy="1109737"/>
            </a:xfrm>
            <a:prstGeom prst="lef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802077" y="1647961"/>
              <a:ext cx="35941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kern="10" spc="275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古代埃及文明的扩展</a:t>
              </a:r>
              <a:endParaRPr lang="zh-CN" altLang="en-US" sz="2400" b="1" kern="10" spc="275">
                <a:latin typeface="微软雅黑" pitchFamily="34" charset="-122"/>
                <a:ea typeface="微软雅黑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802077" y="2130821"/>
              <a:ext cx="35941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kern="10" spc="275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西亚</a:t>
              </a:r>
              <a:r>
                <a:rPr lang="zh-CN" altLang="en-US" sz="2400" b="1" kern="10" spc="275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文明的扩张</a:t>
              </a:r>
              <a:endParaRPr lang="zh-CN" altLang="en-US" sz="2400" b="1" kern="10" spc="27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2802077" y="2709950"/>
              <a:ext cx="35941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kern="10" spc="275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古希腊人的殖民</a:t>
              </a:r>
              <a:endParaRPr lang="zh-CN" altLang="en-US" sz="2400" b="1" kern="10" spc="27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802077" y="3268141"/>
              <a:ext cx="35941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kern="10" spc="275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波斯帝国</a:t>
              </a:r>
              <a:endParaRPr lang="zh-CN" altLang="en-US" sz="2400" b="1" kern="10" spc="27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2802077" y="3729806"/>
              <a:ext cx="35941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kern="10" spc="275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亚历山大帝国</a:t>
              </a:r>
              <a:endParaRPr lang="zh-CN" altLang="en-US" sz="2400" b="1" kern="10" spc="27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802077" y="4233862"/>
              <a:ext cx="35941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kern="10" spc="275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罗马帝国</a:t>
              </a:r>
              <a:endParaRPr lang="zh-CN" altLang="en-US" sz="2400" b="1" kern="10" spc="27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802077" y="4881934"/>
              <a:ext cx="35941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kern="10" spc="275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技术与艺术的交流</a:t>
              </a:r>
              <a:endParaRPr lang="zh-CN" altLang="en-US" sz="2400" b="1" kern="10" spc="27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802077" y="5443189"/>
              <a:ext cx="35941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kern="10" spc="275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字母</a:t>
              </a:r>
              <a:r>
                <a:rPr lang="zh-CN" altLang="en-US" sz="2400" b="1" kern="10" spc="275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文字的形成与传播</a:t>
              </a:r>
              <a:endParaRPr lang="zh-CN" altLang="en-US" sz="2400" b="1" kern="10" spc="27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02077" y="5991671"/>
              <a:ext cx="359417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kern="10" spc="275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字魂59号-创粗黑" panose="00000500000000000000" pitchFamily="2" charset="-122"/>
                </a:rPr>
                <a:t>汉朝与罗马帝国的联系</a:t>
              </a:r>
              <a:endParaRPr lang="zh-CN" altLang="en-US" sz="2400" b="1" kern="10" spc="27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endParaRPr>
            </a:p>
          </p:txBody>
        </p:sp>
      </p:grpSp>
      <p:sp>
        <p:nvSpPr>
          <p:cNvPr id="20" name="左大括号 19"/>
          <p:cNvSpPr/>
          <p:nvPr/>
        </p:nvSpPr>
        <p:spPr>
          <a:xfrm flipH="1">
            <a:off x="6132159" y="1798864"/>
            <a:ext cx="167958" cy="1141918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6420190" y="2329716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环地中海区域</a:t>
            </a:r>
            <a:endParaRPr lang="zh-CN" altLang="en-US" sz="2400" b="1" kern="10" spc="275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23" name="左大括号 22"/>
          <p:cNvSpPr/>
          <p:nvPr/>
        </p:nvSpPr>
        <p:spPr>
          <a:xfrm flipH="1">
            <a:off x="6132159" y="3356906"/>
            <a:ext cx="167958" cy="1141918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084912" y="3284984"/>
            <a:ext cx="36485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跨越欧、亚、非区域</a:t>
            </a:r>
            <a:endParaRPr lang="en-US" altLang="zh-CN" sz="2400" b="1" kern="10" spc="275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+mn-ea"/>
              <a:sym typeface="字魂59号-创粗黑" panose="00000500000000000000" pitchFamily="2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发展为帝国</a:t>
            </a:r>
            <a:endParaRPr lang="zh-CN" altLang="en-US" sz="2400" b="1" kern="10" spc="275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26" name="左大括号 25"/>
          <p:cNvSpPr/>
          <p:nvPr/>
        </p:nvSpPr>
        <p:spPr>
          <a:xfrm flipH="1">
            <a:off x="6348183" y="5157106"/>
            <a:ext cx="167958" cy="1141918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636215" y="5079374"/>
            <a:ext cx="2592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亚非大陆交往</a:t>
            </a:r>
            <a:endParaRPr lang="en-US" altLang="zh-CN" sz="2400" b="1" kern="10" spc="275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亚欧大陆交往</a:t>
            </a:r>
            <a:endParaRPr lang="zh-CN" altLang="en-US" sz="2400" b="1" kern="10" spc="275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29" name="左大括号 28"/>
          <p:cNvSpPr/>
          <p:nvPr/>
        </p:nvSpPr>
        <p:spPr>
          <a:xfrm flipH="1">
            <a:off x="9588543" y="1798865"/>
            <a:ext cx="167958" cy="4423638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 rot="21041265">
            <a:off x="8419754" y="240344"/>
            <a:ext cx="2227973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构建知识框架与历史空间</a:t>
            </a:r>
            <a:endParaRPr lang="zh-CN" altLang="en-US" sz="2400" b="1" kern="10" spc="275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8" name="左弧形箭头 7"/>
          <p:cNvSpPr/>
          <p:nvPr/>
        </p:nvSpPr>
        <p:spPr>
          <a:xfrm>
            <a:off x="252264" y="2450419"/>
            <a:ext cx="432048" cy="906487"/>
          </a:xfrm>
          <a:prstGeom prst="curvedRightArrow">
            <a:avLst/>
          </a:prstGeom>
          <a:solidFill>
            <a:schemeClr val="accent5">
              <a:lumMod val="50000"/>
            </a:schemeClr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左弧形箭头 32"/>
          <p:cNvSpPr/>
          <p:nvPr/>
        </p:nvSpPr>
        <p:spPr>
          <a:xfrm>
            <a:off x="276585" y="4390585"/>
            <a:ext cx="432048" cy="906487"/>
          </a:xfrm>
          <a:prstGeom prst="curvedRightArrow">
            <a:avLst/>
          </a:prstGeom>
          <a:solidFill>
            <a:schemeClr val="accent5">
              <a:lumMod val="50000"/>
            </a:schemeClr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左弧形箭头 33"/>
          <p:cNvSpPr/>
          <p:nvPr/>
        </p:nvSpPr>
        <p:spPr>
          <a:xfrm flipH="1">
            <a:off x="9020863" y="2274580"/>
            <a:ext cx="520433" cy="1124803"/>
          </a:xfrm>
          <a:prstGeom prst="curvedRightArrow">
            <a:avLst/>
          </a:prstGeom>
          <a:solidFill>
            <a:schemeClr val="accent5">
              <a:lumMod val="50000"/>
            </a:schemeClr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左弧形箭头 34"/>
          <p:cNvSpPr/>
          <p:nvPr/>
        </p:nvSpPr>
        <p:spPr>
          <a:xfrm flipH="1">
            <a:off x="9020863" y="4066336"/>
            <a:ext cx="520433" cy="1124803"/>
          </a:xfrm>
          <a:prstGeom prst="curvedRightArrow">
            <a:avLst/>
          </a:prstGeom>
          <a:solidFill>
            <a:schemeClr val="accent5">
              <a:lumMod val="50000"/>
            </a:schemeClr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203708" y="1484784"/>
            <a:ext cx="615553" cy="5256584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10" spc="275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各</a:t>
            </a:r>
            <a:r>
              <a:rPr lang="zh-CN" altLang="en-US" sz="2800" b="1" kern="10" spc="275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具</a:t>
            </a:r>
            <a:r>
              <a:rPr lang="zh-CN" altLang="en-US" sz="2800" b="1" kern="10" spc="275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特色的区域文明的交流</a:t>
            </a:r>
            <a:endParaRPr lang="zh-CN" altLang="en-US" sz="2800" b="1" kern="10" spc="275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392536" y="1887215"/>
            <a:ext cx="31412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北非、西亚一部分</a:t>
            </a:r>
            <a:endParaRPr lang="zh-CN" altLang="en-US" sz="2400" b="1" kern="10" spc="275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3" grpId="0"/>
      <p:bldP spid="24" grpId="0"/>
      <p:bldP spid="26" grpId="0"/>
      <p:bldP spid="27" grpId="0"/>
      <p:bldP spid="29" grpId="0"/>
      <p:bldP spid="8" grpId="0"/>
      <p:bldP spid="33" grpId="0"/>
      <p:bldP spid="34" grpId="0"/>
      <p:bldP spid="35" grpId="0"/>
      <p:bldP spid="36" grpId="0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Line 2"/>
          <p:cNvSpPr>
            <a:spLocks noChangeShapeType="1"/>
          </p:cNvSpPr>
          <p:nvPr/>
        </p:nvSpPr>
        <p:spPr bwMode="auto">
          <a:xfrm>
            <a:off x="540296" y="5635352"/>
            <a:ext cx="971208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none" w="sm" len="sm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Line 3"/>
          <p:cNvSpPr>
            <a:spLocks noChangeShapeType="1"/>
          </p:cNvSpPr>
          <p:nvPr/>
        </p:nvSpPr>
        <p:spPr bwMode="auto">
          <a:xfrm flipH="1" flipV="1">
            <a:off x="1751123" y="1268759"/>
            <a:ext cx="0" cy="4366596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540297" y="4493670"/>
            <a:ext cx="1103197" cy="46166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欧洲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方正大标宋简体" panose="03000509000000000000" charset="-122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540297" y="1575447"/>
            <a:ext cx="1103197" cy="46166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亚洲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45085" y="3098340"/>
            <a:ext cx="1103197" cy="46166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非洲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757555" y="3098340"/>
            <a:ext cx="1474967" cy="83099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埃及新王国时期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212585" y="1568417"/>
            <a:ext cx="1186613" cy="83099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古巴比伦王国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228525" y="5733853"/>
            <a:ext cx="1233763" cy="46166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2000BC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4766118" y="5758841"/>
            <a:ext cx="1233763" cy="46166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1000BC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8116326" y="5766355"/>
            <a:ext cx="886324" cy="83099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公元元年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5426584" y="1568417"/>
            <a:ext cx="834690" cy="83099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亚述帝国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8176005" y="4427793"/>
            <a:ext cx="1510083" cy="46166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罗马帝国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方正大标宋简体" panose="03000509000000000000" charset="-122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299806" y="1568417"/>
            <a:ext cx="735278" cy="156966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波斯帝国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6715023" y="4415242"/>
            <a:ext cx="1101346" cy="1200329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马其顿帝国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18" name="文本框 30"/>
          <p:cNvSpPr txBox="1"/>
          <p:nvPr/>
        </p:nvSpPr>
        <p:spPr>
          <a:xfrm>
            <a:off x="1116360" y="529516"/>
            <a:ext cx="7877473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50000"/>
              </a:spcBef>
              <a:defRPr kumimoji="1" sz="2400" b="1">
                <a:solidFill>
                  <a:schemeClr val="tx1"/>
                </a:solidFill>
                <a:latin typeface="Heiti SC Medium" pitchFamily="2" charset="-128"/>
                <a:ea typeface="Heiti SC Medium" pitchFamily="2" charset="-128"/>
                <a:cs typeface="方正大标宋简体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 defTabSz="914400">
              <a:defRPr/>
            </a:pPr>
            <a:r>
              <a:rPr kumimoji="1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     古代</a:t>
            </a: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文明的</a:t>
            </a:r>
            <a:r>
              <a:rPr kumimoji="1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扩展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→</a:t>
            </a: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古代世界的帝国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" name="文本框 32"/>
          <p:cNvSpPr txBox="1"/>
          <p:nvPr/>
        </p:nvSpPr>
        <p:spPr>
          <a:xfrm>
            <a:off x="10038400" y="1348475"/>
            <a:ext cx="615553" cy="3910315"/>
          </a:xfrm>
          <a:prstGeom prst="rect">
            <a:avLst/>
          </a:prstGeom>
          <a:noFill/>
          <a:ln>
            <a:noFill/>
          </a:ln>
          <a:effectLst/>
        </p:spPr>
        <p:txBody>
          <a:bodyPr vert="eaVert" wrap="square" anchor="t">
            <a:spAutoFit/>
          </a:bodyPr>
          <a:lstStyle>
            <a:defPPr>
              <a:defRPr lang="zh-CN"/>
            </a:defPPr>
            <a:lvl1pPr algn="ctr">
              <a:spcBef>
                <a:spcPct val="50000"/>
              </a:spcBef>
              <a:defRPr kumimoji="1" sz="2400" b="1">
                <a:solidFill>
                  <a:schemeClr val="tx1"/>
                </a:solidFill>
                <a:latin typeface="Heiti SC Medium" pitchFamily="2" charset="-128"/>
                <a:ea typeface="Heiti SC Medium" pitchFamily="2" charset="-128"/>
                <a:cs typeface="方正大标宋简体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古代文明的交流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 rot="21041265">
            <a:off x="8483187" y="445983"/>
            <a:ext cx="2328288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构建历史时序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2231346" y="2399414"/>
            <a:ext cx="123376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约前</a:t>
            </a:r>
            <a:r>
              <a:rPr kumimoji="1" lang="en-US" altLang="zh-CN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18</a:t>
            </a: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世纪</a:t>
            </a:r>
            <a:endParaRPr kumimoji="1" lang="zh-CN" altLang="en-US" sz="16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方正大标宋简体" panose="03000509000000000000" charset="-122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2848227" y="3933056"/>
            <a:ext cx="123376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约前</a:t>
            </a:r>
            <a:r>
              <a:rPr kumimoji="1" lang="en-US" altLang="zh-CN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15</a:t>
            </a: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世纪</a:t>
            </a:r>
            <a:endParaRPr kumimoji="1" lang="zh-CN" altLang="en-US" sz="16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方正大标宋简体" charset="0"/>
            </a:endParaRP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5227047" y="2399414"/>
            <a:ext cx="123376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约前</a:t>
            </a:r>
            <a:r>
              <a:rPr kumimoji="1" lang="en-US" altLang="zh-CN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8</a:t>
            </a: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世纪</a:t>
            </a:r>
            <a:endParaRPr kumimoji="1" lang="zh-CN" altLang="en-US" sz="16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方正大标宋简体" charset="0"/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6163686" y="3124105"/>
            <a:ext cx="123376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约前</a:t>
            </a:r>
            <a:r>
              <a:rPr kumimoji="1" lang="en-US" altLang="zh-CN" sz="160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6</a:t>
            </a: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世纪</a:t>
            </a:r>
            <a:endParaRPr kumimoji="1" lang="zh-CN" altLang="en-US" sz="16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方正大标宋简体" charset="0"/>
            </a:endParaRP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6677934" y="5589240"/>
            <a:ext cx="123376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约前</a:t>
            </a:r>
            <a:r>
              <a:rPr kumimoji="1" lang="en-US" altLang="zh-CN" sz="160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4</a:t>
            </a: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世纪</a:t>
            </a:r>
            <a:endParaRPr kumimoji="1" lang="zh-CN" altLang="en-US" sz="16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方正大标宋简体" charset="0"/>
            </a:endParaRPr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8314164" y="4889458"/>
            <a:ext cx="123376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约</a:t>
            </a:r>
            <a:r>
              <a:rPr kumimoji="1" lang="en-US" altLang="zh-CN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1-2</a:t>
            </a: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世纪</a:t>
            </a:r>
            <a:endParaRPr kumimoji="1" lang="zh-CN" altLang="en-US" sz="16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方正大标宋简体" charset="0"/>
            </a:endParaRPr>
          </a:p>
        </p:txBody>
      </p:sp>
      <p:sp>
        <p:nvSpPr>
          <p:cNvPr id="27" name="Text Box 6"/>
          <p:cNvSpPr txBox="1">
            <a:spLocks noChangeArrowheads="1"/>
          </p:cNvSpPr>
          <p:nvPr/>
        </p:nvSpPr>
        <p:spPr bwMode="auto">
          <a:xfrm>
            <a:off x="210059" y="6381328"/>
            <a:ext cx="357059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600" noProof="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注：所标时间皆为其强盛期。</a:t>
            </a:r>
            <a:endParaRPr kumimoji="1" lang="zh-CN" altLang="en-US" sz="16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方正大标宋简体" charset="0"/>
            </a:endParaRPr>
          </a:p>
        </p:txBody>
      </p:sp>
      <p:cxnSp>
        <p:nvCxnSpPr>
          <p:cNvPr id="28" name="直接连接符 27"/>
          <p:cNvCxnSpPr/>
          <p:nvPr/>
        </p:nvCxnSpPr>
        <p:spPr>
          <a:xfrm flipH="1">
            <a:off x="2462288" y="2737968"/>
            <a:ext cx="0" cy="2851272"/>
          </a:xfrm>
          <a:prstGeom prst="line">
            <a:avLst/>
          </a:prstGeom>
          <a:ln w="19050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>
            <a:stCxn id="22" idx="2"/>
          </p:cNvCxnSpPr>
          <p:nvPr/>
        </p:nvCxnSpPr>
        <p:spPr>
          <a:xfrm flipH="1">
            <a:off x="3465108" y="4271610"/>
            <a:ext cx="1" cy="1343961"/>
          </a:xfrm>
          <a:prstGeom prst="line">
            <a:avLst/>
          </a:prstGeom>
          <a:ln w="19050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6012903" y="2737968"/>
            <a:ext cx="1" cy="2897387"/>
          </a:xfrm>
          <a:prstGeom prst="line">
            <a:avLst/>
          </a:prstGeom>
          <a:ln w="19050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>
            <a:off x="6732984" y="3462659"/>
            <a:ext cx="0" cy="2271194"/>
          </a:xfrm>
          <a:prstGeom prst="line">
            <a:avLst/>
          </a:prstGeom>
          <a:ln w="19050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>
            <a:stCxn id="26" idx="2"/>
          </p:cNvCxnSpPr>
          <p:nvPr/>
        </p:nvCxnSpPr>
        <p:spPr>
          <a:xfrm flipH="1">
            <a:off x="8931045" y="5228012"/>
            <a:ext cx="1" cy="361228"/>
          </a:xfrm>
          <a:prstGeom prst="line">
            <a:avLst/>
          </a:prstGeom>
          <a:ln w="19050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5576587" y="4427793"/>
            <a:ext cx="1101347" cy="1200329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希腊殖民活动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40297" y="1568417"/>
            <a:ext cx="1103197" cy="46869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540296" y="4509120"/>
            <a:ext cx="1103197" cy="46869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 Box 6"/>
          <p:cNvSpPr txBox="1">
            <a:spLocks noChangeArrowheads="1"/>
          </p:cNvSpPr>
          <p:nvPr/>
        </p:nvSpPr>
        <p:spPr bwMode="auto">
          <a:xfrm>
            <a:off x="3467642" y="1576158"/>
            <a:ext cx="961086" cy="83099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noProof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赫</a:t>
            </a:r>
            <a:r>
              <a:rPr kumimoji="1" lang="zh-CN" altLang="en-US" sz="2400" b="1" noProof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梯王国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47" name="Text Box 6"/>
          <p:cNvSpPr txBox="1">
            <a:spLocks noChangeArrowheads="1"/>
          </p:cNvSpPr>
          <p:nvPr/>
        </p:nvSpPr>
        <p:spPr bwMode="auto">
          <a:xfrm>
            <a:off x="3338981" y="2370366"/>
            <a:ext cx="123376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约前</a:t>
            </a:r>
            <a:r>
              <a:rPr kumimoji="1" lang="en-US" altLang="zh-CN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14</a:t>
            </a:r>
            <a:r>
              <a:rPr kumimoji="1" lang="zh-CN" altLang="en-US" sz="1600" smtClean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cs typeface="方正大标宋简体" charset="0"/>
              </a:rPr>
              <a:t>世纪</a:t>
            </a:r>
            <a:endParaRPr kumimoji="1" lang="zh-CN" altLang="en-US" sz="16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方正大标宋简体" charset="0"/>
            </a:endParaRPr>
          </a:p>
        </p:txBody>
      </p:sp>
      <p:cxnSp>
        <p:nvCxnSpPr>
          <p:cNvPr id="48" name="直接连接符 47"/>
          <p:cNvCxnSpPr/>
          <p:nvPr/>
        </p:nvCxnSpPr>
        <p:spPr>
          <a:xfrm flipH="1">
            <a:off x="3780656" y="2708920"/>
            <a:ext cx="0" cy="2856129"/>
          </a:xfrm>
          <a:prstGeom prst="line">
            <a:avLst/>
          </a:prstGeom>
          <a:ln w="19050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6280237" y="1522961"/>
            <a:ext cx="754848" cy="1615116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6743216" y="4399090"/>
            <a:ext cx="1073153" cy="1165959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8156435" y="4399090"/>
            <a:ext cx="1529653" cy="544500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17" grpId="0"/>
      <p:bldP spid="41" grpId="0"/>
      <p:bldP spid="43" grpId="0"/>
      <p:bldP spid="45" grpId="0"/>
      <p:bldP spid="47" grpId="0"/>
      <p:bldP spid="51" grpId="0"/>
      <p:bldP spid="52" grpId="0"/>
      <p:bldP spid="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组合 2"/>
          <p:cNvGrpSpPr/>
          <p:nvPr/>
        </p:nvGrpSpPr>
        <p:grpSpPr>
          <a:xfrm>
            <a:off x="1692424" y="2068755"/>
            <a:ext cx="7742837" cy="2649078"/>
            <a:chOff x="3897420" y="3010622"/>
            <a:chExt cx="4418996" cy="2053739"/>
          </a:xfrm>
        </p:grpSpPr>
        <p:sp>
          <p:nvSpPr>
            <p:cNvPr id="4" name="文本框 11"/>
            <p:cNvSpPr txBox="1"/>
            <p:nvPr/>
          </p:nvSpPr>
          <p:spPr>
            <a:xfrm>
              <a:off x="3897420" y="3010622"/>
              <a:ext cx="2022253" cy="453356"/>
            </a:xfrm>
            <a:prstGeom prst="rect">
              <a:avLst/>
            </a:prstGeom>
            <a:ln w="38100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200">
                  <a:latin typeface="黑体" panose="02010609060101010101" pitchFamily="49" charset="-122"/>
                  <a:ea typeface="黑体" panose="02010609060101010101" pitchFamily="49" charset="-122"/>
                </a:rPr>
                <a:t>古代文明的扩展</a:t>
              </a:r>
              <a:endParaRPr lang="zh-CN" altLang="en-US" sz="3200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5" name="直接箭头连接符 4"/>
            <p:cNvCxnSpPr/>
            <p:nvPr/>
          </p:nvCxnSpPr>
          <p:spPr>
            <a:xfrm>
              <a:off x="5952242" y="3227455"/>
              <a:ext cx="238018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10"/>
            <p:cNvSpPr txBox="1"/>
            <p:nvPr/>
          </p:nvSpPr>
          <p:spPr>
            <a:xfrm>
              <a:off x="6294163" y="3010622"/>
              <a:ext cx="2022253" cy="453356"/>
            </a:xfrm>
            <a:prstGeom prst="rect">
              <a:avLst/>
            </a:prstGeom>
            <a:ln w="38100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200">
                  <a:latin typeface="黑体" panose="02010609060101010101" pitchFamily="49" charset="-122"/>
                  <a:ea typeface="黑体" panose="02010609060101010101" pitchFamily="49" charset="-122"/>
                </a:rPr>
                <a:t>古代世界的帝国</a:t>
              </a:r>
              <a:endParaRPr lang="zh-CN" altLang="en-US" sz="32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917391" y="3670032"/>
              <a:ext cx="2339173" cy="1394329"/>
              <a:chOff x="2232742" y="3084536"/>
              <a:chExt cx="2339173" cy="1394329"/>
            </a:xfrm>
          </p:grpSpPr>
          <p:cxnSp>
            <p:nvCxnSpPr>
              <p:cNvPr id="8" name="直接箭头连接符 7"/>
              <p:cNvCxnSpPr/>
              <p:nvPr/>
            </p:nvCxnSpPr>
            <p:spPr>
              <a:xfrm flipH="1">
                <a:off x="3379200" y="3486793"/>
                <a:ext cx="0" cy="495313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文本框 20"/>
              <p:cNvSpPr txBox="1"/>
              <p:nvPr/>
            </p:nvSpPr>
            <p:spPr>
              <a:xfrm>
                <a:off x="2291290" y="4025509"/>
                <a:ext cx="2022253" cy="453356"/>
              </a:xfrm>
              <a:prstGeom prst="rect">
                <a:avLst/>
              </a:prstGeom>
              <a:ln w="38100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3200">
                    <a:latin typeface="黑体" panose="02010609060101010101" pitchFamily="49" charset="-122"/>
                    <a:ea typeface="黑体" panose="02010609060101010101" pitchFamily="49" charset="-122"/>
                  </a:rPr>
                  <a:t>古代文明的交流</a:t>
                </a:r>
                <a:endParaRPr lang="zh-CN" altLang="en-US" sz="320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10" name="右中括号 9"/>
              <p:cNvSpPr/>
              <p:nvPr/>
            </p:nvSpPr>
            <p:spPr>
              <a:xfrm rot="5400000">
                <a:off x="3232670" y="2084608"/>
                <a:ext cx="339317" cy="233917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</p:grpSp>
      </p:grpSp>
      <p:sp>
        <p:nvSpPr>
          <p:cNvPr id="11" name="矩形 10"/>
          <p:cNvSpPr/>
          <p:nvPr/>
        </p:nvSpPr>
        <p:spPr>
          <a:xfrm rot="21041265">
            <a:off x="8271118" y="254468"/>
            <a:ext cx="2328288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深入理解</a:t>
            </a:r>
            <a:endParaRPr lang="en-US" altLang="zh-CN" sz="2400" b="1" kern="10" spc="275" smtClean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+mn-ea"/>
              <a:sym typeface="字魂59号-创粗黑" panose="00000500000000000000" pitchFamily="2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构建历史逻辑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3836" y="1320092"/>
            <a:ext cx="11185760" cy="39387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 sz="1600">
              <a:solidFill>
                <a:prstClr val="white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3647" b="26929"/>
          <a:stretch>
            <a:fillRect/>
          </a:stretch>
        </p:blipFill>
        <p:spPr bwMode="auto">
          <a:xfrm>
            <a:off x="8046732" y="4886994"/>
            <a:ext cx="2989440" cy="1582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3" y="1556207"/>
            <a:ext cx="11233426" cy="346657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 sz="1600">
              <a:solidFill>
                <a:prstClr val="white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sp>
        <p:nvSpPr>
          <p:cNvPr id="10" name="主标题"/>
          <p:cNvSpPr>
            <a:spLocks noChangeArrowheads="1" noChangeShapeType="1" noTextEdit="1"/>
          </p:cNvSpPr>
          <p:nvPr/>
        </p:nvSpPr>
        <p:spPr bwMode="auto">
          <a:xfrm>
            <a:off x="1658311" y="2708920"/>
            <a:ext cx="7916809" cy="824843"/>
          </a:xfrm>
          <a:prstGeom prst="rect">
            <a:avLst/>
          </a:prstGeom>
        </p:spPr>
        <p:txBody>
          <a:bodyPr wrap="none" lIns="91429" tIns="45715" rIns="91429" bIns="45715" fromWordArt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5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学习专题</a:t>
            </a:r>
            <a:r>
              <a:rPr lang="en-US" altLang="zh-CN" sz="45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2</a:t>
            </a:r>
            <a:r>
              <a:rPr lang="zh-CN" altLang="en-US" sz="45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：知识要点</a:t>
            </a:r>
            <a:r>
              <a:rPr lang="zh-CN" altLang="en-US" sz="4500" b="1" kern="10" spc="275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解析</a:t>
            </a:r>
            <a:endParaRPr lang="zh-CN" altLang="en-US" sz="4500" b="1" kern="10" spc="2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15" name="KSO_Shape"/>
          <p:cNvSpPr/>
          <p:nvPr/>
        </p:nvSpPr>
        <p:spPr bwMode="auto">
          <a:xfrm>
            <a:off x="779318" y="5767751"/>
            <a:ext cx="291893" cy="200431"/>
          </a:xfrm>
          <a:custGeom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1429" tIns="45715" rIns="91429" bIns="45715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sp>
        <p:nvSpPr>
          <p:cNvPr id="28" name="标题 1"/>
          <p:cNvSpPr>
            <a:spLocks noGrp="1"/>
          </p:cNvSpPr>
          <p:nvPr>
            <p:ph type="ctrTitle"/>
          </p:nvPr>
        </p:nvSpPr>
        <p:spPr>
          <a:xfrm>
            <a:off x="37256" y="152278"/>
            <a:ext cx="5903640" cy="447645"/>
          </a:xfrm>
        </p:spPr>
        <p:txBody>
          <a:bodyPr>
            <a:normAutofit fontScale="90000"/>
          </a:bodyPr>
          <a:lstStyle/>
          <a:p>
            <a:pPr algn="l"/>
            <a:r>
              <a:rPr kumimoji="1" lang="zh-CN" altLang="en-US" sz="28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海淀区高中学生在线学习课程</a:t>
            </a:r>
            <a:endParaRPr kumimoji="1" lang="zh-CN" altLang="en-US" sz="2800" b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9311938" y="162199"/>
            <a:ext cx="1724234" cy="850635"/>
            <a:chOff x="9000284" y="103163"/>
            <a:chExt cx="2118405" cy="1045094"/>
          </a:xfrm>
        </p:grpSpPr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3595" y="103163"/>
              <a:ext cx="1045094" cy="1045094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66" r="14252" b="39132"/>
            <a:stretch>
              <a:fillRect/>
            </a:stretch>
          </p:blipFill>
          <p:spPr>
            <a:xfrm>
              <a:off x="9000284" y="146522"/>
              <a:ext cx="1073311" cy="958377"/>
            </a:xfrm>
            <a:prstGeom prst="rect">
              <a:avLst/>
            </a:prstGeom>
          </p:spPr>
        </p:pic>
      </p:grpSp>
      <p:sp>
        <p:nvSpPr>
          <p:cNvPr id="13" name="矩形 12"/>
          <p:cNvSpPr/>
          <p:nvPr/>
        </p:nvSpPr>
        <p:spPr>
          <a:xfrm>
            <a:off x="180256" y="1558285"/>
            <a:ext cx="97354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第</a:t>
            </a:r>
            <a:r>
              <a:rPr lang="en-US" altLang="zh-CN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2</a:t>
            </a:r>
            <a:r>
              <a:rPr lang="zh-CN" altLang="en-US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课  古代世界的帝国与文明的交流</a:t>
            </a:r>
            <a:endParaRPr lang="zh-CN" altLang="en-US" sz="3200" b="1" kern="10" spc="2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696975" y="1484223"/>
            <a:ext cx="8280920" cy="1667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一、古代文明的扩展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农耕文明扩张的动力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kumimoji="1" lang="zh-CN" altLang="en-US" sz="240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 advTm="3000"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3" name="直接连接符 2"/>
          <p:cNvCxnSpPr/>
          <p:nvPr/>
        </p:nvCxnSpPr>
        <p:spPr>
          <a:xfrm>
            <a:off x="5" y="1316765"/>
            <a:ext cx="1116171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内容占位符 2"/>
          <p:cNvSpPr txBox="1"/>
          <p:nvPr/>
        </p:nvSpPr>
        <p:spPr>
          <a:xfrm>
            <a:off x="468288" y="1556792"/>
            <a:ext cx="10045542" cy="4525963"/>
          </a:xfrm>
          <a:prstGeom prst="rect">
            <a:avLst/>
          </a:prstGeom>
        </p:spPr>
        <p:txBody>
          <a:bodyPr lIns="115308" tIns="57654" rIns="115308" bIns="57654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None/>
            </a:pPr>
            <a:r>
              <a:rPr lang="zh-CN" altLang="en-US">
                <a:solidFill>
                  <a:schemeClr val="tx1"/>
                </a:solidFill>
              </a:rPr>
              <a:t>      人类最初的文明仅限于亚非欧大陆的若干地区，犹如茫茫大海中的几座孤岛，相互之间联系甚少。但农耕文明区比较发达的社会分工、相对较高的劳动生产率、复杂的社会组织和管理系统，使其具备了稳步扩大范围和影响的潜能。</a:t>
            </a:r>
            <a:endParaRPr lang="en-US" altLang="zh-CN">
              <a:solidFill>
                <a:schemeClr val="tx1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>
                <a:solidFill>
                  <a:schemeClr val="tx1"/>
                </a:solidFill>
              </a:rPr>
              <a:t>     农耕文明的优势使其具备扩张潜能，使文明区域不断扩大。武力扩张是古代文明扩展的重要</a:t>
            </a:r>
            <a:r>
              <a:rPr lang="zh-CN" altLang="en-US" smtClean="0">
                <a:solidFill>
                  <a:schemeClr val="tx1"/>
                </a:solidFill>
              </a:rPr>
              <a:t>方式之一。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2264" y="332656"/>
            <a:ext cx="10657184" cy="808931"/>
          </a:xfrm>
          <a:prstGeom prst="rect">
            <a:avLst/>
          </a:prstGeom>
        </p:spPr>
        <p:txBody>
          <a:bodyPr wrap="square" lIns="115308" tIns="57654" rIns="115308" bIns="57654">
            <a:spAutoFit/>
          </a:bodyPr>
          <a:lstStyle/>
          <a:p>
            <a:pPr defTabSz="1153160">
              <a:lnSpc>
                <a:spcPct val="150000"/>
              </a:lnSpc>
            </a:pPr>
            <a:r>
              <a:rPr lang="zh-CN" altLang="en-US" sz="30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阅读材料，农耕文明扩张的</a:t>
            </a:r>
            <a:r>
              <a:rPr lang="zh-CN" altLang="en-US" sz="30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动力有哪些？主要方式是什么？</a:t>
            </a:r>
            <a:endParaRPr lang="zh-CN" altLang="zh-CN" sz="3000" b="1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1116360" y="3429000"/>
            <a:ext cx="885698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14728" y="4005064"/>
            <a:ext cx="349797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1332384" y="5877272"/>
            <a:ext cx="698477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  <p:cond evt="onBegin" delay="0">
                          <p:tn val="11"/>
                        </p:cond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  <p:cond evt="onBegin" delay="0">
                          <p:tn val="21"/>
                        </p:cond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696975" y="1484223"/>
            <a:ext cx="828092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一、古代文明的扩展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农耕文明扩张的动力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古代埃及、西亚和希腊的扩张</a:t>
            </a:r>
            <a:endParaRPr kumimoji="1" lang="en-US" altLang="zh-CN" sz="240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10000"/>
              </a:lnSpc>
            </a:pP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kumimoji="1" lang="zh-CN" altLang="en-US" sz="240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advTm="3000"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6012904" y="1712809"/>
          <a:ext cx="4824536" cy="35488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7203"/>
                <a:gridCol w="4187333"/>
              </a:tblGrid>
              <a:tr h="556048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en-US" sz="2700" kern="100" cap="all"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zh-CN" sz="27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700" b="1" kern="100" cap="all">
                          <a:effectLst/>
                          <a:latin typeface="+mn-ea"/>
                          <a:ea typeface="+mn-ea"/>
                        </a:rPr>
                        <a:t>扩展的情况</a:t>
                      </a:r>
                      <a:endParaRPr lang="zh-CN" sz="2700" b="1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</a:tr>
              <a:tr h="2992756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endParaRPr lang="en-US" altLang="zh-CN" sz="2700" kern="100" smtClean="0">
                        <a:effectLst/>
                        <a:latin typeface="+mn-ea"/>
                        <a:ea typeface="+mn-ea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  <a:latin typeface="+mn-ea"/>
                          <a:ea typeface="+mn-ea"/>
                        </a:rPr>
                        <a:t>西亚</a:t>
                      </a:r>
                      <a:endParaRPr lang="zh-CN" sz="27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2400" kern="10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zh-CN" sz="2400" b="1" kern="10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83713" marR="83713" marT="0" marB="0"/>
                </a:tc>
              </a:tr>
            </a:tbl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180256" y="1793376"/>
          <a:ext cx="4320480" cy="23557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0629"/>
                <a:gridCol w="3749851"/>
              </a:tblGrid>
              <a:tr h="588926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en-US" sz="2700" kern="100" cap="all"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zh-CN" sz="27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700" b="1" kern="100" cap="all">
                          <a:effectLst/>
                          <a:latin typeface="+mn-ea"/>
                          <a:ea typeface="+mn-ea"/>
                        </a:rPr>
                        <a:t>扩展的情况</a:t>
                      </a:r>
                      <a:endParaRPr lang="zh-CN" sz="2700" b="1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</a:tr>
              <a:tr h="1766778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endParaRPr lang="en-US" altLang="zh-CN" sz="2700" kern="100" smtClean="0">
                        <a:effectLst/>
                        <a:latin typeface="+mn-ea"/>
                        <a:ea typeface="+mn-ea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  <a:latin typeface="+mn-ea"/>
                          <a:ea typeface="+mn-ea"/>
                        </a:rPr>
                        <a:t>埃及</a:t>
                      </a:r>
                      <a:endParaRPr lang="zh-CN" sz="27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2400" kern="10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zh-CN" sz="24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</a:tr>
            </a:tbl>
          </a:graphicData>
        </a:graphic>
      </p:graphicFrame>
      <p:sp>
        <p:nvSpPr>
          <p:cNvPr id="9" name="左右箭头 8"/>
          <p:cNvSpPr/>
          <p:nvPr/>
        </p:nvSpPr>
        <p:spPr>
          <a:xfrm>
            <a:off x="4500736" y="2780928"/>
            <a:ext cx="1296144" cy="50405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030657" y="404663"/>
            <a:ext cx="46987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西亚北非</a:t>
            </a:r>
            <a:r>
              <a:rPr lang="zh-CN" altLang="en-US" sz="3200" smtClean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古代文明的交流</a:t>
            </a:r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209203" y="532093"/>
            <a:ext cx="2384368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梳理</a:t>
            </a: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教材知识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6012904" y="1712809"/>
          <a:ext cx="4824536" cy="35488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7203"/>
                <a:gridCol w="4187333"/>
              </a:tblGrid>
              <a:tr h="556048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en-US" sz="2700" kern="100" cap="all"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zh-CN" sz="27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700" b="1" kern="100" cap="all">
                          <a:effectLst/>
                          <a:latin typeface="+mn-ea"/>
                          <a:ea typeface="+mn-ea"/>
                        </a:rPr>
                        <a:t>扩展的情况</a:t>
                      </a:r>
                      <a:endParaRPr lang="zh-CN" sz="2700" b="1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</a:tr>
              <a:tr h="2992756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endParaRPr lang="en-US" altLang="zh-CN" sz="2700" kern="100" smtClean="0">
                        <a:effectLst/>
                        <a:latin typeface="+mn-ea"/>
                        <a:ea typeface="+mn-ea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  <a:latin typeface="+mn-ea"/>
                          <a:ea typeface="+mn-ea"/>
                        </a:rPr>
                        <a:t>西亚</a:t>
                      </a:r>
                      <a:endParaRPr lang="zh-CN" sz="27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zh-CN" sz="2400" kern="100" smtClean="0">
                          <a:effectLst/>
                          <a:latin typeface="+mn-ea"/>
                          <a:ea typeface="+mn-ea"/>
                        </a:rPr>
                        <a:t>向</a:t>
                      </a:r>
                      <a:r>
                        <a:rPr lang="zh-CN" altLang="en-US" sz="2400" kern="100" smtClean="0">
                          <a:effectLst/>
                          <a:latin typeface="+mn-ea"/>
                          <a:ea typeface="+mn-ea"/>
                        </a:rPr>
                        <a:t>两河流域</a:t>
                      </a:r>
                      <a:r>
                        <a:rPr lang="zh-CN" sz="2400" kern="100" smtClean="0">
                          <a:effectLst/>
                          <a:latin typeface="+mn-ea"/>
                          <a:ea typeface="+mn-ea"/>
                        </a:rPr>
                        <a:t>南部周边扩张</a:t>
                      </a:r>
                      <a:r>
                        <a:rPr lang="zh-CN" sz="2400" kern="100">
                          <a:effectLst/>
                          <a:latin typeface="+mn-ea"/>
                          <a:ea typeface="+mn-ea"/>
                        </a:rPr>
                        <a:t>；</a:t>
                      </a:r>
                      <a:endParaRPr lang="zh-CN" sz="2400" kern="100">
                        <a:effectLst/>
                        <a:latin typeface="+mn-ea"/>
                        <a:ea typeface="+mn-ea"/>
                      </a:endParaRPr>
                    </a:p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zh-CN" sz="2400" kern="100">
                          <a:effectLst/>
                          <a:latin typeface="+mn-ea"/>
                          <a:ea typeface="+mn-ea"/>
                        </a:rPr>
                        <a:t>古巴比伦王国统一两河流域</a:t>
                      </a:r>
                      <a:r>
                        <a:rPr lang="zh-CN" sz="2400" kern="100" smtClean="0">
                          <a:effectLst/>
                          <a:latin typeface="+mn-ea"/>
                          <a:ea typeface="+mn-ea"/>
                        </a:rPr>
                        <a:t>，扩展</a:t>
                      </a:r>
                      <a:r>
                        <a:rPr lang="zh-CN" sz="2400" kern="100">
                          <a:effectLst/>
                          <a:latin typeface="+mn-ea"/>
                          <a:ea typeface="+mn-ea"/>
                        </a:rPr>
                        <a:t>到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地中海东岸</a:t>
                      </a:r>
                      <a:r>
                        <a:rPr lang="zh-CN" sz="2400" kern="100">
                          <a:effectLst/>
                          <a:latin typeface="+mn-ea"/>
                          <a:ea typeface="+mn-ea"/>
                        </a:rPr>
                        <a:t>；</a:t>
                      </a:r>
                      <a:endParaRPr lang="zh-CN" sz="2400" kern="100">
                        <a:effectLst/>
                        <a:latin typeface="+mn-ea"/>
                        <a:ea typeface="+mn-ea"/>
                      </a:endParaRPr>
                    </a:p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zh-CN" sz="2800" b="1" kern="10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亚速</a:t>
                      </a:r>
                      <a:r>
                        <a:rPr lang="zh-CN" sz="2400" kern="100" smtClean="0">
                          <a:effectLst/>
                          <a:latin typeface="+mn-ea"/>
                          <a:ea typeface="+mn-ea"/>
                        </a:rPr>
                        <a:t>曾</a:t>
                      </a:r>
                      <a:r>
                        <a:rPr lang="zh-CN" sz="2400" kern="100">
                          <a:effectLst/>
                          <a:latin typeface="+mn-ea"/>
                          <a:ea typeface="+mn-ea"/>
                        </a:rPr>
                        <a:t>统治两河流域、</a:t>
                      </a:r>
                      <a:r>
                        <a:rPr lang="zh-CN" sz="2400" kern="10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小亚细亚、埃及</a:t>
                      </a:r>
                      <a:r>
                        <a:rPr lang="zh-CN" sz="2400" kern="10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。</a:t>
                      </a:r>
                      <a:r>
                        <a:rPr lang="zh-CN" altLang="en-US" sz="2400" b="1" kern="10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（控制范围跨域亚洲、非洲）</a:t>
                      </a:r>
                      <a:endParaRPr lang="zh-CN" sz="2400" b="1" kern="10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83713" marR="83713" marT="0" marB="0"/>
                </a:tc>
              </a:tr>
            </a:tbl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180256" y="1793376"/>
          <a:ext cx="4320480" cy="23557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0629"/>
                <a:gridCol w="3749851"/>
              </a:tblGrid>
              <a:tr h="588926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en-US" sz="2700" kern="100" cap="all"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zh-CN" sz="27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700" b="1" kern="100" cap="all">
                          <a:effectLst/>
                          <a:latin typeface="+mn-ea"/>
                          <a:ea typeface="+mn-ea"/>
                        </a:rPr>
                        <a:t>扩展的情况</a:t>
                      </a:r>
                      <a:endParaRPr lang="zh-CN" sz="2700" b="1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</a:tr>
              <a:tr h="1766778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endParaRPr lang="en-US" altLang="zh-CN" sz="2700" kern="100" smtClean="0">
                        <a:effectLst/>
                        <a:latin typeface="+mn-ea"/>
                        <a:ea typeface="+mn-ea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  <a:latin typeface="+mn-ea"/>
                          <a:ea typeface="+mn-ea"/>
                        </a:rPr>
                        <a:t>埃及</a:t>
                      </a:r>
                      <a:endParaRPr lang="zh-CN" sz="27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zh-CN" sz="2400" kern="100">
                          <a:effectLst/>
                          <a:latin typeface="+mn-ea"/>
                          <a:ea typeface="+mn-ea"/>
                        </a:rPr>
                        <a:t>向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叙利亚</a:t>
                      </a:r>
                      <a:r>
                        <a:rPr lang="zh-CN" sz="2400" kern="100">
                          <a:effectLst/>
                          <a:latin typeface="+mn-ea"/>
                          <a:ea typeface="+mn-ea"/>
                        </a:rPr>
                        <a:t>、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巴勒斯坦</a:t>
                      </a:r>
                      <a:r>
                        <a:rPr lang="zh-CN" sz="2400" kern="100">
                          <a:effectLst/>
                          <a:latin typeface="+mn-ea"/>
                          <a:ea typeface="+mn-ea"/>
                        </a:rPr>
                        <a:t>扩张；</a:t>
                      </a:r>
                      <a:endParaRPr lang="zh-CN" sz="2400" kern="100">
                        <a:effectLst/>
                        <a:latin typeface="+mn-ea"/>
                        <a:ea typeface="+mn-ea"/>
                      </a:endParaRPr>
                    </a:p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zh-CN" sz="2400" kern="100">
                          <a:effectLst/>
                          <a:latin typeface="+mn-ea"/>
                          <a:ea typeface="+mn-ea"/>
                        </a:rPr>
                        <a:t>与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西亚</a:t>
                      </a:r>
                      <a:r>
                        <a:rPr lang="zh-CN" sz="2400" kern="100">
                          <a:effectLst/>
                          <a:latin typeface="+mn-ea"/>
                          <a:ea typeface="+mn-ea"/>
                        </a:rPr>
                        <a:t>大国争霸</a:t>
                      </a:r>
                      <a:endParaRPr lang="zh-CN" sz="2400" kern="100">
                        <a:effectLst/>
                        <a:latin typeface="+mn-ea"/>
                        <a:ea typeface="+mn-ea"/>
                      </a:endParaRPr>
                    </a:p>
                  </a:txBody>
                  <a:tcPr marL="83713" marR="83713" marT="0" marB="0"/>
                </a:tc>
              </a:tr>
            </a:tbl>
          </a:graphicData>
        </a:graphic>
      </p:graphicFrame>
      <p:sp>
        <p:nvSpPr>
          <p:cNvPr id="9" name="左右箭头 8"/>
          <p:cNvSpPr/>
          <p:nvPr/>
        </p:nvSpPr>
        <p:spPr>
          <a:xfrm>
            <a:off x="4500736" y="2780928"/>
            <a:ext cx="1296144" cy="50405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030657" y="404663"/>
            <a:ext cx="46987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西亚北非</a:t>
            </a:r>
            <a:r>
              <a:rPr lang="zh-CN" altLang="en-US" sz="3200" smtClean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古代文明的交流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09203" y="532093"/>
            <a:ext cx="2384368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梳理</a:t>
            </a: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教材知识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4"/>
          <a:stretch>
            <a:fillRect/>
          </a:stretch>
        </p:blipFill>
        <p:spPr bwMode="auto">
          <a:xfrm>
            <a:off x="1349152" y="1340768"/>
            <a:ext cx="7699110" cy="511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标题 5"/>
          <p:cNvSpPr>
            <a:spLocks noGrp="1"/>
          </p:cNvSpPr>
          <p:nvPr>
            <p:ph type="title"/>
          </p:nvPr>
        </p:nvSpPr>
        <p:spPr>
          <a:xfrm>
            <a:off x="108248" y="0"/>
            <a:ext cx="10969407" cy="1325563"/>
          </a:xfrm>
        </p:spPr>
        <p:txBody>
          <a:bodyPr>
            <a:norm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西亚</a:t>
            </a:r>
            <a:r>
              <a:rPr lang="zh-CN" altLang="en-US" sz="3200" smtClean="0">
                <a:solidFill>
                  <a:schemeClr val="bg1"/>
                </a:solidFill>
              </a:rPr>
              <a:t>北非</a:t>
            </a:r>
            <a:r>
              <a:rPr lang="zh-CN" altLang="en-US" sz="3200">
                <a:solidFill>
                  <a:schemeClr val="bg1"/>
                </a:solidFill>
              </a:rPr>
              <a:t>地区古代诸国的</a:t>
            </a:r>
            <a:r>
              <a:rPr lang="zh-CN" altLang="en-US" sz="3200" smtClean="0">
                <a:solidFill>
                  <a:schemeClr val="bg1"/>
                </a:solidFill>
              </a:rPr>
              <a:t>更迭</a:t>
            </a:r>
            <a:br>
              <a:rPr lang="en-US" altLang="zh-CN" sz="3200" smtClean="0">
                <a:solidFill>
                  <a:schemeClr val="bg1"/>
                </a:solidFill>
              </a:rPr>
            </a:br>
            <a:r>
              <a:rPr lang="zh-CN" altLang="en-US" smtClean="0">
                <a:solidFill>
                  <a:schemeClr val="bg1"/>
                </a:solidFill>
              </a:rPr>
              <a:t>（</a:t>
            </a:r>
            <a:r>
              <a:rPr lang="zh-CN" altLang="en-US">
                <a:solidFill>
                  <a:schemeClr val="bg1"/>
                </a:solidFill>
              </a:rPr>
              <a:t>公元前三千年至前一千</a:t>
            </a:r>
            <a:r>
              <a:rPr lang="zh-CN" altLang="en-US" smtClean="0">
                <a:solidFill>
                  <a:schemeClr val="bg1"/>
                </a:solidFill>
              </a:rPr>
              <a:t>年代</a:t>
            </a:r>
            <a:r>
              <a:rPr lang="zh-CN" altLang="en-US" sz="1800" smtClean="0">
                <a:solidFill>
                  <a:schemeClr val="bg1"/>
                </a:solidFill>
              </a:rPr>
              <a:t>即前</a:t>
            </a:r>
            <a:r>
              <a:rPr lang="en-US" altLang="zh-CN" sz="1800" smtClean="0">
                <a:solidFill>
                  <a:schemeClr val="bg1"/>
                </a:solidFill>
              </a:rPr>
              <a:t>1000-</a:t>
            </a:r>
            <a:r>
              <a:rPr lang="zh-CN" altLang="en-US" sz="1800" smtClean="0">
                <a:solidFill>
                  <a:schemeClr val="bg1"/>
                </a:solidFill>
              </a:rPr>
              <a:t>前</a:t>
            </a:r>
            <a:r>
              <a:rPr lang="en-US" altLang="zh-CN" sz="1800" smtClean="0">
                <a:solidFill>
                  <a:schemeClr val="bg1"/>
                </a:solidFill>
              </a:rPr>
              <a:t>1</a:t>
            </a:r>
            <a:r>
              <a:rPr lang="zh-CN" altLang="en-US" sz="1800" smtClean="0">
                <a:solidFill>
                  <a:schemeClr val="bg1"/>
                </a:solidFill>
              </a:rPr>
              <a:t>年</a:t>
            </a:r>
            <a:r>
              <a:rPr lang="zh-CN" altLang="en-US" smtClean="0">
                <a:solidFill>
                  <a:schemeClr val="bg1"/>
                </a:solidFill>
              </a:rPr>
              <a:t>）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132584" y="1916832"/>
            <a:ext cx="14221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赫  梯</a:t>
            </a:r>
            <a:endParaRPr lang="zh-CN" altLang="en-US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39514" y="5445224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埃及王国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 rot="2451629">
            <a:off x="6201788" y="3949372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dist"/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古巴比伦</a:t>
            </a:r>
            <a:endParaRPr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65713" y="2831777"/>
            <a:ext cx="25313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亚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述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 rot="329799">
            <a:off x="3272461" y="4048116"/>
            <a:ext cx="13355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腓尼</a:t>
            </a:r>
            <a:r>
              <a:rPr lang="zh-CN" altLang="en-US" sz="2400" b="1" smtClean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基</a:t>
            </a:r>
            <a:endParaRPr lang="en-US" altLang="zh-CN" sz="2400" b="1" smtClean="0">
              <a:solidFill>
                <a:srgbClr val="0070C0"/>
              </a:solidFill>
              <a:latin typeface="黑体" pitchFamily="49" charset="-122"/>
              <a:ea typeface="黑体" pitchFamily="49" charset="-122"/>
            </a:endParaRPr>
          </a:p>
          <a:p>
            <a:pPr lvl="0" algn="ctr"/>
            <a:r>
              <a:rPr lang="zh-CN" altLang="en-US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城邦</a:t>
            </a:r>
            <a:endParaRPr lang="zh-CN" altLang="en-US" sz="2400" b="1">
              <a:solidFill>
                <a:srgbClr val="0070C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655790" y="3183359"/>
            <a:ext cx="24099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smtClean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希腊殖民城邦</a:t>
            </a:r>
            <a:endParaRPr lang="zh-CN" altLang="en-US" sz="24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32" name="直接箭头连接符 31"/>
          <p:cNvCxnSpPr/>
          <p:nvPr/>
        </p:nvCxnSpPr>
        <p:spPr>
          <a:xfrm>
            <a:off x="7827084" y="3122389"/>
            <a:ext cx="1498188" cy="161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9145006" y="4437112"/>
            <a:ext cx="185064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约前</a:t>
            </a:r>
            <a:r>
              <a:rPr kumimoji="1" lang="en-US" altLang="zh-CN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18</a:t>
            </a:r>
            <a:r>
              <a:rPr kumimoji="1" lang="zh-CN" altLang="en-US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世纪</a:t>
            </a:r>
            <a:endParaRPr kumimoji="1" lang="zh-CN" altLang="en-US" sz="20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方正大标宋简体" panose="03000509000000000000" charset="-122"/>
            </a:endParaRPr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9326036" y="5445224"/>
            <a:ext cx="148858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约前</a:t>
            </a:r>
            <a:r>
              <a:rPr kumimoji="1" lang="en-US" altLang="zh-CN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15</a:t>
            </a:r>
            <a:r>
              <a:rPr kumimoji="1" lang="zh-CN" altLang="en-US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世纪</a:t>
            </a:r>
            <a:endParaRPr kumimoji="1" lang="zh-CN" altLang="en-US" sz="20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36" name="Text Box 6"/>
          <p:cNvSpPr txBox="1">
            <a:spLocks noChangeArrowheads="1"/>
          </p:cNvSpPr>
          <p:nvPr/>
        </p:nvSpPr>
        <p:spPr bwMode="auto">
          <a:xfrm>
            <a:off x="9170228" y="2938464"/>
            <a:ext cx="1800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约前</a:t>
            </a:r>
            <a:r>
              <a:rPr kumimoji="1" lang="en-US" altLang="zh-CN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8</a:t>
            </a:r>
            <a:r>
              <a:rPr kumimoji="1" lang="zh-CN" altLang="en-US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世纪</a:t>
            </a:r>
            <a:endParaRPr kumimoji="1" lang="zh-CN" altLang="en-US" sz="20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cxnSp>
        <p:nvCxnSpPr>
          <p:cNvPr id="38" name="直接箭头连接符 37"/>
          <p:cNvCxnSpPr/>
          <p:nvPr/>
        </p:nvCxnSpPr>
        <p:spPr>
          <a:xfrm>
            <a:off x="7754159" y="4621056"/>
            <a:ext cx="1498188" cy="161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>
          <a:xfrm flipV="1">
            <a:off x="3818730" y="5661410"/>
            <a:ext cx="5562539" cy="9196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/>
          <p:cNvCxnSpPr/>
          <p:nvPr/>
        </p:nvCxnSpPr>
        <p:spPr>
          <a:xfrm>
            <a:off x="4581954" y="2172765"/>
            <a:ext cx="4657330" cy="161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 Box 6"/>
          <p:cNvSpPr txBox="1">
            <a:spLocks noChangeArrowheads="1"/>
          </p:cNvSpPr>
          <p:nvPr/>
        </p:nvSpPr>
        <p:spPr bwMode="auto">
          <a:xfrm>
            <a:off x="9170228" y="1988840"/>
            <a:ext cx="1800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约前</a:t>
            </a:r>
            <a:r>
              <a:rPr kumimoji="1" lang="en-US" altLang="zh-CN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14</a:t>
            </a:r>
            <a:r>
              <a:rPr kumimoji="1" lang="zh-CN" altLang="en-US" sz="20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世纪</a:t>
            </a:r>
            <a:endParaRPr kumimoji="1" lang="zh-CN" altLang="en-US" sz="20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方正大标宋简体" charset="0"/>
            </a:endParaRPr>
          </a:p>
        </p:txBody>
      </p:sp>
      <p:sp>
        <p:nvSpPr>
          <p:cNvPr id="45" name="Text Box 6"/>
          <p:cNvSpPr txBox="1">
            <a:spLocks noChangeArrowheads="1"/>
          </p:cNvSpPr>
          <p:nvPr/>
        </p:nvSpPr>
        <p:spPr bwMode="auto">
          <a:xfrm>
            <a:off x="9063001" y="1340768"/>
            <a:ext cx="20146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各王国强盛</a:t>
            </a: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大标宋简体" charset="0"/>
              </a:rPr>
              <a:t>期</a:t>
            </a:r>
            <a:endParaRPr kumimoji="1" lang="zh-CN" altLang="en-US" sz="24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方正大标宋简体" panose="03000509000000000000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3777319" y="3344841"/>
            <a:ext cx="1659521" cy="2867091"/>
            <a:chOff x="3193949" y="3125376"/>
            <a:chExt cx="1659521" cy="2867091"/>
          </a:xfrm>
        </p:grpSpPr>
        <p:grpSp>
          <p:nvGrpSpPr>
            <p:cNvPr id="31" name="组合 30"/>
            <p:cNvGrpSpPr/>
            <p:nvPr/>
          </p:nvGrpSpPr>
          <p:grpSpPr>
            <a:xfrm>
              <a:off x="3193949" y="3639679"/>
              <a:ext cx="1659521" cy="1944216"/>
              <a:chOff x="3334615" y="3710181"/>
              <a:chExt cx="1659521" cy="1944216"/>
            </a:xfrm>
          </p:grpSpPr>
          <p:cxnSp>
            <p:nvCxnSpPr>
              <p:cNvPr id="23" name="直接箭头连接符 22"/>
              <p:cNvCxnSpPr/>
              <p:nvPr/>
            </p:nvCxnSpPr>
            <p:spPr>
              <a:xfrm flipV="1">
                <a:off x="3334615" y="3710181"/>
                <a:ext cx="1261808" cy="1542200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箭头连接符 25"/>
              <p:cNvCxnSpPr/>
              <p:nvPr/>
            </p:nvCxnSpPr>
            <p:spPr>
              <a:xfrm flipH="1">
                <a:off x="3622647" y="3950311"/>
                <a:ext cx="1371489" cy="1704086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Text Box 6"/>
            <p:cNvSpPr txBox="1">
              <a:spLocks noChangeArrowheads="1"/>
            </p:cNvSpPr>
            <p:nvPr/>
          </p:nvSpPr>
          <p:spPr bwMode="auto">
            <a:xfrm rot="18535283">
              <a:off x="2528646" y="4358867"/>
              <a:ext cx="286709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000" smtClean="0">
                  <a:latin typeface="黑体" panose="02010609060101010101" pitchFamily="49" charset="-122"/>
                  <a:ea typeface="黑体" panose="02010609060101010101" pitchFamily="49" charset="-122"/>
                  <a:cs typeface="方正大标宋简体" charset="0"/>
                </a:rPr>
                <a:t>叙利亚巴勒斯坦地区</a:t>
              </a:r>
              <a:endParaRPr kumimoji="1" lang="zh-CN" altLang="en-US" sz="20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黑体" pitchFamily="49" charset="-122"/>
                <a:ea typeface="黑体" pitchFamily="49" charset="-122"/>
                <a:cs typeface="方正大标宋简体" panose="03000509000000000000" charset="-122"/>
              </a:endParaRPr>
            </a:p>
          </p:txBody>
        </p:sp>
      </p:grpSp>
      <p:sp>
        <p:nvSpPr>
          <p:cNvPr id="52" name="矩形 51"/>
          <p:cNvSpPr/>
          <p:nvPr/>
        </p:nvSpPr>
        <p:spPr>
          <a:xfrm>
            <a:off x="9170341" y="3468221"/>
            <a:ext cx="19913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000" smtClean="0">
                <a:latin typeface="黑体" panose="02010609060101010101" pitchFamily="49" charset="-122"/>
                <a:ea typeface="黑体" panose="02010609060101010101" pitchFamily="49" charset="-122"/>
              </a:rPr>
              <a:t>西亚的铁器，农业、马拉</a:t>
            </a:r>
            <a:r>
              <a:rPr kumimoji="1"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战车，骑兵</a:t>
            </a:r>
            <a:endParaRPr lang="zh-CN" altLang="en-US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41928" y="1357572"/>
            <a:ext cx="1046440" cy="1783396"/>
          </a:xfrm>
          <a:prstGeom prst="rect">
            <a:avLst/>
          </a:prstGeom>
          <a:solidFill>
            <a:srgbClr val="FF0000"/>
          </a:solidFill>
        </p:spPr>
        <p:txBody>
          <a:bodyPr vert="eaVert" wrap="squar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陆地民族大河文明</a:t>
            </a:r>
            <a:endParaRPr lang="zh-CN" altLang="en-US" sz="28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" name="标题 5"/>
          <p:cNvSpPr txBox="1"/>
          <p:nvPr/>
        </p:nvSpPr>
        <p:spPr>
          <a:xfrm>
            <a:off x="108248" y="6440864"/>
            <a:ext cx="5047200" cy="300504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ctr" defTabSz="83693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1800" smtClean="0"/>
              <a:t>吴于廑</a:t>
            </a:r>
            <a:r>
              <a:rPr lang="en-US" altLang="zh-CN" sz="1800" smtClean="0"/>
              <a:t>《</a:t>
            </a:r>
            <a:r>
              <a:rPr lang="zh-CN" altLang="en-US" sz="1800" smtClean="0"/>
              <a:t>大学世界历史地图</a:t>
            </a:r>
            <a:r>
              <a:rPr lang="en-US" altLang="zh-CN" sz="1800" smtClean="0"/>
              <a:t>》</a:t>
            </a:r>
            <a:endParaRPr lang="zh-CN" altLang="en-US" sz="1800"/>
          </a:p>
        </p:txBody>
      </p:sp>
      <p:sp>
        <p:nvSpPr>
          <p:cNvPr id="28" name="矩形 27"/>
          <p:cNvSpPr/>
          <p:nvPr/>
        </p:nvSpPr>
        <p:spPr>
          <a:xfrm>
            <a:off x="1548408" y="1643316"/>
            <a:ext cx="6652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smtClean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希腊城邦</a:t>
            </a:r>
            <a:endParaRPr lang="zh-CN" altLang="en-US" sz="24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3" grpId="0"/>
      <p:bldP spid="34" grpId="0"/>
      <p:bldP spid="35" grpId="0"/>
      <p:bldP spid="36" grpId="0"/>
      <p:bldP spid="43" grpId="0"/>
      <p:bldP spid="45" grpId="0"/>
      <p:bldP spid="52" grpId="0"/>
      <p:bldP spid="53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296" y="1268760"/>
            <a:ext cx="9698375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标题 1"/>
          <p:cNvSpPr txBox="1"/>
          <p:nvPr/>
        </p:nvSpPr>
        <p:spPr>
          <a:xfrm>
            <a:off x="324272" y="116632"/>
            <a:ext cx="10515600" cy="13255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zh-CN" altLang="en-US" sz="36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希腊殖民与众多希腊城邦（母邦与子邦）</a:t>
            </a:r>
            <a:endParaRPr kumimoji="1" lang="zh-CN" altLang="en-US" sz="36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156920" y="3491678"/>
            <a:ext cx="10890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希 腊</a:t>
            </a:r>
            <a:endParaRPr lang="zh-CN" altLang="en-US" sz="24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>
            <a:off x="6124303" y="4500508"/>
            <a:ext cx="2480889" cy="206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H="1" flipV="1">
            <a:off x="5292824" y="3167927"/>
            <a:ext cx="864096" cy="135326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/>
        </p:nvCxnSpPr>
        <p:spPr>
          <a:xfrm>
            <a:off x="6156920" y="4509120"/>
            <a:ext cx="288032" cy="10801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 flipH="1" flipV="1">
            <a:off x="2772544" y="3167927"/>
            <a:ext cx="3384376" cy="134119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flipH="1" flipV="1">
            <a:off x="1188368" y="4065809"/>
            <a:ext cx="4935935" cy="45538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箭头连接符 34"/>
          <p:cNvCxnSpPr/>
          <p:nvPr/>
        </p:nvCxnSpPr>
        <p:spPr>
          <a:xfrm>
            <a:off x="6156920" y="4521196"/>
            <a:ext cx="2016224" cy="121206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/>
          <p:nvPr/>
        </p:nvCxnSpPr>
        <p:spPr>
          <a:xfrm flipV="1">
            <a:off x="6156920" y="2996952"/>
            <a:ext cx="1872208" cy="15035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2306637" y="1466781"/>
            <a:ext cx="557847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柏拉图：“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我们沿着大海生活，就像蚂蚁或青蛙围绕着一个池塘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” </a:t>
            </a:r>
            <a:endParaRPr lang="zh-CN" altLang="en-US" sz="2800">
              <a:latin typeface="隶书" pitchFamily="49" charset="-122"/>
              <a:ea typeface="隶书" pitchFamily="49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8029128" y="2996952"/>
            <a:ext cx="1224136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828328" y="3284984"/>
            <a:ext cx="1224136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  <p:cond evt="onBegin" delay="0">
                          <p:tn val="37"/>
                        </p:cond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E:\4.教科研\2019年海淀中心组-李静\2020年3月36日海淀区网课 第1单元第2课-张馨月\世界上古文明图（吴于廑地图）\IMG_20200321_20214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51" t="11974" r="3937" b="12543"/>
          <a:stretch>
            <a:fillRect/>
          </a:stretch>
        </p:blipFill>
        <p:spPr bwMode="auto">
          <a:xfrm>
            <a:off x="640250" y="365142"/>
            <a:ext cx="8971158" cy="6192688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直接箭头连接符 3"/>
          <p:cNvCxnSpPr/>
          <p:nvPr/>
        </p:nvCxnSpPr>
        <p:spPr>
          <a:xfrm flipH="1">
            <a:off x="9109248" y="4509120"/>
            <a:ext cx="819657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9973956" y="3908955"/>
            <a:ext cx="4409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腓尼基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>
            <a:off x="6246930" y="3143064"/>
            <a:ext cx="27003" cy="43414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715902" y="2668063"/>
            <a:ext cx="10890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希腊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4698" y="332656"/>
            <a:ext cx="1046440" cy="1783396"/>
          </a:xfrm>
          <a:prstGeom prst="rect">
            <a:avLst/>
          </a:prstGeom>
          <a:solidFill>
            <a:srgbClr val="FF0000"/>
          </a:solidFill>
        </p:spPr>
        <p:txBody>
          <a:bodyPr vert="eaVert" wrap="squar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海洋民族海洋文明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4698" y="5876916"/>
            <a:ext cx="4836078" cy="954107"/>
          </a:xfrm>
          <a:prstGeom prst="rect">
            <a:avLst/>
          </a:prstGeom>
          <a:solidFill>
            <a:srgbClr val="FF0000"/>
          </a:solidFill>
        </p:spPr>
        <p:txBody>
          <a:bodyPr vert="horz" wrap="square">
            <a:spAutoFit/>
          </a:bodyPr>
          <a:lstStyle/>
          <a:p>
            <a:pPr algn="ctr"/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交流方式：武力与和平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en-US" altLang="zh-CN" sz="280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交流内容：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经济、习俗，文化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标题 5"/>
          <p:cNvSpPr txBox="1"/>
          <p:nvPr/>
        </p:nvSpPr>
        <p:spPr>
          <a:xfrm>
            <a:off x="8029128" y="6443606"/>
            <a:ext cx="3240360" cy="300504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ctr" defTabSz="83693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1800" smtClean="0"/>
              <a:t>吴于廑</a:t>
            </a:r>
            <a:r>
              <a:rPr lang="en-US" altLang="zh-CN" sz="1800" smtClean="0"/>
              <a:t>《</a:t>
            </a:r>
            <a:r>
              <a:rPr lang="zh-CN" altLang="en-US" sz="1800" smtClean="0"/>
              <a:t>大学世界历史地图</a:t>
            </a:r>
            <a:r>
              <a:rPr lang="en-US" altLang="zh-CN" sz="1800" smtClean="0"/>
              <a:t>》</a:t>
            </a:r>
            <a:endParaRPr lang="zh-CN" altLang="en-US" sz="1800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6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696975" y="1484223"/>
            <a:ext cx="82809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一、古代文明的扩展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农耕文明扩张的动力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古代埃及、西亚和希腊的扩张</a:t>
            </a:r>
            <a:endParaRPr kumimoji="1" lang="en-US" altLang="zh-CN" sz="240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历史影响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二、古代世界的帝国</a:t>
            </a:r>
            <a:br>
              <a:rPr kumimoji="1"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波斯帝国</a:t>
            </a:r>
            <a:endParaRPr kumimoji="1" lang="en-US" altLang="zh-CN" sz="24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亚历山大帝国</a:t>
            </a:r>
            <a:br>
              <a:rPr kumimoji="1"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罗马帝国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endParaRPr kumimoji="1" lang="zh-CN" altLang="en-US" sz="240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advTm="3000"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组合 2"/>
          <p:cNvGrpSpPr/>
          <p:nvPr/>
        </p:nvGrpSpPr>
        <p:grpSpPr>
          <a:xfrm>
            <a:off x="36240" y="-27384"/>
            <a:ext cx="10525231" cy="3456384"/>
            <a:chOff x="0" y="1332854"/>
            <a:chExt cx="11065528" cy="5388788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rcRect t="9573" b="26589"/>
            <a:stretch>
              <a:fillRect/>
            </a:stretch>
          </p:blipFill>
          <p:spPr>
            <a:xfrm>
              <a:off x="0" y="1332854"/>
              <a:ext cx="11065528" cy="5228905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rcRect l="75771" t="80809" b="2728"/>
            <a:stretch>
              <a:fillRect/>
            </a:stretch>
          </p:blipFill>
          <p:spPr>
            <a:xfrm>
              <a:off x="3197948" y="5373217"/>
              <a:ext cx="2681185" cy="1348425"/>
            </a:xfrm>
            <a:prstGeom prst="rect">
              <a:avLst/>
            </a:prstGeom>
          </p:spPr>
        </p:pic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rcRect l="979" t="1188" r="1600" b="1219"/>
          <a:stretch>
            <a:fillRect/>
          </a:stretch>
        </p:blipFill>
        <p:spPr>
          <a:xfrm>
            <a:off x="108248" y="3501008"/>
            <a:ext cx="10467557" cy="338437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0575805" y="3345954"/>
            <a:ext cx="585908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zh-CN" altLang="en-US" sz="28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亚历山大帝国</a:t>
            </a:r>
            <a:r>
              <a:rPr lang="en-US" altLang="zh-CN" sz="28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BC4C</a:t>
            </a:r>
            <a:endParaRPr lang="zh-CN" altLang="en-US" sz="2800" b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601793" y="44624"/>
            <a:ext cx="559920" cy="267765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zh-CN" altLang="en-US" sz="28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波斯帝国</a:t>
            </a:r>
            <a:r>
              <a:rPr lang="en-US" altLang="zh-CN" sz="28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BC5C</a:t>
            </a:r>
            <a:endParaRPr lang="zh-CN" altLang="en-US" sz="2800" b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890630" y="2204075"/>
            <a:ext cx="986370" cy="504845"/>
          </a:xfrm>
          <a:prstGeom prst="ellipse">
            <a:avLst/>
          </a:prstGeom>
          <a:noFill/>
          <a:ln w="381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08248" y="3861048"/>
            <a:ext cx="986370" cy="50484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右箭头 11"/>
          <p:cNvSpPr/>
          <p:nvPr/>
        </p:nvSpPr>
        <p:spPr>
          <a:xfrm rot="11871973">
            <a:off x="1927160" y="1466267"/>
            <a:ext cx="4231949" cy="15163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右箭头 12"/>
          <p:cNvSpPr/>
          <p:nvPr/>
        </p:nvSpPr>
        <p:spPr>
          <a:xfrm rot="19411544">
            <a:off x="6723057" y="1527139"/>
            <a:ext cx="2012981" cy="167851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 rot="8307421">
            <a:off x="1907920" y="2230478"/>
            <a:ext cx="1513223" cy="138049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>
            <a:off x="1404392" y="4776619"/>
            <a:ext cx="8624437" cy="164549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/>
        </p:nvSpPr>
        <p:spPr>
          <a:xfrm rot="9915581">
            <a:off x="1397054" y="5707472"/>
            <a:ext cx="1513223" cy="138049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9820390" y="2060848"/>
            <a:ext cx="440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829328" y="116632"/>
            <a:ext cx="440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中亚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332996" y="159023"/>
            <a:ext cx="17275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小亚细亚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12610" y="2636912"/>
            <a:ext cx="8637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北非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9829328" y="3861047"/>
            <a:ext cx="440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中亚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882675" y="5775380"/>
            <a:ext cx="440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800741" y="3652059"/>
            <a:ext cx="17275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小亚细亚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45497" y="5192700"/>
            <a:ext cx="8637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北非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74006" y="98175"/>
            <a:ext cx="986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欧洲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52264" y="3356992"/>
            <a:ext cx="986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欧洲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285862" y="5775380"/>
            <a:ext cx="720079" cy="0"/>
          </a:xfrm>
          <a:prstGeom prst="line">
            <a:avLst/>
          </a:prstGeom>
          <a:ln w="57150">
            <a:solidFill>
              <a:srgbClr val="00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063774" y="5423532"/>
            <a:ext cx="720079" cy="0"/>
          </a:xfrm>
          <a:prstGeom prst="line">
            <a:avLst/>
          </a:prstGeom>
          <a:ln w="57150">
            <a:solidFill>
              <a:srgbClr val="00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8029128" y="4276545"/>
            <a:ext cx="720079" cy="0"/>
          </a:xfrm>
          <a:prstGeom prst="line">
            <a:avLst/>
          </a:prstGeom>
          <a:ln w="57150">
            <a:solidFill>
              <a:srgbClr val="00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8482233" y="5213625"/>
            <a:ext cx="720079" cy="0"/>
          </a:xfrm>
          <a:prstGeom prst="line">
            <a:avLst/>
          </a:prstGeom>
          <a:ln w="57150">
            <a:solidFill>
              <a:srgbClr val="00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9006056" y="6035761"/>
            <a:ext cx="720079" cy="0"/>
          </a:xfrm>
          <a:prstGeom prst="line">
            <a:avLst/>
          </a:prstGeom>
          <a:ln w="57150">
            <a:solidFill>
              <a:srgbClr val="00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8389167" y="6453336"/>
            <a:ext cx="813145" cy="0"/>
          </a:xfrm>
          <a:prstGeom prst="line">
            <a:avLst/>
          </a:prstGeom>
          <a:ln w="57150">
            <a:solidFill>
              <a:srgbClr val="00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8" grpId="0"/>
      <p:bldP spid="20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116360" y="1700808"/>
          <a:ext cx="7056784" cy="41467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0160"/>
                <a:gridCol w="5616624"/>
              </a:tblGrid>
              <a:tr h="469399">
                <a:tc>
                  <a:txBody>
                    <a:bodyPr vert="horz" wrap="square"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en-US" sz="2700" kern="100">
                          <a:effectLst/>
                        </a:rPr>
                        <a:t> </a:t>
                      </a:r>
                      <a:endParaRPr lang="zh-CN" sz="27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维持帝国统治的方式</a:t>
                      </a:r>
                      <a:endParaRPr lang="zh-CN" sz="2700" kern="100"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83713" marR="83713" marT="0" marB="0"/>
                </a:tc>
              </a:tr>
              <a:tr h="1851660"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波</a:t>
                      </a:r>
                      <a:endParaRPr lang="en-US" altLang="zh-CN" sz="2700" kern="100" smtClean="0">
                        <a:effectLst/>
                      </a:endParaRPr>
                    </a:p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斯</a:t>
                      </a:r>
                      <a:endParaRPr lang="en-US" altLang="zh-CN" sz="2700" kern="100" smtClean="0">
                        <a:effectLst/>
                      </a:endParaRPr>
                    </a:p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帝</a:t>
                      </a:r>
                      <a:endParaRPr lang="en-US" altLang="zh-CN" sz="2700" kern="100" smtClean="0">
                        <a:effectLst/>
                      </a:endParaRPr>
                    </a:p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国</a:t>
                      </a:r>
                      <a:endParaRPr lang="zh-CN" sz="27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3713" marR="83713" marT="0" marB="0" anchor="ctr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700" b="1" kern="10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zh-CN" sz="27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3713" marR="83713" marT="0" marB="0"/>
                </a:tc>
              </a:tr>
              <a:tr h="1825708"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马其顿</a:t>
                      </a:r>
                      <a:endParaRPr lang="en-US" altLang="zh-CN" sz="2700" kern="100" smtClean="0">
                        <a:effectLst/>
                      </a:endParaRPr>
                    </a:p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帝国</a:t>
                      </a:r>
                      <a:endParaRPr lang="zh-CN" sz="2700" kern="100">
                        <a:effectLst/>
                        <a:latin typeface="Times New Roman" charset="0"/>
                        <a:ea typeface="宋体" pitchFamily="2" charset="-122"/>
                      </a:endParaRPr>
                    </a:p>
                  </a:txBody>
                  <a:tcPr marL="83713" marR="83713" marT="0" marB="0" anchor="ctr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700" b="1" kern="10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endParaRPr lang="zh-CN" sz="2700" b="1" kern="10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13" marR="83713" marT="0" marB="0"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783733" y="83127"/>
            <a:ext cx="4096105" cy="1270596"/>
          </a:xfrm>
          <a:prstGeom prst="rect">
            <a:avLst/>
          </a:prstGeom>
        </p:spPr>
        <p:txBody>
          <a:bodyPr wrap="none" lIns="115308" tIns="57654" rIns="115308" bIns="57654">
            <a:spAutoFit/>
          </a:bodyPr>
          <a:lstStyle/>
          <a:p>
            <a:pPr defTabSz="1153160">
              <a:lnSpc>
                <a:spcPct val="250000"/>
              </a:lnSpc>
            </a:pPr>
            <a:r>
              <a:rPr lang="zh-CN" altLang="en-US" sz="30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波斯、马其顿帝国制度</a:t>
            </a:r>
            <a:endParaRPr lang="zh-CN" altLang="en-US" sz="20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09203" y="532093"/>
            <a:ext cx="2384368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梳理</a:t>
            </a: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教材知识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612304" y="1484784"/>
          <a:ext cx="9505056" cy="54071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8112"/>
                <a:gridCol w="6480720"/>
                <a:gridCol w="2016224"/>
              </a:tblGrid>
              <a:tr h="469399">
                <a:tc>
                  <a:txBody>
                    <a:bodyPr vert="horz" wrap="square"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en-US" sz="2700" kern="100">
                          <a:effectLst/>
                        </a:rPr>
                        <a:t> </a:t>
                      </a:r>
                      <a:endParaRPr lang="zh-CN" sz="27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维持帝国统治的方式</a:t>
                      </a:r>
                      <a:endParaRPr lang="zh-CN" sz="27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altLang="en-US" sz="2700" kern="100" smtClean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制度来源</a:t>
                      </a:r>
                      <a:endParaRPr lang="zh-CN" sz="27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83713" marR="83713" marT="0" marB="0"/>
                </a:tc>
              </a:tr>
              <a:tr h="1851660"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波</a:t>
                      </a:r>
                      <a:endParaRPr lang="en-US" altLang="zh-CN" sz="2700" kern="100" smtClean="0">
                        <a:effectLst/>
                      </a:endParaRPr>
                    </a:p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斯</a:t>
                      </a:r>
                      <a:endParaRPr lang="en-US" altLang="zh-CN" sz="2700" kern="100" smtClean="0">
                        <a:effectLst/>
                      </a:endParaRPr>
                    </a:p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帝</a:t>
                      </a:r>
                      <a:endParaRPr lang="en-US" altLang="zh-CN" sz="2700" kern="100" smtClean="0">
                        <a:effectLst/>
                      </a:endParaRPr>
                    </a:p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国</a:t>
                      </a:r>
                      <a:endParaRPr lang="zh-CN" sz="27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3713" marR="83713" marT="0" marB="0" anchor="ctr"/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en-US" sz="2700" b="1" kern="100" smtClean="0">
                          <a:solidFill>
                            <a:srgbClr val="FF0000"/>
                          </a:solidFill>
                          <a:effectLst/>
                        </a:rPr>
                        <a:t>在中央：</a:t>
                      </a:r>
                      <a:r>
                        <a:rPr lang="zh-CN" sz="2700" kern="100" smtClean="0">
                          <a:effectLst/>
                        </a:rPr>
                        <a:t>神化王权</a:t>
                      </a:r>
                      <a:r>
                        <a:rPr lang="zh-CN" altLang="en-US" sz="2700" kern="100" smtClean="0">
                          <a:effectLst/>
                        </a:rPr>
                        <a:t>，</a:t>
                      </a:r>
                      <a:r>
                        <a:rPr lang="zh-CN" altLang="zh-CN" sz="2700" kern="100" smtClean="0">
                          <a:effectLst/>
                        </a:rPr>
                        <a:t>君主专制制度</a:t>
                      </a:r>
                      <a:endParaRPr lang="zh-CN" sz="2700" kern="100">
                        <a:effectLst/>
                      </a:endParaRPr>
                    </a:p>
                    <a:p>
                      <a:pPr marL="0" marR="0" indent="0" algn="l" defTabSz="83693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700" kern="100" smtClean="0">
                          <a:effectLst/>
                        </a:rPr>
                        <a:t>                  </a:t>
                      </a:r>
                      <a:r>
                        <a:rPr lang="zh-CN" altLang="zh-CN" sz="2700" kern="100" smtClean="0">
                          <a:effectLst/>
                        </a:rPr>
                        <a:t>官僚体系、税收系统</a:t>
                      </a:r>
                      <a:endParaRPr lang="zh-CN" altLang="zh-CN" sz="2700" kern="100" smtClean="0">
                        <a:effectLst/>
                        <a:latin typeface="Times New Roman" charset="0"/>
                        <a:ea typeface="+mn-ea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en-US" sz="2700" b="1" kern="10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在地方： </a:t>
                      </a:r>
                      <a:r>
                        <a:rPr lang="zh-CN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行省制</a:t>
                      </a:r>
                      <a:r>
                        <a:rPr lang="zh-CN" altLang="en-US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，</a:t>
                      </a:r>
                      <a:r>
                        <a:rPr lang="zh-CN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军事</a:t>
                      </a:r>
                      <a:r>
                        <a:rPr lang="zh-CN" sz="2700" kern="1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和行政长官相互</a:t>
                      </a:r>
                      <a:r>
                        <a:rPr lang="zh-CN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监</a:t>
                      </a:r>
                      <a:endParaRPr lang="en-US" altLang="zh-CN" sz="2700" kern="1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</a:t>
                      </a:r>
                      <a:r>
                        <a:rPr lang="zh-CN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督</a:t>
                      </a:r>
                      <a:r>
                        <a:rPr lang="zh-CN" sz="2700" kern="1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和</a:t>
                      </a:r>
                      <a:r>
                        <a:rPr lang="zh-CN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制约</a:t>
                      </a:r>
                      <a:endParaRPr lang="zh-CN" sz="2700" kern="1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endParaRPr lang="zh-CN" sz="2700" kern="100">
                        <a:effectLst/>
                      </a:endParaRPr>
                    </a:p>
                  </a:txBody>
                  <a:tcPr marL="83713" marR="83713" marT="0" marB="0"/>
                </a:tc>
              </a:tr>
              <a:tr h="1825708"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马其顿</a:t>
                      </a:r>
                      <a:endParaRPr lang="en-US" altLang="zh-CN" sz="2700" kern="100" smtClean="0">
                        <a:effectLst/>
                      </a:endParaRPr>
                    </a:p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700" kern="100" smtClean="0">
                          <a:effectLst/>
                        </a:rPr>
                        <a:t>帝国</a:t>
                      </a:r>
                      <a:endParaRPr lang="zh-CN" sz="27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3713" marR="83713" marT="0" marB="0" anchor="ctr"/>
                </a:tc>
                <a:tc>
                  <a:txBody>
                    <a:bodyPr vert="horz" wrap="square"/>
                    <a:lstStyle/>
                    <a:p>
                      <a:pPr marL="0" marR="0" indent="0" algn="l" defTabSz="83693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700" b="1" kern="10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在中央：</a:t>
                      </a:r>
                      <a:r>
                        <a:rPr lang="zh-CN" altLang="zh-CN" sz="2700" kern="100" smtClean="0">
                          <a:effectLst/>
                        </a:rPr>
                        <a:t>君权神授</a:t>
                      </a:r>
                      <a:r>
                        <a:rPr lang="zh-CN" altLang="en-US" sz="2700" kern="100" smtClean="0">
                          <a:effectLst/>
                        </a:rPr>
                        <a:t>，</a:t>
                      </a:r>
                      <a:r>
                        <a:rPr lang="zh-CN" sz="2700" kern="100" smtClean="0">
                          <a:effectLst/>
                        </a:rPr>
                        <a:t>君主专制制度</a:t>
                      </a:r>
                      <a:endParaRPr lang="en-US" altLang="zh-CN" sz="2700" kern="100" smtClean="0">
                        <a:effectLst/>
                      </a:endParaRPr>
                    </a:p>
                    <a:p>
                      <a:pPr marL="0" marR="0" indent="0" algn="l" defTabSz="83693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700" b="1" kern="10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在地方：</a:t>
                      </a:r>
                      <a:r>
                        <a:rPr lang="zh-CN" sz="2700" kern="100" smtClean="0">
                          <a:effectLst/>
                        </a:rPr>
                        <a:t>行省</a:t>
                      </a:r>
                      <a:r>
                        <a:rPr lang="zh-CN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制</a:t>
                      </a:r>
                      <a:endParaRPr lang="en-US" altLang="zh-CN" sz="2700" kern="1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83693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</a:t>
                      </a:r>
                      <a:r>
                        <a:rPr lang="zh-CN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推广</a:t>
                      </a:r>
                      <a:r>
                        <a:rPr lang="zh-CN" sz="2700" kern="1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希腊</a:t>
                      </a:r>
                      <a:r>
                        <a:rPr lang="zh-CN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文化</a:t>
                      </a:r>
                      <a:r>
                        <a:rPr lang="zh-CN" altLang="en-US" sz="2700" kern="1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至中亚、南亚地区</a:t>
                      </a:r>
                      <a:endParaRPr lang="zh-CN" sz="2700" kern="1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13" marR="83713" marT="0" marB="0"/>
                </a:tc>
                <a:tc>
                  <a:txBody>
                    <a:bodyPr vert="horz" wrap="square"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endParaRPr lang="zh-CN" sz="2700" b="1" kern="10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13" marR="83713" marT="0" marB="0"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844552" y="-73844"/>
            <a:ext cx="4096105" cy="1270596"/>
          </a:xfrm>
          <a:prstGeom prst="rect">
            <a:avLst/>
          </a:prstGeom>
        </p:spPr>
        <p:txBody>
          <a:bodyPr wrap="none" lIns="115308" tIns="57654" rIns="115308" bIns="57654">
            <a:spAutoFit/>
          </a:bodyPr>
          <a:lstStyle/>
          <a:p>
            <a:pPr defTabSz="1153160">
              <a:lnSpc>
                <a:spcPct val="250000"/>
              </a:lnSpc>
            </a:pPr>
            <a:r>
              <a:rPr lang="zh-CN" altLang="en-US" sz="30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波斯、马其顿帝国制度</a:t>
            </a:r>
            <a:endParaRPr lang="zh-CN" altLang="en-US" sz="20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09203" y="532093"/>
            <a:ext cx="2384368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梳理</a:t>
            </a: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教材知识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317160" y="2132856"/>
            <a:ext cx="171764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836930">
              <a:lnSpc>
                <a:spcPct val="150000"/>
              </a:lnSpc>
            </a:pPr>
            <a:r>
              <a:rPr lang="zh-CN" altLang="en-US" sz="2700" b="1" u="sng" kern="100">
                <a:solidFill>
                  <a:srgbClr val="FF0000"/>
                </a:solidFill>
              </a:rPr>
              <a:t>吸收埃及、亚述制度</a:t>
            </a:r>
            <a:endParaRPr lang="en-US" altLang="zh-CN" sz="2700" b="1" u="sng" kern="10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8356832" y="4581128"/>
            <a:ext cx="1638302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836930">
              <a:lnSpc>
                <a:spcPct val="150000"/>
              </a:lnSpc>
            </a:pPr>
            <a:r>
              <a:rPr lang="zh-CN" altLang="en-US" sz="2700" b="1" u="sng" kern="100">
                <a:solidFill>
                  <a:srgbClr val="FF0000"/>
                </a:solidFill>
              </a:rPr>
              <a:t>继承波斯帝国制度</a:t>
            </a:r>
            <a:endParaRPr lang="zh-CN" altLang="en-US" sz="2700" b="1" u="sng" kern="1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411473" y="44624"/>
            <a:ext cx="2937135" cy="1047010"/>
          </a:xfrm>
          <a:prstGeom prst="rect">
            <a:avLst/>
          </a:prstGeom>
        </p:spPr>
        <p:txBody>
          <a:bodyPr wrap="none" lIns="115308" tIns="57654" rIns="115308" bIns="57654">
            <a:spAutoFit/>
          </a:bodyPr>
          <a:lstStyle/>
          <a:p>
            <a:pPr defTabSz="1153160">
              <a:lnSpc>
                <a:spcPct val="250000"/>
              </a:lnSpc>
            </a:pPr>
            <a:r>
              <a:rPr lang="zh-CN" altLang="en-US" sz="30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罗马帝国的扩张</a:t>
            </a:r>
            <a:endParaRPr lang="zh-CN" altLang="en-US" sz="20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8" name="图片 7" descr="罗马共和国扩张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978" y="1565205"/>
            <a:ext cx="4545581" cy="432048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" name="矩形 9"/>
          <p:cNvSpPr/>
          <p:nvPr/>
        </p:nvSpPr>
        <p:spPr>
          <a:xfrm>
            <a:off x="4140696" y="476672"/>
            <a:ext cx="55446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帝国时代</a:t>
            </a:r>
            <a:r>
              <a:rPr lang="zh-CN" altLang="en-US" sz="28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：公元前</a:t>
            </a:r>
            <a:r>
              <a:rPr lang="en-US" altLang="zh-CN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27</a:t>
            </a:r>
            <a:r>
              <a:rPr lang="zh-CN" altLang="en-US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—476</a:t>
            </a:r>
            <a:r>
              <a:rPr lang="zh-CN" altLang="en-US" sz="28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kumimoji="1" lang="en-US" altLang="zh-CN" sz="280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1" name="Picture 2" descr="https://bkimg.cdn.bcebos.com/pic/4034970a304e251f61146dc6a086c9177f3e5329?x-bce-process=image/watermark,g_7,image_d2F0ZXIvYmFpa2UyNzI=,xp_5,yp_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8808" y="1565205"/>
            <a:ext cx="5886654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>
            <a:off x="6292798" y="5520459"/>
            <a:ext cx="3464522" cy="860869"/>
          </a:xfrm>
          <a:prstGeom prst="rect">
            <a:avLst/>
          </a:prstGeom>
        </p:spPr>
        <p:txBody>
          <a:bodyPr vert="horz" wrap="none" lIns="115308" tIns="57654" rIns="115308" bIns="57654">
            <a:spAutoFit/>
          </a:bodyPr>
          <a:lstStyle/>
          <a:p>
            <a:pPr defTabSz="1153160">
              <a:lnSpc>
                <a:spcPct val="2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公元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117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年罗马帝国行省</a:t>
            </a:r>
            <a:endParaRPr lang="zh-CN" altLang="en-US" sz="16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24272" y="5805264"/>
            <a:ext cx="4602040" cy="855098"/>
          </a:xfrm>
          <a:prstGeom prst="rect">
            <a:avLst/>
          </a:prstGeom>
        </p:spPr>
        <p:txBody>
          <a:bodyPr vert="horz" wrap="square" lIns="115308" tIns="57654" rIns="115308" bIns="57654">
            <a:spAutoFit/>
          </a:bodyPr>
          <a:lstStyle/>
          <a:p>
            <a:pPr defTabSz="1153160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公元前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世纪末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至公元</a:t>
            </a:r>
            <a:r>
              <a:rPr lang="en-US" altLang="zh-CN" sz="2400" smtClean="0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世纪罗马扩张与西罗马灭亡的过程</a:t>
            </a:r>
            <a:endParaRPr lang="zh-CN" altLang="en-US" sz="240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 advTm="3000"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324272" y="1412776"/>
          <a:ext cx="4464496" cy="5340096"/>
        </p:xfrm>
        <a:graphic>
          <a:graphicData uri="http://schemas.openxmlformats.org/drawingml/2006/table">
            <a:tbl>
              <a:tblPr firstRow="1" firstCol="1" bandRow="1"/>
              <a:tblGrid>
                <a:gridCol w="504056"/>
                <a:gridCol w="3960440"/>
              </a:tblGrid>
              <a:tr h="400053"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en-US" sz="2800" kern="100" cap="all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 </a:t>
                      </a:r>
                      <a:endParaRPr lang="zh-CN" sz="2800" kern="100"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100" cap="all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扩展的情况</a:t>
                      </a:r>
                      <a:endParaRPr lang="zh-CN" sz="2800" b="1" kern="100">
                        <a:solidFill>
                          <a:schemeClr val="bg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  <a:tr h="1688179"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endParaRPr lang="en-US" altLang="zh-CN" sz="2400" kern="100" smtClean="0">
                        <a:solidFill>
                          <a:schemeClr val="bg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古</a:t>
                      </a:r>
                      <a:r>
                        <a:rPr lang="zh-CN" sz="2400" kern="10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西亚</a:t>
                      </a:r>
                      <a:endParaRPr lang="zh-CN" sz="2400" kern="10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zh-CN" sz="2400" kern="100" smtClean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向</a:t>
                      </a:r>
                      <a:r>
                        <a:rPr lang="zh-CN" altLang="en-US" sz="2400" kern="100" smtClean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两河流域</a:t>
                      </a:r>
                      <a:r>
                        <a:rPr lang="zh-CN" sz="2400" kern="100" smtClean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南部周边扩张</a:t>
                      </a: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；</a:t>
                      </a:r>
                      <a:endParaRPr lang="zh-CN" sz="24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古巴比伦王国统一两河流域，可扩展到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地中海东岸</a:t>
                      </a: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；</a:t>
                      </a:r>
                      <a:endParaRPr lang="zh-CN" sz="24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亚速帝国曾统治两河流域、小亚细亚、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埃及</a:t>
                      </a: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。</a:t>
                      </a:r>
                      <a:endParaRPr lang="zh-CN" sz="24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1110996"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古埃及</a:t>
                      </a:r>
                      <a:endParaRPr lang="zh-CN" sz="2400" kern="10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向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叙利亚</a:t>
                      </a: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、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巴勒斯坦</a:t>
                      </a: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扩张；</a:t>
                      </a:r>
                      <a:endParaRPr lang="zh-CN" sz="24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与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西亚</a:t>
                      </a: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大国争霸</a:t>
                      </a:r>
                      <a:endParaRPr lang="zh-CN" sz="24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1110996"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just">
                        <a:lnSpc>
                          <a:spcPct val="12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古希腊</a:t>
                      </a:r>
                      <a:endParaRPr lang="zh-CN" sz="2400" kern="100">
                        <a:solidFill>
                          <a:schemeClr val="bg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 algn="l">
                        <a:lnSpc>
                          <a:spcPct val="120000"/>
                        </a:lnSpc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400" u="none" strike="noStrike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 </a:t>
                      </a:r>
                      <a:r>
                        <a:rPr lang="zh-CN" sz="2400" kern="100" smtClean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向</a:t>
                      </a: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外移民，往地中海和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黑海</a:t>
                      </a: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、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西班牙</a:t>
                      </a: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地区殖民，建立城邦国家</a:t>
                      </a:r>
                      <a:endParaRPr lang="zh-CN" sz="2400" kern="100"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6804993" y="1673376"/>
          <a:ext cx="4104456" cy="4907992"/>
        </p:xfrm>
        <a:graphic>
          <a:graphicData uri="http://schemas.openxmlformats.org/drawingml/2006/table">
            <a:tbl>
              <a:tblPr firstRow="1" firstCol="1" bandRow="1"/>
              <a:tblGrid>
                <a:gridCol w="1440160"/>
                <a:gridCol w="2016224"/>
                <a:gridCol w="648072"/>
              </a:tblGrid>
              <a:tr h="622908"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en-US" sz="28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 </a:t>
                      </a:r>
                      <a:endParaRPr lang="zh-CN" sz="28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gridSpan="2"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altLang="en-US" sz="2800" kern="10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扩张情况</a:t>
                      </a:r>
                      <a:endParaRPr lang="zh-CN" sz="2800" kern="10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 marL="68580" marR="68580" marT="0" marB="0"/>
                </a:tc>
              </a:tr>
              <a:tr h="844684"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800" kern="10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波斯</a:t>
                      </a:r>
                      <a:endParaRPr lang="en-US" altLang="zh-CN" sz="2800" kern="100" smtClean="0">
                        <a:solidFill>
                          <a:schemeClr val="bg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800" kern="10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帝国</a:t>
                      </a:r>
                      <a:endParaRPr lang="zh-CN" sz="2800" kern="10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公元前</a:t>
                      </a:r>
                      <a:r>
                        <a:rPr lang="en-US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</a:t>
                      </a: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世纪</a:t>
                      </a:r>
                      <a:endParaRPr lang="zh-CN" sz="24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 smtClean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伊朗高原</a:t>
                      </a:r>
                      <a:endParaRPr lang="en-US" altLang="zh-CN" sz="2400" kern="100" smtClean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tint val="40000"/>
                      </a:srgbClr>
                    </a:solidFill>
                  </a:tcPr>
                </a:tc>
                <a:tc rowSpan="3">
                  <a:txBody>
                    <a:bodyPr vert="eaVert" wrap="square"/>
                    <a:lstStyle>
                      <a:lvl1pPr marL="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83693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CN" sz="2800" b="1" kern="100" smtClean="0">
                          <a:solidFill>
                            <a:srgbClr val="0070C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地跨</a:t>
                      </a:r>
                      <a:r>
                        <a:rPr lang="en-US" altLang="zh-CN" sz="2800" b="1" kern="100" smtClean="0">
                          <a:solidFill>
                            <a:srgbClr val="0070C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</a:t>
                      </a:r>
                      <a:r>
                        <a:rPr lang="zh-CN" altLang="zh-CN" sz="2800" b="1" kern="100" smtClean="0">
                          <a:solidFill>
                            <a:srgbClr val="0070C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亚非欧</a:t>
                      </a:r>
                      <a:r>
                        <a:rPr lang="en-US" altLang="zh-CN" sz="2800" b="1" kern="100" smtClean="0">
                          <a:solidFill>
                            <a:srgbClr val="0070C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</a:t>
                      </a:r>
                      <a:r>
                        <a:rPr lang="zh-CN" altLang="zh-CN" sz="2800" b="1" kern="100" smtClean="0">
                          <a:solidFill>
                            <a:srgbClr val="0070C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三大洲</a:t>
                      </a:r>
                      <a:endParaRPr lang="zh-CN" altLang="zh-CN" sz="2800" b="1" kern="100" smtClean="0">
                        <a:solidFill>
                          <a:srgbClr val="0070C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algn="ctr">
                        <a:spcAft>
                          <a:spcPct val="0"/>
                        </a:spcAft>
                      </a:pPr>
                      <a:endParaRPr lang="zh-CN" sz="24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vert="eaVert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tint val="40000"/>
                      </a:srgbClr>
                    </a:solidFill>
                  </a:tcPr>
                </a:tc>
              </a:tr>
              <a:tr h="1724764"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800" kern="10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马其顿帝国</a:t>
                      </a:r>
                      <a:endParaRPr lang="zh-CN" sz="2800" kern="100">
                        <a:solidFill>
                          <a:schemeClr val="bg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 vert="horz" wrap="square"/>
                    <a:lstStyle>
                      <a:lvl1pPr marL="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1846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83693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25539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67386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09232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5107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929890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348355" algn="l" defTabSz="836930" rtl="0" eaLnBrk="1" latinLnBrk="0" hangingPunct="1">
                        <a:defRPr sz="16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公元前</a:t>
                      </a:r>
                      <a:r>
                        <a:rPr lang="en-US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  <a:r>
                        <a:rPr lang="zh-CN" sz="24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世纪</a:t>
                      </a:r>
                      <a:r>
                        <a:rPr lang="zh-CN" sz="2400" kern="100" smtClean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晚期</a:t>
                      </a:r>
                      <a:endParaRPr lang="en-US" altLang="zh-CN" sz="2400" kern="100" smtClean="0"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en-US" sz="2400" kern="100" smtClean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巴尔干半岛</a:t>
                      </a:r>
                      <a:endParaRPr lang="zh-CN" sz="24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tint val="20000"/>
                      </a:srgbClr>
                    </a:solidFill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tint val="20000"/>
                      </a:srgbClr>
                    </a:solidFill>
                  </a:tcPr>
                </a:tc>
              </a:tr>
              <a:tr h="1224136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en-US" sz="2800" b="1" kern="10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罗马</a:t>
                      </a:r>
                      <a:endParaRPr lang="en-US" altLang="zh-CN" sz="2800" b="1" kern="100" smtClean="0">
                        <a:solidFill>
                          <a:schemeClr val="bg1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+mn-cs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en-US" sz="2800" b="1" kern="10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帝国</a:t>
                      </a:r>
                      <a:endParaRPr lang="zh-CN" sz="2800" b="1" kern="100">
                        <a:solidFill>
                          <a:schemeClr val="bg1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algn="ctr" defTabSz="836930" rtl="0" eaLnBrk="1" latinLnBrk="0" hangingPunct="1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en-US" sz="2400" kern="100" smtClean="0"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公元前</a:t>
                      </a:r>
                      <a:r>
                        <a:rPr lang="en-US" altLang="zh-CN" sz="2400" kern="100" smtClean="0"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1</a:t>
                      </a:r>
                      <a:r>
                        <a:rPr lang="zh-CN" altLang="en-US" sz="2400" kern="100" smtClean="0"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世纪</a:t>
                      </a:r>
                      <a:endParaRPr lang="en-US" altLang="zh-CN" sz="2400" kern="100" smtClean="0">
                        <a:solidFill>
                          <a:schemeClr val="tx1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+mn-cs"/>
                      </a:endParaRPr>
                    </a:p>
                    <a:p>
                      <a:pPr marL="0" algn="ctr" defTabSz="836930" rtl="0" eaLnBrk="1" latinLnBrk="0" hangingPunct="1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en-US" sz="2400" kern="100" smtClean="0"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意大利半岛</a:t>
                      </a:r>
                      <a:endParaRPr lang="zh-CN" sz="2400" kern="100">
                        <a:solidFill>
                          <a:schemeClr val="tx1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tint val="20000"/>
                      </a:srgbClr>
                    </a:solidFill>
                  </a:tcPr>
                </a:tc>
                <a:tc vMerge="1">
                  <a:txBody>
                    <a:bodyPr vert="eaVert" wrap="square"/>
                    <a:lstStyle/>
                    <a:p/>
                  </a:txBody>
                  <a:tcPr marL="68580" marR="68580" marT="0" marB="0" vert="eaVert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2" name="矩形 11"/>
          <p:cNvSpPr/>
          <p:nvPr/>
        </p:nvSpPr>
        <p:spPr>
          <a:xfrm>
            <a:off x="1764432" y="0"/>
            <a:ext cx="7197916" cy="1270596"/>
          </a:xfrm>
          <a:prstGeom prst="rect">
            <a:avLst/>
          </a:prstGeom>
        </p:spPr>
        <p:txBody>
          <a:bodyPr wrap="none" lIns="115308" tIns="57654" rIns="115308" bIns="57654">
            <a:spAutoFit/>
          </a:bodyPr>
          <a:lstStyle/>
          <a:p>
            <a:pPr defTabSz="1153160">
              <a:lnSpc>
                <a:spcPct val="250000"/>
              </a:lnSpc>
            </a:pPr>
            <a:r>
              <a:rPr lang="zh-CN" altLang="en-US" sz="30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区域性</a:t>
            </a:r>
            <a:r>
              <a:rPr lang="zh-CN" altLang="en-US" sz="30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国家</a:t>
            </a:r>
            <a:r>
              <a:rPr lang="en-US" altLang="zh-CN" sz="30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30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区域性</a:t>
            </a:r>
            <a:r>
              <a:rPr lang="zh-CN" altLang="en-US" sz="30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大帝国</a:t>
            </a:r>
            <a:endParaRPr lang="zh-CN" altLang="en-US" sz="20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右箭头 12"/>
          <p:cNvSpPr/>
          <p:nvPr/>
        </p:nvSpPr>
        <p:spPr>
          <a:xfrm>
            <a:off x="4068688" y="538092"/>
            <a:ext cx="2373227" cy="384043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08" tIns="57654" rIns="115308" bIns="57654" rtlCol="0" anchor="ctr"/>
          <a:lstStyle/>
          <a:p>
            <a:pPr algn="ctr" defTabSz="1153160"/>
            <a:endParaRPr lang="zh-CN" altLang="en-US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" name="右箭头 14"/>
          <p:cNvSpPr/>
          <p:nvPr/>
        </p:nvSpPr>
        <p:spPr>
          <a:xfrm>
            <a:off x="4860777" y="3410098"/>
            <a:ext cx="1728191" cy="810990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08" tIns="57654" rIns="115308" bIns="57654" rtlCol="0" anchor="ctr"/>
          <a:lstStyle/>
          <a:p>
            <a:pPr algn="ctr" defTabSz="1153160"/>
            <a:endParaRPr lang="zh-CN" altLang="en-US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94567" y="3115370"/>
            <a:ext cx="11512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000" b="1" smtClean="0">
                <a:latin typeface="黑体" panose="02010609060101010101" pitchFamily="49" charset="-122"/>
                <a:ea typeface="黑体" panose="02010609060101010101" pitchFamily="49" charset="-122"/>
              </a:rPr>
              <a:t>发 展</a:t>
            </a:r>
            <a:endParaRPr lang="zh-CN" altLang="en-US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  <p:cond evt="onBegin" delay="0">
                          <p:tn val="11"/>
                        </p:cond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696975" y="1484223"/>
            <a:ext cx="8280920" cy="53737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一、古代文明的扩展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农耕文明扩张的动力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古代埃及、西亚和希腊的扩张</a:t>
            </a:r>
            <a:endParaRPr kumimoji="1" lang="en-US" altLang="zh-CN" sz="240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历史影响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二、古代世界的帝国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波斯帝国</a:t>
            </a:r>
            <a:endParaRPr kumimoji="1" lang="en-US" altLang="zh-CN" sz="240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亚历山大帝国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罗马帝国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三、文明的交流</a:t>
            </a:r>
            <a:br>
              <a:rPr kumimoji="1"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西亚文明的外传</a:t>
            </a:r>
            <a:br>
              <a:rPr kumimoji="1"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腓尼基字母的影响</a:t>
            </a:r>
            <a:br>
              <a:rPr kumimoji="1"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kumimoji="1"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中国和罗马帝国的交流：丝绸之路</a:t>
            </a:r>
            <a:br>
              <a:rPr kumimoji="1" lang="en-US" altLang="zh-CN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240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endParaRPr kumimoji="1" lang="zh-CN" altLang="en-US" sz="240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303055" y="548679"/>
            <a:ext cx="2858658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本课</a:t>
            </a: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知识框架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6164" y="1556792"/>
            <a:ext cx="10759128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标题 1"/>
          <p:cNvSpPr txBox="1"/>
          <p:nvPr/>
        </p:nvSpPr>
        <p:spPr>
          <a:xfrm>
            <a:off x="346367" y="116633"/>
            <a:ext cx="4235587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83693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>
              <a:spcBef>
                <a:spcPts val="1000"/>
              </a:spcBef>
            </a:pPr>
            <a:r>
              <a:rPr kumimoji="1" lang="zh-CN" altLang="en-US" sz="3600">
                <a:solidFill>
                  <a:schemeClr val="bg1"/>
                </a:solidFill>
                <a:cs typeface="+mn-cs"/>
              </a:rPr>
              <a:t>西亚文明的</a:t>
            </a:r>
            <a:r>
              <a:rPr kumimoji="1" lang="zh-CN" altLang="en-US" sz="3600" smtClean="0">
                <a:solidFill>
                  <a:schemeClr val="bg1"/>
                </a:solidFill>
                <a:cs typeface="+mn-cs"/>
              </a:rPr>
              <a:t>外传</a:t>
            </a:r>
            <a:endParaRPr kumimoji="1" lang="zh-CN" altLang="en-US" sz="3600">
              <a:solidFill>
                <a:schemeClr val="bg1"/>
              </a:solidFill>
              <a:cs typeface="+mn-cs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1954" y="2852936"/>
            <a:ext cx="575143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581954" y="3501008"/>
            <a:ext cx="308713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4227034" y="4725144"/>
            <a:ext cx="172938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788768" y="5301208"/>
            <a:ext cx="172938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2304" y="116632"/>
            <a:ext cx="9626977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l">
              <a:spcBef>
                <a:spcPts val="1000"/>
              </a:spcBef>
              <a:buFont typeface="Arial" panose="020b0604020202020204" pitchFamily="34" charset="0"/>
            </a:pPr>
            <a:r>
              <a:rPr kumimoji="1" lang="zh-CN" altLang="en-US" sz="3600">
                <a:solidFill>
                  <a:schemeClr val="bg1"/>
                </a:solidFill>
                <a:cs typeface="+mn-cs"/>
              </a:rPr>
              <a:t>字母文字的世界传播</a:t>
            </a:r>
            <a:endParaRPr kumimoji="1" lang="zh-CN" altLang="en-US" sz="3600">
              <a:solidFill>
                <a:schemeClr val="bg1"/>
              </a:solidFill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98712" y="1700808"/>
            <a:ext cx="2695081" cy="1116708"/>
          </a:xfrm>
          <a:prstGeom prst="rect">
            <a:avLst/>
          </a:prstGeom>
          <a:solidFill>
            <a:srgbClr val="FF0000"/>
          </a:solidFill>
          <a:ln w="12700"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lIns="115308" tIns="57654" rIns="115308" bIns="57654">
            <a:spAutoFit/>
          </a:bodyPr>
          <a:lstStyle/>
          <a:p>
            <a:pPr defTabSz="1153160"/>
            <a:r>
              <a:rPr lang="zh-CN" altLang="en-US" sz="35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  腓尼基字母</a:t>
            </a:r>
            <a:endParaRPr lang="en-US" altLang="zh-CN" sz="35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  <a:p>
            <a:pPr algn="ctr" defTabSz="1153160"/>
            <a:r>
              <a:rPr lang="zh-CN" altLang="en-US" sz="30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（西亚地区）</a:t>
            </a:r>
            <a:endParaRPr lang="zh-CN" altLang="en-US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82821" y="1994229"/>
            <a:ext cx="2028231" cy="655043"/>
          </a:xfrm>
          <a:prstGeom prst="rect">
            <a:avLst/>
          </a:prstGeom>
          <a:solidFill>
            <a:srgbClr val="C00000"/>
          </a:solidFill>
          <a:ln w="12700"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lIns="115308" tIns="57654" rIns="115308" bIns="57654">
            <a:spAutoFit/>
          </a:bodyPr>
          <a:lstStyle/>
          <a:p>
            <a:pPr defTabSz="1153160"/>
            <a:r>
              <a:rPr lang="zh-CN" altLang="en-US" sz="35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希腊字母</a:t>
            </a:r>
            <a:endParaRPr lang="zh-CN" altLang="en-US" sz="25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257050" y="2026695"/>
            <a:ext cx="2477072" cy="655043"/>
          </a:xfrm>
          <a:prstGeom prst="rect">
            <a:avLst/>
          </a:prstGeom>
          <a:solidFill>
            <a:srgbClr val="C00000"/>
          </a:solidFill>
          <a:ln w="12700"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lIns="115308" tIns="57654" rIns="115308" bIns="57654">
            <a:spAutoFit/>
          </a:bodyPr>
          <a:lstStyle/>
          <a:p>
            <a:pPr defTabSz="1153160"/>
            <a:r>
              <a:rPr lang="zh-CN" altLang="en-US" sz="35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阿拉</a:t>
            </a:r>
            <a:r>
              <a:rPr lang="zh-CN" altLang="en-US" sz="35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马字母</a:t>
            </a:r>
            <a:endParaRPr lang="zh-CN" altLang="en-US" sz="25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2821" y="3307440"/>
            <a:ext cx="2028231" cy="65504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lIns="115308" tIns="57654" rIns="115308" bIns="57654">
            <a:spAutoFit/>
          </a:bodyPr>
          <a:lstStyle/>
          <a:p>
            <a:pPr defTabSz="1153160"/>
            <a:r>
              <a:rPr lang="zh-CN" altLang="en-US" sz="35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拉丁字母</a:t>
            </a:r>
            <a:endParaRPr lang="zh-CN" altLang="en-US" sz="25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481471" y="3429006"/>
            <a:ext cx="2028231" cy="65504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lIns="115308" tIns="57654" rIns="115308" bIns="57654">
            <a:spAutoFit/>
          </a:bodyPr>
          <a:lstStyle/>
          <a:p>
            <a:pPr defTabSz="1153160"/>
            <a:r>
              <a:rPr lang="zh-CN" altLang="en-US" sz="35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西亚字母</a:t>
            </a:r>
            <a:endParaRPr lang="zh-CN" altLang="en-US" sz="25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481471" y="4378128"/>
            <a:ext cx="2028231" cy="65504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lIns="115308" tIns="57654" rIns="115308" bIns="57654">
            <a:spAutoFit/>
          </a:bodyPr>
          <a:lstStyle/>
          <a:p>
            <a:pPr defTabSz="1153160"/>
            <a:r>
              <a:rPr lang="zh-CN" altLang="en-US" sz="35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埃及字母</a:t>
            </a:r>
            <a:endParaRPr lang="zh-CN" altLang="en-US" sz="25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481471" y="5323673"/>
            <a:ext cx="2028231" cy="65504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lIns="115308" tIns="57654" rIns="115308" bIns="57654">
            <a:spAutoFit/>
          </a:bodyPr>
          <a:lstStyle/>
          <a:p>
            <a:pPr defTabSz="1153160"/>
            <a:r>
              <a:rPr lang="zh-CN" altLang="en-US" sz="35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印度字母</a:t>
            </a:r>
            <a:endParaRPr lang="zh-CN" altLang="en-US" sz="25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82823" y="5075753"/>
            <a:ext cx="2109525" cy="119365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lIns="115308" tIns="57654" rIns="115308" bIns="57654">
            <a:spAutoFit/>
          </a:bodyPr>
          <a:lstStyle/>
          <a:p>
            <a:pPr defTabSz="1153160"/>
            <a:r>
              <a:rPr lang="zh-CN" altLang="en-US" sz="35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欧洲绝大部分字母</a:t>
            </a:r>
            <a:endParaRPr lang="zh-CN" altLang="en-US" sz="25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3" name="右箭头 12"/>
          <p:cNvSpPr/>
          <p:nvPr/>
        </p:nvSpPr>
        <p:spPr>
          <a:xfrm>
            <a:off x="6767243" y="2143517"/>
            <a:ext cx="1362641" cy="4214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08" tIns="57654" rIns="115308" bIns="57654" rtlCol="0" anchor="ctr"/>
          <a:lstStyle/>
          <a:p>
            <a:pPr algn="ctr" defTabSz="1153160"/>
            <a:endParaRPr lang="zh-CN" altLang="en-US" sz="3000">
              <a:solidFill>
                <a:prstClr val="white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777392" y="1469301"/>
            <a:ext cx="1387030" cy="578099"/>
          </a:xfrm>
          <a:prstGeom prst="rect">
            <a:avLst/>
          </a:prstGeom>
        </p:spPr>
        <p:txBody>
          <a:bodyPr wrap="none" lIns="115308" tIns="57654" rIns="115308" bIns="57654">
            <a:spAutoFit/>
          </a:bodyPr>
          <a:lstStyle/>
          <a:p>
            <a:pPr defTabSz="1153160"/>
            <a:r>
              <a:rPr lang="zh-CN" altLang="en-US" sz="3000">
                <a:latin typeface="微软雅黑" panose="020b0503020204020204" pitchFamily="34" charset="-122"/>
                <a:ea typeface="微软雅黑" panose="020b0503020204020204" pitchFamily="34" charset="-122"/>
              </a:rPr>
              <a:t>向东方</a:t>
            </a:r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2592350" y="1508792"/>
            <a:ext cx="1387030" cy="578099"/>
          </a:xfrm>
          <a:prstGeom prst="rect">
            <a:avLst/>
          </a:prstGeom>
        </p:spPr>
        <p:txBody>
          <a:bodyPr wrap="none" lIns="115308" tIns="57654" rIns="115308" bIns="57654">
            <a:spAutoFit/>
          </a:bodyPr>
          <a:lstStyle/>
          <a:p>
            <a:pPr defTabSz="1153160"/>
            <a:r>
              <a:rPr lang="zh-CN" altLang="en-US" sz="3000">
                <a:latin typeface="微软雅黑" panose="020b0503020204020204" pitchFamily="34" charset="-122"/>
                <a:ea typeface="微软雅黑" panose="020b0503020204020204" pitchFamily="34" charset="-122"/>
              </a:rPr>
              <a:t>向西方</a:t>
            </a:r>
            <a:endParaRPr lang="zh-CN" altLang="en-US"/>
          </a:p>
        </p:txBody>
      </p:sp>
      <p:sp>
        <p:nvSpPr>
          <p:cNvPr id="16" name="右箭头 15"/>
          <p:cNvSpPr/>
          <p:nvPr/>
        </p:nvSpPr>
        <p:spPr>
          <a:xfrm rot="10800000">
            <a:off x="2592349" y="2143514"/>
            <a:ext cx="1318459" cy="4214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08" tIns="57654" rIns="115308" bIns="57654" rtlCol="0" anchor="ctr"/>
          <a:lstStyle/>
          <a:p>
            <a:pPr algn="ctr" defTabSz="1153160"/>
            <a:endParaRPr lang="zh-CN" altLang="en-US" sz="3000">
              <a:solidFill>
                <a:prstClr val="white"/>
              </a:solidFill>
            </a:endParaRPr>
          </a:p>
        </p:txBody>
      </p:sp>
      <p:sp>
        <p:nvSpPr>
          <p:cNvPr id="17" name="下箭头 16"/>
          <p:cNvSpPr/>
          <p:nvPr/>
        </p:nvSpPr>
        <p:spPr>
          <a:xfrm>
            <a:off x="1185997" y="2820419"/>
            <a:ext cx="439486" cy="4165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08" tIns="57654" rIns="115308" bIns="57654" rtlCol="0" anchor="ctr"/>
          <a:lstStyle/>
          <a:p>
            <a:pPr algn="ctr" defTabSz="115316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下箭头 17"/>
          <p:cNvSpPr/>
          <p:nvPr/>
        </p:nvSpPr>
        <p:spPr>
          <a:xfrm>
            <a:off x="1185997" y="4164568"/>
            <a:ext cx="439486" cy="7045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08" tIns="57654" rIns="115308" bIns="57654" rtlCol="0" anchor="ctr"/>
          <a:lstStyle/>
          <a:p>
            <a:pPr algn="ctr" defTabSz="115316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下箭头 18"/>
          <p:cNvSpPr/>
          <p:nvPr/>
        </p:nvSpPr>
        <p:spPr>
          <a:xfrm>
            <a:off x="9250689" y="2739569"/>
            <a:ext cx="439486" cy="7045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08" tIns="57654" rIns="115308" bIns="57654" rtlCol="0" anchor="ctr"/>
          <a:lstStyle/>
          <a:p>
            <a:pPr algn="ctr" defTabSz="1153160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20" name="Picture 2" descr="E:\4.教科研\2019年海淀中心组-李静\2020年3月36日海淀区网课 第1单元第2课-张馨月\世界上古文明图（吴于廑地图）\IMG_20200321_20214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51" t="11974" r="3937" b="12543"/>
          <a:stretch>
            <a:fillRect/>
          </a:stretch>
        </p:blipFill>
        <p:spPr bwMode="auto">
          <a:xfrm>
            <a:off x="2961567" y="3028699"/>
            <a:ext cx="5040560" cy="3479441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矩形 20"/>
          <p:cNvSpPr/>
          <p:nvPr/>
        </p:nvSpPr>
        <p:spPr>
          <a:xfrm>
            <a:off x="2916560" y="5877272"/>
            <a:ext cx="5170064" cy="9782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115308" tIns="57654" rIns="115308" bIns="57654">
            <a:spAutoFit/>
          </a:bodyPr>
          <a:lstStyle/>
          <a:p>
            <a:r>
              <a:rPr kumimoji="1"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希腊殖民将</a:t>
            </a:r>
            <a:r>
              <a:rPr kumimoji="1" lang="zh-CN" altLang="en-US" sz="28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腓</a:t>
            </a:r>
            <a:r>
              <a:rPr kumimoji="1"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尼基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字母、</a:t>
            </a:r>
            <a:r>
              <a:rPr kumimoji="1"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东方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先进的科学和</a:t>
            </a:r>
            <a:r>
              <a:rPr kumimoji="1"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技术被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传到西方</a:t>
            </a:r>
            <a:r>
              <a:rPr kumimoji="1"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280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2304" y="116632"/>
            <a:ext cx="9626977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l">
              <a:spcBef>
                <a:spcPts val="1000"/>
              </a:spcBef>
              <a:buFont typeface="Arial" panose="020b0604020202020204" pitchFamily="34" charset="0"/>
            </a:pPr>
            <a:r>
              <a:rPr kumimoji="1" lang="zh-CN" altLang="en-US" sz="3600">
                <a:solidFill>
                  <a:schemeClr val="bg1"/>
                </a:solidFill>
                <a:cs typeface="+mn-cs"/>
              </a:rPr>
              <a:t>中国和罗马帝国的交流：</a:t>
            </a:r>
            <a:r>
              <a:rPr kumimoji="1" lang="zh-CN" altLang="en-US" sz="3600" smtClean="0">
                <a:solidFill>
                  <a:schemeClr val="bg1"/>
                </a:solidFill>
                <a:cs typeface="+mn-cs"/>
              </a:rPr>
              <a:t>丝绸之路</a:t>
            </a:r>
            <a:endParaRPr kumimoji="1" lang="zh-CN" altLang="en-US" sz="3600">
              <a:solidFill>
                <a:schemeClr val="bg1"/>
              </a:solidFill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288" y="1672772"/>
            <a:ext cx="4020316" cy="4248472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kumimoji="1" lang="zh-CN" altLang="en-US"/>
              <a:t>途径：陆上、海上丝绸之路，间接或直接交往。</a:t>
            </a:r>
            <a:endParaRPr kumimoji="1" lang="zh-CN" altLang="en-US"/>
          </a:p>
          <a:p>
            <a:pPr algn="l"/>
            <a:r>
              <a:rPr kumimoji="1" lang="zh-CN" altLang="en-US"/>
              <a:t>史实</a:t>
            </a:r>
            <a:r>
              <a:rPr kumimoji="1" lang="zh-CN" altLang="en-US" smtClean="0"/>
              <a:t>：</a:t>
            </a:r>
            <a:endParaRPr kumimoji="1" lang="en-US" altLang="zh-CN" smtClean="0"/>
          </a:p>
          <a:p>
            <a:pPr marL="0" indent="0" algn="l">
              <a:buNone/>
            </a:pPr>
            <a:r>
              <a:rPr kumimoji="1" lang="en-US" altLang="zh-CN"/>
              <a:t> </a:t>
            </a:r>
            <a:r>
              <a:rPr kumimoji="1" lang="en-US" altLang="zh-CN" smtClean="0"/>
              <a:t>  </a:t>
            </a:r>
            <a:r>
              <a:rPr kumimoji="1" lang="zh-CN" altLang="en-US" smtClean="0"/>
              <a:t>东汉</a:t>
            </a:r>
            <a:r>
              <a:rPr kumimoji="1" lang="zh-CN" altLang="en-US"/>
              <a:t>，班超派甘英出使大秦（指罗马帝国）；</a:t>
            </a:r>
            <a:endParaRPr kumimoji="1" lang="zh-CN" altLang="en-US"/>
          </a:p>
          <a:p>
            <a:pPr marL="0" indent="0" algn="l">
              <a:buNone/>
            </a:pPr>
            <a:r>
              <a:rPr kumimoji="1" lang="zh-CN" altLang="en-US" smtClean="0"/>
              <a:t>   罗马</a:t>
            </a:r>
            <a:r>
              <a:rPr kumimoji="1" lang="zh-CN" altLang="en-US"/>
              <a:t>商人到达洛阳，此后贸易不断。</a:t>
            </a:r>
            <a:endParaRPr kumimoji="1" lang="zh-CN" altLang="en-US"/>
          </a:p>
        </p:txBody>
      </p:sp>
      <p:pic>
        <p:nvPicPr>
          <p:cNvPr id="4" name="Picture 2" descr="天工开物002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4628" y="1412776"/>
            <a:ext cx="6141990" cy="4768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4312" y="1484784"/>
            <a:ext cx="9793088" cy="4896544"/>
          </a:xfrm>
        </p:spPr>
        <p:txBody>
          <a:bodyPr vert="horz" lIns="91440" tIns="45720" rIns="91440" bIns="45720" rtlCol="0">
            <a:normAutofit/>
          </a:bodyPr>
          <a:lstStyle/>
          <a:p>
            <a:pPr marL="0" lvl="0" indent="0" algn="l" defTabSz="914400" eaLnBrk="0" hangingPunct="0">
              <a:lnSpc>
                <a:spcPct val="90000"/>
              </a:lnSpc>
              <a:spcBef>
                <a:spcPts val="1000"/>
              </a:spcBef>
              <a:buNone/>
              <a:defRPr/>
            </a:pPr>
            <a:r>
              <a:rPr kumimoji="1" lang="zh-CN" altLang="en-US" sz="2800">
                <a:solidFill>
                  <a:prstClr val="black"/>
                </a:solidFill>
              </a:rPr>
              <a:t> </a:t>
            </a:r>
            <a:r>
              <a:rPr kumimoji="1" lang="zh-CN" altLang="en-US" sz="2800" smtClean="0">
                <a:solidFill>
                  <a:prstClr val="black"/>
                </a:solidFill>
              </a:rPr>
              <a:t>    </a:t>
            </a:r>
            <a:r>
              <a:rPr kumimoji="1" lang="zh-CN" altLang="en-US" sz="2800" smtClean="0">
                <a:solidFill>
                  <a:srgbClr val="FF0000"/>
                </a:solidFill>
              </a:rPr>
              <a:t>随着</a:t>
            </a:r>
            <a:r>
              <a:rPr kumimoji="1" lang="zh-CN" altLang="en-US" sz="2800">
                <a:solidFill>
                  <a:srgbClr val="FF0000"/>
                </a:solidFill>
              </a:rPr>
              <a:t>大帝国的出现，跨文化互动进一步加速，广泛的贸易、旅行和交通网络建立起来，为遥远社会间持久而系统的交流打下了基础。</a:t>
            </a:r>
            <a:r>
              <a:rPr kumimoji="1" lang="zh-CN" altLang="en-US" sz="2800">
                <a:solidFill>
                  <a:prstClr val="black"/>
                </a:solidFill>
              </a:rPr>
              <a:t>在早期的互动网络中，丝绸之路网络是最为广阔的，大约公元前</a:t>
            </a:r>
            <a:r>
              <a:rPr kumimoji="1" lang="en-US" altLang="zh-CN" sz="2800">
                <a:solidFill>
                  <a:prstClr val="black"/>
                </a:solidFill>
              </a:rPr>
              <a:t>200</a:t>
            </a:r>
            <a:r>
              <a:rPr kumimoji="1" lang="zh-CN" altLang="en-US" sz="2800">
                <a:solidFill>
                  <a:prstClr val="black"/>
                </a:solidFill>
              </a:rPr>
              <a:t>年之后，它不仅方便了商业和物种交流，也便利了文化交流。丝绸之路作为陆路和海路网络，商人们通过它交易丝绸、香料、马匹、玻璃和</a:t>
            </a:r>
            <a:r>
              <a:rPr kumimoji="1" lang="zh-CN" altLang="en-US" sz="2800">
                <a:solidFill>
                  <a:schemeClr val="tx1"/>
                </a:solidFill>
              </a:rPr>
              <a:t>其他商品，这一点人所共知；但是丝绸之路也是宗教和文化传统传播的通道。陆路连接起从中国和朝鲜到大夏和印度再到更远的伊朗和地中海沿</a:t>
            </a:r>
            <a:r>
              <a:rPr kumimoji="1" lang="zh-CN" altLang="en-US" sz="2800">
                <a:solidFill>
                  <a:prstClr val="black"/>
                </a:solidFill>
              </a:rPr>
              <a:t>岸的各社会，而海路网络作为辅助手段，保证了航海者在中国、日本、东南亚、锡兰、印度、伊朗、阿拉伯半岛和东非之间的航行。</a:t>
            </a:r>
            <a:endParaRPr kumimoji="1" lang="en-US" altLang="zh-CN" sz="2800">
              <a:solidFill>
                <a:prstClr val="black"/>
              </a:solidFill>
            </a:endParaRPr>
          </a:p>
          <a:p>
            <a:pPr marL="0" lvl="0" indent="0" algn="r" defTabSz="914400" eaLnBrk="0" hangingPunct="0">
              <a:lnSpc>
                <a:spcPct val="90000"/>
              </a:lnSpc>
              <a:spcBef>
                <a:spcPts val="1000"/>
              </a:spcBef>
              <a:buNone/>
              <a:defRPr/>
            </a:pPr>
            <a:r>
              <a:rPr kumimoji="1" lang="en-US" altLang="zh-CN">
                <a:solidFill>
                  <a:prstClr val="black"/>
                </a:solidFill>
              </a:rPr>
              <a:t>——</a:t>
            </a:r>
            <a:r>
              <a:rPr kumimoji="1" lang="zh-CN" altLang="en-US">
                <a:solidFill>
                  <a:prstClr val="black"/>
                </a:solidFill>
              </a:rPr>
              <a:t>杰里</a:t>
            </a:r>
            <a:r>
              <a:rPr kumimoji="1" lang="en-US" altLang="zh-CN">
                <a:solidFill>
                  <a:prstClr val="black"/>
                </a:solidFill>
              </a:rPr>
              <a:t>·H·</a:t>
            </a:r>
            <a:r>
              <a:rPr kumimoji="1" lang="zh-CN" altLang="en-US">
                <a:solidFill>
                  <a:prstClr val="black"/>
                </a:solidFill>
              </a:rPr>
              <a:t>本特利</a:t>
            </a:r>
            <a:r>
              <a:rPr kumimoji="1" lang="en-US" altLang="zh-CN">
                <a:solidFill>
                  <a:prstClr val="black"/>
                </a:solidFill>
              </a:rPr>
              <a:t>《</a:t>
            </a:r>
            <a:r>
              <a:rPr kumimoji="1" lang="zh-CN" altLang="en-US">
                <a:solidFill>
                  <a:prstClr val="black"/>
                </a:solidFill>
              </a:rPr>
              <a:t>世界历史上的文化交流</a:t>
            </a:r>
            <a:r>
              <a:rPr kumimoji="1" lang="en-US" altLang="zh-CN">
                <a:solidFill>
                  <a:prstClr val="black"/>
                </a:solidFill>
              </a:rPr>
              <a:t>》</a:t>
            </a:r>
            <a:endParaRPr kumimoji="1" lang="en-US" altLang="zh-CN" sz="2800"/>
          </a:p>
        </p:txBody>
      </p:sp>
      <p:sp>
        <p:nvSpPr>
          <p:cNvPr id="5" name="标题 1"/>
          <p:cNvSpPr txBox="1"/>
          <p:nvPr/>
        </p:nvSpPr>
        <p:spPr>
          <a:xfrm>
            <a:off x="612304" y="116632"/>
            <a:ext cx="962697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83693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kumimoji="1" lang="zh-CN" altLang="en-US" sz="3600" smtClean="0">
                <a:solidFill>
                  <a:schemeClr val="bg1"/>
                </a:solidFill>
                <a:cs typeface="+mn-cs"/>
              </a:rPr>
              <a:t>中国和罗马帝国的交流：丝绸之路</a:t>
            </a:r>
            <a:endParaRPr kumimoji="1" lang="zh-CN" altLang="en-US" sz="3600">
              <a:solidFill>
                <a:schemeClr val="bg1"/>
              </a:solidFill>
              <a:cs typeface="+mn-cs"/>
            </a:endParaRPr>
          </a:p>
        </p:txBody>
      </p:sp>
    </p:spTree>
  </p:cSld>
  <p:clrMapOvr>
    <a:masterClrMapping/>
  </p:clrMapOvr>
  <p:transition advTm="3000"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组合 2"/>
          <p:cNvGrpSpPr/>
          <p:nvPr/>
        </p:nvGrpSpPr>
        <p:grpSpPr>
          <a:xfrm>
            <a:off x="1692424" y="2068755"/>
            <a:ext cx="7742837" cy="2649078"/>
            <a:chOff x="3897420" y="3010622"/>
            <a:chExt cx="4418996" cy="2053739"/>
          </a:xfrm>
        </p:grpSpPr>
        <p:sp>
          <p:nvSpPr>
            <p:cNvPr id="4" name="文本框 11"/>
            <p:cNvSpPr txBox="1"/>
            <p:nvPr/>
          </p:nvSpPr>
          <p:spPr>
            <a:xfrm>
              <a:off x="3897420" y="3010622"/>
              <a:ext cx="2022253" cy="453356"/>
            </a:xfrm>
            <a:prstGeom prst="rect">
              <a:avLst/>
            </a:prstGeom>
            <a:ln w="38100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200">
                  <a:latin typeface="黑体" panose="02010609060101010101" pitchFamily="49" charset="-122"/>
                  <a:ea typeface="黑体" panose="02010609060101010101" pitchFamily="49" charset="-122"/>
                </a:rPr>
                <a:t>古代文明的扩展</a:t>
              </a:r>
              <a:endParaRPr lang="zh-CN" altLang="en-US" sz="32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" name="直接箭头连接符 4"/>
            <p:cNvCxnSpPr/>
            <p:nvPr/>
          </p:nvCxnSpPr>
          <p:spPr>
            <a:xfrm>
              <a:off x="5952242" y="3227455"/>
              <a:ext cx="238018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10"/>
            <p:cNvSpPr txBox="1"/>
            <p:nvPr/>
          </p:nvSpPr>
          <p:spPr>
            <a:xfrm>
              <a:off x="6294163" y="3010622"/>
              <a:ext cx="2022253" cy="453356"/>
            </a:xfrm>
            <a:prstGeom prst="rect">
              <a:avLst/>
            </a:prstGeom>
            <a:solidFill>
              <a:srgbClr val="FFFF00"/>
            </a:solidFill>
            <a:ln w="38100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200">
                  <a:latin typeface="黑体" panose="02010609060101010101" pitchFamily="49" charset="-122"/>
                  <a:ea typeface="黑体" panose="02010609060101010101" pitchFamily="49" charset="-122"/>
                </a:rPr>
                <a:t>古代世界的帝国</a:t>
              </a:r>
              <a:endParaRPr lang="zh-CN" altLang="en-US" sz="32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917391" y="3670032"/>
              <a:ext cx="2339173" cy="1394329"/>
              <a:chOff x="2232742" y="3084536"/>
              <a:chExt cx="2339173" cy="1394329"/>
            </a:xfrm>
          </p:grpSpPr>
          <p:cxnSp>
            <p:nvCxnSpPr>
              <p:cNvPr id="8" name="直接箭头连接符 7"/>
              <p:cNvCxnSpPr/>
              <p:nvPr/>
            </p:nvCxnSpPr>
            <p:spPr>
              <a:xfrm flipH="1">
                <a:off x="3379200" y="3486793"/>
                <a:ext cx="0" cy="495313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文本框 20"/>
              <p:cNvSpPr txBox="1"/>
              <p:nvPr/>
            </p:nvSpPr>
            <p:spPr>
              <a:xfrm>
                <a:off x="2291290" y="4025509"/>
                <a:ext cx="2022253" cy="453356"/>
              </a:xfrm>
              <a:prstGeom prst="rect">
                <a:avLst/>
              </a:prstGeom>
              <a:ln w="38100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3200">
                    <a:latin typeface="黑体" panose="02010609060101010101" pitchFamily="49" charset="-122"/>
                    <a:ea typeface="黑体" panose="02010609060101010101" pitchFamily="49" charset="-122"/>
                  </a:rPr>
                  <a:t>古代文明的交流</a:t>
                </a:r>
                <a:endParaRPr lang="zh-CN" altLang="en-US" sz="320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10" name="右中括号 9"/>
              <p:cNvSpPr/>
              <p:nvPr/>
            </p:nvSpPr>
            <p:spPr>
              <a:xfrm rot="5400000">
                <a:off x="3232670" y="2084608"/>
                <a:ext cx="339317" cy="2339173"/>
              </a:xfrm>
              <a:prstGeom prst="rightBracket">
                <a:avLst/>
              </a:prstGeom>
              <a:ln w="762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</p:grpSp>
      </p:grpSp>
      <p:sp>
        <p:nvSpPr>
          <p:cNvPr id="12" name="矩形 11"/>
          <p:cNvSpPr/>
          <p:nvPr/>
        </p:nvSpPr>
        <p:spPr>
          <a:xfrm>
            <a:off x="209203" y="532093"/>
            <a:ext cx="1267197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认识</a:t>
            </a:r>
            <a:r>
              <a:rPr lang="en-US" altLang="zh-CN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2</a:t>
            </a: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：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70823" y="406449"/>
            <a:ext cx="56685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spc="275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字魂59号-创粗黑" panose="00000500000000000000" pitchFamily="2" charset="-122"/>
              </a:rPr>
              <a:t>古代世界帝国的历史地位</a:t>
            </a:r>
            <a:endParaRPr lang="zh-CN" altLang="en-US" sz="3600" b="1" kern="10" spc="275">
              <a:solidFill>
                <a:schemeClr val="bg1"/>
              </a:solidFill>
              <a:latin typeface="黑体" pitchFamily="49" charset="-122"/>
              <a:ea typeface="黑体" pitchFamily="49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3836" y="1320092"/>
            <a:ext cx="11185760" cy="39387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 sz="1600">
              <a:solidFill>
                <a:prstClr val="white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3647" b="26929"/>
          <a:stretch>
            <a:fillRect/>
          </a:stretch>
        </p:blipFill>
        <p:spPr bwMode="auto">
          <a:xfrm>
            <a:off x="8046732" y="4886994"/>
            <a:ext cx="2989440" cy="1582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3" y="1556207"/>
            <a:ext cx="11233426" cy="346657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zh-CN" altLang="en-US" sz="1600">
              <a:solidFill>
                <a:prstClr val="white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sp>
        <p:nvSpPr>
          <p:cNvPr id="10" name="主标题"/>
          <p:cNvSpPr>
            <a:spLocks noChangeArrowheads="1" noChangeShapeType="1" noTextEdit="1"/>
          </p:cNvSpPr>
          <p:nvPr/>
        </p:nvSpPr>
        <p:spPr bwMode="auto">
          <a:xfrm>
            <a:off x="1658309" y="2460153"/>
            <a:ext cx="7916809" cy="824843"/>
          </a:xfrm>
          <a:prstGeom prst="rect">
            <a:avLst/>
          </a:prstGeom>
        </p:spPr>
        <p:txBody>
          <a:bodyPr wrap="none" lIns="91429" tIns="45715" rIns="91429" bIns="45715" fromWordArt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500" b="1" kern="10" spc="275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学习专题</a:t>
            </a:r>
            <a:r>
              <a:rPr lang="en-US" altLang="zh-CN" sz="4500" b="1" kern="10" spc="275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3</a:t>
            </a:r>
            <a:r>
              <a:rPr lang="zh-CN" altLang="en-US" sz="4500" b="1" kern="10" spc="275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：材料阅读与问题思考</a:t>
            </a:r>
            <a:endParaRPr lang="zh-CN" altLang="en-US" sz="4500" b="1" kern="10" spc="2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15" name="KSO_Shape"/>
          <p:cNvSpPr/>
          <p:nvPr/>
        </p:nvSpPr>
        <p:spPr bwMode="auto">
          <a:xfrm>
            <a:off x="779318" y="5767751"/>
            <a:ext cx="291893" cy="200431"/>
          </a:xfrm>
          <a:custGeom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1429" tIns="45715" rIns="91429" bIns="45715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字魂59号-创粗黑" panose="00000500000000000000" pitchFamily="2" charset="-122"/>
            </a:endParaRPr>
          </a:p>
        </p:txBody>
      </p:sp>
      <p:sp>
        <p:nvSpPr>
          <p:cNvPr id="28" name="标题 1"/>
          <p:cNvSpPr>
            <a:spLocks noGrp="1"/>
          </p:cNvSpPr>
          <p:nvPr>
            <p:ph type="ctrTitle"/>
          </p:nvPr>
        </p:nvSpPr>
        <p:spPr>
          <a:xfrm>
            <a:off x="37256" y="152278"/>
            <a:ext cx="5903640" cy="447645"/>
          </a:xfrm>
        </p:spPr>
        <p:txBody>
          <a:bodyPr>
            <a:normAutofit fontScale="90000"/>
          </a:bodyPr>
          <a:lstStyle/>
          <a:p>
            <a:pPr algn="l"/>
            <a:r>
              <a:rPr kumimoji="1" lang="zh-CN" altLang="en-US" sz="28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海淀区高中学生在线学习课程</a:t>
            </a:r>
            <a:endParaRPr kumimoji="1" lang="zh-CN" altLang="en-US" sz="2800" b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9311938" y="162199"/>
            <a:ext cx="1724234" cy="850635"/>
            <a:chOff x="9000284" y="103163"/>
            <a:chExt cx="2118405" cy="1045094"/>
          </a:xfrm>
        </p:grpSpPr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3595" y="103163"/>
              <a:ext cx="1045094" cy="1045094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66" r="14252" b="39132"/>
            <a:stretch>
              <a:fillRect/>
            </a:stretch>
          </p:blipFill>
          <p:spPr>
            <a:xfrm>
              <a:off x="9000284" y="146522"/>
              <a:ext cx="1073311" cy="958377"/>
            </a:xfrm>
            <a:prstGeom prst="rect">
              <a:avLst/>
            </a:prstGeom>
          </p:spPr>
        </p:pic>
      </p:grpSp>
      <p:sp>
        <p:nvSpPr>
          <p:cNvPr id="13" name="矩形 12"/>
          <p:cNvSpPr/>
          <p:nvPr/>
        </p:nvSpPr>
        <p:spPr>
          <a:xfrm>
            <a:off x="180256" y="1558285"/>
            <a:ext cx="97354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第</a:t>
            </a:r>
            <a:r>
              <a:rPr lang="en-US" altLang="zh-CN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2</a:t>
            </a:r>
            <a:r>
              <a:rPr lang="zh-CN" altLang="en-US" sz="3200" b="1" kern="10" spc="275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课  古代世界的帝国与文明的交流</a:t>
            </a:r>
            <a:endParaRPr lang="zh-CN" altLang="en-US" sz="3200" b="1" kern="10" spc="275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81154" y="1412776"/>
            <a:ext cx="10340262" cy="4548417"/>
          </a:xfrm>
          <a:prstGeom prst="rect">
            <a:avLst/>
          </a:prstGeom>
        </p:spPr>
        <p:txBody>
          <a:bodyPr wrap="square" lIns="115308" tIns="57654" rIns="115308" bIns="57654">
            <a:spAutoFit/>
          </a:bodyPr>
          <a:lstStyle/>
          <a:p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古代波斯帝国为加强中央集权而采取的措施包括</a:t>
            </a:r>
            <a:endParaRPr lang="en-US" altLang="zh-CN" sz="240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smtClean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zh-CN" sz="2400" smtClean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地方实行行省制度 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        ②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建立官僚体系和税收系统  </a:t>
            </a:r>
            <a:endParaRPr lang="en-US" altLang="zh-CN" sz="240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smtClean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宣扬君权神授   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          ④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在黑海和西班牙等地建立殖民地城邦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defRPr/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A.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①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②③     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①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②④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  C.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②③④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  D.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①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③④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defRPr/>
            </a:pP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defRPr/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亚历山大东征后，希腊化世界及其周边地区实际上形成了以西亚为中心，以地中海和中亚、印度为两端的新交通体系。张骞通西域后，丝绸之路贯通这一新交通体系。这表明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buFontTx/>
              <a:buAutoNum type="alphaUcPeriod"/>
              <a:defRPr/>
            </a:pP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张骞为了开辟丝绸之路到达过西亚和地中海</a:t>
            </a:r>
            <a:endParaRPr lang="en-US" altLang="zh-CN" sz="240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buFontTx/>
              <a:buAutoNum type="alphaUcPeriod"/>
              <a:defRPr/>
            </a:pP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丝绸之路贯通是由于亚历山大的军事征服</a:t>
            </a:r>
            <a:endParaRPr lang="en-US" altLang="zh-CN" sz="240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buFontTx/>
              <a:buAutoNum type="alphaUcPeriod"/>
              <a:defRPr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希腊文明的传播对东西文明交流作出贡献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buFontTx/>
              <a:buAutoNum type="alphaUcPeriod"/>
              <a:defRPr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中西经济文化的交流自古以来就很频繁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1154" y="332656"/>
            <a:ext cx="10811364" cy="670432"/>
          </a:xfrm>
          <a:prstGeom prst="rect">
            <a:avLst/>
          </a:prstGeom>
        </p:spPr>
        <p:txBody>
          <a:bodyPr wrap="square" lIns="115308" tIns="57654" rIns="115308" bIns="57654">
            <a:spAutoFit/>
          </a:bodyPr>
          <a:lstStyle/>
          <a:p>
            <a:pPr defTabSz="1153160"/>
            <a:r>
              <a:rPr lang="zh-CN" altLang="en-US" sz="3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选择题</a:t>
            </a:r>
            <a:endParaRPr lang="zh-CN" altLang="en-US" sz="3600" b="1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 rot="21341752">
            <a:off x="8096304" y="437039"/>
            <a:ext cx="2871875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基础知识巩固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12304" y="2996952"/>
            <a:ext cx="158417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284149" y="5517232"/>
            <a:ext cx="608879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281154" y="425246"/>
            <a:ext cx="10811364" cy="547321"/>
          </a:xfrm>
          <a:prstGeom prst="rect">
            <a:avLst/>
          </a:prstGeom>
        </p:spPr>
        <p:txBody>
          <a:bodyPr wrap="square" lIns="115308" tIns="57654" rIns="115308" bIns="57654">
            <a:spAutoFit/>
          </a:bodyPr>
          <a:lstStyle/>
          <a:p>
            <a:pPr defTabSz="1153160"/>
            <a:r>
              <a:rPr lang="zh-CN" altLang="en-US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思考题</a:t>
            </a:r>
            <a:r>
              <a:rPr lang="en-US" altLang="zh-CN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zh-CN" sz="2800" b="1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 rot="21341752">
            <a:off x="7282247" y="369682"/>
            <a:ext cx="3780657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学科</a:t>
            </a:r>
            <a:r>
              <a:rPr lang="zh-CN" altLang="en-US" sz="2400" b="1" kern="10" spc="275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素养</a:t>
            </a: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：时空观念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154" y="1457618"/>
            <a:ext cx="1069908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/>
        </p:nvSpPr>
        <p:spPr>
          <a:xfrm>
            <a:off x="684312" y="4241668"/>
            <a:ext cx="83529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12.</a:t>
            </a: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（</a:t>
            </a:r>
            <a:r>
              <a:rPr lang="en-US" altLang="zh-CN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1</a:t>
            </a: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）古巴比伦；古埃及；古希腊；古罗马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684310" y="1700808"/>
            <a:ext cx="9492905" cy="2600769"/>
          </a:xfrm>
          <a:prstGeom prst="rect">
            <a:avLst/>
          </a:prstGeom>
        </p:spPr>
        <p:txBody>
          <a:bodyPr wrap="square" lIns="115308" tIns="57654" rIns="115308" bIns="57654">
            <a:spAutoFit/>
          </a:bodyPr>
          <a:lstStyle/>
          <a:p>
            <a:pPr algn="just" defTabSz="1153160">
              <a:lnSpc>
                <a:spcPct val="150000"/>
              </a:lnSpc>
            </a:pPr>
            <a:r>
              <a:rPr lang="en-US" altLang="zh-CN" sz="2800" kern="10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2800" kern="100" smtClean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kern="100" smtClean="0">
                <a:latin typeface="黑体" panose="02010609060101010101" pitchFamily="49" charset="-122"/>
                <a:ea typeface="黑体" panose="02010609060101010101" pitchFamily="49" charset="-122"/>
              </a:rPr>
              <a:t>武力</a:t>
            </a:r>
            <a:r>
              <a:rPr lang="zh-CN" altLang="en-US" sz="2800" kern="100">
                <a:latin typeface="黑体" panose="02010609060101010101" pitchFamily="49" charset="-122"/>
                <a:ea typeface="黑体" panose="02010609060101010101" pitchFamily="49" charset="-122"/>
              </a:rPr>
              <a:t>扩张</a:t>
            </a:r>
            <a:r>
              <a:rPr lang="zh-CN" altLang="en-US" sz="2800" kern="100" smtClean="0">
                <a:latin typeface="黑体" panose="02010609060101010101" pitchFamily="49" charset="-122"/>
                <a:ea typeface="黑体" panose="02010609060101010101" pitchFamily="49" charset="-122"/>
              </a:rPr>
              <a:t>使</a:t>
            </a:r>
            <a:r>
              <a:rPr lang="zh-CN" altLang="en-US" sz="2800" kern="100">
                <a:latin typeface="黑体" panose="02010609060101010101" pitchFamily="49" charset="-122"/>
                <a:ea typeface="黑体" panose="02010609060101010101" pitchFamily="49" charset="-122"/>
              </a:rPr>
              <a:t>欧亚大陆的农耕文明区域逐渐连接起来；并促进了大帝国的兴起。</a:t>
            </a:r>
            <a:endParaRPr lang="zh-CN" altLang="en-US" sz="2800" kern="100">
              <a:latin typeface="黑体" pitchFamily="49" charset="-122"/>
              <a:ea typeface="黑体" pitchFamily="49" charset="-122"/>
            </a:endParaRPr>
          </a:p>
          <a:p>
            <a:pPr algn="just" defTabSz="1153160">
              <a:lnSpc>
                <a:spcPct val="150000"/>
              </a:lnSpc>
            </a:pPr>
            <a:r>
              <a:rPr lang="en-US" altLang="zh-CN" sz="2800" kern="10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kern="100" smtClean="0">
                <a:latin typeface="黑体" panose="02010609060101010101" pitchFamily="49" charset="-122"/>
                <a:ea typeface="黑体" panose="02010609060101010101" pitchFamily="49" charset="-122"/>
              </a:rPr>
              <a:t>和平时期的经济、文化交流加强了古代</a:t>
            </a:r>
            <a:r>
              <a:rPr lang="zh-CN" altLang="en-US" sz="2800" kern="100">
                <a:latin typeface="黑体" panose="02010609060101010101" pitchFamily="49" charset="-122"/>
                <a:ea typeface="黑体" panose="02010609060101010101" pitchFamily="49" charset="-122"/>
              </a:rPr>
              <a:t>文明</a:t>
            </a:r>
            <a:r>
              <a:rPr lang="zh-CN" altLang="en-US" sz="2800" kern="100" smtClean="0">
                <a:latin typeface="黑体" panose="02010609060101010101" pitchFamily="49" charset="-122"/>
                <a:ea typeface="黑体" panose="02010609060101010101" pitchFamily="49" charset="-122"/>
              </a:rPr>
              <a:t>之间的交往，并</a:t>
            </a:r>
            <a:r>
              <a:rPr lang="zh-CN" altLang="en-US" sz="2800" kern="100">
                <a:latin typeface="黑体" panose="02010609060101010101" pitchFamily="49" charset="-122"/>
                <a:ea typeface="黑体" panose="02010609060101010101" pitchFamily="49" charset="-122"/>
              </a:rPr>
              <a:t>相互影响。</a:t>
            </a:r>
            <a:endParaRPr lang="zh-CN" altLang="en-US" sz="2800" kern="1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1154" y="425246"/>
            <a:ext cx="10811364" cy="547321"/>
          </a:xfrm>
          <a:prstGeom prst="rect">
            <a:avLst/>
          </a:prstGeom>
        </p:spPr>
        <p:txBody>
          <a:bodyPr wrap="square" lIns="115308" tIns="57654" rIns="115308" bIns="57654">
            <a:spAutoFit/>
          </a:bodyPr>
          <a:lstStyle/>
          <a:p>
            <a:pPr defTabSz="1153160"/>
            <a:r>
              <a:rPr lang="zh-CN" altLang="en-US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思考题</a:t>
            </a:r>
            <a:r>
              <a:rPr lang="en-US" altLang="zh-CN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根据本课所学，概括古代文明扩展的影响</a:t>
            </a:r>
            <a:r>
              <a:rPr lang="zh-CN" altLang="en-US" sz="28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zh-CN" sz="280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 rot="21341752">
            <a:off x="7188806" y="1049940"/>
            <a:ext cx="3780657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学科能力：概括与</a:t>
            </a:r>
            <a:r>
              <a:rPr lang="zh-CN" altLang="en-US" sz="2400" b="1" kern="10" spc="275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描述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36"/>
          <a:stretch>
            <a:fillRect/>
          </a:stretch>
        </p:blipFill>
        <p:spPr bwMode="auto">
          <a:xfrm>
            <a:off x="540295" y="1442559"/>
            <a:ext cx="9765730" cy="5154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281154" y="425246"/>
            <a:ext cx="10811364" cy="547321"/>
          </a:xfrm>
          <a:prstGeom prst="rect">
            <a:avLst/>
          </a:prstGeom>
        </p:spPr>
        <p:txBody>
          <a:bodyPr wrap="square" lIns="115308" tIns="57654" rIns="115308" bIns="57654">
            <a:spAutoFit/>
          </a:bodyPr>
          <a:lstStyle/>
          <a:p>
            <a:pPr defTabSz="1153160"/>
            <a:r>
              <a:rPr lang="zh-CN" altLang="en-US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思考题</a:t>
            </a:r>
            <a:r>
              <a:rPr lang="en-US" altLang="zh-CN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：阅读材料，谈谈你对帝国、战争与文明的交流的看法。</a:t>
            </a:r>
            <a:endParaRPr lang="zh-CN" altLang="zh-CN" sz="28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 rot="21341752">
            <a:off x="7572115" y="965526"/>
            <a:ext cx="3463925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学科</a:t>
            </a:r>
            <a:r>
              <a:rPr lang="zh-CN" altLang="en-US" sz="2400" b="1" kern="10" spc="275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素养</a:t>
            </a: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：</a:t>
            </a:r>
            <a:endParaRPr lang="en-US" altLang="zh-CN" sz="2400" b="1" kern="10" spc="275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历史解释、史料实证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1188367" y="2243681"/>
            <a:ext cx="86409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88367" y="3861048"/>
            <a:ext cx="86409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188366" y="5229200"/>
            <a:ext cx="86409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423160" y="2243681"/>
            <a:ext cx="138183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444952" y="3861048"/>
            <a:ext cx="79208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5027116" y="5589240"/>
            <a:ext cx="79208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4770463" y="1525227"/>
            <a:ext cx="1409815" cy="40011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10" spc="275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军事扩张</a:t>
            </a:r>
            <a:endParaRPr lang="zh-CN" altLang="en-US" sz="2000" b="1" kern="10" spc="275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185252" y="2564904"/>
            <a:ext cx="292882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2244705" y="4221088"/>
            <a:ext cx="2616071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6482797" y="6237312"/>
            <a:ext cx="2986491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5649011" y="2924944"/>
            <a:ext cx="2327031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1225709" y="3212976"/>
            <a:ext cx="101899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2533744" y="4581128"/>
            <a:ext cx="585542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2759124" y="4869160"/>
            <a:ext cx="189054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4034381" y="5877272"/>
            <a:ext cx="4786835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6397329" y="2243681"/>
            <a:ext cx="1409815" cy="40011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10" spc="275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历史作用</a:t>
            </a:r>
            <a:endParaRPr lang="zh-CN" altLang="en-US" sz="2000" b="1" kern="10" spc="275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059473" y="2711405"/>
            <a:ext cx="1409815" cy="400110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10" spc="275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交流内容</a:t>
            </a:r>
            <a:endParaRPr lang="zh-CN" altLang="en-US" sz="2000" b="1" kern="10" spc="275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8" grpId="0"/>
      <p:bldP spid="3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281154" y="425246"/>
            <a:ext cx="10811364" cy="547321"/>
          </a:xfrm>
          <a:prstGeom prst="rect">
            <a:avLst/>
          </a:prstGeom>
        </p:spPr>
        <p:txBody>
          <a:bodyPr wrap="square" lIns="115308" tIns="57654" rIns="115308" bIns="57654">
            <a:spAutoFit/>
          </a:bodyPr>
          <a:lstStyle/>
          <a:p>
            <a:pPr defTabSz="1153160"/>
            <a:r>
              <a:rPr lang="zh-CN" altLang="en-US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思考题</a:t>
            </a:r>
            <a:r>
              <a:rPr lang="en-US" altLang="zh-CN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：阅读材料，谈谈你对帝国、战争与文明的交流的看法。</a:t>
            </a:r>
            <a:endParaRPr lang="zh-CN" altLang="zh-CN" sz="28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 rot="21341752">
            <a:off x="7572115" y="965526"/>
            <a:ext cx="3463925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学科</a:t>
            </a:r>
            <a:r>
              <a:rPr lang="zh-CN" altLang="en-US" sz="2400" b="1" kern="10" spc="275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素养</a:t>
            </a: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：</a:t>
            </a:r>
            <a:endParaRPr lang="en-US" altLang="zh-CN" sz="2400" b="1" kern="10" spc="275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10" spc="275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字魂59号-创粗黑" panose="00000500000000000000" pitchFamily="2" charset="-122"/>
              </a:rPr>
              <a:t>历史解释、史料实证</a:t>
            </a:r>
            <a:endParaRPr lang="zh-CN" altLang="en-US" sz="2400" b="1" kern="10" spc="27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字魂59号-创粗黑" panose="00000500000000000000" pitchFamily="2" charset="-122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56"/>
          <a:stretch>
            <a:fillRect/>
          </a:stretch>
        </p:blipFill>
        <p:spPr bwMode="auto">
          <a:xfrm>
            <a:off x="281153" y="2708920"/>
            <a:ext cx="10620943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矩形 24"/>
          <p:cNvSpPr/>
          <p:nvPr/>
        </p:nvSpPr>
        <p:spPr>
          <a:xfrm>
            <a:off x="540296" y="1683099"/>
            <a:ext cx="7128792" cy="978208"/>
          </a:xfrm>
          <a:prstGeom prst="rect">
            <a:avLst/>
          </a:prstGeom>
        </p:spPr>
        <p:txBody>
          <a:bodyPr wrap="square" lIns="115308" tIns="57654" rIns="115308" bIns="57654">
            <a:spAutoFit/>
          </a:bodyPr>
          <a:lstStyle/>
          <a:p>
            <a:pPr defTabSz="1153160"/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参考答案的思考方向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：</a:t>
            </a:r>
            <a:endParaRPr lang="en-US" altLang="zh-CN" sz="2800" b="1" smtClean="0">
              <a:solidFill>
                <a:srgbClr val="FF0000"/>
              </a:solidFill>
              <a:latin typeface="黑体" pitchFamily="49" charset="-122"/>
              <a:ea typeface="黑体" pitchFamily="49" charset="-122"/>
              <a:sym typeface="Wingdings" pitchFamily="2" charset="2"/>
            </a:endParaRPr>
          </a:p>
          <a:p>
            <a:pPr defTabSz="1153160"/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（积极方面和局限性，全面思考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6" name="New picture" hidden="1"/>
          <p:cNvPicPr/>
          <p:nvPr/>
        </p:nvPicPr>
        <p:blipFill>
          <a:blip r:embed="rId4"/>
          <a:stretch>
            <a:fillRect/>
          </a:stretch>
        </p:blipFill>
        <p:spPr>
          <a:xfrm>
            <a:off x="12065000" y="11684000"/>
            <a:ext cx="330200" cy="342900"/>
          </a:xfrm>
          <a:prstGeom prst="cube">
            <a:avLst/>
          </a:prstGeom>
        </p:spPr>
      </p:pic>
    </p:spTree>
  </p:cSld>
  <p:clrMapOvr>
    <a:masterClrMapping/>
  </p:clrMapOvr>
  <p:transition advTm="3000"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微软中国</Company>
  <PresentationFormat>自定义</PresentationFormat>
  <Paragraphs>185</Paragraphs>
  <Slides>32</Slides>
  <Notes>32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baseType="lpstr" size="47">
      <vt:lpstr>Arial</vt:lpstr>
      <vt:lpstr>Calibri Light</vt:lpstr>
      <vt:lpstr>Calibri</vt:lpstr>
      <vt:lpstr>微软雅黑</vt:lpstr>
      <vt:lpstr>黑体</vt:lpstr>
      <vt:lpstr>Wingdings</vt:lpstr>
      <vt:lpstr>字魂59号-创粗黑</vt:lpstr>
      <vt:lpstr>方正大标宋简体</vt:lpstr>
      <vt:lpstr>Heiti SC Medium</vt:lpstr>
      <vt:lpstr>隶书</vt:lpstr>
      <vt:lpstr>华文中宋</vt:lpstr>
      <vt:lpstr>Times New Roman</vt:lpstr>
      <vt:lpstr>宋体</vt:lpstr>
      <vt:lpstr>华文隶书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海淀区高中学生在线学习课程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西亚北非地区古代诸国的更迭（公元前三千年至前一千年代即前1000-前1年）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字母文字的世界传播</vt:lpstr>
      <vt:lpstr>中国和罗马帝国的交流：丝绸之路</vt:lpstr>
      <vt:lpstr>PowerPoint Presentation</vt:lpstr>
      <vt:lpstr>PowerPoint Presentation</vt:lpstr>
      <vt:lpstr>海淀区高中学生在线学习课程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演示文稿</dc:title>
  <dc:creator>微软用户</dc:creator>
  <cp:lastModifiedBy>Administrator</cp:lastModifiedBy>
  <cp:revision>462</cp:revision>
  <dcterms:created xsi:type="dcterms:W3CDTF">2014-02-08T09:55:00Z</dcterms:created>
  <dcterms:modified xsi:type="dcterms:W3CDTF">2020-07-30T02:00:24Z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2052-11.1.0.9662</vt:lpwstr>
  </property>
</Properties>
</file>