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256" r:id="rId5"/>
    <p:sldId id="262" r:id="rId6"/>
    <p:sldId id="264" r:id="rId7"/>
    <p:sldId id="328" r:id="rId8"/>
    <p:sldId id="268" r:id="rId9"/>
    <p:sldId id="270" r:id="rId10"/>
    <p:sldId id="324" r:id="rId11"/>
    <p:sldId id="326" r:id="rId12"/>
    <p:sldId id="266" r:id="rId13"/>
    <p:sldId id="327" r:id="rId14"/>
    <p:sldId id="332" r:id="rId15"/>
    <p:sldId id="271" r:id="rId16"/>
    <p:sldId id="272" r:id="rId17"/>
    <p:sldId id="274" r:id="rId18"/>
    <p:sldId id="276" r:id="rId19"/>
    <p:sldId id="277" r:id="rId20"/>
    <p:sldId id="280" r:id="rId21"/>
    <p:sldId id="281" r:id="rId22"/>
    <p:sldId id="330" r:id="rId23"/>
    <p:sldId id="283" r:id="rId24"/>
    <p:sldId id="286" r:id="rId25"/>
    <p:sldId id="329" r:id="rId26"/>
    <p:sldId id="307" r:id="rId27"/>
    <p:sldId id="304" r:id="rId28"/>
    <p:sldId id="305" r:id="rId29"/>
    <p:sldId id="306" r:id="rId30"/>
    <p:sldId id="308" r:id="rId31"/>
    <p:sldId id="309" r:id="rId32"/>
    <p:sldId id="331" r:id="rId33"/>
    <p:sldId id="313" r:id="rId34"/>
    <p:sldId id="316" r:id="rId35"/>
    <p:sldId id="333" r:id="rId36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China" initials="C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fill>
          <a:solidFill>
            <a:schemeClr val="dk1">
              <a:tint val="20000"/>
            </a:schemeClr>
          </a:solidFill>
        </a:fill>
      </a:tcStyle>
    </a:band1H>
    <a:band1V>
      <a:tcStyle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</a:seCell>
    <a:swCell>
      <a:tcTxStyle b="on">
        <a:fontRef idx="minor">
          <a:scrgbClr r="0" g="0" b="0"/>
        </a:fontRef>
        <a:schemeClr val="dk1"/>
      </a:tcTx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89" d="100"/>
          <a:sy n="89" d="100"/>
        </p:scale>
        <p:origin x="-678" y="-96"/>
      </p:cViewPr>
      <p:guideLst>
        <p:guide orient="horz" pos="2161"/>
        <p:guide pos="379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tags" Target="tags/tag66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handoutMaster" Target="handoutMasters/handoutMaster1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BB2D5D7D-FF9C-4719-A8AE-D6268746E909}" type="doc">
      <dgm:prSet loTypeId="urn:microsoft.com/office/officeart/2005/8/layout/equation2" loCatId="process" qsTypeId="urn:microsoft.com/office/officeart/2005/8/quickstyle/simple5#1" qsCatId="simple" csTypeId="urn:microsoft.com/office/officeart/2005/8/colors/colorful2" csCatId="colorful" phldr="1"/>
      <dgm:spPr/>
      <dgm:t>
        <a:bodyPr/>
        <a:lstStyle/>
        <a:p/>
      </dgm:t>
    </dgm:pt>
    <dgm:pt modelId="{1331AA4B-B172-4371-90D1-1A9362D42D78}" type="parTrans" cxnId="{B9CB10E5-019A-4E46-8738-CA44818C7C6C}">
      <dgm:prSet/>
      <dgm:spPr/>
      <dgm:t>
        <a:bodyPr/>
        <a:lstStyle/>
        <a:p>
          <a:endParaRPr lang="zh-CN" altLang="en-US"/>
        </a:p>
      </dgm:t>
    </dgm:pt>
    <dgm:pt modelId="{5B43726F-DF55-43D1-9713-FD53A98D4031}">
      <dgm:prSet phldrT="[文本]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mtClean="0"/>
            <a:t>冗兵</a:t>
          </a:r>
          <a:endParaRPr lang="zh-CN" altLang="en-US"/>
        </a:p>
      </dgm:t>
    </dgm:pt>
    <dgm:pt modelId="{EF19CA31-67B4-46BC-B01B-CC3C014B1EB4}" type="sibTrans" cxnId="{B9CB10E5-019A-4E46-8738-CA44818C7C6C}">
      <dgm:prSet/>
      <dgm:spPr/>
      <dgm:t>
        <a:bodyPr/>
        <a:lstStyle/>
        <a:p>
          <a:endParaRPr lang="zh-CN" altLang="en-US"/>
        </a:p>
      </dgm:t>
    </dgm:pt>
    <dgm:pt modelId="{DCC3B9C8-E6CE-405F-9F03-8EB5E86A74E5}" type="parTrans" cxnId="{1103B631-B356-4CE0-923D-66EB20938E2B}">
      <dgm:prSet/>
      <dgm:spPr/>
      <dgm:t>
        <a:bodyPr/>
        <a:lstStyle/>
        <a:p>
          <a:endParaRPr lang="zh-CN" altLang="en-US"/>
        </a:p>
      </dgm:t>
    </dgm:pt>
    <dgm:pt modelId="{381DCA0A-6D2D-46AD-AA20-80BDF4659FAF}">
      <dgm:prSet phldrT="[文本]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mtClean="0"/>
            <a:t>冗官</a:t>
          </a:r>
          <a:endParaRPr lang="zh-CN" altLang="en-US"/>
        </a:p>
      </dgm:t>
    </dgm:pt>
    <dgm:pt modelId="{B5D57606-DC3C-4119-8A37-22AC567B4EF3}" type="sibTrans" cxnId="{1103B631-B356-4CE0-923D-66EB20938E2B}">
      <dgm:prSet/>
      <dgm:spPr/>
      <dgm:t>
        <a:bodyPr/>
        <a:lstStyle/>
        <a:p>
          <a:endParaRPr lang="zh-CN" altLang="en-US"/>
        </a:p>
      </dgm:t>
    </dgm:pt>
    <dgm:pt modelId="{3FCD8FE3-5AFE-4F19-A2D0-C48ED476EAEC}" type="parTrans" cxnId="{7E09C8F8-3050-4695-8A4B-AB010CF98D53}">
      <dgm:prSet/>
      <dgm:spPr/>
      <dgm:t>
        <a:bodyPr/>
        <a:lstStyle/>
        <a:p>
          <a:endParaRPr lang="zh-CN" altLang="en-US"/>
        </a:p>
      </dgm:t>
    </dgm:pt>
    <dgm:pt modelId="{7FC8D2CE-0461-4D59-9E7E-BA7845ABC76A}">
      <dgm:prSet phldrT="[文本]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mtClean="0">
              <a:solidFill>
                <a:srgbClr val="FF0000"/>
              </a:solidFill>
            </a:rPr>
            <a:t>冗费</a:t>
          </a:r>
          <a:endParaRPr lang="zh-CN" altLang="en-US">
            <a:solidFill>
              <a:srgbClr val="FF0000"/>
            </a:solidFill>
          </a:endParaRPr>
        </a:p>
      </dgm:t>
    </dgm:pt>
    <dgm:pt modelId="{1471C417-9E4B-464E-949E-008AD01BD7FB}" type="sibTrans" cxnId="{7E09C8F8-3050-4695-8A4B-AB010CF98D53}">
      <dgm:prSet/>
      <dgm:spPr/>
      <dgm:t>
        <a:bodyPr/>
        <a:lstStyle/>
        <a:p>
          <a:endParaRPr lang="zh-CN" altLang="en-US"/>
        </a:p>
      </dgm:t>
    </dgm:pt>
    <dgm:pt modelId="{E7E7F8A0-1B6C-45B0-B02D-0F71C37AB58C}" type="pres">
      <dgm:prSet presAssocID="{BB2D5D7D-FF9C-4719-A8AE-D6268746E909}" presName="Name0">
        <dgm:presLayoutVars>
          <dgm:dir/>
          <dgm:resizeHandles val="exact"/>
        </dgm:presLayoutVars>
      </dgm:prSet>
      <dgm:spPr/>
      <dgm:t>
        <a:bodyPr/>
        <a:lstStyle/>
        <a:p/>
      </dgm:t>
    </dgm:pt>
    <dgm:pt modelId="{1315BCCD-3A29-469D-8B26-44FCFEA02784}" type="pres">
      <dgm:prSet presAssocID="{BB2D5D7D-FF9C-4719-A8AE-D6268746E909}" presName="vNodes"/>
      <dgm:spPr/>
      <dgm:t>
        <a:bodyPr/>
        <a:lstStyle/>
        <a:p/>
      </dgm:t>
    </dgm:pt>
    <dgm:pt modelId="{A60C0C5F-47DB-459A-AECC-8A2094FB95EB}" type="pres">
      <dgm:prSet presAssocID="{5B43726F-DF55-43D1-9713-FD53A98D4031}" presName="node" presStyleLbl="node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4FEB1A9-1422-4CC8-AC59-17A68CE32E46}" type="pres">
      <dgm:prSet presAssocID="{EF19CA31-67B4-46BC-B01B-CC3C014B1EB4}" presName="spacerT"/>
      <dgm:spPr/>
      <dgm:t>
        <a:bodyPr/>
        <a:lstStyle/>
        <a:p/>
      </dgm:t>
    </dgm:pt>
    <dgm:pt modelId="{C8360618-B699-4D9A-A389-7B7E9D3DA8B0}" type="pres">
      <dgm:prSet presAssocID="{EF19CA31-67B4-46BC-B01B-CC3C014B1EB4}" presName="sibTrans" presStyleLbl="sibTrans2D1" presStyleCnt="2"/>
      <dgm:spPr/>
      <dgm:t>
        <a:bodyPr/>
        <a:lstStyle/>
        <a:p>
          <a:endParaRPr lang="zh-CN" altLang="en-US"/>
        </a:p>
      </dgm:t>
    </dgm:pt>
    <dgm:pt modelId="{A6FF7317-4AB5-47FE-AF5B-F94BB8236AEE}" type="pres">
      <dgm:prSet presAssocID="{EF19CA31-67B4-46BC-B01B-CC3C014B1EB4}" presName="spacerB"/>
      <dgm:spPr/>
      <dgm:t>
        <a:bodyPr/>
        <a:lstStyle/>
        <a:p/>
      </dgm:t>
    </dgm:pt>
    <dgm:pt modelId="{88BFD72F-E960-4DC5-B260-2318DF450F2A}" type="pres">
      <dgm:prSet presAssocID="{381DCA0A-6D2D-46AD-AA20-80BDF4659FA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5383B8F-9B4E-44AC-AB06-62A598154F74}" type="pres">
      <dgm:prSet presAssocID="{BB2D5D7D-FF9C-4719-A8AE-D6268746E909}" presName="sibTransLast" presStyleLbl="sibTrans2D1" presStyleIdx="1" presStyleCnt="2"/>
      <dgm:spPr/>
      <dgm:t>
        <a:bodyPr/>
        <a:lstStyle/>
        <a:p>
          <a:endParaRPr lang="zh-CN" altLang="en-US"/>
        </a:p>
      </dgm:t>
    </dgm:pt>
    <dgm:pt modelId="{76A1694A-43AF-4194-9F24-4EA63E1FC386}" type="pres">
      <dgm:prSet presAssocID="{BB2D5D7D-FF9C-4719-A8AE-D6268746E909}" presName="connectorText" presStyleLbl="sibTrans2D1" presStyleIdx="1" presStyleCnt="2"/>
      <dgm:spPr/>
      <dgm:t>
        <a:bodyPr/>
        <a:lstStyle/>
        <a:p>
          <a:endParaRPr lang="zh-CN" altLang="en-US"/>
        </a:p>
      </dgm:t>
    </dgm:pt>
    <dgm:pt modelId="{350DE9EE-5C61-449D-A733-3F8D548C5813}" type="pres">
      <dgm:prSet presAssocID="{BB2D5D7D-FF9C-4719-A8AE-D6268746E909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9CB10E5-019A-4E46-8738-CA44818C7C6C}" srcId="{BB2D5D7D-FF9C-4719-A8AE-D6268746E909}" destId="{5B43726F-DF55-43D1-9713-FD53A98D4031}" srcOrd="0" destOrd="0" parTransId="{1331AA4B-B172-4371-90D1-1A9362D42D78}" sibTransId="{EF19CA31-67B4-46BC-B01B-CC3C014B1EB4}"/>
    <dgm:cxn modelId="{1103B631-B356-4CE0-923D-66EB20938E2B}" srcId="{BB2D5D7D-FF9C-4719-A8AE-D6268746E909}" destId="{381DCA0A-6D2D-46AD-AA20-80BDF4659FAF}" srcOrd="1" destOrd="0" parTransId="{DCC3B9C8-E6CE-405F-9F03-8EB5E86A74E5}" sibTransId="{B5D57606-DC3C-4119-8A37-22AC567B4EF3}"/>
    <dgm:cxn modelId="{7E09C8F8-3050-4695-8A4B-AB010CF98D53}" srcId="{BB2D5D7D-FF9C-4719-A8AE-D6268746E909}" destId="{7FC8D2CE-0461-4D59-9E7E-BA7845ABC76A}" srcOrd="2" destOrd="0" parTransId="{3FCD8FE3-5AFE-4F19-A2D0-C48ED476EAEC}" sibTransId="{1471C417-9E4B-464E-949E-008AD01BD7FB}"/>
    <dgm:cxn modelId="{FDAADFF3-C90C-4491-9BF2-B00E4835CAAF}" type="presOf" srcId="{BB2D5D7D-FF9C-4719-A8AE-D6268746E909}" destId="{E7E7F8A0-1B6C-45B0-B02D-0F71C37AB58C}" srcOrd="0" destOrd="0" presId="urn:microsoft.com/office/officeart/2005/8/layout/equation2"/>
    <dgm:cxn modelId="{FCAD176C-05BC-419B-BC4C-C95F511670C0}" type="presParOf" srcId="{E7E7F8A0-1B6C-45B0-B02D-0F71C37AB58C}" destId="{1315BCCD-3A29-469D-8B26-44FCFEA02784}" srcOrd="0" destOrd="0" presId="urn:microsoft.com/office/officeart/2005/8/layout/equation2"/>
    <dgm:cxn modelId="{EEDD3924-1964-4643-8FAC-14563C8A4435}" type="presParOf" srcId="{1315BCCD-3A29-469D-8B26-44FCFEA02784}" destId="{A60C0C5F-47DB-459A-AECC-8A2094FB95EB}" srcOrd="0" destOrd="0" presId="urn:microsoft.com/office/officeart/2005/8/layout/equation2"/>
    <dgm:cxn modelId="{49C71C68-8022-477A-8D1C-DAED849A443F}" type="presOf" srcId="{5B43726F-DF55-43D1-9713-FD53A98D4031}" destId="{A60C0C5F-47DB-459A-AECC-8A2094FB95EB}" srcOrd="0" destOrd="0" presId="urn:microsoft.com/office/officeart/2005/8/layout/equation2"/>
    <dgm:cxn modelId="{A629537E-4619-484F-AB16-ABC26205D368}" type="presParOf" srcId="{1315BCCD-3A29-469D-8B26-44FCFEA02784}" destId="{C4FEB1A9-1422-4CC8-AC59-17A68CE32E46}" srcOrd="1" destOrd="0" presId="urn:microsoft.com/office/officeart/2005/8/layout/equation2"/>
    <dgm:cxn modelId="{03D6003A-5B16-4366-86BD-D68C3A599774}" type="presParOf" srcId="{1315BCCD-3A29-469D-8B26-44FCFEA02784}" destId="{C8360618-B699-4D9A-A389-7B7E9D3DA8B0}" srcOrd="2" destOrd="0" presId="urn:microsoft.com/office/officeart/2005/8/layout/equation2"/>
    <dgm:cxn modelId="{E6A24969-380F-4919-9027-4FD67D34EDF7}" type="presOf" srcId="{EF19CA31-67B4-46BC-B01B-CC3C014B1EB4}" destId="{C8360618-B699-4D9A-A389-7B7E9D3DA8B0}" srcOrd="0" destOrd="0" presId="urn:microsoft.com/office/officeart/2005/8/layout/equation2"/>
    <dgm:cxn modelId="{353F604E-BD7D-40CC-AA28-D05D129F4CC1}" type="presParOf" srcId="{1315BCCD-3A29-469D-8B26-44FCFEA02784}" destId="{A6FF7317-4AB5-47FE-AF5B-F94BB8236AEE}" srcOrd="3" destOrd="0" presId="urn:microsoft.com/office/officeart/2005/8/layout/equation2"/>
    <dgm:cxn modelId="{B93AF46A-C5DB-42AA-9C0A-0CCB301F5A10}" type="presParOf" srcId="{1315BCCD-3A29-469D-8B26-44FCFEA02784}" destId="{88BFD72F-E960-4DC5-B260-2318DF450F2A}" srcOrd="4" destOrd="0" presId="urn:microsoft.com/office/officeart/2005/8/layout/equation2"/>
    <dgm:cxn modelId="{D28F739B-03AE-41D1-BCB8-4AF798A9AC40}" type="presOf" srcId="{381DCA0A-6D2D-46AD-AA20-80BDF4659FAF}" destId="{88BFD72F-E960-4DC5-B260-2318DF450F2A}" srcOrd="0" destOrd="0" presId="urn:microsoft.com/office/officeart/2005/8/layout/equation2"/>
    <dgm:cxn modelId="{3425C665-0B2B-4222-A31D-5C51A9323439}" type="presParOf" srcId="{E7E7F8A0-1B6C-45B0-B02D-0F71C37AB58C}" destId="{85383B8F-9B4E-44AC-AB06-62A598154F74}" srcOrd="1" destOrd="0" presId="urn:microsoft.com/office/officeart/2005/8/layout/equation2"/>
    <dgm:cxn modelId="{78256332-6912-4198-A318-4A3E9048482E}" type="presOf" srcId="{1471C417-9E4B-464E-949E-008AD01BD7FB}" destId="{85383B8F-9B4E-44AC-AB06-62A598154F74}" srcOrd="0" destOrd="0" presId="urn:microsoft.com/office/officeart/2005/8/layout/equation2"/>
    <dgm:cxn modelId="{BC25D977-8FAE-4059-8CAC-0993DA2A9F5D}" type="presParOf" srcId="{85383B8F-9B4E-44AC-AB06-62A598154F74}" destId="{76A1694A-43AF-4194-9F24-4EA63E1FC386}" srcOrd="0" destOrd="0" presId="urn:microsoft.com/office/officeart/2005/8/layout/equation2"/>
    <dgm:cxn modelId="{A792D063-1862-476F-A099-7DB088C01A05}" type="presOf" srcId="{1471C417-9E4B-464E-949E-008AD01BD7FB}" destId="{76A1694A-43AF-4194-9F24-4EA63E1FC386}" srcOrd="1" destOrd="0" presId="urn:microsoft.com/office/officeart/2005/8/layout/equation2"/>
    <dgm:cxn modelId="{84A1CCC6-13BF-46BC-9863-E5E7C6A70503}" type="presParOf" srcId="{E7E7F8A0-1B6C-45B0-B02D-0F71C37AB58C}" destId="{350DE9EE-5C61-449D-A733-3F8D548C5813}" srcOrd="2" destOrd="0" presId="urn:microsoft.com/office/officeart/2005/8/layout/equation2"/>
    <dgm:cxn modelId="{2086CA5C-499A-41BC-A36D-4E54F8E94E71}" type="presOf" srcId="{7FC8D2CE-0461-4D59-9E7E-BA7845ABC76A}" destId="{350DE9EE-5C61-449D-A733-3F8D548C5813}" srcOrd="0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C3A15097-45C0-4CD1-A6F5-88A4A90EB32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/>
      </dgm:t>
    </dgm:pt>
    <dgm:pt modelId="{EFCB2B1F-D076-4076-AE4F-5C8AEAE5D489}" type="parTrans" cxnId="{244021C3-3C2E-413D-B367-26162C4CF9D7}">
      <dgm:prSet/>
      <dgm:spPr/>
      <dgm:t>
        <a:bodyPr/>
        <a:lstStyle/>
        <a:p>
          <a:endParaRPr lang="zh-CN" altLang="en-US"/>
        </a:p>
      </dgm:t>
    </dgm:pt>
    <dgm:pt modelId="{7D38F3B0-2625-4BB6-B401-08D577CB1B32}">
      <dgm:prSet phldrT="[文本]"/>
      <dgm:spPr/>
      <dgm:t>
        <a:bodyPr/>
        <a:lstStyle/>
        <a:p>
          <a:r>
            <a:rPr lang="zh-CN" altLang="en-US" smtClean="0"/>
            <a:t>积贫积弱</a:t>
          </a:r>
          <a:endParaRPr lang="zh-CN" altLang="en-US"/>
        </a:p>
      </dgm:t>
    </dgm:pt>
    <dgm:pt modelId="{D2A7DCFA-ECE8-4ECA-A350-69B5D8DCFCCE}" type="sibTrans" cxnId="{244021C3-3C2E-413D-B367-26162C4CF9D7}">
      <dgm:prSet/>
      <dgm:spPr/>
      <dgm:t>
        <a:bodyPr/>
        <a:lstStyle/>
        <a:p>
          <a:endParaRPr lang="zh-CN" altLang="en-US"/>
        </a:p>
      </dgm:t>
    </dgm:pt>
    <dgm:pt modelId="{836E45E4-08A1-44A1-B519-1ED0CE3D908C}" type="pres">
      <dgm:prSet presAssocID="{C3A15097-45C0-4CD1-A6F5-88A4A90EB322}" presName="CompostProcess">
        <dgm:presLayoutVars>
          <dgm:dir/>
          <dgm:resizeHandles val="exact"/>
        </dgm:presLayoutVars>
      </dgm:prSet>
      <dgm:spPr/>
      <dgm:t>
        <a:bodyPr/>
        <a:lstStyle/>
        <a:p/>
      </dgm:t>
    </dgm:pt>
    <dgm:pt modelId="{7CDA6BDF-42CB-49D7-8750-A0D87A9A2061}" type="pres">
      <dgm:prSet presAssocID="{C3A15097-45C0-4CD1-A6F5-88A4A90EB322}" presName="arrow" presStyleLbl="bgShp" presStyleCnt="1" custLinFactNeighborX="69778" custLinFactNeighborY="921"/>
      <dgm:spPr/>
      <dgm:t>
        <a:bodyPr/>
        <a:lstStyle/>
        <a:p/>
      </dgm:t>
    </dgm:pt>
    <dgm:pt modelId="{078ED244-EBD9-47C8-8B18-6059542C58E8}" type="pres">
      <dgm:prSet presAssocID="{C3A15097-45C0-4CD1-A6F5-88A4A90EB322}" presName="linearProcess"/>
      <dgm:spPr/>
      <dgm:t>
        <a:bodyPr/>
        <a:lstStyle/>
        <a:p/>
      </dgm:t>
    </dgm:pt>
    <dgm:pt modelId="{B582C638-9A7D-4C62-9EE4-A5F783ABB574}" type="pres">
      <dgm:prSet presAssocID="{7D38F3B0-2625-4BB6-B401-08D577CB1B32}" presName="textNode" presStyleLbl="node1" presStyleCnt="1" custLinFactX="35877" custLinFactNeighborX="100000" custLinFactNeighborY="-76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44021C3-3C2E-413D-B367-26162C4CF9D7}" srcId="{C3A15097-45C0-4CD1-A6F5-88A4A90EB322}" destId="{7D38F3B0-2625-4BB6-B401-08D577CB1B32}" srcOrd="0" destOrd="0" parTransId="{EFCB2B1F-D076-4076-AE4F-5C8AEAE5D489}" sibTransId="{D2A7DCFA-ECE8-4ECA-A350-69B5D8DCFCCE}"/>
    <dgm:cxn modelId="{15ACB76C-5398-411D-9820-1BBC33B15E50}" type="presOf" srcId="{C3A15097-45C0-4CD1-A6F5-88A4A90EB322}" destId="{836E45E4-08A1-44A1-B519-1ED0CE3D908C}" srcOrd="0" destOrd="0" presId="urn:microsoft.com/office/officeart/2005/8/layout/hProcess9"/>
    <dgm:cxn modelId="{86256095-792D-4216-AE28-6BAF4411CA41}" type="presParOf" srcId="{836E45E4-08A1-44A1-B519-1ED0CE3D908C}" destId="{7CDA6BDF-42CB-49D7-8750-A0D87A9A2061}" srcOrd="0" destOrd="0" presId="urn:microsoft.com/office/officeart/2005/8/layout/hProcess9"/>
    <dgm:cxn modelId="{59478860-2BC2-4972-AB20-CC41817AA281}" type="presParOf" srcId="{836E45E4-08A1-44A1-B519-1ED0CE3D908C}" destId="{078ED244-EBD9-47C8-8B18-6059542C58E8}" srcOrd="1" destOrd="0" presId="urn:microsoft.com/office/officeart/2005/8/layout/hProcess9"/>
    <dgm:cxn modelId="{313D1CCD-B169-472A-B91D-C7C1152C99CC}" type="presParOf" srcId="{078ED244-EBD9-47C8-8B18-6059542C58E8}" destId="{B582C638-9A7D-4C62-9EE4-A5F783ABB574}" srcOrd="0" destOrd="0" presId="urn:microsoft.com/office/officeart/2005/8/layout/hProcess9"/>
    <dgm:cxn modelId="{702AC9BC-FD83-4C83-8751-152D3FB5D309}" type="presOf" srcId="{7D38F3B0-2625-4BB6-B401-08D577CB1B32}" destId="{B582C638-9A7D-4C62-9EE4-A5F783ABB574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A60C0C5F-47DB-459A-AECC-8A2094FB95EB}">
      <dsp:nvSpPr>
        <dsp:cNvPr id="0" name=""/>
        <dsp:cNvSpPr/>
      </dsp:nvSpPr>
      <dsp:spPr>
        <a:xfrm>
          <a:off x="1067615" y="963"/>
          <a:ext cx="1453222" cy="145322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smtClean="0"/>
            <a:t>冗兵</a:t>
          </a:r>
          <a:endParaRPr lang="zh-CN" altLang="en-US" sz="3600" kern="1200"/>
        </a:p>
      </dsp:txBody>
      <dsp:txXfrm>
        <a:off x="1280434" y="213782"/>
        <a:ext cx="1027583" cy="1027583"/>
      </dsp:txXfrm>
    </dsp:sp>
    <dsp:sp modelId="{C8360618-B699-4D9A-A389-7B7E9D3DA8B0}">
      <dsp:nvSpPr>
        <dsp:cNvPr id="0" name=""/>
        <dsp:cNvSpPr/>
      </dsp:nvSpPr>
      <dsp:spPr>
        <a:xfrm>
          <a:off x="1372792" y="1572187"/>
          <a:ext cx="842869" cy="842869"/>
        </a:xfrm>
        <a:prstGeom prst="mathPlus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500" kern="1200"/>
        </a:p>
      </dsp:txBody>
      <dsp:txXfrm>
        <a:off x="1372792" y="1572187"/>
        <a:ext cx="842869" cy="842869"/>
      </dsp:txXfrm>
    </dsp:sp>
    <dsp:sp modelId="{88BFD72F-E960-4DC5-B260-2318DF450F2A}">
      <dsp:nvSpPr>
        <dsp:cNvPr id="0" name=""/>
        <dsp:cNvSpPr/>
      </dsp:nvSpPr>
      <dsp:spPr>
        <a:xfrm>
          <a:off x="1067615" y="2533058"/>
          <a:ext cx="1453222" cy="1453222"/>
        </a:xfrm>
        <a:prstGeom prst="ellipse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kern="1200" smtClean="0"/>
            <a:t>冗官</a:t>
          </a:r>
          <a:endParaRPr lang="zh-CN" altLang="en-US" sz="3600" kern="1200"/>
        </a:p>
      </dsp:txBody>
      <dsp:txXfrm>
        <a:off x="1280434" y="2745877"/>
        <a:ext cx="1027583" cy="1027583"/>
      </dsp:txXfrm>
    </dsp:sp>
    <dsp:sp modelId="{85383B8F-9B4E-44AC-AB06-62A598154F74}">
      <dsp:nvSpPr>
        <dsp:cNvPr id="0" name=""/>
        <dsp:cNvSpPr/>
      </dsp:nvSpPr>
      <dsp:spPr>
        <a:xfrm>
          <a:off x="2738821" y="1723323"/>
          <a:ext cx="462124" cy="5405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400" kern="1200"/>
        </a:p>
      </dsp:txBody>
      <dsp:txXfrm>
        <a:off x="2738821" y="1723323"/>
        <a:ext cx="462124" cy="540598"/>
      </dsp:txXfrm>
    </dsp:sp>
    <dsp:sp modelId="{350DE9EE-5C61-449D-A733-3F8D548C5813}">
      <dsp:nvSpPr>
        <dsp:cNvPr id="0" name=""/>
        <dsp:cNvSpPr/>
      </dsp:nvSpPr>
      <dsp:spPr>
        <a:xfrm>
          <a:off x="3392771" y="540399"/>
          <a:ext cx="2906445" cy="2906445"/>
        </a:xfrm>
        <a:prstGeom prst="ellipse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smtClean="0">
              <a:solidFill>
                <a:srgbClr val="FF0000"/>
              </a:solidFill>
            </a:rPr>
            <a:t>冗费</a:t>
          </a:r>
          <a:endParaRPr lang="zh-CN" altLang="en-US" sz="6500" kern="1200">
            <a:solidFill>
              <a:srgbClr val="FF0000"/>
            </a:solidFill>
          </a:endParaRPr>
        </a:p>
      </dsp:txBody>
      <dsp:txXfrm>
        <a:off x="3818410" y="966038"/>
        <a:ext cx="2055167" cy="2055167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7CDA6BDF-42CB-49D7-8750-A0D87A9A2061}">
      <dsp:nvSpPr>
        <dsp:cNvPr id="0" name=""/>
        <dsp:cNvSpPr/>
      </dsp:nvSpPr>
      <dsp:spPr>
        <a:xfrm>
          <a:off x="671994" y="0"/>
          <a:ext cx="3807967" cy="350270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B582C638-9A7D-4C62-9EE4-A5F783ABB574}">
      <dsp:nvSpPr>
        <dsp:cNvPr id="0" name=""/>
        <dsp:cNvSpPr/>
      </dsp:nvSpPr>
      <dsp:spPr>
        <a:xfrm>
          <a:off x="1665985" y="1040052"/>
          <a:ext cx="2813976" cy="14010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500" kern="1200" smtClean="0"/>
            <a:t>积贫积弱</a:t>
          </a:r>
          <a:endParaRPr lang="zh-CN" altLang="en-US" sz="4500" kern="1200"/>
        </a:p>
      </dsp:txBody>
      <dsp:txXfrm>
        <a:off x="1734380" y="1108447"/>
        <a:ext cx="2677185" cy="1264292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/>
                        </dgm:ruleLst>
                      </dgm:layoutNode>
                      <dgm:layoutNode name="spacerB">
                        <dgm:alg type="sp"/>
                        <dgm:shape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/>
          </dgm:ruleLst>
        </dgm:layoutNode>
      </dgm:if>
      <dgm:else name="Name19"/>
    </dgm:choose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type="rightArrow" r:blip="">
            <dgm:adjLst/>
          </dgm:shape>
        </dgm:if>
        <dgm:else name="Name2">
          <dgm:shape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fact="1"/>
            <dgm:rule type="primFontSz" val="5"/>
          </dgm:ruleLst>
        </dgm:layoutNode>
        <dgm:forEach name="Name7" axis="followSib" ptType="sibTrans" cnt="1">
          <dgm:layoutNode name="sibTrans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5#1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/>
              </a:rPr>
              <a:t>2019/10/12</a:t>
            </a:fld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/>
              </a:r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1AC49D05-6128-4D0D-A32A-06A5E73B386C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0657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anose="02010600030101010101" pitchFamily="2" charset="-122"/>
              </a:rPr>
              <a:pPr lvl="0" algn="r"/>
              <a:t>27</a:t>
            </a:fld>
          </a:p>
        </p:txBody>
      </p:sp>
      <p:sp>
        <p:nvSpPr>
          <p:cNvPr id="7065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b="1">
                <a:latin typeface="Arial" pitchFamily="34" charset="0"/>
                <a:ea typeface="宋体" panose="02010600030101010101" pitchFamily="2" charset="-122"/>
              </a:rPr>
              <a:pPr lvl="0" algn="r"/>
              <a:t>27</a:t>
            </a:fld>
          </a:p>
        </p:txBody>
      </p:sp>
      <p:sp>
        <p:nvSpPr>
          <p:cNvPr id="70659" name="Rectangle 2"/>
          <p:cNvSpPr>
            <a:spLocks noGrp="1" noRot="1" noChangeAspect="1" noTextEdit="1"/>
          </p:cNvSpPr>
          <p:nvPr>
            <p:ph type="sldImg" idx="1"/>
          </p:nvPr>
        </p:nvSpPr>
        <p:spPr>
          <a:ln>
            <a:miter/>
          </a:ln>
        </p:spPr>
      </p:sp>
      <p:sp>
        <p:nvSpPr>
          <p:cNvPr id="70660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itchFamily="34" charset="0"/>
                <a:ea typeface="宋体" panose="02010600030101010101" pitchFamily="2" charset="-122"/>
                <a:cs typeface="+mn-cs"/>
              </a:rPr>
              <a:pPr lvl="0" fontAlgn="base"/>
              <a:t>‹#›</a:t>
            </a:fld>
            <a:endParaRPr lang="zh-CN" altLang="en-US" strike="noStrike" noProof="1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6.xml" /><Relationship Id="rId14" Type="http://schemas.openxmlformats.org/officeDocument/2006/relationships/tags" Target="../tags/tag57.xml" /><Relationship Id="rId15" Type="http://schemas.openxmlformats.org/officeDocument/2006/relationships/tags" Target="../tags/tag58.xml" /><Relationship Id="rId16" Type="http://schemas.openxmlformats.org/officeDocument/2006/relationships/tags" Target="../tags/tag59.xml" /><Relationship Id="rId17" Type="http://schemas.openxmlformats.org/officeDocument/2006/relationships/tags" Target="../tags/tag60.xml" /><Relationship Id="rId18" Type="http://schemas.openxmlformats.org/officeDocument/2006/relationships/tags" Target="../tags/tag61.xml" /><Relationship Id="rId19" Type="http://schemas.openxmlformats.org/officeDocument/2006/relationships/image" Target="../media/image1.png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2019/10/12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2.xml" /><Relationship Id="rId4" Type="http://schemas.openxmlformats.org/officeDocument/2006/relationships/tags" Target="../tags/tag6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5.xml" /><Relationship Id="rId3" Type="http://schemas.openxmlformats.org/officeDocument/2006/relationships/image" Target="../media/image1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diagramQuickStyle" Target="../diagrams/quickStyle2.xml" /><Relationship Id="rId11" Type="http://schemas.openxmlformats.org/officeDocument/2006/relationships/diagramColors" Target="../diagrams/colors2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Relationship Id="rId7" Type="http://schemas.microsoft.com/office/2007/relationships/diagramDrawing" Target="../diagrams/drawing2.xml" /><Relationship Id="rId8" Type="http://schemas.openxmlformats.org/officeDocument/2006/relationships/diagramData" Target="../diagrams/data2.xml" /><Relationship Id="rId9" Type="http://schemas.openxmlformats.org/officeDocument/2006/relationships/diagramLayout" Target="../diagrams/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18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911182" y="337206"/>
            <a:ext cx="10852237" cy="899167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  <a:effectLst/>
              </a:rPr>
              <a:t>第九课 两宋的政治与军事</a:t>
            </a: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1925621" y="2154742"/>
            <a:ext cx="8068234" cy="2815291"/>
          </a:xfrm>
          <a:prstGeom prst="rect">
            <a:avLst/>
          </a:prstGeo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2800">
                <a:solidFill>
                  <a:srgbClr val="FF0000"/>
                </a:solidFill>
                <a:sym typeface="+mn-ea"/>
              </a:rPr>
              <a:t>课程目标</a:t>
            </a:r>
            <a:r>
              <a:rPr sz="2800">
                <a:sym typeface="+mn-ea"/>
              </a:rPr>
              <a:t>：</a:t>
            </a:r>
          </a:p>
          <a:p>
            <a:r>
              <a:rPr lang="en-US" altLang="zh-CN" sz="2800"/>
              <a:t>1.</a:t>
            </a:r>
            <a:r>
              <a:rPr sz="2800"/>
              <a:t>了解宋初专治主义中央集权加强的表现</a:t>
            </a:r>
          </a:p>
          <a:p>
            <a:r>
              <a:rPr lang="en-US" altLang="zh-CN" sz="2800"/>
              <a:t>2.</a:t>
            </a:r>
            <a:r>
              <a:rPr sz="2800"/>
              <a:t>了解两宋与边疆少数民族对峙的情势</a:t>
            </a:r>
          </a:p>
          <a:p>
            <a:r>
              <a:rPr lang="en-US" altLang="zh-CN" sz="2800"/>
              <a:t>3.</a:t>
            </a:r>
            <a:r>
              <a:rPr sz="2800"/>
              <a:t>理解王安石变法内容及影响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245" y="1323975"/>
            <a:ext cx="3723640" cy="52057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368415" y="750570"/>
            <a:ext cx="35642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陈桥驿兵变</a:t>
            </a: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77470" y="102870"/>
            <a:ext cx="7506671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>
                <a:solidFill>
                  <a:srgbClr val="FF0000"/>
                </a:solidFill>
              </a:rPr>
              <a:t>一、宋</a:t>
            </a:r>
            <a:r>
              <a:rPr lang="zh-CN" altLang="en-US" sz="3200" smtClean="0">
                <a:solidFill>
                  <a:srgbClr val="FF0000"/>
                </a:solidFill>
              </a:rPr>
              <a:t>初君主专制中央集</a:t>
            </a:r>
            <a:r>
              <a:rPr lang="zh-CN" altLang="en-US" sz="3200">
                <a:solidFill>
                  <a:srgbClr val="FF0000"/>
                </a:solidFill>
              </a:rPr>
              <a:t>权的加强</a:t>
            </a:r>
          </a:p>
        </p:txBody>
      </p:sp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422713" y="1825363"/>
            <a:ext cx="5030788" cy="30988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15950" y="750570"/>
            <a:ext cx="1095946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．</a:t>
            </a:r>
            <a:r>
              <a:rPr lang="zh-CN" altLang="en-US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君主专制</a:t>
            </a:r>
            <a:r>
              <a:rPr lang="zh-CN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中</a:t>
            </a:r>
            <a:r>
              <a:rPr lang="zh-CN" sz="3200" b="1">
                <a:solidFill>
                  <a:srgbClr val="FF0000"/>
                </a:solidFill>
                <a:ea typeface="黑体" panose="02010609060101010101" pitchFamily="49" charset="-122"/>
              </a:rPr>
              <a:t>央集</a:t>
            </a:r>
            <a:r>
              <a:rPr lang="zh-CN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权</a:t>
            </a:r>
            <a:r>
              <a:rPr lang="zh-CN" altLang="en-US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的</a:t>
            </a:r>
            <a:r>
              <a:rPr lang="zh-CN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加强</a:t>
            </a:r>
            <a:r>
              <a:rPr lang="en-US" altLang="zh-CN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——</a:t>
            </a:r>
            <a:r>
              <a:rPr lang="zh-CN" sz="3200" b="1" smtClean="0">
                <a:solidFill>
                  <a:srgbClr val="FF0000"/>
                </a:solidFill>
                <a:ea typeface="宋体" panose="02010600030101010101" pitchFamily="2" charset="-122"/>
              </a:rPr>
              <a:t>背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景：</a:t>
            </a:r>
            <a:endParaRPr lang="en-US" sz="3200" b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en-US" sz="3200" b="0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0">
                <a:ea typeface="宋体" panose="02010600030101010101" pitchFamily="2" charset="-122"/>
              </a:rPr>
              <a:t>北宋建立后，相继灭掉南方的几个割据政权和北方的</a:t>
            </a:r>
            <a:r>
              <a:rPr lang="zh-CN" sz="3200" b="0" u="sng">
                <a:ea typeface="宋体" panose="02010600030101010101" pitchFamily="2" charset="-122"/>
              </a:rPr>
              <a:t>北汉</a:t>
            </a:r>
            <a:r>
              <a:rPr lang="zh-CN" sz="3200" b="0">
                <a:ea typeface="宋体" panose="02010600030101010101" pitchFamily="2" charset="-122"/>
              </a:rPr>
              <a:t>，结束了五代十国的分裂局面。</a:t>
            </a:r>
            <a:endParaRPr lang="en-US" sz="3200" b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en-US" sz="3200" b="0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0">
                <a:ea typeface="宋体" panose="02010600030101010101" pitchFamily="2" charset="-122"/>
              </a:rPr>
              <a:t>统治者鉴于唐后期以来</a:t>
            </a:r>
            <a:r>
              <a:rPr lang="zh-CN" sz="3200" b="0" u="sng">
                <a:ea typeface="宋体" panose="02010600030101010101" pitchFamily="2" charset="-122"/>
              </a:rPr>
              <a:t>军阀割据</a:t>
            </a:r>
            <a:r>
              <a:rPr lang="zh-CN" sz="3200" b="0">
                <a:ea typeface="宋体" panose="02010600030101010101" pitchFamily="2" charset="-122"/>
              </a:rPr>
              <a:t>、政局动荡的历史教训，有针对性地采取了一系列强化</a:t>
            </a:r>
            <a:r>
              <a:rPr lang="zh-CN" sz="3200" b="0" u="sng">
                <a:ea typeface="宋体" panose="02010600030101010101" pitchFamily="2" charset="-122"/>
              </a:rPr>
              <a:t>专制集权</a:t>
            </a:r>
            <a:r>
              <a:rPr lang="zh-CN" sz="3200" b="0">
                <a:ea typeface="宋体" panose="02010600030101010101" pitchFamily="2" charset="-122"/>
              </a:rPr>
              <a:t>、维护政权稳定的措施。</a:t>
            </a:r>
            <a:endParaRPr lang="zh-CN" altLang="en-US" sz="3200" b="0">
              <a:ea typeface="宋体" panose="02010600030101010101" pitchFamily="2" charset="-122"/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77470" y="102870"/>
            <a:ext cx="6447155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>
                <a:solidFill>
                  <a:srgbClr val="FF0000"/>
                </a:solidFill>
              </a:rPr>
              <a:t>一、宋初专制集权的加强</a:t>
            </a:r>
          </a:p>
        </p:txBody>
      </p:sp>
      <p:pic>
        <p:nvPicPr>
          <p:cNvPr id="5" name="图片 19457" descr="200411201724317091"/>
          <p:cNvPicPr>
            <a:picLocks noChangeAspect="1"/>
          </p:cNvPicPr>
          <p:nvPr/>
        </p:nvPicPr>
        <p:blipFill>
          <a:blip r:embed="rId2"/>
          <a:srcRect l="907" r="1360" b="1662"/>
          <a:stretch>
            <a:fillRect/>
          </a:stretch>
        </p:blipFill>
        <p:spPr>
          <a:xfrm>
            <a:off x="400797" y="1305747"/>
            <a:ext cx="7119620" cy="51841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l="8725" t="18537" r="6291" b="1116"/>
          <a:stretch>
            <a:fillRect/>
          </a:stretch>
        </p:blipFill>
        <p:spPr>
          <a:xfrm>
            <a:off x="4517726" y="1338020"/>
            <a:ext cx="7143750" cy="51885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Picture 2" descr="赵匡胤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3097213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Picture 3" descr="赵普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4788" y="3284538"/>
            <a:ext cx="2654300" cy="3011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Text Box 4"/>
          <p:cNvSpPr txBox="1"/>
          <p:nvPr/>
        </p:nvSpPr>
        <p:spPr>
          <a:xfrm>
            <a:off x="4619625" y="0"/>
            <a:ext cx="6048375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</a:t>
            </a:r>
            <a:r>
              <a:rPr lang="zh-CN" altLang="en-US" sz="36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太祖问：“天下自唐季以来，数十年间，帝王凡易八姓，战斗不息</a:t>
            </a:r>
            <a:r>
              <a:rPr lang="en-US" altLang="zh-CN" sz="36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36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生民涂炭，炭，其故何也？”</a:t>
            </a:r>
          </a:p>
        </p:txBody>
      </p:sp>
      <p:sp>
        <p:nvSpPr>
          <p:cNvPr id="6149" name="Text Box 5"/>
          <p:cNvSpPr txBox="1"/>
          <p:nvPr/>
        </p:nvSpPr>
        <p:spPr>
          <a:xfrm>
            <a:off x="1524000" y="3500438"/>
            <a:ext cx="6147435" cy="286131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      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赵普回答：</a:t>
            </a:r>
            <a:r>
              <a:rPr lang="zh-CN" altLang="en-US" sz="36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此非他故，</a:t>
            </a: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方镇太重，君弱臣强而已。</a:t>
            </a: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今所以治之，亦无他奇巧，</a:t>
            </a: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惟稍夺其权，制其钱谷，收</a:t>
            </a: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其精兵，则天下自安矣。</a:t>
            </a:r>
            <a:r>
              <a:rPr lang="zh-CN" altLang="en-US" sz="3600" b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7174" name="Text Box 6"/>
          <p:cNvSpPr txBox="1"/>
          <p:nvPr/>
        </p:nvSpPr>
        <p:spPr>
          <a:xfrm>
            <a:off x="8112125" y="6216650"/>
            <a:ext cx="20142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6600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宰相赵普</a:t>
            </a:r>
          </a:p>
        </p:txBody>
      </p:sp>
      <p:sp>
        <p:nvSpPr>
          <p:cNvPr id="6151" name="Text Box 7"/>
          <p:cNvSpPr txBox="1"/>
          <p:nvPr/>
        </p:nvSpPr>
        <p:spPr>
          <a:xfrm>
            <a:off x="1524000" y="4365625"/>
            <a:ext cx="5111750" cy="3683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itchFamily="34" charset="0"/>
              </a:rPr>
              <a:t>___________________________________</a:t>
            </a:r>
          </a:p>
        </p:txBody>
      </p:sp>
      <p:sp>
        <p:nvSpPr>
          <p:cNvPr id="6153" name="Rectangle 9"/>
          <p:cNvSpPr/>
          <p:nvPr/>
        </p:nvSpPr>
        <p:spPr>
          <a:xfrm>
            <a:off x="2566988" y="5516563"/>
            <a:ext cx="4465637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itchFamily="34" charset="0"/>
              </a:rPr>
              <a:t>_________________________________</a:t>
            </a:r>
          </a:p>
        </p:txBody>
      </p:sp>
      <p:sp>
        <p:nvSpPr>
          <p:cNvPr id="6154" name="Text Box 10"/>
          <p:cNvSpPr txBox="1"/>
          <p:nvPr/>
        </p:nvSpPr>
        <p:spPr>
          <a:xfrm>
            <a:off x="1524000" y="6092825"/>
            <a:ext cx="15843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Arial" pitchFamily="34" charset="0"/>
              </a:rPr>
              <a:t>___________</a:t>
            </a:r>
          </a:p>
        </p:txBody>
      </p:sp>
      <p:sp>
        <p:nvSpPr>
          <p:cNvPr id="6155" name="Rectangle 11"/>
          <p:cNvSpPr/>
          <p:nvPr/>
        </p:nvSpPr>
        <p:spPr>
          <a:xfrm>
            <a:off x="1524000" y="2420938"/>
            <a:ext cx="9001760" cy="107569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latin typeface="Arial" pitchFamily="34" charset="0"/>
              </a:rPr>
              <a:t>      </a:t>
            </a:r>
            <a:r>
              <a:rPr lang="zh-CN" altLang="en-US" sz="3200" b="1">
                <a:latin typeface="Arial" pitchFamily="34" charset="0"/>
                <a:ea typeface="华文中宋" panose="02010600040101010101" pitchFamily="2" charset="-122"/>
              </a:rPr>
              <a:t>结合材料：</a:t>
            </a:r>
            <a:r>
              <a:rPr lang="zh-CN" altLang="en-US" sz="3200" b="1">
                <a:solidFill>
                  <a:srgbClr val="A50021"/>
                </a:solidFill>
                <a:latin typeface="Arial" pitchFamily="34" charset="0"/>
                <a:ea typeface="华文中宋" panose="02010600040101010101" pitchFamily="2" charset="-122"/>
              </a:rPr>
              <a:t>赵普认为唐末以来政局动荡的根本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A50021"/>
                </a:solidFill>
                <a:latin typeface="Arial" pitchFamily="34" charset="0"/>
                <a:ea typeface="华文中宋" panose="02010600040101010101" pitchFamily="2" charset="-122"/>
              </a:rPr>
              <a:t>原因是什么？提出了哪些解决的措施？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1"/>
      <p:bldP spid="6151" grpId="2"/>
      <p:bldP spid="6153" grpId="3"/>
      <p:bldP spid="6154" grpId="4"/>
      <p:bldP spid="6155" grpId="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078" y="513715"/>
            <a:ext cx="4973357" cy="55175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3064" y="1186852"/>
            <a:ext cx="6569710" cy="35394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 </a:t>
            </a:r>
            <a:r>
              <a:rPr lang="zh-CN" altLang="en-US" sz="32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杯酒释兵权</a:t>
            </a:r>
            <a:r>
              <a:rPr lang="zh-CN" altLang="en-US" sz="3200">
                <a:latin typeface="楷体" pitchFamily="49" charset="-122"/>
                <a:ea typeface="楷体" pitchFamily="49" charset="-122"/>
              </a:rPr>
              <a:t>是指发生在北宋乾德年间，宋太祖赵匡胤</a:t>
            </a:r>
            <a:r>
              <a:rPr lang="zh-CN" altLang="en-US" sz="320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为了加强中央集权，</a:t>
            </a:r>
            <a:r>
              <a:rPr lang="zh-CN" altLang="en-US" sz="3200">
                <a:latin typeface="楷体" pitchFamily="49" charset="-122"/>
                <a:ea typeface="楷体" pitchFamily="49" charset="-122"/>
              </a:rPr>
              <a:t>避免下属将领也被迫“黄袍加身”，起兵篡夺新生政权，通过酒宴方式，威胁利诱，要求高级将领交出兵权的历史事件。</a:t>
            </a:r>
          </a:p>
          <a:p>
            <a:r>
              <a:rPr lang="zh-CN" altLang="en-US" sz="3200">
                <a:latin typeface="楷体" pitchFamily="49" charset="-122"/>
                <a:ea typeface="楷体" pitchFamily="49" charset="-122"/>
              </a:rPr>
              <a:t>    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440690" y="896620"/>
            <a:ext cx="769239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en-US" sz="32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sz="32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．措施</a:t>
            </a:r>
            <a:endParaRPr lang="en-US" sz="3600" b="0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355600"/>
            <a:r>
              <a:rPr lang="en-US" sz="3200" b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0">
                <a:solidFill>
                  <a:srgbClr val="FF0000"/>
                </a:solidFill>
                <a:ea typeface="宋体" panose="02010600030101010101" pitchFamily="2" charset="-122"/>
              </a:rPr>
              <a:t>地方</a:t>
            </a:r>
            <a:endParaRPr lang="zh-CN" sz="3200" b="0">
              <a:ea typeface="宋体" panose="02010600030101010101" pitchFamily="2" charset="-122"/>
            </a:endParaRPr>
          </a:p>
          <a:p>
            <a:pPr indent="355600"/>
            <a:r>
              <a:rPr lang="en-US" sz="3200" b="0">
                <a:latin typeface="宋体" panose="02010600030101010101" pitchFamily="2" charset="-122"/>
                <a:cs typeface="Times New Roman" panose="02020603050405020304" charset="0"/>
              </a:rPr>
              <a:t>①</a:t>
            </a:r>
            <a:r>
              <a:rPr lang="zh-CN" sz="3200" b="0">
                <a:ea typeface="宋体" panose="02010600030101010101" pitchFamily="2" charset="-122"/>
              </a:rPr>
              <a:t>中央派文官出任地方各州的长官</a:t>
            </a:r>
            <a:r>
              <a:rPr lang="zh-CN" sz="3200" b="0" u="sng">
                <a:ea typeface="宋体" panose="02010600030101010101" pitchFamily="2" charset="-122"/>
              </a:rPr>
              <a:t>知州</a:t>
            </a:r>
            <a:r>
              <a:rPr lang="zh-CN" sz="3200" b="0">
                <a:ea typeface="宋体" panose="02010600030101010101" pitchFamily="2" charset="-122"/>
              </a:rPr>
              <a:t>，节度使逐渐变为虚衔。</a:t>
            </a:r>
            <a:endParaRPr lang="en-US" sz="3200" b="0">
              <a:latin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sz="3200" b="0">
                <a:latin typeface="宋体" panose="02010600030101010101" pitchFamily="2" charset="-122"/>
                <a:cs typeface="Times New Roman" panose="02020603050405020304" charset="0"/>
              </a:rPr>
              <a:t> ②</a:t>
            </a:r>
            <a:r>
              <a:rPr lang="zh-CN" sz="3200" b="0">
                <a:ea typeface="宋体" panose="02010600030101010101" pitchFamily="2" charset="-122"/>
              </a:rPr>
              <a:t>设诸路</a:t>
            </a:r>
            <a:r>
              <a:rPr lang="zh-CN" sz="3200" b="0" u="sng">
                <a:ea typeface="宋体" panose="02010600030101010101" pitchFamily="2" charset="-122"/>
              </a:rPr>
              <a:t>转运司</a:t>
            </a:r>
            <a:r>
              <a:rPr lang="zh-CN" sz="3200" b="0">
                <a:ea typeface="宋体" panose="02010600030101010101" pitchFamily="2" charset="-122"/>
              </a:rPr>
              <a:t>综理地方财政，保证各州赋税绝大部分上缴朝廷。</a:t>
            </a:r>
            <a:endParaRPr lang="en-US" sz="3200" b="0">
              <a:latin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sz="3200" b="0">
                <a:latin typeface="宋体" panose="02010600030101010101" pitchFamily="2" charset="-122"/>
                <a:cs typeface="Times New Roman" panose="02020603050405020304" charset="0"/>
              </a:rPr>
              <a:t> ③</a:t>
            </a:r>
            <a:r>
              <a:rPr lang="zh-CN" sz="3200" b="0">
                <a:ea typeface="宋体" panose="02010600030101010101" pitchFamily="2" charset="-122"/>
              </a:rPr>
              <a:t>将地方精锐部队编入</a:t>
            </a:r>
            <a:r>
              <a:rPr lang="zh-CN" sz="3200" b="0" u="sng">
                <a:ea typeface="宋体" panose="02010600030101010101" pitchFamily="2" charset="-122"/>
              </a:rPr>
              <a:t>禁军</a:t>
            </a:r>
            <a:r>
              <a:rPr lang="zh-CN" sz="3200" b="0">
                <a:ea typeface="宋体" panose="02010600030101010101" pitchFamily="2" charset="-122"/>
              </a:rPr>
              <a:t>，分别拱卫京师和镇守地方，定期更换驻地。</a:t>
            </a:r>
            <a:endParaRPr lang="zh-CN" altLang="en-US" sz="3200" b="0">
              <a:ea typeface="宋体" panose="02010600030101010101" pitchFamily="2" charset="-122"/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77470" y="102870"/>
            <a:ext cx="8980469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>
                <a:solidFill>
                  <a:srgbClr val="FF0000"/>
                </a:solidFill>
              </a:rPr>
              <a:t>一、宋</a:t>
            </a:r>
            <a:r>
              <a:rPr lang="zh-CN" altLang="en-US" sz="3200" smtClean="0">
                <a:solidFill>
                  <a:srgbClr val="FF0000"/>
                </a:solidFill>
              </a:rPr>
              <a:t>初君主专制中央集</a:t>
            </a:r>
            <a:r>
              <a:rPr lang="zh-CN" altLang="en-US" sz="3200">
                <a:solidFill>
                  <a:srgbClr val="FF0000"/>
                </a:solidFill>
              </a:rPr>
              <a:t>权的加</a:t>
            </a:r>
            <a:r>
              <a:rPr lang="zh-CN" altLang="en-US" sz="3200" smtClean="0">
                <a:solidFill>
                  <a:srgbClr val="FF0000"/>
                </a:solidFill>
              </a:rPr>
              <a:t>强</a:t>
            </a:r>
            <a:r>
              <a:rPr lang="en-US" altLang="zh-CN" sz="3200" smtClean="0">
                <a:solidFill>
                  <a:srgbClr val="FF0000"/>
                </a:solidFill>
              </a:rPr>
              <a:t>——</a:t>
            </a:r>
            <a:r>
              <a:rPr lang="zh-CN" altLang="en-US" sz="3200" smtClean="0">
                <a:solidFill>
                  <a:srgbClr val="FF0000"/>
                </a:solidFill>
              </a:rPr>
              <a:t>措施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35365" y="1721485"/>
            <a:ext cx="273685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州郡属中央</a:t>
            </a:r>
          </a:p>
          <a:p>
            <a:r>
              <a:rPr lang="zh-CN" altLang="en-US" sz="3600"/>
              <a:t>文臣做知州</a:t>
            </a:r>
          </a:p>
          <a:p>
            <a:r>
              <a:rPr lang="zh-CN" altLang="en-US" sz="3600">
                <a:sym typeface="+mn-ea"/>
              </a:rPr>
              <a:t>地方设通判钱谷转运忙</a:t>
            </a:r>
            <a:endParaRPr lang="zh-CN" altLang="en-US" sz="3600"/>
          </a:p>
          <a:p>
            <a:r>
              <a:rPr lang="zh-CN" altLang="en-US" sz="3600"/>
              <a:t>消除地方患</a:t>
            </a:r>
            <a:r>
              <a:rPr lang="zh-CN" altLang="en-US" sz="3600">
                <a:sym typeface="+mn-ea"/>
              </a:rPr>
              <a:t>谁敢再造反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25" y="750570"/>
            <a:ext cx="10742930" cy="59563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Text Box 18"/>
          <p:cNvSpPr txBox="1">
            <a:spLocks noChangeArrowheads="1"/>
          </p:cNvSpPr>
          <p:nvPr/>
        </p:nvSpPr>
        <p:spPr bwMode="auto">
          <a:xfrm>
            <a:off x="422503" y="308316"/>
            <a:ext cx="3814960" cy="5847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【</a:t>
            </a:r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史料阅读</a:t>
            </a:r>
            <a: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补充</a:t>
            </a:r>
            <a: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】</a:t>
            </a:r>
            <a:endParaRPr lang="en-US" altLang="zh-CN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2531" name="Text Box 11"/>
          <p:cNvSpPr txBox="1">
            <a:spLocks noChangeArrowheads="1"/>
          </p:cNvSpPr>
          <p:nvPr/>
        </p:nvSpPr>
        <p:spPr bwMode="auto">
          <a:xfrm>
            <a:off x="1186315" y="3007935"/>
            <a:ext cx="1034709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材料二   宋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初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“始置诸州通判”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，“凡兵民、钱谷、户口、赋役、狱讼听断之事，可否裁决，与守臣</a:t>
            </a:r>
            <a:r>
              <a:rPr lang="zh-CN" altLang="en-US" b="1">
                <a:solidFill>
                  <a:srgbClr val="333399"/>
                </a:solidFill>
                <a:latin typeface="楷体" pitchFamily="49" charset="-122"/>
                <a:ea typeface="楷体" pitchFamily="49" charset="-122"/>
              </a:rPr>
              <a:t>（指知州、知府等地方长官）</a:t>
            </a:r>
            <a:r>
              <a:rPr lang="zh-CN" altLang="en-US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通签书施行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b="1" smtClean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zh-CN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——《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宋史</a:t>
            </a:r>
            <a:r>
              <a:rPr lang="en-US" altLang="zh-CN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职官志</a:t>
            </a:r>
            <a:r>
              <a:rPr lang="en-US" altLang="zh-CN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》</a:t>
            </a:r>
            <a:endParaRPr lang="en-US" altLang="zh-CN" b="1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2532" name="矩形 1"/>
          <p:cNvSpPr>
            <a:spLocks noChangeArrowheads="1"/>
          </p:cNvSpPr>
          <p:nvPr/>
        </p:nvSpPr>
        <p:spPr bwMode="auto">
          <a:xfrm>
            <a:off x="1115559" y="1165683"/>
            <a:ext cx="1048861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材料一  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国朝自下湖南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始置诸州通判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既非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副贰</a:t>
            </a:r>
            <a:r>
              <a:rPr lang="en-US" altLang="zh-CN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又非属官</a:t>
            </a:r>
            <a:r>
              <a:rPr lang="en-US" altLang="zh-CN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故</a:t>
            </a:r>
            <a:r>
              <a:rPr lang="zh-CN" altLang="en-US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常与知州争权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，每云“我是监郡，朝廷使我监汝”。</a:t>
            </a:r>
            <a:endParaRPr lang="en-US" altLang="zh-CN" b="1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algn="r"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                    ——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欧阳修</a:t>
            </a:r>
            <a:r>
              <a:rPr lang="en-US" altLang="zh-CN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归田录</a:t>
            </a:r>
            <a:r>
              <a:rPr lang="en-US" altLang="zh-CN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》</a:t>
            </a:r>
          </a:p>
        </p:txBody>
      </p:sp>
      <p:sp>
        <p:nvSpPr>
          <p:cNvPr id="22533" name="Text Box 11"/>
          <p:cNvSpPr txBox="1">
            <a:spLocks noChangeArrowheads="1"/>
          </p:cNvSpPr>
          <p:nvPr/>
        </p:nvSpPr>
        <p:spPr bwMode="auto">
          <a:xfrm>
            <a:off x="1186315" y="5342689"/>
            <a:ext cx="9299237" cy="58356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问题：根据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两则</a:t>
            </a:r>
            <a:r>
              <a:rPr lang="zh-CN" altLang="en-US" b="1" smtClean="0">
                <a:latin typeface="楷体" pitchFamily="49" charset="-122"/>
                <a:ea typeface="楷体" pitchFamily="49" charset="-122"/>
              </a:rPr>
              <a:t>材料，说说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通判的职权和作用？</a:t>
            </a:r>
            <a:endParaRPr lang="en-US" altLang="zh-CN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59566" y="6099131"/>
            <a:ext cx="4666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>
                <a:latin typeface="+mn-ea"/>
              </a:rPr>
              <a:t>与知州共同签署文书，彼此制约</a:t>
            </a:r>
            <a:endParaRPr lang="zh-CN" altLang="en-US" sz="2400"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5153" y="1139341"/>
            <a:ext cx="11112649" cy="31700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2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（</a:t>
            </a:r>
            <a:r>
              <a:rPr lang="en-US" altLang="zh-CN" sz="32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1</a:t>
            </a:r>
            <a:r>
              <a:rPr lang="zh-CN" altLang="en-US" sz="32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）</a:t>
            </a:r>
            <a:r>
              <a:rPr kumimoji="0" lang="zh-CN" alt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地方：加强中央集权，削弱地方权力</a:t>
            </a:r>
            <a:endParaRPr kumimoji="0" lang="en-US" altLang="zh-CN" sz="32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zh-CN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①</a:t>
            </a:r>
            <a:r>
              <a:rPr lang="zh-CN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削实权：</a:t>
            </a:r>
            <a:r>
              <a:rPr lang="zh-CN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所有州直属中央；</a:t>
            </a:r>
            <a:r>
              <a:rPr lang="zh-CN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中央派文官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出任各州长官</a:t>
            </a:r>
            <a:r>
              <a:rPr lang="zh-CN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；</a:t>
            </a:r>
            <a:r>
              <a:rPr lang="zh-CN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设通判监督地方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，制约知州</a:t>
            </a:r>
            <a:r>
              <a:rPr lang="zh-CN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。</a:t>
            </a:r>
            <a:endParaRPr kumimoji="0" lang="zh-CN" sz="28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②</a:t>
            </a:r>
            <a:r>
              <a:rPr lang="zh-CN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制钱谷：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设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诸路转运司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统管地方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财政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，保证各州赋税绝大部分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上缴朝廷。（消除地方割据的经济基础）</a:t>
            </a:r>
            <a:endParaRPr kumimoji="0" lang="zh-CN" sz="28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③</a:t>
            </a:r>
            <a:r>
              <a:rPr lang="zh-CN" altLang="zh-CN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收精兵：“杯酒释兵权”，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将地方精锐部队编入禁军，定期更换驻地</a:t>
            </a:r>
            <a:r>
              <a:rPr lang="zh-CN" altLang="zh-CN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；</a:t>
            </a:r>
            <a:r>
              <a:rPr lang="zh-CN" altLang="en-US" sz="2800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（皇帝控制军权，防止地方拥兵作乱）</a:t>
            </a:r>
            <a:endParaRPr kumimoji="0" lang="zh-CN" sz="28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77470" y="102870"/>
            <a:ext cx="8980469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>
                <a:solidFill>
                  <a:srgbClr val="FF0000"/>
                </a:solidFill>
              </a:rPr>
              <a:t>一、宋</a:t>
            </a:r>
            <a:r>
              <a:rPr lang="zh-CN" altLang="en-US" sz="3200" smtClean="0">
                <a:solidFill>
                  <a:srgbClr val="FF0000"/>
                </a:solidFill>
              </a:rPr>
              <a:t>初君主专制中央集</a:t>
            </a:r>
            <a:r>
              <a:rPr lang="zh-CN" altLang="en-US" sz="3200">
                <a:solidFill>
                  <a:srgbClr val="FF0000"/>
                </a:solidFill>
              </a:rPr>
              <a:t>权的加</a:t>
            </a:r>
            <a:r>
              <a:rPr lang="zh-CN" altLang="en-US" sz="3200" smtClean="0">
                <a:solidFill>
                  <a:srgbClr val="FF0000"/>
                </a:solidFill>
              </a:rPr>
              <a:t>强</a:t>
            </a:r>
            <a:r>
              <a:rPr lang="en-US" altLang="zh-CN" sz="3200" smtClean="0">
                <a:solidFill>
                  <a:srgbClr val="FF0000"/>
                </a:solidFill>
              </a:rPr>
              <a:t>——</a:t>
            </a:r>
            <a:r>
              <a:rPr lang="zh-CN" altLang="en-US" sz="3200" smtClean="0">
                <a:solidFill>
                  <a:srgbClr val="FF0000"/>
                </a:solidFill>
              </a:rPr>
              <a:t>措施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文本框 80897"/>
          <p:cNvSpPr txBox="1"/>
          <p:nvPr/>
        </p:nvSpPr>
        <p:spPr>
          <a:xfrm>
            <a:off x="195916" y="474345"/>
            <a:ext cx="5720790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en-US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(2)</a:t>
            </a:r>
            <a:r>
              <a:rPr lang="en-US" sz="32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中央</a:t>
            </a:r>
            <a:r>
              <a:rPr lang="zh-CN" altLang="en-US" sz="3200" b="1" smtClean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：加强皇权削弱相权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80908" name="文本框 80907"/>
          <p:cNvSpPr txBox="1"/>
          <p:nvPr/>
        </p:nvSpPr>
        <p:spPr>
          <a:xfrm>
            <a:off x="6424483" y="357168"/>
            <a:ext cx="30238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（二府三司）</a:t>
            </a:r>
          </a:p>
        </p:txBody>
      </p:sp>
      <p:grpSp>
        <p:nvGrpSpPr>
          <p:cNvPr id="80901" name="组合 80900"/>
          <p:cNvGrpSpPr/>
          <p:nvPr/>
        </p:nvGrpSpPr>
        <p:grpSpPr>
          <a:xfrm>
            <a:off x="228600" y="1849120"/>
            <a:ext cx="2668905" cy="915035"/>
            <a:chOff x="-145" y="1191"/>
            <a:chExt cx="1681" cy="576"/>
          </a:xfrm>
        </p:grpSpPr>
        <p:sp>
          <p:nvSpPr>
            <p:cNvPr id="16389" name="文本框 80901"/>
            <p:cNvSpPr txBox="1"/>
            <p:nvPr/>
          </p:nvSpPr>
          <p:spPr>
            <a:xfrm>
              <a:off x="-145" y="1191"/>
              <a:ext cx="1481" cy="367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en-US" altLang="zh-CN" sz="32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en-US" altLang="zh-CN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r>
                <a:rPr lang="zh-CN" altLang="en-US" sz="3200" b="1" smtClean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“</a:t>
              </a:r>
              <a:r>
                <a:rPr lang="zh-CN" altLang="en-US" sz="3200" b="1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二府”</a:t>
              </a:r>
            </a:p>
          </p:txBody>
        </p:sp>
        <p:sp>
          <p:nvSpPr>
            <p:cNvPr id="16390" name="左大括号 80902"/>
            <p:cNvSpPr/>
            <p:nvPr/>
          </p:nvSpPr>
          <p:spPr>
            <a:xfrm>
              <a:off x="1440" y="1191"/>
              <a:ext cx="96" cy="576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0899" name="文本框 80898"/>
          <p:cNvSpPr txBox="1"/>
          <p:nvPr/>
        </p:nvSpPr>
        <p:spPr>
          <a:xfrm>
            <a:off x="2952115" y="1331427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>
                <a:latin typeface="Arial" pitchFamily="34" charset="0"/>
                <a:ea typeface="黑体" panose="02010609060101010101" pitchFamily="49" charset="-122"/>
              </a:rPr>
              <a:t>行政</a:t>
            </a:r>
            <a:r>
              <a:rPr lang="zh-CN" altLang="en-US" sz="2400" b="1">
                <a:latin typeface="Arial" pitchFamily="34" charset="0"/>
                <a:ea typeface="黑体" panose="02010609060101010101" pitchFamily="49" charset="-122"/>
              </a:rPr>
              <a:t>：</a:t>
            </a:r>
            <a:endParaRPr lang="zh-CN" altLang="en-US" sz="2800" b="1">
              <a:latin typeface="Arial" pitchFamily="34" charset="0"/>
              <a:ea typeface="黑体" panose="02010609060101010101" pitchFamily="49" charset="-122"/>
            </a:endParaRPr>
          </a:p>
        </p:txBody>
      </p:sp>
      <p:sp>
        <p:nvSpPr>
          <p:cNvPr id="80911" name="矩形 80910"/>
          <p:cNvSpPr/>
          <p:nvPr/>
        </p:nvSpPr>
        <p:spPr>
          <a:xfrm>
            <a:off x="4043120" y="1265330"/>
            <a:ext cx="6160661" cy="58477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中书门</a:t>
            </a:r>
            <a:r>
              <a:rPr lang="zh-CN" altLang="en-US" sz="3200" b="1" smtClean="0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下</a:t>
            </a:r>
            <a:r>
              <a:rPr lang="zh-CN" altLang="en-US" sz="2400" b="1" smtClean="0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（东府）</a:t>
            </a:r>
            <a:r>
              <a:rPr lang="en-US" altLang="zh-CN" sz="2400" b="1" smtClean="0">
                <a:latin typeface="Arial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2400" b="1">
                <a:latin typeface="Arial" pitchFamily="34" charset="0"/>
                <a:ea typeface="黑体" panose="02010609060101010101" pitchFamily="49" charset="-122"/>
              </a:rPr>
              <a:t>长官行使宰相职权</a:t>
            </a:r>
          </a:p>
        </p:txBody>
      </p:sp>
      <p:sp>
        <p:nvSpPr>
          <p:cNvPr id="80900" name="文本框 80899"/>
          <p:cNvSpPr txBox="1"/>
          <p:nvPr/>
        </p:nvSpPr>
        <p:spPr>
          <a:xfrm>
            <a:off x="2956560" y="2499360"/>
            <a:ext cx="10941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Arial" pitchFamily="34" charset="0"/>
                <a:ea typeface="黑体" panose="02010609060101010101" pitchFamily="49" charset="-122"/>
              </a:rPr>
              <a:t>军政</a:t>
            </a:r>
            <a:r>
              <a:rPr lang="zh-CN" altLang="en-US" sz="2400" b="1">
                <a:latin typeface="Arial" pitchFamily="34" charset="0"/>
                <a:ea typeface="黑体" panose="02010609060101010101" pitchFamily="49" charset="-122"/>
              </a:rPr>
              <a:t>：</a:t>
            </a:r>
            <a:endParaRPr lang="zh-CN" altLang="en-US" sz="2800" b="1">
              <a:latin typeface="Arial" pitchFamily="34" charset="0"/>
              <a:ea typeface="黑体" panose="02010609060101010101" pitchFamily="49" charset="-122"/>
            </a:endParaRPr>
          </a:p>
        </p:txBody>
      </p:sp>
      <p:sp>
        <p:nvSpPr>
          <p:cNvPr id="80912" name="矩形 80911"/>
          <p:cNvSpPr/>
          <p:nvPr/>
        </p:nvSpPr>
        <p:spPr>
          <a:xfrm>
            <a:off x="4010845" y="1994797"/>
            <a:ext cx="7944485" cy="160043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枢密</a:t>
            </a:r>
            <a:r>
              <a:rPr lang="zh-CN" altLang="en-US" sz="3200" b="1" smtClean="0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院</a:t>
            </a:r>
            <a:r>
              <a:rPr lang="zh-CN" altLang="en-US" sz="2400" b="1" smtClean="0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（西府）</a:t>
            </a:r>
            <a:r>
              <a:rPr lang="en-US" altLang="zh-CN" sz="2400" b="1" smtClean="0">
                <a:latin typeface="Arial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2400" b="1">
                <a:latin typeface="Arial" pitchFamily="34" charset="0"/>
                <a:ea typeface="黑体" panose="02010609060101010101" pitchFamily="49" charset="-122"/>
              </a:rPr>
              <a:t>长官枢密使，地位略低于宰相，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掌调兵权</a:t>
            </a:r>
            <a:r>
              <a:rPr lang="zh-CN" altLang="en-US" sz="2400" b="1" smtClean="0">
                <a:latin typeface="Arial" pitchFamily="34" charset="0"/>
                <a:ea typeface="黑体" panose="02010609060101010101" pitchFamily="49" charset="-122"/>
              </a:rPr>
              <a:t>。</a:t>
            </a:r>
            <a:endParaRPr lang="en-US" altLang="zh-CN" sz="2400" b="1" smtClean="0">
              <a:latin typeface="Arial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三       </a:t>
            </a:r>
            <a:r>
              <a:rPr lang="zh-CN" altLang="en-US" sz="2800" b="1">
                <a:solidFill>
                  <a:schemeClr val="tx2"/>
                </a:solidFill>
                <a:latin typeface="Arial" pitchFamily="34" charset="0"/>
                <a:ea typeface="黑体" panose="02010609060101010101" pitchFamily="49" charset="-122"/>
              </a:rPr>
              <a:t>衙</a:t>
            </a:r>
            <a:r>
              <a:rPr lang="en-US" altLang="zh-CN" sz="2400" b="1">
                <a:latin typeface="Arial" pitchFamily="34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sz="2400" b="1">
                <a:latin typeface="Arial" pitchFamily="34" charset="0"/>
                <a:ea typeface="黑体" panose="02010609060101010101" pitchFamily="49" charset="-122"/>
                <a:sym typeface="+mn-ea"/>
              </a:rPr>
              <a:t>禁军管理机构，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  <a:sym typeface="+mn-ea"/>
              </a:rPr>
              <a:t>掌统兵权。</a:t>
            </a:r>
          </a:p>
        </p:txBody>
      </p:sp>
      <p:sp>
        <p:nvSpPr>
          <p:cNvPr id="80904" name="文本框 80903"/>
          <p:cNvSpPr txBox="1"/>
          <p:nvPr/>
        </p:nvSpPr>
        <p:spPr>
          <a:xfrm>
            <a:off x="217842" y="3612776"/>
            <a:ext cx="4424680" cy="1076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增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参知政事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为副相，分割宰相的</a:t>
            </a:r>
            <a:r>
              <a:rPr lang="zh-CN" altLang="en-US" sz="3200" b="1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行政权</a:t>
            </a:r>
          </a:p>
        </p:txBody>
      </p:sp>
      <p:sp>
        <p:nvSpPr>
          <p:cNvPr id="80905" name="文本框 80904"/>
          <p:cNvSpPr txBox="1"/>
          <p:nvPr/>
        </p:nvSpPr>
        <p:spPr>
          <a:xfrm>
            <a:off x="228600" y="5373688"/>
            <a:ext cx="4703763" cy="1076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smtClean="0">
                <a:latin typeface="黑体" panose="02010609060101010101" pitchFamily="49" charset="-122"/>
                <a:ea typeface="黑体" panose="02010609060101010101" pitchFamily="49" charset="-122"/>
              </a:rPr>
              <a:t>设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三司使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管理财政，分割宰相的</a:t>
            </a:r>
            <a:r>
              <a:rPr lang="zh-CN" altLang="en-US" sz="3200" b="1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财权</a:t>
            </a:r>
          </a:p>
        </p:txBody>
      </p:sp>
      <p:sp>
        <p:nvSpPr>
          <p:cNvPr id="80907" name="右大括号 80906"/>
          <p:cNvSpPr/>
          <p:nvPr/>
        </p:nvSpPr>
        <p:spPr>
          <a:xfrm>
            <a:off x="5191125" y="4102418"/>
            <a:ext cx="142875" cy="2087562"/>
          </a:xfrm>
          <a:prstGeom prst="rightBrace">
            <a:avLst>
              <a:gd name="adj1" fmla="val 12162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80909" name="矩形 80908"/>
          <p:cNvSpPr/>
          <p:nvPr/>
        </p:nvSpPr>
        <p:spPr>
          <a:xfrm>
            <a:off x="5436235" y="4881880"/>
            <a:ext cx="1758950" cy="5286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latin typeface="Arial" pitchFamily="34" charset="0"/>
                <a:ea typeface="黑体" panose="02010609060101010101" pitchFamily="49" charset="-122"/>
              </a:rPr>
              <a:t>削弱相权</a:t>
            </a:r>
          </a:p>
        </p:txBody>
      </p:sp>
      <p:sp>
        <p:nvSpPr>
          <p:cNvPr id="80910" name="直接连接符 80909"/>
          <p:cNvSpPr/>
          <p:nvPr/>
        </p:nvSpPr>
        <p:spPr>
          <a:xfrm>
            <a:off x="7297420" y="5138420"/>
            <a:ext cx="533400" cy="0"/>
          </a:xfrm>
          <a:prstGeom prst="line">
            <a:avLst/>
          </a:prstGeom>
          <a:ln w="603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80906" name="文本框 80905"/>
          <p:cNvSpPr txBox="1"/>
          <p:nvPr/>
        </p:nvSpPr>
        <p:spPr>
          <a:xfrm>
            <a:off x="8034655" y="4851718"/>
            <a:ext cx="1654175" cy="52197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 b="1" u="heavy">
                <a:latin typeface="Arial" pitchFamily="34" charset="0"/>
                <a:ea typeface="黑体" panose="02010609060101010101" pitchFamily="49" charset="-122"/>
              </a:rPr>
              <a:t>加强</a:t>
            </a:r>
            <a:r>
              <a:rPr lang="zh-CN" altLang="en-US" sz="2800" b="1">
                <a:latin typeface="Arial" pitchFamily="34" charset="0"/>
                <a:ea typeface="黑体" panose="02010609060101010101" pitchFamily="49" charset="-122"/>
              </a:rPr>
              <a:t>皇权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9" grpId="0"/>
      <p:bldP spid="8090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6545" y="1113119"/>
            <a:ext cx="10852237" cy="5041355"/>
          </a:xfrm>
        </p:spPr>
        <p:txBody>
          <a:bodyPr/>
          <a:lstStyle/>
          <a:p>
            <a:pPr lvl="0">
              <a:buNone/>
            </a:pPr>
            <a:r>
              <a:rPr lang="zh-CN" altLang="en-US" sz="2800" b="1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（</a:t>
            </a:r>
            <a:r>
              <a:rPr lang="en-US" altLang="zh-CN" sz="2800" b="1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1</a:t>
            </a:r>
            <a:r>
              <a:rPr lang="zh-CN" altLang="en-US" sz="2800" b="1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）地方：加强中央集权，削弱地方权力</a:t>
            </a:r>
            <a:endParaRPr lang="en-US" altLang="zh-CN" sz="2800" b="1" smtClean="0">
              <a:solidFill>
                <a:srgbClr val="FF0000"/>
              </a:solidFill>
              <a:latin typeface="+mn-ea"/>
              <a:cs typeface="Times New Roman" pitchFamily="18" charset="0"/>
            </a:endParaRPr>
          </a:p>
          <a:p>
            <a:pPr>
              <a:buNone/>
            </a:pPr>
            <a:r>
              <a:rPr lang="en-US" altLang="zh-CN" sz="2800" b="1" smtClean="0">
                <a:solidFill>
                  <a:srgbClr val="FF0000"/>
                </a:solidFill>
                <a:latin typeface="+mn-ea"/>
              </a:rPr>
              <a:t> (2)中央</a:t>
            </a:r>
            <a:r>
              <a:rPr lang="zh-CN" altLang="en-US" sz="2800" b="1" smtClean="0">
                <a:solidFill>
                  <a:srgbClr val="FF0000"/>
                </a:solidFill>
                <a:latin typeface="+mn-ea"/>
              </a:rPr>
              <a:t>：加强皇权，削弱相权</a:t>
            </a:r>
            <a:endParaRPr lang="en-US" altLang="zh-CN" sz="2800" b="1" smtClean="0">
              <a:solidFill>
                <a:srgbClr val="FF0000"/>
              </a:solidFill>
              <a:latin typeface="+mn-ea"/>
            </a:endParaRPr>
          </a:p>
          <a:p>
            <a:pPr>
              <a:buNone/>
            </a:pPr>
            <a:r>
              <a:rPr lang="zh-CN" altLang="en-US" sz="2800" b="1" smtClean="0">
                <a:solidFill>
                  <a:srgbClr val="FF0000"/>
                </a:solidFill>
              </a:rPr>
              <a:t>（</a:t>
            </a:r>
            <a:r>
              <a:rPr lang="en-US" altLang="zh-CN" sz="2800" b="1" smtClean="0">
                <a:solidFill>
                  <a:srgbClr val="FF0000"/>
                </a:solidFill>
              </a:rPr>
              <a:t>3</a:t>
            </a:r>
            <a:r>
              <a:rPr lang="zh-CN" altLang="en-US" sz="2800" b="1" smtClean="0">
                <a:solidFill>
                  <a:srgbClr val="FF0000"/>
                </a:solidFill>
              </a:rPr>
              <a:t>）抑制武将势力：崇文抑武</a:t>
            </a:r>
            <a:endParaRPr lang="en-US" altLang="zh-CN" sz="2800" b="1" smtClean="0">
              <a:solidFill>
                <a:srgbClr val="FF0000"/>
              </a:solidFill>
            </a:endParaRPr>
          </a:p>
          <a:p>
            <a:r>
              <a:rPr lang="zh-CN" altLang="en-US" sz="2800" b="1" smtClean="0">
                <a:solidFill>
                  <a:srgbClr val="FF0000"/>
                </a:solidFill>
              </a:rPr>
              <a:t>罢免宿将兵权，用文官担任枢密院长官，大力提倡文治，扩大科举规模，抬高文官和士人的地位。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7470" y="102870"/>
            <a:ext cx="8980469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>
                <a:solidFill>
                  <a:srgbClr val="FF0000"/>
                </a:solidFill>
              </a:rPr>
              <a:t>一、宋</a:t>
            </a:r>
            <a:r>
              <a:rPr lang="zh-CN" altLang="en-US" sz="3200" smtClean="0">
                <a:solidFill>
                  <a:srgbClr val="FF0000"/>
                </a:solidFill>
              </a:rPr>
              <a:t>初君主专制中央集</a:t>
            </a:r>
            <a:r>
              <a:rPr lang="zh-CN" altLang="en-US" sz="3200">
                <a:solidFill>
                  <a:srgbClr val="FF0000"/>
                </a:solidFill>
              </a:rPr>
              <a:t>权的加</a:t>
            </a:r>
            <a:r>
              <a:rPr lang="zh-CN" altLang="en-US" sz="3200" smtClean="0">
                <a:solidFill>
                  <a:srgbClr val="FF0000"/>
                </a:solidFill>
              </a:rPr>
              <a:t>强</a:t>
            </a:r>
            <a:r>
              <a:rPr lang="en-US" altLang="zh-CN" sz="3200" smtClean="0">
                <a:solidFill>
                  <a:srgbClr val="FF0000"/>
                </a:solidFill>
              </a:rPr>
              <a:t>——</a:t>
            </a:r>
            <a:r>
              <a:rPr lang="zh-CN" altLang="en-US" sz="3200" smtClean="0">
                <a:solidFill>
                  <a:srgbClr val="FF0000"/>
                </a:solidFill>
              </a:rPr>
              <a:t>措施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87794" y="3856150"/>
            <a:ext cx="11042649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③为抑制武将的权力，重用文</a:t>
            </a:r>
            <a:r>
              <a:rPr kumimoji="1"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官</a:t>
            </a:r>
            <a:r>
              <a:rPr kumimoji="1"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重文轻武；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51554" y="2486231"/>
            <a:ext cx="12040446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②分散各级机构的权力，相互牵</a:t>
            </a:r>
            <a:r>
              <a:rPr kumimoji="1"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制</a:t>
            </a:r>
            <a:r>
              <a:rPr kumimoji="1"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分化事权</a:t>
            </a:r>
            <a:r>
              <a:rPr kumimoji="1"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，内外相制，削弱相权，加强皇权；</a:t>
            </a:r>
            <a:endParaRPr kumimoji="1"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39184" y="1359125"/>
            <a:ext cx="11952816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①加强中央对地方的控</a:t>
            </a:r>
            <a:r>
              <a:rPr kumimoji="1" lang="zh-CN" altLang="en-US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制</a:t>
            </a:r>
            <a:r>
              <a:rPr kumimoji="1" lang="en-US" altLang="zh-CN" sz="36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 ——</a:t>
            </a:r>
            <a:r>
              <a:rPr kumimoji="1"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强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干弱枝，守内虚外；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27052" y="1341438"/>
            <a:ext cx="10850033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    </a:t>
            </a:r>
            <a:endParaRPr kumimoji="1" lang="zh-CN" altLang="en-US" sz="2800" b="1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183826" y="148162"/>
            <a:ext cx="11585040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 b="1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观察教材</a:t>
            </a:r>
            <a:r>
              <a:rPr kumimoji="1" lang="en-US" altLang="zh-CN" sz="3200" b="1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50</a:t>
            </a:r>
            <a:r>
              <a:rPr kumimoji="1" lang="zh-CN" altLang="en-US" sz="3200" b="1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页最上面北宋中央和地方权力分配示意图，归纳宋初加强君主专制中央集权的特点：</a:t>
            </a:r>
            <a:endParaRPr kumimoji="1" lang="zh-CN" altLang="en-US" sz="3200" b="1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  <p:bldP spid="17412" grpId="1" build="p"/>
      <p:bldP spid="17414" grpId="2" build="p"/>
      <p:bldP spid="17416" grpId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441064" y="829310"/>
            <a:ext cx="10863206" cy="32316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endParaRPr lang="en-US" sz="1200" b="0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355600"/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积</a:t>
            </a:r>
            <a:r>
              <a:rPr lang="zh-CN" altLang="en-US" sz="3200" b="1" smtClean="0">
                <a:latin typeface="Times New Roman" panose="02020603050405020304" charset="0"/>
                <a:ea typeface="宋体" panose="02010600030101010101" pitchFamily="2" charset="-122"/>
              </a:rPr>
              <a:t>极：</a:t>
            </a:r>
            <a:r>
              <a:rPr lang="zh-CN" sz="3200" b="1" smtClean="0">
                <a:ea typeface="宋体" panose="02010600030101010101" pitchFamily="2" charset="-122"/>
              </a:rPr>
              <a:t>有</a:t>
            </a:r>
            <a:r>
              <a:rPr lang="zh-CN" sz="3200" b="1">
                <a:ea typeface="宋体" panose="02010600030101010101" pitchFamily="2" charset="-122"/>
              </a:rPr>
              <a:t>效地预防了内部动乱因素，巩固了国家的统一和安定，强化了专制集权。</a:t>
            </a:r>
            <a:endParaRPr lang="zh-CN" sz="3200" b="0">
              <a:ea typeface="宋体" panose="02010600030101010101" pitchFamily="2" charset="-122"/>
            </a:endParaRPr>
          </a:p>
          <a:p>
            <a:pPr indent="355600"/>
            <a:endParaRPr lang="en-US" sz="3200" b="0">
              <a:latin typeface="Times New Roman" panose="02020603050405020304" charset="0"/>
              <a:ea typeface="宋体" panose="02010600030101010101" pitchFamily="2" charset="-122"/>
            </a:endParaRPr>
          </a:p>
          <a:p>
            <a:r>
              <a:rPr lang="zh-CN" altLang="en-US" sz="3200" b="1" smtClean="0">
                <a:latin typeface="Times New Roman" panose="02020603050405020304" charset="0"/>
                <a:ea typeface="宋体" panose="02010600030101010101" pitchFamily="2" charset="-122"/>
              </a:rPr>
              <a:t>消极：</a:t>
            </a:r>
            <a:r>
              <a:rPr lang="zh-CN" sz="3200" b="1" smtClean="0">
                <a:ea typeface="宋体" panose="02010600030101010101" pitchFamily="2" charset="-122"/>
              </a:rPr>
              <a:t>制</a:t>
            </a:r>
            <a:r>
              <a:rPr lang="zh-CN" sz="3200" b="1">
                <a:ea typeface="宋体" panose="02010600030101010101" pitchFamily="2" charset="-122"/>
              </a:rPr>
              <a:t>度过于僵化，权力分割过细，也影响了行政效率，助长了因循保守的政治风气</a:t>
            </a:r>
            <a:r>
              <a:rPr lang="zh-CN" sz="3200" b="1" smtClean="0">
                <a:ea typeface="宋体" panose="02010600030101010101" pitchFamily="2" charset="-122"/>
              </a:rPr>
              <a:t>。</a:t>
            </a: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</a:rPr>
              <a:t>形成“三冗”局面，引发财政危机，为北宋埋下积贫积弱的祸根。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77470" y="102870"/>
            <a:ext cx="8980469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>
                <a:solidFill>
                  <a:srgbClr val="FF0000"/>
                </a:solidFill>
              </a:rPr>
              <a:t>一、宋</a:t>
            </a:r>
            <a:r>
              <a:rPr lang="zh-CN" altLang="en-US" sz="3200" smtClean="0">
                <a:solidFill>
                  <a:srgbClr val="FF0000"/>
                </a:solidFill>
              </a:rPr>
              <a:t>初君主专制中央集</a:t>
            </a:r>
            <a:r>
              <a:rPr lang="zh-CN" altLang="en-US" sz="3200">
                <a:solidFill>
                  <a:srgbClr val="FF0000"/>
                </a:solidFill>
              </a:rPr>
              <a:t>权的加</a:t>
            </a:r>
            <a:r>
              <a:rPr lang="zh-CN" altLang="en-US" sz="3200" smtClean="0">
                <a:solidFill>
                  <a:srgbClr val="FF0000"/>
                </a:solidFill>
              </a:rPr>
              <a:t>强</a:t>
            </a:r>
            <a:r>
              <a:rPr lang="en-US" altLang="zh-CN" sz="3200" smtClean="0">
                <a:solidFill>
                  <a:srgbClr val="FF0000"/>
                </a:solidFill>
              </a:rPr>
              <a:t>——</a:t>
            </a:r>
            <a:r>
              <a:rPr lang="zh-CN" altLang="en-US" sz="3200" smtClean="0">
                <a:solidFill>
                  <a:srgbClr val="FF0000"/>
                </a:solidFill>
              </a:rPr>
              <a:t>影响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54156" y="0"/>
            <a:ext cx="55695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</a:rPr>
              <a:t>二、边防压力与财政危</a:t>
            </a:r>
            <a:r>
              <a:rPr lang="zh-CN" altLang="en-US" sz="3200" smtClean="0">
                <a:solidFill>
                  <a:srgbClr val="FF0000"/>
                </a:solidFill>
              </a:rPr>
              <a:t>机</a:t>
            </a:r>
            <a:endParaRPr lang="en-US" altLang="zh-CN" sz="3200" smtClean="0">
              <a:solidFill>
                <a:srgbClr val="FF0000"/>
              </a:solidFill>
            </a:endParaRPr>
          </a:p>
          <a:p>
            <a:r>
              <a:rPr lang="zh-CN" altLang="en-US" sz="3200" smtClean="0">
                <a:solidFill>
                  <a:srgbClr val="FF0000"/>
                </a:solidFill>
              </a:rPr>
              <a:t>（一）边防压力</a:t>
            </a:r>
            <a:endParaRPr lang="en-US" altLang="zh-CN" sz="3200" smtClean="0">
              <a:solidFill>
                <a:srgbClr val="FF0000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025843" y="1310154"/>
          <a:ext cx="8437880" cy="3987165"/>
        </p:xfrm>
        <a:graphic>
          <a:graphicData uri="http://schemas.openxmlformats.org/drawingml/2006/table">
            <a:tbl>
              <a:tblPr firstRow="1" firstCol="1">
                <a:tableStyleId>{74C1A8A3-306A-4EB7-A6B1-4F7E0EB9C5D6}</a:tableStyleId>
              </a:tblPr>
              <a:tblGrid>
                <a:gridCol w="1909445"/>
                <a:gridCol w="2600325"/>
                <a:gridCol w="2082800"/>
                <a:gridCol w="1845310"/>
              </a:tblGrid>
              <a:tr h="61468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uFillTx/>
                          <a:latin typeface="黑体" panose="02010600030101010101" charset="-122"/>
                          <a:ea typeface="黑体" panose="02010600030101010101" charset="-122"/>
                        </a:rPr>
                        <a:t>民族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契丹族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汉族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党项族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5937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uFillTx/>
                          <a:latin typeface="黑体" panose="02010600030101010101" charset="-122"/>
                          <a:ea typeface="黑体" panose="02010600030101010101" charset="-122"/>
                        </a:rPr>
                        <a:t>政权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辽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北宋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 smtClean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西夏</a:t>
                      </a:r>
                      <a:endParaRPr lang="zh-CN" altLang="en-US" sz="3200" b="0">
                        <a:solidFill>
                          <a:schemeClr val="tx1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5937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时间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916</a:t>
                      </a: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3200" b="0" smtClean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960</a:t>
                      </a:r>
                      <a:r>
                        <a:rPr lang="zh-CN" altLang="en-US" sz="3200" b="0" smtClean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年</a:t>
                      </a:r>
                      <a:endParaRPr lang="zh-CN" altLang="en-US" sz="3200" b="0">
                        <a:solidFill>
                          <a:schemeClr val="tx1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1038</a:t>
                      </a: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年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60579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建立者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endParaRPr lang="zh-CN" altLang="en-US" sz="3200" b="0">
                        <a:solidFill>
                          <a:schemeClr val="tx1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赵匡胤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元昊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57277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都城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上京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东京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兴庆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10064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重大事件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endParaRPr lang="zh-CN" altLang="en-US" sz="3200" b="0">
                        <a:solidFill>
                          <a:schemeClr val="tx1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陈桥兵变重文轻武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3200" b="0">
                          <a:solidFill>
                            <a:schemeClr val="tx1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宋夏议和</a:t>
                      </a:r>
                    </a:p>
                  </a:txBody>
                  <a:tcPr marL="0" marR="0" marT="0" marB="1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3273088" y="4567873"/>
            <a:ext cx="18161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澶渊之盟</a:t>
            </a:r>
          </a:p>
        </p:txBody>
      </p:sp>
      <p:sp>
        <p:nvSpPr>
          <p:cNvPr id="9" name="文本框 2"/>
          <p:cNvSpPr txBox="1">
            <a:spLocks noChangeArrowheads="1"/>
          </p:cNvSpPr>
          <p:nvPr/>
        </p:nvSpPr>
        <p:spPr bwMode="auto">
          <a:xfrm>
            <a:off x="3104813" y="3185160"/>
            <a:ext cx="22971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耶律阿保机</a:t>
            </a:r>
          </a:p>
        </p:txBody>
      </p:sp>
      <p:pic>
        <p:nvPicPr>
          <p:cNvPr id="6" name="内容占位符 3"/>
          <p:cNvPicPr>
            <a:picLocks noChangeAspect="1"/>
          </p:cNvPicPr>
          <p:nvPr/>
        </p:nvPicPr>
        <p:blipFill>
          <a:blip r:embed="rId3"/>
          <a:srcRect l="18807" t="19628" r="31555" b="5363"/>
          <a:stretch>
            <a:fillRect/>
          </a:stretch>
        </p:blipFill>
        <p:spPr>
          <a:xfrm>
            <a:off x="1183341" y="1112632"/>
            <a:ext cx="7816850" cy="53632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1"/>
      <p:bldP spid="8" grpId="2"/>
      <p:bldP spid="9" grpId="3"/>
      <p:bldP spid="9" grpId="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530" y="2075815"/>
            <a:ext cx="6334125" cy="334327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1415" y="571500"/>
            <a:ext cx="3879215" cy="571563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57530" y="1075055"/>
            <a:ext cx="37490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</a:rPr>
              <a:t>1</a:t>
            </a:r>
            <a:r>
              <a:rPr lang="en-US" sz="3200">
                <a:solidFill>
                  <a:srgbClr val="FF0000"/>
                </a:solidFill>
              </a:rPr>
              <a:t>.</a:t>
            </a:r>
            <a:r>
              <a:rPr lang="zh-CN" altLang="en-US" sz="3200" smtClean="0">
                <a:solidFill>
                  <a:srgbClr val="FF0000"/>
                </a:solidFill>
              </a:rPr>
              <a:t>辽</a:t>
            </a:r>
            <a:r>
              <a:rPr lang="zh-CN" altLang="en-US" sz="3200">
                <a:solidFill>
                  <a:srgbClr val="FF0000"/>
                </a:solidFill>
              </a:rPr>
              <a:t>宋的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战</a:t>
            </a:r>
            <a:r>
              <a:rPr lang="zh-CN" altLang="en-US" sz="3200">
                <a:solidFill>
                  <a:srgbClr val="FF0000"/>
                </a:solidFill>
              </a:rPr>
              <a:t>与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和</a:t>
            </a:r>
          </a:p>
        </p:txBody>
      </p:sp>
      <p:sp>
        <p:nvSpPr>
          <p:cNvPr id="5" name="矩形 4"/>
          <p:cNvSpPr/>
          <p:nvPr/>
        </p:nvSpPr>
        <p:spPr>
          <a:xfrm>
            <a:off x="623753" y="232193"/>
            <a:ext cx="30572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smtClean="0">
                <a:solidFill>
                  <a:srgbClr val="FF0000"/>
                </a:solidFill>
              </a:rPr>
              <a:t>（一）边防压力</a:t>
            </a:r>
            <a:endParaRPr lang="en-US" altLang="zh-CN" sz="32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87985" y="428625"/>
            <a:ext cx="6590030" cy="60007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/>
              <a:t>1</a:t>
            </a:r>
            <a:r>
              <a:rPr lang="zh-CN" altLang="en-US" sz="3200" smtClean="0"/>
              <a:t>）宋</a:t>
            </a:r>
            <a:r>
              <a:rPr lang="zh-CN" altLang="en-US" sz="3200"/>
              <a:t>辽</a:t>
            </a:r>
            <a:r>
              <a:rPr lang="zh-CN" altLang="en-US" sz="3200">
                <a:solidFill>
                  <a:srgbClr val="FF0000"/>
                </a:solidFill>
              </a:rPr>
              <a:t>为兄弟之国</a:t>
            </a:r>
            <a:r>
              <a:rPr lang="zh-CN" altLang="en-US" sz="3200"/>
              <a:t>，辽圣宗年幼，称宋真宗为兄，后世仍以齿论。</a:t>
            </a:r>
          </a:p>
          <a:p>
            <a:r>
              <a:rPr lang="en-US" altLang="zh-CN" sz="3200"/>
              <a:t>2</a:t>
            </a:r>
            <a:r>
              <a:rPr lang="zh-CN" altLang="en-US" sz="3200" smtClean="0"/>
              <a:t>）宋</a:t>
            </a:r>
            <a:r>
              <a:rPr lang="zh-CN" altLang="en-US" sz="3200"/>
              <a:t>辽</a:t>
            </a:r>
            <a:r>
              <a:rPr lang="zh-CN" altLang="en-US" sz="3200">
                <a:solidFill>
                  <a:srgbClr val="FF0000"/>
                </a:solidFill>
              </a:rPr>
              <a:t>维持已有边界</a:t>
            </a:r>
            <a:r>
              <a:rPr lang="zh-CN" altLang="en-US" sz="3200"/>
              <a:t>。以白沟河为界（辽放弃遂城及涿、瀛、莫三州），双方撤兵；此后凡有越界盗贼逃犯，彼此不得停匿；两朝沿边城池，一切如常，不得创筑城隍。</a:t>
            </a:r>
          </a:p>
          <a:p>
            <a:r>
              <a:rPr lang="en-US" altLang="zh-CN" sz="3200"/>
              <a:t>3</a:t>
            </a:r>
            <a:r>
              <a:rPr lang="zh-CN" altLang="en-US" sz="3200" smtClean="0"/>
              <a:t>）</a:t>
            </a:r>
            <a:r>
              <a:rPr lang="zh-CN" altLang="en-US" sz="3200" smtClean="0">
                <a:solidFill>
                  <a:srgbClr val="FF0000"/>
                </a:solidFill>
              </a:rPr>
              <a:t>宋</a:t>
            </a:r>
            <a:r>
              <a:rPr lang="zh-CN" altLang="en-US" sz="3200">
                <a:solidFill>
                  <a:srgbClr val="FF0000"/>
                </a:solidFill>
              </a:rPr>
              <a:t>每年向辽提供</a:t>
            </a:r>
            <a:r>
              <a:rPr lang="zh-CN" altLang="en-US" sz="3200"/>
              <a:t>“助军旅之费”银十万两，绢二十万匹，至雄州交割，称为</a:t>
            </a:r>
            <a:r>
              <a:rPr lang="en-US" altLang="zh-CN" sz="3200"/>
              <a:t>“</a:t>
            </a:r>
            <a:r>
              <a:rPr lang="zh-CN" altLang="en-US" sz="3200">
                <a:solidFill>
                  <a:srgbClr val="FF0000"/>
                </a:solidFill>
              </a:rPr>
              <a:t>岁币</a:t>
            </a:r>
            <a:r>
              <a:rPr lang="en-US" altLang="zh-CN" sz="3200"/>
              <a:t>”</a:t>
            </a:r>
            <a:r>
              <a:rPr lang="zh-CN" altLang="en-US" sz="3200"/>
              <a:t>。</a:t>
            </a:r>
          </a:p>
          <a:p>
            <a:r>
              <a:rPr lang="en-US" altLang="zh-CN" sz="3200"/>
              <a:t>4</a:t>
            </a:r>
            <a:r>
              <a:rPr lang="zh-CN" altLang="en-US" sz="3200" smtClean="0"/>
              <a:t>）</a:t>
            </a:r>
            <a:r>
              <a:rPr lang="zh-CN" altLang="en-US" sz="3200" smtClean="0">
                <a:solidFill>
                  <a:srgbClr val="FF0000"/>
                </a:solidFill>
              </a:rPr>
              <a:t>双</a:t>
            </a:r>
            <a:r>
              <a:rPr lang="zh-CN" altLang="en-US" sz="3200">
                <a:solidFill>
                  <a:srgbClr val="FF0000"/>
                </a:solidFill>
              </a:rPr>
              <a:t>方于边境设置榷场，开展互市贸易。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8015" y="1447165"/>
            <a:ext cx="4800600" cy="382206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15" y="1602740"/>
            <a:ext cx="6316345" cy="43459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67005" y="554990"/>
            <a:ext cx="45008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FF0000"/>
                </a:solidFill>
              </a:rPr>
              <a:t>2</a:t>
            </a:r>
            <a:r>
              <a:rPr lang="en-US" sz="3200">
                <a:solidFill>
                  <a:srgbClr val="FF0000"/>
                </a:solidFill>
              </a:rPr>
              <a:t>.</a:t>
            </a:r>
            <a:r>
              <a:rPr lang="zh-CN" altLang="en-US" sz="3200" smtClean="0">
                <a:solidFill>
                  <a:srgbClr val="FF0000"/>
                </a:solidFill>
              </a:rPr>
              <a:t>宋</a:t>
            </a:r>
            <a:r>
              <a:rPr lang="zh-CN" altLang="en-US" sz="3200">
                <a:solidFill>
                  <a:srgbClr val="FF0000"/>
                </a:solidFill>
              </a:rPr>
              <a:t>、西夏的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战</a:t>
            </a:r>
            <a:r>
              <a:rPr lang="zh-CN" altLang="en-US" sz="3200">
                <a:solidFill>
                  <a:srgbClr val="FF0000"/>
                </a:solidFill>
              </a:rPr>
              <a:t>与</a:t>
            </a:r>
            <a:r>
              <a:rPr lang="zh-CN" altLang="en-US" sz="3200">
                <a:solidFill>
                  <a:srgbClr val="FF0000"/>
                </a:solidFill>
                <a:sym typeface="+mn-ea"/>
              </a:rPr>
              <a:t>和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7084695" y="1602740"/>
            <a:ext cx="423100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55600"/>
            <a:r>
              <a:rPr lang="zh-CN" sz="3200" b="1">
                <a:ea typeface="宋体" panose="02010600030101010101" pitchFamily="2" charset="-122"/>
              </a:rPr>
              <a:t>宋夏和议：</a:t>
            </a:r>
          </a:p>
          <a:p>
            <a:pPr indent="355600"/>
            <a:endParaRPr lang="zh-CN" sz="3200" b="1">
              <a:ea typeface="宋体" panose="02010600030101010101" pitchFamily="2" charset="-122"/>
            </a:endParaRPr>
          </a:p>
          <a:p>
            <a:pPr indent="355600"/>
            <a:r>
              <a:rPr lang="zh-CN" sz="3200" b="1">
                <a:ea typeface="宋体" panose="02010600030101010101" pitchFamily="2" charset="-122"/>
              </a:rPr>
              <a:t>西夏保持帝号，同时向北宋称臣，北宋每年送给西夏钱物，称为</a:t>
            </a:r>
            <a:r>
              <a:rPr lang="en-US" sz="3200" b="1" u="sng">
                <a:latin typeface="宋体" panose="02010600030101010101" pitchFamily="2" charset="-122"/>
                <a:cs typeface="Times New Roman" panose="02020603050405020304" charset="0"/>
              </a:rPr>
              <a:t>“</a:t>
            </a:r>
            <a:r>
              <a:rPr lang="zh-CN" sz="3200" b="1" u="sng">
                <a:ea typeface="宋体" panose="02010600030101010101" pitchFamily="2" charset="-122"/>
              </a:rPr>
              <a:t>岁赐</a:t>
            </a:r>
            <a:r>
              <a:rPr lang="en-US" sz="3200" b="1" u="sng">
                <a:latin typeface="宋体" panose="02010600030101010101" pitchFamily="2" charset="-122"/>
                <a:cs typeface="Times New Roman" panose="02020603050405020304" charset="0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。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35" name="矩形 4167"/>
          <p:cNvSpPr/>
          <p:nvPr/>
        </p:nvSpPr>
        <p:spPr>
          <a:xfrm>
            <a:off x="761327" y="860163"/>
            <a:ext cx="10953751" cy="58477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3200" b="1" smtClean="0">
                <a:latin typeface="Arial" pitchFamily="34" charset="0"/>
                <a:ea typeface="宋体" panose="02010600030101010101" pitchFamily="2" charset="-122"/>
              </a:rPr>
              <a:t>阅读教材</a:t>
            </a:r>
            <a:r>
              <a:rPr lang="en-US" altLang="zh-CN" sz="3200" b="1" smtClean="0">
                <a:latin typeface="Arial" pitchFamily="34" charset="0"/>
                <a:ea typeface="宋体" panose="02010600030101010101" pitchFamily="2" charset="-122"/>
              </a:rPr>
              <a:t>51</a:t>
            </a:r>
            <a:r>
              <a:rPr lang="zh-CN" altLang="en-US" sz="3200" b="1" smtClean="0">
                <a:latin typeface="Arial" pitchFamily="34" charset="0"/>
                <a:ea typeface="宋体" panose="02010600030101010101" pitchFamily="2" charset="-122"/>
              </a:rPr>
              <a:t>页，第二段，总结北宋财政危机的表现</a:t>
            </a:r>
            <a:endParaRPr lang="zh-CN" altLang="en-US" sz="3200" b="1"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3715" y="250190"/>
            <a:ext cx="45008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solidFill>
                  <a:srgbClr val="FF0000"/>
                </a:solidFill>
              </a:rPr>
              <a:t>（二）北</a:t>
            </a:r>
            <a:r>
              <a:rPr lang="zh-CN" altLang="en-US" sz="3200">
                <a:solidFill>
                  <a:srgbClr val="FF0000"/>
                </a:solidFill>
              </a:rPr>
              <a:t>宋的财政危机</a:t>
            </a:r>
            <a:endParaRPr lang="zh-CN" altLang="en-US" sz="3200">
              <a:solidFill>
                <a:srgbClr val="FF0000"/>
              </a:solidFill>
              <a:sym typeface="+mn-ea"/>
            </a:endParaRPr>
          </a:p>
        </p:txBody>
      </p:sp>
      <p:graphicFrame>
        <p:nvGraphicFramePr>
          <p:cNvPr id="7" name="图示 6"/>
          <p:cNvGraphicFramePr/>
          <p:nvPr/>
        </p:nvGraphicFramePr>
        <p:xfrm>
          <a:off x="0" y="1989774"/>
          <a:ext cx="7366833" cy="3987245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aphicFrame>
        <p:nvGraphicFramePr>
          <p:cNvPr id="5" name="图示 4"/>
          <p:cNvGraphicFramePr/>
          <p:nvPr/>
        </p:nvGraphicFramePr>
        <p:xfrm>
          <a:off x="6250194" y="2517289"/>
          <a:ext cx="4479962" cy="3502709"/>
        </p:xfrm>
        <a:graphic>
          <a:graphicData uri="http://schemas.openxmlformats.org/drawingml/2006/diagram">
            <dgm:relIds xmlns:dgm="http://schemas.openxmlformats.org/drawingml/2006/diagram" r:dm="rId8" r:lo="rId9" r:qs="rId10" r:cs="rId11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20883" name="表格 120882"/>
          <p:cNvGraphicFramePr>
            <a:graphicFrameLocks noGrp="1"/>
          </p:cNvGraphicFramePr>
          <p:nvPr/>
        </p:nvGraphicFramePr>
        <p:xfrm>
          <a:off x="890905" y="1047433"/>
          <a:ext cx="10409555" cy="5559108"/>
        </p:xfrm>
        <a:graphic>
          <a:graphicData uri="http://schemas.openxmlformats.org/drawingml/2006/table">
            <a:tbl>
              <a:tblPr/>
              <a:tblGrid>
                <a:gridCol w="964565"/>
                <a:gridCol w="3098800"/>
                <a:gridCol w="3260725"/>
                <a:gridCol w="3085465"/>
              </a:tblGrid>
              <a:tr h="518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FF0000"/>
                          </a:solidFill>
                        </a:rPr>
                        <a:t>“</a:t>
                      </a:r>
                      <a:r>
                        <a:rPr lang="zh-CN" altLang="en-US" b="1">
                          <a:solidFill>
                            <a:srgbClr val="FF0000"/>
                          </a:solidFill>
                        </a:rPr>
                        <a:t>冗兵”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FF0000"/>
                          </a:solidFill>
                        </a:rPr>
                        <a:t>“</a:t>
                      </a:r>
                      <a:r>
                        <a:rPr lang="zh-CN" altLang="en-US" b="1">
                          <a:solidFill>
                            <a:srgbClr val="FF0000"/>
                          </a:solidFill>
                        </a:rPr>
                        <a:t>冗官”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FF0000"/>
                          </a:solidFill>
                        </a:rPr>
                        <a:t>“</a:t>
                      </a:r>
                      <a:r>
                        <a:rPr lang="zh-CN" altLang="en-US" b="1">
                          <a:solidFill>
                            <a:srgbClr val="FF0000"/>
                          </a:solidFill>
                        </a:rPr>
                        <a:t>冗费”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71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56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482" name="文本框 120854"/>
          <p:cNvSpPr txBox="1"/>
          <p:nvPr/>
        </p:nvSpPr>
        <p:spPr>
          <a:xfrm>
            <a:off x="1129983" y="2477453"/>
            <a:ext cx="576262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anose="02010600030101010101" pitchFamily="2" charset="-122"/>
              </a:rPr>
              <a:t>原因</a:t>
            </a:r>
          </a:p>
        </p:txBody>
      </p:sp>
      <p:sp>
        <p:nvSpPr>
          <p:cNvPr id="120856" name="文本框 120855"/>
          <p:cNvSpPr txBox="1"/>
          <p:nvPr/>
        </p:nvSpPr>
        <p:spPr>
          <a:xfrm>
            <a:off x="986790" y="6162040"/>
            <a:ext cx="9366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anose="02010600030101010101" pitchFamily="2" charset="-122"/>
              </a:rPr>
              <a:t>根源</a:t>
            </a:r>
          </a:p>
        </p:txBody>
      </p:sp>
      <p:sp>
        <p:nvSpPr>
          <p:cNvPr id="120857" name="文本框 120856"/>
          <p:cNvSpPr txBox="1"/>
          <p:nvPr/>
        </p:nvSpPr>
        <p:spPr>
          <a:xfrm>
            <a:off x="5031105" y="1856105"/>
            <a:ext cx="318262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为削弱官员权力，实行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一职多官制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；</a:t>
            </a:r>
          </a:p>
        </p:txBody>
      </p:sp>
      <p:sp>
        <p:nvSpPr>
          <p:cNvPr id="120858" name="文本框 120857"/>
          <p:cNvSpPr txBox="1"/>
          <p:nvPr/>
        </p:nvSpPr>
        <p:spPr>
          <a:xfrm>
            <a:off x="5031105" y="3034665"/>
            <a:ext cx="30918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Arial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扩大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科举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取士人数和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恩荫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赏赐</a:t>
            </a:r>
          </a:p>
        </p:txBody>
      </p:sp>
      <p:sp>
        <p:nvSpPr>
          <p:cNvPr id="120859" name="文本框 120858"/>
          <p:cNvSpPr txBox="1"/>
          <p:nvPr/>
        </p:nvSpPr>
        <p:spPr>
          <a:xfrm>
            <a:off x="2151063" y="1640523"/>
            <a:ext cx="25923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政府将受灾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流民编入军队</a:t>
            </a:r>
          </a:p>
        </p:txBody>
      </p:sp>
      <p:sp>
        <p:nvSpPr>
          <p:cNvPr id="120860" name="文本框 120859"/>
          <p:cNvSpPr txBox="1"/>
          <p:nvPr/>
        </p:nvSpPr>
        <p:spPr>
          <a:xfrm>
            <a:off x="2151063" y="2477770"/>
            <a:ext cx="2879725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Arial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扩大禁军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数</a:t>
            </a:r>
            <a:r>
              <a:rPr lang="zh-CN" altLang="en-US" sz="2800" b="1" smtClean="0">
                <a:latin typeface="Arial" pitchFamily="34" charset="0"/>
                <a:ea typeface="楷体_GB2312" pitchFamily="49" charset="-122"/>
              </a:rPr>
              <a:t>量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120861" name="文本框 120860"/>
          <p:cNvSpPr txBox="1"/>
          <p:nvPr/>
        </p:nvSpPr>
        <p:spPr>
          <a:xfrm>
            <a:off x="1957426" y="2979084"/>
            <a:ext cx="30241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Arial" pitchFamily="34" charset="0"/>
                <a:ea typeface="宋体" panose="02010600030101010101" pitchFamily="2" charset="-122"/>
              </a:rPr>
              <a:t>③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为对付辽、西夏在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边境屯兵</a:t>
            </a:r>
          </a:p>
        </p:txBody>
      </p:sp>
      <p:sp>
        <p:nvSpPr>
          <p:cNvPr id="120862" name="文本框 120861"/>
          <p:cNvSpPr txBox="1"/>
          <p:nvPr/>
        </p:nvSpPr>
        <p:spPr>
          <a:xfrm>
            <a:off x="8357553" y="1855788"/>
            <a:ext cx="28432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军队官员激增</a:t>
            </a:r>
          </a:p>
        </p:txBody>
      </p:sp>
      <p:sp>
        <p:nvSpPr>
          <p:cNvPr id="120863" name="文本框 120862"/>
          <p:cNvSpPr txBox="1"/>
          <p:nvPr/>
        </p:nvSpPr>
        <p:spPr>
          <a:xfrm>
            <a:off x="8357553" y="2634933"/>
            <a:ext cx="284321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Arial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大兴土木</a:t>
            </a:r>
          </a:p>
        </p:txBody>
      </p:sp>
      <p:sp>
        <p:nvSpPr>
          <p:cNvPr id="120864" name="文本框 120863"/>
          <p:cNvSpPr txBox="1"/>
          <p:nvPr/>
        </p:nvSpPr>
        <p:spPr>
          <a:xfrm>
            <a:off x="8357553" y="3350578"/>
            <a:ext cx="2843212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Arial" pitchFamily="34" charset="0"/>
                <a:ea typeface="宋体" panose="02010600030101010101" pitchFamily="2" charset="-122"/>
              </a:rPr>
              <a:t>③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每年向辽、西夏交纳“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岁币</a:t>
            </a:r>
            <a:r>
              <a:rPr lang="zh-CN" altLang="en-US" sz="2800" b="1">
                <a:latin typeface="Arial" pitchFamily="34" charset="0"/>
                <a:ea typeface="楷体_GB2312" pitchFamily="49" charset="-122"/>
              </a:rPr>
              <a:t>”</a:t>
            </a:r>
          </a:p>
        </p:txBody>
      </p:sp>
      <p:sp>
        <p:nvSpPr>
          <p:cNvPr id="120865" name="文本框 120864"/>
          <p:cNvSpPr txBox="1"/>
          <p:nvPr/>
        </p:nvSpPr>
        <p:spPr>
          <a:xfrm>
            <a:off x="2783205" y="6085205"/>
            <a:ext cx="57505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北宋初年加强中央集权的结果</a:t>
            </a:r>
          </a:p>
        </p:txBody>
      </p:sp>
      <p:sp>
        <p:nvSpPr>
          <p:cNvPr id="19493" name="矩形 120865"/>
          <p:cNvSpPr/>
          <p:nvPr/>
        </p:nvSpPr>
        <p:spPr>
          <a:xfrm>
            <a:off x="1130300" y="429895"/>
            <a:ext cx="72269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3333FF"/>
                </a:solidFill>
                <a:latin typeface="Arial" pitchFamily="34" charset="0"/>
                <a:ea typeface="宋体" panose="02010600030101010101" pitchFamily="2" charset="-122"/>
              </a:rPr>
              <a:t>北宋中期“三冗”现象形成背景及后果</a:t>
            </a:r>
          </a:p>
        </p:txBody>
      </p:sp>
      <p:sp>
        <p:nvSpPr>
          <p:cNvPr id="19494" name="文本框 120877"/>
          <p:cNvSpPr txBox="1"/>
          <p:nvPr/>
        </p:nvSpPr>
        <p:spPr>
          <a:xfrm>
            <a:off x="1093470" y="4723765"/>
            <a:ext cx="649288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anose="02010600030101010101" pitchFamily="2" charset="-122"/>
              </a:rPr>
              <a:t>后果</a:t>
            </a:r>
          </a:p>
        </p:txBody>
      </p:sp>
      <p:sp>
        <p:nvSpPr>
          <p:cNvPr id="120885" name="文本框 120884"/>
          <p:cNvSpPr txBox="1"/>
          <p:nvPr/>
        </p:nvSpPr>
        <p:spPr>
          <a:xfrm>
            <a:off x="2151063" y="4515803"/>
            <a:ext cx="287972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①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军队战斗力低下（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积弱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）；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20886" name="文本框 120885"/>
          <p:cNvSpPr txBox="1"/>
          <p:nvPr/>
        </p:nvSpPr>
        <p:spPr>
          <a:xfrm>
            <a:off x="2151380" y="5468938"/>
            <a:ext cx="28797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军费负担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沉重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20888" name="文本框 120887"/>
          <p:cNvSpPr txBox="1"/>
          <p:nvPr/>
        </p:nvSpPr>
        <p:spPr>
          <a:xfrm>
            <a:off x="4945380" y="4508500"/>
            <a:ext cx="3411855" cy="1384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官吏因</a:t>
            </a:r>
            <a:r>
              <a:rPr lang="zh-CN" altLang="en-US" sz="2800" b="1" smtClean="0">
                <a:latin typeface="楷体_GB2312" pitchFamily="49" charset="-122"/>
                <a:ea typeface="楷体_GB2312" pitchFamily="49" charset="-122"/>
              </a:rPr>
              <a:t>循保守，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导</a:t>
            </a:r>
            <a:r>
              <a:rPr lang="zh-CN" altLang="en-US" sz="2800" b="1" smtClean="0">
                <a:latin typeface="楷体_GB2312" pitchFamily="49" charset="-122"/>
                <a:ea typeface="楷体_GB2312" pitchFamily="49" charset="-122"/>
              </a:rPr>
              <a:t>致</a:t>
            </a:r>
            <a:r>
              <a:rPr lang="zh-CN" altLang="en-US" sz="2800" b="1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行政效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率低下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、吏治腐败。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20889" name="矩形 120888"/>
          <p:cNvSpPr/>
          <p:nvPr/>
        </p:nvSpPr>
        <p:spPr>
          <a:xfrm>
            <a:off x="8533448" y="4939031"/>
            <a:ext cx="2266950" cy="95313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财政危机（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积贫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）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0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0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0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0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0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0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0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0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6" grpId="0"/>
      <p:bldP spid="120857" grpId="1"/>
      <p:bldP spid="120858" grpId="2"/>
      <p:bldP spid="120859" grpId="3"/>
      <p:bldP spid="120860" grpId="4"/>
      <p:bldP spid="120861" grpId="5"/>
      <p:bldP spid="120862" grpId="6"/>
      <p:bldP spid="120863" grpId="7"/>
      <p:bldP spid="120864" grpId="8"/>
      <p:bldP spid="120865" grpId="9"/>
      <p:bldP spid="120885" grpId="10"/>
      <p:bldP spid="120886" grpId="11"/>
      <p:bldP spid="120888" grpId="12"/>
      <p:bldP spid="120889" grpId="1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标题 3073"/>
          <p:cNvSpPr>
            <a:spLocks noGrp="1" noChangeArrowheads="1"/>
          </p:cNvSpPr>
          <p:nvPr>
            <p:ph type="ctrTitle"/>
          </p:nvPr>
        </p:nvSpPr>
        <p:spPr>
          <a:xfrm>
            <a:off x="2209800" y="2130425"/>
            <a:ext cx="7772400" cy="1470025"/>
          </a:xfrm>
        </p:spPr>
        <p:txBody>
          <a:bodyPr anchor="ctr"/>
          <a:lstStyle/>
          <a:p>
            <a:endParaRPr lang="zh-CN" altLang="zh-CN" sz="4400" smtClean="0"/>
          </a:p>
        </p:txBody>
      </p:sp>
      <p:sp>
        <p:nvSpPr>
          <p:cNvPr id="13314" name="副标题 3074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886200"/>
            <a:ext cx="6400800" cy="1752600"/>
          </a:xfrm>
        </p:spPr>
        <p:txBody>
          <a:bodyPr/>
          <a:lstStyle/>
          <a:p>
            <a:endParaRPr lang="zh-CN" altLang="zh-CN" sz="3200" smtClean="0"/>
          </a:p>
        </p:txBody>
      </p:sp>
      <p:pic>
        <p:nvPicPr>
          <p:cNvPr id="17411" name="图片 2" descr="45"/>
          <p:cNvPicPr>
            <a:picLocks noChangeAspect="1" noChangeArrowheads="1"/>
          </p:cNvPicPr>
          <p:nvPr/>
        </p:nvPicPr>
        <p:blipFill>
          <a:blip r:embed="rId2">
            <a:lum bright="18000" contrast="18000"/>
          </a:blip>
          <a:srcRect l="21513" b="8139"/>
          <a:stretch>
            <a:fillRect/>
          </a:stretch>
        </p:blipFill>
        <p:spPr bwMode="auto">
          <a:xfrm>
            <a:off x="38100" y="2130425"/>
            <a:ext cx="12115800" cy="469423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00" name="文本框 99"/>
          <p:cNvSpPr txBox="1"/>
          <p:nvPr/>
        </p:nvSpPr>
        <p:spPr>
          <a:xfrm>
            <a:off x="565150" y="455613"/>
            <a:ext cx="11045825" cy="175432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sz="36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</a:t>
            </a:r>
            <a:r>
              <a:rPr lang="zh-CN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zh-CN" altLang="en-U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庆历新政与</a:t>
            </a:r>
            <a:r>
              <a:rPr lang="zh-CN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王</a:t>
            </a:r>
            <a:r>
              <a:rPr lang="zh-CN" sz="36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安石变</a:t>
            </a:r>
            <a:r>
              <a:rPr lang="zh-CN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法</a:t>
            </a:r>
            <a:endParaRPr lang="en-US" altLang="zh-CN" sz="36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（一）庆历新政</a:t>
            </a:r>
            <a:endParaRPr lang="en-US" altLang="zh-CN" sz="36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sz="3600" b="1" noProof="1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089189" y="2385881"/>
            <a:ext cx="6619875" cy="3539430"/>
          </a:xfrm>
          <a:prstGeom prst="rect">
            <a:avLst/>
          </a:prstGeom>
          <a:solidFill>
            <a:srgbClr val="EFE4B7"/>
          </a:solidFill>
          <a:ln w="9525">
            <a:solidFill>
              <a:srgbClr val="C00000"/>
            </a:solidFill>
            <a:round/>
          </a:ln>
        </p:spPr>
        <p:txBody>
          <a:bodyPr>
            <a:spAutoFit/>
          </a:bodyPr>
          <a:lstStyle/>
          <a:p>
            <a:r>
              <a:rPr lang="zh-CN" altLang="en-US" sz="2800" smtClean="0">
                <a:latin typeface="华文楷体" charset="-122"/>
                <a:ea typeface="华文楷体" charset="-122"/>
              </a:rPr>
              <a:t>庆历新政：</a:t>
            </a:r>
            <a:endParaRPr lang="en-US" altLang="zh-CN" sz="2800" smtClean="0">
              <a:latin typeface="华文楷体" charset="-122"/>
              <a:ea typeface="华文楷体" charset="-122"/>
            </a:endParaRPr>
          </a:p>
          <a:p>
            <a:r>
              <a:rPr lang="en-US" altLang="zh-CN" sz="2800" smtClean="0">
                <a:latin typeface="华文楷体" charset="-122"/>
                <a:ea typeface="华文楷体" charset="-122"/>
              </a:rPr>
              <a:t>1</a:t>
            </a:r>
            <a:r>
              <a:rPr lang="en-US" altLang="zh-CN" sz="2800">
                <a:latin typeface="华文楷体" charset="-122"/>
                <a:ea typeface="华文楷体" charset="-122"/>
              </a:rPr>
              <a:t>.</a:t>
            </a:r>
            <a:r>
              <a:rPr lang="zh-CN" altLang="en-US" sz="2800">
                <a:latin typeface="华文楷体" charset="-122"/>
                <a:ea typeface="华文楷体" charset="-122"/>
              </a:rPr>
              <a:t>背景：北宋政治风气因循守旧，行政效率低下</a:t>
            </a:r>
            <a:endParaRPr lang="en-US" altLang="zh-CN" sz="2800">
              <a:latin typeface="华文楷体" charset="-122"/>
              <a:ea typeface="华文楷体" charset="-122"/>
            </a:endParaRPr>
          </a:p>
          <a:p>
            <a:r>
              <a:rPr lang="en-US" altLang="zh-CN" sz="2800">
                <a:latin typeface="华文楷体" charset="-122"/>
                <a:ea typeface="华文楷体" charset="-122"/>
              </a:rPr>
              <a:t>2.</a:t>
            </a:r>
            <a:r>
              <a:rPr lang="zh-CN" altLang="en-US" sz="2800">
                <a:latin typeface="华文楷体" charset="-122"/>
                <a:ea typeface="华文楷体" charset="-122"/>
              </a:rPr>
              <a:t>改革者：范仲淹</a:t>
            </a:r>
            <a:endParaRPr lang="en-US" altLang="zh-CN" sz="2800">
              <a:latin typeface="华文楷体" charset="-122"/>
              <a:ea typeface="华文楷体" charset="-122"/>
            </a:endParaRPr>
          </a:p>
          <a:p>
            <a:r>
              <a:rPr lang="en-US" altLang="zh-CN" sz="2800">
                <a:latin typeface="华文楷体" charset="-122"/>
                <a:ea typeface="华文楷体" charset="-122"/>
              </a:rPr>
              <a:t>3.</a:t>
            </a:r>
            <a:r>
              <a:rPr lang="zh-CN" altLang="en-US" sz="2800">
                <a:latin typeface="华文楷体" charset="-122"/>
                <a:ea typeface="华文楷体" charset="-122"/>
              </a:rPr>
              <a:t>支持者：宋仁宗</a:t>
            </a:r>
            <a:endParaRPr lang="en-US" altLang="zh-CN" sz="2800">
              <a:latin typeface="华文楷体" charset="-122"/>
              <a:ea typeface="华文楷体" charset="-122"/>
            </a:endParaRPr>
          </a:p>
          <a:p>
            <a:r>
              <a:rPr lang="en-US" altLang="zh-CN" sz="2800">
                <a:latin typeface="华文楷体" charset="-122"/>
                <a:ea typeface="华文楷体" charset="-122"/>
              </a:rPr>
              <a:t>4.</a:t>
            </a:r>
            <a:r>
              <a:rPr lang="zh-CN" altLang="en-US" sz="2800">
                <a:latin typeface="华文楷体" charset="-122"/>
                <a:ea typeface="华文楷体" charset="-122"/>
              </a:rPr>
              <a:t>改革目的：整顿官僚机构</a:t>
            </a:r>
            <a:endParaRPr lang="en-US" altLang="zh-CN" sz="2800">
              <a:latin typeface="华文楷体" charset="-122"/>
              <a:ea typeface="华文楷体" charset="-122"/>
            </a:endParaRPr>
          </a:p>
          <a:p>
            <a:r>
              <a:rPr lang="en-US" altLang="zh-CN" sz="2800">
                <a:latin typeface="华文楷体" charset="-122"/>
                <a:ea typeface="华文楷体" charset="-122"/>
              </a:rPr>
              <a:t>5.</a:t>
            </a:r>
            <a:r>
              <a:rPr lang="zh-CN" altLang="en-US" sz="2800">
                <a:latin typeface="华文楷体" charset="-122"/>
                <a:ea typeface="华文楷体" charset="-122"/>
              </a:rPr>
              <a:t>改革结果：失败</a:t>
            </a:r>
            <a:endParaRPr lang="en-US" altLang="zh-CN" sz="2800">
              <a:latin typeface="华文楷体" charset="-122"/>
              <a:ea typeface="华文楷体" charset="-122"/>
            </a:endParaRPr>
          </a:p>
          <a:p>
            <a:r>
              <a:rPr lang="en-US" altLang="zh-CN" sz="2800">
                <a:latin typeface="华文楷体" charset="-122"/>
                <a:ea typeface="华文楷体" charset="-122"/>
              </a:rPr>
              <a:t>6.</a:t>
            </a:r>
            <a:r>
              <a:rPr lang="zh-CN" altLang="en-US" sz="2800">
                <a:latin typeface="华文楷体" charset="-122"/>
                <a:ea typeface="华文楷体" charset="-122"/>
              </a:rPr>
              <a:t>失败原因：触犯了官僚集团的既得利益</a:t>
            </a:r>
          </a:p>
        </p:txBody>
      </p:sp>
      <p:pic>
        <p:nvPicPr>
          <p:cNvPr id="3" name="图片 2" descr="timg"/>
          <p:cNvPicPr>
            <a:picLocks noChangeAspect="1" noChangeArrowheads="1"/>
          </p:cNvPicPr>
          <p:nvPr/>
        </p:nvPicPr>
        <p:blipFill>
          <a:blip r:embed="rId3">
            <a:lum bright="6000" contrast="12000"/>
          </a:blip>
          <a:stretch>
            <a:fillRect/>
          </a:stretch>
        </p:blipFill>
        <p:spPr bwMode="auto">
          <a:xfrm>
            <a:off x="565150" y="2622550"/>
            <a:ext cx="4149725" cy="3108325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13314" grpId="1" build="p"/>
      <p:bldP spid="4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1074" name="Text Box 6"/>
          <p:cNvSpPr txBox="1"/>
          <p:nvPr/>
        </p:nvSpPr>
        <p:spPr>
          <a:xfrm>
            <a:off x="2114550" y="3970814"/>
            <a:ext cx="3627438" cy="1753235"/>
          </a:xfrm>
          <a:prstGeom prst="rect">
            <a:avLst/>
          </a:prstGeom>
          <a:noFill/>
          <a:ln w="3810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土地兼并严重（</a:t>
            </a:r>
            <a:r>
              <a:rPr lang="zh-CN" altLang="en-US" sz="3600" b="1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政府纵容兼并</a:t>
            </a:r>
            <a:r>
              <a:rPr lang="zh-CN" altLang="en-US" sz="3600" b="1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endParaRPr lang="zh-CN" altLang="en-US" sz="3600" b="1" noProof="1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 algn="ctr"/>
            <a:r>
              <a:rPr lang="zh-CN" altLang="en-US" sz="3600" b="1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苛捐杂税</a:t>
            </a:r>
            <a:endParaRPr lang="zh-CN" altLang="en-US" sz="3600" b="1" noProof="1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31075" name="Text Box 7"/>
          <p:cNvSpPr txBox="1"/>
          <p:nvPr/>
        </p:nvSpPr>
        <p:spPr>
          <a:xfrm>
            <a:off x="6692900" y="4258310"/>
            <a:ext cx="3121025" cy="1198880"/>
          </a:xfrm>
          <a:prstGeom prst="rect">
            <a:avLst/>
          </a:prstGeom>
          <a:noFill/>
          <a:ln w="3810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600" b="1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阶级矛盾尖锐</a:t>
            </a:r>
            <a:endParaRPr lang="zh-CN" altLang="en-US" sz="3600" b="1" noProof="1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pPr algn="ctr"/>
            <a:r>
              <a:rPr lang="zh-CN" altLang="en-US" sz="3600" b="1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农民反抗不断</a:t>
            </a:r>
            <a:endParaRPr lang="zh-CN" altLang="en-US" sz="3600" b="1" noProof="1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31076" name="AutoShape 12"/>
          <p:cNvSpPr/>
          <p:nvPr/>
        </p:nvSpPr>
        <p:spPr>
          <a:xfrm>
            <a:off x="5794375" y="4383088"/>
            <a:ext cx="576263" cy="93662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sz="7200" b="1"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131077" name="Text Box 13"/>
          <p:cNvSpPr txBox="1"/>
          <p:nvPr/>
        </p:nvSpPr>
        <p:spPr>
          <a:xfrm>
            <a:off x="389255" y="535305"/>
            <a:ext cx="1112012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noProof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　　</a:t>
            </a:r>
            <a:r>
              <a:rPr lang="zh-CN" altLang="en-US" sz="3600" noProof="1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北宋前期，统治者认为：“富室田连阡陌，为国守财尔！缓急盗贼窃发，边境扰动，兼并之财，乐于输纳，皆我之物。”于是宋朝统治者采取</a:t>
            </a:r>
            <a:r>
              <a:rPr lang="en-US" altLang="zh-CN" sz="3600" noProof="1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600" noProof="1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田制不立，不抑兼并</a:t>
            </a:r>
            <a:r>
              <a:rPr lang="en-US" altLang="zh-CN" sz="3600" noProof="1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600" noProof="1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的农业政策</a:t>
            </a:r>
          </a:p>
          <a:p>
            <a:r>
              <a:rPr lang="zh-CN" altLang="en-US" sz="3600" noProof="1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　宋代有人说：“历代以来的一切苛捐杂税，本朝都有”。</a:t>
            </a:r>
          </a:p>
        </p:txBody>
      </p:sp>
      <p:pic>
        <p:nvPicPr>
          <p:cNvPr id="131078" name="Picture 31" descr="土地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612" y="1066520"/>
            <a:ext cx="8012113" cy="51831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grpId="2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4" grpId="0"/>
      <p:bldP spid="131075" grpId="1"/>
      <p:bldP spid="131076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371" y="3624943"/>
            <a:ext cx="9089572" cy="3233057"/>
          </a:xfrm>
          <a:prstGeom prst="rect">
            <a:avLst/>
          </a:prstGeom>
        </p:spPr>
      </p:pic>
      <p:sp>
        <p:nvSpPr>
          <p:cNvPr id="32770" name="矩形 25606"/>
          <p:cNvSpPr/>
          <p:nvPr/>
        </p:nvSpPr>
        <p:spPr>
          <a:xfrm>
            <a:off x="0" y="2963855"/>
            <a:ext cx="6779036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变</a:t>
            </a:r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法目</a:t>
            </a:r>
            <a:r>
              <a:rPr lang="zh-CN" altLang="en-US" sz="3600" b="1" smtClean="0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的：富国强兵，巩固统治</a:t>
            </a:r>
            <a:endParaRPr lang="zh-CN" altLang="en-US" sz="3600" b="1">
              <a:solidFill>
                <a:srgbClr val="FF0000"/>
              </a:solidFill>
              <a:latin typeface="Arial" pitchFamily="34" charset="0"/>
              <a:ea typeface="黑体" panose="02010609060101010101" pitchFamily="49" charset="-122"/>
            </a:endParaRPr>
          </a:p>
        </p:txBody>
      </p:sp>
      <p:sp>
        <p:nvSpPr>
          <p:cNvPr id="25634" name="矩形 25633"/>
          <p:cNvSpPr/>
          <p:nvPr/>
        </p:nvSpPr>
        <p:spPr>
          <a:xfrm>
            <a:off x="-1" y="1397485"/>
            <a:ext cx="12192001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必要性：“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三冗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两积严重，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加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之阶级矛盾和民族矛盾严重，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社会危</a:t>
            </a: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机加剧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37" name="矩形 25636"/>
          <p:cNvSpPr/>
          <p:nvPr/>
        </p:nvSpPr>
        <p:spPr>
          <a:xfrm>
            <a:off x="0" y="2270137"/>
            <a:ext cx="120306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可能性：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庆历新政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” 提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供了经验教训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99"/>
          <p:cNvSpPr txBox="1"/>
          <p:nvPr/>
        </p:nvSpPr>
        <p:spPr>
          <a:xfrm>
            <a:off x="0" y="0"/>
            <a:ext cx="11045825" cy="107721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（二）</a:t>
            </a:r>
            <a:r>
              <a:rPr lang="zh-CN" sz="3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王</a:t>
            </a:r>
            <a:r>
              <a:rPr lang="zh-CN" sz="36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安石变法</a:t>
            </a:r>
            <a:endParaRPr lang="zh-CN" sz="3600" b="1" noProof="1"/>
          </a:p>
          <a:p>
            <a:r>
              <a:rPr lang="zh-CN" sz="2800" b="1" noProof="1" smtClean="0"/>
              <a:t>1</a:t>
            </a:r>
            <a:r>
              <a:rPr lang="en-US" altLang="zh-CN" sz="2800" b="1" noProof="1" smtClean="0"/>
              <a:t>.</a:t>
            </a:r>
            <a:r>
              <a:rPr lang="zh-CN" sz="2800" b="1" noProof="1" smtClean="0"/>
              <a:t>背景</a:t>
            </a:r>
            <a:endParaRPr lang="zh-CN" sz="2800" noProof="1"/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6" name="文本框 99"/>
          <p:cNvSpPr txBox="1">
            <a:spLocks noChangeArrowheads="1"/>
          </p:cNvSpPr>
          <p:nvPr/>
        </p:nvSpPr>
        <p:spPr bwMode="auto">
          <a:xfrm>
            <a:off x="519113" y="425450"/>
            <a:ext cx="11091862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r>
              <a:rPr lang="zh-CN" altLang="zh-CN" sz="3200" b="1" smtClean="0">
                <a:latin typeface="+mn-ea"/>
              </a:rPr>
              <a:t>2</a:t>
            </a:r>
            <a:r>
              <a:rPr lang="en-US" altLang="zh-CN" sz="3200" b="1" smtClean="0">
                <a:latin typeface="+mn-ea"/>
              </a:rPr>
              <a:t>.</a:t>
            </a:r>
            <a:r>
              <a:rPr lang="zh-CN" altLang="zh-CN" sz="3200" b="1" smtClean="0">
                <a:latin typeface="+mn-ea"/>
              </a:rPr>
              <a:t>内</a:t>
            </a:r>
            <a:r>
              <a:rPr lang="zh-CN" altLang="zh-CN" sz="3200" b="1">
                <a:latin typeface="+mn-ea"/>
              </a:rPr>
              <a:t>容</a:t>
            </a:r>
            <a:endParaRPr lang="zh-CN" altLang="zh-CN" sz="3200">
              <a:latin typeface="+mn-ea"/>
            </a:endParaRPr>
          </a:p>
          <a:p>
            <a:pPr algn="just"/>
            <a:r>
              <a:rPr lang="zh-CN" altLang="zh-CN" sz="2800" b="1" smtClean="0">
                <a:solidFill>
                  <a:srgbClr val="FF0000"/>
                </a:solidFill>
              </a:rPr>
              <a:t>基</a:t>
            </a:r>
            <a:r>
              <a:rPr lang="zh-CN" altLang="zh-CN" sz="2800" b="1">
                <a:solidFill>
                  <a:srgbClr val="FF0000"/>
                </a:solidFill>
              </a:rPr>
              <a:t>本原则</a:t>
            </a:r>
            <a:r>
              <a:rPr lang="zh-CN" altLang="zh-CN" sz="2800" b="1"/>
              <a:t>是加强国家</a:t>
            </a:r>
            <a:r>
              <a:rPr lang="zh-CN" altLang="zh-CN" sz="2800" b="1" smtClean="0"/>
              <a:t>对</a:t>
            </a:r>
            <a:r>
              <a:rPr lang="zh-CN" altLang="en-US" sz="2800" b="1" smtClean="0">
                <a:solidFill>
                  <a:srgbClr val="FF0000"/>
                </a:solidFill>
              </a:rPr>
              <a:t>诸多</a:t>
            </a:r>
            <a:r>
              <a:rPr lang="zh-CN" altLang="zh-CN" sz="2800" b="1" smtClean="0"/>
              <a:t>领</a:t>
            </a:r>
            <a:r>
              <a:rPr lang="zh-CN" altLang="zh-CN" sz="2800" b="1"/>
              <a:t>域的管理和控制，达到</a:t>
            </a:r>
            <a:r>
              <a:rPr lang="zh-CN" altLang="zh-CN" sz="2800" b="1">
                <a:solidFill>
                  <a:srgbClr val="FF0000"/>
                </a:solidFill>
              </a:rPr>
              <a:t>富国强兵的目的</a:t>
            </a:r>
            <a:r>
              <a:rPr lang="zh-CN" altLang="zh-CN" sz="2800"/>
              <a:t>。</a:t>
            </a:r>
            <a:endParaRPr lang="zh-CN" altLang="en-US" sz="2800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02883" y="1809657"/>
            <a:ext cx="11147425" cy="25545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r>
              <a:rPr lang="zh-CN" altLang="zh-CN" sz="3200" b="1">
                <a:latin typeface="楷体" pitchFamily="49" charset="-122"/>
                <a:ea typeface="楷体" pitchFamily="49" charset="-122"/>
              </a:rPr>
              <a:t>（1）富国方面，官</a:t>
            </a:r>
            <a:r>
              <a:rPr lang="zh-CN" altLang="zh-CN" sz="3200" b="1" smtClean="0">
                <a:latin typeface="楷体" pitchFamily="49" charset="-122"/>
                <a:ea typeface="楷体" pitchFamily="49" charset="-122"/>
              </a:rPr>
              <a:t>府向</a:t>
            </a:r>
            <a:r>
              <a:rPr lang="zh-CN" altLang="zh-CN" sz="3200" b="1">
                <a:latin typeface="楷体" pitchFamily="49" charset="-122"/>
                <a:ea typeface="楷体" pitchFamily="49" charset="-122"/>
              </a:rPr>
              <a:t>农民提供农业贷款、拨巨资从事商业经</a:t>
            </a:r>
            <a:r>
              <a:rPr lang="zh-CN" altLang="zh-CN" sz="3200" b="1" smtClean="0">
                <a:latin typeface="楷体" pitchFamily="49" charset="-122"/>
                <a:ea typeface="楷体" pitchFamily="49" charset="-122"/>
              </a:rPr>
              <a:t>营；</a:t>
            </a:r>
            <a:endParaRPr lang="en-US" altLang="zh-CN" sz="3200" b="1" smtClean="0">
              <a:latin typeface="楷体" pitchFamily="49" charset="-122"/>
              <a:ea typeface="楷体" pitchFamily="49" charset="-122"/>
            </a:endParaRPr>
          </a:p>
          <a:p>
            <a:pPr algn="just"/>
            <a:endParaRPr lang="zh-CN" altLang="zh-CN" sz="3200" b="1">
              <a:latin typeface="楷体" pitchFamily="49" charset="-122"/>
              <a:ea typeface="楷体" pitchFamily="49" charset="-122"/>
            </a:endParaRPr>
          </a:p>
          <a:p>
            <a:pPr algn="just"/>
            <a:r>
              <a:rPr lang="zh-CN" altLang="zh-CN" sz="3200" b="1">
                <a:latin typeface="楷体" pitchFamily="49" charset="-122"/>
                <a:ea typeface="楷体" pitchFamily="49" charset="-122"/>
              </a:rPr>
              <a:t>（2）强兵方面，对农民进行编制管理和军事训练，希望借以逐渐恢复“兵农合一”的征兵制，取代募兵制。</a:t>
            </a:r>
            <a:endParaRPr lang="zh-CN" altLang="en-US" sz="3200" b="1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7586" name="Text Box 13"/>
          <p:cNvSpPr txBox="1"/>
          <p:nvPr/>
        </p:nvSpPr>
        <p:spPr>
          <a:xfrm>
            <a:off x="868680" y="1021080"/>
            <a:ext cx="11033125" cy="255333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材料：熙宁二年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二月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王安石拜参知政事。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七月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行均输法。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九月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行青苗法。闰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十一月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行农田水利法。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三年十二月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行保甲法。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四年二月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改革科举。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十月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行募役法。行太学三舍法。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五年 三月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行市易法。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五月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行保马法。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八月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行方田均税法。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六年六月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置军器监。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八月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行免行法。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七年九月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行将兵法。</a:t>
            </a:r>
          </a:p>
        </p:txBody>
      </p:sp>
      <p:sp>
        <p:nvSpPr>
          <p:cNvPr id="192518" name="文本框 192517"/>
          <p:cNvSpPr txBox="1"/>
          <p:nvPr/>
        </p:nvSpPr>
        <p:spPr>
          <a:xfrm>
            <a:off x="3061111" y="3746295"/>
            <a:ext cx="5832475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Arial" pitchFamily="34" charset="0"/>
                <a:ea typeface="宋体" panose="02010600030101010101" pitchFamily="2" charset="-122"/>
              </a:rPr>
              <a:t>推行变法操之过急。</a:t>
            </a:r>
          </a:p>
        </p:txBody>
      </p:sp>
      <p:sp>
        <p:nvSpPr>
          <p:cNvPr id="192519" name="矩形 192518"/>
          <p:cNvSpPr/>
          <p:nvPr/>
        </p:nvSpPr>
        <p:spPr>
          <a:xfrm>
            <a:off x="1364653" y="4638003"/>
            <a:ext cx="97682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3333FF"/>
                </a:solidFill>
                <a:latin typeface="Arial" pitchFamily="34" charset="0"/>
                <a:ea typeface="宋体" panose="02010600030101010101" pitchFamily="2" charset="-122"/>
              </a:rPr>
              <a:t>启示：要注意改革的渐进性，切勿急于求成。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7485" y="309245"/>
            <a:ext cx="3756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355600" algn="l"/>
            <a:r>
              <a:rPr lang="en-US" altLang="zh-CN" sz="3200" smtClean="0">
                <a:latin typeface="+mn-ea"/>
                <a:sym typeface="+mn-ea"/>
              </a:rPr>
              <a:t>3.</a:t>
            </a:r>
            <a:r>
              <a:rPr lang="zh-CN" sz="3200" smtClean="0">
                <a:latin typeface="+mn-ea"/>
                <a:sym typeface="+mn-ea"/>
              </a:rPr>
              <a:t>变</a:t>
            </a:r>
            <a:r>
              <a:rPr lang="zh-CN" sz="3200">
                <a:latin typeface="+mn-ea"/>
                <a:sym typeface="+mn-ea"/>
              </a:rPr>
              <a:t>法失败的原因</a:t>
            </a:r>
            <a:endParaRPr lang="zh-CN" altLang="en-US" sz="3200">
              <a:latin typeface="+mn-ea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8" grpId="0"/>
      <p:bldP spid="19251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4514" name="图片 182275" descr="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675" y="692150"/>
            <a:ext cx="3810000" cy="403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2277" name="文本框 182276"/>
          <p:cNvSpPr txBox="1"/>
          <p:nvPr/>
        </p:nvSpPr>
        <p:spPr>
          <a:xfrm>
            <a:off x="2116138" y="4868863"/>
            <a:ext cx="83010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noProof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charset="0"/>
                <a:ea typeface="华文新魏" panose="02010800040101010101" pitchFamily="2" charset="-122"/>
                <a:cs typeface="+mn-cs"/>
              </a:rPr>
              <a:t>遭到大官僚贵族和守旧势力的激烈反对。</a:t>
            </a:r>
            <a:endParaRPr lang="zh-CN" altLang="en-US" sz="3600" b="1" noProof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  <p:pic>
        <p:nvPicPr>
          <p:cNvPr id="64516" name="图片 182278" descr="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538" y="692150"/>
            <a:ext cx="4419600" cy="4065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2281" name="矩形 182280"/>
          <p:cNvSpPr/>
          <p:nvPr/>
        </p:nvSpPr>
        <p:spPr>
          <a:xfrm>
            <a:off x="2208213" y="5589588"/>
            <a:ext cx="802005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anose="02010600030101010101" pitchFamily="2" charset="-122"/>
              </a:rPr>
              <a:t>启示：要充分考虑到改革的复杂性和艰巨性；对各阶层利益统筹兼顾。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8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5538" name="图片 183299" descr="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068" y="195580"/>
            <a:ext cx="8280400" cy="4424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3303" name="文本框 183302"/>
          <p:cNvSpPr txBox="1"/>
          <p:nvPr/>
        </p:nvSpPr>
        <p:spPr>
          <a:xfrm>
            <a:off x="2566988" y="5013325"/>
            <a:ext cx="77771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noProof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charset="0"/>
                <a:ea typeface="华文新魏" panose="02010800040101010101" pitchFamily="2" charset="-122"/>
                <a:cs typeface="+mn-cs"/>
              </a:rPr>
              <a:t>变法中执行不善，加重了人民负担。</a:t>
            </a:r>
            <a:endParaRPr lang="zh-CN" altLang="en-US" sz="3600" b="1" noProof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  <p:sp>
        <p:nvSpPr>
          <p:cNvPr id="183304" name="矩形 183303"/>
          <p:cNvSpPr/>
          <p:nvPr/>
        </p:nvSpPr>
        <p:spPr>
          <a:xfrm>
            <a:off x="1339215" y="5658485"/>
            <a:ext cx="102215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anose="02010600030101010101" pitchFamily="2" charset="-122"/>
              </a:rPr>
              <a:t>启示：改革者要注意改革的策略性，关注人民利益。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3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6562" name="图片 184323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38" y="288290"/>
            <a:ext cx="4559300" cy="3956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563" name="图片 184325" descr="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550" y="188913"/>
            <a:ext cx="4127500" cy="396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27" name="文本框 184326"/>
          <p:cNvSpPr txBox="1"/>
          <p:nvPr/>
        </p:nvSpPr>
        <p:spPr>
          <a:xfrm>
            <a:off x="1940243" y="4365625"/>
            <a:ext cx="36004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noProof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charset="0"/>
                <a:ea typeface="华文新魏" panose="02010800040101010101" pitchFamily="2" charset="-122"/>
                <a:cs typeface="+mn-cs"/>
              </a:rPr>
              <a:t>两位太后也跑来起哄。</a:t>
            </a:r>
            <a:endParaRPr lang="zh-CN" altLang="en-US" sz="2800" b="1" noProof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  <p:sp>
        <p:nvSpPr>
          <p:cNvPr id="184329" name="文本框 184328"/>
          <p:cNvSpPr txBox="1"/>
          <p:nvPr/>
        </p:nvSpPr>
        <p:spPr>
          <a:xfrm>
            <a:off x="7104063" y="4149725"/>
            <a:ext cx="316706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noProof="1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charset="0"/>
                <a:ea typeface="华文新魏" panose="02010800040101010101" pitchFamily="2" charset="-122"/>
                <a:cs typeface="+mn-cs"/>
              </a:rPr>
              <a:t>神宗后迫于压力罢免了王安石。</a:t>
            </a:r>
            <a:endParaRPr lang="zh-CN" altLang="en-US" sz="2800" b="1" noProof="1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  <p:sp>
        <p:nvSpPr>
          <p:cNvPr id="184330" name="文本框 184329"/>
          <p:cNvSpPr txBox="1"/>
          <p:nvPr/>
        </p:nvSpPr>
        <p:spPr>
          <a:xfrm>
            <a:off x="4442778" y="5102543"/>
            <a:ext cx="396081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itchFamily="34" charset="0"/>
                <a:ea typeface="宋体" panose="02010600030101010101" pitchFamily="2" charset="-122"/>
              </a:rPr>
              <a:t>宋神宗的动摇</a:t>
            </a:r>
          </a:p>
        </p:txBody>
      </p:sp>
      <p:sp>
        <p:nvSpPr>
          <p:cNvPr id="184331" name="文本框 184330"/>
          <p:cNvSpPr txBox="1"/>
          <p:nvPr/>
        </p:nvSpPr>
        <p:spPr>
          <a:xfrm>
            <a:off x="924560" y="5805805"/>
            <a:ext cx="109982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Arial" pitchFamily="34" charset="0"/>
                <a:ea typeface="宋体" panose="02010600030101010101" pitchFamily="2" charset="-122"/>
              </a:rPr>
              <a:t>启示：改革者要有坚定的改革决心、大无畏的改革精神。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0514" name="Text Box 2"/>
          <p:cNvSpPr txBox="1"/>
          <p:nvPr/>
        </p:nvSpPr>
        <p:spPr>
          <a:xfrm>
            <a:off x="193638" y="1256030"/>
            <a:ext cx="11833411" cy="393338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smtClean="0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执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黑体" panose="02010609060101010101" pitchFamily="49" charset="-122"/>
              </a:rPr>
              <a:t>行不善</a:t>
            </a:r>
            <a:r>
              <a:rPr lang="zh-CN" altLang="en-US" sz="3200" b="1">
                <a:latin typeface="Arial" pitchFamily="34" charset="0"/>
                <a:ea typeface="黑体" panose="02010609060101010101" pitchFamily="49" charset="-122"/>
              </a:rPr>
              <a:t>，反加重人民负担。</a:t>
            </a:r>
          </a:p>
          <a:p>
            <a:pPr>
              <a:lnSpc>
                <a:spcPct val="130000"/>
              </a:lnSpc>
            </a:pP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触犯</a:t>
            </a:r>
            <a:r>
              <a:rPr lang="zh-CN" altLang="en-US" sz="3200" b="1" u="sng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官僚集团的利益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变法后期失去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宋神宗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的支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持。</a:t>
            </a:r>
          </a:p>
          <a:p>
            <a:pPr>
              <a:lnSpc>
                <a:spcPct val="130000"/>
              </a:lnSpc>
            </a:pPr>
            <a:r>
              <a:rPr lang="en-US" altLang="zh-TW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TW" altLang="en-US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推</a:t>
            </a:r>
            <a:r>
              <a:rPr lang="zh-TW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行新法</a:t>
            </a:r>
            <a:r>
              <a:rPr lang="zh-TW" altLang="en-US" sz="32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操之</a:t>
            </a:r>
            <a:r>
              <a:rPr lang="zh-CN" altLang="en-US" sz="32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</a:t>
            </a:r>
            <a:r>
              <a:rPr lang="zh-TW" altLang="en-US" sz="32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急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3200" b="1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</a:t>
            </a:r>
            <a:r>
              <a:rPr lang="zh-CN" altLang="en-US" sz="3200" b="1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本原因：变法是一场封建地主阶级领</a:t>
            </a:r>
            <a:r>
              <a:rPr lang="zh-CN" altLang="en-US" sz="3200" b="1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导的改</a:t>
            </a:r>
            <a:r>
              <a:rPr lang="zh-CN" altLang="en-US" sz="3200" b="1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革，无法从根本上触动封建生产关系，只是对封建社会内部矛盾进行局部调整。</a:t>
            </a:r>
          </a:p>
        </p:txBody>
      </p:sp>
      <p:sp>
        <p:nvSpPr>
          <p:cNvPr id="69634" name="Text Box 5"/>
          <p:cNvSpPr txBox="1"/>
          <p:nvPr/>
        </p:nvSpPr>
        <p:spPr>
          <a:xfrm>
            <a:off x="512445" y="360998"/>
            <a:ext cx="60118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600" b="1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变</a:t>
            </a:r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法失败的原因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0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0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0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0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0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0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0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0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0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0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8418" name="文本框 188417"/>
          <p:cNvSpPr txBox="1"/>
          <p:nvPr/>
        </p:nvSpPr>
        <p:spPr>
          <a:xfrm>
            <a:off x="660219" y="3437890"/>
            <a:ext cx="11248752" cy="267765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①强兵效果不明显，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一些措施在执行过程中加重了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人民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的负担，也引起激烈争议。</a:t>
            </a:r>
            <a:endParaRPr lang="en-US" altLang="zh-CN" sz="2800" b="1" smtClean="0">
              <a:latin typeface="楷体" pitchFamily="49" charset="-122"/>
              <a:ea typeface="楷体" pitchFamily="49" charset="-122"/>
              <a:cs typeface="Times New Roman" panose="02020603050405020304" charset="0"/>
            </a:endParaRPr>
          </a:p>
          <a:p>
            <a:r>
              <a:rPr lang="zh-CN" altLang="en-US" sz="2800" b="1" smtClean="0">
                <a:latin typeface="楷体" pitchFamily="49" charset="-122"/>
                <a:ea typeface="楷体" pitchFamily="49" charset="-122"/>
                <a:cs typeface="Times New Roman" panose="02020603050405020304" charset="0"/>
              </a:rPr>
              <a:t>②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统治集团内部的分裂日益严重，</a:t>
            </a:r>
            <a:r>
              <a:rPr lang="zh-CN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引发</a:t>
            </a:r>
            <a:r>
              <a:rPr lang="zh-CN" altLang="zh-CN" sz="2800" b="1" u="sng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党争</a:t>
            </a:r>
            <a:r>
              <a:rPr lang="zh-CN" altLang="zh-CN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北宋逐渐走向衰亡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800" b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③</a:t>
            </a:r>
            <a:r>
              <a:rPr lang="zh-CN" altLang="en-US" sz="28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变法是一场封建地主阶级领导的改革，无法从根本上触动封建生产关系，只是对封建社会内部矛盾进行局部调整。（失败的根本原因）</a:t>
            </a:r>
          </a:p>
          <a:p>
            <a:endParaRPr lang="zh-CN" altLang="en-US" sz="28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8419" name="矩形 188418"/>
          <p:cNvSpPr/>
          <p:nvPr/>
        </p:nvSpPr>
        <p:spPr>
          <a:xfrm>
            <a:off x="706710" y="2897551"/>
            <a:ext cx="1834156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局</a:t>
            </a:r>
            <a:r>
              <a:rPr lang="zh-CN" altLang="en-US" sz="3200" b="1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限</a:t>
            </a:r>
            <a:r>
              <a:rPr lang="zh-CN" altLang="en-US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性</a:t>
            </a:r>
            <a:endParaRPr lang="zh-CN" altLang="en-US" sz="3200" b="1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8421" name="矩形 188420"/>
          <p:cNvSpPr/>
          <p:nvPr/>
        </p:nvSpPr>
        <p:spPr>
          <a:xfrm>
            <a:off x="674370" y="1768793"/>
            <a:ext cx="1834156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进</a:t>
            </a:r>
            <a:r>
              <a:rPr lang="zh-CN" altLang="en-US" sz="3200" b="1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</a:t>
            </a:r>
            <a:r>
              <a:rPr lang="zh-CN" altLang="en-US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性</a:t>
            </a:r>
            <a:endParaRPr lang="zh-CN" altLang="en-US" sz="3200" b="1">
              <a:solidFill>
                <a:srgbClr val="3333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685" name="矩形 188421"/>
          <p:cNvSpPr/>
          <p:nvPr/>
        </p:nvSpPr>
        <p:spPr>
          <a:xfrm>
            <a:off x="167640" y="207010"/>
            <a:ext cx="62026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评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价王安石变法</a:t>
            </a:r>
          </a:p>
        </p:txBody>
      </p:sp>
      <p:sp>
        <p:nvSpPr>
          <p:cNvPr id="188423" name="矩形 188422"/>
          <p:cNvSpPr/>
          <p:nvPr/>
        </p:nvSpPr>
        <p:spPr>
          <a:xfrm>
            <a:off x="674370" y="1013460"/>
            <a:ext cx="224612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en-US" altLang="zh-CN" sz="3200" b="1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3200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变</a:t>
            </a:r>
            <a:r>
              <a:rPr lang="zh-CN" altLang="en-US" sz="3200" b="1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法性质</a:t>
            </a:r>
          </a:p>
        </p:txBody>
      </p:sp>
      <p:sp>
        <p:nvSpPr>
          <p:cNvPr id="188424" name="矩形 188423"/>
          <p:cNvSpPr/>
          <p:nvPr/>
        </p:nvSpPr>
        <p:spPr>
          <a:xfrm>
            <a:off x="3103880" y="1013460"/>
            <a:ext cx="89992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封建地主阶级对封建生产关系进行局部调整的一次改革。</a:t>
            </a:r>
          </a:p>
        </p:txBody>
      </p:sp>
      <p:sp>
        <p:nvSpPr>
          <p:cNvPr id="9" name="矩形 8"/>
          <p:cNvSpPr/>
          <p:nvPr/>
        </p:nvSpPr>
        <p:spPr>
          <a:xfrm>
            <a:off x="1016148" y="2373477"/>
            <a:ext cx="7600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smtClean="0">
                <a:latin typeface="楷体" pitchFamily="49" charset="-122"/>
                <a:ea typeface="楷体" pitchFamily="49" charset="-122"/>
              </a:rPr>
              <a:t>变法达到了富国目的，增加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了</a:t>
            </a:r>
            <a:r>
              <a:rPr lang="zh-CN" altLang="zh-CN" sz="3200" b="1" smtClean="0">
                <a:latin typeface="楷体" pitchFamily="49" charset="-122"/>
                <a:ea typeface="楷体" pitchFamily="49" charset="-122"/>
              </a:rPr>
              <a:t>大笔收入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。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8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8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88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8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8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uiExpand="1" build="p"/>
      <p:bldP spid="188424" grpId="1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696913" y="485775"/>
            <a:ext cx="10798175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/>
            <a:r>
              <a:rPr lang="zh-CN" sz="36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四、南宋的偏安</a:t>
            </a:r>
            <a:endParaRPr lang="zh-CN" sz="2800" b="1" noProof="1"/>
          </a:p>
          <a:p>
            <a:r>
              <a:rPr lang="zh-CN" sz="2800" b="1" noProof="1" smtClean="0"/>
              <a:t>1</a:t>
            </a:r>
            <a:r>
              <a:rPr lang="en-US" altLang="zh-CN" sz="2800" b="1" noProof="1" smtClean="0"/>
              <a:t>.</a:t>
            </a:r>
            <a:r>
              <a:rPr lang="zh-CN" sz="2800" b="1" noProof="1" smtClean="0"/>
              <a:t>南</a:t>
            </a:r>
            <a:r>
              <a:rPr lang="zh-CN" sz="2800" b="1" noProof="1"/>
              <a:t>宋的建立</a:t>
            </a:r>
            <a:endParaRPr lang="zh-CN" sz="2800" noProof="1"/>
          </a:p>
          <a:p>
            <a:r>
              <a:rPr lang="zh-CN" sz="2800" noProof="1"/>
              <a:t>1127年，北宋被东北女真族建立的金朝攻灭，“靖康之变”。赵构在应天府称皇帝，后定都临安，史称南宋。</a:t>
            </a:r>
            <a:endParaRPr lang="zh-CN" altLang="en-US" sz="2800" noProof="1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879475" y="3600450"/>
            <a:ext cx="5853113" cy="1714500"/>
          </a:xfrm>
          <a:prstGeom prst="rect">
            <a:avLst/>
          </a:prstGeom>
          <a:solidFill>
            <a:srgbClr val="EFE4B7"/>
          </a:solidFill>
          <a:ln w="9525">
            <a:solidFill>
              <a:srgbClr val="C00000"/>
            </a:solidFill>
            <a:rou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>
                <a:latin typeface="华文楷体" charset="-122"/>
                <a:ea typeface="华文楷体" charset="-122"/>
              </a:rPr>
              <a:t>南宋偏安：靖康之变后，宋王室失去淮河以北的土地，赵构定都临安，主和派得势，故不思收复北方土地，与金耻辱地议和，仅以保有江南一禺，史称“偏安江南”。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752475" y="2424113"/>
            <a:ext cx="8129588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r>
              <a:rPr lang="zh-CN" altLang="zh-CN" sz="2800" b="1" smtClean="0"/>
              <a:t>2</a:t>
            </a:r>
            <a:r>
              <a:rPr lang="en-US" altLang="zh-CN" sz="2800" b="1" smtClean="0"/>
              <a:t>.</a:t>
            </a:r>
            <a:r>
              <a:rPr lang="zh-CN" altLang="zh-CN" sz="2800" b="1" smtClean="0"/>
              <a:t>南</a:t>
            </a:r>
            <a:r>
              <a:rPr lang="zh-CN" altLang="zh-CN" sz="2800" b="1"/>
              <a:t>宋与金的战和</a:t>
            </a:r>
            <a:endParaRPr lang="zh-CN" altLang="zh-CN" sz="2800"/>
          </a:p>
          <a:p>
            <a:pPr algn="just"/>
            <a:r>
              <a:rPr lang="zh-CN" altLang="zh-CN" sz="2800"/>
              <a:t>岳飞抗金、绍兴和议、南北对峙</a:t>
            </a:r>
            <a:endParaRPr lang="zh-CN" altLang="en-US" sz="2800"/>
          </a:p>
        </p:txBody>
      </p:sp>
      <p:pic>
        <p:nvPicPr>
          <p:cNvPr id="8" name="内容占位符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4807" y="2921971"/>
            <a:ext cx="4767580" cy="37465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3915" y="218440"/>
            <a:ext cx="4762500" cy="35718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525" y="318135"/>
            <a:ext cx="3771900" cy="33718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427480" y="4331970"/>
            <a:ext cx="989203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/>
              <a:t>《宋史·岳飞传》：“狱之将上也，韩世忠不平，诣桧诘其实。桧曰：‘飞子云与张宪书虽不明，其事体莫须有。’世忠曰：‘莫须有三字何以服天下？’</a:t>
            </a: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179070"/>
            <a:ext cx="9147175" cy="647700"/>
          </a:xfrm>
        </p:spPr>
        <p:txBody>
          <a:bodyPr/>
          <a:lstStyle/>
          <a:p>
            <a:r>
              <a:rPr>
                <a:solidFill>
                  <a:srgbClr val="FF0000"/>
                </a:solidFill>
                <a:sym typeface="+mn-ea"/>
              </a:rPr>
              <a:t>[知识拓展]：宋代民族之间的“战”与“和”</a:t>
            </a:r>
            <a:endParaRPr lang="zh-CN" altLang="en-US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7195" y="1119505"/>
            <a:ext cx="11729085" cy="51003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/>
              <a:t>(1)宋代时期民族政权并存，各民族政权之间既有战争，又有和平，这是两宋民族关系的显著特点。</a:t>
            </a:r>
          </a:p>
          <a:p>
            <a:pPr marL="0" indent="0">
              <a:buNone/>
            </a:pPr>
            <a:r>
              <a:rPr lang="zh-CN" altLang="en-US" sz="2800"/>
              <a:t>(2)民族之间的“战”：</a:t>
            </a:r>
            <a:r>
              <a:rPr lang="zh-CN" altLang="en-US" sz="2800">
                <a:solidFill>
                  <a:srgbClr val="FF0000"/>
                </a:solidFill>
              </a:rPr>
              <a:t>战争是暂时的</a:t>
            </a:r>
            <a:r>
              <a:rPr lang="zh-CN" altLang="en-US" sz="2800"/>
              <a:t>，但对于交战双方都是一种灾难，伤害了民族感情，加剧了民族仇恨，中断了正常的经济文化交流。</a:t>
            </a:r>
          </a:p>
          <a:p>
            <a:pPr marL="0" indent="0">
              <a:buNone/>
            </a:pPr>
            <a:r>
              <a:rPr lang="zh-CN" altLang="en-US" sz="2800"/>
              <a:t>(3)民族之间的“和”：</a:t>
            </a:r>
            <a:r>
              <a:rPr lang="zh-CN" altLang="en-US" sz="2800">
                <a:solidFill>
                  <a:srgbClr val="FF0000"/>
                </a:solidFill>
              </a:rPr>
              <a:t>和平是长期的</a:t>
            </a:r>
            <a:r>
              <a:rPr lang="zh-CN" altLang="en-US" sz="2800"/>
              <a:t>，</a:t>
            </a:r>
            <a:r>
              <a:rPr lang="zh-CN" altLang="en-US" sz="2800">
                <a:solidFill>
                  <a:srgbClr val="FF0000"/>
                </a:solidFill>
              </a:rPr>
              <a:t>各民族之间的交流和融合</a:t>
            </a:r>
            <a:r>
              <a:rPr lang="zh-CN" altLang="en-US" sz="2800"/>
              <a:t>是历史发展的主流。宋夏议和、宋辽议和、宋金议和，实现了双方长期的和平，</a:t>
            </a:r>
            <a:r>
              <a:rPr lang="zh-CN" altLang="en-US" sz="2800">
                <a:solidFill>
                  <a:srgbClr val="FF0000"/>
                </a:solidFill>
              </a:rPr>
              <a:t>实际上有利于社会经济的发展，有利于民</a:t>
            </a:r>
            <a:r>
              <a:rPr lang="zh-CN" altLang="en-US" sz="2800" smtClean="0">
                <a:solidFill>
                  <a:srgbClr val="FF0000"/>
                </a:solidFill>
              </a:rPr>
              <a:t>族交融的</a:t>
            </a:r>
            <a:r>
              <a:rPr lang="zh-CN" altLang="en-US" sz="2800">
                <a:solidFill>
                  <a:srgbClr val="FF0000"/>
                </a:solidFill>
              </a:rPr>
              <a:t>加强，最重要的是推动了历史向前发展。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765" y="1192983"/>
            <a:ext cx="11532235" cy="473329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34809" y="1240016"/>
            <a:ext cx="10827848" cy="132343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zh-CN" sz="4000" smtClean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中华民族</a:t>
            </a:r>
            <a:r>
              <a:rPr lang="zh-CN" altLang="zh-CN" sz="400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在这一时期进一步交融与发展</a:t>
            </a:r>
            <a:r>
              <a:rPr lang="zh-CN" altLang="zh-CN" sz="4000" smtClean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，社会</a:t>
            </a:r>
            <a:r>
              <a:rPr lang="zh-CN" altLang="zh-CN" sz="400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经济与科技文化</a:t>
            </a:r>
            <a:r>
              <a:rPr lang="zh-CN" altLang="en-US" sz="400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等方面都</a:t>
            </a:r>
            <a:r>
              <a:rPr lang="zh-CN" altLang="zh-CN" sz="400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取得很大成就。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6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1696459" y="980728"/>
            <a:ext cx="859790" cy="51125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b="1" smtClean="0">
                <a:latin typeface="+mj-ea"/>
                <a:ea typeface="+mj-ea"/>
              </a:rPr>
              <a:t>两宋的政治和军事</a:t>
            </a:r>
            <a:endParaRPr lang="zh-CN" altLang="en-US" sz="4400" b="1">
              <a:latin typeface="+mj-ea"/>
              <a:ea typeface="+mj-ea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2559533" y="548680"/>
            <a:ext cx="360040" cy="561662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927163" y="1959223"/>
            <a:ext cx="155448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北宋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29795" y="5169966"/>
            <a:ext cx="630428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南宋</a:t>
            </a:r>
            <a:r>
              <a:rPr lang="zh-CN" altLang="en-US" sz="54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：</a:t>
            </a:r>
            <a:r>
              <a:rPr lang="zh-CN" altLang="en-US" sz="32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背景、建立、与金关系</a:t>
            </a:r>
            <a:endParaRPr lang="zh-CN" altLang="en-US" sz="32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4506001" y="404664"/>
            <a:ext cx="365863" cy="403244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840962" y="260648"/>
            <a:ext cx="1402080" cy="8299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建立</a:t>
            </a:r>
            <a:endParaRPr lang="zh-CN" altLang="en-US" sz="48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8835" y="1128226"/>
            <a:ext cx="5059680" cy="8299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巩固：政治、军事</a:t>
            </a:r>
            <a:endParaRPr lang="zh-CN" altLang="en-US" sz="48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38835" y="2010900"/>
            <a:ext cx="5059680" cy="8299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危机：边防、财政</a:t>
            </a:r>
            <a:endParaRPr lang="zh-CN" altLang="en-US" sz="48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56597" y="2867442"/>
            <a:ext cx="5567680" cy="8299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挽救：</a:t>
            </a:r>
            <a:r>
              <a:rPr lang="zh-CN" altLang="en-US" sz="28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庆历新政、王安石变法 </a:t>
            </a:r>
            <a:endParaRPr lang="zh-CN" altLang="en-US" sz="28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914535" y="3717032"/>
            <a:ext cx="1402080" cy="8299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cap="all" spc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衰亡</a:t>
            </a:r>
            <a:endParaRPr lang="zh-CN" altLang="en-US" sz="48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693400" y="12192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custom20187308_1*a*1"/>
  <p:tag name="KSO_WM_UNIT_INDEX" val="1"/>
  <p:tag name="KSO_WM_UNIT_ISCONTENTSTITLE" val="0"/>
  <p:tag name="KSO_WM_UNIT_LAYERLEVEL" val="1"/>
  <p:tag name="KSO_WM_UNIT_NOCLEAR" val="0"/>
  <p:tag name="KSO_WM_UNIT_PRESET_TEXT" val="空白演示"/>
  <p:tag name="KSO_WM_UNIT_TYPE" val="a"/>
  <p:tag name="KSO_WM_UNIT_VALUE" val="13"/>
</p:tagLst>
</file>

<file path=ppt/tags/tag6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MODEL_TYPE" val="cover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65.xml><?xml version="1.0" encoding="utf-8"?>
<p:tagLst xmlns:p="http://schemas.openxmlformats.org/presentationml/2006/main">
  <p:tag name="KSO_WM_UNIT_TABLE_BEAUTIFY" val="smartTable{7b9313bf-a8ab-479d-b2c2-af2bb6b26f9f}"/>
</p:tagLst>
</file>

<file path=ppt/tags/tag66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179</Paragraphs>
  <Slides>32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主题​​</vt:lpstr>
      <vt:lpstr>第九课 两宋的政治与军事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[知识拓展]：宋代民族之间的“战”与“和”</vt:lpstr>
      <vt:lpstr>Slide 32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2020-11-02T17:27:57Z</cp:lastPrinted>
  <dcterms:created xsi:type="dcterms:W3CDTF">2020-11-02T17:27:57Z</dcterms:created>
  <dcterms:modified xsi:type="dcterms:W3CDTF">2020-11-02T09:28:01Z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