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336" r:id="rId7"/>
    <p:sldId id="261" r:id="rId8"/>
    <p:sldId id="262" r:id="rId9"/>
    <p:sldId id="263" r:id="rId10"/>
    <p:sldId id="292" r:id="rId11"/>
    <p:sldId id="337" r:id="rId12"/>
    <p:sldId id="306" r:id="rId13"/>
    <p:sldId id="266" r:id="rId14"/>
    <p:sldId id="267" r:id="rId15"/>
    <p:sldId id="307" r:id="rId16"/>
    <p:sldId id="320" r:id="rId1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152" y="-90"/>
      </p:cViewPr>
      <p:guideLst>
        <p:guide orient="horz" pos="2160"/>
        <p:guide pos="293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2018/10/18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93803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74185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B7F7F-AE4C-497E-B5C4-3633EE7A9F87}" type="datetimeFigureOut">
              <a:rPr lang="zh-CN" altLang="en-US" smtClean="0"/>
              <a:t>2018/10/18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A3BC8-CDEA-4234-A9DF-91619A6D77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B7F7F-AE4C-497E-B5C4-3633EE7A9F87}" type="datetimeFigureOut">
              <a:rPr lang="zh-CN" altLang="en-US" smtClean="0"/>
              <a:t>2018/10/18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A3BC8-CDEA-4234-A9DF-91619A6D77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B7F7F-AE4C-497E-B5C4-3633EE7A9F87}" type="datetimeFigureOut">
              <a:rPr lang="zh-CN" altLang="en-US" smtClean="0"/>
              <a:t>2018/10/18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A3BC8-CDEA-4234-A9DF-91619A6D77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B7F7F-AE4C-497E-B5C4-3633EE7A9F87}" type="datetimeFigureOut">
              <a:rPr lang="zh-CN" altLang="en-US" smtClean="0"/>
              <a:t>2018/10/18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A3BC8-CDEA-4234-A9DF-91619A6D77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B7F7F-AE4C-497E-B5C4-3633EE7A9F87}" type="datetimeFigureOut">
              <a:rPr lang="zh-CN" altLang="en-US" smtClean="0"/>
              <a:t>2018/10/18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A3BC8-CDEA-4234-A9DF-91619A6D77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B7F7F-AE4C-497E-B5C4-3633EE7A9F87}" type="datetimeFigureOut">
              <a:rPr lang="zh-CN" altLang="en-US" smtClean="0"/>
              <a:t>2018/10/18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A3BC8-CDEA-4234-A9DF-91619A6D77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B7F7F-AE4C-497E-B5C4-3633EE7A9F87}" type="datetimeFigureOut">
              <a:rPr lang="zh-CN" altLang="en-US" smtClean="0"/>
              <a:t>2018/10/18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A3BC8-CDEA-4234-A9DF-91619A6D77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B7F7F-AE4C-497E-B5C4-3633EE7A9F87}" type="datetimeFigureOut">
              <a:rPr lang="zh-CN" altLang="en-US" smtClean="0"/>
              <a:t>2018/10/18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A3BC8-CDEA-4234-A9DF-91619A6D77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B7F7F-AE4C-497E-B5C4-3633EE7A9F87}" type="datetimeFigureOut">
              <a:rPr lang="zh-CN" altLang="en-US" smtClean="0"/>
              <a:t>2018/10/18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A3BC8-CDEA-4234-A9DF-91619A6D77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B7F7F-AE4C-497E-B5C4-3633EE7A9F87}" type="datetimeFigureOut">
              <a:rPr lang="zh-CN" altLang="en-US" smtClean="0"/>
              <a:t>2018/10/18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A3BC8-CDEA-4234-A9DF-91619A6D77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B7F7F-AE4C-497E-B5C4-3633EE7A9F87}" type="datetimeFigureOut">
              <a:rPr lang="zh-CN" altLang="en-US" smtClean="0"/>
              <a:t>2018/10/18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A3BC8-CDEA-4234-A9DF-91619A6D77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FB7F7F-AE4C-497E-B5C4-3633EE7A9F87}" type="datetimeFigureOut">
              <a:rPr lang="zh-CN" altLang="en-US" smtClean="0"/>
              <a:t>2018/10/18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9A3BC8-CDEA-4234-A9DF-91619A6D77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60500" y="257810"/>
            <a:ext cx="572516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FF0000"/>
                </a:solidFill>
              </a:rPr>
              <a:t>第</a:t>
            </a:r>
            <a:r>
              <a:rPr lang="en-US" altLang="zh-CN" sz="4000" b="1" dirty="0" smtClean="0">
                <a:solidFill>
                  <a:srgbClr val="FF0000"/>
                </a:solidFill>
              </a:rPr>
              <a:t>2</a:t>
            </a:r>
            <a:r>
              <a:rPr lang="zh-CN" altLang="en-US" sz="4000" b="1" dirty="0" smtClean="0">
                <a:solidFill>
                  <a:srgbClr val="FF0000"/>
                </a:solidFill>
              </a:rPr>
              <a:t>课 俄国的改革</a:t>
            </a:r>
            <a:endParaRPr lang="en-US" altLang="zh-CN" sz="4400" b="1" dirty="0" smtClean="0">
              <a:solidFill>
                <a:srgbClr val="FF0000"/>
              </a:solidFill>
            </a:endParaRPr>
          </a:p>
        </p:txBody>
      </p:sp>
      <p:pic>
        <p:nvPicPr>
          <p:cNvPr id="6" name="图片 5"/>
          <p:cNvPicPr/>
          <p:nvPr/>
        </p:nvPicPr>
        <p:blipFill>
          <a:blip r:embed="rId4"/>
          <a:srcRect b="11501"/>
          <a:stretch>
            <a:fillRect/>
          </a:stretch>
        </p:blipFill>
        <p:spPr bwMode="auto">
          <a:xfrm>
            <a:off x="2699792" y="1628800"/>
            <a:ext cx="2952328" cy="345638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u=4133032754,3894822876&amp;fm=27&amp;gp=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645" y="-21590"/>
            <a:ext cx="9157335" cy="6901180"/>
          </a:xfrm>
          <a:prstGeom prst="rect">
            <a:avLst/>
          </a:prstGeom>
        </p:spPr>
      </p:pic>
      <p:sp>
        <p:nvSpPr>
          <p:cNvPr id="4" name="文本框 2"/>
          <p:cNvSpPr txBox="1"/>
          <p:nvPr/>
        </p:nvSpPr>
        <p:spPr>
          <a:xfrm>
            <a:off x="179512" y="215687"/>
            <a:ext cx="161290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新课导入</a:t>
            </a:r>
          </a:p>
        </p:txBody>
      </p:sp>
      <p:pic>
        <p:nvPicPr>
          <p:cNvPr id="6" name="Picture 2" descr="map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672" y="737657"/>
            <a:ext cx="8363768" cy="501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AutoShape 2"/>
          <p:cNvSpPr>
            <a:spLocks noChangeArrowheads="1"/>
          </p:cNvSpPr>
          <p:nvPr/>
        </p:nvSpPr>
        <p:spPr bwMode="auto">
          <a:xfrm>
            <a:off x="3707903" y="692150"/>
            <a:ext cx="3888285" cy="2520950"/>
          </a:xfrm>
          <a:prstGeom prst="cloudCallout">
            <a:avLst>
              <a:gd name="adj1" fmla="val -43750"/>
              <a:gd name="adj2" fmla="val 7000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zh-CN" altLang="zh-CN" sz="2800" b="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9893" y="4884474"/>
            <a:ext cx="8856538" cy="1772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1pPr>
            <a:lvl2pPr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2pPr>
            <a:lvl3pPr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3pPr>
            <a:lvl4pPr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4pPr>
            <a:lvl5pPr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2400" dirty="0">
                <a:solidFill>
                  <a:srgbClr val="0000FF"/>
                </a:solidFill>
                <a:latin typeface="宋体" pitchFamily="2" charset="-122"/>
                <a:ea typeface="宋体" pitchFamily="2" charset="-122"/>
              </a:rPr>
              <a:t>    </a:t>
            </a:r>
            <a:r>
              <a:rPr lang="zh-CN" altLang="en-US" sz="2800" dirty="0">
                <a:latin typeface="宋体" pitchFamily="2" charset="-122"/>
                <a:ea typeface="宋体" pitchFamily="2" charset="-122"/>
              </a:rPr>
              <a:t>从</a:t>
            </a:r>
            <a:r>
              <a:rPr lang="en-US" altLang="zh-CN" sz="2800" dirty="0">
                <a:latin typeface="宋体" pitchFamily="2" charset="-122"/>
                <a:ea typeface="宋体" pitchFamily="2" charset="-122"/>
              </a:rPr>
              <a:t>17</a:t>
            </a:r>
            <a:r>
              <a:rPr lang="zh-CN" altLang="en-US" sz="2800" dirty="0">
                <a:latin typeface="宋体" pitchFamily="2" charset="-122"/>
                <a:ea typeface="宋体" pitchFamily="2" charset="-122"/>
              </a:rPr>
              <a:t>世纪中期到</a:t>
            </a:r>
            <a:r>
              <a:rPr lang="en-US" altLang="zh-CN" sz="2800" dirty="0">
                <a:latin typeface="宋体" pitchFamily="2" charset="-122"/>
                <a:ea typeface="宋体" pitchFamily="2" charset="-122"/>
              </a:rPr>
              <a:t>19</a:t>
            </a:r>
            <a:r>
              <a:rPr lang="zh-CN" altLang="en-US" sz="2800" dirty="0">
                <a:latin typeface="宋体" pitchFamily="2" charset="-122"/>
                <a:ea typeface="宋体" pitchFamily="2" charset="-122"/>
              </a:rPr>
              <a:t>世纪中期，已有哪些国家建立并巩固了资产阶级政权？这些国家在完成历史转折的过程中，采用的方式上有什么共同点吗？</a:t>
            </a:r>
          </a:p>
        </p:txBody>
      </p:sp>
      <p:sp>
        <p:nvSpPr>
          <p:cNvPr id="9" name="AutoShape 5"/>
          <p:cNvSpPr>
            <a:spLocks noChangeArrowheads="1"/>
          </p:cNvSpPr>
          <p:nvPr/>
        </p:nvSpPr>
        <p:spPr bwMode="auto">
          <a:xfrm>
            <a:off x="179388" y="765175"/>
            <a:ext cx="1295400" cy="609600"/>
          </a:xfrm>
          <a:prstGeom prst="wedgeRectCallout">
            <a:avLst>
              <a:gd name="adj1" fmla="val -28921"/>
              <a:gd name="adj2" fmla="val -782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zh-CN" altLang="en-US" sz="4000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英国</a:t>
            </a:r>
          </a:p>
        </p:txBody>
      </p:sp>
      <p:sp>
        <p:nvSpPr>
          <p:cNvPr id="10" name="AutoShape 6"/>
          <p:cNvSpPr>
            <a:spLocks noChangeArrowheads="1"/>
          </p:cNvSpPr>
          <p:nvPr/>
        </p:nvSpPr>
        <p:spPr bwMode="auto">
          <a:xfrm>
            <a:off x="395288" y="1412875"/>
            <a:ext cx="1296987" cy="609600"/>
          </a:xfrm>
          <a:prstGeom prst="wedgeRoundRectCallout">
            <a:avLst>
              <a:gd name="adj1" fmla="val -45593"/>
              <a:gd name="adj2" fmla="val 70051"/>
              <a:gd name="adj3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zh-CN" altLang="en-US" sz="4000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法国</a:t>
            </a:r>
          </a:p>
        </p:txBody>
      </p:sp>
      <p:sp>
        <p:nvSpPr>
          <p:cNvPr id="11" name="AutoShape 7"/>
          <p:cNvSpPr>
            <a:spLocks noChangeArrowheads="1"/>
          </p:cNvSpPr>
          <p:nvPr/>
        </p:nvSpPr>
        <p:spPr bwMode="auto">
          <a:xfrm>
            <a:off x="6300788" y="1412875"/>
            <a:ext cx="1296987" cy="609600"/>
          </a:xfrm>
          <a:prstGeom prst="wedgeRoundRectCallout">
            <a:avLst>
              <a:gd name="adj1" fmla="val -6792"/>
              <a:gd name="adj2" fmla="val 117190"/>
              <a:gd name="adj3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zh-CN" altLang="en-US" sz="4000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美国</a:t>
            </a:r>
          </a:p>
        </p:txBody>
      </p:sp>
      <p:sp>
        <p:nvSpPr>
          <p:cNvPr id="12" name="TextBox 5"/>
          <p:cNvSpPr txBox="1">
            <a:spLocks noChangeArrowheads="1"/>
          </p:cNvSpPr>
          <p:nvPr/>
        </p:nvSpPr>
        <p:spPr bwMode="auto">
          <a:xfrm>
            <a:off x="675994" y="4025107"/>
            <a:ext cx="6729412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1pPr>
            <a:lvl2pPr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2pPr>
            <a:lvl3pPr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3pPr>
            <a:lvl4pPr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4pPr>
            <a:lvl5pPr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9pPr>
          </a:lstStyle>
          <a:p>
            <a:r>
              <a:rPr lang="zh-CN" altLang="en-US" sz="48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革命（战争、暴力手段）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u=4133032754,3894822876&amp;fm=27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780" y="-21590"/>
            <a:ext cx="9157335" cy="6901180"/>
          </a:xfrm>
          <a:prstGeom prst="rect">
            <a:avLst/>
          </a:prstGeom>
        </p:spPr>
      </p:pic>
      <p:sp>
        <p:nvSpPr>
          <p:cNvPr id="4" name="文本框 2"/>
          <p:cNvSpPr txBox="1"/>
          <p:nvPr/>
        </p:nvSpPr>
        <p:spPr>
          <a:xfrm>
            <a:off x="3416299" y="332656"/>
            <a:ext cx="18535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学习目标</a:t>
            </a:r>
          </a:p>
        </p:txBody>
      </p:sp>
      <p:sp>
        <p:nvSpPr>
          <p:cNvPr id="5" name="文本框 2"/>
          <p:cNvSpPr txBox="1"/>
          <p:nvPr/>
        </p:nvSpPr>
        <p:spPr>
          <a:xfrm>
            <a:off x="251460" y="1329055"/>
            <a:ext cx="8704627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/>
              <a:t>1</a:t>
            </a:r>
            <a:r>
              <a:rPr lang="en-US" altLang="zh-CN" sz="3200" dirty="0"/>
              <a:t>.</a:t>
            </a:r>
            <a:r>
              <a:rPr lang="zh-CN" altLang="zh-CN" sz="3200" dirty="0"/>
              <a:t>知道彼得一世改革的内容和结果。</a:t>
            </a:r>
          </a:p>
          <a:p>
            <a:r>
              <a:rPr lang="en-US" altLang="zh-CN" sz="3200" b="1" dirty="0"/>
              <a:t>2</a:t>
            </a:r>
            <a:r>
              <a:rPr lang="en-US" altLang="zh-CN" sz="3200" dirty="0"/>
              <a:t>.</a:t>
            </a:r>
            <a:r>
              <a:rPr lang="zh-CN" altLang="zh-CN" sz="3200" dirty="0"/>
              <a:t>能准确说出亚历山大二世改革的时间、内容</a:t>
            </a:r>
            <a:r>
              <a:rPr lang="zh-CN" altLang="zh-CN" sz="3200" dirty="0" smtClean="0"/>
              <a:t>和</a:t>
            </a:r>
            <a:endParaRPr lang="en-US" altLang="zh-CN" sz="3200" dirty="0" smtClean="0"/>
          </a:p>
          <a:p>
            <a:r>
              <a:rPr lang="zh-CN" altLang="zh-CN" sz="3200" dirty="0" smtClean="0"/>
              <a:t>影响</a:t>
            </a:r>
            <a:r>
              <a:rPr lang="zh-CN" altLang="zh-CN" sz="3200" dirty="0"/>
              <a:t>。</a:t>
            </a:r>
          </a:p>
          <a:p>
            <a:r>
              <a:rPr lang="en-US" altLang="zh-CN" sz="3200" b="1" dirty="0"/>
              <a:t>3</a:t>
            </a:r>
            <a:r>
              <a:rPr lang="en-US" altLang="zh-CN" sz="3200" dirty="0"/>
              <a:t>.</a:t>
            </a:r>
            <a:r>
              <a:rPr lang="zh-CN" altLang="zh-CN" sz="3200" dirty="0"/>
              <a:t>从俄国的这两次改革的影响认识改革对</a:t>
            </a:r>
            <a:r>
              <a:rPr lang="zh-CN" altLang="zh-CN" sz="3200" dirty="0" smtClean="0"/>
              <a:t>俄国社</a:t>
            </a:r>
            <a:endParaRPr lang="en-US" altLang="zh-CN" sz="3200" dirty="0" smtClean="0"/>
          </a:p>
          <a:p>
            <a:r>
              <a:rPr lang="zh-CN" altLang="zh-CN" sz="3200" dirty="0" smtClean="0"/>
              <a:t>会</a:t>
            </a:r>
            <a:r>
              <a:rPr lang="zh-CN" altLang="zh-CN" sz="3200" dirty="0"/>
              <a:t>发展的进步作用</a:t>
            </a:r>
            <a:r>
              <a:rPr lang="zh-CN" altLang="zh-CN" sz="3200" dirty="0" smtClean="0"/>
              <a:t>。</a:t>
            </a:r>
            <a:endParaRPr altLang="zh-CN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u=4133032754,3894822876&amp;fm=27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575" y="52685"/>
            <a:ext cx="9157335" cy="6901180"/>
          </a:xfrm>
          <a:prstGeom prst="rect">
            <a:avLst/>
          </a:prstGeom>
        </p:spPr>
      </p:pic>
      <p:sp>
        <p:nvSpPr>
          <p:cNvPr id="3" name="文本框 3"/>
          <p:cNvSpPr txBox="1"/>
          <p:nvPr/>
        </p:nvSpPr>
        <p:spPr>
          <a:xfrm>
            <a:off x="2704465" y="188640"/>
            <a:ext cx="293751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</a:rPr>
              <a:t>基础知识梳理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309245" y="762000"/>
            <a:ext cx="9225602" cy="56938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800" dirty="0"/>
              <a:t>知识点一　彼得一世改革</a:t>
            </a:r>
          </a:p>
          <a:p>
            <a:r>
              <a:rPr lang="en-US" altLang="zh-CN" sz="2400" dirty="0" smtClean="0"/>
              <a:t>1. </a:t>
            </a:r>
            <a:r>
              <a:rPr lang="zh-CN" altLang="zh-CN" sz="2400" dirty="0" smtClean="0"/>
              <a:t>俄罗斯</a:t>
            </a:r>
            <a:r>
              <a:rPr lang="zh-CN" altLang="zh-CN" sz="2400" dirty="0"/>
              <a:t>人的祖先是</a:t>
            </a:r>
            <a:r>
              <a:rPr lang="en-US" altLang="zh-CN" sz="2400" u="sng" dirty="0"/>
              <a:t>           </a:t>
            </a:r>
            <a:r>
              <a:rPr lang="en-US" altLang="zh-CN" sz="2400" u="sng" dirty="0" smtClean="0"/>
              <a:t>            </a:t>
            </a:r>
            <a:r>
              <a:rPr lang="zh-CN" altLang="zh-CN" sz="2400" dirty="0" smtClean="0"/>
              <a:t>的</a:t>
            </a:r>
            <a:r>
              <a:rPr lang="zh-CN" altLang="zh-CN" sz="2400" dirty="0"/>
              <a:t>一支，</a:t>
            </a:r>
            <a:r>
              <a:rPr lang="en-US" altLang="zh-CN" sz="2400" dirty="0"/>
              <a:t>9</a:t>
            </a:r>
            <a:r>
              <a:rPr lang="zh-CN" altLang="zh-CN" sz="2400" dirty="0"/>
              <a:t>世纪晚期</a:t>
            </a:r>
            <a:r>
              <a:rPr lang="zh-CN" altLang="zh-CN" sz="2400" dirty="0" smtClean="0"/>
              <a:t>建立基辅罗</a:t>
            </a:r>
            <a:endParaRPr lang="en-US" altLang="zh-CN" sz="2400" dirty="0" smtClean="0"/>
          </a:p>
          <a:p>
            <a:r>
              <a:rPr lang="zh-CN" altLang="zh-CN" sz="2400" dirty="0" smtClean="0"/>
              <a:t>斯</a:t>
            </a:r>
            <a:r>
              <a:rPr lang="zh-CN" altLang="zh-CN" sz="2400" dirty="0"/>
              <a:t>。</a:t>
            </a:r>
            <a:r>
              <a:rPr lang="en-US" altLang="zh-CN" sz="2400" dirty="0"/>
              <a:t>13</a:t>
            </a:r>
            <a:r>
              <a:rPr lang="zh-CN" altLang="zh-CN" sz="2400" dirty="0"/>
              <a:t>世纪上半叶，基辅罗斯被</a:t>
            </a:r>
            <a:r>
              <a:rPr lang="en-US" altLang="zh-CN" sz="2400" u="sng" dirty="0"/>
              <a:t>            </a:t>
            </a:r>
            <a:r>
              <a:rPr lang="en-US" altLang="zh-CN" sz="2400" u="sng" dirty="0" smtClean="0"/>
              <a:t>  </a:t>
            </a:r>
            <a:r>
              <a:rPr lang="zh-CN" altLang="zh-CN" sz="2400" dirty="0" smtClean="0"/>
              <a:t>征服。在反抗蒙古</a:t>
            </a:r>
            <a:r>
              <a:rPr lang="zh-CN" altLang="zh-CN" sz="2400" dirty="0"/>
              <a:t>统治</a:t>
            </a:r>
            <a:r>
              <a:rPr lang="zh-CN" altLang="zh-CN" sz="2400" dirty="0" smtClean="0"/>
              <a:t>的</a:t>
            </a:r>
            <a:endParaRPr lang="en-US" altLang="zh-CN" sz="2400" dirty="0" smtClean="0"/>
          </a:p>
          <a:p>
            <a:r>
              <a:rPr lang="zh-CN" altLang="zh-CN" sz="2400" dirty="0" smtClean="0"/>
              <a:t>过程</a:t>
            </a:r>
            <a:r>
              <a:rPr lang="zh-CN" altLang="zh-CN" sz="2400" dirty="0"/>
              <a:t>中，</a:t>
            </a:r>
            <a:r>
              <a:rPr lang="en-US" altLang="zh-CN" sz="2400" u="sng" dirty="0"/>
              <a:t>          </a:t>
            </a:r>
            <a:r>
              <a:rPr lang="en-US" altLang="zh-CN" sz="2400" u="sng" dirty="0" smtClean="0"/>
              <a:t>               </a:t>
            </a:r>
            <a:r>
              <a:rPr lang="zh-CN" altLang="zh-CN" sz="2400" dirty="0" smtClean="0"/>
              <a:t>逐渐</a:t>
            </a:r>
            <a:r>
              <a:rPr lang="zh-CN" altLang="zh-CN" sz="2400" dirty="0"/>
              <a:t>崛起，</a:t>
            </a:r>
            <a:r>
              <a:rPr lang="zh-CN" altLang="zh-CN" sz="2400" dirty="0" smtClean="0"/>
              <a:t>到</a:t>
            </a:r>
            <a:r>
              <a:rPr lang="en-US" altLang="zh-CN" sz="2400" dirty="0" smtClean="0"/>
              <a:t>15</a:t>
            </a:r>
            <a:r>
              <a:rPr lang="zh-CN" altLang="zh-CN" sz="2400" dirty="0"/>
              <a:t>世纪晚期</a:t>
            </a:r>
            <a:r>
              <a:rPr lang="zh-CN" altLang="zh-CN" sz="2400" dirty="0" smtClean="0"/>
              <a:t>终于统一</a:t>
            </a:r>
            <a:r>
              <a:rPr lang="zh-CN" altLang="zh-CN" sz="2400" dirty="0"/>
              <a:t>了俄国</a:t>
            </a:r>
            <a:r>
              <a:rPr lang="zh-CN" altLang="zh-CN" sz="2400" dirty="0" smtClean="0"/>
              <a:t>。</a:t>
            </a:r>
            <a:endParaRPr lang="en-US" altLang="zh-CN" sz="2400" dirty="0" smtClean="0"/>
          </a:p>
          <a:p>
            <a:r>
              <a:rPr lang="zh-CN" altLang="zh-CN" sz="2400" dirty="0" smtClean="0"/>
              <a:t>莫斯科</a:t>
            </a:r>
            <a:r>
              <a:rPr lang="zh-CN" altLang="zh-CN" sz="2400" dirty="0"/>
              <a:t>大公</a:t>
            </a:r>
            <a:r>
              <a:rPr lang="en-US" altLang="zh-CN" sz="2400" u="sng" dirty="0"/>
              <a:t>            </a:t>
            </a:r>
            <a:r>
              <a:rPr lang="en-US" altLang="zh-CN" sz="2400" u="sng" dirty="0" smtClean="0"/>
              <a:t>         </a:t>
            </a:r>
            <a:r>
              <a:rPr lang="zh-CN" altLang="zh-CN" sz="2400" dirty="0" smtClean="0"/>
              <a:t>（</a:t>
            </a:r>
            <a:r>
              <a:rPr lang="en-US" altLang="zh-CN" sz="2400" dirty="0" smtClean="0"/>
              <a:t>1533-1584</a:t>
            </a:r>
            <a:r>
              <a:rPr lang="zh-CN" altLang="zh-CN" sz="2400" dirty="0"/>
              <a:t>年在位）</a:t>
            </a:r>
            <a:r>
              <a:rPr lang="zh-CN" altLang="zh-CN" sz="2400" dirty="0" smtClean="0"/>
              <a:t>即位</a:t>
            </a:r>
            <a:r>
              <a:rPr lang="zh-CN" altLang="zh-CN" sz="2400" dirty="0"/>
              <a:t>后，正式</a:t>
            </a:r>
            <a:r>
              <a:rPr lang="zh-CN" altLang="zh-CN" sz="2400" dirty="0" smtClean="0"/>
              <a:t>采用</a:t>
            </a:r>
            <a:endParaRPr lang="en-US" altLang="zh-CN" sz="2400" dirty="0" smtClean="0"/>
          </a:p>
          <a:p>
            <a:r>
              <a:rPr lang="zh-CN" altLang="zh-CN" sz="2400" dirty="0" smtClean="0"/>
              <a:t>“</a:t>
            </a:r>
            <a:r>
              <a:rPr lang="en-US" altLang="zh-CN" sz="2400" u="sng" dirty="0" smtClean="0"/>
              <a:t>             </a:t>
            </a:r>
            <a:r>
              <a:rPr lang="zh-CN" altLang="zh-CN" sz="2400" dirty="0" smtClean="0"/>
              <a:t>”</a:t>
            </a:r>
            <a:r>
              <a:rPr lang="zh-CN" altLang="zh-CN" sz="2400" dirty="0"/>
              <a:t>的称号</a:t>
            </a:r>
            <a:r>
              <a:rPr lang="zh-CN" altLang="zh-CN" sz="2400" dirty="0" smtClean="0"/>
              <a:t>，强化</a:t>
            </a:r>
            <a:r>
              <a:rPr lang="zh-CN" altLang="zh-CN" sz="2400" dirty="0"/>
              <a:t>了沙皇的专制</a:t>
            </a:r>
            <a:r>
              <a:rPr lang="zh-CN" altLang="zh-CN" sz="2400" dirty="0" smtClean="0"/>
              <a:t>权力</a:t>
            </a:r>
            <a:r>
              <a:rPr lang="zh-CN" altLang="zh-CN" sz="2400" dirty="0"/>
              <a:t>。</a:t>
            </a:r>
          </a:p>
          <a:p>
            <a:r>
              <a:rPr lang="en-US" altLang="zh-CN" sz="2400" dirty="0" smtClean="0"/>
              <a:t>2.</a:t>
            </a:r>
            <a:r>
              <a:rPr lang="en-US" altLang="zh-CN" sz="2400" u="sng" dirty="0" smtClean="0"/>
              <a:t>               </a:t>
            </a:r>
            <a:r>
              <a:rPr lang="zh-CN" altLang="zh-CN" sz="2400" dirty="0" smtClean="0"/>
              <a:t>初</a:t>
            </a:r>
            <a:r>
              <a:rPr lang="zh-CN" altLang="zh-CN" sz="2400" dirty="0"/>
              <a:t>，沙皇</a:t>
            </a:r>
            <a:r>
              <a:rPr lang="en-US" altLang="zh-CN" sz="2400" u="sng" dirty="0"/>
              <a:t>           </a:t>
            </a:r>
            <a:r>
              <a:rPr lang="en-US" altLang="zh-CN" sz="2400" u="sng" dirty="0" smtClean="0"/>
              <a:t>         </a:t>
            </a:r>
            <a:r>
              <a:rPr lang="zh-CN" altLang="zh-CN" sz="2400" dirty="0" smtClean="0"/>
              <a:t>决心</a:t>
            </a:r>
            <a:r>
              <a:rPr lang="zh-CN" altLang="zh-CN" sz="2400" dirty="0"/>
              <a:t>改变俄国的落后面貌，</a:t>
            </a:r>
            <a:r>
              <a:rPr lang="zh-CN" altLang="zh-CN" sz="2400" dirty="0" smtClean="0"/>
              <a:t>实</a:t>
            </a:r>
            <a:endParaRPr lang="en-US" altLang="zh-CN" sz="2400" dirty="0" smtClean="0"/>
          </a:p>
          <a:p>
            <a:r>
              <a:rPr lang="zh-CN" altLang="zh-CN" sz="2400" dirty="0" smtClean="0"/>
              <a:t>现</a:t>
            </a:r>
            <a:r>
              <a:rPr lang="en-US" altLang="zh-CN" sz="2400" u="sng" dirty="0" smtClean="0"/>
              <a:t>                    </a:t>
            </a:r>
            <a:r>
              <a:rPr lang="zh-CN" altLang="zh-CN" sz="2400" dirty="0" smtClean="0"/>
              <a:t>。</a:t>
            </a:r>
            <a:r>
              <a:rPr lang="zh-CN" altLang="zh-CN" sz="2400" dirty="0"/>
              <a:t>他发出向西方学习的号召，颁布一系列</a:t>
            </a:r>
            <a:r>
              <a:rPr lang="zh-CN" altLang="zh-CN" sz="2400" dirty="0" smtClean="0"/>
              <a:t>法令</a:t>
            </a:r>
            <a:r>
              <a:rPr lang="zh-CN" altLang="zh-CN" sz="2400" dirty="0"/>
              <a:t>，</a:t>
            </a:r>
            <a:r>
              <a:rPr lang="zh-CN" altLang="zh-CN" sz="2400" dirty="0" smtClean="0"/>
              <a:t>全面</a:t>
            </a:r>
            <a:endParaRPr lang="en-US" altLang="zh-CN" sz="2400" dirty="0" smtClean="0"/>
          </a:p>
          <a:p>
            <a:r>
              <a:rPr lang="zh-CN" altLang="zh-CN" sz="2400" dirty="0" smtClean="0"/>
              <a:t>推行</a:t>
            </a:r>
            <a:r>
              <a:rPr lang="zh-CN" altLang="zh-CN" sz="2400" dirty="0"/>
              <a:t>改革。</a:t>
            </a:r>
          </a:p>
          <a:p>
            <a:r>
              <a:rPr lang="en-US" altLang="zh-CN" sz="2400" b="1" dirty="0"/>
              <a:t>3</a:t>
            </a:r>
            <a:r>
              <a:rPr lang="en-US" altLang="zh-CN" sz="2400" dirty="0"/>
              <a:t>. </a:t>
            </a:r>
            <a:r>
              <a:rPr lang="zh-CN" altLang="zh-CN" sz="2400" dirty="0"/>
              <a:t>彼得一世改组</a:t>
            </a:r>
            <a:r>
              <a:rPr lang="en-US" altLang="zh-CN" sz="2400" u="sng" dirty="0"/>
              <a:t>            </a:t>
            </a:r>
            <a:r>
              <a:rPr lang="en-US" altLang="zh-CN" sz="2400" u="sng" dirty="0" smtClean="0"/>
              <a:t>       </a:t>
            </a:r>
            <a:r>
              <a:rPr lang="zh-CN" altLang="zh-CN" sz="2400" dirty="0" smtClean="0"/>
              <a:t>，</a:t>
            </a:r>
            <a:r>
              <a:rPr lang="zh-CN" altLang="zh-CN" sz="2400" dirty="0"/>
              <a:t>建立了</a:t>
            </a:r>
            <a:r>
              <a:rPr lang="en-US" altLang="zh-CN" sz="2400" u="sng" dirty="0"/>
              <a:t>           </a:t>
            </a:r>
            <a:r>
              <a:rPr lang="en-US" altLang="zh-CN" sz="2400" u="sng" dirty="0" smtClean="0"/>
              <a:t>          </a:t>
            </a:r>
            <a:r>
              <a:rPr lang="zh-CN" altLang="zh-CN" sz="2400" dirty="0" smtClean="0"/>
              <a:t>的</a:t>
            </a:r>
            <a:r>
              <a:rPr lang="zh-CN" altLang="zh-CN" sz="2400" dirty="0"/>
              <a:t>行政体制，进</a:t>
            </a:r>
            <a:r>
              <a:rPr lang="zh-CN" altLang="zh-CN" sz="2400" dirty="0" smtClean="0"/>
              <a:t>一</a:t>
            </a:r>
            <a:endParaRPr lang="en-US" altLang="zh-CN" sz="2400" dirty="0" smtClean="0"/>
          </a:p>
          <a:p>
            <a:r>
              <a:rPr lang="zh-CN" altLang="zh-CN" sz="2400" dirty="0" smtClean="0"/>
              <a:t>步</a:t>
            </a:r>
            <a:r>
              <a:rPr lang="zh-CN" altLang="zh-CN" sz="2400" dirty="0"/>
              <a:t>加强了沙皇的专制权力。他创建了一支纪律</a:t>
            </a:r>
            <a:r>
              <a:rPr lang="zh-CN" altLang="zh-CN" sz="2400" dirty="0" smtClean="0"/>
              <a:t>严明的</a:t>
            </a:r>
            <a:r>
              <a:rPr lang="en-US" altLang="zh-CN" sz="2400" u="sng" dirty="0" smtClean="0"/>
              <a:t>                        </a:t>
            </a:r>
            <a:r>
              <a:rPr lang="zh-CN" altLang="zh-CN" sz="2400" dirty="0" smtClean="0"/>
              <a:t>；</a:t>
            </a:r>
            <a:endParaRPr lang="en-US" altLang="zh-CN" sz="2400" dirty="0" smtClean="0"/>
          </a:p>
          <a:p>
            <a:r>
              <a:rPr lang="zh-CN" altLang="zh-CN" sz="2400" dirty="0" smtClean="0"/>
              <a:t>鼓励</a:t>
            </a:r>
            <a:r>
              <a:rPr lang="zh-CN" altLang="zh-CN" sz="2400" dirty="0"/>
              <a:t>兴办</a:t>
            </a:r>
            <a:r>
              <a:rPr lang="en-US" altLang="zh-CN" sz="2400" u="sng" dirty="0"/>
              <a:t>            </a:t>
            </a:r>
            <a:r>
              <a:rPr lang="en-US" altLang="zh-CN" sz="2400" u="sng" dirty="0" smtClean="0"/>
              <a:t>            </a:t>
            </a:r>
            <a:r>
              <a:rPr lang="zh-CN" altLang="zh-CN" sz="2400" dirty="0" smtClean="0"/>
              <a:t>，</a:t>
            </a:r>
            <a:r>
              <a:rPr lang="zh-CN" altLang="zh-CN" sz="2400" dirty="0"/>
              <a:t>准许工场主购买整个村庄的农奴；要求</a:t>
            </a:r>
            <a:r>
              <a:rPr lang="zh-CN" altLang="zh-CN" sz="2400" dirty="0" smtClean="0"/>
              <a:t>贵</a:t>
            </a:r>
            <a:endParaRPr lang="en-US" altLang="zh-CN" sz="2400" dirty="0" smtClean="0"/>
          </a:p>
          <a:p>
            <a:r>
              <a:rPr lang="zh-CN" altLang="zh-CN" sz="2400" dirty="0" smtClean="0"/>
              <a:t>族</a:t>
            </a:r>
            <a:r>
              <a:rPr lang="zh-CN" altLang="zh-CN" sz="2400" dirty="0"/>
              <a:t>必须到军队或行政机构为国家服务，按功劳和才能提拔；</a:t>
            </a:r>
            <a:r>
              <a:rPr lang="zh-CN" altLang="zh-CN" sz="2400" dirty="0" smtClean="0"/>
              <a:t>派遣</a:t>
            </a:r>
            <a:endParaRPr lang="en-US" altLang="zh-CN" sz="2400" dirty="0" smtClean="0"/>
          </a:p>
          <a:p>
            <a:r>
              <a:rPr lang="zh-CN" altLang="zh-CN" sz="2400" dirty="0" smtClean="0"/>
              <a:t>留学生</a:t>
            </a:r>
            <a:r>
              <a:rPr lang="zh-CN" altLang="zh-CN" sz="2400" dirty="0"/>
              <a:t>，创办科学院，开办学校，创办报纸，推行文化教育；</a:t>
            </a:r>
            <a:r>
              <a:rPr lang="zh-CN" altLang="zh-CN" sz="2400" dirty="0" smtClean="0"/>
              <a:t>提</a:t>
            </a:r>
            <a:endParaRPr lang="en-US" altLang="zh-CN" sz="2400" dirty="0" smtClean="0"/>
          </a:p>
          <a:p>
            <a:r>
              <a:rPr lang="zh-CN" altLang="zh-CN" sz="2400" dirty="0" smtClean="0"/>
              <a:t>倡</a:t>
            </a:r>
            <a:r>
              <a:rPr lang="zh-CN" altLang="zh-CN" sz="2400" dirty="0"/>
              <a:t>西方的</a:t>
            </a:r>
            <a:r>
              <a:rPr lang="en-US" altLang="zh-CN" sz="2400" u="sng" dirty="0"/>
              <a:t>                     </a:t>
            </a:r>
            <a:r>
              <a:rPr lang="en-US" altLang="zh-CN" sz="2400" u="sng" dirty="0" smtClean="0"/>
              <a:t>                               </a:t>
            </a:r>
            <a:r>
              <a:rPr lang="zh-CN" altLang="zh-CN" sz="2400" dirty="0"/>
              <a:t>。</a:t>
            </a:r>
          </a:p>
        </p:txBody>
      </p:sp>
      <p:sp>
        <p:nvSpPr>
          <p:cNvPr id="6" name="TextBox 7"/>
          <p:cNvSpPr txBox="1"/>
          <p:nvPr/>
        </p:nvSpPr>
        <p:spPr>
          <a:xfrm>
            <a:off x="1931602" y="2300725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伊凡四世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16" name="TextBox 7"/>
          <p:cNvSpPr txBox="1"/>
          <p:nvPr/>
        </p:nvSpPr>
        <p:spPr>
          <a:xfrm>
            <a:off x="3070746" y="1165296"/>
            <a:ext cx="1861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东斯拉夫人</a:t>
            </a:r>
            <a:endParaRPr lang="en-US" altLang="zh-CN" sz="2400" b="1" dirty="0" smtClean="0">
              <a:solidFill>
                <a:srgbClr val="FF0000"/>
              </a:solidFill>
            </a:endParaRPr>
          </a:p>
        </p:txBody>
      </p:sp>
      <p:sp>
        <p:nvSpPr>
          <p:cNvPr id="18" name="TextBox 7"/>
          <p:cNvSpPr txBox="1"/>
          <p:nvPr/>
        </p:nvSpPr>
        <p:spPr>
          <a:xfrm>
            <a:off x="2704465" y="2967335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彼得一世</a:t>
            </a:r>
            <a:endParaRPr lang="zh-CN" sz="2400" b="1" dirty="0">
              <a:solidFill>
                <a:srgbClr val="FF0000"/>
              </a:solidFill>
            </a:endParaRPr>
          </a:p>
        </p:txBody>
      </p:sp>
      <p:sp>
        <p:nvSpPr>
          <p:cNvPr id="19" name="TextBox 7"/>
          <p:cNvSpPr txBox="1"/>
          <p:nvPr/>
        </p:nvSpPr>
        <p:spPr>
          <a:xfrm>
            <a:off x="2520201" y="4077072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行政机构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7308304" y="4437112"/>
            <a:ext cx="1842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新式常备军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52060" y="4077072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中央集权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9" name="TextBox 7"/>
          <p:cNvSpPr txBox="1"/>
          <p:nvPr/>
        </p:nvSpPr>
        <p:spPr>
          <a:xfrm>
            <a:off x="681146" y="3429000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富国强兵</a:t>
            </a:r>
          </a:p>
        </p:txBody>
      </p:sp>
      <p:sp>
        <p:nvSpPr>
          <p:cNvPr id="4" name="TextBox 7"/>
          <p:cNvSpPr txBox="1"/>
          <p:nvPr/>
        </p:nvSpPr>
        <p:spPr>
          <a:xfrm>
            <a:off x="4462145" y="1523396"/>
            <a:ext cx="117983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蒙古人</a:t>
            </a:r>
            <a:endParaRPr lang="en-US" altLang="zh-CN" sz="2400" b="1" dirty="0" smtClean="0">
              <a:solidFill>
                <a:srgbClr val="FF0000"/>
              </a:solidFill>
            </a:endParaRPr>
          </a:p>
        </p:txBody>
      </p:sp>
      <p:sp>
        <p:nvSpPr>
          <p:cNvPr id="5" name="TextBox 7"/>
          <p:cNvSpPr txBox="1"/>
          <p:nvPr/>
        </p:nvSpPr>
        <p:spPr>
          <a:xfrm>
            <a:off x="1547868" y="1844824"/>
            <a:ext cx="18128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莫斯科公国</a:t>
            </a:r>
            <a:endParaRPr lang="en-US" altLang="zh-CN" sz="2400" b="1" dirty="0" smtClean="0">
              <a:solidFill>
                <a:srgbClr val="FF0000"/>
              </a:solidFill>
            </a:endParaRPr>
          </a:p>
        </p:txBody>
      </p:sp>
      <p:sp>
        <p:nvSpPr>
          <p:cNvPr id="10" name="TextBox 7"/>
          <p:cNvSpPr txBox="1"/>
          <p:nvPr/>
        </p:nvSpPr>
        <p:spPr>
          <a:xfrm>
            <a:off x="611560" y="3042900"/>
            <a:ext cx="117983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18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世纪</a:t>
            </a:r>
            <a:endParaRPr lang="en-US" altLang="zh-CN" sz="2400" b="1" dirty="0" smtClean="0">
              <a:solidFill>
                <a:srgbClr val="FF0000"/>
              </a:solidFill>
            </a:endParaRPr>
          </a:p>
        </p:txBody>
      </p:sp>
      <p:sp>
        <p:nvSpPr>
          <p:cNvPr id="11" name="TextBox 7"/>
          <p:cNvSpPr txBox="1"/>
          <p:nvPr/>
        </p:nvSpPr>
        <p:spPr>
          <a:xfrm>
            <a:off x="611560" y="2627698"/>
            <a:ext cx="117983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沙皇</a:t>
            </a:r>
            <a:endParaRPr lang="en-US" altLang="zh-CN" sz="2400" b="1" dirty="0" smtClean="0">
              <a:solidFill>
                <a:srgbClr val="FF0000"/>
              </a:solidFill>
            </a:endParaRPr>
          </a:p>
        </p:txBody>
      </p:sp>
      <p:sp>
        <p:nvSpPr>
          <p:cNvPr id="12" name="TextBox 7"/>
          <p:cNvSpPr txBox="1"/>
          <p:nvPr/>
        </p:nvSpPr>
        <p:spPr>
          <a:xfrm>
            <a:off x="1645001" y="5871101"/>
            <a:ext cx="35030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礼节服饰和生活方式</a:t>
            </a:r>
            <a:endParaRPr lang="en-US" altLang="zh-CN" sz="2400" b="1" dirty="0" smtClean="0">
              <a:solidFill>
                <a:srgbClr val="FF0000"/>
              </a:solidFill>
            </a:endParaRPr>
          </a:p>
        </p:txBody>
      </p:sp>
      <p:sp>
        <p:nvSpPr>
          <p:cNvPr id="15" name="TextBox 7"/>
          <p:cNvSpPr txBox="1"/>
          <p:nvPr/>
        </p:nvSpPr>
        <p:spPr>
          <a:xfrm>
            <a:off x="1547868" y="4797152"/>
            <a:ext cx="15843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手工工场</a:t>
            </a:r>
            <a:endParaRPr lang="zh-CN" sz="2400" b="1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/>
      <p:bldP spid="6" grpId="0"/>
      <p:bldP spid="16" grpId="0"/>
      <p:bldP spid="18" grpId="0"/>
      <p:bldP spid="19" grpId="0"/>
      <p:bldP spid="7" grpId="0"/>
      <p:bldP spid="8" grpId="0"/>
      <p:bldP spid="9" grpId="0"/>
      <p:bldP spid="4" grpId="0"/>
      <p:bldP spid="5" grpId="0"/>
      <p:bldP spid="10" grpId="0"/>
      <p:bldP spid="11" grpId="0"/>
      <p:bldP spid="12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u=4133032754,3894822876&amp;fm=27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302" y="-21590"/>
            <a:ext cx="9157335" cy="690118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-6985" y="324485"/>
            <a:ext cx="923041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/>
              <a:t>4</a:t>
            </a:r>
            <a:r>
              <a:rPr lang="en-US" altLang="zh-CN" sz="2400" dirty="0"/>
              <a:t>. 1700</a:t>
            </a:r>
            <a:r>
              <a:rPr lang="zh-CN" altLang="zh-CN" sz="2400" dirty="0"/>
              <a:t>年</a:t>
            </a:r>
            <a:r>
              <a:rPr lang="en-US" altLang="zh-CN" sz="2400" dirty="0"/>
              <a:t>-1721</a:t>
            </a:r>
            <a:r>
              <a:rPr lang="zh-CN" altLang="zh-CN" sz="2400" dirty="0"/>
              <a:t>年，俄国打败</a:t>
            </a:r>
            <a:r>
              <a:rPr lang="en-US" altLang="zh-CN" sz="2400" u="sng" dirty="0"/>
              <a:t>            </a:t>
            </a:r>
            <a:r>
              <a:rPr lang="zh-CN" altLang="zh-CN" sz="2400" dirty="0"/>
              <a:t>，夺取了</a:t>
            </a:r>
            <a:r>
              <a:rPr lang="en-US" altLang="zh-CN" sz="2400" u="sng" dirty="0"/>
              <a:t>          </a:t>
            </a:r>
            <a:r>
              <a:rPr lang="en-US" altLang="zh-CN" sz="2400" u="sng" dirty="0" smtClean="0"/>
              <a:t>           </a:t>
            </a:r>
            <a:r>
              <a:rPr lang="zh-CN" altLang="zh-CN" sz="2400" dirty="0"/>
              <a:t>的出海口</a:t>
            </a:r>
            <a:r>
              <a:rPr lang="zh-CN" altLang="zh-CN" sz="2400" dirty="0" smtClean="0"/>
              <a:t>，</a:t>
            </a:r>
            <a:endParaRPr lang="en-US" altLang="zh-CN" sz="2400" dirty="0" smtClean="0"/>
          </a:p>
          <a:p>
            <a:r>
              <a:rPr lang="zh-CN" altLang="zh-CN" sz="2400" dirty="0" smtClean="0"/>
              <a:t>并</a:t>
            </a:r>
            <a:r>
              <a:rPr lang="zh-CN" altLang="zh-CN" sz="2400" dirty="0"/>
              <a:t>在这个过程中，营建了新首都</a:t>
            </a:r>
            <a:r>
              <a:rPr lang="en-US" altLang="zh-CN" sz="2400" dirty="0"/>
              <a:t>——</a:t>
            </a:r>
            <a:r>
              <a:rPr lang="en-US" altLang="zh-CN" sz="2400" u="sng" dirty="0"/>
              <a:t>                  </a:t>
            </a:r>
            <a:r>
              <a:rPr lang="zh-CN" altLang="zh-CN" sz="2400" dirty="0"/>
              <a:t>。</a:t>
            </a:r>
          </a:p>
          <a:p>
            <a:r>
              <a:rPr lang="en-US" altLang="zh-CN" sz="2400" b="1" dirty="0"/>
              <a:t>5.</a:t>
            </a:r>
            <a:r>
              <a:rPr lang="en-US" altLang="zh-CN" sz="2400" dirty="0"/>
              <a:t> </a:t>
            </a:r>
            <a:r>
              <a:rPr lang="zh-CN" altLang="zh-CN" sz="2400" dirty="0"/>
              <a:t>彼得一世改革以</a:t>
            </a:r>
            <a:r>
              <a:rPr lang="en-US" altLang="zh-CN" sz="2400" u="sng" dirty="0"/>
              <a:t>          </a:t>
            </a:r>
            <a:r>
              <a:rPr lang="en-US" altLang="zh-CN" sz="2400" u="sng" dirty="0" smtClean="0"/>
              <a:t>  </a:t>
            </a:r>
            <a:r>
              <a:rPr lang="zh-CN" altLang="zh-CN" sz="2400" dirty="0" smtClean="0"/>
              <a:t>和</a:t>
            </a:r>
            <a:r>
              <a:rPr lang="en-US" altLang="zh-CN" sz="2400" u="sng" dirty="0" smtClean="0"/>
              <a:t>                                      </a:t>
            </a:r>
            <a:r>
              <a:rPr lang="zh-CN" altLang="zh-CN" sz="2400" dirty="0" smtClean="0"/>
              <a:t>为</a:t>
            </a:r>
            <a:r>
              <a:rPr lang="zh-CN" altLang="zh-CN" sz="2400" dirty="0"/>
              <a:t>目标，开启了</a:t>
            </a:r>
            <a:r>
              <a:rPr lang="zh-CN" altLang="zh-CN" sz="2400" dirty="0" smtClean="0"/>
              <a:t>俄</a:t>
            </a:r>
            <a:endParaRPr lang="en-US" altLang="zh-CN" sz="2400" dirty="0" smtClean="0"/>
          </a:p>
          <a:p>
            <a:r>
              <a:rPr lang="zh-CN" altLang="zh-CN" sz="2400" dirty="0" smtClean="0"/>
              <a:t>国</a:t>
            </a:r>
            <a:r>
              <a:rPr lang="en-US" altLang="zh-CN" sz="2400" u="sng" dirty="0" smtClean="0"/>
              <a:t>                 </a:t>
            </a:r>
            <a:r>
              <a:rPr lang="zh-CN" altLang="zh-CN" sz="2400" dirty="0"/>
              <a:t>的进程。但是，在他的统治下，</a:t>
            </a:r>
            <a:r>
              <a:rPr lang="en-US" altLang="zh-CN" sz="2400" u="sng" dirty="0"/>
              <a:t>          </a:t>
            </a:r>
            <a:r>
              <a:rPr lang="en-US" altLang="zh-CN" sz="2400" u="sng" dirty="0" smtClean="0"/>
              <a:t>      </a:t>
            </a:r>
            <a:r>
              <a:rPr lang="zh-CN" altLang="zh-CN" sz="2400" dirty="0" smtClean="0"/>
              <a:t>却</a:t>
            </a:r>
            <a:r>
              <a:rPr lang="zh-CN" altLang="zh-CN" sz="2400" dirty="0"/>
              <a:t>进一步强化</a:t>
            </a:r>
            <a:r>
              <a:rPr lang="zh-CN" altLang="zh-CN" sz="2400" dirty="0" smtClean="0"/>
              <a:t>，</a:t>
            </a:r>
            <a:endParaRPr lang="en-US" altLang="zh-CN" sz="2400" dirty="0" smtClean="0"/>
          </a:p>
          <a:p>
            <a:r>
              <a:rPr lang="zh-CN" altLang="zh-CN" sz="2400" dirty="0" smtClean="0"/>
              <a:t>后来</a:t>
            </a:r>
            <a:r>
              <a:rPr lang="zh-CN" altLang="zh-CN" sz="2400" dirty="0"/>
              <a:t>成为俄国社会发展的障碍。</a:t>
            </a:r>
            <a:endParaRPr lang="zh-CN" altLang="zh-CN" sz="2400" b="1" dirty="0"/>
          </a:p>
        </p:txBody>
      </p:sp>
      <p:sp>
        <p:nvSpPr>
          <p:cNvPr id="15" name="TextBox 5"/>
          <p:cNvSpPr txBox="1"/>
          <p:nvPr/>
        </p:nvSpPr>
        <p:spPr>
          <a:xfrm>
            <a:off x="4932040" y="640037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圣彼得堡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18" name="TextBox 5"/>
          <p:cNvSpPr txBox="1"/>
          <p:nvPr/>
        </p:nvSpPr>
        <p:spPr>
          <a:xfrm>
            <a:off x="3712845" y="279608"/>
            <a:ext cx="8034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瑞典</a:t>
            </a:r>
          </a:p>
        </p:txBody>
      </p:sp>
      <p:sp>
        <p:nvSpPr>
          <p:cNvPr id="4" name="TextBox 5"/>
          <p:cNvSpPr txBox="1"/>
          <p:nvPr/>
        </p:nvSpPr>
        <p:spPr>
          <a:xfrm>
            <a:off x="5814924" y="279608"/>
            <a:ext cx="16186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波罗的海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9" name="TextBox 5"/>
          <p:cNvSpPr txBox="1"/>
          <p:nvPr/>
        </p:nvSpPr>
        <p:spPr>
          <a:xfrm>
            <a:off x="2464869" y="945754"/>
            <a:ext cx="80608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强兵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8" name="TextBox 5"/>
          <p:cNvSpPr txBox="1"/>
          <p:nvPr/>
        </p:nvSpPr>
        <p:spPr>
          <a:xfrm>
            <a:off x="3563888" y="1064439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学习西方科学技术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10" name="TextBox 5"/>
          <p:cNvSpPr txBox="1"/>
          <p:nvPr/>
        </p:nvSpPr>
        <p:spPr>
          <a:xfrm>
            <a:off x="377564" y="1406129"/>
            <a:ext cx="1112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近代化</a:t>
            </a:r>
          </a:p>
        </p:txBody>
      </p:sp>
      <p:sp>
        <p:nvSpPr>
          <p:cNvPr id="11" name="TextBox 5"/>
          <p:cNvSpPr txBox="1"/>
          <p:nvPr/>
        </p:nvSpPr>
        <p:spPr>
          <a:xfrm>
            <a:off x="5771333" y="1406127"/>
            <a:ext cx="1112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农奴制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5" grpId="0"/>
      <p:bldP spid="18" grpId="0"/>
      <p:bldP spid="4" grpId="0"/>
      <p:bldP spid="9" grpId="0"/>
      <p:bldP spid="8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u=4133032754,3894822876&amp;fm=27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689" y="-59651"/>
            <a:ext cx="9157335" cy="690118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9512" y="188640"/>
            <a:ext cx="9321783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dirty="0"/>
              <a:t>知识点二　废除农奴制</a:t>
            </a:r>
          </a:p>
          <a:p>
            <a:r>
              <a:rPr lang="en-US" altLang="zh-CN" sz="2400" b="1" dirty="0"/>
              <a:t>6</a:t>
            </a:r>
            <a:r>
              <a:rPr lang="en-US" altLang="zh-CN" sz="2400" dirty="0"/>
              <a:t>. 19</a:t>
            </a:r>
            <a:r>
              <a:rPr lang="zh-CN" altLang="zh-CN" sz="2400" dirty="0"/>
              <a:t>世纪中期，俄国</a:t>
            </a:r>
            <a:r>
              <a:rPr lang="en-US" altLang="zh-CN" sz="2400" u="sng" dirty="0"/>
              <a:t>                 </a:t>
            </a:r>
            <a:r>
              <a:rPr lang="en-US" altLang="zh-CN" sz="2400" u="sng" dirty="0" smtClean="0"/>
              <a:t>            </a:t>
            </a:r>
            <a:r>
              <a:rPr lang="zh-CN" altLang="zh-CN" sz="2400" dirty="0"/>
              <a:t>有所发展，使用</a:t>
            </a:r>
            <a:r>
              <a:rPr lang="en-US" altLang="zh-CN" sz="2400" u="sng" dirty="0"/>
              <a:t>            </a:t>
            </a:r>
            <a:r>
              <a:rPr lang="en-US" altLang="zh-CN" sz="2400" u="sng" dirty="0" smtClean="0"/>
              <a:t>          </a:t>
            </a:r>
            <a:r>
              <a:rPr lang="zh-CN" altLang="zh-CN" sz="2400" dirty="0" smtClean="0"/>
              <a:t>的</a:t>
            </a:r>
            <a:endParaRPr lang="en-US" altLang="zh-CN" sz="2400" dirty="0" smtClean="0"/>
          </a:p>
          <a:p>
            <a:r>
              <a:rPr lang="zh-CN" altLang="zh-CN" sz="2400" dirty="0" smtClean="0"/>
              <a:t>工场</a:t>
            </a:r>
            <a:r>
              <a:rPr lang="zh-CN" altLang="zh-CN" sz="2400" dirty="0"/>
              <a:t>越来越多，交通运输与对外贸易也比以前发达。但是，</a:t>
            </a:r>
            <a:r>
              <a:rPr lang="en-US" altLang="zh-CN" sz="2400" u="sng" dirty="0"/>
              <a:t>             </a:t>
            </a:r>
            <a:endParaRPr lang="en-US" altLang="zh-CN" sz="2400" u="sng" dirty="0" smtClean="0"/>
          </a:p>
          <a:p>
            <a:r>
              <a:rPr lang="zh-CN" altLang="zh-CN" sz="2400" dirty="0" smtClean="0"/>
              <a:t>严重</a:t>
            </a:r>
            <a:r>
              <a:rPr lang="zh-CN" altLang="zh-CN" sz="2400" dirty="0"/>
              <a:t>制约了这一时期俄国经济发展。</a:t>
            </a:r>
          </a:p>
          <a:p>
            <a:r>
              <a:rPr lang="en-US" altLang="zh-CN" sz="2400" b="1" dirty="0"/>
              <a:t>7.</a:t>
            </a:r>
            <a:r>
              <a:rPr lang="en-US" altLang="zh-CN" sz="2400" dirty="0"/>
              <a:t> 1861</a:t>
            </a:r>
            <a:r>
              <a:rPr lang="zh-CN" altLang="zh-CN" sz="2400" dirty="0"/>
              <a:t>年，</a:t>
            </a:r>
            <a:r>
              <a:rPr lang="en-US" altLang="zh-CN" sz="2400" u="sng" dirty="0"/>
              <a:t>              </a:t>
            </a:r>
            <a:r>
              <a:rPr lang="en-US" altLang="zh-CN" sz="2400" u="sng" dirty="0" smtClean="0"/>
              <a:t>               </a:t>
            </a:r>
            <a:r>
              <a:rPr lang="zh-CN" altLang="zh-CN" sz="2400" dirty="0" smtClean="0"/>
              <a:t>颁布</a:t>
            </a:r>
            <a:r>
              <a:rPr lang="zh-CN" altLang="zh-CN" sz="2400" dirty="0"/>
              <a:t>了废除农奴制的法令。法令规定</a:t>
            </a:r>
            <a:r>
              <a:rPr lang="zh-CN" altLang="zh-CN" sz="2400" dirty="0" smtClean="0"/>
              <a:t>：</a:t>
            </a:r>
            <a:endParaRPr lang="en-US" altLang="zh-CN" sz="2400" dirty="0" smtClean="0"/>
          </a:p>
          <a:p>
            <a:r>
              <a:rPr lang="zh-CN" altLang="zh-CN" sz="2400" dirty="0" smtClean="0"/>
              <a:t>农奴</a:t>
            </a:r>
            <a:r>
              <a:rPr lang="zh-CN" altLang="zh-CN" sz="2400" dirty="0"/>
              <a:t>获得</a:t>
            </a:r>
            <a:r>
              <a:rPr lang="en-US" altLang="zh-CN" sz="2400" u="sng" dirty="0"/>
              <a:t>         </a:t>
            </a:r>
            <a:r>
              <a:rPr lang="en-US" altLang="zh-CN" sz="2400" u="sng" dirty="0" smtClean="0"/>
              <a:t>            </a:t>
            </a:r>
            <a:r>
              <a:rPr lang="zh-CN" altLang="zh-CN" sz="2400" dirty="0"/>
              <a:t>，可以改变身份，自由转换职业；农奴在</a:t>
            </a:r>
            <a:r>
              <a:rPr lang="zh-CN" altLang="zh-CN" sz="2400" dirty="0" smtClean="0"/>
              <a:t>获得</a:t>
            </a:r>
            <a:endParaRPr lang="en-US" altLang="zh-CN" sz="2400" dirty="0" smtClean="0"/>
          </a:p>
          <a:p>
            <a:r>
              <a:rPr lang="zh-CN" altLang="zh-CN" sz="2400" dirty="0" smtClean="0"/>
              <a:t>解放</a:t>
            </a:r>
            <a:r>
              <a:rPr lang="zh-CN" altLang="zh-CN" sz="2400" dirty="0"/>
              <a:t>的同时，可以获得一份土地，但是必须出钱赎买，所出的</a:t>
            </a:r>
            <a:r>
              <a:rPr lang="zh-CN" altLang="zh-CN" sz="2400" dirty="0" smtClean="0"/>
              <a:t>价钱</a:t>
            </a:r>
            <a:endParaRPr lang="en-US" altLang="zh-CN" sz="2400" dirty="0" smtClean="0"/>
          </a:p>
          <a:p>
            <a:r>
              <a:rPr lang="zh-CN" altLang="zh-CN" sz="2400" dirty="0" smtClean="0"/>
              <a:t>高</a:t>
            </a:r>
            <a:r>
              <a:rPr lang="zh-CN" altLang="zh-CN" sz="2400" dirty="0"/>
              <a:t>出当时的地价。农民为此付出了沉重的代价。</a:t>
            </a:r>
          </a:p>
          <a:p>
            <a:r>
              <a:rPr lang="en-US" altLang="zh-CN" sz="2400" dirty="0"/>
              <a:t>8. 1861</a:t>
            </a:r>
            <a:r>
              <a:rPr lang="zh-CN" altLang="zh-CN" sz="2400" dirty="0"/>
              <a:t>年改革是俄国历史上的一个重要转折点。改革废除了</a:t>
            </a:r>
            <a:r>
              <a:rPr lang="en-US" altLang="zh-CN" sz="2400" u="sng" dirty="0"/>
              <a:t>            </a:t>
            </a:r>
            <a:r>
              <a:rPr lang="zh-CN" altLang="zh-CN" sz="2400" dirty="0" smtClean="0"/>
              <a:t>，</a:t>
            </a:r>
            <a:endParaRPr lang="en-US" altLang="zh-CN" sz="2400" dirty="0" smtClean="0"/>
          </a:p>
          <a:p>
            <a:r>
              <a:rPr lang="zh-CN" altLang="zh-CN" sz="2400" dirty="0" smtClean="0"/>
              <a:t>促使</a:t>
            </a:r>
            <a:r>
              <a:rPr lang="zh-CN" altLang="zh-CN" sz="2400" dirty="0"/>
              <a:t>社会的各个方面出现了新的气象，推动了俄国走上了</a:t>
            </a:r>
            <a:r>
              <a:rPr lang="en-US" altLang="zh-CN" sz="2400" u="sng" dirty="0"/>
              <a:t>         </a:t>
            </a:r>
            <a:r>
              <a:rPr lang="en-US" altLang="zh-CN" sz="2400" u="sng" dirty="0" smtClean="0"/>
              <a:t>        </a:t>
            </a:r>
          </a:p>
          <a:p>
            <a:r>
              <a:rPr lang="zh-CN" altLang="zh-CN" sz="2400" dirty="0" smtClean="0"/>
              <a:t>的</a:t>
            </a:r>
            <a:r>
              <a:rPr lang="zh-CN" altLang="zh-CN" sz="2400" dirty="0"/>
              <a:t>发展道路。但是，</a:t>
            </a:r>
            <a:r>
              <a:rPr lang="en-US" altLang="zh-CN" sz="2400" u="sng" dirty="0"/>
              <a:t>        </a:t>
            </a:r>
            <a:r>
              <a:rPr lang="en-US" altLang="zh-CN" sz="2400" u="sng" dirty="0" smtClean="0"/>
              <a:t>      </a:t>
            </a:r>
            <a:r>
              <a:rPr lang="zh-CN" altLang="zh-CN" sz="2400" dirty="0"/>
              <a:t>的残余仍然存在，影响着俄国经济</a:t>
            </a:r>
            <a:r>
              <a:rPr lang="zh-CN" altLang="zh-CN" sz="2400" dirty="0" smtClean="0"/>
              <a:t>与</a:t>
            </a:r>
            <a:endParaRPr lang="en-US" altLang="zh-CN" sz="2400" dirty="0" smtClean="0"/>
          </a:p>
          <a:p>
            <a:r>
              <a:rPr lang="zh-CN" altLang="zh-CN" sz="2400" dirty="0" smtClean="0"/>
              <a:t>社会</a:t>
            </a:r>
            <a:r>
              <a:rPr lang="zh-CN" altLang="zh-CN" sz="2400" dirty="0"/>
              <a:t>的发展。</a:t>
            </a:r>
            <a:endParaRPr lang="zh-CN" altLang="en-US" sz="2400" dirty="0"/>
          </a:p>
        </p:txBody>
      </p:sp>
      <p:sp>
        <p:nvSpPr>
          <p:cNvPr id="4" name="TextBox 5"/>
          <p:cNvSpPr txBox="1"/>
          <p:nvPr/>
        </p:nvSpPr>
        <p:spPr>
          <a:xfrm>
            <a:off x="2987824" y="508464"/>
            <a:ext cx="2040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资本主义经济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7092280" y="511805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机器生产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028384" y="927303"/>
            <a:ext cx="1112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农奴制</a:t>
            </a:r>
          </a:p>
        </p:txBody>
      </p:sp>
      <p:sp>
        <p:nvSpPr>
          <p:cNvPr id="7" name="TextBox 5"/>
          <p:cNvSpPr txBox="1"/>
          <p:nvPr/>
        </p:nvSpPr>
        <p:spPr>
          <a:xfrm>
            <a:off x="1763688" y="1628800"/>
            <a:ext cx="2040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亚历山大二世</a:t>
            </a:r>
          </a:p>
        </p:txBody>
      </p:sp>
      <p:sp>
        <p:nvSpPr>
          <p:cNvPr id="8" name="TextBox 5"/>
          <p:cNvSpPr txBox="1"/>
          <p:nvPr/>
        </p:nvSpPr>
        <p:spPr>
          <a:xfrm>
            <a:off x="1547664" y="1988840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人身自由</a:t>
            </a:r>
          </a:p>
        </p:txBody>
      </p:sp>
      <p:sp>
        <p:nvSpPr>
          <p:cNvPr id="9" name="TextBox 5"/>
          <p:cNvSpPr txBox="1"/>
          <p:nvPr/>
        </p:nvSpPr>
        <p:spPr>
          <a:xfrm>
            <a:off x="8112751" y="3068960"/>
            <a:ext cx="1112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农奴制</a:t>
            </a:r>
          </a:p>
        </p:txBody>
      </p:sp>
      <p:sp>
        <p:nvSpPr>
          <p:cNvPr id="10" name="TextBox 5"/>
          <p:cNvSpPr txBox="1"/>
          <p:nvPr/>
        </p:nvSpPr>
        <p:spPr>
          <a:xfrm>
            <a:off x="7803372" y="3410903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资本主义</a:t>
            </a:r>
          </a:p>
        </p:txBody>
      </p:sp>
      <p:sp>
        <p:nvSpPr>
          <p:cNvPr id="11" name="TextBox 5"/>
          <p:cNvSpPr txBox="1"/>
          <p:nvPr/>
        </p:nvSpPr>
        <p:spPr>
          <a:xfrm>
            <a:off x="2987824" y="3789040"/>
            <a:ext cx="1112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农奴制</a:t>
            </a:r>
          </a:p>
        </p:txBody>
      </p:sp>
    </p:spTree>
    <p:extLst>
      <p:ext uri="{BB962C8B-B14F-4D97-AF65-F5344CB8AC3E}">
        <p14:creationId xmlns:p14="http://schemas.microsoft.com/office/powerpoint/2010/main" val="758518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u=4133032754,3894822876&amp;fm=27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667" y="-21590"/>
            <a:ext cx="9157335" cy="690118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522498" y="4679"/>
            <a:ext cx="201930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</a:rPr>
              <a:t>合作探究</a:t>
            </a:r>
          </a:p>
        </p:txBody>
      </p:sp>
      <p:pic>
        <p:nvPicPr>
          <p:cNvPr id="8" name="图片 7"/>
          <p:cNvPicPr/>
          <p:nvPr/>
        </p:nvPicPr>
        <p:blipFill>
          <a:blip r:embed="rId3"/>
          <a:stretch>
            <a:fillRect/>
          </a:stretch>
        </p:blipFill>
        <p:spPr>
          <a:xfrm>
            <a:off x="2032000" y="2675890"/>
            <a:ext cx="19050" cy="12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145574" y="548680"/>
            <a:ext cx="8727069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dirty="0"/>
              <a:t>探究一　俄国的彼得一世改革</a:t>
            </a:r>
          </a:p>
          <a:p>
            <a:r>
              <a:rPr lang="en-US" altLang="zh-CN" sz="2400" dirty="0"/>
              <a:t>1.18</a:t>
            </a:r>
            <a:r>
              <a:rPr lang="zh-CN" altLang="zh-CN" sz="2400" dirty="0"/>
              <a:t>世纪初期的俄国社会状况是怎样的？</a:t>
            </a:r>
          </a:p>
          <a:p>
            <a:r>
              <a:rPr lang="en-US" altLang="zh-CN" sz="2400" b="1" dirty="0"/>
              <a:t>  </a:t>
            </a:r>
            <a:endParaRPr lang="zh-CN" altLang="zh-CN" sz="2400" dirty="0"/>
          </a:p>
          <a:p>
            <a:r>
              <a:rPr lang="en-US" altLang="zh-CN" sz="2400" b="1" dirty="0"/>
              <a:t> </a:t>
            </a:r>
            <a:endParaRPr lang="zh-CN" altLang="zh-CN" sz="2400" dirty="0"/>
          </a:p>
          <a:p>
            <a:r>
              <a:rPr lang="en-US" altLang="zh-CN" sz="2400" b="1" dirty="0"/>
              <a:t> </a:t>
            </a:r>
            <a:endParaRPr lang="zh-CN" altLang="zh-CN" sz="2400" dirty="0"/>
          </a:p>
          <a:p>
            <a:r>
              <a:rPr lang="en-US" altLang="zh-CN" sz="2400" b="1" dirty="0"/>
              <a:t> </a:t>
            </a:r>
            <a:r>
              <a:rPr lang="en-US" altLang="zh-CN" sz="2400" dirty="0" smtClean="0"/>
              <a:t>2</a:t>
            </a:r>
            <a:r>
              <a:rPr lang="en-US" altLang="zh-CN" sz="2400" dirty="0"/>
              <a:t>.</a:t>
            </a:r>
            <a:r>
              <a:rPr lang="zh-CN" altLang="zh-CN" sz="2400" dirty="0"/>
              <a:t>概括总结彼得一世改革的主要内容有哪些</a:t>
            </a:r>
            <a:r>
              <a:rPr lang="zh-CN" altLang="zh-CN" sz="2400" dirty="0" smtClean="0"/>
              <a:t>？</a:t>
            </a:r>
            <a:endParaRPr lang="en-US" altLang="zh-CN" sz="2400" dirty="0" smtClean="0"/>
          </a:p>
          <a:p>
            <a:endParaRPr lang="en-US" altLang="zh-CN" sz="2400" dirty="0" smtClean="0"/>
          </a:p>
          <a:p>
            <a:endParaRPr lang="zh-CN" altLang="zh-CN" sz="2400" dirty="0"/>
          </a:p>
          <a:p>
            <a:r>
              <a:rPr lang="en-US" altLang="zh-CN" sz="2400" dirty="0"/>
              <a:t>  </a:t>
            </a:r>
            <a:endParaRPr lang="zh-CN" altLang="zh-CN" sz="2400" dirty="0"/>
          </a:p>
          <a:p>
            <a:r>
              <a:rPr lang="zh-CN" altLang="zh-CN" sz="2400" dirty="0"/>
              <a:t>　</a:t>
            </a:r>
          </a:p>
          <a:p>
            <a:r>
              <a:rPr lang="en-US" altLang="zh-CN" sz="2400" dirty="0"/>
              <a:t> </a:t>
            </a:r>
            <a:endParaRPr lang="zh-CN" altLang="zh-CN" sz="2400" dirty="0"/>
          </a:p>
          <a:p>
            <a:r>
              <a:rPr lang="en-US" altLang="zh-CN" sz="2400" dirty="0"/>
              <a:t> </a:t>
            </a:r>
            <a:endParaRPr lang="zh-CN" altLang="zh-CN" sz="2400" dirty="0"/>
          </a:p>
          <a:p>
            <a:r>
              <a:rPr lang="en-US" altLang="zh-CN" sz="2400" dirty="0"/>
              <a:t>3.</a:t>
            </a:r>
            <a:r>
              <a:rPr lang="zh-CN" altLang="zh-CN" sz="2400" dirty="0"/>
              <a:t>彼得一世的改革对俄国发展产生了什么影响？存在什么局限？</a:t>
            </a:r>
          </a:p>
          <a:p>
            <a:endParaRPr lang="zh-CN" altLang="en-US" sz="2400" dirty="0"/>
          </a:p>
        </p:txBody>
      </p:sp>
      <p:sp>
        <p:nvSpPr>
          <p:cNvPr id="9" name="文本框 6"/>
          <p:cNvSpPr txBox="1"/>
          <p:nvPr/>
        </p:nvSpPr>
        <p:spPr>
          <a:xfrm>
            <a:off x="195252" y="1268760"/>
            <a:ext cx="880241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2400" dirty="0" smtClean="0">
                <a:solidFill>
                  <a:srgbClr val="FF0000"/>
                </a:solidFill>
                <a:sym typeface="+mn-ea"/>
              </a:rPr>
              <a:t>1.18</a:t>
            </a:r>
            <a:r>
              <a:rPr lang="zh-CN" altLang="en-US" sz="2400" dirty="0" smtClean="0">
                <a:solidFill>
                  <a:srgbClr val="FF0000"/>
                </a:solidFill>
                <a:sym typeface="+mn-ea"/>
              </a:rPr>
              <a:t>世纪初期，在沙皇的专制统治下，俄国农奴制盛行，是一个</a:t>
            </a:r>
            <a:endParaRPr lang="en-US" altLang="zh-CN" sz="2400" dirty="0" smtClean="0">
              <a:solidFill>
                <a:srgbClr val="FF0000"/>
              </a:solidFill>
              <a:sym typeface="+mn-ea"/>
            </a:endParaRPr>
          </a:p>
          <a:p>
            <a:pPr algn="l"/>
            <a:r>
              <a:rPr lang="zh-CN" altLang="en-US" sz="2400" dirty="0" smtClean="0">
                <a:solidFill>
                  <a:srgbClr val="FF0000"/>
                </a:solidFill>
                <a:sym typeface="+mn-ea"/>
              </a:rPr>
              <a:t>封闭落后的国家。农业和手工工场里主要使用农奴劳动，工商业</a:t>
            </a:r>
            <a:endParaRPr lang="en-US" altLang="zh-CN" sz="2400" dirty="0" smtClean="0">
              <a:solidFill>
                <a:srgbClr val="FF0000"/>
              </a:solidFill>
              <a:sym typeface="+mn-ea"/>
            </a:endParaRPr>
          </a:p>
          <a:p>
            <a:pPr algn="l"/>
            <a:r>
              <a:rPr lang="zh-CN" altLang="en-US" sz="2400" dirty="0" smtClean="0">
                <a:solidFill>
                  <a:srgbClr val="FF0000"/>
                </a:solidFill>
                <a:sym typeface="+mn-ea"/>
              </a:rPr>
              <a:t>的发展极其缓慢。</a:t>
            </a:r>
            <a:endParaRPr lang="zh-CN" altLang="en-US" sz="2400" dirty="0">
              <a:solidFill>
                <a:srgbClr val="FF0000"/>
              </a:solidFill>
              <a:sym typeface="+mn-ea"/>
            </a:endParaRPr>
          </a:p>
        </p:txBody>
      </p:sp>
      <p:sp>
        <p:nvSpPr>
          <p:cNvPr id="10" name="文本框 6"/>
          <p:cNvSpPr txBox="1"/>
          <p:nvPr/>
        </p:nvSpPr>
        <p:spPr>
          <a:xfrm>
            <a:off x="195252" y="2780928"/>
            <a:ext cx="911018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2400" dirty="0" smtClean="0">
                <a:solidFill>
                  <a:srgbClr val="FF0000"/>
                </a:solidFill>
                <a:sym typeface="+mn-ea"/>
              </a:rPr>
              <a:t>2.</a:t>
            </a:r>
            <a:r>
              <a:rPr lang="en-US" altLang="zh-CN" sz="2400" dirty="0" smtClean="0">
                <a:solidFill>
                  <a:srgbClr val="FF0000"/>
                </a:solidFill>
                <a:latin typeface="宋体"/>
                <a:ea typeface="宋体"/>
                <a:sym typeface="+mn-ea"/>
              </a:rPr>
              <a:t>①</a:t>
            </a:r>
            <a:r>
              <a:rPr lang="zh-CN" altLang="en-US" sz="2400" dirty="0" smtClean="0">
                <a:solidFill>
                  <a:srgbClr val="FF0000"/>
                </a:solidFill>
                <a:latin typeface="宋体"/>
                <a:ea typeface="宋体"/>
                <a:sym typeface="+mn-ea"/>
              </a:rPr>
              <a:t>改革行政机构，建立了中央集权的行政机制，加强了沙皇的专</a:t>
            </a:r>
            <a:endParaRPr lang="en-US" altLang="zh-CN" sz="2400" dirty="0" smtClean="0">
              <a:solidFill>
                <a:srgbClr val="FF0000"/>
              </a:solidFill>
              <a:latin typeface="宋体"/>
              <a:ea typeface="宋体"/>
              <a:sym typeface="+mn-ea"/>
            </a:endParaRPr>
          </a:p>
          <a:p>
            <a:pPr algn="l"/>
            <a:r>
              <a:rPr lang="zh-CN" altLang="en-US" sz="2400" dirty="0" smtClean="0">
                <a:solidFill>
                  <a:srgbClr val="FF0000"/>
                </a:solidFill>
                <a:latin typeface="宋体"/>
                <a:ea typeface="宋体"/>
                <a:sym typeface="+mn-ea"/>
              </a:rPr>
              <a:t>制权力；</a:t>
            </a:r>
            <a:r>
              <a:rPr lang="en-US" altLang="zh-CN" sz="2400" dirty="0" smtClean="0">
                <a:solidFill>
                  <a:srgbClr val="FF0000"/>
                </a:solidFill>
                <a:latin typeface="宋体"/>
                <a:ea typeface="宋体"/>
                <a:sym typeface="+mn-ea"/>
              </a:rPr>
              <a:t>②</a:t>
            </a:r>
            <a:r>
              <a:rPr lang="zh-CN" altLang="en-US" sz="2400" dirty="0" smtClean="0">
                <a:solidFill>
                  <a:srgbClr val="FF0000"/>
                </a:solidFill>
                <a:latin typeface="宋体"/>
                <a:ea typeface="宋体"/>
                <a:sym typeface="+mn-ea"/>
              </a:rPr>
              <a:t>创建了一支纪律严明的新式常备军；</a:t>
            </a:r>
            <a:r>
              <a:rPr lang="en-US" altLang="zh-CN" sz="2400" dirty="0" smtClean="0">
                <a:solidFill>
                  <a:srgbClr val="FF0000"/>
                </a:solidFill>
                <a:latin typeface="宋体"/>
                <a:ea typeface="宋体"/>
                <a:sym typeface="+mn-ea"/>
              </a:rPr>
              <a:t>③</a:t>
            </a:r>
            <a:r>
              <a:rPr lang="zh-CN" altLang="en-US" sz="2400" dirty="0" smtClean="0">
                <a:solidFill>
                  <a:srgbClr val="FF0000"/>
                </a:solidFill>
                <a:latin typeface="宋体"/>
                <a:ea typeface="宋体"/>
                <a:sym typeface="+mn-ea"/>
              </a:rPr>
              <a:t>鼓励兴办手工工</a:t>
            </a:r>
            <a:endParaRPr lang="en-US" altLang="zh-CN" sz="2400" dirty="0" smtClean="0">
              <a:solidFill>
                <a:srgbClr val="FF0000"/>
              </a:solidFill>
              <a:latin typeface="宋体"/>
              <a:ea typeface="宋体"/>
              <a:sym typeface="+mn-ea"/>
            </a:endParaRPr>
          </a:p>
          <a:p>
            <a:pPr algn="l"/>
            <a:r>
              <a:rPr lang="zh-CN" altLang="en-US" sz="2400" dirty="0" smtClean="0">
                <a:solidFill>
                  <a:srgbClr val="FF0000"/>
                </a:solidFill>
                <a:latin typeface="宋体"/>
                <a:ea typeface="宋体"/>
                <a:sym typeface="+mn-ea"/>
              </a:rPr>
              <a:t>场，准许工场主购买整个村庄的农奴；</a:t>
            </a:r>
            <a:r>
              <a:rPr lang="en-US" altLang="zh-CN" sz="2400" dirty="0" smtClean="0">
                <a:solidFill>
                  <a:srgbClr val="FF0000"/>
                </a:solidFill>
                <a:latin typeface="宋体"/>
                <a:ea typeface="宋体"/>
                <a:sym typeface="+mn-ea"/>
              </a:rPr>
              <a:t>④</a:t>
            </a:r>
            <a:r>
              <a:rPr lang="zh-CN" altLang="en-US" sz="2400" dirty="0" smtClean="0">
                <a:solidFill>
                  <a:srgbClr val="FF0000"/>
                </a:solidFill>
                <a:latin typeface="宋体"/>
                <a:ea typeface="宋体"/>
                <a:sym typeface="+mn-ea"/>
              </a:rPr>
              <a:t>要求贵族必须到军队或行</a:t>
            </a:r>
            <a:endParaRPr lang="en-US" altLang="zh-CN" sz="2400" dirty="0" smtClean="0">
              <a:solidFill>
                <a:srgbClr val="FF0000"/>
              </a:solidFill>
              <a:latin typeface="宋体"/>
              <a:ea typeface="宋体"/>
              <a:sym typeface="+mn-ea"/>
            </a:endParaRPr>
          </a:p>
          <a:p>
            <a:pPr algn="l"/>
            <a:r>
              <a:rPr lang="zh-CN" altLang="en-US" sz="2400" dirty="0" smtClean="0">
                <a:solidFill>
                  <a:srgbClr val="FF0000"/>
                </a:solidFill>
                <a:latin typeface="宋体"/>
                <a:ea typeface="宋体"/>
                <a:sym typeface="+mn-ea"/>
              </a:rPr>
              <a:t>政机构为国家服务，按功劳和才能提拔；</a:t>
            </a:r>
            <a:r>
              <a:rPr lang="en-US" altLang="zh-CN" sz="2400" dirty="0" smtClean="0">
                <a:solidFill>
                  <a:srgbClr val="FF0000"/>
                </a:solidFill>
                <a:latin typeface="宋体"/>
                <a:ea typeface="宋体"/>
                <a:sym typeface="+mn-ea"/>
              </a:rPr>
              <a:t>⑤</a:t>
            </a:r>
            <a:r>
              <a:rPr lang="zh-CN" altLang="en-US" sz="2400" dirty="0" smtClean="0">
                <a:solidFill>
                  <a:srgbClr val="FF0000"/>
                </a:solidFill>
                <a:latin typeface="宋体"/>
                <a:ea typeface="宋体"/>
                <a:sym typeface="+mn-ea"/>
              </a:rPr>
              <a:t>派遣留学生，创办科学</a:t>
            </a:r>
            <a:endParaRPr lang="en-US" altLang="zh-CN" sz="2400" dirty="0" smtClean="0">
              <a:solidFill>
                <a:srgbClr val="FF0000"/>
              </a:solidFill>
              <a:latin typeface="宋体"/>
              <a:ea typeface="宋体"/>
              <a:sym typeface="+mn-ea"/>
            </a:endParaRPr>
          </a:p>
          <a:p>
            <a:pPr algn="l"/>
            <a:r>
              <a:rPr lang="zh-CN" altLang="en-US" sz="2400" dirty="0" smtClean="0">
                <a:solidFill>
                  <a:srgbClr val="FF0000"/>
                </a:solidFill>
                <a:latin typeface="宋体"/>
                <a:ea typeface="宋体"/>
                <a:sym typeface="+mn-ea"/>
              </a:rPr>
              <a:t>院，开办学校，创办报纸，推行文化教育；</a:t>
            </a:r>
            <a:r>
              <a:rPr lang="en-US" altLang="zh-CN" sz="2400" dirty="0" smtClean="0">
                <a:solidFill>
                  <a:srgbClr val="FF0000"/>
                </a:solidFill>
                <a:latin typeface="宋体"/>
                <a:ea typeface="宋体"/>
                <a:sym typeface="+mn-ea"/>
              </a:rPr>
              <a:t>⑥</a:t>
            </a:r>
            <a:r>
              <a:rPr lang="zh-CN" altLang="en-US" sz="2400" dirty="0" smtClean="0">
                <a:solidFill>
                  <a:srgbClr val="FF0000"/>
                </a:solidFill>
                <a:latin typeface="宋体"/>
                <a:ea typeface="宋体"/>
                <a:sym typeface="+mn-ea"/>
              </a:rPr>
              <a:t>提倡西方的礼节服饰</a:t>
            </a:r>
            <a:endParaRPr lang="en-US" altLang="zh-CN" sz="2400" dirty="0" smtClean="0">
              <a:solidFill>
                <a:srgbClr val="FF0000"/>
              </a:solidFill>
              <a:latin typeface="宋体"/>
              <a:ea typeface="宋体"/>
              <a:sym typeface="+mn-ea"/>
            </a:endParaRPr>
          </a:p>
          <a:p>
            <a:pPr algn="l"/>
            <a:r>
              <a:rPr lang="zh-CN" altLang="en-US" sz="2400" dirty="0" smtClean="0">
                <a:solidFill>
                  <a:srgbClr val="FF0000"/>
                </a:solidFill>
                <a:latin typeface="宋体"/>
                <a:ea typeface="宋体"/>
                <a:sym typeface="+mn-ea"/>
              </a:rPr>
              <a:t>与生活方式。</a:t>
            </a:r>
            <a:endParaRPr lang="zh-CN" altLang="en-US" sz="2400" dirty="0">
              <a:solidFill>
                <a:srgbClr val="FF0000"/>
              </a:solidFill>
              <a:sym typeface="+mn-ea"/>
            </a:endParaRPr>
          </a:p>
        </p:txBody>
      </p:sp>
      <p:sp>
        <p:nvSpPr>
          <p:cNvPr id="11" name="文本框 6"/>
          <p:cNvSpPr txBox="1"/>
          <p:nvPr/>
        </p:nvSpPr>
        <p:spPr>
          <a:xfrm>
            <a:off x="120869" y="5325159"/>
            <a:ext cx="957345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2400" dirty="0" smtClean="0">
                <a:solidFill>
                  <a:srgbClr val="FF0000"/>
                </a:solidFill>
                <a:sym typeface="+mn-ea"/>
              </a:rPr>
              <a:t>3</a:t>
            </a:r>
            <a:r>
              <a:rPr lang="zh-CN" altLang="en-US" sz="2400" dirty="0" smtClean="0">
                <a:solidFill>
                  <a:srgbClr val="FF0000"/>
                </a:solidFill>
                <a:sym typeface="+mn-ea"/>
              </a:rPr>
              <a:t>影响：</a:t>
            </a:r>
            <a:r>
              <a:rPr lang="zh-CN" altLang="en-US" sz="2400" dirty="0" smtClean="0">
                <a:solidFill>
                  <a:srgbClr val="FF0000"/>
                </a:solidFill>
                <a:latin typeface="宋体"/>
                <a:ea typeface="宋体"/>
                <a:sym typeface="+mn-ea"/>
              </a:rPr>
              <a:t>①</a:t>
            </a:r>
            <a:r>
              <a:rPr lang="zh-CN" altLang="en-US" sz="2400" dirty="0" smtClean="0">
                <a:solidFill>
                  <a:srgbClr val="FF0000"/>
                </a:solidFill>
                <a:sym typeface="+mn-ea"/>
              </a:rPr>
              <a:t>通过改革，俄国的经济、军事实力大大增强，一跃成为欧</a:t>
            </a:r>
            <a:endParaRPr lang="en-US" altLang="zh-CN" sz="2400" dirty="0" smtClean="0">
              <a:solidFill>
                <a:srgbClr val="FF0000"/>
              </a:solidFill>
              <a:sym typeface="+mn-ea"/>
            </a:endParaRPr>
          </a:p>
          <a:p>
            <a:r>
              <a:rPr lang="zh-CN" altLang="en-US" sz="2400" dirty="0" smtClean="0">
                <a:solidFill>
                  <a:srgbClr val="FF0000"/>
                </a:solidFill>
                <a:sym typeface="+mn-ea"/>
              </a:rPr>
              <a:t>洲军事强国，为对外扩张准备了条件；</a:t>
            </a:r>
            <a:r>
              <a:rPr lang="zh-CN" altLang="en-US" sz="2400" dirty="0" smtClean="0">
                <a:solidFill>
                  <a:srgbClr val="FF0000"/>
                </a:solidFill>
                <a:latin typeface="宋体"/>
                <a:sym typeface="+mn-ea"/>
              </a:rPr>
              <a:t>②开启了俄国近代化的进程</a:t>
            </a:r>
            <a:r>
              <a:rPr lang="zh-CN" altLang="en-US" sz="2400" dirty="0" smtClean="0">
                <a:solidFill>
                  <a:srgbClr val="FF0000"/>
                </a:solidFill>
                <a:sym typeface="+mn-ea"/>
              </a:rPr>
              <a:t>。</a:t>
            </a:r>
            <a:endParaRPr lang="en-US" altLang="zh-CN" sz="2400" dirty="0" smtClean="0">
              <a:solidFill>
                <a:srgbClr val="FF0000"/>
              </a:solidFill>
              <a:sym typeface="+mn-ea"/>
            </a:endParaRPr>
          </a:p>
          <a:p>
            <a:pPr algn="l"/>
            <a:r>
              <a:rPr lang="zh-CN" altLang="en-US" sz="2400" dirty="0" smtClean="0">
                <a:solidFill>
                  <a:srgbClr val="FF0000"/>
                </a:solidFill>
                <a:sym typeface="+mn-ea"/>
              </a:rPr>
              <a:t>局限：俄国的农奴制进一步强化，后来成为俄国社会发展的障碍。</a:t>
            </a:r>
            <a:endParaRPr lang="zh-CN" altLang="en-US" sz="2400" dirty="0">
              <a:solidFill>
                <a:srgbClr val="FF0000"/>
              </a:solidFill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9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u=4133032754,3894822876&amp;fm=27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0" y="-11474"/>
            <a:ext cx="9157335" cy="6901180"/>
          </a:xfrm>
          <a:prstGeom prst="rect">
            <a:avLst/>
          </a:prstGeom>
        </p:spPr>
      </p:pic>
      <p:sp>
        <p:nvSpPr>
          <p:cNvPr id="104" name="文本框 103"/>
          <p:cNvSpPr txBox="1"/>
          <p:nvPr/>
        </p:nvSpPr>
        <p:spPr>
          <a:xfrm>
            <a:off x="2032000" y="2006283"/>
            <a:ext cx="50800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304800"/>
            <a:r>
              <a:rPr lang="en-US" sz="1200" b="0">
                <a:latin typeface="Times New Roman" panose="02020603050405020304" charset="0"/>
                <a:cs typeface="MingLiU_HKSCS" charset="0"/>
              </a:rPr>
              <a:t> </a:t>
            </a:r>
            <a:endParaRPr lang="en-US" sz="1200" b="0">
              <a:latin typeface="Times New Roman" panose="02020603050405020304" charset="0"/>
              <a:cs typeface="楷体_GB2312" charset="0"/>
            </a:endParaRPr>
          </a:p>
          <a:p>
            <a:pPr indent="304800"/>
            <a:r>
              <a:rPr lang="en-US" sz="1200" b="0">
                <a:latin typeface="Times New Roman" panose="02020603050405020304" charset="0"/>
                <a:cs typeface="楷体_GB2312" charset="0"/>
              </a:rPr>
              <a:t> </a:t>
            </a:r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33346" y="507916"/>
            <a:ext cx="871296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400" dirty="0"/>
              <a:t>探究二　俄国废除农奴制</a:t>
            </a:r>
          </a:p>
          <a:p>
            <a:r>
              <a:rPr lang="en-US" altLang="zh-CN" sz="2400" b="1" dirty="0"/>
              <a:t>1</a:t>
            </a:r>
            <a:r>
              <a:rPr lang="en-US" altLang="zh-CN" sz="2400" dirty="0"/>
              <a:t>.</a:t>
            </a:r>
            <a:r>
              <a:rPr lang="zh-CN" altLang="zh-CN" sz="2400" dirty="0"/>
              <a:t>阅读教材，说说十九世纪中期俄国的社会状况存在哪些问题。</a:t>
            </a:r>
          </a:p>
          <a:p>
            <a:r>
              <a:rPr lang="en-US" altLang="zh-CN" sz="2400" b="1" dirty="0"/>
              <a:t> </a:t>
            </a:r>
            <a:endParaRPr lang="zh-CN" altLang="zh-CN" sz="2400" dirty="0"/>
          </a:p>
          <a:p>
            <a:r>
              <a:rPr lang="en-US" altLang="zh-CN" sz="2400" b="1" dirty="0"/>
              <a:t> </a:t>
            </a:r>
            <a:endParaRPr lang="zh-CN" altLang="zh-CN" sz="2400" dirty="0"/>
          </a:p>
          <a:p>
            <a:r>
              <a:rPr lang="en-US" altLang="zh-CN" sz="2400" b="1" dirty="0"/>
              <a:t>   </a:t>
            </a:r>
            <a:r>
              <a:rPr lang="en-US" altLang="zh-CN" sz="2400" b="1" dirty="0" smtClean="0"/>
              <a:t>2</a:t>
            </a:r>
            <a:r>
              <a:rPr lang="en-US" altLang="zh-CN" sz="2400" dirty="0"/>
              <a:t>.</a:t>
            </a:r>
            <a:r>
              <a:rPr lang="zh-CN" altLang="zh-CN" sz="2400" dirty="0"/>
              <a:t>俄国</a:t>
            </a:r>
            <a:r>
              <a:rPr lang="en-US" altLang="zh-CN" sz="2400" dirty="0"/>
              <a:t>1861</a:t>
            </a:r>
            <a:r>
              <a:rPr lang="zh-CN" altLang="zh-CN" sz="2400" dirty="0"/>
              <a:t>年改革的内容主要有哪些</a:t>
            </a:r>
            <a:r>
              <a:rPr lang="zh-CN" altLang="zh-CN" sz="2400" dirty="0" smtClean="0"/>
              <a:t>？</a:t>
            </a:r>
            <a:endParaRPr lang="zh-CN" altLang="zh-CN" sz="2400" dirty="0"/>
          </a:p>
          <a:p>
            <a:r>
              <a:rPr lang="en-US" altLang="zh-CN" sz="2400" dirty="0"/>
              <a:t> </a:t>
            </a:r>
            <a:endParaRPr lang="zh-CN" altLang="zh-CN" sz="2400" dirty="0"/>
          </a:p>
          <a:p>
            <a:r>
              <a:rPr lang="en-US" altLang="zh-CN" sz="2400" dirty="0"/>
              <a:t> </a:t>
            </a:r>
            <a:endParaRPr lang="zh-CN" altLang="zh-CN" sz="2400" dirty="0"/>
          </a:p>
          <a:p>
            <a:r>
              <a:rPr lang="en-US" altLang="zh-CN" sz="2400" dirty="0"/>
              <a:t>  </a:t>
            </a:r>
            <a:endParaRPr lang="zh-CN" altLang="zh-CN" sz="2400" dirty="0"/>
          </a:p>
          <a:p>
            <a:endParaRPr lang="en-US" altLang="zh-CN" sz="2400" dirty="0" smtClean="0"/>
          </a:p>
          <a:p>
            <a:r>
              <a:rPr lang="en-US" altLang="zh-CN" sz="2400" dirty="0" smtClean="0"/>
              <a:t>3.</a:t>
            </a:r>
            <a:r>
              <a:rPr lang="zh-CN" altLang="zh-CN" sz="2400" dirty="0" smtClean="0"/>
              <a:t>归纳</a:t>
            </a:r>
            <a:r>
              <a:rPr lang="zh-CN" altLang="zh-CN" sz="2400" dirty="0"/>
              <a:t>俄国废除农奴制改革的作用和存在的局限性。</a:t>
            </a:r>
            <a:endParaRPr lang="zh-CN" altLang="zh-CN" sz="2400" b="1" dirty="0"/>
          </a:p>
        </p:txBody>
      </p:sp>
      <p:sp>
        <p:nvSpPr>
          <p:cNvPr id="5" name="文本框 6"/>
          <p:cNvSpPr txBox="1"/>
          <p:nvPr/>
        </p:nvSpPr>
        <p:spPr>
          <a:xfrm>
            <a:off x="263969" y="1356890"/>
            <a:ext cx="903484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2400" dirty="0" smtClean="0">
                <a:solidFill>
                  <a:srgbClr val="FF0000"/>
                </a:solidFill>
                <a:sym typeface="+mn-ea"/>
              </a:rPr>
              <a:t>1.</a:t>
            </a:r>
            <a:r>
              <a:rPr lang="en-US" altLang="zh-CN" sz="2400" dirty="0" smtClean="0">
                <a:solidFill>
                  <a:srgbClr val="FF0000"/>
                </a:solidFill>
                <a:latin typeface="宋体"/>
                <a:ea typeface="宋体"/>
                <a:sym typeface="+mn-ea"/>
              </a:rPr>
              <a:t>①19</a:t>
            </a:r>
            <a:r>
              <a:rPr lang="zh-CN" altLang="en-US" sz="2400" dirty="0" smtClean="0">
                <a:solidFill>
                  <a:srgbClr val="FF0000"/>
                </a:solidFill>
                <a:latin typeface="宋体"/>
                <a:ea typeface="宋体"/>
                <a:sym typeface="+mn-ea"/>
              </a:rPr>
              <a:t>世纪中期，俄国的农奴制严重阻碍了资本主义经济的发展；</a:t>
            </a:r>
            <a:endParaRPr lang="en-US" altLang="zh-CN" sz="2400" dirty="0" smtClean="0">
              <a:solidFill>
                <a:srgbClr val="FF0000"/>
              </a:solidFill>
              <a:latin typeface="宋体"/>
              <a:ea typeface="宋体"/>
              <a:sym typeface="+mn-ea"/>
            </a:endParaRPr>
          </a:p>
          <a:p>
            <a:pPr algn="l"/>
            <a:r>
              <a:rPr lang="zh-CN" altLang="en-US" sz="2400" dirty="0" smtClean="0">
                <a:solidFill>
                  <a:srgbClr val="FF0000"/>
                </a:solidFill>
                <a:latin typeface="宋体"/>
                <a:ea typeface="宋体"/>
                <a:sym typeface="+mn-ea"/>
              </a:rPr>
              <a:t>②俄国内外交困。</a:t>
            </a:r>
            <a:endParaRPr lang="zh-CN" altLang="en-US" sz="2400" dirty="0">
              <a:solidFill>
                <a:srgbClr val="FF0000"/>
              </a:solidFill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53963" y="4293568"/>
            <a:ext cx="911018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2400" dirty="0" smtClean="0">
                <a:solidFill>
                  <a:srgbClr val="FF0000"/>
                </a:solidFill>
                <a:sym typeface="+mn-ea"/>
              </a:rPr>
              <a:t>3.</a:t>
            </a:r>
            <a:r>
              <a:rPr lang="zh-CN" altLang="en-US" sz="2400" dirty="0" smtClean="0">
                <a:solidFill>
                  <a:srgbClr val="FF0000"/>
                </a:solidFill>
                <a:sym typeface="+mn-ea"/>
              </a:rPr>
              <a:t>作用：</a:t>
            </a:r>
            <a:r>
              <a:rPr lang="en-US" altLang="zh-CN" sz="2400" dirty="0" smtClean="0">
                <a:solidFill>
                  <a:srgbClr val="FF0000"/>
                </a:solidFill>
                <a:sym typeface="+mn-ea"/>
              </a:rPr>
              <a:t>1861</a:t>
            </a:r>
            <a:r>
              <a:rPr lang="zh-CN" altLang="en-US" sz="2400" dirty="0" smtClean="0">
                <a:solidFill>
                  <a:srgbClr val="FF0000"/>
                </a:solidFill>
                <a:sym typeface="+mn-ea"/>
              </a:rPr>
              <a:t>年改革是俄国历史上的一个转折点。改革废除了农奴</a:t>
            </a:r>
            <a:endParaRPr lang="en-US" altLang="zh-CN" sz="2400" dirty="0" smtClean="0">
              <a:solidFill>
                <a:srgbClr val="FF0000"/>
              </a:solidFill>
              <a:sym typeface="+mn-ea"/>
            </a:endParaRPr>
          </a:p>
          <a:p>
            <a:pPr algn="l"/>
            <a:r>
              <a:rPr lang="zh-CN" altLang="en-US" sz="2400" dirty="0" smtClean="0">
                <a:solidFill>
                  <a:srgbClr val="FF0000"/>
                </a:solidFill>
                <a:sym typeface="+mn-ea"/>
              </a:rPr>
              <a:t>制度，促使社会的各个方面出现了新的气象，推动了资本主义的发</a:t>
            </a:r>
            <a:endParaRPr lang="en-US" altLang="zh-CN" sz="2400" dirty="0" smtClean="0">
              <a:solidFill>
                <a:srgbClr val="FF0000"/>
              </a:solidFill>
              <a:sym typeface="+mn-ea"/>
            </a:endParaRPr>
          </a:p>
          <a:p>
            <a:pPr algn="l"/>
            <a:r>
              <a:rPr lang="zh-CN" altLang="en-US" sz="2400" dirty="0" smtClean="0">
                <a:solidFill>
                  <a:srgbClr val="FF0000"/>
                </a:solidFill>
                <a:sym typeface="+mn-ea"/>
              </a:rPr>
              <a:t>展道路。</a:t>
            </a:r>
            <a:endParaRPr lang="en-US" altLang="zh-CN" sz="2400" dirty="0" smtClean="0">
              <a:solidFill>
                <a:srgbClr val="FF0000"/>
              </a:solidFill>
              <a:sym typeface="+mn-ea"/>
            </a:endParaRPr>
          </a:p>
          <a:p>
            <a:pPr algn="l"/>
            <a:r>
              <a:rPr lang="zh-CN" altLang="en-US" sz="2400" dirty="0" smtClean="0">
                <a:solidFill>
                  <a:srgbClr val="FF0000"/>
                </a:solidFill>
                <a:sym typeface="+mn-ea"/>
              </a:rPr>
              <a:t>局限性：农奴制的参与仍然存在，影响着俄国经济与社会的发展。</a:t>
            </a:r>
            <a:endParaRPr lang="zh-CN" altLang="en-US" sz="2400" dirty="0">
              <a:solidFill>
                <a:srgbClr val="FF0000"/>
              </a:solidFill>
              <a:sym typeface="+mn-ea"/>
            </a:endParaRPr>
          </a:p>
        </p:txBody>
      </p:sp>
      <p:sp>
        <p:nvSpPr>
          <p:cNvPr id="8" name="文本框 6"/>
          <p:cNvSpPr txBox="1"/>
          <p:nvPr/>
        </p:nvSpPr>
        <p:spPr>
          <a:xfrm>
            <a:off x="133346" y="2383538"/>
            <a:ext cx="916546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400" dirty="0" smtClean="0">
                <a:solidFill>
                  <a:srgbClr val="FF0000"/>
                </a:solidFill>
                <a:sym typeface="+mn-ea"/>
              </a:rPr>
              <a:t>2.</a:t>
            </a:r>
            <a:r>
              <a:rPr lang="zh-CN" altLang="en-US" sz="2400" dirty="0" smtClean="0">
                <a:solidFill>
                  <a:srgbClr val="FF0000"/>
                </a:solidFill>
                <a:sym typeface="+mn-ea"/>
              </a:rPr>
              <a:t>俄国</a:t>
            </a:r>
            <a:r>
              <a:rPr lang="en-US" altLang="zh-CN" sz="2400" dirty="0" smtClean="0">
                <a:solidFill>
                  <a:srgbClr val="FF0000"/>
                </a:solidFill>
                <a:sym typeface="+mn-ea"/>
              </a:rPr>
              <a:t>1861</a:t>
            </a:r>
            <a:r>
              <a:rPr lang="zh-CN" altLang="en-US" sz="2400" dirty="0" smtClean="0">
                <a:solidFill>
                  <a:srgbClr val="FF0000"/>
                </a:solidFill>
                <a:sym typeface="+mn-ea"/>
              </a:rPr>
              <a:t>年改革的主要内容是废除农奴制。具体内容：农奴获得</a:t>
            </a:r>
            <a:endParaRPr lang="en-US" altLang="zh-CN" sz="2400" dirty="0" smtClean="0">
              <a:solidFill>
                <a:srgbClr val="FF0000"/>
              </a:solidFill>
              <a:sym typeface="+mn-ea"/>
            </a:endParaRPr>
          </a:p>
          <a:p>
            <a:pPr algn="l"/>
            <a:r>
              <a:rPr lang="zh-CN" altLang="en-US" sz="2400" dirty="0" smtClean="0">
                <a:solidFill>
                  <a:srgbClr val="FF0000"/>
                </a:solidFill>
                <a:sym typeface="+mn-ea"/>
              </a:rPr>
              <a:t>人身自由，可以改变身份，自由转换职业；农奴在获得解放的同时，</a:t>
            </a:r>
            <a:endParaRPr lang="en-US" altLang="zh-CN" sz="2400" dirty="0" smtClean="0">
              <a:solidFill>
                <a:srgbClr val="FF0000"/>
              </a:solidFill>
              <a:sym typeface="+mn-ea"/>
            </a:endParaRPr>
          </a:p>
          <a:p>
            <a:pPr algn="l"/>
            <a:r>
              <a:rPr lang="zh-CN" altLang="en-US" sz="2400" dirty="0" smtClean="0">
                <a:solidFill>
                  <a:srgbClr val="FF0000"/>
                </a:solidFill>
                <a:sym typeface="+mn-ea"/>
              </a:rPr>
              <a:t>可以获得一份土地，但是必须出钱赎买，所出的地价高出当时的地</a:t>
            </a:r>
            <a:endParaRPr lang="en-US" altLang="zh-CN" sz="2400" dirty="0" smtClean="0">
              <a:solidFill>
                <a:srgbClr val="FF0000"/>
              </a:solidFill>
              <a:sym typeface="+mn-ea"/>
            </a:endParaRPr>
          </a:p>
          <a:p>
            <a:pPr algn="l"/>
            <a:r>
              <a:rPr lang="zh-CN" altLang="en-US" sz="2400" dirty="0" smtClean="0">
                <a:solidFill>
                  <a:srgbClr val="FF0000"/>
                </a:solidFill>
                <a:sym typeface="+mn-ea"/>
              </a:rPr>
              <a:t>价。</a:t>
            </a:r>
            <a:endParaRPr lang="zh-CN" altLang="en-US" sz="2400" dirty="0">
              <a:solidFill>
                <a:srgbClr val="FF0000"/>
              </a:solidFill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u=4133032754,3894822876&amp;fm=27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302" y="4445"/>
            <a:ext cx="9157335" cy="6901180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990600" y="1327150"/>
            <a:ext cx="7239000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800" dirty="0">
                <a:ea typeface="宋体" pitchFamily="2" charset="-122"/>
              </a:rPr>
              <a:t>材料一：农民在获得自由的时候，已经被剥夺得一干二净了。                                         </a:t>
            </a:r>
          </a:p>
          <a:p>
            <a:r>
              <a:rPr lang="zh-CN" altLang="en-US" sz="2800" dirty="0">
                <a:ea typeface="宋体" pitchFamily="2" charset="-122"/>
              </a:rPr>
              <a:t>                                               </a:t>
            </a:r>
            <a:r>
              <a:rPr lang="en-US" altLang="zh-CN" sz="2800" dirty="0">
                <a:ea typeface="宋体" pitchFamily="2" charset="-122"/>
              </a:rPr>
              <a:t>——</a:t>
            </a:r>
            <a:r>
              <a:rPr lang="zh-CN" altLang="en-US" sz="2800" dirty="0">
                <a:ea typeface="宋体" pitchFamily="2" charset="-122"/>
              </a:rPr>
              <a:t>列宁</a:t>
            </a:r>
          </a:p>
          <a:p>
            <a:r>
              <a:rPr lang="zh-CN" altLang="en-US" sz="2800" dirty="0">
                <a:ea typeface="宋体" pitchFamily="2" charset="-122"/>
              </a:rPr>
              <a:t>材料二：诸位会深信：凡能够维护地主利益的措施都已一一做到了。                    </a:t>
            </a:r>
          </a:p>
          <a:p>
            <a:r>
              <a:rPr lang="zh-CN" altLang="en-US" sz="2800" dirty="0">
                <a:ea typeface="宋体" pitchFamily="2" charset="-122"/>
              </a:rPr>
              <a:t>                                 </a:t>
            </a:r>
            <a:r>
              <a:rPr lang="en-US" altLang="zh-CN" sz="2800" dirty="0">
                <a:ea typeface="宋体" pitchFamily="2" charset="-122"/>
              </a:rPr>
              <a:t>——</a:t>
            </a:r>
            <a:r>
              <a:rPr lang="zh-CN" altLang="en-US" sz="2800" dirty="0">
                <a:ea typeface="宋体" pitchFamily="2" charset="-122"/>
              </a:rPr>
              <a:t>亚历山大二世</a:t>
            </a: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609600" y="4495800"/>
            <a:ext cx="80772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chemeClr val="accent2"/>
                </a:solidFill>
                <a:ea typeface="宋体" pitchFamily="2" charset="-122"/>
              </a:rPr>
              <a:t>答：说明亚历山大在改革中尽量维护贵族、地主的利益，致使改革留下了大量封建残余。</a:t>
            </a:r>
          </a:p>
        </p:txBody>
      </p:sp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533400" y="280988"/>
            <a:ext cx="557075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3300"/>
                </a:solidFill>
                <a:ea typeface="宋体" pitchFamily="2" charset="-122"/>
              </a:rPr>
              <a:t>实质：是对农奴的一场残酷掠夺。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u=4133032754,3894822876&amp;fm=27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302" y="-21590"/>
            <a:ext cx="9157335" cy="6901180"/>
          </a:xfrm>
          <a:prstGeom prst="rect">
            <a:avLst/>
          </a:prstGeom>
        </p:spPr>
      </p:pic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827088" y="2133600"/>
            <a:ext cx="763270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1pPr>
            <a:lvl2pPr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2pPr>
            <a:lvl3pPr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3pPr>
            <a:lvl4pPr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4pPr>
            <a:lvl5pPr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dirty="0">
                <a:ea typeface="宋体" pitchFamily="2" charset="-122"/>
              </a:rPr>
              <a:t>①        </a:t>
            </a:r>
            <a:r>
              <a:rPr lang="zh-CN" altLang="en-US" sz="3600" dirty="0">
                <a:ea typeface="宋体" pitchFamily="2" charset="-122"/>
              </a:rPr>
              <a:t>是沙皇实行的一次</a:t>
            </a:r>
            <a:r>
              <a:rPr lang="zh-CN" altLang="en-US" sz="3600" dirty="0">
                <a:ea typeface="宋体" pitchFamily="2" charset="-122"/>
                <a:hlinkClick r:id="rId3" action="ppaction://hlinksldjump"/>
              </a:rPr>
              <a:t>自上而下</a:t>
            </a:r>
            <a:r>
              <a:rPr lang="zh-CN" altLang="en-US" sz="3600" dirty="0">
                <a:ea typeface="宋体" pitchFamily="2" charset="-122"/>
              </a:rPr>
              <a:t>的资产阶级性质改革；</a:t>
            </a:r>
          </a:p>
        </p:txBody>
      </p:sp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755650" y="5229225"/>
            <a:ext cx="7705725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1pPr>
            <a:lvl2pPr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2pPr>
            <a:lvl3pPr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3pPr>
            <a:lvl4pPr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4pPr>
            <a:lvl5pPr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>
                <a:ea typeface="宋体" pitchFamily="2" charset="-122"/>
              </a:rPr>
              <a:t>③         </a:t>
            </a:r>
            <a:r>
              <a:rPr lang="zh-CN" altLang="en-US" sz="3600">
                <a:ea typeface="宋体" pitchFamily="2" charset="-122"/>
              </a:rPr>
              <a:t>改革很不彻底，保留了大量的封建残余。</a:t>
            </a:r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1258888" y="2085975"/>
            <a:ext cx="14033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1pPr>
            <a:lvl2pPr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2pPr>
            <a:lvl3pPr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3pPr>
            <a:lvl4pPr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4pPr>
            <a:lvl5pPr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9pPr>
          </a:lstStyle>
          <a:p>
            <a:r>
              <a:rPr lang="zh-CN" altLang="en-US" sz="3600" dirty="0">
                <a:solidFill>
                  <a:srgbClr val="CC0000"/>
                </a:solidFill>
                <a:ea typeface="宋体" pitchFamily="2" charset="-122"/>
              </a:rPr>
              <a:t>性质</a:t>
            </a:r>
            <a:r>
              <a:rPr lang="en-US" altLang="zh-CN" sz="3600" dirty="0">
                <a:solidFill>
                  <a:srgbClr val="CC0000"/>
                </a:solidFill>
                <a:ea typeface="宋体" pitchFamily="2" charset="-122"/>
              </a:rPr>
              <a:t>:</a:t>
            </a:r>
            <a:r>
              <a:rPr lang="en-US" altLang="zh-CN" sz="2400" dirty="0">
                <a:solidFill>
                  <a:srgbClr val="CC0000"/>
                </a:solidFill>
                <a:latin typeface="Times New Roman" pitchFamily="18" charset="0"/>
                <a:ea typeface="宋体" pitchFamily="2" charset="-122"/>
              </a:rPr>
              <a:t>  </a:t>
            </a:r>
          </a:p>
        </p:txBody>
      </p:sp>
      <p:sp>
        <p:nvSpPr>
          <p:cNvPr id="17" name="Text Box 8"/>
          <p:cNvSpPr txBox="1">
            <a:spLocks noChangeArrowheads="1"/>
          </p:cNvSpPr>
          <p:nvPr/>
        </p:nvSpPr>
        <p:spPr bwMode="auto">
          <a:xfrm>
            <a:off x="1258888" y="5229225"/>
            <a:ext cx="12509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1pPr>
            <a:lvl2pPr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2pPr>
            <a:lvl3pPr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3pPr>
            <a:lvl4pPr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4pPr>
            <a:lvl5pPr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9pPr>
          </a:lstStyle>
          <a:p>
            <a:r>
              <a:rPr lang="zh-CN" altLang="en-US" sz="3600" dirty="0">
                <a:solidFill>
                  <a:srgbClr val="CC0000"/>
                </a:solidFill>
                <a:ea typeface="宋体" pitchFamily="2" charset="-122"/>
              </a:rPr>
              <a:t>局限</a:t>
            </a:r>
            <a:r>
              <a:rPr lang="en-US" altLang="zh-CN" sz="3600" dirty="0">
                <a:solidFill>
                  <a:srgbClr val="CC0000"/>
                </a:solidFill>
                <a:ea typeface="宋体" pitchFamily="2" charset="-122"/>
              </a:rPr>
              <a:t>:</a:t>
            </a:r>
            <a:endParaRPr lang="en-US" altLang="zh-CN" sz="2400" dirty="0">
              <a:solidFill>
                <a:srgbClr val="CC0000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8" name="Text Box 2"/>
          <p:cNvSpPr txBox="1">
            <a:spLocks noChangeArrowheads="1"/>
          </p:cNvSpPr>
          <p:nvPr/>
        </p:nvSpPr>
        <p:spPr bwMode="auto">
          <a:xfrm>
            <a:off x="329883" y="692696"/>
            <a:ext cx="88201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1pPr>
            <a:lvl2pPr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2pPr>
            <a:lvl3pPr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3pPr>
            <a:lvl4pPr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4pPr>
            <a:lvl5pPr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400" dirty="0">
                <a:ea typeface="宋体" pitchFamily="2" charset="-122"/>
              </a:rPr>
              <a:t>如何评价</a:t>
            </a:r>
            <a:r>
              <a:rPr lang="en-US" altLang="zh-CN" sz="4400" dirty="0">
                <a:ea typeface="宋体" pitchFamily="2" charset="-122"/>
              </a:rPr>
              <a:t>1861</a:t>
            </a:r>
            <a:r>
              <a:rPr lang="zh-CN" altLang="en-US" sz="4400" dirty="0">
                <a:ea typeface="宋体" pitchFamily="2" charset="-122"/>
              </a:rPr>
              <a:t>年俄国农奴制改革？</a:t>
            </a: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755650" y="3752498"/>
            <a:ext cx="777716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1pPr>
            <a:lvl2pPr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2pPr>
            <a:lvl3pPr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3pPr>
            <a:lvl4pPr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4pPr>
            <a:lvl5pPr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200" b="1"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dirty="0">
                <a:ea typeface="宋体" pitchFamily="2" charset="-122"/>
              </a:rPr>
              <a:t>②</a:t>
            </a:r>
            <a:r>
              <a:rPr lang="en-US" altLang="zh-CN" sz="3600" dirty="0">
                <a:solidFill>
                  <a:srgbClr val="CC0000"/>
                </a:solidFill>
                <a:ea typeface="宋体" pitchFamily="2" charset="-122"/>
              </a:rPr>
              <a:t>       </a:t>
            </a:r>
            <a:r>
              <a:rPr lang="en-US" altLang="zh-CN" sz="3600" dirty="0">
                <a:ea typeface="宋体" pitchFamily="2" charset="-122"/>
              </a:rPr>
              <a:t> </a:t>
            </a:r>
            <a:r>
              <a:rPr lang="zh-CN" altLang="en-US" sz="3600" dirty="0">
                <a:ea typeface="宋体" pitchFamily="2" charset="-122"/>
              </a:rPr>
              <a:t>加快了俄国资本主义的发展，是俄国历史上的重大转折点。</a:t>
            </a:r>
            <a:endParaRPr lang="zh-CN" altLang="en-US" sz="4000" dirty="0">
              <a:solidFill>
                <a:srgbClr val="FF3300"/>
              </a:solidFill>
              <a:ea typeface="宋体" pitchFamily="2" charset="-122"/>
            </a:endParaRPr>
          </a:p>
        </p:txBody>
      </p:sp>
      <p:sp>
        <p:nvSpPr>
          <p:cNvPr id="16" name="Rectangle 7"/>
          <p:cNvSpPr>
            <a:spLocks noChangeArrowheads="1"/>
          </p:cNvSpPr>
          <p:nvPr/>
        </p:nvSpPr>
        <p:spPr bwMode="auto">
          <a:xfrm>
            <a:off x="1331913" y="3716338"/>
            <a:ext cx="12509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srgbClr val="CC0000"/>
                </a:solidFill>
                <a:ea typeface="宋体" pitchFamily="2" charset="-122"/>
              </a:rPr>
              <a:t>作用</a:t>
            </a:r>
            <a:r>
              <a:rPr lang="en-US" altLang="zh-CN" sz="3600" dirty="0">
                <a:solidFill>
                  <a:srgbClr val="CC0000"/>
                </a:solidFill>
                <a:ea typeface="宋体" pitchFamily="2" charset="-122"/>
              </a:rPr>
              <a:t>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7" grpId="0"/>
      <p:bldP spid="18" grpId="0"/>
      <p:bldP spid="19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u=4133032754,3894822876&amp;fm=27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302" y="4445"/>
            <a:ext cx="9157335" cy="6901180"/>
          </a:xfrm>
          <a:prstGeom prst="rect">
            <a:avLst/>
          </a:prstGeom>
        </p:spPr>
      </p:pic>
      <p:sp>
        <p:nvSpPr>
          <p:cNvPr id="3" name="文本框 3"/>
          <p:cNvSpPr txBox="1"/>
          <p:nvPr/>
        </p:nvSpPr>
        <p:spPr>
          <a:xfrm>
            <a:off x="3510597" y="332656"/>
            <a:ext cx="20377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</a:rPr>
              <a:t>课堂整合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50" y="1371600"/>
            <a:ext cx="816610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632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u=4133032754,3894822876&amp;fm=27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580"/>
            <a:ext cx="9157335" cy="6901180"/>
          </a:xfrm>
          <a:prstGeom prst="rect">
            <a:avLst/>
          </a:prstGeom>
        </p:spPr>
      </p:pic>
      <p:sp>
        <p:nvSpPr>
          <p:cNvPr id="3" name="文本框 3"/>
          <p:cNvSpPr txBox="1"/>
          <p:nvPr/>
        </p:nvSpPr>
        <p:spPr>
          <a:xfrm>
            <a:off x="3510597" y="332656"/>
            <a:ext cx="20377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</a:rPr>
              <a:t>中考对接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836712"/>
            <a:ext cx="9432390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en-US" altLang="zh-CN" sz="2400" dirty="0"/>
              <a:t>.</a:t>
            </a:r>
            <a:r>
              <a:rPr lang="zh-CN" altLang="zh-CN" sz="2400" dirty="0"/>
              <a:t>（</a:t>
            </a:r>
            <a:r>
              <a:rPr lang="en-US" altLang="zh-CN" sz="2400" dirty="0"/>
              <a:t>2018</a:t>
            </a:r>
            <a:r>
              <a:rPr lang="zh-CN" altLang="zh-CN" sz="2400" dirty="0"/>
              <a:t>·广东）</a:t>
            </a:r>
            <a:r>
              <a:rPr lang="en-US" altLang="zh-CN" sz="2400" dirty="0"/>
              <a:t>1861</a:t>
            </a:r>
            <a:r>
              <a:rPr lang="zh-CN" altLang="zh-CN" sz="2400" dirty="0"/>
              <a:t>年，沙皇亚历山大二世签署废除农奴制法令后</a:t>
            </a:r>
            <a:r>
              <a:rPr lang="zh-CN" altLang="zh-CN" sz="2400" dirty="0" smtClean="0"/>
              <a:t>，</a:t>
            </a:r>
            <a:endParaRPr lang="en-US" altLang="zh-CN" sz="2400" dirty="0" smtClean="0"/>
          </a:p>
          <a:p>
            <a:r>
              <a:rPr lang="zh-CN" altLang="zh-CN" sz="2400" dirty="0" smtClean="0"/>
              <a:t>没有</a:t>
            </a:r>
            <a:r>
              <a:rPr lang="zh-CN" altLang="zh-CN" sz="2400" dirty="0"/>
              <a:t>遇到俄国贵族的强烈抵抗，也没有发生内战，仅凭沙皇的一</a:t>
            </a:r>
            <a:r>
              <a:rPr lang="zh-CN" altLang="zh-CN" sz="2400" dirty="0" smtClean="0"/>
              <a:t>纸</a:t>
            </a:r>
            <a:endParaRPr lang="en-US" altLang="zh-CN" sz="2400" dirty="0" smtClean="0"/>
          </a:p>
          <a:p>
            <a:r>
              <a:rPr lang="zh-CN" altLang="zh-CN" sz="2400" dirty="0" smtClean="0"/>
              <a:t>法令</a:t>
            </a:r>
            <a:r>
              <a:rPr lang="zh-CN" altLang="zh-CN" sz="2400" dirty="0"/>
              <a:t>就能完成。俄国改革没有遇到贵族强烈抵抗的主要原因是（</a:t>
            </a:r>
            <a:r>
              <a:rPr lang="en-US" altLang="zh-CN" sz="2400" dirty="0"/>
              <a:t>   </a:t>
            </a:r>
            <a:r>
              <a:rPr lang="zh-CN" altLang="zh-CN" sz="2400" dirty="0"/>
              <a:t>）</a:t>
            </a:r>
          </a:p>
          <a:p>
            <a:r>
              <a:rPr lang="en-US" altLang="zh-CN" sz="2400" dirty="0"/>
              <a:t>A</a:t>
            </a:r>
            <a:r>
              <a:rPr lang="zh-CN" altLang="zh-CN" sz="2400" dirty="0"/>
              <a:t>．贵族与农奴矛盾未激化</a:t>
            </a:r>
            <a:r>
              <a:rPr lang="en-US" altLang="zh-CN" sz="2400" dirty="0"/>
              <a:t>           B</a:t>
            </a:r>
            <a:r>
              <a:rPr lang="zh-CN" altLang="zh-CN" sz="2400" dirty="0"/>
              <a:t>．贵族对农奴处境的同情</a:t>
            </a:r>
          </a:p>
          <a:p>
            <a:r>
              <a:rPr lang="en-US" altLang="zh-CN" sz="2400" dirty="0"/>
              <a:t>C</a:t>
            </a:r>
            <a:r>
              <a:rPr lang="zh-CN" altLang="zh-CN" sz="2400" dirty="0"/>
              <a:t>．贵族是改革利益获得者</a:t>
            </a:r>
            <a:r>
              <a:rPr lang="en-US" altLang="zh-CN" sz="2400" dirty="0"/>
              <a:t>           D</a:t>
            </a:r>
            <a:r>
              <a:rPr lang="zh-CN" altLang="zh-CN" sz="2400" dirty="0"/>
              <a:t>．贵族力最弱小无力对抗</a:t>
            </a:r>
          </a:p>
          <a:p>
            <a:r>
              <a:rPr lang="en-US" altLang="zh-CN" sz="2400" dirty="0"/>
              <a:t>2.(2018</a:t>
            </a:r>
            <a:r>
              <a:rPr lang="zh-CN" altLang="zh-CN" sz="2400" dirty="0"/>
              <a:t>·张家界中考</a:t>
            </a:r>
            <a:r>
              <a:rPr lang="en-US" altLang="zh-CN" sz="2400" dirty="0"/>
              <a:t>)</a:t>
            </a:r>
            <a:r>
              <a:rPr lang="zh-CN" altLang="zh-CN" sz="2400" dirty="0"/>
              <a:t>综观世界近代历史，凡走上资本主义发展</a:t>
            </a:r>
            <a:r>
              <a:rPr lang="zh-CN" altLang="zh-CN" sz="2400" dirty="0" smtClean="0"/>
              <a:t>道路</a:t>
            </a:r>
            <a:endParaRPr lang="en-US" altLang="zh-CN" sz="2400" dirty="0" smtClean="0"/>
          </a:p>
          <a:p>
            <a:r>
              <a:rPr lang="zh-CN" altLang="zh-CN" sz="2400" dirty="0" smtClean="0"/>
              <a:t>的</a:t>
            </a:r>
            <a:r>
              <a:rPr lang="zh-CN" altLang="zh-CN" sz="2400" dirty="0"/>
              <a:t>国家主要有两种方式：一是革命，二是改革。而使俄国走上</a:t>
            </a:r>
            <a:r>
              <a:rPr lang="zh-CN" altLang="zh-CN" sz="2400" dirty="0" smtClean="0"/>
              <a:t>资本</a:t>
            </a:r>
            <a:endParaRPr lang="en-US" altLang="zh-CN" sz="2400" dirty="0" smtClean="0"/>
          </a:p>
          <a:p>
            <a:r>
              <a:rPr lang="zh-CN" altLang="zh-CN" sz="2400" dirty="0" smtClean="0"/>
              <a:t>主义</a:t>
            </a:r>
            <a:r>
              <a:rPr lang="zh-CN" altLang="zh-CN" sz="2400" dirty="0"/>
              <a:t>发展道路的历史事件是</a:t>
            </a:r>
            <a:r>
              <a:rPr lang="en-US" altLang="zh-CN" sz="2400" dirty="0"/>
              <a:t>(     )</a:t>
            </a:r>
            <a:endParaRPr lang="zh-CN" altLang="zh-CN" sz="2400" dirty="0"/>
          </a:p>
          <a:p>
            <a:r>
              <a:rPr lang="en-US" altLang="zh-CN" sz="2400" dirty="0"/>
              <a:t>A</a:t>
            </a:r>
            <a:r>
              <a:rPr lang="zh-CN" altLang="zh-CN" sz="2400" dirty="0"/>
              <a:t>．独立战争</a:t>
            </a:r>
            <a:r>
              <a:rPr lang="en-US" altLang="zh-CN" sz="2400" dirty="0"/>
              <a:t>  	B</a:t>
            </a:r>
            <a:r>
              <a:rPr lang="zh-CN" altLang="zh-CN" sz="2400" dirty="0"/>
              <a:t>．明治维新</a:t>
            </a:r>
            <a:r>
              <a:rPr lang="en-US" altLang="zh-CN" sz="2400" dirty="0"/>
              <a:t>   </a:t>
            </a:r>
            <a:endParaRPr lang="en-US" altLang="zh-CN" sz="2400" dirty="0" smtClean="0"/>
          </a:p>
          <a:p>
            <a:r>
              <a:rPr lang="en-US" altLang="zh-CN" sz="2400" dirty="0" smtClean="0"/>
              <a:t>C</a:t>
            </a:r>
            <a:r>
              <a:rPr lang="zh-CN" altLang="zh-CN" sz="2400" dirty="0"/>
              <a:t>．废除农奴制改革</a:t>
            </a:r>
            <a:r>
              <a:rPr lang="en-US" altLang="zh-CN" sz="2400" dirty="0"/>
              <a:t>  	D</a:t>
            </a:r>
            <a:r>
              <a:rPr lang="zh-CN" altLang="zh-CN" sz="2400" dirty="0"/>
              <a:t>．孝文帝改革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95936" y="3473598"/>
            <a:ext cx="35369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C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6" name="TextBox 4"/>
          <p:cNvSpPr txBox="1"/>
          <p:nvPr/>
        </p:nvSpPr>
        <p:spPr>
          <a:xfrm>
            <a:off x="8670925" y="1620379"/>
            <a:ext cx="47307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C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u=4133032754,3894822876&amp;fm=27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068" y="-21628"/>
            <a:ext cx="9157335" cy="6901180"/>
          </a:xfrm>
          <a:prstGeom prst="rect">
            <a:avLst/>
          </a:prstGeom>
        </p:spPr>
      </p:pic>
      <p:sp>
        <p:nvSpPr>
          <p:cNvPr id="3" name="文本框 6"/>
          <p:cNvSpPr txBox="1"/>
          <p:nvPr/>
        </p:nvSpPr>
        <p:spPr>
          <a:xfrm>
            <a:off x="3562142" y="138430"/>
            <a:ext cx="201930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</a:rPr>
              <a:t>巩固练习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22973" y="645102"/>
            <a:ext cx="9116598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ctr"/>
            <a:r>
              <a:rPr lang="en-US" altLang="zh-CN" sz="2400" dirty="0" smtClean="0"/>
              <a:t>1</a:t>
            </a:r>
            <a:r>
              <a:rPr lang="en-US" altLang="zh-CN" sz="2400" dirty="0"/>
              <a:t>. </a:t>
            </a:r>
            <a:r>
              <a:rPr lang="zh-CN" altLang="zh-CN" sz="2400" dirty="0"/>
              <a:t>莫斯科公国终于统一俄国的时间是（</a:t>
            </a:r>
            <a:r>
              <a:rPr lang="en-US" altLang="zh-CN" sz="2400" dirty="0"/>
              <a:t>  </a:t>
            </a:r>
            <a:r>
              <a:rPr lang="zh-CN" altLang="zh-CN" sz="2400" dirty="0"/>
              <a:t>）</a:t>
            </a:r>
          </a:p>
          <a:p>
            <a:pPr fontAlgn="ctr"/>
            <a:r>
              <a:rPr lang="en-US" altLang="zh-CN" sz="2400" dirty="0"/>
              <a:t>A. 14</a:t>
            </a:r>
            <a:r>
              <a:rPr lang="zh-CN" altLang="zh-CN" sz="2400" dirty="0"/>
              <a:t>世纪晚期</a:t>
            </a:r>
            <a:r>
              <a:rPr lang="en-US" altLang="zh-CN" sz="2400" dirty="0"/>
              <a:t>    B. 15</a:t>
            </a:r>
            <a:r>
              <a:rPr lang="zh-CN" altLang="zh-CN" sz="2400" dirty="0"/>
              <a:t>世纪晚期</a:t>
            </a:r>
            <a:r>
              <a:rPr lang="en-US" altLang="zh-CN" sz="2400" dirty="0"/>
              <a:t>    C. 16</a:t>
            </a:r>
            <a:r>
              <a:rPr lang="zh-CN" altLang="zh-CN" sz="2400" dirty="0"/>
              <a:t>世纪早期</a:t>
            </a:r>
            <a:r>
              <a:rPr lang="en-US" altLang="zh-CN" sz="2400" dirty="0"/>
              <a:t>    D. 15</a:t>
            </a:r>
            <a:r>
              <a:rPr lang="zh-CN" altLang="zh-CN" sz="2400" dirty="0"/>
              <a:t>世纪早期</a:t>
            </a:r>
          </a:p>
          <a:p>
            <a:pPr fontAlgn="ctr"/>
            <a:r>
              <a:rPr lang="en-US" altLang="zh-CN" sz="2400" dirty="0"/>
              <a:t>2. 18</a:t>
            </a:r>
            <a:r>
              <a:rPr lang="zh-CN" altLang="zh-CN" sz="2400" dirty="0"/>
              <a:t>世纪初，俄国实施改革的沙皇是</a:t>
            </a:r>
            <a:r>
              <a:rPr lang="en-US" altLang="zh-CN" sz="2400" dirty="0"/>
              <a:t>(   </a:t>
            </a:r>
            <a:r>
              <a:rPr lang="en-US" altLang="zh-CN" sz="2400" dirty="0" smtClean="0"/>
              <a:t>  )</a:t>
            </a:r>
            <a:endParaRPr lang="zh-CN" altLang="zh-CN" sz="2400" dirty="0"/>
          </a:p>
          <a:p>
            <a:pPr fontAlgn="ctr"/>
            <a:r>
              <a:rPr lang="en-US" altLang="zh-CN" sz="2400" dirty="0"/>
              <a:t>A. </a:t>
            </a:r>
            <a:r>
              <a:rPr lang="zh-CN" altLang="zh-CN" sz="2400" dirty="0"/>
              <a:t>彼得一世</a:t>
            </a:r>
            <a:r>
              <a:rPr lang="en-US" altLang="zh-CN" sz="2400" dirty="0"/>
              <a:t>    B. </a:t>
            </a:r>
            <a:r>
              <a:rPr lang="zh-CN" altLang="zh-CN" sz="2400" dirty="0"/>
              <a:t>伊凡四世</a:t>
            </a:r>
            <a:r>
              <a:rPr lang="en-US" altLang="zh-CN" sz="2400" dirty="0"/>
              <a:t>    C. </a:t>
            </a:r>
            <a:r>
              <a:rPr lang="zh-CN" altLang="zh-CN" sz="2400" dirty="0"/>
              <a:t>亚历山大一世</a:t>
            </a:r>
            <a:r>
              <a:rPr lang="en-US" altLang="zh-CN" sz="2400" dirty="0"/>
              <a:t>    D. </a:t>
            </a:r>
            <a:r>
              <a:rPr lang="zh-CN" altLang="zh-CN" sz="2400" dirty="0"/>
              <a:t>亚历山大二世</a:t>
            </a:r>
          </a:p>
          <a:p>
            <a:pPr fontAlgn="ctr"/>
            <a:r>
              <a:rPr lang="en-US" altLang="zh-CN" sz="2400" dirty="0"/>
              <a:t>3. 1700</a:t>
            </a:r>
            <a:r>
              <a:rPr lang="zh-CN" altLang="zh-CN" sz="2400" dirty="0"/>
              <a:t>—</a:t>
            </a:r>
            <a:r>
              <a:rPr lang="en-US" altLang="zh-CN" sz="2400" dirty="0"/>
              <a:t>1721</a:t>
            </a:r>
            <a:r>
              <a:rPr lang="zh-CN" altLang="zh-CN" sz="2400" dirty="0"/>
              <a:t>年，俄国打败下列哪个国家，夺取了波罗的海的</a:t>
            </a:r>
            <a:r>
              <a:rPr lang="zh-CN" altLang="zh-CN" sz="2400" dirty="0" smtClean="0"/>
              <a:t>出</a:t>
            </a:r>
            <a:endParaRPr lang="en-US" altLang="zh-CN" sz="2400" dirty="0" smtClean="0"/>
          </a:p>
          <a:p>
            <a:pPr fontAlgn="ctr"/>
            <a:r>
              <a:rPr lang="zh-CN" altLang="zh-CN" sz="2400" dirty="0" smtClean="0"/>
              <a:t>海口</a:t>
            </a:r>
            <a:r>
              <a:rPr lang="zh-CN" altLang="zh-CN" sz="2400" dirty="0"/>
              <a:t>（</a:t>
            </a:r>
            <a:r>
              <a:rPr lang="en-US" altLang="zh-CN" sz="2400" dirty="0"/>
              <a:t>     </a:t>
            </a:r>
            <a:r>
              <a:rPr lang="zh-CN" altLang="zh-CN" sz="2400" dirty="0"/>
              <a:t>）</a:t>
            </a:r>
          </a:p>
          <a:p>
            <a:pPr fontAlgn="ctr"/>
            <a:r>
              <a:rPr lang="en-US" altLang="zh-CN" sz="2400" dirty="0"/>
              <a:t>A. </a:t>
            </a:r>
            <a:r>
              <a:rPr lang="zh-CN" altLang="zh-CN" sz="2400" dirty="0"/>
              <a:t>瑞士</a:t>
            </a:r>
            <a:r>
              <a:rPr lang="en-US" altLang="zh-CN" sz="2400" dirty="0"/>
              <a:t>    B. </a:t>
            </a:r>
            <a:r>
              <a:rPr lang="zh-CN" altLang="zh-CN" sz="2400" dirty="0"/>
              <a:t>瑞典</a:t>
            </a:r>
            <a:r>
              <a:rPr lang="en-US" altLang="zh-CN" sz="2400" dirty="0"/>
              <a:t>    C. </a:t>
            </a:r>
            <a:r>
              <a:rPr lang="zh-CN" altLang="zh-CN" sz="2400" dirty="0"/>
              <a:t>捷克斯洛伐克</a:t>
            </a:r>
            <a:r>
              <a:rPr lang="en-US" altLang="zh-CN" sz="2400" dirty="0"/>
              <a:t>  D. </a:t>
            </a:r>
            <a:r>
              <a:rPr lang="zh-CN" altLang="zh-CN" sz="2400" dirty="0"/>
              <a:t>法国</a:t>
            </a:r>
          </a:p>
          <a:p>
            <a:r>
              <a:rPr lang="en-US" altLang="zh-CN" sz="2400" dirty="0"/>
              <a:t>4.</a:t>
            </a:r>
            <a:r>
              <a:rPr lang="zh-CN" altLang="zh-CN" sz="2400" dirty="0"/>
              <a:t>（</a:t>
            </a:r>
            <a:r>
              <a:rPr lang="en-US" altLang="zh-CN" sz="2400" dirty="0"/>
              <a:t>2017</a:t>
            </a:r>
            <a:r>
              <a:rPr lang="zh-CN" altLang="zh-CN" sz="2400" dirty="0"/>
              <a:t>•东营）列宁说：“农民获得‘自由’的时候，已经被</a:t>
            </a:r>
            <a:r>
              <a:rPr lang="zh-CN" altLang="zh-CN" sz="2400" dirty="0" smtClean="0"/>
              <a:t>剥</a:t>
            </a:r>
            <a:endParaRPr lang="en-US" altLang="zh-CN" sz="2400" dirty="0" smtClean="0"/>
          </a:p>
          <a:p>
            <a:r>
              <a:rPr lang="zh-CN" altLang="zh-CN" sz="2400" dirty="0" smtClean="0"/>
              <a:t>夺得</a:t>
            </a:r>
            <a:r>
              <a:rPr lang="zh-CN" altLang="zh-CN" sz="2400" dirty="0"/>
              <a:t>一干二净。”这是由于</a:t>
            </a:r>
            <a:r>
              <a:rPr lang="en-US" altLang="zh-CN" sz="2400" dirty="0"/>
              <a:t>1861</a:t>
            </a:r>
            <a:r>
              <a:rPr lang="zh-CN" altLang="zh-CN" sz="2400" dirty="0"/>
              <a:t>年废除农奴制的法令规定（　　）</a:t>
            </a:r>
          </a:p>
          <a:p>
            <a:r>
              <a:rPr lang="en-US" altLang="zh-CN" sz="2400" dirty="0"/>
              <a:t>A</a:t>
            </a:r>
            <a:r>
              <a:rPr lang="zh-CN" altLang="zh-CN" sz="2400" dirty="0"/>
              <a:t>．农奴在法律上是“自由人”</a:t>
            </a:r>
            <a:r>
              <a:rPr lang="en-US" altLang="zh-CN" sz="2400" dirty="0"/>
              <a:t> B</a:t>
            </a:r>
            <a:r>
              <a:rPr lang="zh-CN" altLang="zh-CN" sz="2400" dirty="0"/>
              <a:t>．地主不许买卖农奴 </a:t>
            </a:r>
          </a:p>
          <a:p>
            <a:r>
              <a:rPr lang="en-US" altLang="zh-CN" sz="2400" dirty="0"/>
              <a:t>C</a:t>
            </a:r>
            <a:r>
              <a:rPr lang="zh-CN" altLang="zh-CN" sz="2400" dirty="0"/>
              <a:t>．农奴的份地必须出钱赎买</a:t>
            </a:r>
            <a:r>
              <a:rPr lang="en-US" altLang="zh-CN" sz="2400" dirty="0"/>
              <a:t> D</a:t>
            </a:r>
            <a:r>
              <a:rPr lang="zh-CN" altLang="zh-CN" sz="2400" dirty="0"/>
              <a:t>．地主不许干涉农奴的</a:t>
            </a:r>
            <a:r>
              <a:rPr lang="zh-CN" altLang="zh-CN" sz="2400" dirty="0" smtClean="0"/>
              <a:t>生活</a:t>
            </a:r>
            <a:endParaRPr lang="en-US" altLang="zh-CN" sz="2400" dirty="0" smtClean="0"/>
          </a:p>
          <a:p>
            <a:r>
              <a:rPr lang="en-US" altLang="zh-CN" sz="2400" dirty="0"/>
              <a:t>5.</a:t>
            </a:r>
            <a:r>
              <a:rPr lang="zh-CN" altLang="zh-CN" sz="2400" dirty="0"/>
              <a:t>（</a:t>
            </a:r>
            <a:r>
              <a:rPr lang="en-US" altLang="zh-CN" sz="2400" dirty="0"/>
              <a:t>2017</a:t>
            </a:r>
            <a:r>
              <a:rPr lang="zh-CN" altLang="zh-CN" sz="2400" dirty="0"/>
              <a:t>•随州）从亚历山大二世废除农奴制法令主要内容上看</a:t>
            </a:r>
            <a:r>
              <a:rPr lang="zh-CN" altLang="zh-CN" sz="2400" dirty="0" smtClean="0"/>
              <a:t>，</a:t>
            </a:r>
            <a:endParaRPr lang="en-US" altLang="zh-CN" sz="2400" dirty="0" smtClean="0"/>
          </a:p>
          <a:p>
            <a:r>
              <a:rPr lang="zh-CN" altLang="zh-CN" sz="2400" dirty="0" smtClean="0"/>
              <a:t>它</a:t>
            </a:r>
            <a:r>
              <a:rPr lang="zh-CN" altLang="zh-CN" sz="2400" dirty="0"/>
              <a:t>主要为资本主义发展直接提供了（　　）</a:t>
            </a:r>
          </a:p>
          <a:p>
            <a:r>
              <a:rPr lang="zh-CN" altLang="zh-CN" sz="2400" dirty="0"/>
              <a:t>①自由劳动力</a:t>
            </a:r>
            <a:r>
              <a:rPr lang="en-US" altLang="zh-CN" sz="2400" dirty="0"/>
              <a:t>    </a:t>
            </a:r>
            <a:r>
              <a:rPr lang="zh-CN" altLang="zh-CN" sz="2400" dirty="0"/>
              <a:t>②市场</a:t>
            </a:r>
            <a:r>
              <a:rPr lang="en-US" altLang="zh-CN" sz="2400" dirty="0"/>
              <a:t>    </a:t>
            </a:r>
            <a:r>
              <a:rPr lang="zh-CN" altLang="zh-CN" sz="2400" dirty="0"/>
              <a:t>③资金</a:t>
            </a:r>
            <a:r>
              <a:rPr lang="en-US" altLang="zh-CN" sz="2400" dirty="0"/>
              <a:t>    </a:t>
            </a:r>
            <a:r>
              <a:rPr lang="zh-CN" altLang="zh-CN" sz="2400" dirty="0"/>
              <a:t>④技术。</a:t>
            </a:r>
          </a:p>
          <a:p>
            <a:r>
              <a:rPr lang="en-US" altLang="zh-CN" sz="2400" dirty="0"/>
              <a:t>A</a:t>
            </a:r>
            <a:r>
              <a:rPr lang="zh-CN" altLang="zh-CN" sz="2400" dirty="0"/>
              <a:t>．①③</a:t>
            </a:r>
            <a:r>
              <a:rPr lang="en-US" altLang="zh-CN" sz="2400" dirty="0"/>
              <a:t> B</a:t>
            </a:r>
            <a:r>
              <a:rPr lang="zh-CN" altLang="zh-CN" sz="2400" dirty="0"/>
              <a:t>．②③</a:t>
            </a:r>
            <a:r>
              <a:rPr lang="en-US" altLang="zh-CN" sz="2400" dirty="0"/>
              <a:t> C</a:t>
            </a:r>
            <a:r>
              <a:rPr lang="zh-CN" altLang="zh-CN" sz="2400" dirty="0"/>
              <a:t>．①④</a:t>
            </a:r>
            <a:r>
              <a:rPr lang="en-US" altLang="zh-CN" sz="2400" dirty="0"/>
              <a:t> D</a:t>
            </a:r>
            <a:r>
              <a:rPr lang="zh-CN" altLang="zh-CN" sz="2400" dirty="0"/>
              <a:t>．③④</a:t>
            </a:r>
          </a:p>
          <a:p>
            <a:endParaRPr altLang="zh-CN" sz="2400" dirty="0"/>
          </a:p>
        </p:txBody>
      </p:sp>
      <p:sp>
        <p:nvSpPr>
          <p:cNvPr id="8" name="TextBox 4"/>
          <p:cNvSpPr txBox="1"/>
          <p:nvPr/>
        </p:nvSpPr>
        <p:spPr>
          <a:xfrm>
            <a:off x="5353626" y="645102"/>
            <a:ext cx="36766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B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10" name="TextBox 4"/>
          <p:cNvSpPr txBox="1"/>
          <p:nvPr/>
        </p:nvSpPr>
        <p:spPr>
          <a:xfrm>
            <a:off x="5299825" y="1412776"/>
            <a:ext cx="3441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A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11" name="TextBox 4"/>
          <p:cNvSpPr txBox="1"/>
          <p:nvPr/>
        </p:nvSpPr>
        <p:spPr>
          <a:xfrm>
            <a:off x="1187624" y="2494915"/>
            <a:ext cx="37719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B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9" name="TextBox 4"/>
          <p:cNvSpPr txBox="1"/>
          <p:nvPr/>
        </p:nvSpPr>
        <p:spPr>
          <a:xfrm>
            <a:off x="8316416" y="3573016"/>
            <a:ext cx="37719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C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12" name="TextBox 4"/>
          <p:cNvSpPr txBox="1"/>
          <p:nvPr/>
        </p:nvSpPr>
        <p:spPr>
          <a:xfrm>
            <a:off x="5283315" y="5022905"/>
            <a:ext cx="37719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A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8" grpId="0"/>
      <p:bldP spid="10" grpId="0"/>
      <p:bldP spid="11" grpId="0"/>
      <p:bldP spid="9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u=4133032754,3894822876&amp;fm=27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302" y="43180"/>
            <a:ext cx="9157335" cy="690118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5931" y="363771"/>
            <a:ext cx="8948420" cy="60007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altLang="zh-CN" sz="2400" dirty="0"/>
              <a:t>4.比较是历史学习的重要方法。拉美独立运动与北美独立战争相比</a:t>
            </a:r>
          </a:p>
          <a:p>
            <a:pPr algn="l"/>
            <a:r>
              <a:rPr altLang="zh-CN" sz="2400" dirty="0"/>
              <a:t>较，相似的方面有(         )</a:t>
            </a:r>
          </a:p>
          <a:p>
            <a:pPr algn="l"/>
            <a:r>
              <a:rPr altLang="zh-CN" sz="2400" dirty="0"/>
              <a:t>①独立前都受到殖民统治   ②都通过武装斗争来寻求独立   ③结果</a:t>
            </a:r>
          </a:p>
          <a:p>
            <a:pPr algn="l"/>
            <a:r>
              <a:rPr altLang="zh-CN" sz="2400" dirty="0"/>
              <a:t>都推翻了英国的殖民统治   </a:t>
            </a:r>
          </a:p>
          <a:p>
            <a:pPr algn="l"/>
            <a:r>
              <a:rPr altLang="zh-CN" sz="2400" dirty="0"/>
              <a:t>A.①②           B.②③          C.①③            D.①②③</a:t>
            </a:r>
          </a:p>
          <a:p>
            <a:pPr algn="l"/>
            <a:r>
              <a:rPr altLang="zh-CN" sz="2400" dirty="0"/>
              <a:t>5.电影《起义》再现了印度1857—1859年反英大起义。这部影片中</a:t>
            </a:r>
          </a:p>
          <a:p>
            <a:pPr algn="l"/>
            <a:r>
              <a:rPr altLang="zh-CN" sz="2400" dirty="0"/>
              <a:t>可能出现的场景是(      )</a:t>
            </a:r>
          </a:p>
          <a:p>
            <a:pPr algn="l"/>
            <a:r>
              <a:rPr altLang="zh-CN" sz="2400" dirty="0"/>
              <a:t>A.打死洋枪队头目华尔  B.康华利率英军投降</a:t>
            </a:r>
          </a:p>
          <a:p>
            <a:pPr algn="l"/>
            <a:r>
              <a:rPr altLang="zh-CN" sz="2400" dirty="0"/>
              <a:t>C.章西女王在瓜廖尔战斗  D.起义军攻占巴士底狱</a:t>
            </a:r>
          </a:p>
          <a:p>
            <a:pPr algn="l"/>
            <a:r>
              <a:rPr altLang="zh-CN" sz="2400" dirty="0"/>
              <a:t>6. “19世纪中期，遭受殖民主义侵略的亚洲各国人民掀起了轰轰烈</a:t>
            </a:r>
          </a:p>
          <a:p>
            <a:pPr algn="l"/>
            <a:r>
              <a:rPr altLang="zh-CN" sz="2400" dirty="0"/>
              <a:t>烈的解放运动高潮，印度是其中的一个典型。当时，英国完成了</a:t>
            </a:r>
          </a:p>
          <a:p>
            <a:pPr algn="l"/>
            <a:r>
              <a:rPr altLang="zh-CN" sz="2400" dirty="0"/>
              <a:t>工业革命，进一步加紧对印度的经济剥削和政治统治，印度社会</a:t>
            </a:r>
          </a:p>
          <a:p>
            <a:pPr algn="l"/>
            <a:r>
              <a:rPr altLang="zh-CN" sz="2400" dirty="0"/>
              <a:t>民不聊生，人民的反抗情绪日益高涨。”这则材料讲述的是印度民</a:t>
            </a:r>
          </a:p>
          <a:p>
            <a:pPr algn="l"/>
            <a:r>
              <a:rPr altLang="zh-CN" sz="2400" dirty="0"/>
              <a:t>族大起义的(      )</a:t>
            </a:r>
          </a:p>
          <a:p>
            <a:pPr algn="l"/>
            <a:r>
              <a:rPr altLang="zh-CN" sz="2400" dirty="0"/>
              <a:t>A.背景            B.特点        C.影响            D.失败的原因</a:t>
            </a:r>
          </a:p>
          <a:p>
            <a:pPr algn="l"/>
            <a:endParaRPr altLang="zh-CN" sz="2400" dirty="0"/>
          </a:p>
        </p:txBody>
      </p:sp>
      <p:sp>
        <p:nvSpPr>
          <p:cNvPr id="8" name="TextBox 4"/>
          <p:cNvSpPr txBox="1"/>
          <p:nvPr/>
        </p:nvSpPr>
        <p:spPr>
          <a:xfrm>
            <a:off x="1952164" y="5164371"/>
            <a:ext cx="36766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A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2847226" y="2572860"/>
            <a:ext cx="34417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C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47098" y="764411"/>
            <a:ext cx="4267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A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u=4133032754,3894822876&amp;fm=27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667" y="43180"/>
            <a:ext cx="9157335" cy="690118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9512" y="332656"/>
            <a:ext cx="9110186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6. </a:t>
            </a:r>
            <a:r>
              <a:rPr lang="zh-CN" altLang="zh-CN" sz="2400" dirty="0"/>
              <a:t>（</a:t>
            </a:r>
            <a:r>
              <a:rPr lang="en-US" altLang="zh-CN" sz="2400" dirty="0"/>
              <a:t>2017</a:t>
            </a:r>
            <a:r>
              <a:rPr lang="zh-CN" altLang="zh-CN" sz="2400" dirty="0"/>
              <a:t>•青岛）《新全球史》中写到：“很多人认为，这种</a:t>
            </a:r>
            <a:r>
              <a:rPr lang="zh-CN" altLang="zh-CN" sz="2400" dirty="0" smtClean="0"/>
              <a:t>制度</a:t>
            </a:r>
            <a:endParaRPr lang="en-US" altLang="zh-CN" sz="2400" dirty="0" smtClean="0"/>
          </a:p>
          <a:p>
            <a:r>
              <a:rPr lang="zh-CN" altLang="zh-CN" sz="2400" dirty="0" smtClean="0"/>
              <a:t>（</a:t>
            </a:r>
            <a:r>
              <a:rPr lang="zh-CN" altLang="zh-CN" sz="2400" dirty="0"/>
              <a:t>农奴制）已经成为经济发展和国家生存的障碍……为了保持俄</a:t>
            </a:r>
            <a:r>
              <a:rPr lang="zh-CN" altLang="zh-CN" sz="2400" dirty="0" smtClean="0"/>
              <a:t>罗</a:t>
            </a:r>
            <a:endParaRPr lang="en-US" altLang="zh-CN" sz="2400" dirty="0" smtClean="0"/>
          </a:p>
          <a:p>
            <a:r>
              <a:rPr lang="zh-CN" altLang="zh-CN" sz="2400" dirty="0" smtClean="0"/>
              <a:t>斯</a:t>
            </a:r>
            <a:r>
              <a:rPr lang="zh-CN" altLang="zh-CN" sz="2400" dirty="0"/>
              <a:t>的大国地位，沙皇政府着手开始了一项改革计划……使</a:t>
            </a:r>
            <a:r>
              <a:rPr lang="zh-CN" altLang="zh-CN" sz="2400" dirty="0" smtClean="0"/>
              <a:t>俄罗斯社</a:t>
            </a:r>
            <a:endParaRPr lang="en-US" altLang="zh-CN" sz="2400" dirty="0" smtClean="0"/>
          </a:p>
          <a:p>
            <a:r>
              <a:rPr lang="zh-CN" altLang="zh-CN" sz="2400" dirty="0" smtClean="0"/>
              <a:t>会</a:t>
            </a:r>
            <a:r>
              <a:rPr lang="zh-CN" altLang="zh-CN" sz="2400" dirty="0"/>
              <a:t>在</a:t>
            </a:r>
            <a:r>
              <a:rPr lang="en-US" altLang="zh-CN" sz="2400" dirty="0"/>
              <a:t>19</a:t>
            </a:r>
            <a:r>
              <a:rPr lang="zh-CN" altLang="zh-CN" sz="2400" dirty="0"/>
              <a:t>世纪最后十年发生了转型。”材料不能反映的是（　　）</a:t>
            </a:r>
          </a:p>
          <a:p>
            <a:r>
              <a:rPr lang="en-US" altLang="zh-CN" sz="2000" dirty="0"/>
              <a:t>A</a:t>
            </a:r>
            <a:r>
              <a:rPr lang="zh-CN" altLang="zh-CN" sz="2000" dirty="0"/>
              <a:t>．农奴制阻碍了俄国发展</a:t>
            </a:r>
            <a:r>
              <a:rPr lang="en-US" altLang="zh-CN" sz="2000" dirty="0"/>
              <a:t>          B</a:t>
            </a:r>
            <a:r>
              <a:rPr lang="zh-CN" altLang="zh-CN" sz="2000" dirty="0"/>
              <a:t>．沙皇专制统治结束 </a:t>
            </a:r>
          </a:p>
          <a:p>
            <a:r>
              <a:rPr lang="en-US" altLang="zh-CN" sz="2000" dirty="0"/>
              <a:t>C</a:t>
            </a:r>
            <a:r>
              <a:rPr lang="zh-CN" altLang="zh-CN" sz="2000" dirty="0"/>
              <a:t>．使俄国走上了资本主义发展道路</a:t>
            </a:r>
            <a:r>
              <a:rPr lang="en-US" altLang="zh-CN" sz="2000" dirty="0"/>
              <a:t>  D</a:t>
            </a:r>
            <a:r>
              <a:rPr lang="zh-CN" altLang="zh-CN" sz="2000" dirty="0"/>
              <a:t>．改革目的是保持俄国大国地位</a:t>
            </a:r>
          </a:p>
          <a:p>
            <a:r>
              <a:rPr lang="en-US" altLang="zh-CN" sz="2400" dirty="0"/>
              <a:t>7.</a:t>
            </a:r>
            <a:r>
              <a:rPr lang="zh-CN" altLang="zh-CN" sz="2400" dirty="0"/>
              <a:t>亚历山大二世突破了阻碍俄国发展的最大瓶颈，这使</a:t>
            </a:r>
            <a:r>
              <a:rPr lang="en-US" altLang="zh-CN" sz="2400" dirty="0"/>
              <a:t>19</a:t>
            </a:r>
            <a:r>
              <a:rPr lang="zh-CN" altLang="zh-CN" sz="2400" dirty="0"/>
              <a:t>世纪</a:t>
            </a:r>
            <a:r>
              <a:rPr lang="zh-CN" altLang="zh-CN" sz="2400" dirty="0" smtClean="0"/>
              <a:t>后期</a:t>
            </a:r>
            <a:endParaRPr lang="en-US" altLang="zh-CN" sz="2400" dirty="0" smtClean="0"/>
          </a:p>
          <a:p>
            <a:r>
              <a:rPr lang="zh-CN" altLang="zh-CN" sz="2400" dirty="0" smtClean="0"/>
              <a:t>俄国</a:t>
            </a:r>
            <a:r>
              <a:rPr lang="zh-CN" altLang="zh-CN" sz="2400" dirty="0"/>
              <a:t>资本主义的发展明显加速。这个“最大瓶颈”指的是（</a:t>
            </a:r>
            <a:r>
              <a:rPr lang="en-US" altLang="zh-CN" sz="2400" dirty="0"/>
              <a:t>   </a:t>
            </a:r>
            <a:r>
              <a:rPr lang="zh-CN" altLang="zh-CN" sz="2400" dirty="0"/>
              <a:t>）</a:t>
            </a:r>
          </a:p>
          <a:p>
            <a:r>
              <a:rPr lang="en-US" altLang="zh-CN" sz="2400" dirty="0"/>
              <a:t>A</a:t>
            </a:r>
            <a:r>
              <a:rPr lang="zh-CN" altLang="zh-CN" sz="2400" dirty="0"/>
              <a:t>．资金</a:t>
            </a:r>
            <a:r>
              <a:rPr lang="zh-CN" altLang="zh-CN" sz="2400" dirty="0" smtClean="0"/>
              <a:t>缺乏</a:t>
            </a:r>
            <a:r>
              <a:rPr lang="en-US" altLang="zh-CN" sz="2400" dirty="0" smtClean="0"/>
              <a:t> </a:t>
            </a:r>
            <a:r>
              <a:rPr lang="en-US" altLang="zh-CN" sz="2400" dirty="0"/>
              <a:t>B</a:t>
            </a:r>
            <a:r>
              <a:rPr lang="zh-CN" altLang="zh-CN" sz="2400" dirty="0"/>
              <a:t>．封建农奴制</a:t>
            </a:r>
            <a:r>
              <a:rPr lang="en-US" altLang="zh-CN" sz="2400" dirty="0"/>
              <a:t>  </a:t>
            </a:r>
            <a:r>
              <a:rPr lang="en-US" altLang="zh-CN" sz="2400" dirty="0" smtClean="0"/>
              <a:t> </a:t>
            </a:r>
            <a:r>
              <a:rPr lang="en-US" altLang="zh-CN" sz="2400" dirty="0"/>
              <a:t>C</a:t>
            </a:r>
            <a:r>
              <a:rPr lang="zh-CN" altLang="zh-CN" sz="2400" dirty="0"/>
              <a:t>．土地自由买卖</a:t>
            </a:r>
            <a:r>
              <a:rPr lang="en-US" altLang="zh-CN" sz="2400" dirty="0"/>
              <a:t> </a:t>
            </a:r>
            <a:r>
              <a:rPr lang="en-US" altLang="zh-CN" sz="2400" dirty="0" smtClean="0"/>
              <a:t>  </a:t>
            </a:r>
            <a:r>
              <a:rPr lang="en-US" altLang="zh-CN" sz="2400" dirty="0"/>
              <a:t>D</a:t>
            </a:r>
            <a:r>
              <a:rPr lang="zh-CN" altLang="zh-CN" sz="2400" dirty="0"/>
              <a:t>．劳动力不足</a:t>
            </a:r>
          </a:p>
          <a:p>
            <a:r>
              <a:rPr lang="en-US" altLang="zh-CN" sz="2400" dirty="0"/>
              <a:t>8. </a:t>
            </a:r>
            <a:r>
              <a:rPr lang="en-US" altLang="zh-CN" sz="2400" dirty="0" smtClean="0"/>
              <a:t>1861</a:t>
            </a:r>
            <a:r>
              <a:rPr lang="en-US" altLang="zh-CN" sz="2400" dirty="0"/>
              <a:t>年，沙</a:t>
            </a:r>
            <a:r>
              <a:rPr lang="zh-CN" altLang="zh-CN" sz="2400" dirty="0"/>
              <a:t>皇亚历山大二世不顾部分保守贵族廷臣的反对，</a:t>
            </a:r>
            <a:r>
              <a:rPr lang="zh-CN" altLang="zh-CN" sz="2400" dirty="0" smtClean="0"/>
              <a:t>宣布</a:t>
            </a:r>
            <a:endParaRPr lang="en-US" altLang="zh-CN" sz="2400" dirty="0" smtClean="0"/>
          </a:p>
          <a:p>
            <a:r>
              <a:rPr lang="zh-CN" altLang="zh-CN" sz="2400" dirty="0" smtClean="0"/>
              <a:t>废除</a:t>
            </a:r>
            <a:r>
              <a:rPr lang="zh-CN" altLang="zh-CN" sz="2400" dirty="0"/>
              <a:t>农奴制度，是因为“若不弃小利，则大利难保”。 材料</a:t>
            </a:r>
            <a:r>
              <a:rPr lang="zh-CN" altLang="zh-CN" sz="2400" dirty="0" smtClean="0"/>
              <a:t>表明</a:t>
            </a:r>
            <a:endParaRPr lang="en-US" altLang="zh-CN" sz="2400" dirty="0" smtClean="0"/>
          </a:p>
          <a:p>
            <a:r>
              <a:rPr lang="zh-CN" altLang="zh-CN" sz="2400" dirty="0" smtClean="0"/>
              <a:t>亚历山大</a:t>
            </a:r>
            <a:r>
              <a:rPr lang="zh-CN" altLang="zh-CN" sz="2400" dirty="0"/>
              <a:t>二世改革的根本目的是（</a:t>
            </a:r>
            <a:r>
              <a:rPr lang="en-US" altLang="zh-CN" sz="2400" dirty="0"/>
              <a:t>   </a:t>
            </a:r>
            <a:r>
              <a:rPr lang="zh-CN" altLang="zh-CN" sz="2400" dirty="0"/>
              <a:t>）</a:t>
            </a:r>
          </a:p>
          <a:p>
            <a:r>
              <a:rPr lang="en-US" altLang="zh-CN" sz="2400" dirty="0"/>
              <a:t>A</a:t>
            </a:r>
            <a:r>
              <a:rPr lang="zh-CN" altLang="zh-CN" sz="2400" dirty="0"/>
              <a:t>．解放农奴为自由人</a:t>
            </a:r>
            <a:r>
              <a:rPr lang="en-US" altLang="zh-CN" sz="2400" dirty="0"/>
              <a:t>  B. </a:t>
            </a:r>
            <a:r>
              <a:rPr lang="zh-CN" altLang="zh-CN" sz="2400" dirty="0"/>
              <a:t>走资本主义发展道路　</a:t>
            </a:r>
            <a:endParaRPr lang="en-US" altLang="zh-CN" sz="2400" dirty="0" smtClean="0"/>
          </a:p>
          <a:p>
            <a:r>
              <a:rPr lang="en-US" altLang="zh-CN" sz="2400" dirty="0" smtClean="0"/>
              <a:t>C</a:t>
            </a:r>
            <a:r>
              <a:rPr lang="en-US" altLang="zh-CN" sz="2400" dirty="0"/>
              <a:t>. </a:t>
            </a:r>
            <a:r>
              <a:rPr lang="zh-CN" altLang="zh-CN" sz="2400" dirty="0"/>
              <a:t>摆脱国家民族危机</a:t>
            </a:r>
            <a:r>
              <a:rPr lang="en-US" altLang="zh-CN" sz="2400" dirty="0"/>
              <a:t>  </a:t>
            </a:r>
            <a:r>
              <a:rPr lang="en-US" altLang="zh-CN" sz="2400" dirty="0" smtClean="0"/>
              <a:t>   D</a:t>
            </a:r>
            <a:r>
              <a:rPr lang="zh-CN" altLang="zh-CN" sz="2400" dirty="0"/>
              <a:t>．维护地主阶级的统治</a:t>
            </a:r>
          </a:p>
          <a:p>
            <a:pPr algn="l"/>
            <a:endParaRPr altLang="zh-CN" sz="2400" dirty="0"/>
          </a:p>
        </p:txBody>
      </p:sp>
      <p:sp>
        <p:nvSpPr>
          <p:cNvPr id="4" name="TextBox 4"/>
          <p:cNvSpPr txBox="1"/>
          <p:nvPr/>
        </p:nvSpPr>
        <p:spPr>
          <a:xfrm>
            <a:off x="8028384" y="1412776"/>
            <a:ext cx="3619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B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138318" y="2780928"/>
            <a:ext cx="3619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D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6" name="TextBox 4"/>
          <p:cNvSpPr txBox="1"/>
          <p:nvPr/>
        </p:nvSpPr>
        <p:spPr>
          <a:xfrm>
            <a:off x="4734605" y="4221088"/>
            <a:ext cx="3619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D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u=4133032754,3894822876&amp;fm=27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667" y="-21590"/>
            <a:ext cx="9157335" cy="690118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24460" y="283210"/>
            <a:ext cx="11320728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ctr"/>
            <a:r>
              <a:rPr lang="en-US" altLang="zh-CN" sz="2400" dirty="0" smtClean="0"/>
              <a:t>9</a:t>
            </a:r>
            <a:r>
              <a:rPr lang="en-US" altLang="zh-CN" sz="2400" dirty="0"/>
              <a:t>.</a:t>
            </a:r>
            <a:r>
              <a:rPr lang="zh-CN" altLang="zh-CN" sz="2400" dirty="0"/>
              <a:t>阅读下列材料，回答相关问题。</a:t>
            </a:r>
          </a:p>
          <a:p>
            <a:r>
              <a:rPr lang="zh-CN" altLang="zh-CN" sz="2400" dirty="0"/>
              <a:t>材料一：农民在获得自由的时候，已经被剥夺得一干二净了。</a:t>
            </a:r>
            <a:r>
              <a:rPr lang="en-US" altLang="zh-CN" sz="2400" dirty="0"/>
              <a:t>                                         </a:t>
            </a:r>
            <a:endParaRPr lang="zh-CN" altLang="zh-CN" sz="2400" dirty="0"/>
          </a:p>
          <a:p>
            <a:r>
              <a:rPr lang="en-US" altLang="zh-CN" sz="2400" dirty="0"/>
              <a:t>                                               </a:t>
            </a:r>
            <a:r>
              <a:rPr lang="zh-CN" altLang="zh-CN" sz="2400" dirty="0"/>
              <a:t>——列宁</a:t>
            </a:r>
          </a:p>
          <a:p>
            <a:r>
              <a:rPr lang="zh-CN" altLang="zh-CN" sz="2400" dirty="0"/>
              <a:t>材料二：诸位会深信：凡能够维护地主利益的措施都已一一做到了。</a:t>
            </a:r>
            <a:r>
              <a:rPr lang="en-US" altLang="zh-CN" sz="2400" dirty="0"/>
              <a:t>                    </a:t>
            </a:r>
            <a:endParaRPr lang="zh-CN" altLang="zh-CN" sz="2400" dirty="0"/>
          </a:p>
          <a:p>
            <a:r>
              <a:rPr lang="en-US" altLang="zh-CN" sz="2400" dirty="0"/>
              <a:t>                                 </a:t>
            </a:r>
            <a:r>
              <a:rPr lang="zh-CN" altLang="zh-CN" sz="2400" dirty="0"/>
              <a:t>——亚历山大二世</a:t>
            </a:r>
          </a:p>
          <a:p>
            <a:r>
              <a:rPr lang="zh-CN" altLang="zh-CN" sz="2400" dirty="0"/>
              <a:t>请回答</a:t>
            </a:r>
          </a:p>
          <a:p>
            <a:r>
              <a:rPr lang="zh-CN" altLang="zh-CN" sz="2400" dirty="0"/>
              <a:t>（</a:t>
            </a:r>
            <a:r>
              <a:rPr lang="en-US" altLang="zh-CN" sz="2400" dirty="0"/>
              <a:t>1</a:t>
            </a:r>
            <a:r>
              <a:rPr lang="zh-CN" altLang="zh-CN" sz="2400" dirty="0"/>
              <a:t>）根据材料说明俄国的</a:t>
            </a:r>
            <a:r>
              <a:rPr lang="en-US" altLang="zh-CN" sz="2400" dirty="0"/>
              <a:t>1861</a:t>
            </a:r>
            <a:r>
              <a:rPr lang="zh-CN" altLang="zh-CN" sz="2400" dirty="0"/>
              <a:t>年改革存在什么局限性？</a:t>
            </a:r>
          </a:p>
          <a:p>
            <a:r>
              <a:rPr lang="en-US" altLang="zh-CN" sz="2400" dirty="0"/>
              <a:t> </a:t>
            </a:r>
            <a:endParaRPr lang="zh-CN" altLang="zh-CN" sz="2400" dirty="0"/>
          </a:p>
          <a:p>
            <a:r>
              <a:rPr lang="en-US" altLang="zh-CN" sz="2400" dirty="0"/>
              <a:t> </a:t>
            </a:r>
            <a:endParaRPr lang="zh-CN" altLang="zh-CN" sz="2400" dirty="0"/>
          </a:p>
          <a:p>
            <a:r>
              <a:rPr lang="en-US" altLang="zh-CN" sz="2400" dirty="0"/>
              <a:t> </a:t>
            </a:r>
            <a:endParaRPr lang="zh-CN" altLang="zh-CN" sz="2400" dirty="0"/>
          </a:p>
          <a:p>
            <a:r>
              <a:rPr lang="zh-CN" altLang="zh-CN" sz="2400" dirty="0"/>
              <a:t>（</a:t>
            </a:r>
            <a:r>
              <a:rPr lang="en-US" altLang="zh-CN" sz="2400" dirty="0"/>
              <a:t>2</a:t>
            </a:r>
            <a:r>
              <a:rPr lang="zh-CN" altLang="zh-CN" sz="2400" dirty="0"/>
              <a:t>）俄国的这次改革有什么意义？</a:t>
            </a:r>
          </a:p>
          <a:p>
            <a:pPr algn="l"/>
            <a:endParaRPr altLang="zh-CN" sz="2400" dirty="0">
              <a:sym typeface="+mn-ea"/>
            </a:endParaRPr>
          </a:p>
          <a:p>
            <a:pPr algn="l"/>
            <a:endParaRPr altLang="zh-CN" sz="2400" dirty="0">
              <a:sym typeface="+mn-ea"/>
            </a:endParaRPr>
          </a:p>
          <a:p>
            <a:pPr algn="l"/>
            <a:endParaRPr altLang="zh-CN" sz="2400" dirty="0">
              <a:sym typeface="+mn-ea"/>
            </a:endParaRPr>
          </a:p>
          <a:p>
            <a:pPr algn="l"/>
            <a:endParaRPr altLang="zh-CN" sz="2400" dirty="0"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51520" y="2869177"/>
            <a:ext cx="884248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dirty="0">
                <a:solidFill>
                  <a:srgbClr val="FF0000"/>
                </a:solidFill>
                <a:sym typeface="+mn-ea"/>
              </a:rPr>
              <a:t>(</a:t>
            </a:r>
            <a:r>
              <a:rPr lang="en-US" altLang="zh-CN" sz="2400" dirty="0">
                <a:solidFill>
                  <a:srgbClr val="FF0000"/>
                </a:solidFill>
                <a:sym typeface="+mn-ea"/>
              </a:rPr>
              <a:t>1</a:t>
            </a:r>
            <a:r>
              <a:rPr lang="zh-CN" altLang="en-US" sz="2400" dirty="0" smtClean="0">
                <a:solidFill>
                  <a:srgbClr val="FF0000"/>
                </a:solidFill>
                <a:sym typeface="+mn-ea"/>
              </a:rPr>
              <a:t>)俄国</a:t>
            </a:r>
            <a:r>
              <a:rPr lang="en-US" altLang="zh-CN" sz="2400" dirty="0" smtClean="0">
                <a:solidFill>
                  <a:srgbClr val="FF0000"/>
                </a:solidFill>
                <a:sym typeface="+mn-ea"/>
              </a:rPr>
              <a:t>1861</a:t>
            </a:r>
            <a:r>
              <a:rPr lang="zh-CN" altLang="en-US" sz="2400" dirty="0" smtClean="0">
                <a:solidFill>
                  <a:srgbClr val="FF0000"/>
                </a:solidFill>
                <a:sym typeface="+mn-ea"/>
              </a:rPr>
              <a:t>年改革农奴制的残余仍然存在，影响着俄国经济与社</a:t>
            </a:r>
            <a:endParaRPr lang="en-US" altLang="zh-CN" sz="2400" dirty="0" smtClean="0">
              <a:solidFill>
                <a:srgbClr val="FF0000"/>
              </a:solidFill>
              <a:sym typeface="+mn-ea"/>
            </a:endParaRPr>
          </a:p>
          <a:p>
            <a:pPr algn="l"/>
            <a:r>
              <a:rPr lang="zh-CN" altLang="en-US" sz="2400" dirty="0" smtClean="0">
                <a:solidFill>
                  <a:srgbClr val="FF0000"/>
                </a:solidFill>
                <a:sym typeface="+mn-ea"/>
              </a:rPr>
              <a:t>会的发展。</a:t>
            </a:r>
            <a:endParaRPr lang="zh-CN" altLang="en-US" sz="2400" dirty="0">
              <a:solidFill>
                <a:srgbClr val="FF0000"/>
              </a:solidFill>
              <a:sym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68790" y="4437112"/>
            <a:ext cx="884248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zh-CN" altLang="en-US" sz="2400" dirty="0">
                <a:solidFill>
                  <a:srgbClr val="FF0000"/>
                </a:solidFill>
                <a:sym typeface="+mn-ea"/>
              </a:rPr>
              <a:t>(</a:t>
            </a:r>
            <a:r>
              <a:rPr lang="en-US" altLang="zh-CN" sz="2400" dirty="0">
                <a:solidFill>
                  <a:srgbClr val="FF0000"/>
                </a:solidFill>
                <a:sym typeface="+mn-ea"/>
              </a:rPr>
              <a:t>2</a:t>
            </a:r>
            <a:r>
              <a:rPr lang="zh-CN" altLang="en-US" sz="2400" dirty="0" smtClean="0">
                <a:solidFill>
                  <a:srgbClr val="FF0000"/>
                </a:solidFill>
                <a:sym typeface="+mn-ea"/>
              </a:rPr>
              <a:t>)俄国</a:t>
            </a:r>
            <a:r>
              <a:rPr lang="en-US" altLang="zh-CN" sz="2400" dirty="0" smtClean="0">
                <a:solidFill>
                  <a:srgbClr val="FF0000"/>
                </a:solidFill>
                <a:sym typeface="+mn-ea"/>
              </a:rPr>
              <a:t>1861</a:t>
            </a:r>
            <a:r>
              <a:rPr lang="zh-CN" altLang="en-US" sz="2400" dirty="0" smtClean="0">
                <a:solidFill>
                  <a:srgbClr val="FF0000"/>
                </a:solidFill>
                <a:sym typeface="+mn-ea"/>
              </a:rPr>
              <a:t>年改革是俄国历史上的一个重要转折点。改革废除了</a:t>
            </a:r>
            <a:endParaRPr lang="en-US" altLang="zh-CN" sz="2400" dirty="0" smtClean="0">
              <a:solidFill>
                <a:srgbClr val="FF0000"/>
              </a:solidFill>
              <a:sym typeface="+mn-ea"/>
            </a:endParaRPr>
          </a:p>
          <a:p>
            <a:pPr algn="l"/>
            <a:r>
              <a:rPr lang="zh-CN" altLang="en-US" sz="2400" kern="100" dirty="0" smtClean="0">
                <a:solidFill>
                  <a:srgbClr val="FF0000"/>
                </a:solidFill>
                <a:latin typeface="宋体" panose="02010600030101010101" pitchFamily="2" charset="-122"/>
                <a:cs typeface="Courier New" panose="02070309020205020404"/>
                <a:sym typeface="+mn-ea"/>
              </a:rPr>
              <a:t>农奴制度，促使社会的各方面出现了新的气象，推动俄国走上了</a:t>
            </a:r>
            <a:endParaRPr lang="en-US" altLang="zh-CN" sz="2400" kern="100" dirty="0" smtClean="0">
              <a:solidFill>
                <a:srgbClr val="FF0000"/>
              </a:solidFill>
              <a:latin typeface="宋体" panose="02010600030101010101" pitchFamily="2" charset="-122"/>
              <a:cs typeface="Courier New" panose="02070309020205020404"/>
              <a:sym typeface="+mn-ea"/>
            </a:endParaRPr>
          </a:p>
          <a:p>
            <a:pPr algn="l"/>
            <a:r>
              <a:rPr lang="zh-CN" altLang="en-US" sz="2400" kern="100" dirty="0" smtClean="0">
                <a:solidFill>
                  <a:srgbClr val="FF0000"/>
                </a:solidFill>
                <a:latin typeface="宋体" panose="02010600030101010101" pitchFamily="2" charset="-122"/>
                <a:cs typeface="Courier New" panose="02070309020205020404"/>
                <a:sym typeface="+mn-ea"/>
              </a:rPr>
              <a:t>资本主义的发展道路。</a:t>
            </a:r>
            <a:endParaRPr lang="zh-CN" altLang="en-US" sz="2400" kern="100" dirty="0">
              <a:solidFill>
                <a:srgbClr val="FF0000"/>
              </a:solidFill>
              <a:latin typeface="宋体" panose="02010600030101010101" pitchFamily="2" charset="-122"/>
              <a:cs typeface="Courier New" panose="02070309020205020404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5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1171</Words>
  <Application>Microsoft Office PowerPoint</Application>
  <PresentationFormat>全屏显示(4:3)</PresentationFormat>
  <Paragraphs>224</Paragraphs>
  <Slides>16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17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asus</dc:creator>
  <cp:lastModifiedBy>Administrator</cp:lastModifiedBy>
  <cp:revision>125</cp:revision>
  <dcterms:created xsi:type="dcterms:W3CDTF">2018-09-03T13:22:00Z</dcterms:created>
  <dcterms:modified xsi:type="dcterms:W3CDTF">2018-10-18T00:18:42Z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2052-10.1.0.7520</vt:lpwstr>
  </property>
</Properties>
</file>