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5" r:id="rId2"/>
  </p:sldMasterIdLst>
  <p:notesMasterIdLst>
    <p:notesMasterId r:id="rId3"/>
  </p:notesMasterIdLst>
  <p:sldIdLst>
    <p:sldId id="266" r:id="rId4"/>
    <p:sldId id="344" r:id="rId5"/>
    <p:sldId id="262" r:id="rId6"/>
    <p:sldId id="308" r:id="rId7"/>
    <p:sldId id="302" r:id="rId8"/>
    <p:sldId id="298" r:id="rId9"/>
    <p:sldId id="320" r:id="rId10"/>
    <p:sldId id="304" r:id="rId11"/>
    <p:sldId id="305" r:id="rId12"/>
    <p:sldId id="307" r:id="rId13"/>
    <p:sldId id="309" r:id="rId14"/>
    <p:sldId id="310" r:id="rId15"/>
    <p:sldId id="311" r:id="rId16"/>
    <p:sldId id="299" r:id="rId17"/>
    <p:sldId id="292" r:id="rId18"/>
    <p:sldId id="312" r:id="rId19"/>
    <p:sldId id="313" r:id="rId20"/>
    <p:sldId id="293" r:id="rId21"/>
    <p:sldId id="314" r:id="rId22"/>
    <p:sldId id="315" r:id="rId23"/>
    <p:sldId id="316" r:id="rId24"/>
    <p:sldId id="317" r:id="rId25"/>
    <p:sldId id="318" r:id="rId26"/>
    <p:sldId id="319" r:id="rId27"/>
    <p:sldId id="322" r:id="rId28"/>
    <p:sldId id="296" r:id="rId29"/>
    <p:sldId id="323" r:id="rId30"/>
    <p:sldId id="324" r:id="rId31"/>
    <p:sldId id="295" r:id="rId32"/>
    <p:sldId id="330" r:id="rId33"/>
    <p:sldId id="297" r:id="rId34"/>
    <p:sldId id="325" r:id="rId35"/>
    <p:sldId id="331" r:id="rId36"/>
    <p:sldId id="332" r:id="rId37"/>
    <p:sldId id="334" r:id="rId38"/>
    <p:sldId id="326" r:id="rId39"/>
    <p:sldId id="335" r:id="rId40"/>
    <p:sldId id="342" r:id="rId41"/>
    <p:sldId id="343" r:id="rId42"/>
    <p:sldId id="341" r:id="rId43"/>
    <p:sldId id="287" r:id="rId44"/>
    <p:sldId id="338" r:id="rId45"/>
  </p:sldIdLst>
  <p:sldSz cx="12192000" cy="6858000"/>
  <p:notesSz cx="6858000" cy="9144000"/>
  <p:custDataLst>
    <p:tags r:id="rId4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25" userDrawn="1">
          <p15:clr>
            <a:srgbClr val="A4A3A4"/>
          </p15:clr>
        </p15:guide>
        <p15:guide id="2" pos="7378" userDrawn="1">
          <p15:clr>
            <a:srgbClr val="A4A3A4"/>
          </p15:clr>
        </p15:guide>
        <p15:guide id="4" orient="horz" pos="40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6138"/>
    <a:srgbClr val="FA7384"/>
    <a:srgbClr val="ED9D11"/>
    <a:srgbClr val="F99072"/>
    <a:srgbClr val="FFDDB0"/>
    <a:srgbClr val="FFEED8"/>
    <a:srgbClr val="FDBDA3"/>
    <a:srgbClr val="F7C36E"/>
    <a:srgbClr val="F0A92C"/>
    <a:srgbClr val="9F91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79" autoAdjust="0"/>
    <p:restoredTop sz="76744" autoAdjust="0"/>
  </p:normalViewPr>
  <p:slideViewPr>
    <p:cSldViewPr snapToGrid="0">
      <p:cViewPr varScale="1">
        <p:scale>
          <a:sx n="55" d="100"/>
          <a:sy n="55" d="100"/>
        </p:scale>
        <p:origin x="-1248" y="-84"/>
      </p:cViewPr>
      <p:guideLst>
        <p:guide orient="horz" pos="4020"/>
        <p:guide pos="325"/>
        <p:guide pos="737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slide" Target="slides/slide37.xml" /><Relationship Id="rId41" Type="http://schemas.openxmlformats.org/officeDocument/2006/relationships/slide" Target="slides/slide38.xml" /><Relationship Id="rId42" Type="http://schemas.openxmlformats.org/officeDocument/2006/relationships/slide" Target="slides/slide39.xml" /><Relationship Id="rId43" Type="http://schemas.openxmlformats.org/officeDocument/2006/relationships/slide" Target="slides/slide40.xml" /><Relationship Id="rId44" Type="http://schemas.openxmlformats.org/officeDocument/2006/relationships/slide" Target="slides/slide41.xml" /><Relationship Id="rId45" Type="http://schemas.openxmlformats.org/officeDocument/2006/relationships/slide" Target="slides/slide42.xml" /><Relationship Id="rId46" Type="http://schemas.openxmlformats.org/officeDocument/2006/relationships/tags" Target="tags/tag4.xml" /><Relationship Id="rId47" Type="http://schemas.openxmlformats.org/officeDocument/2006/relationships/presProps" Target="presProps.xml" /><Relationship Id="rId48" Type="http://schemas.openxmlformats.org/officeDocument/2006/relationships/viewProps" Target="viewProps.xml" /><Relationship Id="rId49" Type="http://schemas.openxmlformats.org/officeDocument/2006/relationships/theme" Target="theme/theme1.xml" /><Relationship Id="rId5" Type="http://schemas.openxmlformats.org/officeDocument/2006/relationships/slide" Target="slides/slide2.xml" /><Relationship Id="rId50" Type="http://schemas.openxmlformats.org/officeDocument/2006/relationships/tableStyles" Target="tableStyles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1D54EF-AC23-4690-82DF-B9CFDB075F0E}" type="datetimeFigureOut">
              <a:rPr lang="zh-CN" altLang="en-US" smtClean="0"/>
              <a:t>2020/9/8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A9BDD1-2248-412B-AC5E-F17BC05032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5539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9BDD1-2248-412B-AC5E-F17BC05032E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4524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9BDD1-2248-412B-AC5E-F17BC05032E9}" type="slidenum">
              <a:rPr lang="zh-CN" altLang="en-US" smtClean="0">
                <a:solidFill>
                  <a:prstClr val="black"/>
                </a:solidFill>
              </a:rPr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564763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4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6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7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8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9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0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1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image" Target="../media/image3.png" /><Relationship Id="rId3" Type="http://schemas.openxmlformats.org/officeDocument/2006/relationships/image" Target="../media/image12.png" /><Relationship Id="rId4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3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4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5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6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4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6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7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8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9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0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1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2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image" Target="../media/image3.png" /><Relationship Id="rId3" Type="http://schemas.openxmlformats.org/officeDocument/2006/relationships/image" Target="../media/image12.png" /><Relationship Id="rId4" Type="http://schemas.openxmlformats.org/officeDocument/2006/relationships/slideMaster" Target="../slideMasters/slideMaster2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3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2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4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2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5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2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16.png" /><Relationship Id="rId3" Type="http://schemas.openxmlformats.org/officeDocument/2006/relationships/image" Target="../media/image5.png" /><Relationship Id="rId4" Type="http://schemas.openxmlformats.org/officeDocument/2006/relationships/slideMaster" Target="../slideMasters/slideMaster2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slideMaster" Target="../slideMasters/slideMaster2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10" descr="LOGO-反白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0108565" y="344805"/>
            <a:ext cx="1693545" cy="594995"/>
          </a:xfrm>
          <a:prstGeom prst="rect">
            <a:avLst/>
          </a:prstGeom>
        </p:spPr>
      </p:pic>
      <p:pic>
        <p:nvPicPr>
          <p:cNvPr id="4" name="图片 3" descr="C:\Users\Administrator\Desktop\图片4.png图片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010" y="318"/>
            <a:ext cx="1964055" cy="873125"/>
          </a:xfrm>
          <a:prstGeom prst="rect">
            <a:avLst/>
          </a:prstGeom>
        </p:spPr>
      </p:pic>
      <p:sp>
        <p:nvSpPr>
          <p:cNvPr id="12" name="文本框 11"/>
          <p:cNvSpPr txBox="1"/>
          <p:nvPr userDrawn="1"/>
        </p:nvSpPr>
        <p:spPr>
          <a:xfrm>
            <a:off x="407670" y="434340"/>
            <a:ext cx="812165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高中</a:t>
            </a: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219835" y="434340"/>
            <a:ext cx="812165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1900">
                <a:latin typeface="思源黑体 CN Regular" panose="020b0500000000000000" charset="-122"/>
                <a:ea typeface="思源黑体 CN Regular" panose="020b0500000000000000" charset="-122"/>
              </a:rPr>
              <a:t>历史</a:t>
            </a: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3036" y="1"/>
            <a:ext cx="2103755" cy="772795"/>
          </a:xfrm>
          <a:prstGeom prst="rect">
            <a:avLst/>
          </a:prstGeom>
        </p:spPr>
      </p:pic>
      <p:sp>
        <p:nvSpPr>
          <p:cNvPr id="13" name="文本框 12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学习导航</a:t>
            </a:r>
          </a:p>
        </p:txBody>
      </p:sp>
      <p:pic>
        <p:nvPicPr>
          <p:cNvPr id="4" name="图片 3" descr="C:\Users\Administrator\Desktop\1.png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9278" y="327025"/>
            <a:ext cx="387985" cy="402590"/>
          </a:xfrm>
          <a:prstGeom prst="rect">
            <a:avLst/>
          </a:prstGeom>
        </p:spPr>
      </p:pic>
      <p:pic>
        <p:nvPicPr>
          <p:cNvPr id="2" name="图片 1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3036" y="1"/>
            <a:ext cx="2103755" cy="772795"/>
          </a:xfrm>
          <a:prstGeom prst="rect">
            <a:avLst/>
          </a:prstGeom>
        </p:spPr>
      </p:pic>
      <p:sp>
        <p:nvSpPr>
          <p:cNvPr id="4" name="文本框 3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知识导航</a:t>
            </a:r>
          </a:p>
        </p:txBody>
      </p:sp>
      <p:pic>
        <p:nvPicPr>
          <p:cNvPr id="5" name="图片 4" descr="C:\Users\Administrator\Desktop\2.png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5470" y="348615"/>
            <a:ext cx="337820" cy="351155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1900">
                <a:latin typeface="思源黑体 CN Regular" panose="020b0500000000000000" charset="-122"/>
                <a:ea typeface="思源黑体 CN Regular" panose="020b0500000000000000" charset="-122"/>
              </a:rPr>
              <a:t>多维探史</a:t>
            </a:r>
          </a:p>
        </p:txBody>
      </p:sp>
      <p:pic>
        <p:nvPicPr>
          <p:cNvPr id="6" name="图片 5" descr="C:\Users\Administrator\Desktop\3.png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1500" y="317500"/>
            <a:ext cx="394970" cy="410210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3036" y="1"/>
            <a:ext cx="2103755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知识精讲</a:t>
            </a:r>
          </a:p>
        </p:txBody>
      </p:sp>
      <p:pic>
        <p:nvPicPr>
          <p:cNvPr id="6" name="图片 5" descr="C:\Users\Administrator\Desktop\4.png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1975" y="339090"/>
            <a:ext cx="370840" cy="384810"/>
          </a:xfrm>
          <a:prstGeom prst="rect">
            <a:avLst/>
          </a:prstGeom>
        </p:spPr>
      </p:pic>
      <p:pic>
        <p:nvPicPr>
          <p:cNvPr id="2" name="图片 1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巧点妙拨</a:t>
            </a:r>
          </a:p>
        </p:txBody>
      </p:sp>
      <p:pic>
        <p:nvPicPr>
          <p:cNvPr id="6" name="图片 5" descr="C:\Users\Administrator\Desktop\5.png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6420" y="323850"/>
            <a:ext cx="388620" cy="403225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学以致用</a:t>
            </a:r>
          </a:p>
        </p:txBody>
      </p:sp>
      <p:pic>
        <p:nvPicPr>
          <p:cNvPr id="6" name="图片 5" descr="C:\Users\Administrator\Desktop\6.png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8805" y="355600"/>
            <a:ext cx="346075" cy="359410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pic>
        <p:nvPicPr>
          <p:cNvPr id="4" name="图片 3" descr="C:\Users\Administrator\Desktop\6.png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8325" y="321945"/>
            <a:ext cx="398145" cy="413385"/>
          </a:xfrm>
          <a:prstGeom prst="rect">
            <a:avLst/>
          </a:prstGeom>
        </p:spPr>
      </p:pic>
      <p:sp>
        <p:nvSpPr>
          <p:cNvPr id="10" name="文本框 9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典例</a:t>
            </a:r>
            <a:r>
              <a:rPr lang="zh-CN" altLang="en-US" sz="1900" smtClean="0">
                <a:latin typeface="思源黑体 CN Regular" panose="020b0500000000000000" charset="-122"/>
                <a:ea typeface="思源黑体 CN Regular" panose="020b0500000000000000" charset="-122"/>
              </a:rPr>
              <a:t>精析</a:t>
            </a:r>
            <a:endParaRPr lang="zh-CN" altLang="en-US" sz="1900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pic>
        <p:nvPicPr>
          <p:cNvPr id="5" name="图片 4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  <p:grpSp>
        <p:nvGrpSpPr>
          <p:cNvPr id="7" name="组合 6"/>
          <p:cNvGrpSpPr/>
          <p:nvPr userDrawn="1"/>
        </p:nvGrpSpPr>
        <p:grpSpPr>
          <a:xfrm>
            <a:off x="152083" y="1"/>
            <a:ext cx="2105660" cy="772795"/>
            <a:chOff x="152083" y="1"/>
            <a:chExt cx="2105660" cy="772795"/>
          </a:xfrm>
        </p:grpSpPr>
        <p:pic>
          <p:nvPicPr>
            <p:cNvPr id="8" name="图片 7" descr="C:\Users\Administrator\Desktop\图片5.png图片5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52083" y="1"/>
              <a:ext cx="2105660" cy="772795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 userDrawn="1"/>
          </p:nvSpPr>
          <p:spPr>
            <a:xfrm>
              <a:off x="995680" y="338455"/>
              <a:ext cx="1238250" cy="3835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900">
                  <a:latin typeface="思源黑体 CN Regular" panose="020b0500000000000000" charset="-122"/>
                  <a:ea typeface="思源黑体 CN Regular" panose="020b0500000000000000" charset="-122"/>
                </a:rPr>
                <a:t>归纳总结</a:t>
              </a:r>
            </a:p>
          </p:txBody>
        </p:sp>
        <p:pic>
          <p:nvPicPr>
            <p:cNvPr id="11" name="图片 10" descr="C:\Users\Administrator\Desktop\知识总结-物理.png知识总结-物理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02616" y="374015"/>
              <a:ext cx="317500" cy="321310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1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知识脉络</a:t>
            </a:r>
          </a:p>
        </p:txBody>
      </p:sp>
      <p:pic>
        <p:nvPicPr>
          <p:cNvPr id="6" name="图片 5" descr="C:\Users\Administrator\Desktop\7.png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8805" y="335598"/>
            <a:ext cx="346075" cy="358775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同步练习</a:t>
            </a:r>
          </a:p>
        </p:txBody>
      </p:sp>
      <p:pic>
        <p:nvPicPr>
          <p:cNvPr id="6" name="图片 5" descr="C:\Users\Administrator\Desktop\7.png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9123" y="355918"/>
            <a:ext cx="345440" cy="358775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1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参考答案</a:t>
            </a:r>
          </a:p>
        </p:txBody>
      </p:sp>
      <p:pic>
        <p:nvPicPr>
          <p:cNvPr id="6" name="图片 5" descr="C:\Users\Administrator\Desktop\8.png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9123" y="356236"/>
            <a:ext cx="345440" cy="358140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1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4480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博古通今</a:t>
            </a:r>
          </a:p>
        </p:txBody>
      </p:sp>
      <p:pic>
        <p:nvPicPr>
          <p:cNvPr id="6" name="图片 5" descr="C:\Users\Administrator\Desktop\未标题-1-02.png未标题-1-0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9440" y="349885"/>
            <a:ext cx="339090" cy="394970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2020/9/8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10" descr="LOGO-反白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0108565" y="344805"/>
            <a:ext cx="1693545" cy="594995"/>
          </a:xfrm>
          <a:prstGeom prst="rect">
            <a:avLst/>
          </a:prstGeom>
        </p:spPr>
      </p:pic>
      <p:pic>
        <p:nvPicPr>
          <p:cNvPr id="4" name="图片 3" descr="C:\Users\Administrator\Desktop\图片4.png图片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010" y="318"/>
            <a:ext cx="1964055" cy="873125"/>
          </a:xfrm>
          <a:prstGeom prst="rect">
            <a:avLst/>
          </a:prstGeom>
        </p:spPr>
      </p:pic>
      <p:sp>
        <p:nvSpPr>
          <p:cNvPr id="2" name="文本框 1"/>
          <p:cNvSpPr txBox="1"/>
          <p:nvPr userDrawn="1"/>
        </p:nvSpPr>
        <p:spPr>
          <a:xfrm>
            <a:off x="407670" y="434340"/>
            <a:ext cx="812165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高中</a:t>
            </a:r>
          </a:p>
        </p:txBody>
      </p:sp>
      <p:sp>
        <p:nvSpPr>
          <p:cNvPr id="3" name="文本框 2"/>
          <p:cNvSpPr txBox="1"/>
          <p:nvPr userDrawn="1"/>
        </p:nvSpPr>
        <p:spPr>
          <a:xfrm>
            <a:off x="1219835" y="434340"/>
            <a:ext cx="812165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latin typeface="思源黑体 CN Regular" panose="020b0500000000000000" charset="-122"/>
                <a:ea typeface="思源黑体 CN Regular" panose="020b0500000000000000" charset="-122"/>
              </a:rPr>
              <a:t>历史</a:t>
            </a:r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10" descr="LOGO-反白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0108565" y="344805"/>
            <a:ext cx="1693545" cy="594995"/>
          </a:xfrm>
          <a:prstGeom prst="rect">
            <a:avLst/>
          </a:prstGeom>
        </p:spPr>
      </p:pic>
      <p:pic>
        <p:nvPicPr>
          <p:cNvPr id="4" name="图片 3" descr="C:\Users\Administrator\Desktop\图片4.png图片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010" y="318"/>
            <a:ext cx="1964055" cy="873125"/>
          </a:xfrm>
          <a:prstGeom prst="rect">
            <a:avLst/>
          </a:prstGeom>
        </p:spPr>
      </p:pic>
      <p:sp>
        <p:nvSpPr>
          <p:cNvPr id="12" name="文本框 11"/>
          <p:cNvSpPr txBox="1"/>
          <p:nvPr userDrawn="1"/>
        </p:nvSpPr>
        <p:spPr>
          <a:xfrm>
            <a:off x="407670" y="434340"/>
            <a:ext cx="812165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高中</a:t>
            </a: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219835" y="434340"/>
            <a:ext cx="812165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190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历史</a:t>
            </a:r>
          </a:p>
        </p:txBody>
      </p:sp>
    </p:spTree>
    <p:extLst>
      <p:ext uri="{BB962C8B-B14F-4D97-AF65-F5344CB8AC3E}">
        <p14:creationId xmlns:p14="http://schemas.microsoft.com/office/powerpoint/2010/main" val="2618843434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3036" y="1"/>
            <a:ext cx="2103755" cy="772795"/>
          </a:xfrm>
          <a:prstGeom prst="rect">
            <a:avLst/>
          </a:prstGeom>
        </p:spPr>
      </p:pic>
      <p:sp>
        <p:nvSpPr>
          <p:cNvPr id="13" name="文本框 12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学习导航</a:t>
            </a:r>
          </a:p>
        </p:txBody>
      </p:sp>
      <p:pic>
        <p:nvPicPr>
          <p:cNvPr id="4" name="图片 3" descr="C:\Users\Administrator\Desktop\1.png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9278" y="327025"/>
            <a:ext cx="387985" cy="402590"/>
          </a:xfrm>
          <a:prstGeom prst="rect">
            <a:avLst/>
          </a:prstGeom>
        </p:spPr>
      </p:pic>
      <p:pic>
        <p:nvPicPr>
          <p:cNvPr id="2" name="图片 1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092745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3036" y="1"/>
            <a:ext cx="2103755" cy="772795"/>
          </a:xfrm>
          <a:prstGeom prst="rect">
            <a:avLst/>
          </a:prstGeom>
        </p:spPr>
      </p:pic>
      <p:sp>
        <p:nvSpPr>
          <p:cNvPr id="4" name="文本框 3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知识导航</a:t>
            </a:r>
          </a:p>
        </p:txBody>
      </p:sp>
      <p:pic>
        <p:nvPicPr>
          <p:cNvPr id="5" name="图片 4" descr="C:\Users\Administrator\Desktop\2.png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5470" y="348615"/>
            <a:ext cx="337820" cy="351155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609296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190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多维探史</a:t>
            </a:r>
          </a:p>
        </p:txBody>
      </p:sp>
      <p:pic>
        <p:nvPicPr>
          <p:cNvPr id="6" name="图片 5" descr="C:\Users\Administrator\Desktop\3.png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1500" y="317500"/>
            <a:ext cx="394970" cy="410210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72923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3036" y="1"/>
            <a:ext cx="2103755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知识精讲</a:t>
            </a:r>
          </a:p>
        </p:txBody>
      </p:sp>
      <p:pic>
        <p:nvPicPr>
          <p:cNvPr id="6" name="图片 5" descr="C:\Users\Administrator\Desktop\4.png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1975" y="339090"/>
            <a:ext cx="370840" cy="384810"/>
          </a:xfrm>
          <a:prstGeom prst="rect">
            <a:avLst/>
          </a:prstGeom>
        </p:spPr>
      </p:pic>
      <p:pic>
        <p:nvPicPr>
          <p:cNvPr id="2" name="图片 1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617923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巧点妙拨</a:t>
            </a:r>
          </a:p>
        </p:txBody>
      </p:sp>
      <p:pic>
        <p:nvPicPr>
          <p:cNvPr id="6" name="图片 5" descr="C:\Users\Administrator\Desktop\5.png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6420" y="323850"/>
            <a:ext cx="388620" cy="403225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112092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学以致用</a:t>
            </a:r>
          </a:p>
        </p:txBody>
      </p:sp>
      <p:pic>
        <p:nvPicPr>
          <p:cNvPr id="6" name="图片 5" descr="C:\Users\Administrator\Desktop\6.png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8805" y="355600"/>
            <a:ext cx="346075" cy="359410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420013"/>
      </p:ext>
    </p:extLst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pic>
        <p:nvPicPr>
          <p:cNvPr id="4" name="图片 3" descr="C:\Users\Administrator\Desktop\6.png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8325" y="321945"/>
            <a:ext cx="398145" cy="413385"/>
          </a:xfrm>
          <a:prstGeom prst="rect">
            <a:avLst/>
          </a:prstGeom>
        </p:spPr>
      </p:pic>
      <p:sp>
        <p:nvSpPr>
          <p:cNvPr id="10" name="文本框 9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典例</a:t>
            </a:r>
            <a:r>
              <a:rPr lang="zh-CN" altLang="en-US" sz="1900" smtClean="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精析</a:t>
            </a:r>
            <a:endParaRPr lang="zh-CN" altLang="en-US" sz="1900">
              <a:solidFill>
                <a:prstClr val="black"/>
              </a:solidFill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pic>
        <p:nvPicPr>
          <p:cNvPr id="5" name="图片 4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238575"/>
      </p:ext>
    </p:extLst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  <p:grpSp>
        <p:nvGrpSpPr>
          <p:cNvPr id="7" name="组合 6"/>
          <p:cNvGrpSpPr/>
          <p:nvPr userDrawn="1"/>
        </p:nvGrpSpPr>
        <p:grpSpPr>
          <a:xfrm>
            <a:off x="152083" y="1"/>
            <a:ext cx="2105660" cy="772795"/>
            <a:chOff x="152083" y="1"/>
            <a:chExt cx="2105660" cy="772795"/>
          </a:xfrm>
        </p:grpSpPr>
        <p:pic>
          <p:nvPicPr>
            <p:cNvPr id="8" name="图片 7" descr="C:\Users\Administrator\Desktop\图片5.png图片5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52083" y="1"/>
              <a:ext cx="2105660" cy="772795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 userDrawn="1"/>
          </p:nvSpPr>
          <p:spPr>
            <a:xfrm>
              <a:off x="995680" y="338455"/>
              <a:ext cx="1238250" cy="3835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900">
                  <a:solidFill>
                    <a:prstClr val="black"/>
                  </a:solidFill>
                  <a:latin typeface="思源黑体 CN Regular" panose="020b0500000000000000" charset="-122"/>
                  <a:ea typeface="思源黑体 CN Regular" panose="020b0500000000000000" charset="-122"/>
                </a:rPr>
                <a:t>归纳总结</a:t>
              </a:r>
            </a:p>
          </p:txBody>
        </p:sp>
        <p:pic>
          <p:nvPicPr>
            <p:cNvPr id="11" name="图片 10" descr="C:\Users\Administrator\Desktop\知识总结-物理.png知识总结-物理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02616" y="374015"/>
              <a:ext cx="317500" cy="3213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88476909"/>
      </p:ext>
    </p:extLst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1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知识脉络</a:t>
            </a:r>
          </a:p>
        </p:txBody>
      </p:sp>
      <p:pic>
        <p:nvPicPr>
          <p:cNvPr id="6" name="图片 5" descr="C:\Users\Administrator\Desktop\7.png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8805" y="335598"/>
            <a:ext cx="346075" cy="358775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253140"/>
      </p:ext>
    </p:extLst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同步练习</a:t>
            </a:r>
          </a:p>
        </p:txBody>
      </p:sp>
      <p:pic>
        <p:nvPicPr>
          <p:cNvPr id="6" name="图片 5" descr="C:\Users\Administrator\Desktop\7.png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9123" y="355918"/>
            <a:ext cx="345440" cy="358775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379282"/>
      </p:ext>
    </p:extLst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1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3845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参考答案</a:t>
            </a:r>
          </a:p>
        </p:txBody>
      </p:sp>
      <p:pic>
        <p:nvPicPr>
          <p:cNvPr id="6" name="图片 5" descr="C:\Users\Administrator\Desktop\8.png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9123" y="356236"/>
            <a:ext cx="345440" cy="358140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827459"/>
      </p:ext>
    </p:extLst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1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\Users\Administrator\Desktop\图片5.png图片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52083" y="1"/>
            <a:ext cx="2105660" cy="772795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995680" y="344805"/>
            <a:ext cx="1238250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博古通今</a:t>
            </a:r>
          </a:p>
        </p:txBody>
      </p:sp>
      <p:pic>
        <p:nvPicPr>
          <p:cNvPr id="6" name="图片 5" descr="C:\Users\Administrator\Desktop\未标题-1-02.png未标题-1-0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9440" y="349885"/>
            <a:ext cx="339090" cy="394970"/>
          </a:xfrm>
          <a:prstGeom prst="rect">
            <a:avLst/>
          </a:prstGeom>
        </p:spPr>
      </p:pic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74278"/>
      </p:ext>
    </p:extLst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图片 9" descr="C:\Users\Administrator\Desktop\LOGO-RGB.pngLOGO-RGB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0215245" y="215583"/>
            <a:ext cx="1693545" cy="59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482429"/>
      </p:ext>
    </p:extLst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2020/9/8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977058"/>
      </p:ext>
    </p:extLst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obj" preserve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10" descr="LOGO-反白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10108565" y="344805"/>
            <a:ext cx="1693545" cy="594995"/>
          </a:xfrm>
          <a:prstGeom prst="rect">
            <a:avLst/>
          </a:prstGeom>
        </p:spPr>
      </p:pic>
      <p:pic>
        <p:nvPicPr>
          <p:cNvPr id="4" name="图片 3" descr="C:\Users\Administrator\Desktop\图片4.png图片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010" y="318"/>
            <a:ext cx="1964055" cy="873125"/>
          </a:xfrm>
          <a:prstGeom prst="rect">
            <a:avLst/>
          </a:prstGeom>
        </p:spPr>
      </p:pic>
      <p:sp>
        <p:nvSpPr>
          <p:cNvPr id="2" name="文本框 1"/>
          <p:cNvSpPr txBox="1"/>
          <p:nvPr userDrawn="1"/>
        </p:nvSpPr>
        <p:spPr>
          <a:xfrm>
            <a:off x="407670" y="434340"/>
            <a:ext cx="812165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高中</a:t>
            </a:r>
          </a:p>
        </p:txBody>
      </p:sp>
      <p:sp>
        <p:nvSpPr>
          <p:cNvPr id="3" name="文本框 2"/>
          <p:cNvSpPr txBox="1"/>
          <p:nvPr userDrawn="1"/>
        </p:nvSpPr>
        <p:spPr>
          <a:xfrm>
            <a:off x="1219835" y="434340"/>
            <a:ext cx="812165" cy="383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900">
                <a:solidFill>
                  <a:prstClr val="black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历史</a:t>
            </a:r>
          </a:p>
        </p:txBody>
      </p:sp>
    </p:spTree>
    <p:extLst>
      <p:ext uri="{BB962C8B-B14F-4D97-AF65-F5344CB8AC3E}">
        <p14:creationId xmlns:p14="http://schemas.microsoft.com/office/powerpoint/2010/main" val="2009922711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10" Type="http://schemas.openxmlformats.org/officeDocument/2006/relationships/slideLayout" Target="../slideLayouts/slideLayout26.xml" /><Relationship Id="rId11" Type="http://schemas.openxmlformats.org/officeDocument/2006/relationships/slideLayout" Target="../slideLayouts/slideLayout27.xml" /><Relationship Id="rId12" Type="http://schemas.openxmlformats.org/officeDocument/2006/relationships/slideLayout" Target="../slideLayouts/slideLayout28.xml" /><Relationship Id="rId13" Type="http://schemas.openxmlformats.org/officeDocument/2006/relationships/slideLayout" Target="../slideLayouts/slideLayout29.xml" /><Relationship Id="rId14" Type="http://schemas.openxmlformats.org/officeDocument/2006/relationships/slideLayout" Target="../slideLayouts/slideLayout30.xml" /><Relationship Id="rId15" Type="http://schemas.openxmlformats.org/officeDocument/2006/relationships/slideLayout" Target="../slideLayouts/slideLayout31.xml" /><Relationship Id="rId16" Type="http://schemas.openxmlformats.org/officeDocument/2006/relationships/slideLayout" Target="../slideLayouts/slideLayout32.xml" /><Relationship Id="rId17" Type="http://schemas.openxmlformats.org/officeDocument/2006/relationships/theme" Target="../theme/theme2.xml" /><Relationship Id="rId2" Type="http://schemas.openxmlformats.org/officeDocument/2006/relationships/slideLayout" Target="../slideLayouts/slideLayout18.xml" /><Relationship Id="rId3" Type="http://schemas.openxmlformats.org/officeDocument/2006/relationships/slideLayout" Target="../slideLayouts/slideLayout19.xml" /><Relationship Id="rId4" Type="http://schemas.openxmlformats.org/officeDocument/2006/relationships/slideLayout" Target="../slideLayouts/slideLayout20.xml" /><Relationship Id="rId5" Type="http://schemas.openxmlformats.org/officeDocument/2006/relationships/slideLayout" Target="../slideLayouts/slideLayout21.xml" /><Relationship Id="rId6" Type="http://schemas.openxmlformats.org/officeDocument/2006/relationships/slideLayout" Target="../slideLayouts/slideLayout22.xml" /><Relationship Id="rId7" Type="http://schemas.openxmlformats.org/officeDocument/2006/relationships/slideLayout" Target="../slideLayouts/slideLayout23.xml" /><Relationship Id="rId8" Type="http://schemas.openxmlformats.org/officeDocument/2006/relationships/slideLayout" Target="../slideLayouts/slideLayout24.xml" /><Relationship Id="rId9" Type="http://schemas.openxmlformats.org/officeDocument/2006/relationships/slideLayout" Target="../slideLayouts/slideLayout25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2020/9/8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368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notesSlide" Target="../notesSlides/notesSlide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7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ags" Target="../tags/tag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ags" Target="../tags/tag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8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8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8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9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9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9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9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9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9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20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7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21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21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8.png" /><Relationship Id="rId3" Type="http://schemas.openxmlformats.org/officeDocument/2006/relationships/image" Target="../media/image22.jpe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ags" Target="../tags/tag3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21.png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23.png" /><Relationship Id="rId3" Type="http://schemas.openxmlformats.org/officeDocument/2006/relationships/image" Target="../media/image24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864815" y="2032426"/>
            <a:ext cx="6681880" cy="2540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5600" smtClean="0">
                <a:solidFill>
                  <a:schemeClr val="bg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中国古代的</a:t>
            </a:r>
            <a:endParaRPr lang="en-US" altLang="zh-CN" sz="5600" smtClean="0">
              <a:solidFill>
                <a:schemeClr val="bg1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5600" smtClean="0">
                <a:solidFill>
                  <a:schemeClr val="bg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民族关系 </a:t>
            </a:r>
            <a:r>
              <a:rPr lang="zh-CN" altLang="en-US" sz="4000" smtClean="0">
                <a:solidFill>
                  <a:schemeClr val="bg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和 </a:t>
            </a:r>
            <a:r>
              <a:rPr lang="zh-CN" altLang="en-US" sz="5600" smtClean="0">
                <a:solidFill>
                  <a:schemeClr val="bg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对外交往</a:t>
            </a:r>
            <a:endParaRPr lang="zh-CN" altLang="en-US" sz="5600">
              <a:solidFill>
                <a:schemeClr val="bg1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5" name="组合 14"/>
          <p:cNvGrpSpPr/>
          <p:nvPr/>
        </p:nvGrpSpPr>
        <p:grpSpPr>
          <a:xfrm>
            <a:off x="1282700" y="1220349"/>
            <a:ext cx="9688778" cy="5177349"/>
            <a:chOff x="1282700" y="1220349"/>
            <a:chExt cx="9688778" cy="5177349"/>
          </a:xfrm>
        </p:grpSpPr>
        <p:sp>
          <p:nvSpPr>
            <p:cNvPr id="90" name="文本框 89"/>
            <p:cNvSpPr txBox="1"/>
            <p:nvPr/>
          </p:nvSpPr>
          <p:spPr>
            <a:xfrm>
              <a:off x="5729316" y="1657493"/>
              <a:ext cx="524216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措施：</a:t>
              </a:r>
              <a:r>
                <a:rPr lang="zh-CN" altLang="en-US" sz="14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军事打击、和亲、设地方机构、屯戍</a:t>
              </a:r>
              <a:r>
                <a:rPr lang="zh-CN" altLang="en-US" sz="14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政策</a:t>
              </a:r>
              <a:endParaRPr lang="zh-CN" altLang="en-US" sz="1400">
                <a:solidFill>
                  <a:prstClr val="black">
                    <a:lumMod val="75000"/>
                    <a:lumOff val="25000"/>
                  </a:prst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119" name="文本框 118"/>
            <p:cNvSpPr txBox="1"/>
            <p:nvPr/>
          </p:nvSpPr>
          <p:spPr>
            <a:xfrm>
              <a:off x="5729316" y="2957137"/>
              <a:ext cx="44562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机构：</a:t>
              </a:r>
              <a:r>
                <a:rPr lang="zh-CN" altLang="en-US" sz="14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宣政院、澎湖巡检司、提督四夷</a:t>
              </a:r>
              <a:r>
                <a:rPr lang="zh-CN" altLang="en-US" sz="14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馆</a:t>
              </a:r>
              <a:endParaRPr lang="zh-CN" altLang="en-US" sz="1400">
                <a:solidFill>
                  <a:prstClr val="black">
                    <a:lumMod val="75000"/>
                    <a:lumOff val="25000"/>
                  </a:prst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120" name="文本框 119"/>
            <p:cNvSpPr txBox="1"/>
            <p:nvPr/>
          </p:nvSpPr>
          <p:spPr>
            <a:xfrm>
              <a:off x="5729316" y="3405127"/>
              <a:ext cx="459301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措施：</a:t>
              </a:r>
              <a:r>
                <a:rPr lang="zh-CN" altLang="en-US" sz="14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设管理机构、羁縻政策、联姻、</a:t>
              </a:r>
              <a:r>
                <a:rPr lang="zh-CN" altLang="en-US" sz="14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改土归流</a:t>
              </a:r>
              <a:endParaRPr lang="zh-CN" altLang="en-US" sz="1400">
                <a:solidFill>
                  <a:prstClr val="black">
                    <a:lumMod val="75000"/>
                    <a:lumOff val="25000"/>
                  </a:prst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282700" y="1220349"/>
              <a:ext cx="8619836" cy="5177349"/>
              <a:chOff x="1282700" y="1220349"/>
              <a:chExt cx="8619836" cy="5177349"/>
            </a:xfrm>
          </p:grpSpPr>
          <p:grpSp>
            <p:nvGrpSpPr>
              <p:cNvPr id="2" name="组合 1"/>
              <p:cNvGrpSpPr/>
              <p:nvPr/>
            </p:nvGrpSpPr>
            <p:grpSpPr>
              <a:xfrm>
                <a:off x="1282700" y="1946564"/>
                <a:ext cx="571500" cy="3841172"/>
                <a:chOff x="1282700" y="1946564"/>
                <a:chExt cx="571500" cy="3841172"/>
              </a:xfrm>
            </p:grpSpPr>
            <p:sp>
              <p:nvSpPr>
                <p:cNvPr id="3" name="圆角矩形 2"/>
                <p:cNvSpPr/>
                <p:nvPr/>
              </p:nvSpPr>
              <p:spPr>
                <a:xfrm>
                  <a:off x="1282700" y="1946564"/>
                  <a:ext cx="571500" cy="384117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A7384"/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" name="文本框 3"/>
                <p:cNvSpPr txBox="1"/>
                <p:nvPr/>
              </p:nvSpPr>
              <p:spPr>
                <a:xfrm>
                  <a:off x="1322237" y="2021608"/>
                  <a:ext cx="492443" cy="3745346"/>
                </a:xfrm>
                <a:prstGeom prst="rect">
                  <a:avLst/>
                </a:prstGeom>
                <a:noFill/>
              </p:spPr>
              <p:txBody>
                <a:bodyPr vert="eaVert" wrap="square" rtlCol="0">
                  <a:spAutoFit/>
                </a:bodyPr>
                <a:lstStyle/>
                <a:p>
                  <a:r>
                    <a:rPr lang="zh-CN" altLang="en-US" sz="2000" smtClean="0">
                      <a:solidFill>
                        <a:prstClr val="white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中国古代的民族关系与对外交往</a:t>
                  </a:r>
                  <a:endParaRPr lang="zh-CN" altLang="en-US" sz="2000">
                    <a:solidFill>
                      <a:prstClr val="white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</p:grpSp>
          <p:grpSp>
            <p:nvGrpSpPr>
              <p:cNvPr id="5" name="组合 4"/>
              <p:cNvGrpSpPr/>
              <p:nvPr/>
            </p:nvGrpSpPr>
            <p:grpSpPr>
              <a:xfrm>
                <a:off x="1282700" y="3211638"/>
                <a:ext cx="930434" cy="2630360"/>
                <a:chOff x="3368514" y="2872158"/>
                <a:chExt cx="930436" cy="2728542"/>
              </a:xfrm>
            </p:grpSpPr>
            <p:sp>
              <p:nvSpPr>
                <p:cNvPr id="6" name="MMConnector"/>
                <p:cNvSpPr/>
                <p:nvPr/>
              </p:nvSpPr>
              <p:spPr>
                <a:xfrm>
                  <a:off x="3368514" y="2872158"/>
                  <a:ext cx="930436" cy="1535959"/>
                </a:xfrm>
                <a:custGeom>
                  <a:rect l="0" t="0" r="0" b="0"/>
                  <a:pathLst>
                    <a:path w="478799" h="790400" fill="none">
                      <a:moveTo>
                        <a:pt x="292220" y="395200"/>
                      </a:moveTo>
                      <a:lnTo>
                        <a:pt x="463524" y="395200"/>
                      </a:lnTo>
                      <a:lnTo>
                        <a:pt x="463524" y="-349600"/>
                      </a:lnTo>
                      <a:cubicBezTo>
                        <a:pt x="463524" y="-374771"/>
                        <a:pt x="483953" y="-395200"/>
                        <a:pt x="509124" y="-395200"/>
                      </a:cubicBezTo>
                      <a:lnTo>
                        <a:pt x="771020" y="-395200"/>
                      </a:lnTo>
                    </a:path>
                  </a:pathLst>
                </a:custGeom>
                <a:noFill/>
                <a:ln w="7600" cap="rnd">
                  <a:solidFill>
                    <a:srgbClr val="ED9D11"/>
                  </a:solidFill>
                  <a:round/>
                </a:ln>
              </p:spPr>
              <p:txBody>
                <a:bodyPr/>
                <a:lstStyle/>
                <a:p/>
              </p:txBody>
            </p:sp>
            <p:sp>
              <p:nvSpPr>
                <p:cNvPr id="8" name="MMConnector"/>
                <p:cNvSpPr/>
                <p:nvPr/>
              </p:nvSpPr>
              <p:spPr>
                <a:xfrm>
                  <a:off x="3368514" y="4293658"/>
                  <a:ext cx="930436" cy="1307042"/>
                </a:xfrm>
                <a:custGeom>
                  <a:rect l="0" t="0" r="0" b="0"/>
                  <a:pathLst>
                    <a:path w="478799" h="672600" fill="none">
                      <a:moveTo>
                        <a:pt x="292220" y="-336300"/>
                      </a:moveTo>
                      <a:lnTo>
                        <a:pt x="463524" y="-336300"/>
                      </a:lnTo>
                      <a:lnTo>
                        <a:pt x="463524" y="290700"/>
                      </a:lnTo>
                      <a:cubicBezTo>
                        <a:pt x="463524" y="315871"/>
                        <a:pt x="483953" y="336300"/>
                        <a:pt x="509124" y="336300"/>
                      </a:cubicBezTo>
                      <a:lnTo>
                        <a:pt x="771020" y="336300"/>
                      </a:lnTo>
                    </a:path>
                  </a:pathLst>
                </a:custGeom>
                <a:noFill/>
                <a:ln w="7600" cap="rnd">
                  <a:solidFill>
                    <a:srgbClr val="ED9D11"/>
                  </a:solidFill>
                  <a:round/>
                </a:ln>
              </p:spPr>
              <p:txBody>
                <a:bodyPr/>
                <a:lstStyle/>
                <a:p/>
              </p:txBody>
            </p:sp>
          </p:grpSp>
          <p:grpSp>
            <p:nvGrpSpPr>
              <p:cNvPr id="9" name="组合 8"/>
              <p:cNvGrpSpPr/>
              <p:nvPr/>
            </p:nvGrpSpPr>
            <p:grpSpPr>
              <a:xfrm>
                <a:off x="2768601" y="2265281"/>
                <a:ext cx="1129696" cy="476766"/>
                <a:chOff x="2768601" y="2088634"/>
                <a:chExt cx="1129696" cy="476766"/>
              </a:xfrm>
            </p:grpSpPr>
            <p:sp>
              <p:nvSpPr>
                <p:cNvPr id="10" name="圆角矩形 9"/>
                <p:cNvSpPr/>
                <p:nvPr/>
              </p:nvSpPr>
              <p:spPr>
                <a:xfrm>
                  <a:off x="2768601" y="2088634"/>
                  <a:ext cx="1129696" cy="476766"/>
                </a:xfrm>
                <a:prstGeom prst="roundRect">
                  <a:avLst/>
                </a:prstGeom>
                <a:solidFill>
                  <a:srgbClr val="ED9D1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endParaRPr>
                </a:p>
              </p:txBody>
            </p:sp>
            <p:sp>
              <p:nvSpPr>
                <p:cNvPr id="11" name="矩形 10"/>
                <p:cNvSpPr/>
                <p:nvPr/>
              </p:nvSpPr>
              <p:spPr>
                <a:xfrm>
                  <a:off x="2790300" y="2142351"/>
                  <a:ext cx="110799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zh-CN" altLang="en-US" smtClean="0">
                      <a:solidFill>
                        <a:prstClr val="white"/>
                      </a:solidFill>
                      <a:latin typeface="思源黑体 CN Normal" panose="020b0400000000000000" pitchFamily="34" charset="-122"/>
                      <a:ea typeface="思源黑体 CN Normal" panose="020b0400000000000000" pitchFamily="34" charset="-122"/>
                    </a:rPr>
                    <a:t>民族关系</a:t>
                  </a:r>
                  <a:endParaRPr lang="zh-CN" altLang="en-US">
                    <a:solidFill>
                      <a:prstClr val="white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endParaRPr>
                </a:p>
              </p:txBody>
            </p:sp>
          </p:grpSp>
          <p:grpSp>
            <p:nvGrpSpPr>
              <p:cNvPr id="12" name="组合 11"/>
              <p:cNvGrpSpPr/>
              <p:nvPr/>
            </p:nvGrpSpPr>
            <p:grpSpPr>
              <a:xfrm>
                <a:off x="2768600" y="4966260"/>
                <a:ext cx="1129696" cy="476766"/>
                <a:chOff x="2768601" y="2088634"/>
                <a:chExt cx="1129696" cy="476766"/>
              </a:xfrm>
            </p:grpSpPr>
            <p:sp>
              <p:nvSpPr>
                <p:cNvPr id="13" name="圆角矩形 12"/>
                <p:cNvSpPr/>
                <p:nvPr/>
              </p:nvSpPr>
              <p:spPr>
                <a:xfrm>
                  <a:off x="2768601" y="2088634"/>
                  <a:ext cx="1129696" cy="476766"/>
                </a:xfrm>
                <a:prstGeom prst="roundRect">
                  <a:avLst/>
                </a:prstGeom>
                <a:solidFill>
                  <a:srgbClr val="ED9D1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endParaRPr>
                </a:p>
              </p:txBody>
            </p:sp>
            <p:sp>
              <p:nvSpPr>
                <p:cNvPr id="14" name="矩形 13"/>
                <p:cNvSpPr/>
                <p:nvPr/>
              </p:nvSpPr>
              <p:spPr>
                <a:xfrm>
                  <a:off x="2790300" y="2142351"/>
                  <a:ext cx="110799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zh-CN" altLang="en-US" smtClean="0">
                      <a:solidFill>
                        <a:prstClr val="white"/>
                      </a:solidFill>
                      <a:latin typeface="思源黑体 CN Normal" panose="020b0400000000000000" pitchFamily="34" charset="-122"/>
                      <a:ea typeface="思源黑体 CN Normal" panose="020b0400000000000000" pitchFamily="34" charset="-122"/>
                    </a:rPr>
                    <a:t>对外关系</a:t>
                  </a:r>
                  <a:endParaRPr lang="zh-CN" altLang="en-US">
                    <a:solidFill>
                      <a:prstClr val="white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endParaRPr>
                </a:p>
              </p:txBody>
            </p:sp>
          </p:grpSp>
          <p:sp>
            <p:nvSpPr>
              <p:cNvPr id="62" name="圆角矩形 61"/>
              <p:cNvSpPr/>
              <p:nvPr/>
            </p:nvSpPr>
            <p:spPr>
              <a:xfrm>
                <a:off x="4498461" y="1380484"/>
                <a:ext cx="699240" cy="423049"/>
              </a:xfrm>
              <a:prstGeom prst="roundRect">
                <a:avLst>
                  <a:gd name="adj" fmla="val 50000"/>
                </a:avLst>
              </a:prstGeom>
              <a:solidFill>
                <a:srgbClr val="FDBD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3" name="圆角矩形 62"/>
              <p:cNvSpPr/>
              <p:nvPr/>
            </p:nvSpPr>
            <p:spPr>
              <a:xfrm>
                <a:off x="4498461" y="2273221"/>
                <a:ext cx="699240" cy="423049"/>
              </a:xfrm>
              <a:prstGeom prst="roundRect">
                <a:avLst>
                  <a:gd name="adj" fmla="val 50000"/>
                </a:avLst>
              </a:prstGeom>
              <a:solidFill>
                <a:srgbClr val="FDBD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4" name="圆角矩形 63"/>
              <p:cNvSpPr/>
              <p:nvPr/>
            </p:nvSpPr>
            <p:spPr>
              <a:xfrm>
                <a:off x="4498461" y="3048194"/>
                <a:ext cx="875886" cy="423049"/>
              </a:xfrm>
              <a:prstGeom prst="roundRect">
                <a:avLst>
                  <a:gd name="adj" fmla="val 50000"/>
                </a:avLst>
              </a:prstGeom>
              <a:solidFill>
                <a:srgbClr val="FDBD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4524060" y="1449110"/>
                <a:ext cx="67364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6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秦汉</a:t>
                </a:r>
                <a:endParaRPr lang="zh-CN" altLang="en-US" sz="16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4530346" y="2334685"/>
                <a:ext cx="67364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6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隋唐</a:t>
                </a:r>
                <a:endParaRPr lang="zh-CN" altLang="en-US" sz="16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4536632" y="3112887"/>
                <a:ext cx="837715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6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元明清</a:t>
                </a:r>
              </a:p>
            </p:txBody>
          </p:sp>
          <p:grpSp>
            <p:nvGrpSpPr>
              <p:cNvPr id="99" name="组合 98"/>
              <p:cNvGrpSpPr/>
              <p:nvPr/>
            </p:nvGrpSpPr>
            <p:grpSpPr>
              <a:xfrm>
                <a:off x="3468079" y="2022496"/>
                <a:ext cx="635217" cy="1635700"/>
                <a:chOff x="3368514" y="2872158"/>
                <a:chExt cx="930436" cy="2728542"/>
              </a:xfrm>
            </p:grpSpPr>
            <p:sp>
              <p:nvSpPr>
                <p:cNvPr id="100" name="MMConnector"/>
                <p:cNvSpPr/>
                <p:nvPr/>
              </p:nvSpPr>
              <p:spPr>
                <a:xfrm>
                  <a:off x="3368514" y="2872158"/>
                  <a:ext cx="930436" cy="1535959"/>
                </a:xfrm>
                <a:custGeom>
                  <a:rect l="0" t="0" r="0" b="0"/>
                  <a:pathLst>
                    <a:path w="478799" h="790400" fill="none">
                      <a:moveTo>
                        <a:pt x="292220" y="395200"/>
                      </a:moveTo>
                      <a:lnTo>
                        <a:pt x="463524" y="395200"/>
                      </a:lnTo>
                      <a:lnTo>
                        <a:pt x="463524" y="-349600"/>
                      </a:lnTo>
                      <a:cubicBezTo>
                        <a:pt x="463524" y="-374771"/>
                        <a:pt x="483953" y="-395200"/>
                        <a:pt x="509124" y="-395200"/>
                      </a:cubicBezTo>
                      <a:lnTo>
                        <a:pt x="771020" y="-395200"/>
                      </a:lnTo>
                    </a:path>
                  </a:pathLst>
                </a:custGeom>
                <a:noFill/>
                <a:ln w="7600" cap="rnd">
                  <a:solidFill>
                    <a:srgbClr val="ED9D11"/>
                  </a:solidFill>
                  <a:round/>
                </a:ln>
              </p:spPr>
              <p:txBody>
                <a:bodyPr/>
                <a:lstStyle/>
                <a:p/>
              </p:txBody>
            </p:sp>
            <p:sp>
              <p:nvSpPr>
                <p:cNvPr id="101" name="MMConnector"/>
                <p:cNvSpPr/>
                <p:nvPr/>
              </p:nvSpPr>
              <p:spPr>
                <a:xfrm>
                  <a:off x="3368514" y="4293658"/>
                  <a:ext cx="930436" cy="1307042"/>
                </a:xfrm>
                <a:custGeom>
                  <a:rect l="0" t="0" r="0" b="0"/>
                  <a:pathLst>
                    <a:path w="478799" h="672600" fill="none">
                      <a:moveTo>
                        <a:pt x="292220" y="-336300"/>
                      </a:moveTo>
                      <a:lnTo>
                        <a:pt x="463524" y="-336300"/>
                      </a:lnTo>
                      <a:lnTo>
                        <a:pt x="463524" y="290700"/>
                      </a:lnTo>
                      <a:cubicBezTo>
                        <a:pt x="463524" y="315871"/>
                        <a:pt x="483953" y="336300"/>
                        <a:pt x="509124" y="336300"/>
                      </a:cubicBezTo>
                      <a:lnTo>
                        <a:pt x="771020" y="336300"/>
                      </a:lnTo>
                    </a:path>
                  </a:pathLst>
                </a:custGeom>
                <a:noFill/>
                <a:ln w="7600" cap="rnd">
                  <a:solidFill>
                    <a:srgbClr val="ED9D11"/>
                  </a:solidFill>
                  <a:round/>
                </a:ln>
              </p:spPr>
              <p:txBody>
                <a:bodyPr/>
                <a:lstStyle/>
                <a:p/>
              </p:txBody>
            </p:sp>
          </p:grpSp>
          <p:cxnSp>
            <p:nvCxnSpPr>
              <p:cNvPr id="103" name="直接连接符 102"/>
              <p:cNvCxnSpPr/>
              <p:nvPr/>
            </p:nvCxnSpPr>
            <p:spPr>
              <a:xfrm>
                <a:off x="4071546" y="2484990"/>
                <a:ext cx="396000" cy="0"/>
              </a:xfrm>
              <a:prstGeom prst="line">
                <a:avLst/>
              </a:prstGeom>
              <a:ln w="9525">
                <a:solidFill>
                  <a:srgbClr val="ED9D1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7" name="圆角矩形 86"/>
              <p:cNvSpPr/>
              <p:nvPr/>
            </p:nvSpPr>
            <p:spPr>
              <a:xfrm>
                <a:off x="5708377" y="1220349"/>
                <a:ext cx="2635523" cy="279616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ED9D1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8" name="圆角矩形 87"/>
              <p:cNvSpPr/>
              <p:nvPr/>
            </p:nvSpPr>
            <p:spPr>
              <a:xfrm>
                <a:off x="5708377" y="1657493"/>
                <a:ext cx="4194159" cy="279616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ED9D1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9" name="文本框 88"/>
              <p:cNvSpPr txBox="1"/>
              <p:nvPr/>
            </p:nvSpPr>
            <p:spPr>
              <a:xfrm>
                <a:off x="5729316" y="1221598"/>
                <a:ext cx="2908537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机构</a:t>
                </a:r>
                <a:r>
                  <a:rPr lang="zh-CN" altLang="en-US" sz="14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：</a:t>
                </a:r>
                <a:r>
                  <a:rPr lang="zh-CN" altLang="en-US" sz="14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典</a:t>
                </a:r>
                <a:r>
                  <a:rPr lang="zh-CN" altLang="en-US" sz="14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客、典属国、大鸿</a:t>
                </a:r>
                <a:r>
                  <a:rPr lang="zh-CN" altLang="en-US" sz="14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胪</a:t>
                </a:r>
                <a:endParaRPr lang="zh-CN" altLang="en-US" sz="14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  <p:grpSp>
            <p:nvGrpSpPr>
              <p:cNvPr id="104" name="组合 103"/>
              <p:cNvGrpSpPr/>
              <p:nvPr/>
            </p:nvGrpSpPr>
            <p:grpSpPr>
              <a:xfrm>
                <a:off x="4884449" y="1465708"/>
                <a:ext cx="485477" cy="434174"/>
                <a:chOff x="3368514" y="2872158"/>
                <a:chExt cx="930436" cy="2728542"/>
              </a:xfrm>
            </p:grpSpPr>
            <p:sp>
              <p:nvSpPr>
                <p:cNvPr id="105" name="MMConnector"/>
                <p:cNvSpPr/>
                <p:nvPr/>
              </p:nvSpPr>
              <p:spPr>
                <a:xfrm>
                  <a:off x="3368514" y="2872158"/>
                  <a:ext cx="930436" cy="1535959"/>
                </a:xfrm>
                <a:custGeom>
                  <a:rect l="0" t="0" r="0" b="0"/>
                  <a:pathLst>
                    <a:path w="478799" h="790400" fill="none">
                      <a:moveTo>
                        <a:pt x="292220" y="395200"/>
                      </a:moveTo>
                      <a:lnTo>
                        <a:pt x="463524" y="395200"/>
                      </a:lnTo>
                      <a:lnTo>
                        <a:pt x="463524" y="-349600"/>
                      </a:lnTo>
                      <a:cubicBezTo>
                        <a:pt x="463524" y="-374771"/>
                        <a:pt x="483953" y="-395200"/>
                        <a:pt x="509124" y="-395200"/>
                      </a:cubicBezTo>
                      <a:lnTo>
                        <a:pt x="771020" y="-395200"/>
                      </a:lnTo>
                    </a:path>
                  </a:pathLst>
                </a:custGeom>
                <a:noFill/>
                <a:ln w="7600" cap="rnd">
                  <a:solidFill>
                    <a:srgbClr val="ED9D11"/>
                  </a:solidFill>
                  <a:round/>
                </a:ln>
              </p:spPr>
              <p:txBody>
                <a:bodyPr/>
                <a:lstStyle/>
                <a:p/>
              </p:txBody>
            </p:sp>
            <p:sp>
              <p:nvSpPr>
                <p:cNvPr id="106" name="MMConnector"/>
                <p:cNvSpPr/>
                <p:nvPr/>
              </p:nvSpPr>
              <p:spPr>
                <a:xfrm>
                  <a:off x="3368514" y="4293658"/>
                  <a:ext cx="930436" cy="1307042"/>
                </a:xfrm>
                <a:custGeom>
                  <a:rect l="0" t="0" r="0" b="0"/>
                  <a:pathLst>
                    <a:path w="478799" h="672600" fill="none">
                      <a:moveTo>
                        <a:pt x="292220" y="-336300"/>
                      </a:moveTo>
                      <a:lnTo>
                        <a:pt x="463524" y="-336300"/>
                      </a:lnTo>
                      <a:lnTo>
                        <a:pt x="463524" y="290700"/>
                      </a:lnTo>
                      <a:cubicBezTo>
                        <a:pt x="463524" y="315871"/>
                        <a:pt x="483953" y="336300"/>
                        <a:pt x="509124" y="336300"/>
                      </a:cubicBezTo>
                      <a:lnTo>
                        <a:pt x="771020" y="336300"/>
                      </a:lnTo>
                    </a:path>
                  </a:pathLst>
                </a:custGeom>
                <a:noFill/>
                <a:ln w="7600" cap="rnd">
                  <a:solidFill>
                    <a:srgbClr val="ED9D11"/>
                  </a:solidFill>
                  <a:round/>
                </a:ln>
              </p:spPr>
              <p:txBody>
                <a:bodyPr/>
                <a:lstStyle/>
                <a:p/>
              </p:txBody>
            </p:sp>
          </p:grpSp>
          <p:sp>
            <p:nvSpPr>
              <p:cNvPr id="109" name="圆角矩形 108"/>
              <p:cNvSpPr/>
              <p:nvPr/>
            </p:nvSpPr>
            <p:spPr>
              <a:xfrm>
                <a:off x="5708377" y="2132645"/>
                <a:ext cx="1897768" cy="279616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ED9D1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0" name="圆角矩形 109"/>
              <p:cNvSpPr/>
              <p:nvPr/>
            </p:nvSpPr>
            <p:spPr>
              <a:xfrm>
                <a:off x="5708377" y="2569789"/>
                <a:ext cx="2905687" cy="279616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ED9D1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1" name="文本框 110"/>
              <p:cNvSpPr txBox="1"/>
              <p:nvPr/>
            </p:nvSpPr>
            <p:spPr>
              <a:xfrm>
                <a:off x="5729316" y="2123503"/>
                <a:ext cx="294016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机构：</a:t>
                </a:r>
                <a:r>
                  <a:rPr lang="zh-CN" altLang="en-US" sz="14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礼部、鸿胪</a:t>
                </a:r>
                <a:r>
                  <a:rPr lang="zh-CN" altLang="en-US" sz="14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寺</a:t>
                </a:r>
                <a:endParaRPr lang="zh-CN" altLang="en-US" sz="14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  <p:sp>
            <p:nvSpPr>
              <p:cNvPr id="112" name="文本框 111"/>
              <p:cNvSpPr txBox="1"/>
              <p:nvPr/>
            </p:nvSpPr>
            <p:spPr>
              <a:xfrm>
                <a:off x="5729316" y="2571493"/>
                <a:ext cx="351472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措施</a:t>
                </a:r>
                <a:r>
                  <a:rPr lang="zh-CN" altLang="en-US" sz="14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：</a:t>
                </a:r>
                <a:r>
                  <a:rPr lang="zh-CN" altLang="en-US" sz="14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册封</a:t>
                </a:r>
                <a:r>
                  <a:rPr lang="zh-CN" altLang="en-US" sz="14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、和亲、设管理</a:t>
                </a:r>
                <a:r>
                  <a:rPr lang="zh-CN" altLang="en-US" sz="14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机构</a:t>
                </a:r>
                <a:endParaRPr lang="zh-CN" altLang="en-US" sz="14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  <p:grpSp>
            <p:nvGrpSpPr>
              <p:cNvPr id="113" name="组合 112"/>
              <p:cNvGrpSpPr/>
              <p:nvPr/>
            </p:nvGrpSpPr>
            <p:grpSpPr>
              <a:xfrm>
                <a:off x="4852820" y="2378004"/>
                <a:ext cx="517106" cy="434174"/>
                <a:chOff x="3368514" y="2872158"/>
                <a:chExt cx="930436" cy="2728542"/>
              </a:xfrm>
            </p:grpSpPr>
            <p:sp>
              <p:nvSpPr>
                <p:cNvPr id="114" name="MMConnector"/>
                <p:cNvSpPr/>
                <p:nvPr/>
              </p:nvSpPr>
              <p:spPr>
                <a:xfrm>
                  <a:off x="3368514" y="2872158"/>
                  <a:ext cx="930436" cy="1535959"/>
                </a:xfrm>
                <a:custGeom>
                  <a:rect l="0" t="0" r="0" b="0"/>
                  <a:pathLst>
                    <a:path w="478799" h="790400" fill="none">
                      <a:moveTo>
                        <a:pt x="292220" y="395200"/>
                      </a:moveTo>
                      <a:lnTo>
                        <a:pt x="463524" y="395200"/>
                      </a:lnTo>
                      <a:lnTo>
                        <a:pt x="463524" y="-349600"/>
                      </a:lnTo>
                      <a:cubicBezTo>
                        <a:pt x="463524" y="-374771"/>
                        <a:pt x="483953" y="-395200"/>
                        <a:pt x="509124" y="-395200"/>
                      </a:cubicBezTo>
                      <a:lnTo>
                        <a:pt x="771020" y="-395200"/>
                      </a:lnTo>
                    </a:path>
                  </a:pathLst>
                </a:custGeom>
                <a:noFill/>
                <a:ln w="7600" cap="rnd">
                  <a:solidFill>
                    <a:srgbClr val="ED9D11"/>
                  </a:solidFill>
                  <a:round/>
                </a:ln>
              </p:spPr>
              <p:txBody>
                <a:bodyPr/>
                <a:lstStyle/>
                <a:p/>
              </p:txBody>
            </p:sp>
            <p:sp>
              <p:nvSpPr>
                <p:cNvPr id="115" name="MMConnector"/>
                <p:cNvSpPr/>
                <p:nvPr/>
              </p:nvSpPr>
              <p:spPr>
                <a:xfrm>
                  <a:off x="3368514" y="4293658"/>
                  <a:ext cx="930436" cy="1307042"/>
                </a:xfrm>
                <a:custGeom>
                  <a:rect l="0" t="0" r="0" b="0"/>
                  <a:pathLst>
                    <a:path w="478799" h="672600" fill="none">
                      <a:moveTo>
                        <a:pt x="292220" y="-336300"/>
                      </a:moveTo>
                      <a:lnTo>
                        <a:pt x="463524" y="-336300"/>
                      </a:lnTo>
                      <a:lnTo>
                        <a:pt x="463524" y="290700"/>
                      </a:lnTo>
                      <a:cubicBezTo>
                        <a:pt x="463524" y="315871"/>
                        <a:pt x="483953" y="336300"/>
                        <a:pt x="509124" y="336300"/>
                      </a:cubicBezTo>
                      <a:lnTo>
                        <a:pt x="771020" y="336300"/>
                      </a:lnTo>
                    </a:path>
                  </a:pathLst>
                </a:custGeom>
                <a:noFill/>
                <a:ln w="7600" cap="rnd">
                  <a:solidFill>
                    <a:srgbClr val="ED9D11"/>
                  </a:solidFill>
                  <a:round/>
                </a:ln>
              </p:spPr>
              <p:txBody>
                <a:bodyPr/>
                <a:lstStyle/>
                <a:p/>
              </p:txBody>
            </p:sp>
          </p:grpSp>
          <p:sp>
            <p:nvSpPr>
              <p:cNvPr id="117" name="圆角矩形 116"/>
              <p:cNvSpPr/>
              <p:nvPr/>
            </p:nvSpPr>
            <p:spPr>
              <a:xfrm>
                <a:off x="5708377" y="2966279"/>
                <a:ext cx="3634831" cy="279616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ED9D1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圆角矩形 117"/>
              <p:cNvSpPr/>
              <p:nvPr/>
            </p:nvSpPr>
            <p:spPr>
              <a:xfrm>
                <a:off x="5708377" y="3403423"/>
                <a:ext cx="4012777" cy="279616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ED9D1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21" name="组合 120"/>
              <p:cNvGrpSpPr/>
              <p:nvPr/>
            </p:nvGrpSpPr>
            <p:grpSpPr>
              <a:xfrm>
                <a:off x="5044596" y="3211638"/>
                <a:ext cx="408914" cy="434174"/>
                <a:chOff x="3368514" y="2872158"/>
                <a:chExt cx="930436" cy="2728542"/>
              </a:xfrm>
            </p:grpSpPr>
            <p:sp>
              <p:nvSpPr>
                <p:cNvPr id="122" name="MMConnector"/>
                <p:cNvSpPr/>
                <p:nvPr/>
              </p:nvSpPr>
              <p:spPr>
                <a:xfrm>
                  <a:off x="3368514" y="2872158"/>
                  <a:ext cx="930436" cy="1535959"/>
                </a:xfrm>
                <a:custGeom>
                  <a:rect l="0" t="0" r="0" b="0"/>
                  <a:pathLst>
                    <a:path w="478799" h="790400" fill="none">
                      <a:moveTo>
                        <a:pt x="292220" y="395200"/>
                      </a:moveTo>
                      <a:lnTo>
                        <a:pt x="463524" y="395200"/>
                      </a:lnTo>
                      <a:lnTo>
                        <a:pt x="463524" y="-349600"/>
                      </a:lnTo>
                      <a:cubicBezTo>
                        <a:pt x="463524" y="-374771"/>
                        <a:pt x="483953" y="-395200"/>
                        <a:pt x="509124" y="-395200"/>
                      </a:cubicBezTo>
                      <a:lnTo>
                        <a:pt x="771020" y="-395200"/>
                      </a:lnTo>
                    </a:path>
                  </a:pathLst>
                </a:custGeom>
                <a:noFill/>
                <a:ln w="7600" cap="rnd">
                  <a:solidFill>
                    <a:srgbClr val="ED9D11"/>
                  </a:solidFill>
                  <a:round/>
                </a:ln>
              </p:spPr>
              <p:txBody>
                <a:bodyPr/>
                <a:lstStyle/>
                <a:p/>
              </p:txBody>
            </p:sp>
            <p:sp>
              <p:nvSpPr>
                <p:cNvPr id="123" name="MMConnector"/>
                <p:cNvSpPr/>
                <p:nvPr/>
              </p:nvSpPr>
              <p:spPr>
                <a:xfrm>
                  <a:off x="3368514" y="4293658"/>
                  <a:ext cx="930436" cy="1307042"/>
                </a:xfrm>
                <a:custGeom>
                  <a:rect l="0" t="0" r="0" b="0"/>
                  <a:pathLst>
                    <a:path w="478799" h="672600" fill="none">
                      <a:moveTo>
                        <a:pt x="292220" y="-336300"/>
                      </a:moveTo>
                      <a:lnTo>
                        <a:pt x="463524" y="-336300"/>
                      </a:lnTo>
                      <a:lnTo>
                        <a:pt x="463524" y="290700"/>
                      </a:lnTo>
                      <a:cubicBezTo>
                        <a:pt x="463524" y="315871"/>
                        <a:pt x="483953" y="336300"/>
                        <a:pt x="509124" y="336300"/>
                      </a:cubicBezTo>
                      <a:lnTo>
                        <a:pt x="771020" y="336300"/>
                      </a:lnTo>
                    </a:path>
                  </a:pathLst>
                </a:custGeom>
                <a:noFill/>
                <a:ln w="7600" cap="rnd">
                  <a:solidFill>
                    <a:srgbClr val="ED9D11"/>
                  </a:solidFill>
                  <a:round/>
                </a:ln>
              </p:spPr>
              <p:txBody>
                <a:bodyPr/>
                <a:lstStyle/>
                <a:p/>
              </p:txBody>
            </p:sp>
          </p:grpSp>
          <p:grpSp>
            <p:nvGrpSpPr>
              <p:cNvPr id="132" name="组合 131"/>
              <p:cNvGrpSpPr/>
              <p:nvPr/>
            </p:nvGrpSpPr>
            <p:grpSpPr>
              <a:xfrm>
                <a:off x="3472451" y="4761998"/>
                <a:ext cx="635217" cy="1635700"/>
                <a:chOff x="3368514" y="2872158"/>
                <a:chExt cx="930436" cy="2728542"/>
              </a:xfrm>
            </p:grpSpPr>
            <p:sp>
              <p:nvSpPr>
                <p:cNvPr id="133" name="MMConnector"/>
                <p:cNvSpPr/>
                <p:nvPr/>
              </p:nvSpPr>
              <p:spPr>
                <a:xfrm>
                  <a:off x="3368514" y="2872158"/>
                  <a:ext cx="930436" cy="1535959"/>
                </a:xfrm>
                <a:custGeom>
                  <a:rect l="0" t="0" r="0" b="0"/>
                  <a:pathLst>
                    <a:path w="478799" h="790400" fill="none">
                      <a:moveTo>
                        <a:pt x="292220" y="395200"/>
                      </a:moveTo>
                      <a:lnTo>
                        <a:pt x="463524" y="395200"/>
                      </a:lnTo>
                      <a:lnTo>
                        <a:pt x="463524" y="-349600"/>
                      </a:lnTo>
                      <a:cubicBezTo>
                        <a:pt x="463524" y="-374771"/>
                        <a:pt x="483953" y="-395200"/>
                        <a:pt x="509124" y="-395200"/>
                      </a:cubicBezTo>
                      <a:lnTo>
                        <a:pt x="771020" y="-395200"/>
                      </a:lnTo>
                    </a:path>
                  </a:pathLst>
                </a:custGeom>
                <a:noFill/>
                <a:ln w="7600" cap="rnd">
                  <a:solidFill>
                    <a:srgbClr val="ED9D11"/>
                  </a:solidFill>
                  <a:round/>
                </a:ln>
              </p:spPr>
              <p:txBody>
                <a:bodyPr/>
                <a:lstStyle/>
                <a:p/>
              </p:txBody>
            </p:sp>
            <p:sp>
              <p:nvSpPr>
                <p:cNvPr id="134" name="MMConnector"/>
                <p:cNvSpPr/>
                <p:nvPr/>
              </p:nvSpPr>
              <p:spPr>
                <a:xfrm>
                  <a:off x="3368514" y="4293658"/>
                  <a:ext cx="930436" cy="1307042"/>
                </a:xfrm>
                <a:custGeom>
                  <a:rect l="0" t="0" r="0" b="0"/>
                  <a:pathLst>
                    <a:path w="478799" h="672600" fill="none">
                      <a:moveTo>
                        <a:pt x="292220" y="-336300"/>
                      </a:moveTo>
                      <a:lnTo>
                        <a:pt x="463524" y="-336300"/>
                      </a:lnTo>
                      <a:lnTo>
                        <a:pt x="463524" y="290700"/>
                      </a:lnTo>
                      <a:cubicBezTo>
                        <a:pt x="463524" y="315871"/>
                        <a:pt x="483953" y="336300"/>
                        <a:pt x="509124" y="336300"/>
                      </a:cubicBezTo>
                      <a:lnTo>
                        <a:pt x="771020" y="336300"/>
                      </a:lnTo>
                    </a:path>
                  </a:pathLst>
                </a:custGeom>
                <a:noFill/>
                <a:ln w="7600" cap="rnd">
                  <a:solidFill>
                    <a:srgbClr val="ED9D11"/>
                  </a:solidFill>
                  <a:round/>
                </a:ln>
              </p:spPr>
              <p:txBody>
                <a:bodyPr/>
                <a:lstStyle/>
                <a:p/>
              </p:txBody>
            </p:sp>
          </p:grpSp>
          <p:cxnSp>
            <p:nvCxnSpPr>
              <p:cNvPr id="135" name="直接连接符 134"/>
              <p:cNvCxnSpPr/>
              <p:nvPr/>
            </p:nvCxnSpPr>
            <p:spPr>
              <a:xfrm>
                <a:off x="4071546" y="5471768"/>
                <a:ext cx="396000" cy="0"/>
              </a:xfrm>
              <a:prstGeom prst="line">
                <a:avLst/>
              </a:prstGeom>
              <a:ln w="9525">
                <a:solidFill>
                  <a:srgbClr val="ED9D1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直接连接符 135"/>
              <p:cNvCxnSpPr/>
              <p:nvPr/>
            </p:nvCxnSpPr>
            <p:spPr>
              <a:xfrm>
                <a:off x="4081937" y="4886626"/>
                <a:ext cx="396000" cy="0"/>
              </a:xfrm>
              <a:prstGeom prst="line">
                <a:avLst/>
              </a:prstGeom>
              <a:ln w="9525">
                <a:solidFill>
                  <a:srgbClr val="ED9D1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7" name="圆角矩形 136"/>
              <p:cNvSpPr/>
              <p:nvPr/>
            </p:nvSpPr>
            <p:spPr>
              <a:xfrm>
                <a:off x="4498461" y="4086281"/>
                <a:ext cx="699240" cy="423049"/>
              </a:xfrm>
              <a:prstGeom prst="roundRect">
                <a:avLst>
                  <a:gd name="adj" fmla="val 50000"/>
                </a:avLst>
              </a:prstGeom>
              <a:solidFill>
                <a:srgbClr val="FDBD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8" name="文本框 137"/>
              <p:cNvSpPr txBox="1"/>
              <p:nvPr/>
            </p:nvSpPr>
            <p:spPr>
              <a:xfrm>
                <a:off x="4524060" y="4154907"/>
                <a:ext cx="67364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6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汉代</a:t>
                </a:r>
                <a:endParaRPr lang="zh-CN" altLang="en-US" sz="16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  <p:sp>
            <p:nvSpPr>
              <p:cNvPr id="139" name="圆角矩形 138"/>
              <p:cNvSpPr/>
              <p:nvPr/>
            </p:nvSpPr>
            <p:spPr>
              <a:xfrm>
                <a:off x="4498461" y="4648723"/>
                <a:ext cx="699240" cy="423049"/>
              </a:xfrm>
              <a:prstGeom prst="roundRect">
                <a:avLst>
                  <a:gd name="adj" fmla="val 50000"/>
                </a:avLst>
              </a:prstGeom>
              <a:solidFill>
                <a:srgbClr val="FDBD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0" name="文本框 139"/>
              <p:cNvSpPr txBox="1"/>
              <p:nvPr/>
            </p:nvSpPr>
            <p:spPr>
              <a:xfrm>
                <a:off x="4524060" y="4717349"/>
                <a:ext cx="67364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6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隋唐</a:t>
                </a:r>
                <a:endParaRPr lang="zh-CN" altLang="en-US" sz="16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  <p:sp>
            <p:nvSpPr>
              <p:cNvPr id="141" name="圆角矩形 140"/>
              <p:cNvSpPr/>
              <p:nvPr/>
            </p:nvSpPr>
            <p:spPr>
              <a:xfrm>
                <a:off x="4498461" y="5211165"/>
                <a:ext cx="699240" cy="423049"/>
              </a:xfrm>
              <a:prstGeom prst="roundRect">
                <a:avLst>
                  <a:gd name="adj" fmla="val 50000"/>
                </a:avLst>
              </a:prstGeom>
              <a:solidFill>
                <a:srgbClr val="FDBD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2" name="文本框 141"/>
              <p:cNvSpPr txBox="1"/>
              <p:nvPr/>
            </p:nvSpPr>
            <p:spPr>
              <a:xfrm>
                <a:off x="4524060" y="5279791"/>
                <a:ext cx="67364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6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宋代</a:t>
                </a:r>
                <a:endParaRPr lang="zh-CN" altLang="en-US" sz="16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  <p:sp>
            <p:nvSpPr>
              <p:cNvPr id="143" name="圆角矩形 142"/>
              <p:cNvSpPr/>
              <p:nvPr/>
            </p:nvSpPr>
            <p:spPr>
              <a:xfrm>
                <a:off x="4498461" y="5773607"/>
                <a:ext cx="699240" cy="423049"/>
              </a:xfrm>
              <a:prstGeom prst="roundRect">
                <a:avLst>
                  <a:gd name="adj" fmla="val 50000"/>
                </a:avLst>
              </a:prstGeom>
              <a:solidFill>
                <a:srgbClr val="FDBD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4" name="文本框 143"/>
              <p:cNvSpPr txBox="1"/>
              <p:nvPr/>
            </p:nvSpPr>
            <p:spPr>
              <a:xfrm>
                <a:off x="4524060" y="5842233"/>
                <a:ext cx="67364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6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清代</a:t>
                </a:r>
                <a:endParaRPr lang="zh-CN" altLang="en-US" sz="16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  <p:grpSp>
            <p:nvGrpSpPr>
              <p:cNvPr id="155" name="组合 154"/>
              <p:cNvGrpSpPr/>
              <p:nvPr/>
            </p:nvGrpSpPr>
            <p:grpSpPr>
              <a:xfrm>
                <a:off x="5197701" y="4157997"/>
                <a:ext cx="2041300" cy="279616"/>
                <a:chOff x="5197701" y="3991741"/>
                <a:chExt cx="2041300" cy="279616"/>
              </a:xfrm>
            </p:grpSpPr>
            <p:cxnSp>
              <p:nvCxnSpPr>
                <p:cNvPr id="147" name="直接连接符 146"/>
                <p:cNvCxnSpPr/>
                <p:nvPr/>
              </p:nvCxnSpPr>
              <p:spPr>
                <a:xfrm>
                  <a:off x="5197701" y="4131549"/>
                  <a:ext cx="504000" cy="0"/>
                </a:xfrm>
                <a:prstGeom prst="line">
                  <a:avLst/>
                </a:prstGeom>
                <a:ln w="9525">
                  <a:solidFill>
                    <a:srgbClr val="ED9D1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48" name="圆角矩形 147"/>
                <p:cNvSpPr/>
                <p:nvPr/>
              </p:nvSpPr>
              <p:spPr>
                <a:xfrm>
                  <a:off x="5708376" y="3991741"/>
                  <a:ext cx="1530625" cy="279616"/>
                </a:xfrm>
                <a:prstGeom prst="roundRect">
                  <a:avLst>
                    <a:gd name="adj" fmla="val 50000"/>
                  </a:avLst>
                </a:prstGeom>
                <a:noFill/>
                <a:ln>
                  <a:solidFill>
                    <a:srgbClr val="ED9D1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  <p:cxnSp>
            <p:nvCxnSpPr>
              <p:cNvPr id="149" name="直接连接符 148"/>
              <p:cNvCxnSpPr/>
              <p:nvPr/>
            </p:nvCxnSpPr>
            <p:spPr>
              <a:xfrm>
                <a:off x="5197701" y="4863415"/>
                <a:ext cx="504000" cy="0"/>
              </a:xfrm>
              <a:prstGeom prst="line">
                <a:avLst/>
              </a:prstGeom>
              <a:ln w="9525">
                <a:solidFill>
                  <a:srgbClr val="ED9D1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0" name="圆角矩形 149"/>
              <p:cNvSpPr/>
              <p:nvPr/>
            </p:nvSpPr>
            <p:spPr>
              <a:xfrm>
                <a:off x="5708376" y="4723607"/>
                <a:ext cx="1673499" cy="279616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ED9D1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158" name="直接连接符 157"/>
              <p:cNvCxnSpPr/>
              <p:nvPr/>
            </p:nvCxnSpPr>
            <p:spPr>
              <a:xfrm>
                <a:off x="5197701" y="5429137"/>
                <a:ext cx="504000" cy="0"/>
              </a:xfrm>
              <a:prstGeom prst="line">
                <a:avLst/>
              </a:prstGeom>
              <a:ln w="9525">
                <a:solidFill>
                  <a:srgbClr val="ED9D1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9" name="圆角矩形 158"/>
              <p:cNvSpPr/>
              <p:nvPr/>
            </p:nvSpPr>
            <p:spPr>
              <a:xfrm>
                <a:off x="5708376" y="5289329"/>
                <a:ext cx="1330599" cy="279616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ED9D1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161" name="直接连接符 160"/>
              <p:cNvCxnSpPr/>
              <p:nvPr/>
            </p:nvCxnSpPr>
            <p:spPr>
              <a:xfrm>
                <a:off x="5197701" y="5994747"/>
                <a:ext cx="504000" cy="0"/>
              </a:xfrm>
              <a:prstGeom prst="line">
                <a:avLst/>
              </a:prstGeom>
              <a:ln w="9525">
                <a:solidFill>
                  <a:srgbClr val="ED9D1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2" name="圆角矩形 161"/>
              <p:cNvSpPr/>
              <p:nvPr/>
            </p:nvSpPr>
            <p:spPr>
              <a:xfrm>
                <a:off x="5708376" y="5854939"/>
                <a:ext cx="1330599" cy="279616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ED9D1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63" name="文本框 162"/>
              <p:cNvSpPr txBox="1"/>
              <p:nvPr/>
            </p:nvSpPr>
            <p:spPr>
              <a:xfrm>
                <a:off x="5708377" y="4172080"/>
                <a:ext cx="153062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陆、海通道打通</a:t>
                </a:r>
                <a:endParaRPr lang="zh-CN" altLang="en-US" sz="14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  <p:sp>
            <p:nvSpPr>
              <p:cNvPr id="164" name="文本框 163"/>
              <p:cNvSpPr txBox="1"/>
              <p:nvPr/>
            </p:nvSpPr>
            <p:spPr>
              <a:xfrm>
                <a:off x="5708376" y="4733244"/>
                <a:ext cx="177465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对外关系空前发展</a:t>
                </a:r>
                <a:endParaRPr lang="zh-CN" altLang="en-US" sz="14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  <p:sp>
            <p:nvSpPr>
              <p:cNvPr id="165" name="文本框 164"/>
              <p:cNvSpPr txBox="1"/>
              <p:nvPr/>
            </p:nvSpPr>
            <p:spPr>
              <a:xfrm>
                <a:off x="5708377" y="5294408"/>
                <a:ext cx="153062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海路转趋发达</a:t>
                </a:r>
                <a:endParaRPr lang="zh-CN" altLang="en-US" sz="14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  <p:sp>
            <p:nvSpPr>
              <p:cNvPr id="166" name="文本框 165"/>
              <p:cNvSpPr txBox="1"/>
              <p:nvPr/>
            </p:nvSpPr>
            <p:spPr>
              <a:xfrm>
                <a:off x="5708377" y="5865097"/>
                <a:ext cx="153062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主动走向封闭</a:t>
                </a:r>
                <a:endParaRPr lang="zh-CN" altLang="en-US" sz="14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9996055" y="1122217"/>
            <a:ext cx="1058551" cy="2678069"/>
            <a:chOff x="9996055" y="1122217"/>
            <a:chExt cx="1058551" cy="2678069"/>
          </a:xfrm>
        </p:grpSpPr>
        <p:sp>
          <p:nvSpPr>
            <p:cNvPr id="167" name="圆角矩形 166"/>
            <p:cNvSpPr/>
            <p:nvPr/>
          </p:nvSpPr>
          <p:spPr>
            <a:xfrm>
              <a:off x="9996055" y="1122217"/>
              <a:ext cx="1058551" cy="2678069"/>
            </a:xfrm>
            <a:prstGeom prst="roundRect">
              <a:avLst>
                <a:gd name="adj" fmla="val 5450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0" name="文本框 169"/>
            <p:cNvSpPr txBox="1"/>
            <p:nvPr/>
          </p:nvSpPr>
          <p:spPr>
            <a:xfrm>
              <a:off x="10157403" y="1503886"/>
              <a:ext cx="738664" cy="181385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prstClr val="black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统一多民族国家的形成和发展</a:t>
              </a:r>
              <a:endParaRPr lang="zh-CN" altLang="en-US">
                <a:solidFill>
                  <a:prstClr val="black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996055" y="3968168"/>
            <a:ext cx="1058551" cy="2328724"/>
            <a:chOff x="9996055" y="3968168"/>
            <a:chExt cx="1058551" cy="2328724"/>
          </a:xfrm>
        </p:grpSpPr>
        <p:sp>
          <p:nvSpPr>
            <p:cNvPr id="169" name="圆角矩形 168"/>
            <p:cNvSpPr/>
            <p:nvPr/>
          </p:nvSpPr>
          <p:spPr>
            <a:xfrm>
              <a:off x="9996055" y="3968168"/>
              <a:ext cx="1058551" cy="2328724"/>
            </a:xfrm>
            <a:prstGeom prst="roundRect">
              <a:avLst>
                <a:gd name="adj" fmla="val 5450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1" name="文本框 170"/>
            <p:cNvSpPr txBox="1"/>
            <p:nvPr/>
          </p:nvSpPr>
          <p:spPr>
            <a:xfrm>
              <a:off x="10157403" y="4344917"/>
              <a:ext cx="738664" cy="160831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prstClr val="black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从对外开放到闭关锁国</a:t>
              </a:r>
              <a:endParaRPr lang="zh-CN" altLang="en-US">
                <a:solidFill>
                  <a:prstClr val="black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18" name="五角星 17"/>
          <p:cNvSpPr/>
          <p:nvPr/>
        </p:nvSpPr>
        <p:spPr>
          <a:xfrm>
            <a:off x="9996055" y="1188365"/>
            <a:ext cx="402980" cy="402980"/>
          </a:xfrm>
          <a:prstGeom prst="star5">
            <a:avLst/>
          </a:prstGeom>
          <a:solidFill>
            <a:srgbClr val="F66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0" name="五角星 79"/>
          <p:cNvSpPr/>
          <p:nvPr/>
        </p:nvSpPr>
        <p:spPr>
          <a:xfrm>
            <a:off x="9955913" y="4172080"/>
            <a:ext cx="402980" cy="402980"/>
          </a:xfrm>
          <a:prstGeom prst="star5">
            <a:avLst/>
          </a:prstGeom>
          <a:solidFill>
            <a:srgbClr val="F66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8399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8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875382" y="2999181"/>
            <a:ext cx="4467804" cy="788015"/>
            <a:chOff x="4195422" y="3034993"/>
            <a:chExt cx="4467804" cy="788015"/>
          </a:xfrm>
        </p:grpSpPr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FDE5EBC0-6714-4C6F-B1FD-BF349DD9789E}"/>
                </a:ext>
              </a:extLst>
            </p:cNvPr>
            <p:cNvSpPr/>
            <p:nvPr/>
          </p:nvSpPr>
          <p:spPr>
            <a:xfrm>
              <a:off x="4510075" y="3034993"/>
              <a:ext cx="3838600" cy="664446"/>
            </a:xfrm>
            <a:prstGeom prst="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76A66BA3-5A40-47EA-8E00-010C3D1C6A13}"/>
                </a:ext>
              </a:extLst>
            </p:cNvPr>
            <p:cNvSpPr/>
            <p:nvPr/>
          </p:nvSpPr>
          <p:spPr>
            <a:xfrm>
              <a:off x="4401707" y="3102944"/>
              <a:ext cx="405533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zh-CN" altLang="en-US" sz="32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微软雅黑" panose="020b0503020204020204" pitchFamily="34" charset="-122"/>
                </a:rPr>
                <a:t>中国古代的民族关系</a:t>
              </a:r>
              <a:endParaRPr lang="zh-CN" altLang="en-US" sz="32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微软雅黑" panose="020b0503020204020204" pitchFamily="34" charset="-122"/>
              </a:endParaRPr>
            </a:p>
          </p:txBody>
        </p:sp>
        <p:pic>
          <p:nvPicPr>
            <p:cNvPr id="8" name="图片 7" descr="C:\Users\Administrator\Desktop\656565.png656565">
              <a:extLst>
                <a:ext uri="{FF2B5EF4-FFF2-40B4-BE49-F238E27FC236}">
                  <a16:creationId xmlns="" xmlns:a16="http://schemas.microsoft.com/office/drawing/2014/main" id="{2679C43B-5E75-4AD8-A09B-E799F68B09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195422" y="3168405"/>
              <a:ext cx="463472" cy="654603"/>
            </a:xfrm>
            <a:prstGeom prst="rect">
              <a:avLst/>
            </a:prstGeom>
          </p:spPr>
        </p:pic>
        <p:pic>
          <p:nvPicPr>
            <p:cNvPr id="9" name="图片 8" descr="C:\Users\Administrator\Desktop\656565.png656565">
              <a:extLst>
                <a:ext uri="{FF2B5EF4-FFF2-40B4-BE49-F238E27FC236}">
                  <a16:creationId xmlns="" xmlns:a16="http://schemas.microsoft.com/office/drawing/2014/main" id="{6734996B-4F6C-4426-A4CE-50F4B879E2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8199754" y="3168405"/>
              <a:ext cx="463472" cy="654603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9" name="组合 38"/>
          <p:cNvGrpSpPr/>
          <p:nvPr/>
        </p:nvGrpSpPr>
        <p:grpSpPr>
          <a:xfrm>
            <a:off x="509286" y="4026336"/>
            <a:ext cx="1875242" cy="595998"/>
            <a:chOff x="1122744" y="2254596"/>
            <a:chExt cx="1875242" cy="595998"/>
          </a:xfrm>
        </p:grpSpPr>
        <p:grpSp>
          <p:nvGrpSpPr>
            <p:cNvPr id="40" name="组合 39"/>
            <p:cNvGrpSpPr/>
            <p:nvPr/>
          </p:nvGrpSpPr>
          <p:grpSpPr>
            <a:xfrm>
              <a:off x="1122744" y="2254596"/>
              <a:ext cx="1875242" cy="595998"/>
              <a:chOff x="1267572" y="2595373"/>
              <a:chExt cx="1950190" cy="462988"/>
            </a:xfrm>
          </p:grpSpPr>
          <p:sp>
            <p:nvSpPr>
              <p:cNvPr id="42" name="五边形 41"/>
              <p:cNvSpPr/>
              <p:nvPr/>
            </p:nvSpPr>
            <p:spPr>
              <a:xfrm>
                <a:off x="1580218" y="2595374"/>
                <a:ext cx="1637544" cy="462987"/>
              </a:xfrm>
              <a:prstGeom prst="homePlate">
                <a:avLst/>
              </a:prstGeom>
              <a:solidFill>
                <a:srgbClr val="9F918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圆角矩形 42"/>
              <p:cNvSpPr/>
              <p:nvPr/>
            </p:nvSpPr>
            <p:spPr>
              <a:xfrm>
                <a:off x="1267572" y="2595373"/>
                <a:ext cx="942663" cy="462987"/>
              </a:xfrm>
              <a:prstGeom prst="roundRect">
                <a:avLst>
                  <a:gd name="adj" fmla="val 50000"/>
                </a:avLst>
              </a:prstGeom>
              <a:solidFill>
                <a:srgbClr val="9F918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1" name="矩形 40"/>
            <p:cNvSpPr/>
            <p:nvPr/>
          </p:nvSpPr>
          <p:spPr>
            <a:xfrm>
              <a:off x="1267198" y="233333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边疆管理</a:t>
              </a:r>
              <a:endParaRPr lang="zh-CN" altLang="en-US" sz="24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cxnSp>
        <p:nvCxnSpPr>
          <p:cNvPr id="2" name="直接箭头连接符 1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253288" y="5922038"/>
            <a:ext cx="495300" cy="388476"/>
            <a:chOff x="2253288" y="5956763"/>
            <a:chExt cx="495300" cy="388476"/>
          </a:xfrm>
        </p:grpSpPr>
        <p:sp>
          <p:nvSpPr>
            <p:cNvPr id="5" name="椭圆 4"/>
            <p:cNvSpPr/>
            <p:nvPr/>
          </p:nvSpPr>
          <p:spPr>
            <a:xfrm>
              <a:off x="230488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2532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685838" y="5922038"/>
            <a:ext cx="495300" cy="388476"/>
            <a:chOff x="3685838" y="5956763"/>
            <a:chExt cx="495300" cy="388476"/>
          </a:xfrm>
        </p:grpSpPr>
        <p:sp>
          <p:nvSpPr>
            <p:cNvPr id="8" name="椭圆 7"/>
            <p:cNvSpPr/>
            <p:nvPr/>
          </p:nvSpPr>
          <p:spPr>
            <a:xfrm>
              <a:off x="3738172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36858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118388" y="5922038"/>
            <a:ext cx="495300" cy="388476"/>
            <a:chOff x="5118388" y="5956763"/>
            <a:chExt cx="495300" cy="388476"/>
          </a:xfrm>
        </p:grpSpPr>
        <p:sp>
          <p:nvSpPr>
            <p:cNvPr id="11" name="椭圆 10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550938" y="5922038"/>
            <a:ext cx="495300" cy="388476"/>
            <a:chOff x="6550938" y="5956763"/>
            <a:chExt cx="495300" cy="388476"/>
          </a:xfrm>
        </p:grpSpPr>
        <p:sp>
          <p:nvSpPr>
            <p:cNvPr id="14" name="椭圆 13"/>
            <p:cNvSpPr/>
            <p:nvPr/>
          </p:nvSpPr>
          <p:spPr>
            <a:xfrm>
              <a:off x="6604744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5509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983488" y="5922038"/>
            <a:ext cx="495300" cy="388476"/>
            <a:chOff x="7983488" y="5956763"/>
            <a:chExt cx="495300" cy="388476"/>
          </a:xfrm>
        </p:grpSpPr>
        <p:sp>
          <p:nvSpPr>
            <p:cNvPr id="17" name="椭圆 16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9416038" y="5922038"/>
            <a:ext cx="495300" cy="388476"/>
            <a:chOff x="9416038" y="5956763"/>
            <a:chExt cx="495300" cy="388476"/>
          </a:xfrm>
        </p:grpSpPr>
        <p:sp>
          <p:nvSpPr>
            <p:cNvPr id="20" name="椭圆 19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0848590" y="5922038"/>
            <a:ext cx="495300" cy="388476"/>
            <a:chOff x="10848590" y="5956763"/>
            <a:chExt cx="495300" cy="388476"/>
          </a:xfrm>
        </p:grpSpPr>
        <p:sp>
          <p:nvSpPr>
            <p:cNvPr id="23" name="椭圆 22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64042" y="5814480"/>
            <a:ext cx="603592" cy="603592"/>
            <a:chOff x="764042" y="5814480"/>
            <a:chExt cx="603592" cy="603592"/>
          </a:xfrm>
        </p:grpSpPr>
        <p:sp>
          <p:nvSpPr>
            <p:cNvPr id="3" name="椭圆 2"/>
            <p:cNvSpPr/>
            <p:nvPr/>
          </p:nvSpPr>
          <p:spPr>
            <a:xfrm>
              <a:off x="764042" y="5814480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820738" y="5939886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秦朝时期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2069512" y="1736202"/>
            <a:ext cx="9716600" cy="3576577"/>
            <a:chOff x="2069512" y="1736202"/>
            <a:chExt cx="9716600" cy="3576577"/>
          </a:xfrm>
        </p:grpSpPr>
        <p:sp>
          <p:nvSpPr>
            <p:cNvPr id="69" name="圆角矩形 68"/>
            <p:cNvSpPr/>
            <p:nvPr/>
          </p:nvSpPr>
          <p:spPr>
            <a:xfrm>
              <a:off x="2069512" y="1736202"/>
              <a:ext cx="8625496" cy="3576577"/>
            </a:xfrm>
            <a:prstGeom prst="roundRect">
              <a:avLst>
                <a:gd name="adj" fmla="val 2609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圆角矩形 36"/>
            <p:cNvSpPr/>
            <p:nvPr/>
          </p:nvSpPr>
          <p:spPr>
            <a:xfrm flipH="1">
              <a:off x="10800039" y="1736202"/>
              <a:ext cx="986073" cy="3576577"/>
            </a:xfrm>
            <a:prstGeom prst="roundRect">
              <a:avLst>
                <a:gd name="adj" fmla="val 13173"/>
              </a:avLst>
            </a:prstGeom>
            <a:solidFill>
              <a:srgbClr val="FA7384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0928998" y="2467620"/>
              <a:ext cx="738664" cy="199737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36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民族关系</a:t>
              </a:r>
              <a:endParaRPr lang="zh-CN" altLang="en-US" sz="36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024057" y="2291166"/>
            <a:ext cx="2288647" cy="2352395"/>
            <a:chOff x="5024057" y="2291166"/>
            <a:chExt cx="2288647" cy="2352395"/>
          </a:xfrm>
        </p:grpSpPr>
        <p:grpSp>
          <p:nvGrpSpPr>
            <p:cNvPr id="68" name="组合 67"/>
            <p:cNvGrpSpPr/>
            <p:nvPr/>
          </p:nvGrpSpPr>
          <p:grpSpPr>
            <a:xfrm>
              <a:off x="5710847" y="2291166"/>
              <a:ext cx="809895" cy="809895"/>
              <a:chOff x="5710847" y="4018366"/>
              <a:chExt cx="809895" cy="809895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5710847" y="4018366"/>
                <a:ext cx="809895" cy="809895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5735052" y="4242508"/>
                <a:ext cx="7614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中央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sp>
          <p:nvSpPr>
            <p:cNvPr id="45" name="curved-up-arrow_20901"/>
            <p:cNvSpPr>
              <a:spLocks noChangeAspect="1"/>
            </p:cNvSpPr>
            <p:nvPr/>
          </p:nvSpPr>
          <p:spPr bwMode="auto">
            <a:xfrm flipV="1">
              <a:off x="6533377" y="2811089"/>
              <a:ext cx="512861" cy="609685"/>
            </a:xfrm>
            <a:custGeom>
              <a:gdLst>
                <a:gd name="T0" fmla="*/ 1363 w 1738"/>
                <a:gd name="T1" fmla="*/ 606 h 2069"/>
                <a:gd name="T2" fmla="*/ 1738 w 1738"/>
                <a:gd name="T3" fmla="*/ 606 h 2069"/>
                <a:gd name="T4" fmla="*/ 1133 w 1738"/>
                <a:gd name="T5" fmla="*/ 0 h 2069"/>
                <a:gd name="T6" fmla="*/ 527 w 1738"/>
                <a:gd name="T7" fmla="*/ 606 h 2069"/>
                <a:gd name="T8" fmla="*/ 907 w 1738"/>
                <a:gd name="T9" fmla="*/ 606 h 2069"/>
                <a:gd name="T10" fmla="*/ 0 w 1738"/>
                <a:gd name="T11" fmla="*/ 2036 h 2069"/>
                <a:gd name="T12" fmla="*/ 228 w 1738"/>
                <a:gd name="T13" fmla="*/ 2069 h 2069"/>
                <a:gd name="T14" fmla="*/ 1363 w 1738"/>
                <a:gd name="T15" fmla="*/ 606 h 206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38" h="2069">
                  <a:moveTo>
                    <a:pt x="1363" y="606"/>
                  </a:moveTo>
                  <a:lnTo>
                    <a:pt x="1738" y="606"/>
                  </a:lnTo>
                  <a:lnTo>
                    <a:pt x="1133" y="0"/>
                  </a:lnTo>
                  <a:lnTo>
                    <a:pt x="527" y="606"/>
                  </a:lnTo>
                  <a:lnTo>
                    <a:pt x="907" y="606"/>
                  </a:lnTo>
                  <a:cubicBezTo>
                    <a:pt x="854" y="1319"/>
                    <a:pt x="482" y="1896"/>
                    <a:pt x="0" y="2036"/>
                  </a:cubicBezTo>
                  <a:cubicBezTo>
                    <a:pt x="74" y="2057"/>
                    <a:pt x="150" y="2069"/>
                    <a:pt x="228" y="2069"/>
                  </a:cubicBezTo>
                  <a:cubicBezTo>
                    <a:pt x="816" y="2069"/>
                    <a:pt x="1301" y="1428"/>
                    <a:pt x="1363" y="606"/>
                  </a:cubicBezTo>
                  <a:close/>
                </a:path>
              </a:pathLst>
            </a:custGeom>
            <a:solidFill>
              <a:srgbClr val="F0A92C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46" name="curved-up-arrow_20901"/>
            <p:cNvSpPr>
              <a:spLocks noChangeAspect="1"/>
            </p:cNvSpPr>
            <p:nvPr/>
          </p:nvSpPr>
          <p:spPr bwMode="auto">
            <a:xfrm flipH="1" flipV="1">
              <a:off x="5170849" y="2811089"/>
              <a:ext cx="512861" cy="609685"/>
            </a:xfrm>
            <a:custGeom>
              <a:gdLst>
                <a:gd name="T0" fmla="*/ 1363 w 1738"/>
                <a:gd name="T1" fmla="*/ 606 h 2069"/>
                <a:gd name="T2" fmla="*/ 1738 w 1738"/>
                <a:gd name="T3" fmla="*/ 606 h 2069"/>
                <a:gd name="T4" fmla="*/ 1133 w 1738"/>
                <a:gd name="T5" fmla="*/ 0 h 2069"/>
                <a:gd name="T6" fmla="*/ 527 w 1738"/>
                <a:gd name="T7" fmla="*/ 606 h 2069"/>
                <a:gd name="T8" fmla="*/ 907 w 1738"/>
                <a:gd name="T9" fmla="*/ 606 h 2069"/>
                <a:gd name="T10" fmla="*/ 0 w 1738"/>
                <a:gd name="T11" fmla="*/ 2036 h 2069"/>
                <a:gd name="T12" fmla="*/ 228 w 1738"/>
                <a:gd name="T13" fmla="*/ 2069 h 2069"/>
                <a:gd name="T14" fmla="*/ 1363 w 1738"/>
                <a:gd name="T15" fmla="*/ 606 h 206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38" h="2069">
                  <a:moveTo>
                    <a:pt x="1363" y="606"/>
                  </a:moveTo>
                  <a:lnTo>
                    <a:pt x="1738" y="606"/>
                  </a:lnTo>
                  <a:lnTo>
                    <a:pt x="1133" y="0"/>
                  </a:lnTo>
                  <a:lnTo>
                    <a:pt x="527" y="606"/>
                  </a:lnTo>
                  <a:lnTo>
                    <a:pt x="907" y="606"/>
                  </a:lnTo>
                  <a:cubicBezTo>
                    <a:pt x="854" y="1319"/>
                    <a:pt x="482" y="1896"/>
                    <a:pt x="0" y="2036"/>
                  </a:cubicBezTo>
                  <a:cubicBezTo>
                    <a:pt x="74" y="2057"/>
                    <a:pt x="150" y="2069"/>
                    <a:pt x="228" y="2069"/>
                  </a:cubicBezTo>
                  <a:cubicBezTo>
                    <a:pt x="816" y="2069"/>
                    <a:pt x="1301" y="1428"/>
                    <a:pt x="1363" y="606"/>
                  </a:cubicBezTo>
                  <a:close/>
                </a:path>
              </a:pathLst>
            </a:custGeom>
            <a:solidFill>
              <a:srgbClr val="F0A92C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0" name="矩形 29"/>
            <p:cNvSpPr/>
            <p:nvPr/>
          </p:nvSpPr>
          <p:spPr>
            <a:xfrm>
              <a:off x="5054466" y="3356209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典客</a:t>
              </a:r>
              <a:endParaRPr lang="zh-CN" altLang="en-US"/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5024057" y="3687389"/>
              <a:ext cx="684000" cy="0"/>
            </a:xfrm>
            <a:prstGeom prst="line">
              <a:avLst/>
            </a:prstGeom>
            <a:ln w="19050">
              <a:solidFill>
                <a:srgbClr val="F0A9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6532123" y="3687389"/>
              <a:ext cx="684000" cy="0"/>
            </a:xfrm>
            <a:prstGeom prst="line">
              <a:avLst/>
            </a:prstGeom>
            <a:ln w="19050">
              <a:solidFill>
                <a:srgbClr val="F0A9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矩形 49"/>
            <p:cNvSpPr/>
            <p:nvPr/>
          </p:nvSpPr>
          <p:spPr>
            <a:xfrm>
              <a:off x="6435541" y="3356209"/>
              <a:ext cx="8771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典属国</a:t>
              </a:r>
              <a:endParaRPr lang="zh-CN" altLang="en-US"/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5306169" y="4184156"/>
              <a:ext cx="1594454" cy="459405"/>
              <a:chOff x="5572634" y="2184400"/>
              <a:chExt cx="1594454" cy="459405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5597428" y="2236373"/>
                <a:ext cx="156966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zh-CN" kern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管理</a:t>
                </a:r>
                <a:r>
                  <a:rPr lang="zh-CN" altLang="zh-CN" ker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民族</a:t>
                </a:r>
                <a:r>
                  <a:rPr lang="zh-CN" altLang="zh-CN" kern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事务</a:t>
                </a:r>
                <a:endParaRPr lang="zh-CN" altLang="en-US"/>
              </a:p>
            </p:txBody>
          </p:sp>
          <p:sp>
            <p:nvSpPr>
              <p:cNvPr id="54" name="圆角矩形 53"/>
              <p:cNvSpPr/>
              <p:nvPr/>
            </p:nvSpPr>
            <p:spPr>
              <a:xfrm>
                <a:off x="5572634" y="2184400"/>
                <a:ext cx="1580653" cy="459405"/>
              </a:xfrm>
              <a:prstGeom prst="roundRect">
                <a:avLst/>
              </a:prstGeom>
              <a:noFill/>
              <a:ln>
                <a:solidFill>
                  <a:srgbClr val="F0A9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62" name="直接箭头连接符 61"/>
            <p:cNvCxnSpPr/>
            <p:nvPr/>
          </p:nvCxnSpPr>
          <p:spPr>
            <a:xfrm>
              <a:off x="5377631" y="3704934"/>
              <a:ext cx="428197" cy="395313"/>
            </a:xfrm>
            <a:prstGeom prst="straightConnector1">
              <a:avLst/>
            </a:prstGeom>
            <a:ln w="12700">
              <a:solidFill>
                <a:srgbClr val="F0A92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箭头连接符 63"/>
            <p:cNvCxnSpPr/>
            <p:nvPr/>
          </p:nvCxnSpPr>
          <p:spPr>
            <a:xfrm flipH="1">
              <a:off x="6354588" y="3704532"/>
              <a:ext cx="458719" cy="395716"/>
            </a:xfrm>
            <a:prstGeom prst="straightConnector1">
              <a:avLst/>
            </a:prstGeom>
            <a:ln w="12700">
              <a:solidFill>
                <a:srgbClr val="F0A92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组合 37"/>
          <p:cNvGrpSpPr/>
          <p:nvPr/>
        </p:nvGrpSpPr>
        <p:grpSpPr>
          <a:xfrm>
            <a:off x="509286" y="2393496"/>
            <a:ext cx="1875242" cy="595998"/>
            <a:chOff x="1122744" y="2254596"/>
            <a:chExt cx="1875242" cy="595998"/>
          </a:xfrm>
        </p:grpSpPr>
        <p:grpSp>
          <p:nvGrpSpPr>
            <p:cNvPr id="35" name="组合 34"/>
            <p:cNvGrpSpPr/>
            <p:nvPr/>
          </p:nvGrpSpPr>
          <p:grpSpPr>
            <a:xfrm>
              <a:off x="1122744" y="2254596"/>
              <a:ext cx="1875242" cy="595998"/>
              <a:chOff x="1267572" y="2595373"/>
              <a:chExt cx="1950190" cy="462988"/>
            </a:xfrm>
          </p:grpSpPr>
          <p:sp>
            <p:nvSpPr>
              <p:cNvPr id="32" name="五边形 31"/>
              <p:cNvSpPr/>
              <p:nvPr/>
            </p:nvSpPr>
            <p:spPr>
              <a:xfrm>
                <a:off x="1580218" y="2595374"/>
                <a:ext cx="1637544" cy="462987"/>
              </a:xfrm>
              <a:prstGeom prst="homePlat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圆角矩形 33"/>
              <p:cNvSpPr/>
              <p:nvPr/>
            </p:nvSpPr>
            <p:spPr>
              <a:xfrm>
                <a:off x="1267572" y="2595373"/>
                <a:ext cx="942663" cy="462987"/>
              </a:xfrm>
              <a:prstGeom prst="roundRect">
                <a:avLst>
                  <a:gd name="adj" fmla="val 50000"/>
                </a:avLst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6" name="矩形 35"/>
            <p:cNvSpPr/>
            <p:nvPr/>
          </p:nvSpPr>
          <p:spPr>
            <a:xfrm>
              <a:off x="1267198" y="233333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400" ker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中央设官</a:t>
              </a:r>
              <a:endParaRPr lang="zh-CN" altLang="en-US" sz="24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41442486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  <p:cond evt="onBegin" delay="0">
                          <p:tn val="56"/>
                        </p:cond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8" name="组合 37"/>
          <p:cNvGrpSpPr/>
          <p:nvPr/>
        </p:nvGrpSpPr>
        <p:grpSpPr>
          <a:xfrm>
            <a:off x="509286" y="2393496"/>
            <a:ext cx="1875242" cy="595998"/>
            <a:chOff x="1122744" y="2254596"/>
            <a:chExt cx="1875242" cy="595998"/>
          </a:xfrm>
        </p:grpSpPr>
        <p:grpSp>
          <p:nvGrpSpPr>
            <p:cNvPr id="35" name="组合 34"/>
            <p:cNvGrpSpPr/>
            <p:nvPr/>
          </p:nvGrpSpPr>
          <p:grpSpPr>
            <a:xfrm>
              <a:off x="1122744" y="2254596"/>
              <a:ext cx="1875242" cy="595998"/>
              <a:chOff x="1267572" y="2595373"/>
              <a:chExt cx="1950190" cy="462988"/>
            </a:xfrm>
          </p:grpSpPr>
          <p:sp>
            <p:nvSpPr>
              <p:cNvPr id="32" name="五边形 31"/>
              <p:cNvSpPr/>
              <p:nvPr/>
            </p:nvSpPr>
            <p:spPr>
              <a:xfrm>
                <a:off x="1580218" y="2595374"/>
                <a:ext cx="1637544" cy="462987"/>
              </a:xfrm>
              <a:prstGeom prst="homePlate">
                <a:avLst/>
              </a:prstGeom>
              <a:solidFill>
                <a:srgbClr val="9F918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圆角矩形 33"/>
              <p:cNvSpPr/>
              <p:nvPr/>
            </p:nvSpPr>
            <p:spPr>
              <a:xfrm>
                <a:off x="1267572" y="2595373"/>
                <a:ext cx="942663" cy="462987"/>
              </a:xfrm>
              <a:prstGeom prst="roundRect">
                <a:avLst>
                  <a:gd name="adj" fmla="val 50000"/>
                </a:avLst>
              </a:prstGeom>
              <a:solidFill>
                <a:srgbClr val="9F918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6" name="矩形 35"/>
            <p:cNvSpPr/>
            <p:nvPr/>
          </p:nvSpPr>
          <p:spPr>
            <a:xfrm>
              <a:off x="1267198" y="233333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400" ker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中央设官</a:t>
              </a:r>
              <a:endParaRPr lang="zh-CN" altLang="en-US" sz="24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sp>
        <p:nvSpPr>
          <p:cNvPr id="37" name="圆角矩形 36"/>
          <p:cNvSpPr/>
          <p:nvPr/>
        </p:nvSpPr>
        <p:spPr>
          <a:xfrm flipH="1">
            <a:off x="10800039" y="1736202"/>
            <a:ext cx="986073" cy="3576577"/>
          </a:xfrm>
          <a:prstGeom prst="roundRect">
            <a:avLst>
              <a:gd name="adj" fmla="val 13173"/>
            </a:avLst>
          </a:prstGeom>
          <a:solidFill>
            <a:srgbClr val="FA7384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箭头连接符 1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/>
          <p:cNvSpPr/>
          <p:nvPr/>
        </p:nvSpPr>
        <p:spPr>
          <a:xfrm>
            <a:off x="764042" y="5814480"/>
            <a:ext cx="603592" cy="603592"/>
          </a:xfrm>
          <a:prstGeom prst="ellipse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253288" y="5922038"/>
            <a:ext cx="495300" cy="388476"/>
            <a:chOff x="2253288" y="5956763"/>
            <a:chExt cx="495300" cy="388476"/>
          </a:xfrm>
        </p:grpSpPr>
        <p:sp>
          <p:nvSpPr>
            <p:cNvPr id="5" name="椭圆 4"/>
            <p:cNvSpPr/>
            <p:nvPr/>
          </p:nvSpPr>
          <p:spPr>
            <a:xfrm>
              <a:off x="230488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2532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685838" y="5922038"/>
            <a:ext cx="495300" cy="388476"/>
            <a:chOff x="3685838" y="5956763"/>
            <a:chExt cx="495300" cy="388476"/>
          </a:xfrm>
        </p:grpSpPr>
        <p:sp>
          <p:nvSpPr>
            <p:cNvPr id="8" name="椭圆 7"/>
            <p:cNvSpPr/>
            <p:nvPr/>
          </p:nvSpPr>
          <p:spPr>
            <a:xfrm>
              <a:off x="3738172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36858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118388" y="5922038"/>
            <a:ext cx="495300" cy="388476"/>
            <a:chOff x="5118388" y="5956763"/>
            <a:chExt cx="495300" cy="388476"/>
          </a:xfrm>
        </p:grpSpPr>
        <p:sp>
          <p:nvSpPr>
            <p:cNvPr id="11" name="椭圆 10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550938" y="5922038"/>
            <a:ext cx="495300" cy="388476"/>
            <a:chOff x="6550938" y="5956763"/>
            <a:chExt cx="495300" cy="388476"/>
          </a:xfrm>
        </p:grpSpPr>
        <p:sp>
          <p:nvSpPr>
            <p:cNvPr id="14" name="椭圆 13"/>
            <p:cNvSpPr/>
            <p:nvPr/>
          </p:nvSpPr>
          <p:spPr>
            <a:xfrm>
              <a:off x="6604744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5509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983488" y="5922038"/>
            <a:ext cx="495300" cy="388476"/>
            <a:chOff x="7983488" y="5956763"/>
            <a:chExt cx="495300" cy="388476"/>
          </a:xfrm>
        </p:grpSpPr>
        <p:sp>
          <p:nvSpPr>
            <p:cNvPr id="17" name="椭圆 16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9416038" y="5922038"/>
            <a:ext cx="495300" cy="388476"/>
            <a:chOff x="9416038" y="5956763"/>
            <a:chExt cx="495300" cy="388476"/>
          </a:xfrm>
        </p:grpSpPr>
        <p:sp>
          <p:nvSpPr>
            <p:cNvPr id="20" name="椭圆 19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0848590" y="5922038"/>
            <a:ext cx="495300" cy="388476"/>
            <a:chOff x="10848590" y="5956763"/>
            <a:chExt cx="495300" cy="388476"/>
          </a:xfrm>
        </p:grpSpPr>
        <p:sp>
          <p:nvSpPr>
            <p:cNvPr id="23" name="椭圆 22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820738" y="5939886"/>
            <a:ext cx="495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秦</a:t>
            </a:r>
            <a:endParaRPr lang="zh-CN" altLang="en-US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秦朝时期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sp>
        <p:nvSpPr>
          <p:cNvPr id="33" name="圆角矩形 32"/>
          <p:cNvSpPr/>
          <p:nvPr/>
        </p:nvSpPr>
        <p:spPr>
          <a:xfrm>
            <a:off x="2069512" y="1736202"/>
            <a:ext cx="8625496" cy="3576577"/>
          </a:xfrm>
          <a:prstGeom prst="roundRect">
            <a:avLst>
              <a:gd name="adj" fmla="val 2609"/>
            </a:avLst>
          </a:prstGeom>
          <a:solidFill>
            <a:srgbClr val="FFE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10928998" y="2467620"/>
            <a:ext cx="738664" cy="19973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360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民族关系</a:t>
            </a:r>
            <a:endParaRPr lang="zh-CN" altLang="en-US" sz="360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509286" y="4026336"/>
            <a:ext cx="1875242" cy="595998"/>
            <a:chOff x="1122744" y="2254596"/>
            <a:chExt cx="1875242" cy="595998"/>
          </a:xfrm>
        </p:grpSpPr>
        <p:grpSp>
          <p:nvGrpSpPr>
            <p:cNvPr id="40" name="组合 39"/>
            <p:cNvGrpSpPr/>
            <p:nvPr/>
          </p:nvGrpSpPr>
          <p:grpSpPr>
            <a:xfrm>
              <a:off x="1122744" y="2254596"/>
              <a:ext cx="1875242" cy="595998"/>
              <a:chOff x="1267572" y="2595373"/>
              <a:chExt cx="1950190" cy="462988"/>
            </a:xfrm>
          </p:grpSpPr>
          <p:sp>
            <p:nvSpPr>
              <p:cNvPr id="42" name="五边形 41"/>
              <p:cNvSpPr/>
              <p:nvPr/>
            </p:nvSpPr>
            <p:spPr>
              <a:xfrm>
                <a:off x="1580218" y="2595374"/>
                <a:ext cx="1637544" cy="462987"/>
              </a:xfrm>
              <a:prstGeom prst="homePlat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圆角矩形 42"/>
              <p:cNvSpPr/>
              <p:nvPr/>
            </p:nvSpPr>
            <p:spPr>
              <a:xfrm>
                <a:off x="1267572" y="2595373"/>
                <a:ext cx="942663" cy="462987"/>
              </a:xfrm>
              <a:prstGeom prst="roundRect">
                <a:avLst>
                  <a:gd name="adj" fmla="val 50000"/>
                </a:avLst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1" name="矩形 40"/>
            <p:cNvSpPr/>
            <p:nvPr/>
          </p:nvSpPr>
          <p:spPr>
            <a:xfrm>
              <a:off x="1267198" y="233333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边疆管理</a:t>
              </a:r>
              <a:endParaRPr lang="zh-CN" altLang="en-US" sz="24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5647045" y="3436553"/>
            <a:ext cx="977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smtClean="0">
                <a:solidFill>
                  <a:srgbClr val="FA7384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秦</a:t>
            </a:r>
            <a:endParaRPr lang="zh-CN" altLang="en-US" sz="3600">
              <a:solidFill>
                <a:srgbClr val="FA7384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5285583" y="3987080"/>
            <a:ext cx="5524965" cy="621007"/>
            <a:chOff x="5285583" y="3987080"/>
            <a:chExt cx="5524965" cy="621007"/>
          </a:xfrm>
        </p:grpSpPr>
        <p:sp>
          <p:nvSpPr>
            <p:cNvPr id="28" name="矩形 27"/>
            <p:cNvSpPr/>
            <p:nvPr/>
          </p:nvSpPr>
          <p:spPr>
            <a:xfrm>
              <a:off x="5759980" y="4259274"/>
              <a:ext cx="5050568" cy="3488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zh-CN" sz="2000" kern="0" smtClean="0">
                  <a:solidFill>
                    <a:srgbClr val="FA7384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Songti SC"/>
                </a:rPr>
                <a:t>南</a:t>
              </a:r>
              <a:r>
                <a:rPr lang="zh-CN" altLang="zh-CN" sz="2000" kern="0">
                  <a:solidFill>
                    <a:srgbClr val="FA7384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Songti SC"/>
                </a:rPr>
                <a:t>抚</a:t>
              </a: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夷、越，设南海郡、桂林郡、</a:t>
              </a:r>
              <a:r>
                <a:rPr lang="zh-CN" altLang="zh-CN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象郡</a:t>
              </a:r>
              <a:endParaRPr lang="zh-CN" altLang="zh-CN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46" name="curved-up-arrow_20901"/>
            <p:cNvSpPr>
              <a:spLocks noChangeAspect="1"/>
            </p:cNvSpPr>
            <p:nvPr/>
          </p:nvSpPr>
          <p:spPr bwMode="auto">
            <a:xfrm flipH="1" flipV="1">
              <a:off x="5285583" y="3987080"/>
              <a:ext cx="512861" cy="609685"/>
            </a:xfrm>
            <a:custGeom>
              <a:gdLst>
                <a:gd name="T0" fmla="*/ 1363 w 1738"/>
                <a:gd name="T1" fmla="*/ 606 h 2069"/>
                <a:gd name="T2" fmla="*/ 1738 w 1738"/>
                <a:gd name="T3" fmla="*/ 606 h 2069"/>
                <a:gd name="T4" fmla="*/ 1133 w 1738"/>
                <a:gd name="T5" fmla="*/ 0 h 2069"/>
                <a:gd name="T6" fmla="*/ 527 w 1738"/>
                <a:gd name="T7" fmla="*/ 606 h 2069"/>
                <a:gd name="T8" fmla="*/ 907 w 1738"/>
                <a:gd name="T9" fmla="*/ 606 h 2069"/>
                <a:gd name="T10" fmla="*/ 0 w 1738"/>
                <a:gd name="T11" fmla="*/ 2036 h 2069"/>
                <a:gd name="T12" fmla="*/ 228 w 1738"/>
                <a:gd name="T13" fmla="*/ 2069 h 2069"/>
                <a:gd name="T14" fmla="*/ 1363 w 1738"/>
                <a:gd name="T15" fmla="*/ 606 h 206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38" h="2069">
                  <a:moveTo>
                    <a:pt x="1363" y="606"/>
                  </a:moveTo>
                  <a:lnTo>
                    <a:pt x="1738" y="606"/>
                  </a:lnTo>
                  <a:lnTo>
                    <a:pt x="1133" y="0"/>
                  </a:lnTo>
                  <a:lnTo>
                    <a:pt x="527" y="606"/>
                  </a:lnTo>
                  <a:lnTo>
                    <a:pt x="907" y="606"/>
                  </a:lnTo>
                  <a:cubicBezTo>
                    <a:pt x="854" y="1319"/>
                    <a:pt x="482" y="1896"/>
                    <a:pt x="0" y="2036"/>
                  </a:cubicBezTo>
                  <a:cubicBezTo>
                    <a:pt x="74" y="2057"/>
                    <a:pt x="150" y="2069"/>
                    <a:pt x="228" y="2069"/>
                  </a:cubicBezTo>
                  <a:cubicBezTo>
                    <a:pt x="816" y="2069"/>
                    <a:pt x="1301" y="1428"/>
                    <a:pt x="1363" y="606"/>
                  </a:cubicBezTo>
                  <a:close/>
                </a:path>
              </a:pathLst>
            </a:custGeom>
            <a:solidFill>
              <a:srgbClr val="F0A92C"/>
            </a:solidFill>
            <a:ln>
              <a:noFill/>
            </a:ln>
          </p:spPr>
          <p:txBody>
            <a:bodyPr/>
            <a:lstStyle/>
            <a:p/>
          </p:txBody>
        </p:sp>
        <p:cxnSp>
          <p:nvCxnSpPr>
            <p:cNvPr id="48" name="直接连接符 47"/>
            <p:cNvCxnSpPr/>
            <p:nvPr/>
          </p:nvCxnSpPr>
          <p:spPr>
            <a:xfrm>
              <a:off x="5403519" y="4596765"/>
              <a:ext cx="4536000" cy="0"/>
            </a:xfrm>
            <a:prstGeom prst="line">
              <a:avLst/>
            </a:prstGeom>
            <a:ln w="19050">
              <a:solidFill>
                <a:srgbClr val="F0A9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组合 49"/>
          <p:cNvGrpSpPr/>
          <p:nvPr/>
        </p:nvGrpSpPr>
        <p:grpSpPr>
          <a:xfrm>
            <a:off x="4664444" y="2607292"/>
            <a:ext cx="2366905" cy="991601"/>
            <a:chOff x="4664444" y="2607292"/>
            <a:chExt cx="2366905" cy="991601"/>
          </a:xfrm>
        </p:grpSpPr>
        <p:sp>
          <p:nvSpPr>
            <p:cNvPr id="45" name="curved-up-arrow_20901"/>
            <p:cNvSpPr>
              <a:spLocks noChangeAspect="1"/>
            </p:cNvSpPr>
            <p:nvPr/>
          </p:nvSpPr>
          <p:spPr bwMode="auto">
            <a:xfrm>
              <a:off x="6518488" y="2989208"/>
              <a:ext cx="512861" cy="609685"/>
            </a:xfrm>
            <a:custGeom>
              <a:gdLst>
                <a:gd name="T0" fmla="*/ 1363 w 1738"/>
                <a:gd name="T1" fmla="*/ 606 h 2069"/>
                <a:gd name="T2" fmla="*/ 1738 w 1738"/>
                <a:gd name="T3" fmla="*/ 606 h 2069"/>
                <a:gd name="T4" fmla="*/ 1133 w 1738"/>
                <a:gd name="T5" fmla="*/ 0 h 2069"/>
                <a:gd name="T6" fmla="*/ 527 w 1738"/>
                <a:gd name="T7" fmla="*/ 606 h 2069"/>
                <a:gd name="T8" fmla="*/ 907 w 1738"/>
                <a:gd name="T9" fmla="*/ 606 h 2069"/>
                <a:gd name="T10" fmla="*/ 0 w 1738"/>
                <a:gd name="T11" fmla="*/ 2036 h 2069"/>
                <a:gd name="T12" fmla="*/ 228 w 1738"/>
                <a:gd name="T13" fmla="*/ 2069 h 2069"/>
                <a:gd name="T14" fmla="*/ 1363 w 1738"/>
                <a:gd name="T15" fmla="*/ 606 h 206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38" h="2069">
                  <a:moveTo>
                    <a:pt x="1363" y="606"/>
                  </a:moveTo>
                  <a:lnTo>
                    <a:pt x="1738" y="606"/>
                  </a:lnTo>
                  <a:lnTo>
                    <a:pt x="1133" y="0"/>
                  </a:lnTo>
                  <a:lnTo>
                    <a:pt x="527" y="606"/>
                  </a:lnTo>
                  <a:lnTo>
                    <a:pt x="907" y="606"/>
                  </a:lnTo>
                  <a:cubicBezTo>
                    <a:pt x="854" y="1319"/>
                    <a:pt x="482" y="1896"/>
                    <a:pt x="0" y="2036"/>
                  </a:cubicBezTo>
                  <a:cubicBezTo>
                    <a:pt x="74" y="2057"/>
                    <a:pt x="150" y="2069"/>
                    <a:pt x="228" y="2069"/>
                  </a:cubicBezTo>
                  <a:cubicBezTo>
                    <a:pt x="816" y="2069"/>
                    <a:pt x="1301" y="1428"/>
                    <a:pt x="1363" y="606"/>
                  </a:cubicBezTo>
                  <a:close/>
                </a:path>
              </a:pathLst>
            </a:custGeom>
            <a:solidFill>
              <a:srgbClr val="F0A92C"/>
            </a:solidFill>
            <a:ln>
              <a:noFill/>
            </a:ln>
          </p:spPr>
          <p:txBody>
            <a:bodyPr/>
            <a:lstStyle/>
            <a:p/>
          </p:txBody>
        </p:sp>
        <p:cxnSp>
          <p:nvCxnSpPr>
            <p:cNvPr id="47" name="直接连接符 46"/>
            <p:cNvCxnSpPr/>
            <p:nvPr/>
          </p:nvCxnSpPr>
          <p:spPr>
            <a:xfrm>
              <a:off x="4664444" y="2989208"/>
              <a:ext cx="2268000" cy="0"/>
            </a:xfrm>
            <a:prstGeom prst="line">
              <a:avLst/>
            </a:prstGeom>
            <a:ln w="19050">
              <a:solidFill>
                <a:srgbClr val="F0A9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矩形 48"/>
            <p:cNvSpPr/>
            <p:nvPr/>
          </p:nvSpPr>
          <p:spPr>
            <a:xfrm>
              <a:off x="4664444" y="2607292"/>
              <a:ext cx="231345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000" kern="0">
                  <a:solidFill>
                    <a:srgbClr val="FA7384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Songti SC"/>
                </a:rPr>
                <a:t>北逐</a:t>
              </a: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匈奴，修筑长城</a:t>
              </a:r>
              <a:endParaRPr lang="zh-CN" altLang="en-US"/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7452748" y="2246742"/>
            <a:ext cx="2928393" cy="1667281"/>
            <a:chOff x="7766615" y="295176"/>
            <a:chExt cx="2928393" cy="1667281"/>
          </a:xfrm>
        </p:grpSpPr>
        <p:sp>
          <p:nvSpPr>
            <p:cNvPr id="70" name="圆角矩形 69"/>
            <p:cNvSpPr/>
            <p:nvPr/>
          </p:nvSpPr>
          <p:spPr>
            <a:xfrm>
              <a:off x="7766615" y="636631"/>
              <a:ext cx="2928393" cy="1300450"/>
            </a:xfrm>
            <a:prstGeom prst="roundRect">
              <a:avLst/>
            </a:prstGeom>
            <a:solidFill>
              <a:srgbClr val="ED83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7861632" y="295176"/>
              <a:ext cx="544010" cy="544010"/>
              <a:chOff x="7861632" y="295176"/>
              <a:chExt cx="544010" cy="544010"/>
            </a:xfrm>
          </p:grpSpPr>
          <p:sp>
            <p:nvSpPr>
              <p:cNvPr id="73" name="椭圆 72"/>
              <p:cNvSpPr/>
              <p:nvPr/>
            </p:nvSpPr>
            <p:spPr>
              <a:xfrm>
                <a:off x="786163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" name="文本框 76"/>
              <p:cNvSpPr txBox="1"/>
              <p:nvPr/>
            </p:nvSpPr>
            <p:spPr>
              <a:xfrm>
                <a:off x="786163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学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44" name="组合 43"/>
            <p:cNvGrpSpPr/>
            <p:nvPr/>
          </p:nvGrpSpPr>
          <p:grpSpPr>
            <a:xfrm>
              <a:off x="8415287" y="295176"/>
              <a:ext cx="544010" cy="544010"/>
              <a:chOff x="8558042" y="295176"/>
              <a:chExt cx="544010" cy="544010"/>
            </a:xfrm>
          </p:grpSpPr>
          <p:sp>
            <p:nvSpPr>
              <p:cNvPr id="74" name="椭圆 73"/>
              <p:cNvSpPr/>
              <p:nvPr/>
            </p:nvSpPr>
            <p:spPr>
              <a:xfrm>
                <a:off x="855804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文本框 77"/>
              <p:cNvSpPr txBox="1"/>
              <p:nvPr/>
            </p:nvSpPr>
            <p:spPr>
              <a:xfrm>
                <a:off x="855804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霸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8968942" y="295176"/>
              <a:ext cx="544010" cy="544010"/>
              <a:chOff x="9254452" y="295176"/>
              <a:chExt cx="544010" cy="544010"/>
            </a:xfrm>
          </p:grpSpPr>
          <p:sp>
            <p:nvSpPr>
              <p:cNvPr id="75" name="椭圆 74"/>
              <p:cNvSpPr/>
              <p:nvPr/>
            </p:nvSpPr>
            <p:spPr>
              <a:xfrm>
                <a:off x="925445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文本框 78"/>
              <p:cNvSpPr txBox="1"/>
              <p:nvPr/>
            </p:nvSpPr>
            <p:spPr>
              <a:xfrm>
                <a:off x="925445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笔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9522598" y="295176"/>
              <a:ext cx="544010" cy="544010"/>
              <a:chOff x="9950862" y="295176"/>
              <a:chExt cx="544010" cy="544010"/>
            </a:xfrm>
          </p:grpSpPr>
          <p:sp>
            <p:nvSpPr>
              <p:cNvPr id="76" name="椭圆 75"/>
              <p:cNvSpPr/>
              <p:nvPr/>
            </p:nvSpPr>
            <p:spPr>
              <a:xfrm>
                <a:off x="995086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文本框 79"/>
              <p:cNvSpPr txBox="1"/>
              <p:nvPr/>
            </p:nvSpPr>
            <p:spPr>
              <a:xfrm>
                <a:off x="995086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记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sp>
          <p:nvSpPr>
            <p:cNvPr id="72" name="矩形 71"/>
            <p:cNvSpPr/>
            <p:nvPr/>
          </p:nvSpPr>
          <p:spPr>
            <a:xfrm>
              <a:off x="7898186" y="762128"/>
              <a:ext cx="279682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1.</a:t>
              </a:r>
              <a:r>
                <a:rPr lang="zh-CN" altLang="en-US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维护</a:t>
              </a:r>
              <a:r>
                <a:rPr lang="zh-CN" altLang="en-US" sz="16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了北部边疆的稳定。</a:t>
              </a:r>
              <a:endParaRPr lang="en-US" altLang="zh-CN" sz="1600" ker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2.</a:t>
              </a:r>
              <a:r>
                <a:rPr lang="zh-CN" altLang="en-US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加强</a:t>
              </a:r>
              <a:r>
                <a:rPr lang="zh-CN" altLang="en-US" sz="16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了对南方地区的开发与融合。</a:t>
              </a:r>
              <a:endParaRPr lang="en-US" altLang="zh-CN" sz="1600" ker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8433747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61" name="组合 60"/>
          <p:cNvGrpSpPr/>
          <p:nvPr/>
        </p:nvGrpSpPr>
        <p:grpSpPr>
          <a:xfrm>
            <a:off x="509286" y="4026336"/>
            <a:ext cx="1875242" cy="595998"/>
            <a:chOff x="1122744" y="2254596"/>
            <a:chExt cx="1875242" cy="595998"/>
          </a:xfrm>
        </p:grpSpPr>
        <p:grpSp>
          <p:nvGrpSpPr>
            <p:cNvPr id="62" name="组合 61"/>
            <p:cNvGrpSpPr/>
            <p:nvPr/>
          </p:nvGrpSpPr>
          <p:grpSpPr>
            <a:xfrm>
              <a:off x="1122744" y="2254596"/>
              <a:ext cx="1875242" cy="595998"/>
              <a:chOff x="1267572" y="2595373"/>
              <a:chExt cx="1950190" cy="462988"/>
            </a:xfrm>
          </p:grpSpPr>
          <p:sp>
            <p:nvSpPr>
              <p:cNvPr id="64" name="五边形 63"/>
              <p:cNvSpPr/>
              <p:nvPr/>
            </p:nvSpPr>
            <p:spPr>
              <a:xfrm>
                <a:off x="1580218" y="2595374"/>
                <a:ext cx="1637544" cy="462987"/>
              </a:xfrm>
              <a:prstGeom prst="homePlate">
                <a:avLst/>
              </a:prstGeom>
              <a:solidFill>
                <a:schemeClr val="bg2">
                  <a:lumMod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圆角矩形 64"/>
              <p:cNvSpPr/>
              <p:nvPr/>
            </p:nvSpPr>
            <p:spPr>
              <a:xfrm>
                <a:off x="1267572" y="2595373"/>
                <a:ext cx="942663" cy="462987"/>
              </a:xfrm>
              <a:prstGeom prst="roundRect">
                <a:avLst>
                  <a:gd name="adj" fmla="val 50000"/>
                </a:avLst>
              </a:prstGeom>
              <a:solidFill>
                <a:srgbClr val="9F918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3" name="矩形 62"/>
            <p:cNvSpPr/>
            <p:nvPr/>
          </p:nvSpPr>
          <p:spPr>
            <a:xfrm>
              <a:off x="1267198" y="233333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边疆管理</a:t>
              </a:r>
              <a:endParaRPr lang="zh-CN" altLang="en-US" sz="24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cxnSp>
        <p:nvCxnSpPr>
          <p:cNvPr id="52" name="直接箭头连接符 51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199142" y="5814485"/>
            <a:ext cx="603592" cy="603592"/>
          </a:xfrm>
          <a:prstGeom prst="ellipse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7" name="椭圆 6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253288" y="5939891"/>
            <a:ext cx="495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汉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3685838" y="5922043"/>
            <a:ext cx="495300" cy="388476"/>
            <a:chOff x="3685838" y="5956763"/>
            <a:chExt cx="495300" cy="388476"/>
          </a:xfrm>
        </p:grpSpPr>
        <p:sp>
          <p:nvSpPr>
            <p:cNvPr id="13" name="椭圆 12"/>
            <p:cNvSpPr/>
            <p:nvPr/>
          </p:nvSpPr>
          <p:spPr>
            <a:xfrm>
              <a:off x="3738172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6858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18388" y="5922043"/>
            <a:ext cx="495300" cy="388476"/>
            <a:chOff x="5118388" y="5956763"/>
            <a:chExt cx="495300" cy="388476"/>
          </a:xfrm>
        </p:grpSpPr>
        <p:sp>
          <p:nvSpPr>
            <p:cNvPr id="16" name="椭圆 15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50938" y="5922043"/>
            <a:ext cx="495300" cy="388476"/>
            <a:chOff x="6550938" y="5956763"/>
            <a:chExt cx="495300" cy="388476"/>
          </a:xfrm>
        </p:grpSpPr>
        <p:sp>
          <p:nvSpPr>
            <p:cNvPr id="19" name="椭圆 18"/>
            <p:cNvSpPr/>
            <p:nvPr/>
          </p:nvSpPr>
          <p:spPr>
            <a:xfrm>
              <a:off x="6604744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5509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983488" y="5922043"/>
            <a:ext cx="495300" cy="388476"/>
            <a:chOff x="7983488" y="5956763"/>
            <a:chExt cx="495300" cy="388476"/>
          </a:xfrm>
        </p:grpSpPr>
        <p:sp>
          <p:nvSpPr>
            <p:cNvPr id="22" name="椭圆 21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416038" y="5922043"/>
            <a:ext cx="495300" cy="388476"/>
            <a:chOff x="9416038" y="5956763"/>
            <a:chExt cx="495300" cy="388476"/>
          </a:xfrm>
        </p:grpSpPr>
        <p:sp>
          <p:nvSpPr>
            <p:cNvPr id="25" name="椭圆 24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8" name="椭圆 27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53" name="圆角矩形 52"/>
          <p:cNvSpPr/>
          <p:nvPr/>
        </p:nvSpPr>
        <p:spPr>
          <a:xfrm flipH="1">
            <a:off x="10800039" y="1736202"/>
            <a:ext cx="986073" cy="3576577"/>
          </a:xfrm>
          <a:prstGeom prst="roundRect">
            <a:avLst>
              <a:gd name="adj" fmla="val 13173"/>
            </a:avLst>
          </a:prstGeom>
          <a:solidFill>
            <a:srgbClr val="FA7384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圆角矩形 53"/>
          <p:cNvSpPr/>
          <p:nvPr/>
        </p:nvSpPr>
        <p:spPr>
          <a:xfrm>
            <a:off x="2069512" y="1736202"/>
            <a:ext cx="8625496" cy="3576577"/>
          </a:xfrm>
          <a:prstGeom prst="roundRect">
            <a:avLst>
              <a:gd name="adj" fmla="val 2609"/>
            </a:avLst>
          </a:prstGeom>
          <a:solidFill>
            <a:srgbClr val="FFE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>
            <a:off x="509286" y="2393496"/>
            <a:ext cx="1875242" cy="595998"/>
            <a:chOff x="1122744" y="2254596"/>
            <a:chExt cx="1875242" cy="595998"/>
          </a:xfrm>
        </p:grpSpPr>
        <p:grpSp>
          <p:nvGrpSpPr>
            <p:cNvPr id="56" name="组合 55"/>
            <p:cNvGrpSpPr/>
            <p:nvPr/>
          </p:nvGrpSpPr>
          <p:grpSpPr>
            <a:xfrm>
              <a:off x="1122744" y="2254596"/>
              <a:ext cx="1875242" cy="595998"/>
              <a:chOff x="1267572" y="2595373"/>
              <a:chExt cx="1950190" cy="462988"/>
            </a:xfrm>
          </p:grpSpPr>
          <p:sp>
            <p:nvSpPr>
              <p:cNvPr id="58" name="五边形 57"/>
              <p:cNvSpPr/>
              <p:nvPr/>
            </p:nvSpPr>
            <p:spPr>
              <a:xfrm>
                <a:off x="1580218" y="2595374"/>
                <a:ext cx="1637544" cy="462987"/>
              </a:xfrm>
              <a:prstGeom prst="homePlat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圆角矩形 58"/>
              <p:cNvSpPr/>
              <p:nvPr/>
            </p:nvSpPr>
            <p:spPr>
              <a:xfrm>
                <a:off x="1267572" y="2595373"/>
                <a:ext cx="942663" cy="462987"/>
              </a:xfrm>
              <a:prstGeom prst="roundRect">
                <a:avLst>
                  <a:gd name="adj" fmla="val 50000"/>
                </a:avLst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7" name="矩形 56"/>
            <p:cNvSpPr/>
            <p:nvPr/>
          </p:nvSpPr>
          <p:spPr>
            <a:xfrm>
              <a:off x="1267198" y="233333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400" ker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中央设官</a:t>
              </a:r>
              <a:endParaRPr lang="zh-CN" altLang="en-US" sz="24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sp>
        <p:nvSpPr>
          <p:cNvPr id="60" name="文本框 59"/>
          <p:cNvSpPr txBox="1"/>
          <p:nvPr/>
        </p:nvSpPr>
        <p:spPr>
          <a:xfrm>
            <a:off x="10928998" y="2467620"/>
            <a:ext cx="738664" cy="19973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360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民族关系</a:t>
            </a:r>
            <a:endParaRPr lang="zh-CN" altLang="en-US" sz="360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汉朝时期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318869" y="2329266"/>
            <a:ext cx="1594454" cy="2225395"/>
            <a:chOff x="5318869" y="2329266"/>
            <a:chExt cx="1594454" cy="2225395"/>
          </a:xfrm>
        </p:grpSpPr>
        <p:grpSp>
          <p:nvGrpSpPr>
            <p:cNvPr id="83" name="组合 82"/>
            <p:cNvGrpSpPr/>
            <p:nvPr/>
          </p:nvGrpSpPr>
          <p:grpSpPr>
            <a:xfrm>
              <a:off x="5710847" y="2329266"/>
              <a:ext cx="809895" cy="809895"/>
              <a:chOff x="5710847" y="4018366"/>
              <a:chExt cx="809895" cy="809895"/>
            </a:xfrm>
          </p:grpSpPr>
          <p:sp>
            <p:nvSpPr>
              <p:cNvPr id="69" name="椭圆 68"/>
              <p:cNvSpPr/>
              <p:nvPr/>
            </p:nvSpPr>
            <p:spPr>
              <a:xfrm>
                <a:off x="5710847" y="4018366"/>
                <a:ext cx="809895" cy="809895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5735052" y="4242508"/>
                <a:ext cx="7614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中央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5673775" y="3482184"/>
              <a:ext cx="877163" cy="369332"/>
              <a:chOff x="6435541" y="3356209"/>
              <a:chExt cx="877163" cy="369332"/>
            </a:xfrm>
          </p:grpSpPr>
          <p:cxnSp>
            <p:nvCxnSpPr>
              <p:cNvPr id="75" name="直接连接符 74"/>
              <p:cNvCxnSpPr/>
              <p:nvPr/>
            </p:nvCxnSpPr>
            <p:spPr>
              <a:xfrm>
                <a:off x="6532123" y="3687389"/>
                <a:ext cx="684000" cy="0"/>
              </a:xfrm>
              <a:prstGeom prst="line">
                <a:avLst/>
              </a:prstGeom>
              <a:ln w="19050">
                <a:solidFill>
                  <a:srgbClr val="F0A92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6" name="矩形 75"/>
              <p:cNvSpPr/>
              <p:nvPr/>
            </p:nvSpPr>
            <p:spPr>
              <a:xfrm>
                <a:off x="6435541" y="3356209"/>
                <a:ext cx="87716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kern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大鸿胪</a:t>
                </a:r>
                <a:endParaRPr lang="zh-CN" altLang="en-US"/>
              </a:p>
            </p:txBody>
          </p:sp>
        </p:grpSp>
        <p:grpSp>
          <p:nvGrpSpPr>
            <p:cNvPr id="77" name="组合 76"/>
            <p:cNvGrpSpPr/>
            <p:nvPr/>
          </p:nvGrpSpPr>
          <p:grpSpPr>
            <a:xfrm>
              <a:off x="5318869" y="4095256"/>
              <a:ext cx="1594454" cy="459405"/>
              <a:chOff x="5572634" y="2184400"/>
              <a:chExt cx="1594454" cy="459405"/>
            </a:xfrm>
          </p:grpSpPr>
          <p:sp>
            <p:nvSpPr>
              <p:cNvPr id="78" name="矩形 77"/>
              <p:cNvSpPr/>
              <p:nvPr/>
            </p:nvSpPr>
            <p:spPr>
              <a:xfrm>
                <a:off x="5597428" y="2236373"/>
                <a:ext cx="156966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zh-CN" kern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管理</a:t>
                </a:r>
                <a:r>
                  <a:rPr lang="zh-CN" altLang="zh-CN" ker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民族</a:t>
                </a:r>
                <a:r>
                  <a:rPr lang="zh-CN" altLang="zh-CN" kern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事务</a:t>
                </a:r>
                <a:endParaRPr lang="zh-CN" altLang="en-US"/>
              </a:p>
            </p:txBody>
          </p:sp>
          <p:sp>
            <p:nvSpPr>
              <p:cNvPr id="79" name="圆角矩形 78"/>
              <p:cNvSpPr/>
              <p:nvPr/>
            </p:nvSpPr>
            <p:spPr>
              <a:xfrm>
                <a:off x="5572634" y="2184400"/>
                <a:ext cx="1580653" cy="459405"/>
              </a:xfrm>
              <a:prstGeom prst="roundRect">
                <a:avLst/>
              </a:prstGeom>
              <a:noFill/>
              <a:ln>
                <a:solidFill>
                  <a:srgbClr val="F0A9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右箭头 43"/>
            <p:cNvSpPr/>
            <p:nvPr/>
          </p:nvSpPr>
          <p:spPr>
            <a:xfrm rot="5400000" flipV="1">
              <a:off x="5944603" y="3178661"/>
              <a:ext cx="335506" cy="266771"/>
            </a:xfrm>
            <a:prstGeom prst="rightArrow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等腰三角形 81"/>
            <p:cNvSpPr/>
            <p:nvPr/>
          </p:nvSpPr>
          <p:spPr>
            <a:xfrm flipV="1">
              <a:off x="6019957" y="3903617"/>
              <a:ext cx="184797" cy="180975"/>
            </a:xfrm>
            <a:prstGeom prst="triangle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836841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5" name="组合 54"/>
          <p:cNvGrpSpPr/>
          <p:nvPr/>
        </p:nvGrpSpPr>
        <p:grpSpPr>
          <a:xfrm>
            <a:off x="509286" y="2393496"/>
            <a:ext cx="1875242" cy="595998"/>
            <a:chOff x="1122744" y="2254596"/>
            <a:chExt cx="1875242" cy="595998"/>
          </a:xfrm>
        </p:grpSpPr>
        <p:grpSp>
          <p:nvGrpSpPr>
            <p:cNvPr id="56" name="组合 55"/>
            <p:cNvGrpSpPr/>
            <p:nvPr/>
          </p:nvGrpSpPr>
          <p:grpSpPr>
            <a:xfrm>
              <a:off x="1122744" y="2254596"/>
              <a:ext cx="1875242" cy="595998"/>
              <a:chOff x="1267572" y="2595373"/>
              <a:chExt cx="1950190" cy="462988"/>
            </a:xfrm>
          </p:grpSpPr>
          <p:sp>
            <p:nvSpPr>
              <p:cNvPr id="58" name="五边形 57"/>
              <p:cNvSpPr/>
              <p:nvPr/>
            </p:nvSpPr>
            <p:spPr>
              <a:xfrm>
                <a:off x="1580218" y="2595374"/>
                <a:ext cx="1637544" cy="462987"/>
              </a:xfrm>
              <a:prstGeom prst="homePlate">
                <a:avLst/>
              </a:prstGeom>
              <a:solidFill>
                <a:srgbClr val="9F918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圆角矩形 58"/>
              <p:cNvSpPr/>
              <p:nvPr/>
            </p:nvSpPr>
            <p:spPr>
              <a:xfrm>
                <a:off x="1267572" y="2595373"/>
                <a:ext cx="942663" cy="462987"/>
              </a:xfrm>
              <a:prstGeom prst="roundRect">
                <a:avLst>
                  <a:gd name="adj" fmla="val 50000"/>
                </a:avLst>
              </a:prstGeom>
              <a:solidFill>
                <a:srgbClr val="9F918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7" name="矩形 56"/>
            <p:cNvSpPr/>
            <p:nvPr/>
          </p:nvSpPr>
          <p:spPr>
            <a:xfrm>
              <a:off x="1267198" y="233333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400" ker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中央设官</a:t>
              </a:r>
              <a:endParaRPr lang="zh-CN" altLang="en-US" sz="24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sp>
        <p:nvSpPr>
          <p:cNvPr id="66" name="圆角矩形 65"/>
          <p:cNvSpPr/>
          <p:nvPr/>
        </p:nvSpPr>
        <p:spPr>
          <a:xfrm>
            <a:off x="2069512" y="1736202"/>
            <a:ext cx="8625496" cy="3576577"/>
          </a:xfrm>
          <a:prstGeom prst="roundRect">
            <a:avLst>
              <a:gd name="adj" fmla="val 2609"/>
            </a:avLst>
          </a:prstGeom>
          <a:solidFill>
            <a:srgbClr val="FFE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2" name="直接箭头连接符 51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199142" y="5814485"/>
            <a:ext cx="603592" cy="603592"/>
          </a:xfrm>
          <a:prstGeom prst="ellipse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7" name="椭圆 6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253288" y="5939891"/>
            <a:ext cx="495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汉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3685838" y="5922043"/>
            <a:ext cx="495300" cy="388476"/>
            <a:chOff x="3685838" y="5956763"/>
            <a:chExt cx="495300" cy="388476"/>
          </a:xfrm>
        </p:grpSpPr>
        <p:sp>
          <p:nvSpPr>
            <p:cNvPr id="13" name="椭圆 12"/>
            <p:cNvSpPr/>
            <p:nvPr/>
          </p:nvSpPr>
          <p:spPr>
            <a:xfrm>
              <a:off x="3738172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6858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18388" y="5922043"/>
            <a:ext cx="495300" cy="388476"/>
            <a:chOff x="5118388" y="5956763"/>
            <a:chExt cx="495300" cy="388476"/>
          </a:xfrm>
        </p:grpSpPr>
        <p:sp>
          <p:nvSpPr>
            <p:cNvPr id="16" name="椭圆 15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50938" y="5922043"/>
            <a:ext cx="495300" cy="388476"/>
            <a:chOff x="6550938" y="5956763"/>
            <a:chExt cx="495300" cy="388476"/>
          </a:xfrm>
        </p:grpSpPr>
        <p:sp>
          <p:nvSpPr>
            <p:cNvPr id="19" name="椭圆 18"/>
            <p:cNvSpPr/>
            <p:nvPr/>
          </p:nvSpPr>
          <p:spPr>
            <a:xfrm>
              <a:off x="6604744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5509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983488" y="5922043"/>
            <a:ext cx="495300" cy="388476"/>
            <a:chOff x="7983488" y="5956763"/>
            <a:chExt cx="495300" cy="388476"/>
          </a:xfrm>
        </p:grpSpPr>
        <p:sp>
          <p:nvSpPr>
            <p:cNvPr id="22" name="椭圆 21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416038" y="5922043"/>
            <a:ext cx="495300" cy="388476"/>
            <a:chOff x="9416038" y="5956763"/>
            <a:chExt cx="495300" cy="388476"/>
          </a:xfrm>
        </p:grpSpPr>
        <p:sp>
          <p:nvSpPr>
            <p:cNvPr id="25" name="椭圆 24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8" name="椭圆 27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53" name="圆角矩形 52"/>
          <p:cNvSpPr/>
          <p:nvPr/>
        </p:nvSpPr>
        <p:spPr>
          <a:xfrm flipH="1">
            <a:off x="10800039" y="1736202"/>
            <a:ext cx="986073" cy="3576577"/>
          </a:xfrm>
          <a:prstGeom prst="roundRect">
            <a:avLst>
              <a:gd name="adj" fmla="val 13173"/>
            </a:avLst>
          </a:prstGeom>
          <a:solidFill>
            <a:srgbClr val="FA7384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文本框 59"/>
          <p:cNvSpPr txBox="1"/>
          <p:nvPr/>
        </p:nvSpPr>
        <p:spPr>
          <a:xfrm>
            <a:off x="10928998" y="2467620"/>
            <a:ext cx="738664" cy="19973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360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民族关系</a:t>
            </a:r>
            <a:endParaRPr lang="zh-CN" altLang="en-US" sz="360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454326" y="2337103"/>
            <a:ext cx="461665" cy="2374773"/>
            <a:chOff x="4628572" y="2048689"/>
            <a:chExt cx="461665" cy="2374773"/>
          </a:xfrm>
        </p:grpSpPr>
        <p:sp>
          <p:nvSpPr>
            <p:cNvPr id="2" name="圆角矩形 1"/>
            <p:cNvSpPr/>
            <p:nvPr/>
          </p:nvSpPr>
          <p:spPr>
            <a:xfrm>
              <a:off x="4663493" y="2048689"/>
              <a:ext cx="397612" cy="2374773"/>
            </a:xfrm>
            <a:prstGeom prst="roundRect">
              <a:avLst>
                <a:gd name="adj" fmla="val 50000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4628572" y="2151162"/>
              <a:ext cx="461665" cy="2169825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Times New Roman" panose="02020603050405020304" pitchFamily="18" charset="0"/>
                </a:rPr>
                <a:t>军事打击和行政管辖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09286" y="4026336"/>
            <a:ext cx="1875242" cy="595998"/>
            <a:chOff x="1122744" y="2254596"/>
            <a:chExt cx="1875242" cy="595998"/>
          </a:xfrm>
        </p:grpSpPr>
        <p:grpSp>
          <p:nvGrpSpPr>
            <p:cNvPr id="62" name="组合 61"/>
            <p:cNvGrpSpPr/>
            <p:nvPr/>
          </p:nvGrpSpPr>
          <p:grpSpPr>
            <a:xfrm>
              <a:off x="1122744" y="2254596"/>
              <a:ext cx="1875242" cy="595998"/>
              <a:chOff x="1267572" y="2595373"/>
              <a:chExt cx="1950190" cy="462988"/>
            </a:xfrm>
          </p:grpSpPr>
          <p:sp>
            <p:nvSpPr>
              <p:cNvPr id="64" name="五边形 63"/>
              <p:cNvSpPr/>
              <p:nvPr/>
            </p:nvSpPr>
            <p:spPr>
              <a:xfrm>
                <a:off x="1580218" y="2595374"/>
                <a:ext cx="1637544" cy="462987"/>
              </a:xfrm>
              <a:prstGeom prst="homePlat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圆角矩形 64"/>
              <p:cNvSpPr/>
              <p:nvPr/>
            </p:nvSpPr>
            <p:spPr>
              <a:xfrm>
                <a:off x="1267572" y="2595373"/>
                <a:ext cx="942663" cy="462987"/>
              </a:xfrm>
              <a:prstGeom prst="roundRect">
                <a:avLst>
                  <a:gd name="adj" fmla="val 50000"/>
                </a:avLst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3" name="矩形 62"/>
            <p:cNvSpPr/>
            <p:nvPr/>
          </p:nvSpPr>
          <p:spPr>
            <a:xfrm>
              <a:off x="1267198" y="233333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边疆管理</a:t>
              </a:r>
              <a:endParaRPr lang="zh-CN" altLang="en-US" sz="24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sp>
        <p:nvSpPr>
          <p:cNvPr id="71" name="文本框 70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汉朝时期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610626" y="2153938"/>
            <a:ext cx="4265963" cy="378537"/>
            <a:chOff x="3610626" y="2153938"/>
            <a:chExt cx="4265963" cy="378537"/>
          </a:xfrm>
        </p:grpSpPr>
        <p:sp>
          <p:nvSpPr>
            <p:cNvPr id="31" name="矩形 30"/>
            <p:cNvSpPr/>
            <p:nvPr/>
          </p:nvSpPr>
          <p:spPr>
            <a:xfrm>
              <a:off x="4614157" y="2181349"/>
              <a:ext cx="326243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和亲</a:t>
              </a:r>
              <a:r>
                <a:rPr lang="zh-CN" altLang="en-US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→</a:t>
              </a:r>
              <a:r>
                <a:rPr lang="zh-CN" altLang="en-US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攻打匈奴→</a:t>
              </a:r>
              <a:r>
                <a:rPr lang="zh-CN" altLang="en-US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匈奴被迫西迁。</a:t>
              </a:r>
              <a:endParaRPr lang="en-US" altLang="zh-CN" sz="16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10626" y="2153938"/>
              <a:ext cx="901700" cy="378537"/>
              <a:chOff x="3816283" y="2386688"/>
              <a:chExt cx="901700" cy="378537"/>
            </a:xfrm>
          </p:grpSpPr>
          <p:sp>
            <p:nvSpPr>
              <p:cNvPr id="9" name="圆角矩形 8"/>
              <p:cNvSpPr/>
              <p:nvPr/>
            </p:nvSpPr>
            <p:spPr>
              <a:xfrm>
                <a:off x="3816283" y="2386688"/>
                <a:ext cx="901700" cy="365965"/>
              </a:xfrm>
              <a:prstGeom prst="roundRect">
                <a:avLst>
                  <a:gd name="adj" fmla="val 20137"/>
                </a:avLst>
              </a:prstGeom>
              <a:solidFill>
                <a:srgbClr val="FA7384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3945452" y="2416412"/>
                <a:ext cx="646331" cy="3488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ts val="2000"/>
                  </a:lnSpc>
                  <a:spcAft>
                    <a:spcPct val="0"/>
                  </a:spcAft>
                </a:pPr>
                <a:r>
                  <a:rPr lang="zh-CN" altLang="zh-CN" ker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北面</a:t>
                </a:r>
                <a:endParaRPr lang="zh-CN" altLang="zh-CN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3610626" y="2801497"/>
            <a:ext cx="6875545" cy="634020"/>
            <a:chOff x="3610626" y="2801497"/>
            <a:chExt cx="6875545" cy="634020"/>
          </a:xfrm>
        </p:grpSpPr>
        <p:sp>
          <p:nvSpPr>
            <p:cNvPr id="10" name="矩形 9"/>
            <p:cNvSpPr/>
            <p:nvPr/>
          </p:nvSpPr>
          <p:spPr>
            <a:xfrm>
              <a:off x="4614157" y="2801497"/>
              <a:ext cx="5872014" cy="634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河西四郡</a:t>
              </a:r>
              <a:r>
                <a:rPr lang="zh-CN" altLang="en-US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；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西域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都护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府</a:t>
              </a:r>
              <a:r>
                <a:rPr lang="zh-CN" altLang="en-US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；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护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羌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校尉</a:t>
              </a:r>
              <a:r>
                <a:rPr lang="zh-CN" altLang="en-US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；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武都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、陇西、阴平三郡，置十三氐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道</a:t>
              </a:r>
              <a:r>
                <a:rPr lang="zh-CN" altLang="en-US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；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牂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牁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郡。</a:t>
              </a:r>
              <a:endParaRPr lang="zh-CN" altLang="zh-CN" sz="1600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3610626" y="2914377"/>
              <a:ext cx="901700" cy="378537"/>
              <a:chOff x="3816283" y="2386688"/>
              <a:chExt cx="901700" cy="378537"/>
            </a:xfrm>
          </p:grpSpPr>
          <p:sp>
            <p:nvSpPr>
              <p:cNvPr id="68" name="圆角矩形 67"/>
              <p:cNvSpPr/>
              <p:nvPr/>
            </p:nvSpPr>
            <p:spPr>
              <a:xfrm>
                <a:off x="3816283" y="2386688"/>
                <a:ext cx="901700" cy="365965"/>
              </a:xfrm>
              <a:prstGeom prst="roundRect">
                <a:avLst>
                  <a:gd name="adj" fmla="val 20137"/>
                </a:avLst>
              </a:prstGeom>
              <a:solidFill>
                <a:srgbClr val="FA7384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矩形 68"/>
              <p:cNvSpPr/>
              <p:nvPr/>
            </p:nvSpPr>
            <p:spPr>
              <a:xfrm>
                <a:off x="3945451" y="2416412"/>
                <a:ext cx="646332" cy="3488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ts val="2000"/>
                  </a:lnSpc>
                  <a:spcAft>
                    <a:spcPct val="0"/>
                  </a:spcAft>
                </a:pPr>
                <a:r>
                  <a:rPr lang="zh-CN" altLang="en-US" ker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西</a:t>
                </a:r>
                <a:r>
                  <a:rPr lang="zh-CN" altLang="zh-CN" kern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面</a:t>
                </a:r>
                <a:endParaRPr lang="zh-CN" altLang="zh-CN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3610626" y="3674816"/>
            <a:ext cx="5662523" cy="393789"/>
            <a:chOff x="3610626" y="3674816"/>
            <a:chExt cx="5662523" cy="393789"/>
          </a:xfrm>
        </p:grpSpPr>
        <p:sp>
          <p:nvSpPr>
            <p:cNvPr id="33" name="矩形 32"/>
            <p:cNvSpPr/>
            <p:nvPr/>
          </p:nvSpPr>
          <p:spPr>
            <a:xfrm>
              <a:off x="4614157" y="3719792"/>
              <a:ext cx="4658992" cy="3488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设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乌桓校尉</a:t>
              </a:r>
              <a:r>
                <a:rPr lang="zh-CN" altLang="en-US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；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乐浪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、玄菟、真番、临屯四郡。</a:t>
              </a:r>
              <a:endParaRPr lang="zh-CN" altLang="zh-CN" sz="1600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grpSp>
          <p:nvGrpSpPr>
            <p:cNvPr id="70" name="组合 69"/>
            <p:cNvGrpSpPr/>
            <p:nvPr/>
          </p:nvGrpSpPr>
          <p:grpSpPr>
            <a:xfrm>
              <a:off x="3610626" y="3674816"/>
              <a:ext cx="901700" cy="378537"/>
              <a:chOff x="3816283" y="2386688"/>
              <a:chExt cx="901700" cy="378537"/>
            </a:xfrm>
          </p:grpSpPr>
          <p:sp>
            <p:nvSpPr>
              <p:cNvPr id="75" name="圆角矩形 74"/>
              <p:cNvSpPr/>
              <p:nvPr/>
            </p:nvSpPr>
            <p:spPr>
              <a:xfrm>
                <a:off x="3816283" y="2386688"/>
                <a:ext cx="901700" cy="365965"/>
              </a:xfrm>
              <a:prstGeom prst="roundRect">
                <a:avLst>
                  <a:gd name="adj" fmla="val 20137"/>
                </a:avLst>
              </a:prstGeom>
              <a:solidFill>
                <a:srgbClr val="FA7384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矩形 79"/>
              <p:cNvSpPr/>
              <p:nvPr/>
            </p:nvSpPr>
            <p:spPr>
              <a:xfrm>
                <a:off x="3945451" y="2416412"/>
                <a:ext cx="646332" cy="3488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ts val="2000"/>
                  </a:lnSpc>
                  <a:spcAft>
                    <a:spcPct val="0"/>
                  </a:spcAft>
                </a:pPr>
                <a:r>
                  <a:rPr lang="zh-CN" altLang="en-US" kern="10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东北</a:t>
                </a:r>
                <a:endParaRPr lang="zh-CN" altLang="zh-CN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3610626" y="4435255"/>
            <a:ext cx="3855594" cy="378537"/>
            <a:chOff x="3610626" y="4435255"/>
            <a:chExt cx="3855594" cy="378537"/>
          </a:xfrm>
        </p:grpSpPr>
        <p:sp>
          <p:nvSpPr>
            <p:cNvPr id="34" name="矩形 33"/>
            <p:cNvSpPr/>
            <p:nvPr/>
          </p:nvSpPr>
          <p:spPr>
            <a:xfrm>
              <a:off x="4614157" y="4461047"/>
              <a:ext cx="2852063" cy="3488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灭南越，重新设置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郡县管理。</a:t>
              </a:r>
              <a:endParaRPr lang="zh-CN" altLang="zh-CN" sz="1600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3610626" y="4435255"/>
              <a:ext cx="901700" cy="378537"/>
              <a:chOff x="3816283" y="2386688"/>
              <a:chExt cx="901700" cy="378537"/>
            </a:xfrm>
          </p:grpSpPr>
          <p:sp>
            <p:nvSpPr>
              <p:cNvPr id="82" name="圆角矩形 81"/>
              <p:cNvSpPr/>
              <p:nvPr/>
            </p:nvSpPr>
            <p:spPr>
              <a:xfrm>
                <a:off x="3816283" y="2386688"/>
                <a:ext cx="901700" cy="365965"/>
              </a:xfrm>
              <a:prstGeom prst="roundRect">
                <a:avLst>
                  <a:gd name="adj" fmla="val 20137"/>
                </a:avLst>
              </a:prstGeom>
              <a:solidFill>
                <a:srgbClr val="FA7384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矩形 82"/>
              <p:cNvSpPr/>
              <p:nvPr/>
            </p:nvSpPr>
            <p:spPr>
              <a:xfrm>
                <a:off x="3945452" y="2416412"/>
                <a:ext cx="646332" cy="3488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ts val="2000"/>
                  </a:lnSpc>
                  <a:spcAft>
                    <a:spcPct val="0"/>
                  </a:spcAft>
                </a:pPr>
                <a:r>
                  <a:rPr lang="zh-CN" altLang="en-US" kern="10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南面</a:t>
                </a:r>
                <a:endParaRPr lang="zh-CN" altLang="zh-CN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7753197" y="4210687"/>
            <a:ext cx="2928392" cy="1471754"/>
            <a:chOff x="7766616" y="295176"/>
            <a:chExt cx="2928392" cy="1471754"/>
          </a:xfrm>
        </p:grpSpPr>
        <p:sp>
          <p:nvSpPr>
            <p:cNvPr id="95" name="圆角矩形 94"/>
            <p:cNvSpPr/>
            <p:nvPr/>
          </p:nvSpPr>
          <p:spPr>
            <a:xfrm>
              <a:off x="7766616" y="636631"/>
              <a:ext cx="2732974" cy="1130299"/>
            </a:xfrm>
            <a:prstGeom prst="roundRect">
              <a:avLst/>
            </a:prstGeom>
            <a:solidFill>
              <a:srgbClr val="ED83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7861632" y="295176"/>
              <a:ext cx="544010" cy="544010"/>
              <a:chOff x="7861632" y="295176"/>
              <a:chExt cx="544010" cy="544010"/>
            </a:xfrm>
          </p:grpSpPr>
          <p:sp>
            <p:nvSpPr>
              <p:cNvPr id="107" name="椭圆 106"/>
              <p:cNvSpPr/>
              <p:nvPr/>
            </p:nvSpPr>
            <p:spPr>
              <a:xfrm>
                <a:off x="786163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8" name="文本框 107"/>
              <p:cNvSpPr txBox="1"/>
              <p:nvPr/>
            </p:nvSpPr>
            <p:spPr>
              <a:xfrm>
                <a:off x="786163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学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97" name="组合 96"/>
            <p:cNvGrpSpPr/>
            <p:nvPr/>
          </p:nvGrpSpPr>
          <p:grpSpPr>
            <a:xfrm>
              <a:off x="8415287" y="295176"/>
              <a:ext cx="544010" cy="544010"/>
              <a:chOff x="8558042" y="295176"/>
              <a:chExt cx="544010" cy="544010"/>
            </a:xfrm>
          </p:grpSpPr>
          <p:sp>
            <p:nvSpPr>
              <p:cNvPr id="105" name="椭圆 104"/>
              <p:cNvSpPr/>
              <p:nvPr/>
            </p:nvSpPr>
            <p:spPr>
              <a:xfrm>
                <a:off x="855804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文本框 105"/>
              <p:cNvSpPr txBox="1"/>
              <p:nvPr/>
            </p:nvSpPr>
            <p:spPr>
              <a:xfrm>
                <a:off x="855804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霸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98" name="组合 97"/>
            <p:cNvGrpSpPr/>
            <p:nvPr/>
          </p:nvGrpSpPr>
          <p:grpSpPr>
            <a:xfrm>
              <a:off x="8968942" y="295176"/>
              <a:ext cx="544010" cy="544010"/>
              <a:chOff x="9254452" y="295176"/>
              <a:chExt cx="544010" cy="544010"/>
            </a:xfrm>
          </p:grpSpPr>
          <p:sp>
            <p:nvSpPr>
              <p:cNvPr id="103" name="椭圆 102"/>
              <p:cNvSpPr/>
              <p:nvPr/>
            </p:nvSpPr>
            <p:spPr>
              <a:xfrm>
                <a:off x="925445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文本框 103"/>
              <p:cNvSpPr txBox="1"/>
              <p:nvPr/>
            </p:nvSpPr>
            <p:spPr>
              <a:xfrm>
                <a:off x="925445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笔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99" name="组合 98"/>
            <p:cNvGrpSpPr/>
            <p:nvPr/>
          </p:nvGrpSpPr>
          <p:grpSpPr>
            <a:xfrm>
              <a:off x="9522598" y="295176"/>
              <a:ext cx="544010" cy="544010"/>
              <a:chOff x="9950862" y="295176"/>
              <a:chExt cx="544010" cy="544010"/>
            </a:xfrm>
          </p:grpSpPr>
          <p:sp>
            <p:nvSpPr>
              <p:cNvPr id="101" name="椭圆 100"/>
              <p:cNvSpPr/>
              <p:nvPr/>
            </p:nvSpPr>
            <p:spPr>
              <a:xfrm>
                <a:off x="995086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文本框 101"/>
              <p:cNvSpPr txBox="1"/>
              <p:nvPr/>
            </p:nvSpPr>
            <p:spPr>
              <a:xfrm>
                <a:off x="995086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记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sp>
          <p:nvSpPr>
            <p:cNvPr id="100" name="矩形 99"/>
            <p:cNvSpPr/>
            <p:nvPr/>
          </p:nvSpPr>
          <p:spPr>
            <a:xfrm>
              <a:off x="7898186" y="866301"/>
              <a:ext cx="2796822" cy="7181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1.</a:t>
              </a:r>
              <a:r>
                <a:rPr lang="zh-CN" altLang="en-US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北方</a:t>
              </a:r>
              <a:r>
                <a:rPr lang="zh-CN" altLang="en-US" sz="16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边境战争不断。</a:t>
              </a:r>
              <a:endParaRPr lang="en-US" altLang="zh-CN" sz="1600" ker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2.</a:t>
              </a:r>
              <a:r>
                <a:rPr lang="zh-CN" altLang="en-US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西部</a:t>
              </a:r>
              <a:r>
                <a:rPr lang="zh-CN" altLang="en-US" sz="16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的贸易和交流频繁。</a:t>
              </a:r>
              <a:endParaRPr lang="en-US" altLang="zh-CN" sz="1600" ker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94760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  <p:cond evt="onBegin" delay="0">
                          <p:tn val="19"/>
                        </p:cond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  <p:cond evt="onBegin" delay="0">
                          <p:tn val="25"/>
                        </p:cond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  <p:cond evt="onBegin" delay="0">
                          <p:tn val="31"/>
                        </p:cond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5" name="组合 54"/>
          <p:cNvGrpSpPr/>
          <p:nvPr/>
        </p:nvGrpSpPr>
        <p:grpSpPr>
          <a:xfrm>
            <a:off x="509286" y="2393496"/>
            <a:ext cx="1875242" cy="595998"/>
            <a:chOff x="1122744" y="2254596"/>
            <a:chExt cx="1875242" cy="595998"/>
          </a:xfrm>
        </p:grpSpPr>
        <p:grpSp>
          <p:nvGrpSpPr>
            <p:cNvPr id="56" name="组合 55"/>
            <p:cNvGrpSpPr/>
            <p:nvPr/>
          </p:nvGrpSpPr>
          <p:grpSpPr>
            <a:xfrm>
              <a:off x="1122744" y="2254596"/>
              <a:ext cx="1875242" cy="595998"/>
              <a:chOff x="1267572" y="2595373"/>
              <a:chExt cx="1950190" cy="462988"/>
            </a:xfrm>
          </p:grpSpPr>
          <p:sp>
            <p:nvSpPr>
              <p:cNvPr id="58" name="五边形 57"/>
              <p:cNvSpPr/>
              <p:nvPr/>
            </p:nvSpPr>
            <p:spPr>
              <a:xfrm>
                <a:off x="1580218" y="2595374"/>
                <a:ext cx="1637544" cy="462987"/>
              </a:xfrm>
              <a:prstGeom prst="homePlate">
                <a:avLst/>
              </a:prstGeom>
              <a:solidFill>
                <a:srgbClr val="9F918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圆角矩形 58"/>
              <p:cNvSpPr/>
              <p:nvPr/>
            </p:nvSpPr>
            <p:spPr>
              <a:xfrm>
                <a:off x="1267572" y="2595373"/>
                <a:ext cx="942663" cy="462987"/>
              </a:xfrm>
              <a:prstGeom prst="roundRect">
                <a:avLst>
                  <a:gd name="adj" fmla="val 50000"/>
                </a:avLst>
              </a:prstGeom>
              <a:solidFill>
                <a:srgbClr val="9F918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7" name="矩形 56"/>
            <p:cNvSpPr/>
            <p:nvPr/>
          </p:nvSpPr>
          <p:spPr>
            <a:xfrm>
              <a:off x="1267198" y="233333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400" ker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中央设官</a:t>
              </a:r>
              <a:endParaRPr lang="zh-CN" altLang="en-US" sz="24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sp>
        <p:nvSpPr>
          <p:cNvPr id="67" name="圆角矩形 66"/>
          <p:cNvSpPr/>
          <p:nvPr/>
        </p:nvSpPr>
        <p:spPr>
          <a:xfrm>
            <a:off x="2069512" y="1736202"/>
            <a:ext cx="8625496" cy="3576577"/>
          </a:xfrm>
          <a:prstGeom prst="roundRect">
            <a:avLst>
              <a:gd name="adj" fmla="val 2609"/>
            </a:avLst>
          </a:prstGeom>
          <a:solidFill>
            <a:srgbClr val="FFE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2" name="直接箭头连接符 51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199142" y="5814485"/>
            <a:ext cx="603592" cy="603592"/>
          </a:xfrm>
          <a:prstGeom prst="ellipse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7" name="椭圆 6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253288" y="5939891"/>
            <a:ext cx="495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汉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3685838" y="5922043"/>
            <a:ext cx="495300" cy="388476"/>
            <a:chOff x="3685838" y="5956763"/>
            <a:chExt cx="495300" cy="388476"/>
          </a:xfrm>
        </p:grpSpPr>
        <p:sp>
          <p:nvSpPr>
            <p:cNvPr id="13" name="椭圆 12"/>
            <p:cNvSpPr/>
            <p:nvPr/>
          </p:nvSpPr>
          <p:spPr>
            <a:xfrm>
              <a:off x="3738172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6858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18388" y="5922043"/>
            <a:ext cx="495300" cy="388476"/>
            <a:chOff x="5118388" y="5956763"/>
            <a:chExt cx="495300" cy="388476"/>
          </a:xfrm>
        </p:grpSpPr>
        <p:sp>
          <p:nvSpPr>
            <p:cNvPr id="16" name="椭圆 15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50938" y="5922043"/>
            <a:ext cx="495300" cy="388476"/>
            <a:chOff x="6550938" y="5956763"/>
            <a:chExt cx="495300" cy="388476"/>
          </a:xfrm>
        </p:grpSpPr>
        <p:sp>
          <p:nvSpPr>
            <p:cNvPr id="19" name="椭圆 18"/>
            <p:cNvSpPr/>
            <p:nvPr/>
          </p:nvSpPr>
          <p:spPr>
            <a:xfrm>
              <a:off x="6604744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5509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983488" y="5922043"/>
            <a:ext cx="495300" cy="388476"/>
            <a:chOff x="7983488" y="5956763"/>
            <a:chExt cx="495300" cy="388476"/>
          </a:xfrm>
        </p:grpSpPr>
        <p:sp>
          <p:nvSpPr>
            <p:cNvPr id="22" name="椭圆 21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416038" y="5922043"/>
            <a:ext cx="495300" cy="388476"/>
            <a:chOff x="9416038" y="5956763"/>
            <a:chExt cx="495300" cy="388476"/>
          </a:xfrm>
        </p:grpSpPr>
        <p:sp>
          <p:nvSpPr>
            <p:cNvPr id="25" name="椭圆 24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8" name="椭圆 27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汉朝时期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sp>
        <p:nvSpPr>
          <p:cNvPr id="53" name="圆角矩形 52"/>
          <p:cNvSpPr/>
          <p:nvPr/>
        </p:nvSpPr>
        <p:spPr>
          <a:xfrm flipH="1">
            <a:off x="10800039" y="1736202"/>
            <a:ext cx="986073" cy="3576577"/>
          </a:xfrm>
          <a:prstGeom prst="roundRect">
            <a:avLst>
              <a:gd name="adj" fmla="val 13173"/>
            </a:avLst>
          </a:prstGeom>
          <a:solidFill>
            <a:srgbClr val="FA7384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文本框 59"/>
          <p:cNvSpPr txBox="1"/>
          <p:nvPr/>
        </p:nvSpPr>
        <p:spPr>
          <a:xfrm>
            <a:off x="10928998" y="2467620"/>
            <a:ext cx="738664" cy="19973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360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民族关系</a:t>
            </a:r>
            <a:endParaRPr lang="zh-CN" altLang="en-US" sz="360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454326" y="2337103"/>
            <a:ext cx="461665" cy="2374773"/>
            <a:chOff x="4628572" y="2048689"/>
            <a:chExt cx="461665" cy="2374773"/>
          </a:xfrm>
        </p:grpSpPr>
        <p:sp>
          <p:nvSpPr>
            <p:cNvPr id="2" name="圆角矩形 1"/>
            <p:cNvSpPr/>
            <p:nvPr/>
          </p:nvSpPr>
          <p:spPr>
            <a:xfrm>
              <a:off x="4663493" y="2048689"/>
              <a:ext cx="397612" cy="2374773"/>
            </a:xfrm>
            <a:prstGeom prst="roundRect">
              <a:avLst>
                <a:gd name="adj" fmla="val 50000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4628572" y="2151162"/>
              <a:ext cx="461665" cy="2169825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屯垦戍边与经济开发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09286" y="4026336"/>
            <a:ext cx="1875242" cy="595998"/>
            <a:chOff x="1122744" y="2254596"/>
            <a:chExt cx="1875242" cy="595998"/>
          </a:xfrm>
        </p:grpSpPr>
        <p:grpSp>
          <p:nvGrpSpPr>
            <p:cNvPr id="62" name="组合 61"/>
            <p:cNvGrpSpPr/>
            <p:nvPr/>
          </p:nvGrpSpPr>
          <p:grpSpPr>
            <a:xfrm>
              <a:off x="1122744" y="2254596"/>
              <a:ext cx="1875242" cy="595998"/>
              <a:chOff x="1267572" y="2595373"/>
              <a:chExt cx="1950190" cy="462988"/>
            </a:xfrm>
          </p:grpSpPr>
          <p:sp>
            <p:nvSpPr>
              <p:cNvPr id="64" name="五边形 63"/>
              <p:cNvSpPr/>
              <p:nvPr/>
            </p:nvSpPr>
            <p:spPr>
              <a:xfrm>
                <a:off x="1580218" y="2595374"/>
                <a:ext cx="1637544" cy="462987"/>
              </a:xfrm>
              <a:prstGeom prst="homePlat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圆角矩形 64"/>
              <p:cNvSpPr/>
              <p:nvPr/>
            </p:nvSpPr>
            <p:spPr>
              <a:xfrm>
                <a:off x="1267572" y="2595373"/>
                <a:ext cx="942663" cy="462987"/>
              </a:xfrm>
              <a:prstGeom prst="roundRect">
                <a:avLst>
                  <a:gd name="adj" fmla="val 50000"/>
                </a:avLst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3" name="矩形 62"/>
            <p:cNvSpPr/>
            <p:nvPr/>
          </p:nvSpPr>
          <p:spPr>
            <a:xfrm>
              <a:off x="1267198" y="233333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边疆管理</a:t>
              </a:r>
              <a:endParaRPr lang="zh-CN" altLang="en-US" sz="24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624150" y="3396468"/>
            <a:ext cx="2463287" cy="1081266"/>
            <a:chOff x="3624150" y="3396468"/>
            <a:chExt cx="2463287" cy="1081266"/>
          </a:xfrm>
        </p:grpSpPr>
        <p:sp>
          <p:nvSpPr>
            <p:cNvPr id="47" name="curved-up-arrow_20901"/>
            <p:cNvSpPr>
              <a:spLocks noChangeAspect="1"/>
            </p:cNvSpPr>
            <p:nvPr/>
          </p:nvSpPr>
          <p:spPr bwMode="auto">
            <a:xfrm rot="5400000" flipH="1" flipV="1">
              <a:off x="5526164" y="3348056"/>
              <a:ext cx="512861" cy="609685"/>
            </a:xfrm>
            <a:custGeom>
              <a:gdLst>
                <a:gd name="T0" fmla="*/ 1363 w 1738"/>
                <a:gd name="T1" fmla="*/ 606 h 2069"/>
                <a:gd name="T2" fmla="*/ 1738 w 1738"/>
                <a:gd name="T3" fmla="*/ 606 h 2069"/>
                <a:gd name="T4" fmla="*/ 1133 w 1738"/>
                <a:gd name="T5" fmla="*/ 0 h 2069"/>
                <a:gd name="T6" fmla="*/ 527 w 1738"/>
                <a:gd name="T7" fmla="*/ 606 h 2069"/>
                <a:gd name="T8" fmla="*/ 907 w 1738"/>
                <a:gd name="T9" fmla="*/ 606 h 2069"/>
                <a:gd name="T10" fmla="*/ 0 w 1738"/>
                <a:gd name="T11" fmla="*/ 2036 h 2069"/>
                <a:gd name="T12" fmla="*/ 228 w 1738"/>
                <a:gd name="T13" fmla="*/ 2069 h 2069"/>
                <a:gd name="T14" fmla="*/ 1363 w 1738"/>
                <a:gd name="T15" fmla="*/ 606 h 206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38" h="2069">
                  <a:moveTo>
                    <a:pt x="1363" y="606"/>
                  </a:moveTo>
                  <a:lnTo>
                    <a:pt x="1738" y="606"/>
                  </a:lnTo>
                  <a:lnTo>
                    <a:pt x="1133" y="0"/>
                  </a:lnTo>
                  <a:lnTo>
                    <a:pt x="527" y="606"/>
                  </a:lnTo>
                  <a:lnTo>
                    <a:pt x="907" y="606"/>
                  </a:lnTo>
                  <a:cubicBezTo>
                    <a:pt x="854" y="1319"/>
                    <a:pt x="482" y="1896"/>
                    <a:pt x="0" y="2036"/>
                  </a:cubicBezTo>
                  <a:cubicBezTo>
                    <a:pt x="74" y="2057"/>
                    <a:pt x="150" y="2069"/>
                    <a:pt x="228" y="2069"/>
                  </a:cubicBezTo>
                  <a:cubicBezTo>
                    <a:pt x="816" y="2069"/>
                    <a:pt x="1301" y="1428"/>
                    <a:pt x="1363" y="606"/>
                  </a:cubicBezTo>
                  <a:close/>
                </a:path>
              </a:pathLst>
            </a:custGeom>
            <a:solidFill>
              <a:srgbClr val="F0A92C"/>
            </a:solidFill>
            <a:ln>
              <a:noFill/>
            </a:ln>
          </p:spPr>
          <p:txBody>
            <a:bodyPr/>
            <a:lstStyle/>
            <a:p/>
          </p:txBody>
        </p:sp>
        <p:cxnSp>
          <p:nvCxnSpPr>
            <p:cNvPr id="49" name="直接连接符 48"/>
            <p:cNvCxnSpPr/>
            <p:nvPr/>
          </p:nvCxnSpPr>
          <p:spPr>
            <a:xfrm>
              <a:off x="3768552" y="3598893"/>
              <a:ext cx="1692000" cy="0"/>
            </a:xfrm>
            <a:prstGeom prst="line">
              <a:avLst/>
            </a:prstGeom>
            <a:ln w="19050">
              <a:solidFill>
                <a:srgbClr val="F0A9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/>
            <p:cNvSpPr/>
            <p:nvPr/>
          </p:nvSpPr>
          <p:spPr>
            <a:xfrm>
              <a:off x="3624150" y="3554404"/>
              <a:ext cx="198953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在西域</a:t>
              </a: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Songti SC"/>
                </a:rPr>
                <a:t>设置田官</a:t>
              </a: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，督率戍卒屯田</a:t>
              </a:r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951845" y="2043552"/>
            <a:ext cx="3362393" cy="2039332"/>
            <a:chOff x="5951845" y="2043552"/>
            <a:chExt cx="3362393" cy="2039332"/>
          </a:xfrm>
        </p:grpSpPr>
        <p:sp>
          <p:nvSpPr>
            <p:cNvPr id="45" name="文本框 44"/>
            <p:cNvSpPr txBox="1"/>
            <p:nvPr/>
          </p:nvSpPr>
          <p:spPr>
            <a:xfrm>
              <a:off x="5951845" y="3436553"/>
              <a:ext cx="9779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smtClean="0">
                  <a:solidFill>
                    <a:srgbClr val="FA7384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汉</a:t>
              </a:r>
              <a:endParaRPr lang="zh-CN" altLang="en-US" sz="3600">
                <a:solidFill>
                  <a:srgbClr val="FA7384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6772488" y="2043552"/>
              <a:ext cx="2541750" cy="1555341"/>
              <a:chOff x="6772488" y="2043552"/>
              <a:chExt cx="2541750" cy="1555341"/>
            </a:xfrm>
          </p:grpSpPr>
          <p:sp>
            <p:nvSpPr>
              <p:cNvPr id="46" name="curved-up-arrow_20901"/>
              <p:cNvSpPr>
                <a:spLocks noChangeAspect="1"/>
              </p:cNvSpPr>
              <p:nvPr/>
            </p:nvSpPr>
            <p:spPr bwMode="auto">
              <a:xfrm>
                <a:off x="6772488" y="2989208"/>
                <a:ext cx="512861" cy="609685"/>
              </a:xfrm>
              <a:custGeom>
                <a:gdLst>
                  <a:gd name="T0" fmla="*/ 1363 w 1738"/>
                  <a:gd name="T1" fmla="*/ 606 h 2069"/>
                  <a:gd name="T2" fmla="*/ 1738 w 1738"/>
                  <a:gd name="T3" fmla="*/ 606 h 2069"/>
                  <a:gd name="T4" fmla="*/ 1133 w 1738"/>
                  <a:gd name="T5" fmla="*/ 0 h 2069"/>
                  <a:gd name="T6" fmla="*/ 527 w 1738"/>
                  <a:gd name="T7" fmla="*/ 606 h 2069"/>
                  <a:gd name="T8" fmla="*/ 907 w 1738"/>
                  <a:gd name="T9" fmla="*/ 606 h 2069"/>
                  <a:gd name="T10" fmla="*/ 0 w 1738"/>
                  <a:gd name="T11" fmla="*/ 2036 h 2069"/>
                  <a:gd name="T12" fmla="*/ 228 w 1738"/>
                  <a:gd name="T13" fmla="*/ 2069 h 2069"/>
                  <a:gd name="T14" fmla="*/ 1363 w 1738"/>
                  <a:gd name="T15" fmla="*/ 606 h 206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8" h="2069">
                    <a:moveTo>
                      <a:pt x="1363" y="606"/>
                    </a:moveTo>
                    <a:lnTo>
                      <a:pt x="1738" y="606"/>
                    </a:lnTo>
                    <a:lnTo>
                      <a:pt x="1133" y="0"/>
                    </a:lnTo>
                    <a:lnTo>
                      <a:pt x="527" y="606"/>
                    </a:lnTo>
                    <a:lnTo>
                      <a:pt x="907" y="606"/>
                    </a:lnTo>
                    <a:cubicBezTo>
                      <a:pt x="854" y="1319"/>
                      <a:pt x="482" y="1896"/>
                      <a:pt x="0" y="2036"/>
                    </a:cubicBezTo>
                    <a:cubicBezTo>
                      <a:pt x="74" y="2057"/>
                      <a:pt x="150" y="2069"/>
                      <a:pt x="228" y="2069"/>
                    </a:cubicBezTo>
                    <a:cubicBezTo>
                      <a:pt x="816" y="2069"/>
                      <a:pt x="1301" y="1428"/>
                      <a:pt x="1363" y="606"/>
                    </a:cubicBezTo>
                    <a:close/>
                  </a:path>
                </a:pathLst>
              </a:custGeom>
              <a:solidFill>
                <a:srgbClr val="F0A92C"/>
              </a:solidFill>
              <a:ln>
                <a:noFill/>
              </a:ln>
            </p:spPr>
            <p:txBody>
              <a:bodyPr/>
              <a:lstStyle/>
              <a:p/>
            </p:txBody>
          </p:sp>
          <p:cxnSp>
            <p:nvCxnSpPr>
              <p:cNvPr id="48" name="直接连接符 47"/>
              <p:cNvCxnSpPr/>
              <p:nvPr/>
            </p:nvCxnSpPr>
            <p:spPr>
              <a:xfrm>
                <a:off x="7046238" y="2989208"/>
                <a:ext cx="2268000" cy="0"/>
              </a:xfrm>
              <a:prstGeom prst="line">
                <a:avLst/>
              </a:prstGeom>
              <a:ln w="19050">
                <a:solidFill>
                  <a:srgbClr val="F0A92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矩形 9"/>
              <p:cNvSpPr/>
              <p:nvPr/>
            </p:nvSpPr>
            <p:spPr>
              <a:xfrm>
                <a:off x="6993220" y="2043552"/>
                <a:ext cx="2255436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ker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边疆推行屯戍政策，向北方大量</a:t>
                </a:r>
                <a:r>
                  <a:rPr lang="zh-CN" altLang="zh-CN" ker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  <a:cs typeface="Songti SC"/>
                  </a:rPr>
                  <a:t>移民屯田</a:t>
                </a:r>
                <a:endParaRPr lang="zh-CN" altLang="en-US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grpSp>
        <p:nvGrpSpPr>
          <p:cNvPr id="93" name="组合 92"/>
          <p:cNvGrpSpPr/>
          <p:nvPr/>
        </p:nvGrpSpPr>
        <p:grpSpPr>
          <a:xfrm>
            <a:off x="7452749" y="3909329"/>
            <a:ext cx="3033914" cy="1760289"/>
            <a:chOff x="7766616" y="295176"/>
            <a:chExt cx="3033914" cy="1760289"/>
          </a:xfrm>
        </p:grpSpPr>
        <p:sp>
          <p:nvSpPr>
            <p:cNvPr id="94" name="圆角矩形 93"/>
            <p:cNvSpPr/>
            <p:nvPr/>
          </p:nvSpPr>
          <p:spPr>
            <a:xfrm>
              <a:off x="7766616" y="636631"/>
              <a:ext cx="3033914" cy="1418834"/>
            </a:xfrm>
            <a:prstGeom prst="roundRect">
              <a:avLst/>
            </a:prstGeom>
            <a:solidFill>
              <a:srgbClr val="ED83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5" name="组合 94"/>
            <p:cNvGrpSpPr/>
            <p:nvPr/>
          </p:nvGrpSpPr>
          <p:grpSpPr>
            <a:xfrm>
              <a:off x="7861632" y="295176"/>
              <a:ext cx="544010" cy="544010"/>
              <a:chOff x="7861632" y="295176"/>
              <a:chExt cx="544010" cy="544010"/>
            </a:xfrm>
          </p:grpSpPr>
          <p:sp>
            <p:nvSpPr>
              <p:cNvPr id="106" name="椭圆 105"/>
              <p:cNvSpPr/>
              <p:nvPr/>
            </p:nvSpPr>
            <p:spPr>
              <a:xfrm>
                <a:off x="786163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文本框 106"/>
              <p:cNvSpPr txBox="1"/>
              <p:nvPr/>
            </p:nvSpPr>
            <p:spPr>
              <a:xfrm>
                <a:off x="786163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学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96" name="组合 95"/>
            <p:cNvGrpSpPr/>
            <p:nvPr/>
          </p:nvGrpSpPr>
          <p:grpSpPr>
            <a:xfrm>
              <a:off x="8415287" y="295176"/>
              <a:ext cx="544010" cy="544010"/>
              <a:chOff x="8558042" y="295176"/>
              <a:chExt cx="544010" cy="544010"/>
            </a:xfrm>
          </p:grpSpPr>
          <p:sp>
            <p:nvSpPr>
              <p:cNvPr id="104" name="椭圆 103"/>
              <p:cNvSpPr/>
              <p:nvPr/>
            </p:nvSpPr>
            <p:spPr>
              <a:xfrm>
                <a:off x="855804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文本框 104"/>
              <p:cNvSpPr txBox="1"/>
              <p:nvPr/>
            </p:nvSpPr>
            <p:spPr>
              <a:xfrm>
                <a:off x="855804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霸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97" name="组合 96"/>
            <p:cNvGrpSpPr/>
            <p:nvPr/>
          </p:nvGrpSpPr>
          <p:grpSpPr>
            <a:xfrm>
              <a:off x="8968942" y="295176"/>
              <a:ext cx="544010" cy="544010"/>
              <a:chOff x="9254452" y="295176"/>
              <a:chExt cx="544010" cy="544010"/>
            </a:xfrm>
          </p:grpSpPr>
          <p:sp>
            <p:nvSpPr>
              <p:cNvPr id="102" name="椭圆 101"/>
              <p:cNvSpPr/>
              <p:nvPr/>
            </p:nvSpPr>
            <p:spPr>
              <a:xfrm>
                <a:off x="925445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文本框 102"/>
              <p:cNvSpPr txBox="1"/>
              <p:nvPr/>
            </p:nvSpPr>
            <p:spPr>
              <a:xfrm>
                <a:off x="925445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笔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98" name="组合 97"/>
            <p:cNvGrpSpPr/>
            <p:nvPr/>
          </p:nvGrpSpPr>
          <p:grpSpPr>
            <a:xfrm>
              <a:off x="9522598" y="295176"/>
              <a:ext cx="544010" cy="544010"/>
              <a:chOff x="9950862" y="295176"/>
              <a:chExt cx="544010" cy="544010"/>
            </a:xfrm>
          </p:grpSpPr>
          <p:sp>
            <p:nvSpPr>
              <p:cNvPr id="100" name="椭圆 99"/>
              <p:cNvSpPr/>
              <p:nvPr/>
            </p:nvSpPr>
            <p:spPr>
              <a:xfrm>
                <a:off x="995086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文本框 100"/>
              <p:cNvSpPr txBox="1"/>
              <p:nvPr/>
            </p:nvSpPr>
            <p:spPr>
              <a:xfrm>
                <a:off x="995086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记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sp>
          <p:nvSpPr>
            <p:cNvPr id="99" name="矩形 98"/>
            <p:cNvSpPr/>
            <p:nvPr/>
          </p:nvSpPr>
          <p:spPr>
            <a:xfrm>
              <a:off x="7898186" y="843151"/>
              <a:ext cx="290234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西汉逐步形成了屯田制，解决了军队供给问题，提高了国家财政收入。</a:t>
              </a:r>
              <a:endParaRPr lang="en-US" altLang="zh-CN" sz="1600" ker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55224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  <p:cond evt="onBegin" delay="0">
                          <p:tn val="19"/>
                        </p:cond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2647651" y="2311857"/>
            <a:ext cx="1866664" cy="2401571"/>
            <a:chOff x="2647651" y="2311857"/>
            <a:chExt cx="1866664" cy="2401571"/>
          </a:xfrm>
        </p:grpSpPr>
        <p:sp>
          <p:nvSpPr>
            <p:cNvPr id="31" name="圆角矩形 30"/>
            <p:cNvSpPr/>
            <p:nvPr/>
          </p:nvSpPr>
          <p:spPr>
            <a:xfrm>
              <a:off x="2647651" y="2311857"/>
              <a:ext cx="1866664" cy="2401571"/>
            </a:xfrm>
            <a:prstGeom prst="roundRect">
              <a:avLst>
                <a:gd name="adj" fmla="val 6291"/>
              </a:avLst>
            </a:prstGeom>
            <a:solidFill>
              <a:srgbClr val="F0A92C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3156833" y="2444004"/>
              <a:ext cx="848298" cy="848298"/>
            </a:xfrm>
            <a:prstGeom prst="ellipse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227370" y="2526032"/>
              <a:ext cx="6035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i="1" smtClean="0">
                  <a:solidFill>
                    <a:srgbClr val="FFDDB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1</a:t>
              </a:r>
              <a:endParaRPr lang="zh-CN" altLang="en-US" sz="3600" i="1">
                <a:solidFill>
                  <a:srgbClr val="FFDDB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929941" y="3290114"/>
              <a:ext cx="147451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边疆</a:t>
              </a: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设立郡县进行管理</a:t>
              </a:r>
              <a:endParaRPr lang="zh-CN" altLang="en-US"/>
            </a:p>
          </p:txBody>
        </p:sp>
      </p:grpSp>
      <p:cxnSp>
        <p:nvCxnSpPr>
          <p:cNvPr id="52" name="直接箭头连接符 51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199142" y="5814485"/>
            <a:ext cx="603592" cy="603592"/>
          </a:xfrm>
          <a:prstGeom prst="ellipse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7" name="椭圆 6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253288" y="5939891"/>
            <a:ext cx="495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汉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3685838" y="5922043"/>
            <a:ext cx="495300" cy="388476"/>
            <a:chOff x="3685838" y="5956763"/>
            <a:chExt cx="495300" cy="388476"/>
          </a:xfrm>
        </p:grpSpPr>
        <p:sp>
          <p:nvSpPr>
            <p:cNvPr id="13" name="椭圆 12"/>
            <p:cNvSpPr/>
            <p:nvPr/>
          </p:nvSpPr>
          <p:spPr>
            <a:xfrm>
              <a:off x="3738172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6858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18388" y="5922043"/>
            <a:ext cx="495300" cy="388476"/>
            <a:chOff x="5118388" y="5956763"/>
            <a:chExt cx="495300" cy="388476"/>
          </a:xfrm>
        </p:grpSpPr>
        <p:sp>
          <p:nvSpPr>
            <p:cNvPr id="16" name="椭圆 15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50938" y="5922043"/>
            <a:ext cx="495300" cy="388476"/>
            <a:chOff x="6550938" y="5956763"/>
            <a:chExt cx="495300" cy="388476"/>
          </a:xfrm>
        </p:grpSpPr>
        <p:sp>
          <p:nvSpPr>
            <p:cNvPr id="19" name="椭圆 18"/>
            <p:cNvSpPr/>
            <p:nvPr/>
          </p:nvSpPr>
          <p:spPr>
            <a:xfrm>
              <a:off x="6604744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5509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983488" y="5922043"/>
            <a:ext cx="495300" cy="388476"/>
            <a:chOff x="7983488" y="5956763"/>
            <a:chExt cx="495300" cy="388476"/>
          </a:xfrm>
        </p:grpSpPr>
        <p:sp>
          <p:nvSpPr>
            <p:cNvPr id="22" name="椭圆 21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416038" y="5922043"/>
            <a:ext cx="495300" cy="388476"/>
            <a:chOff x="9416038" y="5956763"/>
            <a:chExt cx="495300" cy="388476"/>
          </a:xfrm>
        </p:grpSpPr>
        <p:sp>
          <p:nvSpPr>
            <p:cNvPr id="25" name="椭圆 24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8" name="椭圆 27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266627" y="912014"/>
            <a:ext cx="6149411" cy="517966"/>
            <a:chOff x="3241738" y="943187"/>
            <a:chExt cx="6149411" cy="517966"/>
          </a:xfrm>
        </p:grpSpPr>
        <p:grpSp>
          <p:nvGrpSpPr>
            <p:cNvPr id="45" name="组合 44"/>
            <p:cNvGrpSpPr/>
            <p:nvPr/>
          </p:nvGrpSpPr>
          <p:grpSpPr>
            <a:xfrm>
              <a:off x="4063865" y="943187"/>
              <a:ext cx="5327284" cy="517966"/>
              <a:chOff x="4095038" y="1391200"/>
              <a:chExt cx="5327284" cy="517966"/>
            </a:xfrm>
          </p:grpSpPr>
          <p:sp>
            <p:nvSpPr>
              <p:cNvPr id="49" name="圆角矩形 48"/>
              <p:cNvSpPr/>
              <p:nvPr/>
            </p:nvSpPr>
            <p:spPr>
              <a:xfrm>
                <a:off x="4095038" y="1391200"/>
                <a:ext cx="5327284" cy="507576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矩形 49">
                <a:extLst>
                  <a:ext uri="{FF2B5EF4-FFF2-40B4-BE49-F238E27FC236}">
                    <a16:creationId xmlns:a16="http://schemas.microsoft.com/office/drawing/2014/main" xmlns="" id="{1F0141A2-DF6B-4D1F-B7C5-60EBE2978C14}"/>
                  </a:ext>
                </a:extLst>
              </p:cNvPr>
              <p:cNvSpPr/>
              <p:nvPr/>
            </p:nvSpPr>
            <p:spPr>
              <a:xfrm>
                <a:off x="4735619" y="1447501"/>
                <a:ext cx="4686703" cy="461665"/>
              </a:xfrm>
              <a:prstGeom prst="rect">
                <a:avLst/>
              </a:prstGeom>
              <a:ln>
                <a:noFill/>
              </a:ln>
            </p:spPr>
            <p:txBody>
              <a:bodyPr vert="horz" wrap="square">
                <a:spAutoFit/>
              </a:bodyPr>
              <a:lstStyle/>
              <a:p>
                <a:pPr lvl="0" algn="ctr">
                  <a:defRPr/>
                </a:pPr>
                <a:r>
                  <a:rPr lang="zh-CN" altLang="en-US" sz="2400" smtClean="0">
                    <a:solidFill>
                      <a:srgbClr val="FA7384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微软雅黑" panose="020b0503020204020204" pitchFamily="34" charset="-122"/>
                  </a:rPr>
                  <a:t>汉朝对边疆民族的三种管理方式</a:t>
                </a:r>
                <a:endParaRPr lang="zh-CN" altLang="en-US" sz="240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微软雅黑" panose="020b0503020204020204" pitchFamily="34" charset="-122"/>
                </a:endParaRP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3241738" y="943187"/>
              <a:ext cx="1610174" cy="507576"/>
              <a:chOff x="3272911" y="1391200"/>
              <a:chExt cx="1610174" cy="507576"/>
            </a:xfrm>
          </p:grpSpPr>
          <p:sp>
            <p:nvSpPr>
              <p:cNvPr id="47" name="圆角矩形 46"/>
              <p:cNvSpPr/>
              <p:nvPr/>
            </p:nvSpPr>
            <p:spPr>
              <a:xfrm>
                <a:off x="3272911" y="1391200"/>
                <a:ext cx="1608726" cy="507576"/>
              </a:xfrm>
              <a:prstGeom prst="roundRect">
                <a:avLst>
                  <a:gd name="adj" fmla="val 50000"/>
                </a:avLst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:a16="http://schemas.microsoft.com/office/drawing/2014/main" xmlns="" id="{1F0141A2-DF6B-4D1F-B7C5-60EBE2978C14}"/>
                  </a:ext>
                </a:extLst>
              </p:cNvPr>
              <p:cNvSpPr/>
              <p:nvPr/>
            </p:nvSpPr>
            <p:spPr>
              <a:xfrm>
                <a:off x="3272911" y="1427115"/>
                <a:ext cx="1610174" cy="461665"/>
              </a:xfrm>
              <a:prstGeom prst="rect">
                <a:avLst/>
              </a:prstGeom>
              <a:ln>
                <a:noFill/>
              </a:ln>
            </p:spPr>
            <p:txBody>
              <a:bodyPr vert="horz" wrap="square">
                <a:spAutoFit/>
              </a:bodyPr>
              <a:lstStyle/>
              <a:p>
                <a:pPr lvl="0" algn="ctr">
                  <a:defRPr/>
                </a:pPr>
                <a:r>
                  <a:rPr kumimoji="0" lang="zh-CN" altLang="en-US" sz="2400" b="0" i="0" u="none" strike="noStrike" kern="1200" cap="none" normalizeH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思源黑体 CN Bold" panose="020b0800000000000000" pitchFamily="34" charset="-122"/>
                    <a:ea typeface="思源黑体 CN Bold" panose="020b0800000000000000" pitchFamily="34" charset="-122"/>
                    <a:cs typeface="微软雅黑" panose="020b0503020204020204" pitchFamily="34" charset="-122"/>
                  </a:rPr>
                  <a:t>得分宝典</a:t>
                </a:r>
                <a:endParaRPr kumimoji="0" lang="zh-CN" altLang="en-US" sz="2400" b="0" i="0" u="none" strike="noStrike" kern="1200" cap="none" normalizeH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  <a:cs typeface="微软雅黑" panose="020b0503020204020204" pitchFamily="34" charset="-122"/>
                </a:endParaRPr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>
            <a:off x="6861068" y="2444004"/>
            <a:ext cx="154236" cy="154236"/>
          </a:xfrm>
          <a:prstGeom prst="ellipse">
            <a:avLst/>
          </a:prstGeom>
          <a:solidFill>
            <a:srgbClr val="FFDD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4288704" y="2309669"/>
            <a:ext cx="2793987" cy="2401571"/>
            <a:chOff x="4288704" y="2309669"/>
            <a:chExt cx="2793987" cy="2401571"/>
          </a:xfrm>
        </p:grpSpPr>
        <p:sp>
          <p:nvSpPr>
            <p:cNvPr id="35" name="椭圆 34"/>
            <p:cNvSpPr/>
            <p:nvPr/>
          </p:nvSpPr>
          <p:spPr>
            <a:xfrm>
              <a:off x="4288704" y="2444004"/>
              <a:ext cx="154236" cy="154236"/>
            </a:xfrm>
            <a:prstGeom prst="ellipse">
              <a:avLst/>
            </a:prstGeom>
            <a:solidFill>
              <a:srgbClr val="FFDD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503152" y="2309669"/>
              <a:ext cx="2579539" cy="2401571"/>
              <a:chOff x="4503152" y="2309669"/>
              <a:chExt cx="2579539" cy="2401571"/>
            </a:xfrm>
          </p:grpSpPr>
          <p:sp>
            <p:nvSpPr>
              <p:cNvPr id="67" name="圆角矩形 66"/>
              <p:cNvSpPr/>
              <p:nvPr/>
            </p:nvSpPr>
            <p:spPr>
              <a:xfrm>
                <a:off x="5216027" y="2309669"/>
                <a:ext cx="1866664" cy="2401571"/>
              </a:xfrm>
              <a:prstGeom prst="roundRect">
                <a:avLst>
                  <a:gd name="adj" fmla="val 6291"/>
                </a:avLst>
              </a:prstGeom>
              <a:solidFill>
                <a:srgbClr val="F0A92C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椭圆 67"/>
              <p:cNvSpPr/>
              <p:nvPr/>
            </p:nvSpPr>
            <p:spPr>
              <a:xfrm>
                <a:off x="5725209" y="2441816"/>
                <a:ext cx="848298" cy="848298"/>
              </a:xfrm>
              <a:prstGeom prst="ellipse">
                <a:avLst/>
              </a:prstGeom>
              <a:solidFill>
                <a:srgbClr val="FFEE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椭圆 68"/>
              <p:cNvSpPr/>
              <p:nvPr/>
            </p:nvSpPr>
            <p:spPr>
              <a:xfrm>
                <a:off x="5294348" y="2444004"/>
                <a:ext cx="154236" cy="154236"/>
              </a:xfrm>
              <a:prstGeom prst="ellipse">
                <a:avLst/>
              </a:prstGeom>
              <a:solidFill>
                <a:srgbClr val="FFDD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7" name="直接连接符 36"/>
              <p:cNvCxnSpPr/>
              <p:nvPr/>
            </p:nvCxnSpPr>
            <p:spPr>
              <a:xfrm>
                <a:off x="4503152" y="2521122"/>
                <a:ext cx="720000" cy="0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矩形 39"/>
              <p:cNvSpPr/>
              <p:nvPr/>
            </p:nvSpPr>
            <p:spPr>
              <a:xfrm>
                <a:off x="5473479" y="3290114"/>
                <a:ext cx="1384521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ker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设置特殊机构进行管理</a:t>
                </a:r>
                <a:endParaRPr lang="zh-CN" altLang="en-US"/>
              </a:p>
            </p:txBody>
          </p:sp>
          <p:sp>
            <p:nvSpPr>
              <p:cNvPr id="75" name="文本框 74"/>
              <p:cNvSpPr txBox="1"/>
              <p:nvPr/>
            </p:nvSpPr>
            <p:spPr>
              <a:xfrm>
                <a:off x="5806432" y="2526032"/>
                <a:ext cx="603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i="1" smtClean="0">
                    <a:solidFill>
                      <a:srgbClr val="FFDDB0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2</a:t>
                </a:r>
                <a:endParaRPr lang="zh-CN" altLang="en-US" sz="3600" i="1">
                  <a:solidFill>
                    <a:srgbClr val="FFDDB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7075516" y="2309669"/>
            <a:ext cx="2579539" cy="2401571"/>
            <a:chOff x="7075516" y="2309669"/>
            <a:chExt cx="2579539" cy="2401571"/>
          </a:xfrm>
        </p:grpSpPr>
        <p:grpSp>
          <p:nvGrpSpPr>
            <p:cNvPr id="10" name="组合 9"/>
            <p:cNvGrpSpPr/>
            <p:nvPr/>
          </p:nvGrpSpPr>
          <p:grpSpPr>
            <a:xfrm>
              <a:off x="7075516" y="2309669"/>
              <a:ext cx="2579539" cy="2401571"/>
              <a:chOff x="7075516" y="2309669"/>
              <a:chExt cx="2579539" cy="2401571"/>
            </a:xfrm>
          </p:grpSpPr>
          <p:sp>
            <p:nvSpPr>
              <p:cNvPr id="71" name="圆角矩形 70"/>
              <p:cNvSpPr/>
              <p:nvPr/>
            </p:nvSpPr>
            <p:spPr>
              <a:xfrm>
                <a:off x="7788391" y="2309669"/>
                <a:ext cx="1866664" cy="2401571"/>
              </a:xfrm>
              <a:prstGeom prst="roundRect">
                <a:avLst>
                  <a:gd name="adj" fmla="val 6291"/>
                </a:avLst>
              </a:prstGeom>
              <a:solidFill>
                <a:srgbClr val="F0A92C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椭圆 72"/>
              <p:cNvSpPr/>
              <p:nvPr/>
            </p:nvSpPr>
            <p:spPr>
              <a:xfrm>
                <a:off x="7866712" y="2444004"/>
                <a:ext cx="154236" cy="154236"/>
              </a:xfrm>
              <a:prstGeom prst="ellipse">
                <a:avLst/>
              </a:prstGeom>
              <a:solidFill>
                <a:srgbClr val="FFDD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74" name="直接连接符 73"/>
              <p:cNvCxnSpPr/>
              <p:nvPr/>
            </p:nvCxnSpPr>
            <p:spPr>
              <a:xfrm>
                <a:off x="7075516" y="2521122"/>
                <a:ext cx="720000" cy="0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1" name="矩形 40"/>
              <p:cNvSpPr/>
              <p:nvPr/>
            </p:nvSpPr>
            <p:spPr>
              <a:xfrm>
                <a:off x="8067629" y="3290114"/>
                <a:ext cx="1549326" cy="13388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ker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采取宽松的羁縻统治方式进行管理</a:t>
                </a:r>
                <a:endParaRPr lang="zh-CN" altLang="en-US"/>
              </a:p>
            </p:txBody>
          </p:sp>
        </p:grpSp>
        <p:sp>
          <p:nvSpPr>
            <p:cNvPr id="72" name="椭圆 71"/>
            <p:cNvSpPr/>
            <p:nvPr/>
          </p:nvSpPr>
          <p:spPr>
            <a:xfrm>
              <a:off x="8297573" y="2441816"/>
              <a:ext cx="848298" cy="848298"/>
            </a:xfrm>
            <a:prstGeom prst="ellipse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8360094" y="2526032"/>
              <a:ext cx="6035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i="1" smtClean="0">
                  <a:solidFill>
                    <a:srgbClr val="FFDDB0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3</a:t>
              </a:r>
              <a:endParaRPr lang="zh-CN" altLang="en-US" sz="3600" i="1">
                <a:solidFill>
                  <a:srgbClr val="FFDDB0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94177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隋</a:t>
            </a:r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6" name="椭圆 5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630614" y="5814485"/>
            <a:ext cx="603592" cy="603592"/>
            <a:chOff x="3630614" y="5814485"/>
            <a:chExt cx="603592" cy="603592"/>
          </a:xfrm>
        </p:grpSpPr>
        <p:sp>
          <p:nvSpPr>
            <p:cNvPr id="9" name="椭圆 8"/>
            <p:cNvSpPr/>
            <p:nvPr/>
          </p:nvSpPr>
          <p:spPr>
            <a:xfrm>
              <a:off x="3630614" y="5814485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118388" y="5922043"/>
            <a:ext cx="495300" cy="388476"/>
            <a:chOff x="5118388" y="5956763"/>
            <a:chExt cx="495300" cy="388476"/>
          </a:xfrm>
        </p:grpSpPr>
        <p:sp>
          <p:nvSpPr>
            <p:cNvPr id="12" name="椭圆 11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50938" y="5922043"/>
            <a:ext cx="495300" cy="388476"/>
            <a:chOff x="6550938" y="5956763"/>
            <a:chExt cx="495300" cy="388476"/>
          </a:xfrm>
        </p:grpSpPr>
        <p:sp>
          <p:nvSpPr>
            <p:cNvPr id="15" name="椭圆 14"/>
            <p:cNvSpPr/>
            <p:nvPr/>
          </p:nvSpPr>
          <p:spPr>
            <a:xfrm>
              <a:off x="6604744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5509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83488" y="5922043"/>
            <a:ext cx="495300" cy="388476"/>
            <a:chOff x="7983488" y="5956763"/>
            <a:chExt cx="495300" cy="388476"/>
          </a:xfrm>
        </p:grpSpPr>
        <p:sp>
          <p:nvSpPr>
            <p:cNvPr id="18" name="椭圆 17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416038" y="5922043"/>
            <a:ext cx="495300" cy="388476"/>
            <a:chOff x="9416038" y="5956763"/>
            <a:chExt cx="495300" cy="388476"/>
          </a:xfrm>
        </p:grpSpPr>
        <p:sp>
          <p:nvSpPr>
            <p:cNvPr id="21" name="椭圆 20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4" name="椭圆 23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2" name="文本框 1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2730726" y="2025569"/>
            <a:ext cx="6803832" cy="3026222"/>
            <a:chOff x="2730726" y="2025569"/>
            <a:chExt cx="6803832" cy="3026222"/>
          </a:xfrm>
        </p:grpSpPr>
        <p:sp>
          <p:nvSpPr>
            <p:cNvPr id="30" name="圆角矩形 29"/>
            <p:cNvSpPr/>
            <p:nvPr/>
          </p:nvSpPr>
          <p:spPr>
            <a:xfrm>
              <a:off x="2730726" y="2299383"/>
              <a:ext cx="6803832" cy="2752408"/>
            </a:xfrm>
            <a:prstGeom prst="roundRect">
              <a:avLst>
                <a:gd name="adj" fmla="val 5063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/>
          </p:nvSpPr>
          <p:spPr>
            <a:xfrm flipV="1">
              <a:off x="3606855" y="2025569"/>
              <a:ext cx="281960" cy="243069"/>
            </a:xfrm>
            <a:prstGeom prst="triangl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014301" y="1451926"/>
            <a:ext cx="1467068" cy="544010"/>
            <a:chOff x="3014301" y="1451926"/>
            <a:chExt cx="1467068" cy="544010"/>
          </a:xfrm>
        </p:grpSpPr>
        <p:sp>
          <p:nvSpPr>
            <p:cNvPr id="32" name="圆角矩形 31"/>
            <p:cNvSpPr/>
            <p:nvPr/>
          </p:nvSpPr>
          <p:spPr>
            <a:xfrm>
              <a:off x="3030824" y="1451926"/>
              <a:ext cx="1434022" cy="544010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3014301" y="1523714"/>
              <a:ext cx="146706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机构与制度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038030" y="1451926"/>
            <a:ext cx="1434022" cy="544010"/>
            <a:chOff x="8038030" y="1451926"/>
            <a:chExt cx="1434022" cy="544010"/>
          </a:xfrm>
        </p:grpSpPr>
        <p:sp>
          <p:nvSpPr>
            <p:cNvPr id="33" name="圆角矩形 32"/>
            <p:cNvSpPr/>
            <p:nvPr/>
          </p:nvSpPr>
          <p:spPr>
            <a:xfrm>
              <a:off x="8038030" y="1451926"/>
              <a:ext cx="1434022" cy="544010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8154695" y="1527903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边疆管理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2780465" y="3078551"/>
            <a:ext cx="615553" cy="12446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中央</a:t>
            </a:r>
            <a:endParaRPr lang="zh-CN" altLang="en-US" sz="2800">
              <a:solidFill>
                <a:srgbClr val="FA7384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682636" y="2737079"/>
            <a:ext cx="221015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负责民族事务的机构是尚书省的</a:t>
            </a: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礼部</a:t>
            </a: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及</a:t>
            </a: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鸿胪寺</a:t>
            </a:r>
            <a:endParaRPr lang="zh-CN" altLang="en-US"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6096000" y="2578100"/>
            <a:ext cx="3371565" cy="2298700"/>
            <a:chOff x="6096000" y="2578100"/>
            <a:chExt cx="3371565" cy="2298700"/>
          </a:xfrm>
        </p:grpSpPr>
        <p:sp>
          <p:nvSpPr>
            <p:cNvPr id="47" name="文本框 46"/>
            <p:cNvSpPr txBox="1"/>
            <p:nvPr/>
          </p:nvSpPr>
          <p:spPr>
            <a:xfrm>
              <a:off x="8852012" y="3078551"/>
              <a:ext cx="615553" cy="124460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2800" smtClean="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边疆</a:t>
              </a:r>
              <a:endParaRPr lang="zh-CN" altLang="en-US" sz="2800">
                <a:solidFill>
                  <a:srgbClr val="FA738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6447479" y="2742615"/>
              <a:ext cx="2069409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zh-CN" altLang="zh-CN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推行</a:t>
              </a: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Songti SC"/>
                </a:rPr>
                <a:t>郡县制</a:t>
              </a: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，但以边疆民族的豪酋大姓任郡守、县令</a:t>
              </a:r>
              <a:endParaRPr lang="zh-CN" altLang="en-US"/>
            </a:p>
          </p:txBody>
        </p:sp>
        <p:cxnSp>
          <p:nvCxnSpPr>
            <p:cNvPr id="54" name="直接连接符 53"/>
            <p:cNvCxnSpPr/>
            <p:nvPr/>
          </p:nvCxnSpPr>
          <p:spPr>
            <a:xfrm flipH="1">
              <a:off x="6096000" y="2578100"/>
              <a:ext cx="0" cy="2298700"/>
            </a:xfrm>
            <a:prstGeom prst="line">
              <a:avLst/>
            </a:prstGeom>
            <a:ln>
              <a:solidFill>
                <a:srgbClr val="FA73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533425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隋</a:t>
            </a:r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6" name="椭圆 5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630614" y="5814485"/>
            <a:ext cx="603592" cy="603592"/>
            <a:chOff x="3630614" y="5814485"/>
            <a:chExt cx="603592" cy="603592"/>
          </a:xfrm>
        </p:grpSpPr>
        <p:sp>
          <p:nvSpPr>
            <p:cNvPr id="9" name="椭圆 8"/>
            <p:cNvSpPr/>
            <p:nvPr/>
          </p:nvSpPr>
          <p:spPr>
            <a:xfrm>
              <a:off x="3630614" y="5814485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118388" y="5922043"/>
            <a:ext cx="495300" cy="388476"/>
            <a:chOff x="5118388" y="5956763"/>
            <a:chExt cx="495300" cy="388476"/>
          </a:xfrm>
        </p:grpSpPr>
        <p:sp>
          <p:nvSpPr>
            <p:cNvPr id="12" name="椭圆 11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50938" y="5922043"/>
            <a:ext cx="495300" cy="388476"/>
            <a:chOff x="6550938" y="5956763"/>
            <a:chExt cx="495300" cy="388476"/>
          </a:xfrm>
        </p:grpSpPr>
        <p:sp>
          <p:nvSpPr>
            <p:cNvPr id="15" name="椭圆 14"/>
            <p:cNvSpPr/>
            <p:nvPr/>
          </p:nvSpPr>
          <p:spPr>
            <a:xfrm>
              <a:off x="6604744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5509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83488" y="5922043"/>
            <a:ext cx="495300" cy="388476"/>
            <a:chOff x="7983488" y="5956763"/>
            <a:chExt cx="495300" cy="388476"/>
          </a:xfrm>
        </p:grpSpPr>
        <p:sp>
          <p:nvSpPr>
            <p:cNvPr id="18" name="椭圆 17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416038" y="5922043"/>
            <a:ext cx="495300" cy="388476"/>
            <a:chOff x="9416038" y="5956763"/>
            <a:chExt cx="495300" cy="388476"/>
          </a:xfrm>
        </p:grpSpPr>
        <p:sp>
          <p:nvSpPr>
            <p:cNvPr id="21" name="椭圆 20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4" name="椭圆 23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2" name="文本框 1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sp>
        <p:nvSpPr>
          <p:cNvPr id="32" name="圆角矩形 31"/>
          <p:cNvSpPr/>
          <p:nvPr/>
        </p:nvSpPr>
        <p:spPr>
          <a:xfrm>
            <a:off x="3030824" y="1451926"/>
            <a:ext cx="1434022" cy="544010"/>
          </a:xfrm>
          <a:prstGeom prst="round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圆角矩形 32"/>
          <p:cNvSpPr/>
          <p:nvPr/>
        </p:nvSpPr>
        <p:spPr>
          <a:xfrm>
            <a:off x="8038030" y="1451926"/>
            <a:ext cx="1434022" cy="544010"/>
          </a:xfrm>
          <a:prstGeom prst="round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3014301" y="1523714"/>
            <a:ext cx="14670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机构与制度</a:t>
            </a:r>
            <a:endParaRPr lang="zh-CN" altLang="en-US" sz="2000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154695" y="1527903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边疆管理</a:t>
            </a:r>
            <a:endParaRPr lang="zh-CN" altLang="en-US" sz="2000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841501" y="2394044"/>
            <a:ext cx="6785840" cy="584050"/>
            <a:chOff x="1841501" y="2394044"/>
            <a:chExt cx="6785840" cy="584050"/>
          </a:xfrm>
        </p:grpSpPr>
        <p:sp>
          <p:nvSpPr>
            <p:cNvPr id="30" name="圆角矩形 29"/>
            <p:cNvSpPr/>
            <p:nvPr/>
          </p:nvSpPr>
          <p:spPr>
            <a:xfrm>
              <a:off x="1841501" y="2394044"/>
              <a:ext cx="6785840" cy="584050"/>
            </a:xfrm>
            <a:prstGeom prst="roundRect">
              <a:avLst>
                <a:gd name="adj" fmla="val 26780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1933043" y="2439146"/>
              <a:ext cx="6186309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北方的突厥分裂为东西两部，都与隋朝保持着密切的</a:t>
              </a:r>
              <a:r>
                <a:rPr lang="zh-CN" altLang="zh-CN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关系</a:t>
              </a:r>
              <a:endParaRPr lang="zh-CN" altLang="zh-CN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4064000" y="3261477"/>
            <a:ext cx="4562604" cy="584050"/>
            <a:chOff x="4064000" y="3261477"/>
            <a:chExt cx="4562604" cy="584050"/>
          </a:xfrm>
        </p:grpSpPr>
        <p:sp>
          <p:nvSpPr>
            <p:cNvPr id="43" name="圆角矩形 42"/>
            <p:cNvSpPr/>
            <p:nvPr/>
          </p:nvSpPr>
          <p:spPr>
            <a:xfrm>
              <a:off x="4064000" y="3261477"/>
              <a:ext cx="4562604" cy="584050"/>
            </a:xfrm>
            <a:prstGeom prst="roundRect">
              <a:avLst>
                <a:gd name="adj" fmla="val 26780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4241367" y="3315145"/>
              <a:ext cx="3647152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隋朝加强了对岭南地区各族的</a:t>
              </a:r>
              <a:r>
                <a:rPr lang="zh-CN" altLang="zh-CN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统治</a:t>
              </a:r>
              <a:endParaRPr lang="en-US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003800" y="4128910"/>
            <a:ext cx="3622068" cy="584050"/>
            <a:chOff x="5003800" y="4128910"/>
            <a:chExt cx="3622068" cy="584050"/>
          </a:xfrm>
        </p:grpSpPr>
        <p:sp>
          <p:nvSpPr>
            <p:cNvPr id="45" name="圆角矩形 44"/>
            <p:cNvSpPr/>
            <p:nvPr/>
          </p:nvSpPr>
          <p:spPr>
            <a:xfrm>
              <a:off x="5003800" y="4128910"/>
              <a:ext cx="3622068" cy="584050"/>
            </a:xfrm>
            <a:prstGeom prst="roundRect">
              <a:avLst>
                <a:gd name="adj" fmla="val 26780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5164697" y="4166227"/>
              <a:ext cx="2723823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隋朝加强了与流求的</a:t>
              </a:r>
              <a:r>
                <a:rPr lang="zh-CN" altLang="zh-CN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接触</a:t>
              </a:r>
              <a:endParaRPr lang="en-US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037294" y="2025569"/>
            <a:ext cx="1434758" cy="2687391"/>
            <a:chOff x="8037294" y="2025569"/>
            <a:chExt cx="1434758" cy="2687391"/>
          </a:xfrm>
        </p:grpSpPr>
        <p:sp>
          <p:nvSpPr>
            <p:cNvPr id="36" name="等腰三角形 35"/>
            <p:cNvSpPr/>
            <p:nvPr/>
          </p:nvSpPr>
          <p:spPr>
            <a:xfrm flipV="1">
              <a:off x="8636055" y="2025569"/>
              <a:ext cx="281960" cy="243069"/>
            </a:xfrm>
            <a:prstGeom prst="triangle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圆角矩形 41"/>
            <p:cNvSpPr/>
            <p:nvPr/>
          </p:nvSpPr>
          <p:spPr>
            <a:xfrm>
              <a:off x="8038766" y="2394044"/>
              <a:ext cx="1433286" cy="584050"/>
            </a:xfrm>
            <a:prstGeom prst="roundRect">
              <a:avLst>
                <a:gd name="adj" fmla="val 26780"/>
              </a:avLst>
            </a:prstGeom>
            <a:solidFill>
              <a:srgbClr val="F7C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8038030" y="3261477"/>
              <a:ext cx="1433286" cy="584050"/>
            </a:xfrm>
            <a:prstGeom prst="roundRect">
              <a:avLst>
                <a:gd name="adj" fmla="val 26780"/>
              </a:avLst>
            </a:prstGeom>
            <a:solidFill>
              <a:srgbClr val="F7C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圆角矩形 49"/>
            <p:cNvSpPr/>
            <p:nvPr/>
          </p:nvSpPr>
          <p:spPr>
            <a:xfrm>
              <a:off x="8037294" y="4128910"/>
              <a:ext cx="1433286" cy="584050"/>
            </a:xfrm>
            <a:prstGeom prst="roundRect">
              <a:avLst>
                <a:gd name="adj" fmla="val 26780"/>
              </a:avLst>
            </a:prstGeom>
            <a:solidFill>
              <a:srgbClr val="F7C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8199939" y="2518055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突厥地区</a:t>
              </a:r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8199939" y="3384347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岭南地区</a:t>
              </a:r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8199939" y="4263853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流求</a:t>
              </a: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地区</a:t>
              </a:r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610673" y="3902456"/>
            <a:ext cx="3033914" cy="1555422"/>
            <a:chOff x="7766616" y="295176"/>
            <a:chExt cx="3033914" cy="1555422"/>
          </a:xfrm>
        </p:grpSpPr>
        <p:sp>
          <p:nvSpPr>
            <p:cNvPr id="55" name="圆角矩形 54"/>
            <p:cNvSpPr/>
            <p:nvPr/>
          </p:nvSpPr>
          <p:spPr>
            <a:xfrm>
              <a:off x="7766616" y="636632"/>
              <a:ext cx="2855393" cy="1213966"/>
            </a:xfrm>
            <a:prstGeom prst="roundRect">
              <a:avLst/>
            </a:prstGeom>
            <a:solidFill>
              <a:srgbClr val="ED83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7861632" y="295176"/>
              <a:ext cx="544010" cy="544010"/>
              <a:chOff x="7861632" y="295176"/>
              <a:chExt cx="544010" cy="544010"/>
            </a:xfrm>
          </p:grpSpPr>
          <p:sp>
            <p:nvSpPr>
              <p:cNvPr id="67" name="椭圆 66"/>
              <p:cNvSpPr/>
              <p:nvPr/>
            </p:nvSpPr>
            <p:spPr>
              <a:xfrm>
                <a:off x="786163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786163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学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8415287" y="295176"/>
              <a:ext cx="544010" cy="544010"/>
              <a:chOff x="8558042" y="295176"/>
              <a:chExt cx="544010" cy="544010"/>
            </a:xfrm>
          </p:grpSpPr>
          <p:sp>
            <p:nvSpPr>
              <p:cNvPr id="65" name="椭圆 64"/>
              <p:cNvSpPr/>
              <p:nvPr/>
            </p:nvSpPr>
            <p:spPr>
              <a:xfrm>
                <a:off x="855804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855804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霸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8968942" y="295176"/>
              <a:ext cx="544010" cy="544010"/>
              <a:chOff x="9254452" y="295176"/>
              <a:chExt cx="544010" cy="544010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925445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925445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笔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9522598" y="295176"/>
              <a:ext cx="544010" cy="544010"/>
              <a:chOff x="9950862" y="295176"/>
              <a:chExt cx="544010" cy="544010"/>
            </a:xfrm>
          </p:grpSpPr>
          <p:sp>
            <p:nvSpPr>
              <p:cNvPr id="61" name="椭圆 60"/>
              <p:cNvSpPr/>
              <p:nvPr/>
            </p:nvSpPr>
            <p:spPr>
              <a:xfrm>
                <a:off x="995086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995086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记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sp>
          <p:nvSpPr>
            <p:cNvPr id="60" name="矩形 59"/>
            <p:cNvSpPr/>
            <p:nvPr/>
          </p:nvSpPr>
          <p:spPr>
            <a:xfrm>
              <a:off x="7898186" y="877876"/>
              <a:ext cx="290234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1.</a:t>
              </a:r>
              <a:r>
                <a:rPr lang="zh-CN" altLang="en-US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民族</a:t>
              </a:r>
              <a:r>
                <a:rPr lang="zh-CN" altLang="en-US" sz="16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关系较为稳定。</a:t>
              </a:r>
              <a:endParaRPr lang="en-US" altLang="zh-CN" sz="1600" ker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2.</a:t>
              </a:r>
              <a:r>
                <a:rPr lang="zh-CN" altLang="en-US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进一步</a:t>
              </a:r>
              <a:r>
                <a:rPr lang="zh-CN" altLang="en-US" sz="16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促进了民族交融。</a:t>
              </a:r>
              <a:endParaRPr lang="en-US" altLang="zh-CN" sz="1600" ker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39957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9" name="组合 8"/>
          <p:cNvGrpSpPr/>
          <p:nvPr/>
        </p:nvGrpSpPr>
        <p:grpSpPr>
          <a:xfrm>
            <a:off x="7304611" y="2730852"/>
            <a:ext cx="1758887" cy="445296"/>
            <a:chOff x="7304611" y="2730852"/>
            <a:chExt cx="1758887" cy="445296"/>
          </a:xfrm>
        </p:grpSpPr>
        <p:sp>
          <p:nvSpPr>
            <p:cNvPr id="48" name="圆角矩形 47"/>
            <p:cNvSpPr/>
            <p:nvPr/>
          </p:nvSpPr>
          <p:spPr>
            <a:xfrm>
              <a:off x="7304611" y="2730852"/>
              <a:ext cx="1745315" cy="445296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7915110" y="2783358"/>
              <a:ext cx="11483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归顺</a:t>
              </a:r>
              <a:endParaRPr lang="zh-CN" altLang="en-US">
                <a:solidFill>
                  <a:srgbClr val="FA738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304611" y="3445077"/>
            <a:ext cx="1758887" cy="445296"/>
            <a:chOff x="7304611" y="3445077"/>
            <a:chExt cx="1758887" cy="445296"/>
          </a:xfrm>
        </p:grpSpPr>
        <p:sp>
          <p:nvSpPr>
            <p:cNvPr id="54" name="圆角矩形 53"/>
            <p:cNvSpPr/>
            <p:nvPr/>
          </p:nvSpPr>
          <p:spPr>
            <a:xfrm>
              <a:off x="7304611" y="3445077"/>
              <a:ext cx="1745315" cy="445296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7915110" y="3481386"/>
              <a:ext cx="11483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和亲</a:t>
              </a:r>
              <a:endParaRPr lang="zh-CN" altLang="en-US">
                <a:solidFill>
                  <a:srgbClr val="FA738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304611" y="4159302"/>
            <a:ext cx="1758887" cy="445296"/>
            <a:chOff x="7304611" y="4159302"/>
            <a:chExt cx="1758887" cy="445296"/>
          </a:xfrm>
        </p:grpSpPr>
        <p:sp>
          <p:nvSpPr>
            <p:cNvPr id="55" name="圆角矩形 54"/>
            <p:cNvSpPr/>
            <p:nvPr/>
          </p:nvSpPr>
          <p:spPr>
            <a:xfrm>
              <a:off x="7304611" y="4159302"/>
              <a:ext cx="1745315" cy="445296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7915110" y="4179414"/>
              <a:ext cx="11483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册封</a:t>
              </a:r>
              <a:endParaRPr lang="zh-CN" altLang="en-US">
                <a:solidFill>
                  <a:srgbClr val="FA738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唐朝时期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6" name="椭圆 5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685838" y="5922043"/>
            <a:ext cx="495300" cy="388476"/>
            <a:chOff x="3685838" y="5922043"/>
            <a:chExt cx="495300" cy="388476"/>
          </a:xfrm>
        </p:grpSpPr>
        <p:sp>
          <p:nvSpPr>
            <p:cNvPr id="49" name="椭圆 48"/>
            <p:cNvSpPr/>
            <p:nvPr/>
          </p:nvSpPr>
          <p:spPr>
            <a:xfrm>
              <a:off x="3736700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063164" y="5814480"/>
            <a:ext cx="603592" cy="603592"/>
            <a:chOff x="5063164" y="5814480"/>
            <a:chExt cx="603592" cy="603592"/>
          </a:xfrm>
        </p:grpSpPr>
        <p:sp>
          <p:nvSpPr>
            <p:cNvPr id="47" name="椭圆 46"/>
            <p:cNvSpPr/>
            <p:nvPr/>
          </p:nvSpPr>
          <p:spPr>
            <a:xfrm>
              <a:off x="5063164" y="5814480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1183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50938" y="5922043"/>
            <a:ext cx="495300" cy="388476"/>
            <a:chOff x="6550938" y="5956763"/>
            <a:chExt cx="495300" cy="388476"/>
          </a:xfrm>
        </p:grpSpPr>
        <p:sp>
          <p:nvSpPr>
            <p:cNvPr id="15" name="椭圆 14"/>
            <p:cNvSpPr/>
            <p:nvPr/>
          </p:nvSpPr>
          <p:spPr>
            <a:xfrm>
              <a:off x="6604744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5509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83488" y="5922043"/>
            <a:ext cx="495300" cy="388476"/>
            <a:chOff x="7983488" y="5956763"/>
            <a:chExt cx="495300" cy="388476"/>
          </a:xfrm>
        </p:grpSpPr>
        <p:sp>
          <p:nvSpPr>
            <p:cNvPr id="18" name="椭圆 17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416038" y="5922043"/>
            <a:ext cx="495300" cy="388476"/>
            <a:chOff x="9416038" y="5956763"/>
            <a:chExt cx="495300" cy="388476"/>
          </a:xfrm>
        </p:grpSpPr>
        <p:sp>
          <p:nvSpPr>
            <p:cNvPr id="21" name="椭圆 20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4" name="椭圆 23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2" name="文本框 1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sp>
        <p:nvSpPr>
          <p:cNvPr id="32" name="圆角矩形 31"/>
          <p:cNvSpPr/>
          <p:nvPr/>
        </p:nvSpPr>
        <p:spPr>
          <a:xfrm>
            <a:off x="3030824" y="1451926"/>
            <a:ext cx="1434022" cy="544010"/>
          </a:xfrm>
          <a:prstGeom prst="round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3154001" y="1523714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民族关系</a:t>
            </a:r>
            <a:endParaRPr lang="zh-CN" altLang="en-US" sz="2000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030824" y="2025569"/>
            <a:ext cx="4985601" cy="3013325"/>
            <a:chOff x="3030824" y="2025569"/>
            <a:chExt cx="4985601" cy="3013325"/>
          </a:xfrm>
        </p:grpSpPr>
        <p:sp>
          <p:nvSpPr>
            <p:cNvPr id="52" name="圆角矩形 51"/>
            <p:cNvSpPr/>
            <p:nvPr/>
          </p:nvSpPr>
          <p:spPr>
            <a:xfrm>
              <a:off x="3030824" y="2286486"/>
              <a:ext cx="4985601" cy="2752408"/>
            </a:xfrm>
            <a:prstGeom prst="roundRect">
              <a:avLst>
                <a:gd name="adj" fmla="val 5063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/>
          </p:nvSpPr>
          <p:spPr>
            <a:xfrm flipV="1">
              <a:off x="3594155" y="2025569"/>
              <a:ext cx="281960" cy="243069"/>
            </a:xfrm>
            <a:prstGeom prst="triangl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3498397" y="2770658"/>
              <a:ext cx="4124885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唐朝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边疆地区有突厥、回纥、吐蕃、南诏、渤海等地区政权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。</a:t>
              </a:r>
              <a:endParaRPr lang="en-US" altLang="zh-CN" sz="16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200000"/>
                </a:lnSpc>
              </a:pP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唐朝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政府与他们都保持着良好的关系。</a:t>
              </a:r>
              <a:endParaRPr lang="zh-CN" altLang="zh-CN" sz="1600" kern="1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7976895" y="1451926"/>
            <a:ext cx="1569660" cy="544010"/>
            <a:chOff x="7976895" y="1451926"/>
            <a:chExt cx="1569660" cy="544010"/>
          </a:xfrm>
        </p:grpSpPr>
        <p:sp>
          <p:nvSpPr>
            <p:cNvPr id="33" name="圆角矩形 32"/>
            <p:cNvSpPr/>
            <p:nvPr/>
          </p:nvSpPr>
          <p:spPr>
            <a:xfrm>
              <a:off x="8038030" y="1451926"/>
              <a:ext cx="1434022" cy="544010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7976895" y="1540603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边疆管理机构</a:t>
              </a:r>
              <a:endParaRPr lang="zh-CN" altLang="en-US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87673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" name="圆角矩形 60"/>
          <p:cNvSpPr/>
          <p:nvPr/>
        </p:nvSpPr>
        <p:spPr>
          <a:xfrm>
            <a:off x="4314002" y="3392382"/>
            <a:ext cx="5156578" cy="1646511"/>
          </a:xfrm>
          <a:prstGeom prst="roundRect">
            <a:avLst>
              <a:gd name="adj" fmla="val 5063"/>
            </a:avLst>
          </a:prstGeom>
          <a:solidFill>
            <a:srgbClr val="FFE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唐朝时期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6" name="椭圆 5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685838" y="5922043"/>
            <a:ext cx="495300" cy="388476"/>
            <a:chOff x="3685838" y="5922043"/>
            <a:chExt cx="495300" cy="388476"/>
          </a:xfrm>
        </p:grpSpPr>
        <p:sp>
          <p:nvSpPr>
            <p:cNvPr id="49" name="椭圆 48"/>
            <p:cNvSpPr/>
            <p:nvPr/>
          </p:nvSpPr>
          <p:spPr>
            <a:xfrm>
              <a:off x="3736700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063164" y="5814480"/>
            <a:ext cx="603592" cy="603592"/>
            <a:chOff x="5063164" y="5814480"/>
            <a:chExt cx="603592" cy="603592"/>
          </a:xfrm>
        </p:grpSpPr>
        <p:sp>
          <p:nvSpPr>
            <p:cNvPr id="47" name="椭圆 46"/>
            <p:cNvSpPr/>
            <p:nvPr/>
          </p:nvSpPr>
          <p:spPr>
            <a:xfrm>
              <a:off x="5063164" y="5814480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1183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50938" y="5922043"/>
            <a:ext cx="495300" cy="388476"/>
            <a:chOff x="6550938" y="5956763"/>
            <a:chExt cx="495300" cy="388476"/>
          </a:xfrm>
        </p:grpSpPr>
        <p:sp>
          <p:nvSpPr>
            <p:cNvPr id="15" name="椭圆 14"/>
            <p:cNvSpPr/>
            <p:nvPr/>
          </p:nvSpPr>
          <p:spPr>
            <a:xfrm>
              <a:off x="6604744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5509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83488" y="5922043"/>
            <a:ext cx="495300" cy="388476"/>
            <a:chOff x="7983488" y="5956763"/>
            <a:chExt cx="495300" cy="388476"/>
          </a:xfrm>
        </p:grpSpPr>
        <p:sp>
          <p:nvSpPr>
            <p:cNvPr id="18" name="椭圆 17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416038" y="5922043"/>
            <a:ext cx="495300" cy="388476"/>
            <a:chOff x="9416038" y="5956763"/>
            <a:chExt cx="495300" cy="388476"/>
          </a:xfrm>
        </p:grpSpPr>
        <p:sp>
          <p:nvSpPr>
            <p:cNvPr id="21" name="椭圆 20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4" name="椭圆 23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2" name="文本框 1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sp>
        <p:nvSpPr>
          <p:cNvPr id="32" name="圆角矩形 31"/>
          <p:cNvSpPr/>
          <p:nvPr/>
        </p:nvSpPr>
        <p:spPr>
          <a:xfrm>
            <a:off x="3030824" y="1451926"/>
            <a:ext cx="1434022" cy="544010"/>
          </a:xfrm>
          <a:prstGeom prst="round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圆角矩形 32"/>
          <p:cNvSpPr/>
          <p:nvPr/>
        </p:nvSpPr>
        <p:spPr>
          <a:xfrm>
            <a:off x="8038030" y="1451926"/>
            <a:ext cx="1434022" cy="544010"/>
          </a:xfrm>
          <a:prstGeom prst="round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flipV="1">
            <a:off x="8648755" y="2025569"/>
            <a:ext cx="281960" cy="243069"/>
          </a:xfrm>
          <a:prstGeom prst="triangle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3154001" y="1523714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民族关系</a:t>
            </a:r>
            <a:endParaRPr lang="zh-CN" altLang="en-US" sz="2000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976895" y="1540603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边疆管理机构</a:t>
            </a:r>
            <a:endParaRPr lang="zh-CN" altLang="en-US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199939" y="2687951"/>
            <a:ext cx="1109468" cy="402636"/>
            <a:chOff x="8199939" y="2687951"/>
            <a:chExt cx="1109468" cy="402636"/>
          </a:xfrm>
        </p:grpSpPr>
        <p:sp>
          <p:nvSpPr>
            <p:cNvPr id="44" name="圆角矩形 43"/>
            <p:cNvSpPr/>
            <p:nvPr/>
          </p:nvSpPr>
          <p:spPr>
            <a:xfrm>
              <a:off x="8201411" y="2687951"/>
              <a:ext cx="1107996" cy="402636"/>
            </a:xfrm>
            <a:prstGeom prst="roundRect">
              <a:avLst>
                <a:gd name="adj" fmla="val 26780"/>
              </a:avLst>
            </a:prstGeom>
            <a:solidFill>
              <a:srgbClr val="F7C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8199939" y="2721255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大都护府</a:t>
              </a:r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200675" y="3555384"/>
            <a:ext cx="1107996" cy="402636"/>
            <a:chOff x="8200675" y="3555384"/>
            <a:chExt cx="1107996" cy="402636"/>
          </a:xfrm>
        </p:grpSpPr>
        <p:sp>
          <p:nvSpPr>
            <p:cNvPr id="45" name="圆角矩形 44"/>
            <p:cNvSpPr/>
            <p:nvPr/>
          </p:nvSpPr>
          <p:spPr>
            <a:xfrm>
              <a:off x="8200675" y="3555384"/>
              <a:ext cx="1107996" cy="402636"/>
            </a:xfrm>
            <a:prstGeom prst="roundRect">
              <a:avLst>
                <a:gd name="adj" fmla="val 26780"/>
              </a:avLst>
            </a:prstGeom>
            <a:solidFill>
              <a:srgbClr val="F7C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8339639" y="3587547"/>
              <a:ext cx="8771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都督府</a:t>
              </a: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199939" y="4422817"/>
            <a:ext cx="1107996" cy="413568"/>
            <a:chOff x="8199939" y="4422817"/>
            <a:chExt cx="1107996" cy="413568"/>
          </a:xfrm>
        </p:grpSpPr>
        <p:sp>
          <p:nvSpPr>
            <p:cNvPr id="50" name="圆角矩形 49"/>
            <p:cNvSpPr/>
            <p:nvPr/>
          </p:nvSpPr>
          <p:spPr>
            <a:xfrm>
              <a:off x="8199939" y="4422817"/>
              <a:ext cx="1107996" cy="402636"/>
            </a:xfrm>
            <a:prstGeom prst="roundRect">
              <a:avLst>
                <a:gd name="adj" fmla="val 26780"/>
              </a:avLst>
            </a:prstGeom>
            <a:solidFill>
              <a:srgbClr val="F7C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矩形 59"/>
            <p:cNvSpPr/>
            <p:nvPr/>
          </p:nvSpPr>
          <p:spPr>
            <a:xfrm>
              <a:off x="8339639" y="4467053"/>
              <a:ext cx="8771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羁縻州</a:t>
              </a: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6816504" y="357203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都督府都督</a:t>
            </a: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6816504" y="4454870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羁縻州刺史</a:t>
            </a:r>
            <a:endParaRPr lang="zh-CN" altLang="en-US"/>
          </a:p>
        </p:txBody>
      </p:sp>
      <p:grpSp>
        <p:nvGrpSpPr>
          <p:cNvPr id="71" name="组合 70"/>
          <p:cNvGrpSpPr/>
          <p:nvPr/>
        </p:nvGrpSpPr>
        <p:grpSpPr>
          <a:xfrm>
            <a:off x="4431700" y="3644877"/>
            <a:ext cx="2317462" cy="1097627"/>
            <a:chOff x="4431700" y="3644877"/>
            <a:chExt cx="2317462" cy="1097627"/>
          </a:xfrm>
        </p:grpSpPr>
        <p:sp>
          <p:nvSpPr>
            <p:cNvPr id="34" name="左大括号 33"/>
            <p:cNvSpPr/>
            <p:nvPr/>
          </p:nvSpPr>
          <p:spPr>
            <a:xfrm>
              <a:off x="6188100" y="3644877"/>
              <a:ext cx="561062" cy="1097627"/>
            </a:xfrm>
            <a:prstGeom prst="leftBrace">
              <a:avLst>
                <a:gd name="adj1" fmla="val 44358"/>
                <a:gd name="adj2" fmla="val 50000"/>
              </a:avLst>
            </a:prstGeom>
            <a:ln>
              <a:solidFill>
                <a:srgbClr val="F0A9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4431700" y="4040580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各民族首领担任</a:t>
              </a:r>
              <a:endParaRPr lang="zh-CN" altLang="en-US"/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9297583" y="2842421"/>
            <a:ext cx="508266" cy="1836000"/>
            <a:chOff x="9297583" y="2842421"/>
            <a:chExt cx="508266" cy="1836000"/>
          </a:xfrm>
        </p:grpSpPr>
        <p:grpSp>
          <p:nvGrpSpPr>
            <p:cNvPr id="72" name="组合 71"/>
            <p:cNvGrpSpPr/>
            <p:nvPr/>
          </p:nvGrpSpPr>
          <p:grpSpPr>
            <a:xfrm>
              <a:off x="9351526" y="2842421"/>
              <a:ext cx="443754" cy="1836000"/>
              <a:chOff x="9351526" y="2842421"/>
              <a:chExt cx="443754" cy="1836000"/>
            </a:xfrm>
          </p:grpSpPr>
          <p:cxnSp>
            <p:nvCxnSpPr>
              <p:cNvPr id="65" name="直接箭头连接符 64"/>
              <p:cNvCxnSpPr/>
              <p:nvPr/>
            </p:nvCxnSpPr>
            <p:spPr>
              <a:xfrm>
                <a:off x="9351526" y="3756702"/>
                <a:ext cx="443754" cy="0"/>
              </a:xfrm>
              <a:prstGeom prst="straightConnector1">
                <a:avLst/>
              </a:prstGeom>
              <a:ln w="12700">
                <a:solidFill>
                  <a:srgbClr val="F0A92C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箭头连接符 65"/>
              <p:cNvCxnSpPr/>
              <p:nvPr/>
            </p:nvCxnSpPr>
            <p:spPr>
              <a:xfrm>
                <a:off x="9351526" y="4659737"/>
                <a:ext cx="443754" cy="0"/>
              </a:xfrm>
              <a:prstGeom prst="straightConnector1">
                <a:avLst/>
              </a:prstGeom>
              <a:ln w="12700">
                <a:solidFill>
                  <a:srgbClr val="F0A92C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箭头连接符 67"/>
              <p:cNvCxnSpPr/>
              <p:nvPr/>
            </p:nvCxnSpPr>
            <p:spPr>
              <a:xfrm flipH="1" flipV="1">
                <a:off x="9795280" y="2842421"/>
                <a:ext cx="0" cy="1836000"/>
              </a:xfrm>
              <a:prstGeom prst="straightConnector1">
                <a:avLst/>
              </a:prstGeom>
              <a:ln w="12700">
                <a:solidFill>
                  <a:srgbClr val="F0A92C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0" name="直接箭头连接符 69"/>
            <p:cNvCxnSpPr/>
            <p:nvPr/>
          </p:nvCxnSpPr>
          <p:spPr>
            <a:xfrm flipH="1" flipV="1">
              <a:off x="9297583" y="2862200"/>
              <a:ext cx="508266" cy="0"/>
            </a:xfrm>
            <a:prstGeom prst="straightConnector1">
              <a:avLst/>
            </a:prstGeom>
            <a:ln w="12700">
              <a:solidFill>
                <a:srgbClr val="F0A92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组合 75"/>
          <p:cNvGrpSpPr/>
          <p:nvPr/>
        </p:nvGrpSpPr>
        <p:grpSpPr>
          <a:xfrm>
            <a:off x="4314002" y="2588804"/>
            <a:ext cx="3851881" cy="501783"/>
            <a:chOff x="4314002" y="2588804"/>
            <a:chExt cx="3851881" cy="501783"/>
          </a:xfrm>
        </p:grpSpPr>
        <p:grpSp>
          <p:nvGrpSpPr>
            <p:cNvPr id="74" name="组合 73"/>
            <p:cNvGrpSpPr/>
            <p:nvPr/>
          </p:nvGrpSpPr>
          <p:grpSpPr>
            <a:xfrm>
              <a:off x="4314002" y="2687951"/>
              <a:ext cx="3851881" cy="402636"/>
              <a:chOff x="4314002" y="2687951"/>
              <a:chExt cx="3851881" cy="402636"/>
            </a:xfrm>
          </p:grpSpPr>
          <p:cxnSp>
            <p:nvCxnSpPr>
              <p:cNvPr id="42" name="直接箭头连接符 41"/>
              <p:cNvCxnSpPr/>
              <p:nvPr/>
            </p:nvCxnSpPr>
            <p:spPr>
              <a:xfrm flipH="1" flipV="1">
                <a:off x="5429883" y="2893221"/>
                <a:ext cx="2736000" cy="0"/>
              </a:xfrm>
              <a:prstGeom prst="straightConnector1">
                <a:avLst/>
              </a:prstGeom>
              <a:ln w="12700">
                <a:solidFill>
                  <a:srgbClr val="F0A92C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2" name="组合 61"/>
              <p:cNvGrpSpPr/>
              <p:nvPr/>
            </p:nvGrpSpPr>
            <p:grpSpPr>
              <a:xfrm>
                <a:off x="4314002" y="2687951"/>
                <a:ext cx="1109468" cy="402636"/>
                <a:chOff x="8199939" y="2687951"/>
                <a:chExt cx="1109468" cy="402636"/>
              </a:xfrm>
            </p:grpSpPr>
            <p:sp>
              <p:nvSpPr>
                <p:cNvPr id="63" name="圆角矩形 62"/>
                <p:cNvSpPr/>
                <p:nvPr/>
              </p:nvSpPr>
              <p:spPr>
                <a:xfrm>
                  <a:off x="8201411" y="2687951"/>
                  <a:ext cx="1107996" cy="402636"/>
                </a:xfrm>
                <a:prstGeom prst="roundRect">
                  <a:avLst>
                    <a:gd name="adj" fmla="val 26780"/>
                  </a:avLst>
                </a:prstGeom>
                <a:solidFill>
                  <a:srgbClr val="60D99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4" name="矩形 63"/>
                <p:cNvSpPr/>
                <p:nvPr/>
              </p:nvSpPr>
              <p:spPr>
                <a:xfrm>
                  <a:off x="8199939" y="2721255"/>
                  <a:ext cx="110799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中央政府</a:t>
                  </a:r>
                  <a:endParaRPr lang="zh-CN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</p:grpSp>
        </p:grpSp>
        <p:sp>
          <p:nvSpPr>
            <p:cNvPr id="75" name="矩形 74"/>
            <p:cNvSpPr/>
            <p:nvPr/>
          </p:nvSpPr>
          <p:spPr>
            <a:xfrm>
              <a:off x="6371651" y="2588804"/>
              <a:ext cx="8771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上统于</a:t>
              </a:r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1137874" y="3496137"/>
            <a:ext cx="2950246" cy="2231566"/>
            <a:chOff x="7766617" y="295176"/>
            <a:chExt cx="2950246" cy="2231566"/>
          </a:xfrm>
        </p:grpSpPr>
        <p:sp>
          <p:nvSpPr>
            <p:cNvPr id="81" name="圆角矩形 80"/>
            <p:cNvSpPr/>
            <p:nvPr/>
          </p:nvSpPr>
          <p:spPr>
            <a:xfrm>
              <a:off x="7766617" y="636632"/>
              <a:ext cx="2950246" cy="1890110"/>
            </a:xfrm>
            <a:prstGeom prst="roundRect">
              <a:avLst>
                <a:gd name="adj" fmla="val 11156"/>
              </a:avLst>
            </a:prstGeom>
            <a:solidFill>
              <a:srgbClr val="ED83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2" name="组合 81"/>
            <p:cNvGrpSpPr/>
            <p:nvPr/>
          </p:nvGrpSpPr>
          <p:grpSpPr>
            <a:xfrm>
              <a:off x="7861632" y="295176"/>
              <a:ext cx="544010" cy="544010"/>
              <a:chOff x="7861632" y="295176"/>
              <a:chExt cx="544010" cy="544010"/>
            </a:xfrm>
          </p:grpSpPr>
          <p:sp>
            <p:nvSpPr>
              <p:cNvPr id="93" name="椭圆 92"/>
              <p:cNvSpPr/>
              <p:nvPr/>
            </p:nvSpPr>
            <p:spPr>
              <a:xfrm>
                <a:off x="786163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文本框 93"/>
              <p:cNvSpPr txBox="1"/>
              <p:nvPr/>
            </p:nvSpPr>
            <p:spPr>
              <a:xfrm>
                <a:off x="786163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学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83" name="组合 82"/>
            <p:cNvGrpSpPr/>
            <p:nvPr/>
          </p:nvGrpSpPr>
          <p:grpSpPr>
            <a:xfrm>
              <a:off x="8415287" y="295176"/>
              <a:ext cx="544010" cy="544010"/>
              <a:chOff x="8558042" y="295176"/>
              <a:chExt cx="544010" cy="544010"/>
            </a:xfrm>
          </p:grpSpPr>
          <p:sp>
            <p:nvSpPr>
              <p:cNvPr id="91" name="椭圆 90"/>
              <p:cNvSpPr/>
              <p:nvPr/>
            </p:nvSpPr>
            <p:spPr>
              <a:xfrm>
                <a:off x="855804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文本框 91"/>
              <p:cNvSpPr txBox="1"/>
              <p:nvPr/>
            </p:nvSpPr>
            <p:spPr>
              <a:xfrm>
                <a:off x="855804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霸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8968942" y="295176"/>
              <a:ext cx="544010" cy="544010"/>
              <a:chOff x="9254452" y="295176"/>
              <a:chExt cx="544010" cy="544010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25445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文本框 89"/>
              <p:cNvSpPr txBox="1"/>
              <p:nvPr/>
            </p:nvSpPr>
            <p:spPr>
              <a:xfrm>
                <a:off x="925445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笔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85" name="组合 84"/>
            <p:cNvGrpSpPr/>
            <p:nvPr/>
          </p:nvGrpSpPr>
          <p:grpSpPr>
            <a:xfrm>
              <a:off x="9522598" y="295176"/>
              <a:ext cx="544010" cy="544010"/>
              <a:chOff x="9950862" y="295176"/>
              <a:chExt cx="544010" cy="544010"/>
            </a:xfrm>
          </p:grpSpPr>
          <p:sp>
            <p:nvSpPr>
              <p:cNvPr id="87" name="椭圆 86"/>
              <p:cNvSpPr/>
              <p:nvPr/>
            </p:nvSpPr>
            <p:spPr>
              <a:xfrm>
                <a:off x="995086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文本框 87"/>
              <p:cNvSpPr txBox="1"/>
              <p:nvPr/>
            </p:nvSpPr>
            <p:spPr>
              <a:xfrm>
                <a:off x="995086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记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sp>
          <p:nvSpPr>
            <p:cNvPr id="86" name="矩形 85"/>
            <p:cNvSpPr/>
            <p:nvPr/>
          </p:nvSpPr>
          <p:spPr>
            <a:xfrm>
              <a:off x="7898186" y="877876"/>
              <a:ext cx="2727247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1.</a:t>
              </a:r>
              <a:r>
                <a:rPr lang="zh-CN" altLang="en-US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唐朝</a:t>
              </a:r>
              <a:r>
                <a:rPr lang="zh-CN" altLang="en-US" sz="16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正式形成了羁縻制度。</a:t>
              </a:r>
              <a:endParaRPr lang="en-US" altLang="zh-CN" sz="1600" ker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2.</a:t>
              </a:r>
              <a:r>
                <a:rPr lang="zh-CN" altLang="en-US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各族</a:t>
              </a:r>
              <a:r>
                <a:rPr lang="zh-CN" altLang="en-US" sz="16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间的经济文化交流空前发展。</a:t>
              </a:r>
              <a:endParaRPr lang="en-US" altLang="zh-CN" sz="1600" ker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3.</a:t>
              </a:r>
              <a:r>
                <a:rPr lang="zh-CN" altLang="en-US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统一</a:t>
              </a:r>
              <a:r>
                <a:rPr lang="zh-CN" altLang="en-US" sz="16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的多民族国家的重要发展时期。</a:t>
              </a:r>
              <a:endParaRPr lang="en-US" altLang="zh-CN" sz="1600" ker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93042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30" grpId="1"/>
      <p:bldP spid="31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宋</a:t>
            </a:r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50" name="直接箭头连接符 49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组合 50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52" name="椭圆 51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685838" y="5922043"/>
            <a:ext cx="495300" cy="388476"/>
            <a:chOff x="3685838" y="5922043"/>
            <a:chExt cx="495300" cy="388476"/>
          </a:xfrm>
        </p:grpSpPr>
        <p:sp>
          <p:nvSpPr>
            <p:cNvPr id="55" name="椭圆 54"/>
            <p:cNvSpPr/>
            <p:nvPr/>
          </p:nvSpPr>
          <p:spPr>
            <a:xfrm>
              <a:off x="3736700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5118388" y="5920747"/>
            <a:ext cx="495300" cy="388476"/>
            <a:chOff x="5118388" y="5920747"/>
            <a:chExt cx="495300" cy="388476"/>
          </a:xfrm>
        </p:grpSpPr>
        <p:sp>
          <p:nvSpPr>
            <p:cNvPr id="78" name="椭圆 77"/>
            <p:cNvSpPr/>
            <p:nvPr/>
          </p:nvSpPr>
          <p:spPr>
            <a:xfrm>
              <a:off x="5168520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1183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504484" y="5814480"/>
            <a:ext cx="603592" cy="603592"/>
            <a:chOff x="6504484" y="5814480"/>
            <a:chExt cx="603592" cy="603592"/>
          </a:xfrm>
        </p:grpSpPr>
        <p:sp>
          <p:nvSpPr>
            <p:cNvPr id="77" name="椭圆 76"/>
            <p:cNvSpPr/>
            <p:nvPr/>
          </p:nvSpPr>
          <p:spPr>
            <a:xfrm>
              <a:off x="6504484" y="5814480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65509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7983488" y="5922043"/>
            <a:ext cx="495300" cy="388476"/>
            <a:chOff x="7983488" y="5956763"/>
            <a:chExt cx="495300" cy="388476"/>
          </a:xfrm>
        </p:grpSpPr>
        <p:sp>
          <p:nvSpPr>
            <p:cNvPr id="64" name="椭圆 63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9416038" y="5922043"/>
            <a:ext cx="495300" cy="388476"/>
            <a:chOff x="9416038" y="5956763"/>
            <a:chExt cx="495300" cy="388476"/>
          </a:xfrm>
        </p:grpSpPr>
        <p:sp>
          <p:nvSpPr>
            <p:cNvPr id="67" name="椭圆 66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70" name="椭圆 69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73" name="文本框 72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75" name="椭圆 74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文本框 75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sp>
        <p:nvSpPr>
          <p:cNvPr id="90" name="圆角矩形 89"/>
          <p:cNvSpPr/>
          <p:nvPr/>
        </p:nvSpPr>
        <p:spPr>
          <a:xfrm>
            <a:off x="3067291" y="1824376"/>
            <a:ext cx="6076710" cy="3303209"/>
          </a:xfrm>
          <a:prstGeom prst="roundRect">
            <a:avLst>
              <a:gd name="adj" fmla="val 5088"/>
            </a:avLst>
          </a:prstGeom>
          <a:noFill/>
          <a:ln>
            <a:solidFill>
              <a:srgbClr val="FA73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3" name="组合 92"/>
          <p:cNvGrpSpPr/>
          <p:nvPr/>
        </p:nvGrpSpPr>
        <p:grpSpPr>
          <a:xfrm>
            <a:off x="2029627" y="1824376"/>
            <a:ext cx="986073" cy="3303209"/>
            <a:chOff x="1971752" y="1824376"/>
            <a:chExt cx="986073" cy="3303209"/>
          </a:xfrm>
        </p:grpSpPr>
        <p:sp>
          <p:nvSpPr>
            <p:cNvPr id="91" name="圆角矩形 90"/>
            <p:cNvSpPr/>
            <p:nvPr/>
          </p:nvSpPr>
          <p:spPr>
            <a:xfrm flipH="1">
              <a:off x="1971752" y="1824376"/>
              <a:ext cx="986073" cy="3303209"/>
            </a:xfrm>
            <a:prstGeom prst="roundRect">
              <a:avLst>
                <a:gd name="adj" fmla="val 13173"/>
              </a:avLst>
            </a:prstGeom>
            <a:solidFill>
              <a:srgbClr val="FA7384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2100712" y="2486345"/>
              <a:ext cx="738664" cy="199737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36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民族关系</a:t>
              </a:r>
              <a:endParaRPr lang="zh-CN" altLang="en-US" sz="36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9207167" y="1824376"/>
            <a:ext cx="986073" cy="3303209"/>
            <a:chOff x="1971752" y="1824376"/>
            <a:chExt cx="986073" cy="3303209"/>
          </a:xfrm>
        </p:grpSpPr>
        <p:sp>
          <p:nvSpPr>
            <p:cNvPr id="95" name="圆角矩形 94"/>
            <p:cNvSpPr/>
            <p:nvPr/>
          </p:nvSpPr>
          <p:spPr>
            <a:xfrm flipH="1">
              <a:off x="1971752" y="1824376"/>
              <a:ext cx="986073" cy="3303209"/>
            </a:xfrm>
            <a:prstGeom prst="roundRect">
              <a:avLst>
                <a:gd name="adj" fmla="val 13173"/>
              </a:avLst>
            </a:prstGeom>
            <a:solidFill>
              <a:srgbClr val="FA7384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2100712" y="2486345"/>
              <a:ext cx="738664" cy="199737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3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时</a:t>
              </a:r>
              <a:r>
                <a:rPr lang="zh-CN" altLang="en-US" sz="36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战时和</a:t>
              </a:r>
              <a:endParaRPr lang="zh-CN" altLang="en-US" sz="36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296574" y="2081551"/>
            <a:ext cx="888302" cy="646331"/>
            <a:chOff x="3296574" y="2081551"/>
            <a:chExt cx="888302" cy="646331"/>
          </a:xfrm>
        </p:grpSpPr>
        <p:sp>
          <p:nvSpPr>
            <p:cNvPr id="85" name="矩形 84"/>
            <p:cNvSpPr/>
            <p:nvPr/>
          </p:nvSpPr>
          <p:spPr>
            <a:xfrm>
              <a:off x="3306608" y="2081674"/>
              <a:ext cx="878268" cy="613458"/>
            </a:xfrm>
            <a:prstGeom prst="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矩形 96"/>
            <p:cNvSpPr/>
            <p:nvPr/>
          </p:nvSpPr>
          <p:spPr>
            <a:xfrm>
              <a:off x="3296574" y="2081551"/>
              <a:ext cx="87716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zh-CN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契丹</a:t>
              </a:r>
              <a:endParaRPr lang="en-US" altLang="zh-CN" kern="10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endParaRPr>
            </a:p>
            <a:p>
              <a:pPr algn="ctr"/>
              <a:r>
                <a:rPr lang="zh-CN" altLang="en-US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（</a:t>
              </a:r>
              <a:r>
                <a:rPr lang="zh-CN" altLang="en-US" kern="1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辽）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343406" y="2080035"/>
            <a:ext cx="1107996" cy="646331"/>
            <a:chOff x="6343406" y="2080035"/>
            <a:chExt cx="1107996" cy="646331"/>
          </a:xfrm>
        </p:grpSpPr>
        <p:sp>
          <p:nvSpPr>
            <p:cNvPr id="87" name="矩形 86"/>
            <p:cNvSpPr/>
            <p:nvPr/>
          </p:nvSpPr>
          <p:spPr>
            <a:xfrm>
              <a:off x="6458270" y="2081674"/>
              <a:ext cx="878268" cy="613458"/>
            </a:xfrm>
            <a:prstGeom prst="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矩形 97"/>
            <p:cNvSpPr/>
            <p:nvPr/>
          </p:nvSpPr>
          <p:spPr>
            <a:xfrm>
              <a:off x="6343406" y="2080035"/>
              <a:ext cx="110799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zh-CN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党项</a:t>
              </a:r>
              <a:endParaRPr lang="en-US" altLang="zh-CN" kern="10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endParaRPr>
            </a:p>
            <a:p>
              <a:pPr algn="ctr"/>
              <a:r>
                <a:rPr lang="zh-CN" altLang="en-US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（</a:t>
              </a:r>
              <a:r>
                <a:rPr lang="zh-CN" altLang="en-US" kern="1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西夏）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882439" y="2080035"/>
            <a:ext cx="878268" cy="646331"/>
            <a:chOff x="4882439" y="2080035"/>
            <a:chExt cx="878268" cy="646331"/>
          </a:xfrm>
        </p:grpSpPr>
        <p:sp>
          <p:nvSpPr>
            <p:cNvPr id="86" name="矩形 85"/>
            <p:cNvSpPr/>
            <p:nvPr/>
          </p:nvSpPr>
          <p:spPr>
            <a:xfrm>
              <a:off x="4882439" y="2081674"/>
              <a:ext cx="878268" cy="613458"/>
            </a:xfrm>
            <a:prstGeom prst="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矩形 98"/>
            <p:cNvSpPr/>
            <p:nvPr/>
          </p:nvSpPr>
          <p:spPr>
            <a:xfrm>
              <a:off x="4882439" y="2080035"/>
              <a:ext cx="87716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zh-CN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女真</a:t>
              </a:r>
              <a:endParaRPr lang="en-US" altLang="zh-CN" kern="10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endParaRPr>
            </a:p>
            <a:p>
              <a:pPr algn="ctr"/>
              <a:r>
                <a:rPr lang="zh-CN" altLang="en-US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（</a:t>
              </a:r>
              <a:r>
                <a:rPr lang="zh-CN" altLang="en-US" kern="1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金）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034101" y="2081674"/>
            <a:ext cx="888491" cy="647474"/>
            <a:chOff x="8034101" y="2081674"/>
            <a:chExt cx="888491" cy="647474"/>
          </a:xfrm>
        </p:grpSpPr>
        <p:sp>
          <p:nvSpPr>
            <p:cNvPr id="88" name="矩形 87"/>
            <p:cNvSpPr/>
            <p:nvPr/>
          </p:nvSpPr>
          <p:spPr>
            <a:xfrm>
              <a:off x="8034101" y="2081674"/>
              <a:ext cx="878268" cy="613458"/>
            </a:xfrm>
            <a:prstGeom prst="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矩形 99"/>
            <p:cNvSpPr/>
            <p:nvPr/>
          </p:nvSpPr>
          <p:spPr>
            <a:xfrm>
              <a:off x="8045429" y="2082817"/>
              <a:ext cx="87716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zh-CN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蒙古</a:t>
              </a:r>
              <a:endParaRPr lang="en-US" altLang="zh-CN" kern="10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endParaRPr>
            </a:p>
            <a:p>
              <a:pPr algn="ctr"/>
              <a:r>
                <a:rPr lang="zh-CN" altLang="en-US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（</a:t>
              </a:r>
              <a:r>
                <a:rPr lang="zh-CN" altLang="en-US" kern="1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元）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253498" y="3697807"/>
            <a:ext cx="1678329" cy="1224460"/>
            <a:chOff x="5253498" y="3697807"/>
            <a:chExt cx="1678329" cy="1224460"/>
          </a:xfrm>
        </p:grpSpPr>
        <p:sp>
          <p:nvSpPr>
            <p:cNvPr id="81" name="矩形 80"/>
            <p:cNvSpPr/>
            <p:nvPr/>
          </p:nvSpPr>
          <p:spPr>
            <a:xfrm>
              <a:off x="5253498" y="4308809"/>
              <a:ext cx="1678329" cy="613458"/>
            </a:xfrm>
            <a:prstGeom prst="rect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5253498" y="3697807"/>
              <a:ext cx="1678329" cy="613458"/>
              <a:chOff x="4906257" y="4184426"/>
              <a:chExt cx="1678329" cy="613458"/>
            </a:xfrm>
          </p:grpSpPr>
          <p:sp>
            <p:nvSpPr>
              <p:cNvPr id="82" name="矩形 81"/>
              <p:cNvSpPr/>
              <p:nvPr/>
            </p:nvSpPr>
            <p:spPr>
              <a:xfrm>
                <a:off x="5706318" y="4184426"/>
                <a:ext cx="878268" cy="613458"/>
              </a:xfrm>
              <a:prstGeom prst="rect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矩形 82"/>
              <p:cNvSpPr/>
              <p:nvPr/>
            </p:nvSpPr>
            <p:spPr>
              <a:xfrm>
                <a:off x="4906257" y="4184426"/>
                <a:ext cx="878268" cy="613458"/>
              </a:xfrm>
              <a:prstGeom prst="rect">
                <a:avLst/>
              </a:prstGeom>
              <a:solidFill>
                <a:srgbClr val="60D9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1" name="矩形 100"/>
            <p:cNvSpPr/>
            <p:nvPr/>
          </p:nvSpPr>
          <p:spPr>
            <a:xfrm>
              <a:off x="5717111" y="4415265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4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宋朝</a:t>
              </a:r>
              <a:endParaRPr lang="zh-CN" altLang="en-US" sz="2400"/>
            </a:p>
          </p:txBody>
        </p:sp>
        <p:sp>
          <p:nvSpPr>
            <p:cNvPr id="102" name="矩形 101"/>
            <p:cNvSpPr/>
            <p:nvPr/>
          </p:nvSpPr>
          <p:spPr>
            <a:xfrm>
              <a:off x="5378787" y="3846612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1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北宋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03" name="矩形 102"/>
            <p:cNvSpPr/>
            <p:nvPr/>
          </p:nvSpPr>
          <p:spPr>
            <a:xfrm>
              <a:off x="6210610" y="3846612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1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南宋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255446" y="2695132"/>
            <a:ext cx="461665" cy="1002675"/>
            <a:chOff x="5255446" y="2695132"/>
            <a:chExt cx="461665" cy="1002675"/>
          </a:xfrm>
        </p:grpSpPr>
        <p:cxnSp>
          <p:nvCxnSpPr>
            <p:cNvPr id="105" name="直接箭头连接符 104"/>
            <p:cNvCxnSpPr>
              <a:stCxn id="86" idx="2"/>
              <a:endCxn id="83" idx="0"/>
            </p:cNvCxnSpPr>
            <p:nvPr/>
          </p:nvCxnSpPr>
          <p:spPr>
            <a:xfrm>
              <a:off x="5321573" y="2695132"/>
              <a:ext cx="371059" cy="1002675"/>
            </a:xfrm>
            <a:prstGeom prst="straightConnector1">
              <a:avLst/>
            </a:prstGeom>
            <a:ln w="12700">
              <a:solidFill>
                <a:srgbClr val="F0A92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" name="文本框 110"/>
            <p:cNvSpPr txBox="1"/>
            <p:nvPr/>
          </p:nvSpPr>
          <p:spPr>
            <a:xfrm>
              <a:off x="5255446" y="2879645"/>
              <a:ext cx="461665" cy="68838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先灭</a:t>
              </a: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492693" y="2726366"/>
            <a:ext cx="1738445" cy="971441"/>
            <a:chOff x="6492693" y="2726366"/>
            <a:chExt cx="1738445" cy="971441"/>
          </a:xfrm>
        </p:grpSpPr>
        <p:cxnSp>
          <p:nvCxnSpPr>
            <p:cNvPr id="106" name="直接箭头连接符 105"/>
            <p:cNvCxnSpPr>
              <a:endCxn id="82" idx="0"/>
            </p:cNvCxnSpPr>
            <p:nvPr/>
          </p:nvCxnSpPr>
          <p:spPr>
            <a:xfrm flipH="1">
              <a:off x="6492693" y="2726366"/>
              <a:ext cx="1738445" cy="971441"/>
            </a:xfrm>
            <a:prstGeom prst="straightConnector1">
              <a:avLst/>
            </a:prstGeom>
            <a:ln w="12700">
              <a:solidFill>
                <a:srgbClr val="F0A92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文本框 111"/>
            <p:cNvSpPr txBox="1"/>
            <p:nvPr/>
          </p:nvSpPr>
          <p:spPr>
            <a:xfrm>
              <a:off x="7128170" y="2879645"/>
              <a:ext cx="461665" cy="68838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后灭</a:t>
              </a: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974066" y="4031278"/>
            <a:ext cx="2858816" cy="1824689"/>
            <a:chOff x="7766617" y="295176"/>
            <a:chExt cx="2858816" cy="1824689"/>
          </a:xfrm>
        </p:grpSpPr>
        <p:sp>
          <p:nvSpPr>
            <p:cNvPr id="89" name="圆角矩形 88"/>
            <p:cNvSpPr/>
            <p:nvPr/>
          </p:nvSpPr>
          <p:spPr>
            <a:xfrm>
              <a:off x="7766617" y="636632"/>
              <a:ext cx="2547964" cy="1483233"/>
            </a:xfrm>
            <a:prstGeom prst="roundRect">
              <a:avLst>
                <a:gd name="adj" fmla="val 11156"/>
              </a:avLst>
            </a:prstGeom>
            <a:solidFill>
              <a:srgbClr val="ED83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4" name="组合 103"/>
            <p:cNvGrpSpPr/>
            <p:nvPr/>
          </p:nvGrpSpPr>
          <p:grpSpPr>
            <a:xfrm>
              <a:off x="7861632" y="295176"/>
              <a:ext cx="544010" cy="544010"/>
              <a:chOff x="7861632" y="295176"/>
              <a:chExt cx="544010" cy="544010"/>
            </a:xfrm>
          </p:grpSpPr>
          <p:sp>
            <p:nvSpPr>
              <p:cNvPr id="121" name="椭圆 120"/>
              <p:cNvSpPr/>
              <p:nvPr/>
            </p:nvSpPr>
            <p:spPr>
              <a:xfrm>
                <a:off x="786163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文本框 121"/>
              <p:cNvSpPr txBox="1"/>
              <p:nvPr/>
            </p:nvSpPr>
            <p:spPr>
              <a:xfrm>
                <a:off x="786163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学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107" name="组合 106"/>
            <p:cNvGrpSpPr/>
            <p:nvPr/>
          </p:nvGrpSpPr>
          <p:grpSpPr>
            <a:xfrm>
              <a:off x="8415287" y="295176"/>
              <a:ext cx="544010" cy="544010"/>
              <a:chOff x="8558042" y="295176"/>
              <a:chExt cx="544010" cy="544010"/>
            </a:xfrm>
          </p:grpSpPr>
          <p:sp>
            <p:nvSpPr>
              <p:cNvPr id="119" name="椭圆 118"/>
              <p:cNvSpPr/>
              <p:nvPr/>
            </p:nvSpPr>
            <p:spPr>
              <a:xfrm>
                <a:off x="855804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文本框 119"/>
              <p:cNvSpPr txBox="1"/>
              <p:nvPr/>
            </p:nvSpPr>
            <p:spPr>
              <a:xfrm>
                <a:off x="855804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霸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108" name="组合 107"/>
            <p:cNvGrpSpPr/>
            <p:nvPr/>
          </p:nvGrpSpPr>
          <p:grpSpPr>
            <a:xfrm>
              <a:off x="8968942" y="295176"/>
              <a:ext cx="544010" cy="544010"/>
              <a:chOff x="9254452" y="295176"/>
              <a:chExt cx="544010" cy="544010"/>
            </a:xfrm>
          </p:grpSpPr>
          <p:sp>
            <p:nvSpPr>
              <p:cNvPr id="117" name="椭圆 116"/>
              <p:cNvSpPr/>
              <p:nvPr/>
            </p:nvSpPr>
            <p:spPr>
              <a:xfrm>
                <a:off x="925445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8" name="文本框 117"/>
              <p:cNvSpPr txBox="1"/>
              <p:nvPr/>
            </p:nvSpPr>
            <p:spPr>
              <a:xfrm>
                <a:off x="925445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笔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109" name="组合 108"/>
            <p:cNvGrpSpPr/>
            <p:nvPr/>
          </p:nvGrpSpPr>
          <p:grpSpPr>
            <a:xfrm>
              <a:off x="9522598" y="295176"/>
              <a:ext cx="544010" cy="544010"/>
              <a:chOff x="9950862" y="295176"/>
              <a:chExt cx="544010" cy="544010"/>
            </a:xfrm>
          </p:grpSpPr>
          <p:sp>
            <p:nvSpPr>
              <p:cNvPr id="115" name="椭圆 114"/>
              <p:cNvSpPr/>
              <p:nvPr/>
            </p:nvSpPr>
            <p:spPr>
              <a:xfrm>
                <a:off x="995086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文本框 115"/>
              <p:cNvSpPr txBox="1"/>
              <p:nvPr/>
            </p:nvSpPr>
            <p:spPr>
              <a:xfrm>
                <a:off x="995086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记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sp>
          <p:nvSpPr>
            <p:cNvPr id="110" name="矩形 109"/>
            <p:cNvSpPr/>
            <p:nvPr/>
          </p:nvSpPr>
          <p:spPr>
            <a:xfrm>
              <a:off x="7898186" y="877876"/>
              <a:ext cx="2727247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1.</a:t>
              </a:r>
              <a:r>
                <a:rPr lang="zh-CN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多</a:t>
              </a:r>
              <a:r>
                <a:rPr lang="zh-CN" altLang="zh-CN" sz="16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民族政权并立。</a:t>
              </a:r>
              <a:endParaRPr lang="zh-CN" altLang="zh-CN" sz="1600" kern="1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2.</a:t>
              </a:r>
              <a:r>
                <a:rPr lang="zh-CN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民族</a:t>
              </a:r>
              <a:r>
                <a:rPr lang="zh-CN" altLang="zh-CN" sz="16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交融是历史主流。</a:t>
              </a:r>
              <a:endParaRPr lang="zh-CN" altLang="zh-CN" sz="1600" kern="1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3.</a:t>
              </a:r>
              <a:r>
                <a:rPr lang="zh-CN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封建制度</a:t>
              </a:r>
              <a:r>
                <a:rPr lang="zh-CN" altLang="zh-CN" sz="16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的拓展。</a:t>
              </a:r>
              <a:endParaRPr lang="zh-CN" altLang="zh-CN" sz="1600" kern="1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101406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550863" y="2197852"/>
            <a:ext cx="1242383" cy="439612"/>
            <a:chOff x="550863" y="2197852"/>
            <a:chExt cx="1242383" cy="439612"/>
          </a:xfrm>
        </p:grpSpPr>
        <p:sp>
          <p:nvSpPr>
            <p:cNvPr id="84" name="圆角矩形 83"/>
            <p:cNvSpPr/>
            <p:nvPr/>
          </p:nvSpPr>
          <p:spPr>
            <a:xfrm>
              <a:off x="550863" y="2197852"/>
              <a:ext cx="1242383" cy="439612"/>
            </a:xfrm>
            <a:prstGeom prst="roundRect">
              <a:avLst>
                <a:gd name="adj" fmla="val 50000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/>
            <p:cNvSpPr/>
            <p:nvPr/>
          </p:nvSpPr>
          <p:spPr>
            <a:xfrm>
              <a:off x="752366" y="2247336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Songti SC"/>
                </a:rPr>
                <a:t>背景</a:t>
              </a:r>
              <a:endParaRPr lang="zh-CN" altLang="en-US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50863" y="3398233"/>
            <a:ext cx="1242383" cy="439612"/>
            <a:chOff x="550863" y="3398233"/>
            <a:chExt cx="1242383" cy="439612"/>
          </a:xfrm>
        </p:grpSpPr>
        <p:sp>
          <p:nvSpPr>
            <p:cNvPr id="85" name="圆角矩形 84"/>
            <p:cNvSpPr/>
            <p:nvPr/>
          </p:nvSpPr>
          <p:spPr>
            <a:xfrm>
              <a:off x="550863" y="3398233"/>
              <a:ext cx="1242383" cy="439612"/>
            </a:xfrm>
            <a:prstGeom prst="roundRect">
              <a:avLst>
                <a:gd name="adj" fmla="val 50000"/>
              </a:avLst>
            </a:prstGeom>
            <a:solidFill>
              <a:srgbClr val="9F91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矩形 87"/>
            <p:cNvSpPr/>
            <p:nvPr/>
          </p:nvSpPr>
          <p:spPr>
            <a:xfrm>
              <a:off x="652745" y="3460145"/>
              <a:ext cx="100540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统治措施</a:t>
              </a:r>
              <a:endParaRPr lang="zh-CN" altLang="en-US" sz="16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0863" y="4598614"/>
            <a:ext cx="1242383" cy="439612"/>
            <a:chOff x="550863" y="4598614"/>
            <a:chExt cx="1242383" cy="439612"/>
          </a:xfrm>
        </p:grpSpPr>
        <p:sp>
          <p:nvSpPr>
            <p:cNvPr id="86" name="圆角矩形 85"/>
            <p:cNvSpPr/>
            <p:nvPr/>
          </p:nvSpPr>
          <p:spPr>
            <a:xfrm>
              <a:off x="550863" y="4598614"/>
              <a:ext cx="1242383" cy="439612"/>
            </a:xfrm>
            <a:prstGeom prst="roundRect">
              <a:avLst>
                <a:gd name="adj" fmla="val 50000"/>
              </a:avLst>
            </a:prstGeom>
            <a:solidFill>
              <a:srgbClr val="9F91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/>
            <p:cNvSpPr/>
            <p:nvPr/>
          </p:nvSpPr>
          <p:spPr>
            <a:xfrm>
              <a:off x="756324" y="4634854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举措</a:t>
              </a:r>
              <a:endParaRPr lang="zh-CN" altLang="en-US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元朝时期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50" name="直接箭头连接符 49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组合 50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52" name="椭圆 51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685838" y="5922043"/>
            <a:ext cx="495300" cy="388476"/>
            <a:chOff x="3685838" y="5922043"/>
            <a:chExt cx="495300" cy="388476"/>
          </a:xfrm>
        </p:grpSpPr>
        <p:sp>
          <p:nvSpPr>
            <p:cNvPr id="55" name="椭圆 54"/>
            <p:cNvSpPr/>
            <p:nvPr/>
          </p:nvSpPr>
          <p:spPr>
            <a:xfrm>
              <a:off x="3736700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118388" y="5920747"/>
            <a:ext cx="495300" cy="388476"/>
            <a:chOff x="5118388" y="5920747"/>
            <a:chExt cx="495300" cy="388476"/>
          </a:xfrm>
        </p:grpSpPr>
        <p:sp>
          <p:nvSpPr>
            <p:cNvPr id="58" name="椭圆 57"/>
            <p:cNvSpPr/>
            <p:nvPr/>
          </p:nvSpPr>
          <p:spPr>
            <a:xfrm>
              <a:off x="5168520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1183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550938" y="5920747"/>
            <a:ext cx="495300" cy="388476"/>
            <a:chOff x="6550938" y="5920747"/>
            <a:chExt cx="495300" cy="388476"/>
          </a:xfrm>
        </p:grpSpPr>
        <p:sp>
          <p:nvSpPr>
            <p:cNvPr id="79" name="椭圆 78"/>
            <p:cNvSpPr/>
            <p:nvPr/>
          </p:nvSpPr>
          <p:spPr>
            <a:xfrm>
              <a:off x="6612042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65509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929342" y="5814480"/>
            <a:ext cx="603592" cy="603592"/>
            <a:chOff x="7929342" y="5814480"/>
            <a:chExt cx="603592" cy="603592"/>
          </a:xfrm>
        </p:grpSpPr>
        <p:sp>
          <p:nvSpPr>
            <p:cNvPr id="77" name="椭圆 76"/>
            <p:cNvSpPr/>
            <p:nvPr/>
          </p:nvSpPr>
          <p:spPr>
            <a:xfrm>
              <a:off x="7929342" y="5814480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79834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9416038" y="5922043"/>
            <a:ext cx="495300" cy="388476"/>
            <a:chOff x="9416038" y="5956763"/>
            <a:chExt cx="495300" cy="388476"/>
          </a:xfrm>
        </p:grpSpPr>
        <p:sp>
          <p:nvSpPr>
            <p:cNvPr id="67" name="椭圆 66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70" name="椭圆 69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73" name="文本框 72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75" name="椭圆 74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文本框 75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pic>
        <p:nvPicPr>
          <p:cNvPr id="82" name="图片 8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238" y="2027206"/>
            <a:ext cx="4271871" cy="3108495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1600200" y="2031758"/>
            <a:ext cx="5194300" cy="3135085"/>
            <a:chOff x="1600200" y="2031758"/>
            <a:chExt cx="5194300" cy="3135085"/>
          </a:xfrm>
        </p:grpSpPr>
        <p:sp>
          <p:nvSpPr>
            <p:cNvPr id="44" name="圆角矩形 43"/>
            <p:cNvSpPr/>
            <p:nvPr/>
          </p:nvSpPr>
          <p:spPr>
            <a:xfrm>
              <a:off x="1600200" y="2031758"/>
              <a:ext cx="5194300" cy="3135085"/>
            </a:xfrm>
            <a:prstGeom prst="roundRect">
              <a:avLst>
                <a:gd name="adj" fmla="val 3704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矩形 82"/>
            <p:cNvSpPr/>
            <p:nvPr/>
          </p:nvSpPr>
          <p:spPr>
            <a:xfrm>
              <a:off x="2645580" y="2874268"/>
              <a:ext cx="3071115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元朝结束分裂局面，重建了统一多民族国家。</a:t>
              </a:r>
              <a:endParaRPr lang="zh-CN" altLang="zh-CN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44335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5" name="圆角矩形 84"/>
          <p:cNvSpPr/>
          <p:nvPr/>
        </p:nvSpPr>
        <p:spPr>
          <a:xfrm>
            <a:off x="550863" y="3398233"/>
            <a:ext cx="1242383" cy="439612"/>
          </a:xfrm>
          <a:prstGeom prst="roundRect">
            <a:avLst>
              <a:gd name="adj" fmla="val 50000"/>
            </a:avLst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圆角矩形 85"/>
          <p:cNvSpPr/>
          <p:nvPr/>
        </p:nvSpPr>
        <p:spPr>
          <a:xfrm>
            <a:off x="550863" y="4598614"/>
            <a:ext cx="1242383" cy="439612"/>
          </a:xfrm>
          <a:prstGeom prst="roundRect">
            <a:avLst>
              <a:gd name="adj" fmla="val 50000"/>
            </a:avLst>
          </a:prstGeom>
          <a:solidFill>
            <a:srgbClr val="9F9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圆角矩形 83"/>
          <p:cNvSpPr/>
          <p:nvPr/>
        </p:nvSpPr>
        <p:spPr>
          <a:xfrm>
            <a:off x="550863" y="2197852"/>
            <a:ext cx="1242383" cy="439612"/>
          </a:xfrm>
          <a:prstGeom prst="roundRect">
            <a:avLst>
              <a:gd name="adj" fmla="val 50000"/>
            </a:avLst>
          </a:prstGeom>
          <a:solidFill>
            <a:srgbClr val="9F9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元朝时期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50" name="直接箭头连接符 49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组合 50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52" name="椭圆 51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685838" y="5922043"/>
            <a:ext cx="495300" cy="388476"/>
            <a:chOff x="3685838" y="5922043"/>
            <a:chExt cx="495300" cy="388476"/>
          </a:xfrm>
        </p:grpSpPr>
        <p:sp>
          <p:nvSpPr>
            <p:cNvPr id="55" name="椭圆 54"/>
            <p:cNvSpPr/>
            <p:nvPr/>
          </p:nvSpPr>
          <p:spPr>
            <a:xfrm>
              <a:off x="3736700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118388" y="5920747"/>
            <a:ext cx="495300" cy="388476"/>
            <a:chOff x="5118388" y="5920747"/>
            <a:chExt cx="495300" cy="388476"/>
          </a:xfrm>
        </p:grpSpPr>
        <p:sp>
          <p:nvSpPr>
            <p:cNvPr id="58" name="椭圆 57"/>
            <p:cNvSpPr/>
            <p:nvPr/>
          </p:nvSpPr>
          <p:spPr>
            <a:xfrm>
              <a:off x="5168520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1183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550938" y="5920747"/>
            <a:ext cx="495300" cy="388476"/>
            <a:chOff x="6550938" y="5920747"/>
            <a:chExt cx="495300" cy="388476"/>
          </a:xfrm>
        </p:grpSpPr>
        <p:sp>
          <p:nvSpPr>
            <p:cNvPr id="79" name="椭圆 78"/>
            <p:cNvSpPr/>
            <p:nvPr/>
          </p:nvSpPr>
          <p:spPr>
            <a:xfrm>
              <a:off x="6612042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65509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929342" y="5814480"/>
            <a:ext cx="603592" cy="603592"/>
            <a:chOff x="7929342" y="5814480"/>
            <a:chExt cx="603592" cy="603592"/>
          </a:xfrm>
        </p:grpSpPr>
        <p:sp>
          <p:nvSpPr>
            <p:cNvPr id="77" name="椭圆 76"/>
            <p:cNvSpPr/>
            <p:nvPr/>
          </p:nvSpPr>
          <p:spPr>
            <a:xfrm>
              <a:off x="7929342" y="5814480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79834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9416038" y="5922043"/>
            <a:ext cx="495300" cy="388476"/>
            <a:chOff x="9416038" y="5956763"/>
            <a:chExt cx="495300" cy="388476"/>
          </a:xfrm>
        </p:grpSpPr>
        <p:sp>
          <p:nvSpPr>
            <p:cNvPr id="67" name="椭圆 66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70" name="椭圆 69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73" name="文本框 72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75" name="椭圆 74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文本框 75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sp>
        <p:nvSpPr>
          <p:cNvPr id="44" name="圆角矩形 43"/>
          <p:cNvSpPr/>
          <p:nvPr/>
        </p:nvSpPr>
        <p:spPr>
          <a:xfrm>
            <a:off x="1600200" y="2031758"/>
            <a:ext cx="5194300" cy="3135085"/>
          </a:xfrm>
          <a:prstGeom prst="roundRect">
            <a:avLst>
              <a:gd name="adj" fmla="val 3704"/>
            </a:avLst>
          </a:prstGeom>
          <a:solidFill>
            <a:srgbClr val="FFE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2" name="图片 8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238" y="2027206"/>
            <a:ext cx="4271871" cy="3108495"/>
          </a:xfrm>
          <a:prstGeom prst="rect">
            <a:avLst/>
          </a:prstGeom>
        </p:spPr>
      </p:pic>
      <p:sp>
        <p:nvSpPr>
          <p:cNvPr id="83" name="矩形 82"/>
          <p:cNvSpPr/>
          <p:nvPr/>
        </p:nvSpPr>
        <p:spPr>
          <a:xfrm>
            <a:off x="2605603" y="2761069"/>
            <a:ext cx="307111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1.</a:t>
            </a:r>
            <a:r>
              <a:rPr lang="zh-CN" altLang="zh-CN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“行汉法” ；</a:t>
            </a:r>
            <a:endParaRPr lang="en-US" altLang="zh-CN" kern="0" smtClean="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Songti SC"/>
            </a:endParaRPr>
          </a:p>
          <a:p>
            <a:pPr>
              <a:lnSpc>
                <a:spcPct val="250000"/>
              </a:lnSpc>
            </a:pPr>
            <a:r>
              <a:rPr lang="en-US" altLang="zh-CN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2.</a:t>
            </a:r>
            <a:r>
              <a:rPr lang="zh-CN" altLang="zh-CN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“</a:t>
            </a: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因其俗而柔其人” 。 </a:t>
            </a:r>
            <a:endParaRPr lang="zh-CN" altLang="zh-CN" kern="10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752366" y="2247336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ker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Songti SC"/>
              </a:rPr>
              <a:t>背景</a:t>
            </a:r>
            <a:endParaRPr lang="zh-CN" altLang="en-US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652745" y="3460145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统治措施</a:t>
            </a:r>
            <a:endParaRPr lang="zh-CN" altLang="en-US" sz="1600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756324" y="463485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举措</a:t>
            </a:r>
            <a:endParaRPr lang="zh-CN" altLang="en-US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8577376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5" name="圆角矩形 84"/>
          <p:cNvSpPr/>
          <p:nvPr/>
        </p:nvSpPr>
        <p:spPr>
          <a:xfrm>
            <a:off x="550863" y="3398233"/>
            <a:ext cx="1242383" cy="439612"/>
          </a:xfrm>
          <a:prstGeom prst="roundRect">
            <a:avLst>
              <a:gd name="adj" fmla="val 50000"/>
            </a:avLst>
          </a:prstGeom>
          <a:solidFill>
            <a:srgbClr val="9F9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圆角矩形 85"/>
          <p:cNvSpPr/>
          <p:nvPr/>
        </p:nvSpPr>
        <p:spPr>
          <a:xfrm>
            <a:off x="550863" y="4598614"/>
            <a:ext cx="1242383" cy="439612"/>
          </a:xfrm>
          <a:prstGeom prst="roundRect">
            <a:avLst>
              <a:gd name="adj" fmla="val 50000"/>
            </a:avLst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圆角矩形 83"/>
          <p:cNvSpPr/>
          <p:nvPr/>
        </p:nvSpPr>
        <p:spPr>
          <a:xfrm>
            <a:off x="550863" y="2197852"/>
            <a:ext cx="1242383" cy="439612"/>
          </a:xfrm>
          <a:prstGeom prst="roundRect">
            <a:avLst>
              <a:gd name="adj" fmla="val 50000"/>
            </a:avLst>
          </a:prstGeom>
          <a:solidFill>
            <a:srgbClr val="9F9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元朝时期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50" name="直接箭头连接符 49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组合 50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52" name="椭圆 51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685838" y="5922043"/>
            <a:ext cx="495300" cy="388476"/>
            <a:chOff x="3685838" y="5922043"/>
            <a:chExt cx="495300" cy="388476"/>
          </a:xfrm>
        </p:grpSpPr>
        <p:sp>
          <p:nvSpPr>
            <p:cNvPr id="55" name="椭圆 54"/>
            <p:cNvSpPr/>
            <p:nvPr/>
          </p:nvSpPr>
          <p:spPr>
            <a:xfrm>
              <a:off x="3736700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118388" y="5920747"/>
            <a:ext cx="495300" cy="388476"/>
            <a:chOff x="5118388" y="5920747"/>
            <a:chExt cx="495300" cy="388476"/>
          </a:xfrm>
        </p:grpSpPr>
        <p:sp>
          <p:nvSpPr>
            <p:cNvPr id="58" name="椭圆 57"/>
            <p:cNvSpPr/>
            <p:nvPr/>
          </p:nvSpPr>
          <p:spPr>
            <a:xfrm>
              <a:off x="5168520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1183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550938" y="5920747"/>
            <a:ext cx="495300" cy="388476"/>
            <a:chOff x="6550938" y="5920747"/>
            <a:chExt cx="495300" cy="388476"/>
          </a:xfrm>
        </p:grpSpPr>
        <p:sp>
          <p:nvSpPr>
            <p:cNvPr id="79" name="椭圆 78"/>
            <p:cNvSpPr/>
            <p:nvPr/>
          </p:nvSpPr>
          <p:spPr>
            <a:xfrm>
              <a:off x="6612042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65509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929342" y="5814480"/>
            <a:ext cx="603592" cy="603592"/>
            <a:chOff x="7929342" y="5814480"/>
            <a:chExt cx="603592" cy="603592"/>
          </a:xfrm>
        </p:grpSpPr>
        <p:sp>
          <p:nvSpPr>
            <p:cNvPr id="77" name="椭圆 76"/>
            <p:cNvSpPr/>
            <p:nvPr/>
          </p:nvSpPr>
          <p:spPr>
            <a:xfrm>
              <a:off x="7929342" y="5814480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79834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9416038" y="5922043"/>
            <a:ext cx="495300" cy="388476"/>
            <a:chOff x="9416038" y="5956763"/>
            <a:chExt cx="495300" cy="388476"/>
          </a:xfrm>
        </p:grpSpPr>
        <p:sp>
          <p:nvSpPr>
            <p:cNvPr id="67" name="椭圆 66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70" name="椭圆 69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73" name="文本框 72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75" name="椭圆 74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文本框 75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sp>
        <p:nvSpPr>
          <p:cNvPr id="44" name="圆角矩形 43"/>
          <p:cNvSpPr/>
          <p:nvPr/>
        </p:nvSpPr>
        <p:spPr>
          <a:xfrm>
            <a:off x="1600200" y="2031758"/>
            <a:ext cx="5194300" cy="3135085"/>
          </a:xfrm>
          <a:prstGeom prst="roundRect">
            <a:avLst>
              <a:gd name="adj" fmla="val 3704"/>
            </a:avLst>
          </a:prstGeom>
          <a:solidFill>
            <a:srgbClr val="FFE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2" name="图片 8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238" y="2027206"/>
            <a:ext cx="4271871" cy="3108495"/>
          </a:xfrm>
          <a:prstGeom prst="rect">
            <a:avLst/>
          </a:prstGeom>
        </p:spPr>
      </p:pic>
      <p:sp>
        <p:nvSpPr>
          <p:cNvPr id="83" name="矩形 82"/>
          <p:cNvSpPr/>
          <p:nvPr/>
        </p:nvSpPr>
        <p:spPr>
          <a:xfrm>
            <a:off x="1746364" y="2376917"/>
            <a:ext cx="4901972" cy="2516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5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1. </a:t>
            </a:r>
            <a:r>
              <a:rPr lang="zh-CN" altLang="zh-CN" sz="15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任用</a:t>
            </a:r>
            <a:r>
              <a:rPr lang="zh-CN" altLang="zh-CN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大量</a:t>
            </a:r>
            <a:r>
              <a:rPr lang="zh-CN" altLang="zh-CN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Songti SC"/>
              </a:rPr>
              <a:t>色目人做官</a:t>
            </a:r>
            <a:r>
              <a:rPr lang="zh-CN" altLang="zh-CN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，进入中原，促进了民族交流</a:t>
            </a:r>
            <a:r>
              <a:rPr lang="zh-CN" altLang="zh-CN" sz="15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。</a:t>
            </a:r>
            <a:endParaRPr lang="en-US" altLang="zh-CN" sz="1500" kern="100" smtClean="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en-US" altLang="zh-CN" sz="1500" kern="10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2. </a:t>
            </a:r>
            <a:r>
              <a:rPr lang="zh-CN" altLang="zh-CN" sz="15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西藏</a:t>
            </a:r>
            <a:r>
              <a:rPr lang="zh-CN" altLang="zh-CN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地区：</a:t>
            </a:r>
            <a:r>
              <a:rPr lang="zh-CN" altLang="en-US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设</a:t>
            </a:r>
            <a:r>
              <a:rPr lang="zh-CN" altLang="zh-CN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总制院，管理佛教和藏族事务，后改名</a:t>
            </a:r>
            <a:r>
              <a:rPr lang="zh-CN" altLang="en-US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为</a:t>
            </a:r>
            <a:r>
              <a:rPr lang="zh-CN" altLang="zh-CN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Songti SC"/>
              </a:rPr>
              <a:t>宣政院</a:t>
            </a:r>
            <a:r>
              <a:rPr lang="zh-CN" altLang="zh-CN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。</a:t>
            </a:r>
            <a:endParaRPr lang="zh-CN" altLang="zh-CN" sz="1500" kern="10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en-US" altLang="zh-CN" sz="15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3. </a:t>
            </a:r>
            <a:r>
              <a:rPr lang="zh-CN" altLang="zh-CN" sz="15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东北</a:t>
            </a:r>
            <a:r>
              <a:rPr lang="zh-CN" altLang="zh-CN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、云南地区：</a:t>
            </a:r>
            <a:r>
              <a:rPr lang="zh-CN" altLang="zh-CN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Songti SC"/>
              </a:rPr>
              <a:t>设行省</a:t>
            </a:r>
            <a:r>
              <a:rPr lang="zh-CN" altLang="zh-CN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，将它们纳入行政体系之中。</a:t>
            </a:r>
            <a:endParaRPr lang="zh-CN" altLang="zh-CN" sz="1500" kern="10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en-US" altLang="zh-CN" sz="15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4. </a:t>
            </a:r>
            <a:r>
              <a:rPr lang="zh-CN" altLang="zh-CN" sz="15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东南</a:t>
            </a:r>
            <a:r>
              <a:rPr lang="zh-CN" altLang="zh-CN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地区：</a:t>
            </a:r>
            <a:r>
              <a:rPr lang="zh-CN" altLang="zh-CN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Songti SC"/>
              </a:rPr>
              <a:t>设澎湖巡检司</a:t>
            </a:r>
            <a:r>
              <a:rPr lang="zh-CN" altLang="zh-CN" sz="15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，管辖澎湖屿和琉球。</a:t>
            </a:r>
            <a:endParaRPr lang="zh-CN" altLang="zh-CN" sz="1500" kern="10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752366" y="2247336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ker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Songti SC"/>
              </a:rPr>
              <a:t>背景</a:t>
            </a:r>
            <a:endParaRPr lang="zh-CN" altLang="en-US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652745" y="3460145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统治措施</a:t>
            </a:r>
            <a:endParaRPr lang="zh-CN" altLang="en-US" sz="1600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756324" y="463485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举措</a:t>
            </a:r>
            <a:endParaRPr lang="zh-CN" altLang="en-US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7070333" y="4025843"/>
            <a:ext cx="2925201" cy="1659135"/>
            <a:chOff x="7766616" y="295176"/>
            <a:chExt cx="2925201" cy="1659135"/>
          </a:xfrm>
        </p:grpSpPr>
        <p:sp>
          <p:nvSpPr>
            <p:cNvPr id="60" name="圆角矩形 59"/>
            <p:cNvSpPr/>
            <p:nvPr/>
          </p:nvSpPr>
          <p:spPr>
            <a:xfrm>
              <a:off x="7766616" y="636633"/>
              <a:ext cx="2925201" cy="1317678"/>
            </a:xfrm>
            <a:prstGeom prst="roundRect">
              <a:avLst>
                <a:gd name="adj" fmla="val 11156"/>
              </a:avLst>
            </a:prstGeom>
            <a:solidFill>
              <a:srgbClr val="ED83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7861632" y="295176"/>
              <a:ext cx="544010" cy="544010"/>
              <a:chOff x="7861632" y="295176"/>
              <a:chExt cx="544010" cy="544010"/>
            </a:xfrm>
          </p:grpSpPr>
          <p:sp>
            <p:nvSpPr>
              <p:cNvPr id="95" name="椭圆 94"/>
              <p:cNvSpPr/>
              <p:nvPr/>
            </p:nvSpPr>
            <p:spPr>
              <a:xfrm>
                <a:off x="786163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文本框 95"/>
              <p:cNvSpPr txBox="1"/>
              <p:nvPr/>
            </p:nvSpPr>
            <p:spPr>
              <a:xfrm>
                <a:off x="786163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学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63" name="组合 62"/>
            <p:cNvGrpSpPr/>
            <p:nvPr/>
          </p:nvGrpSpPr>
          <p:grpSpPr>
            <a:xfrm>
              <a:off x="8415287" y="295176"/>
              <a:ext cx="544010" cy="544010"/>
              <a:chOff x="8558042" y="295176"/>
              <a:chExt cx="544010" cy="544010"/>
            </a:xfrm>
          </p:grpSpPr>
          <p:sp>
            <p:nvSpPr>
              <p:cNvPr id="93" name="椭圆 92"/>
              <p:cNvSpPr/>
              <p:nvPr/>
            </p:nvSpPr>
            <p:spPr>
              <a:xfrm>
                <a:off x="855804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文本框 93"/>
              <p:cNvSpPr txBox="1"/>
              <p:nvPr/>
            </p:nvSpPr>
            <p:spPr>
              <a:xfrm>
                <a:off x="855804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霸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8968942" y="295176"/>
              <a:ext cx="544010" cy="544010"/>
              <a:chOff x="9254452" y="295176"/>
              <a:chExt cx="544010" cy="544010"/>
            </a:xfrm>
          </p:grpSpPr>
          <p:sp>
            <p:nvSpPr>
              <p:cNvPr id="91" name="椭圆 90"/>
              <p:cNvSpPr/>
              <p:nvPr/>
            </p:nvSpPr>
            <p:spPr>
              <a:xfrm>
                <a:off x="925445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文本框 91"/>
              <p:cNvSpPr txBox="1"/>
              <p:nvPr/>
            </p:nvSpPr>
            <p:spPr>
              <a:xfrm>
                <a:off x="925445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笔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78" name="组合 77"/>
            <p:cNvGrpSpPr/>
            <p:nvPr/>
          </p:nvGrpSpPr>
          <p:grpSpPr>
            <a:xfrm>
              <a:off x="9522598" y="295176"/>
              <a:ext cx="544010" cy="544010"/>
              <a:chOff x="9950862" y="295176"/>
              <a:chExt cx="544010" cy="544010"/>
            </a:xfrm>
          </p:grpSpPr>
          <p:sp>
            <p:nvSpPr>
              <p:cNvPr id="81" name="椭圆 80"/>
              <p:cNvSpPr/>
              <p:nvPr/>
            </p:nvSpPr>
            <p:spPr>
              <a:xfrm>
                <a:off x="995086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文本框 89"/>
              <p:cNvSpPr txBox="1"/>
              <p:nvPr/>
            </p:nvSpPr>
            <p:spPr>
              <a:xfrm>
                <a:off x="995086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记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sp>
          <p:nvSpPr>
            <p:cNvPr id="80" name="矩形 79"/>
            <p:cNvSpPr/>
            <p:nvPr/>
          </p:nvSpPr>
          <p:spPr>
            <a:xfrm>
              <a:off x="7898186" y="877876"/>
              <a:ext cx="2727247" cy="9787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1.</a:t>
              </a:r>
              <a:r>
                <a:rPr lang="zh-CN" altLang="en-US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出现</a:t>
              </a:r>
              <a:r>
                <a:rPr lang="zh-CN" altLang="en-US" sz="1600" kern="1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了民族大交融的盛况。</a:t>
              </a:r>
              <a:endParaRPr lang="en-US" altLang="zh-CN" sz="1600" kern="1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2.</a:t>
              </a:r>
              <a:r>
                <a:rPr lang="zh-CN" altLang="en-US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实现</a:t>
              </a:r>
              <a:r>
                <a:rPr lang="zh-CN" altLang="en-US" sz="1600" kern="1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了全国统一。</a:t>
              </a:r>
              <a:endParaRPr lang="en-US" altLang="zh-CN" sz="1600" kern="1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3.</a:t>
              </a:r>
              <a:r>
                <a:rPr lang="zh-CN" altLang="en-US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元朝</a:t>
              </a:r>
              <a:r>
                <a:rPr lang="zh-CN" altLang="en-US" sz="1600" kern="1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疆域空前辽阔。</a:t>
              </a:r>
              <a:endParaRPr lang="zh-CN" altLang="zh-CN" sz="1600" kern="1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48440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  <p:cond evt="onBegin" delay="0">
                          <p:tn val="19"/>
                        </p:cond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  <p:cond evt="onBegin" delay="0">
                          <p:tn val="25"/>
                        </p:cond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明</a:t>
            </a:r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8" name="直接箭头连接符 7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10" name="椭圆 9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685838" y="5922043"/>
            <a:ext cx="495300" cy="388476"/>
            <a:chOff x="3685838" y="5922043"/>
            <a:chExt cx="495300" cy="388476"/>
          </a:xfrm>
        </p:grpSpPr>
        <p:sp>
          <p:nvSpPr>
            <p:cNvPr id="13" name="椭圆 12"/>
            <p:cNvSpPr/>
            <p:nvPr/>
          </p:nvSpPr>
          <p:spPr>
            <a:xfrm>
              <a:off x="3736700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18388" y="5920747"/>
            <a:ext cx="495300" cy="388476"/>
            <a:chOff x="5118388" y="5920747"/>
            <a:chExt cx="495300" cy="388476"/>
          </a:xfrm>
        </p:grpSpPr>
        <p:sp>
          <p:nvSpPr>
            <p:cNvPr id="16" name="椭圆 15"/>
            <p:cNvSpPr/>
            <p:nvPr/>
          </p:nvSpPr>
          <p:spPr>
            <a:xfrm>
              <a:off x="5168520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1183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50938" y="5920747"/>
            <a:ext cx="495300" cy="388476"/>
            <a:chOff x="6550938" y="5920747"/>
            <a:chExt cx="495300" cy="388476"/>
          </a:xfrm>
        </p:grpSpPr>
        <p:sp>
          <p:nvSpPr>
            <p:cNvPr id="19" name="椭圆 18"/>
            <p:cNvSpPr/>
            <p:nvPr/>
          </p:nvSpPr>
          <p:spPr>
            <a:xfrm>
              <a:off x="6612042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5509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83488" y="5920747"/>
            <a:ext cx="495300" cy="388476"/>
            <a:chOff x="7983488" y="5920747"/>
            <a:chExt cx="495300" cy="388476"/>
          </a:xfrm>
        </p:grpSpPr>
        <p:sp>
          <p:nvSpPr>
            <p:cNvPr id="37" name="椭圆 36"/>
            <p:cNvSpPr/>
            <p:nvPr/>
          </p:nvSpPr>
          <p:spPr>
            <a:xfrm>
              <a:off x="8043857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34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361162" y="5822761"/>
            <a:ext cx="603592" cy="603592"/>
            <a:chOff x="9361162" y="5822761"/>
            <a:chExt cx="603592" cy="603592"/>
          </a:xfrm>
        </p:grpSpPr>
        <p:sp>
          <p:nvSpPr>
            <p:cNvPr id="35" name="椭圆 34"/>
            <p:cNvSpPr/>
            <p:nvPr/>
          </p:nvSpPr>
          <p:spPr>
            <a:xfrm>
              <a:off x="9361162" y="5822761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160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8" name="椭圆 27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31" name="文本框 30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3030824" y="1451926"/>
            <a:ext cx="1434022" cy="544010"/>
            <a:chOff x="3030824" y="1451926"/>
            <a:chExt cx="1434022" cy="544010"/>
          </a:xfrm>
        </p:grpSpPr>
        <p:sp>
          <p:nvSpPr>
            <p:cNvPr id="39" name="圆角矩形 38"/>
            <p:cNvSpPr/>
            <p:nvPr/>
          </p:nvSpPr>
          <p:spPr>
            <a:xfrm>
              <a:off x="3030824" y="1451926"/>
              <a:ext cx="1434022" cy="544010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3154001" y="1523714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中央机构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038030" y="1451926"/>
            <a:ext cx="1434022" cy="544010"/>
            <a:chOff x="8038030" y="1451926"/>
            <a:chExt cx="1434022" cy="544010"/>
          </a:xfrm>
        </p:grpSpPr>
        <p:sp>
          <p:nvSpPr>
            <p:cNvPr id="40" name="圆角矩形 39"/>
            <p:cNvSpPr/>
            <p:nvPr/>
          </p:nvSpPr>
          <p:spPr>
            <a:xfrm>
              <a:off x="8038030" y="1451926"/>
              <a:ext cx="1434022" cy="544010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8154695" y="1527903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边疆管理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411280" y="2025569"/>
            <a:ext cx="2647709" cy="3394608"/>
            <a:chOff x="2411280" y="2025569"/>
            <a:chExt cx="2647709" cy="3394608"/>
          </a:xfrm>
        </p:grpSpPr>
        <p:sp>
          <p:nvSpPr>
            <p:cNvPr id="47" name="圆角矩形 46"/>
            <p:cNvSpPr/>
            <p:nvPr/>
          </p:nvSpPr>
          <p:spPr>
            <a:xfrm>
              <a:off x="2411280" y="2285092"/>
              <a:ext cx="2647709" cy="3135085"/>
            </a:xfrm>
            <a:prstGeom prst="roundRect">
              <a:avLst>
                <a:gd name="adj" fmla="val 3704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等腰三角形 40"/>
            <p:cNvSpPr/>
            <p:nvPr/>
          </p:nvSpPr>
          <p:spPr>
            <a:xfrm flipV="1">
              <a:off x="3594155" y="2025569"/>
              <a:ext cx="281960" cy="243069"/>
            </a:xfrm>
            <a:prstGeom prst="triangl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矩形 47"/>
            <p:cNvSpPr/>
            <p:nvPr/>
          </p:nvSpPr>
          <p:spPr>
            <a:xfrm>
              <a:off x="2831073" y="2694854"/>
              <a:ext cx="1833524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礼部</a:t>
              </a:r>
              <a:endParaRPr lang="en-US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endParaRPr>
            </a:p>
            <a:p>
              <a:pPr algn="ctr">
                <a:lnSpc>
                  <a:spcPct val="200000"/>
                </a:lnSpc>
              </a:pP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鸿胪</a:t>
              </a:r>
              <a:r>
                <a:rPr lang="zh-CN" altLang="zh-CN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寺</a:t>
              </a:r>
              <a:endParaRPr lang="en-US" altLang="zh-CN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endParaRPr>
            </a:p>
            <a:p>
              <a:pPr algn="ctr">
                <a:lnSpc>
                  <a:spcPct val="200000"/>
                </a:lnSpc>
              </a:pP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提督四夷</a:t>
              </a:r>
              <a:r>
                <a:rPr lang="zh-CN" altLang="zh-CN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馆</a:t>
              </a:r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865016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明</a:t>
            </a:r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8" name="直接箭头连接符 7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10" name="椭圆 9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685838" y="5922043"/>
            <a:ext cx="495300" cy="388476"/>
            <a:chOff x="3685838" y="5922043"/>
            <a:chExt cx="495300" cy="388476"/>
          </a:xfrm>
        </p:grpSpPr>
        <p:sp>
          <p:nvSpPr>
            <p:cNvPr id="13" name="椭圆 12"/>
            <p:cNvSpPr/>
            <p:nvPr/>
          </p:nvSpPr>
          <p:spPr>
            <a:xfrm>
              <a:off x="3736700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18388" y="5920747"/>
            <a:ext cx="495300" cy="388476"/>
            <a:chOff x="5118388" y="5920747"/>
            <a:chExt cx="495300" cy="388476"/>
          </a:xfrm>
        </p:grpSpPr>
        <p:sp>
          <p:nvSpPr>
            <p:cNvPr id="16" name="椭圆 15"/>
            <p:cNvSpPr/>
            <p:nvPr/>
          </p:nvSpPr>
          <p:spPr>
            <a:xfrm>
              <a:off x="5168520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1183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50938" y="5920747"/>
            <a:ext cx="495300" cy="388476"/>
            <a:chOff x="6550938" y="5920747"/>
            <a:chExt cx="495300" cy="388476"/>
          </a:xfrm>
        </p:grpSpPr>
        <p:sp>
          <p:nvSpPr>
            <p:cNvPr id="19" name="椭圆 18"/>
            <p:cNvSpPr/>
            <p:nvPr/>
          </p:nvSpPr>
          <p:spPr>
            <a:xfrm>
              <a:off x="6612042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5509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83488" y="5920747"/>
            <a:ext cx="495300" cy="388476"/>
            <a:chOff x="7983488" y="5920747"/>
            <a:chExt cx="495300" cy="388476"/>
          </a:xfrm>
        </p:grpSpPr>
        <p:sp>
          <p:nvSpPr>
            <p:cNvPr id="37" name="椭圆 36"/>
            <p:cNvSpPr/>
            <p:nvPr/>
          </p:nvSpPr>
          <p:spPr>
            <a:xfrm>
              <a:off x="8043857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34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361162" y="5822761"/>
            <a:ext cx="603592" cy="603592"/>
            <a:chOff x="9361162" y="5822761"/>
            <a:chExt cx="603592" cy="603592"/>
          </a:xfrm>
        </p:grpSpPr>
        <p:sp>
          <p:nvSpPr>
            <p:cNvPr id="35" name="椭圆 34"/>
            <p:cNvSpPr/>
            <p:nvPr/>
          </p:nvSpPr>
          <p:spPr>
            <a:xfrm>
              <a:off x="9361162" y="5822761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160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8" name="椭圆 27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31" name="文本框 30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3030824" y="1451926"/>
            <a:ext cx="1434022" cy="544010"/>
            <a:chOff x="3030824" y="1451926"/>
            <a:chExt cx="1434022" cy="544010"/>
          </a:xfrm>
        </p:grpSpPr>
        <p:sp>
          <p:nvSpPr>
            <p:cNvPr id="39" name="圆角矩形 38"/>
            <p:cNvSpPr/>
            <p:nvPr/>
          </p:nvSpPr>
          <p:spPr>
            <a:xfrm>
              <a:off x="3030824" y="1451926"/>
              <a:ext cx="1434022" cy="544010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3154001" y="1523714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中央机构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038030" y="1451926"/>
            <a:ext cx="1434022" cy="544010"/>
            <a:chOff x="8038030" y="1451926"/>
            <a:chExt cx="1434022" cy="544010"/>
          </a:xfrm>
        </p:grpSpPr>
        <p:sp>
          <p:nvSpPr>
            <p:cNvPr id="40" name="圆角矩形 39"/>
            <p:cNvSpPr/>
            <p:nvPr/>
          </p:nvSpPr>
          <p:spPr>
            <a:xfrm>
              <a:off x="8038030" y="1451926"/>
              <a:ext cx="1434022" cy="544010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8154695" y="1527903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边疆管理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376230" y="2025569"/>
            <a:ext cx="4439101" cy="3394608"/>
            <a:chOff x="5376230" y="2025569"/>
            <a:chExt cx="4439101" cy="3394608"/>
          </a:xfrm>
        </p:grpSpPr>
        <p:sp>
          <p:nvSpPr>
            <p:cNvPr id="46" name="圆角矩形 45"/>
            <p:cNvSpPr/>
            <p:nvPr/>
          </p:nvSpPr>
          <p:spPr>
            <a:xfrm>
              <a:off x="5376230" y="2285092"/>
              <a:ext cx="4439101" cy="3135085"/>
            </a:xfrm>
            <a:prstGeom prst="roundRect">
              <a:avLst>
                <a:gd name="adj" fmla="val 3704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8550203" y="2025569"/>
              <a:ext cx="461665" cy="3027701"/>
              <a:chOff x="8550203" y="2025569"/>
              <a:chExt cx="461665" cy="3027701"/>
            </a:xfrm>
          </p:grpSpPr>
          <p:sp>
            <p:nvSpPr>
              <p:cNvPr id="41" name="等腰三角形 40"/>
              <p:cNvSpPr/>
              <p:nvPr/>
            </p:nvSpPr>
            <p:spPr>
              <a:xfrm flipV="1">
                <a:off x="8629142" y="2025569"/>
                <a:ext cx="281960" cy="243069"/>
              </a:xfrm>
              <a:prstGeom prst="triangle">
                <a:avLst/>
              </a:prstGeom>
              <a:solidFill>
                <a:srgbClr val="F0A9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圆角矩形 4"/>
              <p:cNvSpPr/>
              <p:nvPr/>
            </p:nvSpPr>
            <p:spPr>
              <a:xfrm>
                <a:off x="8550203" y="2692035"/>
                <a:ext cx="439838" cy="2361235"/>
              </a:xfrm>
              <a:prstGeom prst="roundRect">
                <a:avLst>
                  <a:gd name="adj" fmla="val 50000"/>
                </a:avLst>
              </a:prstGeom>
              <a:solidFill>
                <a:srgbClr val="F0A9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8550203" y="3012975"/>
                <a:ext cx="461665" cy="1708160"/>
              </a:xfrm>
              <a:prstGeom prst="rect">
                <a:avLst/>
              </a:prstGeom>
            </p:spPr>
            <p:txBody>
              <a:bodyPr vert="eaVert" wrap="none">
                <a:spAutoFit/>
              </a:bodyPr>
              <a:lstStyle/>
              <a:p>
                <a:pPr algn="ctr"/>
                <a:r>
                  <a:rPr lang="zh-CN" altLang="zh-CN" ker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防御和交流并存</a:t>
                </a:r>
                <a:endParaRPr lang="zh-CN" altLang="zh-CN" kern="1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sp>
        <p:nvSpPr>
          <p:cNvPr id="24" name="矩形 23"/>
          <p:cNvSpPr/>
          <p:nvPr/>
        </p:nvSpPr>
        <p:spPr>
          <a:xfrm>
            <a:off x="5920074" y="3137664"/>
            <a:ext cx="2336800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Songti SC"/>
              </a:rPr>
              <a:t>防御：</a:t>
            </a: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为防御蒙古骑兵入境，修建明朝长城</a:t>
            </a:r>
            <a:r>
              <a:rPr lang="en-US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,</a:t>
            </a: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设立</a:t>
            </a: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Songti SC"/>
              </a:rPr>
              <a:t>“九边”军镇</a:t>
            </a: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。</a:t>
            </a:r>
            <a:endParaRPr lang="zh-CN" altLang="zh-CN" kern="10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3"/>
          <a:stretch>
            <a:fillRect/>
          </a:stretch>
        </p:blipFill>
        <p:spPr>
          <a:xfrm>
            <a:off x="1277957" y="2285092"/>
            <a:ext cx="4604353" cy="3170857"/>
          </a:xfrm>
          <a:prstGeom prst="rect">
            <a:avLst/>
          </a:prstGeom>
        </p:spPr>
      </p:pic>
      <p:grpSp>
        <p:nvGrpSpPr>
          <p:cNvPr id="47" name="组合 46"/>
          <p:cNvGrpSpPr/>
          <p:nvPr/>
        </p:nvGrpSpPr>
        <p:grpSpPr>
          <a:xfrm>
            <a:off x="3406176" y="3293434"/>
            <a:ext cx="1396250" cy="684411"/>
            <a:chOff x="3406176" y="3293434"/>
            <a:chExt cx="1396250" cy="684411"/>
          </a:xfrm>
        </p:grpSpPr>
        <p:sp>
          <p:nvSpPr>
            <p:cNvPr id="59" name="椭圆 58"/>
            <p:cNvSpPr/>
            <p:nvPr/>
          </p:nvSpPr>
          <p:spPr>
            <a:xfrm>
              <a:off x="3406176" y="3652312"/>
              <a:ext cx="86327" cy="86327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724835" y="3891518"/>
              <a:ext cx="86327" cy="86327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67998" y="3695475"/>
              <a:ext cx="86327" cy="86327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3972196" y="3688880"/>
              <a:ext cx="86327" cy="86327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4073213" y="3610726"/>
              <a:ext cx="86327" cy="86327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4182570" y="3516933"/>
              <a:ext cx="86327" cy="86327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4282998" y="3459298"/>
              <a:ext cx="86327" cy="86327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4434159" y="3480959"/>
              <a:ext cx="86327" cy="86327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4716099" y="3293434"/>
              <a:ext cx="86327" cy="86327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772347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" name="圆角矩形 45"/>
          <p:cNvSpPr/>
          <p:nvPr/>
        </p:nvSpPr>
        <p:spPr>
          <a:xfrm>
            <a:off x="5194136" y="2285092"/>
            <a:ext cx="4621196" cy="3135085"/>
          </a:xfrm>
          <a:prstGeom prst="roundRect">
            <a:avLst>
              <a:gd name="adj" fmla="val 3704"/>
            </a:avLst>
          </a:prstGeom>
          <a:solidFill>
            <a:srgbClr val="FFE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7" name="图片 5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3"/>
          <a:stretch>
            <a:fillRect/>
          </a:stretch>
        </p:blipFill>
        <p:spPr>
          <a:xfrm>
            <a:off x="1277957" y="2285092"/>
            <a:ext cx="4604353" cy="3170857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明</a:t>
            </a:r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8" name="直接箭头连接符 7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10" name="椭圆 9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685838" y="5922043"/>
            <a:ext cx="495300" cy="388476"/>
            <a:chOff x="3685838" y="5922043"/>
            <a:chExt cx="495300" cy="388476"/>
          </a:xfrm>
        </p:grpSpPr>
        <p:sp>
          <p:nvSpPr>
            <p:cNvPr id="13" name="椭圆 12"/>
            <p:cNvSpPr/>
            <p:nvPr/>
          </p:nvSpPr>
          <p:spPr>
            <a:xfrm>
              <a:off x="3736700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18388" y="5920747"/>
            <a:ext cx="495300" cy="388476"/>
            <a:chOff x="5118388" y="5920747"/>
            <a:chExt cx="495300" cy="388476"/>
          </a:xfrm>
        </p:grpSpPr>
        <p:sp>
          <p:nvSpPr>
            <p:cNvPr id="16" name="椭圆 15"/>
            <p:cNvSpPr/>
            <p:nvPr/>
          </p:nvSpPr>
          <p:spPr>
            <a:xfrm>
              <a:off x="5168520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1183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50938" y="5920747"/>
            <a:ext cx="495300" cy="388476"/>
            <a:chOff x="6550938" y="5920747"/>
            <a:chExt cx="495300" cy="388476"/>
          </a:xfrm>
        </p:grpSpPr>
        <p:sp>
          <p:nvSpPr>
            <p:cNvPr id="19" name="椭圆 18"/>
            <p:cNvSpPr/>
            <p:nvPr/>
          </p:nvSpPr>
          <p:spPr>
            <a:xfrm>
              <a:off x="6612042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5509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83488" y="5920747"/>
            <a:ext cx="495300" cy="388476"/>
            <a:chOff x="7983488" y="5920747"/>
            <a:chExt cx="495300" cy="388476"/>
          </a:xfrm>
        </p:grpSpPr>
        <p:sp>
          <p:nvSpPr>
            <p:cNvPr id="37" name="椭圆 36"/>
            <p:cNvSpPr/>
            <p:nvPr/>
          </p:nvSpPr>
          <p:spPr>
            <a:xfrm>
              <a:off x="8043857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34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361162" y="5822761"/>
            <a:ext cx="603592" cy="603592"/>
            <a:chOff x="9361162" y="5822761"/>
            <a:chExt cx="603592" cy="603592"/>
          </a:xfrm>
        </p:grpSpPr>
        <p:sp>
          <p:nvSpPr>
            <p:cNvPr id="35" name="椭圆 34"/>
            <p:cNvSpPr/>
            <p:nvPr/>
          </p:nvSpPr>
          <p:spPr>
            <a:xfrm>
              <a:off x="9361162" y="5822761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160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8" name="椭圆 27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31" name="文本框 30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sp>
        <p:nvSpPr>
          <p:cNvPr id="41" name="等腰三角形 40"/>
          <p:cNvSpPr/>
          <p:nvPr/>
        </p:nvSpPr>
        <p:spPr>
          <a:xfrm flipV="1">
            <a:off x="8629142" y="2025569"/>
            <a:ext cx="281960" cy="243069"/>
          </a:xfrm>
          <a:prstGeom prst="triangle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3030824" y="1451926"/>
            <a:ext cx="1434022" cy="544010"/>
            <a:chOff x="3030824" y="1451926"/>
            <a:chExt cx="1434022" cy="544010"/>
          </a:xfrm>
        </p:grpSpPr>
        <p:sp>
          <p:nvSpPr>
            <p:cNvPr id="39" name="圆角矩形 38"/>
            <p:cNvSpPr/>
            <p:nvPr/>
          </p:nvSpPr>
          <p:spPr>
            <a:xfrm>
              <a:off x="3030824" y="1451926"/>
              <a:ext cx="1434022" cy="544010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3154001" y="1523714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中央机构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038030" y="1451926"/>
            <a:ext cx="1434022" cy="544010"/>
            <a:chOff x="8038030" y="1451926"/>
            <a:chExt cx="1434022" cy="544010"/>
          </a:xfrm>
        </p:grpSpPr>
        <p:sp>
          <p:nvSpPr>
            <p:cNvPr id="40" name="圆角矩形 39"/>
            <p:cNvSpPr/>
            <p:nvPr/>
          </p:nvSpPr>
          <p:spPr>
            <a:xfrm>
              <a:off x="8038030" y="1451926"/>
              <a:ext cx="1434022" cy="544010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8154695" y="1527903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边疆管理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sp>
        <p:nvSpPr>
          <p:cNvPr id="5" name="圆角矩形 4"/>
          <p:cNvSpPr/>
          <p:nvPr/>
        </p:nvSpPr>
        <p:spPr>
          <a:xfrm>
            <a:off x="8550203" y="2692035"/>
            <a:ext cx="439838" cy="2361235"/>
          </a:xfrm>
          <a:prstGeom prst="roundRect">
            <a:avLst>
              <a:gd name="adj" fmla="val 50000"/>
            </a:avLst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550203" y="3012975"/>
            <a:ext cx="461665" cy="1708160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algn="ctr"/>
            <a:r>
              <a:rPr lang="zh-CN" altLang="zh-CN" ker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防御和交流并存</a:t>
            </a:r>
            <a:endParaRPr lang="zh-CN" altLang="zh-CN" kern="10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920073" y="3137664"/>
            <a:ext cx="2512259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Songti SC"/>
              </a:rPr>
              <a:t>交流：</a:t>
            </a: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在辽东、宣府、大同等地开放马市，与蒙古、女真各族贸易。 </a:t>
            </a:r>
            <a:endParaRPr lang="zh-CN" altLang="zh-CN" kern="10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3406176" y="3652312"/>
            <a:ext cx="86327" cy="86327"/>
          </a:xfrm>
          <a:prstGeom prst="ellipse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3724835" y="3891518"/>
            <a:ext cx="86327" cy="86327"/>
          </a:xfrm>
          <a:prstGeom prst="ellipse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3767998" y="3695475"/>
            <a:ext cx="86327" cy="86327"/>
          </a:xfrm>
          <a:prstGeom prst="ellipse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3972196" y="3688880"/>
            <a:ext cx="86327" cy="86327"/>
          </a:xfrm>
          <a:prstGeom prst="ellipse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4073213" y="3610726"/>
            <a:ext cx="86327" cy="86327"/>
          </a:xfrm>
          <a:prstGeom prst="ellipse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>
            <a:off x="4182570" y="3516933"/>
            <a:ext cx="86327" cy="8632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>
            <a:off x="4282998" y="3459298"/>
            <a:ext cx="86327" cy="8632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4434159" y="3480959"/>
            <a:ext cx="86327" cy="86327"/>
          </a:xfrm>
          <a:prstGeom prst="ellipse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>
            <a:off x="4716099" y="3293434"/>
            <a:ext cx="86327" cy="8632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4482702" y="3082949"/>
            <a:ext cx="46679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1100" kern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辽东</a:t>
            </a:r>
            <a:endParaRPr lang="zh-CN" altLang="en-US" sz="1100"/>
          </a:p>
        </p:txBody>
      </p:sp>
      <p:sp>
        <p:nvSpPr>
          <p:cNvPr id="47" name="矩形 46"/>
          <p:cNvSpPr/>
          <p:nvPr/>
        </p:nvSpPr>
        <p:spPr>
          <a:xfrm>
            <a:off x="4009529" y="3195197"/>
            <a:ext cx="4924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1200" kern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宣府</a:t>
            </a:r>
            <a:endParaRPr lang="zh-CN" altLang="en-US" sz="1200"/>
          </a:p>
        </p:txBody>
      </p:sp>
      <p:sp>
        <p:nvSpPr>
          <p:cNvPr id="48" name="矩形 47"/>
          <p:cNvSpPr/>
          <p:nvPr/>
        </p:nvSpPr>
        <p:spPr>
          <a:xfrm>
            <a:off x="3745619" y="3313600"/>
            <a:ext cx="4924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1200" kern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大同</a:t>
            </a:r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424130060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明</a:t>
            </a:r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8" name="直接箭头连接符 7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10" name="椭圆 9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685838" y="5922043"/>
            <a:ext cx="495300" cy="388476"/>
            <a:chOff x="3685838" y="5922043"/>
            <a:chExt cx="495300" cy="388476"/>
          </a:xfrm>
        </p:grpSpPr>
        <p:sp>
          <p:nvSpPr>
            <p:cNvPr id="13" name="椭圆 12"/>
            <p:cNvSpPr/>
            <p:nvPr/>
          </p:nvSpPr>
          <p:spPr>
            <a:xfrm>
              <a:off x="3736700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18388" y="5920747"/>
            <a:ext cx="495300" cy="388476"/>
            <a:chOff x="5118388" y="5920747"/>
            <a:chExt cx="495300" cy="388476"/>
          </a:xfrm>
        </p:grpSpPr>
        <p:sp>
          <p:nvSpPr>
            <p:cNvPr id="16" name="椭圆 15"/>
            <p:cNvSpPr/>
            <p:nvPr/>
          </p:nvSpPr>
          <p:spPr>
            <a:xfrm>
              <a:off x="5168520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1183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50938" y="5920747"/>
            <a:ext cx="495300" cy="388476"/>
            <a:chOff x="6550938" y="5920747"/>
            <a:chExt cx="495300" cy="388476"/>
          </a:xfrm>
        </p:grpSpPr>
        <p:sp>
          <p:nvSpPr>
            <p:cNvPr id="19" name="椭圆 18"/>
            <p:cNvSpPr/>
            <p:nvPr/>
          </p:nvSpPr>
          <p:spPr>
            <a:xfrm>
              <a:off x="6612042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5509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83488" y="5920747"/>
            <a:ext cx="495300" cy="388476"/>
            <a:chOff x="7983488" y="5920747"/>
            <a:chExt cx="495300" cy="388476"/>
          </a:xfrm>
        </p:grpSpPr>
        <p:sp>
          <p:nvSpPr>
            <p:cNvPr id="37" name="椭圆 36"/>
            <p:cNvSpPr/>
            <p:nvPr/>
          </p:nvSpPr>
          <p:spPr>
            <a:xfrm>
              <a:off x="8043857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34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361162" y="5822761"/>
            <a:ext cx="603592" cy="603592"/>
            <a:chOff x="9361162" y="5822761"/>
            <a:chExt cx="603592" cy="603592"/>
          </a:xfrm>
        </p:grpSpPr>
        <p:sp>
          <p:nvSpPr>
            <p:cNvPr id="35" name="椭圆 34"/>
            <p:cNvSpPr/>
            <p:nvPr/>
          </p:nvSpPr>
          <p:spPr>
            <a:xfrm>
              <a:off x="9361162" y="5822761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160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8" name="椭圆 27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31" name="文本框 30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sp>
        <p:nvSpPr>
          <p:cNvPr id="41" name="等腰三角形 40"/>
          <p:cNvSpPr/>
          <p:nvPr/>
        </p:nvSpPr>
        <p:spPr>
          <a:xfrm flipV="1">
            <a:off x="8629142" y="2025569"/>
            <a:ext cx="281960" cy="243069"/>
          </a:xfrm>
          <a:prstGeom prst="triangle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3030824" y="1451926"/>
            <a:ext cx="1434022" cy="544010"/>
            <a:chOff x="3030824" y="1451926"/>
            <a:chExt cx="1434022" cy="544010"/>
          </a:xfrm>
        </p:grpSpPr>
        <p:sp>
          <p:nvSpPr>
            <p:cNvPr id="39" name="圆角矩形 38"/>
            <p:cNvSpPr/>
            <p:nvPr/>
          </p:nvSpPr>
          <p:spPr>
            <a:xfrm>
              <a:off x="3030824" y="1451926"/>
              <a:ext cx="1434022" cy="544010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3154001" y="1523714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中央机构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038030" y="1451926"/>
            <a:ext cx="1434022" cy="544010"/>
            <a:chOff x="8038030" y="1451926"/>
            <a:chExt cx="1434022" cy="544010"/>
          </a:xfrm>
        </p:grpSpPr>
        <p:sp>
          <p:nvSpPr>
            <p:cNvPr id="40" name="圆角矩形 39"/>
            <p:cNvSpPr/>
            <p:nvPr/>
          </p:nvSpPr>
          <p:spPr>
            <a:xfrm>
              <a:off x="8038030" y="1451926"/>
              <a:ext cx="1434022" cy="544010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8154695" y="1527903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边疆管理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sp>
        <p:nvSpPr>
          <p:cNvPr id="46" name="圆角矩形 45"/>
          <p:cNvSpPr/>
          <p:nvPr/>
        </p:nvSpPr>
        <p:spPr>
          <a:xfrm>
            <a:off x="2411280" y="2285092"/>
            <a:ext cx="7404052" cy="3135085"/>
          </a:xfrm>
          <a:prstGeom prst="roundRect">
            <a:avLst>
              <a:gd name="adj" fmla="val 3704"/>
            </a:avLst>
          </a:prstGeom>
          <a:solidFill>
            <a:srgbClr val="FFE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8550203" y="2692035"/>
            <a:ext cx="439838" cy="2361235"/>
          </a:xfrm>
          <a:prstGeom prst="roundRect">
            <a:avLst>
              <a:gd name="adj" fmla="val 50000"/>
            </a:avLst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550203" y="3128390"/>
            <a:ext cx="461665" cy="147732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algn="ctr"/>
            <a:r>
              <a:rPr lang="zh-CN" altLang="en-US" kern="10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实行羁縻政策</a:t>
            </a:r>
            <a:endParaRPr lang="zh-CN" altLang="zh-CN" kern="10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920073" y="3137664"/>
            <a:ext cx="2512259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在东北，设</a:t>
            </a: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Songti SC"/>
              </a:rPr>
              <a:t>羁縻性质</a:t>
            </a: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的都司、卫、所，对女真族进行管理；</a:t>
            </a:r>
            <a:endParaRPr lang="zh-CN" altLang="zh-CN" kern="10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57" name="图片 5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829" y="2285092"/>
            <a:ext cx="4659481" cy="3170857"/>
          </a:xfrm>
          <a:prstGeom prst="rect">
            <a:avLst/>
          </a:prstGeom>
        </p:spPr>
      </p:pic>
      <p:sp>
        <p:nvSpPr>
          <p:cNvPr id="58" name="椭圆 57"/>
          <p:cNvSpPr/>
          <p:nvPr/>
        </p:nvSpPr>
        <p:spPr>
          <a:xfrm>
            <a:off x="4492898" y="2285092"/>
            <a:ext cx="965565" cy="965565"/>
          </a:xfrm>
          <a:prstGeom prst="ellipse">
            <a:avLst/>
          </a:prstGeom>
          <a:solidFill>
            <a:srgbClr val="F0A92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4441718" y="2620564"/>
            <a:ext cx="10823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zh-CN" sz="1400" kern="0" smtClean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司</a:t>
            </a:r>
            <a:r>
              <a:rPr lang="zh-CN" altLang="zh-CN" sz="1400" kern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、卫、所</a:t>
            </a:r>
            <a:endParaRPr lang="zh-CN" altLang="en-US" sz="1400"/>
          </a:p>
        </p:txBody>
      </p:sp>
    </p:spTree>
    <p:extLst>
      <p:ext uri="{BB962C8B-B14F-4D97-AF65-F5344CB8AC3E}">
        <p14:creationId xmlns:p14="http://schemas.microsoft.com/office/powerpoint/2010/main" val="3628511486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明</a:t>
            </a:r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8" name="直接箭头连接符 7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10" name="椭圆 9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685838" y="5922043"/>
            <a:ext cx="495300" cy="388476"/>
            <a:chOff x="3685838" y="5922043"/>
            <a:chExt cx="495300" cy="388476"/>
          </a:xfrm>
        </p:grpSpPr>
        <p:sp>
          <p:nvSpPr>
            <p:cNvPr id="13" name="椭圆 12"/>
            <p:cNvSpPr/>
            <p:nvPr/>
          </p:nvSpPr>
          <p:spPr>
            <a:xfrm>
              <a:off x="3736700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18388" y="5920747"/>
            <a:ext cx="495300" cy="388476"/>
            <a:chOff x="5118388" y="5920747"/>
            <a:chExt cx="495300" cy="388476"/>
          </a:xfrm>
        </p:grpSpPr>
        <p:sp>
          <p:nvSpPr>
            <p:cNvPr id="16" name="椭圆 15"/>
            <p:cNvSpPr/>
            <p:nvPr/>
          </p:nvSpPr>
          <p:spPr>
            <a:xfrm>
              <a:off x="5168520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1183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50938" y="5920747"/>
            <a:ext cx="495300" cy="388476"/>
            <a:chOff x="6550938" y="5920747"/>
            <a:chExt cx="495300" cy="388476"/>
          </a:xfrm>
        </p:grpSpPr>
        <p:sp>
          <p:nvSpPr>
            <p:cNvPr id="19" name="椭圆 18"/>
            <p:cNvSpPr/>
            <p:nvPr/>
          </p:nvSpPr>
          <p:spPr>
            <a:xfrm>
              <a:off x="6612042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5509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83488" y="5920747"/>
            <a:ext cx="495300" cy="388476"/>
            <a:chOff x="7983488" y="5920747"/>
            <a:chExt cx="495300" cy="388476"/>
          </a:xfrm>
        </p:grpSpPr>
        <p:sp>
          <p:nvSpPr>
            <p:cNvPr id="37" name="椭圆 36"/>
            <p:cNvSpPr/>
            <p:nvPr/>
          </p:nvSpPr>
          <p:spPr>
            <a:xfrm>
              <a:off x="8043857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34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361162" y="5822761"/>
            <a:ext cx="603592" cy="603592"/>
            <a:chOff x="9361162" y="5822761"/>
            <a:chExt cx="603592" cy="603592"/>
          </a:xfrm>
        </p:grpSpPr>
        <p:sp>
          <p:nvSpPr>
            <p:cNvPr id="35" name="椭圆 34"/>
            <p:cNvSpPr/>
            <p:nvPr/>
          </p:nvSpPr>
          <p:spPr>
            <a:xfrm>
              <a:off x="9361162" y="5822761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160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8" name="椭圆 27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31" name="文本框 30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sp>
        <p:nvSpPr>
          <p:cNvPr id="41" name="等腰三角形 40"/>
          <p:cNvSpPr/>
          <p:nvPr/>
        </p:nvSpPr>
        <p:spPr>
          <a:xfrm flipV="1">
            <a:off x="8629142" y="2025569"/>
            <a:ext cx="281960" cy="243069"/>
          </a:xfrm>
          <a:prstGeom prst="triangle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3030824" y="1451926"/>
            <a:ext cx="1434022" cy="544010"/>
            <a:chOff x="3030824" y="1451926"/>
            <a:chExt cx="1434022" cy="544010"/>
          </a:xfrm>
        </p:grpSpPr>
        <p:sp>
          <p:nvSpPr>
            <p:cNvPr id="39" name="圆角矩形 38"/>
            <p:cNvSpPr/>
            <p:nvPr/>
          </p:nvSpPr>
          <p:spPr>
            <a:xfrm>
              <a:off x="3030824" y="1451926"/>
              <a:ext cx="1434022" cy="544010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3154001" y="1523714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中央机构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038030" y="1451926"/>
            <a:ext cx="1434022" cy="544010"/>
            <a:chOff x="8038030" y="1451926"/>
            <a:chExt cx="1434022" cy="544010"/>
          </a:xfrm>
        </p:grpSpPr>
        <p:sp>
          <p:nvSpPr>
            <p:cNvPr id="40" name="圆角矩形 39"/>
            <p:cNvSpPr/>
            <p:nvPr/>
          </p:nvSpPr>
          <p:spPr>
            <a:xfrm>
              <a:off x="8038030" y="1451926"/>
              <a:ext cx="1434022" cy="544010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8154695" y="1527903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边疆管理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sp>
        <p:nvSpPr>
          <p:cNvPr id="46" name="圆角矩形 45"/>
          <p:cNvSpPr/>
          <p:nvPr/>
        </p:nvSpPr>
        <p:spPr>
          <a:xfrm>
            <a:off x="2411280" y="2285092"/>
            <a:ext cx="7404052" cy="3135085"/>
          </a:xfrm>
          <a:prstGeom prst="roundRect">
            <a:avLst>
              <a:gd name="adj" fmla="val 3704"/>
            </a:avLst>
          </a:prstGeom>
          <a:solidFill>
            <a:srgbClr val="FFE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8550203" y="2692035"/>
            <a:ext cx="439838" cy="2361235"/>
          </a:xfrm>
          <a:prstGeom prst="roundRect">
            <a:avLst>
              <a:gd name="adj" fmla="val 50000"/>
            </a:avLst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550203" y="3128390"/>
            <a:ext cx="461665" cy="147732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algn="ctr"/>
            <a:r>
              <a:rPr lang="zh-CN" altLang="en-US" kern="10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实行羁縻政策</a:t>
            </a:r>
            <a:endParaRPr lang="zh-CN" altLang="zh-CN" kern="10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920074" y="3137664"/>
            <a:ext cx="22346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在漠南、哈密等地，设置蒙古卫、所；</a:t>
            </a:r>
            <a:endParaRPr lang="zh-CN" altLang="zh-CN" kern="10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57" name="图片 5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829" y="2285092"/>
            <a:ext cx="4659481" cy="3170857"/>
          </a:xfrm>
          <a:prstGeom prst="rect">
            <a:avLst/>
          </a:prstGeom>
        </p:spPr>
      </p:pic>
      <p:sp>
        <p:nvSpPr>
          <p:cNvPr id="58" name="椭圆 57"/>
          <p:cNvSpPr/>
          <p:nvPr/>
        </p:nvSpPr>
        <p:spPr>
          <a:xfrm>
            <a:off x="4492898" y="2285092"/>
            <a:ext cx="965565" cy="965565"/>
          </a:xfrm>
          <a:prstGeom prst="ellipse">
            <a:avLst/>
          </a:prstGeom>
          <a:solidFill>
            <a:srgbClr val="F0A92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4441718" y="2620564"/>
            <a:ext cx="10823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zh-CN" sz="1400" kern="0" smtClean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司</a:t>
            </a:r>
            <a:r>
              <a:rPr lang="zh-CN" altLang="zh-CN" sz="1400" kern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、卫、所</a:t>
            </a:r>
            <a:endParaRPr lang="zh-CN" altLang="en-US" sz="1400"/>
          </a:p>
        </p:txBody>
      </p:sp>
      <p:sp>
        <p:nvSpPr>
          <p:cNvPr id="60" name="椭圆 59"/>
          <p:cNvSpPr/>
          <p:nvPr/>
        </p:nvSpPr>
        <p:spPr>
          <a:xfrm>
            <a:off x="3362893" y="3315306"/>
            <a:ext cx="568045" cy="568045"/>
          </a:xfrm>
          <a:prstGeom prst="ellipse">
            <a:avLst/>
          </a:prstGeom>
          <a:solidFill>
            <a:srgbClr val="F0A92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285277" y="3445439"/>
            <a:ext cx="7232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1400" kern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卫、所</a:t>
            </a:r>
            <a:endParaRPr lang="zh-CN" altLang="en-US" sz="1400"/>
          </a:p>
        </p:txBody>
      </p:sp>
    </p:spTree>
    <p:extLst>
      <p:ext uri="{BB962C8B-B14F-4D97-AF65-F5344CB8AC3E}">
        <p14:creationId xmlns:p14="http://schemas.microsoft.com/office/powerpoint/2010/main" val="2122450141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明</a:t>
            </a:r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8" name="直接箭头连接符 7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10" name="椭圆 9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685838" y="5922043"/>
            <a:ext cx="495300" cy="388476"/>
            <a:chOff x="3685838" y="5922043"/>
            <a:chExt cx="495300" cy="388476"/>
          </a:xfrm>
        </p:grpSpPr>
        <p:sp>
          <p:nvSpPr>
            <p:cNvPr id="13" name="椭圆 12"/>
            <p:cNvSpPr/>
            <p:nvPr/>
          </p:nvSpPr>
          <p:spPr>
            <a:xfrm>
              <a:off x="3736700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18388" y="5920747"/>
            <a:ext cx="495300" cy="388476"/>
            <a:chOff x="5118388" y="5920747"/>
            <a:chExt cx="495300" cy="388476"/>
          </a:xfrm>
        </p:grpSpPr>
        <p:sp>
          <p:nvSpPr>
            <p:cNvPr id="16" name="椭圆 15"/>
            <p:cNvSpPr/>
            <p:nvPr/>
          </p:nvSpPr>
          <p:spPr>
            <a:xfrm>
              <a:off x="5168520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1183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50938" y="5920747"/>
            <a:ext cx="495300" cy="388476"/>
            <a:chOff x="6550938" y="5920747"/>
            <a:chExt cx="495300" cy="388476"/>
          </a:xfrm>
        </p:grpSpPr>
        <p:sp>
          <p:nvSpPr>
            <p:cNvPr id="19" name="椭圆 18"/>
            <p:cNvSpPr/>
            <p:nvPr/>
          </p:nvSpPr>
          <p:spPr>
            <a:xfrm>
              <a:off x="6612042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5509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83488" y="5920747"/>
            <a:ext cx="495300" cy="388476"/>
            <a:chOff x="7983488" y="5920747"/>
            <a:chExt cx="495300" cy="388476"/>
          </a:xfrm>
        </p:grpSpPr>
        <p:sp>
          <p:nvSpPr>
            <p:cNvPr id="37" name="椭圆 36"/>
            <p:cNvSpPr/>
            <p:nvPr/>
          </p:nvSpPr>
          <p:spPr>
            <a:xfrm>
              <a:off x="8043857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34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361162" y="5822761"/>
            <a:ext cx="603592" cy="603592"/>
            <a:chOff x="9361162" y="5822761"/>
            <a:chExt cx="603592" cy="603592"/>
          </a:xfrm>
        </p:grpSpPr>
        <p:sp>
          <p:nvSpPr>
            <p:cNvPr id="35" name="椭圆 34"/>
            <p:cNvSpPr/>
            <p:nvPr/>
          </p:nvSpPr>
          <p:spPr>
            <a:xfrm>
              <a:off x="9361162" y="5822761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160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8" name="椭圆 27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31" name="文本框 30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sp>
        <p:nvSpPr>
          <p:cNvPr id="41" name="等腰三角形 40"/>
          <p:cNvSpPr/>
          <p:nvPr/>
        </p:nvSpPr>
        <p:spPr>
          <a:xfrm flipV="1">
            <a:off x="8629142" y="2025569"/>
            <a:ext cx="281960" cy="243069"/>
          </a:xfrm>
          <a:prstGeom prst="triangle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3030824" y="1451926"/>
            <a:ext cx="1434022" cy="544010"/>
            <a:chOff x="3030824" y="1451926"/>
            <a:chExt cx="1434022" cy="544010"/>
          </a:xfrm>
        </p:grpSpPr>
        <p:sp>
          <p:nvSpPr>
            <p:cNvPr id="39" name="圆角矩形 38"/>
            <p:cNvSpPr/>
            <p:nvPr/>
          </p:nvSpPr>
          <p:spPr>
            <a:xfrm>
              <a:off x="3030824" y="1451926"/>
              <a:ext cx="1434022" cy="544010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3154001" y="1523714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中央机构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038030" y="1451926"/>
            <a:ext cx="1434022" cy="544010"/>
            <a:chOff x="8038030" y="1451926"/>
            <a:chExt cx="1434022" cy="544010"/>
          </a:xfrm>
        </p:grpSpPr>
        <p:sp>
          <p:nvSpPr>
            <p:cNvPr id="40" name="圆角矩形 39"/>
            <p:cNvSpPr/>
            <p:nvPr/>
          </p:nvSpPr>
          <p:spPr>
            <a:xfrm>
              <a:off x="8038030" y="1451926"/>
              <a:ext cx="1434022" cy="544010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8154695" y="1527903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边疆管理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sp>
        <p:nvSpPr>
          <p:cNvPr id="46" name="圆角矩形 45"/>
          <p:cNvSpPr/>
          <p:nvPr/>
        </p:nvSpPr>
        <p:spPr>
          <a:xfrm>
            <a:off x="2411280" y="2285092"/>
            <a:ext cx="7404052" cy="3135085"/>
          </a:xfrm>
          <a:prstGeom prst="roundRect">
            <a:avLst>
              <a:gd name="adj" fmla="val 3704"/>
            </a:avLst>
          </a:prstGeom>
          <a:solidFill>
            <a:srgbClr val="FFE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8550203" y="2692035"/>
            <a:ext cx="439838" cy="2361235"/>
          </a:xfrm>
          <a:prstGeom prst="roundRect">
            <a:avLst>
              <a:gd name="adj" fmla="val 50000"/>
            </a:avLst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550203" y="3128390"/>
            <a:ext cx="461665" cy="147732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algn="ctr"/>
            <a:r>
              <a:rPr lang="zh-CN" altLang="en-US" kern="10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实行羁縻政策</a:t>
            </a:r>
            <a:endParaRPr lang="zh-CN" altLang="zh-CN" kern="10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920073" y="2845564"/>
            <a:ext cx="2630129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在西南，设土司</a:t>
            </a:r>
            <a:r>
              <a:rPr lang="zh-CN" altLang="zh-CN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。</a:t>
            </a:r>
            <a:endParaRPr lang="en-US" altLang="zh-CN" kern="0" smtClean="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  <a:cs typeface="Songti SC"/>
            </a:endParaRPr>
          </a:p>
          <a:p>
            <a:pPr>
              <a:lnSpc>
                <a:spcPct val="150000"/>
              </a:lnSpc>
            </a:pPr>
            <a:r>
              <a:rPr lang="zh-CN" altLang="zh-CN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羁</a:t>
            </a: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縻卫所和土司官员由各族酋长世袭任职，统领部属，按时向朝廷进贡土物。</a:t>
            </a:r>
            <a:endParaRPr lang="zh-CN" altLang="zh-CN" kern="10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57" name="图片 5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829" y="2285092"/>
            <a:ext cx="4659481" cy="3170857"/>
          </a:xfrm>
          <a:prstGeom prst="rect">
            <a:avLst/>
          </a:prstGeom>
        </p:spPr>
      </p:pic>
      <p:sp>
        <p:nvSpPr>
          <p:cNvPr id="58" name="椭圆 57"/>
          <p:cNvSpPr/>
          <p:nvPr/>
        </p:nvSpPr>
        <p:spPr>
          <a:xfrm>
            <a:off x="4492898" y="2285092"/>
            <a:ext cx="965565" cy="965565"/>
          </a:xfrm>
          <a:prstGeom prst="ellipse">
            <a:avLst/>
          </a:prstGeom>
          <a:solidFill>
            <a:srgbClr val="F0A92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4441718" y="2620564"/>
            <a:ext cx="10823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zh-CN" sz="1400" kern="0" smtClean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司</a:t>
            </a:r>
            <a:r>
              <a:rPr lang="zh-CN" altLang="zh-CN" sz="1400" kern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、卫、所</a:t>
            </a:r>
            <a:endParaRPr lang="zh-CN" altLang="en-US" sz="1400"/>
          </a:p>
        </p:txBody>
      </p:sp>
      <p:sp>
        <p:nvSpPr>
          <p:cNvPr id="60" name="椭圆 59"/>
          <p:cNvSpPr/>
          <p:nvPr/>
        </p:nvSpPr>
        <p:spPr>
          <a:xfrm>
            <a:off x="3362893" y="3315306"/>
            <a:ext cx="568045" cy="568045"/>
          </a:xfrm>
          <a:prstGeom prst="ellipse">
            <a:avLst/>
          </a:prstGeom>
          <a:solidFill>
            <a:srgbClr val="F0A92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285277" y="3445439"/>
            <a:ext cx="7232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1400" kern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卫、所</a:t>
            </a:r>
            <a:endParaRPr lang="zh-CN" altLang="en-US" sz="1400"/>
          </a:p>
        </p:txBody>
      </p:sp>
      <p:grpSp>
        <p:nvGrpSpPr>
          <p:cNvPr id="47" name="组合 46"/>
          <p:cNvGrpSpPr/>
          <p:nvPr/>
        </p:nvGrpSpPr>
        <p:grpSpPr>
          <a:xfrm>
            <a:off x="2866981" y="4624194"/>
            <a:ext cx="685588" cy="685588"/>
            <a:chOff x="2155594" y="4287320"/>
            <a:chExt cx="685588" cy="685588"/>
          </a:xfrm>
        </p:grpSpPr>
        <p:sp>
          <p:nvSpPr>
            <p:cNvPr id="49" name="椭圆 48"/>
            <p:cNvSpPr/>
            <p:nvPr/>
          </p:nvSpPr>
          <p:spPr>
            <a:xfrm>
              <a:off x="2155594" y="4287320"/>
              <a:ext cx="685588" cy="685588"/>
            </a:xfrm>
            <a:prstGeom prst="ellipse">
              <a:avLst/>
            </a:prstGeom>
            <a:solidFill>
              <a:srgbClr val="F0A92C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2226518" y="4488925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1400" kern="0"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土司</a:t>
              </a:r>
              <a:endParaRPr lang="zh-CN" altLang="en-US" sz="1400"/>
            </a:p>
          </p:txBody>
        </p:sp>
      </p:grpSp>
    </p:spTree>
    <p:extLst>
      <p:ext uri="{BB962C8B-B14F-4D97-AF65-F5344CB8AC3E}">
        <p14:creationId xmlns:p14="http://schemas.microsoft.com/office/powerpoint/2010/main" val="3178246270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明</a:t>
            </a:r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8" name="直接箭头连接符 7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10" name="椭圆 9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685838" y="5922043"/>
            <a:ext cx="495300" cy="388476"/>
            <a:chOff x="3685838" y="5922043"/>
            <a:chExt cx="495300" cy="388476"/>
          </a:xfrm>
        </p:grpSpPr>
        <p:sp>
          <p:nvSpPr>
            <p:cNvPr id="13" name="椭圆 12"/>
            <p:cNvSpPr/>
            <p:nvPr/>
          </p:nvSpPr>
          <p:spPr>
            <a:xfrm>
              <a:off x="3736700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18388" y="5920747"/>
            <a:ext cx="495300" cy="388476"/>
            <a:chOff x="5118388" y="5920747"/>
            <a:chExt cx="495300" cy="388476"/>
          </a:xfrm>
        </p:grpSpPr>
        <p:sp>
          <p:nvSpPr>
            <p:cNvPr id="16" name="椭圆 15"/>
            <p:cNvSpPr/>
            <p:nvPr/>
          </p:nvSpPr>
          <p:spPr>
            <a:xfrm>
              <a:off x="5168520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1183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50938" y="5920747"/>
            <a:ext cx="495300" cy="388476"/>
            <a:chOff x="6550938" y="5920747"/>
            <a:chExt cx="495300" cy="388476"/>
          </a:xfrm>
        </p:grpSpPr>
        <p:sp>
          <p:nvSpPr>
            <p:cNvPr id="19" name="椭圆 18"/>
            <p:cNvSpPr/>
            <p:nvPr/>
          </p:nvSpPr>
          <p:spPr>
            <a:xfrm>
              <a:off x="6612042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5509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83488" y="5920747"/>
            <a:ext cx="495300" cy="388476"/>
            <a:chOff x="7983488" y="5920747"/>
            <a:chExt cx="495300" cy="388476"/>
          </a:xfrm>
        </p:grpSpPr>
        <p:sp>
          <p:nvSpPr>
            <p:cNvPr id="37" name="椭圆 36"/>
            <p:cNvSpPr/>
            <p:nvPr/>
          </p:nvSpPr>
          <p:spPr>
            <a:xfrm>
              <a:off x="8043857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34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361162" y="5822761"/>
            <a:ext cx="603592" cy="603592"/>
            <a:chOff x="9361162" y="5822761"/>
            <a:chExt cx="603592" cy="603592"/>
          </a:xfrm>
        </p:grpSpPr>
        <p:sp>
          <p:nvSpPr>
            <p:cNvPr id="35" name="椭圆 34"/>
            <p:cNvSpPr/>
            <p:nvPr/>
          </p:nvSpPr>
          <p:spPr>
            <a:xfrm>
              <a:off x="9361162" y="5822761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160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8" name="椭圆 27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31" name="文本框 30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sp>
        <p:nvSpPr>
          <p:cNvPr id="41" name="等腰三角形 40"/>
          <p:cNvSpPr/>
          <p:nvPr/>
        </p:nvSpPr>
        <p:spPr>
          <a:xfrm flipV="1">
            <a:off x="8629142" y="2025569"/>
            <a:ext cx="281960" cy="243069"/>
          </a:xfrm>
          <a:prstGeom prst="triangle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3030824" y="1451926"/>
            <a:ext cx="1434022" cy="544010"/>
            <a:chOff x="3030824" y="1451926"/>
            <a:chExt cx="1434022" cy="544010"/>
          </a:xfrm>
        </p:grpSpPr>
        <p:sp>
          <p:nvSpPr>
            <p:cNvPr id="39" name="圆角矩形 38"/>
            <p:cNvSpPr/>
            <p:nvPr/>
          </p:nvSpPr>
          <p:spPr>
            <a:xfrm>
              <a:off x="3030824" y="1451926"/>
              <a:ext cx="1434022" cy="544010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3154001" y="1523714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中央机构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038030" y="1451926"/>
            <a:ext cx="1434022" cy="544010"/>
            <a:chOff x="8038030" y="1451926"/>
            <a:chExt cx="1434022" cy="544010"/>
          </a:xfrm>
        </p:grpSpPr>
        <p:sp>
          <p:nvSpPr>
            <p:cNvPr id="40" name="圆角矩形 39"/>
            <p:cNvSpPr/>
            <p:nvPr/>
          </p:nvSpPr>
          <p:spPr>
            <a:xfrm>
              <a:off x="8038030" y="1451926"/>
              <a:ext cx="1434022" cy="544010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8154695" y="1527903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边疆管理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sp>
        <p:nvSpPr>
          <p:cNvPr id="46" name="圆角矩形 45"/>
          <p:cNvSpPr/>
          <p:nvPr/>
        </p:nvSpPr>
        <p:spPr>
          <a:xfrm>
            <a:off x="2411280" y="2285092"/>
            <a:ext cx="7404052" cy="3135085"/>
          </a:xfrm>
          <a:prstGeom prst="roundRect">
            <a:avLst>
              <a:gd name="adj" fmla="val 3704"/>
            </a:avLst>
          </a:prstGeom>
          <a:solidFill>
            <a:srgbClr val="FFE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8550203" y="2692035"/>
            <a:ext cx="439838" cy="2361235"/>
          </a:xfrm>
          <a:prstGeom prst="roundRect">
            <a:avLst>
              <a:gd name="adj" fmla="val 50000"/>
            </a:avLst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550203" y="2897559"/>
            <a:ext cx="461665" cy="1938993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algn="ctr"/>
            <a:r>
              <a:rPr lang="zh-CN" altLang="en-US" kern="10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加强对西藏的管辖</a:t>
            </a:r>
            <a:endParaRPr lang="zh-CN" altLang="zh-CN" kern="100">
              <a:solidFill>
                <a:schemeClr val="bg1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181430" y="2577793"/>
            <a:ext cx="223462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敕封西藏宗教领袖“法王”“国师”等称号，对藏族地区进行管辖，并通过贡赐、茶马贸易进行经济交流。</a:t>
            </a:r>
            <a:endParaRPr lang="zh-CN" altLang="zh-CN" kern="10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57" name="图片 5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829" y="2285092"/>
            <a:ext cx="4659481" cy="3170857"/>
          </a:xfrm>
          <a:prstGeom prst="rect">
            <a:avLst/>
          </a:prstGeom>
        </p:spPr>
      </p:pic>
      <p:sp>
        <p:nvSpPr>
          <p:cNvPr id="49" name="椭圆 48"/>
          <p:cNvSpPr/>
          <p:nvPr/>
        </p:nvSpPr>
        <p:spPr>
          <a:xfrm>
            <a:off x="2112160" y="3619558"/>
            <a:ext cx="1151740" cy="1151740"/>
          </a:xfrm>
          <a:prstGeom prst="ellipse">
            <a:avLst/>
          </a:prstGeom>
          <a:solidFill>
            <a:srgbClr val="F0A92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2403460" y="4054239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smtClean="0"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西藏</a:t>
            </a:r>
            <a:endParaRPr lang="zh-CN" altLang="en-US" sz="140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9247294" y="3538207"/>
            <a:ext cx="2651481" cy="1797125"/>
            <a:chOff x="7766616" y="295176"/>
            <a:chExt cx="2651481" cy="1797125"/>
          </a:xfrm>
        </p:grpSpPr>
        <p:sp>
          <p:nvSpPr>
            <p:cNvPr id="48" name="圆角矩形 47"/>
            <p:cNvSpPr/>
            <p:nvPr/>
          </p:nvSpPr>
          <p:spPr>
            <a:xfrm>
              <a:off x="7766616" y="636633"/>
              <a:ext cx="2651481" cy="1455668"/>
            </a:xfrm>
            <a:prstGeom prst="roundRect">
              <a:avLst>
                <a:gd name="adj" fmla="val 11156"/>
              </a:avLst>
            </a:prstGeom>
            <a:solidFill>
              <a:srgbClr val="ED83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7861632" y="295176"/>
              <a:ext cx="544010" cy="544010"/>
              <a:chOff x="7861632" y="295176"/>
              <a:chExt cx="544010" cy="544010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786163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786163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学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>
              <a:off x="8415287" y="295176"/>
              <a:ext cx="544010" cy="544010"/>
              <a:chOff x="8558042" y="295176"/>
              <a:chExt cx="544010" cy="544010"/>
            </a:xfrm>
          </p:grpSpPr>
          <p:sp>
            <p:nvSpPr>
              <p:cNvPr id="61" name="椭圆 60"/>
              <p:cNvSpPr/>
              <p:nvPr/>
            </p:nvSpPr>
            <p:spPr>
              <a:xfrm>
                <a:off x="855804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855804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霸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8968942" y="295176"/>
              <a:ext cx="544010" cy="544010"/>
              <a:chOff x="9254452" y="295176"/>
              <a:chExt cx="544010" cy="544010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925445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925445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笔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9522598" y="295176"/>
              <a:ext cx="544010" cy="544010"/>
              <a:chOff x="9950862" y="295176"/>
              <a:chExt cx="544010" cy="544010"/>
            </a:xfrm>
          </p:grpSpPr>
          <p:sp>
            <p:nvSpPr>
              <p:cNvPr id="56" name="椭圆 55"/>
              <p:cNvSpPr/>
              <p:nvPr/>
            </p:nvSpPr>
            <p:spPr>
              <a:xfrm>
                <a:off x="995086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995086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记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sp>
          <p:nvSpPr>
            <p:cNvPr id="55" name="矩形 54"/>
            <p:cNvSpPr/>
            <p:nvPr/>
          </p:nvSpPr>
          <p:spPr>
            <a:xfrm>
              <a:off x="7927253" y="843580"/>
              <a:ext cx="240217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明朝对边疆的管理方式：军镇防御、卫所制度、册封制度、边疆贸易。</a:t>
              </a:r>
              <a:endParaRPr lang="zh-CN" altLang="zh-CN" sz="1600" kern="1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333861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清朝时期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820738" y="5922043"/>
            <a:ext cx="495300" cy="388476"/>
            <a:chOff x="820738" y="5956763"/>
            <a:chExt cx="495300" cy="388476"/>
          </a:xfrm>
        </p:grpSpPr>
        <p:sp>
          <p:nvSpPr>
            <p:cNvPr id="9" name="椭圆 8"/>
            <p:cNvSpPr/>
            <p:nvPr/>
          </p:nvSpPr>
          <p:spPr>
            <a:xfrm>
              <a:off x="871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8207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685838" y="5922043"/>
            <a:ext cx="495300" cy="388476"/>
            <a:chOff x="3685838" y="5922043"/>
            <a:chExt cx="495300" cy="388476"/>
          </a:xfrm>
        </p:grpSpPr>
        <p:sp>
          <p:nvSpPr>
            <p:cNvPr id="12" name="椭圆 11"/>
            <p:cNvSpPr/>
            <p:nvPr/>
          </p:nvSpPr>
          <p:spPr>
            <a:xfrm>
              <a:off x="3736700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36858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118388" y="5920747"/>
            <a:ext cx="495300" cy="388476"/>
            <a:chOff x="5118388" y="5920747"/>
            <a:chExt cx="495300" cy="388476"/>
          </a:xfrm>
        </p:grpSpPr>
        <p:sp>
          <p:nvSpPr>
            <p:cNvPr id="15" name="椭圆 14"/>
            <p:cNvSpPr/>
            <p:nvPr/>
          </p:nvSpPr>
          <p:spPr>
            <a:xfrm>
              <a:off x="5168520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1183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550938" y="5920747"/>
            <a:ext cx="495300" cy="388476"/>
            <a:chOff x="6550938" y="5920747"/>
            <a:chExt cx="495300" cy="388476"/>
          </a:xfrm>
        </p:grpSpPr>
        <p:sp>
          <p:nvSpPr>
            <p:cNvPr id="18" name="椭圆 17"/>
            <p:cNvSpPr/>
            <p:nvPr/>
          </p:nvSpPr>
          <p:spPr>
            <a:xfrm>
              <a:off x="6612042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5509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983488" y="5920747"/>
            <a:ext cx="495300" cy="388476"/>
            <a:chOff x="7983488" y="5920747"/>
            <a:chExt cx="495300" cy="388476"/>
          </a:xfrm>
        </p:grpSpPr>
        <p:sp>
          <p:nvSpPr>
            <p:cNvPr id="21" name="椭圆 20"/>
            <p:cNvSpPr/>
            <p:nvPr/>
          </p:nvSpPr>
          <p:spPr>
            <a:xfrm>
              <a:off x="8043857" y="5920747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79834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416038" y="5914895"/>
            <a:ext cx="495300" cy="394328"/>
            <a:chOff x="9416038" y="5914895"/>
            <a:chExt cx="495300" cy="394328"/>
          </a:xfrm>
        </p:grpSpPr>
        <p:sp>
          <p:nvSpPr>
            <p:cNvPr id="36" name="椭圆 35"/>
            <p:cNvSpPr/>
            <p:nvPr/>
          </p:nvSpPr>
          <p:spPr>
            <a:xfrm>
              <a:off x="9475672" y="5914895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941603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0797322" y="5822761"/>
            <a:ext cx="603592" cy="603592"/>
            <a:chOff x="10797322" y="5822761"/>
            <a:chExt cx="603592" cy="603592"/>
          </a:xfrm>
        </p:grpSpPr>
        <p:sp>
          <p:nvSpPr>
            <p:cNvPr id="34" name="椭圆 33"/>
            <p:cNvSpPr/>
            <p:nvPr/>
          </p:nvSpPr>
          <p:spPr>
            <a:xfrm>
              <a:off x="10797322" y="5822761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0848590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253288" y="5923437"/>
            <a:ext cx="495300" cy="388476"/>
            <a:chOff x="2253288" y="5923437"/>
            <a:chExt cx="495300" cy="388476"/>
          </a:xfrm>
        </p:grpSpPr>
        <p:sp>
          <p:nvSpPr>
            <p:cNvPr id="30" name="文本框 29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2253288" y="5923437"/>
              <a:ext cx="495300" cy="388476"/>
              <a:chOff x="820738" y="5956763"/>
              <a:chExt cx="495300" cy="388476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871600" y="5956763"/>
                <a:ext cx="388476" cy="388476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820738" y="5974611"/>
                <a:ext cx="495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pic>
        <p:nvPicPr>
          <p:cNvPr id="38" name="图片 3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51" y="1735443"/>
            <a:ext cx="4594634" cy="3662324"/>
          </a:xfrm>
          <a:prstGeom prst="rect">
            <a:avLst/>
          </a:prstGeom>
        </p:spPr>
      </p:pic>
      <p:grpSp>
        <p:nvGrpSpPr>
          <p:cNvPr id="78" name="组合 77"/>
          <p:cNvGrpSpPr/>
          <p:nvPr/>
        </p:nvGrpSpPr>
        <p:grpSpPr>
          <a:xfrm>
            <a:off x="5182986" y="1734659"/>
            <a:ext cx="2696396" cy="480506"/>
            <a:chOff x="5182986" y="1734659"/>
            <a:chExt cx="2696396" cy="480506"/>
          </a:xfrm>
        </p:grpSpPr>
        <p:sp>
          <p:nvSpPr>
            <p:cNvPr id="50" name="圆角矩形 49"/>
            <p:cNvSpPr/>
            <p:nvPr/>
          </p:nvSpPr>
          <p:spPr>
            <a:xfrm>
              <a:off x="6087305" y="1734659"/>
              <a:ext cx="1792077" cy="480506"/>
            </a:xfrm>
            <a:prstGeom prst="roundRect">
              <a:avLst>
                <a:gd name="adj" fmla="val 50000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5182986" y="1734659"/>
              <a:ext cx="1486800" cy="480506"/>
            </a:xfrm>
            <a:prstGeom prst="roundRect">
              <a:avLst>
                <a:gd name="adj" fmla="val 50000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5372388" y="1807963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管理机构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6771386" y="1807963"/>
              <a:ext cx="8771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理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藩院</a:t>
              </a:r>
              <a:endParaRPr lang="zh-CN" altLang="en-US"/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5182986" y="2359838"/>
            <a:ext cx="2938688" cy="480535"/>
            <a:chOff x="5182986" y="2359838"/>
            <a:chExt cx="2938688" cy="480535"/>
          </a:xfrm>
        </p:grpSpPr>
        <p:sp>
          <p:nvSpPr>
            <p:cNvPr id="51" name="圆角矩形 50"/>
            <p:cNvSpPr/>
            <p:nvPr/>
          </p:nvSpPr>
          <p:spPr>
            <a:xfrm>
              <a:off x="6087305" y="2359838"/>
              <a:ext cx="2034369" cy="480506"/>
            </a:xfrm>
            <a:prstGeom prst="roundRect">
              <a:avLst>
                <a:gd name="adj" fmla="val 50000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圆角矩形 44"/>
            <p:cNvSpPr/>
            <p:nvPr/>
          </p:nvSpPr>
          <p:spPr>
            <a:xfrm>
              <a:off x="5182986" y="2359867"/>
              <a:ext cx="1486800" cy="480506"/>
            </a:xfrm>
            <a:prstGeom prst="roundRect">
              <a:avLst>
                <a:gd name="adj" fmla="val 50000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5372388" y="2430664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联姻</a:t>
              </a:r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行动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6771386" y="2430664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满蒙联姻</a:t>
              </a:r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5182986" y="2985017"/>
            <a:ext cx="3134750" cy="480564"/>
            <a:chOff x="5182986" y="2985017"/>
            <a:chExt cx="3134750" cy="480564"/>
          </a:xfrm>
        </p:grpSpPr>
        <p:sp>
          <p:nvSpPr>
            <p:cNvPr id="52" name="圆角矩形 51"/>
            <p:cNvSpPr/>
            <p:nvPr/>
          </p:nvSpPr>
          <p:spPr>
            <a:xfrm>
              <a:off x="6087306" y="2985017"/>
              <a:ext cx="2230430" cy="480506"/>
            </a:xfrm>
            <a:prstGeom prst="roundRect">
              <a:avLst>
                <a:gd name="adj" fmla="val 50000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5182986" y="2985075"/>
              <a:ext cx="1486800" cy="480506"/>
            </a:xfrm>
            <a:prstGeom prst="roundRect">
              <a:avLst>
                <a:gd name="adj" fmla="val 50000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5372388" y="3053770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军事行动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6771386" y="3066563"/>
              <a:ext cx="133882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平定噶尔</a:t>
              </a:r>
              <a:r>
                <a:rPr lang="zh-CN" altLang="zh-CN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丹</a:t>
              </a:r>
              <a:endParaRPr lang="zh-CN" altLang="en-US"/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5182986" y="3610196"/>
            <a:ext cx="2938688" cy="480593"/>
            <a:chOff x="5182986" y="3610196"/>
            <a:chExt cx="2938688" cy="480593"/>
          </a:xfrm>
        </p:grpSpPr>
        <p:sp>
          <p:nvSpPr>
            <p:cNvPr id="53" name="圆角矩形 52"/>
            <p:cNvSpPr/>
            <p:nvPr/>
          </p:nvSpPr>
          <p:spPr>
            <a:xfrm>
              <a:off x="6087305" y="3610196"/>
              <a:ext cx="2034369" cy="480506"/>
            </a:xfrm>
            <a:prstGeom prst="roundRect">
              <a:avLst>
                <a:gd name="adj" fmla="val 50000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圆角矩形 46"/>
            <p:cNvSpPr/>
            <p:nvPr/>
          </p:nvSpPr>
          <p:spPr>
            <a:xfrm>
              <a:off x="5182986" y="3610283"/>
              <a:ext cx="1486800" cy="480506"/>
            </a:xfrm>
            <a:prstGeom prst="roundRect">
              <a:avLst>
                <a:gd name="adj" fmla="val 50000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5372388" y="3692833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宗教政策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6771386" y="367637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扶持</a:t>
              </a:r>
              <a:r>
                <a:rPr lang="zh-CN" altLang="zh-CN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黄教</a:t>
              </a:r>
              <a:endParaRPr lang="zh-CN" altLang="en-US"/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5182986" y="4235375"/>
            <a:ext cx="6620548" cy="719635"/>
            <a:chOff x="5182986" y="4235375"/>
            <a:chExt cx="6620548" cy="719635"/>
          </a:xfrm>
        </p:grpSpPr>
        <p:sp>
          <p:nvSpPr>
            <p:cNvPr id="54" name="圆角矩形 53"/>
            <p:cNvSpPr/>
            <p:nvPr/>
          </p:nvSpPr>
          <p:spPr>
            <a:xfrm>
              <a:off x="6087306" y="4235375"/>
              <a:ext cx="5716228" cy="480506"/>
            </a:xfrm>
            <a:prstGeom prst="roundRect">
              <a:avLst>
                <a:gd name="adj" fmla="val 50000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5182986" y="4235491"/>
              <a:ext cx="1486800" cy="480506"/>
            </a:xfrm>
            <a:prstGeom prst="roundRect">
              <a:avLst>
                <a:gd name="adj" fmla="val 50000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5372388" y="4304221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册封管理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6771386" y="4308679"/>
              <a:ext cx="503214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册封达赖与</a:t>
              </a:r>
              <a:r>
                <a:rPr lang="zh-CN" altLang="zh-CN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班禅</a:t>
              </a:r>
              <a:r>
                <a:rPr lang="en-US" altLang="zh-CN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    </a:t>
              </a:r>
              <a:r>
                <a:rPr lang="zh-CN" altLang="zh-CN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西宁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办事大臣</a:t>
              </a:r>
              <a:r>
                <a:rPr lang="en-US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  </a:t>
              </a:r>
              <a:r>
                <a:rPr lang="en-US" altLang="zh-CN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  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驻藏办事大臣</a:t>
              </a:r>
              <a:endParaRPr lang="zh-CN" altLang="en-US"/>
            </a:p>
            <a:p>
              <a:endParaRPr lang="zh-CN" altLang="en-US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5182986" y="4860554"/>
            <a:ext cx="5773169" cy="480651"/>
            <a:chOff x="5182986" y="4860554"/>
            <a:chExt cx="5773169" cy="480651"/>
          </a:xfrm>
        </p:grpSpPr>
        <p:sp>
          <p:nvSpPr>
            <p:cNvPr id="55" name="圆角矩形 54"/>
            <p:cNvSpPr/>
            <p:nvPr/>
          </p:nvSpPr>
          <p:spPr>
            <a:xfrm>
              <a:off x="6087305" y="4860554"/>
              <a:ext cx="4868850" cy="480506"/>
            </a:xfrm>
            <a:prstGeom prst="roundRect">
              <a:avLst>
                <a:gd name="adj" fmla="val 50000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圆角矩形 48"/>
            <p:cNvSpPr/>
            <p:nvPr/>
          </p:nvSpPr>
          <p:spPr>
            <a:xfrm>
              <a:off x="5182986" y="4860699"/>
              <a:ext cx="1486800" cy="480506"/>
            </a:xfrm>
            <a:prstGeom prst="roundRect">
              <a:avLst>
                <a:gd name="adj" fmla="val 50000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5372388" y="4930873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改土归流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6771386" y="4931380"/>
              <a:ext cx="408316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废除世袭土</a:t>
              </a:r>
              <a:r>
                <a:rPr lang="zh-CN" altLang="zh-CN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官</a:t>
              </a:r>
              <a:r>
                <a:rPr lang="en-US" altLang="zh-CN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    </a:t>
              </a:r>
              <a:r>
                <a:rPr lang="zh-CN" altLang="zh-CN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有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任期的流官进行管理</a:t>
              </a:r>
              <a:endParaRPr lang="zh-CN" altLang="en-US"/>
            </a:p>
          </p:txBody>
        </p:sp>
      </p:grpSp>
      <p:sp>
        <p:nvSpPr>
          <p:cNvPr id="65" name="椭圆 64"/>
          <p:cNvSpPr/>
          <p:nvPr/>
        </p:nvSpPr>
        <p:spPr>
          <a:xfrm>
            <a:off x="2732030" y="3601980"/>
            <a:ext cx="633396" cy="633396"/>
          </a:xfrm>
          <a:prstGeom prst="ellipse">
            <a:avLst/>
          </a:prstGeom>
          <a:solidFill>
            <a:srgbClr val="F0A92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>
            <a:off x="2884430" y="2774244"/>
            <a:ext cx="633396" cy="633396"/>
          </a:xfrm>
          <a:prstGeom prst="ellipse">
            <a:avLst/>
          </a:prstGeom>
          <a:solidFill>
            <a:srgbClr val="F0A92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2156333" y="2562409"/>
            <a:ext cx="633396" cy="633396"/>
          </a:xfrm>
          <a:prstGeom prst="ellipse">
            <a:avLst/>
          </a:prstGeom>
          <a:solidFill>
            <a:srgbClr val="F0A92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>
            <a:off x="1111762" y="3809558"/>
            <a:ext cx="633396" cy="633396"/>
          </a:xfrm>
          <a:prstGeom prst="ellipse">
            <a:avLst/>
          </a:prstGeom>
          <a:solidFill>
            <a:srgbClr val="F0A92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>
            <a:off x="2367752" y="4273574"/>
            <a:ext cx="1056800" cy="1056800"/>
          </a:xfrm>
          <a:prstGeom prst="ellipse">
            <a:avLst/>
          </a:prstGeom>
          <a:solidFill>
            <a:srgbClr val="F0A92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/>
          <p:cNvSpPr/>
          <p:nvPr/>
        </p:nvSpPr>
        <p:spPr>
          <a:xfrm>
            <a:off x="2438346" y="3604830"/>
            <a:ext cx="256215" cy="256215"/>
          </a:xfrm>
          <a:prstGeom prst="ellipse">
            <a:avLst/>
          </a:prstGeom>
          <a:solidFill>
            <a:srgbClr val="F0A92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/>
        </p:nvSpPr>
        <p:spPr>
          <a:xfrm>
            <a:off x="1720603" y="4235375"/>
            <a:ext cx="246484" cy="246484"/>
          </a:xfrm>
          <a:prstGeom prst="ellipse">
            <a:avLst/>
          </a:prstGeom>
          <a:solidFill>
            <a:srgbClr val="F0A92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4" name="组合 83"/>
          <p:cNvGrpSpPr/>
          <p:nvPr/>
        </p:nvGrpSpPr>
        <p:grpSpPr>
          <a:xfrm>
            <a:off x="8521730" y="2313509"/>
            <a:ext cx="3209234" cy="1486842"/>
            <a:chOff x="7766616" y="295176"/>
            <a:chExt cx="3209234" cy="1486842"/>
          </a:xfrm>
        </p:grpSpPr>
        <p:sp>
          <p:nvSpPr>
            <p:cNvPr id="85" name="圆角矩形 84"/>
            <p:cNvSpPr/>
            <p:nvPr/>
          </p:nvSpPr>
          <p:spPr>
            <a:xfrm>
              <a:off x="7766616" y="636633"/>
              <a:ext cx="3209234" cy="1145385"/>
            </a:xfrm>
            <a:prstGeom prst="roundRect">
              <a:avLst>
                <a:gd name="adj" fmla="val 11156"/>
              </a:avLst>
            </a:prstGeom>
            <a:solidFill>
              <a:srgbClr val="ED83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6" name="组合 85"/>
            <p:cNvGrpSpPr/>
            <p:nvPr/>
          </p:nvGrpSpPr>
          <p:grpSpPr>
            <a:xfrm>
              <a:off x="7861632" y="295176"/>
              <a:ext cx="544010" cy="544010"/>
              <a:chOff x="7861632" y="295176"/>
              <a:chExt cx="544010" cy="544010"/>
            </a:xfrm>
          </p:grpSpPr>
          <p:sp>
            <p:nvSpPr>
              <p:cNvPr id="97" name="椭圆 96"/>
              <p:cNvSpPr/>
              <p:nvPr/>
            </p:nvSpPr>
            <p:spPr>
              <a:xfrm>
                <a:off x="786163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8" name="文本框 97"/>
              <p:cNvSpPr txBox="1"/>
              <p:nvPr/>
            </p:nvSpPr>
            <p:spPr>
              <a:xfrm>
                <a:off x="786163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学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87" name="组合 86"/>
            <p:cNvGrpSpPr/>
            <p:nvPr/>
          </p:nvGrpSpPr>
          <p:grpSpPr>
            <a:xfrm>
              <a:off x="8415287" y="295176"/>
              <a:ext cx="544010" cy="544010"/>
              <a:chOff x="8558042" y="295176"/>
              <a:chExt cx="544010" cy="544010"/>
            </a:xfrm>
          </p:grpSpPr>
          <p:sp>
            <p:nvSpPr>
              <p:cNvPr id="95" name="椭圆 94"/>
              <p:cNvSpPr/>
              <p:nvPr/>
            </p:nvSpPr>
            <p:spPr>
              <a:xfrm>
                <a:off x="855804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文本框 95"/>
              <p:cNvSpPr txBox="1"/>
              <p:nvPr/>
            </p:nvSpPr>
            <p:spPr>
              <a:xfrm>
                <a:off x="855804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霸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88" name="组合 87"/>
            <p:cNvGrpSpPr/>
            <p:nvPr/>
          </p:nvGrpSpPr>
          <p:grpSpPr>
            <a:xfrm>
              <a:off x="8968942" y="295176"/>
              <a:ext cx="544010" cy="544010"/>
              <a:chOff x="9254452" y="295176"/>
              <a:chExt cx="544010" cy="544010"/>
            </a:xfrm>
          </p:grpSpPr>
          <p:sp>
            <p:nvSpPr>
              <p:cNvPr id="93" name="椭圆 92"/>
              <p:cNvSpPr/>
              <p:nvPr/>
            </p:nvSpPr>
            <p:spPr>
              <a:xfrm>
                <a:off x="925445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文本框 93"/>
              <p:cNvSpPr txBox="1"/>
              <p:nvPr/>
            </p:nvSpPr>
            <p:spPr>
              <a:xfrm>
                <a:off x="925445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笔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89" name="组合 88"/>
            <p:cNvGrpSpPr/>
            <p:nvPr/>
          </p:nvGrpSpPr>
          <p:grpSpPr>
            <a:xfrm>
              <a:off x="9522598" y="295176"/>
              <a:ext cx="544010" cy="544010"/>
              <a:chOff x="9950862" y="295176"/>
              <a:chExt cx="544010" cy="544010"/>
            </a:xfrm>
          </p:grpSpPr>
          <p:sp>
            <p:nvSpPr>
              <p:cNvPr id="91" name="椭圆 90"/>
              <p:cNvSpPr/>
              <p:nvPr/>
            </p:nvSpPr>
            <p:spPr>
              <a:xfrm>
                <a:off x="995086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文本框 91"/>
              <p:cNvSpPr txBox="1"/>
              <p:nvPr/>
            </p:nvSpPr>
            <p:spPr>
              <a:xfrm>
                <a:off x="995086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记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sp>
          <p:nvSpPr>
            <p:cNvPr id="90" name="矩形 89"/>
            <p:cNvSpPr/>
            <p:nvPr/>
          </p:nvSpPr>
          <p:spPr>
            <a:xfrm>
              <a:off x="7898186" y="877876"/>
              <a:ext cx="292846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1.</a:t>
              </a:r>
              <a:r>
                <a:rPr lang="zh-CN" altLang="en-US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维护</a:t>
              </a:r>
              <a:r>
                <a:rPr lang="zh-CN" altLang="en-US" sz="1600" kern="1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了国家统一和领土完整。</a:t>
              </a:r>
              <a:endParaRPr lang="en-US" altLang="zh-CN" sz="1600" kern="1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2.</a:t>
              </a:r>
              <a:r>
                <a:rPr lang="zh-CN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统一</a:t>
              </a:r>
              <a:r>
                <a:rPr lang="zh-CN" altLang="zh-CN" sz="16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多民族国家进一步发展</a:t>
              </a:r>
              <a:r>
                <a:rPr lang="zh-CN" altLang="en-US" sz="1600" kern="1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。</a:t>
              </a:r>
              <a:endParaRPr lang="zh-CN" altLang="en-US" sz="1600"/>
            </a:p>
          </p:txBody>
        </p:sp>
      </p:grpSp>
    </p:spTree>
    <p:extLst>
      <p:ext uri="{BB962C8B-B14F-4D97-AF65-F5344CB8AC3E}">
        <p14:creationId xmlns:p14="http://schemas.microsoft.com/office/powerpoint/2010/main" val="25265031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1"/>
      <p:bldP spid="67" grpId="2"/>
      <p:bldP spid="68" grpId="3"/>
      <p:bldP spid="70" grpId="4"/>
      <p:bldP spid="71" grpId="5"/>
      <p:bldP spid="75" grpId="6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3597134" y="912014"/>
            <a:ext cx="4994107" cy="517966"/>
            <a:chOff x="3241738" y="943187"/>
            <a:chExt cx="4994107" cy="517966"/>
          </a:xfrm>
        </p:grpSpPr>
        <p:grpSp>
          <p:nvGrpSpPr>
            <p:cNvPr id="7" name="组合 6"/>
            <p:cNvGrpSpPr/>
            <p:nvPr/>
          </p:nvGrpSpPr>
          <p:grpSpPr>
            <a:xfrm>
              <a:off x="4063865" y="943187"/>
              <a:ext cx="4171980" cy="517966"/>
              <a:chOff x="4095038" y="1391200"/>
              <a:chExt cx="4171980" cy="517966"/>
            </a:xfrm>
          </p:grpSpPr>
          <p:sp>
            <p:nvSpPr>
              <p:cNvPr id="11" name="圆角矩形 10"/>
              <p:cNvSpPr/>
              <p:nvPr/>
            </p:nvSpPr>
            <p:spPr>
              <a:xfrm>
                <a:off x="4095038" y="1391200"/>
                <a:ext cx="4171979" cy="507576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>
                <a:extLst>
                  <a:ext uri="{FF2B5EF4-FFF2-40B4-BE49-F238E27FC236}">
                    <a16:creationId xmlns:a16="http://schemas.microsoft.com/office/drawing/2014/main" xmlns="" id="{1F0141A2-DF6B-4D1F-B7C5-60EBE2978C14}"/>
                  </a:ext>
                </a:extLst>
              </p:cNvPr>
              <p:cNvSpPr/>
              <p:nvPr/>
            </p:nvSpPr>
            <p:spPr>
              <a:xfrm>
                <a:off x="4735620" y="1447501"/>
                <a:ext cx="3531398" cy="461665"/>
              </a:xfrm>
              <a:prstGeom prst="rect">
                <a:avLst/>
              </a:prstGeom>
              <a:ln>
                <a:noFill/>
              </a:ln>
            </p:spPr>
            <p:txBody>
              <a:bodyPr vert="horz" wrap="square">
                <a:spAutoFit/>
              </a:bodyPr>
              <a:lstStyle/>
              <a:p>
                <a:pPr lvl="0" algn="ctr">
                  <a:defRPr/>
                </a:pPr>
                <a:r>
                  <a:rPr lang="zh-CN" altLang="en-US" sz="2400" smtClean="0">
                    <a:solidFill>
                      <a:srgbClr val="FA7384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微软雅黑" panose="020b0503020204020204" pitchFamily="34" charset="-122"/>
                  </a:rPr>
                  <a:t>中国古代的民族政策</a:t>
                </a:r>
                <a:endParaRPr lang="zh-CN" altLang="en-US" sz="240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微软雅黑" panose="020b0503020204020204" pitchFamily="3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241738" y="943187"/>
              <a:ext cx="1610174" cy="507576"/>
              <a:chOff x="3272911" y="1391200"/>
              <a:chExt cx="1610174" cy="507576"/>
            </a:xfrm>
          </p:grpSpPr>
          <p:sp>
            <p:nvSpPr>
              <p:cNvPr id="9" name="圆角矩形 8"/>
              <p:cNvSpPr/>
              <p:nvPr/>
            </p:nvSpPr>
            <p:spPr>
              <a:xfrm>
                <a:off x="3272911" y="1391200"/>
                <a:ext cx="1608726" cy="507576"/>
              </a:xfrm>
              <a:prstGeom prst="roundRect">
                <a:avLst>
                  <a:gd name="adj" fmla="val 50000"/>
                </a:avLst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xmlns="" id="{1F0141A2-DF6B-4D1F-B7C5-60EBE2978C14}"/>
                  </a:ext>
                </a:extLst>
              </p:cNvPr>
              <p:cNvSpPr/>
              <p:nvPr/>
            </p:nvSpPr>
            <p:spPr>
              <a:xfrm>
                <a:off x="3272911" y="1427115"/>
                <a:ext cx="1610174" cy="461665"/>
              </a:xfrm>
              <a:prstGeom prst="rect">
                <a:avLst/>
              </a:prstGeom>
              <a:ln>
                <a:noFill/>
              </a:ln>
            </p:spPr>
            <p:txBody>
              <a:bodyPr vert="horz" wrap="square">
                <a:spAutoFit/>
              </a:bodyPr>
              <a:lstStyle/>
              <a:p>
                <a:pPr lvl="0" algn="ctr">
                  <a:defRPr/>
                </a:pPr>
                <a:r>
                  <a:rPr kumimoji="0" lang="zh-CN" altLang="en-US" sz="2400" b="0" i="0" u="none" strike="noStrike" kern="1200" cap="none" normalizeH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思源黑体 CN Bold" panose="020b0800000000000000" pitchFamily="34" charset="-122"/>
                    <a:ea typeface="思源黑体 CN Bold" panose="020b0800000000000000" pitchFamily="34" charset="-122"/>
                    <a:cs typeface="微软雅黑" panose="020b0503020204020204" pitchFamily="34" charset="-122"/>
                  </a:rPr>
                  <a:t>得分宝典</a:t>
                </a:r>
                <a:endParaRPr kumimoji="0" lang="zh-CN" altLang="en-US" sz="2400" b="0" i="0" u="none" strike="noStrike" kern="1200" cap="none" normalizeH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  <a:cs typeface="微软雅黑" panose="020b0503020204020204" pitchFamily="34" charset="-122"/>
                </a:endParaRPr>
              </a:p>
            </p:txBody>
          </p:sp>
        </p:grpSp>
      </p:grpSp>
      <p:sp>
        <p:nvSpPr>
          <p:cNvPr id="13" name="圆角矩形 12"/>
          <p:cNvSpPr/>
          <p:nvPr/>
        </p:nvSpPr>
        <p:spPr>
          <a:xfrm>
            <a:off x="2864385" y="2478795"/>
            <a:ext cx="6477918" cy="2952521"/>
          </a:xfrm>
          <a:prstGeom prst="roundRect">
            <a:avLst>
              <a:gd name="adj" fmla="val 5878"/>
            </a:avLst>
          </a:prstGeom>
          <a:noFill/>
          <a:ln>
            <a:solidFill>
              <a:srgbClr val="FA73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864384" y="3371161"/>
            <a:ext cx="2423712" cy="1123722"/>
            <a:chOff x="2864384" y="3371161"/>
            <a:chExt cx="2423712" cy="1123722"/>
          </a:xfrm>
        </p:grpSpPr>
        <p:sp>
          <p:nvSpPr>
            <p:cNvPr id="15" name="五边形 14"/>
            <p:cNvSpPr/>
            <p:nvPr/>
          </p:nvSpPr>
          <p:spPr>
            <a:xfrm>
              <a:off x="2864384" y="3371161"/>
              <a:ext cx="2423712" cy="1123722"/>
            </a:xfrm>
            <a:prstGeom prst="homePlate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3396094" y="3662667"/>
              <a:ext cx="100540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冲突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940624" y="3371161"/>
            <a:ext cx="2401677" cy="1123722"/>
            <a:chOff x="6940624" y="3371161"/>
            <a:chExt cx="2401677" cy="1123722"/>
          </a:xfrm>
        </p:grpSpPr>
        <p:sp>
          <p:nvSpPr>
            <p:cNvPr id="16" name="五边形 15"/>
            <p:cNvSpPr/>
            <p:nvPr/>
          </p:nvSpPr>
          <p:spPr>
            <a:xfrm flipH="1">
              <a:off x="6940624" y="3371161"/>
              <a:ext cx="2401677" cy="1123722"/>
            </a:xfrm>
            <a:prstGeom prst="homePlate">
              <a:avLst/>
            </a:prstGeom>
            <a:solidFill>
              <a:srgbClr val="F7C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7834198" y="3662667"/>
              <a:ext cx="100540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和平</a:t>
              </a:r>
              <a:endParaRPr lang="zh-CN" altLang="en-US" sz="32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839601" y="3371162"/>
            <a:ext cx="513716" cy="1151260"/>
            <a:chOff x="8839601" y="3371162"/>
            <a:chExt cx="513716" cy="1151260"/>
          </a:xfrm>
        </p:grpSpPr>
        <p:sp>
          <p:nvSpPr>
            <p:cNvPr id="20" name="圆角矩形 19"/>
            <p:cNvSpPr/>
            <p:nvPr/>
          </p:nvSpPr>
          <p:spPr>
            <a:xfrm>
              <a:off x="8839601" y="3371162"/>
              <a:ext cx="502701" cy="1123722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8860874" y="3387685"/>
              <a:ext cx="492443" cy="1134737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20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主流</a:t>
              </a:r>
              <a:endParaRPr lang="zh-CN" altLang="en-US" sz="20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425806" y="2588963"/>
            <a:ext cx="1377109" cy="539827"/>
            <a:chOff x="5502925" y="2588963"/>
            <a:chExt cx="1377109" cy="539827"/>
          </a:xfrm>
        </p:grpSpPr>
        <p:sp>
          <p:nvSpPr>
            <p:cNvPr id="23" name="圆角矩形 22"/>
            <p:cNvSpPr/>
            <p:nvPr/>
          </p:nvSpPr>
          <p:spPr>
            <a:xfrm>
              <a:off x="5502925" y="2588963"/>
              <a:ext cx="1377109" cy="539827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5861855" y="2709306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1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战争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425806" y="3321584"/>
            <a:ext cx="1377109" cy="539827"/>
            <a:chOff x="5425806" y="3321584"/>
            <a:chExt cx="1377109" cy="539827"/>
          </a:xfrm>
        </p:grpSpPr>
        <p:sp>
          <p:nvSpPr>
            <p:cNvPr id="24" name="圆角矩形 23"/>
            <p:cNvSpPr/>
            <p:nvPr/>
          </p:nvSpPr>
          <p:spPr>
            <a:xfrm>
              <a:off x="5425806" y="3321584"/>
              <a:ext cx="1377109" cy="539827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5784736" y="3430911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1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和亲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425806" y="4054205"/>
            <a:ext cx="1377109" cy="539827"/>
            <a:chOff x="5425806" y="4054205"/>
            <a:chExt cx="1377109" cy="539827"/>
          </a:xfrm>
        </p:grpSpPr>
        <p:sp>
          <p:nvSpPr>
            <p:cNvPr id="25" name="圆角矩形 24"/>
            <p:cNvSpPr/>
            <p:nvPr/>
          </p:nvSpPr>
          <p:spPr>
            <a:xfrm>
              <a:off x="5425806" y="4054205"/>
              <a:ext cx="1377109" cy="539827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5784736" y="4187993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册封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425806" y="4786826"/>
            <a:ext cx="1377109" cy="539827"/>
            <a:chOff x="5425806" y="4786826"/>
            <a:chExt cx="1377109" cy="539827"/>
          </a:xfrm>
        </p:grpSpPr>
        <p:sp>
          <p:nvSpPr>
            <p:cNvPr id="26" name="圆角矩形 25"/>
            <p:cNvSpPr/>
            <p:nvPr/>
          </p:nvSpPr>
          <p:spPr>
            <a:xfrm>
              <a:off x="5425806" y="4786826"/>
              <a:ext cx="1377109" cy="539827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5784736" y="4898581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会盟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75131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787905" y="3541853"/>
            <a:ext cx="10620000" cy="150471"/>
          </a:xfrm>
          <a:prstGeom prst="roundRect">
            <a:avLst>
              <a:gd name="adj" fmla="val 50000"/>
            </a:avLst>
          </a:prstGeom>
          <a:noFill/>
          <a:ln>
            <a:solidFill>
              <a:srgbClr val="60D9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1400536" y="3420318"/>
            <a:ext cx="1111170" cy="393539"/>
            <a:chOff x="1400536" y="3420318"/>
            <a:chExt cx="1111170" cy="393539"/>
          </a:xfrm>
        </p:grpSpPr>
        <p:sp>
          <p:nvSpPr>
            <p:cNvPr id="6" name="圆角矩形 5"/>
            <p:cNvSpPr/>
            <p:nvPr/>
          </p:nvSpPr>
          <p:spPr>
            <a:xfrm>
              <a:off x="1400536" y="3420318"/>
              <a:ext cx="1111170" cy="393539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400536" y="3444525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春秋战国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779853" y="3420318"/>
            <a:ext cx="1111170" cy="393539"/>
            <a:chOff x="2779853" y="3420318"/>
            <a:chExt cx="1111170" cy="393539"/>
          </a:xfrm>
        </p:grpSpPr>
        <p:sp>
          <p:nvSpPr>
            <p:cNvPr id="66" name="圆角矩形 65"/>
            <p:cNvSpPr/>
            <p:nvPr/>
          </p:nvSpPr>
          <p:spPr>
            <a:xfrm>
              <a:off x="2779853" y="3420318"/>
              <a:ext cx="1111170" cy="393539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3012272" y="3444525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秦汉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111867" y="3420318"/>
            <a:ext cx="1210588" cy="393539"/>
            <a:chOff x="4111867" y="3420318"/>
            <a:chExt cx="1210588" cy="393539"/>
          </a:xfrm>
        </p:grpSpPr>
        <p:sp>
          <p:nvSpPr>
            <p:cNvPr id="67" name="圆角矩形 66"/>
            <p:cNvSpPr/>
            <p:nvPr/>
          </p:nvSpPr>
          <p:spPr>
            <a:xfrm>
              <a:off x="4159170" y="3420318"/>
              <a:ext cx="1111170" cy="393539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4111867" y="3456100"/>
              <a:ext cx="1210588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16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魏晋南北朝</a:t>
              </a:r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538487" y="3420318"/>
            <a:ext cx="1111170" cy="393539"/>
            <a:chOff x="5538487" y="3420318"/>
            <a:chExt cx="1111170" cy="393539"/>
          </a:xfrm>
        </p:grpSpPr>
        <p:sp>
          <p:nvSpPr>
            <p:cNvPr id="68" name="圆角矩形 67"/>
            <p:cNvSpPr/>
            <p:nvPr/>
          </p:nvSpPr>
          <p:spPr>
            <a:xfrm>
              <a:off x="5538487" y="3420318"/>
              <a:ext cx="1111170" cy="393539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5770906" y="3444525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隋唐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850609" y="3420318"/>
            <a:ext cx="1261884" cy="393539"/>
            <a:chOff x="6850609" y="3420318"/>
            <a:chExt cx="1261884" cy="393539"/>
          </a:xfrm>
        </p:grpSpPr>
        <p:sp>
          <p:nvSpPr>
            <p:cNvPr id="69" name="圆角矩形 68"/>
            <p:cNvSpPr/>
            <p:nvPr/>
          </p:nvSpPr>
          <p:spPr>
            <a:xfrm>
              <a:off x="6917804" y="3420318"/>
              <a:ext cx="1111170" cy="393539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6850609" y="3456100"/>
              <a:ext cx="126188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1400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五代辽宋夏金</a:t>
              </a:r>
              <a:endParaRPr lang="zh-CN" altLang="en-US" sz="140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297121" y="3420318"/>
            <a:ext cx="1111170" cy="393539"/>
            <a:chOff x="8297121" y="3420318"/>
            <a:chExt cx="1111170" cy="393539"/>
          </a:xfrm>
        </p:grpSpPr>
        <p:sp>
          <p:nvSpPr>
            <p:cNvPr id="70" name="圆角矩形 69"/>
            <p:cNvSpPr/>
            <p:nvPr/>
          </p:nvSpPr>
          <p:spPr>
            <a:xfrm>
              <a:off x="8297121" y="3420318"/>
              <a:ext cx="1111170" cy="393539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8529540" y="3444525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元朝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676438" y="3420318"/>
            <a:ext cx="1111170" cy="393539"/>
            <a:chOff x="9676438" y="3420318"/>
            <a:chExt cx="1111170" cy="393539"/>
          </a:xfrm>
        </p:grpSpPr>
        <p:sp>
          <p:nvSpPr>
            <p:cNvPr id="71" name="圆角矩形 70"/>
            <p:cNvSpPr/>
            <p:nvPr/>
          </p:nvSpPr>
          <p:spPr>
            <a:xfrm>
              <a:off x="9676438" y="3420318"/>
              <a:ext cx="1111170" cy="393539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9920432" y="3444525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明清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092220" y="3854369"/>
            <a:ext cx="1726216" cy="1244280"/>
            <a:chOff x="1092220" y="3854369"/>
            <a:chExt cx="1726216" cy="1244280"/>
          </a:xfrm>
        </p:grpSpPr>
        <p:sp>
          <p:nvSpPr>
            <p:cNvPr id="75" name="等腰三角形 74"/>
            <p:cNvSpPr/>
            <p:nvPr/>
          </p:nvSpPr>
          <p:spPr>
            <a:xfrm flipV="1">
              <a:off x="1853768" y="3854369"/>
              <a:ext cx="201532" cy="162046"/>
            </a:xfrm>
            <a:prstGeom prst="triangl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圆角矩形 81"/>
            <p:cNvSpPr/>
            <p:nvPr/>
          </p:nvSpPr>
          <p:spPr>
            <a:xfrm>
              <a:off x="1092220" y="4056927"/>
              <a:ext cx="1724628" cy="1041722"/>
            </a:xfrm>
            <a:prstGeom prst="roundRect">
              <a:avLst>
                <a:gd name="adj" fmla="val 8889"/>
              </a:avLst>
            </a:pr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矩形 82"/>
            <p:cNvSpPr/>
            <p:nvPr/>
          </p:nvSpPr>
          <p:spPr>
            <a:xfrm>
              <a:off x="1130803" y="4178460"/>
              <a:ext cx="168763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华夏族与各民族走向交融</a:t>
              </a:r>
              <a:endParaRPr lang="zh-CN" altLang="en-US" sz="1600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469267" y="2072925"/>
            <a:ext cx="1724628" cy="1272155"/>
            <a:chOff x="2469267" y="2072925"/>
            <a:chExt cx="1724628" cy="1272155"/>
          </a:xfrm>
        </p:grpSpPr>
        <p:sp>
          <p:nvSpPr>
            <p:cNvPr id="76" name="等腰三角形 75"/>
            <p:cNvSpPr/>
            <p:nvPr/>
          </p:nvSpPr>
          <p:spPr>
            <a:xfrm>
              <a:off x="3234671" y="3183034"/>
              <a:ext cx="201532" cy="162046"/>
            </a:xfrm>
            <a:prstGeom prst="triangl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圆角矩形 83"/>
            <p:cNvSpPr/>
            <p:nvPr/>
          </p:nvSpPr>
          <p:spPr>
            <a:xfrm>
              <a:off x="2469267" y="2072925"/>
              <a:ext cx="1724628" cy="1041722"/>
            </a:xfrm>
            <a:prstGeom prst="roundRect">
              <a:avLst>
                <a:gd name="adj" fmla="val 8889"/>
              </a:avLst>
            </a:pr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2525872" y="2178287"/>
              <a:ext cx="1611418" cy="7927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统一多民族国家的奠基</a:t>
              </a:r>
              <a:endParaRPr lang="zh-CN" altLang="en-US" sz="1600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864244" y="3854369"/>
            <a:ext cx="1724628" cy="1244280"/>
            <a:chOff x="3864244" y="3854369"/>
            <a:chExt cx="1724628" cy="1244280"/>
          </a:xfrm>
        </p:grpSpPr>
        <p:sp>
          <p:nvSpPr>
            <p:cNvPr id="77" name="等腰三角形 76"/>
            <p:cNvSpPr/>
            <p:nvPr/>
          </p:nvSpPr>
          <p:spPr>
            <a:xfrm flipV="1">
              <a:off x="4615574" y="3854369"/>
              <a:ext cx="201532" cy="162046"/>
            </a:xfrm>
            <a:prstGeom prst="triangl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圆角矩形 84"/>
            <p:cNvSpPr/>
            <p:nvPr/>
          </p:nvSpPr>
          <p:spPr>
            <a:xfrm>
              <a:off x="3864244" y="4056927"/>
              <a:ext cx="1724628" cy="1041722"/>
            </a:xfrm>
            <a:prstGeom prst="roundRect">
              <a:avLst>
                <a:gd name="adj" fmla="val 8889"/>
              </a:avLst>
            </a:pr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/>
            <p:cNvSpPr/>
            <p:nvPr/>
          </p:nvSpPr>
          <p:spPr>
            <a:xfrm>
              <a:off x="3912701" y="4178460"/>
              <a:ext cx="1653021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民族杂居与民族交融</a:t>
              </a:r>
              <a:endParaRPr lang="zh-CN" altLang="en-US" sz="160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220867" y="2072925"/>
            <a:ext cx="1754075" cy="1272155"/>
            <a:chOff x="5220867" y="2072925"/>
            <a:chExt cx="1754075" cy="1272155"/>
          </a:xfrm>
        </p:grpSpPr>
        <p:sp>
          <p:nvSpPr>
            <p:cNvPr id="78" name="等腰三角形 77"/>
            <p:cNvSpPr/>
            <p:nvPr/>
          </p:nvSpPr>
          <p:spPr>
            <a:xfrm>
              <a:off x="5996477" y="3183034"/>
              <a:ext cx="201532" cy="162046"/>
            </a:xfrm>
            <a:prstGeom prst="triangl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圆角矩形 85"/>
            <p:cNvSpPr/>
            <p:nvPr/>
          </p:nvSpPr>
          <p:spPr>
            <a:xfrm>
              <a:off x="5231757" y="2072925"/>
              <a:ext cx="1724628" cy="1041722"/>
            </a:xfrm>
            <a:prstGeom prst="roundRect">
              <a:avLst>
                <a:gd name="adj" fmla="val 8889"/>
              </a:avLst>
            </a:pr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矩形 91"/>
            <p:cNvSpPr/>
            <p:nvPr/>
          </p:nvSpPr>
          <p:spPr>
            <a:xfrm>
              <a:off x="5220867" y="2178287"/>
              <a:ext cx="1754075" cy="7927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统一多民族国家的发展</a:t>
              </a:r>
              <a:endParaRPr lang="zh-CN" altLang="zh-CN" sz="1600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636268" y="3854369"/>
            <a:ext cx="1724628" cy="1244280"/>
            <a:chOff x="6636268" y="3854369"/>
            <a:chExt cx="1724628" cy="1244280"/>
          </a:xfrm>
        </p:grpSpPr>
        <p:sp>
          <p:nvSpPr>
            <p:cNvPr id="79" name="等腰三角形 78"/>
            <p:cNvSpPr/>
            <p:nvPr/>
          </p:nvSpPr>
          <p:spPr>
            <a:xfrm flipV="1">
              <a:off x="7377380" y="3854369"/>
              <a:ext cx="201532" cy="162046"/>
            </a:xfrm>
            <a:prstGeom prst="triangl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圆角矩形 86"/>
            <p:cNvSpPr/>
            <p:nvPr/>
          </p:nvSpPr>
          <p:spPr>
            <a:xfrm>
              <a:off x="6636268" y="4056927"/>
              <a:ext cx="1724628" cy="1041722"/>
            </a:xfrm>
            <a:prstGeom prst="roundRect">
              <a:avLst>
                <a:gd name="adj" fmla="val 8889"/>
              </a:avLst>
            </a:pr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矩形 92"/>
            <p:cNvSpPr/>
            <p:nvPr/>
          </p:nvSpPr>
          <p:spPr>
            <a:xfrm>
              <a:off x="6741329" y="4178460"/>
              <a:ext cx="1536521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各民族进一步交融</a:t>
              </a:r>
              <a:endParaRPr lang="zh-CN" altLang="en-US" sz="1600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994247" y="2072925"/>
            <a:ext cx="1724628" cy="1272155"/>
            <a:chOff x="7994247" y="2072925"/>
            <a:chExt cx="1724628" cy="1272155"/>
          </a:xfrm>
        </p:grpSpPr>
        <p:sp>
          <p:nvSpPr>
            <p:cNvPr id="80" name="等腰三角形 79"/>
            <p:cNvSpPr/>
            <p:nvPr/>
          </p:nvSpPr>
          <p:spPr>
            <a:xfrm>
              <a:off x="8758283" y="3183034"/>
              <a:ext cx="201532" cy="162046"/>
            </a:xfrm>
            <a:prstGeom prst="triangl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圆角矩形 88"/>
            <p:cNvSpPr/>
            <p:nvPr/>
          </p:nvSpPr>
          <p:spPr>
            <a:xfrm>
              <a:off x="7994247" y="2072925"/>
              <a:ext cx="1724628" cy="1041722"/>
            </a:xfrm>
            <a:prstGeom prst="roundRect">
              <a:avLst>
                <a:gd name="adj" fmla="val 8889"/>
              </a:avLst>
            </a:pr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矩形 93"/>
            <p:cNvSpPr/>
            <p:nvPr/>
          </p:nvSpPr>
          <p:spPr>
            <a:xfrm>
              <a:off x="8049514" y="2178287"/>
              <a:ext cx="1606382" cy="7927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统一多民族国家继续发展</a:t>
              </a:r>
              <a:endParaRPr lang="zh-CN" altLang="en-US" sz="1600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408291" y="3854369"/>
            <a:ext cx="1724628" cy="1244280"/>
            <a:chOff x="9408291" y="3854369"/>
            <a:chExt cx="1724628" cy="1244280"/>
          </a:xfrm>
        </p:grpSpPr>
        <p:sp>
          <p:nvSpPr>
            <p:cNvPr id="81" name="等腰三角形 80"/>
            <p:cNvSpPr/>
            <p:nvPr/>
          </p:nvSpPr>
          <p:spPr>
            <a:xfrm flipV="1">
              <a:off x="10139186" y="3854369"/>
              <a:ext cx="201532" cy="162046"/>
            </a:xfrm>
            <a:prstGeom prst="triangl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圆角矩形 87"/>
            <p:cNvSpPr/>
            <p:nvPr/>
          </p:nvSpPr>
          <p:spPr>
            <a:xfrm>
              <a:off x="9408291" y="4056927"/>
              <a:ext cx="1724628" cy="1041722"/>
            </a:xfrm>
            <a:prstGeom prst="roundRect">
              <a:avLst>
                <a:gd name="adj" fmla="val 8889"/>
              </a:avLst>
            </a:pr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9442665" y="4178460"/>
              <a:ext cx="168560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统一多民族国家进一步发展</a:t>
              </a:r>
              <a:endParaRPr lang="zh-CN" altLang="en-US" sz="1600"/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129890" y="912014"/>
            <a:ext cx="4756610" cy="517966"/>
            <a:chOff x="4095038" y="1391200"/>
            <a:chExt cx="4756610" cy="517966"/>
          </a:xfrm>
        </p:grpSpPr>
        <p:sp>
          <p:nvSpPr>
            <p:cNvPr id="101" name="圆角矩形 100"/>
            <p:cNvSpPr/>
            <p:nvPr/>
          </p:nvSpPr>
          <p:spPr>
            <a:xfrm>
              <a:off x="4095038" y="1391200"/>
              <a:ext cx="4756610" cy="507576"/>
            </a:xfrm>
            <a:prstGeom prst="roundRect">
              <a:avLst>
                <a:gd name="adj" fmla="val 50000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矩形 101">
              <a:extLst>
                <a:ext uri="{FF2B5EF4-FFF2-40B4-BE49-F238E27FC236}">
                  <a16:creationId xmlns:a16="http://schemas.microsoft.com/office/drawing/2014/main" xmlns="" id="{1F0141A2-DF6B-4D1F-B7C5-60EBE2978C14}"/>
                </a:ext>
              </a:extLst>
            </p:cNvPr>
            <p:cNvSpPr/>
            <p:nvPr/>
          </p:nvSpPr>
          <p:spPr>
            <a:xfrm>
              <a:off x="4735620" y="1447501"/>
              <a:ext cx="4116028" cy="461665"/>
            </a:xfrm>
            <a:prstGeom prst="rect">
              <a:avLst/>
            </a:prstGeom>
            <a:ln>
              <a:noFill/>
            </a:ln>
          </p:spPr>
          <p:txBody>
            <a:bodyPr vert="horz" wrap="square">
              <a:spAutoFit/>
            </a:bodyPr>
            <a:lstStyle/>
            <a:p>
              <a:pPr lvl="0" algn="ctr">
                <a:defRPr/>
              </a:pPr>
              <a:r>
                <a:rPr lang="zh-CN" altLang="en-US" sz="2400" smtClean="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微软雅黑" panose="020b0503020204020204" pitchFamily="34" charset="-122"/>
                </a:rPr>
                <a:t>中华民族形成和发展的过程</a:t>
              </a:r>
              <a:endParaRPr lang="zh-CN" altLang="en-US" sz="2400">
                <a:solidFill>
                  <a:srgbClr val="FA738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3307763" y="912014"/>
            <a:ext cx="1610174" cy="507576"/>
            <a:chOff x="3272911" y="1391200"/>
            <a:chExt cx="1610174" cy="507576"/>
          </a:xfrm>
        </p:grpSpPr>
        <p:sp>
          <p:nvSpPr>
            <p:cNvPr id="99" name="圆角矩形 98"/>
            <p:cNvSpPr/>
            <p:nvPr/>
          </p:nvSpPr>
          <p:spPr>
            <a:xfrm>
              <a:off x="3272911" y="1391200"/>
              <a:ext cx="1608726" cy="507576"/>
            </a:xfrm>
            <a:prstGeom prst="roundRect">
              <a:avLst>
                <a:gd name="adj" fmla="val 50000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矩形 99">
              <a:extLst>
                <a:ext uri="{FF2B5EF4-FFF2-40B4-BE49-F238E27FC236}">
                  <a16:creationId xmlns:a16="http://schemas.microsoft.com/office/drawing/2014/main" xmlns="" id="{1F0141A2-DF6B-4D1F-B7C5-60EBE2978C14}"/>
                </a:ext>
              </a:extLst>
            </p:cNvPr>
            <p:cNvSpPr/>
            <p:nvPr/>
          </p:nvSpPr>
          <p:spPr>
            <a:xfrm>
              <a:off x="3272911" y="1427115"/>
              <a:ext cx="1610174" cy="461665"/>
            </a:xfrm>
            <a:prstGeom prst="rect">
              <a:avLst/>
            </a:prstGeom>
            <a:ln>
              <a:noFill/>
            </a:ln>
          </p:spPr>
          <p:txBody>
            <a:bodyPr vert="horz" wrap="square">
              <a:spAutoFit/>
            </a:bodyPr>
            <a:lstStyle/>
            <a:p>
              <a:pPr lvl="0" algn="ctr">
                <a:defRPr/>
              </a:pPr>
              <a:r>
                <a:rPr kumimoji="0" lang="zh-CN" altLang="en-US" sz="2400" b="0" i="0" u="none" strike="noStrike" kern="1200" cap="none" normalizeH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  <a:cs typeface="微软雅黑" panose="020b0503020204020204" pitchFamily="34" charset="-122"/>
                </a:rPr>
                <a:t>得分宝典</a:t>
              </a:r>
              <a:endParaRPr kumimoji="0" lang="zh-CN" altLang="en-US" sz="2400" b="0" i="0" u="none" strike="noStrike" kern="1200" cap="none" normalizeH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思源黑体 CN Bold" panose="020b0800000000000000" pitchFamily="34" charset="-122"/>
                <a:ea typeface="思源黑体 CN Bold" panose="020b0800000000000000" pitchFamily="34" charset="-122"/>
                <a:cs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04698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  <p:cond evt="onBegin" delay="0">
                          <p:tn val="48"/>
                        </p:cond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  <p:cond evt="onBegin" delay="0">
                          <p:tn val="55"/>
                        </p:cond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  <p:cond evt="onBegin" delay="0">
                          <p:tn val="62"/>
                        </p:cond>
                      </p:stCondLst>
                      <p:childTnLst>
                        <p:par>
                          <p:cTn id="6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  <p:cond evt="onBegin" delay="0">
                          <p:tn val="69"/>
                        </p:cond>
                      </p:stCondLst>
                      <p:childTnLst>
                        <p:par>
                          <p:cTn id="7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  <p:cond evt="onBegin" delay="0">
                          <p:tn val="76"/>
                        </p:cond>
                      </p:stCondLst>
                      <p:childTnLst>
                        <p:par>
                          <p:cTn id="7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  <p:cond evt="onBegin" delay="0">
                          <p:tn val="83"/>
                        </p:cond>
                      </p:stCondLst>
                      <p:childTnLst>
                        <p:par>
                          <p:cTn id="8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  <p:cond evt="onBegin" delay="0">
                          <p:tn val="90"/>
                        </p:cond>
                      </p:stCondLst>
                      <p:childTnLst>
                        <p:par>
                          <p:cTn id="9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875382" y="2999181"/>
            <a:ext cx="4467804" cy="788015"/>
            <a:chOff x="4195422" y="3034993"/>
            <a:chExt cx="4467804" cy="788015"/>
          </a:xfrm>
        </p:grpSpPr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FDE5EBC0-6714-4C6F-B1FD-BF349DD9789E}"/>
                </a:ext>
              </a:extLst>
            </p:cNvPr>
            <p:cNvSpPr/>
            <p:nvPr/>
          </p:nvSpPr>
          <p:spPr>
            <a:xfrm>
              <a:off x="4510075" y="3034993"/>
              <a:ext cx="3838600" cy="664446"/>
            </a:xfrm>
            <a:prstGeom prst="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76A66BA3-5A40-47EA-8E00-010C3D1C6A13}"/>
                </a:ext>
              </a:extLst>
            </p:cNvPr>
            <p:cNvSpPr/>
            <p:nvPr/>
          </p:nvSpPr>
          <p:spPr>
            <a:xfrm>
              <a:off x="4401707" y="3102944"/>
              <a:ext cx="405533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zh-CN" altLang="en-US" sz="320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微软雅黑" panose="020b0503020204020204" pitchFamily="34" charset="-122"/>
                </a:rPr>
                <a:t>中国古代的对外交往</a:t>
              </a:r>
              <a:endParaRPr lang="zh-CN" altLang="en-US" sz="32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微软雅黑" panose="020b0503020204020204" pitchFamily="34" charset="-122"/>
              </a:endParaRPr>
            </a:p>
          </p:txBody>
        </p:sp>
        <p:pic>
          <p:nvPicPr>
            <p:cNvPr id="8" name="图片 7" descr="C:\Users\Administrator\Desktop\656565.png656565">
              <a:extLst>
                <a:ext uri="{FF2B5EF4-FFF2-40B4-BE49-F238E27FC236}">
                  <a16:creationId xmlns="" xmlns:a16="http://schemas.microsoft.com/office/drawing/2014/main" id="{2679C43B-5E75-4AD8-A09B-E799F68B09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195422" y="3168405"/>
              <a:ext cx="463472" cy="654603"/>
            </a:xfrm>
            <a:prstGeom prst="rect">
              <a:avLst/>
            </a:prstGeom>
          </p:spPr>
        </p:pic>
        <p:pic>
          <p:nvPicPr>
            <p:cNvPr id="9" name="图片 8" descr="C:\Users\Administrator\Desktop\656565.png656565">
              <a:extLst>
                <a:ext uri="{FF2B5EF4-FFF2-40B4-BE49-F238E27FC236}">
                  <a16:creationId xmlns="" xmlns:a16="http://schemas.microsoft.com/office/drawing/2014/main" id="{6734996B-4F6C-4426-A4CE-50F4B879E2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8199754" y="3168405"/>
              <a:ext cx="463472" cy="6546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916294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" name="组合 7"/>
          <p:cNvGrpSpPr/>
          <p:nvPr/>
        </p:nvGrpSpPr>
        <p:grpSpPr>
          <a:xfrm>
            <a:off x="1782502" y="1803180"/>
            <a:ext cx="3784922" cy="505318"/>
            <a:chOff x="1782502" y="1803180"/>
            <a:chExt cx="3784922" cy="505318"/>
          </a:xfrm>
        </p:grpSpPr>
        <p:sp>
          <p:nvSpPr>
            <p:cNvPr id="65" name="圆角矩形 64"/>
            <p:cNvSpPr/>
            <p:nvPr/>
          </p:nvSpPr>
          <p:spPr>
            <a:xfrm>
              <a:off x="1782502" y="1803180"/>
              <a:ext cx="3784922" cy="505318"/>
            </a:xfrm>
            <a:prstGeom prst="roundRect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矩形 66"/>
            <p:cNvSpPr/>
            <p:nvPr/>
          </p:nvSpPr>
          <p:spPr>
            <a:xfrm>
              <a:off x="2557899" y="1869346"/>
              <a:ext cx="2133918" cy="3847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1900" kern="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与大</a:t>
              </a:r>
              <a:r>
                <a:rPr lang="zh-CN" altLang="zh-CN" sz="1900" kern="0" smtClean="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秦之间</a:t>
              </a:r>
              <a:r>
                <a:rPr lang="zh-CN" altLang="en-US" sz="1900" kern="0" smtClean="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的交往</a:t>
              </a:r>
              <a:endParaRPr lang="zh-CN" altLang="en-US" sz="1900">
                <a:solidFill>
                  <a:srgbClr val="FA7384"/>
                </a:solidFill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cxnSp>
        <p:nvCxnSpPr>
          <p:cNvPr id="39" name="直接箭头连接符 38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856479" y="5814485"/>
            <a:ext cx="603592" cy="603592"/>
            <a:chOff x="2199142" y="5814485"/>
            <a:chExt cx="603592" cy="603592"/>
          </a:xfrm>
        </p:grpSpPr>
        <p:sp>
          <p:nvSpPr>
            <p:cNvPr id="40" name="椭圆 39"/>
            <p:cNvSpPr/>
            <p:nvPr/>
          </p:nvSpPr>
          <p:spPr>
            <a:xfrm>
              <a:off x="2199142" y="5814485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612074" y="5922043"/>
            <a:ext cx="495300" cy="388476"/>
            <a:chOff x="3685838" y="5956763"/>
            <a:chExt cx="495300" cy="388476"/>
          </a:xfrm>
        </p:grpSpPr>
        <p:sp>
          <p:nvSpPr>
            <p:cNvPr id="46" name="椭圆 45"/>
            <p:cNvSpPr/>
            <p:nvPr/>
          </p:nvSpPr>
          <p:spPr>
            <a:xfrm>
              <a:off x="3738172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36858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259377" y="5922043"/>
            <a:ext cx="495300" cy="388476"/>
            <a:chOff x="5118388" y="5956763"/>
            <a:chExt cx="495300" cy="388476"/>
          </a:xfrm>
        </p:grpSpPr>
        <p:sp>
          <p:nvSpPr>
            <p:cNvPr id="49" name="椭圆 48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906680" y="5922043"/>
            <a:ext cx="495300" cy="388476"/>
            <a:chOff x="6550938" y="5956763"/>
            <a:chExt cx="495300" cy="388476"/>
          </a:xfrm>
        </p:grpSpPr>
        <p:sp>
          <p:nvSpPr>
            <p:cNvPr id="52" name="椭圆 51"/>
            <p:cNvSpPr/>
            <p:nvPr/>
          </p:nvSpPr>
          <p:spPr>
            <a:xfrm>
              <a:off x="6604744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65509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553983" y="5922043"/>
            <a:ext cx="495300" cy="388476"/>
            <a:chOff x="7983488" y="5956763"/>
            <a:chExt cx="495300" cy="388476"/>
          </a:xfrm>
        </p:grpSpPr>
        <p:sp>
          <p:nvSpPr>
            <p:cNvPr id="55" name="椭圆 54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9201286" y="5922043"/>
            <a:ext cx="495300" cy="388476"/>
            <a:chOff x="9416038" y="5956763"/>
            <a:chExt cx="495300" cy="388476"/>
          </a:xfrm>
        </p:grpSpPr>
        <p:sp>
          <p:nvSpPr>
            <p:cNvPr id="58" name="椭圆 57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61" name="椭圆 60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汉</a:t>
            </a:r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10625" y="1803180"/>
            <a:ext cx="1566357" cy="505318"/>
            <a:chOff x="910625" y="1803180"/>
            <a:chExt cx="1566357" cy="505318"/>
          </a:xfrm>
        </p:grpSpPr>
        <p:sp>
          <p:nvSpPr>
            <p:cNvPr id="28" name="五边形 27"/>
            <p:cNvSpPr/>
            <p:nvPr/>
          </p:nvSpPr>
          <p:spPr>
            <a:xfrm>
              <a:off x="910625" y="1803180"/>
              <a:ext cx="1566357" cy="505318"/>
            </a:xfrm>
            <a:prstGeom prst="homePlat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矩形 65"/>
            <p:cNvSpPr/>
            <p:nvPr/>
          </p:nvSpPr>
          <p:spPr>
            <a:xfrm>
              <a:off x="945350" y="1869346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000" ker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Songti SC"/>
                </a:rPr>
                <a:t>西汉时期</a:t>
              </a:r>
              <a:endParaRPr lang="zh-CN" altLang="en-US" sz="20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900512" y="1803179"/>
            <a:ext cx="5392564" cy="3463302"/>
            <a:chOff x="5900512" y="1803179"/>
            <a:chExt cx="5392564" cy="3463302"/>
          </a:xfrm>
        </p:grpSpPr>
        <p:sp>
          <p:nvSpPr>
            <p:cNvPr id="7" name="圆角矩形 6"/>
            <p:cNvSpPr/>
            <p:nvPr/>
          </p:nvSpPr>
          <p:spPr>
            <a:xfrm>
              <a:off x="5900512" y="1803179"/>
              <a:ext cx="5392564" cy="3463302"/>
            </a:xfrm>
            <a:prstGeom prst="roundRect">
              <a:avLst>
                <a:gd name="adj" fmla="val 5145"/>
              </a:avLst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矩形 67"/>
            <p:cNvSpPr/>
            <p:nvPr/>
          </p:nvSpPr>
          <p:spPr>
            <a:xfrm>
              <a:off x="6218538" y="2635640"/>
              <a:ext cx="4630052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开通了对外交往的陆、海两个通道（即</a:t>
              </a: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Songti SC"/>
                </a:rPr>
                <a:t>陆路丝绸之路与海上丝绸之路</a:t>
              </a:r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）建立了与大秦（西罗马帝国）之间的往来。</a:t>
              </a:r>
              <a:endParaRPr lang="zh-CN" altLang="zh-CN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550863" y="2371201"/>
            <a:ext cx="5513032" cy="3101080"/>
            <a:chOff x="550863" y="2371201"/>
            <a:chExt cx="5513032" cy="3101080"/>
          </a:xfrm>
        </p:grpSpPr>
        <p:pic>
          <p:nvPicPr>
            <p:cNvPr id="70" name="图片 69">
              <a:extLst>
                <a:ext uri="{FF2B5EF4-FFF2-40B4-BE49-F238E27FC236}">
                  <a16:creationId xmlns:lc="http://schemas.openxmlformats.org/drawingml/2006/lockedCanvas" xmlns="" xmlns:a16="http://schemas.microsoft.com/office/drawing/2014/main" id="{8079B016-54AF-4130-BC3F-0BDF03F101D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863" y="2371201"/>
              <a:ext cx="5513032" cy="3101080"/>
            </a:xfrm>
            <a:prstGeom prst="rect">
              <a:avLst/>
            </a:prstGeom>
          </p:spPr>
        </p:pic>
        <p:sp>
          <p:nvSpPr>
            <p:cNvPr id="71" name="椭圆 70"/>
            <p:cNvSpPr/>
            <p:nvPr/>
          </p:nvSpPr>
          <p:spPr>
            <a:xfrm>
              <a:off x="5238750" y="3743325"/>
              <a:ext cx="45719" cy="45719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椭圆 71"/>
            <p:cNvSpPr/>
            <p:nvPr/>
          </p:nvSpPr>
          <p:spPr>
            <a:xfrm>
              <a:off x="5146675" y="3619500"/>
              <a:ext cx="45719" cy="45719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4714875" y="3390469"/>
              <a:ext cx="452269" cy="276656"/>
            </a:xfrm>
            <a:custGeom>
              <a:gdLst>
                <a:gd name="connsiteX0" fmla="*/ 0 w 452269"/>
                <a:gd name="connsiteY0" fmla="*/ 276656 h 276656"/>
                <a:gd name="connsiteX1" fmla="*/ 28575 w 452269"/>
                <a:gd name="connsiteY1" fmla="*/ 190931 h 276656"/>
                <a:gd name="connsiteX2" fmla="*/ 88900 w 452269"/>
                <a:gd name="connsiteY2" fmla="*/ 117906 h 276656"/>
                <a:gd name="connsiteX3" fmla="*/ 190500 w 452269"/>
                <a:gd name="connsiteY3" fmla="*/ 16306 h 276656"/>
                <a:gd name="connsiteX4" fmla="*/ 365125 w 452269"/>
                <a:gd name="connsiteY4" fmla="*/ 6781 h 276656"/>
                <a:gd name="connsiteX5" fmla="*/ 412750 w 452269"/>
                <a:gd name="connsiteY5" fmla="*/ 82981 h 276656"/>
                <a:gd name="connsiteX6" fmla="*/ 447675 w 452269"/>
                <a:gd name="connsiteY6" fmla="*/ 187756 h 276656"/>
                <a:gd name="connsiteX7" fmla="*/ 450850 w 452269"/>
                <a:gd name="connsiteY7" fmla="*/ 232206 h 27665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2269" h="276656">
                  <a:moveTo>
                    <a:pt x="0" y="276656"/>
                  </a:moveTo>
                  <a:cubicBezTo>
                    <a:pt x="6879" y="247022"/>
                    <a:pt x="13758" y="217389"/>
                    <a:pt x="28575" y="190931"/>
                  </a:cubicBezTo>
                  <a:cubicBezTo>
                    <a:pt x="43392" y="164473"/>
                    <a:pt x="61913" y="147010"/>
                    <a:pt x="88900" y="117906"/>
                  </a:cubicBezTo>
                  <a:cubicBezTo>
                    <a:pt x="115888" y="88802"/>
                    <a:pt x="144463" y="34827"/>
                    <a:pt x="190500" y="16306"/>
                  </a:cubicBezTo>
                  <a:cubicBezTo>
                    <a:pt x="236537" y="-2215"/>
                    <a:pt x="328083" y="-4331"/>
                    <a:pt x="365125" y="6781"/>
                  </a:cubicBezTo>
                  <a:cubicBezTo>
                    <a:pt x="402167" y="17893"/>
                    <a:pt x="398992" y="52819"/>
                    <a:pt x="412750" y="82981"/>
                  </a:cubicBezTo>
                  <a:cubicBezTo>
                    <a:pt x="426508" y="113143"/>
                    <a:pt x="441325" y="162885"/>
                    <a:pt x="447675" y="187756"/>
                  </a:cubicBezTo>
                  <a:cubicBezTo>
                    <a:pt x="454025" y="212627"/>
                    <a:pt x="452437" y="222416"/>
                    <a:pt x="450850" y="232206"/>
                  </a:cubicBezTo>
                </a:path>
              </a:pathLst>
            </a:cu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>
              <a:off x="5181600" y="3657600"/>
              <a:ext cx="60325" cy="101600"/>
            </a:xfrm>
            <a:custGeom>
              <a:gdLst>
                <a:gd name="connsiteX0" fmla="*/ 0 w 60325"/>
                <a:gd name="connsiteY0" fmla="*/ 0 h 101600"/>
                <a:gd name="connsiteX1" fmla="*/ 19050 w 60325"/>
                <a:gd name="connsiteY1" fmla="*/ 69850 h 101600"/>
                <a:gd name="connsiteX2" fmla="*/ 60325 w 60325"/>
                <a:gd name="connsiteY2" fmla="*/ 101600 h 1016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0325" h="101600">
                  <a:moveTo>
                    <a:pt x="0" y="0"/>
                  </a:moveTo>
                  <a:cubicBezTo>
                    <a:pt x="4498" y="26458"/>
                    <a:pt x="8996" y="52917"/>
                    <a:pt x="19050" y="69850"/>
                  </a:cubicBezTo>
                  <a:cubicBezTo>
                    <a:pt x="29104" y="86783"/>
                    <a:pt x="44714" y="94191"/>
                    <a:pt x="60325" y="101600"/>
                  </a:cubicBezTo>
                </a:path>
              </a:pathLst>
            </a:cu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307713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圆角矩形 6"/>
          <p:cNvSpPr/>
          <p:nvPr/>
        </p:nvSpPr>
        <p:spPr>
          <a:xfrm>
            <a:off x="5900512" y="1803179"/>
            <a:ext cx="5392564" cy="3463302"/>
          </a:xfrm>
          <a:prstGeom prst="roundRect">
            <a:avLst>
              <a:gd name="adj" fmla="val 5145"/>
            </a:avLst>
          </a:prstGeom>
          <a:solidFill>
            <a:srgbClr val="FFE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cxnSp>
        <p:nvCxnSpPr>
          <p:cNvPr id="39" name="直接箭头连接符 38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856479" y="5814485"/>
            <a:ext cx="603592" cy="603592"/>
            <a:chOff x="2199142" y="5814485"/>
            <a:chExt cx="603592" cy="603592"/>
          </a:xfrm>
        </p:grpSpPr>
        <p:sp>
          <p:nvSpPr>
            <p:cNvPr id="40" name="椭圆 39"/>
            <p:cNvSpPr/>
            <p:nvPr/>
          </p:nvSpPr>
          <p:spPr>
            <a:xfrm>
              <a:off x="2199142" y="5814485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2253288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612074" y="5922043"/>
            <a:ext cx="495300" cy="388476"/>
            <a:chOff x="3685838" y="5956763"/>
            <a:chExt cx="495300" cy="388476"/>
          </a:xfrm>
        </p:grpSpPr>
        <p:sp>
          <p:nvSpPr>
            <p:cNvPr id="46" name="椭圆 45"/>
            <p:cNvSpPr/>
            <p:nvPr/>
          </p:nvSpPr>
          <p:spPr>
            <a:xfrm>
              <a:off x="3738172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36858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259377" y="5922043"/>
            <a:ext cx="495300" cy="388476"/>
            <a:chOff x="5118388" y="5956763"/>
            <a:chExt cx="495300" cy="388476"/>
          </a:xfrm>
        </p:grpSpPr>
        <p:sp>
          <p:nvSpPr>
            <p:cNvPr id="49" name="椭圆 48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906680" y="5922043"/>
            <a:ext cx="495300" cy="388476"/>
            <a:chOff x="6550938" y="5956763"/>
            <a:chExt cx="495300" cy="388476"/>
          </a:xfrm>
        </p:grpSpPr>
        <p:sp>
          <p:nvSpPr>
            <p:cNvPr id="52" name="椭圆 51"/>
            <p:cNvSpPr/>
            <p:nvPr/>
          </p:nvSpPr>
          <p:spPr>
            <a:xfrm>
              <a:off x="6604744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65509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553983" y="5922043"/>
            <a:ext cx="495300" cy="388476"/>
            <a:chOff x="7983488" y="5956763"/>
            <a:chExt cx="495300" cy="388476"/>
          </a:xfrm>
        </p:grpSpPr>
        <p:sp>
          <p:nvSpPr>
            <p:cNvPr id="55" name="椭圆 54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9201286" y="5922043"/>
            <a:ext cx="495300" cy="388476"/>
            <a:chOff x="9416038" y="5956763"/>
            <a:chExt cx="495300" cy="388476"/>
          </a:xfrm>
        </p:grpSpPr>
        <p:sp>
          <p:nvSpPr>
            <p:cNvPr id="58" name="椭圆 57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61" name="椭圆 60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汉</a:t>
            </a:r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218538" y="2635640"/>
            <a:ext cx="46300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zh-CN" altLang="zh-CN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倭国（日本）派使臣来朝，光武帝刘秀赐给倭国国王“汉委（倭）奴国王”金印一枚。</a:t>
            </a:r>
            <a:endParaRPr lang="zh-CN" altLang="zh-CN" kern="10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50863" y="2371201"/>
            <a:ext cx="5513032" cy="3101080"/>
            <a:chOff x="550863" y="2371201"/>
            <a:chExt cx="5513032" cy="3101080"/>
          </a:xfrm>
        </p:grpSpPr>
        <p:pic>
          <p:nvPicPr>
            <p:cNvPr id="43" name="图片 42">
              <a:extLst>
                <a:ext uri="{FF2B5EF4-FFF2-40B4-BE49-F238E27FC236}">
                  <a16:creationId xmlns:lc="http://schemas.openxmlformats.org/drawingml/2006/lockedCanvas" xmlns="" xmlns:a16="http://schemas.microsoft.com/office/drawing/2014/main" id="{8079B016-54AF-4130-BC3F-0BDF03F101D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863" y="2371201"/>
              <a:ext cx="5513032" cy="3101080"/>
            </a:xfrm>
            <a:prstGeom prst="rect">
              <a:avLst/>
            </a:prstGeom>
          </p:spPr>
        </p:pic>
        <p:sp>
          <p:nvSpPr>
            <p:cNvPr id="9" name="椭圆 8"/>
            <p:cNvSpPr/>
            <p:nvPr/>
          </p:nvSpPr>
          <p:spPr>
            <a:xfrm>
              <a:off x="5238750" y="3743325"/>
              <a:ext cx="45719" cy="45719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5146675" y="3619500"/>
              <a:ext cx="45719" cy="45719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4714875" y="3390469"/>
              <a:ext cx="452269" cy="276656"/>
            </a:xfrm>
            <a:custGeom>
              <a:gdLst>
                <a:gd name="connsiteX0" fmla="*/ 0 w 452269"/>
                <a:gd name="connsiteY0" fmla="*/ 276656 h 276656"/>
                <a:gd name="connsiteX1" fmla="*/ 28575 w 452269"/>
                <a:gd name="connsiteY1" fmla="*/ 190931 h 276656"/>
                <a:gd name="connsiteX2" fmla="*/ 88900 w 452269"/>
                <a:gd name="connsiteY2" fmla="*/ 117906 h 276656"/>
                <a:gd name="connsiteX3" fmla="*/ 190500 w 452269"/>
                <a:gd name="connsiteY3" fmla="*/ 16306 h 276656"/>
                <a:gd name="connsiteX4" fmla="*/ 365125 w 452269"/>
                <a:gd name="connsiteY4" fmla="*/ 6781 h 276656"/>
                <a:gd name="connsiteX5" fmla="*/ 412750 w 452269"/>
                <a:gd name="connsiteY5" fmla="*/ 82981 h 276656"/>
                <a:gd name="connsiteX6" fmla="*/ 447675 w 452269"/>
                <a:gd name="connsiteY6" fmla="*/ 187756 h 276656"/>
                <a:gd name="connsiteX7" fmla="*/ 450850 w 452269"/>
                <a:gd name="connsiteY7" fmla="*/ 232206 h 27665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2269" h="276656">
                  <a:moveTo>
                    <a:pt x="0" y="276656"/>
                  </a:moveTo>
                  <a:cubicBezTo>
                    <a:pt x="6879" y="247022"/>
                    <a:pt x="13758" y="217389"/>
                    <a:pt x="28575" y="190931"/>
                  </a:cubicBezTo>
                  <a:cubicBezTo>
                    <a:pt x="43392" y="164473"/>
                    <a:pt x="61913" y="147010"/>
                    <a:pt x="88900" y="117906"/>
                  </a:cubicBezTo>
                  <a:cubicBezTo>
                    <a:pt x="115888" y="88802"/>
                    <a:pt x="144463" y="34827"/>
                    <a:pt x="190500" y="16306"/>
                  </a:cubicBezTo>
                  <a:cubicBezTo>
                    <a:pt x="236537" y="-2215"/>
                    <a:pt x="328083" y="-4331"/>
                    <a:pt x="365125" y="6781"/>
                  </a:cubicBezTo>
                  <a:cubicBezTo>
                    <a:pt x="402167" y="17893"/>
                    <a:pt x="398992" y="52819"/>
                    <a:pt x="412750" y="82981"/>
                  </a:cubicBezTo>
                  <a:cubicBezTo>
                    <a:pt x="426508" y="113143"/>
                    <a:pt x="441325" y="162885"/>
                    <a:pt x="447675" y="187756"/>
                  </a:cubicBezTo>
                  <a:cubicBezTo>
                    <a:pt x="454025" y="212627"/>
                    <a:pt x="452437" y="222416"/>
                    <a:pt x="450850" y="232206"/>
                  </a:cubicBezTo>
                </a:path>
              </a:pathLst>
            </a:cu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5181600" y="3657600"/>
              <a:ext cx="60325" cy="101600"/>
            </a:xfrm>
            <a:custGeom>
              <a:gdLst>
                <a:gd name="connsiteX0" fmla="*/ 0 w 60325"/>
                <a:gd name="connsiteY0" fmla="*/ 0 h 101600"/>
                <a:gd name="connsiteX1" fmla="*/ 19050 w 60325"/>
                <a:gd name="connsiteY1" fmla="*/ 69850 h 101600"/>
                <a:gd name="connsiteX2" fmla="*/ 60325 w 60325"/>
                <a:gd name="connsiteY2" fmla="*/ 101600 h 1016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0325" h="101600">
                  <a:moveTo>
                    <a:pt x="0" y="0"/>
                  </a:moveTo>
                  <a:cubicBezTo>
                    <a:pt x="4498" y="26458"/>
                    <a:pt x="8996" y="52917"/>
                    <a:pt x="19050" y="69850"/>
                  </a:cubicBezTo>
                  <a:cubicBezTo>
                    <a:pt x="29104" y="86783"/>
                    <a:pt x="44714" y="94191"/>
                    <a:pt x="60325" y="101600"/>
                  </a:cubicBezTo>
                </a:path>
              </a:pathLst>
            </a:custGeom>
            <a:noFill/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8078646" y="4041757"/>
            <a:ext cx="3265244" cy="1561429"/>
            <a:chOff x="7766616" y="295176"/>
            <a:chExt cx="3265244" cy="1561429"/>
          </a:xfrm>
        </p:grpSpPr>
        <p:sp>
          <p:nvSpPr>
            <p:cNvPr id="75" name="圆角矩形 74"/>
            <p:cNvSpPr/>
            <p:nvPr/>
          </p:nvSpPr>
          <p:spPr>
            <a:xfrm>
              <a:off x="7766616" y="636633"/>
              <a:ext cx="3265244" cy="1219972"/>
            </a:xfrm>
            <a:prstGeom prst="roundRect">
              <a:avLst>
                <a:gd name="adj" fmla="val 11156"/>
              </a:avLst>
            </a:prstGeom>
            <a:solidFill>
              <a:srgbClr val="ED83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7861632" y="295176"/>
              <a:ext cx="544010" cy="544010"/>
              <a:chOff x="7861632" y="295176"/>
              <a:chExt cx="544010" cy="544010"/>
            </a:xfrm>
          </p:grpSpPr>
          <p:sp>
            <p:nvSpPr>
              <p:cNvPr id="87" name="椭圆 86"/>
              <p:cNvSpPr/>
              <p:nvPr/>
            </p:nvSpPr>
            <p:spPr>
              <a:xfrm>
                <a:off x="786163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文本框 87"/>
              <p:cNvSpPr txBox="1"/>
              <p:nvPr/>
            </p:nvSpPr>
            <p:spPr>
              <a:xfrm>
                <a:off x="786163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学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77" name="组合 76"/>
            <p:cNvGrpSpPr/>
            <p:nvPr/>
          </p:nvGrpSpPr>
          <p:grpSpPr>
            <a:xfrm>
              <a:off x="8415287" y="295176"/>
              <a:ext cx="544010" cy="544010"/>
              <a:chOff x="8558042" y="295176"/>
              <a:chExt cx="544010" cy="544010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855804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文本框 85"/>
              <p:cNvSpPr txBox="1"/>
              <p:nvPr/>
            </p:nvSpPr>
            <p:spPr>
              <a:xfrm>
                <a:off x="855804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霸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78" name="组合 77"/>
            <p:cNvGrpSpPr/>
            <p:nvPr/>
          </p:nvGrpSpPr>
          <p:grpSpPr>
            <a:xfrm>
              <a:off x="8968942" y="295176"/>
              <a:ext cx="544010" cy="544010"/>
              <a:chOff x="9254452" y="295176"/>
              <a:chExt cx="544010" cy="544010"/>
            </a:xfrm>
          </p:grpSpPr>
          <p:sp>
            <p:nvSpPr>
              <p:cNvPr id="83" name="椭圆 82"/>
              <p:cNvSpPr/>
              <p:nvPr/>
            </p:nvSpPr>
            <p:spPr>
              <a:xfrm>
                <a:off x="925445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文本框 83"/>
              <p:cNvSpPr txBox="1"/>
              <p:nvPr/>
            </p:nvSpPr>
            <p:spPr>
              <a:xfrm>
                <a:off x="925445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笔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9522598" y="295176"/>
              <a:ext cx="544010" cy="544010"/>
              <a:chOff x="9950862" y="295176"/>
              <a:chExt cx="544010" cy="544010"/>
            </a:xfrm>
          </p:grpSpPr>
          <p:sp>
            <p:nvSpPr>
              <p:cNvPr id="81" name="椭圆 80"/>
              <p:cNvSpPr/>
              <p:nvPr/>
            </p:nvSpPr>
            <p:spPr>
              <a:xfrm>
                <a:off x="995086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文本框 81"/>
              <p:cNvSpPr txBox="1"/>
              <p:nvPr/>
            </p:nvSpPr>
            <p:spPr>
              <a:xfrm>
                <a:off x="995086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记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sp>
          <p:nvSpPr>
            <p:cNvPr id="80" name="矩形 79"/>
            <p:cNvSpPr/>
            <p:nvPr/>
          </p:nvSpPr>
          <p:spPr>
            <a:xfrm>
              <a:off x="7828736" y="843151"/>
              <a:ext cx="3133674" cy="9787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1.</a:t>
              </a:r>
              <a:r>
                <a:rPr lang="zh-CN" altLang="en-US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以商业贸易为主；水路并举。</a:t>
              </a:r>
              <a:endParaRPr lang="en-US" altLang="zh-CN" sz="1600" kern="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2.</a:t>
              </a:r>
              <a:r>
                <a:rPr lang="zh-CN" altLang="en-US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形成了以中国为核心的文化圈。</a:t>
              </a:r>
              <a:endParaRPr lang="en-US" altLang="zh-CN" sz="1600" kern="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3.</a:t>
              </a:r>
              <a:r>
                <a:rPr lang="zh-CN" altLang="en-US" sz="1600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实现了经济、文化的文明往来。</a:t>
              </a:r>
              <a:endParaRPr lang="zh-CN" altLang="zh-CN" sz="1600" kern="10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910625" y="1803180"/>
            <a:ext cx="4656799" cy="505318"/>
            <a:chOff x="910625" y="1803180"/>
            <a:chExt cx="4656799" cy="505318"/>
          </a:xfrm>
        </p:grpSpPr>
        <p:grpSp>
          <p:nvGrpSpPr>
            <p:cNvPr id="6" name="组合 5"/>
            <p:cNvGrpSpPr/>
            <p:nvPr/>
          </p:nvGrpSpPr>
          <p:grpSpPr>
            <a:xfrm>
              <a:off x="1782502" y="1803180"/>
              <a:ext cx="3784922" cy="505318"/>
              <a:chOff x="1782502" y="1803180"/>
              <a:chExt cx="3784922" cy="505318"/>
            </a:xfrm>
          </p:grpSpPr>
          <p:sp>
            <p:nvSpPr>
              <p:cNvPr id="65" name="圆角矩形 64"/>
              <p:cNvSpPr/>
              <p:nvPr/>
            </p:nvSpPr>
            <p:spPr>
              <a:xfrm>
                <a:off x="1782502" y="1803180"/>
                <a:ext cx="3784922" cy="505318"/>
              </a:xfrm>
              <a:prstGeom prst="roundRect">
                <a:avLst/>
              </a:prstGeom>
              <a:solidFill>
                <a:srgbClr val="FFEE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矩形 66"/>
              <p:cNvSpPr/>
              <p:nvPr/>
            </p:nvSpPr>
            <p:spPr>
              <a:xfrm>
                <a:off x="2557899" y="1869346"/>
                <a:ext cx="2133918" cy="3847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zh-CN" sz="1900" kern="0" smtClean="0">
                    <a:solidFill>
                      <a:srgbClr val="FA7384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与</a:t>
                </a:r>
                <a:r>
                  <a:rPr lang="zh-CN" altLang="zh-CN" sz="1900" kern="0">
                    <a:solidFill>
                      <a:srgbClr val="FA7384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倭国</a:t>
                </a:r>
                <a:r>
                  <a:rPr lang="zh-CN" altLang="zh-CN" sz="1900" kern="0" smtClean="0">
                    <a:solidFill>
                      <a:srgbClr val="FA7384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之间</a:t>
                </a:r>
                <a:r>
                  <a:rPr lang="zh-CN" altLang="en-US" sz="1900" kern="0" smtClean="0">
                    <a:solidFill>
                      <a:srgbClr val="FA7384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的交往</a:t>
                </a:r>
                <a:endParaRPr lang="zh-CN" altLang="en-US" sz="1900">
                  <a:solidFill>
                    <a:srgbClr val="FA7384"/>
                  </a:solidFill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910625" y="1803180"/>
              <a:ext cx="1566357" cy="505318"/>
              <a:chOff x="910625" y="1803180"/>
              <a:chExt cx="1566357" cy="505318"/>
            </a:xfrm>
          </p:grpSpPr>
          <p:sp>
            <p:nvSpPr>
              <p:cNvPr id="28" name="五边形 27"/>
              <p:cNvSpPr/>
              <p:nvPr/>
            </p:nvSpPr>
            <p:spPr>
              <a:xfrm>
                <a:off x="910625" y="1803180"/>
                <a:ext cx="1566357" cy="505318"/>
              </a:xfrm>
              <a:prstGeom prst="homePlat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矩形 65"/>
              <p:cNvSpPr/>
              <p:nvPr/>
            </p:nvSpPr>
            <p:spPr>
              <a:xfrm>
                <a:off x="945350" y="1869346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kern="0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  <a:cs typeface="Songti SC"/>
                  </a:rPr>
                  <a:t>东</a:t>
                </a:r>
                <a:r>
                  <a:rPr lang="zh-CN" altLang="zh-CN" sz="2000" kern="0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  <a:cs typeface="Songti SC"/>
                  </a:rPr>
                  <a:t>汉</a:t>
                </a:r>
                <a:r>
                  <a:rPr lang="zh-CN" altLang="zh-CN" sz="2000" ker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  <a:cs typeface="Songti SC"/>
                  </a:rPr>
                  <a:t>时期</a:t>
                </a:r>
                <a:endParaRPr lang="zh-CN" altLang="en-US" sz="200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632676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隋唐时期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cxnSp>
        <p:nvCxnSpPr>
          <p:cNvPr id="6" name="直接箭头连接符 5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组合 29"/>
          <p:cNvGrpSpPr/>
          <p:nvPr/>
        </p:nvGrpSpPr>
        <p:grpSpPr>
          <a:xfrm>
            <a:off x="910625" y="5922043"/>
            <a:ext cx="495300" cy="388476"/>
            <a:chOff x="910625" y="5922043"/>
            <a:chExt cx="495300" cy="388476"/>
          </a:xfrm>
        </p:grpSpPr>
        <p:sp>
          <p:nvSpPr>
            <p:cNvPr id="29" name="椭圆 28"/>
            <p:cNvSpPr/>
            <p:nvPr/>
          </p:nvSpPr>
          <p:spPr>
            <a:xfrm>
              <a:off x="968156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910625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560939" y="5814485"/>
            <a:ext cx="603592" cy="603592"/>
            <a:chOff x="2560939" y="5814485"/>
            <a:chExt cx="603592" cy="603592"/>
          </a:xfrm>
        </p:grpSpPr>
        <p:sp>
          <p:nvSpPr>
            <p:cNvPr id="28" name="椭圆 27"/>
            <p:cNvSpPr/>
            <p:nvPr/>
          </p:nvSpPr>
          <p:spPr>
            <a:xfrm>
              <a:off x="2560939" y="5814485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612074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206768" y="5812993"/>
            <a:ext cx="603592" cy="603592"/>
            <a:chOff x="4206768" y="5812993"/>
            <a:chExt cx="603592" cy="603592"/>
          </a:xfrm>
        </p:grpSpPr>
        <p:sp>
          <p:nvSpPr>
            <p:cNvPr id="32" name="椭圆 31"/>
            <p:cNvSpPr/>
            <p:nvPr/>
          </p:nvSpPr>
          <p:spPr>
            <a:xfrm>
              <a:off x="4206768" y="5812993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4259377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906680" y="5922043"/>
            <a:ext cx="495300" cy="388476"/>
            <a:chOff x="6550938" y="5956763"/>
            <a:chExt cx="495300" cy="388476"/>
          </a:xfrm>
        </p:grpSpPr>
        <p:sp>
          <p:nvSpPr>
            <p:cNvPr id="17" name="椭圆 16"/>
            <p:cNvSpPr/>
            <p:nvPr/>
          </p:nvSpPr>
          <p:spPr>
            <a:xfrm>
              <a:off x="6604744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5509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53983" y="5922043"/>
            <a:ext cx="495300" cy="388476"/>
            <a:chOff x="7983488" y="5956763"/>
            <a:chExt cx="495300" cy="388476"/>
          </a:xfrm>
        </p:grpSpPr>
        <p:sp>
          <p:nvSpPr>
            <p:cNvPr id="20" name="椭圆 19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201286" y="5922043"/>
            <a:ext cx="495300" cy="388476"/>
            <a:chOff x="9416038" y="5956763"/>
            <a:chExt cx="495300" cy="388476"/>
          </a:xfrm>
        </p:grpSpPr>
        <p:sp>
          <p:nvSpPr>
            <p:cNvPr id="23" name="椭圆 22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26" name="椭圆 25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966175" y="1820001"/>
            <a:ext cx="655801" cy="1504300"/>
            <a:chOff x="1966175" y="1820001"/>
            <a:chExt cx="655801" cy="1504300"/>
          </a:xfrm>
        </p:grpSpPr>
        <p:sp>
          <p:nvSpPr>
            <p:cNvPr id="35" name="圆角矩形 34"/>
            <p:cNvSpPr/>
            <p:nvPr/>
          </p:nvSpPr>
          <p:spPr>
            <a:xfrm>
              <a:off x="1966175" y="1820001"/>
              <a:ext cx="655801" cy="1504300"/>
            </a:xfrm>
            <a:prstGeom prst="roundRect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2050132" y="2065569"/>
              <a:ext cx="461665" cy="112915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陆路交流</a:t>
              </a:r>
              <a:endParaRPr lang="zh-CN" altLang="en-US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966175" y="3591655"/>
            <a:ext cx="651340" cy="1504300"/>
            <a:chOff x="1966175" y="3591655"/>
            <a:chExt cx="651340" cy="1504300"/>
          </a:xfrm>
        </p:grpSpPr>
        <p:sp>
          <p:nvSpPr>
            <p:cNvPr id="36" name="圆角矩形 35"/>
            <p:cNvSpPr/>
            <p:nvPr/>
          </p:nvSpPr>
          <p:spPr>
            <a:xfrm>
              <a:off x="1966175" y="3591655"/>
              <a:ext cx="651340" cy="1504300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2034082" y="3854740"/>
              <a:ext cx="461665" cy="112915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海</a:t>
              </a:r>
              <a:r>
                <a:rPr lang="zh-CN" altLang="en-US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路交流</a:t>
              </a:r>
              <a:endParaRPr lang="zh-CN" altLang="en-US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2729932" y="1820001"/>
            <a:ext cx="7650795" cy="699593"/>
            <a:chOff x="2729932" y="1820001"/>
            <a:chExt cx="7650795" cy="699593"/>
          </a:xfrm>
        </p:grpSpPr>
        <p:grpSp>
          <p:nvGrpSpPr>
            <p:cNvPr id="10" name="组合 9"/>
            <p:cNvGrpSpPr/>
            <p:nvPr/>
          </p:nvGrpSpPr>
          <p:grpSpPr>
            <a:xfrm>
              <a:off x="2729932" y="1820001"/>
              <a:ext cx="816632" cy="699593"/>
              <a:chOff x="2729932" y="1820001"/>
              <a:chExt cx="816632" cy="699593"/>
            </a:xfrm>
          </p:grpSpPr>
          <p:sp>
            <p:nvSpPr>
              <p:cNvPr id="39" name="圆角矩形 38"/>
              <p:cNvSpPr/>
              <p:nvPr/>
            </p:nvSpPr>
            <p:spPr>
              <a:xfrm>
                <a:off x="2729932" y="1820001"/>
                <a:ext cx="810569" cy="699593"/>
              </a:xfrm>
              <a:prstGeom prst="roundRect">
                <a:avLst/>
              </a:prstGeom>
              <a:solidFill>
                <a:srgbClr val="60D99E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文本框 47"/>
              <p:cNvSpPr txBox="1"/>
              <p:nvPr/>
            </p:nvSpPr>
            <p:spPr>
              <a:xfrm>
                <a:off x="2755331" y="2007276"/>
                <a:ext cx="7912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商业</a:t>
                </a:r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3642954" y="1828342"/>
              <a:ext cx="6737773" cy="691252"/>
              <a:chOff x="3642954" y="1828342"/>
              <a:chExt cx="6737773" cy="691252"/>
            </a:xfrm>
          </p:grpSpPr>
          <p:sp>
            <p:nvSpPr>
              <p:cNvPr id="37" name="圆角矩形 36"/>
              <p:cNvSpPr/>
              <p:nvPr/>
            </p:nvSpPr>
            <p:spPr>
              <a:xfrm>
                <a:off x="3642954" y="1828342"/>
                <a:ext cx="6540121" cy="691252"/>
              </a:xfrm>
              <a:prstGeom prst="roundRect">
                <a:avLst>
                  <a:gd name="adj" fmla="val 16695"/>
                </a:avLst>
              </a:prstGeom>
              <a:solidFill>
                <a:srgbClr val="FFEE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矩形 49"/>
              <p:cNvSpPr/>
              <p:nvPr/>
            </p:nvSpPr>
            <p:spPr>
              <a:xfrm>
                <a:off x="3710287" y="2019492"/>
                <a:ext cx="667044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zh-CN" ker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隋炀帝命裴矩驻张掖，掌管通商事务，管理与西域商人的往来</a:t>
                </a:r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73" name="组合 72"/>
          <p:cNvGrpSpPr/>
          <p:nvPr/>
        </p:nvGrpSpPr>
        <p:grpSpPr>
          <a:xfrm>
            <a:off x="2729931" y="2624708"/>
            <a:ext cx="7453144" cy="699593"/>
            <a:chOff x="2729931" y="2624708"/>
            <a:chExt cx="7453144" cy="699593"/>
          </a:xfrm>
        </p:grpSpPr>
        <p:grpSp>
          <p:nvGrpSpPr>
            <p:cNvPr id="11" name="组合 10"/>
            <p:cNvGrpSpPr/>
            <p:nvPr/>
          </p:nvGrpSpPr>
          <p:grpSpPr>
            <a:xfrm>
              <a:off x="2729931" y="2624708"/>
              <a:ext cx="810569" cy="699593"/>
              <a:chOff x="2729931" y="2624708"/>
              <a:chExt cx="810569" cy="699593"/>
            </a:xfrm>
          </p:grpSpPr>
          <p:sp>
            <p:nvSpPr>
              <p:cNvPr id="40" name="圆角矩形 39"/>
              <p:cNvSpPr/>
              <p:nvPr/>
            </p:nvSpPr>
            <p:spPr>
              <a:xfrm>
                <a:off x="2729931" y="2624708"/>
                <a:ext cx="810569" cy="699593"/>
              </a:xfrm>
              <a:prstGeom prst="roundRect">
                <a:avLst/>
              </a:prstGeom>
              <a:solidFill>
                <a:srgbClr val="60D99E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2742631" y="2794018"/>
                <a:ext cx="7912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技术</a:t>
                </a:r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3642954" y="2624708"/>
              <a:ext cx="6540121" cy="663772"/>
              <a:chOff x="3642954" y="2624708"/>
              <a:chExt cx="6540121" cy="663772"/>
            </a:xfrm>
          </p:grpSpPr>
          <p:sp>
            <p:nvSpPr>
              <p:cNvPr id="41" name="圆角矩形 40"/>
              <p:cNvSpPr/>
              <p:nvPr/>
            </p:nvSpPr>
            <p:spPr>
              <a:xfrm>
                <a:off x="3642954" y="2624708"/>
                <a:ext cx="6540121" cy="663772"/>
              </a:xfrm>
              <a:prstGeom prst="roundRect">
                <a:avLst>
                  <a:gd name="adj" fmla="val 16695"/>
                </a:avLst>
              </a:prstGeom>
              <a:solidFill>
                <a:srgbClr val="FFEE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3710287" y="2830365"/>
                <a:ext cx="469872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zh-CN" sz="1600" ker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汉人俘虏将中国技术带到阿拉伯地区，造纸术西</a:t>
                </a:r>
                <a:r>
                  <a:rPr lang="zh-CN" altLang="zh-CN" sz="1600" kern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传</a:t>
                </a:r>
                <a:endParaRPr lang="zh-CN" altLang="en-US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75" name="组合 74"/>
          <p:cNvGrpSpPr/>
          <p:nvPr/>
        </p:nvGrpSpPr>
        <p:grpSpPr>
          <a:xfrm>
            <a:off x="2722973" y="3621221"/>
            <a:ext cx="7460102" cy="688499"/>
            <a:chOff x="2722973" y="3621221"/>
            <a:chExt cx="7460102" cy="688499"/>
          </a:xfrm>
        </p:grpSpPr>
        <p:grpSp>
          <p:nvGrpSpPr>
            <p:cNvPr id="13" name="组合 12"/>
            <p:cNvGrpSpPr/>
            <p:nvPr/>
          </p:nvGrpSpPr>
          <p:grpSpPr>
            <a:xfrm>
              <a:off x="2722973" y="3626093"/>
              <a:ext cx="830227" cy="683627"/>
              <a:chOff x="2722973" y="3626093"/>
              <a:chExt cx="830227" cy="683627"/>
            </a:xfrm>
          </p:grpSpPr>
          <p:sp>
            <p:nvSpPr>
              <p:cNvPr id="43" name="圆角矩形 42"/>
              <p:cNvSpPr/>
              <p:nvPr/>
            </p:nvSpPr>
            <p:spPr>
              <a:xfrm>
                <a:off x="2722973" y="3626093"/>
                <a:ext cx="810569" cy="658902"/>
              </a:xfrm>
              <a:prstGeom prst="roundRect">
                <a:avLst/>
              </a:prstGeom>
              <a:solidFill>
                <a:srgbClr val="FA7384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2831708" y="3724945"/>
                <a:ext cx="72149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zh-CN" sz="1600" kern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马来</a:t>
                </a:r>
                <a:r>
                  <a:rPr lang="zh-CN" altLang="en-US" sz="1600" ker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半岛</a:t>
                </a:r>
                <a:endParaRPr lang="zh-CN" altLang="en-US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3635995" y="3621221"/>
              <a:ext cx="6547080" cy="663773"/>
              <a:chOff x="3635995" y="3621221"/>
              <a:chExt cx="6547080" cy="663773"/>
            </a:xfrm>
          </p:grpSpPr>
          <p:sp>
            <p:nvSpPr>
              <p:cNvPr id="42" name="圆角矩形 41"/>
              <p:cNvSpPr/>
              <p:nvPr/>
            </p:nvSpPr>
            <p:spPr>
              <a:xfrm>
                <a:off x="3635995" y="3621221"/>
                <a:ext cx="6547080" cy="663773"/>
              </a:xfrm>
              <a:prstGeom prst="roundRect">
                <a:avLst>
                  <a:gd name="adj" fmla="val 16695"/>
                </a:avLst>
              </a:prstGeom>
              <a:solidFill>
                <a:srgbClr val="FFEE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矩形 53"/>
              <p:cNvSpPr/>
              <p:nvPr/>
            </p:nvSpPr>
            <p:spPr>
              <a:xfrm>
                <a:off x="3710287" y="3792606"/>
                <a:ext cx="6472788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kern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隋朝</a:t>
                </a:r>
                <a:r>
                  <a:rPr lang="zh-CN" altLang="zh-CN" kern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常</a:t>
                </a:r>
                <a:r>
                  <a:rPr lang="zh-CN" altLang="zh-CN" ker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骏</a:t>
                </a:r>
                <a:r>
                  <a:rPr lang="zh-CN" altLang="zh-CN" kern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从今</a:t>
                </a:r>
                <a:r>
                  <a:rPr lang="zh-CN" altLang="zh-CN" ker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广东</a:t>
                </a:r>
                <a:r>
                  <a:rPr lang="zh-CN" altLang="zh-CN" kern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广州出航到马来半岛南部</a:t>
                </a:r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76" name="组合 75"/>
          <p:cNvGrpSpPr/>
          <p:nvPr/>
        </p:nvGrpSpPr>
        <p:grpSpPr>
          <a:xfrm>
            <a:off x="2722972" y="4390107"/>
            <a:ext cx="7460103" cy="705848"/>
            <a:chOff x="2722972" y="4390107"/>
            <a:chExt cx="7460103" cy="705848"/>
          </a:xfrm>
        </p:grpSpPr>
        <p:grpSp>
          <p:nvGrpSpPr>
            <p:cNvPr id="14" name="组合 13"/>
            <p:cNvGrpSpPr/>
            <p:nvPr/>
          </p:nvGrpSpPr>
          <p:grpSpPr>
            <a:xfrm>
              <a:off x="2722972" y="4390108"/>
              <a:ext cx="810892" cy="705847"/>
              <a:chOff x="2722972" y="4390108"/>
              <a:chExt cx="810892" cy="705847"/>
            </a:xfrm>
          </p:grpSpPr>
          <p:sp>
            <p:nvSpPr>
              <p:cNvPr id="44" name="圆角矩形 43"/>
              <p:cNvSpPr/>
              <p:nvPr/>
            </p:nvSpPr>
            <p:spPr>
              <a:xfrm>
                <a:off x="2722972" y="4390108"/>
                <a:ext cx="810569" cy="705847"/>
              </a:xfrm>
              <a:prstGeom prst="roundRect">
                <a:avLst/>
              </a:prstGeom>
              <a:solidFill>
                <a:srgbClr val="FA7384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2742631" y="4575679"/>
                <a:ext cx="7912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日本</a:t>
                </a:r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3635995" y="4390107"/>
              <a:ext cx="6547080" cy="705847"/>
              <a:chOff x="3635995" y="4390107"/>
              <a:chExt cx="6547080" cy="705847"/>
            </a:xfrm>
          </p:grpSpPr>
          <p:sp>
            <p:nvSpPr>
              <p:cNvPr id="45" name="圆角矩形 44"/>
              <p:cNvSpPr/>
              <p:nvPr/>
            </p:nvSpPr>
            <p:spPr>
              <a:xfrm>
                <a:off x="3635995" y="4390107"/>
                <a:ext cx="6547080" cy="705847"/>
              </a:xfrm>
              <a:prstGeom prst="roundRect">
                <a:avLst>
                  <a:gd name="adj" fmla="val 16695"/>
                </a:avLst>
              </a:prstGeom>
              <a:solidFill>
                <a:srgbClr val="FFEE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矩形 54"/>
              <p:cNvSpPr/>
              <p:nvPr/>
            </p:nvSpPr>
            <p:spPr>
              <a:xfrm>
                <a:off x="3710287" y="4578830"/>
                <a:ext cx="6472788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zh-CN" ker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日本向唐朝派遣唐使，每次都有留学生、学问僧随船而</a:t>
                </a:r>
                <a:r>
                  <a:rPr lang="zh-CN" altLang="zh-CN" kern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来</a:t>
                </a:r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8624745" y="2721595"/>
            <a:ext cx="3265244" cy="1875947"/>
            <a:chOff x="7766616" y="295176"/>
            <a:chExt cx="3265244" cy="1875947"/>
          </a:xfrm>
        </p:grpSpPr>
        <p:sp>
          <p:nvSpPr>
            <p:cNvPr id="57" name="圆角矩形 56"/>
            <p:cNvSpPr/>
            <p:nvPr/>
          </p:nvSpPr>
          <p:spPr>
            <a:xfrm>
              <a:off x="7766616" y="636633"/>
              <a:ext cx="3265244" cy="1534490"/>
            </a:xfrm>
            <a:prstGeom prst="roundRect">
              <a:avLst>
                <a:gd name="adj" fmla="val 11156"/>
              </a:avLst>
            </a:prstGeom>
            <a:solidFill>
              <a:srgbClr val="ED83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7861632" y="295176"/>
              <a:ext cx="544010" cy="544010"/>
              <a:chOff x="7861632" y="295176"/>
              <a:chExt cx="544010" cy="544010"/>
            </a:xfrm>
          </p:grpSpPr>
          <p:sp>
            <p:nvSpPr>
              <p:cNvPr id="69" name="椭圆 68"/>
              <p:cNvSpPr/>
              <p:nvPr/>
            </p:nvSpPr>
            <p:spPr>
              <a:xfrm>
                <a:off x="786163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786163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学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8415287" y="295176"/>
              <a:ext cx="544010" cy="544010"/>
              <a:chOff x="8558042" y="295176"/>
              <a:chExt cx="544010" cy="544010"/>
            </a:xfrm>
          </p:grpSpPr>
          <p:sp>
            <p:nvSpPr>
              <p:cNvPr id="67" name="椭圆 66"/>
              <p:cNvSpPr/>
              <p:nvPr/>
            </p:nvSpPr>
            <p:spPr>
              <a:xfrm>
                <a:off x="855804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855804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霸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8968942" y="295176"/>
              <a:ext cx="544010" cy="544010"/>
              <a:chOff x="9254452" y="295176"/>
              <a:chExt cx="544010" cy="544010"/>
            </a:xfrm>
          </p:grpSpPr>
          <p:sp>
            <p:nvSpPr>
              <p:cNvPr id="65" name="椭圆 64"/>
              <p:cNvSpPr/>
              <p:nvPr/>
            </p:nvSpPr>
            <p:spPr>
              <a:xfrm>
                <a:off x="925445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925445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笔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61" name="组合 60"/>
            <p:cNvGrpSpPr/>
            <p:nvPr/>
          </p:nvGrpSpPr>
          <p:grpSpPr>
            <a:xfrm>
              <a:off x="9522598" y="295176"/>
              <a:ext cx="544010" cy="544010"/>
              <a:chOff x="9950862" y="295176"/>
              <a:chExt cx="544010" cy="544010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995086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995086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记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sp>
          <p:nvSpPr>
            <p:cNvPr id="62" name="矩形 61"/>
            <p:cNvSpPr/>
            <p:nvPr/>
          </p:nvSpPr>
          <p:spPr>
            <a:xfrm>
              <a:off x="7828736" y="843151"/>
              <a:ext cx="3133674" cy="1274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1.</a:t>
              </a:r>
              <a:r>
                <a:rPr lang="zh-CN" altLang="en-US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对外交往范围更加广泛，形式更加多样。</a:t>
              </a:r>
              <a:endParaRPr lang="en-US" altLang="zh-CN" sz="1600" kern="10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2.</a:t>
              </a:r>
              <a:r>
                <a:rPr lang="zh-CN" altLang="en-US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同亚洲国家交往最为密切，唐朝成为亚洲文化的中心。</a:t>
              </a:r>
              <a:endParaRPr lang="en-US" altLang="zh-CN" sz="1600" kern="10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55132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cxnSp>
        <p:nvCxnSpPr>
          <p:cNvPr id="27" name="直接箭头连接符 26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2612074" y="5922043"/>
            <a:ext cx="495300" cy="388476"/>
            <a:chOff x="3685838" y="5956763"/>
            <a:chExt cx="495300" cy="388476"/>
          </a:xfrm>
        </p:grpSpPr>
        <p:sp>
          <p:nvSpPr>
            <p:cNvPr id="32" name="椭圆 31"/>
            <p:cNvSpPr/>
            <p:nvPr/>
          </p:nvSpPr>
          <p:spPr>
            <a:xfrm>
              <a:off x="3738172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6858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259377" y="5922043"/>
            <a:ext cx="495300" cy="388476"/>
            <a:chOff x="5118388" y="5956763"/>
            <a:chExt cx="495300" cy="388476"/>
          </a:xfrm>
        </p:grpSpPr>
        <p:sp>
          <p:nvSpPr>
            <p:cNvPr id="35" name="椭圆 34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5852534" y="5814485"/>
            <a:ext cx="603592" cy="603592"/>
            <a:chOff x="5852534" y="5815319"/>
            <a:chExt cx="603592" cy="603592"/>
          </a:xfrm>
        </p:grpSpPr>
        <p:sp>
          <p:nvSpPr>
            <p:cNvPr id="49" name="椭圆 48"/>
            <p:cNvSpPr/>
            <p:nvPr/>
          </p:nvSpPr>
          <p:spPr>
            <a:xfrm>
              <a:off x="5852534" y="5815319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5906680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553983" y="5922043"/>
            <a:ext cx="495300" cy="388476"/>
            <a:chOff x="7983488" y="5956763"/>
            <a:chExt cx="495300" cy="388476"/>
          </a:xfrm>
        </p:grpSpPr>
        <p:sp>
          <p:nvSpPr>
            <p:cNvPr id="41" name="椭圆 40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201286" y="5922043"/>
            <a:ext cx="495300" cy="388476"/>
            <a:chOff x="9416038" y="5956763"/>
            <a:chExt cx="495300" cy="388476"/>
          </a:xfrm>
        </p:grpSpPr>
        <p:sp>
          <p:nvSpPr>
            <p:cNvPr id="44" name="椭圆 43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47" name="椭圆 46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10625" y="5922043"/>
            <a:ext cx="495300" cy="388476"/>
            <a:chOff x="910625" y="5922043"/>
            <a:chExt cx="495300" cy="388476"/>
          </a:xfrm>
        </p:grpSpPr>
        <p:sp>
          <p:nvSpPr>
            <p:cNvPr id="52" name="椭圆 51"/>
            <p:cNvSpPr/>
            <p:nvPr/>
          </p:nvSpPr>
          <p:spPr>
            <a:xfrm>
              <a:off x="968156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910625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917700" y="2345600"/>
            <a:ext cx="520700" cy="2578100"/>
            <a:chOff x="2235200" y="2247151"/>
            <a:chExt cx="520700" cy="2578100"/>
          </a:xfrm>
        </p:grpSpPr>
        <p:sp>
          <p:nvSpPr>
            <p:cNvPr id="55" name="圆角矩形 54"/>
            <p:cNvSpPr/>
            <p:nvPr/>
          </p:nvSpPr>
          <p:spPr>
            <a:xfrm>
              <a:off x="2235200" y="2247151"/>
              <a:ext cx="520700" cy="2578100"/>
            </a:xfrm>
            <a:prstGeom prst="roundRect">
              <a:avLst/>
            </a:prstGeom>
            <a:solidFill>
              <a:srgbClr val="F0A92C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2248375" y="2566705"/>
              <a:ext cx="492443" cy="2092881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r>
                <a:rPr lang="zh-CN" altLang="zh-CN" sz="2000" kern="0" spc="60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海路转趋发达</a:t>
              </a:r>
              <a:endParaRPr lang="zh-CN" altLang="en-US" sz="2000" spc="60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451575" y="2129699"/>
            <a:ext cx="2024554" cy="2998004"/>
            <a:chOff x="2451575" y="2129699"/>
            <a:chExt cx="2024554" cy="2998004"/>
          </a:xfrm>
        </p:grpSpPr>
        <p:grpSp>
          <p:nvGrpSpPr>
            <p:cNvPr id="65" name="组合 64"/>
            <p:cNvGrpSpPr/>
            <p:nvPr/>
          </p:nvGrpSpPr>
          <p:grpSpPr>
            <a:xfrm>
              <a:off x="2451575" y="2345599"/>
              <a:ext cx="910554" cy="2578102"/>
              <a:chOff x="4245646" y="2665154"/>
              <a:chExt cx="910554" cy="2092881"/>
            </a:xfrm>
          </p:grpSpPr>
          <p:cxnSp>
            <p:nvCxnSpPr>
              <p:cNvPr id="60" name="直接连接符 59"/>
              <p:cNvCxnSpPr/>
              <p:nvPr/>
            </p:nvCxnSpPr>
            <p:spPr>
              <a:xfrm flipH="1">
                <a:off x="4700923" y="2665154"/>
                <a:ext cx="0" cy="2092881"/>
              </a:xfrm>
              <a:prstGeom prst="line">
                <a:avLst/>
              </a:prstGeom>
              <a:ln w="12700">
                <a:solidFill>
                  <a:srgbClr val="F0A92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/>
              <p:nvPr/>
            </p:nvCxnSpPr>
            <p:spPr>
              <a:xfrm>
                <a:off x="4700923" y="2665154"/>
                <a:ext cx="455277" cy="0"/>
              </a:xfrm>
              <a:prstGeom prst="line">
                <a:avLst/>
              </a:prstGeom>
              <a:ln w="12700">
                <a:solidFill>
                  <a:srgbClr val="F0A92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/>
              <p:nvPr/>
            </p:nvCxnSpPr>
            <p:spPr>
              <a:xfrm>
                <a:off x="4700923" y="4758035"/>
                <a:ext cx="455277" cy="0"/>
              </a:xfrm>
              <a:prstGeom prst="line">
                <a:avLst/>
              </a:prstGeom>
              <a:ln w="12700">
                <a:solidFill>
                  <a:srgbClr val="F0A92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/>
              <p:nvPr/>
            </p:nvCxnSpPr>
            <p:spPr>
              <a:xfrm>
                <a:off x="4245646" y="3711594"/>
                <a:ext cx="455277" cy="0"/>
              </a:xfrm>
              <a:prstGeom prst="line">
                <a:avLst/>
              </a:prstGeom>
              <a:ln w="12700">
                <a:solidFill>
                  <a:srgbClr val="F0A92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6" name="圆角矩形 65"/>
            <p:cNvSpPr/>
            <p:nvPr/>
          </p:nvSpPr>
          <p:spPr>
            <a:xfrm>
              <a:off x="3375305" y="2129699"/>
              <a:ext cx="1066800" cy="431800"/>
            </a:xfrm>
            <a:prstGeom prst="roundRect">
              <a:avLst>
                <a:gd name="adj" fmla="val 20588"/>
              </a:avLst>
            </a:prstGeom>
            <a:solidFill>
              <a:srgbClr val="FA738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圆角矩形 67"/>
            <p:cNvSpPr/>
            <p:nvPr/>
          </p:nvSpPr>
          <p:spPr>
            <a:xfrm>
              <a:off x="3375305" y="4695903"/>
              <a:ext cx="1066800" cy="431800"/>
            </a:xfrm>
            <a:prstGeom prst="roundRect">
              <a:avLst>
                <a:gd name="adj" fmla="val 20588"/>
              </a:avLst>
            </a:prstGeom>
            <a:solidFill>
              <a:srgbClr val="FA738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矩形 68"/>
            <p:cNvSpPr/>
            <p:nvPr/>
          </p:nvSpPr>
          <p:spPr>
            <a:xfrm>
              <a:off x="3368133" y="2179467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恢复</a:t>
              </a:r>
              <a:r>
                <a:rPr lang="zh-CN" altLang="en-US" kern="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旧路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0" name="矩形 69"/>
            <p:cNvSpPr/>
            <p:nvPr/>
          </p:nvSpPr>
          <p:spPr>
            <a:xfrm>
              <a:off x="3368132" y="4758035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开辟新路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447106" y="2068851"/>
            <a:ext cx="1292650" cy="369332"/>
            <a:chOff x="6447106" y="2068851"/>
            <a:chExt cx="1292650" cy="369332"/>
          </a:xfrm>
        </p:grpSpPr>
        <p:sp>
          <p:nvSpPr>
            <p:cNvPr id="79" name="矩形 78"/>
            <p:cNvSpPr/>
            <p:nvPr/>
          </p:nvSpPr>
          <p:spPr>
            <a:xfrm>
              <a:off x="7324258" y="2068851"/>
              <a:ext cx="4154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过</a:t>
              </a:r>
              <a:endParaRPr lang="zh-CN" altLang="en-US"/>
            </a:p>
          </p:txBody>
        </p:sp>
        <p:sp>
          <p:nvSpPr>
            <p:cNvPr id="80" name="矩形 79"/>
            <p:cNvSpPr/>
            <p:nvPr/>
          </p:nvSpPr>
          <p:spPr>
            <a:xfrm>
              <a:off x="6447106" y="2068851"/>
              <a:ext cx="4154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经</a:t>
              </a:r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851455" y="3287405"/>
            <a:ext cx="2888301" cy="822883"/>
            <a:chOff x="4851455" y="3287405"/>
            <a:chExt cx="2888301" cy="822883"/>
          </a:xfrm>
        </p:grpSpPr>
        <p:grpSp>
          <p:nvGrpSpPr>
            <p:cNvPr id="83" name="组合 82"/>
            <p:cNvGrpSpPr/>
            <p:nvPr/>
          </p:nvGrpSpPr>
          <p:grpSpPr>
            <a:xfrm>
              <a:off x="4851455" y="3678488"/>
              <a:ext cx="1066800" cy="431800"/>
              <a:chOff x="4839880" y="2129699"/>
              <a:chExt cx="1066800" cy="431800"/>
            </a:xfrm>
          </p:grpSpPr>
          <p:sp>
            <p:nvSpPr>
              <p:cNvPr id="84" name="圆角矩形 83"/>
              <p:cNvSpPr/>
              <p:nvPr/>
            </p:nvSpPr>
            <p:spPr>
              <a:xfrm>
                <a:off x="4839880" y="2129699"/>
                <a:ext cx="1066800" cy="431800"/>
              </a:xfrm>
              <a:prstGeom prst="roundRect">
                <a:avLst>
                  <a:gd name="adj" fmla="val 50000"/>
                </a:avLst>
              </a:prstGeom>
              <a:solidFill>
                <a:srgbClr val="60D99E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矩形 84"/>
              <p:cNvSpPr/>
              <p:nvPr/>
            </p:nvSpPr>
            <p:spPr>
              <a:xfrm>
                <a:off x="5022391" y="2192167"/>
                <a:ext cx="80021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kern="0" spc="60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明</a:t>
                </a:r>
                <a:r>
                  <a:rPr lang="zh-CN" altLang="zh-CN" kern="0" spc="60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州</a:t>
                </a:r>
                <a:endParaRPr lang="zh-CN" altLang="en-US" spc="600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5918255" y="3287405"/>
              <a:ext cx="1821501" cy="606983"/>
              <a:chOff x="5918255" y="3287405"/>
              <a:chExt cx="1821501" cy="606983"/>
            </a:xfrm>
          </p:grpSpPr>
          <p:grpSp>
            <p:nvGrpSpPr>
              <p:cNvPr id="86" name="组合 85"/>
              <p:cNvGrpSpPr/>
              <p:nvPr/>
            </p:nvGrpSpPr>
            <p:grpSpPr>
              <a:xfrm>
                <a:off x="6672956" y="3287405"/>
                <a:ext cx="1066800" cy="431800"/>
                <a:chOff x="4839880" y="2129699"/>
                <a:chExt cx="1066800" cy="431800"/>
              </a:xfrm>
            </p:grpSpPr>
            <p:sp>
              <p:nvSpPr>
                <p:cNvPr id="87" name="圆角矩形 86"/>
                <p:cNvSpPr/>
                <p:nvPr/>
              </p:nvSpPr>
              <p:spPr>
                <a:xfrm>
                  <a:off x="4839880" y="2129699"/>
                  <a:ext cx="1066800" cy="4318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60D99E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8" name="矩形 87"/>
                <p:cNvSpPr/>
                <p:nvPr/>
              </p:nvSpPr>
              <p:spPr>
                <a:xfrm>
                  <a:off x="5022391" y="2192167"/>
                  <a:ext cx="800219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pc="60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思源黑体 CN Normal" panose="020b0400000000000000" pitchFamily="34" charset="-122"/>
                      <a:ea typeface="思源黑体 CN Normal" panose="020b0400000000000000" pitchFamily="34" charset="-122"/>
                    </a:rPr>
                    <a:t>日本</a:t>
                  </a:r>
                  <a:endParaRPr lang="zh-CN" altLang="en-US" spc="6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endParaRPr>
                </a:p>
              </p:txBody>
            </p:sp>
          </p:grpSp>
          <p:cxnSp>
            <p:nvCxnSpPr>
              <p:cNvPr id="109" name="直接箭头连接符 108"/>
              <p:cNvCxnSpPr>
                <a:stCxn id="84" idx="3"/>
                <a:endCxn id="87" idx="1"/>
              </p:cNvCxnSpPr>
              <p:nvPr/>
            </p:nvCxnSpPr>
            <p:spPr>
              <a:xfrm flipV="1">
                <a:off x="5918255" y="3503305"/>
                <a:ext cx="754701" cy="391083"/>
              </a:xfrm>
              <a:prstGeom prst="straightConnector1">
                <a:avLst/>
              </a:prstGeom>
              <a:ln w="12700">
                <a:solidFill>
                  <a:srgbClr val="FA7384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" name="组合 15"/>
          <p:cNvGrpSpPr/>
          <p:nvPr/>
        </p:nvGrpSpPr>
        <p:grpSpPr>
          <a:xfrm>
            <a:off x="5918255" y="3894388"/>
            <a:ext cx="1867408" cy="590034"/>
            <a:chOff x="5918255" y="3894388"/>
            <a:chExt cx="1867408" cy="590034"/>
          </a:xfrm>
        </p:grpSpPr>
        <p:grpSp>
          <p:nvGrpSpPr>
            <p:cNvPr id="89" name="组合 88"/>
            <p:cNvGrpSpPr/>
            <p:nvPr/>
          </p:nvGrpSpPr>
          <p:grpSpPr>
            <a:xfrm>
              <a:off x="6672956" y="4052622"/>
              <a:ext cx="1112707" cy="431800"/>
              <a:chOff x="4839880" y="2129699"/>
              <a:chExt cx="1112707" cy="431800"/>
            </a:xfrm>
          </p:grpSpPr>
          <p:sp>
            <p:nvSpPr>
              <p:cNvPr id="90" name="圆角矩形 89"/>
              <p:cNvSpPr/>
              <p:nvPr/>
            </p:nvSpPr>
            <p:spPr>
              <a:xfrm>
                <a:off x="4839880" y="2129699"/>
                <a:ext cx="1066800" cy="431800"/>
              </a:xfrm>
              <a:prstGeom prst="roundRect">
                <a:avLst>
                  <a:gd name="adj" fmla="val 50000"/>
                </a:avLst>
              </a:prstGeom>
              <a:solidFill>
                <a:srgbClr val="60D99E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矩形 90"/>
              <p:cNvSpPr/>
              <p:nvPr/>
            </p:nvSpPr>
            <p:spPr>
              <a:xfrm>
                <a:off x="4844591" y="2166767"/>
                <a:ext cx="110799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朝鲜半岛</a:t>
                </a:r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  <p:cxnSp>
          <p:nvCxnSpPr>
            <p:cNvPr id="111" name="直接箭头连接符 110"/>
            <p:cNvCxnSpPr>
              <a:stCxn id="84" idx="3"/>
              <a:endCxn id="91" idx="1"/>
            </p:cNvCxnSpPr>
            <p:nvPr/>
          </p:nvCxnSpPr>
          <p:spPr>
            <a:xfrm>
              <a:off x="5918255" y="3894388"/>
              <a:ext cx="759412" cy="379968"/>
            </a:xfrm>
            <a:prstGeom prst="straightConnector1">
              <a:avLst/>
            </a:prstGeom>
            <a:ln w="12700">
              <a:solidFill>
                <a:srgbClr val="FA738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/>
          <p:cNvGrpSpPr/>
          <p:nvPr/>
        </p:nvGrpSpPr>
        <p:grpSpPr>
          <a:xfrm>
            <a:off x="4851341" y="4694773"/>
            <a:ext cx="2888415" cy="431800"/>
            <a:chOff x="4851341" y="4694773"/>
            <a:chExt cx="2888415" cy="431800"/>
          </a:xfrm>
        </p:grpSpPr>
        <p:grpSp>
          <p:nvGrpSpPr>
            <p:cNvPr id="92" name="组合 91"/>
            <p:cNvGrpSpPr/>
            <p:nvPr/>
          </p:nvGrpSpPr>
          <p:grpSpPr>
            <a:xfrm>
              <a:off x="4851341" y="4694773"/>
              <a:ext cx="1066800" cy="431800"/>
              <a:chOff x="4839880" y="2129699"/>
              <a:chExt cx="1066800" cy="431800"/>
            </a:xfrm>
          </p:grpSpPr>
          <p:sp>
            <p:nvSpPr>
              <p:cNvPr id="93" name="圆角矩形 92"/>
              <p:cNvSpPr/>
              <p:nvPr/>
            </p:nvSpPr>
            <p:spPr>
              <a:xfrm>
                <a:off x="4839880" y="2129699"/>
                <a:ext cx="1066800" cy="431800"/>
              </a:xfrm>
              <a:prstGeom prst="roundRect">
                <a:avLst>
                  <a:gd name="adj" fmla="val 50000"/>
                </a:avLst>
              </a:prstGeom>
              <a:solidFill>
                <a:srgbClr val="60D99E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矩形 93"/>
              <p:cNvSpPr/>
              <p:nvPr/>
            </p:nvSpPr>
            <p:spPr>
              <a:xfrm>
                <a:off x="5022391" y="2192167"/>
                <a:ext cx="80021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kern="0" spc="60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泉</a:t>
                </a:r>
                <a:r>
                  <a:rPr lang="zh-CN" altLang="zh-CN" kern="0" spc="60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州</a:t>
                </a:r>
                <a:endParaRPr lang="zh-CN" altLang="en-US" spc="600"/>
              </a:p>
            </p:txBody>
          </p:sp>
        </p:grpSp>
        <p:grpSp>
          <p:nvGrpSpPr>
            <p:cNvPr id="95" name="组合 94"/>
            <p:cNvGrpSpPr/>
            <p:nvPr/>
          </p:nvGrpSpPr>
          <p:grpSpPr>
            <a:xfrm>
              <a:off x="6672956" y="4694773"/>
              <a:ext cx="1066800" cy="431800"/>
              <a:chOff x="4839880" y="2129699"/>
              <a:chExt cx="1066800" cy="431800"/>
            </a:xfrm>
          </p:grpSpPr>
          <p:sp>
            <p:nvSpPr>
              <p:cNvPr id="96" name="圆角矩形 95"/>
              <p:cNvSpPr/>
              <p:nvPr/>
            </p:nvSpPr>
            <p:spPr>
              <a:xfrm>
                <a:off x="4839880" y="2129699"/>
                <a:ext cx="1066800" cy="431800"/>
              </a:xfrm>
              <a:prstGeom prst="roundRect">
                <a:avLst>
                  <a:gd name="adj" fmla="val 50000"/>
                </a:avLst>
              </a:prstGeom>
              <a:solidFill>
                <a:srgbClr val="60D99E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矩形 96"/>
              <p:cNvSpPr/>
              <p:nvPr/>
            </p:nvSpPr>
            <p:spPr>
              <a:xfrm>
                <a:off x="5022391" y="2192167"/>
                <a:ext cx="80021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pc="6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南海</a:t>
                </a:r>
              </a:p>
            </p:txBody>
          </p:sp>
        </p:grpSp>
        <p:cxnSp>
          <p:nvCxnSpPr>
            <p:cNvPr id="113" name="直接箭头连接符 112"/>
            <p:cNvCxnSpPr>
              <a:stCxn id="93" idx="3"/>
              <a:endCxn id="96" idx="1"/>
            </p:cNvCxnSpPr>
            <p:nvPr/>
          </p:nvCxnSpPr>
          <p:spPr>
            <a:xfrm>
              <a:off x="5918141" y="4910673"/>
              <a:ext cx="754815" cy="0"/>
            </a:xfrm>
            <a:prstGeom prst="straightConnector1">
              <a:avLst/>
            </a:prstGeom>
            <a:ln w="12700">
              <a:solidFill>
                <a:srgbClr val="FA738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文本框 113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宋朝时期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grpSp>
        <p:nvGrpSpPr>
          <p:cNvPr id="121" name="组合 120"/>
          <p:cNvGrpSpPr/>
          <p:nvPr/>
        </p:nvGrpSpPr>
        <p:grpSpPr>
          <a:xfrm>
            <a:off x="8139233" y="3717447"/>
            <a:ext cx="3366626" cy="1875947"/>
            <a:chOff x="7766616" y="295176"/>
            <a:chExt cx="3366626" cy="1875947"/>
          </a:xfrm>
        </p:grpSpPr>
        <p:sp>
          <p:nvSpPr>
            <p:cNvPr id="122" name="圆角矩形 121"/>
            <p:cNvSpPr/>
            <p:nvPr/>
          </p:nvSpPr>
          <p:spPr>
            <a:xfrm>
              <a:off x="7766616" y="636633"/>
              <a:ext cx="3366626" cy="1534490"/>
            </a:xfrm>
            <a:prstGeom prst="roundRect">
              <a:avLst>
                <a:gd name="adj" fmla="val 11156"/>
              </a:avLst>
            </a:prstGeom>
            <a:solidFill>
              <a:srgbClr val="ED83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3" name="组合 122"/>
            <p:cNvGrpSpPr/>
            <p:nvPr/>
          </p:nvGrpSpPr>
          <p:grpSpPr>
            <a:xfrm>
              <a:off x="7861632" y="295176"/>
              <a:ext cx="544010" cy="544010"/>
              <a:chOff x="7861632" y="295176"/>
              <a:chExt cx="544010" cy="544010"/>
            </a:xfrm>
          </p:grpSpPr>
          <p:sp>
            <p:nvSpPr>
              <p:cNvPr id="134" name="椭圆 133"/>
              <p:cNvSpPr/>
              <p:nvPr/>
            </p:nvSpPr>
            <p:spPr>
              <a:xfrm>
                <a:off x="786163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5" name="文本框 134"/>
              <p:cNvSpPr txBox="1"/>
              <p:nvPr/>
            </p:nvSpPr>
            <p:spPr>
              <a:xfrm>
                <a:off x="786163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学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124" name="组合 123"/>
            <p:cNvGrpSpPr/>
            <p:nvPr/>
          </p:nvGrpSpPr>
          <p:grpSpPr>
            <a:xfrm>
              <a:off x="8415287" y="295176"/>
              <a:ext cx="544010" cy="544010"/>
              <a:chOff x="8558042" y="295176"/>
              <a:chExt cx="544010" cy="544010"/>
            </a:xfrm>
          </p:grpSpPr>
          <p:sp>
            <p:nvSpPr>
              <p:cNvPr id="132" name="椭圆 131"/>
              <p:cNvSpPr/>
              <p:nvPr/>
            </p:nvSpPr>
            <p:spPr>
              <a:xfrm>
                <a:off x="855804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3" name="文本框 132"/>
              <p:cNvSpPr txBox="1"/>
              <p:nvPr/>
            </p:nvSpPr>
            <p:spPr>
              <a:xfrm>
                <a:off x="855804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霸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125" name="组合 124"/>
            <p:cNvGrpSpPr/>
            <p:nvPr/>
          </p:nvGrpSpPr>
          <p:grpSpPr>
            <a:xfrm>
              <a:off x="8968942" y="295176"/>
              <a:ext cx="544010" cy="544010"/>
              <a:chOff x="9254452" y="295176"/>
              <a:chExt cx="544010" cy="544010"/>
            </a:xfrm>
          </p:grpSpPr>
          <p:sp>
            <p:nvSpPr>
              <p:cNvPr id="130" name="椭圆 129"/>
              <p:cNvSpPr/>
              <p:nvPr/>
            </p:nvSpPr>
            <p:spPr>
              <a:xfrm>
                <a:off x="925445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1" name="文本框 130"/>
              <p:cNvSpPr txBox="1"/>
              <p:nvPr/>
            </p:nvSpPr>
            <p:spPr>
              <a:xfrm>
                <a:off x="925445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笔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126" name="组合 125"/>
            <p:cNvGrpSpPr/>
            <p:nvPr/>
          </p:nvGrpSpPr>
          <p:grpSpPr>
            <a:xfrm>
              <a:off x="9522598" y="295176"/>
              <a:ext cx="544010" cy="544010"/>
              <a:chOff x="9950862" y="295176"/>
              <a:chExt cx="544010" cy="544010"/>
            </a:xfrm>
          </p:grpSpPr>
          <p:sp>
            <p:nvSpPr>
              <p:cNvPr id="128" name="椭圆 127"/>
              <p:cNvSpPr/>
              <p:nvPr/>
            </p:nvSpPr>
            <p:spPr>
              <a:xfrm>
                <a:off x="995086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9" name="文本框 128"/>
              <p:cNvSpPr txBox="1"/>
              <p:nvPr/>
            </p:nvSpPr>
            <p:spPr>
              <a:xfrm>
                <a:off x="995086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记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sp>
          <p:nvSpPr>
            <p:cNvPr id="127" name="矩形 126"/>
            <p:cNvSpPr/>
            <p:nvPr/>
          </p:nvSpPr>
          <p:spPr>
            <a:xfrm>
              <a:off x="7828735" y="843151"/>
              <a:ext cx="3304507" cy="1274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1.</a:t>
              </a:r>
              <a:r>
                <a:rPr lang="zh-CN" altLang="en-US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宋朝鼓励海外贸易，在主要港口设立市舶司加以管理。</a:t>
              </a:r>
              <a:endParaRPr lang="en-US" altLang="zh-CN" sz="1600" kern="10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2.</a:t>
              </a:r>
              <a:r>
                <a:rPr lang="zh-CN" altLang="en-US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宋朝的海外贸易发达，成为当时世界上从事海外贸易的重要国家。</a:t>
              </a:r>
              <a:endParaRPr lang="en-US" altLang="zh-CN" sz="1600" kern="10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851455" y="2129699"/>
            <a:ext cx="4455510" cy="431800"/>
            <a:chOff x="4851455" y="2129699"/>
            <a:chExt cx="4455510" cy="431800"/>
          </a:xfrm>
        </p:grpSpPr>
        <p:sp>
          <p:nvSpPr>
            <p:cNvPr id="74" name="圆角矩形 73"/>
            <p:cNvSpPr/>
            <p:nvPr/>
          </p:nvSpPr>
          <p:spPr>
            <a:xfrm>
              <a:off x="8240165" y="2129699"/>
              <a:ext cx="1066800" cy="431800"/>
            </a:xfrm>
            <a:prstGeom prst="roundRect">
              <a:avLst>
                <a:gd name="adj" fmla="val 50000"/>
              </a:avLst>
            </a:prstGeom>
            <a:solidFill>
              <a:srgbClr val="60D99E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7" name="直接箭头连接符 76"/>
            <p:cNvCxnSpPr>
              <a:stCxn id="72" idx="3"/>
              <a:endCxn id="74" idx="1"/>
            </p:cNvCxnSpPr>
            <p:nvPr/>
          </p:nvCxnSpPr>
          <p:spPr>
            <a:xfrm>
              <a:off x="5918255" y="2345599"/>
              <a:ext cx="2321910" cy="0"/>
            </a:xfrm>
            <a:prstGeom prst="straightConnector1">
              <a:avLst/>
            </a:prstGeom>
            <a:ln w="12700">
              <a:solidFill>
                <a:srgbClr val="FA738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矩形 80"/>
            <p:cNvSpPr/>
            <p:nvPr/>
          </p:nvSpPr>
          <p:spPr>
            <a:xfrm>
              <a:off x="8367139" y="2179467"/>
              <a:ext cx="8771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阿拉伯</a:t>
              </a:r>
              <a:endParaRPr lang="zh-CN" altLang="en-US"/>
            </a:p>
          </p:txBody>
        </p:sp>
        <p:grpSp>
          <p:nvGrpSpPr>
            <p:cNvPr id="82" name="组合 81"/>
            <p:cNvGrpSpPr/>
            <p:nvPr/>
          </p:nvGrpSpPr>
          <p:grpSpPr>
            <a:xfrm>
              <a:off x="4851455" y="2129699"/>
              <a:ext cx="1066800" cy="431800"/>
              <a:chOff x="4839880" y="2129699"/>
              <a:chExt cx="1066800" cy="431800"/>
            </a:xfrm>
          </p:grpSpPr>
          <p:sp>
            <p:nvSpPr>
              <p:cNvPr id="72" name="圆角矩形 71"/>
              <p:cNvSpPr/>
              <p:nvPr/>
            </p:nvSpPr>
            <p:spPr>
              <a:xfrm>
                <a:off x="4839880" y="2129699"/>
                <a:ext cx="1066800" cy="431800"/>
              </a:xfrm>
              <a:prstGeom prst="roundRect">
                <a:avLst>
                  <a:gd name="adj" fmla="val 50000"/>
                </a:avLst>
              </a:prstGeom>
              <a:solidFill>
                <a:srgbClr val="60D99E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矩形 74"/>
              <p:cNvSpPr/>
              <p:nvPr/>
            </p:nvSpPr>
            <p:spPr>
              <a:xfrm>
                <a:off x="5022391" y="2192167"/>
                <a:ext cx="80021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zh-CN" kern="0" spc="6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  <a:cs typeface="Songti SC"/>
                  </a:rPr>
                  <a:t>广州</a:t>
                </a:r>
                <a:endParaRPr lang="zh-CN" altLang="en-US" spc="600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4442104" y="2310675"/>
            <a:ext cx="388170" cy="82550"/>
            <a:chOff x="4442104" y="2310675"/>
            <a:chExt cx="388170" cy="82550"/>
          </a:xfrm>
        </p:grpSpPr>
        <p:cxnSp>
          <p:nvCxnSpPr>
            <p:cNvPr id="103" name="直接连接符 102"/>
            <p:cNvCxnSpPr/>
            <p:nvPr/>
          </p:nvCxnSpPr>
          <p:spPr>
            <a:xfrm>
              <a:off x="4442104" y="2349971"/>
              <a:ext cx="360000" cy="0"/>
            </a:xfrm>
            <a:prstGeom prst="line">
              <a:avLst/>
            </a:prstGeom>
            <a:ln w="12700">
              <a:solidFill>
                <a:srgbClr val="F0A9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椭圆 8"/>
            <p:cNvSpPr/>
            <p:nvPr/>
          </p:nvSpPr>
          <p:spPr>
            <a:xfrm>
              <a:off x="4747724" y="2310675"/>
              <a:ext cx="82550" cy="82550"/>
            </a:xfrm>
            <a:prstGeom prst="ellipse">
              <a:avLst/>
            </a:prstGeom>
            <a:solidFill>
              <a:srgbClr val="ED9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449277" y="3860162"/>
            <a:ext cx="378718" cy="1085708"/>
            <a:chOff x="4449277" y="3860162"/>
            <a:chExt cx="378718" cy="1085708"/>
          </a:xfrm>
        </p:grpSpPr>
        <p:cxnSp>
          <p:nvCxnSpPr>
            <p:cNvPr id="100" name="直接连接符 99"/>
            <p:cNvCxnSpPr/>
            <p:nvPr/>
          </p:nvCxnSpPr>
          <p:spPr>
            <a:xfrm>
              <a:off x="4622476" y="3900097"/>
              <a:ext cx="173199" cy="0"/>
            </a:xfrm>
            <a:prstGeom prst="line">
              <a:avLst/>
            </a:prstGeom>
            <a:ln w="12700">
              <a:solidFill>
                <a:srgbClr val="F0A9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组合 17"/>
            <p:cNvGrpSpPr/>
            <p:nvPr/>
          </p:nvGrpSpPr>
          <p:grpSpPr>
            <a:xfrm>
              <a:off x="4449277" y="3860162"/>
              <a:ext cx="378718" cy="1085708"/>
              <a:chOff x="4449277" y="3860162"/>
              <a:chExt cx="378718" cy="1085708"/>
            </a:xfrm>
          </p:grpSpPr>
          <p:cxnSp>
            <p:nvCxnSpPr>
              <p:cNvPr id="99" name="直接连接符 98"/>
              <p:cNvCxnSpPr/>
              <p:nvPr/>
            </p:nvCxnSpPr>
            <p:spPr>
              <a:xfrm flipH="1">
                <a:off x="4622476" y="3900097"/>
                <a:ext cx="0" cy="1045773"/>
              </a:xfrm>
              <a:prstGeom prst="line">
                <a:avLst/>
              </a:prstGeom>
              <a:ln w="12700">
                <a:solidFill>
                  <a:srgbClr val="F0A92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直接连接符 101"/>
              <p:cNvCxnSpPr/>
              <p:nvPr/>
            </p:nvCxnSpPr>
            <p:spPr>
              <a:xfrm>
                <a:off x="4449277" y="4938727"/>
                <a:ext cx="173199" cy="0"/>
              </a:xfrm>
              <a:prstGeom prst="line">
                <a:avLst/>
              </a:prstGeom>
              <a:ln w="12700">
                <a:solidFill>
                  <a:srgbClr val="F0A92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4" name="椭圆 103"/>
              <p:cNvSpPr/>
              <p:nvPr/>
            </p:nvSpPr>
            <p:spPr>
              <a:xfrm>
                <a:off x="4745445" y="3860162"/>
                <a:ext cx="82550" cy="82550"/>
              </a:xfrm>
              <a:prstGeom prst="ellipse">
                <a:avLst/>
              </a:prstGeom>
              <a:solidFill>
                <a:srgbClr val="ED9D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4622476" y="4895364"/>
            <a:ext cx="203636" cy="82550"/>
            <a:chOff x="4622476" y="4895364"/>
            <a:chExt cx="203636" cy="82550"/>
          </a:xfrm>
        </p:grpSpPr>
        <p:cxnSp>
          <p:nvCxnSpPr>
            <p:cNvPr id="101" name="直接连接符 100"/>
            <p:cNvCxnSpPr/>
            <p:nvPr/>
          </p:nvCxnSpPr>
          <p:spPr>
            <a:xfrm>
              <a:off x="4622476" y="4938727"/>
              <a:ext cx="173199" cy="0"/>
            </a:xfrm>
            <a:prstGeom prst="line">
              <a:avLst/>
            </a:prstGeom>
            <a:ln w="12700">
              <a:solidFill>
                <a:srgbClr val="F0A9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椭圆 104"/>
            <p:cNvSpPr/>
            <p:nvPr/>
          </p:nvSpPr>
          <p:spPr>
            <a:xfrm>
              <a:off x="4743562" y="4895364"/>
              <a:ext cx="82550" cy="82550"/>
            </a:xfrm>
            <a:prstGeom prst="ellipse">
              <a:avLst/>
            </a:prstGeom>
            <a:solidFill>
              <a:srgbClr val="ED9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857287" y="1812199"/>
            <a:ext cx="461665" cy="1066800"/>
            <a:chOff x="6857287" y="1812199"/>
            <a:chExt cx="461665" cy="1066800"/>
          </a:xfrm>
        </p:grpSpPr>
        <p:sp>
          <p:nvSpPr>
            <p:cNvPr id="73" name="圆角矩形 72"/>
            <p:cNvSpPr/>
            <p:nvPr/>
          </p:nvSpPr>
          <p:spPr>
            <a:xfrm rot="5400000">
              <a:off x="6545810" y="2129699"/>
              <a:ext cx="1066800" cy="431800"/>
            </a:xfrm>
            <a:prstGeom prst="roundRect">
              <a:avLst>
                <a:gd name="adj" fmla="val 50000"/>
              </a:avLst>
            </a:prstGeom>
            <a:solidFill>
              <a:srgbClr val="F7C36E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矩形 77"/>
            <p:cNvSpPr/>
            <p:nvPr/>
          </p:nvSpPr>
          <p:spPr>
            <a:xfrm>
              <a:off x="6857287" y="2049034"/>
              <a:ext cx="461665" cy="707886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r>
                <a:rPr lang="zh-CN" altLang="zh-CN" kern="0" spc="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越南</a:t>
              </a:r>
              <a:endParaRPr lang="zh-CN" altLang="en-US" spc="600"/>
            </a:p>
          </p:txBody>
        </p:sp>
      </p:grpSp>
    </p:spTree>
    <p:extLst>
      <p:ext uri="{BB962C8B-B14F-4D97-AF65-F5344CB8AC3E}">
        <p14:creationId xmlns:p14="http://schemas.microsoft.com/office/powerpoint/2010/main" val="41445694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380" y="1940492"/>
            <a:ext cx="4267808" cy="3105538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cxnSp>
        <p:nvCxnSpPr>
          <p:cNvPr id="27" name="直接箭头连接符 26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2612074" y="5922043"/>
            <a:ext cx="495300" cy="388476"/>
            <a:chOff x="3685838" y="5956763"/>
            <a:chExt cx="495300" cy="388476"/>
          </a:xfrm>
        </p:grpSpPr>
        <p:sp>
          <p:nvSpPr>
            <p:cNvPr id="32" name="椭圆 31"/>
            <p:cNvSpPr/>
            <p:nvPr/>
          </p:nvSpPr>
          <p:spPr>
            <a:xfrm>
              <a:off x="3738172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6858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259377" y="5922043"/>
            <a:ext cx="495300" cy="388476"/>
            <a:chOff x="5118388" y="5956763"/>
            <a:chExt cx="495300" cy="388476"/>
          </a:xfrm>
        </p:grpSpPr>
        <p:sp>
          <p:nvSpPr>
            <p:cNvPr id="35" name="椭圆 34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906680" y="5919913"/>
            <a:ext cx="495300" cy="388476"/>
            <a:chOff x="5906680" y="5919913"/>
            <a:chExt cx="495300" cy="388476"/>
          </a:xfrm>
        </p:grpSpPr>
        <p:sp>
          <p:nvSpPr>
            <p:cNvPr id="103" name="椭圆 102"/>
            <p:cNvSpPr/>
            <p:nvPr/>
          </p:nvSpPr>
          <p:spPr>
            <a:xfrm>
              <a:off x="5957464" y="591991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5906680" y="5939057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496485" y="5814485"/>
            <a:ext cx="603592" cy="603592"/>
            <a:chOff x="7496485" y="5814485"/>
            <a:chExt cx="603592" cy="603592"/>
          </a:xfrm>
        </p:grpSpPr>
        <p:sp>
          <p:nvSpPr>
            <p:cNvPr id="76" name="椭圆 75"/>
            <p:cNvSpPr/>
            <p:nvPr/>
          </p:nvSpPr>
          <p:spPr>
            <a:xfrm>
              <a:off x="7496485" y="5814485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7553983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201286" y="5922043"/>
            <a:ext cx="495300" cy="388476"/>
            <a:chOff x="9416038" y="5956763"/>
            <a:chExt cx="495300" cy="388476"/>
          </a:xfrm>
        </p:grpSpPr>
        <p:sp>
          <p:nvSpPr>
            <p:cNvPr id="44" name="椭圆 43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47" name="椭圆 46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10625" y="5922043"/>
            <a:ext cx="495300" cy="388476"/>
            <a:chOff x="910625" y="5922043"/>
            <a:chExt cx="495300" cy="388476"/>
          </a:xfrm>
        </p:grpSpPr>
        <p:sp>
          <p:nvSpPr>
            <p:cNvPr id="52" name="椭圆 51"/>
            <p:cNvSpPr/>
            <p:nvPr/>
          </p:nvSpPr>
          <p:spPr>
            <a:xfrm>
              <a:off x="968156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910625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元</a:t>
            </a:r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pic>
        <p:nvPicPr>
          <p:cNvPr id="106" name="图片 10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15" t="9509" r="22463" b="40868"/>
          <a:stretch>
            <a:fillRect/>
          </a:stretch>
        </p:blipFill>
        <p:spPr>
          <a:xfrm>
            <a:off x="-1228382" y="3319256"/>
            <a:ext cx="1213465" cy="1213465"/>
          </a:xfrm>
          <a:custGeom>
            <a:gdLst>
              <a:gd name="connsiteX0" fmla="*/ 1034160 w 2068320"/>
              <a:gd name="connsiteY0" fmla="*/ 0 h 2068320"/>
              <a:gd name="connsiteX1" fmla="*/ 2068320 w 2068320"/>
              <a:gd name="connsiteY1" fmla="*/ 1034160 h 2068320"/>
              <a:gd name="connsiteX2" fmla="*/ 1034160 w 2068320"/>
              <a:gd name="connsiteY2" fmla="*/ 2068320 h 2068320"/>
              <a:gd name="connsiteX3" fmla="*/ 0 w 2068320"/>
              <a:gd name="connsiteY3" fmla="*/ 1034160 h 2068320"/>
              <a:gd name="connsiteX4" fmla="*/ 1034160 w 2068320"/>
              <a:gd name="connsiteY4" fmla="*/ 0 h 206832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8320" h="2068320">
                <a:moveTo>
                  <a:pt x="1034160" y="0"/>
                </a:moveTo>
                <a:cubicBezTo>
                  <a:pt x="1605311" y="0"/>
                  <a:pt x="2068320" y="463009"/>
                  <a:pt x="2068320" y="1034160"/>
                </a:cubicBezTo>
                <a:cubicBezTo>
                  <a:pt x="2068320" y="1605311"/>
                  <a:pt x="1605311" y="2068320"/>
                  <a:pt x="1034160" y="2068320"/>
                </a:cubicBezTo>
                <a:cubicBezTo>
                  <a:pt x="463009" y="2068320"/>
                  <a:pt x="0" y="1605311"/>
                  <a:pt x="0" y="1034160"/>
                </a:cubicBezTo>
                <a:cubicBezTo>
                  <a:pt x="0" y="463009"/>
                  <a:pt x="463009" y="0"/>
                  <a:pt x="1034160" y="0"/>
                </a:cubicBezTo>
                <a:close/>
              </a:path>
            </a:pathLst>
          </a:custGeom>
        </p:spPr>
      </p:pic>
      <p:sp>
        <p:nvSpPr>
          <p:cNvPr id="7" name="矩形 6"/>
          <p:cNvSpPr/>
          <p:nvPr/>
        </p:nvSpPr>
        <p:spPr>
          <a:xfrm>
            <a:off x="6401980" y="2848555"/>
            <a:ext cx="43690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zh-CN" altLang="zh-CN" sz="16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马可波罗来华</a:t>
            </a:r>
            <a:r>
              <a:rPr lang="zh-CN" altLang="zh-CN" sz="16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，</a:t>
            </a:r>
            <a:r>
              <a:rPr lang="zh-CN" altLang="en-US" sz="16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他创作的的</a:t>
            </a:r>
            <a:r>
              <a:rPr lang="zh-CN" altLang="zh-CN" sz="16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《马可波罗游记》</a:t>
            </a:r>
            <a:r>
              <a:rPr lang="zh-CN" altLang="zh-CN" sz="1600" ker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Songti SC"/>
              </a:rPr>
              <a:t>促进了新航路的开辟。</a:t>
            </a:r>
            <a:endParaRPr lang="zh-CN" altLang="zh-CN" sz="1600" kern="100">
              <a:solidFill>
                <a:schemeClr val="tx1">
                  <a:lumMod val="75000"/>
                  <a:lumOff val="25000"/>
                </a:schemeClr>
              </a:solidFill>
              <a:effectLst/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5264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235 -0.03726 C -0.15235 -0.00231 -0.08854 0.02477 -0.01081 0.02477 C 0.06914 0.02477 0.1332 -0.00231 0.1332 -0.03726 C 0.1332 -0.07222 0.19713 -0.0993 0.27708 -0.0993 C 0.35482 -0.0993 0.41888 -0.07222 0.41888 -0.03726" pathEditMode="relative" rAng="0" ptsTypes="AAAAA">
                                      <p:cBhvr>
                                        <p:cTn id="6" dur="1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5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cxnSp>
        <p:nvCxnSpPr>
          <p:cNvPr id="27" name="直接箭头连接符 26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2612074" y="5922043"/>
            <a:ext cx="495300" cy="388476"/>
            <a:chOff x="3685838" y="5956763"/>
            <a:chExt cx="495300" cy="388476"/>
          </a:xfrm>
        </p:grpSpPr>
        <p:sp>
          <p:nvSpPr>
            <p:cNvPr id="32" name="椭圆 31"/>
            <p:cNvSpPr/>
            <p:nvPr/>
          </p:nvSpPr>
          <p:spPr>
            <a:xfrm>
              <a:off x="3738172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6858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259377" y="5922043"/>
            <a:ext cx="495300" cy="388476"/>
            <a:chOff x="5118388" y="5956763"/>
            <a:chExt cx="495300" cy="388476"/>
          </a:xfrm>
        </p:grpSpPr>
        <p:sp>
          <p:nvSpPr>
            <p:cNvPr id="35" name="椭圆 34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906680" y="5919913"/>
            <a:ext cx="495300" cy="388476"/>
            <a:chOff x="5906680" y="5919913"/>
            <a:chExt cx="495300" cy="388476"/>
          </a:xfrm>
        </p:grpSpPr>
        <p:sp>
          <p:nvSpPr>
            <p:cNvPr id="103" name="椭圆 102"/>
            <p:cNvSpPr/>
            <p:nvPr/>
          </p:nvSpPr>
          <p:spPr>
            <a:xfrm>
              <a:off x="5957464" y="591991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5906680" y="5939057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9154689" y="5814485"/>
            <a:ext cx="603592" cy="603592"/>
            <a:chOff x="9154689" y="5814485"/>
            <a:chExt cx="603592" cy="603592"/>
          </a:xfrm>
        </p:grpSpPr>
        <p:sp>
          <p:nvSpPr>
            <p:cNvPr id="38" name="椭圆 37"/>
            <p:cNvSpPr/>
            <p:nvPr/>
          </p:nvSpPr>
          <p:spPr>
            <a:xfrm>
              <a:off x="9154689" y="5814485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9201286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0848590" y="5922043"/>
            <a:ext cx="495300" cy="388476"/>
            <a:chOff x="10848590" y="5956763"/>
            <a:chExt cx="495300" cy="388476"/>
          </a:xfrm>
        </p:grpSpPr>
        <p:sp>
          <p:nvSpPr>
            <p:cNvPr id="47" name="椭圆 46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10625" y="5922043"/>
            <a:ext cx="495300" cy="388476"/>
            <a:chOff x="910625" y="5922043"/>
            <a:chExt cx="495300" cy="388476"/>
          </a:xfrm>
        </p:grpSpPr>
        <p:sp>
          <p:nvSpPr>
            <p:cNvPr id="52" name="椭圆 51"/>
            <p:cNvSpPr/>
            <p:nvPr/>
          </p:nvSpPr>
          <p:spPr>
            <a:xfrm>
              <a:off x="968156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910625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明朝时期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7553983" y="5922043"/>
            <a:ext cx="495300" cy="388476"/>
            <a:chOff x="7983488" y="5956763"/>
            <a:chExt cx="495300" cy="388476"/>
          </a:xfrm>
        </p:grpSpPr>
        <p:sp>
          <p:nvSpPr>
            <p:cNvPr id="41" name="椭圆 40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562478" y="2081551"/>
            <a:ext cx="5223963" cy="594480"/>
            <a:chOff x="3562478" y="2081551"/>
            <a:chExt cx="5223963" cy="594480"/>
          </a:xfrm>
        </p:grpSpPr>
        <p:grpSp>
          <p:nvGrpSpPr>
            <p:cNvPr id="5" name="组合 4"/>
            <p:cNvGrpSpPr/>
            <p:nvPr/>
          </p:nvGrpSpPr>
          <p:grpSpPr>
            <a:xfrm>
              <a:off x="3562478" y="2081551"/>
              <a:ext cx="1945692" cy="594480"/>
              <a:chOff x="3562478" y="2081551"/>
              <a:chExt cx="1945692" cy="594480"/>
            </a:xfrm>
          </p:grpSpPr>
          <p:sp>
            <p:nvSpPr>
              <p:cNvPr id="9" name="圆角矩形 8"/>
              <p:cNvSpPr/>
              <p:nvPr/>
            </p:nvSpPr>
            <p:spPr>
              <a:xfrm>
                <a:off x="3562478" y="2081551"/>
                <a:ext cx="1945692" cy="594480"/>
              </a:xfrm>
              <a:prstGeom prst="roundRect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3767601" y="2219525"/>
                <a:ext cx="174056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明前期：开放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6828787" y="2081551"/>
              <a:ext cx="1957654" cy="594480"/>
              <a:chOff x="6828787" y="2081551"/>
              <a:chExt cx="1957654" cy="594480"/>
            </a:xfrm>
          </p:grpSpPr>
          <p:sp>
            <p:nvSpPr>
              <p:cNvPr id="50" name="圆角矩形 49"/>
              <p:cNvSpPr/>
              <p:nvPr/>
            </p:nvSpPr>
            <p:spPr>
              <a:xfrm>
                <a:off x="6828787" y="2081551"/>
                <a:ext cx="1945692" cy="594480"/>
              </a:xfrm>
              <a:prstGeom prst="roundRect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文本框 53"/>
              <p:cNvSpPr txBox="1"/>
              <p:nvPr/>
            </p:nvSpPr>
            <p:spPr>
              <a:xfrm>
                <a:off x="7045872" y="2219525"/>
                <a:ext cx="174056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明后期：封闭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  <p:sp>
          <p:nvSpPr>
            <p:cNvPr id="12" name="右箭头 11"/>
            <p:cNvSpPr/>
            <p:nvPr/>
          </p:nvSpPr>
          <p:spPr>
            <a:xfrm>
              <a:off x="5738693" y="2299158"/>
              <a:ext cx="863600" cy="210066"/>
            </a:xfrm>
            <a:prstGeom prst="rightArrow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307681" y="2765242"/>
            <a:ext cx="2455286" cy="2202115"/>
            <a:chOff x="3307681" y="2765242"/>
            <a:chExt cx="2455286" cy="2202115"/>
          </a:xfrm>
        </p:grpSpPr>
        <p:sp>
          <p:nvSpPr>
            <p:cNvPr id="8" name="矩形 7"/>
            <p:cNvSpPr/>
            <p:nvPr/>
          </p:nvSpPr>
          <p:spPr>
            <a:xfrm>
              <a:off x="3455000" y="3268127"/>
              <a:ext cx="2250470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1405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—</a:t>
              </a:r>
              <a:r>
                <a:rPr lang="en-US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1433</a:t>
              </a: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年，郑和奉明成祖的命令，七下西洋，创造了古代航海史的壮举</a:t>
              </a:r>
              <a:r>
                <a:rPr lang="zh-CN" altLang="zh-CN" sz="1600" kern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。</a:t>
              </a:r>
              <a:endParaRPr lang="zh-CN" altLang="zh-CN" sz="1600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flipV="1">
              <a:off x="4382689" y="2765242"/>
              <a:ext cx="247992" cy="228600"/>
            </a:xfrm>
            <a:prstGeom prst="triangle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圆角矩形 13"/>
            <p:cNvSpPr/>
            <p:nvPr/>
          </p:nvSpPr>
          <p:spPr>
            <a:xfrm>
              <a:off x="3307681" y="3138557"/>
              <a:ext cx="2455286" cy="1828800"/>
            </a:xfrm>
            <a:prstGeom prst="roundRect">
              <a:avLst>
                <a:gd name="adj" fmla="val 9028"/>
              </a:avLst>
            </a:prstGeom>
            <a:noFill/>
            <a:ln>
              <a:solidFill>
                <a:srgbClr val="F0A9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590773" y="2765242"/>
            <a:ext cx="2563916" cy="2202115"/>
            <a:chOff x="6590773" y="2765242"/>
            <a:chExt cx="2563916" cy="2202115"/>
          </a:xfrm>
        </p:grpSpPr>
        <p:grpSp>
          <p:nvGrpSpPr>
            <p:cNvPr id="18" name="组合 17"/>
            <p:cNvGrpSpPr/>
            <p:nvPr/>
          </p:nvGrpSpPr>
          <p:grpSpPr>
            <a:xfrm>
              <a:off x="6590773" y="2765242"/>
              <a:ext cx="2455286" cy="2202115"/>
              <a:chOff x="6590773" y="2765242"/>
              <a:chExt cx="2455286" cy="2202115"/>
            </a:xfrm>
          </p:grpSpPr>
          <p:sp>
            <p:nvSpPr>
              <p:cNvPr id="55" name="等腰三角形 54"/>
              <p:cNvSpPr/>
              <p:nvPr/>
            </p:nvSpPr>
            <p:spPr>
              <a:xfrm flipV="1">
                <a:off x="7677637" y="2765242"/>
                <a:ext cx="247992" cy="228600"/>
              </a:xfrm>
              <a:prstGeom prst="triangle">
                <a:avLst/>
              </a:prstGeom>
              <a:solidFill>
                <a:srgbClr val="F0A9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圆角矩形 55"/>
              <p:cNvSpPr/>
              <p:nvPr/>
            </p:nvSpPr>
            <p:spPr>
              <a:xfrm>
                <a:off x="6590773" y="3138557"/>
                <a:ext cx="2455286" cy="1828800"/>
              </a:xfrm>
              <a:prstGeom prst="roundRect">
                <a:avLst>
                  <a:gd name="adj" fmla="val 9028"/>
                </a:avLst>
              </a:prstGeom>
              <a:noFill/>
              <a:ln>
                <a:solidFill>
                  <a:srgbClr val="F0A9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5" name="矩形 14"/>
            <p:cNvSpPr/>
            <p:nvPr/>
          </p:nvSpPr>
          <p:spPr>
            <a:xfrm>
              <a:off x="6772270" y="3824950"/>
              <a:ext cx="238241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6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Songti SC"/>
                </a:rPr>
                <a:t>明后期实行海禁政策。</a:t>
              </a:r>
              <a:endParaRPr lang="zh-CN" altLang="zh-CN" sz="1600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20469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cxnSp>
        <p:nvCxnSpPr>
          <p:cNvPr id="27" name="直接箭头连接符 26"/>
          <p:cNvCxnSpPr/>
          <p:nvPr/>
        </p:nvCxnSpPr>
        <p:spPr>
          <a:xfrm rot="16200000" flipH="1">
            <a:off x="6087084" y="14277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2612074" y="5922043"/>
            <a:ext cx="495300" cy="388476"/>
            <a:chOff x="3685838" y="5956763"/>
            <a:chExt cx="495300" cy="388476"/>
          </a:xfrm>
        </p:grpSpPr>
        <p:sp>
          <p:nvSpPr>
            <p:cNvPr id="32" name="椭圆 31"/>
            <p:cNvSpPr/>
            <p:nvPr/>
          </p:nvSpPr>
          <p:spPr>
            <a:xfrm>
              <a:off x="3738172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6858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259377" y="5922043"/>
            <a:ext cx="495300" cy="388476"/>
            <a:chOff x="5118388" y="5956763"/>
            <a:chExt cx="495300" cy="388476"/>
          </a:xfrm>
        </p:grpSpPr>
        <p:sp>
          <p:nvSpPr>
            <p:cNvPr id="35" name="椭圆 34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906680" y="5919913"/>
            <a:ext cx="495300" cy="388476"/>
            <a:chOff x="5906680" y="5919913"/>
            <a:chExt cx="495300" cy="388476"/>
          </a:xfrm>
        </p:grpSpPr>
        <p:sp>
          <p:nvSpPr>
            <p:cNvPr id="103" name="椭圆 102"/>
            <p:cNvSpPr/>
            <p:nvPr/>
          </p:nvSpPr>
          <p:spPr>
            <a:xfrm>
              <a:off x="5957464" y="591991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5906680" y="5939057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10625" y="5922043"/>
            <a:ext cx="495300" cy="388476"/>
            <a:chOff x="910625" y="5922043"/>
            <a:chExt cx="495300" cy="388476"/>
          </a:xfrm>
        </p:grpSpPr>
        <p:sp>
          <p:nvSpPr>
            <p:cNvPr id="52" name="椭圆 51"/>
            <p:cNvSpPr/>
            <p:nvPr/>
          </p:nvSpPr>
          <p:spPr>
            <a:xfrm>
              <a:off x="968156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910625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4906257" y="735491"/>
            <a:ext cx="2452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清朝时期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7553983" y="5922043"/>
            <a:ext cx="495300" cy="388476"/>
            <a:chOff x="7983488" y="5956763"/>
            <a:chExt cx="495300" cy="388476"/>
          </a:xfrm>
        </p:grpSpPr>
        <p:sp>
          <p:nvSpPr>
            <p:cNvPr id="41" name="椭圆 40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0797322" y="5822761"/>
            <a:ext cx="603592" cy="603592"/>
            <a:chOff x="10797322" y="5822761"/>
            <a:chExt cx="603592" cy="603592"/>
          </a:xfrm>
        </p:grpSpPr>
        <p:sp>
          <p:nvSpPr>
            <p:cNvPr id="43" name="椭圆 42"/>
            <p:cNvSpPr/>
            <p:nvPr/>
          </p:nvSpPr>
          <p:spPr>
            <a:xfrm>
              <a:off x="10797322" y="5822761"/>
              <a:ext cx="603592" cy="603592"/>
            </a:xfrm>
            <a:prstGeom prst="ellipse">
              <a:avLst/>
            </a:prstGeom>
            <a:solidFill>
              <a:srgbClr val="60D9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0848590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9201286" y="5922043"/>
            <a:ext cx="495300" cy="388476"/>
            <a:chOff x="9416038" y="5956763"/>
            <a:chExt cx="495300" cy="388476"/>
          </a:xfrm>
        </p:grpSpPr>
        <p:sp>
          <p:nvSpPr>
            <p:cNvPr id="54" name="椭圆 53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cxnSp>
        <p:nvCxnSpPr>
          <p:cNvPr id="11" name="直接箭头连接符 10"/>
          <p:cNvCxnSpPr/>
          <p:nvPr/>
        </p:nvCxnSpPr>
        <p:spPr>
          <a:xfrm flipH="1">
            <a:off x="7608003" y="2797733"/>
            <a:ext cx="0" cy="756000"/>
          </a:xfrm>
          <a:prstGeom prst="straightConnector1">
            <a:avLst/>
          </a:prstGeom>
          <a:ln>
            <a:solidFill>
              <a:srgbClr val="F0A92C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>
            <a:off x="3582625" y="2921000"/>
            <a:ext cx="3628458" cy="1003300"/>
          </a:xfrm>
          <a:prstGeom prst="straightConnector1">
            <a:avLst/>
          </a:prstGeom>
          <a:ln>
            <a:solidFill>
              <a:srgbClr val="F0A92C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7265625" y="3619500"/>
            <a:ext cx="685800" cy="685800"/>
            <a:chOff x="7265625" y="3619500"/>
            <a:chExt cx="685800" cy="685800"/>
          </a:xfrm>
        </p:grpSpPr>
        <p:sp>
          <p:nvSpPr>
            <p:cNvPr id="5" name="椭圆 4"/>
            <p:cNvSpPr/>
            <p:nvPr/>
          </p:nvSpPr>
          <p:spPr>
            <a:xfrm>
              <a:off x="7265625" y="3619500"/>
              <a:ext cx="685800" cy="685800"/>
            </a:xfrm>
            <a:prstGeom prst="ellipse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304860" y="3795015"/>
              <a:ext cx="59202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中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265625" y="2080183"/>
            <a:ext cx="685800" cy="685800"/>
            <a:chOff x="7265625" y="2080183"/>
            <a:chExt cx="685800" cy="685800"/>
          </a:xfrm>
        </p:grpSpPr>
        <p:sp>
          <p:nvSpPr>
            <p:cNvPr id="56" name="椭圆 55"/>
            <p:cNvSpPr/>
            <p:nvPr/>
          </p:nvSpPr>
          <p:spPr>
            <a:xfrm>
              <a:off x="7265625" y="2080183"/>
              <a:ext cx="685800" cy="685800"/>
            </a:xfrm>
            <a:prstGeom prst="ellipse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7304860" y="2261614"/>
              <a:ext cx="59202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俄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896825" y="2423083"/>
            <a:ext cx="685800" cy="685800"/>
            <a:chOff x="2896825" y="2423083"/>
            <a:chExt cx="685800" cy="685800"/>
          </a:xfrm>
        </p:grpSpPr>
        <p:sp>
          <p:nvSpPr>
            <p:cNvPr id="57" name="椭圆 56"/>
            <p:cNvSpPr/>
            <p:nvPr/>
          </p:nvSpPr>
          <p:spPr>
            <a:xfrm>
              <a:off x="2896825" y="2423083"/>
              <a:ext cx="685800" cy="685800"/>
            </a:xfrm>
            <a:prstGeom prst="ellipse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2947625" y="2594017"/>
              <a:ext cx="59202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英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174278" y="2564146"/>
            <a:ext cx="3123295" cy="1436349"/>
            <a:chOff x="8174278" y="2564146"/>
            <a:chExt cx="3123295" cy="1436349"/>
          </a:xfrm>
        </p:grpSpPr>
        <p:sp>
          <p:nvSpPr>
            <p:cNvPr id="15" name="圆角矩形标注 14"/>
            <p:cNvSpPr/>
            <p:nvPr/>
          </p:nvSpPr>
          <p:spPr>
            <a:xfrm>
              <a:off x="8174278" y="2564146"/>
              <a:ext cx="3123295" cy="1436349"/>
            </a:xfrm>
            <a:prstGeom prst="wedgeRoundRectCallout">
              <a:avLst>
                <a:gd name="adj1" fmla="val -60807"/>
                <a:gd name="adj2" fmla="val -7392"/>
                <a:gd name="adj3" fmla="val 16667"/>
              </a:avLst>
            </a:prstGeom>
            <a:solidFill>
              <a:srgbClr val="FFEED8"/>
            </a:solidFill>
            <a:ln>
              <a:solidFill>
                <a:srgbClr val="FA7384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8293803" y="2612906"/>
              <a:ext cx="3003770" cy="13388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中俄</a:t>
              </a:r>
              <a:r>
                <a:rPr lang="zh-CN" altLang="zh-CN" smtClean="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关系</a:t>
              </a:r>
              <a:endParaRPr lang="en-US" altLang="zh-CN" smtClean="0">
                <a:solidFill>
                  <a:srgbClr val="FA738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zh-CN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康熙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时期，中俄就双方边界订立《尼布楚条约》。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678078" y="3380632"/>
            <a:ext cx="3689569" cy="1985159"/>
            <a:chOff x="1678078" y="3380632"/>
            <a:chExt cx="3689569" cy="1985159"/>
          </a:xfrm>
        </p:grpSpPr>
        <p:sp>
          <p:nvSpPr>
            <p:cNvPr id="60" name="圆角矩形标注 59"/>
            <p:cNvSpPr/>
            <p:nvPr/>
          </p:nvSpPr>
          <p:spPr>
            <a:xfrm>
              <a:off x="1678078" y="3446172"/>
              <a:ext cx="3689569" cy="1854483"/>
            </a:xfrm>
            <a:prstGeom prst="wedgeRoundRectCallout">
              <a:avLst>
                <a:gd name="adj1" fmla="val 60356"/>
                <a:gd name="adj2" fmla="val -37829"/>
                <a:gd name="adj3" fmla="val 16667"/>
              </a:avLst>
            </a:prstGeom>
            <a:solidFill>
              <a:srgbClr val="FFEED8"/>
            </a:solidFill>
            <a:ln>
              <a:solidFill>
                <a:srgbClr val="FA7384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1797603" y="3380632"/>
              <a:ext cx="3570044" cy="19851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mtClean="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中</a:t>
              </a:r>
              <a:r>
                <a:rPr lang="zh-CN" altLang="en-US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英</a:t>
              </a:r>
              <a:r>
                <a:rPr lang="zh-CN" altLang="zh-CN" smtClean="0">
                  <a:solidFill>
                    <a:srgbClr val="FA7384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关系</a:t>
              </a:r>
              <a:endParaRPr lang="en-US" altLang="zh-CN" smtClean="0">
                <a:solidFill>
                  <a:srgbClr val="FA7384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18</a:t>
              </a: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世纪，英国马戛尔尼使团来到中国，试图打开中国市场</a:t>
              </a:r>
              <a:r>
                <a:rPr lang="zh-CN" altLang="zh-CN" sz="16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。</a:t>
              </a:r>
              <a:endParaRPr lang="en-US" altLang="zh-CN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zh-CN" sz="16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清朝政府拒绝</a:t>
              </a:r>
              <a:r>
                <a:rPr lang="zh-CN" altLang="zh-CN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了英国使团的请求，关上了对英交往的</a:t>
              </a:r>
              <a:r>
                <a:rPr lang="zh-CN" altLang="zh-CN" sz="16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大门。</a:t>
              </a:r>
              <a:endParaRPr lang="zh-CN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275987" y="3900648"/>
            <a:ext cx="3366626" cy="1875947"/>
            <a:chOff x="7766616" y="295176"/>
            <a:chExt cx="3366626" cy="1875947"/>
          </a:xfrm>
        </p:grpSpPr>
        <p:sp>
          <p:nvSpPr>
            <p:cNvPr id="46" name="圆角矩形 45"/>
            <p:cNvSpPr/>
            <p:nvPr/>
          </p:nvSpPr>
          <p:spPr>
            <a:xfrm>
              <a:off x="7766616" y="636633"/>
              <a:ext cx="3366626" cy="1534490"/>
            </a:xfrm>
            <a:prstGeom prst="roundRect">
              <a:avLst>
                <a:gd name="adj" fmla="val 11156"/>
              </a:avLst>
            </a:prstGeom>
            <a:solidFill>
              <a:srgbClr val="ED83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7861632" y="295176"/>
              <a:ext cx="544010" cy="544010"/>
              <a:chOff x="7861632" y="295176"/>
              <a:chExt cx="544010" cy="544010"/>
            </a:xfrm>
          </p:grpSpPr>
          <p:sp>
            <p:nvSpPr>
              <p:cNvPr id="71" name="椭圆 70"/>
              <p:cNvSpPr/>
              <p:nvPr/>
            </p:nvSpPr>
            <p:spPr>
              <a:xfrm>
                <a:off x="786163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文本框 71"/>
              <p:cNvSpPr txBox="1"/>
              <p:nvPr/>
            </p:nvSpPr>
            <p:spPr>
              <a:xfrm>
                <a:off x="786163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学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415287" y="295176"/>
              <a:ext cx="544010" cy="544010"/>
              <a:chOff x="8558042" y="295176"/>
              <a:chExt cx="544010" cy="544010"/>
            </a:xfrm>
          </p:grpSpPr>
          <p:sp>
            <p:nvSpPr>
              <p:cNvPr id="69" name="椭圆 68"/>
              <p:cNvSpPr/>
              <p:nvPr/>
            </p:nvSpPr>
            <p:spPr>
              <a:xfrm>
                <a:off x="855804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855804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霸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62" name="组合 61"/>
            <p:cNvGrpSpPr/>
            <p:nvPr/>
          </p:nvGrpSpPr>
          <p:grpSpPr>
            <a:xfrm>
              <a:off x="8968942" y="295176"/>
              <a:ext cx="544010" cy="544010"/>
              <a:chOff x="9254452" y="295176"/>
              <a:chExt cx="544010" cy="544010"/>
            </a:xfrm>
          </p:grpSpPr>
          <p:sp>
            <p:nvSpPr>
              <p:cNvPr id="67" name="椭圆 66"/>
              <p:cNvSpPr/>
              <p:nvPr/>
            </p:nvSpPr>
            <p:spPr>
              <a:xfrm>
                <a:off x="925445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925445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笔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63" name="组合 62"/>
            <p:cNvGrpSpPr/>
            <p:nvPr/>
          </p:nvGrpSpPr>
          <p:grpSpPr>
            <a:xfrm>
              <a:off x="9522598" y="295176"/>
              <a:ext cx="544010" cy="544010"/>
              <a:chOff x="9950862" y="295176"/>
              <a:chExt cx="544010" cy="544010"/>
            </a:xfrm>
          </p:grpSpPr>
          <p:sp>
            <p:nvSpPr>
              <p:cNvPr id="65" name="椭圆 64"/>
              <p:cNvSpPr/>
              <p:nvPr/>
            </p:nvSpPr>
            <p:spPr>
              <a:xfrm>
                <a:off x="9950862" y="295176"/>
                <a:ext cx="544010" cy="544010"/>
              </a:xfrm>
              <a:prstGeom prst="ellipse">
                <a:avLst/>
              </a:prstGeom>
              <a:solidFill>
                <a:srgbClr val="EA6E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9950862" y="405665"/>
                <a:ext cx="5440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mtClean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记</a:t>
                </a:r>
                <a:endParaRPr lang="zh-CN" altLang="en-US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sp>
          <p:nvSpPr>
            <p:cNvPr id="64" name="矩形 63"/>
            <p:cNvSpPr/>
            <p:nvPr/>
          </p:nvSpPr>
          <p:spPr>
            <a:xfrm>
              <a:off x="7828735" y="843151"/>
              <a:ext cx="3304507" cy="1274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1.</a:t>
              </a:r>
              <a:r>
                <a:rPr lang="zh-CN" altLang="en-US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明清前期实行对外开放，海上贸易繁华，对外政策比较强硬。</a:t>
              </a:r>
              <a:endParaRPr lang="en-US" altLang="zh-CN" sz="1600" kern="10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2.</a:t>
              </a:r>
              <a:r>
                <a:rPr lang="zh-CN" altLang="en-US" sz="1600" kern="100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明清后期实行闭关锁国政治，政治制度腐朽，东方逐渐落后于西方。</a:t>
              </a:r>
              <a:endParaRPr lang="en-US" altLang="zh-CN" sz="1600" kern="100" smtClean="0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00225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grpSp>
        <p:nvGrpSpPr>
          <p:cNvPr id="63" name="组合 62"/>
          <p:cNvGrpSpPr/>
          <p:nvPr/>
        </p:nvGrpSpPr>
        <p:grpSpPr>
          <a:xfrm>
            <a:off x="9053734" y="3349851"/>
            <a:ext cx="2658841" cy="697669"/>
            <a:chOff x="9053734" y="3349851"/>
            <a:chExt cx="2658841" cy="697669"/>
          </a:xfrm>
        </p:grpSpPr>
        <p:sp>
          <p:nvSpPr>
            <p:cNvPr id="60" name="圆角矩形 59"/>
            <p:cNvSpPr/>
            <p:nvPr/>
          </p:nvSpPr>
          <p:spPr>
            <a:xfrm>
              <a:off x="9053734" y="3349851"/>
              <a:ext cx="2490566" cy="697669"/>
            </a:xfrm>
            <a:prstGeom prst="roundRect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9067417" y="3401189"/>
              <a:ext cx="26451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zh-CN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对外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交往由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主动、开放转为封闭、保守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阶段</a:t>
              </a:r>
            </a:p>
          </p:txBody>
        </p:sp>
      </p:grpSp>
      <p:cxnSp>
        <p:nvCxnSpPr>
          <p:cNvPr id="6" name="直接箭头连接符 5"/>
          <p:cNvCxnSpPr/>
          <p:nvPr/>
        </p:nvCxnSpPr>
        <p:spPr>
          <a:xfrm rot="16200000" flipH="1">
            <a:off x="6087084" y="-4506923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2612074" y="1400843"/>
            <a:ext cx="495300" cy="388476"/>
            <a:chOff x="3685838" y="5956763"/>
            <a:chExt cx="495300" cy="388476"/>
          </a:xfrm>
        </p:grpSpPr>
        <p:sp>
          <p:nvSpPr>
            <p:cNvPr id="8" name="椭圆 7"/>
            <p:cNvSpPr/>
            <p:nvPr/>
          </p:nvSpPr>
          <p:spPr>
            <a:xfrm>
              <a:off x="3738172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36858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259377" y="1400843"/>
            <a:ext cx="495300" cy="388476"/>
            <a:chOff x="5118388" y="5956763"/>
            <a:chExt cx="495300" cy="388476"/>
          </a:xfrm>
        </p:grpSpPr>
        <p:sp>
          <p:nvSpPr>
            <p:cNvPr id="11" name="椭圆 10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06680" y="1398713"/>
            <a:ext cx="495300" cy="388476"/>
            <a:chOff x="5906680" y="5919913"/>
            <a:chExt cx="495300" cy="388476"/>
          </a:xfrm>
        </p:grpSpPr>
        <p:sp>
          <p:nvSpPr>
            <p:cNvPr id="14" name="椭圆 13"/>
            <p:cNvSpPr/>
            <p:nvPr/>
          </p:nvSpPr>
          <p:spPr>
            <a:xfrm>
              <a:off x="5957464" y="591991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906680" y="5939057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10625" y="1400843"/>
            <a:ext cx="495300" cy="388476"/>
            <a:chOff x="910625" y="5922043"/>
            <a:chExt cx="495300" cy="388476"/>
          </a:xfrm>
        </p:grpSpPr>
        <p:sp>
          <p:nvSpPr>
            <p:cNvPr id="17" name="椭圆 16"/>
            <p:cNvSpPr/>
            <p:nvPr/>
          </p:nvSpPr>
          <p:spPr>
            <a:xfrm>
              <a:off x="968156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910625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53983" y="1400843"/>
            <a:ext cx="495300" cy="388476"/>
            <a:chOff x="7983488" y="5956763"/>
            <a:chExt cx="495300" cy="388476"/>
          </a:xfrm>
        </p:grpSpPr>
        <p:sp>
          <p:nvSpPr>
            <p:cNvPr id="20" name="椭圆 19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201286" y="1400843"/>
            <a:ext cx="495300" cy="388476"/>
            <a:chOff x="9416038" y="5956763"/>
            <a:chExt cx="495300" cy="388476"/>
          </a:xfrm>
        </p:grpSpPr>
        <p:sp>
          <p:nvSpPr>
            <p:cNvPr id="26" name="椭圆 25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848590" y="1400843"/>
            <a:ext cx="495300" cy="388476"/>
            <a:chOff x="10848590" y="5956763"/>
            <a:chExt cx="495300" cy="388476"/>
          </a:xfrm>
        </p:grpSpPr>
        <p:sp>
          <p:nvSpPr>
            <p:cNvPr id="29" name="椭圆 28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853890" y="735491"/>
            <a:ext cx="4557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中国对外交往的发展阶段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43615" y="1602523"/>
            <a:ext cx="461665" cy="3776278"/>
            <a:chOff x="443615" y="1602523"/>
            <a:chExt cx="461665" cy="3776278"/>
          </a:xfrm>
        </p:grpSpPr>
        <p:grpSp>
          <p:nvGrpSpPr>
            <p:cNvPr id="34" name="组合 33"/>
            <p:cNvGrpSpPr/>
            <p:nvPr/>
          </p:nvGrpSpPr>
          <p:grpSpPr>
            <a:xfrm>
              <a:off x="616587" y="1602523"/>
              <a:ext cx="127000" cy="3776278"/>
              <a:chOff x="616587" y="1602523"/>
              <a:chExt cx="127000" cy="3776278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616587" y="5251801"/>
                <a:ext cx="127000" cy="127000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3" name="直接连接符 32"/>
              <p:cNvCxnSpPr/>
              <p:nvPr/>
            </p:nvCxnSpPr>
            <p:spPr>
              <a:xfrm flipH="1">
                <a:off x="677863" y="1602523"/>
                <a:ext cx="0" cy="3705333"/>
              </a:xfrm>
              <a:prstGeom prst="line">
                <a:avLst/>
              </a:prstGeom>
              <a:ln w="12700">
                <a:solidFill>
                  <a:srgbClr val="FA738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5" name="圆角矩形 44"/>
            <p:cNvSpPr/>
            <p:nvPr/>
          </p:nvSpPr>
          <p:spPr>
            <a:xfrm>
              <a:off x="500185" y="3733800"/>
              <a:ext cx="361486" cy="1406829"/>
            </a:xfrm>
            <a:prstGeom prst="roundRect">
              <a:avLst>
                <a:gd name="adj" fmla="val 50000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443615" y="3926745"/>
              <a:ext cx="461665" cy="1015663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秦汉时期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480845" y="1602523"/>
            <a:ext cx="461665" cy="2950778"/>
            <a:chOff x="3480845" y="1602523"/>
            <a:chExt cx="461665" cy="2950778"/>
          </a:xfrm>
        </p:grpSpPr>
        <p:grpSp>
          <p:nvGrpSpPr>
            <p:cNvPr id="35" name="组合 34"/>
            <p:cNvGrpSpPr/>
            <p:nvPr/>
          </p:nvGrpSpPr>
          <p:grpSpPr>
            <a:xfrm>
              <a:off x="3644926" y="1602523"/>
              <a:ext cx="127000" cy="2950778"/>
              <a:chOff x="616587" y="1602523"/>
              <a:chExt cx="127000" cy="2950778"/>
            </a:xfrm>
          </p:grpSpPr>
          <p:sp>
            <p:nvSpPr>
              <p:cNvPr id="36" name="椭圆 35"/>
              <p:cNvSpPr/>
              <p:nvPr/>
            </p:nvSpPr>
            <p:spPr>
              <a:xfrm>
                <a:off x="616587" y="4426301"/>
                <a:ext cx="127000" cy="127000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7" name="直接连接符 36"/>
              <p:cNvCxnSpPr/>
              <p:nvPr/>
            </p:nvCxnSpPr>
            <p:spPr>
              <a:xfrm flipH="1">
                <a:off x="677863" y="1602523"/>
                <a:ext cx="0" cy="2916000"/>
              </a:xfrm>
              <a:prstGeom prst="line">
                <a:avLst/>
              </a:prstGeom>
              <a:ln w="12700">
                <a:solidFill>
                  <a:srgbClr val="FA738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6" name="圆角矩形 45"/>
            <p:cNvSpPr/>
            <p:nvPr/>
          </p:nvSpPr>
          <p:spPr>
            <a:xfrm>
              <a:off x="3522395" y="2908300"/>
              <a:ext cx="361486" cy="1406829"/>
            </a:xfrm>
            <a:prstGeom prst="roundRect">
              <a:avLst>
                <a:gd name="adj" fmla="val 50000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480845" y="3121152"/>
              <a:ext cx="461665" cy="1015663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隋唐时期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63635" y="1592951"/>
            <a:ext cx="461665" cy="2376000"/>
            <a:chOff x="6763635" y="1592951"/>
            <a:chExt cx="461665" cy="2376000"/>
          </a:xfrm>
        </p:grpSpPr>
        <p:grpSp>
          <p:nvGrpSpPr>
            <p:cNvPr id="38" name="组合 37"/>
            <p:cNvGrpSpPr/>
            <p:nvPr/>
          </p:nvGrpSpPr>
          <p:grpSpPr>
            <a:xfrm>
              <a:off x="6912220" y="1592951"/>
              <a:ext cx="127000" cy="2376000"/>
              <a:chOff x="616587" y="1602523"/>
              <a:chExt cx="127000" cy="2376000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616587" y="3829401"/>
                <a:ext cx="127000" cy="127000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0" name="直接连接符 39"/>
              <p:cNvCxnSpPr/>
              <p:nvPr/>
            </p:nvCxnSpPr>
            <p:spPr>
              <a:xfrm flipH="1">
                <a:off x="677863" y="1602523"/>
                <a:ext cx="0" cy="2376000"/>
              </a:xfrm>
              <a:prstGeom prst="line">
                <a:avLst/>
              </a:prstGeom>
              <a:ln w="12700">
                <a:solidFill>
                  <a:srgbClr val="FA738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7" name="圆角矩形 46"/>
            <p:cNvSpPr/>
            <p:nvPr/>
          </p:nvSpPr>
          <p:spPr>
            <a:xfrm>
              <a:off x="6807641" y="2348463"/>
              <a:ext cx="361486" cy="1406829"/>
            </a:xfrm>
            <a:prstGeom prst="roundRect">
              <a:avLst>
                <a:gd name="adj" fmla="val 50000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6763635" y="2566115"/>
              <a:ext cx="461665" cy="1015663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宋元时期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0000053" y="1583379"/>
            <a:ext cx="461665" cy="1731578"/>
            <a:chOff x="10000053" y="1583379"/>
            <a:chExt cx="461665" cy="1731578"/>
          </a:xfrm>
        </p:grpSpPr>
        <p:grpSp>
          <p:nvGrpSpPr>
            <p:cNvPr id="41" name="组合 40"/>
            <p:cNvGrpSpPr/>
            <p:nvPr/>
          </p:nvGrpSpPr>
          <p:grpSpPr>
            <a:xfrm>
              <a:off x="10179514" y="1583379"/>
              <a:ext cx="127000" cy="1731578"/>
              <a:chOff x="616587" y="1602523"/>
              <a:chExt cx="127000" cy="1731578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616587" y="3207101"/>
                <a:ext cx="127000" cy="127000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3" name="直接连接符 42"/>
              <p:cNvCxnSpPr/>
              <p:nvPr/>
            </p:nvCxnSpPr>
            <p:spPr>
              <a:xfrm flipH="1" flipV="1">
                <a:off x="677863" y="1602523"/>
                <a:ext cx="0" cy="1656000"/>
              </a:xfrm>
              <a:prstGeom prst="line">
                <a:avLst/>
              </a:prstGeom>
              <a:ln w="12700">
                <a:solidFill>
                  <a:srgbClr val="FA738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8" name="圆角矩形 47"/>
            <p:cNvSpPr/>
            <p:nvPr/>
          </p:nvSpPr>
          <p:spPr>
            <a:xfrm>
              <a:off x="10048881" y="1705550"/>
              <a:ext cx="361486" cy="1406829"/>
            </a:xfrm>
            <a:prstGeom prst="roundRect">
              <a:avLst>
                <a:gd name="adj" fmla="val 50000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矩形 51"/>
            <p:cNvSpPr/>
            <p:nvPr/>
          </p:nvSpPr>
          <p:spPr>
            <a:xfrm>
              <a:off x="10000053" y="1889766"/>
              <a:ext cx="461665" cy="1015663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明清时期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43615" y="5500801"/>
            <a:ext cx="2307274" cy="466327"/>
            <a:chOff x="304800" y="5489973"/>
            <a:chExt cx="2307274" cy="466327"/>
          </a:xfrm>
        </p:grpSpPr>
        <p:sp>
          <p:nvSpPr>
            <p:cNvPr id="56" name="圆角矩形 55"/>
            <p:cNvSpPr/>
            <p:nvPr/>
          </p:nvSpPr>
          <p:spPr>
            <a:xfrm>
              <a:off x="304800" y="5489973"/>
              <a:ext cx="2307274" cy="466327"/>
            </a:xfrm>
            <a:prstGeom prst="roundRect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443615" y="5553473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对外交往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开始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阶段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2788872" y="4616995"/>
            <a:ext cx="2672127" cy="466327"/>
            <a:chOff x="2788872" y="4616995"/>
            <a:chExt cx="2672127" cy="466327"/>
          </a:xfrm>
        </p:grpSpPr>
        <p:sp>
          <p:nvSpPr>
            <p:cNvPr id="58" name="圆角矩形 57"/>
            <p:cNvSpPr/>
            <p:nvPr/>
          </p:nvSpPr>
          <p:spPr>
            <a:xfrm>
              <a:off x="2788872" y="4616995"/>
              <a:ext cx="2672127" cy="466327"/>
            </a:xfrm>
            <a:prstGeom prst="roundRect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>
              <a:off x="2858646" y="4664473"/>
              <a:ext cx="249299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对外交往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空前发展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阶段</a:t>
              </a:r>
              <a:endPara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906680" y="4063788"/>
            <a:ext cx="2954655" cy="466327"/>
            <a:chOff x="5906680" y="4063788"/>
            <a:chExt cx="2954655" cy="466327"/>
          </a:xfrm>
        </p:grpSpPr>
        <p:sp>
          <p:nvSpPr>
            <p:cNvPr id="59" name="圆角矩形 58"/>
            <p:cNvSpPr/>
            <p:nvPr/>
          </p:nvSpPr>
          <p:spPr>
            <a:xfrm>
              <a:off x="5921303" y="4063788"/>
              <a:ext cx="2940032" cy="466327"/>
            </a:xfrm>
            <a:prstGeom prst="roundRect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5906680" y="4120469"/>
              <a:ext cx="29546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海路交往的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进一步发展</a:t>
              </a:r>
              <a:r>
                <a:rPr lang="zh-CN" altLang="zh-CN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阶段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456340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1" name="组合 30"/>
          <p:cNvGrpSpPr/>
          <p:nvPr/>
        </p:nvGrpSpPr>
        <p:grpSpPr>
          <a:xfrm>
            <a:off x="10536543" y="1398713"/>
            <a:ext cx="1744469" cy="938087"/>
            <a:chOff x="10536543" y="1398713"/>
            <a:chExt cx="1744469" cy="938087"/>
          </a:xfrm>
        </p:grpSpPr>
        <p:sp>
          <p:nvSpPr>
            <p:cNvPr id="78" name="圆角矩形 77"/>
            <p:cNvSpPr/>
            <p:nvPr/>
          </p:nvSpPr>
          <p:spPr>
            <a:xfrm>
              <a:off x="10566400" y="1398713"/>
              <a:ext cx="726675" cy="938087"/>
            </a:xfrm>
            <a:prstGeom prst="roundRect">
              <a:avLst/>
            </a:prstGeom>
            <a:solidFill>
              <a:srgbClr val="9F91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圆角矩形 78"/>
            <p:cNvSpPr/>
            <p:nvPr/>
          </p:nvSpPr>
          <p:spPr>
            <a:xfrm>
              <a:off x="11626080" y="1398713"/>
              <a:ext cx="565920" cy="938087"/>
            </a:xfrm>
            <a:prstGeom prst="roundRect">
              <a:avLst/>
            </a:prstGeom>
            <a:solidFill>
              <a:srgbClr val="9F91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10536543" y="1920558"/>
              <a:ext cx="736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封闭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11544898" y="1920558"/>
              <a:ext cx="736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封闭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1232416" y="1398713"/>
            <a:ext cx="461665" cy="958354"/>
            <a:chOff x="11232416" y="1398713"/>
            <a:chExt cx="461665" cy="958354"/>
          </a:xfrm>
        </p:grpSpPr>
        <p:sp>
          <p:nvSpPr>
            <p:cNvPr id="80" name="圆角矩形 79"/>
            <p:cNvSpPr/>
            <p:nvPr/>
          </p:nvSpPr>
          <p:spPr>
            <a:xfrm>
              <a:off x="11276843" y="1398713"/>
              <a:ext cx="354432" cy="938087"/>
            </a:xfrm>
            <a:prstGeom prst="roundRect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11232416" y="1627337"/>
              <a:ext cx="461665" cy="72973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开放</a:t>
              </a: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91691" y="1398713"/>
            <a:ext cx="9974710" cy="938087"/>
            <a:chOff x="591691" y="1398713"/>
            <a:chExt cx="9974710" cy="938087"/>
          </a:xfrm>
        </p:grpSpPr>
        <p:sp>
          <p:nvSpPr>
            <p:cNvPr id="23" name="圆角矩形 22"/>
            <p:cNvSpPr/>
            <p:nvPr/>
          </p:nvSpPr>
          <p:spPr>
            <a:xfrm>
              <a:off x="591691" y="1398713"/>
              <a:ext cx="9974710" cy="938087"/>
            </a:xfrm>
            <a:prstGeom prst="roundRect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854419" y="1920558"/>
              <a:ext cx="14617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开放</a:t>
              </a: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cxnSp>
        <p:nvCxnSpPr>
          <p:cNvPr id="6" name="直接箭头连接符 5"/>
          <p:cNvCxnSpPr/>
          <p:nvPr/>
        </p:nvCxnSpPr>
        <p:spPr>
          <a:xfrm rot="16200000" flipH="1">
            <a:off x="6087084" y="-4506923"/>
            <a:ext cx="0" cy="12204000"/>
          </a:xfrm>
          <a:prstGeom prst="straightConnector1">
            <a:avLst/>
          </a:prstGeom>
          <a:ln w="38100">
            <a:solidFill>
              <a:srgbClr val="ED9D1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2612074" y="1400843"/>
            <a:ext cx="495300" cy="388476"/>
            <a:chOff x="3685838" y="5956763"/>
            <a:chExt cx="495300" cy="388476"/>
          </a:xfrm>
        </p:grpSpPr>
        <p:sp>
          <p:nvSpPr>
            <p:cNvPr id="8" name="椭圆 7"/>
            <p:cNvSpPr/>
            <p:nvPr/>
          </p:nvSpPr>
          <p:spPr>
            <a:xfrm>
              <a:off x="3738172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36858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259377" y="1400843"/>
            <a:ext cx="495300" cy="388476"/>
            <a:chOff x="5118388" y="5956763"/>
            <a:chExt cx="495300" cy="388476"/>
          </a:xfrm>
        </p:grpSpPr>
        <p:sp>
          <p:nvSpPr>
            <p:cNvPr id="11" name="椭圆 10"/>
            <p:cNvSpPr/>
            <p:nvPr/>
          </p:nvSpPr>
          <p:spPr>
            <a:xfrm>
              <a:off x="5171458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51183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06680" y="1398713"/>
            <a:ext cx="495300" cy="388476"/>
            <a:chOff x="5906680" y="5919913"/>
            <a:chExt cx="495300" cy="388476"/>
          </a:xfrm>
        </p:grpSpPr>
        <p:sp>
          <p:nvSpPr>
            <p:cNvPr id="14" name="椭圆 13"/>
            <p:cNvSpPr/>
            <p:nvPr/>
          </p:nvSpPr>
          <p:spPr>
            <a:xfrm>
              <a:off x="5957464" y="591991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906680" y="5939057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宋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10625" y="1400843"/>
            <a:ext cx="495300" cy="388476"/>
            <a:chOff x="910625" y="5922043"/>
            <a:chExt cx="495300" cy="388476"/>
          </a:xfrm>
        </p:grpSpPr>
        <p:sp>
          <p:nvSpPr>
            <p:cNvPr id="17" name="椭圆 16"/>
            <p:cNvSpPr/>
            <p:nvPr/>
          </p:nvSpPr>
          <p:spPr>
            <a:xfrm>
              <a:off x="968156" y="592204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910625" y="593989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53983" y="1400843"/>
            <a:ext cx="495300" cy="388476"/>
            <a:chOff x="7983488" y="5956763"/>
            <a:chExt cx="495300" cy="388476"/>
          </a:xfrm>
        </p:grpSpPr>
        <p:sp>
          <p:nvSpPr>
            <p:cNvPr id="20" name="椭圆 19"/>
            <p:cNvSpPr/>
            <p:nvPr/>
          </p:nvSpPr>
          <p:spPr>
            <a:xfrm>
              <a:off x="803803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798348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元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201286" y="1400843"/>
            <a:ext cx="495300" cy="388476"/>
            <a:chOff x="9416038" y="5956763"/>
            <a:chExt cx="495300" cy="388476"/>
          </a:xfrm>
        </p:grpSpPr>
        <p:sp>
          <p:nvSpPr>
            <p:cNvPr id="26" name="椭圆 25"/>
            <p:cNvSpPr/>
            <p:nvPr/>
          </p:nvSpPr>
          <p:spPr>
            <a:xfrm>
              <a:off x="9471316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9416038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848590" y="1400843"/>
            <a:ext cx="495300" cy="388476"/>
            <a:chOff x="10848590" y="5956763"/>
            <a:chExt cx="495300" cy="388476"/>
          </a:xfrm>
        </p:grpSpPr>
        <p:sp>
          <p:nvSpPr>
            <p:cNvPr id="29" name="椭圆 28"/>
            <p:cNvSpPr/>
            <p:nvPr/>
          </p:nvSpPr>
          <p:spPr>
            <a:xfrm>
              <a:off x="10904600" y="5956763"/>
              <a:ext cx="388476" cy="388476"/>
            </a:xfrm>
            <a:prstGeom prst="ellips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0848590" y="5974611"/>
              <a:ext cx="495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清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853890" y="735491"/>
            <a:ext cx="4557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中国对外交往的特点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744991" y="2984703"/>
            <a:ext cx="840977" cy="2451100"/>
            <a:chOff x="671376" y="4096445"/>
            <a:chExt cx="840977" cy="2451100"/>
          </a:xfrm>
        </p:grpSpPr>
        <p:sp>
          <p:nvSpPr>
            <p:cNvPr id="65" name="圆角矩形 64"/>
            <p:cNvSpPr/>
            <p:nvPr/>
          </p:nvSpPr>
          <p:spPr>
            <a:xfrm>
              <a:off x="671376" y="4096445"/>
              <a:ext cx="840977" cy="2451100"/>
            </a:xfrm>
            <a:prstGeom prst="roundRect">
              <a:avLst>
                <a:gd name="adj" fmla="val 7859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832943" y="4425841"/>
              <a:ext cx="660400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>
                  <a:solidFill>
                    <a:srgbClr val="ED9D1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博学强记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1422990" y="2984703"/>
            <a:ext cx="9651410" cy="2451100"/>
            <a:chOff x="1349375" y="4096445"/>
            <a:chExt cx="9651410" cy="2451100"/>
          </a:xfrm>
        </p:grpSpPr>
        <p:grpSp>
          <p:nvGrpSpPr>
            <p:cNvPr id="68" name="组合 67"/>
            <p:cNvGrpSpPr/>
            <p:nvPr/>
          </p:nvGrpSpPr>
          <p:grpSpPr>
            <a:xfrm>
              <a:off x="1349375" y="4096445"/>
              <a:ext cx="9651410" cy="2451100"/>
              <a:chOff x="1349375" y="4096445"/>
              <a:chExt cx="9651410" cy="2451100"/>
            </a:xfrm>
          </p:grpSpPr>
          <p:sp>
            <p:nvSpPr>
              <p:cNvPr id="70" name="圆角矩形 69"/>
              <p:cNvSpPr/>
              <p:nvPr/>
            </p:nvSpPr>
            <p:spPr>
              <a:xfrm>
                <a:off x="1879335" y="4096445"/>
                <a:ext cx="9121450" cy="2451100"/>
              </a:xfrm>
              <a:prstGeom prst="roundRect">
                <a:avLst>
                  <a:gd name="adj" fmla="val 1123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1" name="组合 70"/>
              <p:cNvGrpSpPr/>
              <p:nvPr/>
            </p:nvGrpSpPr>
            <p:grpSpPr>
              <a:xfrm>
                <a:off x="1349375" y="4263645"/>
                <a:ext cx="698236" cy="2065899"/>
                <a:chOff x="1349375" y="4263645"/>
                <a:chExt cx="698236" cy="2065899"/>
              </a:xfrm>
            </p:grpSpPr>
            <p:sp>
              <p:nvSpPr>
                <p:cNvPr id="72" name="椭圆 71"/>
                <p:cNvSpPr/>
                <p:nvPr/>
              </p:nvSpPr>
              <p:spPr>
                <a:xfrm>
                  <a:off x="1349375" y="4263645"/>
                  <a:ext cx="101600" cy="101600"/>
                </a:xfrm>
                <a:prstGeom prst="ellipse">
                  <a:avLst/>
                </a:prstGeom>
                <a:solidFill>
                  <a:srgbClr val="FFDDB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3" name="椭圆 72"/>
                <p:cNvSpPr/>
                <p:nvPr/>
              </p:nvSpPr>
              <p:spPr>
                <a:xfrm>
                  <a:off x="1946011" y="4263645"/>
                  <a:ext cx="101600" cy="101600"/>
                </a:xfrm>
                <a:prstGeom prst="ellipse">
                  <a:avLst/>
                </a:prstGeom>
                <a:solidFill>
                  <a:srgbClr val="FFDDB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4" name="椭圆 73"/>
                <p:cNvSpPr/>
                <p:nvPr/>
              </p:nvSpPr>
              <p:spPr>
                <a:xfrm>
                  <a:off x="1349375" y="6227944"/>
                  <a:ext cx="101600" cy="101600"/>
                </a:xfrm>
                <a:prstGeom prst="ellipse">
                  <a:avLst/>
                </a:prstGeom>
                <a:solidFill>
                  <a:srgbClr val="FFDDB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5" name="椭圆 74"/>
                <p:cNvSpPr/>
                <p:nvPr/>
              </p:nvSpPr>
              <p:spPr>
                <a:xfrm>
                  <a:off x="1946011" y="6227944"/>
                  <a:ext cx="101600" cy="101600"/>
                </a:xfrm>
                <a:prstGeom prst="ellipse">
                  <a:avLst/>
                </a:prstGeom>
                <a:solidFill>
                  <a:srgbClr val="FFDDB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6" name="直接连接符 75"/>
                <p:cNvCxnSpPr/>
                <p:nvPr/>
              </p:nvCxnSpPr>
              <p:spPr>
                <a:xfrm>
                  <a:off x="1519336" y="4322683"/>
                  <a:ext cx="360000" cy="0"/>
                </a:xfrm>
                <a:prstGeom prst="line">
                  <a:avLst/>
                </a:prstGeom>
                <a:ln w="12700">
                  <a:solidFill>
                    <a:schemeClr val="bg1">
                      <a:lumMod val="65000"/>
                    </a:schemeClr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直接连接符 76"/>
                <p:cNvCxnSpPr/>
                <p:nvPr/>
              </p:nvCxnSpPr>
              <p:spPr>
                <a:xfrm>
                  <a:off x="1519336" y="6283824"/>
                  <a:ext cx="360000" cy="0"/>
                </a:xfrm>
                <a:prstGeom prst="line">
                  <a:avLst/>
                </a:prstGeom>
                <a:ln w="12700">
                  <a:solidFill>
                    <a:schemeClr val="bg1">
                      <a:lumMod val="65000"/>
                    </a:schemeClr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69" name="矩形 68"/>
            <p:cNvSpPr/>
            <p:nvPr/>
          </p:nvSpPr>
          <p:spPr>
            <a:xfrm>
              <a:off x="2163725" y="4127572"/>
              <a:ext cx="7859160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200000"/>
                </a:lnSpc>
                <a:spcAft>
                  <a:spcPct val="0"/>
                </a:spcAft>
              </a:pPr>
              <a:r>
                <a:rPr lang="zh-CN" altLang="zh-CN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①先由陆路交往开始，逐渐发展到海路为主；</a:t>
              </a:r>
            </a:p>
            <a:p>
              <a:pPr algn="just">
                <a:lnSpc>
                  <a:spcPct val="200000"/>
                </a:lnSpc>
                <a:spcAft>
                  <a:spcPct val="0"/>
                </a:spcAft>
              </a:pPr>
              <a:r>
                <a:rPr lang="zh-CN" altLang="zh-CN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②对外交往从主动开放到封闭保守；</a:t>
              </a:r>
            </a:p>
            <a:p>
              <a:pPr algn="just">
                <a:lnSpc>
                  <a:spcPct val="200000"/>
                </a:lnSpc>
                <a:spcAft>
                  <a:spcPct val="0"/>
                </a:spcAft>
              </a:pPr>
              <a:r>
                <a:rPr lang="zh-CN" altLang="zh-CN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③官方对外贸易不以经济赢利为目的，而以政治目的为主，重礼仪与友谊；</a:t>
              </a:r>
            </a:p>
            <a:p>
              <a:pPr algn="just">
                <a:lnSpc>
                  <a:spcPct val="200000"/>
                </a:lnSpc>
                <a:spcAft>
                  <a:spcPct val="0"/>
                </a:spcAft>
              </a:pPr>
              <a:r>
                <a:rPr lang="zh-CN" altLang="zh-CN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④对外交往以和平为主要方式。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67374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"/>
          <p:cNvGrpSpPr/>
          <p:nvPr/>
        </p:nvGrpSpPr>
        <p:grpSpPr>
          <a:xfrm>
            <a:off x="4290206" y="918893"/>
            <a:ext cx="3661599" cy="644324"/>
            <a:chOff x="3863523" y="664249"/>
            <a:chExt cx="3661599" cy="644324"/>
          </a:xfrm>
        </p:grpSpPr>
        <p:sp>
          <p:nvSpPr>
            <p:cNvPr id="3" name="圆角矩形 2"/>
            <p:cNvSpPr/>
            <p:nvPr/>
          </p:nvSpPr>
          <p:spPr>
            <a:xfrm>
              <a:off x="4076844" y="664249"/>
              <a:ext cx="3054739" cy="641390"/>
            </a:xfrm>
            <a:prstGeom prst="roundRect">
              <a:avLst/>
            </a:prstGeom>
            <a:solidFill>
              <a:schemeClr val="bg1">
                <a:alpha val="50000"/>
              </a:schemeClr>
            </a:solidFill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3863523" y="771623"/>
              <a:ext cx="426643" cy="426643"/>
              <a:chOff x="729205" y="2132032"/>
              <a:chExt cx="426643" cy="426643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729205" y="2132032"/>
                <a:ext cx="426643" cy="426643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828426" y="2231253"/>
                <a:ext cx="228200" cy="228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4345464" y="723798"/>
              <a:ext cx="317965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smtClean="0">
                  <a:solidFill>
                    <a:srgbClr val="FA7384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秒杀易错大招</a:t>
              </a:r>
              <a:endParaRPr lang="zh-CN" altLang="en-US" sz="4000">
                <a:solidFill>
                  <a:srgbClr val="FA7384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821488" y="2349661"/>
            <a:ext cx="6551111" cy="1226916"/>
            <a:chOff x="3113588" y="2349661"/>
            <a:chExt cx="6551111" cy="1226916"/>
          </a:xfrm>
        </p:grpSpPr>
        <p:sp>
          <p:nvSpPr>
            <p:cNvPr id="9" name="圆角矩形 8"/>
            <p:cNvSpPr/>
            <p:nvPr/>
          </p:nvSpPr>
          <p:spPr>
            <a:xfrm>
              <a:off x="3113588" y="2349661"/>
              <a:ext cx="6551111" cy="1226916"/>
            </a:xfrm>
            <a:prstGeom prst="roundRect">
              <a:avLst>
                <a:gd name="adj" fmla="val 2611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192660" y="2511488"/>
              <a:ext cx="48614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唐朝时期，唐太宗对吐蕃地区实行和亲政策，这一做法加强了对边疆地区的管辖。</a:t>
              </a: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3221078" y="2731625"/>
              <a:ext cx="810227" cy="462458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3290524" y="2801338"/>
              <a:ext cx="7292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易错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821489" y="3865675"/>
            <a:ext cx="6551110" cy="1215608"/>
            <a:chOff x="3113589" y="4108746"/>
            <a:chExt cx="6551110" cy="1215608"/>
          </a:xfrm>
        </p:grpSpPr>
        <p:sp>
          <p:nvSpPr>
            <p:cNvPr id="14" name="圆角矩形 13"/>
            <p:cNvSpPr/>
            <p:nvPr/>
          </p:nvSpPr>
          <p:spPr>
            <a:xfrm>
              <a:off x="3113589" y="4108746"/>
              <a:ext cx="6551110" cy="1215608"/>
            </a:xfrm>
            <a:prstGeom prst="roundRect">
              <a:avLst>
                <a:gd name="adj" fmla="val 2611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221077" y="4468953"/>
              <a:ext cx="810227" cy="462458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290524" y="4538929"/>
              <a:ext cx="7292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大招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192660" y="4258723"/>
              <a:ext cx="517994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ct val="0"/>
                </a:spcAft>
              </a:pPr>
              <a:r>
                <a:rPr lang="zh-CN" altLang="en-US" kern="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唐朝和吐蕃都是独立政权，并不属于唐朝地区的管辖范围，所以不能说加强了对边疆地区的管辖。</a:t>
              </a:r>
              <a:endParaRPr lang="zh-CN" altLang="zh-CN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16600" y="2973153"/>
            <a:ext cx="2336717" cy="515072"/>
            <a:chOff x="5816600" y="2973153"/>
            <a:chExt cx="2336717" cy="515072"/>
          </a:xfrm>
        </p:grpSpPr>
        <p:cxnSp>
          <p:nvCxnSpPr>
            <p:cNvPr id="19" name="直接连接符 18"/>
            <p:cNvCxnSpPr/>
            <p:nvPr/>
          </p:nvCxnSpPr>
          <p:spPr>
            <a:xfrm flipV="1">
              <a:off x="5816600" y="3365500"/>
              <a:ext cx="1728000" cy="0"/>
            </a:xfrm>
            <a:prstGeom prst="line">
              <a:avLst/>
            </a:prstGeom>
            <a:ln w="19050">
              <a:solidFill>
                <a:srgbClr val="F6613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iconfont-10889-5203228"/>
            <p:cNvSpPr>
              <a:spLocks noChangeAspect="1"/>
            </p:cNvSpPr>
            <p:nvPr/>
          </p:nvSpPr>
          <p:spPr bwMode="auto">
            <a:xfrm>
              <a:off x="7638245" y="2973153"/>
              <a:ext cx="515072" cy="515072"/>
            </a:xfrm>
            <a:custGeom>
              <a:gdLst>
                <a:gd name="T0" fmla="*/ 5827 w 9270"/>
                <a:gd name="T1" fmla="*/ 3018 h 9270"/>
                <a:gd name="T2" fmla="*/ 6126 w 9270"/>
                <a:gd name="T3" fmla="*/ 3142 h 9270"/>
                <a:gd name="T4" fmla="*/ 6252 w 9270"/>
                <a:gd name="T5" fmla="*/ 3440 h 9270"/>
                <a:gd name="T6" fmla="*/ 6126 w 9270"/>
                <a:gd name="T7" fmla="*/ 3740 h 9270"/>
                <a:gd name="T8" fmla="*/ 5231 w 9270"/>
                <a:gd name="T9" fmla="*/ 4635 h 9270"/>
                <a:gd name="T10" fmla="*/ 6126 w 9270"/>
                <a:gd name="T11" fmla="*/ 5527 h 9270"/>
                <a:gd name="T12" fmla="*/ 6252 w 9270"/>
                <a:gd name="T13" fmla="*/ 5823 h 9270"/>
                <a:gd name="T14" fmla="*/ 6126 w 9270"/>
                <a:gd name="T15" fmla="*/ 6122 h 9270"/>
                <a:gd name="T16" fmla="*/ 5827 w 9270"/>
                <a:gd name="T17" fmla="*/ 6246 h 9270"/>
                <a:gd name="T18" fmla="*/ 5530 w 9270"/>
                <a:gd name="T19" fmla="*/ 6123 h 9270"/>
                <a:gd name="T20" fmla="*/ 4635 w 9270"/>
                <a:gd name="T21" fmla="*/ 5231 h 9270"/>
                <a:gd name="T22" fmla="*/ 3743 w 9270"/>
                <a:gd name="T23" fmla="*/ 6123 h 9270"/>
                <a:gd name="T24" fmla="*/ 3443 w 9270"/>
                <a:gd name="T25" fmla="*/ 6246 h 9270"/>
                <a:gd name="T26" fmla="*/ 3145 w 9270"/>
                <a:gd name="T27" fmla="*/ 6123 h 9270"/>
                <a:gd name="T28" fmla="*/ 3022 w 9270"/>
                <a:gd name="T29" fmla="*/ 5827 h 9270"/>
                <a:gd name="T30" fmla="*/ 3143 w 9270"/>
                <a:gd name="T31" fmla="*/ 5527 h 9270"/>
                <a:gd name="T32" fmla="*/ 4039 w 9270"/>
                <a:gd name="T33" fmla="*/ 4635 h 9270"/>
                <a:gd name="T34" fmla="*/ 3143 w 9270"/>
                <a:gd name="T35" fmla="*/ 3740 h 9270"/>
                <a:gd name="T36" fmla="*/ 3022 w 9270"/>
                <a:gd name="T37" fmla="*/ 3444 h 9270"/>
                <a:gd name="T38" fmla="*/ 3145 w 9270"/>
                <a:gd name="T39" fmla="*/ 3144 h 9270"/>
                <a:gd name="T40" fmla="*/ 3443 w 9270"/>
                <a:gd name="T41" fmla="*/ 3019 h 9270"/>
                <a:gd name="T42" fmla="*/ 3743 w 9270"/>
                <a:gd name="T43" fmla="*/ 3144 h 9270"/>
                <a:gd name="T44" fmla="*/ 4635 w 9270"/>
                <a:gd name="T45" fmla="*/ 4039 h 9270"/>
                <a:gd name="T46" fmla="*/ 5530 w 9270"/>
                <a:gd name="T47" fmla="*/ 3144 h 9270"/>
                <a:gd name="T48" fmla="*/ 5827 w 9270"/>
                <a:gd name="T49" fmla="*/ 3019 h 9270"/>
                <a:gd name="T50" fmla="*/ 5827 w 9270"/>
                <a:gd name="T51" fmla="*/ 3018 h 9270"/>
                <a:gd name="T52" fmla="*/ 4635 w 9270"/>
                <a:gd name="T53" fmla="*/ 843 h 9270"/>
                <a:gd name="T54" fmla="*/ 3162 w 9270"/>
                <a:gd name="T55" fmla="*/ 1145 h 9270"/>
                <a:gd name="T56" fmla="*/ 1952 w 9270"/>
                <a:gd name="T57" fmla="*/ 1952 h 9270"/>
                <a:gd name="T58" fmla="*/ 1144 w 9270"/>
                <a:gd name="T59" fmla="*/ 3162 h 9270"/>
                <a:gd name="T60" fmla="*/ 843 w 9270"/>
                <a:gd name="T61" fmla="*/ 4635 h 9270"/>
                <a:gd name="T62" fmla="*/ 1144 w 9270"/>
                <a:gd name="T63" fmla="*/ 6108 h 9270"/>
                <a:gd name="T64" fmla="*/ 1952 w 9270"/>
                <a:gd name="T65" fmla="*/ 7318 h 9270"/>
                <a:gd name="T66" fmla="*/ 3162 w 9270"/>
                <a:gd name="T67" fmla="*/ 8125 h 9270"/>
                <a:gd name="T68" fmla="*/ 4635 w 9270"/>
                <a:gd name="T69" fmla="*/ 8427 h 9270"/>
                <a:gd name="T70" fmla="*/ 6108 w 9270"/>
                <a:gd name="T71" fmla="*/ 8125 h 9270"/>
                <a:gd name="T72" fmla="*/ 7318 w 9270"/>
                <a:gd name="T73" fmla="*/ 7318 h 9270"/>
                <a:gd name="T74" fmla="*/ 8126 w 9270"/>
                <a:gd name="T75" fmla="*/ 6108 h 9270"/>
                <a:gd name="T76" fmla="*/ 8427 w 9270"/>
                <a:gd name="T77" fmla="*/ 4635 h 9270"/>
                <a:gd name="T78" fmla="*/ 8126 w 9270"/>
                <a:gd name="T79" fmla="*/ 3162 h 9270"/>
                <a:gd name="T80" fmla="*/ 7318 w 9270"/>
                <a:gd name="T81" fmla="*/ 1952 h 9270"/>
                <a:gd name="T82" fmla="*/ 6108 w 9270"/>
                <a:gd name="T83" fmla="*/ 1145 h 9270"/>
                <a:gd name="T84" fmla="*/ 4635 w 9270"/>
                <a:gd name="T85" fmla="*/ 843 h 9270"/>
                <a:gd name="T86" fmla="*/ 4635 w 9270"/>
                <a:gd name="T87" fmla="*/ 0 h 9270"/>
                <a:gd name="T88" fmla="*/ 6437 w 9270"/>
                <a:gd name="T89" fmla="*/ 367 h 9270"/>
                <a:gd name="T90" fmla="*/ 7915 w 9270"/>
                <a:gd name="T91" fmla="*/ 1355 h 9270"/>
                <a:gd name="T92" fmla="*/ 8903 w 9270"/>
                <a:gd name="T93" fmla="*/ 2833 h 9270"/>
                <a:gd name="T94" fmla="*/ 9270 w 9270"/>
                <a:gd name="T95" fmla="*/ 4635 h 9270"/>
                <a:gd name="T96" fmla="*/ 8903 w 9270"/>
                <a:gd name="T97" fmla="*/ 6437 h 9270"/>
                <a:gd name="T98" fmla="*/ 7915 w 9270"/>
                <a:gd name="T99" fmla="*/ 7914 h 9270"/>
                <a:gd name="T100" fmla="*/ 6437 w 9270"/>
                <a:gd name="T101" fmla="*/ 8902 h 9270"/>
                <a:gd name="T102" fmla="*/ 4635 w 9270"/>
                <a:gd name="T103" fmla="*/ 9270 h 9270"/>
                <a:gd name="T104" fmla="*/ 2833 w 9270"/>
                <a:gd name="T105" fmla="*/ 8902 h 9270"/>
                <a:gd name="T106" fmla="*/ 1355 w 9270"/>
                <a:gd name="T107" fmla="*/ 7914 h 9270"/>
                <a:gd name="T108" fmla="*/ 367 w 9270"/>
                <a:gd name="T109" fmla="*/ 6437 h 9270"/>
                <a:gd name="T110" fmla="*/ 0 w 9270"/>
                <a:gd name="T111" fmla="*/ 4635 h 9270"/>
                <a:gd name="T112" fmla="*/ 367 w 9270"/>
                <a:gd name="T113" fmla="*/ 2833 h 9270"/>
                <a:gd name="T114" fmla="*/ 1355 w 9270"/>
                <a:gd name="T115" fmla="*/ 1355 h 9270"/>
                <a:gd name="T116" fmla="*/ 2833 w 9270"/>
                <a:gd name="T117" fmla="*/ 367 h 9270"/>
                <a:gd name="T118" fmla="*/ 4635 w 9270"/>
                <a:gd name="T119" fmla="*/ 0 h 92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270" h="9270">
                  <a:moveTo>
                    <a:pt x="5827" y="3018"/>
                  </a:moveTo>
                  <a:cubicBezTo>
                    <a:pt x="5943" y="3018"/>
                    <a:pt x="6043" y="3059"/>
                    <a:pt x="6126" y="3142"/>
                  </a:cubicBezTo>
                  <a:cubicBezTo>
                    <a:pt x="6210" y="3225"/>
                    <a:pt x="6252" y="3324"/>
                    <a:pt x="6252" y="3440"/>
                  </a:cubicBezTo>
                  <a:cubicBezTo>
                    <a:pt x="6252" y="3556"/>
                    <a:pt x="6210" y="3657"/>
                    <a:pt x="6126" y="3740"/>
                  </a:cubicBezTo>
                  <a:lnTo>
                    <a:pt x="5231" y="4635"/>
                  </a:lnTo>
                  <a:lnTo>
                    <a:pt x="6126" y="5527"/>
                  </a:lnTo>
                  <a:cubicBezTo>
                    <a:pt x="6210" y="5611"/>
                    <a:pt x="6252" y="5710"/>
                    <a:pt x="6252" y="5823"/>
                  </a:cubicBezTo>
                  <a:cubicBezTo>
                    <a:pt x="6252" y="5939"/>
                    <a:pt x="6210" y="6040"/>
                    <a:pt x="6126" y="6122"/>
                  </a:cubicBezTo>
                  <a:cubicBezTo>
                    <a:pt x="6043" y="6204"/>
                    <a:pt x="5943" y="6246"/>
                    <a:pt x="5827" y="6246"/>
                  </a:cubicBezTo>
                  <a:cubicBezTo>
                    <a:pt x="5710" y="6246"/>
                    <a:pt x="5612" y="6204"/>
                    <a:pt x="5530" y="6123"/>
                  </a:cubicBezTo>
                  <a:lnTo>
                    <a:pt x="4635" y="5231"/>
                  </a:lnTo>
                  <a:lnTo>
                    <a:pt x="3743" y="6123"/>
                  </a:lnTo>
                  <a:cubicBezTo>
                    <a:pt x="3662" y="6204"/>
                    <a:pt x="3562" y="6246"/>
                    <a:pt x="3443" y="6246"/>
                  </a:cubicBezTo>
                  <a:cubicBezTo>
                    <a:pt x="3327" y="6246"/>
                    <a:pt x="3228" y="6204"/>
                    <a:pt x="3145" y="6123"/>
                  </a:cubicBezTo>
                  <a:cubicBezTo>
                    <a:pt x="3063" y="6042"/>
                    <a:pt x="3022" y="5943"/>
                    <a:pt x="3022" y="5827"/>
                  </a:cubicBezTo>
                  <a:cubicBezTo>
                    <a:pt x="3022" y="5709"/>
                    <a:pt x="3062" y="5608"/>
                    <a:pt x="3143" y="5527"/>
                  </a:cubicBezTo>
                  <a:lnTo>
                    <a:pt x="4039" y="4635"/>
                  </a:lnTo>
                  <a:lnTo>
                    <a:pt x="3143" y="3740"/>
                  </a:lnTo>
                  <a:cubicBezTo>
                    <a:pt x="3062" y="3659"/>
                    <a:pt x="3022" y="3560"/>
                    <a:pt x="3022" y="3444"/>
                  </a:cubicBezTo>
                  <a:cubicBezTo>
                    <a:pt x="3022" y="3327"/>
                    <a:pt x="3063" y="3226"/>
                    <a:pt x="3145" y="3144"/>
                  </a:cubicBezTo>
                  <a:cubicBezTo>
                    <a:pt x="3228" y="3060"/>
                    <a:pt x="3327" y="3019"/>
                    <a:pt x="3443" y="3019"/>
                  </a:cubicBezTo>
                  <a:cubicBezTo>
                    <a:pt x="3560" y="3018"/>
                    <a:pt x="3659" y="3060"/>
                    <a:pt x="3743" y="3144"/>
                  </a:cubicBezTo>
                  <a:lnTo>
                    <a:pt x="4635" y="4039"/>
                  </a:lnTo>
                  <a:lnTo>
                    <a:pt x="5530" y="3144"/>
                  </a:lnTo>
                  <a:cubicBezTo>
                    <a:pt x="5614" y="3060"/>
                    <a:pt x="5713" y="3019"/>
                    <a:pt x="5827" y="3019"/>
                  </a:cubicBezTo>
                  <a:lnTo>
                    <a:pt x="5827" y="3018"/>
                  </a:lnTo>
                  <a:close/>
                  <a:moveTo>
                    <a:pt x="4635" y="843"/>
                  </a:moveTo>
                  <a:cubicBezTo>
                    <a:pt x="4121" y="843"/>
                    <a:pt x="3630" y="944"/>
                    <a:pt x="3162" y="1145"/>
                  </a:cubicBezTo>
                  <a:cubicBezTo>
                    <a:pt x="2694" y="1344"/>
                    <a:pt x="2290" y="1615"/>
                    <a:pt x="1952" y="1952"/>
                  </a:cubicBezTo>
                  <a:cubicBezTo>
                    <a:pt x="1614" y="2291"/>
                    <a:pt x="1345" y="2693"/>
                    <a:pt x="1144" y="3162"/>
                  </a:cubicBezTo>
                  <a:cubicBezTo>
                    <a:pt x="943" y="3629"/>
                    <a:pt x="843" y="4121"/>
                    <a:pt x="843" y="4635"/>
                  </a:cubicBezTo>
                  <a:cubicBezTo>
                    <a:pt x="843" y="5147"/>
                    <a:pt x="943" y="5639"/>
                    <a:pt x="1144" y="6108"/>
                  </a:cubicBezTo>
                  <a:cubicBezTo>
                    <a:pt x="1345" y="6577"/>
                    <a:pt x="1614" y="6979"/>
                    <a:pt x="1952" y="7318"/>
                  </a:cubicBezTo>
                  <a:cubicBezTo>
                    <a:pt x="2290" y="7655"/>
                    <a:pt x="2693" y="7924"/>
                    <a:pt x="3162" y="8125"/>
                  </a:cubicBezTo>
                  <a:cubicBezTo>
                    <a:pt x="3631" y="8326"/>
                    <a:pt x="4122" y="8427"/>
                    <a:pt x="4635" y="8427"/>
                  </a:cubicBezTo>
                  <a:cubicBezTo>
                    <a:pt x="5148" y="8427"/>
                    <a:pt x="5639" y="8326"/>
                    <a:pt x="6108" y="8125"/>
                  </a:cubicBezTo>
                  <a:cubicBezTo>
                    <a:pt x="6577" y="7924"/>
                    <a:pt x="6980" y="7655"/>
                    <a:pt x="7318" y="7318"/>
                  </a:cubicBezTo>
                  <a:cubicBezTo>
                    <a:pt x="7656" y="6979"/>
                    <a:pt x="7925" y="6577"/>
                    <a:pt x="8126" y="6108"/>
                  </a:cubicBezTo>
                  <a:cubicBezTo>
                    <a:pt x="8327" y="5639"/>
                    <a:pt x="8427" y="5147"/>
                    <a:pt x="8427" y="4635"/>
                  </a:cubicBezTo>
                  <a:cubicBezTo>
                    <a:pt x="8427" y="4121"/>
                    <a:pt x="8327" y="3630"/>
                    <a:pt x="8126" y="3162"/>
                  </a:cubicBezTo>
                  <a:cubicBezTo>
                    <a:pt x="7925" y="2693"/>
                    <a:pt x="7656" y="2291"/>
                    <a:pt x="7318" y="1952"/>
                  </a:cubicBezTo>
                  <a:cubicBezTo>
                    <a:pt x="6980" y="1615"/>
                    <a:pt x="6576" y="1344"/>
                    <a:pt x="6108" y="1145"/>
                  </a:cubicBezTo>
                  <a:cubicBezTo>
                    <a:pt x="5640" y="944"/>
                    <a:pt x="5149" y="843"/>
                    <a:pt x="4635" y="843"/>
                  </a:cubicBezTo>
                  <a:close/>
                  <a:moveTo>
                    <a:pt x="4635" y="0"/>
                  </a:moveTo>
                  <a:cubicBezTo>
                    <a:pt x="5265" y="0"/>
                    <a:pt x="5866" y="123"/>
                    <a:pt x="6437" y="367"/>
                  </a:cubicBezTo>
                  <a:cubicBezTo>
                    <a:pt x="7009" y="612"/>
                    <a:pt x="7502" y="941"/>
                    <a:pt x="7915" y="1355"/>
                  </a:cubicBezTo>
                  <a:cubicBezTo>
                    <a:pt x="8329" y="1768"/>
                    <a:pt x="8658" y="2261"/>
                    <a:pt x="8903" y="2833"/>
                  </a:cubicBezTo>
                  <a:cubicBezTo>
                    <a:pt x="9148" y="3404"/>
                    <a:pt x="9270" y="4005"/>
                    <a:pt x="9270" y="4635"/>
                  </a:cubicBezTo>
                  <a:cubicBezTo>
                    <a:pt x="9270" y="5265"/>
                    <a:pt x="9148" y="5865"/>
                    <a:pt x="8903" y="6437"/>
                  </a:cubicBezTo>
                  <a:cubicBezTo>
                    <a:pt x="8658" y="7009"/>
                    <a:pt x="8329" y="7501"/>
                    <a:pt x="7915" y="7914"/>
                  </a:cubicBezTo>
                  <a:cubicBezTo>
                    <a:pt x="7502" y="8329"/>
                    <a:pt x="7009" y="8658"/>
                    <a:pt x="6437" y="8902"/>
                  </a:cubicBezTo>
                  <a:cubicBezTo>
                    <a:pt x="5866" y="9146"/>
                    <a:pt x="5265" y="9270"/>
                    <a:pt x="4635" y="9270"/>
                  </a:cubicBezTo>
                  <a:cubicBezTo>
                    <a:pt x="4005" y="9270"/>
                    <a:pt x="3404" y="9146"/>
                    <a:pt x="2833" y="8902"/>
                  </a:cubicBezTo>
                  <a:cubicBezTo>
                    <a:pt x="2261" y="8658"/>
                    <a:pt x="1769" y="8329"/>
                    <a:pt x="1355" y="7914"/>
                  </a:cubicBezTo>
                  <a:cubicBezTo>
                    <a:pt x="941" y="7501"/>
                    <a:pt x="612" y="7009"/>
                    <a:pt x="367" y="6437"/>
                  </a:cubicBezTo>
                  <a:cubicBezTo>
                    <a:pt x="122" y="5865"/>
                    <a:pt x="0" y="5265"/>
                    <a:pt x="0" y="4635"/>
                  </a:cubicBezTo>
                  <a:cubicBezTo>
                    <a:pt x="0" y="4005"/>
                    <a:pt x="122" y="3404"/>
                    <a:pt x="367" y="2833"/>
                  </a:cubicBezTo>
                  <a:cubicBezTo>
                    <a:pt x="612" y="2261"/>
                    <a:pt x="941" y="1768"/>
                    <a:pt x="1355" y="1355"/>
                  </a:cubicBezTo>
                  <a:cubicBezTo>
                    <a:pt x="1769" y="941"/>
                    <a:pt x="2261" y="612"/>
                    <a:pt x="2833" y="367"/>
                  </a:cubicBezTo>
                  <a:cubicBezTo>
                    <a:pt x="3404" y="123"/>
                    <a:pt x="4005" y="0"/>
                    <a:pt x="4635" y="0"/>
                  </a:cubicBezTo>
                  <a:close/>
                </a:path>
              </a:pathLst>
            </a:custGeom>
            <a:solidFill>
              <a:srgbClr val="F66138"/>
            </a:solidFill>
            <a:ln>
              <a:noFill/>
            </a:ln>
          </p:spPr>
          <p:txBody>
            <a:bodyPr/>
            <a:lstStyle/>
            <a:p/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33937265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"/>
          <p:cNvGrpSpPr/>
          <p:nvPr/>
        </p:nvGrpSpPr>
        <p:grpSpPr>
          <a:xfrm>
            <a:off x="4290206" y="918893"/>
            <a:ext cx="3661599" cy="644324"/>
            <a:chOff x="3863523" y="664249"/>
            <a:chExt cx="3661599" cy="644324"/>
          </a:xfrm>
        </p:grpSpPr>
        <p:sp>
          <p:nvSpPr>
            <p:cNvPr id="3" name="圆角矩形 2"/>
            <p:cNvSpPr/>
            <p:nvPr/>
          </p:nvSpPr>
          <p:spPr>
            <a:xfrm>
              <a:off x="4076844" y="664249"/>
              <a:ext cx="3054739" cy="641390"/>
            </a:xfrm>
            <a:prstGeom prst="roundRect">
              <a:avLst/>
            </a:prstGeom>
            <a:solidFill>
              <a:schemeClr val="bg1">
                <a:alpha val="50000"/>
              </a:schemeClr>
            </a:solidFill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3863523" y="771623"/>
              <a:ext cx="426643" cy="426643"/>
              <a:chOff x="729205" y="2132032"/>
              <a:chExt cx="426643" cy="426643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729205" y="2132032"/>
                <a:ext cx="426643" cy="426643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828426" y="2231253"/>
                <a:ext cx="228200" cy="228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4345464" y="723798"/>
              <a:ext cx="317965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smtClean="0">
                  <a:solidFill>
                    <a:srgbClr val="FA7384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秒杀易错大招</a:t>
              </a:r>
              <a:endParaRPr lang="zh-CN" altLang="en-US" sz="4000">
                <a:solidFill>
                  <a:srgbClr val="FA7384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821488" y="2349661"/>
            <a:ext cx="6551111" cy="1226916"/>
            <a:chOff x="3113588" y="2349661"/>
            <a:chExt cx="6551111" cy="1226916"/>
          </a:xfrm>
        </p:grpSpPr>
        <p:sp>
          <p:nvSpPr>
            <p:cNvPr id="9" name="圆角矩形 8"/>
            <p:cNvSpPr/>
            <p:nvPr/>
          </p:nvSpPr>
          <p:spPr>
            <a:xfrm>
              <a:off x="3113588" y="2349661"/>
              <a:ext cx="6551111" cy="1226916"/>
            </a:xfrm>
            <a:prstGeom prst="roundRect">
              <a:avLst>
                <a:gd name="adj" fmla="val 2611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192660" y="2511488"/>
              <a:ext cx="48614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汉朝对少数民族地区首领实行册封，对当地实行直接管理。</a:t>
              </a: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3221078" y="2731625"/>
              <a:ext cx="810227" cy="462458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3290524" y="2801338"/>
              <a:ext cx="7292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易错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821489" y="3870272"/>
            <a:ext cx="6551110" cy="1762002"/>
            <a:chOff x="3113589" y="3835549"/>
            <a:chExt cx="6551110" cy="1762002"/>
          </a:xfrm>
        </p:grpSpPr>
        <p:sp>
          <p:nvSpPr>
            <p:cNvPr id="14" name="圆角矩形 13"/>
            <p:cNvSpPr/>
            <p:nvPr/>
          </p:nvSpPr>
          <p:spPr>
            <a:xfrm>
              <a:off x="3113589" y="3835549"/>
              <a:ext cx="6551110" cy="1762002"/>
            </a:xfrm>
            <a:prstGeom prst="roundRect">
              <a:avLst>
                <a:gd name="adj" fmla="val 2611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221077" y="4468953"/>
              <a:ext cx="810227" cy="462458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290524" y="4538929"/>
              <a:ext cx="7292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大招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192660" y="4073528"/>
              <a:ext cx="5179940" cy="13388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ct val="0"/>
                </a:spcAft>
              </a:pPr>
              <a:r>
                <a:rPr lang="zh-CN" altLang="en-US" kern="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汉朝只是对少数民族地区首领进行册封，该地区还是由当地首领或者豪酋大姓管理，所以汉朝对其实行的是间接管理。</a:t>
              </a:r>
              <a:endParaRPr lang="zh-CN" altLang="zh-CN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153813" y="3022687"/>
            <a:ext cx="1650917" cy="515072"/>
            <a:chOff x="5816600" y="2973153"/>
            <a:chExt cx="1650917" cy="515072"/>
          </a:xfrm>
        </p:grpSpPr>
        <p:cxnSp>
          <p:nvCxnSpPr>
            <p:cNvPr id="20" name="直接连接符 19"/>
            <p:cNvCxnSpPr/>
            <p:nvPr/>
          </p:nvCxnSpPr>
          <p:spPr>
            <a:xfrm flipV="1">
              <a:off x="5816600" y="3365500"/>
              <a:ext cx="1044000" cy="0"/>
            </a:xfrm>
            <a:prstGeom prst="line">
              <a:avLst/>
            </a:prstGeom>
            <a:ln w="19050">
              <a:solidFill>
                <a:srgbClr val="F6613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iconfont-10889-5203228"/>
            <p:cNvSpPr>
              <a:spLocks noChangeAspect="1"/>
            </p:cNvSpPr>
            <p:nvPr/>
          </p:nvSpPr>
          <p:spPr bwMode="auto">
            <a:xfrm>
              <a:off x="6952445" y="2973153"/>
              <a:ext cx="515072" cy="515072"/>
            </a:xfrm>
            <a:custGeom>
              <a:gdLst>
                <a:gd name="T0" fmla="*/ 5827 w 9270"/>
                <a:gd name="T1" fmla="*/ 3018 h 9270"/>
                <a:gd name="T2" fmla="*/ 6126 w 9270"/>
                <a:gd name="T3" fmla="*/ 3142 h 9270"/>
                <a:gd name="T4" fmla="*/ 6252 w 9270"/>
                <a:gd name="T5" fmla="*/ 3440 h 9270"/>
                <a:gd name="T6" fmla="*/ 6126 w 9270"/>
                <a:gd name="T7" fmla="*/ 3740 h 9270"/>
                <a:gd name="T8" fmla="*/ 5231 w 9270"/>
                <a:gd name="T9" fmla="*/ 4635 h 9270"/>
                <a:gd name="T10" fmla="*/ 6126 w 9270"/>
                <a:gd name="T11" fmla="*/ 5527 h 9270"/>
                <a:gd name="T12" fmla="*/ 6252 w 9270"/>
                <a:gd name="T13" fmla="*/ 5823 h 9270"/>
                <a:gd name="T14" fmla="*/ 6126 w 9270"/>
                <a:gd name="T15" fmla="*/ 6122 h 9270"/>
                <a:gd name="T16" fmla="*/ 5827 w 9270"/>
                <a:gd name="T17" fmla="*/ 6246 h 9270"/>
                <a:gd name="T18" fmla="*/ 5530 w 9270"/>
                <a:gd name="T19" fmla="*/ 6123 h 9270"/>
                <a:gd name="T20" fmla="*/ 4635 w 9270"/>
                <a:gd name="T21" fmla="*/ 5231 h 9270"/>
                <a:gd name="T22" fmla="*/ 3743 w 9270"/>
                <a:gd name="T23" fmla="*/ 6123 h 9270"/>
                <a:gd name="T24" fmla="*/ 3443 w 9270"/>
                <a:gd name="T25" fmla="*/ 6246 h 9270"/>
                <a:gd name="T26" fmla="*/ 3145 w 9270"/>
                <a:gd name="T27" fmla="*/ 6123 h 9270"/>
                <a:gd name="T28" fmla="*/ 3022 w 9270"/>
                <a:gd name="T29" fmla="*/ 5827 h 9270"/>
                <a:gd name="T30" fmla="*/ 3143 w 9270"/>
                <a:gd name="T31" fmla="*/ 5527 h 9270"/>
                <a:gd name="T32" fmla="*/ 4039 w 9270"/>
                <a:gd name="T33" fmla="*/ 4635 h 9270"/>
                <a:gd name="T34" fmla="*/ 3143 w 9270"/>
                <a:gd name="T35" fmla="*/ 3740 h 9270"/>
                <a:gd name="T36" fmla="*/ 3022 w 9270"/>
                <a:gd name="T37" fmla="*/ 3444 h 9270"/>
                <a:gd name="T38" fmla="*/ 3145 w 9270"/>
                <a:gd name="T39" fmla="*/ 3144 h 9270"/>
                <a:gd name="T40" fmla="*/ 3443 w 9270"/>
                <a:gd name="T41" fmla="*/ 3019 h 9270"/>
                <a:gd name="T42" fmla="*/ 3743 w 9270"/>
                <a:gd name="T43" fmla="*/ 3144 h 9270"/>
                <a:gd name="T44" fmla="*/ 4635 w 9270"/>
                <a:gd name="T45" fmla="*/ 4039 h 9270"/>
                <a:gd name="T46" fmla="*/ 5530 w 9270"/>
                <a:gd name="T47" fmla="*/ 3144 h 9270"/>
                <a:gd name="T48" fmla="*/ 5827 w 9270"/>
                <a:gd name="T49" fmla="*/ 3019 h 9270"/>
                <a:gd name="T50" fmla="*/ 5827 w 9270"/>
                <a:gd name="T51" fmla="*/ 3018 h 9270"/>
                <a:gd name="T52" fmla="*/ 4635 w 9270"/>
                <a:gd name="T53" fmla="*/ 843 h 9270"/>
                <a:gd name="T54" fmla="*/ 3162 w 9270"/>
                <a:gd name="T55" fmla="*/ 1145 h 9270"/>
                <a:gd name="T56" fmla="*/ 1952 w 9270"/>
                <a:gd name="T57" fmla="*/ 1952 h 9270"/>
                <a:gd name="T58" fmla="*/ 1144 w 9270"/>
                <a:gd name="T59" fmla="*/ 3162 h 9270"/>
                <a:gd name="T60" fmla="*/ 843 w 9270"/>
                <a:gd name="T61" fmla="*/ 4635 h 9270"/>
                <a:gd name="T62" fmla="*/ 1144 w 9270"/>
                <a:gd name="T63" fmla="*/ 6108 h 9270"/>
                <a:gd name="T64" fmla="*/ 1952 w 9270"/>
                <a:gd name="T65" fmla="*/ 7318 h 9270"/>
                <a:gd name="T66" fmla="*/ 3162 w 9270"/>
                <a:gd name="T67" fmla="*/ 8125 h 9270"/>
                <a:gd name="T68" fmla="*/ 4635 w 9270"/>
                <a:gd name="T69" fmla="*/ 8427 h 9270"/>
                <a:gd name="T70" fmla="*/ 6108 w 9270"/>
                <a:gd name="T71" fmla="*/ 8125 h 9270"/>
                <a:gd name="T72" fmla="*/ 7318 w 9270"/>
                <a:gd name="T73" fmla="*/ 7318 h 9270"/>
                <a:gd name="T74" fmla="*/ 8126 w 9270"/>
                <a:gd name="T75" fmla="*/ 6108 h 9270"/>
                <a:gd name="T76" fmla="*/ 8427 w 9270"/>
                <a:gd name="T77" fmla="*/ 4635 h 9270"/>
                <a:gd name="T78" fmla="*/ 8126 w 9270"/>
                <a:gd name="T79" fmla="*/ 3162 h 9270"/>
                <a:gd name="T80" fmla="*/ 7318 w 9270"/>
                <a:gd name="T81" fmla="*/ 1952 h 9270"/>
                <a:gd name="T82" fmla="*/ 6108 w 9270"/>
                <a:gd name="T83" fmla="*/ 1145 h 9270"/>
                <a:gd name="T84" fmla="*/ 4635 w 9270"/>
                <a:gd name="T85" fmla="*/ 843 h 9270"/>
                <a:gd name="T86" fmla="*/ 4635 w 9270"/>
                <a:gd name="T87" fmla="*/ 0 h 9270"/>
                <a:gd name="T88" fmla="*/ 6437 w 9270"/>
                <a:gd name="T89" fmla="*/ 367 h 9270"/>
                <a:gd name="T90" fmla="*/ 7915 w 9270"/>
                <a:gd name="T91" fmla="*/ 1355 h 9270"/>
                <a:gd name="T92" fmla="*/ 8903 w 9270"/>
                <a:gd name="T93" fmla="*/ 2833 h 9270"/>
                <a:gd name="T94" fmla="*/ 9270 w 9270"/>
                <a:gd name="T95" fmla="*/ 4635 h 9270"/>
                <a:gd name="T96" fmla="*/ 8903 w 9270"/>
                <a:gd name="T97" fmla="*/ 6437 h 9270"/>
                <a:gd name="T98" fmla="*/ 7915 w 9270"/>
                <a:gd name="T99" fmla="*/ 7914 h 9270"/>
                <a:gd name="T100" fmla="*/ 6437 w 9270"/>
                <a:gd name="T101" fmla="*/ 8902 h 9270"/>
                <a:gd name="T102" fmla="*/ 4635 w 9270"/>
                <a:gd name="T103" fmla="*/ 9270 h 9270"/>
                <a:gd name="T104" fmla="*/ 2833 w 9270"/>
                <a:gd name="T105" fmla="*/ 8902 h 9270"/>
                <a:gd name="T106" fmla="*/ 1355 w 9270"/>
                <a:gd name="T107" fmla="*/ 7914 h 9270"/>
                <a:gd name="T108" fmla="*/ 367 w 9270"/>
                <a:gd name="T109" fmla="*/ 6437 h 9270"/>
                <a:gd name="T110" fmla="*/ 0 w 9270"/>
                <a:gd name="T111" fmla="*/ 4635 h 9270"/>
                <a:gd name="T112" fmla="*/ 367 w 9270"/>
                <a:gd name="T113" fmla="*/ 2833 h 9270"/>
                <a:gd name="T114" fmla="*/ 1355 w 9270"/>
                <a:gd name="T115" fmla="*/ 1355 h 9270"/>
                <a:gd name="T116" fmla="*/ 2833 w 9270"/>
                <a:gd name="T117" fmla="*/ 367 h 9270"/>
                <a:gd name="T118" fmla="*/ 4635 w 9270"/>
                <a:gd name="T119" fmla="*/ 0 h 92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270" h="9270">
                  <a:moveTo>
                    <a:pt x="5827" y="3018"/>
                  </a:moveTo>
                  <a:cubicBezTo>
                    <a:pt x="5943" y="3018"/>
                    <a:pt x="6043" y="3059"/>
                    <a:pt x="6126" y="3142"/>
                  </a:cubicBezTo>
                  <a:cubicBezTo>
                    <a:pt x="6210" y="3225"/>
                    <a:pt x="6252" y="3324"/>
                    <a:pt x="6252" y="3440"/>
                  </a:cubicBezTo>
                  <a:cubicBezTo>
                    <a:pt x="6252" y="3556"/>
                    <a:pt x="6210" y="3657"/>
                    <a:pt x="6126" y="3740"/>
                  </a:cubicBezTo>
                  <a:lnTo>
                    <a:pt x="5231" y="4635"/>
                  </a:lnTo>
                  <a:lnTo>
                    <a:pt x="6126" y="5527"/>
                  </a:lnTo>
                  <a:cubicBezTo>
                    <a:pt x="6210" y="5611"/>
                    <a:pt x="6252" y="5710"/>
                    <a:pt x="6252" y="5823"/>
                  </a:cubicBezTo>
                  <a:cubicBezTo>
                    <a:pt x="6252" y="5939"/>
                    <a:pt x="6210" y="6040"/>
                    <a:pt x="6126" y="6122"/>
                  </a:cubicBezTo>
                  <a:cubicBezTo>
                    <a:pt x="6043" y="6204"/>
                    <a:pt x="5943" y="6246"/>
                    <a:pt x="5827" y="6246"/>
                  </a:cubicBezTo>
                  <a:cubicBezTo>
                    <a:pt x="5710" y="6246"/>
                    <a:pt x="5612" y="6204"/>
                    <a:pt x="5530" y="6123"/>
                  </a:cubicBezTo>
                  <a:lnTo>
                    <a:pt x="4635" y="5231"/>
                  </a:lnTo>
                  <a:lnTo>
                    <a:pt x="3743" y="6123"/>
                  </a:lnTo>
                  <a:cubicBezTo>
                    <a:pt x="3662" y="6204"/>
                    <a:pt x="3562" y="6246"/>
                    <a:pt x="3443" y="6246"/>
                  </a:cubicBezTo>
                  <a:cubicBezTo>
                    <a:pt x="3327" y="6246"/>
                    <a:pt x="3228" y="6204"/>
                    <a:pt x="3145" y="6123"/>
                  </a:cubicBezTo>
                  <a:cubicBezTo>
                    <a:pt x="3063" y="6042"/>
                    <a:pt x="3022" y="5943"/>
                    <a:pt x="3022" y="5827"/>
                  </a:cubicBezTo>
                  <a:cubicBezTo>
                    <a:pt x="3022" y="5709"/>
                    <a:pt x="3062" y="5608"/>
                    <a:pt x="3143" y="5527"/>
                  </a:cubicBezTo>
                  <a:lnTo>
                    <a:pt x="4039" y="4635"/>
                  </a:lnTo>
                  <a:lnTo>
                    <a:pt x="3143" y="3740"/>
                  </a:lnTo>
                  <a:cubicBezTo>
                    <a:pt x="3062" y="3659"/>
                    <a:pt x="3022" y="3560"/>
                    <a:pt x="3022" y="3444"/>
                  </a:cubicBezTo>
                  <a:cubicBezTo>
                    <a:pt x="3022" y="3327"/>
                    <a:pt x="3063" y="3226"/>
                    <a:pt x="3145" y="3144"/>
                  </a:cubicBezTo>
                  <a:cubicBezTo>
                    <a:pt x="3228" y="3060"/>
                    <a:pt x="3327" y="3019"/>
                    <a:pt x="3443" y="3019"/>
                  </a:cubicBezTo>
                  <a:cubicBezTo>
                    <a:pt x="3560" y="3018"/>
                    <a:pt x="3659" y="3060"/>
                    <a:pt x="3743" y="3144"/>
                  </a:cubicBezTo>
                  <a:lnTo>
                    <a:pt x="4635" y="4039"/>
                  </a:lnTo>
                  <a:lnTo>
                    <a:pt x="5530" y="3144"/>
                  </a:lnTo>
                  <a:cubicBezTo>
                    <a:pt x="5614" y="3060"/>
                    <a:pt x="5713" y="3019"/>
                    <a:pt x="5827" y="3019"/>
                  </a:cubicBezTo>
                  <a:lnTo>
                    <a:pt x="5827" y="3018"/>
                  </a:lnTo>
                  <a:close/>
                  <a:moveTo>
                    <a:pt x="4635" y="843"/>
                  </a:moveTo>
                  <a:cubicBezTo>
                    <a:pt x="4121" y="843"/>
                    <a:pt x="3630" y="944"/>
                    <a:pt x="3162" y="1145"/>
                  </a:cubicBezTo>
                  <a:cubicBezTo>
                    <a:pt x="2694" y="1344"/>
                    <a:pt x="2290" y="1615"/>
                    <a:pt x="1952" y="1952"/>
                  </a:cubicBezTo>
                  <a:cubicBezTo>
                    <a:pt x="1614" y="2291"/>
                    <a:pt x="1345" y="2693"/>
                    <a:pt x="1144" y="3162"/>
                  </a:cubicBezTo>
                  <a:cubicBezTo>
                    <a:pt x="943" y="3629"/>
                    <a:pt x="843" y="4121"/>
                    <a:pt x="843" y="4635"/>
                  </a:cubicBezTo>
                  <a:cubicBezTo>
                    <a:pt x="843" y="5147"/>
                    <a:pt x="943" y="5639"/>
                    <a:pt x="1144" y="6108"/>
                  </a:cubicBezTo>
                  <a:cubicBezTo>
                    <a:pt x="1345" y="6577"/>
                    <a:pt x="1614" y="6979"/>
                    <a:pt x="1952" y="7318"/>
                  </a:cubicBezTo>
                  <a:cubicBezTo>
                    <a:pt x="2290" y="7655"/>
                    <a:pt x="2693" y="7924"/>
                    <a:pt x="3162" y="8125"/>
                  </a:cubicBezTo>
                  <a:cubicBezTo>
                    <a:pt x="3631" y="8326"/>
                    <a:pt x="4122" y="8427"/>
                    <a:pt x="4635" y="8427"/>
                  </a:cubicBezTo>
                  <a:cubicBezTo>
                    <a:pt x="5148" y="8427"/>
                    <a:pt x="5639" y="8326"/>
                    <a:pt x="6108" y="8125"/>
                  </a:cubicBezTo>
                  <a:cubicBezTo>
                    <a:pt x="6577" y="7924"/>
                    <a:pt x="6980" y="7655"/>
                    <a:pt x="7318" y="7318"/>
                  </a:cubicBezTo>
                  <a:cubicBezTo>
                    <a:pt x="7656" y="6979"/>
                    <a:pt x="7925" y="6577"/>
                    <a:pt x="8126" y="6108"/>
                  </a:cubicBezTo>
                  <a:cubicBezTo>
                    <a:pt x="8327" y="5639"/>
                    <a:pt x="8427" y="5147"/>
                    <a:pt x="8427" y="4635"/>
                  </a:cubicBezTo>
                  <a:cubicBezTo>
                    <a:pt x="8427" y="4121"/>
                    <a:pt x="8327" y="3630"/>
                    <a:pt x="8126" y="3162"/>
                  </a:cubicBezTo>
                  <a:cubicBezTo>
                    <a:pt x="7925" y="2693"/>
                    <a:pt x="7656" y="2291"/>
                    <a:pt x="7318" y="1952"/>
                  </a:cubicBezTo>
                  <a:cubicBezTo>
                    <a:pt x="6980" y="1615"/>
                    <a:pt x="6576" y="1344"/>
                    <a:pt x="6108" y="1145"/>
                  </a:cubicBezTo>
                  <a:cubicBezTo>
                    <a:pt x="5640" y="944"/>
                    <a:pt x="5149" y="843"/>
                    <a:pt x="4635" y="843"/>
                  </a:cubicBezTo>
                  <a:close/>
                  <a:moveTo>
                    <a:pt x="4635" y="0"/>
                  </a:moveTo>
                  <a:cubicBezTo>
                    <a:pt x="5265" y="0"/>
                    <a:pt x="5866" y="123"/>
                    <a:pt x="6437" y="367"/>
                  </a:cubicBezTo>
                  <a:cubicBezTo>
                    <a:pt x="7009" y="612"/>
                    <a:pt x="7502" y="941"/>
                    <a:pt x="7915" y="1355"/>
                  </a:cubicBezTo>
                  <a:cubicBezTo>
                    <a:pt x="8329" y="1768"/>
                    <a:pt x="8658" y="2261"/>
                    <a:pt x="8903" y="2833"/>
                  </a:cubicBezTo>
                  <a:cubicBezTo>
                    <a:pt x="9148" y="3404"/>
                    <a:pt x="9270" y="4005"/>
                    <a:pt x="9270" y="4635"/>
                  </a:cubicBezTo>
                  <a:cubicBezTo>
                    <a:pt x="9270" y="5265"/>
                    <a:pt x="9148" y="5865"/>
                    <a:pt x="8903" y="6437"/>
                  </a:cubicBezTo>
                  <a:cubicBezTo>
                    <a:pt x="8658" y="7009"/>
                    <a:pt x="8329" y="7501"/>
                    <a:pt x="7915" y="7914"/>
                  </a:cubicBezTo>
                  <a:cubicBezTo>
                    <a:pt x="7502" y="8329"/>
                    <a:pt x="7009" y="8658"/>
                    <a:pt x="6437" y="8902"/>
                  </a:cubicBezTo>
                  <a:cubicBezTo>
                    <a:pt x="5866" y="9146"/>
                    <a:pt x="5265" y="9270"/>
                    <a:pt x="4635" y="9270"/>
                  </a:cubicBezTo>
                  <a:cubicBezTo>
                    <a:pt x="4005" y="9270"/>
                    <a:pt x="3404" y="9146"/>
                    <a:pt x="2833" y="8902"/>
                  </a:cubicBezTo>
                  <a:cubicBezTo>
                    <a:pt x="2261" y="8658"/>
                    <a:pt x="1769" y="8329"/>
                    <a:pt x="1355" y="7914"/>
                  </a:cubicBezTo>
                  <a:cubicBezTo>
                    <a:pt x="941" y="7501"/>
                    <a:pt x="612" y="7009"/>
                    <a:pt x="367" y="6437"/>
                  </a:cubicBezTo>
                  <a:cubicBezTo>
                    <a:pt x="122" y="5865"/>
                    <a:pt x="0" y="5265"/>
                    <a:pt x="0" y="4635"/>
                  </a:cubicBezTo>
                  <a:cubicBezTo>
                    <a:pt x="0" y="4005"/>
                    <a:pt x="122" y="3404"/>
                    <a:pt x="367" y="2833"/>
                  </a:cubicBezTo>
                  <a:cubicBezTo>
                    <a:pt x="612" y="2261"/>
                    <a:pt x="941" y="1768"/>
                    <a:pt x="1355" y="1355"/>
                  </a:cubicBezTo>
                  <a:cubicBezTo>
                    <a:pt x="1769" y="941"/>
                    <a:pt x="2261" y="612"/>
                    <a:pt x="2833" y="367"/>
                  </a:cubicBezTo>
                  <a:cubicBezTo>
                    <a:pt x="3404" y="123"/>
                    <a:pt x="4005" y="0"/>
                    <a:pt x="4635" y="0"/>
                  </a:cubicBezTo>
                  <a:close/>
                </a:path>
              </a:pathLst>
            </a:custGeom>
            <a:solidFill>
              <a:srgbClr val="F66138"/>
            </a:solidFill>
            <a:ln>
              <a:noFill/>
            </a:ln>
          </p:spPr>
          <p:txBody>
            <a:bodyPr/>
            <a:lstStyle/>
            <a:p/>
          </p:txBody>
        </p:sp>
      </p:grpSp>
    </p:spTree>
    <p:extLst>
      <p:ext uri="{BB962C8B-B14F-4D97-AF65-F5344CB8AC3E}">
        <p14:creationId xmlns:p14="http://schemas.microsoft.com/office/powerpoint/2010/main" val="22308808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"/>
          <p:cNvGrpSpPr/>
          <p:nvPr/>
        </p:nvGrpSpPr>
        <p:grpSpPr>
          <a:xfrm>
            <a:off x="4290206" y="918893"/>
            <a:ext cx="3661599" cy="644324"/>
            <a:chOff x="3863523" y="664249"/>
            <a:chExt cx="3661599" cy="644324"/>
          </a:xfrm>
        </p:grpSpPr>
        <p:sp>
          <p:nvSpPr>
            <p:cNvPr id="3" name="圆角矩形 2"/>
            <p:cNvSpPr/>
            <p:nvPr/>
          </p:nvSpPr>
          <p:spPr>
            <a:xfrm>
              <a:off x="4076844" y="664249"/>
              <a:ext cx="3054739" cy="641390"/>
            </a:xfrm>
            <a:prstGeom prst="roundRect">
              <a:avLst/>
            </a:prstGeom>
            <a:solidFill>
              <a:schemeClr val="bg1">
                <a:alpha val="50000"/>
              </a:schemeClr>
            </a:solidFill>
            <a:ln>
              <a:solidFill>
                <a:srgbClr val="FA7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3863523" y="771623"/>
              <a:ext cx="426643" cy="426643"/>
              <a:chOff x="729205" y="2132032"/>
              <a:chExt cx="426643" cy="426643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729205" y="2132032"/>
                <a:ext cx="426643" cy="426643"/>
              </a:xfrm>
              <a:prstGeom prst="ellipse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828426" y="2231253"/>
                <a:ext cx="228200" cy="228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4345464" y="723798"/>
              <a:ext cx="317965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smtClean="0">
                  <a:solidFill>
                    <a:srgbClr val="FA7384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秒杀易错大招</a:t>
              </a:r>
              <a:endParaRPr lang="zh-CN" altLang="en-US" sz="4000">
                <a:solidFill>
                  <a:srgbClr val="FA7384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821488" y="2349661"/>
            <a:ext cx="6551111" cy="1226916"/>
            <a:chOff x="3113588" y="2349661"/>
            <a:chExt cx="6551111" cy="1226916"/>
          </a:xfrm>
        </p:grpSpPr>
        <p:sp>
          <p:nvSpPr>
            <p:cNvPr id="9" name="圆角矩形 8"/>
            <p:cNvSpPr/>
            <p:nvPr/>
          </p:nvSpPr>
          <p:spPr>
            <a:xfrm>
              <a:off x="3113588" y="2349661"/>
              <a:ext cx="6551111" cy="1226916"/>
            </a:xfrm>
            <a:prstGeom prst="roundRect">
              <a:avLst>
                <a:gd name="adj" fmla="val 2611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192660" y="2511488"/>
              <a:ext cx="48614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中国古代官方的对外贸易主要是以经济营利为目的。</a:t>
              </a: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3221078" y="2731625"/>
              <a:ext cx="810227" cy="462458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3290524" y="2801338"/>
              <a:ext cx="7292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易错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821489" y="3854104"/>
            <a:ext cx="6551110" cy="1331356"/>
            <a:chOff x="3113589" y="4050872"/>
            <a:chExt cx="6551110" cy="1331356"/>
          </a:xfrm>
        </p:grpSpPr>
        <p:sp>
          <p:nvSpPr>
            <p:cNvPr id="14" name="圆角矩形 13"/>
            <p:cNvSpPr/>
            <p:nvPr/>
          </p:nvSpPr>
          <p:spPr>
            <a:xfrm>
              <a:off x="3113589" y="4050872"/>
              <a:ext cx="6551110" cy="1331356"/>
            </a:xfrm>
            <a:prstGeom prst="roundRect">
              <a:avLst>
                <a:gd name="adj" fmla="val 2611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221077" y="4468953"/>
              <a:ext cx="810227" cy="462458"/>
            </a:xfrm>
            <a:prstGeom prst="roundRect">
              <a:avLst/>
            </a:prstGeom>
            <a:solidFill>
              <a:srgbClr val="F0A9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290524" y="4538929"/>
              <a:ext cx="7292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大招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192660" y="4235574"/>
              <a:ext cx="517994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ct val="0"/>
                </a:spcAft>
              </a:pPr>
              <a:r>
                <a:rPr lang="zh-CN" altLang="zh-CN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官方</a:t>
              </a:r>
              <a:r>
                <a:rPr lang="zh-CN" altLang="zh-CN" kern="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对外贸易</a:t>
              </a:r>
              <a:r>
                <a:rPr lang="zh-CN" altLang="en-US" kern="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是“厚往薄来”，政治上宣扬国威，</a:t>
              </a:r>
              <a:endParaRPr lang="en-US" altLang="zh-CN" kern="10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  <a:p>
              <a:pPr algn="just">
                <a:lnSpc>
                  <a:spcPct val="150000"/>
                </a:lnSpc>
                <a:spcAft>
                  <a:spcPct val="0"/>
                </a:spcAft>
              </a:pPr>
              <a:r>
                <a:rPr lang="zh-CN" altLang="en-US" kern="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经济上</a:t>
              </a:r>
              <a:r>
                <a:rPr lang="zh-CN" altLang="zh-CN" kern="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不以赢利</a:t>
              </a:r>
              <a:r>
                <a:rPr lang="zh-CN" altLang="zh-CN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为</a:t>
              </a:r>
              <a:r>
                <a:rPr lang="zh-CN" altLang="zh-CN" kern="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目的</a:t>
              </a:r>
              <a:r>
                <a:rPr lang="zh-CN" altLang="en-US" kern="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。</a:t>
              </a:r>
              <a:endParaRPr lang="zh-CN" altLang="zh-CN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416400" y="2936149"/>
            <a:ext cx="1044000" cy="568068"/>
            <a:chOff x="5816600" y="3365500"/>
            <a:chExt cx="1044000" cy="568068"/>
          </a:xfrm>
        </p:grpSpPr>
        <p:cxnSp>
          <p:nvCxnSpPr>
            <p:cNvPr id="19" name="直接连接符 18"/>
            <p:cNvCxnSpPr/>
            <p:nvPr/>
          </p:nvCxnSpPr>
          <p:spPr>
            <a:xfrm flipV="1">
              <a:off x="5816600" y="3365500"/>
              <a:ext cx="1044000" cy="0"/>
            </a:xfrm>
            <a:prstGeom prst="line">
              <a:avLst/>
            </a:prstGeom>
            <a:ln w="19050">
              <a:solidFill>
                <a:srgbClr val="F6613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iconfont-10889-5203228"/>
            <p:cNvSpPr>
              <a:spLocks noChangeAspect="1"/>
            </p:cNvSpPr>
            <p:nvPr/>
          </p:nvSpPr>
          <p:spPr bwMode="auto">
            <a:xfrm>
              <a:off x="6081064" y="3418496"/>
              <a:ext cx="515072" cy="515072"/>
            </a:xfrm>
            <a:custGeom>
              <a:gdLst>
                <a:gd name="T0" fmla="*/ 5827 w 9270"/>
                <a:gd name="T1" fmla="*/ 3018 h 9270"/>
                <a:gd name="T2" fmla="*/ 6126 w 9270"/>
                <a:gd name="T3" fmla="*/ 3142 h 9270"/>
                <a:gd name="T4" fmla="*/ 6252 w 9270"/>
                <a:gd name="T5" fmla="*/ 3440 h 9270"/>
                <a:gd name="T6" fmla="*/ 6126 w 9270"/>
                <a:gd name="T7" fmla="*/ 3740 h 9270"/>
                <a:gd name="T8" fmla="*/ 5231 w 9270"/>
                <a:gd name="T9" fmla="*/ 4635 h 9270"/>
                <a:gd name="T10" fmla="*/ 6126 w 9270"/>
                <a:gd name="T11" fmla="*/ 5527 h 9270"/>
                <a:gd name="T12" fmla="*/ 6252 w 9270"/>
                <a:gd name="T13" fmla="*/ 5823 h 9270"/>
                <a:gd name="T14" fmla="*/ 6126 w 9270"/>
                <a:gd name="T15" fmla="*/ 6122 h 9270"/>
                <a:gd name="T16" fmla="*/ 5827 w 9270"/>
                <a:gd name="T17" fmla="*/ 6246 h 9270"/>
                <a:gd name="T18" fmla="*/ 5530 w 9270"/>
                <a:gd name="T19" fmla="*/ 6123 h 9270"/>
                <a:gd name="T20" fmla="*/ 4635 w 9270"/>
                <a:gd name="T21" fmla="*/ 5231 h 9270"/>
                <a:gd name="T22" fmla="*/ 3743 w 9270"/>
                <a:gd name="T23" fmla="*/ 6123 h 9270"/>
                <a:gd name="T24" fmla="*/ 3443 w 9270"/>
                <a:gd name="T25" fmla="*/ 6246 h 9270"/>
                <a:gd name="T26" fmla="*/ 3145 w 9270"/>
                <a:gd name="T27" fmla="*/ 6123 h 9270"/>
                <a:gd name="T28" fmla="*/ 3022 w 9270"/>
                <a:gd name="T29" fmla="*/ 5827 h 9270"/>
                <a:gd name="T30" fmla="*/ 3143 w 9270"/>
                <a:gd name="T31" fmla="*/ 5527 h 9270"/>
                <a:gd name="T32" fmla="*/ 4039 w 9270"/>
                <a:gd name="T33" fmla="*/ 4635 h 9270"/>
                <a:gd name="T34" fmla="*/ 3143 w 9270"/>
                <a:gd name="T35" fmla="*/ 3740 h 9270"/>
                <a:gd name="T36" fmla="*/ 3022 w 9270"/>
                <a:gd name="T37" fmla="*/ 3444 h 9270"/>
                <a:gd name="T38" fmla="*/ 3145 w 9270"/>
                <a:gd name="T39" fmla="*/ 3144 h 9270"/>
                <a:gd name="T40" fmla="*/ 3443 w 9270"/>
                <a:gd name="T41" fmla="*/ 3019 h 9270"/>
                <a:gd name="T42" fmla="*/ 3743 w 9270"/>
                <a:gd name="T43" fmla="*/ 3144 h 9270"/>
                <a:gd name="T44" fmla="*/ 4635 w 9270"/>
                <a:gd name="T45" fmla="*/ 4039 h 9270"/>
                <a:gd name="T46" fmla="*/ 5530 w 9270"/>
                <a:gd name="T47" fmla="*/ 3144 h 9270"/>
                <a:gd name="T48" fmla="*/ 5827 w 9270"/>
                <a:gd name="T49" fmla="*/ 3019 h 9270"/>
                <a:gd name="T50" fmla="*/ 5827 w 9270"/>
                <a:gd name="T51" fmla="*/ 3018 h 9270"/>
                <a:gd name="T52" fmla="*/ 4635 w 9270"/>
                <a:gd name="T53" fmla="*/ 843 h 9270"/>
                <a:gd name="T54" fmla="*/ 3162 w 9270"/>
                <a:gd name="T55" fmla="*/ 1145 h 9270"/>
                <a:gd name="T56" fmla="*/ 1952 w 9270"/>
                <a:gd name="T57" fmla="*/ 1952 h 9270"/>
                <a:gd name="T58" fmla="*/ 1144 w 9270"/>
                <a:gd name="T59" fmla="*/ 3162 h 9270"/>
                <a:gd name="T60" fmla="*/ 843 w 9270"/>
                <a:gd name="T61" fmla="*/ 4635 h 9270"/>
                <a:gd name="T62" fmla="*/ 1144 w 9270"/>
                <a:gd name="T63" fmla="*/ 6108 h 9270"/>
                <a:gd name="T64" fmla="*/ 1952 w 9270"/>
                <a:gd name="T65" fmla="*/ 7318 h 9270"/>
                <a:gd name="T66" fmla="*/ 3162 w 9270"/>
                <a:gd name="T67" fmla="*/ 8125 h 9270"/>
                <a:gd name="T68" fmla="*/ 4635 w 9270"/>
                <a:gd name="T69" fmla="*/ 8427 h 9270"/>
                <a:gd name="T70" fmla="*/ 6108 w 9270"/>
                <a:gd name="T71" fmla="*/ 8125 h 9270"/>
                <a:gd name="T72" fmla="*/ 7318 w 9270"/>
                <a:gd name="T73" fmla="*/ 7318 h 9270"/>
                <a:gd name="T74" fmla="*/ 8126 w 9270"/>
                <a:gd name="T75" fmla="*/ 6108 h 9270"/>
                <a:gd name="T76" fmla="*/ 8427 w 9270"/>
                <a:gd name="T77" fmla="*/ 4635 h 9270"/>
                <a:gd name="T78" fmla="*/ 8126 w 9270"/>
                <a:gd name="T79" fmla="*/ 3162 h 9270"/>
                <a:gd name="T80" fmla="*/ 7318 w 9270"/>
                <a:gd name="T81" fmla="*/ 1952 h 9270"/>
                <a:gd name="T82" fmla="*/ 6108 w 9270"/>
                <a:gd name="T83" fmla="*/ 1145 h 9270"/>
                <a:gd name="T84" fmla="*/ 4635 w 9270"/>
                <a:gd name="T85" fmla="*/ 843 h 9270"/>
                <a:gd name="T86" fmla="*/ 4635 w 9270"/>
                <a:gd name="T87" fmla="*/ 0 h 9270"/>
                <a:gd name="T88" fmla="*/ 6437 w 9270"/>
                <a:gd name="T89" fmla="*/ 367 h 9270"/>
                <a:gd name="T90" fmla="*/ 7915 w 9270"/>
                <a:gd name="T91" fmla="*/ 1355 h 9270"/>
                <a:gd name="T92" fmla="*/ 8903 w 9270"/>
                <a:gd name="T93" fmla="*/ 2833 h 9270"/>
                <a:gd name="T94" fmla="*/ 9270 w 9270"/>
                <a:gd name="T95" fmla="*/ 4635 h 9270"/>
                <a:gd name="T96" fmla="*/ 8903 w 9270"/>
                <a:gd name="T97" fmla="*/ 6437 h 9270"/>
                <a:gd name="T98" fmla="*/ 7915 w 9270"/>
                <a:gd name="T99" fmla="*/ 7914 h 9270"/>
                <a:gd name="T100" fmla="*/ 6437 w 9270"/>
                <a:gd name="T101" fmla="*/ 8902 h 9270"/>
                <a:gd name="T102" fmla="*/ 4635 w 9270"/>
                <a:gd name="T103" fmla="*/ 9270 h 9270"/>
                <a:gd name="T104" fmla="*/ 2833 w 9270"/>
                <a:gd name="T105" fmla="*/ 8902 h 9270"/>
                <a:gd name="T106" fmla="*/ 1355 w 9270"/>
                <a:gd name="T107" fmla="*/ 7914 h 9270"/>
                <a:gd name="T108" fmla="*/ 367 w 9270"/>
                <a:gd name="T109" fmla="*/ 6437 h 9270"/>
                <a:gd name="T110" fmla="*/ 0 w 9270"/>
                <a:gd name="T111" fmla="*/ 4635 h 9270"/>
                <a:gd name="T112" fmla="*/ 367 w 9270"/>
                <a:gd name="T113" fmla="*/ 2833 h 9270"/>
                <a:gd name="T114" fmla="*/ 1355 w 9270"/>
                <a:gd name="T115" fmla="*/ 1355 h 9270"/>
                <a:gd name="T116" fmla="*/ 2833 w 9270"/>
                <a:gd name="T117" fmla="*/ 367 h 9270"/>
                <a:gd name="T118" fmla="*/ 4635 w 9270"/>
                <a:gd name="T119" fmla="*/ 0 h 92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270" h="9270">
                  <a:moveTo>
                    <a:pt x="5827" y="3018"/>
                  </a:moveTo>
                  <a:cubicBezTo>
                    <a:pt x="5943" y="3018"/>
                    <a:pt x="6043" y="3059"/>
                    <a:pt x="6126" y="3142"/>
                  </a:cubicBezTo>
                  <a:cubicBezTo>
                    <a:pt x="6210" y="3225"/>
                    <a:pt x="6252" y="3324"/>
                    <a:pt x="6252" y="3440"/>
                  </a:cubicBezTo>
                  <a:cubicBezTo>
                    <a:pt x="6252" y="3556"/>
                    <a:pt x="6210" y="3657"/>
                    <a:pt x="6126" y="3740"/>
                  </a:cubicBezTo>
                  <a:lnTo>
                    <a:pt x="5231" y="4635"/>
                  </a:lnTo>
                  <a:lnTo>
                    <a:pt x="6126" y="5527"/>
                  </a:lnTo>
                  <a:cubicBezTo>
                    <a:pt x="6210" y="5611"/>
                    <a:pt x="6252" y="5710"/>
                    <a:pt x="6252" y="5823"/>
                  </a:cubicBezTo>
                  <a:cubicBezTo>
                    <a:pt x="6252" y="5939"/>
                    <a:pt x="6210" y="6040"/>
                    <a:pt x="6126" y="6122"/>
                  </a:cubicBezTo>
                  <a:cubicBezTo>
                    <a:pt x="6043" y="6204"/>
                    <a:pt x="5943" y="6246"/>
                    <a:pt x="5827" y="6246"/>
                  </a:cubicBezTo>
                  <a:cubicBezTo>
                    <a:pt x="5710" y="6246"/>
                    <a:pt x="5612" y="6204"/>
                    <a:pt x="5530" y="6123"/>
                  </a:cubicBezTo>
                  <a:lnTo>
                    <a:pt x="4635" y="5231"/>
                  </a:lnTo>
                  <a:lnTo>
                    <a:pt x="3743" y="6123"/>
                  </a:lnTo>
                  <a:cubicBezTo>
                    <a:pt x="3662" y="6204"/>
                    <a:pt x="3562" y="6246"/>
                    <a:pt x="3443" y="6246"/>
                  </a:cubicBezTo>
                  <a:cubicBezTo>
                    <a:pt x="3327" y="6246"/>
                    <a:pt x="3228" y="6204"/>
                    <a:pt x="3145" y="6123"/>
                  </a:cubicBezTo>
                  <a:cubicBezTo>
                    <a:pt x="3063" y="6042"/>
                    <a:pt x="3022" y="5943"/>
                    <a:pt x="3022" y="5827"/>
                  </a:cubicBezTo>
                  <a:cubicBezTo>
                    <a:pt x="3022" y="5709"/>
                    <a:pt x="3062" y="5608"/>
                    <a:pt x="3143" y="5527"/>
                  </a:cubicBezTo>
                  <a:lnTo>
                    <a:pt x="4039" y="4635"/>
                  </a:lnTo>
                  <a:lnTo>
                    <a:pt x="3143" y="3740"/>
                  </a:lnTo>
                  <a:cubicBezTo>
                    <a:pt x="3062" y="3659"/>
                    <a:pt x="3022" y="3560"/>
                    <a:pt x="3022" y="3444"/>
                  </a:cubicBezTo>
                  <a:cubicBezTo>
                    <a:pt x="3022" y="3327"/>
                    <a:pt x="3063" y="3226"/>
                    <a:pt x="3145" y="3144"/>
                  </a:cubicBezTo>
                  <a:cubicBezTo>
                    <a:pt x="3228" y="3060"/>
                    <a:pt x="3327" y="3019"/>
                    <a:pt x="3443" y="3019"/>
                  </a:cubicBezTo>
                  <a:cubicBezTo>
                    <a:pt x="3560" y="3018"/>
                    <a:pt x="3659" y="3060"/>
                    <a:pt x="3743" y="3144"/>
                  </a:cubicBezTo>
                  <a:lnTo>
                    <a:pt x="4635" y="4039"/>
                  </a:lnTo>
                  <a:lnTo>
                    <a:pt x="5530" y="3144"/>
                  </a:lnTo>
                  <a:cubicBezTo>
                    <a:pt x="5614" y="3060"/>
                    <a:pt x="5713" y="3019"/>
                    <a:pt x="5827" y="3019"/>
                  </a:cubicBezTo>
                  <a:lnTo>
                    <a:pt x="5827" y="3018"/>
                  </a:lnTo>
                  <a:close/>
                  <a:moveTo>
                    <a:pt x="4635" y="843"/>
                  </a:moveTo>
                  <a:cubicBezTo>
                    <a:pt x="4121" y="843"/>
                    <a:pt x="3630" y="944"/>
                    <a:pt x="3162" y="1145"/>
                  </a:cubicBezTo>
                  <a:cubicBezTo>
                    <a:pt x="2694" y="1344"/>
                    <a:pt x="2290" y="1615"/>
                    <a:pt x="1952" y="1952"/>
                  </a:cubicBezTo>
                  <a:cubicBezTo>
                    <a:pt x="1614" y="2291"/>
                    <a:pt x="1345" y="2693"/>
                    <a:pt x="1144" y="3162"/>
                  </a:cubicBezTo>
                  <a:cubicBezTo>
                    <a:pt x="943" y="3629"/>
                    <a:pt x="843" y="4121"/>
                    <a:pt x="843" y="4635"/>
                  </a:cubicBezTo>
                  <a:cubicBezTo>
                    <a:pt x="843" y="5147"/>
                    <a:pt x="943" y="5639"/>
                    <a:pt x="1144" y="6108"/>
                  </a:cubicBezTo>
                  <a:cubicBezTo>
                    <a:pt x="1345" y="6577"/>
                    <a:pt x="1614" y="6979"/>
                    <a:pt x="1952" y="7318"/>
                  </a:cubicBezTo>
                  <a:cubicBezTo>
                    <a:pt x="2290" y="7655"/>
                    <a:pt x="2693" y="7924"/>
                    <a:pt x="3162" y="8125"/>
                  </a:cubicBezTo>
                  <a:cubicBezTo>
                    <a:pt x="3631" y="8326"/>
                    <a:pt x="4122" y="8427"/>
                    <a:pt x="4635" y="8427"/>
                  </a:cubicBezTo>
                  <a:cubicBezTo>
                    <a:pt x="5148" y="8427"/>
                    <a:pt x="5639" y="8326"/>
                    <a:pt x="6108" y="8125"/>
                  </a:cubicBezTo>
                  <a:cubicBezTo>
                    <a:pt x="6577" y="7924"/>
                    <a:pt x="6980" y="7655"/>
                    <a:pt x="7318" y="7318"/>
                  </a:cubicBezTo>
                  <a:cubicBezTo>
                    <a:pt x="7656" y="6979"/>
                    <a:pt x="7925" y="6577"/>
                    <a:pt x="8126" y="6108"/>
                  </a:cubicBezTo>
                  <a:cubicBezTo>
                    <a:pt x="8327" y="5639"/>
                    <a:pt x="8427" y="5147"/>
                    <a:pt x="8427" y="4635"/>
                  </a:cubicBezTo>
                  <a:cubicBezTo>
                    <a:pt x="8427" y="4121"/>
                    <a:pt x="8327" y="3630"/>
                    <a:pt x="8126" y="3162"/>
                  </a:cubicBezTo>
                  <a:cubicBezTo>
                    <a:pt x="7925" y="2693"/>
                    <a:pt x="7656" y="2291"/>
                    <a:pt x="7318" y="1952"/>
                  </a:cubicBezTo>
                  <a:cubicBezTo>
                    <a:pt x="6980" y="1615"/>
                    <a:pt x="6576" y="1344"/>
                    <a:pt x="6108" y="1145"/>
                  </a:cubicBezTo>
                  <a:cubicBezTo>
                    <a:pt x="5640" y="944"/>
                    <a:pt x="5149" y="843"/>
                    <a:pt x="4635" y="843"/>
                  </a:cubicBezTo>
                  <a:close/>
                  <a:moveTo>
                    <a:pt x="4635" y="0"/>
                  </a:moveTo>
                  <a:cubicBezTo>
                    <a:pt x="5265" y="0"/>
                    <a:pt x="5866" y="123"/>
                    <a:pt x="6437" y="367"/>
                  </a:cubicBezTo>
                  <a:cubicBezTo>
                    <a:pt x="7009" y="612"/>
                    <a:pt x="7502" y="941"/>
                    <a:pt x="7915" y="1355"/>
                  </a:cubicBezTo>
                  <a:cubicBezTo>
                    <a:pt x="8329" y="1768"/>
                    <a:pt x="8658" y="2261"/>
                    <a:pt x="8903" y="2833"/>
                  </a:cubicBezTo>
                  <a:cubicBezTo>
                    <a:pt x="9148" y="3404"/>
                    <a:pt x="9270" y="4005"/>
                    <a:pt x="9270" y="4635"/>
                  </a:cubicBezTo>
                  <a:cubicBezTo>
                    <a:pt x="9270" y="5265"/>
                    <a:pt x="9148" y="5865"/>
                    <a:pt x="8903" y="6437"/>
                  </a:cubicBezTo>
                  <a:cubicBezTo>
                    <a:pt x="8658" y="7009"/>
                    <a:pt x="8329" y="7501"/>
                    <a:pt x="7915" y="7914"/>
                  </a:cubicBezTo>
                  <a:cubicBezTo>
                    <a:pt x="7502" y="8329"/>
                    <a:pt x="7009" y="8658"/>
                    <a:pt x="6437" y="8902"/>
                  </a:cubicBezTo>
                  <a:cubicBezTo>
                    <a:pt x="5866" y="9146"/>
                    <a:pt x="5265" y="9270"/>
                    <a:pt x="4635" y="9270"/>
                  </a:cubicBezTo>
                  <a:cubicBezTo>
                    <a:pt x="4005" y="9270"/>
                    <a:pt x="3404" y="9146"/>
                    <a:pt x="2833" y="8902"/>
                  </a:cubicBezTo>
                  <a:cubicBezTo>
                    <a:pt x="2261" y="8658"/>
                    <a:pt x="1769" y="8329"/>
                    <a:pt x="1355" y="7914"/>
                  </a:cubicBezTo>
                  <a:cubicBezTo>
                    <a:pt x="941" y="7501"/>
                    <a:pt x="612" y="7009"/>
                    <a:pt x="367" y="6437"/>
                  </a:cubicBezTo>
                  <a:cubicBezTo>
                    <a:pt x="122" y="5865"/>
                    <a:pt x="0" y="5265"/>
                    <a:pt x="0" y="4635"/>
                  </a:cubicBezTo>
                  <a:cubicBezTo>
                    <a:pt x="0" y="4005"/>
                    <a:pt x="122" y="3404"/>
                    <a:pt x="367" y="2833"/>
                  </a:cubicBezTo>
                  <a:cubicBezTo>
                    <a:pt x="612" y="2261"/>
                    <a:pt x="941" y="1768"/>
                    <a:pt x="1355" y="1355"/>
                  </a:cubicBezTo>
                  <a:cubicBezTo>
                    <a:pt x="1769" y="941"/>
                    <a:pt x="2261" y="612"/>
                    <a:pt x="2833" y="367"/>
                  </a:cubicBezTo>
                  <a:cubicBezTo>
                    <a:pt x="3404" y="123"/>
                    <a:pt x="4005" y="0"/>
                    <a:pt x="4635" y="0"/>
                  </a:cubicBezTo>
                  <a:close/>
                </a:path>
              </a:pathLst>
            </a:custGeom>
            <a:solidFill>
              <a:srgbClr val="F66138"/>
            </a:solidFill>
            <a:ln>
              <a:noFill/>
            </a:ln>
          </p:spPr>
          <p:txBody>
            <a:bodyPr/>
            <a:lstStyle/>
            <a:p/>
          </p:txBody>
        </p:sp>
      </p:grpSp>
    </p:spTree>
    <p:extLst>
      <p:ext uri="{BB962C8B-B14F-4D97-AF65-F5344CB8AC3E}">
        <p14:creationId xmlns:p14="http://schemas.microsoft.com/office/powerpoint/2010/main" val="25695830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>
            <a:extLst>
              <a:ext uri="{FF2B5EF4-FFF2-40B4-BE49-F238E27FC236}">
                <a16:creationId xmlns:lc="http://schemas.openxmlformats.org/drawingml/2006/lockedCanvas" xmlns="" xmlns:a16="http://schemas.microsoft.com/office/drawing/2014/main" id="{8079B016-54AF-4130-BC3F-0BDF03F101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98"/>
          <a:stretch>
            <a:fillRect/>
          </a:stretch>
        </p:blipFill>
        <p:spPr>
          <a:xfrm>
            <a:off x="2337262" y="1912582"/>
            <a:ext cx="7459766" cy="3726218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282390" y="735491"/>
            <a:ext cx="5848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历史视角下的“一带一路战略”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7534891" y="3347682"/>
            <a:ext cx="882526" cy="856018"/>
            <a:chOff x="7534891" y="3347682"/>
            <a:chExt cx="882526" cy="856018"/>
          </a:xfrm>
        </p:grpSpPr>
        <p:sp>
          <p:nvSpPr>
            <p:cNvPr id="9" name="椭圆 8"/>
            <p:cNvSpPr/>
            <p:nvPr/>
          </p:nvSpPr>
          <p:spPr>
            <a:xfrm>
              <a:off x="7534891" y="3347682"/>
              <a:ext cx="856018" cy="856018"/>
            </a:xfrm>
            <a:prstGeom prst="ellipse">
              <a:avLst/>
            </a:prstGeom>
            <a:solidFill>
              <a:srgbClr val="FA7384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635836" y="3481169"/>
              <a:ext cx="7815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mtClean="0"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古代中国</a:t>
              </a:r>
              <a:endParaRPr lang="zh-CN" altLang="en-US"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868521" y="3246082"/>
            <a:ext cx="856018" cy="856018"/>
            <a:chOff x="5868521" y="3246082"/>
            <a:chExt cx="856018" cy="856018"/>
          </a:xfrm>
        </p:grpSpPr>
        <p:sp>
          <p:nvSpPr>
            <p:cNvPr id="12" name="椭圆 11"/>
            <p:cNvSpPr/>
            <p:nvPr/>
          </p:nvSpPr>
          <p:spPr>
            <a:xfrm>
              <a:off x="5868521" y="3246082"/>
              <a:ext cx="856018" cy="856018"/>
            </a:xfrm>
            <a:prstGeom prst="ellipse">
              <a:avLst/>
            </a:prstGeom>
            <a:solidFill>
              <a:srgbClr val="F7C36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933348" y="3499050"/>
              <a:ext cx="711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亚</a:t>
              </a:r>
              <a:endParaRPr lang="zh-CN" altLang="en-US"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652050" y="3881082"/>
            <a:ext cx="856018" cy="856018"/>
            <a:chOff x="3652050" y="3881082"/>
            <a:chExt cx="856018" cy="856018"/>
          </a:xfrm>
        </p:grpSpPr>
        <p:sp>
          <p:nvSpPr>
            <p:cNvPr id="10" name="椭圆 9"/>
            <p:cNvSpPr/>
            <p:nvPr/>
          </p:nvSpPr>
          <p:spPr>
            <a:xfrm>
              <a:off x="3652050" y="3881082"/>
              <a:ext cx="856018" cy="856018"/>
            </a:xfrm>
            <a:prstGeom prst="ellipse">
              <a:avLst/>
            </a:prstGeom>
            <a:solidFill>
              <a:srgbClr val="F7C36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724459" y="4143991"/>
              <a:ext cx="711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非</a:t>
              </a:r>
              <a:endParaRPr lang="zh-CN" altLang="en-US"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884009" y="2270120"/>
            <a:ext cx="856018" cy="856018"/>
            <a:chOff x="3884009" y="2270120"/>
            <a:chExt cx="856018" cy="856018"/>
          </a:xfrm>
        </p:grpSpPr>
        <p:sp>
          <p:nvSpPr>
            <p:cNvPr id="11" name="椭圆 10"/>
            <p:cNvSpPr/>
            <p:nvPr/>
          </p:nvSpPr>
          <p:spPr>
            <a:xfrm>
              <a:off x="3884009" y="2270120"/>
              <a:ext cx="856018" cy="856018"/>
            </a:xfrm>
            <a:prstGeom prst="ellipse">
              <a:avLst/>
            </a:prstGeom>
            <a:solidFill>
              <a:srgbClr val="F7C36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956418" y="2559250"/>
              <a:ext cx="711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mtClean="0"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欧</a:t>
              </a:r>
              <a:endParaRPr lang="zh-CN" altLang="en-US"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cxnSp>
        <p:nvCxnSpPr>
          <p:cNvPr id="18" name="直接箭头连接符 17"/>
          <p:cNvCxnSpPr/>
          <p:nvPr/>
        </p:nvCxnSpPr>
        <p:spPr>
          <a:xfrm flipH="1" flipV="1">
            <a:off x="6789366" y="3683716"/>
            <a:ext cx="716561" cy="12061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 flipH="1" flipV="1">
            <a:off x="4667618" y="2928582"/>
            <a:ext cx="1225196" cy="52190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 flipH="1">
            <a:off x="4527229" y="3881082"/>
            <a:ext cx="1365585" cy="44757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组合 29"/>
          <p:cNvGrpSpPr/>
          <p:nvPr/>
        </p:nvGrpSpPr>
        <p:grpSpPr>
          <a:xfrm>
            <a:off x="2886419" y="5637565"/>
            <a:ext cx="2686042" cy="338554"/>
            <a:chOff x="2886419" y="5582480"/>
            <a:chExt cx="2686042" cy="338554"/>
          </a:xfrm>
        </p:grpSpPr>
        <p:sp>
          <p:nvSpPr>
            <p:cNvPr id="28" name="等腰三角形 27"/>
            <p:cNvSpPr/>
            <p:nvPr/>
          </p:nvSpPr>
          <p:spPr>
            <a:xfrm>
              <a:off x="2886419" y="5638800"/>
              <a:ext cx="121186" cy="200140"/>
            </a:xfrm>
            <a:prstGeom prst="triangle">
              <a:avLst/>
            </a:prstGeom>
            <a:solidFill>
              <a:srgbClr val="ED9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986329" y="5582480"/>
              <a:ext cx="258613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古代丝绸之路示意图</a:t>
              </a:r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627450" y="3507127"/>
            <a:ext cx="1845519" cy="1147065"/>
            <a:chOff x="9627450" y="3507127"/>
            <a:chExt cx="1845519" cy="1147065"/>
          </a:xfrm>
        </p:grpSpPr>
        <p:sp>
          <p:nvSpPr>
            <p:cNvPr id="34" name="椭圆 33"/>
            <p:cNvSpPr/>
            <p:nvPr/>
          </p:nvSpPr>
          <p:spPr>
            <a:xfrm>
              <a:off x="9627450" y="3507127"/>
              <a:ext cx="204402" cy="204402"/>
            </a:xfrm>
            <a:prstGeom prst="ellipse">
              <a:avLst/>
            </a:prstGeom>
            <a:solidFill>
              <a:srgbClr val="FA7384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9628690" y="3600808"/>
              <a:ext cx="1704582" cy="1053384"/>
              <a:chOff x="9628690" y="3600808"/>
              <a:chExt cx="1704582" cy="1053384"/>
            </a:xfrm>
          </p:grpSpPr>
          <p:sp>
            <p:nvSpPr>
              <p:cNvPr id="32" name="圆角矩形 31"/>
              <p:cNvSpPr/>
              <p:nvPr/>
            </p:nvSpPr>
            <p:spPr>
              <a:xfrm>
                <a:off x="9628690" y="3600808"/>
                <a:ext cx="1704582" cy="1053384"/>
              </a:xfrm>
              <a:prstGeom prst="roundRect">
                <a:avLst/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9816189" y="3661915"/>
                <a:ext cx="1412806" cy="8803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kern="10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东西方文化交流的路线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5" name="椭圆 34"/>
            <p:cNvSpPr/>
            <p:nvPr/>
          </p:nvSpPr>
          <p:spPr>
            <a:xfrm>
              <a:off x="11193575" y="4233929"/>
              <a:ext cx="279394" cy="279394"/>
            </a:xfrm>
            <a:prstGeom prst="ellipse">
              <a:avLst/>
            </a:prstGeom>
            <a:solidFill>
              <a:srgbClr val="FA7384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1" name="组合 20"/>
          <p:cNvGrpSpPr/>
          <p:nvPr/>
        </p:nvGrpSpPr>
        <p:grpSpPr>
          <a:xfrm>
            <a:off x="3338111" y="1695358"/>
            <a:ext cx="5486399" cy="4291779"/>
            <a:chOff x="3338111" y="1695358"/>
            <a:chExt cx="5486399" cy="4291779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92" t="1304" r="1365" b="8795"/>
            <a:stretch>
              <a:fillRect/>
            </a:stretch>
          </p:blipFill>
          <p:spPr>
            <a:xfrm>
              <a:off x="3338111" y="1695358"/>
              <a:ext cx="5486399" cy="3855308"/>
            </a:xfrm>
            <a:prstGeom prst="rect">
              <a:avLst/>
            </a:prstGeom>
          </p:spPr>
        </p:pic>
        <p:grpSp>
          <p:nvGrpSpPr>
            <p:cNvPr id="3" name="组合 2"/>
            <p:cNvGrpSpPr/>
            <p:nvPr/>
          </p:nvGrpSpPr>
          <p:grpSpPr>
            <a:xfrm>
              <a:off x="3338111" y="5648583"/>
              <a:ext cx="2686042" cy="338554"/>
              <a:chOff x="2886419" y="5582480"/>
              <a:chExt cx="2686042" cy="338554"/>
            </a:xfrm>
          </p:grpSpPr>
          <p:sp>
            <p:nvSpPr>
              <p:cNvPr id="4" name="等腰三角形 3"/>
              <p:cNvSpPr/>
              <p:nvPr/>
            </p:nvSpPr>
            <p:spPr>
              <a:xfrm>
                <a:off x="2886419" y="5638800"/>
                <a:ext cx="121186" cy="200140"/>
              </a:xfrm>
              <a:prstGeom prst="triangle">
                <a:avLst/>
              </a:prstGeom>
              <a:solidFill>
                <a:srgbClr val="ED9D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文本框 4"/>
              <p:cNvSpPr txBox="1"/>
              <p:nvPr/>
            </p:nvSpPr>
            <p:spPr>
              <a:xfrm>
                <a:off x="2986329" y="5582480"/>
                <a:ext cx="258613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“一带一路”示意图</a:t>
                </a:r>
                <a:endParaRPr lang="zh-CN" altLang="en-US" sz="16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sp>
        <p:nvSpPr>
          <p:cNvPr id="6" name="文本框 5"/>
          <p:cNvSpPr txBox="1"/>
          <p:nvPr/>
        </p:nvSpPr>
        <p:spPr>
          <a:xfrm>
            <a:off x="3282390" y="735491"/>
            <a:ext cx="5848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rgbClr val="FA7384"/>
                </a:solidFill>
                <a:latin typeface="方正毡笔黑简体" panose="03000509000000000000" pitchFamily="65" charset="-122"/>
                <a:ea typeface="方正毡笔黑简体" panose="03000509000000000000" pitchFamily="65" charset="-122"/>
              </a:rPr>
              <a:t>历史视角下的“一带一路战略”</a:t>
            </a:r>
            <a:endParaRPr lang="zh-CN" altLang="en-US" sz="2800">
              <a:solidFill>
                <a:srgbClr val="FA7384"/>
              </a:solidFill>
              <a:latin typeface="方正毡笔黑简体" panose="03000509000000000000" pitchFamily="65" charset="-122"/>
              <a:ea typeface="方正毡笔黑简体" panose="03000509000000000000" pitchFamily="65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519467" y="1695358"/>
            <a:ext cx="599132" cy="3209154"/>
            <a:chOff x="1549400" y="1695358"/>
            <a:chExt cx="599132" cy="3209154"/>
          </a:xfrm>
        </p:grpSpPr>
        <p:sp>
          <p:nvSpPr>
            <p:cNvPr id="7" name="圆角矩形 6"/>
            <p:cNvSpPr/>
            <p:nvPr/>
          </p:nvSpPr>
          <p:spPr>
            <a:xfrm>
              <a:off x="1549400" y="1695358"/>
              <a:ext cx="599132" cy="857342"/>
            </a:xfrm>
            <a:prstGeom prst="roundRect">
              <a:avLst>
                <a:gd name="adj" fmla="val 10145"/>
              </a:avLst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五边形 7"/>
            <p:cNvSpPr/>
            <p:nvPr/>
          </p:nvSpPr>
          <p:spPr>
            <a:xfrm rot="5400000">
              <a:off x="647660" y="3403641"/>
              <a:ext cx="2402611" cy="599132"/>
            </a:xfrm>
            <a:prstGeom prst="homePlate">
              <a:avLst/>
            </a:prstGeom>
            <a:solidFill>
              <a:srgbClr val="FFEE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634912" y="1787237"/>
              <a:ext cx="461665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一带</a:t>
              </a:r>
              <a:endParaRPr lang="zh-CN" altLang="en-US">
                <a:solidFill>
                  <a:schemeClr val="bg1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607279" y="2621032"/>
              <a:ext cx="461665" cy="2148007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丝绸之路经济带</a:t>
              </a: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406700" y="1695358"/>
            <a:ext cx="599132" cy="3281501"/>
            <a:chOff x="9420562" y="1695358"/>
            <a:chExt cx="599132" cy="3281501"/>
          </a:xfrm>
        </p:grpSpPr>
        <p:grpSp>
          <p:nvGrpSpPr>
            <p:cNvPr id="12" name="组合 11"/>
            <p:cNvGrpSpPr/>
            <p:nvPr/>
          </p:nvGrpSpPr>
          <p:grpSpPr>
            <a:xfrm>
              <a:off x="9420562" y="1695358"/>
              <a:ext cx="599132" cy="3281501"/>
              <a:chOff x="1549400" y="1695358"/>
              <a:chExt cx="599132" cy="3281501"/>
            </a:xfrm>
          </p:grpSpPr>
          <p:sp>
            <p:nvSpPr>
              <p:cNvPr id="13" name="圆角矩形 12"/>
              <p:cNvSpPr/>
              <p:nvPr/>
            </p:nvSpPr>
            <p:spPr>
              <a:xfrm>
                <a:off x="1549400" y="1695358"/>
                <a:ext cx="599132" cy="857342"/>
              </a:xfrm>
              <a:prstGeom prst="roundRect">
                <a:avLst>
                  <a:gd name="adj" fmla="val 10145"/>
                </a:avLst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五边形 13"/>
              <p:cNvSpPr/>
              <p:nvPr/>
            </p:nvSpPr>
            <p:spPr>
              <a:xfrm rot="5400000">
                <a:off x="647660" y="3403641"/>
                <a:ext cx="2402611" cy="599132"/>
              </a:xfrm>
              <a:prstGeom prst="homePlate">
                <a:avLst/>
              </a:prstGeom>
              <a:solidFill>
                <a:srgbClr val="FFEE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1634912" y="1787237"/>
                <a:ext cx="461665" cy="646331"/>
              </a:xfrm>
              <a:prstGeom prst="rect">
                <a:avLst/>
              </a:prstGeom>
              <a:noFill/>
            </p:spPr>
            <p:txBody>
              <a:bodyPr vert="horz" wrap="square" rtlCol="0">
                <a:spAutoFit/>
              </a:bodyPr>
              <a:lstStyle/>
              <a:p>
                <a:r>
                  <a:rPr lang="zh-CN" altLang="en-US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一路</a:t>
                </a:r>
                <a:endParaRPr lang="zh-CN" altLang="en-US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1607279" y="2828852"/>
                <a:ext cx="461665" cy="2148007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世纪海上丝绸之路</a:t>
                </a:r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  <p:sp>
          <p:nvSpPr>
            <p:cNvPr id="17" name="文本框 16"/>
            <p:cNvSpPr txBox="1"/>
            <p:nvPr/>
          </p:nvSpPr>
          <p:spPr>
            <a:xfrm>
              <a:off x="9507113" y="2525054"/>
              <a:ext cx="5125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21</a:t>
              </a: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942889" y="2252373"/>
            <a:ext cx="2835636" cy="2763502"/>
            <a:chOff x="8942889" y="2252373"/>
            <a:chExt cx="2835636" cy="2763502"/>
          </a:xfrm>
        </p:grpSpPr>
        <p:sp>
          <p:nvSpPr>
            <p:cNvPr id="20" name="椭圆 19"/>
            <p:cNvSpPr/>
            <p:nvPr/>
          </p:nvSpPr>
          <p:spPr>
            <a:xfrm>
              <a:off x="9054588" y="2252373"/>
              <a:ext cx="204402" cy="204402"/>
            </a:xfrm>
            <a:prstGeom prst="ellipse">
              <a:avLst/>
            </a:prstGeom>
            <a:solidFill>
              <a:srgbClr val="ED9D11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11499131" y="4736481"/>
              <a:ext cx="279394" cy="279394"/>
            </a:xfrm>
            <a:prstGeom prst="ellipse">
              <a:avLst/>
            </a:prstGeom>
            <a:solidFill>
              <a:srgbClr val="ED9D11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8942889" y="2404586"/>
              <a:ext cx="2769685" cy="2510316"/>
            </a:xfrm>
            <a:prstGeom prst="roundRect">
              <a:avLst>
                <a:gd name="adj" fmla="val 7147"/>
              </a:avLst>
            </a:prstGeom>
            <a:solidFill>
              <a:srgbClr val="FDBD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9058563" y="2304561"/>
              <a:ext cx="2506519" cy="26776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200000"/>
                </a:lnSpc>
                <a:spcAft>
                  <a:spcPct val="0"/>
                </a:spcAft>
              </a:pPr>
              <a:r>
                <a:rPr lang="zh-CN" altLang="zh-CN" sz="1400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借用古代丝绸之路的历史符号，高举和平发展的旗帜，积极发展与沿线国家的经济合作伙伴关系，共同打造政治互信、经济融合、文化包容的利益共同体、命运共同体和责任共同体。</a:t>
              </a:r>
            </a:p>
          </p:txBody>
        </p:sp>
      </p:grpSp>
      <p:pic>
        <p:nvPicPr>
          <p:cNvPr id="2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268200" y="12268200"/>
            <a:ext cx="317500" cy="2413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17152741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ISLIDE.ICON" val="#40786;"/>
</p:tagLst>
</file>

<file path=ppt/tags/tag2.xml><?xml version="1.0" encoding="utf-8"?>
<p:tagLst xmlns:p="http://schemas.openxmlformats.org/presentationml/2006/main">
  <p:tag name="ISLIDE.ICON" val="#40786;"/>
</p:tagLst>
</file>

<file path=ppt/tags/tag3.xml><?xml version="1.0" encoding="utf-8"?>
<p:tagLst xmlns:p="http://schemas.openxmlformats.org/presentationml/2006/main">
  <p:tag name="ISLIDE.ICON" val="#383223;"/>
</p:tagLst>
</file>

<file path=ppt/tags/tag4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666</Paragraphs>
  <Slides>42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2020-09-08T17:34:32Z</cp:lastPrinted>
  <dcterms:created xsi:type="dcterms:W3CDTF">2020-09-08T17:34:32Z</dcterms:created>
  <dcterms:modified xsi:type="dcterms:W3CDTF">2020-09-08T09:34:56Z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