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4"/>
  </p:notesMasterIdLst>
  <p:sldIdLst>
    <p:sldId id="257" r:id="rId3"/>
    <p:sldId id="258" r:id="rId5"/>
    <p:sldId id="259" r:id="rId6"/>
    <p:sldId id="260" r:id="rId7"/>
    <p:sldId id="261" r:id="rId8"/>
    <p:sldId id="264" r:id="rId9"/>
    <p:sldId id="265" r:id="rId10"/>
    <p:sldId id="266" r:id="rId11"/>
    <p:sldId id="267" r:id="rId12"/>
    <p:sldId id="263" r:id="rId13"/>
    <p:sldId id="262" r:id="rId14"/>
    <p:sldId id="268" r:id="rId15"/>
    <p:sldId id="269" r:id="rId16"/>
    <p:sldId id="270" r:id="rId17"/>
    <p:sldId id="271" r:id="rId18"/>
    <p:sldId id="272" r:id="rId1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86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61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2" Type="http://schemas.openxmlformats.org/officeDocument/2006/relationships/tableStyles" Target="tableStyles.xml"/><Relationship Id="rId21" Type="http://schemas.openxmlformats.org/officeDocument/2006/relationships/viewProps" Target="viewProps.xml"/><Relationship Id="rId20" Type="http://schemas.openxmlformats.org/officeDocument/2006/relationships/presProps" Target="presProps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5A8C7-CC1A-4A08-9B4B-31F43B054C7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B693-632D-4080-9CF6-EA28B66DC80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tags" Target="../tags/tag3.xml"/><Relationship Id="rId12" Type="http://schemas.openxmlformats.org/officeDocument/2006/relationships/tags" Target="../tags/tag2.xml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13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tags" Target="../tags/tag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302895" y="-819785"/>
            <a:ext cx="11633835" cy="7384415"/>
          </a:xfrm>
        </p:spPr>
        <p:txBody>
          <a:bodyPr>
            <a:normAutofit/>
          </a:bodyPr>
          <a:lstStyle/>
          <a:p>
            <a:pPr algn="ctr">
              <a:lnSpc>
                <a:spcPct val="120000"/>
              </a:lnSpc>
            </a:pPr>
            <a:br>
              <a:rPr lang="zh-CN" altLang="en-US" sz="4400" b="1" dirty="0"/>
            </a:br>
            <a:r>
              <a:rPr sz="6000" b="1" dirty="0"/>
              <a:t>部编人教版九年级历史下册</a:t>
            </a:r>
            <a:br>
              <a:rPr b="1" dirty="0"/>
            </a:br>
            <a:r>
              <a:rPr sz="5400" b="1" dirty="0"/>
              <a:t>第</a:t>
            </a:r>
            <a:r>
              <a:rPr lang="zh-CN" sz="5400" b="1" dirty="0">
                <a:ea typeface="宋体" panose="02010600030101010101" pitchFamily="2" charset="-122"/>
              </a:rPr>
              <a:t>四</a:t>
            </a:r>
            <a:r>
              <a:rPr sz="5400" b="1" dirty="0"/>
              <a:t>单元</a:t>
            </a:r>
            <a:br>
              <a:rPr sz="5400" b="1" dirty="0"/>
            </a:br>
            <a:r>
              <a:rPr lang="zh-CN" altLang="en-US" sz="6000" b="1" dirty="0">
                <a:latin typeface="楷体" pitchFamily="49" charset="-122"/>
                <a:ea typeface="楷体" pitchFamily="49" charset="-122"/>
                <a:sym typeface="+mn-ea"/>
              </a:rPr>
              <a:t>第</a:t>
            </a:r>
            <a:r>
              <a:rPr lang="en-US" altLang="zh-CN" sz="6000" b="1" dirty="0">
                <a:latin typeface="楷体" pitchFamily="49" charset="-122"/>
                <a:ea typeface="楷体" pitchFamily="49" charset="-122"/>
                <a:sym typeface="+mn-ea"/>
              </a:rPr>
              <a:t>13</a:t>
            </a:r>
            <a:r>
              <a:rPr lang="zh-CN" altLang="en-US" sz="6000" b="1" dirty="0">
                <a:latin typeface="楷体" pitchFamily="49" charset="-122"/>
                <a:ea typeface="楷体" pitchFamily="49" charset="-122"/>
                <a:sym typeface="+mn-ea"/>
              </a:rPr>
              <a:t>课 罗斯福新政</a:t>
            </a:r>
            <a:br>
              <a:rPr sz="6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</a:br>
            <a:br>
              <a:rPr sz="6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</a:br>
            <a:r>
              <a:rPr lang="zh-CN" sz="4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（共</a:t>
            </a:r>
            <a:r>
              <a:rPr lang="en-US" altLang="zh-CN" sz="4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16</a:t>
            </a:r>
            <a:r>
              <a:rPr lang="zh-CN" altLang="en-US" sz="4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张</a:t>
            </a:r>
            <a:r>
              <a:rPr lang="en-US" altLang="zh-CN" sz="4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PPT</a:t>
            </a:r>
            <a:r>
              <a:rPr lang="zh-CN" sz="4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）</a:t>
            </a:r>
            <a:br>
              <a:rPr lang="zh-CN" altLang="en-US" sz="4400" dirty="0"/>
            </a:br>
            <a:endParaRPr lang="zh-CN" altLang="en-US" sz="4400" dirty="0"/>
          </a:p>
        </p:txBody>
      </p:sp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36085" y="55880"/>
            <a:ext cx="2489200" cy="1005205"/>
          </a:xfrm>
        </p:spPr>
        <p:txBody>
          <a:bodyPr>
            <a:normAutofit/>
          </a:bodyPr>
          <a:p>
            <a:r>
              <a:rPr lang="zh-CN" altLang="en-US" b="1"/>
              <a:t>单元概述</a:t>
            </a:r>
            <a:endParaRPr lang="zh-CN" altLang="en-US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16865" y="1061720"/>
            <a:ext cx="11558905" cy="5684520"/>
          </a:xfrm>
          <a:ln>
            <a:solidFill>
              <a:schemeClr val="accent1"/>
            </a:solidFill>
          </a:ln>
        </p:spPr>
        <p:txBody>
          <a:bodyPr>
            <a:normAutofit fontScale="90000"/>
          </a:bodyPr>
          <a:p>
            <a:pPr marL="0" indent="0">
              <a:lnSpc>
                <a:spcPct val="120000"/>
              </a:lnSpc>
              <a:buNone/>
            </a:pPr>
            <a:r>
              <a:rPr lang="en-US" altLang="zh-CN" sz="4000"/>
              <a:t>       </a:t>
            </a:r>
            <a:r>
              <a:rPr lang="zh-CN" altLang="en-US" sz="4000"/>
              <a:t>1929年，资本主义世界爆发了规模空前的经济大危机，各国政府纷纷应对。</a:t>
            </a:r>
            <a:endParaRPr lang="zh-CN" altLang="en-US" sz="4000"/>
          </a:p>
          <a:p>
            <a:pPr marL="0" indent="0">
              <a:lnSpc>
                <a:spcPct val="120000"/>
              </a:lnSpc>
              <a:buNone/>
            </a:pPr>
            <a:r>
              <a:rPr lang="zh-CN" altLang="en-US" sz="4000"/>
              <a:t>        美国依靠罗斯福新政走出困局，而德国和日本却走上了侵略扩张的道路，先后建立起法西斯专政，并发动了第二次世界大战。</a:t>
            </a:r>
            <a:endParaRPr lang="zh-CN" altLang="en-US" sz="4000"/>
          </a:p>
          <a:p>
            <a:pPr marL="0" indent="0">
              <a:lnSpc>
                <a:spcPct val="120000"/>
              </a:lnSpc>
              <a:buNone/>
            </a:pPr>
            <a:r>
              <a:rPr lang="zh-CN" altLang="en-US" sz="4000"/>
              <a:t>        经过世界反法西斯力量的共同努力，二战最终以世界反法西斯联盟的胜利而结束。这次战争在给各国人民带来巨大灾难的同时，也深刻影响了战后世界的发展。</a:t>
            </a:r>
            <a:endParaRPr lang="zh-CN" altLang="en-US" sz="4000"/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43350" y="56515"/>
            <a:ext cx="2582545" cy="854710"/>
          </a:xfrm>
        </p:spPr>
        <p:txBody>
          <a:bodyPr/>
          <a:p>
            <a:r>
              <a:rPr lang="zh-CN" altLang="en-US"/>
              <a:t>课前导入 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18135" y="911860"/>
            <a:ext cx="11588115" cy="5265420"/>
          </a:xfrm>
          <a:ln>
            <a:solidFill>
              <a:srgbClr val="FF0000"/>
            </a:solidFill>
          </a:ln>
        </p:spPr>
        <p:txBody>
          <a:bodyPr>
            <a:normAutofit lnSpcReduction="20000"/>
          </a:bodyPr>
          <a:p>
            <a:pPr marL="0" indent="0">
              <a:lnSpc>
                <a:spcPct val="180000"/>
              </a:lnSpc>
              <a:buNone/>
            </a:pPr>
            <a:r>
              <a:rPr lang="zh-CN" altLang="en-US" sz="4000"/>
              <a:t>1929年爆发的经济大危机持续到20世纪30年代，罗斯福采取了哪些拯救危机的措施？为什么这些措施被称为新政呢？</a:t>
            </a:r>
            <a:endParaRPr lang="zh-CN" altLang="en-US" sz="4000"/>
          </a:p>
        </p:txBody>
      </p:sp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10360" y="32385"/>
            <a:ext cx="7512050" cy="1064260"/>
          </a:xfrm>
          <a:solidFill>
            <a:srgbClr val="00B0F0"/>
          </a:solidFill>
          <a:ln>
            <a:solidFill>
              <a:schemeClr val="accent1"/>
            </a:solidFill>
          </a:ln>
        </p:spPr>
        <p:txBody>
          <a:bodyPr>
            <a:noAutofit/>
          </a:bodyPr>
          <a:p>
            <a:r>
              <a:rPr lang="zh-CN" altLang="en-US" b="1"/>
              <a:t>目标导学一：从繁荣到危机</a:t>
            </a:r>
            <a:endParaRPr lang="zh-CN" altLang="en-US" b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16230" y="1296670"/>
            <a:ext cx="1922780" cy="675640"/>
          </a:xfrm>
        </p:spPr>
        <p:txBody>
          <a:bodyPr>
            <a:normAutofit/>
          </a:bodyPr>
          <a:p>
            <a:pPr marL="0" indent="0">
              <a:buNone/>
            </a:pPr>
            <a:r>
              <a:rPr sz="4000" b="1"/>
              <a:t>1.繁荣</a:t>
            </a:r>
            <a:endParaRPr sz="4000" b="1"/>
          </a:p>
        </p:txBody>
      </p:sp>
      <p:sp>
        <p:nvSpPr>
          <p:cNvPr id="5" name="文本框 4"/>
          <p:cNvSpPr txBox="1"/>
          <p:nvPr/>
        </p:nvSpPr>
        <p:spPr>
          <a:xfrm>
            <a:off x="605155" y="4173220"/>
            <a:ext cx="11303635" cy="230695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20000"/>
              </a:lnSpc>
            </a:pPr>
            <a:r>
              <a:rPr sz="4000" b="1"/>
              <a:t>新兴产业迅猛发展，收音机，电冰箱，吸尘器等新产品开始进入大众家庭，汽车也不再是富人才能买得起的奢侈品。</a:t>
            </a:r>
            <a:endParaRPr sz="4000" b="1"/>
          </a:p>
        </p:txBody>
      </p:sp>
      <p:sp>
        <p:nvSpPr>
          <p:cNvPr id="7" name="文本框 6"/>
          <p:cNvSpPr txBox="1"/>
          <p:nvPr/>
        </p:nvSpPr>
        <p:spPr>
          <a:xfrm>
            <a:off x="316230" y="2131695"/>
            <a:ext cx="7760970" cy="8915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p>
            <a:pPr algn="l">
              <a:lnSpc>
                <a:spcPct val="130000"/>
              </a:lnSpc>
            </a:pPr>
            <a:r>
              <a:rPr lang="zh-CN" sz="4000" b="1"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ea typeface="宋体" panose="02010600030101010101" pitchFamily="2" charset="-122"/>
              </a:rPr>
              <a:t>1</a:t>
            </a:r>
            <a:r>
              <a:rPr lang="zh-CN" altLang="en-US" sz="4000" b="1">
                <a:ea typeface="宋体" panose="02010600030101010101" pitchFamily="2" charset="-122"/>
              </a:rPr>
              <a:t>）</a:t>
            </a:r>
            <a:r>
              <a:rPr sz="4000" b="1"/>
              <a:t>何时美国经济空前繁荣？</a:t>
            </a:r>
            <a:endParaRPr sz="4000" b="1"/>
          </a:p>
        </p:txBody>
      </p:sp>
      <p:sp>
        <p:nvSpPr>
          <p:cNvPr id="8" name="文本框 7"/>
          <p:cNvSpPr txBox="1"/>
          <p:nvPr/>
        </p:nvSpPr>
        <p:spPr>
          <a:xfrm>
            <a:off x="7447915" y="2211705"/>
            <a:ext cx="3404235" cy="81153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30000"/>
              </a:lnSpc>
            </a:pPr>
            <a:r>
              <a:rPr lang="en-US" sz="3600" b="1">
                <a:ea typeface="宋体" panose="02010600030101010101" pitchFamily="2" charset="-122"/>
              </a:rPr>
              <a:t>20</a:t>
            </a:r>
            <a:r>
              <a:rPr lang="zh-CN" altLang="en-US" sz="3600" b="1">
                <a:ea typeface="宋体" panose="02010600030101010101" pitchFamily="2" charset="-122"/>
              </a:rPr>
              <a:t>世纪</a:t>
            </a:r>
            <a:r>
              <a:rPr lang="en-US" altLang="zh-CN" sz="3600" b="1">
                <a:ea typeface="宋体" panose="02010600030101010101" pitchFamily="2" charset="-122"/>
              </a:rPr>
              <a:t>20</a:t>
            </a:r>
            <a:r>
              <a:rPr lang="zh-CN" altLang="en-US" sz="3600" b="1">
                <a:ea typeface="宋体" panose="02010600030101010101" pitchFamily="2" charset="-122"/>
              </a:rPr>
              <a:t>年代</a:t>
            </a:r>
            <a:endParaRPr lang="zh-CN" altLang="en-US" sz="3600" b="1"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16230" y="3182620"/>
            <a:ext cx="7760970" cy="8915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p>
            <a:pPr algn="l">
              <a:lnSpc>
                <a:spcPct val="130000"/>
              </a:lnSpc>
            </a:pPr>
            <a:r>
              <a:rPr lang="zh-CN" sz="4000" b="1"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ea typeface="宋体" panose="02010600030101010101" pitchFamily="2" charset="-122"/>
              </a:rPr>
              <a:t>2</a:t>
            </a:r>
            <a:r>
              <a:rPr lang="zh-CN" altLang="en-US" sz="4000" b="1">
                <a:ea typeface="宋体" panose="02010600030101010101" pitchFamily="2" charset="-122"/>
              </a:rPr>
              <a:t>）</a:t>
            </a:r>
            <a:r>
              <a:rPr sz="4000" b="1"/>
              <a:t>空前繁荣表现在哪些方面？</a:t>
            </a:r>
            <a:endParaRPr sz="4000" b="1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8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>
            <a:spLocks noGrp="1"/>
          </p:cNvSpPr>
          <p:nvPr/>
        </p:nvSpPr>
        <p:spPr>
          <a:xfrm>
            <a:off x="375285" y="1203325"/>
            <a:ext cx="11430635" cy="1036955"/>
          </a:xfrm>
          <a:prstGeom prst="rect">
            <a:avLst/>
          </a:prstGeom>
        </p:spPr>
        <p:txBody>
          <a:bodyPr vert="horz" lIns="91440" tIns="45720" rIns="91440" bIns="45720" rtlCol="0">
            <a:normAutofit fontScale="9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sz="4000" b="1"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ea typeface="宋体" panose="02010600030101010101" pitchFamily="2" charset="-122"/>
              </a:rPr>
              <a:t>1</a:t>
            </a:r>
            <a:r>
              <a:rPr lang="zh-CN" altLang="en-US" sz="4000" b="1">
                <a:ea typeface="宋体" panose="02010600030101010101" pitchFamily="2" charset="-122"/>
              </a:rPr>
              <a:t>）</a:t>
            </a:r>
            <a:r>
              <a:rPr sz="4000" b="1"/>
              <a:t>为什么经济空前繁荣表象下却潜藏着巨大的危机？</a:t>
            </a:r>
            <a:endParaRPr sz="4000" b="1"/>
          </a:p>
        </p:txBody>
      </p:sp>
      <p:sp>
        <p:nvSpPr>
          <p:cNvPr id="3" name="文本框 2"/>
          <p:cNvSpPr txBox="1"/>
          <p:nvPr/>
        </p:nvSpPr>
        <p:spPr>
          <a:xfrm>
            <a:off x="375285" y="2069465"/>
            <a:ext cx="11303635" cy="4523105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20000"/>
              </a:lnSpc>
            </a:pPr>
            <a:r>
              <a:rPr lang="zh-CN" sz="4000" b="1">
                <a:ea typeface="宋体" panose="02010600030101010101" pitchFamily="2" charset="-122"/>
              </a:rPr>
              <a:t>生产力不断提高，企业利润大幅增加，但工人的工资却增长缓慢，购买力严重不足，导致出现生产过剩。</a:t>
            </a:r>
            <a:endParaRPr lang="zh-CN" sz="4000" b="1">
              <a:ea typeface="宋体" panose="02010600030101010101" pitchFamily="2" charset="-122"/>
            </a:endParaRPr>
          </a:p>
          <a:p>
            <a:pPr algn="l">
              <a:lnSpc>
                <a:spcPct val="120000"/>
              </a:lnSpc>
            </a:pPr>
            <a:r>
              <a:rPr lang="zh-CN" sz="4000" b="1">
                <a:ea typeface="宋体" panose="02010600030101010101" pitchFamily="2" charset="-122"/>
              </a:rPr>
              <a:t>大量资金涌入股票市场，股票价格狂涨，资本家兴风作浪，普通群众也怀着发财的梦想，于是出现了全国性的股票投机活动。</a:t>
            </a:r>
            <a:endParaRPr lang="zh-CN" sz="4000" b="1">
              <a:ea typeface="宋体" panose="02010600030101010101" pitchFamily="2" charset="-122"/>
            </a:endParaRPr>
          </a:p>
        </p:txBody>
      </p:sp>
      <p:sp>
        <p:nvSpPr>
          <p:cNvPr id="6" name="内容占位符 2"/>
          <p:cNvSpPr>
            <a:spLocks noGrp="1"/>
          </p:cNvSpPr>
          <p:nvPr/>
        </p:nvSpPr>
        <p:spPr>
          <a:xfrm>
            <a:off x="502285" y="276860"/>
            <a:ext cx="6210935" cy="75120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sz="4000" b="1"/>
              <a:t>2.</a:t>
            </a:r>
            <a:r>
              <a:rPr lang="zh-CN" sz="4000" b="1">
                <a:ea typeface="宋体" panose="02010600030101010101" pitchFamily="2" charset="-122"/>
              </a:rPr>
              <a:t>繁荣表象潜藏着</a:t>
            </a:r>
            <a:r>
              <a:rPr sz="4000" b="1"/>
              <a:t>危机：</a:t>
            </a:r>
            <a:endParaRPr sz="4000" b="1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391160" y="1144905"/>
            <a:ext cx="11525885" cy="82994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20000"/>
              </a:lnSpc>
            </a:pPr>
            <a:r>
              <a:rPr sz="4000" b="1"/>
              <a:t>资本主义制度的基本矛盾导致了经济大危机的爆发。</a:t>
            </a:r>
            <a:endParaRPr sz="4000" b="1"/>
          </a:p>
        </p:txBody>
      </p:sp>
      <p:sp>
        <p:nvSpPr>
          <p:cNvPr id="4" name="内容占位符 2"/>
          <p:cNvSpPr>
            <a:spLocks noGrp="1"/>
          </p:cNvSpPr>
          <p:nvPr/>
        </p:nvSpPr>
        <p:spPr>
          <a:xfrm>
            <a:off x="391160" y="389255"/>
            <a:ext cx="11106150" cy="10636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sz="4000" b="1"/>
              <a:t>（2）这场经济大危机爆发的根本原因是什么？</a:t>
            </a:r>
            <a:endParaRPr sz="4000" b="1"/>
          </a:p>
        </p:txBody>
      </p:sp>
      <p:sp>
        <p:nvSpPr>
          <p:cNvPr id="6" name="内容占位符 2"/>
          <p:cNvSpPr>
            <a:spLocks noGrp="1"/>
          </p:cNvSpPr>
          <p:nvPr/>
        </p:nvSpPr>
        <p:spPr>
          <a:xfrm>
            <a:off x="542925" y="2266950"/>
            <a:ext cx="11106150" cy="10636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sz="4000" b="1"/>
              <a:t>（3）这场经济大危机是怎样爆发的？</a:t>
            </a:r>
            <a:endParaRPr sz="4000" b="1"/>
          </a:p>
        </p:txBody>
      </p:sp>
      <p:sp>
        <p:nvSpPr>
          <p:cNvPr id="7" name="文本框 6"/>
          <p:cNvSpPr txBox="1"/>
          <p:nvPr/>
        </p:nvSpPr>
        <p:spPr>
          <a:xfrm>
            <a:off x="391160" y="3014345"/>
            <a:ext cx="11669395" cy="156845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20000"/>
              </a:lnSpc>
            </a:pPr>
            <a:r>
              <a:rPr sz="4000" b="1"/>
              <a:t>1929年10月下旬，</a:t>
            </a:r>
            <a:r>
              <a:rPr sz="4000" b="1">
                <a:solidFill>
                  <a:srgbClr val="FF0000"/>
                </a:solidFill>
              </a:rPr>
              <a:t>美国</a:t>
            </a:r>
            <a:r>
              <a:rPr sz="4000" b="1"/>
              <a:t>股票突然爆跌，一场空前的经济大危机迅速席卷了</a:t>
            </a:r>
            <a:r>
              <a:rPr sz="4000" b="1">
                <a:solidFill>
                  <a:srgbClr val="FF0000"/>
                </a:solidFill>
              </a:rPr>
              <a:t>美国以及整个资本主义世界</a:t>
            </a:r>
            <a:r>
              <a:rPr sz="4000" b="1"/>
              <a:t>。</a:t>
            </a:r>
            <a:endParaRPr sz="4000" b="1"/>
          </a:p>
        </p:txBody>
      </p:sp>
      <p:sp>
        <p:nvSpPr>
          <p:cNvPr id="8" name="内容占位符 2"/>
          <p:cNvSpPr>
            <a:spLocks noGrp="1"/>
          </p:cNvSpPr>
          <p:nvPr/>
        </p:nvSpPr>
        <p:spPr>
          <a:xfrm>
            <a:off x="391160" y="4829175"/>
            <a:ext cx="11106150" cy="10636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sz="4000" b="1"/>
              <a:t>（</a:t>
            </a:r>
            <a:r>
              <a:rPr lang="en-US" sz="4000" b="1"/>
              <a:t>4</a:t>
            </a:r>
            <a:r>
              <a:rPr sz="4000" b="1"/>
              <a:t>）这场经济大危机</a:t>
            </a:r>
            <a:r>
              <a:rPr lang="zh-CN" sz="4000" b="1">
                <a:ea typeface="宋体" panose="02010600030101010101" pitchFamily="2" charset="-122"/>
              </a:rPr>
              <a:t>的爆发地及起止时间是：</a:t>
            </a:r>
            <a:endParaRPr sz="4000" b="1"/>
          </a:p>
        </p:txBody>
      </p:sp>
      <p:sp>
        <p:nvSpPr>
          <p:cNvPr id="9" name="文本框 8"/>
          <p:cNvSpPr txBox="1"/>
          <p:nvPr/>
        </p:nvSpPr>
        <p:spPr>
          <a:xfrm>
            <a:off x="391160" y="5696585"/>
            <a:ext cx="11525885" cy="82994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20000"/>
              </a:lnSpc>
            </a:pPr>
            <a:r>
              <a:rPr lang="zh-CN" altLang="en-US" sz="4000" b="1">
                <a:ea typeface="宋体" panose="02010600030101010101" pitchFamily="2" charset="-122"/>
              </a:rPr>
              <a:t>美国    </a:t>
            </a:r>
            <a:r>
              <a:rPr lang="en-US" sz="4000" b="1"/>
              <a:t>1929---1933</a:t>
            </a:r>
            <a:r>
              <a:rPr lang="zh-CN" altLang="en-US" sz="4000" b="1">
                <a:ea typeface="宋体" panose="02010600030101010101" pitchFamily="2" charset="-122"/>
              </a:rPr>
              <a:t>年   </a:t>
            </a:r>
            <a:endParaRPr lang="zh-CN" altLang="en-US" sz="4000" b="1"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7" grpId="0" bldLvl="0" animBg="1"/>
      <p:bldP spid="9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内容占位符 2"/>
          <p:cNvSpPr>
            <a:spLocks noGrp="1"/>
          </p:cNvSpPr>
          <p:nvPr/>
        </p:nvSpPr>
        <p:spPr>
          <a:xfrm>
            <a:off x="295275" y="372745"/>
            <a:ext cx="11106150" cy="10636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sz="4000" b="1"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ea typeface="宋体" panose="02010600030101010101" pitchFamily="2" charset="-122"/>
              </a:rPr>
              <a:t>5</a:t>
            </a:r>
            <a:r>
              <a:rPr lang="zh-CN" sz="4000" b="1">
                <a:ea typeface="宋体" panose="02010600030101010101" pitchFamily="2" charset="-122"/>
              </a:rPr>
              <a:t>）</a:t>
            </a:r>
            <a:r>
              <a:rPr sz="4000" b="1"/>
              <a:t>经济大危机</a:t>
            </a:r>
            <a:r>
              <a:rPr lang="zh-CN" sz="4000" b="1">
                <a:ea typeface="宋体" panose="02010600030101010101" pitchFamily="2" charset="-122"/>
              </a:rPr>
              <a:t>的影响</a:t>
            </a:r>
            <a:r>
              <a:rPr sz="4000" b="1"/>
              <a:t>主要表现在哪些方面？</a:t>
            </a:r>
            <a:endParaRPr sz="4000" b="1"/>
          </a:p>
        </p:txBody>
      </p:sp>
      <p:sp>
        <p:nvSpPr>
          <p:cNvPr id="4" name="文本框 3"/>
          <p:cNvSpPr txBox="1"/>
          <p:nvPr/>
        </p:nvSpPr>
        <p:spPr>
          <a:xfrm>
            <a:off x="444500" y="1436370"/>
            <a:ext cx="11303635" cy="5262245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20000"/>
              </a:lnSpc>
            </a:pPr>
            <a:r>
              <a:rPr lang="zh-CN" sz="4000" b="1">
                <a:ea typeface="宋体" panose="02010600030101010101" pitchFamily="2" charset="-122"/>
              </a:rPr>
              <a:t>①从1929年到1933年，整个资本主义世界的工业产量下降了40%以上，贸易额减少了2/3。其中，美国工业产量下降超过40%，贸易额减少70%。</a:t>
            </a:r>
            <a:endParaRPr lang="zh-CN" sz="4000" b="1">
              <a:ea typeface="宋体" panose="02010600030101010101" pitchFamily="2" charset="-122"/>
            </a:endParaRPr>
          </a:p>
          <a:p>
            <a:pPr algn="l">
              <a:lnSpc>
                <a:spcPct val="120000"/>
              </a:lnSpc>
            </a:pPr>
            <a:r>
              <a:rPr lang="zh-CN" sz="4000" b="1">
                <a:ea typeface="宋体" panose="02010600030101010101" pitchFamily="2" charset="-122"/>
              </a:rPr>
              <a:t>②大量企业破产，银行倒闭，失业人数激增。美国有1500万~1700万人失业，整个资本主义世界的失业人数更是超过3000万。</a:t>
            </a:r>
            <a:endParaRPr lang="zh-CN" sz="4000" b="1">
              <a:ea typeface="宋体" panose="02010600030101010101" pitchFamily="2" charset="-122"/>
            </a:endParaRPr>
          </a:p>
          <a:p>
            <a:pPr algn="l">
              <a:lnSpc>
                <a:spcPct val="120000"/>
              </a:lnSpc>
            </a:pPr>
            <a:endParaRPr lang="zh-CN" sz="4000" b="1"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0170" y="46355"/>
            <a:ext cx="10515600" cy="927735"/>
          </a:xfrm>
        </p:spPr>
        <p:txBody>
          <a:bodyPr/>
          <a:p>
            <a:r>
              <a:rPr lang="zh-CN" altLang="en-US" sz="4000" b="1"/>
              <a:t>（</a:t>
            </a:r>
            <a:r>
              <a:rPr lang="en-US" altLang="zh-CN" sz="4000" b="1"/>
              <a:t>6</a:t>
            </a:r>
            <a:r>
              <a:rPr lang="zh-CN" altLang="en-US" sz="4000" b="1"/>
              <a:t>）经济大危机到来后，穷人的生活如何？</a:t>
            </a:r>
            <a:endParaRPr lang="zh-CN" altLang="en-US" sz="4000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634490" y="974090"/>
            <a:ext cx="8254365" cy="1468120"/>
          </a:xfrm>
          <a:solidFill>
            <a:srgbClr val="00B0F0"/>
          </a:solidFill>
          <a:ln>
            <a:solidFill>
              <a:schemeClr val="accent1"/>
            </a:solidFill>
          </a:ln>
        </p:spPr>
        <p:txBody>
          <a:bodyPr>
            <a:noAutofit/>
          </a:bodyPr>
          <a:p>
            <a:pPr marL="0" indent="0">
              <a:buNone/>
            </a:pPr>
            <a:r>
              <a:rPr lang="zh-CN" altLang="en-US" sz="4000" b="1"/>
              <a:t>穷人们想尽一切办法艰难度日，</a:t>
            </a:r>
            <a:endParaRPr lang="zh-CN" altLang="en-US" sz="4000" b="1"/>
          </a:p>
          <a:p>
            <a:pPr marL="0" indent="0">
              <a:buNone/>
            </a:pPr>
            <a:r>
              <a:rPr lang="zh-CN" altLang="en-US" sz="4000" b="1"/>
              <a:t>常常食不果腹，衣不御寒;</a:t>
            </a:r>
            <a:endParaRPr lang="zh-CN" altLang="en-US" sz="3600" b="1"/>
          </a:p>
          <a:p>
            <a:pPr marL="0" indent="0">
              <a:buNone/>
            </a:pPr>
            <a:endParaRPr lang="zh-CN" altLang="en-US" sz="3600" b="1"/>
          </a:p>
        </p:txBody>
      </p:sp>
      <p:sp>
        <p:nvSpPr>
          <p:cNvPr id="4" name="内容占位符 2"/>
          <p:cNvSpPr>
            <a:spLocks noGrp="1"/>
          </p:cNvSpPr>
          <p:nvPr/>
        </p:nvSpPr>
        <p:spPr>
          <a:xfrm>
            <a:off x="488315" y="3758565"/>
            <a:ext cx="11756390" cy="1869440"/>
          </a:xfrm>
          <a:prstGeom prst="rect">
            <a:avLst/>
          </a:prstGeom>
          <a:solidFill>
            <a:srgbClr val="FFC000"/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4000" b="1"/>
              <a:t>资本家为了维持商品价格，保证利润，不惜大量销毁商品。大量玉米丶小麦丶棉花和牛奶，或被当做燃料，或被倒进河流。</a:t>
            </a:r>
            <a:endParaRPr lang="zh-CN" altLang="en-US" sz="4000" b="1"/>
          </a:p>
        </p:txBody>
      </p:sp>
      <p:sp>
        <p:nvSpPr>
          <p:cNvPr id="5" name="标题 1"/>
          <p:cNvSpPr>
            <a:spLocks noGrp="1"/>
          </p:cNvSpPr>
          <p:nvPr/>
        </p:nvSpPr>
        <p:spPr>
          <a:xfrm>
            <a:off x="90170" y="2703830"/>
            <a:ext cx="10515600" cy="92773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000" b="1"/>
              <a:t>（</a:t>
            </a:r>
            <a:r>
              <a:rPr lang="en-US" altLang="zh-CN" sz="4000" b="1"/>
              <a:t>7</a:t>
            </a:r>
            <a:r>
              <a:rPr lang="zh-CN" altLang="en-US" sz="4000" b="1"/>
              <a:t>）资本家是怎样面对经济大危机的？</a:t>
            </a:r>
            <a:endParaRPr lang="zh-CN" altLang="en-US" sz="4000" b="1"/>
          </a:p>
        </p:txBody>
      </p:sp>
    </p:spTree>
    <p:custDataLst>
      <p:tags r:id="rId1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10360" y="32385"/>
            <a:ext cx="7512050" cy="1064260"/>
          </a:xfrm>
          <a:solidFill>
            <a:srgbClr val="00B0F0"/>
          </a:solidFill>
          <a:ln>
            <a:solidFill>
              <a:schemeClr val="accent1"/>
            </a:solidFill>
          </a:ln>
        </p:spPr>
        <p:txBody>
          <a:bodyPr>
            <a:noAutofit/>
          </a:bodyPr>
          <a:p>
            <a:r>
              <a:rPr lang="zh-CN" altLang="en-US" b="1"/>
              <a:t>目标导学二：罗斯福新政</a:t>
            </a:r>
            <a:endParaRPr lang="zh-CN" altLang="en-US" b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7480" y="1296670"/>
            <a:ext cx="6450330" cy="835660"/>
          </a:xfrm>
        </p:spPr>
        <p:txBody>
          <a:bodyPr>
            <a:normAutofit/>
          </a:bodyPr>
          <a:p>
            <a:pPr marL="0" indent="0">
              <a:buNone/>
            </a:pPr>
            <a:r>
              <a:rPr sz="4000" b="1"/>
              <a:t>1.</a:t>
            </a:r>
            <a:r>
              <a:rPr lang="zh-CN" sz="4000" b="1">
                <a:ea typeface="宋体" panose="02010600030101010101" pitchFamily="2" charset="-122"/>
              </a:rPr>
              <a:t>罗斯福何时就任美国总统？</a:t>
            </a:r>
            <a:endParaRPr lang="zh-CN" sz="4000" b="1"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44500" y="4157345"/>
            <a:ext cx="11303635" cy="82994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20000"/>
              </a:lnSpc>
            </a:pPr>
            <a:r>
              <a:rPr sz="4000" b="1"/>
              <a:t>实施“新政”，采用国家</a:t>
            </a:r>
            <a:r>
              <a:rPr lang="zh-CN" sz="4000" b="1">
                <a:ea typeface="宋体" panose="02010600030101010101" pitchFamily="2" charset="-122"/>
              </a:rPr>
              <a:t>干预</a:t>
            </a:r>
            <a:r>
              <a:rPr sz="4000" b="1"/>
              <a:t>手段来扭转经济形势。</a:t>
            </a:r>
            <a:endParaRPr sz="4000" b="1"/>
          </a:p>
        </p:txBody>
      </p:sp>
      <p:sp>
        <p:nvSpPr>
          <p:cNvPr id="8" name="文本框 7"/>
          <p:cNvSpPr txBox="1"/>
          <p:nvPr/>
        </p:nvSpPr>
        <p:spPr>
          <a:xfrm>
            <a:off x="1610360" y="2132330"/>
            <a:ext cx="3404235" cy="81153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30000"/>
              </a:lnSpc>
            </a:pPr>
            <a:r>
              <a:rPr lang="en-US" sz="3600" b="1">
                <a:ea typeface="宋体" panose="02010600030101010101" pitchFamily="2" charset="-122"/>
              </a:rPr>
              <a:t>1933</a:t>
            </a:r>
            <a:r>
              <a:rPr lang="zh-CN" altLang="en-US" sz="3600" b="1">
                <a:ea typeface="宋体" panose="02010600030101010101" pitchFamily="2" charset="-122"/>
              </a:rPr>
              <a:t>年</a:t>
            </a:r>
            <a:r>
              <a:rPr lang="en-US" altLang="zh-CN" sz="3600" b="1">
                <a:ea typeface="宋体" panose="02010600030101010101" pitchFamily="2" charset="-122"/>
              </a:rPr>
              <a:t>3</a:t>
            </a:r>
            <a:r>
              <a:rPr lang="zh-CN" altLang="en-US" sz="3600" b="1">
                <a:ea typeface="宋体" panose="02010600030101010101" pitchFamily="2" charset="-122"/>
              </a:rPr>
              <a:t>月</a:t>
            </a:r>
            <a:endParaRPr lang="zh-CN" altLang="en-US" sz="3600" b="1"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57480" y="2983230"/>
            <a:ext cx="9591040" cy="8915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p>
            <a:pPr algn="l">
              <a:lnSpc>
                <a:spcPct val="130000"/>
              </a:lnSpc>
            </a:pPr>
            <a:r>
              <a:rPr lang="en-US" sz="4000" b="1"/>
              <a:t>2.</a:t>
            </a:r>
            <a:r>
              <a:rPr sz="4000" b="1"/>
              <a:t>罗斯福上任后是怎样面对经济危机的？</a:t>
            </a:r>
            <a:endParaRPr sz="4000" b="1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8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内容占位符 2"/>
          <p:cNvSpPr>
            <a:spLocks noGrp="1"/>
          </p:cNvSpPr>
          <p:nvPr/>
        </p:nvSpPr>
        <p:spPr>
          <a:xfrm>
            <a:off x="405130" y="255270"/>
            <a:ext cx="8613775" cy="8356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sz="4000" b="1"/>
              <a:t>3.罗斯福新政的主要内容有哪些？</a:t>
            </a:r>
            <a:endParaRPr sz="4000" b="1"/>
          </a:p>
        </p:txBody>
      </p:sp>
      <p:sp>
        <p:nvSpPr>
          <p:cNvPr id="5" name="文本框 4"/>
          <p:cNvSpPr txBox="1"/>
          <p:nvPr/>
        </p:nvSpPr>
        <p:spPr>
          <a:xfrm>
            <a:off x="405130" y="1205230"/>
            <a:ext cx="11303635" cy="5077460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90000"/>
              </a:lnSpc>
            </a:pPr>
            <a:r>
              <a:rPr lang="zh-CN" sz="4000" b="1">
                <a:ea typeface="宋体" panose="02010600030101010101" pitchFamily="2" charset="-122"/>
              </a:rPr>
              <a:t>（1） 整顿金融体系：</a:t>
            </a:r>
            <a:endParaRPr lang="zh-CN" sz="4000" b="1">
              <a:ea typeface="宋体" panose="02010600030101010101" pitchFamily="2" charset="-122"/>
            </a:endParaRPr>
          </a:p>
          <a:p>
            <a:pPr algn="l">
              <a:lnSpc>
                <a:spcPct val="90000"/>
              </a:lnSpc>
            </a:pPr>
            <a:r>
              <a:rPr lang="zh-CN" sz="4000" b="1">
                <a:ea typeface="宋体" panose="02010600030101010101" pitchFamily="2" charset="-122"/>
              </a:rPr>
              <a:t>         通过《紧急银行法案》，对银行业进行整顿， </a:t>
            </a:r>
            <a:endParaRPr lang="zh-CN" sz="4000" b="1">
              <a:ea typeface="宋体" panose="02010600030101010101" pitchFamily="2" charset="-122"/>
            </a:endParaRPr>
          </a:p>
          <a:p>
            <a:pPr algn="l">
              <a:lnSpc>
                <a:spcPct val="90000"/>
              </a:lnSpc>
            </a:pPr>
            <a:r>
              <a:rPr lang="zh-CN" sz="4000" b="1">
                <a:ea typeface="宋体" panose="02010600030101010101" pitchFamily="2" charset="-122"/>
              </a:rPr>
              <a:t>          恢复银行信用。</a:t>
            </a:r>
            <a:endParaRPr lang="zh-CN" sz="4000" b="1">
              <a:ea typeface="宋体" panose="02010600030101010101" pitchFamily="2" charset="-122"/>
            </a:endParaRPr>
          </a:p>
          <a:p>
            <a:pPr algn="l">
              <a:lnSpc>
                <a:spcPct val="90000"/>
              </a:lnSpc>
            </a:pPr>
            <a:r>
              <a:rPr lang="zh-CN" sz="4000" b="1">
                <a:solidFill>
                  <a:srgbClr val="7030A0"/>
                </a:solidFill>
                <a:ea typeface="宋体" panose="02010600030101010101" pitchFamily="2" charset="-122"/>
              </a:rPr>
              <a:t>（2） 加强对工业的计划指导：</a:t>
            </a:r>
            <a:endParaRPr lang="zh-CN" sz="4000" b="1">
              <a:solidFill>
                <a:srgbClr val="7030A0"/>
              </a:solidFill>
              <a:ea typeface="宋体" panose="02010600030101010101" pitchFamily="2" charset="-122"/>
            </a:endParaRPr>
          </a:p>
          <a:p>
            <a:pPr algn="l">
              <a:lnSpc>
                <a:spcPct val="90000"/>
              </a:lnSpc>
            </a:pPr>
            <a:r>
              <a:rPr lang="zh-CN" sz="4000" b="1">
                <a:solidFill>
                  <a:srgbClr val="7030A0"/>
                </a:solidFill>
                <a:ea typeface="宋体" panose="02010600030101010101" pitchFamily="2" charset="-122"/>
              </a:rPr>
              <a:t>          通过《国家工业复兴法》，规定公平竞争法   </a:t>
            </a:r>
            <a:endParaRPr lang="zh-CN" sz="4000" b="1">
              <a:solidFill>
                <a:srgbClr val="7030A0"/>
              </a:solidFill>
              <a:ea typeface="宋体" panose="02010600030101010101" pitchFamily="2" charset="-122"/>
            </a:endParaRPr>
          </a:p>
          <a:p>
            <a:pPr algn="l">
              <a:lnSpc>
                <a:spcPct val="90000"/>
              </a:lnSpc>
            </a:pPr>
            <a:r>
              <a:rPr lang="zh-CN" sz="4000" b="1">
                <a:solidFill>
                  <a:srgbClr val="7030A0"/>
                </a:solidFill>
                <a:ea typeface="宋体" panose="02010600030101010101" pitchFamily="2" charset="-122"/>
              </a:rPr>
              <a:t>          规，协调各个工业部门的企业活动；规定雇</a:t>
            </a:r>
            <a:endParaRPr lang="zh-CN" sz="4000" b="1">
              <a:solidFill>
                <a:srgbClr val="7030A0"/>
              </a:solidFill>
              <a:ea typeface="宋体" panose="02010600030101010101" pitchFamily="2" charset="-122"/>
            </a:endParaRPr>
          </a:p>
          <a:p>
            <a:pPr algn="l">
              <a:lnSpc>
                <a:spcPct val="90000"/>
              </a:lnSpc>
            </a:pPr>
            <a:r>
              <a:rPr lang="zh-CN" sz="4000" b="1">
                <a:solidFill>
                  <a:srgbClr val="7030A0"/>
                </a:solidFill>
                <a:ea typeface="宋体" panose="02010600030101010101" pitchFamily="2" charset="-122"/>
              </a:rPr>
              <a:t>          员有组织起来进行谈判的权利，并制定最低</a:t>
            </a:r>
            <a:endParaRPr lang="zh-CN" sz="4000" b="1">
              <a:solidFill>
                <a:srgbClr val="7030A0"/>
              </a:solidFill>
              <a:ea typeface="宋体" panose="02010600030101010101" pitchFamily="2" charset="-122"/>
            </a:endParaRPr>
          </a:p>
          <a:p>
            <a:pPr algn="l">
              <a:lnSpc>
                <a:spcPct val="90000"/>
              </a:lnSpc>
            </a:pPr>
            <a:r>
              <a:rPr lang="zh-CN" sz="4000" b="1">
                <a:solidFill>
                  <a:srgbClr val="7030A0"/>
                </a:solidFill>
                <a:ea typeface="宋体" panose="02010600030101010101" pitchFamily="2" charset="-122"/>
              </a:rPr>
              <a:t>          工资和限制工时；通过《全国劳工关系法》， </a:t>
            </a:r>
            <a:endParaRPr lang="zh-CN" sz="4000" b="1">
              <a:solidFill>
                <a:srgbClr val="7030A0"/>
              </a:solidFill>
              <a:ea typeface="宋体" panose="02010600030101010101" pitchFamily="2" charset="-122"/>
            </a:endParaRPr>
          </a:p>
          <a:p>
            <a:pPr algn="l">
              <a:lnSpc>
                <a:spcPct val="90000"/>
              </a:lnSpc>
            </a:pPr>
            <a:r>
              <a:rPr lang="zh-CN" sz="4000" b="1">
                <a:solidFill>
                  <a:srgbClr val="7030A0"/>
                </a:solidFill>
                <a:ea typeface="宋体" panose="02010600030101010101" pitchFamily="2" charset="-122"/>
              </a:rPr>
              <a:t>           在一定范围内维护工人合法权益。</a:t>
            </a:r>
            <a:endParaRPr lang="zh-CN" sz="4000" b="1">
              <a:solidFill>
                <a:srgbClr val="7030A0"/>
              </a:solidFill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44170" y="229235"/>
            <a:ext cx="11534775" cy="6185535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90000"/>
              </a:lnSpc>
            </a:pPr>
            <a:r>
              <a:rPr lang="zh-CN" sz="4000" b="1">
                <a:ea typeface="宋体" panose="02010600030101010101" pitchFamily="2" charset="-122"/>
              </a:rPr>
              <a:t>（3）调整农业政策：</a:t>
            </a:r>
            <a:endParaRPr lang="zh-CN" sz="4000" b="1">
              <a:ea typeface="宋体" panose="02010600030101010101" pitchFamily="2" charset="-122"/>
            </a:endParaRPr>
          </a:p>
          <a:p>
            <a:pPr algn="l">
              <a:lnSpc>
                <a:spcPct val="90000"/>
              </a:lnSpc>
            </a:pPr>
            <a:r>
              <a:rPr lang="zh-CN" sz="4000" b="1">
                <a:ea typeface="宋体" panose="02010600030101010101" pitchFamily="2" charset="-122"/>
              </a:rPr>
              <a:t>         通过《农业调整法》，对全国农业生产和销  </a:t>
            </a:r>
            <a:endParaRPr lang="zh-CN" sz="4000" b="1">
              <a:ea typeface="宋体" panose="02010600030101010101" pitchFamily="2" charset="-122"/>
            </a:endParaRPr>
          </a:p>
          <a:p>
            <a:pPr algn="l">
              <a:lnSpc>
                <a:spcPct val="90000"/>
              </a:lnSpc>
            </a:pPr>
            <a:r>
              <a:rPr lang="zh-CN" sz="4000" b="1">
                <a:ea typeface="宋体" panose="02010600030101010101" pitchFamily="2" charset="-122"/>
              </a:rPr>
              <a:t>         售进行调节，限制产量，保护农产品价格。</a:t>
            </a:r>
            <a:endParaRPr lang="zh-CN" sz="4000" b="1">
              <a:ea typeface="宋体" panose="02010600030101010101" pitchFamily="2" charset="-122"/>
            </a:endParaRPr>
          </a:p>
          <a:p>
            <a:pPr algn="l">
              <a:lnSpc>
                <a:spcPct val="90000"/>
              </a:lnSpc>
            </a:pPr>
            <a:r>
              <a:rPr lang="zh-CN" sz="4000" b="1">
                <a:solidFill>
                  <a:srgbClr val="7030A0"/>
                </a:solidFill>
                <a:ea typeface="宋体" panose="02010600030101010101" pitchFamily="2" charset="-122"/>
              </a:rPr>
              <a:t>（4）推行“以工代赈”：</a:t>
            </a:r>
            <a:endParaRPr lang="zh-CN" sz="4000" b="1">
              <a:solidFill>
                <a:srgbClr val="7030A0"/>
              </a:solidFill>
              <a:ea typeface="宋体" panose="02010600030101010101" pitchFamily="2" charset="-122"/>
            </a:endParaRPr>
          </a:p>
          <a:p>
            <a:pPr algn="l">
              <a:lnSpc>
                <a:spcPct val="90000"/>
              </a:lnSpc>
            </a:pPr>
            <a:r>
              <a:rPr lang="zh-CN" sz="4000" b="1">
                <a:solidFill>
                  <a:srgbClr val="7030A0"/>
                </a:solidFill>
                <a:ea typeface="宋体" panose="02010600030101010101" pitchFamily="2" charset="-122"/>
              </a:rPr>
              <a:t>         通过投资新建大量公共设施，如水库、发电</a:t>
            </a:r>
            <a:endParaRPr lang="zh-CN" sz="4000" b="1">
              <a:solidFill>
                <a:srgbClr val="7030A0"/>
              </a:solidFill>
              <a:ea typeface="宋体" panose="02010600030101010101" pitchFamily="2" charset="-122"/>
            </a:endParaRPr>
          </a:p>
          <a:p>
            <a:pPr algn="l">
              <a:lnSpc>
                <a:spcPct val="90000"/>
              </a:lnSpc>
            </a:pPr>
            <a:r>
              <a:rPr lang="zh-CN" sz="4000" b="1">
                <a:solidFill>
                  <a:srgbClr val="7030A0"/>
                </a:solidFill>
                <a:ea typeface="宋体" panose="02010600030101010101" pitchFamily="2" charset="-122"/>
              </a:rPr>
              <a:t>         站、公路、桥梁、机场、运动场、公园等， </a:t>
            </a:r>
            <a:endParaRPr lang="zh-CN" sz="4000" b="1">
              <a:solidFill>
                <a:srgbClr val="7030A0"/>
              </a:solidFill>
              <a:ea typeface="宋体" panose="02010600030101010101" pitchFamily="2" charset="-122"/>
            </a:endParaRPr>
          </a:p>
          <a:p>
            <a:pPr algn="l">
              <a:lnSpc>
                <a:spcPct val="90000"/>
              </a:lnSpc>
            </a:pPr>
            <a:r>
              <a:rPr lang="zh-CN" sz="4000" b="1">
                <a:solidFill>
                  <a:srgbClr val="7030A0"/>
                </a:solidFill>
                <a:ea typeface="宋体" panose="02010600030101010101" pitchFamily="2" charset="-122"/>
              </a:rPr>
              <a:t>         为失业者提供就业机会。</a:t>
            </a:r>
            <a:endParaRPr lang="zh-CN" sz="4000" b="1">
              <a:ea typeface="宋体" panose="02010600030101010101" pitchFamily="2" charset="-122"/>
            </a:endParaRPr>
          </a:p>
          <a:p>
            <a:pPr algn="l">
              <a:lnSpc>
                <a:spcPct val="90000"/>
              </a:lnSpc>
            </a:pPr>
            <a:r>
              <a:rPr lang="zh-CN" sz="4000" b="1">
                <a:ea typeface="宋体" panose="02010600030101010101" pitchFamily="2" charset="-122"/>
              </a:rPr>
              <a:t>（5）社会福利：</a:t>
            </a:r>
            <a:endParaRPr lang="zh-CN" sz="4000" b="1">
              <a:ea typeface="宋体" panose="02010600030101010101" pitchFamily="2" charset="-122"/>
            </a:endParaRPr>
          </a:p>
          <a:p>
            <a:pPr algn="l">
              <a:lnSpc>
                <a:spcPct val="90000"/>
              </a:lnSpc>
            </a:pPr>
            <a:r>
              <a:rPr lang="zh-CN" sz="4000" b="1">
                <a:ea typeface="宋体" panose="02010600030101010101" pitchFamily="2" charset="-122"/>
              </a:rPr>
              <a:t>         通过《社会保障法》，建立社会福利体制;</a:t>
            </a:r>
            <a:endParaRPr lang="zh-CN" sz="4000" b="1">
              <a:ea typeface="宋体" panose="02010600030101010101" pitchFamily="2" charset="-122"/>
            </a:endParaRPr>
          </a:p>
          <a:p>
            <a:pPr algn="l">
              <a:lnSpc>
                <a:spcPct val="90000"/>
              </a:lnSpc>
            </a:pPr>
            <a:r>
              <a:rPr lang="zh-CN" sz="4000" b="1">
                <a:ea typeface="宋体" panose="02010600030101010101" pitchFamily="2" charset="-122"/>
              </a:rPr>
              <a:t>         建立应急的救济机构，利用过剩物资救济失 </a:t>
            </a:r>
            <a:endParaRPr lang="zh-CN" sz="4000" b="1">
              <a:ea typeface="宋体" panose="02010600030101010101" pitchFamily="2" charset="-122"/>
            </a:endParaRPr>
          </a:p>
          <a:p>
            <a:pPr algn="l">
              <a:lnSpc>
                <a:spcPct val="90000"/>
              </a:lnSpc>
            </a:pPr>
            <a:r>
              <a:rPr lang="zh-CN" sz="4000" b="1">
                <a:ea typeface="宋体" panose="02010600030101010101" pitchFamily="2" charset="-122"/>
              </a:rPr>
              <a:t>         业家庭。</a:t>
            </a:r>
            <a:endParaRPr lang="zh-CN" sz="4000" b="1"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内容占位符 2"/>
          <p:cNvSpPr>
            <a:spLocks noGrp="1"/>
          </p:cNvSpPr>
          <p:nvPr/>
        </p:nvSpPr>
        <p:spPr>
          <a:xfrm>
            <a:off x="405130" y="255270"/>
            <a:ext cx="8613775" cy="8356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sz="4000" b="1"/>
              <a:t>4.罗斯福新政有什么意义？</a:t>
            </a:r>
            <a:endParaRPr sz="4000" b="1"/>
          </a:p>
        </p:txBody>
      </p:sp>
      <p:sp>
        <p:nvSpPr>
          <p:cNvPr id="5" name="内容占位符 2"/>
          <p:cNvSpPr>
            <a:spLocks noGrp="1"/>
          </p:cNvSpPr>
          <p:nvPr/>
        </p:nvSpPr>
        <p:spPr>
          <a:xfrm>
            <a:off x="217805" y="1090930"/>
            <a:ext cx="11756390" cy="2563495"/>
          </a:xfrm>
          <a:prstGeom prst="rect">
            <a:avLst/>
          </a:prstGeom>
          <a:solidFill>
            <a:srgbClr val="FFC000"/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4000" b="1"/>
              <a:t>美国经济开始了缓慢的复苏，工业和生产有所恢复，就业人数逐步增加，人民生活得到改善。新政增强了政府的宏观调控能力，恢复了美国人民的信心，对资本主义世界产生了深远影响。</a:t>
            </a:r>
            <a:endParaRPr lang="zh-CN" altLang="en-US" sz="4000" b="1"/>
          </a:p>
        </p:txBody>
      </p:sp>
      <p:sp>
        <p:nvSpPr>
          <p:cNvPr id="6" name="内容占位符 2"/>
          <p:cNvSpPr>
            <a:spLocks noGrp="1"/>
          </p:cNvSpPr>
          <p:nvPr/>
        </p:nvSpPr>
        <p:spPr>
          <a:xfrm>
            <a:off x="405130" y="4000500"/>
            <a:ext cx="8613775" cy="8356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4000" b="1"/>
              <a:t>5</a:t>
            </a:r>
            <a:r>
              <a:rPr sz="4000" b="1"/>
              <a:t>.罗斯福新政的局限性是什么？</a:t>
            </a:r>
            <a:endParaRPr sz="4000" b="1"/>
          </a:p>
        </p:txBody>
      </p:sp>
      <p:sp>
        <p:nvSpPr>
          <p:cNvPr id="7" name="内容占位符 2"/>
          <p:cNvSpPr>
            <a:spLocks noGrp="1"/>
          </p:cNvSpPr>
          <p:nvPr/>
        </p:nvSpPr>
        <p:spPr>
          <a:xfrm>
            <a:off x="217805" y="4621530"/>
            <a:ext cx="11756390" cy="1953260"/>
          </a:xfrm>
          <a:prstGeom prst="rect">
            <a:avLst/>
          </a:prstGeom>
          <a:solidFill>
            <a:srgbClr val="FFC000"/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4000" b="1"/>
              <a:t>新政是在维护资本主义制度前提下做出的政策调整，它没有改变资本主义的本质，无法解决美国社会的根本矛盾。</a:t>
            </a:r>
            <a:endParaRPr lang="zh-CN" altLang="en-US" sz="4000" b="1"/>
          </a:p>
        </p:txBody>
      </p:sp>
    </p:spTree>
    <p:custDataLst>
      <p:tags r:id="rId1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252095" y="866140"/>
            <a:ext cx="11604625" cy="5908040"/>
          </a:xfrm>
          <a:prstGeom prst="rect">
            <a:avLst/>
          </a:prstGeom>
          <a:noFill/>
          <a:ln w="9525">
            <a:solidFill>
              <a:schemeClr val="accent1"/>
            </a:solidFill>
          </a:ln>
        </p:spPr>
        <p:txBody>
          <a:bodyPr wrap="square">
            <a:spAutoFit/>
          </a:bodyPr>
          <a:p>
            <a:pPr indent="0">
              <a:lnSpc>
                <a:spcPct val="150000"/>
              </a:lnSpc>
            </a:pPr>
            <a:r>
              <a:rPr lang="zh-CN" sz="3600" b="1">
                <a:ea typeface="宋体" panose="02010600030101010101" pitchFamily="2" charset="-122"/>
              </a:rPr>
              <a:t>1</a:t>
            </a:r>
            <a:r>
              <a:rPr lang="en-US" altLang="zh-CN" sz="3600" b="1">
                <a:ea typeface="宋体" panose="02010600030101010101" pitchFamily="2" charset="-122"/>
              </a:rPr>
              <a:t>.</a:t>
            </a:r>
            <a:r>
              <a:rPr lang="zh-CN" sz="3600" b="1">
                <a:ea typeface="宋体" panose="02010600030101010101" pitchFamily="2" charset="-122"/>
              </a:rPr>
              <a:t>20世纪20年代，美国经济空前繁荣2</a:t>
            </a:r>
            <a:r>
              <a:rPr lang="en-US" altLang="zh-CN" sz="3600" b="1">
                <a:ea typeface="宋体" panose="02010600030101010101" pitchFamily="2" charset="-122"/>
              </a:rPr>
              <a:t>.</a:t>
            </a:r>
            <a:r>
              <a:rPr lang="zh-CN" sz="3600" b="1">
                <a:ea typeface="宋体" panose="02010600030101010101" pitchFamily="2" charset="-122"/>
              </a:rPr>
              <a:t>资本主义制度的基本矛盾，导致了经济大危机的爆发。3</a:t>
            </a:r>
            <a:r>
              <a:rPr lang="en-US" altLang="zh-CN" sz="3600" b="1">
                <a:ea typeface="宋体" panose="02010600030101010101" pitchFamily="2" charset="-122"/>
              </a:rPr>
              <a:t>.</a:t>
            </a:r>
            <a:r>
              <a:rPr lang="zh-CN" sz="3600" b="1">
                <a:ea typeface="宋体" panose="02010600030101010101" pitchFamily="2" charset="-122"/>
              </a:rPr>
              <a:t>1929年10月下旬，经济大危机从美国爆发迅速席卷了</a:t>
            </a:r>
            <a:endParaRPr lang="zh-CN" sz="3600" b="1"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zh-CN" sz="3600" b="1">
                <a:ea typeface="宋体" panose="02010600030101010101" pitchFamily="2" charset="-122"/>
              </a:rPr>
              <a:t>   整个资本主义世界。4</a:t>
            </a:r>
            <a:r>
              <a:rPr lang="en-US" altLang="zh-CN" sz="3600" b="1">
                <a:ea typeface="宋体" panose="02010600030101010101" pitchFamily="2" charset="-122"/>
              </a:rPr>
              <a:t>.</a:t>
            </a:r>
            <a:r>
              <a:rPr lang="zh-CN" sz="3600" b="1">
                <a:ea typeface="宋体" panose="02010600030101010101" pitchFamily="2" charset="-122"/>
              </a:rPr>
              <a:t>经济大危机的起止年代是：1929年到1933年5</a:t>
            </a:r>
            <a:r>
              <a:rPr lang="en-US" altLang="zh-CN" sz="3600" b="1">
                <a:ea typeface="宋体" panose="02010600030101010101" pitchFamily="2" charset="-122"/>
              </a:rPr>
              <a:t>.</a:t>
            </a:r>
            <a:r>
              <a:rPr lang="zh-CN" sz="3600" b="1">
                <a:ea typeface="宋体" panose="02010600030101010101" pitchFamily="2" charset="-122"/>
              </a:rPr>
              <a:t>1933年3月，富兰克林.罗斯福就任美国总统。</a:t>
            </a:r>
            <a:endParaRPr lang="zh-CN" altLang="en-US" sz="3600" b="1"/>
          </a:p>
        </p:txBody>
      </p:sp>
      <p:sp>
        <p:nvSpPr>
          <p:cNvPr id="6" name="标题 1"/>
          <p:cNvSpPr>
            <a:spLocks noGrp="1"/>
          </p:cNvSpPr>
          <p:nvPr/>
        </p:nvSpPr>
        <p:spPr>
          <a:xfrm>
            <a:off x="3382010" y="34925"/>
            <a:ext cx="3444875" cy="665480"/>
          </a:xfrm>
          <a:prstGeom prst="rect">
            <a:avLst/>
          </a:prstGeom>
          <a:solidFill>
            <a:srgbClr val="92D050"/>
          </a:solidFill>
        </p:spPr>
        <p:txBody>
          <a:bodyPr vert="horz" lIns="91440" tIns="45720" rIns="91440" bIns="45720" rtlCol="0" anchor="ctr" anchorCtr="0">
            <a:normAutofit fontScale="9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/>
              <a:t>【要点回顾】</a:t>
            </a:r>
            <a:endParaRPr lang="zh-CN" altLang="en-US" b="1"/>
          </a:p>
        </p:txBody>
      </p:sp>
    </p:spTree>
    <p:custDataLst>
      <p:tags r:id="rId1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84810" y="348615"/>
            <a:ext cx="11554460" cy="5883910"/>
          </a:xfrm>
          <a:ln>
            <a:solidFill>
              <a:schemeClr val="accent1"/>
            </a:solidFill>
          </a:ln>
        </p:spPr>
        <p:txBody>
          <a:bodyPr>
            <a:normAutofit/>
          </a:bodyPr>
          <a:p>
            <a:pPr>
              <a:lnSpc>
                <a:spcPct val="130000"/>
              </a:lnSpc>
            </a:pPr>
            <a:r>
              <a:rPr lang="zh-CN" sz="3600" b="1">
                <a:ea typeface="宋体" panose="02010600030101010101" pitchFamily="2" charset="-122"/>
                <a:sym typeface="+mn-ea"/>
              </a:rPr>
              <a:t>6</a:t>
            </a:r>
            <a:r>
              <a:rPr lang="en-US" altLang="zh-CN" sz="3600" b="1">
                <a:ea typeface="宋体" panose="02010600030101010101" pitchFamily="2" charset="-122"/>
                <a:sym typeface="+mn-ea"/>
              </a:rPr>
              <a:t>.</a:t>
            </a:r>
            <a:r>
              <a:rPr lang="zh-CN" sz="3600" b="1">
                <a:ea typeface="宋体" panose="02010600030101010101" pitchFamily="2" charset="-122"/>
                <a:sym typeface="+mn-ea"/>
              </a:rPr>
              <a:t>为了应付经济危机，罗斯福上任就宣布实施“新政”，</a:t>
            </a:r>
            <a:br>
              <a:rPr lang="zh-CN" sz="3600" b="1">
                <a:ea typeface="宋体" panose="02010600030101010101" pitchFamily="2" charset="-122"/>
                <a:sym typeface="+mn-ea"/>
              </a:rPr>
            </a:br>
            <a:r>
              <a:rPr lang="zh-CN" sz="3600" b="1">
                <a:ea typeface="宋体" panose="02010600030101010101" pitchFamily="2" charset="-122"/>
                <a:sym typeface="+mn-ea"/>
              </a:rPr>
              <a:t>   采用国家手段来扭转经济形势。7</a:t>
            </a:r>
            <a:r>
              <a:rPr lang="en-US" altLang="zh-CN" sz="3600" b="1">
                <a:ea typeface="宋体" panose="02010600030101010101" pitchFamily="2" charset="-122"/>
                <a:sym typeface="+mn-ea"/>
              </a:rPr>
              <a:t>.</a:t>
            </a:r>
            <a:r>
              <a:rPr lang="zh-CN" sz="3600" b="1">
                <a:ea typeface="宋体" panose="02010600030101010101" pitchFamily="2" charset="-122"/>
                <a:sym typeface="+mn-ea"/>
              </a:rPr>
              <a:t>新政使美国经济开始了的缓慢复苏，新政增强了政府</a:t>
            </a:r>
            <a:br>
              <a:rPr lang="zh-CN" sz="3600" b="1">
                <a:ea typeface="宋体" panose="02010600030101010101" pitchFamily="2" charset="-122"/>
                <a:sym typeface="+mn-ea"/>
              </a:rPr>
            </a:br>
            <a:r>
              <a:rPr lang="zh-CN" sz="3600" b="1">
                <a:ea typeface="宋体" panose="02010600030101010101" pitchFamily="2" charset="-122"/>
                <a:sym typeface="+mn-ea"/>
              </a:rPr>
              <a:t>   的宏观调控能力，恢复了美国人民的信心，对资本主</a:t>
            </a:r>
            <a:br>
              <a:rPr lang="zh-CN" sz="3600" b="1">
                <a:ea typeface="宋体" panose="02010600030101010101" pitchFamily="2" charset="-122"/>
                <a:sym typeface="+mn-ea"/>
              </a:rPr>
            </a:br>
            <a:r>
              <a:rPr lang="zh-CN" sz="3600" b="1">
                <a:ea typeface="宋体" panose="02010600030101010101" pitchFamily="2" charset="-122"/>
                <a:sym typeface="+mn-ea"/>
              </a:rPr>
              <a:t>   义世界产生了深远影响。8</a:t>
            </a:r>
            <a:r>
              <a:rPr lang="en-US" altLang="zh-CN" sz="3600" b="1">
                <a:ea typeface="宋体" panose="02010600030101010101" pitchFamily="2" charset="-122"/>
                <a:sym typeface="+mn-ea"/>
              </a:rPr>
              <a:t>.</a:t>
            </a:r>
            <a:r>
              <a:rPr lang="zh-CN" sz="3600" b="1">
                <a:ea typeface="宋体" panose="02010600030101010101" pitchFamily="2" charset="-122"/>
                <a:sym typeface="+mn-ea"/>
              </a:rPr>
              <a:t>新政是在维护资本主义制度前提下做出的政策调整，</a:t>
            </a:r>
            <a:br>
              <a:rPr lang="zh-CN" sz="3600" b="1">
                <a:ea typeface="宋体" panose="02010600030101010101" pitchFamily="2" charset="-122"/>
                <a:sym typeface="+mn-ea"/>
              </a:rPr>
            </a:br>
            <a:r>
              <a:rPr lang="zh-CN" sz="3600" b="1">
                <a:ea typeface="宋体" panose="02010600030101010101" pitchFamily="2" charset="-122"/>
                <a:sym typeface="+mn-ea"/>
              </a:rPr>
              <a:t>  它没有改变资本主义的本质，无法解决美国社会的根本 </a:t>
            </a:r>
            <a:br>
              <a:rPr lang="zh-CN" sz="3600" b="1">
                <a:ea typeface="宋体" panose="02010600030101010101" pitchFamily="2" charset="-122"/>
                <a:sym typeface="+mn-ea"/>
              </a:rPr>
            </a:br>
            <a:r>
              <a:rPr lang="zh-CN" sz="3600" b="1">
                <a:ea typeface="宋体" panose="02010600030101010101" pitchFamily="2" charset="-122"/>
                <a:sym typeface="+mn-ea"/>
              </a:rPr>
              <a:t>  矛盾。</a:t>
            </a:r>
            <a:endParaRPr lang="zh-CN" altLang="en-US" sz="3600"/>
          </a:p>
        </p:txBody>
      </p:sp>
    </p:spTree>
    <p:custDataLst>
      <p:tags r:id="rId1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82950" y="-32385"/>
            <a:ext cx="3709670" cy="799465"/>
          </a:xfrm>
        </p:spPr>
        <p:txBody>
          <a:bodyPr/>
          <a:p>
            <a:r>
              <a:rPr lang="zh-CN" altLang="en-US" sz="4000" b="1">
                <a:sym typeface="+mn-ea"/>
              </a:rPr>
              <a:t>【课堂练习】</a:t>
            </a:r>
            <a:endParaRPr lang="zh-CN" altLang="en-US" sz="4000" b="1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76225" y="900430"/>
            <a:ext cx="11391900" cy="5095240"/>
          </a:xfrm>
        </p:spPr>
        <p:txBody>
          <a:bodyPr>
            <a:normAutofit fontScale="90000"/>
          </a:bodyPr>
          <a:p>
            <a:pPr marL="0" indent="0">
              <a:lnSpc>
                <a:spcPct val="160000"/>
              </a:lnSpc>
              <a:buNone/>
            </a:pPr>
            <a:r>
              <a:rPr lang="zh-CN" altLang="en-US" sz="3600" b="1"/>
              <a:t>1.</a:t>
            </a:r>
            <a:r>
              <a:rPr lang="zh-CN" altLang="en-US" sz="3600" b="1" u="sng"/>
              <a:t>           </a:t>
            </a:r>
            <a:r>
              <a:rPr lang="zh-CN" altLang="en-US" sz="3600" b="1"/>
              <a:t>世纪</a:t>
            </a:r>
            <a:r>
              <a:rPr lang="zh-CN" altLang="en-US" sz="3600" b="1" u="sng"/>
              <a:t>         </a:t>
            </a:r>
            <a:r>
              <a:rPr lang="zh-CN" altLang="en-US" sz="3600" b="1"/>
              <a:t>年代</a:t>
            </a:r>
            <a:r>
              <a:rPr lang="en-US" altLang="zh-CN" sz="3600" b="1"/>
              <a:t>,</a:t>
            </a:r>
            <a:r>
              <a:rPr lang="zh-CN" altLang="en-US" sz="3600" b="1"/>
              <a:t>美国经济进入空前繁荣时期。</a:t>
            </a:r>
            <a:endParaRPr lang="zh-CN" altLang="en-US" sz="3600" b="1"/>
          </a:p>
          <a:p>
            <a:pPr marL="0" indent="0">
              <a:lnSpc>
                <a:spcPct val="160000"/>
              </a:lnSpc>
              <a:buNone/>
            </a:pPr>
            <a:r>
              <a:rPr lang="zh-CN" altLang="en-US" sz="3600" b="1"/>
              <a:t>2.</a:t>
            </a:r>
            <a:r>
              <a:rPr lang="zh-CN" altLang="en-US" sz="3600" b="1" u="sng"/>
              <a:t>                              </a:t>
            </a:r>
            <a:r>
              <a:rPr lang="zh-CN" altLang="en-US" sz="3600" b="1"/>
              <a:t>的基本矛盾，导致了经济大危机的爆发。</a:t>
            </a:r>
            <a:endParaRPr lang="zh-CN" altLang="en-US" sz="3600" b="1"/>
          </a:p>
          <a:p>
            <a:pPr marL="0" indent="0">
              <a:lnSpc>
                <a:spcPct val="160000"/>
              </a:lnSpc>
              <a:buNone/>
            </a:pPr>
            <a:r>
              <a:rPr lang="zh-CN" altLang="en-US" sz="3600" b="1"/>
              <a:t>3. </a:t>
            </a:r>
            <a:r>
              <a:rPr lang="zh-CN" altLang="en-US" sz="3600" b="1" u="sng">
                <a:sym typeface="+mn-ea"/>
              </a:rPr>
              <a:t>          </a:t>
            </a:r>
            <a:r>
              <a:rPr lang="zh-CN" altLang="en-US" sz="3600" b="1"/>
              <a:t>年到</a:t>
            </a:r>
            <a:r>
              <a:rPr lang="zh-CN" altLang="en-US" sz="3600" b="1" u="sng">
                <a:sym typeface="+mn-ea"/>
              </a:rPr>
              <a:t>              </a:t>
            </a:r>
            <a:r>
              <a:rPr lang="zh-CN" altLang="en-US" sz="3600" b="1"/>
              <a:t>年，资本主义世界发生了经济大危机。</a:t>
            </a:r>
            <a:endParaRPr lang="zh-CN" altLang="en-US" sz="3600" b="1"/>
          </a:p>
          <a:p>
            <a:pPr marL="0" indent="0">
              <a:lnSpc>
                <a:spcPct val="160000"/>
              </a:lnSpc>
              <a:buNone/>
            </a:pPr>
            <a:r>
              <a:rPr lang="zh-CN" altLang="en-US" sz="3600" b="1"/>
              <a:t>4.经济大危机首先在</a:t>
            </a:r>
            <a:r>
              <a:rPr lang="zh-CN" altLang="en-US" sz="3600" b="1" u="sng"/>
              <a:t>          </a:t>
            </a:r>
            <a:r>
              <a:rPr lang="zh-CN" altLang="en-US" sz="3600" b="1"/>
              <a:t>爆发（国家）。</a:t>
            </a:r>
            <a:endParaRPr lang="zh-CN" altLang="en-US" sz="3600" b="1"/>
          </a:p>
          <a:p>
            <a:pPr marL="0" indent="0">
              <a:lnSpc>
                <a:spcPct val="160000"/>
              </a:lnSpc>
              <a:buNone/>
            </a:pPr>
            <a:r>
              <a:rPr lang="zh-CN" altLang="en-US" sz="3600" b="1"/>
              <a:t>5.实行新政的美国总统是：  </a:t>
            </a:r>
            <a:r>
              <a:rPr lang="zh-CN" altLang="en-US" sz="3600" b="1"/>
              <a:t> </a:t>
            </a:r>
            <a:r>
              <a:rPr lang="zh-CN" altLang="en-US"/>
              <a:t>           </a:t>
            </a:r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982345" y="1009015"/>
            <a:ext cx="744855" cy="73088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30000"/>
              </a:lnSpc>
            </a:pPr>
            <a:r>
              <a:rPr lang="en-US" sz="3200" b="1">
                <a:ea typeface="宋体" panose="02010600030101010101" pitchFamily="2" charset="-122"/>
              </a:rPr>
              <a:t>20</a:t>
            </a:r>
            <a:endParaRPr lang="en-US" sz="3200" b="1"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009265" y="1009015"/>
            <a:ext cx="744855" cy="73088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30000"/>
              </a:lnSpc>
            </a:pPr>
            <a:r>
              <a:rPr lang="en-US" sz="3200" b="1">
                <a:ea typeface="宋体" panose="02010600030101010101" pitchFamily="2" charset="-122"/>
              </a:rPr>
              <a:t>20</a:t>
            </a:r>
            <a:endParaRPr lang="en-US" sz="3200" b="1"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82345" y="1896110"/>
            <a:ext cx="2772410" cy="73088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30000"/>
              </a:lnSpc>
            </a:pPr>
            <a:r>
              <a:rPr lang="zh-CN" altLang="en-US" sz="3200" b="1">
                <a:ea typeface="宋体" panose="02010600030101010101" pitchFamily="2" charset="-122"/>
              </a:rPr>
              <a:t>资本主义制度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95655" y="2821305"/>
            <a:ext cx="1190625" cy="73088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30000"/>
              </a:lnSpc>
            </a:pPr>
            <a:r>
              <a:rPr lang="en-US" sz="3200" b="1">
                <a:ea typeface="宋体" panose="02010600030101010101" pitchFamily="2" charset="-122"/>
              </a:rPr>
              <a:t>1929</a:t>
            </a:r>
            <a:endParaRPr lang="en-US" sz="3200" b="1"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009265" y="2821305"/>
            <a:ext cx="1190625" cy="73088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30000"/>
              </a:lnSpc>
            </a:pPr>
            <a:r>
              <a:rPr lang="en-US" sz="3200" b="1">
                <a:ea typeface="宋体" panose="02010600030101010101" pitchFamily="2" charset="-122"/>
              </a:rPr>
              <a:t>1933</a:t>
            </a:r>
            <a:endParaRPr lang="en-US" sz="3200" b="1"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011930" y="3552190"/>
            <a:ext cx="1009650" cy="73088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30000"/>
              </a:lnSpc>
            </a:pPr>
            <a:r>
              <a:rPr lang="zh-CN" altLang="en-US" sz="3200" b="1">
                <a:ea typeface="宋体" panose="02010600030101010101" pitchFamily="2" charset="-122"/>
              </a:rPr>
              <a:t>美国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179695" y="4752975"/>
            <a:ext cx="3503295" cy="73088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30000"/>
              </a:lnSpc>
            </a:pPr>
            <a:r>
              <a:rPr lang="zh-CN" altLang="en-US" sz="3200" b="1">
                <a:ea typeface="宋体" panose="02010600030101010101" pitchFamily="2" charset="-122"/>
              </a:rPr>
              <a:t>富兰克林▪罗斯福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  <p:bldP spid="4" grpId="0" bldLvl="0" animBg="1"/>
      <p:bldP spid="5" grpId="0" bldLvl="0" animBg="1"/>
      <p:bldP spid="6" grpId="0" bldLvl="0" animBg="1"/>
      <p:bldP spid="7" grpId="0" bldLvl="0" animBg="1"/>
      <p:bldP spid="9" grpId="0" bldLvl="0" animBg="1"/>
      <p:bldP spid="10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41020" y="778510"/>
            <a:ext cx="11093450" cy="5223510"/>
          </a:xfrm>
        </p:spPr>
        <p:txBody>
          <a:bodyPr>
            <a:normAutofit/>
          </a:bodyPr>
          <a:p>
            <a:pPr>
              <a:lnSpc>
                <a:spcPct val="120000"/>
              </a:lnSpc>
            </a:pPr>
            <a:r>
              <a:rPr lang="zh-CN" altLang="en-US"/>
              <a:t>6.罗斯福新政期间颁布的法律：</a:t>
            </a:r>
            <a:br>
              <a:rPr lang="zh-CN" altLang="en-US"/>
            </a:br>
            <a:r>
              <a:rPr lang="zh-CN" altLang="en-US"/>
              <a:t>（1）《                  》     </a:t>
            </a:r>
            <a:br>
              <a:rPr lang="zh-CN" altLang="en-US"/>
            </a:br>
            <a:r>
              <a:rPr lang="zh-CN" altLang="en-US"/>
              <a:t>（2）《                     》     </a:t>
            </a:r>
            <a:br>
              <a:rPr lang="zh-CN" altLang="en-US"/>
            </a:br>
            <a:r>
              <a:rPr lang="zh-CN" altLang="en-US"/>
              <a:t>（3）《                       》     </a:t>
            </a:r>
            <a:br>
              <a:rPr lang="zh-CN" altLang="en-US"/>
            </a:br>
            <a:r>
              <a:rPr lang="zh-CN" altLang="en-US"/>
              <a:t>（4）《                       》     </a:t>
            </a:r>
            <a:br>
              <a:rPr lang="zh-CN" altLang="en-US"/>
            </a:br>
            <a:r>
              <a:rPr lang="zh-CN" altLang="en-US"/>
              <a:t>（5）《                       》     </a:t>
            </a:r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651760" y="1795780"/>
            <a:ext cx="2644140" cy="73088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30000"/>
              </a:lnSpc>
            </a:pPr>
            <a:r>
              <a:rPr lang="zh-CN" altLang="en-US" sz="3200" b="1">
                <a:ea typeface="宋体" panose="02010600030101010101" pitchFamily="2" charset="-122"/>
              </a:rPr>
              <a:t>紧急银行法案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651760" y="2649855"/>
            <a:ext cx="3056255" cy="73088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30000"/>
              </a:lnSpc>
            </a:pPr>
            <a:r>
              <a:rPr lang="zh-CN" altLang="en-US" sz="3200" b="1">
                <a:ea typeface="宋体" panose="02010600030101010101" pitchFamily="2" charset="-122"/>
              </a:rPr>
              <a:t>国家工业复兴法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651760" y="3520440"/>
            <a:ext cx="3056255" cy="73088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30000"/>
              </a:lnSpc>
            </a:pPr>
            <a:r>
              <a:rPr lang="zh-CN" altLang="en-US" sz="3200" b="1">
                <a:ea typeface="宋体" panose="02010600030101010101" pitchFamily="2" charset="-122"/>
              </a:rPr>
              <a:t>全国劳工关系法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651760" y="4373880"/>
            <a:ext cx="3056255" cy="73088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30000"/>
              </a:lnSpc>
            </a:pPr>
            <a:r>
              <a:rPr lang="zh-CN" altLang="en-US" sz="3200" b="1">
                <a:ea typeface="宋体" panose="02010600030101010101" pitchFamily="2" charset="-122"/>
              </a:rPr>
              <a:t>农业调整法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651760" y="5271135"/>
            <a:ext cx="3056255" cy="73088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30000"/>
              </a:lnSpc>
            </a:pPr>
            <a:r>
              <a:rPr lang="zh-CN" altLang="en-US" sz="3200" b="1">
                <a:ea typeface="宋体" panose="02010600030101010101" pitchFamily="2" charset="-122"/>
              </a:rPr>
              <a:t>社会保障法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4" grpId="0" bldLvl="0" animBg="1"/>
      <p:bldP spid="5" grpId="0" bldLvl="0" animBg="1"/>
      <p:bldP spid="6" grpId="0" bldLvl="0" animBg="1"/>
      <p:bldP spid="7" grpId="0" bldLvl="0" animBg="1"/>
    </p:bldLst>
  </p:timing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  <p:tag name="KSO_WM_UNIT_TYPE" val="a"/>
  <p:tag name="KSO_WM_UNIT_INDEX" val="1"/>
  <p:tag name="KSO_WM_UNIT_ID" val="custom20184553_1*a*1"/>
  <p:tag name="KSO_WM_UNIT_LAYERLEVEL" val="1"/>
  <p:tag name="KSO_WM_UNIT_VALUE" val="10"/>
  <p:tag name="KSO_WM_UNIT_ISCONTENTSTITLE" val="0"/>
  <p:tag name="KSO_WM_UNIT_HIGHLIGHT" val="0"/>
  <p:tag name="KSO_WM_UNIT_COMPATIBLE" val="0"/>
  <p:tag name="KSO_WM_UNIT_CLEAR" val="0"/>
  <p:tag name="KSO_WM_BEAUTIFY_FLAG" val="#wm#"/>
  <p:tag name="KSO_WM_UNIT_PRESET_TEXT" val="空白演示"/>
</p:tagLst>
</file>

<file path=ppt/tags/tag5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6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7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8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9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0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1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2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3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4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5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6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7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8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9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0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heme/theme1.xml><?xml version="1.0" encoding="utf-8"?>
<a:theme xmlns:a="http://schemas.openxmlformats.org/drawingml/2006/main" name="Office 主题">
  <a:themeElements>
    <a:clrScheme name="自定义 214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2401</Words>
  <PresentationFormat>宽屏</PresentationFormat>
  <Paragraphs>149</Paragraphs>
  <Slides>16</Slides>
  <Notes>31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9" baseType="lpstr">
      <vt:lpstr>Arial</vt:lpstr>
      <vt:lpstr>宋体</vt:lpstr>
      <vt:lpstr>Wingdings</vt:lpstr>
      <vt:lpstr>黑体</vt:lpstr>
      <vt:lpstr>Calibri</vt:lpstr>
      <vt:lpstr>微软雅黑</vt:lpstr>
      <vt:lpstr>Arial Unicode MS</vt:lpstr>
      <vt:lpstr>Lucida Sans Unicode</vt:lpstr>
      <vt:lpstr>楷体</vt:lpstr>
      <vt:lpstr>楷体_GB2312</vt:lpstr>
      <vt:lpstr>微软雅黑</vt:lpstr>
      <vt:lpstr>宋体-PUA</vt:lpstr>
      <vt:lpstr>Office 主题</vt:lpstr>
      <vt:lpstr> 部编人教版九年级历史下册 第三单元 第11课 苏联的社会主义建设  （共24张PPT） </vt:lpstr>
      <vt:lpstr>单元概述</vt:lpstr>
      <vt:lpstr>课前导入 </vt:lpstr>
      <vt:lpstr>目标导学一：新经济政策</vt:lpstr>
      <vt:lpstr>PowerPoint 演示文稿</vt:lpstr>
      <vt:lpstr>PowerPoint 演示文稿</vt:lpstr>
      <vt:lpstr>PowerPoint 演示文稿</vt:lpstr>
      <vt:lpstr>（6）经济大危机到来后，穷人的生活如何？</vt:lpstr>
      <vt:lpstr>目标导学一：从繁荣到危机</vt:lpstr>
      <vt:lpstr>PowerPoint 演示文稿</vt:lpstr>
      <vt:lpstr>PowerPoint 演示文稿</vt:lpstr>
      <vt:lpstr>PowerPoint 演示文稿</vt:lpstr>
      <vt:lpstr>空白演示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dcterms:created xsi:type="dcterms:W3CDTF">2018-03-01T02:03:00Z</dcterms:created>
  <dcterms:modified xsi:type="dcterms:W3CDTF">2018-11-05T07:31:45Z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2052-10.1.0.7400</vt:lpwstr>
  </property>
</Properties>
</file>