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68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</p:sldIdLst>
  <p:sldSz cx="12192000" cy="6858000"/>
  <p:notesSz cx="7103745" cy="10234295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68" y="96"/>
      </p:cViewPr>
      <p:guideLst>
        <p:guide orient="horz" pos="2129"/>
        <p:guide pos="380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0" cy="720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tags" Target="tags/tag18.xml" /><Relationship Id="rId19" Type="http://schemas.openxmlformats.org/officeDocument/2006/relationships/presProps" Target="presProps.xml" /><Relationship Id="rId2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 flipH="1">
            <a:off x="742950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5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6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8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1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1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1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1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1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tags" Target="../tags/tag1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1579880" y="2488565"/>
            <a:ext cx="936879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4400" b="1">
                <a:latin typeface="Calibri"/>
                <a:ea typeface="宋体" panose="02010600030101010101" pitchFamily="2" charset="-122"/>
              </a:rPr>
              <a:t>第</a:t>
            </a:r>
            <a:r>
              <a:rPr lang="en-US" sz="4400" b="1">
                <a:latin typeface="Calibri"/>
                <a:ea typeface="宋体" panose="02010600030101010101" pitchFamily="2" charset="-122"/>
                <a:cs typeface="Times New Roman" panose="02020603050405020304" charset="0"/>
              </a:rPr>
              <a:t>13</a:t>
            </a:r>
            <a:r>
              <a:rPr lang="zh-CN" sz="4400" b="1">
                <a:latin typeface="Calibri"/>
                <a:ea typeface="宋体" panose="02010600030101010101" pitchFamily="2" charset="-122"/>
              </a:rPr>
              <a:t>课  古代的户籍制度与社会治理</a:t>
            </a:r>
            <a:endParaRPr lang="zh-CN" altLang="en-US" sz="4400"/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986155" y="732790"/>
            <a:ext cx="10511790" cy="6069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3600" b="1">
                <a:ea typeface="宋体" panose="02010600030101010101" pitchFamily="2" charset="-122"/>
              </a:rPr>
              <a:t>户籍制度是专制王权对编户齐民进行控制的最重要手段，户籍制度的核心是对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人口的占有与支配</a:t>
            </a:r>
            <a:r>
              <a:rPr lang="zh-CN" sz="3600" b="1">
                <a:ea typeface="宋体" panose="02010600030101010101" pitchFamily="2" charset="-122"/>
              </a:rPr>
              <a:t>。户籍制度主要包含两方面内容：一是登记制度，二是管理制度。户籍制度指通过各级权力机构对其所辖范围内的户口进行调查、登记、申报，并按一定原则进行立户、分类、划等和编制。它是统治者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征调赋役</a:t>
            </a:r>
            <a:r>
              <a:rPr lang="zh-CN" sz="3600" b="1">
                <a:ea typeface="宋体" panose="02010600030101010101" pitchFamily="2" charset="-122"/>
              </a:rPr>
              <a:t>、落实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行政管理</a:t>
            </a:r>
            <a:r>
              <a:rPr lang="zh-CN" sz="3600" b="1">
                <a:ea typeface="宋体" panose="02010600030101010101" pitchFamily="2" charset="-122"/>
              </a:rPr>
              <a:t>、执行法律的主要依据，也是国家实行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道德教化</a:t>
            </a:r>
            <a:r>
              <a:rPr lang="zh-CN" sz="3600" b="1">
                <a:ea typeface="宋体" panose="02010600030101010101" pitchFamily="2" charset="-122"/>
              </a:rPr>
              <a:t>、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经济剥削</a:t>
            </a:r>
            <a:r>
              <a:rPr lang="zh-CN" sz="3600" b="1">
                <a:ea typeface="宋体" panose="02010600030101010101" pitchFamily="2" charset="-122"/>
              </a:rPr>
              <a:t>、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人身控制</a:t>
            </a:r>
            <a:r>
              <a:rPr lang="zh-CN" sz="3600" b="1">
                <a:ea typeface="宋体" panose="02010600030101010101" pitchFamily="2" charset="-122"/>
              </a:rPr>
              <a:t>的重要途径。</a:t>
            </a:r>
            <a:endParaRPr lang="zh-CN" altLang="en-US" sz="3600" b="1"/>
          </a:p>
        </p:txBody>
      </p:sp>
      <p:sp>
        <p:nvSpPr>
          <p:cNvPr id="2" name="文本框 1"/>
          <p:cNvSpPr txBox="1"/>
          <p:nvPr/>
        </p:nvSpPr>
        <p:spPr>
          <a:xfrm>
            <a:off x="1002665" y="133985"/>
            <a:ext cx="49542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何为户籍制度？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915035" y="347345"/>
            <a:ext cx="10417175" cy="20840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在甲骨文中“八日辛亥允，灾伐二千六百五十人”，“以人八千，在驭”等数字比比皆是。《尚书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多士》篇说：“惟殷先人，有册有典。”</a:t>
            </a:r>
            <a:endParaRPr lang="zh-CN" altLang="en-US" sz="3600" b="1">
              <a:latin typeface="楷体"/>
              <a:ea typeface="楷体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15035" y="3125470"/>
            <a:ext cx="10415905" cy="34124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据《周礼·秋官·司民》记载：“司民掌登万民之数，自生齿以上，皆书于版，辩其国中，与其都鄙，及其郊野。异其男女，岁登下其死生。及三年大比，以万民之数诏司寇。司寇及孟冬祀司民之日，献其数于王。王拜受之，登于天府。”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  <p:custDataLst>
      <p:tags r:id="rId3"/>
    </p:custData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703580" y="164465"/>
          <a:ext cx="10702925" cy="65468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1140"/>
                <a:gridCol w="7931785"/>
              </a:tblGrid>
              <a:tr h="4330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时期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具体史实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43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战国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“伍”、无论男女</a:t>
                      </a:r>
                      <a:endParaRPr 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82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秦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分类登记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制度（民籍、宗室籍、宦籍、市籍等）</a:t>
                      </a:r>
                      <a:endParaRPr 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43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汉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主管官员（中央：丞相；地方：专职人员）</a:t>
                      </a:r>
                      <a:endParaRPr 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>
                        <a:buNone/>
                      </a:pP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登记</a:t>
                      </a:r>
                      <a:r>
                        <a:rPr lang="en-US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内容</a:t>
                      </a: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en-US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定期人口调查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0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西晋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重建户籍，“黄籍”</a:t>
                      </a:r>
                      <a:endParaRPr 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0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东晋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“黄籍”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（南方土著）</a:t>
                      </a: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en-US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“白籍”</a:t>
                      </a:r>
                      <a:r>
                        <a:rPr lang="en-US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（北方移民）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东晋后期至南朝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“土断”（白籍土著化）</a:t>
                      </a:r>
                      <a:endParaRPr 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0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隋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输籍法（重新核定户籍）</a:t>
                      </a:r>
                      <a:endParaRPr 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43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唐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管理更严、三年一造、“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刮户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”</a:t>
                      </a:r>
                      <a:endParaRPr 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0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宋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主户（税户）、客户（佃户）</a:t>
                      </a:r>
                      <a:endParaRPr 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0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元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职业划分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户籍（诸色户计）、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户籍世袭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不得变动</a:t>
                      </a:r>
                      <a:endParaRPr lang="en-US" sz="2800" b="1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43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明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职业划分户籍、黄册</a:t>
                      </a: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、户贴制度</a:t>
                      </a:r>
                      <a:endParaRPr lang="zh-CN" altLang="en-US" sz="2800" b="1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0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清</a:t>
                      </a:r>
                      <a:endParaRPr lang="en-US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基本沿袭明朝、管理相对松弛、康熙及后户籍</a:t>
                      </a:r>
                      <a:r>
                        <a:rPr lang="en-US" altLang="en-US" sz="28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永停编审</a:t>
                      </a:r>
                      <a:r>
                        <a:rPr lang="en-US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只登记人口数量</a:t>
                      </a:r>
                      <a:endParaRPr lang="en-US" altLang="en-US" sz="2800" b="1">
                        <a:latin typeface="宋体" pitchFamily="2" charset="-122"/>
                        <a:ea typeface="宋体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3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901700" y="365760"/>
            <a:ext cx="10387965" cy="1501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chemeClr val="tx1"/>
                </a:solidFill>
                <a:ea typeface="宋体" panose="02010600030101010101" pitchFamily="2" charset="-122"/>
              </a:rPr>
              <a:t>1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）结合教材和材料，东晋和宋朝户籍变化背后的原因分别是什么？</a:t>
            </a:r>
            <a:endParaRPr lang="zh-CN" altLang="en-US" sz="3600" b="1">
              <a:solidFill>
                <a:schemeClr val="tx1"/>
              </a:solidFill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08050" y="1745615"/>
            <a:ext cx="10264775" cy="29127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东晋：当时南方远远落后于北方，南渡的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北方大族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（东晋政权的支柱）看不起南方，不愿泯灭南北界限；东晋为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招募流民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进行生产，对侨人给予免除赋役之优待。</a:t>
            </a:r>
            <a:endParaRPr lang="zh-CN" altLang="en-US" sz="3600" b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8050" y="4782820"/>
            <a:ext cx="10264775" cy="2207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宋代：“田制不立”、“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不抑兼并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”，使客户增多；原有户籍制度影响国家的赋税收入；客户缺乏有效管控对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社会安定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带来影响。</a:t>
            </a:r>
            <a:endParaRPr lang="zh-CN" altLang="en-US" sz="3600" b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700" y="-23495"/>
            <a:ext cx="25400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思考活动：</a:t>
            </a:r>
            <a:endParaRPr lang="zh-CN" altLang="en-US" sz="3600" b="1">
              <a:solidFill>
                <a:srgbClr val="FF0000"/>
              </a:solidFill>
              <a:ea typeface="宋体" pitchFamily="2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1101725" y="389255"/>
            <a:ext cx="10002520" cy="1501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ea typeface="宋体" panose="02010600030101010101" pitchFamily="2" charset="-122"/>
              </a:rPr>
              <a:t>2</a:t>
            </a:r>
            <a:r>
              <a:rPr lang="zh-CN" sz="3600" b="1">
                <a:ea typeface="宋体" panose="02010600030101010101" pitchFamily="2" charset="-122"/>
              </a:rPr>
              <a:t>）根据材料并结合所学，概括中国古代户籍制度的特点有哪些？</a:t>
            </a:r>
            <a:endParaRPr lang="zh-CN" altLang="en-US" sz="3600" b="1"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85215" y="1966595"/>
            <a:ext cx="9600565" cy="4323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①户籍制度历史悠久，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不断发展完善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；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②户籍制度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与赋役、行政管理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制度、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社会治安相结合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；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
</a:t>
            </a:r>
            <a:endParaRPr lang="zh-CN" sz="3600" b="1">
              <a:solidFill>
                <a:schemeClr val="tx1"/>
              </a:solidFill>
              <a:ea typeface="宋体" pitchFamily="2" charset="-122"/>
            </a:endParaRPr>
          </a:p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③对人口流动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控制严格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；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④带有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宗法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伦理色彩；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⑤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等级特权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色彩浓厚。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
</a:t>
            </a:r>
            <a:endParaRPr lang="zh-CN" altLang="en-US" sz="3600" b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977900" y="849630"/>
            <a:ext cx="10141585" cy="57340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en-US" altLang="zh-CN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加强了对民众的控制</a:t>
            </a:r>
            <a:r>
              <a:rPr lang="zh-CN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，是专制政府治理百姓的有力武器；便于充分合理地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征发赋役</a:t>
            </a:r>
            <a:r>
              <a:rPr lang="zh-CN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，汲取社会资源为国家服务；有利于强化基层管理，维护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社会治安</a:t>
            </a:r>
            <a:r>
              <a:rPr lang="zh-CN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和宗法等级制度；一定程度上适应了当时社会经济发展；</a:t>
            </a:r>
            <a:r>
              <a:rPr lang="zh-CN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但是户籍制度将百姓的活动严格限定在有限的范围内，加深了传统小农经济社会的闭塞性和封闭性，严重地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影响了社会经济的进一步发展</a:t>
            </a:r>
            <a:r>
              <a:rPr lang="zh-CN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r>
              <a:rPr lang="zh-CN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
</a:t>
            </a:r>
            <a:endParaRPr lang="zh-CN" altLang="en-US" sz="3600" b="1">
              <a:solidFill>
                <a:schemeClr val="tx1"/>
              </a:solidFill>
              <a:latin typeface="宋体" pitchFamily="2" charset="-122"/>
              <a:ea typeface="宋体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88060" y="210185"/>
            <a:ext cx="37649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户籍制度的影响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1658620" y="683260"/>
            <a:ext cx="8875395" cy="2399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6000"/>
              </a:lnSpc>
            </a:pP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清人陆世仪说：“治一国，必自治一乡始；治一乡，必自五家为比、十家为联始。”</a:t>
            </a:r>
            <a:endParaRPr lang="zh-CN" sz="3600" b="1">
              <a:solidFill>
                <a:srgbClr val="000000"/>
              </a:solidFill>
              <a:ea typeface="宋体" pitchFamily="2" charset="-122"/>
            </a:endParaRPr>
          </a:p>
          <a:p>
            <a:pPr indent="0" algn="r" fontAlgn="auto">
              <a:lnSpc>
                <a:spcPts val="6000"/>
              </a:lnSpc>
            </a:pPr>
            <a:r>
              <a:rPr lang="en-US" alt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——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《保甲书·广存》</a:t>
            </a:r>
            <a:endParaRPr lang="zh-CN" altLang="en-US" sz="3600" b="1">
              <a:solidFill>
                <a:srgbClr val="000000"/>
              </a:solidFill>
              <a:ea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477520" y="174625"/>
            <a:ext cx="32899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乡里制度</a:t>
            </a:r>
            <a:r>
              <a:rPr 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en-US" altLang="en-US" sz="3600" b="1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9165" y="857885"/>
            <a:ext cx="10325100" cy="50463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20"/>
              </a:lnSpc>
            </a:pPr>
            <a:r>
              <a:rPr lang="en-US" sz="36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乡里制度，是指中国古代县以下的各级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基层行政区划</a:t>
            </a:r>
            <a:r>
              <a:rPr lang="zh-CN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的制度，具有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宗法性</a:t>
            </a:r>
            <a:r>
              <a:rPr lang="zh-CN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与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行政性</a:t>
            </a:r>
            <a:r>
              <a:rPr lang="zh-CN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高度整合。历代乡里制度都是以对全体乡村居民进行什伍编制为起点，以“什伍相保”、“什伍连坐”为基本组织原则的，拥有按比户口、宣布教化、督催赋税、摊派力役、维持治安、兼理司法的职权，被称为“</a:t>
            </a:r>
            <a:r>
              <a:rPr 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治民之基</a:t>
            </a:r>
            <a:r>
              <a:rPr lang="zh-CN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”（《周书·苏绰传》）。</a:t>
            </a:r>
            <a:endParaRPr lang="zh-CN" altLang="en-US" sz="3600" b="1">
              <a:latin typeface="宋体" pitchFamily="2" charset="-122"/>
              <a:cs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1303020" y="223520"/>
            <a:ext cx="91852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3600" b="1">
                <a:ea typeface="宋体" panose="02010600030101010101" pitchFamily="2" charset="-122"/>
              </a:rPr>
              <a:t>基层社会治理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04290" y="872490"/>
            <a:ext cx="9185275" cy="36175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特点：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①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自我管理与相互监督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（联保连坐）；</a:t>
            </a:r>
            <a:r>
              <a:rPr 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地方自治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色彩鲜明；</a:t>
            </a:r>
            <a:r>
              <a:rPr 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宗法关系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扮演了重要角色；</a:t>
            </a:r>
            <a:r>
              <a:rPr 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官员治理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与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士绅管理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相结合。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
</a:t>
            </a:r>
            <a:endParaRPr lang="zh-CN" altLang="en-US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1305560" y="4501515"/>
            <a:ext cx="9910445" cy="2207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作用：有效治理了基层地方，保证了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赋役征发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，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稳定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了基层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社会秩序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，一定程度上推动了基层经济发展。</a:t>
            </a:r>
            <a:endParaRPr lang="zh-CN" altLang="en-US" sz="3600" b="1"/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793750" y="281940"/>
            <a:ext cx="106203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3600" b="1">
                <a:latin typeface="Arial" panose="020b0604020202020204" pitchFamily="34" charset="0"/>
                <a:ea typeface="宋体" panose="02010600030101010101" pitchFamily="2" charset="-122"/>
              </a:rPr>
              <a:t>历代社会救济与优抚政策（古代社会保障政策）</a:t>
            </a:r>
            <a:endParaRPr lang="zh-CN" altLang="en-US" sz="3600" b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4385" y="979805"/>
            <a:ext cx="3414395" cy="7962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en-US" altLang="zh-CN" sz="3600" b="1">
                <a:ea typeface="宋体" panose="02010600030101010101" pitchFamily="2" charset="-122"/>
              </a:rPr>
              <a:t>1．</a:t>
            </a:r>
            <a:r>
              <a:rPr lang="zh-CN" sz="3600" b="1">
                <a:ea typeface="宋体" panose="02010600030101010101" pitchFamily="2" charset="-122"/>
              </a:rPr>
              <a:t>原因：</a:t>
            </a:r>
            <a:endParaRPr lang="zh-CN" altLang="en-US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1505585" y="1684655"/>
            <a:ext cx="10079355" cy="4323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①经济原因：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农耕经济的发展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提供了物质基础。</a:t>
            </a:r>
            <a:r>
              <a:rPr 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②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自然原因：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自然灾害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频发，恶化人民处境，往往成为奴隶和农民起义的导火线。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③政治原因：历代统治者不得不采取一些救济措施以图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收买人心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、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缓和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人民的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反抗情绪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。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④文化因素：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儒家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的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民本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观念、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仁爱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思想的影响。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  <a:sym typeface="+mn-ea"/>
              </a:rPr>
              <a:t>
</a:t>
            </a:r>
            <a:endParaRPr lang="zh-CN" altLang="en-US" sz="3600"/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1550035" y="940435"/>
            <a:ext cx="9833610" cy="5028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仓储制度：如官仓（常平仓）、义仓</a:t>
            </a:r>
            <a:r>
              <a:rPr lang="zh-CN" sz="3600" b="1">
                <a:ea typeface="宋体" panose="02010600030101010101" pitchFamily="2" charset="-122"/>
              </a:rPr>
              <a:t>②灾荒赈济：如疏导安置流民、赈谷、赈工</a:t>
            </a:r>
            <a:r>
              <a:rPr lang="zh-CN" sz="3600" b="1">
                <a:ea typeface="宋体" panose="02010600030101010101" pitchFamily="2" charset="-122"/>
              </a:rPr>
              <a:t>③赋税蠲免：减免赋税，减免徭役</a:t>
            </a:r>
            <a:r>
              <a:rPr lang="zh-CN" sz="3600" b="1">
                <a:ea typeface="宋体" panose="02010600030101010101" pitchFamily="2" charset="-122"/>
              </a:rPr>
              <a:t>④医药卫生：发放药品和医疗指导书籍，提供免费医疗</a:t>
            </a:r>
            <a:r>
              <a:rPr lang="zh-CN" sz="3600" b="1">
                <a:ea typeface="宋体" panose="02010600030101010101" pitchFamily="2" charset="-122"/>
              </a:rPr>
              <a:t>⑤养济制度（抚恤鳏寡孤独废疾）：如尊老养老（鸠杖）、养病坊、福田院、众济院、养济院</a:t>
            </a:r>
            <a:r>
              <a:rPr lang="zh-CN" sz="3600" b="1">
                <a:ea typeface="宋体" panose="02010600030101010101" pitchFamily="2" charset="-122"/>
              </a:rPr>
              <a:t>
</a:t>
            </a:r>
            <a:endParaRPr lang="zh-CN" altLang="en-US" sz="3600" b="1"/>
          </a:p>
        </p:txBody>
      </p:sp>
      <p:sp>
        <p:nvSpPr>
          <p:cNvPr id="4" name="文本框 3"/>
          <p:cNvSpPr txBox="1"/>
          <p:nvPr/>
        </p:nvSpPr>
        <p:spPr>
          <a:xfrm>
            <a:off x="829310" y="313055"/>
            <a:ext cx="25400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sz="3600" b="1">
                <a:ea typeface="宋体" panose="02010600030101010101" pitchFamily="2" charset="-122"/>
                <a:cs typeface="+mn-lt"/>
                <a:sym typeface="+mn-ea"/>
              </a:rPr>
              <a:t>2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．措施：</a:t>
            </a:r>
            <a:endParaRPr lang="zh-CN" altLang="en-US" sz="3600" b="1">
              <a:ea typeface="宋体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925195" y="668020"/>
            <a:ext cx="5080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76200"/>
            <a:r>
              <a:rPr lang="en-US" sz="3600" b="1">
                <a:solidFill>
                  <a:srgbClr val="000000"/>
                </a:solidFill>
                <a:latin typeface="+mj-lt"/>
                <a:ea typeface="宋体" panose="02010600030101010101" pitchFamily="2" charset="-122"/>
                <a:cs typeface="+mj-lt"/>
              </a:rPr>
              <a:t>3</a:t>
            </a:r>
            <a:r>
              <a:rPr lang="zh-CN" sz="3600" b="1">
                <a:ea typeface="宋体" panose="02010600030101010101" pitchFamily="2" charset="-122"/>
              </a:rPr>
              <a:t>．特点：</a:t>
            </a:r>
            <a:endParaRPr lang="zh-CN" altLang="en-US" sz="3600"/>
          </a:p>
        </p:txBody>
      </p:sp>
      <p:sp>
        <p:nvSpPr>
          <p:cNvPr id="2" name="文本框 1"/>
          <p:cNvSpPr txBox="1"/>
          <p:nvPr/>
        </p:nvSpPr>
        <p:spPr>
          <a:xfrm>
            <a:off x="1698625" y="1306830"/>
            <a:ext cx="9462135" cy="29127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500"/>
              </a:lnSpc>
            </a:pP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①国家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立法保障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并设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专门机构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予以实施；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②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国家救济和民间救济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相结合；（宗族救助、慈善组织）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③针对不同对象采取不同救济措施；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
</a:t>
            </a:r>
            <a:endParaRPr lang="zh-CN" altLang="en-US" sz="3600" b="1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2121535" y="1547495"/>
            <a:ext cx="859790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5600"/>
              </a:lnSpc>
            </a:pP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①为民众提供了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一定的生活保障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，以保证人口的繁衍和正常生产活动的进行；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②客观上有利于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维护社会稳定，巩固统治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。 </a:t>
            </a:r>
            <a:r>
              <a:rPr lang="zh-CN" sz="3600" b="1">
                <a:solidFill>
                  <a:srgbClr val="000000"/>
                </a:solidFill>
                <a:ea typeface="宋体" panose="02010600030101010101" pitchFamily="2" charset="-122"/>
              </a:rPr>
              <a:t>
</a:t>
            </a:r>
            <a:endParaRPr lang="zh-CN" altLang="en-US" sz="3600" b="1"/>
          </a:p>
        </p:txBody>
      </p:sp>
      <p:sp>
        <p:nvSpPr>
          <p:cNvPr id="2" name="文本框 1"/>
          <p:cNvSpPr txBox="1"/>
          <p:nvPr/>
        </p:nvSpPr>
        <p:spPr>
          <a:xfrm>
            <a:off x="1457325" y="790575"/>
            <a:ext cx="227330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600" b="1">
                <a:solidFill>
                  <a:srgbClr val="000000"/>
                </a:solidFill>
                <a:ea typeface="宋体" panose="02010600030101010101" pitchFamily="2" charset="-122"/>
                <a:cs typeface="+mn-lt"/>
                <a:sym typeface="+mn-ea"/>
              </a:rPr>
              <a:t>4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．作用：</a:t>
            </a:r>
            <a:endParaRPr lang="zh-CN" altLang="en-US" sz="3600"/>
          </a:p>
        </p:txBody>
      </p:sp>
      <p:pic>
        <p:nvPicPr>
          <p:cNvPr id="101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668000" y="12649200"/>
            <a:ext cx="304800" cy="495300"/>
          </a:xfrm>
          <a:prstGeom prst="cube">
            <a:avLst/>
          </a:prstGeom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4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5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6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7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8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9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10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11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12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13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14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2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8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30</Paragraphs>
  <Slides>14</Slides>
  <Notes>11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24">
      <vt:lpstr>Arial</vt:lpstr>
      <vt:lpstr>微软雅黑</vt:lpstr>
      <vt:lpstr>等线 Light</vt:lpstr>
      <vt:lpstr>等线</vt:lpstr>
      <vt:lpstr>Calibri</vt:lpstr>
      <vt:lpstr>Calibri Light</vt:lpstr>
      <vt:lpstr>宋体</vt:lpstr>
      <vt:lpstr>Times New Roman</vt:lpstr>
      <vt:lpstr>楷体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2017-08-03T09:01:00Z</dcterms:created>
  <dcterms:modified xsi:type="dcterms:W3CDTF">2020-07-03T08:10:18Z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