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10"/>
  </p:notesMasterIdLst>
  <p:sldIdLst>
    <p:sldId id="342" r:id="rId3"/>
    <p:sldId id="341" r:id="rId4"/>
    <p:sldId id="408" r:id="rId5"/>
    <p:sldId id="450" r:id="rId6"/>
    <p:sldId id="426" r:id="rId7"/>
    <p:sldId id="344" r:id="rId8"/>
    <p:sldId id="345" r:id="rId9"/>
    <p:sldId id="427" r:id="rId11"/>
    <p:sldId id="428" r:id="rId12"/>
    <p:sldId id="349" r:id="rId13"/>
    <p:sldId id="350" r:id="rId14"/>
    <p:sldId id="352" r:id="rId15"/>
    <p:sldId id="434" r:id="rId16"/>
    <p:sldId id="435" r:id="rId17"/>
    <p:sldId id="474" r:id="rId18"/>
    <p:sldId id="436" r:id="rId19"/>
    <p:sldId id="440" r:id="rId20"/>
    <p:sldId id="437" r:id="rId21"/>
    <p:sldId id="438" r:id="rId22"/>
    <p:sldId id="439" r:id="rId23"/>
    <p:sldId id="400" r:id="rId24"/>
    <p:sldId id="360" r:id="rId25"/>
    <p:sldId id="339" r:id="rId26"/>
    <p:sldId id="340" r:id="rId27"/>
    <p:sldId id="327" r:id="rId28"/>
    <p:sldId id="328" r:id="rId29"/>
    <p:sldId id="486" r:id="rId3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04E2"/>
    <a:srgbClr val="E9A8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commentAuthors" Target="commentAuthors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2530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143000" y="1854199"/>
            <a:ext cx="6858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628650" y="2187443"/>
            <a:ext cx="78867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744961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615609"/>
            <a:ext cx="3868340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428875" y="2159000"/>
            <a:ext cx="428625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2428875" y="3733201"/>
            <a:ext cx="428625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8650" y="713673"/>
            <a:ext cx="3511241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231888" y="713673"/>
            <a:ext cx="428391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8650" y="2313873"/>
            <a:ext cx="3511241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833674" y="365125"/>
            <a:ext cx="68167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49" y="365125"/>
            <a:ext cx="7084832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3"/>
            <a:ext cx="78867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oleObject" Target="../embeddings/oleObject1.bin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2.xml"/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oleObject" Target="../embeddings/oleObject3.bin"/><Relationship Id="rId1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1" Type="http://schemas.openxmlformats.org/officeDocument/2006/relationships/oleObject" Target="../embeddings/oleObject4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jpeg"/><Relationship Id="rId1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内容占位符 2"/>
          <p:cNvSpPr>
            <a:spLocks noGrp="1"/>
          </p:cNvSpPr>
          <p:nvPr>
            <p:ph idx="1"/>
          </p:nvPr>
        </p:nvSpPr>
        <p:spPr>
          <a:xfrm>
            <a:off x="605790" y="909955"/>
            <a:ext cx="7933055" cy="5287645"/>
          </a:xfrm>
        </p:spPr>
        <p:txBody>
          <a:bodyPr anchor="t">
            <a:noAutofit/>
          </a:bodyPr>
          <a:p>
            <a:pPr marL="0" indent="0" fontAlgn="base">
              <a:lnSpc>
                <a:spcPct val="150000"/>
              </a:lnSpc>
              <a:buNone/>
            </a:pPr>
            <a:r>
              <a:rPr lang="en-US" altLang="zh-CN" sz="3600" b="1" strike="noStrike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3600" b="1" strike="noStrike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随着资本主义的发展，西方列强加紧了对外扩张与殖民活动，激起了亚非殖民地人民的普遍抗争。</a:t>
            </a:r>
            <a:r>
              <a:rPr lang="en-US" altLang="zh-CN" sz="3600" b="1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19</a:t>
            </a:r>
            <a:r>
              <a:rPr lang="zh-CN" altLang="en-US" sz="3600" b="1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世纪，</a:t>
            </a:r>
            <a:r>
              <a:rPr lang="zh-CN" altLang="en-US" sz="3600" b="1" strike="noStrike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相继爆发了波澜壮阔的</a:t>
            </a:r>
            <a:r>
              <a:rPr lang="zh-CN" altLang="en-US" sz="3600" b="1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反抗殖民统治，争取民族独立</a:t>
            </a:r>
            <a:r>
              <a:rPr lang="zh-CN" altLang="en-US" sz="3600" b="1" strike="noStrike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的武装起义</a:t>
            </a:r>
            <a:endParaRPr lang="zh-CN" altLang="en-US" sz="3600" b="1" strike="noStrike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WordArt 3"/>
          <p:cNvSpPr/>
          <p:nvPr/>
        </p:nvSpPr>
        <p:spPr>
          <a:xfrm>
            <a:off x="1489155" y="190341"/>
            <a:ext cx="5940028" cy="124182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p>
            <a:pPr algn="ctr"/>
            <a:endParaRPr lang="zh-CN" altLang="en-US" sz="2700" b="1">
              <a:ln w="9525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effectLst>
                <a:outerShdw dist="35921" dir="2699999" algn="ctr" rotWithShape="0">
                  <a:srgbClr val="C0C0C0">
                    <a:alpha val="75998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/>
            <a:r>
              <a:rPr lang="zh-CN" altLang="en-US" sz="2700" b="1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>
                  <a:outerShdw dist="35921" dir="2699999" algn="ctr" rotWithShape="0">
                    <a:srgbClr val="C0C0C0">
                      <a:alpha val="75998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</a:t>
            </a:r>
            <a:r>
              <a:rPr lang="en-US" altLang="zh-CN" sz="2700" b="1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>
                  <a:outerShdw dist="35921" dir="2699999" algn="ctr" rotWithShape="0">
                    <a:srgbClr val="C0C0C0">
                      <a:alpha val="75998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2700" b="1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>
                  <a:outerShdw dist="35921" dir="2699999" algn="ctr" rotWithShape="0">
                    <a:srgbClr val="C0C0C0">
                      <a:alpha val="75998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课殖民地人民的反抗斗争</a:t>
            </a:r>
            <a:endParaRPr lang="en-US" altLang="zh-CN" sz="2700" b="1">
              <a:ln w="9525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effectLst>
                <a:outerShdw dist="35921" dir="2699999" algn="ctr" rotWithShape="0">
                  <a:srgbClr val="C0C0C0">
                    <a:alpha val="75998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17412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521" y="4053205"/>
            <a:ext cx="2472690" cy="26746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3" name="Picture 28" descr="539447a40e4fc3c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3425" y="4122261"/>
            <a:ext cx="2370773" cy="2605564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7414" name="Object 26"/>
          <p:cNvGraphicFramePr/>
          <p:nvPr/>
        </p:nvGraphicFramePr>
        <p:xfrm>
          <a:off x="6759893" y="4087336"/>
          <a:ext cx="2237899" cy="2606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2936875" imgH="3021965" progId="Paint.Picture">
                  <p:embed/>
                </p:oleObj>
              </mc:Choice>
              <mc:Fallback>
                <p:oleObj name="" r:id="rId3" imgW="2936875" imgH="3021965" progId="Paint.Picture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59893" y="4087336"/>
                        <a:ext cx="2237899" cy="26060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rcRect b="22111"/>
          <a:stretch>
            <a:fillRect/>
          </a:stretch>
        </p:blipFill>
        <p:spPr>
          <a:xfrm>
            <a:off x="508000" y="1606550"/>
            <a:ext cx="8312785" cy="227266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3108960" y="1063466"/>
            <a:ext cx="2926080" cy="922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54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学习目标</a:t>
            </a:r>
            <a:endParaRPr lang="zh-CN" altLang="en-US" sz="54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7659" y="2282190"/>
            <a:ext cx="8508206" cy="1960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7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zh-CN" altLang="en-US" sz="27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、知道玻利瓦尔领导的反殖斗争、印度民族大起义等史实。</a:t>
            </a:r>
            <a:endParaRPr lang="zh-CN" altLang="en-US" sz="27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en-US" altLang="zh-CN" sz="27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zh-CN" altLang="en-US" sz="27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、理解殖民地人民反抗斗争的正义性和艰巨性。</a:t>
            </a:r>
            <a:endParaRPr lang="zh-CN" altLang="en-US" sz="27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3201035" y="471011"/>
            <a:ext cx="2926080" cy="922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54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学习内容</a:t>
            </a:r>
            <a:endParaRPr lang="en-US" altLang="zh-CN" sz="54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8294" y="1709420"/>
            <a:ext cx="8508206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、拉丁美洲独立运动（时间、背景、目的、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领导人、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特点、结果、意义）</a:t>
            </a:r>
            <a:endParaRPr lang="zh-CN" altLang="en-US" sz="3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、印度民族大起义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（时间、根本原因、斗争对象、领导者、人物、主力军、结果、意义）</a:t>
            </a:r>
            <a:endParaRPr lang="zh-CN" altLang="en-US" sz="3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1384459" y="2674144"/>
            <a:ext cx="6680835" cy="9220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5400" b="1">
                <a:ln w="50800" cmpd="dbl">
                  <a:gradFill>
                    <a:gsLst>
                      <a:gs pos="0">
                        <a:srgbClr val="BDD7EE"/>
                      </a:gs>
                      <a:gs pos="14000">
                        <a:srgbClr val="3F7099"/>
                      </a:gs>
                      <a:gs pos="43000">
                        <a:srgbClr val="A0C5E6"/>
                      </a:gs>
                      <a:gs pos="81000">
                        <a:srgbClr val="3E3B37">
                          <a:alpha val="56000"/>
                        </a:srgbClr>
                      </a:gs>
                      <a:gs pos="27000">
                        <a:srgbClr val="7C9EBE"/>
                      </a:gs>
                      <a:gs pos="68000">
                        <a:srgbClr val="2E75B6"/>
                      </a:gs>
                      <a:gs pos="55000">
                        <a:srgbClr val="354254">
                          <a:alpha val="60000"/>
                        </a:srgbClr>
                      </a:gs>
                    </a:gsLst>
                    <a:lin ang="5400000"/>
                  </a:gradFill>
                  <a:prstDash val="solid"/>
                </a:ln>
                <a:gradFill>
                  <a:gsLst>
                    <a:gs pos="45000">
                      <a:srgbClr val="44546A">
                        <a:lumMod val="75000"/>
                      </a:srgbClr>
                    </a:gs>
                    <a:gs pos="83000">
                      <a:srgbClr val="44546A">
                        <a:lumMod val="50000"/>
                      </a:srgbClr>
                    </a:gs>
                    <a:gs pos="67000">
                      <a:srgbClr val="5B9BD5">
                        <a:lumMod val="40000"/>
                        <a:lumOff val="60000"/>
                      </a:srgbClr>
                    </a:gs>
                    <a:gs pos="64000">
                      <a:srgbClr val="F7F7F7"/>
                    </a:gs>
                    <a:gs pos="58000">
                      <a:srgbClr val="5B9BD5">
                        <a:lumMod val="60000"/>
                        <a:lumOff val="40000"/>
                      </a:srgbClr>
                    </a:gs>
                    <a:gs pos="33000">
                      <a:srgbClr val="256195"/>
                    </a:gs>
                    <a:gs pos="21000">
                      <a:srgbClr val="44546A">
                        <a:lumMod val="50000"/>
                      </a:srgbClr>
                    </a:gs>
                    <a:gs pos="9000">
                      <a:srgbClr val="5B9BD5">
                        <a:lumMod val="50000"/>
                      </a:srgbClr>
                    </a:gs>
                    <a:gs pos="74000">
                      <a:srgbClr val="5B9BD5">
                        <a:lumMod val="50000"/>
                      </a:srgbClr>
                    </a:gs>
                  </a:gsLst>
                  <a:lin ang="16200000"/>
                </a:gradFill>
                <a:effectLst>
                  <a:glow rad="76200">
                    <a:srgbClr val="9BD1FF">
                      <a:alpha val="33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一、拉美独立运动</a:t>
            </a:r>
            <a:endParaRPr lang="zh-CN" altLang="en-US" sz="5400" b="1">
              <a:ln w="50800" cmpd="dbl">
                <a:gradFill>
                  <a:gsLst>
                    <a:gs pos="0">
                      <a:srgbClr val="BDD7EE"/>
                    </a:gs>
                    <a:gs pos="14000">
                      <a:srgbClr val="3F7099"/>
                    </a:gs>
                    <a:gs pos="43000">
                      <a:srgbClr val="A0C5E6"/>
                    </a:gs>
                    <a:gs pos="81000">
                      <a:srgbClr val="3E3B37">
                        <a:alpha val="56000"/>
                      </a:srgbClr>
                    </a:gs>
                    <a:gs pos="27000">
                      <a:srgbClr val="7C9EBE"/>
                    </a:gs>
                    <a:gs pos="68000">
                      <a:srgbClr val="2E75B6"/>
                    </a:gs>
                    <a:gs pos="55000">
                      <a:srgbClr val="354254">
                        <a:alpha val="60000"/>
                      </a:srgbClr>
                    </a:gs>
                  </a:gsLst>
                  <a:lin ang="5400000"/>
                </a:gradFill>
                <a:prstDash val="solid"/>
              </a:ln>
              <a:gradFill>
                <a:gsLst>
                  <a:gs pos="45000">
                    <a:srgbClr val="44546A">
                      <a:lumMod val="75000"/>
                    </a:srgbClr>
                  </a:gs>
                  <a:gs pos="83000">
                    <a:srgbClr val="44546A">
                      <a:lumMod val="50000"/>
                    </a:srgbClr>
                  </a:gs>
                  <a:gs pos="67000">
                    <a:srgbClr val="5B9BD5">
                      <a:lumMod val="40000"/>
                      <a:lumOff val="60000"/>
                    </a:srgbClr>
                  </a:gs>
                  <a:gs pos="64000">
                    <a:srgbClr val="F7F7F7"/>
                  </a:gs>
                  <a:gs pos="58000">
                    <a:srgbClr val="5B9BD5">
                      <a:lumMod val="60000"/>
                      <a:lumOff val="40000"/>
                    </a:srgbClr>
                  </a:gs>
                  <a:gs pos="33000">
                    <a:srgbClr val="256195"/>
                  </a:gs>
                  <a:gs pos="21000">
                    <a:srgbClr val="44546A">
                      <a:lumMod val="50000"/>
                    </a:srgbClr>
                  </a:gs>
                  <a:gs pos="9000">
                    <a:srgbClr val="5B9BD5">
                      <a:lumMod val="50000"/>
                    </a:srgbClr>
                  </a:gs>
                  <a:gs pos="74000">
                    <a:srgbClr val="5B9BD5">
                      <a:lumMod val="50000"/>
                    </a:srgbClr>
                  </a:gs>
                </a:gsLst>
                <a:lin ang="16200000"/>
              </a:gradFill>
              <a:effectLst>
                <a:glow rad="76200">
                  <a:srgbClr val="9BD1FF">
                    <a:alpha val="33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Picture 8" descr="awamericas_ma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39240" y="207010"/>
            <a:ext cx="5895975" cy="61087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23"/>
          <p:cNvGrpSpPr/>
          <p:nvPr/>
        </p:nvGrpSpPr>
        <p:grpSpPr>
          <a:xfrm>
            <a:off x="842645" y="2704465"/>
            <a:ext cx="3967480" cy="3364230"/>
            <a:chOff x="0" y="0"/>
            <a:chExt cx="3266" cy="2450"/>
          </a:xfrm>
        </p:grpSpPr>
        <p:grpSp>
          <p:nvGrpSpPr>
            <p:cNvPr id="20485" name="Group 20"/>
            <p:cNvGrpSpPr/>
            <p:nvPr/>
          </p:nvGrpSpPr>
          <p:grpSpPr>
            <a:xfrm>
              <a:off x="0" y="0"/>
              <a:ext cx="2358" cy="2450"/>
              <a:chOff x="0" y="0"/>
              <a:chExt cx="2358" cy="2268"/>
            </a:xfrm>
          </p:grpSpPr>
          <p:grpSp>
            <p:nvGrpSpPr>
              <p:cNvPr id="20486" name="Group 18"/>
              <p:cNvGrpSpPr/>
              <p:nvPr/>
            </p:nvGrpSpPr>
            <p:grpSpPr>
              <a:xfrm>
                <a:off x="0" y="0"/>
                <a:ext cx="499" cy="2268"/>
                <a:chOff x="0" y="0"/>
                <a:chExt cx="499" cy="2268"/>
              </a:xfrm>
            </p:grpSpPr>
            <p:sp>
              <p:nvSpPr>
                <p:cNvPr id="15368" name="Rectangle 16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499" cy="2268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隶书" panose="02010509060101010101" pitchFamily="49" charset="-122"/>
                    <a:cs typeface="+mn-cs"/>
                  </a:endParaRPr>
                </a:p>
              </p:txBody>
            </p:sp>
            <p:sp>
              <p:nvSpPr>
                <p:cNvPr id="20488" name="Text Box 17"/>
                <p:cNvSpPr txBox="1"/>
                <p:nvPr/>
              </p:nvSpPr>
              <p:spPr>
                <a:xfrm>
                  <a:off x="45" y="317"/>
                  <a:ext cx="408" cy="130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 algn="ctr"/>
                  <a:r>
                    <a:rPr lang="zh-CN" altLang="en-US" sz="30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拉丁美洲</a:t>
                  </a:r>
                  <a:endParaRPr lang="zh-CN" altLang="en-US" sz="3000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  <p:sp>
            <p:nvSpPr>
              <p:cNvPr id="20489" name="Line 19"/>
              <p:cNvSpPr/>
              <p:nvPr/>
            </p:nvSpPr>
            <p:spPr>
              <a:xfrm>
                <a:off x="0" y="0"/>
                <a:ext cx="235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20490" name="Line 22"/>
            <p:cNvSpPr/>
            <p:nvPr/>
          </p:nvSpPr>
          <p:spPr>
            <a:xfrm>
              <a:off x="45" y="2450"/>
              <a:ext cx="322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</p:grpSp>
      <p:sp>
        <p:nvSpPr>
          <p:cNvPr id="15363" name="AutoShape 9"/>
          <p:cNvSpPr/>
          <p:nvPr/>
        </p:nvSpPr>
        <p:spPr bwMode="auto">
          <a:xfrm>
            <a:off x="7562215" y="1172845"/>
            <a:ext cx="605155" cy="1083310"/>
          </a:xfrm>
          <a:prstGeom prst="borderCallout1">
            <a:avLst>
              <a:gd name="adj1" fmla="val 94806"/>
              <a:gd name="adj2" fmla="val -944"/>
              <a:gd name="adj3" fmla="val 114210"/>
              <a:gd name="adj4" fmla="val -488670"/>
            </a:avLst>
          </a:prstGeom>
          <a:solidFill>
            <a:srgbClr val="000000"/>
          </a:solidFill>
          <a:ln w="9525">
            <a:solidFill>
              <a:schemeClr val="tx1"/>
            </a:solidFill>
            <a:miter lim="800000"/>
          </a:ln>
        </p:spPr>
        <p:txBody>
          <a:bodyPr/>
          <a:p>
            <a:pPr algn="ctr"/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北美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4" name="AutoShape 10"/>
          <p:cNvSpPr/>
          <p:nvPr/>
        </p:nvSpPr>
        <p:spPr bwMode="auto">
          <a:xfrm>
            <a:off x="7561898" y="4846796"/>
            <a:ext cx="645795" cy="878205"/>
          </a:xfrm>
          <a:prstGeom prst="borderCallout2">
            <a:avLst>
              <a:gd name="adj1" fmla="val 14968"/>
              <a:gd name="adj2" fmla="val -6639"/>
              <a:gd name="adj3" fmla="val 14968"/>
              <a:gd name="adj4" fmla="val -31259"/>
              <a:gd name="adj5" fmla="val -51464"/>
              <a:gd name="adj6" fmla="val -28119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</a:ln>
        </p:spPr>
        <p:txBody>
          <a:bodyPr/>
          <a:p>
            <a:pPr algn="ctr"/>
            <a:r>
              <a:rPr lang="zh-CN" altLang="en-US" sz="27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南美</a:t>
            </a:r>
            <a:endParaRPr lang="zh-CN" altLang="en-US" sz="27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1505" name="Object 2"/>
          <p:cNvGraphicFramePr>
            <a:graphicFrameLocks noChangeAspect="1"/>
          </p:cNvGraphicFramePr>
          <p:nvPr/>
        </p:nvGraphicFramePr>
        <p:xfrm>
          <a:off x="44768" y="892493"/>
          <a:ext cx="4961335" cy="50899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2771775" imgH="3362325" progId="Paint.Picture">
                  <p:embed/>
                </p:oleObj>
              </mc:Choice>
              <mc:Fallback>
                <p:oleObj name="" r:id="rId1" imgW="2771775" imgH="3362325" progId="Paint.Pictur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4768" y="892493"/>
                        <a:ext cx="4961335" cy="508992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AutoShape 4"/>
          <p:cNvSpPr/>
          <p:nvPr/>
        </p:nvSpPr>
        <p:spPr>
          <a:xfrm>
            <a:off x="2868454" y="1139190"/>
            <a:ext cx="1925479" cy="1155383"/>
          </a:xfrm>
          <a:prstGeom prst="wedgeEllipseCallout">
            <a:avLst>
              <a:gd name="adj1" fmla="val -67426"/>
              <a:gd name="adj2" fmla="val 130606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 fontAlgn="auto">
              <a:lnSpc>
                <a:spcPts val="4800"/>
              </a:lnSpc>
            </a:pPr>
            <a:r>
              <a:rPr lang="zh-CN" altLang="en-US" sz="3000" b="1" dirty="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西班牙</a:t>
            </a:r>
            <a:endParaRPr lang="zh-CN" altLang="en-US" sz="3000" b="1" dirty="0">
              <a:solidFill>
                <a:schemeClr val="bg1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 algn="ctr" fontAlgn="auto">
              <a:lnSpc>
                <a:spcPts val="4800"/>
              </a:lnSpc>
            </a:pPr>
            <a:r>
              <a:rPr lang="zh-CN" altLang="en-US" sz="3000" b="1" dirty="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殖民地</a:t>
            </a:r>
            <a:endParaRPr lang="zh-CN" altLang="en-US" sz="3000" b="1" dirty="0">
              <a:solidFill>
                <a:schemeClr val="bg1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6" name="AutoShape 5">
            <a:hlinkClick r:id="rId3" action="ppaction://hlinksldjump"/>
          </p:cNvPr>
          <p:cNvSpPr/>
          <p:nvPr/>
        </p:nvSpPr>
        <p:spPr>
          <a:xfrm>
            <a:off x="3865245" y="4583906"/>
            <a:ext cx="1513523" cy="934403"/>
          </a:xfrm>
          <a:prstGeom prst="wedgeRectCallout">
            <a:avLst>
              <a:gd name="adj1" fmla="val -46570"/>
              <a:gd name="adj2" fmla="val -112793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noAutofit/>
          </a:bodyPr>
          <a:p>
            <a:pPr lvl="0" algn="ctr">
              <a:lnSpc>
                <a:spcPts val="4800"/>
              </a:lnSpc>
            </a:pPr>
            <a:r>
              <a:rPr lang="zh-CN" altLang="en-US" sz="3000" b="1" dirty="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葡萄牙</a:t>
            </a:r>
            <a:endParaRPr lang="zh-CN" altLang="en-US" sz="3000" b="1" dirty="0">
              <a:solidFill>
                <a:schemeClr val="bg1"/>
              </a:solidFill>
              <a:latin typeface="Times New Roman" panose="02020603050405020304" pitchFamily="18" charset="0"/>
              <a:ea typeface="隶书" panose="02010509060101010101" pitchFamily="49" charset="-122"/>
              <a:sym typeface="+mn-ea"/>
            </a:endParaRPr>
          </a:p>
          <a:p>
            <a:pPr lvl="0" algn="ctr">
              <a:lnSpc>
                <a:spcPts val="4800"/>
              </a:lnSpc>
            </a:pPr>
            <a:r>
              <a:rPr lang="zh-CN" altLang="en-US" sz="3000" b="1" dirty="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pitchFamily="49" charset="-122"/>
                <a:sym typeface="+mn-ea"/>
              </a:rPr>
              <a:t>殖民地</a:t>
            </a:r>
            <a:endParaRPr lang="zh-CN" altLang="en-US" sz="3000" b="1" dirty="0">
              <a:solidFill>
                <a:schemeClr val="bg1"/>
              </a:solidFill>
              <a:latin typeface="Times New Roman" panose="02020603050405020304" pitchFamily="18" charset="0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21509" name="Text Box 6"/>
          <p:cNvSpPr txBox="1"/>
          <p:nvPr/>
        </p:nvSpPr>
        <p:spPr>
          <a:xfrm>
            <a:off x="4403170" y="2206943"/>
            <a:ext cx="390525" cy="985838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1350" b="1" i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  西  洋</a:t>
            </a:r>
            <a:endParaRPr lang="zh-CN" altLang="en-US" sz="1350" b="1" i="1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10" name="Text Box 7"/>
          <p:cNvSpPr txBox="1"/>
          <p:nvPr/>
        </p:nvSpPr>
        <p:spPr>
          <a:xfrm>
            <a:off x="966074" y="4001929"/>
            <a:ext cx="857250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1350" b="1" i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太 平 洋</a:t>
            </a:r>
            <a:endParaRPr lang="zh-CN" altLang="en-US" sz="1350" b="1" i="1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11" name="Text Box 8"/>
          <p:cNvSpPr txBox="1"/>
          <p:nvPr/>
        </p:nvSpPr>
        <p:spPr>
          <a:xfrm>
            <a:off x="2974658" y="3286125"/>
            <a:ext cx="1529239" cy="5530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巴西</a:t>
            </a:r>
            <a:endParaRPr lang="zh-CN" altLang="en-US" sz="3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sp>
        <p:nvSpPr>
          <p:cNvPr id="11267" name="Text Box 3"/>
          <p:cNvSpPr txBox="1"/>
          <p:nvPr/>
        </p:nvSpPr>
        <p:spPr>
          <a:xfrm>
            <a:off x="5387102" y="2473405"/>
            <a:ext cx="267271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（</a:t>
            </a:r>
            <a:r>
              <a:rPr lang="en-US" altLang="zh-CN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1</a:t>
            </a:r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）经济掠夺</a:t>
            </a:r>
            <a:endParaRPr lang="zh-CN" altLang="en-US" sz="3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sp>
        <p:nvSpPr>
          <p:cNvPr id="11269" name="Text Box 5"/>
          <p:cNvSpPr txBox="1"/>
          <p:nvPr/>
        </p:nvSpPr>
        <p:spPr>
          <a:xfrm>
            <a:off x="5387102" y="3069670"/>
            <a:ext cx="190690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（2）屠杀</a:t>
            </a:r>
            <a:endParaRPr lang="zh-CN" altLang="en-US" sz="3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  <a:sym typeface="+mn-ea"/>
            </a:endParaRPr>
          </a:p>
        </p:txBody>
      </p:sp>
      <p:sp>
        <p:nvSpPr>
          <p:cNvPr id="11271" name="Text Box 7"/>
          <p:cNvSpPr txBox="1"/>
          <p:nvPr/>
        </p:nvSpPr>
        <p:spPr>
          <a:xfrm>
            <a:off x="5387102" y="3690938"/>
            <a:ext cx="267271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（3）强迫劳动</a:t>
            </a:r>
            <a:endParaRPr lang="zh-CN" altLang="en-US" sz="3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  <a:sym typeface="+mn-ea"/>
            </a:endParaRPr>
          </a:p>
        </p:txBody>
      </p:sp>
      <p:sp>
        <p:nvSpPr>
          <p:cNvPr id="24577" name="Text Box 2"/>
          <p:cNvSpPr txBox="1"/>
          <p:nvPr/>
        </p:nvSpPr>
        <p:spPr>
          <a:xfrm>
            <a:off x="5063490" y="1350884"/>
            <a:ext cx="3999230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sz="3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殖民</a:t>
            </a:r>
            <a:r>
              <a:rPr lang="zh-CN" altLang="en-US" sz="3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sym typeface="+mn-ea"/>
              </a:rPr>
              <a:t>统治下的</a:t>
            </a:r>
            <a:r>
              <a:rPr lang="zh-CN" altLang="en-US" sz="3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拉丁美洲</a:t>
            </a:r>
            <a:endParaRPr lang="zh-CN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2" name="文本框 20481"/>
          <p:cNvSpPr txBox="1"/>
          <p:nvPr/>
        </p:nvSpPr>
        <p:spPr>
          <a:xfrm>
            <a:off x="1823561" y="1468517"/>
            <a:ext cx="5345906" cy="34150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   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恩格斯说： “黄金一词是驱使西班牙人横渡大西洋到美洲去的咒语，黄金是白人刚踏上一个新发现的海岸时所要的第一件东西。”</a:t>
            </a:r>
            <a:endParaRPr lang="zh-CN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/>
              <a:ea typeface="宋体" panose="02010600030101010101" pitchFamily="2" charset="-122"/>
            </a:endParaRPr>
          </a:p>
          <a:p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   </a:t>
            </a:r>
            <a:endParaRPr lang="zh-CN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/>
              <a:ea typeface="宋体" panose="02010600030101010101" pitchFamily="2" charset="-122"/>
            </a:endParaRPr>
          </a:p>
          <a:p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   </a:t>
            </a:r>
            <a:r>
              <a:rPr lang="en-US" alt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16-18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世纪西班牙掠去了约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250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万公斤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的黄金和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亿公斤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的白银。葡萄牙从巴西运走至少有价值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6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亿美元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的黄金和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亿美元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的金刚石。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21506" name="文本框 21505"/>
          <p:cNvSpPr txBox="1"/>
          <p:nvPr/>
        </p:nvSpPr>
        <p:spPr>
          <a:xfrm>
            <a:off x="2789396" y="1940243"/>
            <a:ext cx="4212431" cy="29997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    </a:t>
            </a: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有人估计在西班牙人入侵后</a:t>
            </a:r>
            <a:r>
              <a:rPr lang="en-US" altLang="zh-CN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12</a:t>
            </a: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年，墨西哥的印第安人便被屠杀了</a:t>
            </a:r>
            <a:r>
              <a:rPr lang="zh-CN" altLang="en-US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好几百万</a:t>
            </a: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。大规模的屠杀很快使西印度群岛上的居民</a:t>
            </a:r>
            <a:r>
              <a:rPr lang="zh-CN" altLang="en-US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几乎绝迹</a:t>
            </a: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，这种现象接着在其他地区也出现了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。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/>
              <a:ea typeface="宋体" panose="02010600030101010101" pitchFamily="2" charset="-122"/>
            </a:endParaRPr>
          </a:p>
        </p:txBody>
      </p:sp>
      <p:sp>
        <p:nvSpPr>
          <p:cNvPr id="23554" name="文本框 23553"/>
          <p:cNvSpPr txBox="1"/>
          <p:nvPr/>
        </p:nvSpPr>
        <p:spPr>
          <a:xfrm>
            <a:off x="2254806" y="1716881"/>
            <a:ext cx="4482703" cy="25844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    </a:t>
            </a: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在整个殖民时期，被埋葬在矿井下的印第安人达到</a:t>
            </a:r>
            <a:r>
              <a:rPr lang="en-US" altLang="zh-CN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800</a:t>
            </a: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万；黑奴的境遇比印第安人还惨，过度劳累的折磨下，黑奴的存活率仅为</a:t>
            </a:r>
            <a:r>
              <a:rPr lang="en-US" altLang="zh-CN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4.5%</a:t>
            </a: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rPr>
              <a:t>，到巴西后平均寿命不过七年。</a:t>
            </a:r>
            <a:endParaRPr lang="zh-CN" altLang="en-US" sz="27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11267" grpId="0"/>
      <p:bldP spid="11269" grpId="0"/>
      <p:bldP spid="11271" grpId="0"/>
      <p:bldP spid="20482" grpId="1" bldLvl="0" animBg="1"/>
      <p:bldP spid="23554" grpId="0" bldLvl="0" animBg="1"/>
      <p:bldP spid="21506" grpId="0" bldLvl="0" animBg="1"/>
      <p:bldP spid="23554" grpId="1" bldLvl="0" animBg="1"/>
      <p:bldP spid="20482" grpId="2" bldLvl="0" animBg="1"/>
      <p:bldP spid="21506" grpId="1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Picture 5" descr="西属拉美殖民地社会阶层示意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9526" y="857250"/>
            <a:ext cx="9172099" cy="512349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Text Box 4"/>
          <p:cNvSpPr txBox="1"/>
          <p:nvPr/>
        </p:nvSpPr>
        <p:spPr>
          <a:xfrm>
            <a:off x="452120" y="782320"/>
            <a:ext cx="2203450" cy="623570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、背景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黑体" panose="02010609060101010101" pitchFamily="49" charset="-122"/>
              </a:rPr>
              <a:t>:</a:t>
            </a:r>
            <a:endParaRPr lang="en-US" altLang="zh-CN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82949" name="Text Box 5"/>
          <p:cNvSpPr txBox="1"/>
          <p:nvPr/>
        </p:nvSpPr>
        <p:spPr>
          <a:xfrm>
            <a:off x="899795" y="1852930"/>
            <a:ext cx="75806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⑴残酷的殖民统治和经济掠夺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2950" name="Text Box 6"/>
          <p:cNvSpPr txBox="1"/>
          <p:nvPr/>
        </p:nvSpPr>
        <p:spPr>
          <a:xfrm>
            <a:off x="899636" y="3106103"/>
            <a:ext cx="7580471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⑵美国独立战争和法国大革命的影响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Text Box 4"/>
          <p:cNvSpPr txBox="1"/>
          <p:nvPr/>
        </p:nvSpPr>
        <p:spPr>
          <a:xfrm>
            <a:off x="452120" y="3937000"/>
            <a:ext cx="2203450" cy="623570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、目的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黑体" panose="02010609060101010101" pitchFamily="49" charset="-122"/>
              </a:rPr>
              <a:t>:</a:t>
            </a:r>
            <a:endParaRPr lang="en-US" altLang="zh-CN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2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9" grpId="0"/>
      <p:bldP spid="829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49" name="Picture 23" descr="W02010082547743006888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692785"/>
            <a:ext cx="4145915" cy="54724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247063" y="1720691"/>
            <a:ext cx="644525" cy="315468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pPr algn="l"/>
            <a:r>
              <a:rPr lang="zh-CN" altLang="en-US" sz="3000" b="1" dirty="0">
                <a:solidFill>
                  <a:srgbClr val="0404E2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玻利瓦尔主要事迹</a:t>
            </a:r>
            <a:endParaRPr lang="zh-CN" altLang="en-US" sz="3000" b="1" dirty="0">
              <a:solidFill>
                <a:srgbClr val="0404E2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  <a:sym typeface="+mn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215606" y="841851"/>
            <a:ext cx="4031456" cy="4666467"/>
            <a:chOff x="8521" y="577"/>
            <a:chExt cx="8056" cy="9700"/>
          </a:xfrm>
        </p:grpSpPr>
        <p:sp>
          <p:nvSpPr>
            <p:cNvPr id="28675" name="Text Box 8"/>
            <p:cNvSpPr txBox="1"/>
            <p:nvPr/>
          </p:nvSpPr>
          <p:spPr>
            <a:xfrm>
              <a:off x="8522" y="9032"/>
              <a:ext cx="8055" cy="1245"/>
            </a:xfrm>
            <a:prstGeom prst="rect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 wrap="square" rtlCol="0" anchor="t">
              <a:spAutoFit/>
            </a:bodyPr>
            <a:p>
              <a:pPr lvl="0" algn="ctr">
                <a:spcBef>
                  <a:spcPct val="50000"/>
                </a:spcBef>
              </a:pPr>
              <a:r>
                <a:rPr lang="en-US" altLang="zh-CN" sz="33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黑体" panose="02010609060101010101" pitchFamily="49" charset="-122"/>
                  <a:sym typeface="+mn-ea"/>
                </a:rPr>
                <a:t>“南美的解放者”</a:t>
              </a:r>
              <a:endParaRPr lang="en-US" altLang="zh-CN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sym typeface="+mn-ea"/>
              </a:endParaRPr>
            </a:p>
          </p:txBody>
        </p:sp>
        <p:graphicFrame>
          <p:nvGraphicFramePr>
            <p:cNvPr id="14" name="Object 2"/>
            <p:cNvGraphicFramePr/>
            <p:nvPr/>
          </p:nvGraphicFramePr>
          <p:xfrm>
            <a:off x="8521" y="577"/>
            <a:ext cx="8056" cy="83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" name="" r:id="rId2" imgW="2936875" imgH="3021965" progId="Paint.Picture">
                    <p:embed/>
                  </p:oleObj>
                </mc:Choice>
                <mc:Fallback>
                  <p:oleObj name="" r:id="rId2" imgW="2936875" imgH="3021965" progId="Paint.Picture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8521" y="577"/>
                          <a:ext cx="8056" cy="838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3" name="Picture 23" descr="W02010082547743006888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3110" y="857250"/>
            <a:ext cx="3896915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4" name="Text Box 6"/>
          <p:cNvSpPr txBox="1"/>
          <p:nvPr/>
        </p:nvSpPr>
        <p:spPr>
          <a:xfrm>
            <a:off x="8565356" y="1393667"/>
            <a:ext cx="525066" cy="33229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圣马丁</a:t>
            </a:r>
            <a:r>
              <a:rPr lang="zh-CN" altLang="en-US" sz="3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主要事迹</a:t>
            </a:r>
            <a:endParaRPr lang="zh-CN" altLang="en-US" sz="30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434138" y="4035028"/>
            <a:ext cx="792956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434138" y="5005388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10039" y="1084421"/>
            <a:ext cx="4040505" cy="4744403"/>
            <a:chOff x="9062" y="251"/>
            <a:chExt cx="8484" cy="9962"/>
          </a:xfrm>
        </p:grpSpPr>
        <p:pic>
          <p:nvPicPr>
            <p:cNvPr id="32770" name="Picture 3" descr="圣马丁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062" y="251"/>
              <a:ext cx="8484" cy="991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2002" name="Text Box 18"/>
            <p:cNvSpPr txBox="1"/>
            <p:nvPr/>
          </p:nvSpPr>
          <p:spPr>
            <a:xfrm>
              <a:off x="9062" y="8956"/>
              <a:ext cx="8483" cy="1257"/>
            </a:xfrm>
            <a:prstGeom prst="rect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 wrap="square"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33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“</a:t>
              </a:r>
              <a:r>
                <a:rPr lang="zh-CN" altLang="en-US" sz="33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拉丁美洲解放者</a:t>
              </a:r>
              <a:r>
                <a:rPr lang="en-US" altLang="zh-CN" sz="33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”</a:t>
              </a:r>
              <a:r>
                <a:rPr lang="zh-CN" altLang="en-US" sz="30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endPara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62467" name="Rectangle 3"/>
          <p:cNvSpPr/>
          <p:nvPr/>
        </p:nvSpPr>
        <p:spPr>
          <a:xfrm>
            <a:off x="5219700" y="1538288"/>
            <a:ext cx="2564606" cy="702469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050" dirty="0">
                <a:solidFill>
                  <a:srgbClr val="FFFF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阿根廷</a:t>
            </a:r>
            <a:endParaRPr lang="zh-CN" altLang="en-US" sz="4050" dirty="0">
              <a:solidFill>
                <a:srgbClr val="FFFF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2468" name="Rectangle 4"/>
          <p:cNvSpPr/>
          <p:nvPr/>
        </p:nvSpPr>
        <p:spPr>
          <a:xfrm>
            <a:off x="5247085" y="2347913"/>
            <a:ext cx="2564606" cy="702469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050" dirty="0">
                <a:latin typeface="Arial" panose="020B0604020202020204" pitchFamily="34" charset="0"/>
                <a:ea typeface="黑体" panose="02010609060101010101" pitchFamily="49" charset="-122"/>
              </a:rPr>
              <a:t>智利</a:t>
            </a:r>
            <a:endParaRPr lang="zh-CN" altLang="en-US" sz="405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2469" name="Rectangle 5"/>
          <p:cNvSpPr/>
          <p:nvPr/>
        </p:nvSpPr>
        <p:spPr>
          <a:xfrm>
            <a:off x="5247085" y="3158729"/>
            <a:ext cx="2564606" cy="702469"/>
          </a:xfrm>
          <a:prstGeom prst="rect">
            <a:avLst/>
          </a:prstGeom>
          <a:solidFill>
            <a:srgbClr val="3333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050" dirty="0">
                <a:solidFill>
                  <a:srgbClr val="FFFF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秘鲁</a:t>
            </a:r>
            <a:endParaRPr lang="zh-CN" altLang="en-US" sz="4050" dirty="0">
              <a:solidFill>
                <a:srgbClr val="FFFF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2470" name="AutoShape 6"/>
          <p:cNvSpPr/>
          <p:nvPr/>
        </p:nvSpPr>
        <p:spPr>
          <a:xfrm>
            <a:off x="4744403" y="4117181"/>
            <a:ext cx="3515201" cy="1112996"/>
          </a:xfrm>
          <a:prstGeom prst="horizontalScroll">
            <a:avLst>
              <a:gd name="adj" fmla="val 12500"/>
            </a:avLst>
          </a:prstGeom>
          <a:solidFill>
            <a:srgbClr val="CC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95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祖国之父</a:t>
            </a:r>
            <a:endParaRPr lang="zh-CN" altLang="en-US" sz="495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ldLvl="0" animBg="1"/>
      <p:bldP spid="62468" grpId="0" bldLvl="0" animBg="1"/>
      <p:bldP spid="62469" grpId="0" bldLvl="0" animBg="1"/>
      <p:bldP spid="62470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146" name="Object 2"/>
          <p:cNvGraphicFramePr/>
          <p:nvPr/>
        </p:nvGraphicFramePr>
        <p:xfrm>
          <a:off x="44768" y="857250"/>
          <a:ext cx="4138613" cy="514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3336290" imgH="4163695" progId="PBrush">
                  <p:embed/>
                </p:oleObj>
              </mc:Choice>
              <mc:Fallback>
                <p:oleObj name="" r:id="rId1" imgW="3336290" imgH="4163695" progId="PBrush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4768" y="857250"/>
                        <a:ext cx="4138613" cy="5143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7" name="Text Box 3"/>
          <p:cNvSpPr txBox="1"/>
          <p:nvPr/>
        </p:nvSpPr>
        <p:spPr>
          <a:xfrm>
            <a:off x="123825" y="5429250"/>
            <a:ext cx="1828800" cy="41402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拉美独立国家</a:t>
            </a:r>
            <a:endParaRPr lang="zh-CN" altLang="en-US" sz="21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48" name="Text Box 4"/>
          <p:cNvSpPr txBox="1"/>
          <p:nvPr/>
        </p:nvSpPr>
        <p:spPr>
          <a:xfrm rot="-1026564">
            <a:off x="829310" y="1200150"/>
            <a:ext cx="551815" cy="102870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墨西哥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3" name="WordArt 5"/>
          <p:cNvSpPr>
            <a:spLocks noTextEdit="1"/>
          </p:cNvSpPr>
          <p:nvPr/>
        </p:nvSpPr>
        <p:spPr>
          <a:xfrm rot="5400000">
            <a:off x="2295525" y="4457700"/>
            <a:ext cx="857250" cy="40005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700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阿根廷</a:t>
            </a:r>
            <a:endParaRPr lang="zh-CN" altLang="en-US" sz="2700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54" name="WordArt 6"/>
          <p:cNvSpPr>
            <a:spLocks noTextEdit="1"/>
          </p:cNvSpPr>
          <p:nvPr/>
        </p:nvSpPr>
        <p:spPr>
          <a:xfrm>
            <a:off x="3098006" y="3314700"/>
            <a:ext cx="685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/>
          </a:bodyPr>
          <a:p>
            <a:pPr algn="ctr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巴西</a:t>
            </a:r>
            <a:endParaRPr lang="zh-CN" altLang="en-US" sz="2700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1" name="AutoShape 7"/>
          <p:cNvSpPr/>
          <p:nvPr/>
        </p:nvSpPr>
        <p:spPr>
          <a:xfrm>
            <a:off x="2409825" y="1143000"/>
            <a:ext cx="685800" cy="514350"/>
          </a:xfrm>
          <a:prstGeom prst="wedgeRoundRectCallout">
            <a:avLst>
              <a:gd name="adj1" fmla="val -37153"/>
              <a:gd name="adj2" fmla="val 137037"/>
              <a:gd name="adj3" fmla="val 16667"/>
            </a:avLst>
          </a:prstGeom>
          <a:solidFill>
            <a:schemeClr val="bg1"/>
          </a:solidFill>
          <a:ln w="38100" cap="flat" cmpd="sng">
            <a:solidFill>
              <a:srgbClr val="0000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100" b="1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海地</a:t>
            </a:r>
            <a:endParaRPr lang="zh-CN" altLang="en-US" sz="2100" b="1" dirty="0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152" name="AutoShape 8"/>
          <p:cNvSpPr/>
          <p:nvPr/>
        </p:nvSpPr>
        <p:spPr>
          <a:xfrm>
            <a:off x="2752725" y="5314950"/>
            <a:ext cx="914400" cy="342900"/>
          </a:xfrm>
          <a:prstGeom prst="wedgeRoundRectCallout">
            <a:avLst>
              <a:gd name="adj1" fmla="val -1171"/>
              <a:gd name="adj2" fmla="val -280903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巴拉圭</a:t>
            </a:r>
            <a:endParaRPr lang="zh-CN" altLang="en-US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153" name="AutoShape 9"/>
          <p:cNvSpPr/>
          <p:nvPr/>
        </p:nvSpPr>
        <p:spPr>
          <a:xfrm>
            <a:off x="3324225" y="4400550"/>
            <a:ext cx="685800" cy="400050"/>
          </a:xfrm>
          <a:prstGeom prst="wedgeRoundRectCallout">
            <a:avLst>
              <a:gd name="adj1" fmla="val -94273"/>
              <a:gd name="adj2" fmla="val -125597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乌拉圭</a:t>
            </a:r>
            <a:endParaRPr lang="zh-CN" altLang="en-US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154" name="AutoShape 10"/>
          <p:cNvSpPr/>
          <p:nvPr/>
        </p:nvSpPr>
        <p:spPr>
          <a:xfrm>
            <a:off x="809625" y="3886200"/>
            <a:ext cx="1428750" cy="342900"/>
          </a:xfrm>
          <a:prstGeom prst="wedgeRoundRectCallout">
            <a:avLst>
              <a:gd name="adj1" fmla="val 79750"/>
              <a:gd name="adj2" fmla="val -88194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1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玻利维亚</a:t>
            </a:r>
            <a:endParaRPr lang="zh-CN" altLang="en-US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155" name="AutoShape 11"/>
          <p:cNvSpPr/>
          <p:nvPr/>
        </p:nvSpPr>
        <p:spPr>
          <a:xfrm>
            <a:off x="466725" y="4514850"/>
            <a:ext cx="1028700" cy="342900"/>
          </a:xfrm>
          <a:prstGeom prst="wedgeRoundRectCallout">
            <a:avLst>
              <a:gd name="adj1" fmla="val 148264"/>
              <a:gd name="adj2" fmla="val -2431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1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智利</a:t>
            </a:r>
            <a:endParaRPr lang="zh-CN" altLang="en-US" sz="21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156" name="AutoShape 12"/>
          <p:cNvSpPr/>
          <p:nvPr/>
        </p:nvSpPr>
        <p:spPr>
          <a:xfrm>
            <a:off x="695325" y="3371850"/>
            <a:ext cx="857250" cy="285750"/>
          </a:xfrm>
          <a:prstGeom prst="wedgeRoundRectCallout">
            <a:avLst>
              <a:gd name="adj1" fmla="val 151250"/>
              <a:gd name="adj2" fmla="val -5833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秘鲁</a:t>
            </a:r>
            <a:endParaRPr lang="zh-CN" altLang="en-US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061" name="WordArt 13"/>
          <p:cNvSpPr>
            <a:spLocks noTextEdit="1"/>
          </p:cNvSpPr>
          <p:nvPr/>
        </p:nvSpPr>
        <p:spPr>
          <a:xfrm rot="-2062699">
            <a:off x="1838325" y="2628900"/>
            <a:ext cx="1371600" cy="34290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15"/>
              </a:avLst>
            </a:prstTxWarp>
            <a:normAutofit fontScale="60000"/>
          </a:bodyPr>
          <a:p>
            <a:pPr algn="ctr" fontAlgn="base"/>
            <a:r>
              <a:rPr lang="zh-CN" altLang="en-US" sz="2700" strike="noStrike" noProof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哥伦比亚</a:t>
            </a:r>
            <a:endParaRPr lang="zh-CN" altLang="en-US" sz="2700" strike="noStrike" noProof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8" name="AutoShape 14"/>
          <p:cNvSpPr/>
          <p:nvPr/>
        </p:nvSpPr>
        <p:spPr>
          <a:xfrm>
            <a:off x="523875" y="2628900"/>
            <a:ext cx="1028700" cy="342900"/>
          </a:xfrm>
          <a:prstGeom prst="wedgeRoundRectCallout">
            <a:avLst>
              <a:gd name="adj1" fmla="val 72917"/>
              <a:gd name="adj2" fmla="val -105903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中美省</a:t>
            </a:r>
            <a:endParaRPr lang="zh-CN" altLang="en-US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066" name="Text Box 10"/>
          <p:cNvSpPr txBox="1"/>
          <p:nvPr/>
        </p:nvSpPr>
        <p:spPr>
          <a:xfrm>
            <a:off x="4010025" y="1581150"/>
            <a:ext cx="1885950" cy="2438400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2800" b="1" dirty="0">
                <a:solidFill>
                  <a:srgbClr val="0404E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时间：</a:t>
            </a:r>
            <a:endParaRPr lang="zh-CN" altLang="en-US" sz="2800" b="1" dirty="0">
              <a:solidFill>
                <a:srgbClr val="0404E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lvl="0" algn="l">
              <a:spcBef>
                <a:spcPct val="50000"/>
              </a:spcBef>
            </a:pPr>
            <a:r>
              <a:rPr lang="zh-CN" altLang="en-US" sz="2800" b="1" dirty="0">
                <a:solidFill>
                  <a:srgbClr val="0404E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特点：</a:t>
            </a:r>
            <a:endParaRPr lang="zh-CN" altLang="en-US" sz="2800" b="1" dirty="0">
              <a:solidFill>
                <a:srgbClr val="0404E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lvl="0" algn="l">
              <a:spcBef>
                <a:spcPct val="50000"/>
              </a:spcBef>
            </a:pPr>
            <a:r>
              <a:rPr lang="zh-CN" altLang="en-US" sz="2800" b="1" dirty="0">
                <a:solidFill>
                  <a:srgbClr val="0404E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结果：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lvl="0" algn="l">
              <a:spcBef>
                <a:spcPct val="50000"/>
              </a:spcBef>
            </a:pPr>
            <a:r>
              <a:rPr lang="zh-CN" altLang="en-US" sz="2800" b="1" dirty="0">
                <a:solidFill>
                  <a:srgbClr val="0404E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意义：</a:t>
            </a:r>
            <a:endParaRPr lang="zh-CN" altLang="en-US" sz="2800" b="1" dirty="0">
              <a:solidFill>
                <a:srgbClr val="0404E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83979" name="Text Box 11"/>
          <p:cNvSpPr txBox="1"/>
          <p:nvPr/>
        </p:nvSpPr>
        <p:spPr>
          <a:xfrm>
            <a:off x="5174615" y="2888139"/>
            <a:ext cx="3808095" cy="483870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解放了拉丁美洲</a:t>
            </a:r>
            <a:endParaRPr lang="zh-CN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86021" name="Text Box 5"/>
          <p:cNvSpPr txBox="1"/>
          <p:nvPr/>
        </p:nvSpPr>
        <p:spPr>
          <a:xfrm>
            <a:off x="4184015" y="3613944"/>
            <a:ext cx="4982051" cy="2145665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p>
            <a:pPr lvl="0" algn="l">
              <a:spcBef>
                <a:spcPct val="50000"/>
              </a:spcBef>
            </a:pPr>
            <a:r>
              <a:rPr lang="en-US" altLang="zh-CN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</a:t>
            </a: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①赢得独立战争的胜利</a:t>
            </a:r>
            <a:endParaRPr lang="zh-CN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lvl="0" algn="l">
              <a:spcBef>
                <a:spcPct val="50000"/>
              </a:spcBef>
            </a:pP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②出现新兴独立国家，基本上形成了今天拉美的政治格局</a:t>
            </a:r>
            <a:endParaRPr lang="zh-CN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lvl="0" algn="l">
              <a:spcBef>
                <a:spcPct val="50000"/>
              </a:spcBef>
            </a:pPr>
            <a:r>
              <a:rPr lang="zh-CN" alt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③鼓舞了世界殖民地人民的斗争.</a:t>
            </a:r>
            <a:endParaRPr lang="zh-CN" alt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74774" y="1966119"/>
            <a:ext cx="3650456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spcBef>
                <a:spcPct val="50000"/>
              </a:spcBef>
            </a:pPr>
            <a:r>
              <a:rPr lang="zh-CN" altLang="en-US" sz="2700" b="1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时间长、范围广、南北联合作战；有统一指挥</a:t>
            </a:r>
            <a:endParaRPr lang="zh-CN" altLang="en-US" sz="2700" b="1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53865" y="273685"/>
            <a:ext cx="4002881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拉丁美洲的独立运动</a:t>
            </a:r>
            <a:endParaRPr lang="zh-CN" altLang="en-US" sz="32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53355" y="1461135"/>
            <a:ext cx="3650456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spcBef>
                <a:spcPct val="50000"/>
              </a:spcBef>
            </a:pPr>
            <a:r>
              <a:rPr lang="en-US" altLang="zh-CN" sz="2700" b="1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18</a:t>
            </a:r>
            <a:r>
              <a:rPr lang="zh-CN" altLang="en-US" sz="2700" b="1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世纪末</a:t>
            </a:r>
            <a:r>
              <a:rPr lang="en-US" altLang="zh-CN" sz="2700" b="1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19</a:t>
            </a:r>
            <a:r>
              <a:rPr lang="zh-CN" altLang="en-US" sz="2700" b="1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世纪初</a:t>
            </a:r>
            <a:endParaRPr lang="zh-CN" altLang="en-US" sz="2700" b="1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3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83979" grpId="0"/>
      <p:bldP spid="860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1185386" y="2674144"/>
            <a:ext cx="6879908" cy="9220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5400" b="1">
                <a:ln w="50800" cmpd="dbl">
                  <a:gradFill>
                    <a:gsLst>
                      <a:gs pos="0">
                        <a:srgbClr val="BDD7EE"/>
                      </a:gs>
                      <a:gs pos="14000">
                        <a:srgbClr val="3F7099"/>
                      </a:gs>
                      <a:gs pos="43000">
                        <a:srgbClr val="A0C5E6"/>
                      </a:gs>
                      <a:gs pos="81000">
                        <a:srgbClr val="3E3B37">
                          <a:alpha val="56000"/>
                        </a:srgbClr>
                      </a:gs>
                      <a:gs pos="27000">
                        <a:srgbClr val="7C9EBE"/>
                      </a:gs>
                      <a:gs pos="68000">
                        <a:srgbClr val="2E75B6"/>
                      </a:gs>
                      <a:gs pos="55000">
                        <a:srgbClr val="354254">
                          <a:alpha val="60000"/>
                        </a:srgbClr>
                      </a:gs>
                    </a:gsLst>
                    <a:lin ang="5400000"/>
                  </a:gradFill>
                  <a:prstDash val="solid"/>
                </a:ln>
                <a:gradFill>
                  <a:gsLst>
                    <a:gs pos="45000">
                      <a:srgbClr val="44546A">
                        <a:lumMod val="75000"/>
                      </a:srgbClr>
                    </a:gs>
                    <a:gs pos="83000">
                      <a:srgbClr val="44546A">
                        <a:lumMod val="50000"/>
                      </a:srgbClr>
                    </a:gs>
                    <a:gs pos="67000">
                      <a:srgbClr val="5B9BD5">
                        <a:lumMod val="40000"/>
                        <a:lumOff val="60000"/>
                      </a:srgbClr>
                    </a:gs>
                    <a:gs pos="64000">
                      <a:srgbClr val="F7F7F7"/>
                    </a:gs>
                    <a:gs pos="58000">
                      <a:srgbClr val="5B9BD5">
                        <a:lumMod val="60000"/>
                        <a:lumOff val="40000"/>
                      </a:srgbClr>
                    </a:gs>
                    <a:gs pos="33000">
                      <a:srgbClr val="256195"/>
                    </a:gs>
                    <a:gs pos="21000">
                      <a:srgbClr val="44546A">
                        <a:lumMod val="50000"/>
                      </a:srgbClr>
                    </a:gs>
                    <a:gs pos="9000">
                      <a:srgbClr val="5B9BD5">
                        <a:lumMod val="50000"/>
                      </a:srgbClr>
                    </a:gs>
                    <a:gs pos="74000">
                      <a:srgbClr val="5B9BD5">
                        <a:lumMod val="50000"/>
                      </a:srgbClr>
                    </a:gs>
                  </a:gsLst>
                  <a:lin ang="16200000"/>
                </a:gradFill>
                <a:effectLst>
                  <a:glow rad="76200">
                    <a:srgbClr val="9BD1FF">
                      <a:alpha val="33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二、印度民族大起义</a:t>
            </a:r>
            <a:endParaRPr lang="zh-CN" altLang="en-US" sz="5400" b="1">
              <a:ln w="50800" cmpd="dbl">
                <a:gradFill>
                  <a:gsLst>
                    <a:gs pos="0">
                      <a:srgbClr val="BDD7EE"/>
                    </a:gs>
                    <a:gs pos="14000">
                      <a:srgbClr val="3F7099"/>
                    </a:gs>
                    <a:gs pos="43000">
                      <a:srgbClr val="A0C5E6"/>
                    </a:gs>
                    <a:gs pos="81000">
                      <a:srgbClr val="3E3B37">
                        <a:alpha val="56000"/>
                      </a:srgbClr>
                    </a:gs>
                    <a:gs pos="27000">
                      <a:srgbClr val="7C9EBE"/>
                    </a:gs>
                    <a:gs pos="68000">
                      <a:srgbClr val="2E75B6"/>
                    </a:gs>
                    <a:gs pos="55000">
                      <a:srgbClr val="354254">
                        <a:alpha val="60000"/>
                      </a:srgbClr>
                    </a:gs>
                  </a:gsLst>
                  <a:lin ang="5400000"/>
                </a:gradFill>
                <a:prstDash val="solid"/>
              </a:ln>
              <a:gradFill>
                <a:gsLst>
                  <a:gs pos="45000">
                    <a:srgbClr val="44546A">
                      <a:lumMod val="75000"/>
                    </a:srgbClr>
                  </a:gs>
                  <a:gs pos="83000">
                    <a:srgbClr val="44546A">
                      <a:lumMod val="50000"/>
                    </a:srgbClr>
                  </a:gs>
                  <a:gs pos="67000">
                    <a:srgbClr val="5B9BD5">
                      <a:lumMod val="40000"/>
                      <a:lumOff val="60000"/>
                    </a:srgbClr>
                  </a:gs>
                  <a:gs pos="64000">
                    <a:srgbClr val="F7F7F7"/>
                  </a:gs>
                  <a:gs pos="58000">
                    <a:srgbClr val="5B9BD5">
                      <a:lumMod val="60000"/>
                      <a:lumOff val="40000"/>
                    </a:srgbClr>
                  </a:gs>
                  <a:gs pos="33000">
                    <a:srgbClr val="256195"/>
                  </a:gs>
                  <a:gs pos="21000">
                    <a:srgbClr val="44546A">
                      <a:lumMod val="50000"/>
                    </a:srgbClr>
                  </a:gs>
                  <a:gs pos="9000">
                    <a:srgbClr val="5B9BD5">
                      <a:lumMod val="50000"/>
                    </a:srgbClr>
                  </a:gs>
                  <a:gs pos="74000">
                    <a:srgbClr val="5B9BD5">
                      <a:lumMod val="50000"/>
                    </a:srgbClr>
                  </a:gs>
                </a:gsLst>
                <a:lin ang="16200000"/>
              </a:gradFill>
              <a:effectLst>
                <a:glow rad="76200">
                  <a:srgbClr val="9BD1FF">
                    <a:alpha val="33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l="4111" t="35047" r="9788"/>
          <a:stretch>
            <a:fillRect/>
          </a:stretch>
        </p:blipFill>
        <p:spPr>
          <a:xfrm>
            <a:off x="89535" y="410210"/>
            <a:ext cx="8803640" cy="225361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5" y="2743200"/>
            <a:ext cx="8853170" cy="3735705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3"/>
          <p:cNvSpPr>
            <a:spLocks noGrp="1"/>
          </p:cNvSpPr>
          <p:nvPr>
            <p:ph idx="1"/>
          </p:nvPr>
        </p:nvSpPr>
        <p:spPr>
          <a:xfrm>
            <a:off x="596900" y="1638300"/>
            <a:ext cx="7950835" cy="4433570"/>
          </a:xfrm>
        </p:spPr>
        <p:txBody>
          <a:bodyPr vert="horz" wrap="square" lIns="68580" tIns="34290" rIns="68580" bIns="34290" anchor="t">
            <a:noAutofit/>
          </a:bodyPr>
          <a:p>
            <a:pPr eaLnBrk="1" hangingPunct="1">
              <a:lnSpc>
                <a:spcPct val="150000"/>
              </a:lnSpc>
              <a:buNone/>
            </a:pPr>
            <a:r>
              <a:rPr lang="zh-CN" altLang="en-US" sz="2800" b="1" dirty="0"/>
              <a:t>       据统计：</a:t>
            </a:r>
            <a:r>
              <a:rPr lang="en-US" altLang="zh-CN" sz="2800" b="1" dirty="0"/>
              <a:t>1814~1835</a:t>
            </a:r>
            <a:r>
              <a:rPr lang="zh-CN" altLang="en-US" sz="2800" b="1" dirty="0"/>
              <a:t>年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印度输入英国的棉布从</a:t>
            </a:r>
            <a:r>
              <a:rPr lang="en-US" altLang="zh-CN" sz="2800" b="1" dirty="0"/>
              <a:t>125</a:t>
            </a:r>
            <a:r>
              <a:rPr lang="zh-CN" altLang="en-US" sz="2800" b="1" dirty="0"/>
              <a:t>万匹跌到</a:t>
            </a:r>
            <a:r>
              <a:rPr lang="en-US" altLang="zh-CN" sz="2800" b="1" dirty="0"/>
              <a:t>30</a:t>
            </a:r>
            <a:r>
              <a:rPr lang="zh-CN" altLang="en-US" sz="2800" b="1" dirty="0"/>
              <a:t>多万匹</a:t>
            </a:r>
            <a:r>
              <a:rPr lang="en-US" altLang="zh-CN" sz="2800" b="1" dirty="0"/>
              <a:t>;</a:t>
            </a:r>
            <a:r>
              <a:rPr lang="zh-CN" altLang="en-US" sz="2800" b="1" dirty="0"/>
              <a:t>而同一时期英国输入印度的棉纱由不足</a:t>
            </a:r>
            <a:r>
              <a:rPr lang="en-US" altLang="zh-CN" sz="2800" b="1" dirty="0"/>
              <a:t>100</a:t>
            </a:r>
            <a:r>
              <a:rPr lang="zh-CN" altLang="en-US" sz="2800" b="1" dirty="0"/>
              <a:t>万匹增加到了</a:t>
            </a:r>
            <a:r>
              <a:rPr lang="en-US" altLang="zh-CN" sz="2800" b="1" dirty="0"/>
              <a:t>5100</a:t>
            </a:r>
            <a:r>
              <a:rPr lang="zh-CN" altLang="en-US" sz="2800" b="1" dirty="0"/>
              <a:t>万匹以上</a:t>
            </a:r>
            <a:r>
              <a:rPr lang="en-US" altLang="zh-CN" sz="2800" b="1" dirty="0">
                <a:latin typeface="Arial" panose="020B0604020202020204" pitchFamily="34" charset="0"/>
              </a:rPr>
              <a:t>……</a:t>
            </a:r>
            <a:r>
              <a:rPr lang="zh-CN" altLang="en-US" sz="2800" b="1" dirty="0"/>
              <a:t>往日工业发达和人口稠密的城市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如号称</a:t>
            </a:r>
            <a:r>
              <a:rPr lang="zh-CN" altLang="en-US" sz="2800" b="1" dirty="0">
                <a:latin typeface="Arial" panose="020B0604020202020204" pitchFamily="34" charset="0"/>
              </a:rPr>
              <a:t>“</a:t>
            </a:r>
            <a:r>
              <a:rPr lang="zh-CN" altLang="en-US" sz="2800" b="1" dirty="0"/>
              <a:t>印度的曼彻斯特</a:t>
            </a:r>
            <a:r>
              <a:rPr lang="zh-CN" altLang="en-US" sz="2800" b="1" dirty="0">
                <a:latin typeface="Arial" panose="020B0604020202020204" pitchFamily="34" charset="0"/>
              </a:rPr>
              <a:t>”</a:t>
            </a:r>
            <a:r>
              <a:rPr lang="zh-CN" altLang="en-US" sz="2800" b="1" dirty="0"/>
              <a:t>的达卡城，遭到了毁灭性击</a:t>
            </a:r>
            <a:r>
              <a:rPr lang="en-US" altLang="zh-CN" sz="2800" b="1" dirty="0"/>
              <a:t>,1824</a:t>
            </a:r>
            <a:r>
              <a:rPr lang="en-US" altLang="zh-CN" sz="2800" b="1" dirty="0">
                <a:latin typeface="Arial" panose="020B0604020202020204" pitchFamily="34" charset="0"/>
              </a:rPr>
              <a:t>—</a:t>
            </a:r>
            <a:r>
              <a:rPr lang="en-US" altLang="zh-CN" sz="2800" b="1" dirty="0"/>
              <a:t>1837</a:t>
            </a:r>
            <a:r>
              <a:rPr lang="zh-CN" altLang="en-US" sz="2800" b="1" dirty="0"/>
              <a:t>年人口从</a:t>
            </a:r>
            <a:r>
              <a:rPr lang="en-US" altLang="zh-CN" sz="2800" b="1" dirty="0"/>
              <a:t>15</a:t>
            </a:r>
            <a:r>
              <a:rPr lang="zh-CN" altLang="en-US" sz="2800" b="1" dirty="0"/>
              <a:t>万减至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万。</a:t>
            </a:r>
            <a:endParaRPr lang="zh-CN" altLang="en-US" sz="2800" b="1" dirty="0"/>
          </a:p>
        </p:txBody>
      </p:sp>
      <p:sp>
        <p:nvSpPr>
          <p:cNvPr id="13315" name="Rectangle 4"/>
          <p:cNvSpPr/>
          <p:nvPr/>
        </p:nvSpPr>
        <p:spPr>
          <a:xfrm>
            <a:off x="2303621" y="694849"/>
            <a:ext cx="4325620" cy="531495"/>
          </a:xfrm>
          <a:prstGeom prst="rect">
            <a:avLst/>
          </a:prstGeom>
          <a:noFill/>
          <a:ln w="76200">
            <a:noFill/>
          </a:ln>
        </p:spPr>
        <p:txBody>
          <a:bodyPr wrap="none" lIns="67500" tIns="35100" rIns="67500" bIns="35100">
            <a:spAutoFit/>
          </a:bodyPr>
          <a:p>
            <a:r>
              <a:rPr lang="zh-CN" altLang="en-US" sz="3000" b="1" dirty="0">
                <a:solidFill>
                  <a:srgbClr val="FF0000"/>
                </a:solidFill>
                <a:latin typeface="Tahoma" panose="020B0604030504040204" pitchFamily="34" charset="0"/>
              </a:rPr>
              <a:t>英国殖民者对印度的掠夺</a:t>
            </a:r>
            <a:endParaRPr lang="zh-CN" altLang="en-US" sz="3000" b="1" dirty="0">
              <a:solidFill>
                <a:srgbClr val="FF0000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Rectangle 4"/>
          <p:cNvSpPr/>
          <p:nvPr/>
        </p:nvSpPr>
        <p:spPr>
          <a:xfrm>
            <a:off x="701516" y="4340543"/>
            <a:ext cx="8019098" cy="1316355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>
            <a:spAutoFit/>
          </a:bodyPr>
          <a:p>
            <a:pPr>
              <a:lnSpc>
                <a:spcPct val="150000"/>
              </a:lnSpc>
            </a:pPr>
            <a:r>
              <a:rPr lang="en-US" altLang="zh-CN" sz="2700" b="1" dirty="0">
                <a:latin typeface="Tahoma" panose="020B0604030504040204" pitchFamily="34" charset="0"/>
              </a:rPr>
              <a:t>      1770</a:t>
            </a:r>
            <a:r>
              <a:rPr lang="zh-CN" altLang="en-US" sz="2700" b="1" dirty="0">
                <a:latin typeface="Tahoma" panose="020B0604030504040204" pitchFamily="34" charset="0"/>
              </a:rPr>
              <a:t>年孟加拉一次饥荒死亡人数占当地人口的三分之一。</a:t>
            </a:r>
            <a:endParaRPr lang="zh-CN" altLang="en-US" sz="2700" b="1" dirty="0">
              <a:latin typeface="Tahoma" panose="020B0604030504040204" pitchFamily="34" charset="0"/>
            </a:endParaRPr>
          </a:p>
        </p:txBody>
      </p:sp>
      <p:sp>
        <p:nvSpPr>
          <p:cNvPr id="14339" name="Text Box 6"/>
          <p:cNvSpPr txBox="1"/>
          <p:nvPr/>
        </p:nvSpPr>
        <p:spPr>
          <a:xfrm>
            <a:off x="1485900" y="1427480"/>
            <a:ext cx="6310630" cy="2770505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700" b="1" dirty="0">
                <a:latin typeface="Arial" panose="020B0604020202020204" pitchFamily="34" charset="0"/>
              </a:rPr>
              <a:t>      “</a:t>
            </a:r>
            <a:r>
              <a:rPr lang="zh-CN" altLang="en-US" sz="2700" b="1" dirty="0">
                <a:latin typeface="Tahoma" panose="020B0604030504040204" pitchFamily="34" charset="0"/>
              </a:rPr>
              <a:t>悲惨的情况在商业史上是无与伦比的</a:t>
            </a:r>
            <a:r>
              <a:rPr lang="en-US" altLang="zh-CN" sz="2700" b="1" dirty="0">
                <a:latin typeface="Tahoma" panose="020B0604030504040204" pitchFamily="34" charset="0"/>
              </a:rPr>
              <a:t>,</a:t>
            </a:r>
            <a:r>
              <a:rPr lang="zh-CN" altLang="en-US" sz="2700" b="1" dirty="0">
                <a:latin typeface="Tahoma" panose="020B0604030504040204" pitchFamily="34" charset="0"/>
              </a:rPr>
              <a:t>棉织工人的白骨使印度平原都白成了一片了</a:t>
            </a:r>
            <a:r>
              <a:rPr lang="zh-CN" altLang="en-US" sz="2700" b="1" dirty="0">
                <a:latin typeface="Arial" panose="020B0604020202020204" pitchFamily="34" charset="0"/>
              </a:rPr>
              <a:t>”   </a:t>
            </a:r>
            <a:r>
              <a:rPr lang="en-US" altLang="zh-CN" sz="2700" b="1" dirty="0">
                <a:latin typeface="Arial" panose="020B0604020202020204" pitchFamily="34" charset="0"/>
              </a:rPr>
              <a:t>               </a:t>
            </a:r>
            <a:endParaRPr lang="en-US" altLang="zh-CN" sz="2700" b="1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700" b="1" dirty="0">
                <a:latin typeface="Arial" panose="020B0604020202020204" pitchFamily="34" charset="0"/>
              </a:rPr>
              <a:t>                     ——</a:t>
            </a:r>
            <a:r>
              <a:rPr lang="zh-CN" altLang="en-US" sz="2700" b="1" dirty="0">
                <a:latin typeface="Tahoma" panose="020B0604030504040204" pitchFamily="34" charset="0"/>
              </a:rPr>
              <a:t>英国驻印度总督本丁克</a:t>
            </a:r>
            <a:endParaRPr lang="zh-CN" altLang="en-US" sz="2700" b="1" dirty="0">
              <a:latin typeface="Tahoma" panose="020B0604030504040204" pitchFamily="34" charset="0"/>
            </a:endParaRPr>
          </a:p>
        </p:txBody>
      </p:sp>
      <p:sp>
        <p:nvSpPr>
          <p:cNvPr id="14340" name="Rectangle 4"/>
          <p:cNvSpPr/>
          <p:nvPr/>
        </p:nvSpPr>
        <p:spPr>
          <a:xfrm>
            <a:off x="2548255" y="448945"/>
            <a:ext cx="4325620" cy="531495"/>
          </a:xfrm>
          <a:prstGeom prst="rect">
            <a:avLst/>
          </a:prstGeom>
          <a:noFill/>
          <a:ln w="76200">
            <a:noFill/>
          </a:ln>
        </p:spPr>
        <p:txBody>
          <a:bodyPr wrap="none" lIns="67500" tIns="35100" rIns="67500" bIns="35100">
            <a:spAutoFit/>
          </a:bodyPr>
          <a:p>
            <a:r>
              <a:rPr lang="zh-CN" altLang="en-US" sz="3000" b="1" dirty="0">
                <a:solidFill>
                  <a:srgbClr val="FF0000"/>
                </a:solidFill>
                <a:latin typeface="Tahoma" panose="020B0604030504040204" pitchFamily="34" charset="0"/>
              </a:rPr>
              <a:t>英国殖民者对印度的掠夺</a:t>
            </a:r>
            <a:endParaRPr lang="zh-CN" altLang="en-US" sz="3000" b="1" dirty="0">
              <a:solidFill>
                <a:srgbClr val="FF0000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矩形 21505"/>
          <p:cNvSpPr/>
          <p:nvPr/>
        </p:nvSpPr>
        <p:spPr>
          <a:xfrm>
            <a:off x="354806" y="1032034"/>
            <a:ext cx="4109085" cy="39243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英国殖民者作威作福</a:t>
            </a:r>
            <a:endParaRPr lang="zh-CN" alt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7410" name="图片 21506" descr="英国殖民者在印度作威作福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4806" y="1470660"/>
            <a:ext cx="3639503" cy="2871788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1508" name="矩形 21507"/>
          <p:cNvSpPr/>
          <p:nvPr/>
        </p:nvSpPr>
        <p:spPr>
          <a:xfrm>
            <a:off x="354330" y="4509135"/>
            <a:ext cx="817626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印度虽然只有巴掌大的乌云，但它会变成淹没英国殖民者的滂沱大雨”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17412" name="图片 21510" descr="W020070301733416190431"/>
          <p:cNvPicPr>
            <a:picLocks noChangeAspect="1"/>
          </p:cNvPicPr>
          <p:nvPr/>
        </p:nvPicPr>
        <p:blipFill>
          <a:blip r:embed="rId2"/>
          <a:srcRect l="39384" t="59935" r="5231" b="10532"/>
          <a:stretch>
            <a:fillRect/>
          </a:stretch>
        </p:blipFill>
        <p:spPr>
          <a:xfrm>
            <a:off x="4463891" y="1470184"/>
            <a:ext cx="3911441" cy="29127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3" name="矩形 21511"/>
          <p:cNvSpPr/>
          <p:nvPr/>
        </p:nvSpPr>
        <p:spPr>
          <a:xfrm>
            <a:off x="4777264" y="1032034"/>
            <a:ext cx="3752850" cy="438785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 anchor="t">
            <a:spAutoFit/>
          </a:bodyPr>
          <a:p>
            <a:r>
              <a:rPr lang="zh-CN" alt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英国殖民者处死印度人</a:t>
            </a:r>
            <a:endParaRPr lang="zh-CN" alt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-11747" y="376873"/>
            <a:ext cx="2314575" cy="66649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ts val="5800"/>
              </a:lnSpc>
            </a:pPr>
            <a:r>
              <a:rPr lang="en-US" altLang="zh-CN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lang="zh-CN" altLang="en-US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根本原因</a:t>
            </a:r>
            <a:r>
              <a:rPr lang="en-US" altLang="zh-CN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endParaRPr lang="zh-CN" altLang="en-US" sz="27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ts val="5800"/>
              </a:lnSpc>
            </a:pPr>
            <a:r>
              <a:rPr lang="en-US" altLang="zh-CN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2.</a:t>
            </a:r>
            <a:r>
              <a:rPr lang="zh-CN" altLang="en-US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导火线</a:t>
            </a:r>
            <a:r>
              <a:rPr lang="en-US" altLang="zh-CN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:</a:t>
            </a:r>
            <a:endParaRPr lang="zh-CN" altLang="en-US" sz="27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ts val="5800"/>
              </a:lnSpc>
            </a:pPr>
            <a:r>
              <a:rPr lang="en-US" altLang="zh-CN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3.</a:t>
            </a:r>
            <a:r>
              <a:rPr lang="zh-CN" altLang="en-US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斗争对象</a:t>
            </a:r>
            <a:r>
              <a:rPr lang="en-US" altLang="zh-CN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endParaRPr lang="zh-CN" altLang="en-US" sz="27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ts val="5800"/>
              </a:lnSpc>
            </a:pPr>
            <a:r>
              <a:rPr lang="en-US" altLang="zh-CN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4.</a:t>
            </a:r>
            <a:r>
              <a:rPr lang="zh-CN" altLang="en-US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领导者</a:t>
            </a:r>
            <a:r>
              <a:rPr lang="en-US" altLang="zh-CN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endParaRPr lang="zh-CN" altLang="en-US" sz="27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ts val="5800"/>
              </a:lnSpc>
            </a:pPr>
            <a:r>
              <a:rPr lang="en-US" altLang="zh-CN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5.</a:t>
            </a:r>
            <a:r>
              <a:rPr lang="zh-CN" altLang="en-US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英雄人物</a:t>
            </a:r>
            <a:r>
              <a:rPr lang="en-US" altLang="zh-CN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endParaRPr lang="zh-CN" altLang="en-US" sz="27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ts val="5800"/>
              </a:lnSpc>
            </a:pPr>
            <a:r>
              <a:rPr lang="en-US" altLang="zh-CN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6.</a:t>
            </a:r>
            <a:r>
              <a:rPr lang="zh-CN" altLang="en-US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主力军</a:t>
            </a:r>
            <a:r>
              <a:rPr lang="en-US" altLang="zh-CN" sz="27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endParaRPr lang="en-US" altLang="zh-CN" sz="27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ts val="5800"/>
              </a:lnSpc>
            </a:pPr>
            <a:r>
              <a:rPr lang="zh-CN" altLang="en-US" sz="27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7.结果:</a:t>
            </a:r>
            <a:endParaRPr lang="zh-CN" altLang="en-US" sz="27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fontAlgn="auto">
              <a:lnSpc>
                <a:spcPts val="5800"/>
              </a:lnSpc>
            </a:pPr>
            <a:r>
              <a:rPr lang="zh-CN" altLang="en-US" sz="27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8.影响:</a:t>
            </a:r>
            <a:endParaRPr lang="zh-CN" altLang="en-US" sz="2700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endParaRPr lang="en-US" altLang="zh-CN" sz="27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805305" y="1116171"/>
            <a:ext cx="3292316" cy="8350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>
              <a:lnSpc>
                <a:spcPts val="5800"/>
              </a:lnSpc>
            </a:pPr>
            <a:r>
              <a:rPr lang="en-US" altLang="zh-CN" sz="27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“涂油子弹事件” </a:t>
            </a:r>
            <a:endParaRPr lang="en-US" altLang="zh-CN" sz="27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805464" y="2662714"/>
            <a:ext cx="1734026" cy="8350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>
              <a:lnSpc>
                <a:spcPts val="5800"/>
              </a:lnSpc>
            </a:pPr>
            <a:r>
              <a:rPr lang="en-US" altLang="zh-CN" sz="27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封建王公</a:t>
            </a:r>
            <a:endParaRPr lang="en-US" altLang="zh-CN" sz="27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089309" y="3292475"/>
            <a:ext cx="1917383" cy="8350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>
              <a:lnSpc>
                <a:spcPts val="5800"/>
              </a:lnSpc>
            </a:pPr>
            <a:r>
              <a:rPr lang="en-US" altLang="zh-CN" sz="27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章西女王 </a:t>
            </a:r>
            <a:endParaRPr lang="en-US" altLang="zh-CN" sz="27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805146" y="3988594"/>
            <a:ext cx="1674971" cy="8350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>
              <a:lnSpc>
                <a:spcPts val="5800"/>
              </a:lnSpc>
            </a:pPr>
            <a:r>
              <a:rPr lang="en-US" altLang="zh-CN" sz="27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土兵</a:t>
            </a:r>
            <a:endParaRPr lang="en-US" altLang="zh-CN" sz="27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pic>
        <p:nvPicPr>
          <p:cNvPr id="51203" name="Picture 3" descr="印度民族起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46896" y="1827371"/>
            <a:ext cx="3498056" cy="4057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42" name="Picture 3" descr="占西女王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1190" y="1951196"/>
            <a:ext cx="3369945" cy="389286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2181066" y="1827530"/>
            <a:ext cx="2251710" cy="8350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>
              <a:lnSpc>
                <a:spcPts val="5800"/>
              </a:lnSpc>
            </a:pPr>
            <a:r>
              <a:rPr lang="en-US" altLang="zh-CN" sz="27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英国殖民者 </a:t>
            </a:r>
            <a:endParaRPr lang="en-US" altLang="zh-CN" sz="27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83899" y="376873"/>
            <a:ext cx="6924199" cy="8350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>
              <a:lnSpc>
                <a:spcPts val="5800"/>
              </a:lnSpc>
            </a:pPr>
            <a:r>
              <a:rPr lang="en-US" altLang="zh-CN" sz="27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英国殖民者残酷的殖民统治和经济掠夺</a:t>
            </a:r>
            <a:r>
              <a:rPr lang="en-US" altLang="zh-CN" sz="27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</a:t>
            </a:r>
            <a:endParaRPr lang="en-US" altLang="zh-CN" sz="27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45920" y="4823460"/>
            <a:ext cx="2272030" cy="8350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>
              <a:lnSpc>
                <a:spcPts val="5800"/>
              </a:lnSpc>
            </a:pPr>
            <a:r>
              <a:rPr lang="en-US" altLang="zh-CN" sz="27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失败</a:t>
            </a:r>
            <a:endParaRPr lang="en-US" altLang="zh-CN" sz="27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1" grpId="0" bldLvl="0" animBg="1"/>
      <p:bldP spid="8" grpId="0" bldLvl="0" animBg="1"/>
      <p:bldP spid="9" grpId="0" bldLvl="0" animBg="1"/>
      <p:bldP spid="10" grpId="0" bldLvl="0" animBg="1"/>
      <p:bldP spid="3" grpId="0" bldLvl="0" animBg="1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81" name="Text Box 5"/>
          <p:cNvSpPr txBox="1"/>
          <p:nvPr/>
        </p:nvSpPr>
        <p:spPr>
          <a:xfrm>
            <a:off x="422434" y="1317308"/>
            <a:ext cx="8298656" cy="4246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黑体" panose="02010609060101010101" pitchFamily="49" charset="-122"/>
              </a:rPr>
              <a:t>       印度民族大起义沉重打击了英国殖民统治者，反映了印度民族意识的觉醒。</a:t>
            </a:r>
            <a:endParaRPr lang="en-US" altLang="zh-CN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黑体" panose="02010609060101010101" pitchFamily="49" charset="-122"/>
              </a:rPr>
              <a:t>       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黑体" panose="02010609060101010101" pitchFamily="49" charset="-122"/>
              </a:rPr>
              <a:t>这次起义也是</a:t>
            </a:r>
            <a:r>
              <a:rPr lang="en-US" altLang="zh-CN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黑体" panose="02010609060101010101" pitchFamily="49" charset="-122"/>
              </a:rPr>
              <a:t>19</a:t>
            </a:r>
            <a:r>
              <a:rPr lang="zh-CN" altLang="en-US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黑体" panose="02010609060101010101" pitchFamily="49" charset="-122"/>
              </a:rPr>
              <a:t>世纪中期亚洲民族解放运动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黑体" panose="02010609060101010101" pitchFamily="49" charset="-122"/>
              </a:rPr>
              <a:t>的一个重要组成部分。</a:t>
            </a:r>
            <a:endParaRPr lang="en-US" altLang="zh-CN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黑体" panose="02010609060101010101" pitchFamily="49" charset="-122"/>
              </a:rPr>
              <a:t>        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黑体" panose="02010609060101010101" pitchFamily="49" charset="-122"/>
              </a:rPr>
              <a:t>（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黑体" panose="02010609060101010101" pitchFamily="49" charset="-122"/>
              </a:rPr>
              <a:t>中国太平天国运动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黑体" panose="02010609060101010101" pitchFamily="49" charset="-122"/>
              </a:rPr>
              <a:t>）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charRg st="79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81">
                                            <p:txEl>
                                              <p:charRg st="79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81">
                                            <p:txEl>
                                              <p:charRg st="79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0483" name="Group 6"/>
          <p:cNvGrpSpPr/>
          <p:nvPr/>
        </p:nvGrpSpPr>
        <p:grpSpPr>
          <a:xfrm>
            <a:off x="738505" y="266090"/>
            <a:ext cx="7666990" cy="866140"/>
            <a:chOff x="2064" y="81"/>
            <a:chExt cx="3982" cy="450"/>
          </a:xfrm>
        </p:grpSpPr>
        <p:sp>
          <p:nvSpPr>
            <p:cNvPr id="20490" name="AutoShape 7"/>
            <p:cNvSpPr/>
            <p:nvPr/>
          </p:nvSpPr>
          <p:spPr>
            <a:xfrm>
              <a:off x="2064" y="81"/>
              <a:ext cx="3982" cy="45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762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67500" tIns="35100" rIns="67500" bIns="35100" anchor="ctr"/>
            <a:p>
              <a:endParaRPr lang="zh-CN" altLang="en-US" sz="1350" dirty="0">
                <a:latin typeface="Tahoma" panose="020B0604030504040204" pitchFamily="34" charset="0"/>
              </a:endParaRPr>
            </a:p>
          </p:txBody>
        </p:sp>
        <p:sp>
          <p:nvSpPr>
            <p:cNvPr id="20491" name="Text Box 8"/>
            <p:cNvSpPr txBox="1"/>
            <p:nvPr/>
          </p:nvSpPr>
          <p:spPr>
            <a:xfrm>
              <a:off x="2112" y="192"/>
              <a:ext cx="3648" cy="228"/>
            </a:xfrm>
            <a:prstGeom prst="rect">
              <a:avLst/>
            </a:prstGeom>
            <a:noFill/>
            <a:ln w="76200">
              <a:noFill/>
            </a:ln>
          </p:spPr>
          <p:txBody>
            <a:bodyPr lIns="67500" tIns="35100" rIns="67500" bIns="3510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ahoma" panose="020B0604030504040204" pitchFamily="34" charset="0"/>
                </a:rPr>
                <a:t>比较印度民族大起义和中国太平天国运动的不同点？</a:t>
              </a:r>
              <a:endParaRPr lang="zh-CN" altLang="en-US" sz="2400" b="1" dirty="0">
                <a:latin typeface="Tahoma" panose="020B0604030504040204" pitchFamily="34" charset="0"/>
              </a:endParaRPr>
            </a:p>
          </p:txBody>
        </p:sp>
      </p:grpSp>
      <p:sp>
        <p:nvSpPr>
          <p:cNvPr id="20484" name="Text Box 10"/>
          <p:cNvSpPr txBox="1"/>
          <p:nvPr/>
        </p:nvSpPr>
        <p:spPr>
          <a:xfrm>
            <a:off x="171609" y="1432560"/>
            <a:ext cx="2571750" cy="485140"/>
          </a:xfrm>
          <a:prstGeom prst="rect">
            <a:avLst/>
          </a:prstGeom>
          <a:noFill/>
          <a:ln w="76200">
            <a:noFill/>
          </a:ln>
        </p:spPr>
        <p:txBody>
          <a:bodyPr lIns="67500" tIns="35100" rIns="67500" bIns="35100">
            <a:spAutoFit/>
          </a:bodyPr>
          <a:p>
            <a:pPr>
              <a:spcBef>
                <a:spcPct val="50000"/>
              </a:spcBef>
            </a:pPr>
            <a:r>
              <a:rPr lang="zh-CN" altLang="en-US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斗争目标不同：</a:t>
            </a:r>
            <a:endParaRPr lang="zh-CN" altLang="en-US" sz="27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楷体_GB2312" pitchFamily="49" charset="-122"/>
            </a:endParaRPr>
          </a:p>
        </p:txBody>
      </p:sp>
      <p:sp>
        <p:nvSpPr>
          <p:cNvPr id="20485" name="Text Box 11"/>
          <p:cNvSpPr txBox="1"/>
          <p:nvPr/>
        </p:nvSpPr>
        <p:spPr>
          <a:xfrm>
            <a:off x="171450" y="2962751"/>
            <a:ext cx="3028950" cy="531495"/>
          </a:xfrm>
          <a:prstGeom prst="rect">
            <a:avLst/>
          </a:prstGeom>
          <a:noFill/>
          <a:ln w="76200">
            <a:noFill/>
          </a:ln>
        </p:spPr>
        <p:txBody>
          <a:bodyPr lIns="67500" tIns="35100" rIns="67500" bIns="35100">
            <a:spAutoFit/>
          </a:bodyPr>
          <a:p>
            <a:pPr>
              <a:spcBef>
                <a:spcPct val="50000"/>
              </a:spcBef>
            </a:pPr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参与阶层不同：</a:t>
            </a:r>
            <a:endParaRPr lang="zh-CN" altLang="en-US" sz="3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楷体_GB2312" pitchFamily="49" charset="-122"/>
            </a:endParaRPr>
          </a:p>
        </p:txBody>
      </p:sp>
      <p:sp>
        <p:nvSpPr>
          <p:cNvPr id="20486" name="Text Box 12"/>
          <p:cNvSpPr txBox="1"/>
          <p:nvPr/>
        </p:nvSpPr>
        <p:spPr>
          <a:xfrm>
            <a:off x="171450" y="4602163"/>
            <a:ext cx="3028950" cy="531495"/>
          </a:xfrm>
          <a:prstGeom prst="rect">
            <a:avLst/>
          </a:prstGeom>
          <a:noFill/>
          <a:ln w="76200">
            <a:noFill/>
          </a:ln>
        </p:spPr>
        <p:txBody>
          <a:bodyPr lIns="67500" tIns="35100" rIns="67500" bIns="35100">
            <a:spAutoFit/>
          </a:bodyPr>
          <a:p>
            <a:pPr>
              <a:spcBef>
                <a:spcPct val="50000"/>
              </a:spcBef>
            </a:pPr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失败原因不同：</a:t>
            </a:r>
            <a:endParaRPr lang="zh-CN" altLang="en-US" sz="3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楷体_GB2312" pitchFamily="49" charset="-122"/>
            </a:endParaRPr>
          </a:p>
        </p:txBody>
      </p:sp>
      <p:sp>
        <p:nvSpPr>
          <p:cNvPr id="80909" name="Text Box 13"/>
          <p:cNvSpPr txBox="1"/>
          <p:nvPr/>
        </p:nvSpPr>
        <p:spPr>
          <a:xfrm>
            <a:off x="2655094" y="1432560"/>
            <a:ext cx="6331744" cy="1362075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印度人民是为反抗英国的殖民统治，侧重于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反侵略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。太平天国运动是要推翻清政府的统治，侧重于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反封建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。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楷体_GB2312" pitchFamily="49" charset="-122"/>
            </a:endParaRPr>
          </a:p>
        </p:txBody>
      </p:sp>
      <p:sp>
        <p:nvSpPr>
          <p:cNvPr id="80910" name="Text Box 14"/>
          <p:cNvSpPr txBox="1"/>
          <p:nvPr/>
        </p:nvSpPr>
        <p:spPr>
          <a:xfrm>
            <a:off x="2691289" y="2962751"/>
            <a:ext cx="6259354" cy="1577975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印度民族大起义，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有各阶层的广泛参与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。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太平天国运动是一场农民起义，参与者主要是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农民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。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楷体_GB2312" pitchFamily="49" charset="-122"/>
            </a:endParaRPr>
          </a:p>
        </p:txBody>
      </p:sp>
      <p:sp>
        <p:nvSpPr>
          <p:cNvPr id="80911" name="Text Box 15"/>
          <p:cNvSpPr txBox="1"/>
          <p:nvPr/>
        </p:nvSpPr>
        <p:spPr>
          <a:xfrm>
            <a:off x="2743200" y="4602163"/>
            <a:ext cx="6171724" cy="1362075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印度民族大起义被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英国军队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残酷镇压。太平天国运动则是被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中外反动势力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楷体_GB2312" pitchFamily="49" charset="-122"/>
              </a:rPr>
              <a:t>联合绞杀的。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0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0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9" grpId="0"/>
      <p:bldP spid="80910" grpId="0"/>
      <p:bldP spid="809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0290" name="图片 140289" descr="2-0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2449" y="1063943"/>
            <a:ext cx="7964805" cy="302561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0291" name="文本框 140290"/>
          <p:cNvSpPr txBox="1"/>
          <p:nvPr/>
        </p:nvSpPr>
        <p:spPr>
          <a:xfrm>
            <a:off x="195263" y="4089559"/>
            <a:ext cx="880491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700" dirty="0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zh-CN" altLang="en-US" sz="3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3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东印度公司</a:t>
            </a:r>
            <a:r>
              <a:rPr lang="zh-CN" altLang="en-US" sz="3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3000" b="1" dirty="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0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1600年成立，</a:t>
            </a:r>
            <a:r>
              <a:rPr lang="zh-CN" altLang="en-US" sz="3000" b="1" dirty="0">
                <a:solidFill>
                  <a:srgbClr val="0404E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</a:t>
            </a:r>
            <a:r>
              <a:rPr lang="en-US" altLang="zh-CN" sz="3000" b="1" err="1">
                <a:solidFill>
                  <a:srgbClr val="0404E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代表英国对印度进行殖民侵略活动</a:t>
            </a:r>
            <a:r>
              <a:rPr lang="zh-CN" altLang="en-US" sz="3000" b="1" err="1">
                <a:solidFill>
                  <a:srgbClr val="0404E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的机构</a:t>
            </a:r>
            <a:r>
              <a:rPr lang="en-US" altLang="zh-CN" sz="3000" b="1" err="1">
                <a:solidFill>
                  <a:srgbClr val="0404E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3000" b="1" dirty="0">
                <a:solidFill>
                  <a:srgbClr val="0404E2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印度民族大起义失败后</a:t>
            </a:r>
            <a:r>
              <a:rPr lang="en-US" altLang="zh-CN" sz="3000" b="1" dirty="0">
                <a:solidFill>
                  <a:srgbClr val="0404E2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,</a:t>
            </a:r>
            <a:r>
              <a:rPr lang="zh-CN" altLang="en-US" sz="3000" b="1" dirty="0">
                <a:solidFill>
                  <a:srgbClr val="0404E2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英国政府撤销了东印度公司在印度的统治权</a:t>
            </a:r>
            <a:r>
              <a:rPr lang="en-US" altLang="zh-CN" sz="3000" b="1" dirty="0">
                <a:solidFill>
                  <a:srgbClr val="0404E2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,</a:t>
            </a:r>
            <a:r>
              <a:rPr lang="zh-CN" altLang="en-US" sz="3000" b="1" dirty="0">
                <a:solidFill>
                  <a:srgbClr val="0404E2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从此</a:t>
            </a:r>
            <a:r>
              <a:rPr lang="en-US" altLang="zh-CN" sz="3000" b="1" dirty="0">
                <a:solidFill>
                  <a:srgbClr val="0404E2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,</a:t>
            </a:r>
            <a:r>
              <a:rPr lang="zh-CN" altLang="en-US" sz="3000" b="1" dirty="0">
                <a:solidFill>
                  <a:srgbClr val="0404E2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印度成为英国王室的直属殖民地</a:t>
            </a:r>
            <a:r>
              <a:rPr lang="en-US" altLang="zh-CN" sz="3000" b="1" dirty="0">
                <a:solidFill>
                  <a:srgbClr val="0404E2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.</a:t>
            </a:r>
            <a:endParaRPr lang="en-US" altLang="zh-CN" sz="3000" b="1" dirty="0">
              <a:solidFill>
                <a:srgbClr val="0404E2"/>
              </a:solidFill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978366" y="1163955"/>
            <a:ext cx="2331085" cy="598805"/>
          </a:xfrm>
          <a:prstGeom prst="rect">
            <a:avLst/>
          </a:prstGeom>
          <a:solidFill>
            <a:srgbClr val="92D050"/>
          </a:solidFill>
        </p:spPr>
        <p:txBody>
          <a:bodyPr wrap="none" rtlCol="0" anchor="t">
            <a:spAutoFit/>
          </a:bodyPr>
          <a:p>
            <a:r>
              <a:rPr lang="zh-CN" altLang="en-US" sz="135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</a:t>
            </a:r>
            <a:r>
              <a:rPr lang="zh-CN" altLang="en-US" sz="33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东印度公司</a:t>
            </a:r>
            <a:endParaRPr lang="zh-CN" altLang="en-US" sz="33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</p:spTree>
  </p:cSld>
  <p:clrMapOvr>
    <a:masterClrMapping/>
  </p:clrMapOvr>
  <p:transition spd="slow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8913" name="Group 4"/>
          <p:cNvGrpSpPr/>
          <p:nvPr/>
        </p:nvGrpSpPr>
        <p:grpSpPr>
          <a:xfrm>
            <a:off x="446485" y="1085850"/>
            <a:ext cx="2343150" cy="1545431"/>
            <a:chOff x="1247" y="1253"/>
            <a:chExt cx="2495" cy="1406"/>
          </a:xfrm>
        </p:grpSpPr>
        <p:sp>
          <p:nvSpPr>
            <p:cNvPr id="38914" name="WordArt 5"/>
            <p:cNvSpPr>
              <a:spLocks noTextEdit="1"/>
            </p:cNvSpPr>
            <p:nvPr/>
          </p:nvSpPr>
          <p:spPr>
            <a:xfrm>
              <a:off x="1565" y="1661"/>
              <a:ext cx="1859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2700" b="1">
                  <a:ln w="12700" cap="flat" cmpd="sng">
                    <a:solidFill>
                      <a:schemeClr val="accent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333399"/>
                  </a:solidFill>
                  <a:effectLst>
                    <a:outerShdw dist="35921" dir="2699999" sy="50000" kx="2115830" algn="bl" rotWithShape="0">
                      <a:srgbClr val="C0C0C0">
                        <a:alpha val="79999"/>
                      </a:srgbClr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议一议</a:t>
              </a:r>
              <a:endParaRPr lang="zh-CN" altLang="en-US" sz="2700" b="1">
                <a:ln w="12700" cap="flat" cmpd="sng">
                  <a:solidFill>
                    <a:schemeClr val="accent2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3399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76806" name="AutoShape 6"/>
            <p:cNvSpPr>
              <a:spLocks noChangeArrowheads="1"/>
            </p:cNvSpPr>
            <p:nvPr/>
          </p:nvSpPr>
          <p:spPr bwMode="auto">
            <a:xfrm>
              <a:off x="1247" y="1253"/>
              <a:ext cx="2495" cy="1406"/>
            </a:xfrm>
            <a:prstGeom prst="cloudCallout">
              <a:avLst>
                <a:gd name="adj1" fmla="val -33528"/>
                <a:gd name="adj2" fmla="val 69986"/>
              </a:avLst>
            </a:prstGeom>
            <a:noFill/>
            <a:ln w="76200">
              <a:solidFill>
                <a:srgbClr val="FF0000"/>
              </a:solidFill>
              <a:rou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zh-CN" sz="405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Garamond" panose="02020404030301010803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38917" name="Group 13"/>
          <p:cNvGrpSpPr/>
          <p:nvPr/>
        </p:nvGrpSpPr>
        <p:grpSpPr>
          <a:xfrm>
            <a:off x="3498056" y="1240631"/>
            <a:ext cx="4693785" cy="1236821"/>
            <a:chOff x="2022" y="144"/>
            <a:chExt cx="3673" cy="960"/>
          </a:xfrm>
        </p:grpSpPr>
        <p:sp>
          <p:nvSpPr>
            <p:cNvPr id="38918" name="AutoShape 8"/>
            <p:cNvSpPr/>
            <p:nvPr/>
          </p:nvSpPr>
          <p:spPr>
            <a:xfrm>
              <a:off x="2064" y="144"/>
              <a:ext cx="3552" cy="96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7620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lIns="67500" tIns="35100" rIns="67500" bIns="35100" anchor="ctr"/>
            <a:p>
              <a:endParaRPr lang="zh-CN" altLang="en-US" sz="1350" dirty="0">
                <a:latin typeface="Tahom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38919" name="Text Box 10"/>
            <p:cNvSpPr txBox="1"/>
            <p:nvPr/>
          </p:nvSpPr>
          <p:spPr>
            <a:xfrm>
              <a:off x="2022" y="192"/>
              <a:ext cx="3673" cy="771"/>
            </a:xfrm>
            <a:prstGeom prst="rect">
              <a:avLst/>
            </a:prstGeom>
            <a:noFill/>
            <a:ln w="76200">
              <a:noFill/>
            </a:ln>
          </p:spPr>
          <p:txBody>
            <a:bodyPr wrap="square" lIns="67500" tIns="35100" rIns="67500" bIns="35100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7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   </a:t>
              </a:r>
              <a:r>
                <a:rPr lang="en-US" altLang="zh-CN" sz="30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r>
                <a:rPr lang="zh-CN" altLang="en-US" sz="30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拉美独立运动和印度民族大起义有什么共同点？</a:t>
              </a:r>
              <a:endPara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76814" name="Text Box 14"/>
          <p:cNvSpPr txBox="1"/>
          <p:nvPr/>
        </p:nvSpPr>
        <p:spPr>
          <a:xfrm>
            <a:off x="1543050" y="3050381"/>
            <a:ext cx="2400300" cy="531495"/>
          </a:xfrm>
          <a:prstGeom prst="rect">
            <a:avLst/>
          </a:prstGeom>
          <a:noFill/>
          <a:ln w="76200">
            <a:noFill/>
          </a:ln>
        </p:spPr>
        <p:txBody>
          <a:bodyPr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 b="1" dirty="0">
                <a:latin typeface="Tahoma" panose="020B0604030504040204" pitchFamily="34" charset="0"/>
                <a:ea typeface="黑体" panose="02010609060101010101" pitchFamily="49" charset="-122"/>
              </a:rPr>
              <a:t>背景相同：</a:t>
            </a:r>
            <a:endParaRPr lang="zh-CN" altLang="en-US" sz="3000" b="1" dirty="0"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76815" name="Text Box 15"/>
          <p:cNvSpPr txBox="1"/>
          <p:nvPr/>
        </p:nvSpPr>
        <p:spPr>
          <a:xfrm>
            <a:off x="1543050" y="4462463"/>
            <a:ext cx="2400300" cy="531495"/>
          </a:xfrm>
          <a:prstGeom prst="rect">
            <a:avLst/>
          </a:prstGeom>
          <a:noFill/>
          <a:ln w="76200">
            <a:noFill/>
          </a:ln>
        </p:spPr>
        <p:txBody>
          <a:bodyPr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 b="1" dirty="0">
                <a:latin typeface="Tahoma" panose="020B0604030504040204" pitchFamily="34" charset="0"/>
                <a:ea typeface="黑体" panose="02010609060101010101" pitchFamily="49" charset="-122"/>
              </a:rPr>
              <a:t>性质相同：</a:t>
            </a:r>
            <a:endParaRPr lang="zh-CN" altLang="en-US" sz="3000" b="1" dirty="0"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76816" name="Text Box 16"/>
          <p:cNvSpPr txBox="1"/>
          <p:nvPr/>
        </p:nvSpPr>
        <p:spPr>
          <a:xfrm>
            <a:off x="3497818" y="4462463"/>
            <a:ext cx="5436394" cy="531495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华文中宋" panose="02010600040101010101" pitchFamily="2" charset="-122"/>
              </a:rPr>
              <a:t>反抗殖民统治的民族解放运动</a:t>
            </a:r>
            <a:endParaRPr lang="zh-CN" altLang="en-US" sz="3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76818" name="Text Box 18"/>
          <p:cNvSpPr txBox="1"/>
          <p:nvPr/>
        </p:nvSpPr>
        <p:spPr>
          <a:xfrm>
            <a:off x="3498056" y="3050143"/>
            <a:ext cx="5335191" cy="531495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华文中宋" panose="02010600040101010101" pitchFamily="2" charset="-122"/>
              </a:rPr>
              <a:t>残酷的殖民统治和经济掠夺</a:t>
            </a:r>
            <a:endParaRPr lang="zh-CN" altLang="en-US" sz="3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6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6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6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4" grpId="0"/>
      <p:bldP spid="76815" grpId="0"/>
      <p:bldP spid="76816" grpId="0"/>
      <p:bldP spid="768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8482" name="标题 148481"/>
          <p:cNvSpPr>
            <a:spLocks noGrp="1"/>
          </p:cNvSpPr>
          <p:nvPr>
            <p:ph type="title"/>
          </p:nvPr>
        </p:nvSpPr>
        <p:spPr>
          <a:xfrm>
            <a:off x="3383756" y="620316"/>
            <a:ext cx="6172200" cy="857250"/>
          </a:xfrm>
        </p:spPr>
        <p:txBody>
          <a:bodyPr anchor="b"/>
          <a:p>
            <a:r>
              <a:rPr lang="en-US" altLang="zh-CN" b="0">
                <a:solidFill>
                  <a:srgbClr val="FF5050"/>
                </a:solidFill>
              </a:rPr>
              <a:t>【</a:t>
            </a:r>
            <a:r>
              <a:rPr lang="zh-CN" altLang="en-US" b="0">
                <a:solidFill>
                  <a:srgbClr val="FF5050"/>
                </a:solidFill>
              </a:rPr>
              <a:t>课堂练习</a:t>
            </a:r>
            <a:r>
              <a:rPr lang="en-US" altLang="zh-CN" b="0">
                <a:solidFill>
                  <a:srgbClr val="FF5050"/>
                </a:solidFill>
              </a:rPr>
              <a:t>】</a:t>
            </a:r>
            <a:endParaRPr lang="zh-CN" altLang="en-US" b="0" dirty="0">
              <a:solidFill>
                <a:srgbClr val="FF5050"/>
              </a:solidFill>
            </a:endParaRPr>
          </a:p>
        </p:txBody>
      </p:sp>
      <p:sp>
        <p:nvSpPr>
          <p:cNvPr id="148483" name="矩形 148482"/>
          <p:cNvSpPr/>
          <p:nvPr/>
        </p:nvSpPr>
        <p:spPr>
          <a:xfrm>
            <a:off x="283845" y="1580118"/>
            <a:ext cx="8689181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defTabSz="0">
              <a:tabLst>
                <a:tab pos="228600" algn="l"/>
              </a:tabLst>
            </a:pP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</a:rPr>
              <a:t>1.1600</a:t>
            </a:r>
            <a:r>
              <a:rPr lang="zh-CN" altLang="en-US" sz="3000" b="1" dirty="0">
                <a:latin typeface="隶书" panose="02010509060101010101" pitchFamily="49" charset="-122"/>
                <a:ea typeface="隶书" panose="02010509060101010101" pitchFamily="49" charset="-122"/>
              </a:rPr>
              <a:t>年</a:t>
            </a: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000" b="1" dirty="0">
                <a:latin typeface="隶书" panose="02010509060101010101" pitchFamily="49" charset="-122"/>
                <a:ea typeface="隶书" panose="02010509060101010101" pitchFamily="49" charset="-122"/>
              </a:rPr>
              <a:t>英国人建立了什么机构，开始了以私营公司的名义对印度的殖民侵略活动？</a:t>
            </a: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</a:rPr>
              <a:t>(    )</a:t>
            </a:r>
            <a:endParaRPr lang="en-US" altLang="zh-CN" sz="3000" b="1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defTabSz="0">
              <a:tabLst>
                <a:tab pos="228600" algn="l"/>
              </a:tabLst>
            </a:pP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</a:rPr>
              <a:t>    A</a:t>
            </a:r>
            <a:r>
              <a:rPr lang="zh-CN" altLang="en-US" sz="3000" b="1" dirty="0">
                <a:latin typeface="隶书" panose="02010509060101010101" pitchFamily="49" charset="-122"/>
                <a:ea typeface="隶书" panose="02010509060101010101" pitchFamily="49" charset="-122"/>
              </a:rPr>
              <a:t>．东印度公司    </a:t>
            </a: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3000" b="1" dirty="0">
                <a:latin typeface="隶书" panose="02010509060101010101" pitchFamily="49" charset="-122"/>
                <a:ea typeface="隶书" panose="02010509060101010101" pitchFamily="49" charset="-122"/>
              </a:rPr>
              <a:t>．西印度公司</a:t>
            </a:r>
            <a:endParaRPr lang="zh-CN" altLang="en-US" sz="3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defTabSz="0">
              <a:tabLst>
                <a:tab pos="228600" algn="l"/>
              </a:tabLst>
            </a:pP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</a:rPr>
              <a:t>    C</a:t>
            </a:r>
            <a:r>
              <a:rPr lang="zh-CN" altLang="en-US" sz="3000" b="1" dirty="0">
                <a:latin typeface="隶书" panose="02010509060101010101" pitchFamily="49" charset="-122"/>
                <a:ea typeface="隶书" panose="02010509060101010101" pitchFamily="49" charset="-122"/>
              </a:rPr>
              <a:t>．西门子公司    </a:t>
            </a: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zh-CN" altLang="en-US" sz="3000" b="1" dirty="0">
                <a:latin typeface="隶书" panose="02010509060101010101" pitchFamily="49" charset="-122"/>
                <a:ea typeface="隶书" panose="02010509060101010101" pitchFamily="49" charset="-122"/>
              </a:rPr>
              <a:t>．微软公司</a:t>
            </a:r>
            <a:endParaRPr lang="zh-CN" altLang="en-US" sz="30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8484" name="矩形 148483"/>
          <p:cNvSpPr/>
          <p:nvPr/>
        </p:nvSpPr>
        <p:spPr>
          <a:xfrm>
            <a:off x="283845" y="3764995"/>
            <a:ext cx="8846344" cy="1476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lvl="0" algn="l" defTabSz="0">
              <a:tabLst>
                <a:tab pos="228600" algn="l"/>
              </a:tabLst>
            </a:pP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2．在印度民族大起义中涌现出的民族英雄是（   ）</a:t>
            </a:r>
            <a:endParaRPr lang="en-US" altLang="zh-CN" sz="3000" b="1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 lvl="0" algn="l" defTabSz="0">
              <a:tabLst>
                <a:tab pos="228600" algn="l"/>
              </a:tabLst>
            </a:pP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  A.克莱武    B.章西女王     </a:t>
            </a:r>
            <a:endParaRPr lang="en-US" altLang="zh-CN" sz="3000" b="1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 lvl="0" algn="l" defTabSz="0">
              <a:tabLst>
                <a:tab pos="228600" algn="l"/>
              </a:tabLst>
            </a:pP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  C.洪秀全    D. 玻利瓦尔 </a:t>
            </a:r>
            <a:endParaRPr lang="en-US" altLang="zh-CN" sz="3000" b="1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148485" name="文本框 148484"/>
          <p:cNvSpPr txBox="1"/>
          <p:nvPr/>
        </p:nvSpPr>
        <p:spPr>
          <a:xfrm>
            <a:off x="6789420" y="1937861"/>
            <a:ext cx="528955" cy="922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5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endParaRPr lang="en-US" altLang="zh-CN" sz="54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8486" name="文本框 148485"/>
          <p:cNvSpPr txBox="1"/>
          <p:nvPr/>
        </p:nvSpPr>
        <p:spPr>
          <a:xfrm>
            <a:off x="8301752" y="3584258"/>
            <a:ext cx="528955" cy="922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5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endParaRPr lang="en-US" altLang="zh-CN" sz="54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8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8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  <p:bldP spid="14848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9506" name="矩形 149505"/>
          <p:cNvSpPr/>
          <p:nvPr/>
        </p:nvSpPr>
        <p:spPr>
          <a:xfrm>
            <a:off x="195898" y="976550"/>
            <a:ext cx="8808244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lvl="0" algn="l" defTabSz="0">
              <a:tabLst>
                <a:tab pos="228600" algn="l"/>
              </a:tabLst>
            </a:pPr>
            <a:r>
              <a:rPr lang="en-US" altLang="zh-CN" sz="36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3.印度民族大起义主要是反抗下列哪个国家 （）   </a:t>
            </a:r>
            <a:endParaRPr lang="en-US" altLang="zh-CN" sz="3600" b="1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 lvl="0" algn="l" defTabSz="0">
              <a:tabLst>
                <a:tab pos="228600" algn="l"/>
              </a:tabLst>
            </a:pPr>
            <a:r>
              <a:rPr lang="en-US" altLang="zh-CN" sz="36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  A. 英国     B. 法国 </a:t>
            </a:r>
            <a:endParaRPr lang="en-US" altLang="zh-CN" sz="3600" b="1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 lvl="0" algn="l" defTabSz="0">
              <a:tabLst>
                <a:tab pos="228600" algn="l"/>
              </a:tabLst>
            </a:pPr>
            <a:r>
              <a:rPr lang="en-US" altLang="zh-CN" sz="36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  C. 西班牙   D. 葡萄牙</a:t>
            </a:r>
            <a:endParaRPr lang="en-US" altLang="zh-CN" sz="3600" b="1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149507" name="文本框 149506"/>
          <p:cNvSpPr txBox="1"/>
          <p:nvPr/>
        </p:nvSpPr>
        <p:spPr>
          <a:xfrm>
            <a:off x="5964873" y="1397000"/>
            <a:ext cx="662940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5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endParaRPr lang="en-US" altLang="zh-CN" sz="54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9508" name="矩形 149507"/>
          <p:cNvSpPr/>
          <p:nvPr/>
        </p:nvSpPr>
        <p:spPr>
          <a:xfrm>
            <a:off x="107791" y="3431461"/>
            <a:ext cx="898398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lvl="0" algn="l" defTabSz="0">
              <a:tabLst>
                <a:tab pos="228600" algn="l"/>
              </a:tabLst>
            </a:pP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4.在印度全民族的反英大起义的同时代，中</a:t>
            </a:r>
            <a:r>
              <a:rPr lang="zh-CN" altLang="en-US" sz="30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国</a:t>
            </a: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爆发了哪场运动（    ）</a:t>
            </a:r>
            <a:endParaRPr lang="en-US" altLang="zh-CN" sz="3000" b="1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 lvl="0" algn="l" defTabSz="0">
              <a:tabLst>
                <a:tab pos="228600" algn="l"/>
              </a:tabLst>
            </a:pP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 A.太平天国运动   B.义和团运动</a:t>
            </a:r>
            <a:endParaRPr lang="en-US" altLang="zh-CN" sz="3000" b="1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 lvl="0" algn="l" defTabSz="0">
              <a:tabLst>
                <a:tab pos="228600" algn="l"/>
              </a:tabLst>
            </a:pP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 C.辛亥革命       D.洋务运动</a:t>
            </a:r>
            <a:endParaRPr lang="en-US" altLang="zh-CN" sz="3000" b="1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149509" name="文本框 149508"/>
          <p:cNvSpPr txBox="1"/>
          <p:nvPr/>
        </p:nvSpPr>
        <p:spPr>
          <a:xfrm>
            <a:off x="3330099" y="3837385"/>
            <a:ext cx="528955" cy="922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5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endParaRPr lang="en-US" altLang="zh-CN" sz="54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7" grpId="0"/>
      <p:bldP spid="14950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3" name="Rectangle 3"/>
          <p:cNvSpPr/>
          <p:nvPr/>
        </p:nvSpPr>
        <p:spPr>
          <a:xfrm>
            <a:off x="42228" y="829469"/>
            <a:ext cx="9059704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 sz="3000" b="1" dirty="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zh-CN" altLang="en-US" sz="3000" b="1" dirty="0">
                <a:ea typeface="隶书" panose="02010509060101010101" pitchFamily="49" charset="-122"/>
              </a:rPr>
              <a:t>他领导成立了“大哥伦比亚共和国”并获得了“南美的解放者”称号。他是(  )</a:t>
            </a:r>
            <a:endParaRPr lang="zh-CN" altLang="en-US" sz="3000" b="1" dirty="0">
              <a:ea typeface="隶书" panose="02010509060101010101" pitchFamily="49" charset="-122"/>
            </a:endParaRPr>
          </a:p>
          <a:p>
            <a:r>
              <a:rPr lang="zh-CN" altLang="en-US" sz="3000" b="1" dirty="0">
                <a:ea typeface="隶书" panose="02010509060101010101" pitchFamily="49" charset="-122"/>
              </a:rPr>
              <a:t>   A．玻利瓦尔        B．克伦威尔      </a:t>
            </a:r>
            <a:endParaRPr lang="zh-CN" altLang="en-US" sz="3000" b="1" dirty="0">
              <a:ea typeface="隶书" panose="02010509060101010101" pitchFamily="49" charset="-122"/>
            </a:endParaRPr>
          </a:p>
          <a:p>
            <a:r>
              <a:rPr lang="zh-CN" altLang="en-US" sz="3000" b="1" dirty="0">
                <a:ea typeface="隶书" panose="02010509060101010101" pitchFamily="49" charset="-122"/>
              </a:rPr>
              <a:t>   C．林肯              D．圣马丁</a:t>
            </a:r>
            <a:endParaRPr lang="zh-CN" altLang="en-US" sz="3000" b="1" dirty="0">
              <a:ea typeface="隶书" panose="02010509060101010101" pitchFamily="49" charset="-122"/>
            </a:endParaRPr>
          </a:p>
        </p:txBody>
      </p:sp>
      <p:sp>
        <p:nvSpPr>
          <p:cNvPr id="41988" name="Text Box 4"/>
          <p:cNvSpPr txBox="1"/>
          <p:nvPr/>
        </p:nvSpPr>
        <p:spPr>
          <a:xfrm>
            <a:off x="6435566" y="1574880"/>
            <a:ext cx="528955" cy="9220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54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endParaRPr lang="en-US" altLang="zh-CN" sz="54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9" name="Text Box 5"/>
          <p:cNvSpPr txBox="1"/>
          <p:nvPr/>
        </p:nvSpPr>
        <p:spPr>
          <a:xfrm>
            <a:off x="6435408" y="3792300"/>
            <a:ext cx="528955" cy="9220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54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endParaRPr lang="en-US" altLang="zh-CN" sz="54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Rectangle 3"/>
          <p:cNvSpPr/>
          <p:nvPr/>
        </p:nvSpPr>
        <p:spPr>
          <a:xfrm>
            <a:off x="181293" y="2826862"/>
            <a:ext cx="9059704" cy="239966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</a:rPr>
              <a:t>6</a:t>
            </a:r>
            <a:r>
              <a:rPr lang="zh-CN" altLang="en-US" sz="3000" b="1" dirty="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zh-CN" altLang="en-US" sz="3000" b="1" dirty="0">
                <a:ea typeface="隶书" panose="02010509060101010101" pitchFamily="49" charset="-122"/>
              </a:rPr>
              <a:t>拉美独立运动的爆发受下列哪些事件的影响（）</a:t>
            </a:r>
            <a:endParaRPr lang="zh-CN" altLang="en-US" sz="3000" b="1" dirty="0">
              <a:ea typeface="隶书" panose="02010509060101010101" pitchFamily="49" charset="-122"/>
            </a:endParaRPr>
          </a:p>
          <a:p>
            <a:r>
              <a:rPr lang="zh-CN" altLang="en-US" sz="3000" b="1" dirty="0">
                <a:ea typeface="隶书" panose="02010509060101010101" pitchFamily="49" charset="-122"/>
              </a:rPr>
              <a:t>  A. 英国资产阶级革命和法国大革命                   </a:t>
            </a:r>
            <a:endParaRPr lang="zh-CN" altLang="en-US" sz="3000" b="1" dirty="0">
              <a:ea typeface="隶书" panose="02010509060101010101" pitchFamily="49" charset="-122"/>
            </a:endParaRPr>
          </a:p>
          <a:p>
            <a:r>
              <a:rPr lang="zh-CN" altLang="en-US" sz="3000" b="1" dirty="0">
                <a:ea typeface="隶书" panose="02010509060101010101" pitchFamily="49" charset="-122"/>
              </a:rPr>
              <a:t>  B. 美国独立战争和法国大革命</a:t>
            </a:r>
            <a:endParaRPr lang="zh-CN" altLang="en-US" sz="3000" b="1" dirty="0">
              <a:ea typeface="隶书" panose="02010509060101010101" pitchFamily="49" charset="-122"/>
            </a:endParaRPr>
          </a:p>
          <a:p>
            <a:r>
              <a:rPr lang="zh-CN" altLang="en-US" sz="3000" b="1" dirty="0">
                <a:ea typeface="隶书" panose="02010509060101010101" pitchFamily="49" charset="-122"/>
              </a:rPr>
              <a:t>  C. 英国工业革命和美国独立战争</a:t>
            </a:r>
            <a:endParaRPr lang="zh-CN" altLang="en-US" sz="3000" b="1" dirty="0">
              <a:ea typeface="隶书" panose="02010509060101010101" pitchFamily="49" charset="-122"/>
            </a:endParaRPr>
          </a:p>
          <a:p>
            <a:r>
              <a:rPr lang="zh-CN" altLang="en-US" sz="3000" b="1" dirty="0">
                <a:ea typeface="隶书" panose="02010509060101010101" pitchFamily="49" charset="-122"/>
              </a:rPr>
              <a:t>  D. 英国工业革命和法国大革命</a:t>
            </a:r>
            <a:endParaRPr lang="zh-CN" altLang="en-US" sz="3000" b="1" dirty="0"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  <p:bldP spid="4198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2"/>
          <p:cNvSpPr>
            <a:spLocks noGrp="1"/>
          </p:cNvSpPr>
          <p:nvPr>
            <p:ph type="title"/>
          </p:nvPr>
        </p:nvSpPr>
        <p:spPr>
          <a:xfrm>
            <a:off x="-2857" y="1698228"/>
            <a:ext cx="9101614" cy="3300095"/>
          </a:xfrm>
          <a:noFill/>
          <a:ln w="9525">
            <a:noFill/>
          </a:ln>
        </p:spPr>
        <p:txBody>
          <a:bodyPr vert="horz" wrap="square" lIns="68580" tIns="34290" rIns="68580" bIns="34290" anchor="ctr">
            <a:spAutoFit/>
          </a:bodyPr>
          <a:p>
            <a:pPr lvl="0" algn="l">
              <a:lnSpc>
                <a:spcPct val="100000"/>
              </a:lnSpc>
            </a:pP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7．独立前的巴西是哪个欧洲国家的殖民地（    ）。</a:t>
            </a:r>
            <a:b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</a:b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   A．西班牙   B．葡萄牙</a:t>
            </a:r>
            <a:b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</a:b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   C．英国     D．法国</a:t>
            </a:r>
            <a:b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</a:b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8．为了纪念玻利瓦尔而以他的名字命名的国家是（    ）</a:t>
            </a:r>
            <a:b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</a:b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   A．巴西       B．阿根廷 </a:t>
            </a:r>
            <a:b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</a:b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   C．玻利维亚   D．委内瑞拉 </a:t>
            </a:r>
            <a:endParaRPr lang="en-US" altLang="zh-CN" sz="3000" b="1">
              <a:latin typeface="隶书" panose="02010509060101010101" pitchFamily="49" charset="-122"/>
              <a:ea typeface="隶书" panose="02010509060101010101" pitchFamily="49" charset="-122"/>
              <a:cs typeface="+mn-cs"/>
              <a:sym typeface="+mn-ea"/>
            </a:endParaRPr>
          </a:p>
        </p:txBody>
      </p:sp>
      <p:sp>
        <p:nvSpPr>
          <p:cNvPr id="69638" name="Text Box 6"/>
          <p:cNvSpPr txBox="1"/>
          <p:nvPr/>
        </p:nvSpPr>
        <p:spPr>
          <a:xfrm>
            <a:off x="620316" y="3476149"/>
            <a:ext cx="525780" cy="9220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540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endParaRPr lang="en-US" altLang="zh-CN" sz="540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9639" name="Text Box 7"/>
          <p:cNvSpPr txBox="1"/>
          <p:nvPr/>
        </p:nvSpPr>
        <p:spPr>
          <a:xfrm>
            <a:off x="7753112" y="1484948"/>
            <a:ext cx="525780" cy="9220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540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endParaRPr lang="en-US" altLang="zh-CN" sz="540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/>
      <p:bldP spid="6963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2"/>
          <p:cNvSpPr>
            <a:spLocks noGrp="1"/>
          </p:cNvSpPr>
          <p:nvPr>
            <p:ph type="title"/>
          </p:nvPr>
        </p:nvSpPr>
        <p:spPr>
          <a:xfrm>
            <a:off x="106998" y="624443"/>
            <a:ext cx="9101614" cy="5146675"/>
          </a:xfrm>
          <a:noFill/>
          <a:ln w="9525">
            <a:noFill/>
          </a:ln>
        </p:spPr>
        <p:txBody>
          <a:bodyPr vert="horz" wrap="square" lIns="68580" tIns="34290" rIns="68580" bIns="34290" anchor="ctr">
            <a:spAutoFit/>
          </a:bodyPr>
          <a:p>
            <a:pPr lvl="0" algn="l">
              <a:lnSpc>
                <a:spcPct val="100000"/>
              </a:lnSpc>
            </a:pP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9．下列人物的行为能体现反抗外来侵略、维护民族独立这一主题思想的是(    )</a:t>
            </a:r>
            <a:b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</a:b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 ①玻利瓦尔②章西女王③华盛顿④林肯</a:t>
            </a:r>
            <a:b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</a:b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   A.①②③     B.②③④      </a:t>
            </a:r>
            <a:b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</a:b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   C.①②④     D.①③④</a:t>
            </a:r>
            <a:b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</a:br>
            <a:b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</a:b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10.英国加紧了对印度的经济剥削和政治统治是在(  )</a:t>
            </a:r>
            <a:b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</a:b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  A. 新航路开辟后    </a:t>
            </a:r>
            <a:b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</a:b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  B. 英国资产阶级革命后    </a:t>
            </a:r>
            <a:b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</a:b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  C. 工业革命以后     </a:t>
            </a:r>
            <a:b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</a:br>
            <a:r>
              <a:rPr lang="en-US" altLang="zh-CN" sz="3000" b="1"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  D. 成为日不落帝国后</a:t>
            </a:r>
            <a:endParaRPr lang="en-US" altLang="zh-CN" sz="3000" b="1">
              <a:latin typeface="隶书" panose="02010509060101010101" pitchFamily="49" charset="-122"/>
              <a:ea typeface="隶书" panose="02010509060101010101" pitchFamily="49" charset="-122"/>
              <a:cs typeface="+mn-cs"/>
              <a:sym typeface="+mn-ea"/>
            </a:endParaRPr>
          </a:p>
        </p:txBody>
      </p:sp>
      <p:sp>
        <p:nvSpPr>
          <p:cNvPr id="69638" name="Text Box 6"/>
          <p:cNvSpPr txBox="1"/>
          <p:nvPr/>
        </p:nvSpPr>
        <p:spPr>
          <a:xfrm>
            <a:off x="6588046" y="4143534"/>
            <a:ext cx="525780" cy="9220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540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endParaRPr lang="en-US" altLang="zh-CN" sz="540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9639" name="Text Box 7"/>
          <p:cNvSpPr txBox="1"/>
          <p:nvPr/>
        </p:nvSpPr>
        <p:spPr>
          <a:xfrm>
            <a:off x="7753112" y="1484948"/>
            <a:ext cx="525780" cy="9220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540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endParaRPr lang="en-US" altLang="zh-CN" sz="540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/>
      <p:bldP spid="69639" grpId="0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Pages>18</Pages>
  <Words>2531</Words>
  <PresentationFormat/>
  <Paragraphs>245</Paragraphs>
  <Slides>27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27</vt:i4>
      </vt:variant>
    </vt:vector>
  </HeadingPairs>
  <TitlesOfParts>
    <vt:vector size="48" baseType="lpstr">
      <vt:lpstr>Arial</vt:lpstr>
      <vt:lpstr>宋体</vt:lpstr>
      <vt:lpstr>Wingdings</vt:lpstr>
      <vt:lpstr>黑体</vt:lpstr>
      <vt:lpstr>华文中宋</vt:lpstr>
      <vt:lpstr>隶书</vt:lpstr>
      <vt:lpstr>Times New Roman</vt:lpstr>
      <vt:lpstr>华文新魏</vt:lpstr>
      <vt:lpstr>Arial</vt:lpstr>
      <vt:lpstr>Tahoma</vt:lpstr>
      <vt:lpstr>微软雅黑</vt:lpstr>
      <vt:lpstr>Arial Unicode MS</vt:lpstr>
      <vt:lpstr>Calibri</vt:lpstr>
      <vt:lpstr>楷体_GB2312</vt:lpstr>
      <vt:lpstr>Garamond</vt:lpstr>
      <vt:lpstr>新宋体</vt:lpstr>
      <vt:lpstr>Office 主题</vt:lpstr>
      <vt:lpstr>Paint.Picture</vt:lpstr>
      <vt:lpstr>Paint.Picture</vt:lpstr>
      <vt:lpstr>Paint.Picture</vt:lpstr>
      <vt:lpstr>PBrush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【课堂练习】</vt:lpstr>
      <vt:lpstr>PowerPoint 演示文稿</vt:lpstr>
      <vt:lpstr>PowerPoint 演示文稿</vt:lpstr>
      <vt:lpstr>7．独立前的巴西是哪个欧洲国家的殖民地（    ）。    A．西班牙   B．葡萄牙    C．英国     D．法国 8．为了纪念玻利瓦尔而以他的名字命名的国家是（    ）    A．巴西       B．阿根廷     C．玻利维亚   D．委内瑞拉 </vt:lpstr>
      <vt:lpstr>7．独立前的巴西是哪个欧洲国家的殖民地（    ）。    A．西班牙   B．葡萄牙    C．英国     D．法国 8．为了纪念玻利瓦尔而以他的名字命名的国家是（    ）    A．巴西       B．阿根廷     C．玻利维亚   D．委内瑞拉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2018-09-04T07:21:00Z</dcterms:created>
  <dcterms:modified xsi:type="dcterms:W3CDTF">2018-11-08T10:03:39Z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