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fntdata" ContentType="application/x-fontdata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 embedTrueTypeFonts="1" saveSubsetFonts="1">
  <p:sldMasterIdLst>
    <p:sldMasterId id="2147483648" r:id="rId2"/>
  </p:sldMasterIdLst>
  <p:notesMasterIdLst>
    <p:notesMasterId r:id="rId3"/>
  </p:notesMasterIdLst>
  <p:sldIdLst>
    <p:sldId id="491" r:id="rId4"/>
    <p:sldId id="521" r:id="rId5"/>
    <p:sldId id="493" r:id="rId6"/>
    <p:sldId id="496" r:id="rId7"/>
    <p:sldId id="497" r:id="rId8"/>
    <p:sldId id="499" r:id="rId9"/>
    <p:sldId id="498" r:id="rId10"/>
    <p:sldId id="501" r:id="rId11"/>
    <p:sldId id="520" r:id="rId12"/>
    <p:sldId id="547" r:id="rId13"/>
    <p:sldId id="507" r:id="rId14"/>
    <p:sldId id="506" r:id="rId15"/>
    <p:sldId id="510" r:id="rId16"/>
    <p:sldId id="509" r:id="rId17"/>
    <p:sldId id="512" r:id="rId18"/>
    <p:sldId id="511" r:id="rId19"/>
    <p:sldId id="514" r:id="rId20"/>
    <p:sldId id="542" r:id="rId21"/>
    <p:sldId id="516" r:id="rId22"/>
    <p:sldId id="517" r:id="rId23"/>
    <p:sldId id="518" r:id="rId24"/>
    <p:sldId id="519" r:id="rId25"/>
  </p:sldIdLst>
  <p:sldSz cx="12192000" cy="6858000"/>
  <p:notesSz cx="6858000" cy="9144000"/>
  <p:embeddedFontLst>
    <p:embeddedFont>
      <p:font typeface="楷体" panose="02010609060101010101" pitchFamily="49" charset="-122"/>
      <p:regular r:id="rId27"/>
    </p:embeddedFont>
    <p:embeddedFont>
      <p:font typeface="仿宋" panose="02010609060101010101" pitchFamily="49" charset="-122"/>
      <p:regular r:id="rId28"/>
    </p:embeddedFont>
    <p:embeddedFont>
      <p:font typeface="微软雅黑 Light" panose="020B0502040204020203" pitchFamily="34" charset="-122"/>
      <p:regular r:id="rId29"/>
    </p:embeddedFont>
    <p:embeddedFont>
      <p:font typeface="等线 Light" panose="02010600030101010101" pitchFamily="2" charset="-122"/>
      <p:regular r:id="rId30"/>
    </p:embeddedFont>
    <p:embeddedFont>
      <p:font typeface="华文中宋" panose="02010600040101010101" pitchFamily="2" charset="-122"/>
      <p:regular r:id="rId31"/>
    </p:embeddedFont>
    <p:embeddedFont>
      <p:font typeface="等线" panose="02010600030101010101" pitchFamily="2" charset="-122"/>
      <p:regular r:id="rId32"/>
      <p:bold r:id="rId33"/>
    </p:embeddedFont>
  </p:embeddedFontLst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p="http://schemas.openxmlformats.org/presentationml/2006/main">
  <p:cmAuthor id="0" name="作者" initials="" lastIdx="0" clrIdx="0"/>
  <p:cmAuthor id="1" name="Administrator" initials="A" lastIdx="0" clrIdx="0"/>
  <p:cmAuthor id="2" name="FtpDown" initials="F" lastIdx="0" clrIdx="0"/>
  <p:cmAuthor id="3" name="新课标第一网" initials="新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4712" autoAdjust="0"/>
  </p:normalViewPr>
  <p:slideViewPr>
    <p:cSldViewPr snapToGrid="0" showGuides="1">
      <p:cViewPr varScale="1">
        <p:scale>
          <a:sx n="66" d="100"/>
          <a:sy n="66" d="100"/>
        </p:scale>
        <p:origin x="70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tags" Target="tags/tag45.xml" /><Relationship Id="rId27" Type="http://schemas.openxmlformats.org/officeDocument/2006/relationships/font" Target="fonts/font1.fntdata" /><Relationship Id="rId28" Type="http://schemas.openxmlformats.org/officeDocument/2006/relationships/font" Target="fonts/font2.fntdata" /><Relationship Id="rId29" Type="http://schemas.openxmlformats.org/officeDocument/2006/relationships/font" Target="fonts/font3.fntdata" /><Relationship Id="rId3" Type="http://schemas.openxmlformats.org/officeDocument/2006/relationships/notesMaster" Target="notesMasters/notesMaster1.xml" /><Relationship Id="rId30" Type="http://schemas.openxmlformats.org/officeDocument/2006/relationships/font" Target="fonts/font4.fntdata" /><Relationship Id="rId31" Type="http://schemas.openxmlformats.org/officeDocument/2006/relationships/font" Target="fonts/font5.fntdata" /><Relationship Id="rId32" Type="http://schemas.openxmlformats.org/officeDocument/2006/relationships/font" Target="fonts/font6.fntdata" /><Relationship Id="rId33" Type="http://schemas.openxmlformats.org/officeDocument/2006/relationships/font" Target="fonts/font7.fntdata" /><Relationship Id="rId34" Type="http://schemas.openxmlformats.org/officeDocument/2006/relationships/presProps" Target="presProps.xml" /><Relationship Id="rId35" Type="http://schemas.openxmlformats.org/officeDocument/2006/relationships/viewProps" Target="viewProps.xml" /><Relationship Id="rId36" Type="http://schemas.openxmlformats.org/officeDocument/2006/relationships/theme" Target="theme/theme1.xml" /><Relationship Id="rId37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A4E92E-9CB3-4660-AD63-9BA69FE84D8F}" type="datetimeFigureOut">
              <a:rPr lang="zh-CN" altLang="en-US" smtClean="0"/>
              <a:t>2020/12/20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950759-8D3C-4C29-9864-BC3EEA9D870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板式</a:t>
            </a:r>
            <a:r>
              <a:rPr lang="en-US" altLang="zh-CN"/>
              <a:t>2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60A7710-3D46-464B-821F-87DFD488B5F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50759-8D3C-4C29-9864-BC3EEA9D8702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A8DC5-26FA-4665-AF1B-5299BB30C787}" type="datetimeFigureOut">
              <a:rPr lang="zh-CN" altLang="en-US" smtClean="0"/>
              <a:t>2020/12/20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7CD35-F682-492C-8923-5EA9FAFB5BA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A8DC5-26FA-4665-AF1B-5299BB30C787}" type="datetimeFigureOut">
              <a:rPr lang="zh-CN" altLang="en-US" smtClean="0"/>
              <a:t>2020/12/20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7CD35-F682-492C-8923-5EA9FAFB5BA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A8DC5-26FA-4665-AF1B-5299BB30C787}" type="datetimeFigureOut">
              <a:rPr lang="zh-CN" altLang="en-US" smtClean="0"/>
              <a:t>2020/12/20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7CD35-F682-492C-8923-5EA9FAFB5BA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A8DC5-26FA-4665-AF1B-5299BB30C787}" type="datetimeFigureOut">
              <a:rPr lang="zh-CN" altLang="en-US" smtClean="0"/>
              <a:t>2020/12/20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7CD35-F682-492C-8923-5EA9FAFB5BA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A8DC5-26FA-4665-AF1B-5299BB30C787}" type="datetimeFigureOut">
              <a:rPr lang="zh-CN" altLang="en-US" smtClean="0"/>
              <a:t>2020/12/20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7CD35-F682-492C-8923-5EA9FAFB5BA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A8DC5-26FA-4665-AF1B-5299BB30C787}" type="datetimeFigureOut">
              <a:rPr lang="zh-CN" altLang="en-US" smtClean="0"/>
              <a:t>2020/12/20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7CD35-F682-492C-8923-5EA9FAFB5BA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A8DC5-26FA-4665-AF1B-5299BB30C787}" type="datetimeFigureOut">
              <a:rPr lang="zh-CN" altLang="en-US" smtClean="0"/>
              <a:t>2020/12/20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7CD35-F682-492C-8923-5EA9FAFB5BA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A8DC5-26FA-4665-AF1B-5299BB30C787}" type="datetimeFigureOut">
              <a:rPr lang="zh-CN" altLang="en-US" smtClean="0"/>
              <a:t>2020/12/20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7CD35-F682-492C-8923-5EA9FAFB5BA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A8DC5-26FA-4665-AF1B-5299BB30C787}" type="datetimeFigureOut">
              <a:rPr lang="zh-CN" altLang="en-US" smtClean="0"/>
              <a:t>2020/12/20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7CD35-F682-492C-8923-5EA9FAFB5BA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A8DC5-26FA-4665-AF1B-5299BB30C787}" type="datetimeFigureOut">
              <a:rPr lang="zh-CN" altLang="en-US" smtClean="0"/>
              <a:t>2020/12/20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7CD35-F682-492C-8923-5EA9FAFB5BA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A8DC5-26FA-4665-AF1B-5299BB30C787}" type="datetimeFigureOut">
              <a:rPr lang="zh-CN" altLang="en-US" smtClean="0"/>
              <a:t>2020/12/20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7CD35-F682-492C-8923-5EA9FAFB5BA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1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rgbClr val="A9EE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832C7BE-2C2E-4D74-9F12-2AB0E992F9DE}" type="slidenum">
              <a:rPr kumimoji="0" lang="zh-CN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‹#›</a:t>
            </a:fld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A8DC5-26FA-4665-AF1B-5299BB30C787}" type="datetimeFigureOut">
              <a:rPr lang="zh-CN" altLang="en-US" smtClean="0"/>
              <a:t>2020/12/20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7CD35-F682-492C-8923-5EA9FAFB5BA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.jpeg" /><Relationship Id="rId4" Type="http://schemas.openxmlformats.org/officeDocument/2006/relationships/image" Target="../media/image2.jpeg" /><Relationship Id="rId5" Type="http://schemas.openxmlformats.org/officeDocument/2006/relationships/image" Target="../media/image3.jpeg" /><Relationship Id="rId6" Type="http://schemas.openxmlformats.org/officeDocument/2006/relationships/image" Target="../media/image4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5.jpeg" /><Relationship Id="rId4" Type="http://schemas.openxmlformats.org/officeDocument/2006/relationships/image" Target="../media/image6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7.jpeg" /><Relationship Id="rId4" Type="http://schemas.openxmlformats.org/officeDocument/2006/relationships/image" Target="../media/image1.jpeg" /><Relationship Id="rId5" Type="http://schemas.openxmlformats.org/officeDocument/2006/relationships/tags" Target="../tags/tag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.jpeg" /><Relationship Id="rId4" Type="http://schemas.openxmlformats.org/officeDocument/2006/relationships/image" Target="../media/image8.jpeg" /><Relationship Id="rId5" Type="http://schemas.openxmlformats.org/officeDocument/2006/relationships/tags" Target="../tags/tag2.xml" /><Relationship Id="rId6" Type="http://schemas.openxmlformats.org/officeDocument/2006/relationships/tags" Target="../tags/tag3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9.jpeg" /><Relationship Id="rId4" Type="http://schemas.openxmlformats.org/officeDocument/2006/relationships/image" Target="../media/image10.png" /><Relationship Id="rId5" Type="http://schemas.openxmlformats.org/officeDocument/2006/relationships/tags" Target="../tags/tag4.xml" /><Relationship Id="rId6" Type="http://schemas.openxmlformats.org/officeDocument/2006/relationships/tags" Target="../tags/tag5.xml" /><Relationship Id="rId7" Type="http://schemas.openxmlformats.org/officeDocument/2006/relationships/tags" Target="../tags/tag6.xml" /><Relationship Id="rId8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1.jpeg" /><Relationship Id="rId4" Type="http://schemas.openxmlformats.org/officeDocument/2006/relationships/image" Target="../media/image9.jpeg" /><Relationship Id="rId5" Type="http://schemas.openxmlformats.org/officeDocument/2006/relationships/tags" Target="../tags/tag8.xml" /><Relationship Id="rId6" Type="http://schemas.openxmlformats.org/officeDocument/2006/relationships/tags" Target="../tags/tag9.xml" /><Relationship Id="rId7" Type="http://schemas.openxmlformats.org/officeDocument/2006/relationships/tags" Target="../tags/tag10.xml" /><Relationship Id="rId8" Type="http://schemas.openxmlformats.org/officeDocument/2006/relationships/tags" Target="../tags/tag11.xml" /><Relationship Id="rId9" Type="http://schemas.openxmlformats.org/officeDocument/2006/relationships/tags" Target="../tags/tag1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2.jpeg" /><Relationship Id="rId4" Type="http://schemas.openxmlformats.org/officeDocument/2006/relationships/image" Target="../media/image9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13.png" /><Relationship Id="rId4" Type="http://schemas.openxmlformats.org/officeDocument/2006/relationships/image" Target="../media/image9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8.xml" /><Relationship Id="rId11" Type="http://schemas.openxmlformats.org/officeDocument/2006/relationships/tags" Target="../tags/tag19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14.png" /><Relationship Id="rId4" Type="http://schemas.openxmlformats.org/officeDocument/2006/relationships/image" Target="../media/image15.jpeg" /><Relationship Id="rId5" Type="http://schemas.openxmlformats.org/officeDocument/2006/relationships/tags" Target="../tags/tag13.xml" /><Relationship Id="rId6" Type="http://schemas.openxmlformats.org/officeDocument/2006/relationships/tags" Target="../tags/tag14.xml" /><Relationship Id="rId7" Type="http://schemas.openxmlformats.org/officeDocument/2006/relationships/tags" Target="../tags/tag15.xml" /><Relationship Id="rId8" Type="http://schemas.openxmlformats.org/officeDocument/2006/relationships/tags" Target="../tags/tag16.xml" /><Relationship Id="rId9" Type="http://schemas.openxmlformats.org/officeDocument/2006/relationships/tags" Target="../tags/tag17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16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17.png" /><Relationship Id="rId4" Type="http://schemas.openxmlformats.org/officeDocument/2006/relationships/image" Target="../media/image15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18.png" /><Relationship Id="rId4" Type="http://schemas.openxmlformats.org/officeDocument/2006/relationships/image" Target="../media/image19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20.jpeg" /><Relationship Id="rId4" Type="http://schemas.openxmlformats.org/officeDocument/2006/relationships/image" Target="../media/image21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5.xml" /><Relationship Id="rId11" Type="http://schemas.openxmlformats.org/officeDocument/2006/relationships/tags" Target="../tags/tag26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20.jpeg" /><Relationship Id="rId4" Type="http://schemas.openxmlformats.org/officeDocument/2006/relationships/image" Target="../media/image22.png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tags" Target="../tags/tag22.xml" /><Relationship Id="rId8" Type="http://schemas.openxmlformats.org/officeDocument/2006/relationships/tags" Target="../tags/tag23.xml" /><Relationship Id="rId9" Type="http://schemas.openxmlformats.org/officeDocument/2006/relationships/tags" Target="../tags/tag24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20.jpeg" /><Relationship Id="rId4" Type="http://schemas.openxmlformats.org/officeDocument/2006/relationships/image" Target="../media/image23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32.xml" /><Relationship Id="rId11" Type="http://schemas.openxmlformats.org/officeDocument/2006/relationships/tags" Target="../tags/tag33.xml" /><Relationship Id="rId12" Type="http://schemas.openxmlformats.org/officeDocument/2006/relationships/tags" Target="../tags/tag34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20.jpeg" /><Relationship Id="rId4" Type="http://schemas.openxmlformats.org/officeDocument/2006/relationships/image" Target="../media/image24.jpeg" /><Relationship Id="rId5" Type="http://schemas.openxmlformats.org/officeDocument/2006/relationships/tags" Target="../tags/tag27.xml" /><Relationship Id="rId6" Type="http://schemas.openxmlformats.org/officeDocument/2006/relationships/tags" Target="../tags/tag28.xml" /><Relationship Id="rId7" Type="http://schemas.openxmlformats.org/officeDocument/2006/relationships/tags" Target="../tags/tag29.xml" /><Relationship Id="rId8" Type="http://schemas.openxmlformats.org/officeDocument/2006/relationships/tags" Target="../tags/tag30.xml" /><Relationship Id="rId9" Type="http://schemas.openxmlformats.org/officeDocument/2006/relationships/tags" Target="../tags/tag31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42.xml" /><Relationship Id="rId11" Type="http://schemas.openxmlformats.org/officeDocument/2006/relationships/tags" Target="../tags/tag43.xml" /><Relationship Id="rId12" Type="http://schemas.openxmlformats.org/officeDocument/2006/relationships/tags" Target="../tags/tag44.xml" /><Relationship Id="rId13" Type="http://schemas.openxmlformats.org/officeDocument/2006/relationships/image" Target="../media/image25.png" /><Relationship Id="rId2" Type="http://schemas.openxmlformats.org/officeDocument/2006/relationships/notesSlide" Target="../notesSlides/notesSlide17.xml" /><Relationship Id="rId3" Type="http://schemas.openxmlformats.org/officeDocument/2006/relationships/tags" Target="../tags/tag35.xml" /><Relationship Id="rId4" Type="http://schemas.openxmlformats.org/officeDocument/2006/relationships/tags" Target="../tags/tag36.xml" /><Relationship Id="rId5" Type="http://schemas.openxmlformats.org/officeDocument/2006/relationships/tags" Target="../tags/tag37.xml" /><Relationship Id="rId6" Type="http://schemas.openxmlformats.org/officeDocument/2006/relationships/tags" Target="../tags/tag38.xml" /><Relationship Id="rId7" Type="http://schemas.openxmlformats.org/officeDocument/2006/relationships/tags" Target="../tags/tag39.xml" /><Relationship Id="rId8" Type="http://schemas.openxmlformats.org/officeDocument/2006/relationships/tags" Target="../tags/tag40.xml" /><Relationship Id="rId9" Type="http://schemas.openxmlformats.org/officeDocument/2006/relationships/tags" Target="../tags/tag41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6.jpeg" /><Relationship Id="rId3" Type="http://schemas.openxmlformats.org/officeDocument/2006/relationships/image" Target="../media/image27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8.xml" /><Relationship Id="rId3" Type="http://schemas.openxmlformats.org/officeDocument/2006/relationships/image" Target="../media/image28.png" /><Relationship Id="rId4" Type="http://schemas.openxmlformats.org/officeDocument/2006/relationships/image" Target="../media/image1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9.xml" /><Relationship Id="rId3" Type="http://schemas.openxmlformats.org/officeDocument/2006/relationships/image" Target="../media/image29.jpeg" /><Relationship Id="rId4" Type="http://schemas.openxmlformats.org/officeDocument/2006/relationships/image" Target="../media/image1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0.xml" /><Relationship Id="rId3" Type="http://schemas.openxmlformats.org/officeDocument/2006/relationships/image" Target="../media/image1.jpeg" /><Relationship Id="rId4" Type="http://schemas.openxmlformats.org/officeDocument/2006/relationships/image" Target="../media/image30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1.xml" /><Relationship Id="rId3" Type="http://schemas.openxmlformats.org/officeDocument/2006/relationships/image" Target="../media/image1.jpeg" /><Relationship Id="rId4" Type="http://schemas.openxmlformats.org/officeDocument/2006/relationships/image" Target="../media/image20.jpeg" /><Relationship Id="rId5" Type="http://schemas.openxmlformats.org/officeDocument/2006/relationships/image" Target="../media/image31.png" /><Relationship Id="rId6" Type="http://schemas.openxmlformats.org/officeDocument/2006/relationships/image" Target="../media/image32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738814" y="467089"/>
            <a:ext cx="7182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4A78CA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What is the Medieval  Ages</a:t>
            </a:r>
            <a:r>
              <a:rPr lang="zh-CN" altLang="en-US" sz="2800" b="1">
                <a:solidFill>
                  <a:srgbClr val="4A78CA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（中世纪）？</a:t>
            </a:r>
            <a:r>
              <a:rPr lang="en-US" altLang="zh-CN" sz="2800" b="1">
                <a:solidFill>
                  <a:srgbClr val="4A78CA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endParaRPr lang="zh-CN" altLang="en-US" sz="2800" b="1">
              <a:solidFill>
                <a:srgbClr val="4A78CA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802245" y="998220"/>
            <a:ext cx="3914140" cy="396938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文艺复兴时期史学家</a:t>
            </a:r>
            <a:endParaRPr lang="en-US" altLang="zh-CN" sz="2400" b="1"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比昂多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</a:rPr>
              <a:t>Flavio Biondo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）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最早发明历史时段三分法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古代</a:t>
            </a:r>
            <a:r>
              <a:rPr lang="en-US" altLang="zh-CN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—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中世纪</a:t>
            </a:r>
            <a:r>
              <a:rPr lang="en-US" altLang="zh-CN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—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现代。</a:t>
            </a:r>
            <a:endParaRPr lang="en-US" altLang="zh-CN" sz="2400" b="1">
              <a:solidFill>
                <a:srgbClr val="C000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他称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中世纪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为古典文化与文艺复兴两大文化高峰之间的低谷期。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102222" y="5241908"/>
            <a:ext cx="5752349" cy="9541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中世纪</a:t>
            </a:r>
            <a:r>
              <a:rPr lang="zh-CN" altLang="en-US" sz="2800" b="1"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指</a:t>
            </a:r>
            <a:r>
              <a:rPr lang="en-US" altLang="zh-CN" sz="2800" b="1">
                <a:solidFill>
                  <a:srgbClr val="C0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5-15</a:t>
            </a:r>
            <a:r>
              <a:rPr lang="zh-CN" altLang="en-US" sz="2800" b="1">
                <a:solidFill>
                  <a:srgbClr val="C0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世纪</a:t>
            </a:r>
            <a:r>
              <a:rPr lang="zh-CN" altLang="en-US" sz="2800" b="1"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，罗马帝国灭亡至文艺复兴前的西欧历史时期。</a:t>
            </a:r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87" y="5115284"/>
            <a:ext cx="1458955" cy="1699122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429289" y="1165253"/>
            <a:ext cx="6539775" cy="4611493"/>
            <a:chOff x="772064" y="1134433"/>
            <a:chExt cx="7666290" cy="5405850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2471575" y="3345899"/>
              <a:ext cx="2028306" cy="162929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4499881" y="3343914"/>
              <a:ext cx="2028306" cy="162929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772064" y="2723147"/>
              <a:ext cx="29428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/>
                <a:t>古代 </a:t>
              </a:r>
              <a:r>
                <a:rPr lang="zh-CN" altLang="en-US" sz="2800" noProof="1">
                  <a:solidFill>
                    <a:srgbClr val="000000"/>
                  </a:solidFill>
                  <a:latin typeface="Times New Roman" pitchFamily="18" charset="0"/>
                  <a:ea typeface="楷体" panose="02010609060101010101" charset="-122"/>
                  <a:sym typeface="宋体" pitchFamily="2" charset="-122"/>
                </a:rPr>
                <a:t>Ancient </a:t>
              </a:r>
              <a:r>
                <a:rPr lang="en-US" altLang="zh-CN" sz="2800" noProof="1">
                  <a:solidFill>
                    <a:srgbClr val="000000"/>
                  </a:solidFill>
                  <a:latin typeface="Times New Roman" pitchFamily="18" charset="0"/>
                  <a:ea typeface="楷体" panose="02010609060101010101" charset="-122"/>
                  <a:sym typeface="宋体" pitchFamily="2" charset="-122"/>
                </a:rPr>
                <a:t>Ages</a:t>
              </a:r>
              <a:endParaRPr lang="en-US" altLang="zh-CN" sz="280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243492" y="5268872"/>
              <a:ext cx="2344937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/>
                <a:t>中世纪</a:t>
              </a:r>
              <a:endParaRPr lang="en-US" altLang="zh-CN" sz="2800"/>
            </a:p>
            <a:p>
              <a:pPr algn="r"/>
              <a:r>
                <a:rPr lang="zh-CN" altLang="en-US" sz="2800" noProof="1">
                  <a:solidFill>
                    <a:srgbClr val="000000"/>
                  </a:solidFill>
                  <a:latin typeface="Times New Roman" pitchFamily="18" charset="0"/>
                  <a:ea typeface="楷体" panose="02010609060101010101" charset="-122"/>
                  <a:sym typeface="宋体" pitchFamily="2" charset="-122"/>
                </a:rPr>
                <a:t>Medieval </a:t>
              </a:r>
              <a:r>
                <a:rPr lang="en-US" altLang="zh-CN" sz="2800" noProof="1">
                  <a:solidFill>
                    <a:srgbClr val="000000"/>
                  </a:solidFill>
                  <a:latin typeface="Times New Roman" pitchFamily="18" charset="0"/>
                  <a:ea typeface="楷体" panose="02010609060101010101" charset="-122"/>
                  <a:sym typeface="宋体" pitchFamily="2" charset="-122"/>
                </a:rPr>
                <a:t>Ages</a:t>
              </a:r>
              <a:endParaRPr lang="en-US" altLang="zh-CN" sz="280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134821" y="2723147"/>
              <a:ext cx="330353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/>
                <a:t>近现代 </a:t>
              </a:r>
              <a:r>
                <a:rPr lang="zh-CN" altLang="en-US" sz="2800" noProof="1">
                  <a:solidFill>
                    <a:srgbClr val="000000"/>
                  </a:solidFill>
                  <a:latin typeface="Times New Roman" pitchFamily="18" charset="0"/>
                  <a:ea typeface="楷体" panose="02010609060101010101" charset="-122"/>
                  <a:sym typeface="宋体" pitchFamily="2" charset="-122"/>
                </a:rPr>
                <a:t>Modern </a:t>
              </a:r>
              <a:r>
                <a:rPr lang="en-US" altLang="zh-CN" sz="2800" noProof="1">
                  <a:solidFill>
                    <a:srgbClr val="000000"/>
                  </a:solidFill>
                  <a:latin typeface="Times New Roman" pitchFamily="18" charset="0"/>
                  <a:ea typeface="楷体" panose="02010609060101010101" charset="-122"/>
                  <a:sym typeface="宋体" pitchFamily="2" charset="-122"/>
                </a:rPr>
                <a:t>Ages</a:t>
              </a:r>
              <a:endParaRPr lang="en-US" altLang="zh-CN" sz="2800"/>
            </a:p>
          </p:txBody>
        </p:sp>
        <p:pic>
          <p:nvPicPr>
            <p:cNvPr id="3074" name="Picture 2" descr="https://timgsa.baidu.com/timg?image&amp;quality=80&amp;size=b9999_10000&amp;sec=1595226354664&amp;di=f9ab961644af22d203f291b8528a6e8f&amp;imgtype=0&amp;src=http%3A%2F%2Fgss0.baidu.com%2F-vo3dSag_xI4khGko9WTAnF6hhy%2Fzhidao%2Fwh%253D450%252C600%2Fsign%3D27766eb6bc12c8fcb4a6fec9c933be73%2F55e736d12f2eb938cead6664d0628535e4dd6f67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977233" y="1134433"/>
              <a:ext cx="2508495" cy="158871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https://timgsa.baidu.com/timg?image&amp;quality=80&amp;size=b9999_10000&amp;sec=1595226391115&amp;di=53f14fb8f80d707e39db96a6c432704c&amp;imgtype=0&amp;src=http%3A%2F%2Fimg.mp.itc.cn%2Fq_mini%2Cc_zoom%2Cw_640%2Fupload%2F20170628%2Fb473655fcff444cfbaf3dd87498d6add_th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595990" y="1134433"/>
              <a:ext cx="2381194" cy="158871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0" name="Picture 8" descr="https://timgsa.baidu.com/timg?image&amp;quality=80&amp;size=b9999_10000&amp;sec=1595226486657&amp;di=a484a9586b838e8beb73c9c4f9452213&amp;imgtype=0&amp;src=http%3A%2F%2Fdingyue.ws.126.net%2FvRA2lZauF8iKRx7pP6ybtC2EGa7k6VVRsR4A7xd5uupAL1556337680113compressflag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588429" y="4951569"/>
              <a:ext cx="2383071" cy="158871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34" name="Picture 10" descr="https://pic.rmb.bdstatic.com/8b03459a20601c3fdd78d2609c483db5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1"/>
          <a:stretch>
            <a:fillRect/>
          </a:stretch>
        </p:blipFill>
        <p:spPr bwMode="auto">
          <a:xfrm>
            <a:off x="0" y="-970"/>
            <a:ext cx="12198350" cy="685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矩形 17"/>
          <p:cNvSpPr/>
          <p:nvPr/>
        </p:nvSpPr>
        <p:spPr>
          <a:xfrm>
            <a:off x="-8255" y="1342390"/>
            <a:ext cx="12206605" cy="3825875"/>
          </a:xfrm>
          <a:prstGeom prst="rect">
            <a:avLst/>
          </a:prstGeom>
          <a:solidFill>
            <a:schemeClr val="bg2">
              <a:lumMod val="2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 panose="020b0502040204020203" charset="-122"/>
              <a:ea typeface="仿宋" panose="02010609060101010101" charset="-122"/>
              <a:cs typeface="+mn-ea"/>
              <a:sym typeface="+mn-lt"/>
            </a:endParaRPr>
          </a:p>
        </p:txBody>
      </p:sp>
      <p:sp>
        <p:nvSpPr>
          <p:cNvPr id="59" name="星形: 四角 58"/>
          <p:cNvSpPr/>
          <p:nvPr/>
        </p:nvSpPr>
        <p:spPr>
          <a:xfrm>
            <a:off x="5079192" y="3771857"/>
            <a:ext cx="2012961" cy="111796"/>
          </a:xfrm>
          <a:prstGeom prst="star4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257" y="2700465"/>
            <a:ext cx="11967485" cy="145707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79427" y="1087588"/>
            <a:ext cx="5880743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1</a:t>
            </a:r>
            <a:r>
              <a:rPr lang="zh-CN" altLang="en-US" sz="2800" b="1"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世纪，</a:t>
            </a:r>
            <a:r>
              <a:rPr lang="zh-CN" altLang="en-US" sz="2800" b="1">
                <a:solidFill>
                  <a:srgbClr val="C0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耶稣</a:t>
            </a:r>
            <a:r>
              <a:rPr lang="zh-CN" altLang="en-US" sz="2800" b="1"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</a:t>
            </a:r>
            <a:r>
              <a:rPr lang="en-US" altLang="zh-CN" sz="2800" b="1"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Jesus</a:t>
            </a:r>
            <a:r>
              <a:rPr lang="zh-CN" altLang="en-US" sz="2800" b="1"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）在巴勒斯坦地区布道，信众称耶稣为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“救世主”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Christ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），在此基础上，</a:t>
            </a:r>
            <a:r>
              <a:rPr lang="zh-CN" altLang="en-US" sz="2800" b="1">
                <a:solidFill>
                  <a:srgbClr val="C0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基督教</a:t>
            </a:r>
            <a:r>
              <a:rPr lang="zh-CN" altLang="en-US" sz="2800" b="1"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 Christianity </a:t>
            </a:r>
            <a:r>
              <a:rPr lang="zh-CN" altLang="en-US" sz="2800" b="1"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）创立。</a:t>
            </a:r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7"/>
          <p:cNvSpPr txBox="1"/>
          <p:nvPr/>
        </p:nvSpPr>
        <p:spPr>
          <a:xfrm>
            <a:off x="432061" y="246560"/>
            <a:ext cx="8118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一、基督教的兴起</a:t>
            </a:r>
          </a:p>
        </p:txBody>
      </p:sp>
      <p:pic>
        <p:nvPicPr>
          <p:cNvPr id="6156" name="Picture 12" descr="https://timgsa.baidu.com/timg?image&amp;quality=80&amp;size=b9999_10000&amp;sec=1595239831528&amp;di=e85a0fb8ac0788472d28498e4da5840a&amp;imgtype=0&amp;src=http%3A%2F%2Fpic90.nipic.com%2Ffile%2F20160225%2F22617147_095749104825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6"/>
          <a:stretch>
            <a:fillRect/>
          </a:stretch>
        </p:blipFill>
        <p:spPr bwMode="auto">
          <a:xfrm>
            <a:off x="6102222" y="1101453"/>
            <a:ext cx="3491515" cy="422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87" y="5115284"/>
            <a:ext cx="1458955" cy="1699122"/>
          </a:xfrm>
          <a:prstGeom prst="rect">
            <a:avLst/>
          </a:prstGeom>
        </p:spPr>
      </p:pic>
      <p:sp>
        <p:nvSpPr>
          <p:cNvPr id="23" name="文本框 11"/>
          <p:cNvSpPr txBox="1"/>
          <p:nvPr/>
        </p:nvSpPr>
        <p:spPr>
          <a:xfrm>
            <a:off x="279427" y="3047834"/>
            <a:ext cx="5822795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欧洲中世纪信仰基督教，以耶稣诞生时间为界。在耶稣诞生之后的日期，称为主的年份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</a:rPr>
              <a:t>Anno Domini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</a:rPr>
              <a:t>A.D.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）；在耶稣诞生之前，称为主前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</a:rPr>
              <a:t>Before Christ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</a:rPr>
              <a:t>B.C.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）。</a:t>
            </a:r>
            <a:endParaRPr lang="en-US" altLang="zh-CN" sz="2400" b="1">
              <a:latin typeface="仿宋" panose="02010609060101010101" charset="-122"/>
              <a:ea typeface="仿宋" panose="02010609060101010101" charset="-122"/>
            </a:endParaRPr>
          </a:p>
        </p:txBody>
      </p:sp>
      <p:grpSp>
        <p:nvGrpSpPr>
          <p:cNvPr id="88" name="组合 87"/>
          <p:cNvGrpSpPr/>
          <p:nvPr/>
        </p:nvGrpSpPr>
        <p:grpSpPr>
          <a:xfrm>
            <a:off x="9413308" y="522037"/>
            <a:ext cx="2778692" cy="6464299"/>
            <a:chOff x="9413308" y="393701"/>
            <a:chExt cx="2778692" cy="6464299"/>
          </a:xfrm>
        </p:grpSpPr>
        <p:sp>
          <p:nvSpPr>
            <p:cNvPr id="89" name="矩形 88"/>
            <p:cNvSpPr/>
            <p:nvPr/>
          </p:nvSpPr>
          <p:spPr>
            <a:xfrm>
              <a:off x="9502140" y="393701"/>
              <a:ext cx="2689860" cy="6464299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90" name="直接连接符 89"/>
            <p:cNvCxnSpPr/>
            <p:nvPr/>
          </p:nvCxnSpPr>
          <p:spPr>
            <a:xfrm flipH="1">
              <a:off x="10607353" y="450474"/>
              <a:ext cx="0" cy="6407526"/>
            </a:xfrm>
            <a:prstGeom prst="line">
              <a:avLst/>
            </a:prstGeom>
            <a:ln w="762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文本框 21"/>
            <p:cNvSpPr txBox="1"/>
            <p:nvPr/>
          </p:nvSpPr>
          <p:spPr>
            <a:xfrm>
              <a:off x="9413308" y="570737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世纪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110" name="文本框 22"/>
            <p:cNvSpPr txBox="1"/>
            <p:nvPr/>
          </p:nvSpPr>
          <p:spPr>
            <a:xfrm>
              <a:off x="10767462" y="452406"/>
              <a:ext cx="1147546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耶稣创立基督教</a:t>
              </a:r>
            </a:p>
          </p:txBody>
        </p:sp>
        <p:sp>
          <p:nvSpPr>
            <p:cNvPr id="111" name="椭圆 110"/>
            <p:cNvSpPr/>
            <p:nvPr>
              <p:custDataLst>
                <p:tags r:id="rId5"/>
              </p:custDataLst>
            </p:nvPr>
          </p:nvSpPr>
          <p:spPr>
            <a:xfrm>
              <a:off x="10434087" y="644774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</p:grp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65957" y="1140400"/>
            <a:ext cx="6747661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313</a:t>
            </a:r>
            <a:r>
              <a:rPr lang="zh-CN" altLang="en-US" sz="2800" b="1"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年，君士坦丁一世颁布</a:t>
            </a:r>
            <a:r>
              <a:rPr lang="en-US" altLang="zh-CN" sz="2800" b="1">
                <a:solidFill>
                  <a:srgbClr val="C0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《</a:t>
            </a:r>
            <a:r>
              <a:rPr lang="zh-CN" altLang="en-US" sz="2800" b="1">
                <a:solidFill>
                  <a:srgbClr val="C0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米兰敕令</a:t>
            </a:r>
            <a:r>
              <a:rPr lang="en-US" altLang="zh-CN" sz="2800" b="1">
                <a:solidFill>
                  <a:srgbClr val="C0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》</a:t>
            </a:r>
            <a:r>
              <a:rPr lang="zh-CN" altLang="en-US" sz="2800" b="1"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，承认了基督教的</a:t>
            </a:r>
            <a:r>
              <a:rPr lang="zh-CN" altLang="en-US" sz="2800" b="1">
                <a:solidFill>
                  <a:srgbClr val="C0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合法地位</a:t>
            </a:r>
            <a:r>
              <a:rPr lang="zh-CN" altLang="en-US" sz="2800" b="1"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。</a:t>
            </a:r>
            <a:endParaRPr lang="en-US" altLang="zh-CN" sz="2800" b="1">
              <a:effectLst/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  <a:p>
            <a:r>
              <a:rPr lang="en-US" altLang="zh-CN" sz="2800" b="1">
                <a:solidFill>
                  <a:srgbClr val="C0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4</a:t>
            </a:r>
            <a:r>
              <a:rPr lang="zh-CN" altLang="en-US" sz="2800" b="1">
                <a:solidFill>
                  <a:srgbClr val="C0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世纪末</a:t>
            </a:r>
            <a:r>
              <a:rPr lang="zh-CN" altLang="en-US" sz="2800" b="1"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，狄奥多西一世将基督教确定为</a:t>
            </a:r>
            <a:r>
              <a:rPr lang="zh-CN" altLang="en-US" sz="2800" b="1">
                <a:solidFill>
                  <a:srgbClr val="C0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国教</a:t>
            </a:r>
            <a:r>
              <a:rPr lang="zh-CN" altLang="en-US" sz="2800" b="1"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，促进了基督教的传播。</a:t>
            </a:r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7"/>
          <p:cNvSpPr txBox="1"/>
          <p:nvPr/>
        </p:nvSpPr>
        <p:spPr>
          <a:xfrm>
            <a:off x="432061" y="246560"/>
            <a:ext cx="8118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一、基督教的兴起</a:t>
            </a:r>
          </a:p>
        </p:txBody>
      </p:sp>
      <p:sp>
        <p:nvSpPr>
          <p:cNvPr id="4" name="矩形 3"/>
          <p:cNvSpPr/>
          <p:nvPr/>
        </p:nvSpPr>
        <p:spPr>
          <a:xfrm>
            <a:off x="7178094" y="5248015"/>
            <a:ext cx="203132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/>
              <a:t>君士坦丁一世</a:t>
            </a:r>
            <a:endParaRPr lang="en-US" altLang="zh-CN" sz="2400"/>
          </a:p>
          <a:p>
            <a:pPr algn="ctr"/>
            <a:r>
              <a:rPr lang="zh-CN" altLang="en-US" sz="2400"/>
              <a:t>（</a:t>
            </a:r>
            <a:r>
              <a:rPr lang="en-US" altLang="zh-CN" sz="2400"/>
              <a:t>272-337</a:t>
            </a:r>
            <a:r>
              <a:rPr lang="zh-CN" altLang="en-US" sz="2400"/>
              <a:t>）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87" y="5115284"/>
            <a:ext cx="1458955" cy="1699122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265957" y="2994270"/>
            <a:ext cx="6507030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latin typeface="仿宋" panose="02010609060101010101" charset="-122"/>
                <a:ea typeface="仿宋" panose="02010609060101010101" charset="-122"/>
              </a:rPr>
              <a:t>392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年，基督教成为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罗马帝国国教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。</a:t>
            </a:r>
            <a:endParaRPr lang="en-US" altLang="zh-CN" sz="2400" b="1"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罗马教区声誉崇高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主教获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“教皇”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称号。</a:t>
            </a:r>
            <a:endParaRPr lang="en-US" altLang="zh-CN" sz="2400" b="1"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latin typeface="仿宋" panose="02010609060101010101" charset="-122"/>
                <a:ea typeface="仿宋" panose="02010609060101010101" charset="-122"/>
              </a:rPr>
              <a:t>395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年，罗马帝国分裂，教皇趁机发展势力。</a:t>
            </a:r>
            <a:endParaRPr lang="en-US" altLang="zh-CN" sz="2400" b="1"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latin typeface="仿宋" panose="02010609060101010101" charset="-122"/>
                <a:ea typeface="仿宋" panose="02010609060101010101" charset="-122"/>
              </a:rPr>
              <a:t>1054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年，基督教分裂为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天主教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和东正教。</a:t>
            </a:r>
            <a:endParaRPr lang="en-US" altLang="zh-CN" sz="2400" b="1">
              <a:latin typeface="仿宋" panose="02010609060101010101" charset="-122"/>
              <a:ea typeface="仿宋" panose="02010609060101010101" charset="-122"/>
            </a:endParaRPr>
          </a:p>
        </p:txBody>
      </p:sp>
      <p:pic>
        <p:nvPicPr>
          <p:cNvPr id="1026" name="Picture 2" descr="https://ss2.bdstatic.com/70cFvnSh_Q1YnxGkpoWK1HF6hhy/it/u=826536219,1076400599&amp;fm=26&amp;gp=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08" r="22656"/>
          <a:stretch>
            <a:fillRect/>
          </a:stretch>
        </p:blipFill>
        <p:spPr bwMode="auto">
          <a:xfrm>
            <a:off x="6885375" y="946695"/>
            <a:ext cx="2616765" cy="4275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4" name="组合 103"/>
          <p:cNvGrpSpPr/>
          <p:nvPr/>
        </p:nvGrpSpPr>
        <p:grpSpPr>
          <a:xfrm>
            <a:off x="9413308" y="522037"/>
            <a:ext cx="3417501" cy="6464299"/>
            <a:chOff x="9413308" y="393701"/>
            <a:chExt cx="3417501" cy="6464299"/>
          </a:xfrm>
        </p:grpSpPr>
        <p:sp>
          <p:nvSpPr>
            <p:cNvPr id="105" name="矩形 104"/>
            <p:cNvSpPr/>
            <p:nvPr/>
          </p:nvSpPr>
          <p:spPr>
            <a:xfrm>
              <a:off x="9502140" y="393701"/>
              <a:ext cx="2689860" cy="6464299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06" name="直接连接符 105"/>
            <p:cNvCxnSpPr/>
            <p:nvPr/>
          </p:nvCxnSpPr>
          <p:spPr>
            <a:xfrm flipH="1">
              <a:off x="10607353" y="450474"/>
              <a:ext cx="0" cy="6407526"/>
            </a:xfrm>
            <a:prstGeom prst="line">
              <a:avLst/>
            </a:prstGeom>
            <a:ln w="762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文本框 21"/>
            <p:cNvSpPr txBox="1"/>
            <p:nvPr/>
          </p:nvSpPr>
          <p:spPr>
            <a:xfrm>
              <a:off x="9413308" y="1163693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392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110" name="文本框 22"/>
            <p:cNvSpPr txBox="1"/>
            <p:nvPr/>
          </p:nvSpPr>
          <p:spPr>
            <a:xfrm>
              <a:off x="10785173" y="1040583"/>
              <a:ext cx="2045636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基督教成为</a:t>
              </a:r>
              <a:endParaRPr lang="en-US" altLang="zh-CN" b="1">
                <a:latin typeface="仿宋" panose="02010609060101010101" charset="-122"/>
                <a:ea typeface="仿宋" panose="02010609060101010101" charset="-122"/>
              </a:endParaRPr>
            </a:p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罗马国教</a:t>
              </a:r>
            </a:p>
          </p:txBody>
        </p:sp>
        <p:sp>
          <p:nvSpPr>
            <p:cNvPr id="125" name="文本框 21"/>
            <p:cNvSpPr txBox="1"/>
            <p:nvPr/>
          </p:nvSpPr>
          <p:spPr>
            <a:xfrm>
              <a:off x="9413308" y="570737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世纪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126" name="文本框 22"/>
            <p:cNvSpPr txBox="1"/>
            <p:nvPr/>
          </p:nvSpPr>
          <p:spPr>
            <a:xfrm>
              <a:off x="10767462" y="452406"/>
              <a:ext cx="1147546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耶稣创立基督教</a:t>
              </a:r>
            </a:p>
          </p:txBody>
        </p:sp>
        <p:sp>
          <p:nvSpPr>
            <p:cNvPr id="127" name="椭圆 126"/>
            <p:cNvSpPr/>
            <p:nvPr>
              <p:custDataLst>
                <p:tags r:id="rId5"/>
              </p:custDataLst>
            </p:nvPr>
          </p:nvSpPr>
          <p:spPr>
            <a:xfrm>
              <a:off x="10434087" y="644774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128" name="椭圆 127"/>
            <p:cNvSpPr/>
            <p:nvPr>
              <p:custDataLst>
                <p:tags r:id="rId6"/>
              </p:custDataLst>
            </p:nvPr>
          </p:nvSpPr>
          <p:spPr>
            <a:xfrm>
              <a:off x="10458682" y="1229445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</p:grp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32061" y="935882"/>
            <a:ext cx="4960756" cy="44012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476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年，西罗马帝国灭亡。 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  <a:p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西罗马帝国灭亡前后，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日耳曼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German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）人在西欧建立了许多大小不同的王国，被称为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“蛮族王国” 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。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  <a:p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 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  <a:p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481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年，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克洛维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Clovis I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）建立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法兰克王国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Frankish Kingdom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），逐渐成为西欧最强大的王国。</a:t>
            </a:r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7"/>
          <p:cNvSpPr txBox="1"/>
          <p:nvPr/>
        </p:nvSpPr>
        <p:spPr>
          <a:xfrm>
            <a:off x="432061" y="246560"/>
            <a:ext cx="8118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二、法兰克王国</a:t>
            </a:r>
          </a:p>
        </p:txBody>
      </p:sp>
      <p:sp>
        <p:nvSpPr>
          <p:cNvPr id="18" name="文本框 25"/>
          <p:cNvSpPr txBox="1"/>
          <p:nvPr/>
        </p:nvSpPr>
        <p:spPr>
          <a:xfrm>
            <a:off x="2454442" y="5536293"/>
            <a:ext cx="6706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4A78CA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思考：法兰克作为蛮族王国怎样保障其在西欧的政权稳定？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05" y="5206198"/>
            <a:ext cx="1266074" cy="1635760"/>
          </a:xfrm>
          <a:prstGeom prst="rect">
            <a:avLst/>
          </a:prstGeom>
        </p:spPr>
      </p:pic>
      <p:pic>
        <p:nvPicPr>
          <p:cNvPr id="19" name="内容占位符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36" r="19390"/>
          <a:stretch>
            <a:fillRect/>
          </a:stretch>
        </p:blipFill>
        <p:spPr>
          <a:xfrm>
            <a:off x="5521153" y="1069003"/>
            <a:ext cx="3836514" cy="3870077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9413308" y="522037"/>
            <a:ext cx="3417501" cy="6464299"/>
            <a:chOff x="9413308" y="393701"/>
            <a:chExt cx="3417501" cy="6464299"/>
          </a:xfrm>
        </p:grpSpPr>
        <p:sp>
          <p:nvSpPr>
            <p:cNvPr id="13" name="矩形 12"/>
            <p:cNvSpPr/>
            <p:nvPr/>
          </p:nvSpPr>
          <p:spPr>
            <a:xfrm>
              <a:off x="9502140" y="393701"/>
              <a:ext cx="2689860" cy="6464299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>
              <a:off x="10607353" y="450474"/>
              <a:ext cx="0" cy="6407526"/>
            </a:xfrm>
            <a:prstGeom prst="line">
              <a:avLst/>
            </a:prstGeom>
            <a:ln w="762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21"/>
            <p:cNvSpPr txBox="1"/>
            <p:nvPr/>
          </p:nvSpPr>
          <p:spPr>
            <a:xfrm>
              <a:off x="9413308" y="1822708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476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16" name="文本框 22"/>
            <p:cNvSpPr txBox="1"/>
            <p:nvPr/>
          </p:nvSpPr>
          <p:spPr>
            <a:xfrm>
              <a:off x="10801215" y="1677304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西罗马帝国灭亡</a:t>
              </a:r>
            </a:p>
          </p:txBody>
        </p:sp>
        <p:sp>
          <p:nvSpPr>
            <p:cNvPr id="20" name="文本框 21"/>
            <p:cNvSpPr txBox="1"/>
            <p:nvPr/>
          </p:nvSpPr>
          <p:spPr>
            <a:xfrm>
              <a:off x="9413308" y="1163693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392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1" name="文本框 22"/>
            <p:cNvSpPr txBox="1"/>
            <p:nvPr/>
          </p:nvSpPr>
          <p:spPr>
            <a:xfrm>
              <a:off x="10785173" y="1040583"/>
              <a:ext cx="2045636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基督教成为</a:t>
              </a:r>
              <a:endParaRPr lang="en-US" altLang="zh-CN" b="1">
                <a:latin typeface="仿宋" panose="02010609060101010101" charset="-122"/>
                <a:ea typeface="仿宋" panose="02010609060101010101" charset="-122"/>
              </a:endParaRPr>
            </a:p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罗马国教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9413308" y="2453493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481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0785173" y="2273922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克洛维建立法兰克王国</a:t>
              </a:r>
            </a:p>
          </p:txBody>
        </p:sp>
        <p:sp>
          <p:nvSpPr>
            <p:cNvPr id="36" name="文本框 21"/>
            <p:cNvSpPr txBox="1"/>
            <p:nvPr/>
          </p:nvSpPr>
          <p:spPr>
            <a:xfrm>
              <a:off x="9413308" y="570737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世纪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37" name="文本框 22"/>
            <p:cNvSpPr txBox="1"/>
            <p:nvPr/>
          </p:nvSpPr>
          <p:spPr>
            <a:xfrm>
              <a:off x="10767462" y="452406"/>
              <a:ext cx="1147546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耶稣创立基督教</a:t>
              </a:r>
            </a:p>
          </p:txBody>
        </p:sp>
        <p:sp>
          <p:nvSpPr>
            <p:cNvPr id="38" name="椭圆 37"/>
            <p:cNvSpPr/>
            <p:nvPr>
              <p:custDataLst>
                <p:tags r:id="rId5"/>
              </p:custDataLst>
            </p:nvPr>
          </p:nvSpPr>
          <p:spPr>
            <a:xfrm>
              <a:off x="10434087" y="644774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39" name="椭圆 38"/>
            <p:cNvSpPr/>
            <p:nvPr>
              <p:custDataLst>
                <p:tags r:id="rId6"/>
              </p:custDataLst>
            </p:nvPr>
          </p:nvSpPr>
          <p:spPr>
            <a:xfrm>
              <a:off x="10458682" y="1229445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0" name="椭圆 39"/>
            <p:cNvSpPr/>
            <p:nvPr>
              <p:custDataLst>
                <p:tags r:id="rId7"/>
              </p:custDataLst>
            </p:nvPr>
          </p:nvSpPr>
          <p:spPr>
            <a:xfrm>
              <a:off x="10476779" y="1866166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1" name="椭圆 40"/>
            <p:cNvSpPr/>
            <p:nvPr>
              <p:custDataLst>
                <p:tags r:id="rId8"/>
              </p:custDataLst>
            </p:nvPr>
          </p:nvSpPr>
          <p:spPr>
            <a:xfrm>
              <a:off x="10484801" y="2531910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</p:grp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7"/>
          <p:cNvSpPr txBox="1"/>
          <p:nvPr/>
        </p:nvSpPr>
        <p:spPr>
          <a:xfrm>
            <a:off x="432061" y="246560"/>
            <a:ext cx="8118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二、法兰克王国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478459" y="1146160"/>
            <a:ext cx="5623764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496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年，克洛维皈依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基督教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，承认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罗马教会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在欧洲的重要地位。受其影响，整个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法兰克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王国都信仰了基督教。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pic>
        <p:nvPicPr>
          <p:cNvPr id="11266" name="Picture 2" descr="https://timgsa.baidu.com/timg?image&amp;quality=80&amp;size=b9999_10000&amp;sec=1595244546899&amp;di=767d6d00809922bb8524f2b4c22fbacd&amp;imgtype=0&amp;src=http%3A%2F%2Fimgsrc.baidu.com%2Fforum%2Fw%3D580%2Fsign%3D789bb16bbf315c6043956be7bdb0cbe6%2F066cb31f3a292df5789bb16bbf315c6035a873f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02222" y="1168920"/>
            <a:ext cx="3390524" cy="4647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05" y="5206198"/>
            <a:ext cx="1266074" cy="1635760"/>
          </a:xfrm>
          <a:prstGeom prst="rect">
            <a:avLst/>
          </a:prstGeom>
        </p:spPr>
      </p:pic>
      <p:sp>
        <p:nvSpPr>
          <p:cNvPr id="14" name="文本框 11"/>
          <p:cNvSpPr txBox="1"/>
          <p:nvPr/>
        </p:nvSpPr>
        <p:spPr>
          <a:xfrm>
            <a:off x="398249" y="2962042"/>
            <a:ext cx="5607722" cy="28623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传说克洛维征讨阿勒曼尼人时屡战屡败，遂向上帝祈祷，最终获胜。克洛维遂于战后率领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</a:rPr>
              <a:t>3000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名法兰克战士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皈依基督教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。克洛维皈依可以视为法兰克王国及中世纪欧洲形成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教俗二元体制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的起点。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9413308" y="522037"/>
            <a:ext cx="3417501" cy="6464299"/>
            <a:chOff x="9413308" y="393701"/>
            <a:chExt cx="3417501" cy="6464299"/>
          </a:xfrm>
        </p:grpSpPr>
        <p:sp>
          <p:nvSpPr>
            <p:cNvPr id="15" name="矩形 14"/>
            <p:cNvSpPr/>
            <p:nvPr/>
          </p:nvSpPr>
          <p:spPr>
            <a:xfrm>
              <a:off x="9502140" y="393701"/>
              <a:ext cx="2689860" cy="6464299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6" name="直接连接符 15"/>
            <p:cNvCxnSpPr/>
            <p:nvPr/>
          </p:nvCxnSpPr>
          <p:spPr>
            <a:xfrm flipH="1">
              <a:off x="10607353" y="450474"/>
              <a:ext cx="0" cy="6407526"/>
            </a:xfrm>
            <a:prstGeom prst="line">
              <a:avLst/>
            </a:prstGeom>
            <a:ln w="762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21"/>
            <p:cNvSpPr txBox="1"/>
            <p:nvPr/>
          </p:nvSpPr>
          <p:spPr>
            <a:xfrm>
              <a:off x="9413308" y="1822708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476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19" name="文本框 22"/>
            <p:cNvSpPr txBox="1"/>
            <p:nvPr/>
          </p:nvSpPr>
          <p:spPr>
            <a:xfrm>
              <a:off x="10801215" y="1677304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西罗马帝国灭亡</a:t>
              </a:r>
            </a:p>
          </p:txBody>
        </p:sp>
        <p:sp>
          <p:nvSpPr>
            <p:cNvPr id="20" name="文本框 21"/>
            <p:cNvSpPr txBox="1"/>
            <p:nvPr/>
          </p:nvSpPr>
          <p:spPr>
            <a:xfrm>
              <a:off x="9413308" y="1163693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392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1" name="文本框 22"/>
            <p:cNvSpPr txBox="1"/>
            <p:nvPr/>
          </p:nvSpPr>
          <p:spPr>
            <a:xfrm>
              <a:off x="10785173" y="1040583"/>
              <a:ext cx="2045636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基督教成为</a:t>
              </a:r>
              <a:endParaRPr lang="en-US" altLang="zh-CN" b="1">
                <a:latin typeface="仿宋" panose="02010609060101010101" charset="-122"/>
                <a:ea typeface="仿宋" panose="02010609060101010101" charset="-122"/>
              </a:endParaRPr>
            </a:p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罗马国教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9413308" y="2453493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481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0785173" y="2273922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克洛维建立法兰克王国</a:t>
              </a:r>
            </a:p>
          </p:txBody>
        </p:sp>
        <p:sp>
          <p:nvSpPr>
            <p:cNvPr id="24" name="文本框 21"/>
            <p:cNvSpPr txBox="1"/>
            <p:nvPr/>
          </p:nvSpPr>
          <p:spPr>
            <a:xfrm>
              <a:off x="9437774" y="3081280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496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5" name="文本框 22"/>
            <p:cNvSpPr txBox="1"/>
            <p:nvPr/>
          </p:nvSpPr>
          <p:spPr>
            <a:xfrm>
              <a:off x="10801215" y="2953522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克洛维皈依基督教</a:t>
              </a:r>
            </a:p>
          </p:txBody>
        </p:sp>
        <p:sp>
          <p:nvSpPr>
            <p:cNvPr id="36" name="文本框 21"/>
            <p:cNvSpPr txBox="1"/>
            <p:nvPr/>
          </p:nvSpPr>
          <p:spPr>
            <a:xfrm>
              <a:off x="9413308" y="570737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世纪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37" name="文本框 22"/>
            <p:cNvSpPr txBox="1"/>
            <p:nvPr/>
          </p:nvSpPr>
          <p:spPr>
            <a:xfrm>
              <a:off x="10767462" y="452406"/>
              <a:ext cx="1147546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耶稣创立基督教</a:t>
              </a:r>
            </a:p>
          </p:txBody>
        </p:sp>
        <p:sp>
          <p:nvSpPr>
            <p:cNvPr id="38" name="椭圆 37"/>
            <p:cNvSpPr/>
            <p:nvPr>
              <p:custDataLst>
                <p:tags r:id="rId5"/>
              </p:custDataLst>
            </p:nvPr>
          </p:nvSpPr>
          <p:spPr>
            <a:xfrm>
              <a:off x="10434087" y="644774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39" name="椭圆 38"/>
            <p:cNvSpPr/>
            <p:nvPr>
              <p:custDataLst>
                <p:tags r:id="rId6"/>
              </p:custDataLst>
            </p:nvPr>
          </p:nvSpPr>
          <p:spPr>
            <a:xfrm>
              <a:off x="10458682" y="1229445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0" name="椭圆 39"/>
            <p:cNvSpPr/>
            <p:nvPr>
              <p:custDataLst>
                <p:tags r:id="rId7"/>
              </p:custDataLst>
            </p:nvPr>
          </p:nvSpPr>
          <p:spPr>
            <a:xfrm>
              <a:off x="10476779" y="1866166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1" name="椭圆 40"/>
            <p:cNvSpPr/>
            <p:nvPr>
              <p:custDataLst>
                <p:tags r:id="rId8"/>
              </p:custDataLst>
            </p:nvPr>
          </p:nvSpPr>
          <p:spPr>
            <a:xfrm>
              <a:off x="10484801" y="2531910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2" name="椭圆 41"/>
            <p:cNvSpPr/>
            <p:nvPr>
              <p:custDataLst>
                <p:tags r:id="rId9"/>
              </p:custDataLst>
            </p:nvPr>
          </p:nvSpPr>
          <p:spPr>
            <a:xfrm>
              <a:off x="10485434" y="3149135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</p:grp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7"/>
          <p:cNvSpPr txBox="1"/>
          <p:nvPr/>
        </p:nvSpPr>
        <p:spPr>
          <a:xfrm>
            <a:off x="432061" y="246560"/>
            <a:ext cx="8118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二、法兰克王国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542628" y="1060190"/>
            <a:ext cx="6706675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克洛维保留了原来罗马大地主的土地，把原属罗马国有的土地和无主土地赐给教会和部下，从而取得了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罗马教会、信基督教的高卢罗马人和部下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的广泛支持。 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pic>
        <p:nvPicPr>
          <p:cNvPr id="16" name="Picture 2" descr="https://timgsa.baidu.com/timg?image&amp;quality=80&amp;size=b9999_10000&amp;sec=1595243910837&amp;di=a212134cae182a3d041f1b2f903be316&amp;imgtype=0&amp;src=http%3A%2F%2F5b0988e595225.cdn.sohucs.com%2Fimages%2F20180519%2Ff2474d3a06a04d85af53864ad60e4b59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65751" y="831335"/>
            <a:ext cx="3529263" cy="557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05" y="5206198"/>
            <a:ext cx="1266074" cy="1635760"/>
          </a:xfrm>
          <a:prstGeom prst="rect">
            <a:avLst/>
          </a:prstGeom>
        </p:spPr>
      </p:pic>
      <p:sp>
        <p:nvSpPr>
          <p:cNvPr id="14" name="文本框 11"/>
          <p:cNvSpPr txBox="1"/>
          <p:nvPr/>
        </p:nvSpPr>
        <p:spPr>
          <a:xfrm>
            <a:off x="494500" y="3090379"/>
            <a:ext cx="6754803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法兰克人新地主和罗马地主共同组成了法兰克王国的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封建主阶级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，并且在政治上紧密联合，稳固了法兰克王国的基本盘。新型的法兰克王国逐步发展成为第一个成功的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日耳曼</a:t>
            </a:r>
            <a:r>
              <a:rPr lang="en-US" altLang="zh-CN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—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罗马国家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。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7"/>
          <p:cNvSpPr txBox="1"/>
          <p:nvPr/>
        </p:nvSpPr>
        <p:spPr>
          <a:xfrm>
            <a:off x="432061" y="246560"/>
            <a:ext cx="8118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二、法兰克王国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542628" y="1060190"/>
            <a:ext cx="5777961" cy="224676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克洛维统治时期，法兰克王国不断扩张。到他去世时，法兰克王国的版图已经延伸至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高卢南部地区以及菜茵河以东至多瑙河之间的大部分地区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，实力强大。</a:t>
            </a:r>
          </a:p>
        </p:txBody>
      </p:sp>
      <p:pic>
        <p:nvPicPr>
          <p:cNvPr id="12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9"/>
          <a:stretch>
            <a:fillRect/>
          </a:stretch>
        </p:blipFill>
        <p:spPr bwMode="auto">
          <a:xfrm>
            <a:off x="6168949" y="778224"/>
            <a:ext cx="5535040" cy="5208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文本框 25"/>
          <p:cNvSpPr txBox="1"/>
          <p:nvPr/>
        </p:nvSpPr>
        <p:spPr>
          <a:xfrm>
            <a:off x="2229853" y="5987008"/>
            <a:ext cx="9302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4A78CA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思考：领土扩张的过程当中应怎样分配以保障国家稳定？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05" y="5206198"/>
            <a:ext cx="1266074" cy="1635760"/>
          </a:xfrm>
          <a:prstGeom prst="rect">
            <a:avLst/>
          </a:prstGeom>
        </p:spPr>
      </p:pic>
      <p:sp>
        <p:nvSpPr>
          <p:cNvPr id="14" name="文本框 11"/>
          <p:cNvSpPr txBox="1"/>
          <p:nvPr/>
        </p:nvSpPr>
        <p:spPr>
          <a:xfrm>
            <a:off x="662942" y="3492502"/>
            <a:ext cx="5312742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克洛维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继续他的扩张战争，法兰克的版图不断扩大。东罗马帝国皇帝授予他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“荣誉执政官”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称号。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7"/>
          <p:cNvSpPr txBox="1"/>
          <p:nvPr/>
        </p:nvSpPr>
        <p:spPr>
          <a:xfrm>
            <a:off x="432061" y="246560"/>
            <a:ext cx="8118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三、封君与封臣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404185" y="1108316"/>
            <a:ext cx="5771063" cy="224676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8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世纪前期，法兰克王国对土地分封形式进行改革，建立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封君封臣制度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。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11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世纪，这种以土地的封赐为纽带而形成的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封建制度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Feudalism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）在西欧已经普遍存在。</a:t>
            </a:r>
          </a:p>
        </p:txBody>
      </p:sp>
      <p:sp>
        <p:nvSpPr>
          <p:cNvPr id="15" name="矩形 14"/>
          <p:cNvSpPr/>
          <p:nvPr/>
        </p:nvSpPr>
        <p:spPr>
          <a:xfrm>
            <a:off x="5931930" y="5314985"/>
            <a:ext cx="35702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/>
              <a:t>缔结封君封臣关系的仪式</a:t>
            </a:r>
          </a:p>
        </p:txBody>
      </p:sp>
      <p:pic>
        <p:nvPicPr>
          <p:cNvPr id="16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4" r="3374"/>
          <a:stretch>
            <a:fillRect/>
          </a:stretch>
        </p:blipFill>
        <p:spPr bwMode="auto">
          <a:xfrm>
            <a:off x="6271684" y="1169430"/>
            <a:ext cx="3173708" cy="402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3" y="4989652"/>
            <a:ext cx="1406065" cy="1836537"/>
          </a:xfrm>
          <a:prstGeom prst="rect">
            <a:avLst/>
          </a:prstGeom>
        </p:spPr>
      </p:pic>
      <p:sp>
        <p:nvSpPr>
          <p:cNvPr id="14" name="文本框 11"/>
          <p:cNvSpPr txBox="1"/>
          <p:nvPr/>
        </p:nvSpPr>
        <p:spPr>
          <a:xfrm>
            <a:off x="348037" y="3484813"/>
            <a:ext cx="5883360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封君封臣制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最早来源于日耳曼传统的亲兵制、扈从制传统以及罗马土地法的“护院”制度传统，都具有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人身依附关系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。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9413308" y="522037"/>
            <a:ext cx="3417501" cy="6464299"/>
            <a:chOff x="9413308" y="393701"/>
            <a:chExt cx="3417501" cy="6464299"/>
          </a:xfrm>
        </p:grpSpPr>
        <p:sp>
          <p:nvSpPr>
            <p:cNvPr id="19" name="矩形 18"/>
            <p:cNvSpPr/>
            <p:nvPr/>
          </p:nvSpPr>
          <p:spPr>
            <a:xfrm>
              <a:off x="9502140" y="393701"/>
              <a:ext cx="2689860" cy="6464299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0" name="直接连接符 19"/>
            <p:cNvCxnSpPr/>
            <p:nvPr/>
          </p:nvCxnSpPr>
          <p:spPr>
            <a:xfrm flipH="1">
              <a:off x="10607353" y="450474"/>
              <a:ext cx="0" cy="6407526"/>
            </a:xfrm>
            <a:prstGeom prst="line">
              <a:avLst/>
            </a:prstGeom>
            <a:ln w="762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1"/>
            <p:cNvSpPr txBox="1"/>
            <p:nvPr/>
          </p:nvSpPr>
          <p:spPr>
            <a:xfrm>
              <a:off x="9413308" y="1822708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476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2" name="文本框 22"/>
            <p:cNvSpPr txBox="1"/>
            <p:nvPr/>
          </p:nvSpPr>
          <p:spPr>
            <a:xfrm>
              <a:off x="10801215" y="1677304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西罗马帝国灭亡</a:t>
              </a:r>
            </a:p>
          </p:txBody>
        </p:sp>
        <p:sp>
          <p:nvSpPr>
            <p:cNvPr id="23" name="文本框 21"/>
            <p:cNvSpPr txBox="1"/>
            <p:nvPr/>
          </p:nvSpPr>
          <p:spPr>
            <a:xfrm>
              <a:off x="9413308" y="1163693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392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4" name="文本框 22"/>
            <p:cNvSpPr txBox="1"/>
            <p:nvPr/>
          </p:nvSpPr>
          <p:spPr>
            <a:xfrm>
              <a:off x="10785173" y="1040583"/>
              <a:ext cx="2045636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基督教成为</a:t>
              </a:r>
              <a:endParaRPr lang="en-US" altLang="zh-CN" b="1">
                <a:latin typeface="仿宋" panose="02010609060101010101" charset="-122"/>
                <a:ea typeface="仿宋" panose="02010609060101010101" charset="-122"/>
              </a:endParaRPr>
            </a:p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罗马国教</a:t>
              </a:r>
            </a:p>
          </p:txBody>
        </p:sp>
        <p:sp>
          <p:nvSpPr>
            <p:cNvPr id="25" name="文本框 21"/>
            <p:cNvSpPr txBox="1"/>
            <p:nvPr/>
          </p:nvSpPr>
          <p:spPr>
            <a:xfrm>
              <a:off x="9413308" y="2453493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481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6" name="文本框 22"/>
            <p:cNvSpPr txBox="1"/>
            <p:nvPr/>
          </p:nvSpPr>
          <p:spPr>
            <a:xfrm>
              <a:off x="10785173" y="2273922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克洛维建立法兰克王国</a:t>
              </a:r>
            </a:p>
          </p:txBody>
        </p:sp>
        <p:sp>
          <p:nvSpPr>
            <p:cNvPr id="27" name="文本框 21"/>
            <p:cNvSpPr txBox="1"/>
            <p:nvPr/>
          </p:nvSpPr>
          <p:spPr>
            <a:xfrm>
              <a:off x="9437774" y="3081280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496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8" name="文本框 22"/>
            <p:cNvSpPr txBox="1"/>
            <p:nvPr/>
          </p:nvSpPr>
          <p:spPr>
            <a:xfrm>
              <a:off x="10801215" y="2953522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克洛维皈依基督教</a:t>
              </a:r>
            </a:p>
          </p:txBody>
        </p:sp>
        <p:sp>
          <p:nvSpPr>
            <p:cNvPr id="29" name="文本框 21"/>
            <p:cNvSpPr txBox="1"/>
            <p:nvPr/>
          </p:nvSpPr>
          <p:spPr>
            <a:xfrm>
              <a:off x="9413308" y="3574655"/>
              <a:ext cx="1024890" cy="70788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8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世纪前期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30" name="文本框 22"/>
            <p:cNvSpPr txBox="1"/>
            <p:nvPr/>
          </p:nvSpPr>
          <p:spPr>
            <a:xfrm>
              <a:off x="10785173" y="3656317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封君封臣制建立</a:t>
              </a:r>
            </a:p>
          </p:txBody>
        </p:sp>
        <p:sp>
          <p:nvSpPr>
            <p:cNvPr id="31" name="文本框 21"/>
            <p:cNvSpPr txBox="1"/>
            <p:nvPr/>
          </p:nvSpPr>
          <p:spPr>
            <a:xfrm>
              <a:off x="9413308" y="6171292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11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世纪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32" name="文本框 22"/>
            <p:cNvSpPr txBox="1"/>
            <p:nvPr/>
          </p:nvSpPr>
          <p:spPr>
            <a:xfrm>
              <a:off x="10756967" y="5982314"/>
              <a:ext cx="1393124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封建制度在欧洲普及</a:t>
              </a:r>
            </a:p>
          </p:txBody>
        </p:sp>
        <p:sp>
          <p:nvSpPr>
            <p:cNvPr id="39" name="文本框 21"/>
            <p:cNvSpPr txBox="1"/>
            <p:nvPr/>
          </p:nvSpPr>
          <p:spPr>
            <a:xfrm>
              <a:off x="9413308" y="570737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世纪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40" name="文本框 22"/>
            <p:cNvSpPr txBox="1"/>
            <p:nvPr/>
          </p:nvSpPr>
          <p:spPr>
            <a:xfrm>
              <a:off x="10767462" y="452406"/>
              <a:ext cx="1147546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耶稣创立基督教</a:t>
              </a:r>
            </a:p>
          </p:txBody>
        </p:sp>
        <p:sp>
          <p:nvSpPr>
            <p:cNvPr id="41" name="椭圆 40"/>
            <p:cNvSpPr/>
            <p:nvPr>
              <p:custDataLst>
                <p:tags r:id="rId5"/>
              </p:custDataLst>
            </p:nvPr>
          </p:nvSpPr>
          <p:spPr>
            <a:xfrm>
              <a:off x="10434087" y="644774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2" name="椭圆 41"/>
            <p:cNvSpPr/>
            <p:nvPr>
              <p:custDataLst>
                <p:tags r:id="rId6"/>
              </p:custDataLst>
            </p:nvPr>
          </p:nvSpPr>
          <p:spPr>
            <a:xfrm>
              <a:off x="10458682" y="1229445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3" name="椭圆 42"/>
            <p:cNvSpPr/>
            <p:nvPr>
              <p:custDataLst>
                <p:tags r:id="rId7"/>
              </p:custDataLst>
            </p:nvPr>
          </p:nvSpPr>
          <p:spPr>
            <a:xfrm>
              <a:off x="10476779" y="1866166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4" name="椭圆 43"/>
            <p:cNvSpPr/>
            <p:nvPr>
              <p:custDataLst>
                <p:tags r:id="rId8"/>
              </p:custDataLst>
            </p:nvPr>
          </p:nvSpPr>
          <p:spPr>
            <a:xfrm>
              <a:off x="10484801" y="2531910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5" name="椭圆 44"/>
            <p:cNvSpPr/>
            <p:nvPr>
              <p:custDataLst>
                <p:tags r:id="rId9"/>
              </p:custDataLst>
            </p:nvPr>
          </p:nvSpPr>
          <p:spPr>
            <a:xfrm>
              <a:off x="10485434" y="3149135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6" name="椭圆 45"/>
            <p:cNvSpPr/>
            <p:nvPr>
              <p:custDataLst>
                <p:tags r:id="rId10"/>
              </p:custDataLst>
            </p:nvPr>
          </p:nvSpPr>
          <p:spPr>
            <a:xfrm>
              <a:off x="10485434" y="3744130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50" name="椭圆 49"/>
            <p:cNvSpPr/>
            <p:nvPr>
              <p:custDataLst>
                <p:tags r:id="rId11"/>
              </p:custDataLst>
            </p:nvPr>
          </p:nvSpPr>
          <p:spPr>
            <a:xfrm>
              <a:off x="10505053" y="6203260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</p:grp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7"/>
          <p:cNvSpPr txBox="1"/>
          <p:nvPr/>
        </p:nvSpPr>
        <p:spPr>
          <a:xfrm>
            <a:off x="432061" y="246560"/>
            <a:ext cx="8118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三、封君与封臣</a:t>
            </a:r>
          </a:p>
        </p:txBody>
      </p:sp>
      <p:sp>
        <p:nvSpPr>
          <p:cNvPr id="14" name="文本框 11"/>
          <p:cNvSpPr txBox="1"/>
          <p:nvPr/>
        </p:nvSpPr>
        <p:spPr>
          <a:xfrm>
            <a:off x="432061" y="828738"/>
            <a:ext cx="6450002" cy="590804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“致高贵的主人某：我，某某，因衣食无着，虔敬地请求您，希望您能同意我把自己交给您，委身于您的保护之下，为此，我将按下列条件行事：我只要活着就将一直为您提供服务和效忠；按照我为您服务的程度和好坏，您要为我提供衣食的支持。我无权解除来自您的控制和保护。</a:t>
            </a:r>
            <a:r>
              <a:rPr lang="en-US" altLang="zh-CN" sz="2800" b="1">
                <a:latin typeface="仿宋" panose="02010609060101010101" charset="-122"/>
                <a:ea typeface="仿宋" panose="02010609060101010101" charset="-122"/>
              </a:rPr>
              <a:t>……”</a:t>
            </a:r>
          </a:p>
          <a:p>
            <a:pPr algn="r">
              <a:lnSpc>
                <a:spcPct val="150000"/>
              </a:lnSpc>
            </a:pPr>
            <a:r>
              <a:rPr lang="en-US" altLang="zh-CN" sz="2800" b="1">
                <a:latin typeface="仿宋" panose="02010609060101010101" charset="-122"/>
                <a:ea typeface="仿宋" panose="02010609060101010101" charset="-122"/>
              </a:rPr>
              <a:t>——8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世纪时关于“委身”的记载</a:t>
            </a:r>
          </a:p>
        </p:txBody>
      </p:sp>
      <p:pic>
        <p:nvPicPr>
          <p:cNvPr id="23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05913" y="1108773"/>
            <a:ext cx="4440655" cy="4931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7"/>
          <p:cNvSpPr txBox="1"/>
          <p:nvPr/>
        </p:nvSpPr>
        <p:spPr>
          <a:xfrm>
            <a:off x="432061" y="246560"/>
            <a:ext cx="8118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三、封君与封臣</a:t>
            </a:r>
          </a:p>
        </p:txBody>
      </p:sp>
      <p:sp>
        <p:nvSpPr>
          <p:cNvPr id="11" name="文本框 9"/>
          <p:cNvSpPr txBox="1"/>
          <p:nvPr/>
        </p:nvSpPr>
        <p:spPr>
          <a:xfrm>
            <a:off x="795188" y="1009576"/>
            <a:ext cx="10116003" cy="9541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封君（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Lord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）：赏赐封地（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Fief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），保障封臣荣誉、人身和财产安全，提供保护。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795187" y="2009456"/>
            <a:ext cx="10116003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封臣（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Vassal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）：效忠于封君，无偿服兵役、提供金钱。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309885" y="2698514"/>
            <a:ext cx="7706986" cy="3832811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3" name="文本框 25"/>
          <p:cNvSpPr txBox="1"/>
          <p:nvPr/>
        </p:nvSpPr>
        <p:spPr>
          <a:xfrm>
            <a:off x="9369798" y="3419669"/>
            <a:ext cx="206822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4A78CA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思考：西欧中世纪封君封臣制与中国西周分封制有何异同？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3" y="4989652"/>
            <a:ext cx="1406065" cy="183653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6" name="图片 15" descr="1.png"/>
          <p:cNvPicPr>
            <a:picLocks noChangeAspect="1"/>
          </p:cNvPicPr>
          <p:nvPr/>
        </p:nvPicPr>
        <p:blipFill>
          <a:blip r:embed="rId3"/>
          <a:srcRect t="7009" r="2256"/>
          <a:stretch>
            <a:fillRect/>
          </a:stretch>
        </p:blipFill>
        <p:spPr>
          <a:xfrm>
            <a:off x="6102222" y="618347"/>
            <a:ext cx="5517179" cy="376092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7"/>
          <p:cNvSpPr txBox="1"/>
          <p:nvPr/>
        </p:nvSpPr>
        <p:spPr>
          <a:xfrm>
            <a:off x="432061" y="246560"/>
            <a:ext cx="8118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三、封君与封臣</a:t>
            </a:r>
          </a:p>
        </p:txBody>
      </p:sp>
      <p:sp>
        <p:nvSpPr>
          <p:cNvPr id="20" name="矩形 19"/>
          <p:cNvSpPr/>
          <p:nvPr/>
        </p:nvSpPr>
        <p:spPr>
          <a:xfrm>
            <a:off x="7229596" y="4439735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/>
              <a:t>中世纪西欧封君封臣制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82662" y="1147733"/>
            <a:ext cx="53751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封臣即附庸只承认自己直接受封的领主为封主，而对自己封主的封主却没有臣属关系。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53417" y="4991407"/>
            <a:ext cx="6188075" cy="1573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文本框 11"/>
          <p:cNvSpPr txBox="1"/>
          <p:nvPr/>
        </p:nvSpPr>
        <p:spPr>
          <a:xfrm>
            <a:off x="589629" y="2580854"/>
            <a:ext cx="4960939" cy="396938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通过封君封臣制和农奴制，使</a:t>
            </a:r>
            <a:r>
              <a:rPr lang="zh-CN" altLang="en-US" sz="28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等级依附关系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在西欧中世纪社会自上而下无处不在，社会成为赤裸裸的不平等社会，</a:t>
            </a:r>
            <a:r>
              <a:rPr lang="zh-CN" altLang="en-US" sz="28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一个人从属于另一个人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是那个时代的重要特征。</a:t>
            </a: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42865" y="1107543"/>
            <a:ext cx="6000824" cy="9541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8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世纪，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查理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Charlemagne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）成为法兰克王国国王。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50" name="Picture 2" descr="C:\Users\Administrator\Desktop\timg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94" b="9455"/>
          <a:stretch>
            <a:fillRect/>
          </a:stretch>
        </p:blipFill>
        <p:spPr bwMode="auto">
          <a:xfrm>
            <a:off x="77118" y="5368852"/>
            <a:ext cx="1652337" cy="1342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文本框 7"/>
          <p:cNvSpPr txBox="1"/>
          <p:nvPr/>
        </p:nvSpPr>
        <p:spPr>
          <a:xfrm>
            <a:off x="432061" y="246560"/>
            <a:ext cx="8118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四、查理曼帝国</a:t>
            </a:r>
          </a:p>
        </p:txBody>
      </p:sp>
      <p:pic>
        <p:nvPicPr>
          <p:cNvPr id="20482" name="Picture 2" descr="https://timgsa.baidu.com/timg?image&amp;quality=80&amp;size=b9999_10000&amp;sec=1595249934893&amp;di=823ea62346bf90b9a21d05fd1cddc33c&amp;imgtype=0&amp;src=http%3A%2F%2Fimg.mp.itc.cn%2Fq_mini%2Cc_zoom%2Cw_640%2Fupload%2F20170201%2F3ba61951ad6e4b43a192967d676e78e6_th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43537" y="901093"/>
            <a:ext cx="4248921" cy="5532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文本框 11"/>
          <p:cNvSpPr txBox="1"/>
          <p:nvPr/>
        </p:nvSpPr>
        <p:spPr>
          <a:xfrm>
            <a:off x="654559" y="2125818"/>
            <a:ext cx="6177435" cy="34163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中世纪欧洲最伟大的君主之一，法兰克王国加洛林王朝国王，神圣罗马帝国奠基人，建立了囊括西欧大部分地区的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查理曼帝国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。他在行政、司法、军事制度及经济生产等方面都有杰出建树，并大力发展文化教育事业。被后世尊称为</a:t>
            </a:r>
            <a:r>
              <a:rPr lang="en-US" altLang="zh-CN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欧洲之父</a:t>
            </a:r>
            <a:r>
              <a:rPr lang="en-US" altLang="zh-CN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。</a:t>
            </a:r>
            <a:endParaRPr lang="en-US" altLang="zh-CN" sz="2400" b="1"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32061" y="1060145"/>
            <a:ext cx="4059052" cy="310854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800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年前后，法兰克王国的版图扩展到今天的意大利北部、西班牙北部和德国西部的广大地区，与原来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西罗马帝国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的欧洲部分基本相当，成为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当时西欧最大的王国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。</a:t>
            </a:r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50" name="Picture 2" descr="C:\Users\Administrator\Desktop\timg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94" b="9455"/>
          <a:stretch>
            <a:fillRect/>
          </a:stretch>
        </p:blipFill>
        <p:spPr bwMode="auto">
          <a:xfrm>
            <a:off x="77118" y="5368852"/>
            <a:ext cx="1652337" cy="1342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文本框 7"/>
          <p:cNvSpPr txBox="1"/>
          <p:nvPr/>
        </p:nvSpPr>
        <p:spPr>
          <a:xfrm>
            <a:off x="432061" y="246560"/>
            <a:ext cx="8118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四、查理曼帝国</a:t>
            </a:r>
          </a:p>
        </p:txBody>
      </p:sp>
      <p:pic>
        <p:nvPicPr>
          <p:cNvPr id="13" name="内容占位符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" r="38486"/>
          <a:stretch>
            <a:fillRect/>
          </a:stretch>
        </p:blipFill>
        <p:spPr>
          <a:xfrm>
            <a:off x="4568508" y="728699"/>
            <a:ext cx="4623617" cy="5027887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9413308" y="522037"/>
            <a:ext cx="3417501" cy="6464299"/>
            <a:chOff x="9413308" y="393701"/>
            <a:chExt cx="3417501" cy="6464299"/>
          </a:xfrm>
        </p:grpSpPr>
        <p:sp>
          <p:nvSpPr>
            <p:cNvPr id="14" name="矩形 13"/>
            <p:cNvSpPr/>
            <p:nvPr/>
          </p:nvSpPr>
          <p:spPr>
            <a:xfrm>
              <a:off x="9502140" y="393701"/>
              <a:ext cx="2689860" cy="6464299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5" name="直接连接符 14"/>
            <p:cNvCxnSpPr/>
            <p:nvPr/>
          </p:nvCxnSpPr>
          <p:spPr>
            <a:xfrm flipH="1">
              <a:off x="10607353" y="450474"/>
              <a:ext cx="0" cy="6407526"/>
            </a:xfrm>
            <a:prstGeom prst="line">
              <a:avLst/>
            </a:prstGeom>
            <a:ln w="762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21"/>
            <p:cNvSpPr txBox="1"/>
            <p:nvPr/>
          </p:nvSpPr>
          <p:spPr>
            <a:xfrm>
              <a:off x="9413308" y="1822708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476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18" name="文本框 22"/>
            <p:cNvSpPr txBox="1"/>
            <p:nvPr/>
          </p:nvSpPr>
          <p:spPr>
            <a:xfrm>
              <a:off x="10801215" y="1677304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西罗马帝国灭亡</a:t>
              </a:r>
            </a:p>
          </p:txBody>
        </p:sp>
        <p:sp>
          <p:nvSpPr>
            <p:cNvPr id="19" name="文本框 21"/>
            <p:cNvSpPr txBox="1"/>
            <p:nvPr/>
          </p:nvSpPr>
          <p:spPr>
            <a:xfrm>
              <a:off x="9413308" y="1163693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392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0" name="文本框 22"/>
            <p:cNvSpPr txBox="1"/>
            <p:nvPr/>
          </p:nvSpPr>
          <p:spPr>
            <a:xfrm>
              <a:off x="10785173" y="1040583"/>
              <a:ext cx="2045636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基督教成为</a:t>
              </a:r>
              <a:endParaRPr lang="en-US" altLang="zh-CN" b="1">
                <a:latin typeface="仿宋" panose="02010609060101010101" charset="-122"/>
                <a:ea typeface="仿宋" panose="02010609060101010101" charset="-122"/>
              </a:endParaRPr>
            </a:p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罗马国教</a:t>
              </a:r>
            </a:p>
          </p:txBody>
        </p:sp>
        <p:sp>
          <p:nvSpPr>
            <p:cNvPr id="21" name="文本框 21"/>
            <p:cNvSpPr txBox="1"/>
            <p:nvPr/>
          </p:nvSpPr>
          <p:spPr>
            <a:xfrm>
              <a:off x="9413308" y="2453493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481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2" name="文本框 22"/>
            <p:cNvSpPr txBox="1"/>
            <p:nvPr/>
          </p:nvSpPr>
          <p:spPr>
            <a:xfrm>
              <a:off x="10785173" y="2273922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克洛维建立法兰克王国</a:t>
              </a:r>
            </a:p>
          </p:txBody>
        </p:sp>
        <p:sp>
          <p:nvSpPr>
            <p:cNvPr id="23" name="文本框 21"/>
            <p:cNvSpPr txBox="1"/>
            <p:nvPr/>
          </p:nvSpPr>
          <p:spPr>
            <a:xfrm>
              <a:off x="9437774" y="3081280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496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4" name="文本框 22"/>
            <p:cNvSpPr txBox="1"/>
            <p:nvPr/>
          </p:nvSpPr>
          <p:spPr>
            <a:xfrm>
              <a:off x="10801215" y="2953522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克洛维皈依基督教</a:t>
              </a:r>
            </a:p>
          </p:txBody>
        </p:sp>
        <p:sp>
          <p:nvSpPr>
            <p:cNvPr id="25" name="文本框 21"/>
            <p:cNvSpPr txBox="1"/>
            <p:nvPr/>
          </p:nvSpPr>
          <p:spPr>
            <a:xfrm>
              <a:off x="9413308" y="3574655"/>
              <a:ext cx="1024890" cy="70788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8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世纪前期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6" name="文本框 22"/>
            <p:cNvSpPr txBox="1"/>
            <p:nvPr/>
          </p:nvSpPr>
          <p:spPr>
            <a:xfrm>
              <a:off x="10785173" y="3656317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封君封臣制建立</a:t>
              </a:r>
            </a:p>
          </p:txBody>
        </p:sp>
        <p:sp>
          <p:nvSpPr>
            <p:cNvPr id="27" name="文本框 21"/>
            <p:cNvSpPr txBox="1"/>
            <p:nvPr/>
          </p:nvSpPr>
          <p:spPr>
            <a:xfrm>
              <a:off x="9413308" y="6171292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11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世纪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8" name="文本框 22"/>
            <p:cNvSpPr txBox="1"/>
            <p:nvPr/>
          </p:nvSpPr>
          <p:spPr>
            <a:xfrm>
              <a:off x="10756967" y="5982314"/>
              <a:ext cx="1393124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封建制度在欧洲普及</a:t>
              </a:r>
            </a:p>
          </p:txBody>
        </p:sp>
        <p:sp>
          <p:nvSpPr>
            <p:cNvPr id="35" name="文本框 21"/>
            <p:cNvSpPr txBox="1"/>
            <p:nvPr/>
          </p:nvSpPr>
          <p:spPr>
            <a:xfrm>
              <a:off x="9413308" y="570737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世纪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36" name="文本框 22"/>
            <p:cNvSpPr txBox="1"/>
            <p:nvPr/>
          </p:nvSpPr>
          <p:spPr>
            <a:xfrm>
              <a:off x="10767462" y="452406"/>
              <a:ext cx="1147546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耶稣创立基督教</a:t>
              </a:r>
            </a:p>
          </p:txBody>
        </p:sp>
        <p:sp>
          <p:nvSpPr>
            <p:cNvPr id="37" name="椭圆 36"/>
            <p:cNvSpPr/>
            <p:nvPr>
              <p:custDataLst>
                <p:tags r:id="rId5"/>
              </p:custDataLst>
            </p:nvPr>
          </p:nvSpPr>
          <p:spPr>
            <a:xfrm>
              <a:off x="10434087" y="644774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38" name="椭圆 37"/>
            <p:cNvSpPr/>
            <p:nvPr>
              <p:custDataLst>
                <p:tags r:id="rId6"/>
              </p:custDataLst>
            </p:nvPr>
          </p:nvSpPr>
          <p:spPr>
            <a:xfrm>
              <a:off x="10458682" y="1229445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39" name="椭圆 38"/>
            <p:cNvSpPr/>
            <p:nvPr>
              <p:custDataLst>
                <p:tags r:id="rId7"/>
              </p:custDataLst>
            </p:nvPr>
          </p:nvSpPr>
          <p:spPr>
            <a:xfrm>
              <a:off x="10476779" y="1866166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0" name="椭圆 39"/>
            <p:cNvSpPr/>
            <p:nvPr>
              <p:custDataLst>
                <p:tags r:id="rId8"/>
              </p:custDataLst>
            </p:nvPr>
          </p:nvSpPr>
          <p:spPr>
            <a:xfrm>
              <a:off x="10484801" y="2531910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1" name="椭圆 40"/>
            <p:cNvSpPr/>
            <p:nvPr>
              <p:custDataLst>
                <p:tags r:id="rId9"/>
              </p:custDataLst>
            </p:nvPr>
          </p:nvSpPr>
          <p:spPr>
            <a:xfrm>
              <a:off x="10485434" y="3149135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2" name="椭圆 41"/>
            <p:cNvSpPr/>
            <p:nvPr>
              <p:custDataLst>
                <p:tags r:id="rId10"/>
              </p:custDataLst>
            </p:nvPr>
          </p:nvSpPr>
          <p:spPr>
            <a:xfrm>
              <a:off x="10485434" y="3744130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6" name="椭圆 45"/>
            <p:cNvSpPr/>
            <p:nvPr>
              <p:custDataLst>
                <p:tags r:id="rId11"/>
              </p:custDataLst>
            </p:nvPr>
          </p:nvSpPr>
          <p:spPr>
            <a:xfrm>
              <a:off x="10505053" y="6203260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</p:grp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50" name="Picture 2" descr="C:\Users\Administrator\Desktop\timg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94" b="9455"/>
          <a:stretch>
            <a:fillRect/>
          </a:stretch>
        </p:blipFill>
        <p:spPr bwMode="auto">
          <a:xfrm>
            <a:off x="77118" y="5368852"/>
            <a:ext cx="1652337" cy="1342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文本框 7"/>
          <p:cNvSpPr txBox="1"/>
          <p:nvPr/>
        </p:nvSpPr>
        <p:spPr>
          <a:xfrm>
            <a:off x="432061" y="246560"/>
            <a:ext cx="8118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四、查理曼帝国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095281" y="615567"/>
            <a:ext cx="7684169" cy="526224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latin typeface="仿宋" panose="02010609060101010101" charset="-122"/>
                <a:ea typeface="仿宋" panose="02010609060101010101" charset="-122"/>
              </a:rPr>
              <a:t>6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世纪，教会利用 </a:t>
            </a:r>
            <a:r>
              <a:rPr lang="en-US" altLang="zh-CN" sz="2800" b="1">
                <a:latin typeface="仿宋" panose="02010609060101010101" charset="-122"/>
                <a:ea typeface="仿宋" panose="02010609060101010101" charset="-122"/>
              </a:rPr>
              <a:t>《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圣经</a:t>
            </a:r>
            <a:r>
              <a:rPr lang="en-US" altLang="zh-CN" sz="2800" b="1">
                <a:latin typeface="仿宋" panose="02010609060101010101" charset="-122"/>
                <a:ea typeface="仿宋" panose="02010609060101010101" charset="-122"/>
              </a:rPr>
              <a:t>》 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中农牧产品的</a:t>
            </a:r>
            <a:r>
              <a:rPr lang="en-US" altLang="zh-CN" sz="2800" b="1">
                <a:latin typeface="仿宋" panose="02010609060101010101" charset="-122"/>
                <a:ea typeface="仿宋" panose="02010609060101010101" charset="-122"/>
              </a:rPr>
              <a:t>1/10“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属于上帝”的说法，开始向基督教信徒征收此税。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仿宋" panose="02010609060101010101" charset="-122"/>
                <a:ea typeface="仿宋" panose="02010609060101010101" charset="-122"/>
              </a:rPr>
              <a:t>779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年，法兰克国王查理大帝规定：缴纳什一税是每个法兰克王国居民对教会的义务</a:t>
            </a:r>
            <a:r>
              <a:rPr lang="en-US" altLang="zh-CN" sz="2800" b="1">
                <a:latin typeface="仿宋" panose="02010609060101010101" charset="-122"/>
                <a:ea typeface="仿宋" panose="02010609060101010101" charset="-122"/>
              </a:rPr>
              <a:t>……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（所征实物）分为大什一税 </a:t>
            </a:r>
            <a:r>
              <a:rPr lang="en-US" altLang="zh-CN" sz="2800" b="1">
                <a:latin typeface="仿宋" panose="02010609060101010101" charset="-122"/>
                <a:ea typeface="仿宋" panose="02010609060101010101" charset="-122"/>
              </a:rPr>
              <a:t>(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粮食</a:t>
            </a:r>
            <a:r>
              <a:rPr lang="en-US" altLang="zh-CN" sz="2800" b="1">
                <a:latin typeface="仿宋" panose="02010609060101010101" charset="-122"/>
                <a:ea typeface="仿宋" panose="02010609060101010101" charset="-122"/>
              </a:rPr>
              <a:t>)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、小什一税 </a:t>
            </a:r>
            <a:r>
              <a:rPr lang="en-US" altLang="zh-CN" sz="2800" b="1">
                <a:latin typeface="仿宋" panose="02010609060101010101" charset="-122"/>
                <a:ea typeface="仿宋" panose="02010609060101010101" charset="-122"/>
              </a:rPr>
              <a:t>(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蔬菜、水果</a:t>
            </a:r>
            <a:r>
              <a:rPr lang="en-US" altLang="zh-CN" sz="2800" b="1">
                <a:latin typeface="仿宋" panose="02010609060101010101" charset="-122"/>
                <a:ea typeface="仿宋" panose="02010609060101010101" charset="-122"/>
              </a:rPr>
              <a:t>)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、血什一税</a:t>
            </a:r>
            <a:r>
              <a:rPr lang="en-US" altLang="zh-CN" sz="2800" b="1">
                <a:latin typeface="仿宋" panose="02010609060101010101" charset="-122"/>
                <a:ea typeface="仿宋" panose="02010609060101010101" charset="-122"/>
              </a:rPr>
              <a:t>(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牲畜</a:t>
            </a:r>
            <a:r>
              <a:rPr lang="en-US" altLang="zh-CN" sz="2800" b="1">
                <a:latin typeface="仿宋" panose="02010609060101010101" charset="-122"/>
                <a:ea typeface="仿宋" panose="02010609060101010101" charset="-122"/>
              </a:rPr>
              <a:t>) 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等，纳税人收入的</a:t>
            </a:r>
            <a:r>
              <a:rPr lang="en-US" altLang="zh-CN" sz="2800" b="1">
                <a:latin typeface="仿宋" panose="02010609060101010101" charset="-122"/>
                <a:ea typeface="仿宋" panose="02010609060101010101" charset="-122"/>
              </a:rPr>
              <a:t>1/10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要贡献给教会，负担主要落在农民身上。</a:t>
            </a:r>
          </a:p>
        </p:txBody>
      </p:sp>
      <p:pic>
        <p:nvPicPr>
          <p:cNvPr id="24578" name="Picture 2" descr="https://timgsa.baidu.com/timg?image&amp;quality=80&amp;size=b9999_10000&amp;sec=1595250680702&amp;di=24e49196e7d804d469131434f37ff6c7&amp;imgtype=0&amp;src=http%3A%2F%2Fh.hiphotos.baidu.com%2Fbaike%2Fw%253D268%2Fsign%3D895a213628381f309e198aaf91004c67%2F21a4462309f790528f5754300cf3d7ca7bcbd57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2061" y="947713"/>
            <a:ext cx="3291877" cy="42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30835" y="3600450"/>
            <a:ext cx="11297920" cy="1383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查理继续实行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鼓励基督教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发展的政策，把王国划分为很多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教区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，命令每个教区的人民把每年收入的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1/10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贡献给教会称为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“什一税”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。教会因此变得富有起来，势力也越来越大。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32061" y="982742"/>
            <a:ext cx="4995224" cy="39703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800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年的圣诞节，教皇在罗马为查理举行了加冕礼，称查理为“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罗马人的皇帝”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。因此，查理被称为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“查理大帝”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Charles The Great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）或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“查理曼”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。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  <a:p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他统治时期的法兰克王国，史称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“查理曼帝国”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Charlemagne Empire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）。</a:t>
            </a:r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50" name="Picture 2" descr="C:\Users\Administrator\Desktop\timg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94" b="9455"/>
          <a:stretch>
            <a:fillRect/>
          </a:stretch>
        </p:blipFill>
        <p:spPr bwMode="auto">
          <a:xfrm>
            <a:off x="77118" y="5368852"/>
            <a:ext cx="1652337" cy="1342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文本框 7"/>
          <p:cNvSpPr txBox="1"/>
          <p:nvPr/>
        </p:nvSpPr>
        <p:spPr>
          <a:xfrm>
            <a:off x="432061" y="246560"/>
            <a:ext cx="8118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四、查理曼帝国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941096" y="5000153"/>
            <a:ext cx="7058526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继西罗马帝国之后，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“皇帝”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的尊号在西欧再次复活。教皇赋予皇帝以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神圣合法性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，皇帝则为教皇提供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政治和军事支持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。</a:t>
            </a:r>
          </a:p>
        </p:txBody>
      </p:sp>
      <p:pic>
        <p:nvPicPr>
          <p:cNvPr id="25602" name="Picture 2" descr="https://timgsa.baidu.com/timg?image&amp;quality=80&amp;size=b9999_10000&amp;sec=1595250877777&amp;di=554a611e4a6f5e5b1c7a90091fa296f4&amp;imgtype=0&amp;src=http%3A%2F%2Fpic3.zhimg.com%2Fv2-4311ba06a4fc5766e85d28a08244a2be_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6" t="199" r="18248" b="10293"/>
          <a:stretch>
            <a:fillRect/>
          </a:stretch>
        </p:blipFill>
        <p:spPr bwMode="auto">
          <a:xfrm>
            <a:off x="5363812" y="840241"/>
            <a:ext cx="3635810" cy="4005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组合 10"/>
          <p:cNvGrpSpPr/>
          <p:nvPr/>
        </p:nvGrpSpPr>
        <p:grpSpPr>
          <a:xfrm>
            <a:off x="9413308" y="522037"/>
            <a:ext cx="3417501" cy="6464299"/>
            <a:chOff x="9413308" y="393701"/>
            <a:chExt cx="3417501" cy="6464299"/>
          </a:xfrm>
        </p:grpSpPr>
        <p:sp>
          <p:nvSpPr>
            <p:cNvPr id="13" name="矩形 12"/>
            <p:cNvSpPr/>
            <p:nvPr/>
          </p:nvSpPr>
          <p:spPr>
            <a:xfrm>
              <a:off x="9502140" y="393701"/>
              <a:ext cx="2689860" cy="6464299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>
              <a:off x="10607353" y="450474"/>
              <a:ext cx="0" cy="6407526"/>
            </a:xfrm>
            <a:prstGeom prst="line">
              <a:avLst/>
            </a:prstGeom>
            <a:ln w="762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21"/>
            <p:cNvSpPr txBox="1"/>
            <p:nvPr/>
          </p:nvSpPr>
          <p:spPr>
            <a:xfrm>
              <a:off x="9413308" y="1822708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476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16" name="文本框 22"/>
            <p:cNvSpPr txBox="1"/>
            <p:nvPr/>
          </p:nvSpPr>
          <p:spPr>
            <a:xfrm>
              <a:off x="10801215" y="1677304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西罗马帝国灭亡</a:t>
              </a:r>
            </a:p>
          </p:txBody>
        </p:sp>
        <p:sp>
          <p:nvSpPr>
            <p:cNvPr id="18" name="文本框 21"/>
            <p:cNvSpPr txBox="1"/>
            <p:nvPr/>
          </p:nvSpPr>
          <p:spPr>
            <a:xfrm>
              <a:off x="9413308" y="1163693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392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19" name="文本框 22"/>
            <p:cNvSpPr txBox="1"/>
            <p:nvPr/>
          </p:nvSpPr>
          <p:spPr>
            <a:xfrm>
              <a:off x="10785173" y="1040583"/>
              <a:ext cx="2045636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基督教成为</a:t>
              </a:r>
              <a:endParaRPr lang="en-US" altLang="zh-CN" b="1">
                <a:latin typeface="仿宋" panose="02010609060101010101" charset="-122"/>
                <a:ea typeface="仿宋" panose="02010609060101010101" charset="-122"/>
              </a:endParaRPr>
            </a:p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罗马国教</a:t>
              </a:r>
            </a:p>
          </p:txBody>
        </p:sp>
        <p:sp>
          <p:nvSpPr>
            <p:cNvPr id="20" name="文本框 21"/>
            <p:cNvSpPr txBox="1"/>
            <p:nvPr/>
          </p:nvSpPr>
          <p:spPr>
            <a:xfrm>
              <a:off x="9413308" y="2453493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481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1" name="文本框 22"/>
            <p:cNvSpPr txBox="1"/>
            <p:nvPr/>
          </p:nvSpPr>
          <p:spPr>
            <a:xfrm>
              <a:off x="10785173" y="2273922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克洛维建立法兰克王国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9437774" y="3081280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496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0801215" y="2953522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克洛维皈依基督教</a:t>
              </a:r>
            </a:p>
          </p:txBody>
        </p:sp>
        <p:sp>
          <p:nvSpPr>
            <p:cNvPr id="24" name="文本框 21"/>
            <p:cNvSpPr txBox="1"/>
            <p:nvPr/>
          </p:nvSpPr>
          <p:spPr>
            <a:xfrm>
              <a:off x="9413308" y="3574655"/>
              <a:ext cx="1024890" cy="70788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8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世纪前期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5" name="文本框 22"/>
            <p:cNvSpPr txBox="1"/>
            <p:nvPr/>
          </p:nvSpPr>
          <p:spPr>
            <a:xfrm>
              <a:off x="10785173" y="3656317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封君封臣制建立</a:t>
              </a:r>
            </a:p>
          </p:txBody>
        </p:sp>
        <p:sp>
          <p:nvSpPr>
            <p:cNvPr id="26" name="文本框 21"/>
            <p:cNvSpPr txBox="1"/>
            <p:nvPr/>
          </p:nvSpPr>
          <p:spPr>
            <a:xfrm>
              <a:off x="9413308" y="6171292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11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世纪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7" name="文本框 22"/>
            <p:cNvSpPr txBox="1"/>
            <p:nvPr/>
          </p:nvSpPr>
          <p:spPr>
            <a:xfrm>
              <a:off x="10756967" y="5982314"/>
              <a:ext cx="1393124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封建制度在欧洲普及</a:t>
              </a:r>
            </a:p>
          </p:txBody>
        </p:sp>
        <p:sp>
          <p:nvSpPr>
            <p:cNvPr id="28" name="文本框 21"/>
            <p:cNvSpPr txBox="1"/>
            <p:nvPr/>
          </p:nvSpPr>
          <p:spPr>
            <a:xfrm>
              <a:off x="9413308" y="4408915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800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9" name="文本框 22"/>
            <p:cNvSpPr txBox="1"/>
            <p:nvPr/>
          </p:nvSpPr>
          <p:spPr>
            <a:xfrm>
              <a:off x="10756966" y="4340263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查理曼帝国建立</a:t>
              </a:r>
            </a:p>
          </p:txBody>
        </p:sp>
        <p:sp>
          <p:nvSpPr>
            <p:cNvPr id="34" name="文本框 21"/>
            <p:cNvSpPr txBox="1"/>
            <p:nvPr/>
          </p:nvSpPr>
          <p:spPr>
            <a:xfrm>
              <a:off x="9413308" y="570737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世纪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35" name="文本框 22"/>
            <p:cNvSpPr txBox="1"/>
            <p:nvPr/>
          </p:nvSpPr>
          <p:spPr>
            <a:xfrm>
              <a:off x="10767462" y="452406"/>
              <a:ext cx="1147546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耶稣创立基督教</a:t>
              </a:r>
            </a:p>
          </p:txBody>
        </p:sp>
        <p:sp>
          <p:nvSpPr>
            <p:cNvPr id="36" name="椭圆 35"/>
            <p:cNvSpPr/>
            <p:nvPr>
              <p:custDataLst>
                <p:tags r:id="rId5"/>
              </p:custDataLst>
            </p:nvPr>
          </p:nvSpPr>
          <p:spPr>
            <a:xfrm>
              <a:off x="10434087" y="644774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37" name="椭圆 36"/>
            <p:cNvSpPr/>
            <p:nvPr>
              <p:custDataLst>
                <p:tags r:id="rId6"/>
              </p:custDataLst>
            </p:nvPr>
          </p:nvSpPr>
          <p:spPr>
            <a:xfrm>
              <a:off x="10458682" y="1229445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38" name="椭圆 37"/>
            <p:cNvSpPr/>
            <p:nvPr>
              <p:custDataLst>
                <p:tags r:id="rId7"/>
              </p:custDataLst>
            </p:nvPr>
          </p:nvSpPr>
          <p:spPr>
            <a:xfrm>
              <a:off x="10476779" y="1866166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39" name="椭圆 38"/>
            <p:cNvSpPr/>
            <p:nvPr>
              <p:custDataLst>
                <p:tags r:id="rId8"/>
              </p:custDataLst>
            </p:nvPr>
          </p:nvSpPr>
          <p:spPr>
            <a:xfrm>
              <a:off x="10484801" y="2531910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0" name="椭圆 39"/>
            <p:cNvSpPr/>
            <p:nvPr>
              <p:custDataLst>
                <p:tags r:id="rId9"/>
              </p:custDataLst>
            </p:nvPr>
          </p:nvSpPr>
          <p:spPr>
            <a:xfrm>
              <a:off x="10485434" y="3149135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1" name="椭圆 40"/>
            <p:cNvSpPr/>
            <p:nvPr>
              <p:custDataLst>
                <p:tags r:id="rId10"/>
              </p:custDataLst>
            </p:nvPr>
          </p:nvSpPr>
          <p:spPr>
            <a:xfrm>
              <a:off x="10485434" y="3744130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2" name="椭圆 41"/>
            <p:cNvSpPr/>
            <p:nvPr>
              <p:custDataLst>
                <p:tags r:id="rId11"/>
              </p:custDataLst>
            </p:nvPr>
          </p:nvSpPr>
          <p:spPr>
            <a:xfrm>
              <a:off x="10485434" y="4529125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5" name="椭圆 44"/>
            <p:cNvSpPr/>
            <p:nvPr>
              <p:custDataLst>
                <p:tags r:id="rId12"/>
              </p:custDataLst>
            </p:nvPr>
          </p:nvSpPr>
          <p:spPr>
            <a:xfrm>
              <a:off x="10505053" y="6203260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</p:grp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32061" y="1121785"/>
            <a:ext cx="5455392" cy="267765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814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年，查理曼去世，强盛一时的帝国很快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走向分裂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。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  <a:p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843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年，查理曼的三个孙子缔结条约，将帝国一分为三，形成以后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德意志、法兰西和意大利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三个国家的锥形。</a:t>
            </a:r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7"/>
          <p:cNvSpPr txBox="1"/>
          <p:nvPr/>
        </p:nvSpPr>
        <p:spPr>
          <a:xfrm>
            <a:off x="432061" y="246560"/>
            <a:ext cx="8118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四、查理曼帝国</a:t>
            </a:r>
          </a:p>
        </p:txBody>
      </p:sp>
      <p:sp>
        <p:nvSpPr>
          <p:cNvPr id="13" name="文本框 11"/>
          <p:cNvSpPr txBox="1"/>
          <p:nvPr/>
        </p:nvSpPr>
        <p:spPr>
          <a:xfrm>
            <a:off x="432062" y="3791079"/>
            <a:ext cx="5134550" cy="28623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查理曼去世后，其子路易即位，因其昏庸被子嗣逼迫退位。路易去世后，长子罗退尔继位，弟弟路易、查理挑起内战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三兄弟签订</a:t>
            </a:r>
            <a:r>
              <a:rPr lang="en-US" altLang="zh-CN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《</a:t>
            </a:r>
            <a:r>
              <a:rPr lang="zh-CN" altLang="en-US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凡尔登条约</a:t>
            </a:r>
            <a:r>
              <a:rPr lang="en-US" altLang="zh-CN" sz="24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》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，法兰克王国一分为三。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9413308" y="522037"/>
            <a:ext cx="3417501" cy="6464299"/>
            <a:chOff x="9413308" y="393701"/>
            <a:chExt cx="3417501" cy="6464299"/>
          </a:xfrm>
        </p:grpSpPr>
        <p:sp>
          <p:nvSpPr>
            <p:cNvPr id="12" name="矩形 11"/>
            <p:cNvSpPr/>
            <p:nvPr/>
          </p:nvSpPr>
          <p:spPr>
            <a:xfrm>
              <a:off x="9502140" y="393701"/>
              <a:ext cx="2689860" cy="6464299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>
              <a:off x="10607353" y="450474"/>
              <a:ext cx="0" cy="6407526"/>
            </a:xfrm>
            <a:prstGeom prst="line">
              <a:avLst/>
            </a:prstGeom>
            <a:ln w="762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21"/>
            <p:cNvSpPr txBox="1"/>
            <p:nvPr/>
          </p:nvSpPr>
          <p:spPr>
            <a:xfrm>
              <a:off x="9413308" y="1822708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476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18" name="文本框 22"/>
            <p:cNvSpPr txBox="1"/>
            <p:nvPr/>
          </p:nvSpPr>
          <p:spPr>
            <a:xfrm>
              <a:off x="10801215" y="1677304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西罗马帝国灭亡</a:t>
              </a:r>
            </a:p>
          </p:txBody>
        </p:sp>
        <p:sp>
          <p:nvSpPr>
            <p:cNvPr id="19" name="文本框 21"/>
            <p:cNvSpPr txBox="1"/>
            <p:nvPr/>
          </p:nvSpPr>
          <p:spPr>
            <a:xfrm>
              <a:off x="9413308" y="1163693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392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0" name="文本框 22"/>
            <p:cNvSpPr txBox="1"/>
            <p:nvPr/>
          </p:nvSpPr>
          <p:spPr>
            <a:xfrm>
              <a:off x="10785173" y="1040583"/>
              <a:ext cx="2045636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基督教成为</a:t>
              </a:r>
              <a:endParaRPr lang="en-US" altLang="zh-CN" b="1">
                <a:latin typeface="仿宋" panose="02010609060101010101" charset="-122"/>
                <a:ea typeface="仿宋" panose="02010609060101010101" charset="-122"/>
              </a:endParaRPr>
            </a:p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罗马国教</a:t>
              </a:r>
            </a:p>
          </p:txBody>
        </p:sp>
        <p:sp>
          <p:nvSpPr>
            <p:cNvPr id="21" name="文本框 21"/>
            <p:cNvSpPr txBox="1"/>
            <p:nvPr/>
          </p:nvSpPr>
          <p:spPr>
            <a:xfrm>
              <a:off x="9413308" y="2453493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481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2" name="文本框 22"/>
            <p:cNvSpPr txBox="1"/>
            <p:nvPr/>
          </p:nvSpPr>
          <p:spPr>
            <a:xfrm>
              <a:off x="10785173" y="2273922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克洛维建立法兰克王国</a:t>
              </a:r>
            </a:p>
          </p:txBody>
        </p:sp>
        <p:sp>
          <p:nvSpPr>
            <p:cNvPr id="23" name="文本框 21"/>
            <p:cNvSpPr txBox="1"/>
            <p:nvPr/>
          </p:nvSpPr>
          <p:spPr>
            <a:xfrm>
              <a:off x="9437774" y="3081280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496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4" name="文本框 22"/>
            <p:cNvSpPr txBox="1"/>
            <p:nvPr/>
          </p:nvSpPr>
          <p:spPr>
            <a:xfrm>
              <a:off x="10801215" y="2953522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克洛维皈依基督教</a:t>
              </a:r>
            </a:p>
          </p:txBody>
        </p:sp>
        <p:sp>
          <p:nvSpPr>
            <p:cNvPr id="25" name="文本框 21"/>
            <p:cNvSpPr txBox="1"/>
            <p:nvPr/>
          </p:nvSpPr>
          <p:spPr>
            <a:xfrm>
              <a:off x="9413308" y="3574655"/>
              <a:ext cx="1024890" cy="70788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8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世纪前期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6" name="文本框 22"/>
            <p:cNvSpPr txBox="1"/>
            <p:nvPr/>
          </p:nvSpPr>
          <p:spPr>
            <a:xfrm>
              <a:off x="10785173" y="3656317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封君封臣制建立</a:t>
              </a:r>
            </a:p>
          </p:txBody>
        </p:sp>
        <p:sp>
          <p:nvSpPr>
            <p:cNvPr id="27" name="文本框 21"/>
            <p:cNvSpPr txBox="1"/>
            <p:nvPr/>
          </p:nvSpPr>
          <p:spPr>
            <a:xfrm>
              <a:off x="9413308" y="6171292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11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世纪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8" name="文本框 22"/>
            <p:cNvSpPr txBox="1"/>
            <p:nvPr/>
          </p:nvSpPr>
          <p:spPr>
            <a:xfrm>
              <a:off x="10756967" y="5982314"/>
              <a:ext cx="1393124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封建制度在欧洲普及</a:t>
              </a:r>
            </a:p>
          </p:txBody>
        </p:sp>
        <p:sp>
          <p:nvSpPr>
            <p:cNvPr id="29" name="文本框 21"/>
            <p:cNvSpPr txBox="1"/>
            <p:nvPr/>
          </p:nvSpPr>
          <p:spPr>
            <a:xfrm>
              <a:off x="9413308" y="4408915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800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30" name="文本框 22"/>
            <p:cNvSpPr txBox="1"/>
            <p:nvPr/>
          </p:nvSpPr>
          <p:spPr>
            <a:xfrm>
              <a:off x="10756966" y="4340263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查理曼帝国建立</a:t>
              </a:r>
            </a:p>
          </p:txBody>
        </p:sp>
        <p:sp>
          <p:nvSpPr>
            <p:cNvPr id="31" name="文本框 21"/>
            <p:cNvSpPr txBox="1"/>
            <p:nvPr/>
          </p:nvSpPr>
          <p:spPr>
            <a:xfrm>
              <a:off x="9413308" y="4986594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814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32" name="文本框 22"/>
            <p:cNvSpPr txBox="1"/>
            <p:nvPr/>
          </p:nvSpPr>
          <p:spPr>
            <a:xfrm>
              <a:off x="10742996" y="5024085"/>
              <a:ext cx="1513172" cy="36933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查理曼去世</a:t>
              </a:r>
            </a:p>
          </p:txBody>
        </p:sp>
        <p:sp>
          <p:nvSpPr>
            <p:cNvPr id="33" name="文本框 21"/>
            <p:cNvSpPr txBox="1"/>
            <p:nvPr/>
          </p:nvSpPr>
          <p:spPr>
            <a:xfrm>
              <a:off x="9437774" y="5512369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843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年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34" name="文本框 22"/>
            <p:cNvSpPr txBox="1"/>
            <p:nvPr/>
          </p:nvSpPr>
          <p:spPr>
            <a:xfrm>
              <a:off x="10756967" y="5384656"/>
              <a:ext cx="1513172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查理曼帝国一分为三</a:t>
              </a:r>
            </a:p>
          </p:txBody>
        </p:sp>
        <p:sp>
          <p:nvSpPr>
            <p:cNvPr id="35" name="文本框 21"/>
            <p:cNvSpPr txBox="1"/>
            <p:nvPr/>
          </p:nvSpPr>
          <p:spPr>
            <a:xfrm>
              <a:off x="9413308" y="570737"/>
              <a:ext cx="102489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altLang="zh-CN" sz="2000" b="1">
                  <a:latin typeface="仿宋" panose="02010609060101010101" charset="-122"/>
                  <a:ea typeface="仿宋" panose="02010609060101010101" charset="-122"/>
                </a:rPr>
                <a:t>1</a:t>
              </a:r>
              <a:r>
                <a:rPr lang="zh-CN" altLang="en-US" sz="2000" b="1">
                  <a:latin typeface="仿宋" panose="02010609060101010101" charset="-122"/>
                  <a:ea typeface="仿宋" panose="02010609060101010101" charset="-122"/>
                </a:rPr>
                <a:t>世纪</a:t>
              </a:r>
              <a:endParaRPr lang="zh-CN" altLang="en-US" sz="20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36" name="文本框 22"/>
            <p:cNvSpPr txBox="1"/>
            <p:nvPr/>
          </p:nvSpPr>
          <p:spPr>
            <a:xfrm>
              <a:off x="10767462" y="452406"/>
              <a:ext cx="1147546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b="1">
                  <a:latin typeface="仿宋" panose="02010609060101010101" charset="-122"/>
                  <a:ea typeface="仿宋" panose="02010609060101010101" charset="-122"/>
                </a:rPr>
                <a:t>耶稣创立基督教</a:t>
              </a:r>
            </a:p>
          </p:txBody>
        </p:sp>
        <p:sp>
          <p:nvSpPr>
            <p:cNvPr id="37" name="椭圆 36"/>
            <p:cNvSpPr/>
            <p:nvPr>
              <p:custDataLst>
                <p:tags r:id="rId3"/>
              </p:custDataLst>
            </p:nvPr>
          </p:nvSpPr>
          <p:spPr>
            <a:xfrm>
              <a:off x="10434087" y="644774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38" name="椭圆 37"/>
            <p:cNvSpPr/>
            <p:nvPr>
              <p:custDataLst>
                <p:tags r:id="rId4"/>
              </p:custDataLst>
            </p:nvPr>
          </p:nvSpPr>
          <p:spPr>
            <a:xfrm>
              <a:off x="10458682" y="1229445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39" name="椭圆 38"/>
            <p:cNvSpPr/>
            <p:nvPr>
              <p:custDataLst>
                <p:tags r:id="rId5"/>
              </p:custDataLst>
            </p:nvPr>
          </p:nvSpPr>
          <p:spPr>
            <a:xfrm>
              <a:off x="10476779" y="1866166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0" name="椭圆 39"/>
            <p:cNvSpPr/>
            <p:nvPr>
              <p:custDataLst>
                <p:tags r:id="rId6"/>
              </p:custDataLst>
            </p:nvPr>
          </p:nvSpPr>
          <p:spPr>
            <a:xfrm>
              <a:off x="10484801" y="2531910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1" name="椭圆 40"/>
            <p:cNvSpPr/>
            <p:nvPr>
              <p:custDataLst>
                <p:tags r:id="rId7"/>
              </p:custDataLst>
            </p:nvPr>
          </p:nvSpPr>
          <p:spPr>
            <a:xfrm>
              <a:off x="10485434" y="3149135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2" name="椭圆 41"/>
            <p:cNvSpPr/>
            <p:nvPr>
              <p:custDataLst>
                <p:tags r:id="rId8"/>
              </p:custDataLst>
            </p:nvPr>
          </p:nvSpPr>
          <p:spPr>
            <a:xfrm>
              <a:off x="10485434" y="3744130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3" name="椭圆 42"/>
            <p:cNvSpPr/>
            <p:nvPr>
              <p:custDataLst>
                <p:tags r:id="rId9"/>
              </p:custDataLst>
            </p:nvPr>
          </p:nvSpPr>
          <p:spPr>
            <a:xfrm>
              <a:off x="10485434" y="4529125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4" name="椭圆 43"/>
            <p:cNvSpPr/>
            <p:nvPr>
              <p:custDataLst>
                <p:tags r:id="rId10"/>
              </p:custDataLst>
            </p:nvPr>
          </p:nvSpPr>
          <p:spPr>
            <a:xfrm>
              <a:off x="10485434" y="5074448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5" name="椭圆 44"/>
            <p:cNvSpPr/>
            <p:nvPr>
              <p:custDataLst>
                <p:tags r:id="rId11"/>
              </p:custDataLst>
            </p:nvPr>
          </p:nvSpPr>
          <p:spPr>
            <a:xfrm>
              <a:off x="10505053" y="5578121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46" name="椭圆 45"/>
            <p:cNvSpPr/>
            <p:nvPr>
              <p:custDataLst>
                <p:tags r:id="rId12"/>
              </p:custDataLst>
            </p:nvPr>
          </p:nvSpPr>
          <p:spPr>
            <a:xfrm>
              <a:off x="10505053" y="6203260"/>
              <a:ext cx="268605" cy="2686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93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rgbClr val="F99F7B">
                <a:shade val="50000"/>
              </a:srgbClr>
            </a:lnRef>
            <a:fillRef idx="1">
              <a:srgbClr val="F99F7B"/>
            </a:fillRef>
            <a:effectRef idx="0">
              <a:srgbClr val="F99F7B"/>
            </a:effectRef>
            <a:fontRef idx="minor">
              <a:srgbClr val="FFFFFF"/>
            </a:fontRef>
          </p:style>
          <p:txBody>
            <a:bodyPr rot="0" spcFirstLastPara="0" vertOverflow="overflow" horzOverflow="overflow" vert="horz" wrap="square" lIns="61724" tIns="30861" rIns="61724" bIns="30861" numCol="1" spcCol="0" rtlCol="0" fromWordArt="0" anchor="ctr" anchorCtr="0" forceAA="0" compatLnSpc="1">
              <a:normAutofit fontScale="85000" lnSpcReduction="20000"/>
            </a:bodyPr>
            <a:lstStyle/>
            <a:p>
              <a:pPr algn="ctr"/>
              <a:endParaRPr lang="zh-CN" altLang="en-US" sz="1215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Arial" pitchFamily="34" charset="0"/>
                <a:sym typeface="Arial" pitchFamily="34" charset="0"/>
              </a:endParaRPr>
            </a:p>
          </p:txBody>
        </p:sp>
      </p:grpSp>
      <p:pic>
        <p:nvPicPr>
          <p:cNvPr id="16" name="内容占位符 492548" descr="division of charlemagne's empire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3" t="2222" r="4778" b="21111"/>
          <a:stretch>
            <a:fillRect/>
          </a:stretch>
        </p:blipFill>
        <p:spPr>
          <a:xfrm>
            <a:off x="5701968" y="1147809"/>
            <a:ext cx="3928415" cy="4558204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 descr="1.jpg"/>
          <p:cNvPicPr>
            <a:picLocks noChangeAspect="1"/>
          </p:cNvPicPr>
          <p:nvPr/>
        </p:nvPicPr>
        <p:blipFill>
          <a:blip r:embed="rId2"/>
          <a:srcRect b="1797"/>
          <a:stretch>
            <a:fillRect/>
          </a:stretch>
        </p:blipFill>
        <p:spPr>
          <a:xfrm>
            <a:off x="327025" y="680085"/>
            <a:ext cx="6392545" cy="474599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570" y="765175"/>
            <a:ext cx="5247640" cy="4746625"/>
          </a:xfrm>
          <a:prstGeom prst="rect">
            <a:avLst/>
          </a:prstGeom>
        </p:spPr>
      </p:pic>
      <p:sp>
        <p:nvSpPr>
          <p:cNvPr id="8" name="椭圆 7"/>
          <p:cNvSpPr/>
          <p:nvPr/>
        </p:nvSpPr>
        <p:spPr>
          <a:xfrm>
            <a:off x="8048127" y="3332989"/>
            <a:ext cx="1301508" cy="1248139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1"/>
          <p:cNvSpPr txBox="1"/>
          <p:nvPr/>
        </p:nvSpPr>
        <p:spPr>
          <a:xfrm>
            <a:off x="500406" y="1775190"/>
            <a:ext cx="6663328" cy="33229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材料一：天主教会拥有大量田产。此外，教民按照教会当局的规定或法律的要求，捐纳本人收入的十分之一（什一税）供宗教事业之用，主要用于神职人员薪俸、教堂日常经费以及赈济。</a:t>
            </a:r>
          </a:p>
        </p:txBody>
      </p:sp>
      <p:sp>
        <p:nvSpPr>
          <p:cNvPr id="11" name="文本框 25"/>
          <p:cNvSpPr txBox="1"/>
          <p:nvPr/>
        </p:nvSpPr>
        <p:spPr>
          <a:xfrm>
            <a:off x="220293" y="251645"/>
            <a:ext cx="97054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4A78CA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思考：法兰克王国的兴衰伴随着与罗马基督教会的合作关系，基督教在这一过程中在西欧呈现出了怎样的态势？</a:t>
            </a:r>
          </a:p>
        </p:txBody>
      </p:sp>
      <p:pic>
        <p:nvPicPr>
          <p:cNvPr id="10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50"/>
          <a:stretch>
            <a:fillRect/>
          </a:stretch>
        </p:blipFill>
        <p:spPr bwMode="auto">
          <a:xfrm>
            <a:off x="7513135" y="1422587"/>
            <a:ext cx="4151855" cy="4617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2516505" y="5320030"/>
            <a:ext cx="3860165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经济上：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占有大量土地 什一税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有财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87" y="5115284"/>
            <a:ext cx="1458955" cy="169912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1"/>
          <p:cNvSpPr txBox="1"/>
          <p:nvPr/>
        </p:nvSpPr>
        <p:spPr>
          <a:xfrm>
            <a:off x="5603287" y="1682422"/>
            <a:ext cx="6173110" cy="396938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材料二：德皇亨利四世召开宗教会议，宣布废黜教皇。教皇随即宣布开除亨利四世教籍，并策动德国贵族反叛。最后，亨利四世向教皇请求宽恕，他赤足披毡在城堡外的雪地里等候了三天，方得进见。</a:t>
            </a:r>
          </a:p>
        </p:txBody>
      </p:sp>
      <p:sp>
        <p:nvSpPr>
          <p:cNvPr id="11" name="文本框 25"/>
          <p:cNvSpPr txBox="1"/>
          <p:nvPr/>
        </p:nvSpPr>
        <p:spPr>
          <a:xfrm>
            <a:off x="220293" y="251645"/>
            <a:ext cx="97054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4A78CA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思考：法兰克王国的兴衰伴随着与罗马基督教会的合作关系，基督教在这一过程中在西欧呈现出了怎样的态势？</a:t>
            </a:r>
          </a:p>
        </p:txBody>
      </p:sp>
      <p:sp>
        <p:nvSpPr>
          <p:cNvPr id="4" name="矩形 3"/>
          <p:cNvSpPr/>
          <p:nvPr/>
        </p:nvSpPr>
        <p:spPr>
          <a:xfrm>
            <a:off x="5343685" y="5882501"/>
            <a:ext cx="62889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政治上：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凌驾于各国君主之上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有权</a:t>
            </a:r>
          </a:p>
        </p:txBody>
      </p:sp>
      <p:pic>
        <p:nvPicPr>
          <p:cNvPr id="30724" name="Picture 4" descr="https://ss1.bdstatic.com/70cFuXSh_Q1YnxGkpoWK1HF6hhy/it/u=1146138013,2395526926&amp;fm=26&amp;gp=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1013" y="1274430"/>
            <a:ext cx="47625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矩形 13"/>
          <p:cNvSpPr/>
          <p:nvPr/>
        </p:nvSpPr>
        <p:spPr>
          <a:xfrm>
            <a:off x="2100487" y="5114498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/>
              <a:t>卡诺莎悔罪</a:t>
            </a:r>
            <a:endParaRPr lang="en-US" altLang="zh-CN" sz="240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87" y="5115284"/>
            <a:ext cx="1458955" cy="169912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1"/>
          <p:cNvSpPr txBox="1"/>
          <p:nvPr/>
        </p:nvSpPr>
        <p:spPr>
          <a:xfrm>
            <a:off x="5169535" y="1146175"/>
            <a:ext cx="6551295" cy="396938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材料三：西欧中古时期，广大民众普遍没有文化，不少上层贵族也目不识丁，由教士垄断了文化教育。教皇宣称“不学无术是信仰虔诚之母”，强调知识服从信仰，社会上占统治地位的思想是天主教神学。</a:t>
            </a:r>
          </a:p>
        </p:txBody>
      </p:sp>
      <p:sp>
        <p:nvSpPr>
          <p:cNvPr id="11" name="文本框 25"/>
          <p:cNvSpPr txBox="1"/>
          <p:nvPr/>
        </p:nvSpPr>
        <p:spPr>
          <a:xfrm>
            <a:off x="220293" y="251645"/>
            <a:ext cx="97054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4A78CA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思考：法兰克王国的兴衰伴随着与罗马基督教会的合作关系，基督教在这一过程中在西欧呈现出了怎样的态势？</a:t>
            </a:r>
          </a:p>
        </p:txBody>
      </p:sp>
      <p:sp>
        <p:nvSpPr>
          <p:cNvPr id="4" name="矩形 3"/>
          <p:cNvSpPr/>
          <p:nvPr/>
        </p:nvSpPr>
        <p:spPr>
          <a:xfrm>
            <a:off x="5073029" y="5030428"/>
            <a:ext cx="6647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思想文化上：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控制西欧思想文化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有势</a:t>
            </a:r>
          </a:p>
        </p:txBody>
      </p:sp>
      <p:sp>
        <p:nvSpPr>
          <p:cNvPr id="15" name="矩形 14"/>
          <p:cNvSpPr/>
          <p:nvPr/>
        </p:nvSpPr>
        <p:spPr>
          <a:xfrm>
            <a:off x="2278328" y="5553920"/>
            <a:ext cx="93040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综上所述，基督教在中世纪欧洲封建社会不仅垄断了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思想文化领域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，而且具有雄厚的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经济地位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和相当大的</a:t>
            </a:r>
            <a:r>
              <a:rPr lang="zh-CN" altLang="en-US" sz="2800" b="1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政治权力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87" y="5115284"/>
            <a:ext cx="1458955" cy="1699122"/>
          </a:xfrm>
          <a:prstGeom prst="rect">
            <a:avLst/>
          </a:prstGeom>
        </p:spPr>
      </p:pic>
      <p:pic>
        <p:nvPicPr>
          <p:cNvPr id="31746" name="Picture 2" descr="https://timgsa.baidu.com/timg?image&amp;quality=80&amp;size=b9999_10000&amp;sec=1595252995524&amp;di=8f672053068ec573fdc68888b81c6381&amp;imgtype=0&amp;src=http%3A%2F%2Fi0.hdslb.com%2Fbfs%2Farticle%2F8bfe6bcf99255fdf13e6a48405c67ef4abd18c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7819" y="1467362"/>
            <a:ext cx="4645209" cy="3754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20293" y="102637"/>
            <a:ext cx="11763858" cy="6634065"/>
          </a:xfrm>
          <a:prstGeom prst="rect">
            <a:avLst/>
          </a:prstGeom>
          <a:noFill/>
          <a:ln w="222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0" y="5222240"/>
            <a:ext cx="1806575" cy="163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7"/>
          <p:cNvSpPr txBox="1"/>
          <p:nvPr/>
        </p:nvSpPr>
        <p:spPr>
          <a:xfrm>
            <a:off x="5417171" y="405532"/>
            <a:ext cx="2260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chemeClr val="accent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知识结构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2392275" y="1108037"/>
            <a:ext cx="9843185" cy="5169471"/>
            <a:chOff x="1943099" y="1108037"/>
            <a:chExt cx="9843185" cy="5169471"/>
          </a:xfrm>
        </p:grpSpPr>
        <p:grpSp>
          <p:nvGrpSpPr>
            <p:cNvPr id="14" name="组合 13"/>
            <p:cNvGrpSpPr/>
            <p:nvPr/>
          </p:nvGrpSpPr>
          <p:grpSpPr>
            <a:xfrm>
              <a:off x="1943099" y="1108037"/>
              <a:ext cx="9843185" cy="5046976"/>
              <a:chOff x="1943099" y="1108037"/>
              <a:chExt cx="9843185" cy="5046976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1943099" y="1108037"/>
                <a:ext cx="9843185" cy="5046976"/>
                <a:chOff x="1802121" y="1644365"/>
                <a:chExt cx="9843185" cy="5046976"/>
              </a:xfrm>
            </p:grpSpPr>
            <p:sp>
              <p:nvSpPr>
                <p:cNvPr id="19" name="文本框 36"/>
                <p:cNvSpPr txBox="1"/>
                <p:nvPr/>
              </p:nvSpPr>
              <p:spPr>
                <a:xfrm>
                  <a:off x="1802121" y="2502835"/>
                  <a:ext cx="1085215" cy="304609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3200">
                      <a:latin typeface="华文中宋" panose="02010600040101010101" pitchFamily="2" charset="-122"/>
                      <a:ea typeface="华文中宋" panose="02010600040101010101" pitchFamily="2" charset="-122"/>
                    </a:rPr>
                    <a:t>基督教的兴起和法兰克王国</a:t>
                  </a:r>
                </a:p>
              </p:txBody>
            </p:sp>
            <p:sp>
              <p:nvSpPr>
                <p:cNvPr id="20" name="左大括号 19"/>
                <p:cNvSpPr/>
                <p:nvPr/>
              </p:nvSpPr>
              <p:spPr>
                <a:xfrm>
                  <a:off x="3046722" y="1644365"/>
                  <a:ext cx="431165" cy="5046976"/>
                </a:xfrm>
                <a:prstGeom prst="leftBrace">
                  <a:avLst>
                    <a:gd name="adj1" fmla="val 94287"/>
                    <a:gd name="adj2" fmla="val 48667"/>
                  </a:avLst>
                </a:prstGeom>
                <a:ln w="4127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1" name="文本框 42"/>
                <p:cNvSpPr txBox="1"/>
                <p:nvPr/>
              </p:nvSpPr>
              <p:spPr>
                <a:xfrm>
                  <a:off x="3477743" y="1644365"/>
                  <a:ext cx="8118105" cy="52197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latin typeface="华文中宋" panose="02010600040101010101" pitchFamily="2" charset="-122"/>
                      <a:ea typeface="华文中宋" panose="02010600040101010101" pitchFamily="2" charset="-122"/>
                    </a:rPr>
                    <a:t>一、基督教的兴起</a:t>
                  </a:r>
                  <a:endParaRPr sz="2800" b="1">
                    <a:latin typeface="华文中宋" panose="02010600040101010101" pitchFamily="2" charset="-122"/>
                    <a:ea typeface="华文中宋" panose="02010600040101010101" pitchFamily="2" charset="-122"/>
                  </a:endParaRPr>
                </a:p>
              </p:txBody>
            </p:sp>
            <p:sp>
              <p:nvSpPr>
                <p:cNvPr id="22" name="文本框 43"/>
                <p:cNvSpPr txBox="1"/>
                <p:nvPr/>
              </p:nvSpPr>
              <p:spPr>
                <a:xfrm>
                  <a:off x="3527201" y="3013277"/>
                  <a:ext cx="8118105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just">
                    <a:lnSpc>
                      <a:spcPts val="1800"/>
                    </a:lnSpc>
                    <a:spcAft>
                      <a:spcPct val="0"/>
                    </a:spcAft>
                  </a:pPr>
                  <a:r>
                    <a:rPr lang="zh-CN" altLang="zh-CN" sz="2800" b="1" kern="100">
                      <a:latin typeface="华文中宋" panose="02010600040101010101" pitchFamily="2" charset="-122"/>
                      <a:ea typeface="华文中宋" panose="02010600040101010101" pitchFamily="2" charset="-122"/>
                      <a:cs typeface="宋体" panose="02010600030101010101" pitchFamily="2" charset="-122"/>
                    </a:rPr>
                    <a:t>二、</a:t>
                  </a:r>
                  <a:r>
                    <a:rPr lang="zh-CN" altLang="en-US" sz="2800" b="1" kern="100">
                      <a:latin typeface="华文中宋" panose="02010600040101010101" pitchFamily="2" charset="-122"/>
                      <a:ea typeface="华文中宋" panose="02010600040101010101" pitchFamily="2" charset="-122"/>
                      <a:cs typeface="宋体" panose="02010600030101010101" pitchFamily="2" charset="-122"/>
                    </a:rPr>
                    <a:t>法兰克王国</a:t>
                  </a:r>
                  <a:endParaRPr lang="zh-CN" altLang="zh-CN" sz="2800" b="1" kern="100">
                    <a:latin typeface="华文中宋" panose="02010600040101010101" pitchFamily="2" charset="-122"/>
                    <a:ea typeface="华文中宋" panose="02010600040101010101" pitchFamily="2" charset="-122"/>
                    <a:cs typeface="宋体" panose="02010600030101010101" pitchFamily="2" charset="-122"/>
                  </a:endParaRPr>
                </a:p>
              </p:txBody>
            </p:sp>
            <p:sp>
              <p:nvSpPr>
                <p:cNvPr id="23" name="文本框 44"/>
                <p:cNvSpPr txBox="1"/>
                <p:nvPr/>
              </p:nvSpPr>
              <p:spPr>
                <a:xfrm>
                  <a:off x="3527200" y="4128766"/>
                  <a:ext cx="8118105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just">
                    <a:lnSpc>
                      <a:spcPts val="1800"/>
                    </a:lnSpc>
                    <a:spcAft>
                      <a:spcPct val="0"/>
                    </a:spcAft>
                  </a:pPr>
                  <a:r>
                    <a:rPr lang="zh-CN" altLang="en-US" sz="2800" b="1" kern="100">
                      <a:latin typeface="华文中宋" panose="02010600040101010101" pitchFamily="2" charset="-122"/>
                      <a:ea typeface="华文中宋" panose="02010600040101010101" pitchFamily="2" charset="-122"/>
                      <a:cs typeface="宋体" panose="02010600030101010101" pitchFamily="2" charset="-122"/>
                    </a:rPr>
                    <a:t>三、封君与封臣</a:t>
                  </a:r>
                  <a:endParaRPr sz="2800" b="1" kern="100">
                    <a:latin typeface="华文中宋" panose="02010600040101010101" pitchFamily="2" charset="-122"/>
                    <a:ea typeface="华文中宋" panose="02010600040101010101" pitchFamily="2" charset="-122"/>
                    <a:cs typeface="宋体" panose="02010600030101010101" pitchFamily="2" charset="-122"/>
                  </a:endParaRPr>
                </a:p>
              </p:txBody>
            </p:sp>
            <p:sp>
              <p:nvSpPr>
                <p:cNvPr id="24" name="文本框 45"/>
                <p:cNvSpPr txBox="1"/>
                <p:nvPr/>
              </p:nvSpPr>
              <p:spPr>
                <a:xfrm>
                  <a:off x="4286884" y="2190930"/>
                  <a:ext cx="4056993" cy="7078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285750" indent="-285750">
                    <a:buFont typeface="Wingdings" panose="05000000000000000000" pitchFamily="2" charset="2"/>
                    <a:buChar char="ü"/>
                  </a:pPr>
                  <a:r>
                    <a:rPr lang="zh-CN" altLang="en-US" sz="2000">
                      <a:solidFill>
                        <a:schemeClr val="accent1"/>
                      </a:solidFill>
                      <a:latin typeface="华文中宋" panose="02010600040101010101" pitchFamily="2" charset="-122"/>
                      <a:ea typeface="华文中宋" panose="02010600040101010101" pitchFamily="2" charset="-122"/>
                    </a:rPr>
                    <a:t>基督教的建立</a:t>
                  </a:r>
                  <a:endParaRPr lang="en-US" altLang="zh-CN" sz="2000">
                    <a:solidFill>
                      <a:schemeClr val="accent1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endParaRPr>
                </a:p>
                <a:p>
                  <a:pPr marL="285750" indent="-285750">
                    <a:buFont typeface="Wingdings" panose="05000000000000000000" pitchFamily="2" charset="2"/>
                    <a:buChar char="ü"/>
                  </a:pPr>
                  <a:r>
                    <a:rPr lang="zh-CN" altLang="en-US" sz="2000">
                      <a:solidFill>
                        <a:schemeClr val="accent1"/>
                      </a:solidFill>
                      <a:latin typeface="华文中宋" panose="02010600040101010101" pitchFamily="2" charset="-122"/>
                      <a:ea typeface="华文中宋" panose="02010600040101010101" pitchFamily="2" charset="-122"/>
                    </a:rPr>
                    <a:t>基督教的兴盛发展</a:t>
                  </a:r>
                </a:p>
              </p:txBody>
            </p:sp>
            <p:sp>
              <p:nvSpPr>
                <p:cNvPr id="25" name="文本框 47"/>
                <p:cNvSpPr txBox="1"/>
                <p:nvPr/>
              </p:nvSpPr>
              <p:spPr>
                <a:xfrm>
                  <a:off x="4356674" y="3366797"/>
                  <a:ext cx="5832364" cy="7078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285750" indent="-285750">
                    <a:buFont typeface="Wingdings" panose="05000000000000000000" pitchFamily="2" charset="2"/>
                    <a:buChar char="ü"/>
                  </a:pPr>
                  <a:r>
                    <a:rPr lang="zh-CN" altLang="en-US" sz="2000">
                      <a:solidFill>
                        <a:schemeClr val="accent1"/>
                      </a:solidFill>
                      <a:latin typeface="华文中宋" panose="02010600040101010101" pitchFamily="2" charset="-122"/>
                      <a:ea typeface="华文中宋" panose="02010600040101010101" pitchFamily="2" charset="-122"/>
                    </a:rPr>
                    <a:t>法兰克王国皈依基督教</a:t>
                  </a:r>
                  <a:endParaRPr lang="en-US" altLang="zh-CN" sz="2000">
                    <a:solidFill>
                      <a:schemeClr val="accent1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endParaRPr>
                </a:p>
                <a:p>
                  <a:pPr marL="285750" indent="-285750">
                    <a:buFont typeface="Wingdings" panose="05000000000000000000" pitchFamily="2" charset="2"/>
                    <a:buChar char="ü"/>
                  </a:pPr>
                  <a:r>
                    <a:rPr lang="zh-CN" altLang="en-US" sz="2000">
                      <a:solidFill>
                        <a:schemeClr val="accent1"/>
                      </a:solidFill>
                      <a:latin typeface="华文中宋" panose="02010600040101010101" pitchFamily="2" charset="-122"/>
                      <a:ea typeface="华文中宋" panose="02010600040101010101" pitchFamily="2" charset="-122"/>
                    </a:rPr>
                    <a:t>法兰克王国的扩张</a:t>
                  </a:r>
                  <a:endParaRPr lang="en-US" altLang="zh-CN" sz="2000">
                    <a:solidFill>
                      <a:schemeClr val="accent1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endParaRPr>
                </a:p>
              </p:txBody>
            </p:sp>
            <p:sp>
              <p:nvSpPr>
                <p:cNvPr id="26" name="文本框 51"/>
                <p:cNvSpPr txBox="1"/>
                <p:nvPr/>
              </p:nvSpPr>
              <p:spPr>
                <a:xfrm>
                  <a:off x="4286884" y="4470123"/>
                  <a:ext cx="5832364" cy="101566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285750" indent="-285750">
                    <a:buFont typeface="Wingdings" panose="05000000000000000000" pitchFamily="2" charset="2"/>
                    <a:buChar char="ü"/>
                  </a:pPr>
                  <a:r>
                    <a:rPr lang="zh-CN" altLang="en-US" sz="2000">
                      <a:solidFill>
                        <a:schemeClr val="accent1"/>
                      </a:solidFill>
                      <a:latin typeface="华文中宋" panose="02010600040101010101" pitchFamily="2" charset="-122"/>
                      <a:ea typeface="华文中宋" panose="02010600040101010101" pitchFamily="2" charset="-122"/>
                    </a:rPr>
                    <a:t>封君封臣制的产生</a:t>
                  </a:r>
                  <a:endParaRPr lang="en-US" altLang="zh-CN" sz="2000">
                    <a:solidFill>
                      <a:schemeClr val="accent1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endParaRPr>
                </a:p>
                <a:p>
                  <a:pPr marL="285750" indent="-285750">
                    <a:buFont typeface="Wingdings" panose="05000000000000000000" pitchFamily="2" charset="2"/>
                    <a:buChar char="ü"/>
                  </a:pPr>
                  <a:r>
                    <a:rPr lang="zh-CN" altLang="en-US" sz="2000">
                      <a:solidFill>
                        <a:schemeClr val="accent1"/>
                      </a:solidFill>
                      <a:latin typeface="华文中宋" panose="02010600040101010101" pitchFamily="2" charset="-122"/>
                      <a:ea typeface="华文中宋" panose="02010600040101010101" pitchFamily="2" charset="-122"/>
                    </a:rPr>
                    <a:t>封君与封臣的权利义务</a:t>
                  </a:r>
                  <a:endParaRPr lang="en-US" altLang="zh-CN" sz="2000">
                    <a:solidFill>
                      <a:schemeClr val="accent1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endParaRPr>
                </a:p>
                <a:p>
                  <a:pPr marL="285750" indent="-285750">
                    <a:buFont typeface="Wingdings" panose="05000000000000000000" pitchFamily="2" charset="2"/>
                    <a:buChar char="ü"/>
                  </a:pPr>
                  <a:r>
                    <a:rPr lang="zh-CN" altLang="en-US" sz="2000">
                      <a:solidFill>
                        <a:schemeClr val="accent1"/>
                      </a:solidFill>
                      <a:latin typeface="华文中宋" panose="02010600040101010101" pitchFamily="2" charset="-122"/>
                      <a:ea typeface="华文中宋" panose="02010600040101010101" pitchFamily="2" charset="-122"/>
                    </a:rPr>
                    <a:t>西欧封建政治的特点</a:t>
                  </a:r>
                </a:p>
              </p:txBody>
            </p:sp>
          </p:grpSp>
          <p:sp>
            <p:nvSpPr>
              <p:cNvPr id="17" name="文本框 44"/>
              <p:cNvSpPr txBox="1"/>
              <p:nvPr/>
            </p:nvSpPr>
            <p:spPr>
              <a:xfrm>
                <a:off x="3618721" y="5041602"/>
                <a:ext cx="8118105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ts val="1800"/>
                  </a:lnSpc>
                  <a:spcAft>
                    <a:spcPct val="0"/>
                  </a:spcAft>
                </a:pPr>
                <a:r>
                  <a:rPr lang="zh-CN" altLang="en-US" sz="2800" b="1" kern="100">
                    <a:latin typeface="华文中宋" panose="02010600040101010101" pitchFamily="2" charset="-122"/>
                    <a:ea typeface="华文中宋" panose="02010600040101010101" pitchFamily="2" charset="-122"/>
                    <a:cs typeface="宋体" panose="02010600030101010101" pitchFamily="2" charset="-122"/>
                  </a:rPr>
                  <a:t>四、查理曼帝国</a:t>
                </a:r>
                <a:endParaRPr sz="2800" b="1" kern="100">
                  <a:latin typeface="华文中宋" panose="02010600040101010101" pitchFamily="2" charset="-122"/>
                  <a:ea typeface="华文中宋" panose="02010600040101010101" pitchFamily="2" charset="-122"/>
                  <a:cs typeface="宋体" panose="02010600030101010101" pitchFamily="2" charset="-122"/>
                </a:endParaRPr>
              </a:p>
            </p:txBody>
          </p:sp>
          <p:sp>
            <p:nvSpPr>
              <p:cNvPr id="18" name="文本框 51"/>
              <p:cNvSpPr txBox="1"/>
              <p:nvPr/>
            </p:nvSpPr>
            <p:spPr>
              <a:xfrm>
                <a:off x="4378405" y="5447127"/>
                <a:ext cx="583236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ü"/>
                </a:pPr>
                <a:r>
                  <a:rPr lang="zh-CN" altLang="en-US" sz="2000">
                    <a:solidFill>
                      <a:schemeClr val="accent1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查理鼓励基督教发展</a:t>
                </a:r>
                <a:endParaRPr lang="en-US" altLang="zh-CN" sz="2000">
                  <a:solidFill>
                    <a:schemeClr val="accent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  <a:p>
                <a:pPr marL="285750" indent="-285750">
                  <a:buFont typeface="Wingdings" panose="05000000000000000000" pitchFamily="2" charset="2"/>
                  <a:buChar char="ü"/>
                </a:pPr>
                <a:r>
                  <a:rPr lang="zh-CN" altLang="en-US" sz="2000">
                    <a:solidFill>
                      <a:schemeClr val="accent1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帝国的兴盛和瓦解</a:t>
                </a:r>
                <a:endParaRPr lang="en-US" altLang="zh-CN" sz="2000">
                  <a:solidFill>
                    <a:schemeClr val="accent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</p:grpSp>
        <p:cxnSp>
          <p:nvCxnSpPr>
            <p:cNvPr id="7" name="直接箭头连接符 6"/>
            <p:cNvCxnSpPr/>
            <p:nvPr/>
          </p:nvCxnSpPr>
          <p:spPr>
            <a:xfrm flipH="1">
              <a:off x="7908758" y="1275482"/>
              <a:ext cx="0" cy="4525746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文本框 36"/>
            <p:cNvSpPr txBox="1"/>
            <p:nvPr/>
          </p:nvSpPr>
          <p:spPr>
            <a:xfrm>
              <a:off x="8019343" y="1230532"/>
              <a:ext cx="465512" cy="504697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just">
                <a:lnSpc>
                  <a:spcPts val="1800"/>
                </a:lnSpc>
              </a:pPr>
              <a:r>
                <a:rPr lang="zh-CN" altLang="en-US" sz="2800" b="1" kern="100">
                  <a:latin typeface="华文中宋" panose="02010600040101010101" pitchFamily="2" charset="-122"/>
                  <a:ea typeface="华文中宋" panose="02010600040101010101" pitchFamily="2" charset="-122"/>
                  <a:cs typeface="宋体" panose="02010600030101010101" pitchFamily="2" charset="-122"/>
                </a:rPr>
                <a:t>基督教地位不断提高</a:t>
              </a:r>
            </a:p>
          </p:txBody>
        </p:sp>
      </p:grpSp>
      <p:pic>
        <p:nvPicPr>
          <p:cNvPr id="28" name="图片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1" y="5158878"/>
            <a:ext cx="1458955" cy="1699122"/>
          </a:xfrm>
          <a:prstGeom prst="rect">
            <a:avLst/>
          </a:prstGeom>
        </p:spPr>
      </p:pic>
      <p:pic>
        <p:nvPicPr>
          <p:cNvPr id="31" name="Picture 2" descr="C:\Users\Administrator\Desktop\timg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94" b="9455"/>
          <a:stretch>
            <a:fillRect/>
          </a:stretch>
        </p:blipFill>
        <p:spPr bwMode="auto">
          <a:xfrm>
            <a:off x="10539663" y="5524157"/>
            <a:ext cx="1652337" cy="1342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New picture" hidden="1"/>
          <p:cNvPicPr/>
          <p:nvPr/>
        </p:nvPicPr>
        <p:blipFill>
          <a:blip r:embed="rId5"/>
          <a:stretch>
            <a:fillRect/>
          </a:stretch>
        </p:blipFill>
        <p:spPr>
          <a:xfrm>
            <a:off x="11887200" y="11760200"/>
            <a:ext cx="368300" cy="381000"/>
          </a:xfrm>
          <a:prstGeom prst="cube">
            <a:avLst/>
          </a:prstGeom>
        </p:spPr>
      </p:pic>
      <p:pic>
        <p:nvPicPr>
          <p:cNvPr id="33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1734800" y="124333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1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1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1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1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1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1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1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1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1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1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2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2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2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2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2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2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2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2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2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2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3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3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3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3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3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3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3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3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3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3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4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4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4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4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4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354"/>
  <p:tag name="KSO_WM_UNIT_CLEAR" val="1"/>
  <p:tag name="KSO_WM_UNIT_FILL_FORE_SCHEMECOLOR_INDEX" val="14"/>
  <p:tag name="KSO_WM_UNIT_FILL_TYPE" val="1"/>
  <p:tag name="KSO_WM_UNIT_ID" val="diagram160354_6*m_i*1_2"/>
  <p:tag name="KSO_WM_UNIT_INDEX" val="1_2"/>
  <p:tag name="KSO_WM_UNIT_LAYERLEVEL" val="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i"/>
</p:tagLst>
</file>

<file path=ppt/tags/tag45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  <p:tag name="ISLIDE.GUIDESSETTING" val="{&quot;Id&quot;:null,&quot;Name&quot;:&quot;无&quot;,&quot;HeaderHeight&quot;:0.0,&quot;FooterHeight&quot;:0.0,&quot;SideMargin&quot;:0.0,&quot;TopMargin&quot;:0.0,&quot;BottomMargin&quot;:0.0,&quot;IntervalMargin&quot;:0.0,&quot;SettingType&quot;:&quot;System&quot;}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104775" cmpd="sng">
          <a:solidFill>
            <a:schemeClr val="tx1">
              <a:lumMod val="75000"/>
              <a:lumOff val="25000"/>
            </a:schemeClr>
          </a:solidFill>
          <a:prstDash val="solid"/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193</Paragraphs>
  <Slides>22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主题​​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17.0600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2020-12-20T16:22:04Z</cp:lastPrinted>
  <dcterms:created xsi:type="dcterms:W3CDTF">2020-12-20T16:22:04Z</dcterms:created>
  <dcterms:modified xsi:type="dcterms:W3CDTF">2020-12-20T08:22:10Z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