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54" r:id="rId2"/>
  </p:sldMasterIdLst>
  <p:notesMasterIdLst>
    <p:notesMasterId r:id="rId3"/>
  </p:notesMasterIdLst>
  <p:sldIdLst>
    <p:sldId id="705" r:id="rId4"/>
    <p:sldId id="551" r:id="rId5"/>
    <p:sldId id="567" r:id="rId6"/>
    <p:sldId id="625" r:id="rId7"/>
    <p:sldId id="369" r:id="rId8"/>
    <p:sldId id="554" r:id="rId9"/>
    <p:sldId id="372" r:id="rId10"/>
    <p:sldId id="386" r:id="rId11"/>
    <p:sldId id="387" r:id="rId12"/>
    <p:sldId id="392" r:id="rId13"/>
    <p:sldId id="626" r:id="rId14"/>
    <p:sldId id="362" r:id="rId15"/>
    <p:sldId id="373" r:id="rId16"/>
    <p:sldId id="627" r:id="rId17"/>
    <p:sldId id="628" r:id="rId18"/>
    <p:sldId id="557" r:id="rId19"/>
    <p:sldId id="568" r:id="rId20"/>
    <p:sldId id="572" r:id="rId21"/>
    <p:sldId id="570" r:id="rId22"/>
    <p:sldId id="393" r:id="rId23"/>
    <p:sldId id="395" r:id="rId24"/>
    <p:sldId id="396" r:id="rId25"/>
    <p:sldId id="394" r:id="rId26"/>
    <p:sldId id="632" r:id="rId27"/>
    <p:sldId id="633" r:id="rId28"/>
    <p:sldId id="704" r:id="rId29"/>
    <p:sldId id="629" r:id="rId30"/>
    <p:sldId id="379" r:id="rId31"/>
    <p:sldId id="635" r:id="rId32"/>
    <p:sldId id="636" r:id="rId33"/>
    <p:sldId id="637" r:id="rId34"/>
    <p:sldId id="638" r:id="rId35"/>
    <p:sldId id="579" r:id="rId36"/>
    <p:sldId id="563" r:id="rId37"/>
    <p:sldId id="565" r:id="rId38"/>
    <p:sldId id="407" r:id="rId39"/>
  </p:sldIdLst>
  <p:sldSz cx="9144000" cy="5143500" type="screen16x9"/>
  <p:notesSz cx="6858000" cy="9144000"/>
  <p:custDataLst>
    <p:tags r:id="rId4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92" autoAdjust="0"/>
    <p:restoredTop sz="94700" autoAdjust="0"/>
  </p:normalViewPr>
  <p:slideViewPr>
    <p:cSldViewPr snapToGrid="0">
      <p:cViewPr>
        <p:scale>
          <a:sx n="71" d="100"/>
          <a:sy n="71" d="100"/>
        </p:scale>
        <p:origin x="-2154" y="-876"/>
      </p:cViewPr>
      <p:guideLst>
        <p:guide orient="horz" pos="1620"/>
        <p:guide pos="2880"/>
      </p:guideLst>
    </p:cSldViewPr>
  </p:slideViewPr>
  <p:notesTextViewPr>
    <p:cViewPr>
      <p:scale>
        <a:sx n="1" d="1"/>
        <a:sy n="1" d="1"/>
      </p:scale>
      <p:origin x="0" y="0"/>
    </p:cViewPr>
  </p:notesTextViewPr>
  <p:sorterViewPr>
    <p:cViewPr>
      <p:scale>
        <a:sx n="160" d="100"/>
        <a:sy n="16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tags" Target="tags/tag77.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iagrams/colors1.xml><?xml version="1.0" encoding="utf-8"?>
<dgm:colorsDef xmlns:a="http://schemas.openxmlformats.org/drawingml/2006/main" xmlns:dgm="http://schemas.openxmlformats.org/drawingml/2006/diagram"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84B97FB4-977A-416D-A188-3596E5C5BFE8}" type="doc">
      <dgm:prSet loTypeId="urn:microsoft.com/office/officeart/2005/8/layout/chevron2" loCatId="list" qsTypeId="urn:microsoft.com/office/officeart/2005/8/quickstyle/simple1#2" qsCatId="simple" csTypeId="urn:microsoft.com/office/officeart/2005/8/colors/accent1_2#2" csCatId="accent1" phldr="1"/>
      <dgm:spPr/>
      <dgm:t>
        <a:bodyPr/>
        <a:lstStyle/>
        <a:p>
          <a:endParaRPr lang="zh-CN" altLang="en-US"/>
        </a:p>
      </dgm:t>
    </dgm:pt>
    <dgm:pt modelId="{8F17BCC2-99C2-408A-A19D-400ED91B67C0}" type="parTrans" cxnId="{174249CA-479F-43E7-A9CC-9EDF0F73DF0E}">
      <dgm:prSet/>
      <dgm:spPr/>
      <dgm:t>
        <a:bodyPr/>
        <a:lstStyle/>
        <a:p>
          <a:endParaRPr lang="zh-CN" altLang="en-US"/>
        </a:p>
      </dgm:t>
    </dgm:pt>
    <dgm:pt modelId="{6A689C63-172B-4435-853A-39A7C3BD359D}">
      <dgm:prSet phldrT="[文本]" custT="1"/>
      <dgm:spPr/>
      <dgm:t>
        <a:bodyPr vert="horz" wrap="square"/>
        <a:lstStyle/>
        <a:p>
          <a:pPr>
            <a:lnSpc>
              <a:spcPct val="100000"/>
            </a:lnSpc>
            <a:spcBef>
              <a:spcPct val="0"/>
            </a:spcBef>
            <a:spcAft>
              <a:spcPct val="35000"/>
            </a:spcAft>
          </a:pPr>
          <a:r>
            <a:rPr lang="zh-CN" altLang="en-US" sz="1600" b="1" smtClean="0">
              <a:latin typeface="方正小标宋_GBK" panose="02000000000000000000" charset="-122"/>
              <a:ea typeface="方正小标宋_GBK" panose="02000000000000000000" charset="-122"/>
            </a:rPr>
            <a:t>起点</a:t>
          </a:r>
          <a:endParaRPr lang="zh-CN" altLang="en-US" sz="1600" b="1">
            <a:latin typeface="方正小标宋_GBK" panose="02000000000000000000" charset="-122"/>
            <a:ea typeface="方正小标宋_GBK" panose="02000000000000000000" charset="-122"/>
          </a:endParaRPr>
        </a:p>
      </dgm:t>
    </dgm:pt>
    <dgm:pt modelId="{94DA6137-98EB-4D2D-920F-AAC8F2FF8AF3}" type="parTrans" cxnId="{5E270836-B241-41B5-92B7-C36ED6555F46}">
      <dgm:prSet/>
      <dgm:spPr/>
      <dgm:t>
        <a:bodyPr/>
        <a:lstStyle/>
        <a:p>
          <a:endParaRPr lang="zh-CN" altLang="en-US"/>
        </a:p>
      </dgm:t>
    </dgm:pt>
    <dgm:pt modelId="{F0844E93-416E-42A2-8021-C3164B11F7A7}">
      <dgm:prSet phldrT="[文本]" phldr="0" custT="1"/>
      <dgm:spPr/>
      <dgm:t>
        <a:bodyPr vert="horz" wrap="square"/>
        <a:lstStyle/>
        <a:p>
          <a:pPr>
            <a:lnSpc>
              <a:spcPct val="100000"/>
            </a:lnSpc>
            <a:spcBef>
              <a:spcPct val="0"/>
            </a:spcBef>
            <a:spcAft>
              <a:spcPct val="15000"/>
            </a:spcAft>
          </a:pPr>
          <a:endParaRPr lang="zh-CN" altLang="en-US" sz="1800" b="1">
            <a:latin typeface="方正小标宋_GBK" panose="02000000000000000000" charset="-122"/>
            <a:ea typeface="方正小标宋_GBK" panose="02000000000000000000" charset="-122"/>
          </a:endParaRPr>
        </a:p>
      </dgm:t>
    </dgm:pt>
    <dgm:pt modelId="{FDEC6078-8E43-4CB7-934A-1234AA2BC57C}" type="sibTrans" cxnId="{5E270836-B241-41B5-92B7-C36ED6555F46}">
      <dgm:prSet/>
      <dgm:spPr/>
      <dgm:t>
        <a:bodyPr/>
        <a:lstStyle/>
        <a:p>
          <a:endParaRPr lang="zh-CN" altLang="en-US"/>
        </a:p>
      </dgm:t>
    </dgm:pt>
    <dgm:pt modelId="{CBA3877F-AA18-40ED-9B8F-A380A10E2ACD}" type="parTrans" cxnId="{10A7FF49-0EFE-403E-99E6-3D5A90000DE0}">
      <dgm:prSet/>
      <dgm:spPr/>
      <dgm:t>
        <a:bodyPr/>
        <a:lstStyle/>
        <a:p>
          <a:endParaRPr/>
        </a:p>
      </dgm:t>
    </dgm:pt>
    <dgm:pt modelId="{195B98B0-1831-4209-9293-4C89D2E72954}">
      <dgm:prSet custT="1"/>
      <dgm:spPr/>
      <dgm:t>
        <a:bodyPr vert="horz" wrap="square"/>
        <a:lstStyle/>
        <a:p>
          <a:pPr>
            <a:lnSpc>
              <a:spcPct val="100000"/>
            </a:lnSpc>
            <a:spcBef>
              <a:spcPct val="0"/>
            </a:spcBef>
            <a:spcAft>
              <a:spcPct val="15000"/>
            </a:spcAft>
          </a:pPr>
          <a:r>
            <a:rPr lang="zh-CN" altLang="en-US" sz="1800" b="1" smtClean="0">
              <a:latin typeface="方正小标宋_GBK" panose="02000000000000000000" charset="-122"/>
              <a:ea typeface="方正小标宋_GBK" panose="02000000000000000000" charset="-122"/>
            </a:rPr>
            <a:t>生而自由：自然权利，</a:t>
          </a:r>
          <a:r>
            <a:rPr lang="zh-CN" altLang="en-US" sz="1800" b="1" smtClean="0">
              <a:solidFill>
                <a:srgbClr val="FF0000"/>
              </a:solidFill>
              <a:latin typeface="方正小标宋_GBK" panose="02000000000000000000" charset="-122"/>
              <a:ea typeface="方正小标宋_GBK" panose="02000000000000000000" charset="-122"/>
            </a:rPr>
            <a:t>自由平等（伏）</a:t>
          </a:r>
          <a:endParaRPr lang="zh-CN" altLang="en-US" sz="1800" b="1">
            <a:solidFill>
              <a:srgbClr val="FF0000"/>
            </a:solidFill>
            <a:latin typeface="方正小标宋_GBK" panose="02000000000000000000" charset="-122"/>
            <a:ea typeface="方正小标宋_GBK" panose="02000000000000000000" charset="-122"/>
          </a:endParaRPr>
        </a:p>
      </dgm:t>
    </dgm:pt>
    <dgm:pt modelId="{DF13CA8C-8F44-498B-9498-121CE46765B9}" type="sibTrans" cxnId="{10A7FF49-0EFE-403E-99E6-3D5A90000DE0}">
      <dgm:prSet/>
      <dgm:spPr/>
      <dgm:t>
        <a:bodyPr/>
        <a:lstStyle/>
        <a:p>
          <a:endParaRPr/>
        </a:p>
      </dgm:t>
    </dgm:pt>
    <dgm:pt modelId="{BE3EF6B2-5442-4846-BB4D-C9C9934C67B5}" type="parTrans" cxnId="{650EC035-7B81-44E8-901B-6ABDFB51F474}">
      <dgm:prSet/>
      <dgm:spPr/>
      <dgm:t>
        <a:bodyPr/>
        <a:lstStyle/>
        <a:p>
          <a:endParaRPr/>
        </a:p>
      </dgm:t>
    </dgm:pt>
    <dgm:pt modelId="{B13EC180-6E71-4E30-8BBF-B1E34983B292}">
      <dgm:prSet phldr="0" custT="1"/>
      <dgm:spPr/>
      <dgm:t>
        <a:bodyPr vert="horz" wrap="square"/>
        <a:lstStyle/>
        <a:p>
          <a:pPr>
            <a:lnSpc>
              <a:spcPct val="100000"/>
            </a:lnSpc>
            <a:spcBef>
              <a:spcPct val="0"/>
            </a:spcBef>
            <a:spcAft>
              <a:spcPct val="15000"/>
            </a:spcAft>
          </a:pPr>
          <a:endParaRPr lang="zh-CN" altLang="en-US" sz="1800" b="1">
            <a:solidFill>
              <a:srgbClr val="FF0000"/>
            </a:solidFill>
            <a:latin typeface="方正小标宋_GBK" panose="02000000000000000000" charset="-122"/>
            <a:ea typeface="方正小标宋_GBK" panose="02000000000000000000" charset="-122"/>
          </a:endParaRPr>
        </a:p>
      </dgm:t>
    </dgm:pt>
    <dgm:pt modelId="{914872CB-5004-4E8F-924B-3FB6BB9A7E81}" type="sibTrans" cxnId="{650EC035-7B81-44E8-901B-6ABDFB51F474}">
      <dgm:prSet/>
      <dgm:spPr/>
      <dgm:t>
        <a:bodyPr/>
        <a:lstStyle/>
        <a:p>
          <a:endParaRPr/>
        </a:p>
      </dgm:t>
    </dgm:pt>
    <dgm:pt modelId="{B5B77A2B-8CBF-43D6-98DB-529DC364CB4A}" type="sibTrans" cxnId="{174249CA-479F-43E7-A9CC-9EDF0F73DF0E}">
      <dgm:prSet/>
      <dgm:spPr/>
      <dgm:t>
        <a:bodyPr/>
        <a:lstStyle/>
        <a:p>
          <a:endParaRPr lang="zh-CN" altLang="en-US"/>
        </a:p>
      </dgm:t>
    </dgm:pt>
    <dgm:pt modelId="{F814D8E9-E3DD-4092-9DAE-0AF4AA0A1E08}" type="parTrans" cxnId="{2E375402-2BB7-4A10-BC3F-99E1E8E4D95F}">
      <dgm:prSet/>
      <dgm:spPr/>
      <dgm:t>
        <a:bodyPr/>
        <a:lstStyle/>
        <a:p>
          <a:endParaRPr lang="zh-CN" altLang="en-US"/>
        </a:p>
      </dgm:t>
    </dgm:pt>
    <dgm:pt modelId="{67AAB81E-35D5-4134-96E2-16A7AB6A813F}">
      <dgm:prSet phldrT="[文本]" custT="1"/>
      <dgm:spPr/>
      <dgm:t>
        <a:bodyPr vert="horz" wrap="square"/>
        <a:lstStyle/>
        <a:p>
          <a:pPr>
            <a:lnSpc>
              <a:spcPct val="100000"/>
            </a:lnSpc>
            <a:spcBef>
              <a:spcPct val="0"/>
            </a:spcBef>
            <a:spcAft>
              <a:spcPct val="35000"/>
            </a:spcAft>
          </a:pPr>
          <a:r>
            <a:rPr lang="zh-CN" altLang="en-US" sz="1600" b="1" smtClean="0">
              <a:latin typeface="方正小标宋_GBK" panose="02000000000000000000" charset="-122"/>
              <a:ea typeface="方正小标宋_GBK" panose="02000000000000000000" charset="-122"/>
            </a:rPr>
            <a:t>破旧</a:t>
          </a:r>
          <a:endParaRPr lang="zh-CN" altLang="en-US" sz="1600" b="1">
            <a:latin typeface="方正小标宋_GBK" panose="02000000000000000000" charset="-122"/>
            <a:ea typeface="方正小标宋_GBK" panose="02000000000000000000" charset="-122"/>
          </a:endParaRPr>
        </a:p>
      </dgm:t>
    </dgm:pt>
    <dgm:pt modelId="{CE77D141-5814-4359-BA12-416717A06197}" type="parTrans" cxnId="{274C2CFF-7D81-449F-B769-9914DEE33811}">
      <dgm:prSet/>
      <dgm:spPr/>
      <dgm:t>
        <a:bodyPr/>
        <a:lstStyle/>
        <a:p>
          <a:endParaRPr lang="zh-CN" altLang="en-US"/>
        </a:p>
      </dgm:t>
    </dgm:pt>
    <dgm:pt modelId="{C080C941-AF6D-4B30-A377-56A2622BBFE4}">
      <dgm:prSet phldrT="[文本]" custT="1"/>
      <dgm:spPr/>
      <dgm:t>
        <a:bodyPr vert="horz" wrap="square"/>
        <a:lstStyle/>
        <a:p>
          <a:pPr>
            <a:lnSpc>
              <a:spcPct val="100000"/>
            </a:lnSpc>
            <a:spcBef>
              <a:spcPct val="0"/>
            </a:spcBef>
            <a:spcAft>
              <a:spcPct val="15000"/>
            </a:spcAft>
          </a:pPr>
          <a:r>
            <a:rPr lang="zh-CN" altLang="en-US" sz="1800" b="1" smtClean="0">
              <a:latin typeface="方正小标宋_GBK" panose="02000000000000000000" charset="-122"/>
              <a:ea typeface="方正小标宋_GBK" panose="02000000000000000000" charset="-122"/>
            </a:rPr>
            <a:t>摆脱锁链：主权在民，</a:t>
          </a:r>
          <a:r>
            <a:rPr lang="zh-CN" altLang="en-US" sz="1800" b="1" smtClean="0">
              <a:solidFill>
                <a:srgbClr val="FF0000"/>
              </a:solidFill>
              <a:latin typeface="方正小标宋_GBK" panose="02000000000000000000" charset="-122"/>
              <a:ea typeface="方正小标宋_GBK" panose="02000000000000000000" charset="-122"/>
            </a:rPr>
            <a:t>社会契约论（卢）</a:t>
          </a:r>
        </a:p>
      </dgm:t>
    </dgm:pt>
    <dgm:pt modelId="{C34D8913-C577-459D-B06A-B65A747985CF}" type="sibTrans" cxnId="{274C2CFF-7D81-449F-B769-9914DEE33811}">
      <dgm:prSet/>
      <dgm:spPr/>
      <dgm:t>
        <a:bodyPr/>
        <a:lstStyle/>
        <a:p>
          <a:endParaRPr lang="zh-CN" altLang="en-US"/>
        </a:p>
      </dgm:t>
    </dgm:pt>
    <dgm:pt modelId="{0CA55BD9-0A71-4730-86B7-BCEF3BD8D7AF}" type="sibTrans" cxnId="{2E375402-2BB7-4A10-BC3F-99E1E8E4D95F}">
      <dgm:prSet/>
      <dgm:spPr/>
      <dgm:t>
        <a:bodyPr/>
        <a:lstStyle/>
        <a:p>
          <a:endParaRPr lang="zh-CN" altLang="en-US"/>
        </a:p>
      </dgm:t>
    </dgm:pt>
    <dgm:pt modelId="{AEF130A1-6DAA-4C0A-83C8-67083DE58E75}" type="parTrans" cxnId="{63BD6BB2-4613-4860-B856-6BDC21134E24}">
      <dgm:prSet/>
      <dgm:spPr/>
      <dgm:t>
        <a:bodyPr/>
        <a:lstStyle/>
        <a:p>
          <a:endParaRPr lang="zh-CN" altLang="en-US"/>
        </a:p>
      </dgm:t>
    </dgm:pt>
    <dgm:pt modelId="{FAB4B2BD-0F2A-40D8-BF1A-522FA5BAC8C2}">
      <dgm:prSet phldrT="[文本]" custT="1"/>
      <dgm:spPr/>
      <dgm:t>
        <a:bodyPr vert="horz" wrap="square"/>
        <a:lstStyle/>
        <a:p>
          <a:pPr>
            <a:lnSpc>
              <a:spcPct val="100000"/>
            </a:lnSpc>
            <a:spcBef>
              <a:spcPct val="0"/>
            </a:spcBef>
            <a:spcAft>
              <a:spcPct val="35000"/>
            </a:spcAft>
          </a:pPr>
          <a:r>
            <a:rPr lang="zh-CN" altLang="en-US" sz="1600" b="1" smtClean="0">
              <a:latin typeface="方正小标宋_GBK" panose="02000000000000000000" charset="-122"/>
              <a:ea typeface="方正小标宋_GBK" panose="02000000000000000000" charset="-122"/>
            </a:rPr>
            <a:t>立新</a:t>
          </a:r>
          <a:endParaRPr lang="zh-CN" altLang="en-US" sz="1600" b="1">
            <a:latin typeface="方正小标宋_GBK" panose="02000000000000000000" charset="-122"/>
            <a:ea typeface="方正小标宋_GBK" panose="02000000000000000000" charset="-122"/>
          </a:endParaRPr>
        </a:p>
      </dgm:t>
    </dgm:pt>
    <dgm:pt modelId="{C893DA4A-F7F4-4A28-855E-A126546D67F6}" type="parTrans" cxnId="{22F38E5C-F698-4727-9AF7-BD7DC5FD75C9}">
      <dgm:prSet/>
      <dgm:spPr/>
      <dgm:t>
        <a:bodyPr/>
        <a:lstStyle/>
        <a:p>
          <a:endParaRPr lang="zh-CN" altLang="en-US"/>
        </a:p>
      </dgm:t>
    </dgm:pt>
    <dgm:pt modelId="{AACD96C7-0511-4FCE-96A0-4F003CE40125}">
      <dgm:prSet phldrT="[文本]" custT="1"/>
      <dgm:spPr/>
      <dgm:t>
        <a:bodyPr vert="horz" wrap="square"/>
        <a:lstStyle/>
        <a:p>
          <a:pPr>
            <a:lnSpc>
              <a:spcPct val="100000"/>
            </a:lnSpc>
            <a:spcBef>
              <a:spcPct val="0"/>
            </a:spcBef>
            <a:spcAft>
              <a:spcPct val="15000"/>
            </a:spcAft>
          </a:pPr>
          <a:r>
            <a:rPr lang="zh-CN" altLang="en-US" sz="1800" b="1" smtClean="0">
              <a:latin typeface="方正小标宋_GBK" panose="02000000000000000000" charset="-122"/>
              <a:ea typeface="方正小标宋_GBK" panose="02000000000000000000" charset="-122"/>
            </a:rPr>
            <a:t>创造新世界：</a:t>
          </a:r>
          <a:r>
            <a:rPr lang="zh-CN" altLang="en-US" sz="1800" b="1" smtClean="0">
              <a:solidFill>
                <a:srgbClr val="FF0000"/>
              </a:solidFill>
              <a:latin typeface="方正小标宋_GBK" panose="02000000000000000000" charset="-122"/>
              <a:ea typeface="方正小标宋_GBK" panose="02000000000000000000" charset="-122"/>
            </a:rPr>
            <a:t>三权分立（孟）</a:t>
          </a:r>
        </a:p>
      </dgm:t>
    </dgm:pt>
    <dgm:pt modelId="{F4597FA4-21BA-41EF-91CA-C327C2FB4003}" type="sibTrans" cxnId="{22F38E5C-F698-4727-9AF7-BD7DC5FD75C9}">
      <dgm:prSet/>
      <dgm:spPr/>
      <dgm:t>
        <a:bodyPr/>
        <a:lstStyle/>
        <a:p>
          <a:endParaRPr lang="zh-CN" altLang="en-US"/>
        </a:p>
      </dgm:t>
    </dgm:pt>
    <dgm:pt modelId="{0A3913B8-3896-41F6-BE22-C847069B64FC}" type="sibTrans" cxnId="{63BD6BB2-4613-4860-B856-6BDC21134E24}">
      <dgm:prSet/>
      <dgm:spPr/>
      <dgm:t>
        <a:bodyPr/>
        <a:lstStyle/>
        <a:p>
          <a:endParaRPr lang="zh-CN" altLang="en-US"/>
        </a:p>
      </dgm:t>
    </dgm:pt>
    <dgm:pt modelId="{F3FEC56D-783F-4EF1-B0AA-4AFE9952B4D7}" type="pres">
      <dgm:prSet presAssocID="{84B97FB4-977A-416D-A188-3596E5C5BFE8}" presName="linearFlow">
        <dgm:presLayoutVars>
          <dgm:dir/>
          <dgm:animLvl val="lvl"/>
          <dgm:resizeHandles val="exact"/>
        </dgm:presLayoutVars>
      </dgm:prSet>
      <dgm:spPr/>
      <dgm:t>
        <a:bodyPr/>
        <a:lstStyle/>
        <a:p>
          <a:endParaRPr lang="zh-CN" altLang="en-US"/>
        </a:p>
      </dgm:t>
    </dgm:pt>
    <dgm:pt modelId="{4225F0B9-D7CD-474D-A992-8D7929B22F1A}" type="pres">
      <dgm:prSet presAssocID="{6A689C63-172B-4435-853A-39A7C3BD359D}" presName="composite"/>
      <dgm:spPr/>
      <dgm:t>
        <a:bodyPr/>
        <a:lstStyle/>
        <a:p>
          <a:endParaRPr/>
        </a:p>
      </dgm:t>
    </dgm:pt>
    <dgm:pt modelId="{39DC8996-9B46-4AC2-ACD2-7A321366ACFB}" type="pres">
      <dgm:prSet presAssocID="{6A689C63-172B-4435-853A-39A7C3BD359D}" presName="parentText" presStyleLbl="alignNode1" presStyleCnt="3">
        <dgm:presLayoutVars>
          <dgm:chMax val="1"/>
          <dgm:bulletEnabled val="1"/>
        </dgm:presLayoutVars>
      </dgm:prSet>
      <dgm:spPr/>
      <dgm:t>
        <a:bodyPr/>
        <a:lstStyle/>
        <a:p>
          <a:endParaRPr lang="zh-CN" altLang="en-US"/>
        </a:p>
      </dgm:t>
    </dgm:pt>
    <dgm:pt modelId="{2D06C65B-EAD0-4026-94DE-68F311E471A2}" type="pres">
      <dgm:prSet presAssocID="{6A689C63-172B-4435-853A-39A7C3BD359D}" presName="descendantText" presStyleLbl="alignAcc1" presStyleCnt="3" custLinFactNeighborX="574" custLinFactNeighborY="3780">
        <dgm:presLayoutVars>
          <dgm:bulletEnabled val="1"/>
        </dgm:presLayoutVars>
      </dgm:prSet>
      <dgm:spPr/>
      <dgm:t>
        <a:bodyPr/>
        <a:lstStyle/>
        <a:p>
          <a:endParaRPr lang="zh-CN" altLang="en-US"/>
        </a:p>
      </dgm:t>
    </dgm:pt>
    <dgm:pt modelId="{9E4D7399-2C51-444F-88EF-4981F8CD5828}" type="pres">
      <dgm:prSet presAssocID="{B5B77A2B-8CBF-43D6-98DB-529DC364CB4A}" presName="sp"/>
      <dgm:spPr/>
      <dgm:t>
        <a:bodyPr/>
        <a:lstStyle/>
        <a:p>
          <a:endParaRPr/>
        </a:p>
      </dgm:t>
    </dgm:pt>
    <dgm:pt modelId="{FECE3355-9551-4120-9643-BFCD16AA02A9}" type="pres">
      <dgm:prSet presAssocID="{67AAB81E-35D5-4134-96E2-16A7AB6A813F}" presName="composite"/>
      <dgm:spPr/>
      <dgm:t>
        <a:bodyPr/>
        <a:lstStyle/>
        <a:p>
          <a:endParaRPr/>
        </a:p>
      </dgm:t>
    </dgm:pt>
    <dgm:pt modelId="{5B5AB159-B2CF-44CD-A61A-E229269CA731}" type="pres">
      <dgm:prSet presAssocID="{67AAB81E-35D5-4134-96E2-16A7AB6A813F}" presName="parentText" presStyleLbl="alignNode1" presStyleIdx="1" presStyleCnt="3">
        <dgm:presLayoutVars>
          <dgm:chMax val="1"/>
          <dgm:bulletEnabled val="1"/>
        </dgm:presLayoutVars>
      </dgm:prSet>
      <dgm:spPr/>
      <dgm:t>
        <a:bodyPr/>
        <a:lstStyle/>
        <a:p>
          <a:endParaRPr lang="zh-CN" altLang="en-US"/>
        </a:p>
      </dgm:t>
    </dgm:pt>
    <dgm:pt modelId="{B11D8B7D-1526-40DB-8753-4B0A227DC41E}" type="pres">
      <dgm:prSet presAssocID="{67AAB81E-35D5-4134-96E2-16A7AB6A813F}" presName="descendantText" presStyleLbl="alignAcc1" presStyleIdx="1" presStyleCnt="3" custLinFactNeighborX="-434" custLinFactNeighborY="2503">
        <dgm:presLayoutVars>
          <dgm:bulletEnabled val="1"/>
        </dgm:presLayoutVars>
      </dgm:prSet>
      <dgm:spPr/>
      <dgm:t>
        <a:bodyPr/>
        <a:lstStyle/>
        <a:p>
          <a:endParaRPr lang="zh-CN" altLang="en-US"/>
        </a:p>
      </dgm:t>
    </dgm:pt>
    <dgm:pt modelId="{80F21B2D-F61F-419E-94FA-6CB6F9933079}" type="pres">
      <dgm:prSet presAssocID="{0CA55BD9-0A71-4730-86B7-BCEF3BD8D7AF}" presName="sp"/>
      <dgm:spPr/>
      <dgm:t>
        <a:bodyPr/>
        <a:lstStyle/>
        <a:p>
          <a:endParaRPr/>
        </a:p>
      </dgm:t>
    </dgm:pt>
    <dgm:pt modelId="{97269EE4-B4E8-41FB-9C9B-68E8919664F1}" type="pres">
      <dgm:prSet presAssocID="{FAB4B2BD-0F2A-40D8-BF1A-522FA5BAC8C2}" presName="composite"/>
      <dgm:spPr/>
      <dgm:t>
        <a:bodyPr/>
        <a:lstStyle/>
        <a:p>
          <a:endParaRPr/>
        </a:p>
      </dgm:t>
    </dgm:pt>
    <dgm:pt modelId="{C97D852A-1410-4926-A4E7-90479EC59BB6}" type="pres">
      <dgm:prSet presAssocID="{FAB4B2BD-0F2A-40D8-BF1A-522FA5BAC8C2}" presName="parentText" presStyleLbl="alignNode1" presStyleIdx="2" presStyleCnt="3" custLinFactNeighborX="-8736" custLinFactNeighborY="797">
        <dgm:presLayoutVars>
          <dgm:chMax val="1"/>
          <dgm:bulletEnabled val="1"/>
        </dgm:presLayoutVars>
      </dgm:prSet>
      <dgm:spPr/>
      <dgm:t>
        <a:bodyPr/>
        <a:lstStyle/>
        <a:p>
          <a:endParaRPr lang="zh-CN" altLang="en-US"/>
        </a:p>
      </dgm:t>
    </dgm:pt>
    <dgm:pt modelId="{C72ED62D-C9AD-4597-A77B-412927990862}" type="pres">
      <dgm:prSet presAssocID="{FAB4B2BD-0F2A-40D8-BF1A-522FA5BAC8C2}" presName="descendantText" presStyleLbl="alignAcc1" presStyleIdx="2" presStyleCnt="3">
        <dgm:presLayoutVars>
          <dgm:bulletEnabled val="1"/>
        </dgm:presLayoutVars>
      </dgm:prSet>
      <dgm:spPr/>
      <dgm:t>
        <a:bodyPr/>
        <a:lstStyle/>
        <a:p>
          <a:endParaRPr lang="zh-CN" altLang="en-US"/>
        </a:p>
      </dgm:t>
    </dgm:pt>
  </dgm:ptLst>
  <dgm:cxnLst>
    <dgm:cxn modelId="{174249CA-479F-43E7-A9CC-9EDF0F73DF0E}" srcId="{84B97FB4-977A-416D-A188-3596E5C5BFE8}" destId="{6A689C63-172B-4435-853A-39A7C3BD359D}" srcOrd="0" destOrd="0" parTransId="{8F17BCC2-99C2-408A-A19D-400ED91B67C0}" sibTransId="{B5B77A2B-8CBF-43D6-98DB-529DC364CB4A}"/>
    <dgm:cxn modelId="{5E270836-B241-41B5-92B7-C36ED6555F46}" srcId="{6A689C63-172B-4435-853A-39A7C3BD359D}" destId="{F0844E93-416E-42A2-8021-C3164B11F7A7}" srcOrd="0" destOrd="0" parTransId="{94DA6137-98EB-4D2D-920F-AAC8F2FF8AF3}" sibTransId="{FDEC6078-8E43-4CB7-934A-1234AA2BC57C}"/>
    <dgm:cxn modelId="{10A7FF49-0EFE-403E-99E6-3D5A90000DE0}" srcId="{6A689C63-172B-4435-853A-39A7C3BD359D}" destId="{195B98B0-1831-4209-9293-4C89D2E72954}" srcOrd="1" destOrd="0" parTransId="{CBA3877F-AA18-40ED-9B8F-A380A10E2ACD}" sibTransId="{DF13CA8C-8F44-498B-9498-121CE46765B9}"/>
    <dgm:cxn modelId="{650EC035-7B81-44E8-901B-6ABDFB51F474}" srcId="{6A689C63-172B-4435-853A-39A7C3BD359D}" destId="{B13EC180-6E71-4E30-8BBF-B1E34983B292}" srcOrd="2" destOrd="0" parTransId="{BE3EF6B2-5442-4846-BB4D-C9C9934C67B5}" sibTransId="{914872CB-5004-4E8F-924B-3FB6BB9A7E81}"/>
    <dgm:cxn modelId="{2E375402-2BB7-4A10-BC3F-99E1E8E4D95F}" srcId="{84B97FB4-977A-416D-A188-3596E5C5BFE8}" destId="{67AAB81E-35D5-4134-96E2-16A7AB6A813F}" srcOrd="1" destOrd="0" parTransId="{F814D8E9-E3DD-4092-9DAE-0AF4AA0A1E08}" sibTransId="{0CA55BD9-0A71-4730-86B7-BCEF3BD8D7AF}"/>
    <dgm:cxn modelId="{274C2CFF-7D81-449F-B769-9914DEE33811}" srcId="{67AAB81E-35D5-4134-96E2-16A7AB6A813F}" destId="{C080C941-AF6D-4B30-A377-56A2622BBFE4}" srcOrd="0" destOrd="0" parTransId="{CE77D141-5814-4359-BA12-416717A06197}" sibTransId="{C34D8913-C577-459D-B06A-B65A747985CF}"/>
    <dgm:cxn modelId="{63BD6BB2-4613-4860-B856-6BDC21134E24}" srcId="{84B97FB4-977A-416D-A188-3596E5C5BFE8}" destId="{FAB4B2BD-0F2A-40D8-BF1A-522FA5BAC8C2}" srcOrd="2" destOrd="0" parTransId="{AEF130A1-6DAA-4C0A-83C8-67083DE58E75}" sibTransId="{0A3913B8-3896-41F6-BE22-C847069B64FC}"/>
    <dgm:cxn modelId="{22F38E5C-F698-4727-9AF7-BD7DC5FD75C9}" srcId="{FAB4B2BD-0F2A-40D8-BF1A-522FA5BAC8C2}" destId="{AACD96C7-0511-4FCE-96A0-4F003CE40125}" srcOrd="0" destOrd="0" parTransId="{C893DA4A-F7F4-4A28-855E-A126546D67F6}" sibTransId="{F4597FA4-21BA-41EF-91CA-C327C2FB4003}"/>
    <dgm:cxn modelId="{D5B1512E-3120-4B06-84C2-AB9207C526BB}" type="presOf" srcId="{84B97FB4-977A-416D-A188-3596E5C5BFE8}" destId="{F3FEC56D-783F-4EF1-B0AA-4AFE9952B4D7}" srcOrd="0" destOrd="0" presId="urn:microsoft.com/office/officeart/2005/8/layout/chevron2"/>
    <dgm:cxn modelId="{B0A6F45D-EA0B-4981-A42B-F1DC4AA7C4AB}" type="presParOf" srcId="{F3FEC56D-783F-4EF1-B0AA-4AFE9952B4D7}" destId="{4225F0B9-D7CD-474D-A992-8D7929B22F1A}" srcOrd="0" destOrd="0" presId="urn:microsoft.com/office/officeart/2005/8/layout/chevron2"/>
    <dgm:cxn modelId="{B75036F3-0954-40FA-81CA-4D79B737C236}" type="presParOf" srcId="{4225F0B9-D7CD-474D-A992-8D7929B22F1A}" destId="{39DC8996-9B46-4AC2-ACD2-7A321366ACFB}" srcOrd="0" destOrd="0" presId="urn:microsoft.com/office/officeart/2005/8/layout/chevron2"/>
    <dgm:cxn modelId="{FAB9E1EF-17B0-46FE-9013-FFE763728019}" type="presOf" srcId="{6A689C63-172B-4435-853A-39A7C3BD359D}" destId="{39DC8996-9B46-4AC2-ACD2-7A321366ACFB}" srcOrd="0" destOrd="0" presId="urn:microsoft.com/office/officeart/2005/8/layout/chevron2"/>
    <dgm:cxn modelId="{5D6762B5-B5F5-42C0-BCD3-5420879F4E69}" type="presParOf" srcId="{4225F0B9-D7CD-474D-A992-8D7929B22F1A}" destId="{2D06C65B-EAD0-4026-94DE-68F311E471A2}" srcOrd="1" destOrd="0" presId="urn:microsoft.com/office/officeart/2005/8/layout/chevron2"/>
    <dgm:cxn modelId="{95EEE984-9C28-4932-BC46-0DBF199F5034}" type="presOf" srcId="{F0844E93-416E-42A2-8021-C3164B11F7A7}" destId="{2D06C65B-EAD0-4026-94DE-68F311E471A2}" srcOrd="0" destOrd="0" presId="urn:microsoft.com/office/officeart/2005/8/layout/chevron2"/>
    <dgm:cxn modelId="{CAECF8C0-5C1A-4EBB-892C-EAD943917B5F}" type="presOf" srcId="{195B98B0-1831-4209-9293-4C89D2E72954}" destId="{2D06C65B-EAD0-4026-94DE-68F311E471A2}" srcOrd="0" destOrd="1" presId="urn:microsoft.com/office/officeart/2005/8/layout/chevron2"/>
    <dgm:cxn modelId="{35F19FA7-09CB-4023-AE78-F4A0D8AEB6B2}" type="presOf" srcId="{B13EC180-6E71-4E30-8BBF-B1E34983B292}" destId="{2D06C65B-EAD0-4026-94DE-68F311E471A2}" srcOrd="0" destOrd="2" presId="urn:microsoft.com/office/officeart/2005/8/layout/chevron2"/>
    <dgm:cxn modelId="{2EF52A7B-0BD0-4C9A-ADD3-FD6BCC0E10A2}" type="presParOf" srcId="{F3FEC56D-783F-4EF1-B0AA-4AFE9952B4D7}" destId="{9E4D7399-2C51-444F-88EF-4981F8CD5828}" srcOrd="1" destOrd="0" presId="urn:microsoft.com/office/officeart/2005/8/layout/chevron2"/>
    <dgm:cxn modelId="{5D626726-AF24-410E-88FF-4BC01EA10042}" type="presParOf" srcId="{F3FEC56D-783F-4EF1-B0AA-4AFE9952B4D7}" destId="{FECE3355-9551-4120-9643-BFCD16AA02A9}" srcOrd="2" destOrd="0" presId="urn:microsoft.com/office/officeart/2005/8/layout/chevron2"/>
    <dgm:cxn modelId="{1DD6EE57-B658-49EB-BF30-26C1F602443F}" type="presParOf" srcId="{FECE3355-9551-4120-9643-BFCD16AA02A9}" destId="{5B5AB159-B2CF-44CD-A61A-E229269CA731}" srcOrd="0" destOrd="0" presId="urn:microsoft.com/office/officeart/2005/8/layout/chevron2"/>
    <dgm:cxn modelId="{285E0C7D-6ACC-4F4C-9F45-12CC0F6D7DFA}" type="presOf" srcId="{67AAB81E-35D5-4134-96E2-16A7AB6A813F}" destId="{5B5AB159-B2CF-44CD-A61A-E229269CA731}" srcOrd="0" destOrd="0" presId="urn:microsoft.com/office/officeart/2005/8/layout/chevron2"/>
    <dgm:cxn modelId="{3E4EA135-1894-46E2-9045-0B39B89D0A5D}" type="presParOf" srcId="{FECE3355-9551-4120-9643-BFCD16AA02A9}" destId="{B11D8B7D-1526-40DB-8753-4B0A227DC41E}" srcOrd="1" destOrd="0" presId="urn:microsoft.com/office/officeart/2005/8/layout/chevron2"/>
    <dgm:cxn modelId="{BAEE2F27-6E65-420C-9B42-5368C7B32670}" type="presOf" srcId="{C080C941-AF6D-4B30-A377-56A2622BBFE4}" destId="{B11D8B7D-1526-40DB-8753-4B0A227DC41E}" srcOrd="0" destOrd="0" presId="urn:microsoft.com/office/officeart/2005/8/layout/chevron2"/>
    <dgm:cxn modelId="{F79BB383-9B60-4C2C-AE0F-313CFF80199B}" type="presParOf" srcId="{F3FEC56D-783F-4EF1-B0AA-4AFE9952B4D7}" destId="{80F21B2D-F61F-419E-94FA-6CB6F9933079}" srcOrd="3" destOrd="0" presId="urn:microsoft.com/office/officeart/2005/8/layout/chevron2"/>
    <dgm:cxn modelId="{7C81DB78-6CA9-4391-9682-D2C0F5901702}" type="presParOf" srcId="{F3FEC56D-783F-4EF1-B0AA-4AFE9952B4D7}" destId="{97269EE4-B4E8-41FB-9C9B-68E8919664F1}" srcOrd="4" destOrd="0" presId="urn:microsoft.com/office/officeart/2005/8/layout/chevron2"/>
    <dgm:cxn modelId="{C053EA34-688D-480E-871A-4F20B1348F4C}" type="presParOf" srcId="{97269EE4-B4E8-41FB-9C9B-68E8919664F1}" destId="{C97D852A-1410-4926-A4E7-90479EC59BB6}" srcOrd="0" destOrd="0" presId="urn:microsoft.com/office/officeart/2005/8/layout/chevron2"/>
    <dgm:cxn modelId="{EB5AA13C-A98F-4647-8BDC-E9E011438544}" type="presOf" srcId="{FAB4B2BD-0F2A-40D8-BF1A-522FA5BAC8C2}" destId="{C97D852A-1410-4926-A4E7-90479EC59BB6}" srcOrd="0" destOrd="0" presId="urn:microsoft.com/office/officeart/2005/8/layout/chevron2"/>
    <dgm:cxn modelId="{A9ED411F-03B7-4562-BFB3-6F78A8D2A6AA}" type="presParOf" srcId="{97269EE4-B4E8-41FB-9C9B-68E8919664F1}" destId="{C72ED62D-C9AD-4597-A77B-412927990862}" srcOrd="1" destOrd="0" presId="urn:microsoft.com/office/officeart/2005/8/layout/chevron2"/>
    <dgm:cxn modelId="{10F2EF1F-0B5B-437B-B830-6775DC671407}" type="presOf" srcId="{AACD96C7-0511-4FCE-96A0-4F003CE40125}" destId="{C72ED62D-C9AD-4597-A77B-412927990862}" srcOrd="0" destOrd="0" presId="urn:microsoft.com/office/officeart/2005/8/layout/chevron2"/>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32" name=""/>
      <dsp:cNvGrpSpPr/>
    </dsp:nvGrpSpPr>
    <dsp:grpSpPr/>
    <dsp:sp modelId="{39DC8996-9B46-4AC2-ACD2-7A321366ACFB}">
      <dsp:nvSpPr>
        <dsp:cNvPr id="33" name=""/>
        <dsp:cNvSpPr/>
      </dsp:nvSpPr>
      <dsp:spPr>
        <a:xfrm rot="5400000">
          <a:off x="-156545" y="158928"/>
          <a:ext cx="1043635" cy="73054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100000"/>
            </a:lnSpc>
            <a:spcBef>
              <a:spcPct val="0"/>
            </a:spcBef>
            <a:spcAft>
              <a:spcPct val="35000"/>
            </a:spcAft>
          </a:pPr>
          <a:r>
            <a:rPr lang="zh-CN" altLang="en-US" sz="1600" b="1" kern="1200" smtClean="0">
              <a:latin typeface="方正小标宋_GBK" panose="02000000000000000000" charset="-122"/>
              <a:ea typeface="方正小标宋_GBK" panose="02000000000000000000" charset="-122"/>
            </a:rPr>
            <a:t>起点</a:t>
          </a:r>
          <a:endParaRPr lang="zh-CN" altLang="en-US" sz="1600" b="1" kern="1200">
            <a:latin typeface="方正小标宋_GBK" panose="02000000000000000000" charset="-122"/>
            <a:ea typeface="方正小标宋_GBK" panose="02000000000000000000" charset="-122"/>
          </a:endParaRPr>
        </a:p>
      </dsp:txBody>
      <dsp:txXfrm rot="-5400000">
        <a:off x="0" y="367654"/>
        <a:ext cx="730544" cy="313091"/>
      </dsp:txXfrm>
    </dsp:sp>
    <dsp:sp modelId="{2D06C65B-EAD0-4026-94DE-68F311E471A2}">
      <dsp:nvSpPr>
        <dsp:cNvPr id="34" name=""/>
        <dsp:cNvSpPr/>
      </dsp:nvSpPr>
      <dsp:spPr>
        <a:xfrm rot="5400000">
          <a:off x="3313485" y="-2554916"/>
          <a:ext cx="678363" cy="584424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100000"/>
            </a:lnSpc>
            <a:spcBef>
              <a:spcPct val="0"/>
            </a:spcBef>
            <a:spcAft>
              <a:spcPct val="15000"/>
            </a:spcAft>
            <a:buChar char="••"/>
          </a:pPr>
          <a:endParaRPr lang="zh-CN" altLang="en-US" sz="1800" b="1" kern="1200">
            <a:latin typeface="方正小标宋_GBK" panose="02000000000000000000" charset="-122"/>
            <a:ea typeface="方正小标宋_GBK" panose="02000000000000000000" charset="-122"/>
          </a:endParaRPr>
        </a:p>
        <a:p>
          <a:pPr marL="171450" lvl="1" indent="-171450" algn="l" defTabSz="800100">
            <a:lnSpc>
              <a:spcPct val="100000"/>
            </a:lnSpc>
            <a:spcBef>
              <a:spcPct val="0"/>
            </a:spcBef>
            <a:spcAft>
              <a:spcPct val="15000"/>
            </a:spcAft>
            <a:buChar char="••"/>
          </a:pPr>
          <a:r>
            <a:rPr lang="zh-CN" altLang="en-US" sz="1800" b="1" kern="1200" smtClean="0">
              <a:latin typeface="方正小标宋_GBK" panose="02000000000000000000" charset="-122"/>
              <a:ea typeface="方正小标宋_GBK" panose="02000000000000000000" charset="-122"/>
            </a:rPr>
            <a:t>生而自由：自然权利，</a:t>
          </a:r>
          <a:r>
            <a:rPr lang="zh-CN" altLang="en-US" sz="1800" b="1" kern="1200" smtClean="0">
              <a:solidFill>
                <a:srgbClr val="FF0000"/>
              </a:solidFill>
              <a:latin typeface="方正小标宋_GBK" panose="02000000000000000000" charset="-122"/>
              <a:ea typeface="方正小标宋_GBK" panose="02000000000000000000" charset="-122"/>
            </a:rPr>
            <a:t>自由平等（伏）</a:t>
          </a:r>
          <a:endParaRPr lang="zh-CN" altLang="en-US" sz="1800" b="1" kern="1200">
            <a:solidFill>
              <a:srgbClr val="FF0000"/>
            </a:solidFill>
            <a:latin typeface="方正小标宋_GBK" panose="02000000000000000000" charset="-122"/>
            <a:ea typeface="方正小标宋_GBK" panose="02000000000000000000" charset="-122"/>
          </a:endParaRPr>
        </a:p>
        <a:p>
          <a:pPr marL="171450" lvl="1" indent="-171450" algn="l" defTabSz="800100">
            <a:lnSpc>
              <a:spcPct val="100000"/>
            </a:lnSpc>
            <a:spcBef>
              <a:spcPct val="0"/>
            </a:spcBef>
            <a:spcAft>
              <a:spcPct val="15000"/>
            </a:spcAft>
            <a:buChar char="••"/>
          </a:pPr>
          <a:endParaRPr lang="zh-CN" altLang="en-US" sz="1800" b="1" kern="1200">
            <a:solidFill>
              <a:srgbClr val="FF0000"/>
            </a:solidFill>
            <a:latin typeface="方正小标宋_GBK" panose="02000000000000000000" charset="-122"/>
            <a:ea typeface="方正小标宋_GBK" panose="02000000000000000000" charset="-122"/>
          </a:endParaRPr>
        </a:p>
      </dsp:txBody>
      <dsp:txXfrm rot="-5400000">
        <a:off x="730544" y="61140"/>
        <a:ext cx="5811130" cy="612133"/>
      </dsp:txXfrm>
    </dsp:sp>
    <dsp:sp modelId="{5B5AB159-B2CF-44CD-A61A-E229269CA731}">
      <dsp:nvSpPr>
        <dsp:cNvPr id="35" name=""/>
        <dsp:cNvSpPr/>
      </dsp:nvSpPr>
      <dsp:spPr>
        <a:xfrm rot="5400000">
          <a:off x="-156545" y="997437"/>
          <a:ext cx="1043635" cy="73054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100000"/>
            </a:lnSpc>
            <a:spcBef>
              <a:spcPct val="0"/>
            </a:spcBef>
            <a:spcAft>
              <a:spcPct val="35000"/>
            </a:spcAft>
          </a:pPr>
          <a:r>
            <a:rPr lang="zh-CN" altLang="en-US" sz="1600" b="1" kern="1200" smtClean="0">
              <a:latin typeface="方正小标宋_GBK" panose="02000000000000000000" charset="-122"/>
              <a:ea typeface="方正小标宋_GBK" panose="02000000000000000000" charset="-122"/>
            </a:rPr>
            <a:t>破旧</a:t>
          </a:r>
          <a:endParaRPr lang="zh-CN" altLang="en-US" sz="1600" b="1" kern="1200">
            <a:latin typeface="方正小标宋_GBK" panose="02000000000000000000" charset="-122"/>
            <a:ea typeface="方正小标宋_GBK" panose="02000000000000000000" charset="-122"/>
          </a:endParaRPr>
        </a:p>
      </dsp:txBody>
      <dsp:txXfrm rot="-5400000">
        <a:off x="1" y="1206164"/>
        <a:ext cx="730544" cy="313091"/>
      </dsp:txXfrm>
    </dsp:sp>
    <dsp:sp modelId="{B11D8B7D-1526-40DB-8753-4B0A227DC41E}">
      <dsp:nvSpPr>
        <dsp:cNvPr id="36" name=""/>
        <dsp:cNvSpPr/>
      </dsp:nvSpPr>
      <dsp:spPr>
        <a:xfrm rot="5400000">
          <a:off x="3288121" y="-1725069"/>
          <a:ext cx="678363" cy="584424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100000"/>
            </a:lnSpc>
            <a:spcBef>
              <a:spcPct val="0"/>
            </a:spcBef>
            <a:spcAft>
              <a:spcPct val="15000"/>
            </a:spcAft>
            <a:buChar char="••"/>
          </a:pPr>
          <a:r>
            <a:rPr lang="zh-CN" altLang="en-US" sz="1800" b="1" kern="1200" smtClean="0">
              <a:latin typeface="方正小标宋_GBK" panose="02000000000000000000" charset="-122"/>
              <a:ea typeface="方正小标宋_GBK" panose="02000000000000000000" charset="-122"/>
            </a:rPr>
            <a:t>摆脱锁链：主权在民，</a:t>
          </a:r>
          <a:r>
            <a:rPr lang="zh-CN" altLang="en-US" sz="1800" b="1" kern="1200" smtClean="0">
              <a:solidFill>
                <a:srgbClr val="FF0000"/>
              </a:solidFill>
              <a:latin typeface="方正小标宋_GBK" panose="02000000000000000000" charset="-122"/>
              <a:ea typeface="方正小标宋_GBK" panose="02000000000000000000" charset="-122"/>
            </a:rPr>
            <a:t>社会契约论（卢）</a:t>
          </a:r>
        </a:p>
      </dsp:txBody>
      <dsp:txXfrm rot="-5400000">
        <a:off x="705180" y="890987"/>
        <a:ext cx="5811130" cy="612133"/>
      </dsp:txXfrm>
    </dsp:sp>
    <dsp:sp modelId="{C97D852A-1410-4926-A4E7-90479EC59BB6}">
      <dsp:nvSpPr>
        <dsp:cNvPr id="37" name=""/>
        <dsp:cNvSpPr/>
      </dsp:nvSpPr>
      <dsp:spPr>
        <a:xfrm rot="5400000">
          <a:off x="-156545" y="1838329"/>
          <a:ext cx="1043635" cy="73054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100000"/>
            </a:lnSpc>
            <a:spcBef>
              <a:spcPct val="0"/>
            </a:spcBef>
            <a:spcAft>
              <a:spcPct val="35000"/>
            </a:spcAft>
          </a:pPr>
          <a:r>
            <a:rPr lang="zh-CN" altLang="en-US" sz="1600" b="1" kern="1200" smtClean="0">
              <a:latin typeface="方正小标宋_GBK" panose="02000000000000000000" charset="-122"/>
              <a:ea typeface="方正小标宋_GBK" panose="02000000000000000000" charset="-122"/>
            </a:rPr>
            <a:t>立新</a:t>
          </a:r>
          <a:endParaRPr lang="zh-CN" altLang="en-US" sz="1600" b="1" kern="1200">
            <a:latin typeface="方正小标宋_GBK" panose="02000000000000000000" charset="-122"/>
            <a:ea typeface="方正小标宋_GBK" panose="02000000000000000000" charset="-122"/>
          </a:endParaRPr>
        </a:p>
      </dsp:txBody>
      <dsp:txXfrm rot="-5400000">
        <a:off x="0" y="2047055"/>
        <a:ext cx="730544" cy="313091"/>
      </dsp:txXfrm>
    </dsp:sp>
    <dsp:sp modelId="{C72ED62D-C9AD-4597-A77B-412927990862}">
      <dsp:nvSpPr>
        <dsp:cNvPr id="38" name=""/>
        <dsp:cNvSpPr/>
      </dsp:nvSpPr>
      <dsp:spPr>
        <a:xfrm rot="5400000">
          <a:off x="3313485" y="-903539"/>
          <a:ext cx="678363" cy="584424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100000"/>
            </a:lnSpc>
            <a:spcBef>
              <a:spcPct val="0"/>
            </a:spcBef>
            <a:spcAft>
              <a:spcPct val="15000"/>
            </a:spcAft>
            <a:buChar char="••"/>
          </a:pPr>
          <a:r>
            <a:rPr lang="zh-CN" altLang="en-US" sz="1800" b="1" kern="1200" smtClean="0">
              <a:latin typeface="方正小标宋_GBK" panose="02000000000000000000" charset="-122"/>
              <a:ea typeface="方正小标宋_GBK" panose="02000000000000000000" charset="-122"/>
            </a:rPr>
            <a:t>创造新世界：</a:t>
          </a:r>
          <a:r>
            <a:rPr lang="zh-CN" altLang="en-US" sz="1800" b="1" kern="1200" smtClean="0">
              <a:solidFill>
                <a:srgbClr val="FF0000"/>
              </a:solidFill>
              <a:latin typeface="方正小标宋_GBK" panose="02000000000000000000" charset="-122"/>
              <a:ea typeface="方正小标宋_GBK" panose="02000000000000000000" charset="-122"/>
            </a:rPr>
            <a:t>三权分立（孟）</a:t>
          </a:r>
        </a:p>
      </dsp:txBody>
      <dsp:txXfrm rot="-5400000">
        <a:off x="730544" y="1712517"/>
        <a:ext cx="5811130" cy="612133"/>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dgm:rule type="primFontSz" val="24"/>
            <dgm:rule type="h" val="110"/>
            <dgm:rule type="primFontSz" val="18"/>
            <dgm:rule type="h" val="INF"/>
            <dgm:rule type="primFontSz" val="5"/>
          </dgm:ruleLst>
        </dgm:layoutNode>
        <dgm:layoutNode name="descendantText" styleLbl="alignAcc1">
          <dgm:varLst>
            <dgm:bulletEnabled val="1"/>
          </dgm:varLst>
          <dgm:choose name="Name4">
            <dgm:if name="Name5" func="var" arg="dir" op="equ" val="norm">
              <dgm:alg type="tx">
                <dgm:param type="stBulletLvl" val="1"/>
                <dgm:param type="txAnchorVertCh" val="mid"/>
              </dgm:alg>
              <dgm:shape rot="90" type="round2SameRect" r:blip="">
                <dgm:adjLst/>
              </dgm:shape>
            </dgm:if>
            <dgm:else name="Name6">
              <dgm:alg type="tx">
                <dgm:param type="stBulletLvl" val="1"/>
                <dgm:param type="txAnchorVertCh" val="mid"/>
              </dgm:alg>
              <dgm:shape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dgm:ruleLst>
        </dgm:layoutNode>
      </dgm:layoutNode>
      <dgm:forEach name="Name10" axis="followSib" ptType="sibTrans" cnt="1">
        <dgm:layoutNode name="sp">
          <dgm:alg type="sp"/>
          <dgm:shape r:blip="">
            <dgm:adjLst/>
          </dgm:shape>
          <dgm:presOf axis="self"/>
          <dgm:constrLst>
            <dgm:constr type="w" val="1"/>
            <dgm:constr type="h" val="37.5"/>
          </dgm:constrLst>
          <dgm:ruleLst/>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CCE2DA-4C81-4690-ABEE-C1876D183758}"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16DD64-F053-4AED-AEF0-2E580B1194F5}" type="slidenum">
              <a:rPr lang="zh-CN" altLang="en-US" smtClean="0"/>
              <a:t>‹#›</a:t>
            </a:fld>
            <a:endParaRPr lang="zh-CN" altLang="en-US"/>
          </a:p>
        </p:txBody>
      </p:sp>
    </p:spTree>
    <p:extLst>
      <p:ext uri="{BB962C8B-B14F-4D97-AF65-F5344CB8AC3E}">
        <p14:creationId xmlns:p14="http://schemas.microsoft.com/office/powerpoint/2010/main" val="3296389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19</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20</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21</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22</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23</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24</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25</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26</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27</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28</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29</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30</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31</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32</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33</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34</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35</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36</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2" name="图片 1"/>
          <p:cNvPicPr>
            <a:picLocks noChangeAspect="1"/>
          </p:cNvPicPr>
          <p:nvPr userDrawn="1"/>
        </p:nvPicPr>
        <p:blipFill>
          <a:blip r:embed="rId1">
            <a:extLst>
              <a:ext uri="{28A0092B-C50C-407E-A947-70E740481C1C}">
                <a14:useLocalDpi xmlns:a14="http://schemas.microsoft.com/office/drawing/2010/main" val="0"/>
              </a:ext>
            </a:extLst>
          </a:blip>
          <a:srcRect l="69559" b="47189"/>
          <a:stretch>
            <a:fillRect/>
          </a:stretch>
        </p:blipFill>
        <p:spPr>
          <a:xfrm>
            <a:off x="6346680" y="-282388"/>
            <a:ext cx="2797320" cy="2729753"/>
          </a:xfrm>
          <a:prstGeom prst="rect">
            <a:avLst/>
          </a:prstGeom>
        </p:spPr>
      </p:pic>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rcRect r="88971" b="68366"/>
          <a:stretch>
            <a:fillRect/>
          </a:stretch>
        </p:blipFill>
        <p:spPr>
          <a:xfrm>
            <a:off x="0" y="0"/>
            <a:ext cx="1008529" cy="1627094"/>
          </a:xfrm>
          <a:prstGeom prst="rect">
            <a:avLst/>
          </a:prstGeom>
        </p:spPr>
      </p:pic>
    </p:spTree>
  </p:cSld>
  <p:clrMapOvr>
    <a:masterClrMapping/>
  </p:clrMapOvr>
  <mc:AlternateContent>
    <mc:Choice xmlns:p14="http://schemas.microsoft.com/office/powerpoint/2010/main" Requires="p14">
      <p:transition spd="slow" advTm="3000" p14:dur="1500"/>
    </mc:Choice>
    <mc:Fallback>
      <p:transition spd="slow"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nodeType="afterGroup">
                            <p:stCondLst>
                              <p:cond delay="50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Main Title+ SubTitle+Number ">
    <p:spTree>
      <p:nvGrpSpPr>
        <p:cNvPr id="1" name=""/>
        <p:cNvGrpSpPr/>
        <p:nvPr/>
      </p:nvGrpSpPr>
      <p:grpSpPr>
        <a:xfrm>
          <a:off x="0" y="0"/>
          <a:ext cx="0" cy="0"/>
        </a:xfrm>
      </p:grpSpPr>
      <p:pic>
        <p:nvPicPr>
          <p:cNvPr id="3" name="图片 2"/>
          <p:cNvPicPr>
            <a:picLocks noChangeAspect="1"/>
          </p:cNvPicPr>
          <p:nvPr userDrawn="1"/>
        </p:nvPicPr>
        <p:blipFill>
          <a:blip r:embed="rId1">
            <a:extLst>
              <a:ext uri="{28A0092B-C50C-407E-A947-70E740481C1C}">
                <a14:useLocalDpi xmlns:a14="http://schemas.microsoft.com/office/drawing/2010/main" val="0"/>
              </a:ext>
            </a:extLst>
          </a:blip>
          <a:srcRect l="69559" t="19785" b="47189"/>
          <a:stretch>
            <a:fillRect/>
          </a:stretch>
        </p:blipFill>
        <p:spPr>
          <a:xfrm>
            <a:off x="7491362" y="-112"/>
            <a:ext cx="1652638" cy="1008529"/>
          </a:xfrm>
          <a:prstGeom prst="rect">
            <a:avLst/>
          </a:prstGeom>
        </p:spPr>
      </p:pic>
    </p:spTree>
  </p:cSld>
  <p:clrMapOvr>
    <a:masterClrMapping/>
  </p:clrMapOvr>
  <mc:AlternateContent>
    <mc:Choice xmlns:p14="http://schemas.microsoft.com/office/powerpoint/2010/main" Requires="p14">
      <p:transition spd="slow" advTm="3000" p14:dur="1500"/>
    </mc:Choice>
    <mc:Fallback>
      <p:transition spd="slow" advTm="3000"/>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advTm="3000" p14:dur="1500"/>
    </mc:Choice>
    <mc:Fallback>
      <p:transition spd="slow" advTm="3000"/>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28650" y="148114"/>
            <a:ext cx="7886700" cy="994172"/>
          </a:xfrm>
        </p:spPr>
        <p:txBody>
          <a:bodyPr anchor="b" anchorCtr="0"/>
          <a:lstStyle/>
          <a:p>
            <a:r>
              <a:rPr lang="zh-CN" altLang="en-US" smtClean="0"/>
              <a:t>单击此处编辑母版标题样式</a:t>
            </a:r>
            <a:endParaRPr lang="zh-CN" altLang="en-US"/>
          </a:p>
        </p:txBody>
      </p:sp>
      <p:sp>
        <p:nvSpPr>
          <p:cNvPr id="3" name="内容占位符 2"/>
          <p:cNvSpPr>
            <a:spLocks noGrp="1"/>
          </p:cNvSpPr>
          <p:nvPr>
            <p:ph idx="1"/>
          </p:nvPr>
        </p:nvSpPr>
        <p:spPr>
          <a:xfrm>
            <a:off x="628650" y="1276826"/>
            <a:ext cx="7886700" cy="3356134"/>
          </a:xfrm>
        </p:spPr>
        <p:txBody>
          <a:bodyPr/>
          <a:lstStyle>
            <a:lvl2pPr>
              <a:defRPr/>
            </a:lvl2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28650" y="4767263"/>
            <a:ext cx="2057400" cy="273844"/>
          </a:xfrm>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a:xfrm>
            <a:off x="3028950" y="4767263"/>
            <a:ext cx="3086100" cy="273844"/>
          </a:xfrm>
        </p:spPr>
        <p:txBody>
          <a:bodyPr/>
          <a:lstStyle/>
          <a:p>
            <a:endParaRPr lang="zh-CN" altLang="en-US"/>
          </a:p>
        </p:txBody>
      </p:sp>
      <p:sp>
        <p:nvSpPr>
          <p:cNvPr id="6" name="灯片编号占位符 5"/>
          <p:cNvSpPr>
            <a:spLocks noGrp="1"/>
          </p:cNvSpPr>
          <p:nvPr>
            <p:ph type="sldNum" sz="quarter" idx="12"/>
          </p:nvPr>
        </p:nvSpPr>
        <p:spPr>
          <a:xfrm>
            <a:off x="6457950" y="4767263"/>
            <a:ext cx="2057400" cy="273844"/>
          </a:xfrm>
        </p:spPr>
        <p:txBody>
          <a:bodyPr/>
          <a:lstStyle/>
          <a:p>
            <a:fld id="{7D9BB5D0-35E4-459D-AEF3-FE4D7C45CC19}" type="slidenum">
              <a:rPr lang="zh-CN" altLang="en-US" smtClean="0"/>
              <a:t>‹#›</a:t>
            </a:fld>
            <a:endParaRPr lang="zh-CN" altLang="en-US"/>
          </a:p>
        </p:txBody>
      </p:sp>
    </p:spTree>
  </p:cSld>
  <p:clrMapOvr>
    <a:masterClrMapping/>
  </p:clrMapOvr>
  <mc:AlternateContent>
    <mc:Choice xmlns:p14="http://schemas.microsoft.com/office/powerpoint/2010/main" Requires="p14">
      <p:transition p14:dur="250">
        <p:fade/>
      </p:transition>
    </mc:Choice>
    <mc:Fallback>
      <p:transition>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457200" y="4767263"/>
            <a:ext cx="2133600" cy="273844"/>
          </a:xfrm>
        </p:spPr>
        <p:txBody>
          <a:bodyPr/>
          <a:lstStyle/>
          <a:p>
            <a:fld id="{28C937AB-5291-48FC-9075-9F29944D13C7}" type="datetimeFigureOut">
              <a:rPr lang="zh-CN" altLang="en-US" smtClean="0"/>
              <a:t>2020/7/6</a:t>
            </a:fld>
            <a:endParaRPr lang="zh-CN" altLang="en-US"/>
          </a:p>
        </p:txBody>
      </p:sp>
      <p:sp>
        <p:nvSpPr>
          <p:cNvPr id="3" name="页脚占位符 2"/>
          <p:cNvSpPr>
            <a:spLocks noGrp="1"/>
          </p:cNvSpPr>
          <p:nvPr>
            <p:ph type="ftr" sz="quarter" idx="11"/>
          </p:nvPr>
        </p:nvSpPr>
        <p:spPr>
          <a:xfrm>
            <a:off x="3124200" y="4767263"/>
            <a:ext cx="2895600" cy="273844"/>
          </a:xfr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p:spPr>
        <p:txBody>
          <a:bodyPr/>
          <a:lstStyle/>
          <a:p>
            <a:fld id="{78A3CECD-E187-45A6-BE7A-E277637993E6}"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mc:Choice>
    <mc:Fallback>
      <p:transition spd="slow" advTm="3000"/>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502412" y="1941211"/>
            <a:ext cx="8139178" cy="674375"/>
          </a:xfrm>
        </p:spPr>
        <p:txBody>
          <a:bodyPr lIns="101600" tIns="38100" rIns="25400" bIns="38100" anchor="t" anchorCtr="0">
            <a:noAutofit/>
          </a:bodyPr>
          <a:lstStyle>
            <a:lvl1pPr algn="ctr">
              <a:defRPr sz="4050" spc="600"/>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2020/7/6</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2" y="332426"/>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502412" y="714381"/>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5" name="页脚占位符 4"/>
          <p:cNvSpPr>
            <a:spLocks noGrp="1"/>
          </p:cNvSpPr>
          <p:nvPr>
            <p:ph type="ftr" sz="quarter" idx="11"/>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6" name="灯片编号占位符 5"/>
          <p:cNvSpPr>
            <a:spLocks noGrp="1"/>
          </p:cNvSpPr>
          <p:nvPr>
            <p:ph type="sldNum" sz="quarter" idx="12"/>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48" y="2856548"/>
            <a:ext cx="8139178" cy="468634"/>
          </a:xfrm>
        </p:spPr>
        <p:txBody>
          <a:bodyPr lIns="101600" tIns="38100" rIns="63500" bIns="38100" anchor="t" anchorCtr="0">
            <a:noAutofit/>
          </a:bodyPr>
          <a:lstStyle>
            <a:lvl1pPr>
              <a:defRPr sz="2700" u="none" strike="noStrike" kern="1200" cap="none" spc="300" normalizeH="0">
                <a:solidFill>
                  <a:schemeClr val="tx1"/>
                </a:solidFill>
                <a:uFillTx/>
                <a:latin typeface="微软雅黑" panose="020b0503020204020204" pitchFamily="34" charset="-122"/>
                <a:ea typeface="微软雅黑" panose="020b0503020204020204" pitchFamily="34" charset="-122"/>
              </a:defRPr>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5" name="页脚占位符 4"/>
          <p:cNvSpPr>
            <a:spLocks noGrp="1"/>
          </p:cNvSpPr>
          <p:nvPr>
            <p:ph type="ftr" sz="quarter" idx="11"/>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6" name="灯片编号占位符 5"/>
          <p:cNvSpPr>
            <a:spLocks noGrp="1"/>
          </p:cNvSpPr>
          <p:nvPr>
            <p:ph type="sldNum" sz="quarter" idx="12"/>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2" y="332426"/>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502448" y="714381"/>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679158" y="714381"/>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6" name="页脚占位符 5"/>
          <p:cNvSpPr>
            <a:spLocks noGrp="1"/>
          </p:cNvSpPr>
          <p:nvPr>
            <p:ph type="ftr" sz="quarter" idx="11"/>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12"/>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2" y="332426"/>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502448" y="714381"/>
            <a:ext cx="3962432" cy="285752"/>
          </a:xfrm>
        </p:spPr>
        <p:txBody>
          <a:bodyPr lIns="101600" tIns="38100" rIns="76200" bIns="38100" anchor="t" anchorCtr="0">
            <a:noAutofit/>
          </a:bodyPr>
          <a:lstStyle>
            <a:lvl1pPr marL="0" indent="0" eaLnBrk="1" fontAlgn="auto" latinLnBrk="0" hangingPunct="1">
              <a:lnSpc>
                <a:spcPct val="100000"/>
              </a:lnSpc>
              <a:spcAft>
                <a:spcPct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502444" y="1054894"/>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714381"/>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0"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054894"/>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8" name="页脚占位符 7"/>
          <p:cNvSpPr>
            <a:spLocks noGrp="1"/>
          </p:cNvSpPr>
          <p:nvPr>
            <p:ph type="ftr" sz="quarter" idx="11"/>
            <p:custDataLst>
              <p:tags r:id="rId7"/>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9" name="灯片编号占位符 8"/>
          <p:cNvSpPr>
            <a:spLocks noGrp="1"/>
          </p:cNvSpPr>
          <p:nvPr>
            <p:ph type="sldNum" sz="quarter" idx="12"/>
            <p:custDataLst>
              <p:tags r:id="rId8"/>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4" name="页脚占位符 3"/>
          <p:cNvSpPr>
            <a:spLocks noGrp="1"/>
          </p:cNvSpPr>
          <p:nvPr>
            <p:ph type="ftr" sz="quarter" idx="11"/>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3" name="页脚占位符 2"/>
          <p:cNvSpPr>
            <a:spLocks noGrp="1"/>
          </p:cNvSpPr>
          <p:nvPr>
            <p:ph type="ftr" sz="quarter" idx="11"/>
            <p:custDataLst>
              <p:tags r:id="rId2"/>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4" name="灯片编号占位符 3"/>
          <p:cNvSpPr>
            <a:spLocks noGrp="1"/>
          </p:cNvSpPr>
          <p:nvPr>
            <p:ph type="sldNum" sz="quarter" idx="12"/>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48" y="332426"/>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2"/>
            </p:custDataLst>
          </p:nvPr>
        </p:nvSpPr>
        <p:spPr>
          <a:xfrm>
            <a:off x="502448" y="714381"/>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4679194" y="714381"/>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fld id="{9EFD9D74-47D9-4702-A33C-335B63B48DBF}" type="datetimeFigureOut">
              <a:rPr lang="zh-CN" altLang="en-US" smtClean="0"/>
              <a:t>2020/7/6</a:t>
            </a:fld>
            <a:endParaRPr lang="zh-CN" altLang="en-US"/>
          </a:p>
        </p:txBody>
      </p:sp>
      <p:sp>
        <p:nvSpPr>
          <p:cNvPr id="6" name="页脚占位符 5"/>
          <p:cNvSpPr>
            <a:spLocks noGrp="1"/>
          </p:cNvSpPr>
          <p:nvPr>
            <p:ph type="ftr" sz="quarter" idx="11"/>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12"/>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fld id="{FABC47A4-756D-490B-A52F-7D9E2C9FC05F}" type="slidenum">
              <a:rPr lang="zh-CN" altLang="en-US" smtClean="0"/>
              <a:t>‹#›</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1800" b="1" i="0" u="none" strike="noStrike" kern="1200" cap="none" spc="2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502444" y="714375"/>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5" name="页脚占位符 4"/>
          <p:cNvSpPr>
            <a:spLocks noGrp="1"/>
          </p:cNvSpPr>
          <p:nvPr>
            <p:ph type="ftr" sz="quarter" idx="11"/>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6" name="灯片编号占位符 5"/>
          <p:cNvSpPr>
            <a:spLocks noGrp="1"/>
          </p:cNvSpPr>
          <p:nvPr>
            <p:ph type="sldNum" sz="quarter" idx="12"/>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4" name="页脚占位符 3"/>
          <p:cNvSpPr>
            <a:spLocks noGrp="1"/>
          </p:cNvSpPr>
          <p:nvPr>
            <p:ph type="ftr" sz="quarter" idx="11"/>
            <p:custDataLst>
              <p:tags r:id="rId2"/>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5" name="灯片编号占位符 4"/>
          <p:cNvSpPr>
            <a:spLocks noGrp="1"/>
          </p:cNvSpPr>
          <p:nvPr>
            <p:ph type="sldNum" sz="quarter" idx="12"/>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502448" y="714381"/>
            <a:ext cx="8139178" cy="4041680"/>
          </a:xfrm>
        </p:spPr>
        <p:txBody>
          <a:bodyPr/>
          <a:lstStyle>
            <a:lvl1pPr>
              <a:defRPr>
                <a:latin typeface="微软雅黑" panose="020b0503020204020204" pitchFamily="34" charset="-122"/>
                <a:ea typeface="微软雅黑" panose="020b0503020204020204" pitchFamily="34" charset="-122"/>
              </a:defRPr>
            </a:lvl1pPr>
            <a:lvl2pPr>
              <a:defRPr>
                <a:latin typeface="微软雅黑" panose="020b0503020204020204" pitchFamily="34" charset="-122"/>
                <a:ea typeface="微软雅黑" panose="020b0503020204020204" pitchFamily="34" charset="-122"/>
              </a:defRPr>
            </a:lvl2pPr>
            <a:lvl3pPr>
              <a:defRPr>
                <a:latin typeface="微软雅黑" panose="020b0503020204020204" pitchFamily="34" charset="-122"/>
                <a:ea typeface="微软雅黑" panose="020b0503020204020204" pitchFamily="34" charset="-122"/>
              </a:defRPr>
            </a:lvl3pPr>
            <a:lvl4pPr>
              <a:defRPr>
                <a:latin typeface="微软雅黑" panose="020b0503020204020204" pitchFamily="34" charset="-122"/>
                <a:ea typeface="微软雅黑" panose="020b0503020204020204" pitchFamily="34" charset="-122"/>
              </a:defRPr>
            </a:lvl4pPr>
            <a:lvl5pPr>
              <a:defRPr>
                <a:latin typeface="微软雅黑" panose="020b0503020204020204" pitchFamily="34" charset="-122"/>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1" i="0" u="none" strike="noStrike" kern="1200" cap="none" spc="600" normalizeH="0" baseline="0" noProof="1">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单击此处编辑标题</a:t>
            </a:r>
          </a:p>
        </p:txBody>
      </p:sp>
      <p:sp>
        <p:nvSpPr>
          <p:cNvPr id="3" name="日期占位符 2"/>
          <p:cNvSpPr>
            <a:spLocks noGrp="1"/>
          </p:cNvSpPr>
          <p:nvPr>
            <p:ph type="dt" sz="half" idx="10"/>
            <p:custDataLst>
              <p:tags r:id="rId2"/>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4" name="页脚占位符 3"/>
          <p:cNvSpPr>
            <a:spLocks noGrp="1"/>
          </p:cNvSpPr>
          <p:nvPr>
            <p:ph type="ftr" sz="quarter" idx="11"/>
            <p:custDataLst>
              <p:tags r:id="rId3"/>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slideLayout" Target="../slideLayouts/slideLayout15.xml" /><Relationship Id="rId11" Type="http://schemas.openxmlformats.org/officeDocument/2006/relationships/slideLayout" Target="../slideLayouts/slideLayout16.xml" /><Relationship Id="rId12" Type="http://schemas.openxmlformats.org/officeDocument/2006/relationships/tags" Target="../tags/tag56.xml" /><Relationship Id="rId13" Type="http://schemas.openxmlformats.org/officeDocument/2006/relationships/tags" Target="../tags/tag57.xml" /><Relationship Id="rId14" Type="http://schemas.openxmlformats.org/officeDocument/2006/relationships/tags" Target="../tags/tag58.xml" /><Relationship Id="rId15" Type="http://schemas.openxmlformats.org/officeDocument/2006/relationships/tags" Target="../tags/tag59.xml" /><Relationship Id="rId16" Type="http://schemas.openxmlformats.org/officeDocument/2006/relationships/tags" Target="../tags/tag60.xml" /><Relationship Id="rId17" Type="http://schemas.openxmlformats.org/officeDocument/2006/relationships/tags" Target="../tags/tag61.xml" /><Relationship Id="rId18" Type="http://schemas.openxmlformats.org/officeDocument/2006/relationships/theme" Target="../theme/theme2.xml" /><Relationship Id="rId2" Type="http://schemas.openxmlformats.org/officeDocument/2006/relationships/slideLayout" Target="../slideLayouts/slideLayout7.xml" /><Relationship Id="rId3" Type="http://schemas.openxmlformats.org/officeDocument/2006/relationships/slideLayout" Target="../slideLayouts/slideLayout8.xml" /><Relationship Id="rId4" Type="http://schemas.openxmlformats.org/officeDocument/2006/relationships/slideLayout" Target="../slideLayouts/slideLayout9.xml" /><Relationship Id="rId5" Type="http://schemas.openxmlformats.org/officeDocument/2006/relationships/slideLayout" Target="../slideLayouts/slideLayout10.xml" /><Relationship Id="rId6" Type="http://schemas.openxmlformats.org/officeDocument/2006/relationships/slideLayout" Target="../slideLayouts/slideLayout11.xml" /><Relationship Id="rId7" Type="http://schemas.openxmlformats.org/officeDocument/2006/relationships/slideLayout" Target="../slideLayouts/slideLayout12.xml" /><Relationship Id="rId8" Type="http://schemas.openxmlformats.org/officeDocument/2006/relationships/slideLayout" Target="../slideLayouts/slideLayout13.xml" /><Relationship Id="rId9"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mc:Choice xmlns:p14="http://schemas.microsoft.com/office/powerpoint/2010/main" Requires="p14">
      <p:transition spd="slow" advTm="3000" p14:dur="1500"/>
    </mc:Choice>
    <mc:Fallback>
      <p:transition spd="slow" advTm="3000"/>
    </mc:Fallback>
  </mc:AlternateConten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502412" y="332423"/>
            <a:ext cx="8139178" cy="331473"/>
          </a:xfrm>
          <a:prstGeom prst="rect">
            <a:avLst/>
          </a:prstGeom>
        </p:spPr>
        <p:txBody>
          <a:bodyPr vert="horz" lIns="101600" tIns="38100" rIns="76200" bIns="38100" rtlCol="0" anchor="t" anchorCtr="0">
            <a:noAutofit/>
          </a:body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502412" y="714381"/>
            <a:ext cx="8139178" cy="4041680"/>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2020/7/6</a:t>
            </a:fld>
            <a:endParaRPr lang="zh-CN" altLang="en-US"/>
          </a:p>
        </p:txBody>
      </p:sp>
      <p:sp>
        <p:nvSpPr>
          <p:cNvPr id="5" name="页脚占位符 4"/>
          <p:cNvSpPr>
            <a:spLocks noGrp="1"/>
          </p:cNvSpPr>
          <p:nvPr>
            <p:ph type="ftr" sz="quarter" idx="3"/>
            <p:custDataLst>
              <p:tags r:id="rId15"/>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latin typeface="微软雅黑" panose="020b0503020204020204" pitchFamily="34" charset="-122"/>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userDrawn="1">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p:timing/>
  <p:txStyles>
    <p:titleStyle>
      <a:lvl1pPr algn="l" defTabSz="685800" rtl="0" eaLnBrk="1" fontAlgn="auto" latinLnBrk="0" hangingPunct="1">
        <a:lnSpc>
          <a:spcPct val="100000"/>
        </a:lnSpc>
        <a:spcBef>
          <a:spcPct val="0"/>
        </a:spcBef>
        <a:buNone/>
        <a:defRPr sz="1800" b="1" u="none" strike="noStrike" kern="1200" cap="none" spc="200" normalizeH="0">
          <a:solidFill>
            <a:schemeClr val="tx1"/>
          </a:solidFill>
          <a:uFillTx/>
          <a:latin typeface="微软雅黑" panose="020b0503020204020204" pitchFamily="34" charset="-122"/>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mn-cs"/>
        </a:defRPr>
      </a:lvl1pPr>
      <a:lvl2pPr marL="514350" indent="-171450" algn="l" defTabSz="685800" rtl="0" eaLnBrk="1" fontAlgn="auto" latinLnBrk="0" hangingPunct="1">
        <a:lnSpc>
          <a:spcPct val="130000"/>
        </a:lnSpc>
        <a:spcBef>
          <a:spcPct val="0"/>
        </a:spcBef>
        <a:spcAft>
          <a:spcPts val="1000"/>
        </a:spcAft>
        <a:buFont typeface="Arial" panose="020b0604020202020204" pitchFamily="34" charset="0"/>
        <a:buChar char="•"/>
        <a:tabLst>
          <a:tab pos="1207135"/>
        </a:tabLst>
        <a:defRPr sz="12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mn-cs"/>
        </a:defRPr>
      </a:lvl2pPr>
      <a:lvl3pPr marL="8572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mn-cs"/>
        </a:defRPr>
      </a:lvl3pPr>
      <a:lvl4pPr marL="12001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mn-cs"/>
        </a:defRPr>
      </a:lvl4pPr>
      <a:lvl5pPr marL="15430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62.xml"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image" Target="../media/image4.jpeg" /><Relationship Id="rId7" Type="http://schemas.openxmlformats.org/officeDocument/2006/relationships/tags" Target="../tags/tag6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5.jpeg" /><Relationship Id="rId4" Type="http://schemas.openxmlformats.org/officeDocument/2006/relationships/image" Target="../media/image6.jpeg" /><Relationship Id="rId5" Type="http://schemas.openxmlformats.org/officeDocument/2006/relationships/tags" Target="../tags/tag70.xml" /><Relationship Id="rId6" Type="http://schemas.openxmlformats.org/officeDocument/2006/relationships/tags" Target="../tags/tag7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72.xml" /><Relationship Id="rId4" Type="http://schemas.openxmlformats.org/officeDocument/2006/relationships/tags" Target="../tags/tag73.xml" /><Relationship Id="rId5" Type="http://schemas.openxmlformats.org/officeDocument/2006/relationships/image" Target="../media/image7.jpeg" /><Relationship Id="rId6" Type="http://schemas.openxmlformats.org/officeDocument/2006/relationships/tags" Target="../tags/tag74.xml" /><Relationship Id="rId7" Type="http://schemas.openxmlformats.org/officeDocument/2006/relationships/image" Target="../media/image8.png" /><Relationship Id="rId8" Type="http://schemas.openxmlformats.org/officeDocument/2006/relationships/image" Target="../media/image9.png" /><Relationship Id="rId9" Type="http://schemas.openxmlformats.org/officeDocument/2006/relationships/tags" Target="../tags/tag7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10.png" /><Relationship Id="rId4" Type="http://schemas.openxmlformats.org/officeDocument/2006/relationships/image" Target="../media/image11.jpeg" /><Relationship Id="rId5" Type="http://schemas.openxmlformats.org/officeDocument/2006/relationships/image" Target="../media/image12.jpeg" /><Relationship Id="rId6" Type="http://schemas.openxmlformats.org/officeDocument/2006/relationships/image" Target="../media/image13.jpeg" /><Relationship Id="rId7" Type="http://schemas.openxmlformats.org/officeDocument/2006/relationships/image" Target="../media/image14.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15.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1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image" Target="../media/image17.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image" Target="../media/image18.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image" Target="../media/image19.png" /><Relationship Id="rId4" Type="http://schemas.openxmlformats.org/officeDocument/2006/relationships/image" Target="../media/image20.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 Id="rId3" Type="http://schemas.openxmlformats.org/officeDocument/2006/relationships/image" Target="../media/image2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image" Target="../media/image22.png" /><Relationship Id="rId4" Type="http://schemas.openxmlformats.org/officeDocument/2006/relationships/image" Target="../media/image23.png" /><Relationship Id="rId5" Type="http://schemas.openxmlformats.org/officeDocument/2006/relationships/image" Target="../media/image24.png" /><Relationship Id="rId6" Type="http://schemas.openxmlformats.org/officeDocument/2006/relationships/image" Target="../media/image25.png" /><Relationship Id="rId7" Type="http://schemas.openxmlformats.org/officeDocument/2006/relationships/image" Target="../media/image26.png" /><Relationship Id="rId8" Type="http://schemas.openxmlformats.org/officeDocument/2006/relationships/image" Target="../media/image27.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3.png" /><Relationship Id="rId11" Type="http://schemas.openxmlformats.org/officeDocument/2006/relationships/image" Target="../media/image34.jpeg" /><Relationship Id="rId2" Type="http://schemas.openxmlformats.org/officeDocument/2006/relationships/notesSlide" Target="../notesSlides/notesSlide20.xml" /><Relationship Id="rId3" Type="http://schemas.openxmlformats.org/officeDocument/2006/relationships/image" Target="../media/image28.jpeg" /><Relationship Id="rId4" Type="http://schemas.openxmlformats.org/officeDocument/2006/relationships/image" Target="../media/image29.jpeg" /><Relationship Id="rId5" Type="http://schemas.openxmlformats.org/officeDocument/2006/relationships/image" Target="../media/image30.jpeg" /><Relationship Id="rId6" Type="http://schemas.openxmlformats.org/officeDocument/2006/relationships/hyperlink" Target="http://image.baidu.com/i?ct=503316480&amp;z=733204052&amp;tn=baiduimagedetail&amp;word=&#29275;&#39039;&amp;in=2" TargetMode="External" /><Relationship Id="rId7" Type="http://schemas.openxmlformats.org/officeDocument/2006/relationships/image" Target="../media/image31.jpeg" /><Relationship Id="rId8" Type="http://schemas.openxmlformats.org/officeDocument/2006/relationships/hyperlink" Target="http://image.baidu.com/i?ct=503316480&amp;z=301712551&amp;tn=baiduimagedetail&amp;word=&#29233;&#36842;&#29983;&amp;in=3" TargetMode="External" /><Relationship Id="rId9" Type="http://schemas.openxmlformats.org/officeDocument/2006/relationships/image" Target="../media/image32.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image" Target="../media/image35.jpeg" /><Relationship Id="rId4" Type="http://schemas.openxmlformats.org/officeDocument/2006/relationships/image" Target="../media/image36.png" /><Relationship Id="rId5" Type="http://schemas.openxmlformats.org/officeDocument/2006/relationships/image" Target="../media/image37.png" /><Relationship Id="rId6" Type="http://schemas.openxmlformats.org/officeDocument/2006/relationships/image" Target="../media/image38.png" /><Relationship Id="rId7" Type="http://schemas.openxmlformats.org/officeDocument/2006/relationships/image" Target="../media/image39.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40.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5.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6.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7.xml" /><Relationship Id="rId3" Type="http://schemas.openxmlformats.org/officeDocument/2006/relationships/image" Target="../media/image41.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8.xml" /><Relationship Id="rId3" Type="http://schemas.openxmlformats.org/officeDocument/2006/relationships/image" Target="../media/image42.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9.xml" /><Relationship Id="rId3" Type="http://schemas.openxmlformats.org/officeDocument/2006/relationships/image" Target="../media/image43.jpeg" /><Relationship Id="rId4" Type="http://schemas.openxmlformats.org/officeDocument/2006/relationships/image" Target="../media/image44.jpeg" /><Relationship Id="rId5" Type="http://schemas.openxmlformats.org/officeDocument/2006/relationships/image" Target="../media/image45.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0.xml" /><Relationship Id="rId3" Type="http://schemas.openxmlformats.org/officeDocument/2006/relationships/tags" Target="../tags/tag76.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1.xml"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2.xml" /><Relationship Id="rId3" Type="http://schemas.openxmlformats.org/officeDocument/2006/relationships/image" Target="../media/image46.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3.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4.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5.xml" /><Relationship Id="rId3" Type="http://schemas.openxmlformats.org/officeDocument/2006/relationships/image" Target="../media/image4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5"/>
          <p:cNvSpPr txBox="1"/>
          <p:nvPr/>
        </p:nvSpPr>
        <p:spPr>
          <a:xfrm>
            <a:off x="1548914" y="2028713"/>
            <a:ext cx="5358130" cy="460375"/>
          </a:xfrm>
          <a:prstGeom prst="rect">
            <a:avLst/>
          </a:prstGeom>
          <a:noFill/>
          <a:effectLst>
            <a:outerShdw blurRad="38100" dir="2700000" algn="tl" rotWithShape="0">
              <a:prstClr val="black">
                <a:alpha val="40000"/>
              </a:prstClr>
            </a:outerShdw>
          </a:effectLst>
        </p:spPr>
        <p:txBody>
          <a:bodyPr wrap="square" rtlCol="0" anchor="t">
            <a:spAutoFit/>
          </a:bodyPr>
          <a:lstStyle/>
          <a:p>
            <a:pPr algn="dist"/>
            <a:r>
              <a:rPr lang="zh-CN" altLang="en-US" sz="2400" b="1">
                <a:solidFill>
                  <a:schemeClr val="tx1"/>
                </a:solidFill>
                <a:effectLst>
                  <a:innerShdw blurRad="63500" dist="50800" dir="13500000">
                    <a:srgbClr val="000000">
                      <a:alpha val="50000"/>
                    </a:srgbClr>
                  </a:innerShdw>
                </a:effectLst>
                <a:latin typeface="方正小标宋_GBK" panose="02000000000000000000" charset="-122"/>
                <a:ea typeface="方正小标宋_GBK" panose="02000000000000000000" charset="-122"/>
                <a:cs typeface="方正小标宋_GBK" panose="02000000000000000000" charset="-122"/>
              </a:rPr>
              <a:t>第</a:t>
            </a:r>
            <a:r>
              <a:rPr lang="en-US" altLang="zh-CN" sz="2400" b="1">
                <a:solidFill>
                  <a:schemeClr val="tx1"/>
                </a:solidFill>
                <a:effectLst>
                  <a:innerShdw blurRad="63500" dist="50800" dir="13500000">
                    <a:srgbClr val="000000">
                      <a:alpha val="50000"/>
                    </a:srgbClr>
                  </a:innerShdw>
                </a:effectLst>
                <a:latin typeface="方正小标宋_GBK" panose="02000000000000000000" charset="-122"/>
                <a:ea typeface="方正小标宋_GBK" panose="02000000000000000000" charset="-122"/>
                <a:cs typeface="方正小标宋_GBK" panose="02000000000000000000" charset="-122"/>
              </a:rPr>
              <a:t>8</a:t>
            </a:r>
            <a:r>
              <a:rPr lang="zh-CN" altLang="en-US" sz="2400" b="1">
                <a:solidFill>
                  <a:schemeClr val="tx1"/>
                </a:solidFill>
                <a:effectLst>
                  <a:innerShdw blurRad="63500" dist="50800" dir="13500000">
                    <a:srgbClr val="000000">
                      <a:alpha val="50000"/>
                    </a:srgbClr>
                  </a:innerShdw>
                </a:effectLst>
                <a:latin typeface="方正小标宋_GBK" panose="02000000000000000000" charset="-122"/>
                <a:ea typeface="方正小标宋_GBK" panose="02000000000000000000" charset="-122"/>
                <a:cs typeface="方正小标宋_GBK" panose="02000000000000000000" charset="-122"/>
              </a:rPr>
              <a:t>课 西欧的思想解放运动</a:t>
            </a:r>
          </a:p>
        </p:txBody>
      </p:sp>
    </p:spTree>
    <p:extLst>
      <p:ext uri="{BB962C8B-B14F-4D97-AF65-F5344CB8AC3E}">
        <p14:creationId xmlns:p14="http://schemas.microsoft.com/office/powerpoint/2010/main" val="3478260155"/>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grpSp>
        <p:nvGrpSpPr>
          <p:cNvPr id="6" name="组合 5"/>
          <p:cNvGrpSpPr/>
          <p:nvPr/>
        </p:nvGrpSpPr>
        <p:grpSpPr>
          <a:xfrm>
            <a:off x="122555" y="50800"/>
            <a:ext cx="928370" cy="275590"/>
            <a:chOff x="193" y="80"/>
            <a:chExt cx="1462" cy="434"/>
          </a:xfrm>
        </p:grpSpPr>
        <p:sp>
          <p:nvSpPr>
            <p:cNvPr id="31" name="文本框 30"/>
            <p:cNvSpPr txBox="1"/>
            <p:nvPr>
              <p:custDataLst>
                <p:tags r:id="rId3"/>
              </p:custDataLst>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custDataLst>
                  <p:tags r:id="rId4"/>
                </p:custDataLst>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itchFamily="34" charset="-122"/>
                  <a:sym typeface="Arial" panose="020b0604020202020204" pitchFamily="34" charset="0"/>
                </a:endParaRPr>
              </a:p>
            </p:txBody>
          </p:sp>
          <p:sp>
            <p:nvSpPr>
              <p:cNvPr id="5" name="矩形 4"/>
              <p:cNvSpPr/>
              <p:nvPr>
                <p:custDataLst>
                  <p:tags r:id="rId5"/>
                </p:custDataLst>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1" name="组合 10"/>
          <p:cNvGrpSpPr/>
          <p:nvPr/>
        </p:nvGrpSpPr>
        <p:grpSpPr>
          <a:xfrm>
            <a:off x="5355590" y="1308735"/>
            <a:ext cx="3757930" cy="2458720"/>
            <a:chOff x="336" y="2278"/>
            <a:chExt cx="5918" cy="3872"/>
          </a:xfrm>
        </p:grpSpPr>
        <p:sp>
          <p:nvSpPr>
            <p:cNvPr id="8" name="文本框 7"/>
            <p:cNvSpPr txBox="1"/>
            <p:nvPr/>
          </p:nvSpPr>
          <p:spPr>
            <a:xfrm>
              <a:off x="336" y="2278"/>
              <a:ext cx="5475" cy="516"/>
            </a:xfrm>
            <a:prstGeom prst="rect">
              <a:avLst/>
            </a:prstGeom>
            <a:no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lnSpc>
                  <a:spcPct val="110000"/>
                </a:lnSpc>
                <a:buClr>
                  <a:srgbClr val="C00000"/>
                </a:buClr>
                <a:buNone/>
              </a:pPr>
              <a:r>
                <a:rPr lang="zh-CN" altLang="en-US" sz="1400" b="1">
                  <a:solidFill>
                    <a:schemeClr val="tx1"/>
                  </a:solidFill>
                  <a:latin typeface="方正小标宋_GBK" panose="02000000000000000000" charset="-122"/>
                  <a:ea typeface="方正小标宋_GBK" panose="02000000000000000000" charset="-122"/>
                  <a:sym typeface="+mn-ea"/>
                </a:rPr>
                <a:t>资本主义萌芽的出现与发展 （经济根源）</a:t>
              </a:r>
            </a:p>
          </p:txBody>
        </p:sp>
        <p:sp>
          <p:nvSpPr>
            <p:cNvPr id="10" name="文本框 9"/>
            <p:cNvSpPr txBox="1"/>
            <p:nvPr/>
          </p:nvSpPr>
          <p:spPr>
            <a:xfrm>
              <a:off x="336" y="3171"/>
              <a:ext cx="5918" cy="483"/>
            </a:xfrm>
            <a:prstGeom prst="rect">
              <a:avLst/>
            </a:prstGeom>
            <a:no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古希腊罗马文化积淀深厚     （文化基础）</a:t>
              </a:r>
            </a:p>
          </p:txBody>
        </p:sp>
        <p:sp>
          <p:nvSpPr>
            <p:cNvPr id="13" name="文本框 12"/>
            <p:cNvSpPr txBox="1"/>
            <p:nvPr/>
          </p:nvSpPr>
          <p:spPr>
            <a:xfrm>
              <a:off x="336" y="3985"/>
              <a:ext cx="5475" cy="483"/>
            </a:xfrm>
            <a:prstGeom prst="rect">
              <a:avLst/>
            </a:prstGeom>
            <a:no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kumimoji="1" lang="zh-CN" altLang="en-US" sz="1400" b="1">
                  <a:solidFill>
                    <a:schemeClr val="tx1"/>
                  </a:solidFill>
                  <a:latin typeface="方正小标宋_GBK" panose="02000000000000000000" charset="-122"/>
                  <a:ea typeface="方正小标宋_GBK" panose="02000000000000000000" charset="-122"/>
                  <a:sym typeface="+mn-ea"/>
                </a:rPr>
                <a:t>新兴贵族、资产阶级的</a:t>
              </a:r>
              <a:r>
                <a:rPr kumimoji="1" lang="zh-CN" altLang="en-US" sz="1400" b="1" smtClean="0">
                  <a:solidFill>
                    <a:schemeClr val="tx1"/>
                  </a:solidFill>
                  <a:latin typeface="方正小标宋_GBK" panose="02000000000000000000" charset="-122"/>
                  <a:ea typeface="方正小标宋_GBK" panose="02000000000000000000" charset="-122"/>
                  <a:sym typeface="+mn-ea"/>
                </a:rPr>
                <a:t>扶持 （政治基础）</a:t>
              </a:r>
              <a:endParaRPr kumimoji="1" lang="zh-CN" altLang="en-US" sz="1400" b="1" smtClean="0">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p:txBody>
        </p:sp>
        <p:sp>
          <p:nvSpPr>
            <p:cNvPr id="2" name="文本框 1"/>
            <p:cNvSpPr txBox="1"/>
            <p:nvPr/>
          </p:nvSpPr>
          <p:spPr>
            <a:xfrm>
              <a:off x="336" y="4827"/>
              <a:ext cx="5475" cy="483"/>
            </a:xfrm>
            <a:prstGeom prst="rect">
              <a:avLst/>
            </a:prstGeom>
            <a:no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kumimoji="1" lang="zh-CN" altLang="en-US" sz="1400" b="1" smtClean="0">
                  <a:solidFill>
                    <a:schemeClr val="tx1"/>
                  </a:solidFill>
                  <a:latin typeface="方正小标宋_GBK" panose="02000000000000000000" charset="-122"/>
                  <a:ea typeface="方正小标宋_GBK" panose="02000000000000000000" charset="-122"/>
                  <a:sym typeface="+mn-ea"/>
                </a:rPr>
                <a:t>具有新思想的学者文人聚集 （中坚力量）</a:t>
              </a:r>
            </a:p>
          </p:txBody>
        </p:sp>
        <p:sp>
          <p:nvSpPr>
            <p:cNvPr id="7" name="文本框 6"/>
            <p:cNvSpPr txBox="1"/>
            <p:nvPr/>
          </p:nvSpPr>
          <p:spPr>
            <a:xfrm>
              <a:off x="336" y="5634"/>
              <a:ext cx="5342" cy="516"/>
            </a:xfrm>
            <a:prstGeom prst="rect">
              <a:avLst/>
            </a:prstGeom>
            <a:no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lnSpc>
                  <a:spcPct val="110000"/>
                </a:lnSpc>
                <a:buClr>
                  <a:srgbClr val="C00000"/>
                </a:buClr>
                <a:buNone/>
              </a:pPr>
              <a:r>
                <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教会神学禁锢了人们的思想</a:t>
              </a:r>
              <a:r>
                <a:rPr lang="zh-CN" altLang="en-US" sz="1400" b="1" smtClean="0">
                  <a:solidFill>
                    <a:schemeClr val="tx1"/>
                  </a:solidFill>
                  <a:latin typeface="方正小标宋_GBK" panose="02000000000000000000" charset="-122"/>
                  <a:ea typeface="方正小标宋_GBK" panose="02000000000000000000" charset="-122"/>
                  <a:cs typeface="方正小标宋_GBK" panose="02000000000000000000" charset="-122"/>
                  <a:sym typeface="+mn-ea"/>
                </a:rPr>
                <a:t> （</a:t>
              </a:r>
              <a:r>
                <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社会心理</a:t>
              </a:r>
              <a:r>
                <a:rPr lang="zh-CN" altLang="en-US" sz="1400" b="1" smtClean="0">
                  <a:solidFill>
                    <a:schemeClr val="tx1"/>
                  </a:solidFill>
                  <a:latin typeface="方正小标宋_GBK" panose="02000000000000000000" charset="-122"/>
                  <a:ea typeface="方正小标宋_GBK" panose="02000000000000000000" charset="-122"/>
                  <a:cs typeface="方正小标宋_GBK" panose="02000000000000000000" charset="-122"/>
                  <a:sym typeface="+mn-ea"/>
                </a:rPr>
                <a:t>）</a:t>
              </a:r>
            </a:p>
          </p:txBody>
        </p:sp>
      </p:grpSp>
      <p:pic>
        <p:nvPicPr>
          <p:cNvPr id="9" name="Picture 3" descr="522858039"/>
          <p:cNvPicPr>
            <a:picLocks noChangeAspect="1"/>
          </p:cNvPicPr>
          <p:nvPr>
            <p:custDataLst>
              <p:tags r:id="rId7"/>
            </p:custDataLst>
          </p:nvPr>
        </p:nvPicPr>
        <p:blipFill>
          <a:blip r:embed="rId6"/>
          <a:srcRect t="11394"/>
          <a:stretch>
            <a:fillRect/>
          </a:stretch>
        </p:blipFill>
        <p:spPr>
          <a:xfrm>
            <a:off x="122555" y="803910"/>
            <a:ext cx="5115560" cy="3662045"/>
          </a:xfrm>
          <a:prstGeom prst="rect">
            <a:avLst/>
          </a:prstGeom>
          <a:noFill/>
          <a:ln w="57150" cap="flat" cmpd="sng">
            <a:solidFill>
              <a:schemeClr val="bg1"/>
            </a:solidFill>
            <a:prstDash val="solid"/>
            <a:miter/>
            <a:headEnd type="none" w="med" len="med"/>
            <a:tailEnd type="none" w="med" len="med"/>
          </a:ln>
        </p:spPr>
      </p:pic>
      <p:sp>
        <p:nvSpPr>
          <p:cNvPr id="12" name="文本框 11"/>
          <p:cNvSpPr txBox="1"/>
          <p:nvPr/>
        </p:nvSpPr>
        <p:spPr>
          <a:xfrm>
            <a:off x="132715" y="4166870"/>
            <a:ext cx="2540000" cy="299085"/>
          </a:xfrm>
          <a:prstGeom prst="rect">
            <a:avLst/>
          </a:prstGeom>
          <a:noFill/>
        </p:spPr>
        <p:txBody>
          <a:bodyPr wrap="square" rtlCol="0" anchor="t">
            <a:spAutoFit/>
          </a:bodyPr>
          <a:lstStyle/>
          <a:p>
            <a:pPr marL="0" lvl="0" indent="0" algn="l">
              <a:spcBef>
                <a:spcPct val="0"/>
              </a:spcBef>
              <a:buClr>
                <a:schemeClr val="bg1"/>
              </a:buClr>
              <a:buNone/>
            </a:pPr>
            <a:r>
              <a:rPr lang="zh-CN" altLang="en-US" b="1" smtClean="0">
                <a:solidFill>
                  <a:schemeClr val="bg1"/>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达</a:t>
            </a:r>
            <a:r>
              <a:rPr lang="en-US" altLang="zh-CN" b="1" smtClean="0">
                <a:solidFill>
                  <a:schemeClr val="bg1"/>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a:t>
            </a:r>
            <a:r>
              <a:rPr lang="zh-CN" altLang="en-US" b="1" smtClean="0">
                <a:solidFill>
                  <a:schemeClr val="bg1"/>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芬奇</a:t>
            </a:r>
            <a:r>
              <a:rPr lang="en-US" altLang="zh-CN" b="1" smtClean="0">
                <a:solidFill>
                  <a:schemeClr val="bg1"/>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a:t>
            </a:r>
            <a:r>
              <a:rPr lang="zh-CN" altLang="en-US" b="1" smtClean="0">
                <a:solidFill>
                  <a:schemeClr val="bg1"/>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最后的晚餐</a:t>
            </a:r>
            <a:r>
              <a:rPr lang="en-US" altLang="zh-CN" b="1" smtClean="0">
                <a:solidFill>
                  <a:schemeClr val="bg1"/>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a:t>
            </a:r>
          </a:p>
        </p:txBody>
      </p:sp>
      <p:sp>
        <p:nvSpPr>
          <p:cNvPr id="14" name="矩形 13"/>
          <p:cNvSpPr/>
          <p:nvPr/>
        </p:nvSpPr>
        <p:spPr>
          <a:xfrm>
            <a:off x="2159000" y="160655"/>
            <a:ext cx="4867275" cy="368300"/>
          </a:xfrm>
          <a:prstGeom prst="rect">
            <a:avLst/>
          </a:prstGeom>
          <a:effectLst>
            <a:outerShdw blurRad="50800" dir="2700000" algn="tl" rotWithShape="0">
              <a:prstClr val="black">
                <a:alpha val="40000"/>
              </a:prstClr>
            </a:outerShdw>
          </a:effectLst>
        </p:spPr>
        <p:txBody>
          <a:bodyPr wrap="square">
            <a:spAutoFit/>
          </a:bodyPr>
          <a:lstStyle/>
          <a:p>
            <a:r>
              <a:rPr lang="zh-CN" altLang="en-US" sz="1800" b="1" smtClean="0">
                <a:solidFill>
                  <a:schemeClr val="tx1"/>
                </a:solidFill>
                <a:effectLst/>
                <a:latin typeface="华文新魏" panose="02010800040101010101" charset="-122"/>
                <a:ea typeface="华文新魏" panose="02010800040101010101" charset="-122"/>
              </a:rPr>
              <a:t>为什么文艺复兴运动会首先发生在意大利？</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grpSp>
        <p:nvGrpSpPr>
          <p:cNvPr id="6" name="组合 5"/>
          <p:cNvGrpSpPr/>
          <p:nvPr/>
        </p:nvGrpSpPr>
        <p:grpSpPr>
          <a:xfrm>
            <a:off x="122555" y="50800"/>
            <a:ext cx="928370" cy="275590"/>
            <a:chOff x="193" y="80"/>
            <a:chExt cx="1462" cy="434"/>
          </a:xfrm>
        </p:grpSpPr>
        <p:sp>
          <p:nvSpPr>
            <p:cNvPr id="31" name="文本框 30"/>
            <p:cNvSpPr txBox="1"/>
            <p:nvPr>
              <p:custDataLst>
                <p:tags r:id="rId3"/>
              </p:custDataLst>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custDataLst>
                  <p:tags r:id="rId4"/>
                </p:custDataLst>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custDataLst>
                  <p:tags r:id="rId5"/>
                </p:custDataLst>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2" name="文本框 11"/>
          <p:cNvSpPr txBox="1"/>
          <p:nvPr/>
        </p:nvSpPr>
        <p:spPr>
          <a:xfrm>
            <a:off x="132715" y="4166870"/>
            <a:ext cx="2540000" cy="299085"/>
          </a:xfrm>
          <a:prstGeom prst="rect">
            <a:avLst/>
          </a:prstGeom>
          <a:noFill/>
        </p:spPr>
        <p:txBody>
          <a:bodyPr wrap="square" rtlCol="0" anchor="t">
            <a:spAutoFit/>
          </a:bodyPr>
          <a:lstStyle/>
          <a:p>
            <a:pPr indent="0">
              <a:spcBef>
                <a:spcPct val="0"/>
              </a:spcBef>
              <a:buClr>
                <a:schemeClr val="bg1"/>
              </a:buClr>
              <a:buNone/>
            </a:pPr>
            <a:r>
              <a:rPr lang="zh-CN" altLang="en-US"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达</a:t>
            </a:r>
            <a:r>
              <a:rPr lang="en-US" altLang="zh-CN"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a:t>
            </a:r>
            <a:r>
              <a:rPr lang="zh-CN" altLang="en-US"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芬奇</a:t>
            </a:r>
            <a:r>
              <a:rPr lang="en-US" altLang="zh-CN"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a:t>
            </a:r>
            <a:r>
              <a:rPr lang="zh-CN" altLang="en-US"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最后的晚餐</a:t>
            </a:r>
            <a:r>
              <a:rPr lang="en-US" altLang="zh-CN"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a:t>
            </a:r>
          </a:p>
        </p:txBody>
      </p:sp>
      <p:graphicFrame>
        <p:nvGraphicFramePr>
          <p:cNvPr id="34" name="表格 33"/>
          <p:cNvGraphicFramePr>
            <a:graphicFrameLocks noGrp="1"/>
          </p:cNvGraphicFramePr>
          <p:nvPr>
            <p:custDataLst>
              <p:tags r:id="rId6"/>
            </p:custDataLst>
          </p:nvPr>
        </p:nvGraphicFramePr>
        <p:xfrm>
          <a:off x="297180" y="1189355"/>
          <a:ext cx="8572500" cy="3276600"/>
        </p:xfrm>
        <a:graphic>
          <a:graphicData uri="http://schemas.openxmlformats.org/drawingml/2006/table">
            <a:tbl>
              <a:tblPr/>
              <a:tblGrid>
                <a:gridCol w="2578735"/>
                <a:gridCol w="5993765"/>
              </a:tblGrid>
              <a:tr h="345440">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400" b="1">
                          <a:solidFill>
                            <a:srgbClr val="FFFFFF"/>
                          </a:solidFill>
                          <a:latin typeface="方正小标宋_GBK" panose="02000000000000000000" charset="-122"/>
                          <a:ea typeface="方正小标宋_GBK" panose="02000000000000000000" charset="-122"/>
                          <a:sym typeface="+mn-ea"/>
                        </a:rPr>
                        <a:t>宗教神学</a:t>
                      </a:r>
                      <a:endParaRPr kumimoji="0" lang="zh-CN" altLang="en-US" sz="1400" b="1" i="0" u="none" strike="noStrike" cap="none" normalizeH="0" baseline="0" smtClean="0">
                        <a:ln>
                          <a:noFill/>
                        </a:ln>
                        <a:solidFill>
                          <a:srgbClr val="FFFFFF"/>
                        </a:solidFill>
                        <a:effectLst/>
                        <a:latin typeface="方正小标宋_GBK" panose="02000000000000000000" charset="-122"/>
                        <a:ea typeface="方正小标宋_GBK" panose="02000000000000000000" charset="-122"/>
                        <a:sym typeface="+mn-ea"/>
                      </a:endParaRPr>
                    </a:p>
                  </a:txBody>
                  <a:tcPr marT="34290" marB="34290" horzOverflow="overflow">
                    <a:lnL>
                      <a:noFill/>
                    </a:lnL>
                    <a:lnR w="19050">
                      <a:solidFill>
                        <a:srgbClr val="FFFFFF"/>
                      </a:solidFill>
                      <a:prstDash val="solid"/>
                    </a:lnR>
                    <a:lnT>
                      <a:noFill/>
                    </a:lnT>
                    <a:lnB>
                      <a:noFill/>
                    </a:lnB>
                    <a:lnTlToBr>
                      <a:noFill/>
                    </a:lnTlToBr>
                    <a:lnBlToTr>
                      <a:noFill/>
                    </a:lnBlToTr>
                    <a:solidFill>
                      <a:srgbClr val="404040"/>
                    </a:solidFill>
                  </a:tcPr>
                </a:tc>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400" b="1">
                          <a:solidFill>
                            <a:srgbClr val="FFFFFF"/>
                          </a:solidFill>
                          <a:latin typeface="方正小标宋_GBK" panose="02000000000000000000" charset="-122"/>
                          <a:ea typeface="方正小标宋_GBK" panose="02000000000000000000" charset="-122"/>
                          <a:sym typeface="+mn-ea"/>
                        </a:rPr>
                        <a:t>人文主义</a:t>
                      </a:r>
                      <a:endParaRPr kumimoji="0" lang="zh-CN" altLang="en-US" sz="1400" b="1" i="0" u="none" strike="noStrike" cap="none" normalizeH="0" baseline="0" smtClean="0">
                        <a:ln>
                          <a:noFill/>
                        </a:ln>
                        <a:solidFill>
                          <a:srgbClr val="FFFFFF"/>
                        </a:solidFill>
                        <a:effectLst/>
                        <a:latin typeface="方正小标宋_GBK" panose="02000000000000000000" charset="-122"/>
                        <a:ea typeface="方正小标宋_GBK" panose="02000000000000000000" charset="-122"/>
                        <a:sym typeface="+mn-ea"/>
                      </a:endParaRPr>
                    </a:p>
                  </a:txBody>
                  <a:tcPr marT="34290" marB="34290" horzOverflow="overflow">
                    <a:lnL w="19050">
                      <a:solidFill>
                        <a:srgbClr val="FFFFFF"/>
                      </a:solidFill>
                      <a:prstDash val="solid"/>
                    </a:lnL>
                    <a:lnR>
                      <a:noFill/>
                    </a:lnR>
                    <a:lnT>
                      <a:noFill/>
                    </a:lnT>
                    <a:lnB>
                      <a:noFill/>
                    </a:lnB>
                    <a:lnTlToBr>
                      <a:noFill/>
                    </a:lnTlToBr>
                    <a:lnBlToTr>
                      <a:noFill/>
                    </a:lnBlToTr>
                    <a:solidFill>
                      <a:srgbClr val="D7B7C9"/>
                    </a:solidFill>
                  </a:tcPr>
                </a:tc>
              </a:tr>
              <a:tr h="385445">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以神为中心</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a:noFill/>
                    </a:lnL>
                    <a:lnR w="19050">
                      <a:solidFill>
                        <a:srgbClr val="FFFFFF"/>
                      </a:solidFill>
                      <a:prstDash val="solid"/>
                    </a:lnR>
                    <a:lnT>
                      <a:noFill/>
                    </a:lnT>
                    <a:lnB>
                      <a:noFill/>
                    </a:lnB>
                    <a:lnTlToBr>
                      <a:noFill/>
                    </a:lnTlToBr>
                    <a:lnBlToTr>
                      <a:noFill/>
                    </a:lnBlToTr>
                    <a:solidFill>
                      <a:srgbClr val="FFFFFF"/>
                    </a:solidFill>
                  </a:tcPr>
                </a:tc>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以人为中心，提升人的地位，肯定人的价值和尊严</a:t>
                      </a:r>
                    </a:p>
                  </a:txBody>
                  <a:tcPr marT="34290" marB="34290" horzOverflow="overflow">
                    <a:lnL w="19050">
                      <a:solidFill>
                        <a:srgbClr val="FFFFFF"/>
                      </a:solidFill>
                      <a:prstDash val="solid"/>
                    </a:lnL>
                    <a:lnR>
                      <a:noFill/>
                    </a:lnR>
                    <a:lnT>
                      <a:noFill/>
                    </a:lnT>
                    <a:lnB>
                      <a:noFill/>
                    </a:lnB>
                    <a:lnTlToBr>
                      <a:noFill/>
                    </a:lnTlToBr>
                    <a:lnBlToTr>
                      <a:noFill/>
                    </a:lnBlToTr>
                    <a:solidFill>
                      <a:srgbClr val="FFFFFF"/>
                    </a:solidFill>
                  </a:tcPr>
                </a:tc>
              </a:tr>
              <a:tr h="397510">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禁欲苦行</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a:noFill/>
                    </a:lnL>
                    <a:lnR w="19050">
                      <a:solidFill>
                        <a:srgbClr val="FFFFFF"/>
                      </a:solidFill>
                      <a:prstDash val="solid"/>
                    </a:lnR>
                    <a:lnT>
                      <a:noFill/>
                    </a:lnT>
                    <a:lnB>
                      <a:noFill/>
                    </a:lnB>
                    <a:lnTlToBr>
                      <a:noFill/>
                    </a:lnTlToBr>
                    <a:lnBlToTr>
                      <a:noFill/>
                    </a:lnBlToTr>
                    <a:solidFill>
                      <a:srgbClr val="F2F2F2"/>
                    </a:solidFill>
                  </a:tcPr>
                </a:tc>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重视发挥人的才智和创造力鼓励发财致富和冒险精神</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w="19050">
                      <a:solidFill>
                        <a:srgbClr val="FFFFFF"/>
                      </a:solidFill>
                      <a:prstDash val="solid"/>
                    </a:lnL>
                    <a:lnR>
                      <a:noFill/>
                    </a:lnR>
                    <a:lnT>
                      <a:noFill/>
                    </a:lnT>
                    <a:lnB>
                      <a:noFill/>
                    </a:lnB>
                    <a:lnTlToBr>
                      <a:noFill/>
                    </a:lnTlToBr>
                    <a:lnBlToTr>
                      <a:noFill/>
                    </a:lnBlToTr>
                    <a:solidFill>
                      <a:srgbClr val="F2F2F2"/>
                    </a:solidFill>
                  </a:tcPr>
                </a:tc>
              </a:tr>
              <a:tr h="385445">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来世观念</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a:noFill/>
                    </a:lnL>
                    <a:lnR w="19050">
                      <a:solidFill>
                        <a:srgbClr val="FFFFFF"/>
                      </a:solidFill>
                      <a:prstDash val="solid"/>
                    </a:lnR>
                    <a:lnT>
                      <a:noFill/>
                    </a:lnT>
                    <a:lnB>
                      <a:noFill/>
                    </a:lnB>
                    <a:lnTlToBr>
                      <a:noFill/>
                    </a:lnTlToBr>
                    <a:lnBlToTr>
                      <a:noFill/>
                    </a:lnBlToTr>
                    <a:solidFill>
                      <a:srgbClr val="FFFFFF"/>
                    </a:solidFill>
                  </a:tcPr>
                </a:tc>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追求现世幸福和物质享受</a:t>
                      </a:r>
                    </a:p>
                  </a:txBody>
                  <a:tcPr marT="34290" marB="34290" horzOverflow="overflow">
                    <a:lnL w="19050">
                      <a:solidFill>
                        <a:srgbClr val="FFFFFF"/>
                      </a:solidFill>
                      <a:prstDash val="solid"/>
                    </a:lnL>
                    <a:lnR>
                      <a:noFill/>
                    </a:lnR>
                    <a:lnT>
                      <a:noFill/>
                    </a:lnT>
                    <a:lnB>
                      <a:noFill/>
                    </a:lnB>
                    <a:lnTlToBr>
                      <a:noFill/>
                    </a:lnTlToBr>
                    <a:lnBlToTr>
                      <a:noFill/>
                    </a:lnBlToTr>
                    <a:solidFill>
                      <a:srgbClr val="FFFFFF"/>
                    </a:solidFill>
                  </a:tcPr>
                </a:tc>
              </a:tr>
              <a:tr h="385445">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蒙昧主义</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a:noFill/>
                    </a:lnL>
                    <a:lnR w="19050">
                      <a:solidFill>
                        <a:srgbClr val="FFFFFF"/>
                      </a:solidFill>
                      <a:prstDash val="solid"/>
                    </a:lnR>
                    <a:lnT>
                      <a:noFill/>
                    </a:lnT>
                    <a:lnB>
                      <a:noFill/>
                    </a:lnB>
                    <a:lnTlToBr>
                      <a:noFill/>
                    </a:lnTlToBr>
                    <a:lnBlToTr>
                      <a:noFill/>
                    </a:lnBlToTr>
                    <a:solidFill>
                      <a:srgbClr val="F2F2F2"/>
                    </a:solidFill>
                  </a:tcPr>
                </a:tc>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崇尚理性和科学，追求知识，</a:t>
                      </a:r>
                      <a:r>
                        <a:rPr lang="zh-CN" altLang="en-US" sz="1600" b="1">
                          <a:latin typeface="兰米粗楷简体" panose="02000503000000000000" charset="-122"/>
                          <a:ea typeface="兰米粗楷简体" panose="02000503000000000000" charset="-122"/>
                          <a:sym typeface="+mn-ea"/>
                        </a:rPr>
                        <a:t>探索人与自然的奥秘，</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w="19050">
                      <a:solidFill>
                        <a:srgbClr val="FFFFFF"/>
                      </a:solidFill>
                      <a:prstDash val="solid"/>
                    </a:lnL>
                    <a:lnR>
                      <a:noFill/>
                    </a:lnR>
                    <a:lnT>
                      <a:noFill/>
                    </a:lnT>
                    <a:lnB>
                      <a:noFill/>
                    </a:lnB>
                    <a:lnTlToBr>
                      <a:noFill/>
                    </a:lnTlToBr>
                    <a:lnBlToTr>
                      <a:noFill/>
                    </a:lnBlToTr>
                    <a:solidFill>
                      <a:srgbClr val="F2F2F2"/>
                    </a:solidFill>
                  </a:tcPr>
                </a:tc>
              </a:tr>
              <a:tr h="385445">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solidFill>
                            <a:schemeClr val="tx1"/>
                          </a:solidFill>
                          <a:latin typeface="兰米粗楷简体" panose="02000503000000000000" charset="-122"/>
                          <a:ea typeface="兰米粗楷简体" panose="02000503000000000000" charset="-122"/>
                          <a:sym typeface="+mn-ea"/>
                        </a:rPr>
                        <a:t>听从上帝安排</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a:noFill/>
                    </a:lnL>
                    <a:lnR w="19050">
                      <a:solidFill>
                        <a:srgbClr val="FFFFFF"/>
                      </a:solidFill>
                      <a:prstDash val="solid"/>
                    </a:lnR>
                    <a:lnT>
                      <a:noFill/>
                    </a:lnT>
                    <a:lnB w="19050">
                      <a:solidFill>
                        <a:srgbClr val="D7B7C9"/>
                      </a:solidFill>
                      <a:prstDash val="solid"/>
                    </a:lnB>
                    <a:lnTlToBr>
                      <a:noFill/>
                    </a:lnTlToBr>
                    <a:lnBlToTr>
                      <a:noFill/>
                    </a:lnBlToTr>
                    <a:solidFill>
                      <a:srgbClr val="FFFFFF"/>
                    </a:solidFill>
                  </a:tcPr>
                </a:tc>
                <a:tc>
                  <a:txBody>
                    <a:bodyPr vert="horz" wrap="square"/>
                    <a:lstStyle/>
                    <a:p>
                      <a:pPr marL="0" marR="0" lvl="0" indent="0" algn="ctr" defTabSz="336550" rtl="0" eaLnBrk="1" fontAlgn="ctr" latinLnBrk="0" hangingPunct="1">
                        <a:lnSpc>
                          <a:spcPct val="200000"/>
                        </a:lnSpc>
                        <a:spcBef>
                          <a:spcPct val="0"/>
                        </a:spcBef>
                        <a:spcAft>
                          <a:spcPct val="0"/>
                        </a:spcAft>
                        <a:buClrTx/>
                        <a:buSzTx/>
                        <a:buFontTx/>
                        <a:buNone/>
                      </a:pPr>
                      <a:r>
                        <a:rPr lang="zh-CN" altLang="en-US" sz="1600" b="1">
                          <a:latin typeface="兰米粗楷简体" panose="02000503000000000000" charset="-122"/>
                          <a:ea typeface="兰米粗楷简体" panose="02000503000000000000" charset="-122"/>
                          <a:sym typeface="+mn-ea"/>
                        </a:rPr>
                        <a:t>为创造现世的幸福而奋斗进取</a:t>
                      </a:r>
                      <a:endParaRPr kumimoji="0" lang="zh-CN" altLang="en-US" sz="1600" b="1" i="0" u="none" strike="noStrike" cap="none" normalizeH="0" baseline="0" smtClean="0">
                        <a:ln>
                          <a:noFill/>
                        </a:ln>
                        <a:solidFill>
                          <a:schemeClr val="tx1"/>
                        </a:solidFill>
                        <a:effectLst/>
                        <a:latin typeface="兰米粗楷简体" panose="02000503000000000000" charset="-122"/>
                        <a:ea typeface="兰米粗楷简体" panose="02000503000000000000" charset="-122"/>
                        <a:sym typeface="+mn-ea"/>
                      </a:endParaRPr>
                    </a:p>
                  </a:txBody>
                  <a:tcPr marT="34290" marB="34290" horzOverflow="overflow">
                    <a:lnL w="19050">
                      <a:solidFill>
                        <a:srgbClr val="FFFFFF"/>
                      </a:solidFill>
                      <a:prstDash val="solid"/>
                    </a:lnL>
                    <a:lnR>
                      <a:noFill/>
                    </a:lnR>
                    <a:lnT>
                      <a:noFill/>
                    </a:lnT>
                    <a:lnB w="19050">
                      <a:solidFill>
                        <a:srgbClr val="D7B7C9"/>
                      </a:solidFill>
                      <a:prstDash val="solid"/>
                    </a:lnB>
                    <a:lnTlToBr>
                      <a:noFill/>
                    </a:lnTlToBr>
                    <a:lnBlToTr>
                      <a:noFill/>
                    </a:lnBlToTr>
                    <a:solidFill>
                      <a:srgbClr val="FFFFFF"/>
                    </a:solidFill>
                  </a:tcPr>
                </a:tc>
              </a:tr>
            </a:tbl>
          </a:graphicData>
        </a:graphic>
      </p:graphicFrame>
      <p:sp>
        <p:nvSpPr>
          <p:cNvPr id="14" name="矩形 13"/>
          <p:cNvSpPr/>
          <p:nvPr/>
        </p:nvSpPr>
        <p:spPr>
          <a:xfrm>
            <a:off x="3863340" y="326390"/>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文艺复兴内容 </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strips(downLeft)">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297180" y="457200"/>
            <a:ext cx="8588375" cy="3844925"/>
          </a:xfrm>
          <a:prstGeom prst="rect">
            <a:avLst/>
          </a:prstGeom>
          <a:noFill/>
        </p:spPr>
        <p:txBody>
          <a:bodyPr wrap="square" rtlCol="0" anchor="t">
            <a:spAutoFit/>
          </a:bodyPr>
          <a:lstStyle/>
          <a:p>
            <a:pPr>
              <a:lnSpc>
                <a:spcPct val="130000"/>
              </a:lnSpc>
              <a:spcBef>
                <a:spcPct val="50000"/>
              </a:spcBef>
              <a:buClr>
                <a:schemeClr val="bg1"/>
              </a:buClr>
            </a:pPr>
            <a:r>
              <a:rPr lang="zh-CN" altLang="en-US" sz="14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意大利有哪些独特的条件呢</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一是传统的影响。意大利得天独厚，直接继承了古罗马的文明。二是特殊的地理条件。三是城市异常发达。在</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14——15</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世纪时，在佛罗伦萨、西恩那、比萨的纺毛业和呢绒业中，在威尼斯的造船业中，都发生了资本主义萌芽</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为文艺复兴奠定了深厚的物质基础。希腊和罗马的文明是造成文艺复兴时期文化繁荣的一个重要因素。</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意大利的城市共和国是商人和作坊主组成的政府，为文化艺术的创造开拓了比较民族自由的环境。东方文化，尤其是中国的四大发明为文艺复兴向广度和深度发展起了促进作用。文艺复兴的发生归根结底是社会物质生活条件起了变化，在中世纪的城市经济充分发展的基础上产生了资本主义萌芽，新的生产关系的出现一方面为艺术、文学、哲学、教育、建筑的发展奠定了坚实的物质基础，另方面，它同时要求对已经改变了的生活提供理论说明和反映新生活的文化艺术。</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p>
          <a:p>
            <a:pPr>
              <a:lnSpc>
                <a:spcPct val="130000"/>
              </a:lnSpc>
              <a:spcBef>
                <a:spcPct val="50000"/>
              </a:spcBef>
              <a:buClr>
                <a:schemeClr val="bg1"/>
              </a:buClr>
            </a:pP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张椿年《从信仰到理性：意大利人文主义研究》</a:t>
            </a:r>
            <a:endParaRPr lang="zh-CN" altLang="en-US" sz="1400" b="1">
              <a:latin typeface="方正小标宋_GBK" panose="02000000000000000000" charset="-122"/>
              <a:ea typeface="方正小标宋_GBK" panose="02000000000000000000" charset="-122"/>
              <a:cs typeface="方正小标宋_GBK" panose="02000000000000000000" charset="-122"/>
            </a:endParaRPr>
          </a:p>
          <a:p>
            <a:pPr>
              <a:lnSpc>
                <a:spcPct val="150000"/>
              </a:lnSpc>
              <a:spcBef>
                <a:spcPct val="50000"/>
              </a:spcBef>
              <a:buClr>
                <a:schemeClr val="bg1"/>
              </a:buClr>
            </a:pPr>
            <a:r>
              <a:rPr lang="zh-CN" altLang="en-US" sz="1400" b="1">
                <a:solidFill>
                  <a:srgbClr val="2929F9"/>
                </a:solidFill>
                <a:latin typeface="方正小标宋_GBK" panose="02000000000000000000" charset="-122"/>
                <a:ea typeface="方正小标宋_GBK" panose="02000000000000000000" charset="-122"/>
                <a:cs typeface="方正小标宋_GBK" panose="02000000000000000000" charset="-122"/>
                <a:sym typeface="+mn-ea"/>
              </a:rPr>
              <a:t>文艺复兴首先发生在意大利的原因和实质是什么？</a:t>
            </a:r>
          </a:p>
        </p:txBody>
      </p:sp>
      <p:sp>
        <p:nvSpPr>
          <p:cNvPr id="100" name="文本框 99"/>
          <p:cNvSpPr txBox="1"/>
          <p:nvPr/>
        </p:nvSpPr>
        <p:spPr>
          <a:xfrm>
            <a:off x="266065" y="4412615"/>
            <a:ext cx="8611235" cy="437515"/>
          </a:xfrm>
          <a:prstGeom prst="rect">
            <a:avLst/>
          </a:prstGeom>
          <a:noFill/>
          <a:ln w="9525">
            <a:noFill/>
          </a:ln>
          <a:effectLst>
            <a:outerShdw blurRad="50800" dir="2700000" algn="tl" rotWithShape="0">
              <a:prstClr val="black">
                <a:alpha val="40000"/>
              </a:prstClr>
            </a:outerShdw>
          </a:effectLst>
        </p:spPr>
        <p:txBody>
          <a:bodyPr wrap="square">
            <a:spAutoFit/>
          </a:bodyPr>
          <a:lstStyle/>
          <a:p>
            <a:pPr indent="0">
              <a:lnSpc>
                <a:spcPct val="150000"/>
              </a:lnSpc>
            </a:pPr>
            <a:r>
              <a:rPr lang="zh-CN" sz="1500" b="1">
                <a:latin typeface="方正风雅宋简体" panose="02000000000000000000" charset="-122"/>
                <a:ea typeface="方正风雅宋简体" panose="02000000000000000000" charset="-122"/>
              </a:rPr>
              <a:t>以学习和恢复希腊罗马古典文化为号召，实质是，新兴资产阶级需要的新文化，精神内核是人文主义。</a:t>
            </a:r>
            <a:endParaRPr lang="zh-CN" altLang="en-US" sz="1500" b="1">
              <a:latin typeface="方正风雅宋简体" panose="02000000000000000000" charset="-122"/>
              <a:ea typeface="方正风雅宋简体" panose="02000000000000000000"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strips(downLeft)">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9" name="图片 212993" descr="达芬奇-蒙娜丽莎03"/>
          <p:cNvPicPr>
            <a:picLocks noChangeAspect="1"/>
          </p:cNvPicPr>
          <p:nvPr/>
        </p:nvPicPr>
        <p:blipFill>
          <a:blip r:embed="rId3"/>
          <a:stretch>
            <a:fillRect/>
          </a:stretch>
        </p:blipFill>
        <p:spPr>
          <a:xfrm>
            <a:off x="4914900" y="741680"/>
            <a:ext cx="3771900" cy="4329430"/>
          </a:xfrm>
          <a:prstGeom prst="rect">
            <a:avLst/>
          </a:prstGeom>
          <a:noFill/>
          <a:ln w="9525">
            <a:noFill/>
          </a:ln>
          <a:effectLst>
            <a:softEdge rad="38100"/>
          </a:effectLst>
        </p:spPr>
      </p:pic>
      <p:sp>
        <p:nvSpPr>
          <p:cNvPr id="2" name="文本框 1"/>
          <p:cNvSpPr txBox="1"/>
          <p:nvPr/>
        </p:nvSpPr>
        <p:spPr>
          <a:xfrm>
            <a:off x="5621020" y="4772025"/>
            <a:ext cx="2540000" cy="299085"/>
          </a:xfrm>
          <a:prstGeom prst="rect">
            <a:avLst/>
          </a:prstGeom>
          <a:noFill/>
        </p:spPr>
        <p:txBody>
          <a:bodyPr wrap="square" rtlCol="0" anchor="t">
            <a:spAutoFit/>
          </a:bodyPr>
          <a:lstStyle/>
          <a:p>
            <a:pPr indent="0" algn="ctr">
              <a:spcBef>
                <a:spcPct val="0"/>
              </a:spcBef>
              <a:buClr>
                <a:schemeClr val="bg1"/>
              </a:buClr>
              <a:buNone/>
            </a:pPr>
            <a:r>
              <a:rPr lang="zh-CN" altLang="en-US"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达</a:t>
            </a:r>
            <a:r>
              <a:rPr lang="en-US" altLang="zh-CN"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a:t>
            </a:r>
            <a:r>
              <a:rPr lang="zh-CN" altLang="en-US"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芬奇</a:t>
            </a:r>
            <a:r>
              <a:rPr lang="en-US" altLang="zh-CN"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a:t>
            </a:r>
            <a:r>
              <a:rPr lang="zh-CN" altLang="en-US"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蒙娜丽莎</a:t>
            </a:r>
            <a:r>
              <a:rPr lang="en-US" altLang="zh-CN" b="1" smtClean="0">
                <a:solidFill>
                  <a:schemeClr val="bg1"/>
                </a:solidFill>
                <a:latin typeface="方正小标宋简体" panose="02000000000000000000" charset="-122"/>
                <a:ea typeface="方正小标宋简体" panose="02000000000000000000" charset="-122"/>
                <a:cs typeface="方正小标宋简体" panose="02000000000000000000" charset="-122"/>
                <a:sym typeface="+mn-ea"/>
              </a:rPr>
              <a:t>》</a:t>
            </a:r>
          </a:p>
        </p:txBody>
      </p:sp>
      <p:pic>
        <p:nvPicPr>
          <p:cNvPr id="8" name="图片 7" descr="《 圣母子 》"/>
          <p:cNvPicPr>
            <a:picLocks noChangeAspect="1"/>
          </p:cNvPicPr>
          <p:nvPr>
            <p:custDataLst>
              <p:tags r:id="rId5"/>
            </p:custDataLst>
          </p:nvPr>
        </p:nvPicPr>
        <p:blipFill>
          <a:blip r:embed="rId4"/>
          <a:stretch>
            <a:fillRect/>
          </a:stretch>
        </p:blipFill>
        <p:spPr>
          <a:xfrm>
            <a:off x="376555" y="741680"/>
            <a:ext cx="3780790" cy="4329430"/>
          </a:xfrm>
          <a:prstGeom prst="rect">
            <a:avLst/>
          </a:prstGeom>
          <a:noFill/>
          <a:ln w="9525">
            <a:noFill/>
          </a:ln>
          <a:effectLst>
            <a:softEdge rad="38100"/>
          </a:effectLst>
        </p:spPr>
      </p:pic>
      <p:sp>
        <p:nvSpPr>
          <p:cNvPr id="7" name="文本框 6"/>
          <p:cNvSpPr txBox="1"/>
          <p:nvPr>
            <p:custDataLst>
              <p:tags r:id="rId6"/>
            </p:custDataLst>
          </p:nvPr>
        </p:nvSpPr>
        <p:spPr>
          <a:xfrm>
            <a:off x="1483360" y="4772660"/>
            <a:ext cx="1615440" cy="306705"/>
          </a:xfrm>
          <a:prstGeom prst="rect">
            <a:avLst/>
          </a:prstGeom>
          <a:noFill/>
        </p:spPr>
        <p:txBody>
          <a:bodyPr wrap="none" rtlCol="0" anchor="t">
            <a:spAutoFit/>
          </a:bodyPr>
          <a:lstStyle/>
          <a:p>
            <a:pPr indent="0" algn="ctr">
              <a:spcBef>
                <a:spcPct val="0"/>
              </a:spcBef>
              <a:buClr>
                <a:schemeClr val="bg1"/>
              </a:buClr>
              <a:buNone/>
            </a:pPr>
            <a:r>
              <a:rPr lang="zh-CN" altLang="en-US" sz="1400" b="1" smtClean="0">
                <a:solidFill>
                  <a:schemeClr val="bg1"/>
                </a:solidFill>
                <a:latin typeface="方正小标宋_GBK" panose="02000000000000000000" charset="-122"/>
                <a:ea typeface="方正小标宋_GBK" panose="02000000000000000000" charset="-122"/>
                <a:sym typeface="+mn-ea"/>
              </a:rPr>
              <a:t>拉斐尔</a:t>
            </a:r>
            <a:r>
              <a:rPr lang="en-US" altLang="zh-CN" sz="1400" b="1" smtClean="0">
                <a:solidFill>
                  <a:schemeClr val="bg1"/>
                </a:solidFill>
                <a:latin typeface="方正小标宋_GBK" panose="02000000000000000000" charset="-122"/>
                <a:ea typeface="方正小标宋_GBK" panose="02000000000000000000" charset="-122"/>
                <a:sym typeface="+mn-ea"/>
              </a:rPr>
              <a:t>《</a:t>
            </a:r>
            <a:r>
              <a:rPr lang="zh-CN" altLang="en-US" sz="1400" b="1" smtClean="0">
                <a:solidFill>
                  <a:schemeClr val="bg1"/>
                </a:solidFill>
                <a:latin typeface="方正小标宋_GBK" panose="02000000000000000000" charset="-122"/>
                <a:ea typeface="方正小标宋_GBK" panose="02000000000000000000" charset="-122"/>
                <a:sym typeface="+mn-ea"/>
              </a:rPr>
              <a:t>母与子</a:t>
            </a:r>
            <a:r>
              <a:rPr lang="en-US" altLang="zh-CN" sz="1400" b="1" smtClean="0">
                <a:solidFill>
                  <a:schemeClr val="bg1"/>
                </a:solidFill>
                <a:latin typeface="方正小标宋_GBK" panose="02000000000000000000" charset="-122"/>
                <a:ea typeface="方正小标宋_GBK" panose="02000000000000000000" charset="-122"/>
                <a:sym typeface="+mn-ea"/>
              </a:rPr>
              <a:t>》</a:t>
            </a:r>
          </a:p>
        </p:txBody>
      </p:sp>
      <p:sp>
        <p:nvSpPr>
          <p:cNvPr id="100" name="文本框 99"/>
          <p:cNvSpPr txBox="1"/>
          <p:nvPr/>
        </p:nvSpPr>
        <p:spPr>
          <a:xfrm>
            <a:off x="572770" y="268605"/>
            <a:ext cx="7737475" cy="398780"/>
          </a:xfrm>
          <a:prstGeom prst="rect">
            <a:avLst/>
          </a:prstGeom>
          <a:noFill/>
          <a:ln w="9525">
            <a:noFill/>
          </a:ln>
          <a:effectLst>
            <a:outerShdw blurRad="50800" dir="2700000" algn="tl" rotWithShape="0">
              <a:prstClr val="black">
                <a:alpha val="40000"/>
              </a:prstClr>
            </a:outerShdw>
          </a:effectLst>
        </p:spPr>
        <p:txBody>
          <a:bodyPr wrap="square">
            <a:spAutoFit/>
          </a:bodyPr>
          <a:lstStyle/>
          <a:p>
            <a:pPr indent="0"/>
            <a:r>
              <a:rPr lang="zh-CN" sz="2000" b="1">
                <a:latin typeface="字魂行云飞白体" panose="00000500000000000000" charset="-122"/>
                <a:ea typeface="字魂行云飞白体" panose="00000500000000000000" charset="-122"/>
                <a:cs typeface="字魂行云飞白体" panose="00000500000000000000" charset="-122"/>
              </a:rPr>
              <a:t>15世纪，达·芬奇、米开朗琪罗和拉斐尔，他们被称为“美术三杰</a:t>
            </a:r>
            <a:endParaRPr lang="zh-CN" altLang="en-US" sz="2000" b="1">
              <a:latin typeface="字魂行云飞白体" panose="00000500000000000000" charset="-122"/>
              <a:ea typeface="字魂行云飞白体" panose="00000500000000000000" charset="-122"/>
              <a:cs typeface="字魂行云飞白体" panose="00000500000000000000"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custDataLst>
                  <p:tags r:id="rId3"/>
                </p:custDataLst>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custDataLst>
                  <p:tags r:id="rId4"/>
                </p:custDataLst>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56325" name="Picture 7" descr="司教安东尼"/>
          <p:cNvPicPr>
            <a:picLocks noChangeAspect="1"/>
          </p:cNvPicPr>
          <p:nvPr>
            <p:custDataLst>
              <p:tags r:id="rId6"/>
            </p:custDataLst>
          </p:nvPr>
        </p:nvPicPr>
        <p:blipFill>
          <a:blip r:embed="rId5"/>
          <a:stretch>
            <a:fillRect/>
          </a:stretch>
        </p:blipFill>
        <p:spPr>
          <a:xfrm>
            <a:off x="2820670" y="327025"/>
            <a:ext cx="2279015" cy="3735705"/>
          </a:xfrm>
          <a:prstGeom prst="rect">
            <a:avLst/>
          </a:prstGeom>
          <a:noFill/>
          <a:ln w="9525">
            <a:noFill/>
          </a:ln>
        </p:spPr>
      </p:pic>
      <p:pic>
        <p:nvPicPr>
          <p:cNvPr id="7" name="图片 6"/>
          <p:cNvPicPr>
            <a:picLocks noChangeAspect="1"/>
          </p:cNvPicPr>
          <p:nvPr/>
        </p:nvPicPr>
        <p:blipFill>
          <a:blip r:embed="rId7"/>
          <a:stretch>
            <a:fillRect/>
          </a:stretch>
        </p:blipFill>
        <p:spPr>
          <a:xfrm>
            <a:off x="132715" y="327025"/>
            <a:ext cx="2487930" cy="3735070"/>
          </a:xfrm>
          <a:prstGeom prst="rect">
            <a:avLst/>
          </a:prstGeom>
        </p:spPr>
      </p:pic>
      <p:sp>
        <p:nvSpPr>
          <p:cNvPr id="11" name="文本框 10"/>
          <p:cNvSpPr txBox="1"/>
          <p:nvPr/>
        </p:nvSpPr>
        <p:spPr>
          <a:xfrm>
            <a:off x="71120" y="3787140"/>
            <a:ext cx="2061845" cy="299085"/>
          </a:xfrm>
          <a:prstGeom prst="rect">
            <a:avLst/>
          </a:prstGeom>
          <a:noFill/>
        </p:spPr>
        <p:txBody>
          <a:bodyPr wrap="square" rtlCol="0" anchor="t">
            <a:spAutoFit/>
          </a:bodyPr>
          <a:lstStyle/>
          <a:p>
            <a:r>
              <a:rPr lang="zh-CN" altLang="en-US" b="1">
                <a:solidFill>
                  <a:schemeClr val="bg1"/>
                </a:solidFill>
                <a:latin typeface="方正小标宋_GBK" panose="02000000000000000000" charset="-122"/>
                <a:ea typeface="方正小标宋_GBK" panose="02000000000000000000" charset="-122"/>
                <a:cs typeface="方正小标宋_GBK" panose="02000000000000000000" charset="-122"/>
              </a:rPr>
              <a:t> 雕塑：《安东尼·奥索》</a:t>
            </a:r>
          </a:p>
        </p:txBody>
      </p:sp>
      <p:pic>
        <p:nvPicPr>
          <p:cNvPr id="12" name="图片 11"/>
          <p:cNvPicPr>
            <a:picLocks noChangeAspect="1"/>
          </p:cNvPicPr>
          <p:nvPr/>
        </p:nvPicPr>
        <p:blipFill>
          <a:blip r:embed="rId8"/>
          <a:stretch>
            <a:fillRect/>
          </a:stretch>
        </p:blipFill>
        <p:spPr>
          <a:xfrm>
            <a:off x="5353685" y="326390"/>
            <a:ext cx="3637280" cy="3736975"/>
          </a:xfrm>
          <a:prstGeom prst="rect">
            <a:avLst/>
          </a:prstGeom>
        </p:spPr>
      </p:pic>
      <p:sp>
        <p:nvSpPr>
          <p:cNvPr id="13" name="文本框 12"/>
          <p:cNvSpPr txBox="1"/>
          <p:nvPr>
            <p:custDataLst>
              <p:tags r:id="rId9"/>
            </p:custDataLst>
          </p:nvPr>
        </p:nvSpPr>
        <p:spPr>
          <a:xfrm>
            <a:off x="5353685" y="327025"/>
            <a:ext cx="1973580" cy="306705"/>
          </a:xfrm>
          <a:prstGeom prst="rect">
            <a:avLst/>
          </a:prstGeom>
          <a:noFill/>
        </p:spPr>
        <p:txBody>
          <a:bodyPr wrap="none" rtlCol="0" anchor="t">
            <a:spAutoFit/>
          </a:bodyPr>
          <a:lstStyle/>
          <a:p>
            <a:pPr marL="0" lvl="0" indent="0" algn="ctr">
              <a:spcBef>
                <a:spcPct val="0"/>
              </a:spcBef>
              <a:buClr>
                <a:schemeClr val="bg1"/>
              </a:buClr>
              <a:buNone/>
            </a:pPr>
            <a:r>
              <a:rPr lang="zh-CN" altLang="en-US" sz="1400" b="1" smtClean="0">
                <a:solidFill>
                  <a:schemeClr val="bg1"/>
                </a:solidFill>
                <a:latin typeface="方正小标宋_GBK" panose="02000000000000000000" charset="-122"/>
                <a:ea typeface="方正小标宋_GBK" panose="02000000000000000000" charset="-122"/>
                <a:sym typeface="+mn-ea"/>
              </a:rPr>
              <a:t>拉斐尔</a:t>
            </a:r>
            <a:r>
              <a:rPr lang="en-US" altLang="zh-CN" sz="1400" b="1" smtClean="0">
                <a:solidFill>
                  <a:schemeClr val="bg1"/>
                </a:solidFill>
                <a:latin typeface="方正小标宋_GBK" panose="02000000000000000000" charset="-122"/>
                <a:ea typeface="方正小标宋_GBK" panose="02000000000000000000" charset="-122"/>
                <a:sym typeface="+mn-ea"/>
              </a:rPr>
              <a:t>《</a:t>
            </a:r>
            <a:r>
              <a:rPr lang="zh-CN" altLang="en-US" sz="1400" b="1" smtClean="0">
                <a:solidFill>
                  <a:schemeClr val="bg1"/>
                </a:solidFill>
                <a:latin typeface="方正小标宋_GBK" panose="02000000000000000000" charset="-122"/>
                <a:ea typeface="方正小标宋_GBK" panose="02000000000000000000" charset="-122"/>
                <a:sym typeface="+mn-ea"/>
              </a:rPr>
              <a:t>西斯廷圣母</a:t>
            </a:r>
            <a:r>
              <a:rPr lang="en-US" altLang="zh-CN" sz="1400" b="1" smtClean="0">
                <a:solidFill>
                  <a:schemeClr val="bg1"/>
                </a:solidFill>
                <a:latin typeface="方正小标宋_GBK" panose="02000000000000000000" charset="-122"/>
                <a:ea typeface="方正小标宋_GBK" panose="02000000000000000000" charset="-122"/>
                <a:sym typeface="+mn-ea"/>
              </a:rPr>
              <a:t>》</a:t>
            </a:r>
          </a:p>
        </p:txBody>
      </p:sp>
      <p:sp>
        <p:nvSpPr>
          <p:cNvPr id="14" name="文本框 13"/>
          <p:cNvSpPr txBox="1"/>
          <p:nvPr/>
        </p:nvSpPr>
        <p:spPr>
          <a:xfrm>
            <a:off x="669925" y="4245610"/>
            <a:ext cx="7485380" cy="783590"/>
          </a:xfrm>
          <a:prstGeom prst="rect">
            <a:avLst/>
          </a:prstGeom>
          <a:noFill/>
          <a:ln>
            <a:noFill/>
          </a:ln>
          <a:effectLst>
            <a:outerShdw blurRad="50800" dir="2700000" algn="tl"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wrap="square" rtlCol="0" anchor="t">
            <a:spAutoFit/>
          </a:bodyPr>
          <a:lstStyle/>
          <a:p>
            <a:pPr algn="ctr">
              <a:spcBef>
                <a:spcPct val="50000"/>
              </a:spcBef>
            </a:pPr>
            <a:r>
              <a:rPr lang="zh-CN" altLang="en-US" sz="18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中世纪：  </a:t>
            </a:r>
            <a:r>
              <a:rPr lang="zh-CN" altLang="en-US"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神</a:t>
            </a:r>
            <a:r>
              <a:rPr lang="zh-CN" altLang="en-US"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情呆滞</a:t>
            </a:r>
            <a:r>
              <a:rPr lang="zh-CN" altLang="en-US"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a:t>
            </a:r>
            <a:r>
              <a:rPr lang="zh-CN" altLang="zh-CN"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一脸愁容，一幅受苦、受难的样子</a:t>
            </a:r>
            <a:r>
              <a:rPr lang="zh-CN" altLang="en-US"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a:t>
            </a:r>
            <a:endParaRPr lang="en-US" altLang="zh-CN" sz="1800" b="1" smtClean="0">
              <a:solidFill>
                <a:srgbClr val="FF0000"/>
              </a:solidFill>
              <a:latin typeface="兰米粗楷简体" panose="02000503000000000000" charset="-122"/>
              <a:ea typeface="兰米粗楷简体" panose="02000503000000000000" charset="-122"/>
              <a:cs typeface="兰米粗楷简体" panose="02000503000000000000" charset="-122"/>
            </a:endParaRPr>
          </a:p>
          <a:p>
            <a:pPr algn="ctr">
              <a:spcBef>
                <a:spcPct val="50000"/>
              </a:spcBef>
            </a:pPr>
            <a:r>
              <a:rPr lang="zh-CN" altLang="zh-CN" sz="18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文艺复兴时：  </a:t>
            </a:r>
            <a:r>
              <a:rPr lang="zh-CN" altLang="zh-CN"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色彩丰富、形象生动</a:t>
            </a:r>
            <a:r>
              <a:rPr lang="en-US" altLang="zh-CN"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8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表达人的真实感情。</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020" y="403860"/>
            <a:ext cx="2600325" cy="1772920"/>
          </a:xfrm>
          <a:prstGeom prst="rect">
            <a:avLst/>
          </a:prstGeom>
        </p:spPr>
      </p:pic>
      <p:sp>
        <p:nvSpPr>
          <p:cNvPr id="12" name="文本框 11"/>
          <p:cNvSpPr txBox="1"/>
          <p:nvPr/>
        </p:nvSpPr>
        <p:spPr>
          <a:xfrm>
            <a:off x="2927985" y="411480"/>
            <a:ext cx="6250305" cy="1581785"/>
          </a:xfrm>
          <a:prstGeom prst="rect">
            <a:avLst/>
          </a:prstGeom>
          <a:noFill/>
        </p:spPr>
        <p:txBody>
          <a:bodyPr wrap="square" rtlCol="0" anchor="t">
            <a:spAutoFit/>
          </a:bodyPr>
          <a:lstStyle/>
          <a:p>
            <a:pPr>
              <a:lnSpc>
                <a:spcPct val="190000"/>
              </a:lnSpc>
            </a:pPr>
            <a:r>
              <a:rPr lang="en-US" altLang="zh-CN" sz="1700" b="1" smtClean="0">
                <a:latin typeface="兰米粗楷简体" panose="02000503000000000000" charset="-122"/>
                <a:ea typeface="兰米粗楷简体" panose="02000503000000000000" charset="-122"/>
                <a:cs typeface="兰米粗楷简体" panose="02000503000000000000" charset="-122"/>
                <a:sym typeface="+mn-ea"/>
              </a:rPr>
              <a:t>      </a:t>
            </a:r>
            <a:r>
              <a:rPr lang="zh-CN" altLang="en-US" sz="1700" b="1" smtClean="0">
                <a:latin typeface="兰米粗楷简体" panose="02000503000000000000" charset="-122"/>
                <a:ea typeface="兰米粗楷简体" panose="02000503000000000000" charset="-122"/>
                <a:cs typeface="兰米粗楷简体" panose="02000503000000000000" charset="-122"/>
                <a:sym typeface="+mn-ea"/>
              </a:rPr>
              <a:t>米开朗琪罗</a:t>
            </a:r>
            <a:r>
              <a:rPr lang="zh-CN"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《大卫》</a:t>
            </a:r>
            <a:r>
              <a:rPr lang="zh-CN" altLang="zh-CN"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既不是趾高气扬的胜利者</a:t>
            </a:r>
            <a:r>
              <a:rPr lang="zh-CN" altLang="en-US"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a:t>
            </a:r>
            <a:r>
              <a:rPr lang="zh-CN" altLang="zh-CN"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也不是耀武扬威、冷酷好斗的</a:t>
            </a:r>
            <a:r>
              <a:rPr lang="zh-CN" altLang="en-US"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黩武</a:t>
            </a:r>
            <a:r>
              <a:rPr lang="zh-CN" altLang="zh-CN"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主义者。</a:t>
            </a:r>
            <a:r>
              <a:rPr lang="zh-CN"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而是不得不</a:t>
            </a:r>
            <a:r>
              <a:rPr lang="zh-CN" altLang="zh-CN"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为生存而战的普通人</a:t>
            </a:r>
            <a:r>
              <a:rPr lang="zh-CN"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a:t>
            </a:r>
            <a:r>
              <a:rPr lang="en-US"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      </a:t>
            </a:r>
            <a:endParaRPr lang="en-US"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endParaRPr>
          </a:p>
          <a:p>
            <a:pPr algn="r">
              <a:lnSpc>
                <a:spcPct val="190000"/>
              </a:lnSpc>
            </a:pPr>
            <a:r>
              <a:rPr lang="en-US"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a:t>
            </a:r>
            <a:r>
              <a:rPr lang="zh-CN" altLang="zh-CN" sz="17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米开朗基罗艺术中的</a:t>
            </a:r>
            <a:r>
              <a:rPr lang="zh-CN"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英雄主义</a:t>
            </a:r>
            <a:r>
              <a:rPr lang="en-US" altLang="zh-CN" sz="17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a:t>
            </a:r>
            <a:r>
              <a:rPr lang="en-US" altLang="zh-CN" sz="1700" b="1" smtClean="0">
                <a:solidFill>
                  <a:schemeClr val="tx1"/>
                </a:solidFill>
                <a:latin typeface="方正小标宋_GBK" panose="02000000000000000000" charset="-122"/>
                <a:ea typeface="方正小标宋_GBK" panose="02000000000000000000" charset="-122"/>
                <a:cs typeface="方正小标宋_GBK" panose="02000000000000000000" charset="-122"/>
                <a:sym typeface="+mn-ea"/>
              </a:rPr>
              <a:t>  </a:t>
            </a:r>
          </a:p>
        </p:txBody>
      </p:sp>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725" y="2378710"/>
            <a:ext cx="1962785" cy="1511935"/>
          </a:xfrm>
          <a:prstGeom prst="rect">
            <a:avLst/>
          </a:prstGeom>
        </p:spPr>
      </p:pic>
      <p:sp>
        <p:nvSpPr>
          <p:cNvPr id="9" name="文本框 8"/>
          <p:cNvSpPr txBox="1"/>
          <p:nvPr/>
        </p:nvSpPr>
        <p:spPr>
          <a:xfrm>
            <a:off x="379730" y="3890645"/>
            <a:ext cx="1629410" cy="299085"/>
          </a:xfrm>
          <a:prstGeom prst="rect">
            <a:avLst/>
          </a:prstGeom>
          <a:noFill/>
        </p:spPr>
        <p:txBody>
          <a:bodyPr wrap="square" rtlCol="0" anchor="t">
            <a:spAutoFit/>
          </a:bodyPr>
          <a:lstStyle/>
          <a:p>
            <a:r>
              <a:rPr lang="zh-CN" altLang="en-US"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目光坚毅 </a:t>
            </a:r>
            <a:r>
              <a:rPr lang="zh-CN" altLang="en-US"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人的意志</a:t>
            </a:r>
          </a:p>
        </p:txBody>
      </p:sp>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3630" y="2378710"/>
            <a:ext cx="1932940" cy="1511935"/>
          </a:xfrm>
          <a:prstGeom prst="rect">
            <a:avLst/>
          </a:prstGeom>
        </p:spPr>
      </p:pic>
      <p:sp>
        <p:nvSpPr>
          <p:cNvPr id="14" name="文本框 13"/>
          <p:cNvSpPr txBox="1"/>
          <p:nvPr/>
        </p:nvSpPr>
        <p:spPr>
          <a:xfrm>
            <a:off x="2503170" y="3890645"/>
            <a:ext cx="1680845" cy="299085"/>
          </a:xfrm>
          <a:prstGeom prst="rect">
            <a:avLst/>
          </a:prstGeom>
          <a:noFill/>
        </p:spPr>
        <p:txBody>
          <a:bodyPr wrap="square" rtlCol="0" anchor="t">
            <a:spAutoFit/>
          </a:bodyPr>
          <a:lstStyle/>
          <a:p>
            <a:r>
              <a:rPr lang="zh-CN" altLang="en-US"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青筋暴起 </a:t>
            </a:r>
            <a:r>
              <a:rPr lang="zh-CN" altLang="en-US"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人的力量</a:t>
            </a:r>
          </a:p>
        </p:txBody>
      </p:sp>
      <p:pic>
        <p:nvPicPr>
          <p:cNvPr id="15" name="图片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88815" y="2378710"/>
            <a:ext cx="2129155" cy="1511300"/>
          </a:xfrm>
          <a:prstGeom prst="rect">
            <a:avLst/>
          </a:prstGeom>
        </p:spPr>
      </p:pic>
      <p:sp>
        <p:nvSpPr>
          <p:cNvPr id="16" name="文本框 15"/>
          <p:cNvSpPr txBox="1"/>
          <p:nvPr/>
        </p:nvSpPr>
        <p:spPr>
          <a:xfrm>
            <a:off x="4653280" y="3890010"/>
            <a:ext cx="1703705" cy="299085"/>
          </a:xfrm>
          <a:prstGeom prst="rect">
            <a:avLst/>
          </a:prstGeom>
          <a:noFill/>
        </p:spPr>
        <p:txBody>
          <a:bodyPr wrap="square" rtlCol="0" anchor="t">
            <a:spAutoFit/>
          </a:bodyPr>
          <a:lstStyle/>
          <a:p>
            <a:r>
              <a:rPr lang="zh-CN" altLang="en-US"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武器精巧 </a:t>
            </a:r>
            <a:r>
              <a:rPr lang="zh-CN" altLang="en-US"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人的智慧</a:t>
            </a:r>
          </a:p>
        </p:txBody>
      </p:sp>
      <p:pic>
        <p:nvPicPr>
          <p:cNvPr id="17" name="图片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69735" y="2378710"/>
            <a:ext cx="2106930" cy="1511300"/>
          </a:xfrm>
          <a:prstGeom prst="rect">
            <a:avLst/>
          </a:prstGeom>
        </p:spPr>
      </p:pic>
      <p:sp>
        <p:nvSpPr>
          <p:cNvPr id="18" name="文本框 17"/>
          <p:cNvSpPr txBox="1"/>
          <p:nvPr/>
        </p:nvSpPr>
        <p:spPr>
          <a:xfrm>
            <a:off x="7036435" y="3890645"/>
            <a:ext cx="1687830" cy="299085"/>
          </a:xfrm>
          <a:prstGeom prst="rect">
            <a:avLst/>
          </a:prstGeom>
          <a:noFill/>
        </p:spPr>
        <p:txBody>
          <a:bodyPr wrap="square" rtlCol="0" anchor="t">
            <a:spAutoFit/>
          </a:bodyPr>
          <a:lstStyle/>
          <a:p>
            <a:r>
              <a:rPr lang="zh-CN" altLang="en-US"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躯体完美 </a:t>
            </a:r>
            <a:r>
              <a:rPr lang="zh-CN" altLang="en-US"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人的美感</a:t>
            </a:r>
          </a:p>
        </p:txBody>
      </p:sp>
      <p:sp>
        <p:nvSpPr>
          <p:cNvPr id="19" name="文本框 18"/>
          <p:cNvSpPr txBox="1"/>
          <p:nvPr/>
        </p:nvSpPr>
        <p:spPr>
          <a:xfrm>
            <a:off x="566420" y="4496435"/>
            <a:ext cx="7903845" cy="460375"/>
          </a:xfrm>
          <a:prstGeom prst="rect">
            <a:avLst/>
          </a:prstGeom>
          <a:noFill/>
          <a:ln>
            <a:noFill/>
          </a:ln>
          <a:effectLst>
            <a:outerShdw blurRad="50800" dir="2700000" algn="tl"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wrap="square" rtlCol="0" anchor="t">
            <a:spAutoFit/>
          </a:bodyPr>
          <a:lstStyle/>
          <a:p>
            <a:pPr algn="ctr">
              <a:lnSpc>
                <a:spcPct val="120000"/>
              </a:lnSpc>
              <a:spcBef>
                <a:spcPct val="50000"/>
              </a:spcBef>
            </a:pPr>
            <a:r>
              <a:rPr lang="zh-CN" altLang="en-US" sz="20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坚毅、自信、勇敢、刚健有力、人体之美、写实、科学、理性</a:t>
            </a:r>
            <a:r>
              <a:rPr lang="en-US" altLang="zh-CN" sz="20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81926" name="图片 1"/>
          <p:cNvPicPr>
            <a:picLocks noChangeAspect="1"/>
          </p:cNvPicPr>
          <p:nvPr/>
        </p:nvPicPr>
        <p:blipFill>
          <a:blip r:embed="rId3"/>
          <a:stretch>
            <a:fillRect/>
          </a:stretch>
        </p:blipFill>
        <p:spPr bwMode="auto">
          <a:xfrm>
            <a:off x="287020" y="431165"/>
            <a:ext cx="3166110" cy="3625215"/>
          </a:xfrm>
          <a:prstGeom prst="rect">
            <a:avLst/>
          </a:prstGeom>
          <a:noFill/>
          <a:ln w="9525">
            <a:noFill/>
            <a:miter lim="800000"/>
          </a:ln>
        </p:spPr>
      </p:pic>
      <p:sp>
        <p:nvSpPr>
          <p:cNvPr id="7" name="矩形 6"/>
          <p:cNvSpPr/>
          <p:nvPr/>
        </p:nvSpPr>
        <p:spPr>
          <a:xfrm>
            <a:off x="3525520" y="431165"/>
            <a:ext cx="5618480" cy="4078605"/>
          </a:xfrm>
          <a:prstGeom prst="rect">
            <a:avLst/>
          </a:prstGeom>
          <a:noFill/>
        </p:spPr>
        <p:txBody>
          <a:bodyPr wrap="square">
            <a:spAutoFit/>
          </a:bodyPr>
          <a:lstStyle/>
          <a:p>
            <a:pPr algn="l" fontAlgn="auto">
              <a:lnSpc>
                <a:spcPct val="160000"/>
              </a:lnSpc>
              <a:spcBef>
                <a:spcPct val="0"/>
              </a:spcBef>
              <a:spcAft>
                <a:spcPct val="0"/>
              </a:spcAft>
              <a:defRPr/>
            </a:pPr>
            <a:r>
              <a:rPr lang="en-US" altLang="zh-CN" sz="1600" b="1">
                <a:solidFill>
                  <a:schemeClr val="tx1"/>
                </a:solidFill>
                <a:effectLst>
                  <a:outerShdw blurRad="38100" dist="19050" dir="2700000" algn="tl" rotWithShape="0">
                    <a:schemeClr val="dk1">
                      <a:alpha val="40000"/>
                    </a:schemeClr>
                  </a:outerShdw>
                </a:effectLst>
                <a:latin typeface="方正小标宋_GBK" panose="02000000000000000000" charset="-122"/>
                <a:ea typeface="方正小标宋_GBK" panose="02000000000000000000" charset="-122"/>
                <a:cs typeface="方正小标宋_GBK" panose="02000000000000000000" charset="-122"/>
              </a:rPr>
              <a:t>       </a:t>
            </a:r>
            <a:r>
              <a:rPr lang="en-US" altLang="zh-CN" sz="1800" b="1">
                <a:solidFill>
                  <a:schemeClr val="tx1"/>
                </a:solidFill>
                <a:effectLst/>
                <a:latin typeface="兰米粗楷简体" panose="02000503000000000000" charset="-122"/>
                <a:ea typeface="兰米粗楷简体" panose="02000503000000000000" charset="-122"/>
                <a:cs typeface="兰米粗楷简体" panose="02000503000000000000" charset="-122"/>
              </a:rPr>
              <a:t>   </a:t>
            </a:r>
            <a:r>
              <a:rPr lang="zh-CN" altLang="en-US" sz="1800" b="1">
                <a:solidFill>
                  <a:schemeClr val="tx1"/>
                </a:solidFill>
                <a:effectLst/>
                <a:latin typeface="兰米粗楷简体" panose="02000503000000000000" charset="-122"/>
                <a:ea typeface="兰米粗楷简体" panose="02000503000000000000" charset="-122"/>
                <a:cs typeface="兰米粗楷简体" panose="02000503000000000000" charset="-122"/>
              </a:rPr>
              <a:t>欧洲文艺复兴时期的天才科学家、发明家、画家。现代学者称他为"文艺复兴时期最完美的代表"，是人类历史上绝无仅有的全才，他是一位思想深邃，学识渊博、多才多艺的画家、天文学家、发明家、建筑工程师。</a:t>
            </a:r>
          </a:p>
          <a:p>
            <a:pPr algn="l" fontAlgn="auto">
              <a:lnSpc>
                <a:spcPct val="160000"/>
              </a:lnSpc>
              <a:spcBef>
                <a:spcPct val="0"/>
              </a:spcBef>
              <a:spcAft>
                <a:spcPct val="0"/>
              </a:spcAft>
              <a:defRPr/>
            </a:pPr>
            <a:r>
              <a:rPr lang="zh-CN" altLang="en-US" sz="1800" b="1">
                <a:solidFill>
                  <a:schemeClr val="tx1"/>
                </a:solidFill>
                <a:effectLst/>
                <a:latin typeface="兰米粗楷简体" panose="02000503000000000000" charset="-122"/>
                <a:ea typeface="兰米粗楷简体" panose="02000503000000000000" charset="-122"/>
                <a:cs typeface="兰米粗楷简体" panose="02000503000000000000" charset="-122"/>
              </a:rPr>
              <a:t>      他还擅长雕塑、音乐、发明、建筑，通晓数学、生理、物理、天文、地质等学科，既多才多艺，又勤奋多产，保存下来的手稿大约有6000页。他全部的科研成果尽数保存在他的手稿中，爱因斯坦认为，达·芬奇的科研成果如果在当时就发表的话，科技可以提前30-50年。</a:t>
            </a:r>
          </a:p>
        </p:txBody>
      </p:sp>
      <p:sp>
        <p:nvSpPr>
          <p:cNvPr id="8" name="文本框 7"/>
          <p:cNvSpPr txBox="1"/>
          <p:nvPr/>
        </p:nvSpPr>
        <p:spPr>
          <a:xfrm>
            <a:off x="411480" y="4101465"/>
            <a:ext cx="2540000" cy="901065"/>
          </a:xfrm>
          <a:prstGeom prst="rect">
            <a:avLst/>
          </a:prstGeom>
          <a:noFill/>
        </p:spPr>
        <p:txBody>
          <a:bodyPr wrap="square" rtlCol="0" anchor="t">
            <a:spAutoFit/>
          </a:bodyPr>
          <a:lstStyle/>
          <a:p>
            <a:pPr algn="ctr" eaLnBrk="0" hangingPunct="0">
              <a:lnSpc>
                <a:spcPct val="130000"/>
              </a:lnSpc>
              <a:buFont typeface="Arial" panose="020b0604020202020204" pitchFamily="34" charset="0"/>
              <a:buNone/>
              <a:defRPr/>
            </a:pPr>
            <a:r>
              <a:rPr lang="it-IT" altLang="zh-CN"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Leonardo  da Vinci</a:t>
            </a:r>
            <a:endParaRPr lang="it-IT" altLang="zh-CN" b="1">
              <a:solidFill>
                <a:srgbClr val="000000"/>
              </a:solidFill>
              <a:latin typeface="方正小标宋_GBK" panose="02000000000000000000" charset="-122"/>
              <a:ea typeface="方正小标宋_GBK" panose="02000000000000000000" charset="-122"/>
              <a:cs typeface="方正小标宋_GBK" panose="02000000000000000000" charset="-122"/>
            </a:endParaRPr>
          </a:p>
          <a:p>
            <a:pPr algn="ctr" eaLnBrk="0" hangingPunct="0">
              <a:lnSpc>
                <a:spcPct val="130000"/>
              </a:lnSpc>
              <a:buFont typeface="Arial" panose="020b0604020202020204" pitchFamily="34" charset="0"/>
              <a:buNone/>
              <a:defRPr/>
            </a:pPr>
            <a:r>
              <a:rPr lang="zh-CN" altLang="en-US"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莱昂纳多</a:t>
            </a:r>
            <a:r>
              <a:rPr lang="en-US" altLang="zh-CN"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a:t>
            </a:r>
            <a:r>
              <a:rPr lang="zh-CN" altLang="en-US"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达</a:t>
            </a:r>
            <a:r>
              <a:rPr lang="en-US" altLang="zh-CN"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a:t>
            </a:r>
            <a:r>
              <a:rPr lang="zh-CN" altLang="en-US"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芬奇</a:t>
            </a:r>
            <a:endParaRPr lang="en-US" altLang="zh-CN" b="1">
              <a:solidFill>
                <a:srgbClr val="000000"/>
              </a:solidFill>
              <a:latin typeface="方正小标宋_GBK" panose="02000000000000000000" charset="-122"/>
              <a:ea typeface="方正小标宋_GBK" panose="02000000000000000000" charset="-122"/>
              <a:cs typeface="方正小标宋_GBK" panose="02000000000000000000" charset="-122"/>
            </a:endParaRPr>
          </a:p>
          <a:p>
            <a:pPr algn="ctr" eaLnBrk="0" hangingPunct="0">
              <a:lnSpc>
                <a:spcPct val="130000"/>
              </a:lnSpc>
              <a:buFont typeface="Arial" panose="020b0604020202020204" pitchFamily="34" charset="0"/>
              <a:buNone/>
              <a:defRPr/>
            </a:pPr>
            <a:r>
              <a:rPr lang="zh-CN" altLang="en-US"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a:t>
            </a:r>
            <a:r>
              <a:rPr lang="en-US" altLang="zh-CN"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1452-1519</a:t>
            </a:r>
            <a:r>
              <a:rPr lang="zh-CN" altLang="en-US" b="1">
                <a:solidFill>
                  <a:srgbClr val="000000"/>
                </a:solidFill>
                <a:latin typeface="方正小标宋_GBK" panose="02000000000000000000" charset="-122"/>
                <a:ea typeface="方正小标宋_GBK" panose="02000000000000000000" charset="-122"/>
                <a:cs typeface="方正小标宋_GBK" panose="02000000000000000000" charset="-122"/>
                <a:sym typeface="+mn-ea"/>
              </a:rPr>
              <a:t>）</a:t>
            </a:r>
            <a:endParaRPr lang="zh-CN" altLang="en-US" b="1">
              <a:latin typeface="方正小标宋_GBK" panose="02000000000000000000" charset="-122"/>
              <a:ea typeface="方正小标宋_GBK" panose="02000000000000000000" charset="-122"/>
              <a:cs typeface="方正小标宋_GBK" panose="02000000000000000000"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22098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Text Box 5"/>
          <p:cNvSpPr txBox="1">
            <a:spLocks noChangeArrowheads="1"/>
          </p:cNvSpPr>
          <p:nvPr/>
        </p:nvSpPr>
        <p:spPr bwMode="auto">
          <a:xfrm>
            <a:off x="2671445" y="2896870"/>
            <a:ext cx="6069330" cy="1862455"/>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indent="0" defTabSz="914400" fontAlgn="auto">
              <a:lnSpc>
                <a:spcPct val="170000"/>
              </a:lnSpc>
              <a:spcBef>
                <a:spcPct val="0"/>
              </a:spcBef>
              <a:spcAft>
                <a:spcPct val="0"/>
              </a:spcAft>
              <a:buClrTx/>
              <a:buSzTx/>
              <a:buFontTx/>
              <a:buNone/>
              <a:defRPr/>
            </a:pPr>
            <a:r>
              <a:rPr kumimoji="0" lang="en-US" altLang="zh-CN" sz="1600" b="1" i="0" kern="0" cap="none" spc="0" normalizeH="0" baseline="0" noProof="0">
                <a:effectLst/>
                <a:latin typeface="兰米粗楷简体" panose="02000503000000000000" charset="-122"/>
                <a:ea typeface="兰米粗楷简体" panose="02000503000000000000" charset="-122"/>
                <a:cs typeface="兰米粗楷简体" panose="02000503000000000000" charset="-122"/>
              </a:rPr>
              <a:t>       </a:t>
            </a:r>
            <a:r>
              <a:rPr kumimoji="0" lang="zh-CN" altLang="en-US" sz="1600" b="1" i="0" kern="0" cap="none" spc="0" normalizeH="0" baseline="0" noProof="0">
                <a:effectLst/>
                <a:latin typeface="兰米粗楷简体" panose="02000503000000000000" charset="-122"/>
                <a:ea typeface="兰米粗楷简体" panose="02000503000000000000" charset="-122"/>
                <a:cs typeface="兰米粗楷简体" panose="02000503000000000000" charset="-122"/>
              </a:rPr>
              <a:t>人是一件多么了不起的杰作！多么高贵的理想！多么伟大的力量！多么优美的仪表！多么文雅的举动！在行为上多么像一个天使！在智慧上多么象一个天神！宇宙的精华！万物的灵长！</a:t>
            </a:r>
          </a:p>
          <a:p>
            <a:pPr marR="0" indent="0" defTabSz="914400" fontAlgn="auto">
              <a:lnSpc>
                <a:spcPct val="210000"/>
              </a:lnSpc>
              <a:spcBef>
                <a:spcPct val="0"/>
              </a:spcBef>
              <a:spcAft>
                <a:spcPct val="0"/>
              </a:spcAft>
              <a:buClrTx/>
              <a:buSzTx/>
              <a:buFontTx/>
              <a:buNone/>
              <a:defRPr/>
            </a:pPr>
            <a:r>
              <a:rPr lang="zh-CN" altLang="en-US" sz="1600" b="1" kern="0" noProof="0">
                <a:effectLst/>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kern="0" noProof="0">
                <a:effectLst/>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kern="0" noProof="0">
                <a:effectLst/>
                <a:latin typeface="兰米粗楷简体" panose="02000503000000000000" charset="-122"/>
                <a:ea typeface="兰米粗楷简体" panose="02000503000000000000" charset="-122"/>
                <a:cs typeface="兰米粗楷简体" panose="02000503000000000000" charset="-122"/>
                <a:sym typeface="+mn-ea"/>
              </a:rPr>
              <a:t>哈姆雷特</a:t>
            </a:r>
            <a:endParaRPr kumimoji="0" lang="zh-CN" altLang="en-US" sz="1600" b="1" i="0" kern="0" cap="none" spc="0" normalizeH="0" baseline="0" noProof="0">
              <a:effectLst/>
              <a:latin typeface="兰米粗楷简体" panose="02000503000000000000" charset="-122"/>
              <a:ea typeface="兰米粗楷简体" panose="02000503000000000000" charset="-122"/>
              <a:cs typeface="兰米粗楷简体" panose="02000503000000000000" charset="-122"/>
              <a:sym typeface="+mn-ea"/>
            </a:endParaRPr>
          </a:p>
        </p:txBody>
      </p:sp>
      <p:pic>
        <p:nvPicPr>
          <p:cNvPr id="12" name="Picture 5" descr="《弗劳尔：莎士比亚》"/>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5760" y="2931795"/>
            <a:ext cx="2026920" cy="2085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p:nvPr/>
        </p:nvSpPr>
        <p:spPr>
          <a:xfrm>
            <a:off x="343535" y="4710430"/>
            <a:ext cx="2673350" cy="306705"/>
          </a:xfrm>
          <a:prstGeom prst="rect">
            <a:avLst/>
          </a:prstGeom>
          <a:noFill/>
        </p:spPr>
        <p:txBody>
          <a:bodyPr wrap="square" rtlCol="0">
            <a:spAutoFit/>
          </a:bodyPr>
          <a:lstStyle/>
          <a:p>
            <a:r>
              <a:rPr kumimoji="1" lang="zh-CN" altLang="en-US" sz="1400" b="1" kern="0" noProof="0" smtClean="0">
                <a:solidFill>
                  <a:schemeClr val="bg1"/>
                </a:solidFill>
                <a:latin typeface="方正小标宋_GBK" panose="02000000000000000000" charset="-122"/>
                <a:ea typeface="方正小标宋_GBK" panose="02000000000000000000" charset="-122"/>
                <a:cs typeface="方正小标宋_GBK" panose="02000000000000000000" charset="-122"/>
                <a:sym typeface="+mn-ea"/>
              </a:rPr>
              <a:t>莎士比亚（</a:t>
            </a:r>
            <a:r>
              <a:rPr kumimoji="1" lang="en-US" altLang="zh-CN" sz="1400" b="1" kern="0" noProof="0" smtClean="0">
                <a:solidFill>
                  <a:schemeClr val="bg1"/>
                </a:solidFill>
                <a:latin typeface="方正小标宋_GBK" panose="02000000000000000000" charset="-122"/>
                <a:ea typeface="方正小标宋_GBK" panose="02000000000000000000" charset="-122"/>
                <a:cs typeface="方正小标宋_GBK" panose="02000000000000000000" charset="-122"/>
                <a:sym typeface="+mn-ea"/>
              </a:rPr>
              <a:t>1564—1616</a:t>
            </a:r>
            <a:r>
              <a:rPr kumimoji="1" lang="zh-CN" altLang="en-US" sz="1400" b="1" kern="0" noProof="0" smtClean="0">
                <a:solidFill>
                  <a:schemeClr val="bg1"/>
                </a:solidFill>
                <a:latin typeface="方正小标宋_GBK" panose="02000000000000000000" charset="-122"/>
                <a:ea typeface="方正小标宋_GBK" panose="02000000000000000000" charset="-122"/>
                <a:cs typeface="方正小标宋_GBK" panose="02000000000000000000" charset="-122"/>
                <a:sym typeface="+mn-ea"/>
              </a:rPr>
              <a:t>）</a:t>
            </a:r>
          </a:p>
        </p:txBody>
      </p:sp>
      <p:sp>
        <p:nvSpPr>
          <p:cNvPr id="100" name="文本框 99"/>
          <p:cNvSpPr txBox="1"/>
          <p:nvPr/>
        </p:nvSpPr>
        <p:spPr>
          <a:xfrm>
            <a:off x="235585" y="509270"/>
            <a:ext cx="8672830" cy="2157095"/>
          </a:xfrm>
          <a:prstGeom prst="rect">
            <a:avLst/>
          </a:prstGeom>
          <a:noFill/>
          <a:ln w="9525">
            <a:noFill/>
          </a:ln>
        </p:spPr>
        <p:txBody>
          <a:bodyPr wrap="square">
            <a:spAutoFit/>
          </a:bodyPr>
          <a:lstStyle/>
          <a:p>
            <a:pPr marL="285750" indent="-285750">
              <a:lnSpc>
                <a:spcPct val="140000"/>
              </a:lnSpc>
              <a:buClr>
                <a:srgbClr val="FFC000"/>
              </a:buClr>
              <a:buFont typeface="Wingdings" panose="05000000000000000000" charset="0"/>
              <a:buChar char="n"/>
            </a:pPr>
            <a:r>
              <a:rPr lang="en-US" sz="1600" b="1">
                <a:latin typeface="兰米粗楷简体" panose="02000503000000000000" charset="-122"/>
                <a:ea typeface="兰米粗楷简体" panose="02000503000000000000" charset="-122"/>
                <a:cs typeface="兰米粗楷简体" panose="02000503000000000000" charset="-122"/>
              </a:rPr>
              <a:t>14</a:t>
            </a:r>
            <a:r>
              <a:rPr lang="zh-CN" sz="1600" b="1">
                <a:latin typeface="兰米粗楷简体" panose="02000503000000000000" charset="-122"/>
                <a:ea typeface="兰米粗楷简体" panose="02000503000000000000" charset="-122"/>
                <a:cs typeface="兰米粗楷简体" panose="02000503000000000000" charset="-122"/>
              </a:rPr>
              <a:t>世纪， 但丁、彼特拉克、薄伽丘，文学三杰，他们创作的诗篇和小说，讽刺教会的封建腐朽，宣扬人性的自由。</a:t>
            </a:r>
          </a:p>
          <a:p>
            <a:pPr marL="285750" indent="-285750">
              <a:lnSpc>
                <a:spcPct val="140000"/>
              </a:lnSpc>
              <a:buClr>
                <a:srgbClr val="FFC000"/>
              </a:buClr>
              <a:buFont typeface="Wingdings" panose="05000000000000000000" charset="0"/>
              <a:buChar char="n"/>
            </a:pPr>
            <a:r>
              <a:rPr lang="zh-CN" altLang="en-US" sz="1600" b="1">
                <a:latin typeface="兰米粗楷简体" panose="02000503000000000000" charset="-122"/>
                <a:ea typeface="兰米粗楷简体" panose="02000503000000000000" charset="-122"/>
                <a:cs typeface="兰米粗楷简体" panose="02000503000000000000" charset="-122"/>
              </a:rPr>
              <a:t>15世纪后期，文艺复兴扩展到欧洲各地。英国的莎士比亚是文艺复兴后期的杰出代表。他的作品《哈姆雷特》《李尔王》等，充分体现了人文主义的政治理想和道德观念。</a:t>
            </a:r>
          </a:p>
          <a:p>
            <a:pPr marL="285750" indent="-285750">
              <a:lnSpc>
                <a:spcPct val="140000"/>
              </a:lnSpc>
              <a:buClr>
                <a:srgbClr val="FFC000"/>
              </a:buClr>
              <a:buFont typeface="Wingdings" panose="05000000000000000000" charset="0"/>
              <a:buChar char="n"/>
            </a:pPr>
            <a:r>
              <a:rPr lang="zh-CN" altLang="en-US" sz="1600" b="1">
                <a:latin typeface="兰米粗楷简体" panose="02000503000000000000" charset="-122"/>
                <a:ea typeface="兰米粗楷简体" panose="02000503000000000000" charset="-122"/>
                <a:cs typeface="兰米粗楷简体" panose="02000503000000000000" charset="-122"/>
              </a:rPr>
              <a:t>文艺复兴在历史学、政治学、自然科学等方面也有突出贡献，推动了教育的发展，促进人们日常行为方式文明化。</a:t>
            </a:r>
          </a:p>
        </p:txBody>
      </p:sp>
      <p:sp>
        <p:nvSpPr>
          <p:cNvPr id="7" name="矩形 6"/>
          <p:cNvSpPr/>
          <p:nvPr/>
        </p:nvSpPr>
        <p:spPr>
          <a:xfrm>
            <a:off x="245110" y="2842260"/>
            <a:ext cx="8735060" cy="2223770"/>
          </a:xfrm>
          <a:prstGeom prst="rect">
            <a:avLst/>
          </a:prstGeom>
          <a:no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3677285" y="4766945"/>
            <a:ext cx="3110865" cy="29908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lang="en-US" altLang="zh-CN" b="1">
                <a:solidFill>
                  <a:schemeClr val="tx1"/>
                </a:solidFill>
                <a:latin typeface="方正风雅宋简体" panose="02000000000000000000" charset="-122"/>
                <a:ea typeface="方正风雅宋简体" panose="02000000000000000000" charset="-122"/>
                <a:sym typeface="+mn-ea"/>
              </a:rPr>
              <a:t> </a:t>
            </a:r>
            <a:r>
              <a:rPr lang="zh-CN" altLang="en-US" b="1">
                <a:solidFill>
                  <a:schemeClr val="tx1"/>
                </a:solidFill>
                <a:latin typeface="方正风雅宋简体" panose="02000000000000000000" charset="-122"/>
                <a:ea typeface="方正风雅宋简体" panose="02000000000000000000" charset="-122"/>
                <a:sym typeface="+mn-ea"/>
              </a:rPr>
              <a:t>体现人文主义的政治理想和道德观念 </a:t>
            </a:r>
            <a:endParaRPr kumimoji="1" lang="zh-CN" altLang="en-US" b="1" smtClean="0">
              <a:solidFill>
                <a:schemeClr val="tx1"/>
              </a:solidFill>
              <a:latin typeface="方正风雅宋简体" panose="02000000000000000000" charset="-122"/>
              <a:ea typeface="方正风雅宋简体" panose="02000000000000000000" charset="-122"/>
              <a:sym typeface="+mn-ea"/>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trips(downLeft)">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8195" name="内容占位符 4" descr="文艺复兴地图"/>
          <p:cNvPicPr>
            <a:picLocks noChangeAspect="1"/>
          </p:cNvPicPr>
          <p:nvPr/>
        </p:nvPicPr>
        <p:blipFill>
          <a:blip r:embed="rId3"/>
          <a:stretch>
            <a:fillRect/>
          </a:stretch>
        </p:blipFill>
        <p:spPr>
          <a:xfrm>
            <a:off x="46990" y="50800"/>
            <a:ext cx="9031605" cy="5022215"/>
          </a:xfrm>
          <a:prstGeom prst="rect">
            <a:avLst/>
          </a:prstGeom>
          <a:noFill/>
          <a:ln w="9525">
            <a:noFill/>
          </a:ln>
        </p:spPr>
      </p:pic>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22098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文艺复兴</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00" name="文本框 99"/>
          <p:cNvSpPr txBox="1"/>
          <p:nvPr/>
        </p:nvSpPr>
        <p:spPr>
          <a:xfrm>
            <a:off x="122555" y="1819910"/>
            <a:ext cx="8914130" cy="1503045"/>
          </a:xfrm>
          <a:prstGeom prst="rect">
            <a:avLst/>
          </a:prstGeom>
          <a:noFill/>
          <a:ln w="9525">
            <a:noFill/>
          </a:ln>
        </p:spPr>
        <p:txBody>
          <a:bodyPr wrap="square">
            <a:spAutoFit/>
          </a:bodyPr>
          <a:lstStyle/>
          <a:p>
            <a:pPr marL="285750" indent="-285750">
              <a:lnSpc>
                <a:spcPct val="170000"/>
              </a:lnSpc>
              <a:buClr>
                <a:srgbClr val="FFC000"/>
              </a:buClr>
              <a:buFont typeface="Wingdings" panose="05000000000000000000" charset="0"/>
              <a:buChar char="n"/>
            </a:pPr>
            <a:r>
              <a:rPr lang="zh-CN" altLang="en-US" sz="1800" b="1">
                <a:solidFill>
                  <a:schemeClr val="tx1"/>
                </a:solidFill>
                <a:latin typeface="兰米粗楷简体" panose="02000503000000000000" charset="-122"/>
                <a:ea typeface="兰米粗楷简体" panose="02000503000000000000" charset="-122"/>
                <a:cs typeface="兰米粗楷简体" panose="02000503000000000000" charset="-122"/>
              </a:rPr>
              <a:t>文艺复兴肯定人的价值和尊严，解放了人的思想，对后世影响深远。</a:t>
            </a:r>
          </a:p>
          <a:p>
            <a:pPr marL="285750" indent="-285750">
              <a:lnSpc>
                <a:spcPct val="170000"/>
              </a:lnSpc>
              <a:buClr>
                <a:srgbClr val="FFC000"/>
              </a:buClr>
              <a:buFont typeface="Wingdings" panose="05000000000000000000" charset="0"/>
              <a:buChar char="n"/>
            </a:pPr>
            <a:r>
              <a:rPr lang="zh-CN" altLang="en-US" sz="1800" b="1">
                <a:solidFill>
                  <a:schemeClr val="tx1"/>
                </a:solidFill>
                <a:latin typeface="兰米粗楷简体" panose="02000503000000000000" charset="-122"/>
                <a:ea typeface="兰米粗楷简体" panose="02000503000000000000" charset="-122"/>
                <a:cs typeface="兰米粗楷简体" panose="02000503000000000000" charset="-122"/>
              </a:rPr>
              <a:t>为古典文化注入了时代精神，冲击了封建秩序，</a:t>
            </a:r>
          </a:p>
          <a:p>
            <a:pPr marL="285750" indent="-285750">
              <a:lnSpc>
                <a:spcPct val="170000"/>
              </a:lnSpc>
              <a:buClr>
                <a:srgbClr val="FFC000"/>
              </a:buClr>
              <a:buFont typeface="Wingdings" panose="05000000000000000000" charset="0"/>
              <a:buChar char="n"/>
            </a:pPr>
            <a:r>
              <a:rPr lang="zh-CN" altLang="en-US" sz="1800" b="1">
                <a:solidFill>
                  <a:schemeClr val="tx1"/>
                </a:solidFill>
                <a:latin typeface="兰米粗楷简体" panose="02000503000000000000" charset="-122"/>
                <a:ea typeface="兰米粗楷简体" panose="02000503000000000000" charset="-122"/>
                <a:cs typeface="兰米粗楷简体" panose="02000503000000000000" charset="-122"/>
              </a:rPr>
              <a:t>解放了长期被宗教戒律压抑和禁锢的人性，使人们开始更多地关注人本身与现世世界。</a:t>
            </a:r>
          </a:p>
        </p:txBody>
      </p:sp>
      <p:sp>
        <p:nvSpPr>
          <p:cNvPr id="14" name="矩形 13"/>
          <p:cNvSpPr/>
          <p:nvPr/>
        </p:nvSpPr>
        <p:spPr>
          <a:xfrm>
            <a:off x="3863340" y="326390"/>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文艺复兴影响 </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宗教改革</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153670" y="786130"/>
            <a:ext cx="8837295" cy="4066540"/>
          </a:xfrm>
          <a:prstGeom prst="rect">
            <a:avLst/>
          </a:prstGeom>
          <a:noFill/>
        </p:spPr>
        <p:txBody>
          <a:bodyPr wrap="square" rtlCol="0" anchor="t">
            <a:spAutoFit/>
          </a:bodyPr>
          <a:lstStyle/>
          <a:p>
            <a:pPr>
              <a:lnSpc>
                <a:spcPct val="175000"/>
              </a:lnSpc>
              <a:spcBef>
                <a:spcPct val="20000"/>
              </a:spcBef>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教会霸占了欧洲各国</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1/3</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的土地，教徒也必须把全部收入的</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1/10</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交给教会。</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16</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世纪初，罗马教廷每年从德国榨取的财富达</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30</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万古尔登（德国钱币名称），这个数目比神圣罗马帝国皇帝的年均收入高出好几倍，等于</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1497</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年德皇所征税额的</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21</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倍。 </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a:lnSpc>
                <a:spcPct val="175000"/>
              </a:lnSpc>
              <a:spcBef>
                <a:spcPct val="20000"/>
              </a:spcBef>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中世纪时，欧洲百姓大都不识字，只是教士具有一定的文化知识。教士们读经、讲道，宣传神学。反对神学的人都遭到教会的迫害。</a:t>
            </a:r>
          </a:p>
          <a:p>
            <a:pPr>
              <a:lnSpc>
                <a:spcPct val="175000"/>
              </a:lnSpc>
              <a:spcBef>
                <a:spcPct val="20000"/>
              </a:spcBef>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格列高利七世的《教皇敕令》（</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1075</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年）：只有罗马教皇可以被称为是万能的</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只有教皇可以享有皇族吻足的礼仪。</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教皇的名 字在教会中应当被单独称呼。</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教皇的头衔在教会是举世惟一的。教皇有权废黜皇帝</a:t>
            </a: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教皇不受任何人的裁决。</a:t>
            </a:r>
          </a:p>
          <a:p>
            <a:pPr>
              <a:lnSpc>
                <a:spcPct val="175000"/>
              </a:lnSpc>
              <a:buClrTx/>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政治特权：  教会最高行政权司法权，裁决各国纠纷（教皇子午线），法律的废止、帝王的废立</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p:txBody>
      </p:sp>
      <p:sp>
        <p:nvSpPr>
          <p:cNvPr id="14" name="矩形 13"/>
          <p:cNvSpPr/>
          <p:nvPr/>
        </p:nvSpPr>
        <p:spPr>
          <a:xfrm>
            <a:off x="3724275" y="266065"/>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宗教改革背景</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宗教改革</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5" name="文本框 14"/>
          <p:cNvSpPr txBox="1"/>
          <p:nvPr/>
        </p:nvSpPr>
        <p:spPr>
          <a:xfrm>
            <a:off x="297180" y="607695"/>
            <a:ext cx="8551545" cy="3628390"/>
          </a:xfrm>
          <a:prstGeom prst="rect">
            <a:avLst/>
          </a:prstGeom>
          <a:noFill/>
        </p:spPr>
        <p:txBody>
          <a:bodyPr wrap="square" rtlCol="0" anchor="t">
            <a:spAutoFit/>
          </a:bodyPr>
          <a:lstStyle/>
          <a:p>
            <a:pPr lvl="0">
              <a:lnSpc>
                <a:spcPct val="170000"/>
              </a:lnSpc>
              <a:buNone/>
            </a:pPr>
            <a:r>
              <a:rPr lang="zh-CN" altLang="en-US"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1.经济：  </a:t>
            </a:r>
            <a:r>
              <a:rPr lang="zh-CN" altLang="en-US" sz="1800" b="1">
                <a:latin typeface="兰米粗楷简体" panose="02000503000000000000" charset="-122"/>
                <a:ea typeface="兰米粗楷简体" panose="02000503000000000000" charset="-122"/>
                <a:cs typeface="兰米粗楷简体" panose="02000503000000000000" charset="-122"/>
                <a:sym typeface="+mn-ea"/>
              </a:rPr>
              <a:t>欧洲资本主义经济的发展，例如天主教封建统治对德国的严苛盘剥。</a:t>
            </a:r>
            <a:endParaRPr lang="zh-CN" altLang="en-US" sz="1800" b="1">
              <a:latin typeface="兰米粗楷简体" panose="02000503000000000000" charset="-122"/>
              <a:ea typeface="兰米粗楷简体" panose="02000503000000000000" charset="-122"/>
              <a:cs typeface="兰米粗楷简体" panose="02000503000000000000" charset="-122"/>
            </a:endParaRPr>
          </a:p>
          <a:p>
            <a:pPr lvl="0">
              <a:lnSpc>
                <a:spcPct val="170000"/>
              </a:lnSpc>
              <a:buNone/>
            </a:pPr>
            <a:r>
              <a:rPr lang="en-US" altLang="zh-CN"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2</a:t>
            </a:r>
            <a:r>
              <a:rPr lang="zh-CN" altLang="en-US"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.政治：  </a:t>
            </a:r>
            <a:r>
              <a:rPr lang="zh-CN" altLang="en-US" sz="1800" b="1">
                <a:latin typeface="兰米粗楷简体" panose="02000503000000000000" charset="-122"/>
                <a:ea typeface="兰米粗楷简体" panose="02000503000000000000" charset="-122"/>
                <a:cs typeface="兰米粗楷简体" panose="02000503000000000000" charset="-122"/>
                <a:sym typeface="+mn-ea"/>
              </a:rPr>
              <a:t>西欧民族国家的发展和天主教会的政治控制之间的矛盾，教权与王权的争夺。</a:t>
            </a:r>
          </a:p>
          <a:p>
            <a:pPr lvl="0">
              <a:lnSpc>
                <a:spcPct val="170000"/>
              </a:lnSpc>
              <a:buNone/>
            </a:pPr>
            <a:r>
              <a:rPr lang="zh-CN" altLang="en-US"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3.思想：  </a:t>
            </a:r>
            <a:r>
              <a:rPr lang="zh-CN" altLang="en-US" sz="1800" b="1">
                <a:latin typeface="兰米粗楷简体" panose="02000503000000000000" charset="-122"/>
                <a:ea typeface="兰米粗楷简体" panose="02000503000000000000" charset="-122"/>
                <a:cs typeface="兰米粗楷简体" panose="02000503000000000000" charset="-122"/>
                <a:sym typeface="+mn-ea"/>
              </a:rPr>
              <a:t>文艺复兴的思想解放作用。</a:t>
            </a:r>
          </a:p>
          <a:p>
            <a:pPr lvl="0">
              <a:lnSpc>
                <a:spcPct val="170000"/>
              </a:lnSpc>
              <a:buNone/>
            </a:pPr>
            <a:r>
              <a:rPr lang="zh-CN" altLang="en-US"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4.阶级：  </a:t>
            </a:r>
            <a:r>
              <a:rPr lang="zh-CN" altLang="en-US" sz="1800" b="1">
                <a:latin typeface="兰米粗楷简体" panose="02000503000000000000" charset="-122"/>
                <a:ea typeface="兰米粗楷简体" panose="02000503000000000000" charset="-122"/>
                <a:cs typeface="兰米粗楷简体" panose="02000503000000000000" charset="-122"/>
                <a:sym typeface="+mn-ea"/>
              </a:rPr>
              <a:t>资产阶级要求反教会，进行反封建斗争。</a:t>
            </a:r>
          </a:p>
          <a:p>
            <a:pPr lvl="0">
              <a:lnSpc>
                <a:spcPct val="170000"/>
              </a:lnSpc>
              <a:buNone/>
            </a:pPr>
            <a:r>
              <a:rPr lang="en-US" altLang="zh-CN"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5</a:t>
            </a:r>
            <a:r>
              <a:rPr lang="zh-CN" altLang="en-US" sz="18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.导火线：  </a:t>
            </a:r>
            <a:r>
              <a:rPr lang="zh-CN" altLang="en-US" sz="1800" b="1">
                <a:latin typeface="兰米粗楷简体" panose="02000503000000000000" charset="-122"/>
                <a:ea typeface="兰米粗楷简体" panose="02000503000000000000" charset="-122"/>
                <a:cs typeface="兰米粗楷简体" panose="02000503000000000000" charset="-122"/>
                <a:sym typeface="+mn-ea"/>
              </a:rPr>
              <a:t>教会贪婪腐败，兜售赎罪券。</a:t>
            </a:r>
            <a:endParaRPr lang="zh-CN" altLang="en-US" sz="1800" b="1">
              <a:latin typeface="兰米粗楷简体" panose="02000503000000000000" charset="-122"/>
              <a:ea typeface="兰米粗楷简体" panose="02000503000000000000" charset="-122"/>
              <a:cs typeface="兰米粗楷简体" panose="02000503000000000000" charset="-122"/>
            </a:endParaRPr>
          </a:p>
          <a:p>
            <a:pPr marL="0" lvl="0" indent="0">
              <a:lnSpc>
                <a:spcPct val="120000"/>
              </a:lnSpc>
              <a:buNone/>
            </a:pPr>
            <a:endParaRPr lang="zh-CN" altLang="en-US" sz="1600" b="1">
              <a:solidFill>
                <a:srgbClr val="17C913"/>
              </a:solidFill>
              <a:latin typeface="方正小标宋_GBK" panose="02000000000000000000" charset="-122"/>
              <a:ea typeface="方正小标宋_GBK" panose="02000000000000000000" charset="-122"/>
              <a:cs typeface="方正小标宋_GBK" panose="02000000000000000000" charset="-122"/>
              <a:sym typeface="+mn-ea"/>
            </a:endParaRPr>
          </a:p>
          <a:p>
            <a:pPr marL="0" lvl="0" indent="0">
              <a:lnSpc>
                <a:spcPct val="170000"/>
              </a:lnSpc>
              <a:buNone/>
            </a:pPr>
            <a:r>
              <a:rPr lang="zh-CN" altLang="en-US" sz="1600" b="1">
                <a:solidFill>
                  <a:srgbClr val="17C913"/>
                </a:solidFill>
                <a:latin typeface="方正小标宋_GBK" panose="02000000000000000000" charset="-122"/>
                <a:ea typeface="方正小标宋_GBK" panose="02000000000000000000" charset="-122"/>
                <a:cs typeface="方正小标宋_GBK" panose="02000000000000000000" charset="-122"/>
                <a:sym typeface="+mn-ea"/>
              </a:rPr>
              <a:t>宗教改革</a:t>
            </a:r>
            <a:r>
              <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实质：</a:t>
            </a:r>
          </a:p>
          <a:p>
            <a:pPr marL="0" lvl="0" indent="0">
              <a:lnSpc>
                <a:spcPct val="170000"/>
              </a:lnSpc>
              <a:buNone/>
            </a:pPr>
            <a:r>
              <a:rPr lang="zh-CN" altLang="en-US" sz="1800" b="1">
                <a:latin typeface="兰米粗楷简体" panose="02000503000000000000" charset="-122"/>
                <a:ea typeface="兰米粗楷简体" panose="02000503000000000000" charset="-122"/>
                <a:cs typeface="兰米粗楷简体" panose="02000503000000000000" charset="-122"/>
                <a:sym typeface="+mn-ea"/>
              </a:rPr>
              <a:t> 一场在宗教外衣掩饰下发动的反对封建统治和罗马神权统治的思想政治运动。</a:t>
            </a:r>
            <a:endParaRPr lang="zh-CN" altLang="en-US" sz="1600" b="1">
              <a:solidFill>
                <a:srgbClr val="FF0000"/>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sym typeface="+mn-ea"/>
            </a:endParaRPr>
          </a:p>
        </p:txBody>
      </p:sp>
      <p:sp>
        <p:nvSpPr>
          <p:cNvPr id="2" name="矩形 1"/>
          <p:cNvSpPr/>
          <p:nvPr/>
        </p:nvSpPr>
        <p:spPr>
          <a:xfrm>
            <a:off x="3724275" y="266065"/>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宗教改革背景</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宗教改革</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2" name="图片 8"/>
          <p:cNvPicPr>
            <a:picLocks noChangeAspect="1"/>
          </p:cNvPicPr>
          <p:nvPr/>
        </p:nvPicPr>
        <p:blipFill>
          <a:blip r:embed="rId3"/>
          <a:stretch>
            <a:fillRect/>
          </a:stretch>
        </p:blipFill>
        <p:spPr>
          <a:xfrm>
            <a:off x="1356995" y="2721610"/>
            <a:ext cx="6339840" cy="1618615"/>
          </a:xfrm>
          <a:prstGeom prst="rect">
            <a:avLst/>
          </a:prstGeom>
          <a:noFill/>
          <a:ln w="9525">
            <a:noFill/>
          </a:ln>
        </p:spPr>
      </p:pic>
      <p:sp>
        <p:nvSpPr>
          <p:cNvPr id="8" name="文本框 7"/>
          <p:cNvSpPr txBox="1"/>
          <p:nvPr/>
        </p:nvSpPr>
        <p:spPr>
          <a:xfrm>
            <a:off x="391795" y="444500"/>
            <a:ext cx="8360410" cy="2553335"/>
          </a:xfrm>
          <a:prstGeom prst="rect">
            <a:avLst/>
          </a:prstGeom>
          <a:noFill/>
        </p:spPr>
        <p:txBody>
          <a:bodyPr wrap="square" rtlCol="0" anchor="t">
            <a:spAutoFit/>
          </a:bodyPr>
          <a:lstStyle/>
          <a:p>
            <a:pPr>
              <a:lnSpc>
                <a:spcPct val="150000"/>
              </a:lnSpc>
            </a:pPr>
            <a:r>
              <a:rPr lang="zh-CN" altLang="en-US" sz="1400" b="1">
                <a:latin typeface="方正小标宋_GBK" panose="02000000000000000000" charset="-122"/>
                <a:ea typeface="方正小标宋_GBK" panose="02000000000000000000" charset="-122"/>
                <a:cs typeface="方正小标宋_GBK" panose="02000000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罗马教会宣扬因行称义，即依靠以教皇为首的教阶制度和复杂的圣礼才能得救。</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gn="r">
              <a:lnSpc>
                <a:spcPct val="15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——岳麓版高中历史必修三教材</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nSpc>
                <a:spcPct val="15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这福音（《圣经·新约》）本是神的大能。要救一切相信的‥‥‥这义，是本于信，以至于信。如经上所记：“义人（编者注：被上帝拯救之人）必因信得生。”上帝给我们的恩典，只有通过信仰才能获得。基督徒的自由存在于这种信念：我们的虔诚和得救无需借助于机构来实现。</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gn="r">
              <a:lnSpc>
                <a:spcPct val="15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——马丁·路德《论基督徒的自由》</a:t>
            </a:r>
            <a:endParaRPr lang="zh-CN" altLang="en-US" sz="1600" b="1">
              <a:latin typeface="兰米粗楷简体" panose="02000503000000000000" charset="-122"/>
              <a:ea typeface="兰米粗楷简体" panose="02000503000000000000" charset="-122"/>
              <a:cs typeface="兰米粗楷简体" panose="02000503000000000000" charset="-122"/>
            </a:endParaRPr>
          </a:p>
          <a:p>
            <a:endParaRPr lang="zh-CN" altLang="en-US" sz="1600" b="1">
              <a:latin typeface="兰米粗楷简体" panose="02000503000000000000" charset="-122"/>
              <a:ea typeface="兰米粗楷简体" panose="02000503000000000000" charset="-122"/>
              <a:cs typeface="兰米粗楷简体" panose="02000503000000000000" charset="-122"/>
            </a:endParaRPr>
          </a:p>
        </p:txBody>
      </p:sp>
      <p:sp>
        <p:nvSpPr>
          <p:cNvPr id="14" name="文本框 13"/>
          <p:cNvSpPr txBox="1"/>
          <p:nvPr/>
        </p:nvSpPr>
        <p:spPr>
          <a:xfrm>
            <a:off x="848360" y="4525645"/>
            <a:ext cx="6958965" cy="398780"/>
          </a:xfrm>
          <a:prstGeom prst="rect">
            <a:avLst/>
          </a:prstGeom>
          <a:noFill/>
          <a:ln>
            <a:noFill/>
          </a:ln>
          <a:effectLst>
            <a:outerShdw blurRad="50800" dir="2700000" algn="tl"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r>
              <a:rPr lang="zh-CN" sz="1600" b="1">
                <a:solidFill>
                  <a:schemeClr val="tx1"/>
                </a:solidFill>
                <a:latin typeface="方正小标宋_GBK" panose="02000000000000000000" charset="-122"/>
                <a:ea typeface="方正小标宋_GBK" panose="02000000000000000000" charset="-122"/>
                <a:sym typeface="+mn-ea"/>
              </a:rPr>
              <a:t>它使人获得精神上的自由和灵魂得救的自主权，带有鲜明的</a:t>
            </a:r>
            <a:r>
              <a:rPr lang="zh-CN" sz="2000" b="1">
                <a:solidFill>
                  <a:srgbClr val="2929F9"/>
                </a:solidFill>
                <a:latin typeface="方正小标宋_GBK" panose="02000000000000000000" charset="-122"/>
                <a:ea typeface="方正小标宋_GBK" panose="02000000000000000000" charset="-122"/>
                <a:sym typeface="+mn-ea"/>
              </a:rPr>
              <a:t>人文主义</a:t>
            </a:r>
            <a:r>
              <a:rPr lang="zh-CN" sz="1600" b="1">
                <a:solidFill>
                  <a:schemeClr val="tx1"/>
                </a:solidFill>
                <a:latin typeface="方正小标宋_GBK" panose="02000000000000000000" charset="-122"/>
                <a:ea typeface="方正小标宋_GBK" panose="02000000000000000000" charset="-122"/>
                <a:sym typeface="+mn-ea"/>
              </a:rPr>
              <a:t>色彩</a:t>
            </a:r>
            <a:endParaRPr lang="zh-CN" altLang="en-US" sz="1600" b="1" smtClean="0">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p:txBody>
      </p:sp>
      <p:sp>
        <p:nvSpPr>
          <p:cNvPr id="7" name="矩形 6"/>
          <p:cNvSpPr/>
          <p:nvPr/>
        </p:nvSpPr>
        <p:spPr>
          <a:xfrm>
            <a:off x="3723640" y="111760"/>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宗教改革内容</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strips(downLef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宗教改革</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8" name="文本框 7"/>
          <p:cNvSpPr txBox="1"/>
          <p:nvPr/>
        </p:nvSpPr>
        <p:spPr>
          <a:xfrm>
            <a:off x="391795" y="521335"/>
            <a:ext cx="8360410" cy="1076325"/>
          </a:xfrm>
          <a:prstGeom prst="rect">
            <a:avLst/>
          </a:prstGeom>
          <a:noFill/>
        </p:spPr>
        <p:txBody>
          <a:bodyPr wrap="square" rtlCol="0" anchor="t">
            <a:spAutoFit/>
          </a:bodyPr>
          <a:lstStyle/>
          <a:p>
            <a:pPr>
              <a:lnSpc>
                <a:spcPct val="150000"/>
              </a:lnSpc>
            </a:pPr>
            <a:r>
              <a:rPr lang="zh-CN" altLang="en-US" sz="1400" b="1">
                <a:latin typeface="方正小标宋_GBK" panose="02000000000000000000" charset="-122"/>
                <a:ea typeface="方正小标宋_GBK" panose="02000000000000000000" charset="-122"/>
                <a:cs typeface="方正小标宋_GBK" panose="02000000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基督徒的自由存在于这种信念：我们的虔诚和得救无需借助于机构来实现。</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gn="r">
              <a:lnSpc>
                <a:spcPct val="15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——马丁·路德《论基督徒的自由》</a:t>
            </a:r>
            <a:endParaRPr lang="zh-CN" altLang="en-US" sz="1600" b="1">
              <a:latin typeface="兰米粗楷简体" panose="02000503000000000000" charset="-122"/>
              <a:ea typeface="兰米粗楷简体" panose="02000503000000000000" charset="-122"/>
              <a:cs typeface="兰米粗楷简体" panose="02000503000000000000" charset="-122"/>
            </a:endParaRPr>
          </a:p>
          <a:p>
            <a:endParaRPr lang="zh-CN" altLang="en-US" sz="1600" b="1">
              <a:latin typeface="兰米粗楷简体" panose="02000503000000000000" charset="-122"/>
              <a:ea typeface="兰米粗楷简体" panose="02000503000000000000" charset="-122"/>
              <a:cs typeface="兰米粗楷简体" panose="02000503000000000000" charset="-122"/>
            </a:endParaRPr>
          </a:p>
        </p:txBody>
      </p:sp>
      <p:sp>
        <p:nvSpPr>
          <p:cNvPr id="7" name="矩形 6"/>
          <p:cNvSpPr/>
          <p:nvPr/>
        </p:nvSpPr>
        <p:spPr>
          <a:xfrm>
            <a:off x="3723640" y="153670"/>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宗教改革内容</a:t>
            </a:r>
          </a:p>
        </p:txBody>
      </p:sp>
      <p:sp>
        <p:nvSpPr>
          <p:cNvPr id="100" name="文本框 99"/>
          <p:cNvSpPr txBox="1"/>
          <p:nvPr/>
        </p:nvSpPr>
        <p:spPr>
          <a:xfrm>
            <a:off x="220980" y="1516380"/>
            <a:ext cx="8794115" cy="2720340"/>
          </a:xfrm>
          <a:prstGeom prst="rect">
            <a:avLst/>
          </a:prstGeom>
          <a:noFill/>
          <a:ln w="9525">
            <a:noFill/>
          </a:ln>
        </p:spPr>
        <p:txBody>
          <a:bodyPr wrap="square">
            <a:spAutoFit/>
          </a:bodyPr>
          <a:lstStyle/>
          <a:p>
            <a:pPr marL="285750" indent="-285750">
              <a:lnSpc>
                <a:spcPct val="190000"/>
              </a:lnSpc>
              <a:buClr>
                <a:srgbClr val="FFC000"/>
              </a:buClr>
              <a:buFont typeface="Wingdings" panose="05000000000000000000" charset="0"/>
              <a:buChar char="l"/>
            </a:pPr>
            <a:r>
              <a:rPr lang="zh-CN" sz="1800" b="1">
                <a:latin typeface="兰米粗楷简体" panose="02000503000000000000" charset="-122"/>
                <a:ea typeface="兰米粗楷简体" panose="02000503000000000000" charset="-122"/>
                <a:cs typeface="兰米粗楷简体" panose="02000503000000000000" charset="-122"/>
              </a:rPr>
              <a:t>路德认为人的灵魂获救靠自己，上帝面前人人平等；</a:t>
            </a:r>
            <a:r>
              <a:rPr lang="en-US" sz="1800" b="1">
                <a:latin typeface="兰米粗楷简体" panose="02000503000000000000" charset="-122"/>
                <a:ea typeface="兰米粗楷简体" panose="02000503000000000000" charset="-122"/>
                <a:cs typeface="兰米粗楷简体" panose="02000503000000000000" charset="-122"/>
              </a:rPr>
              <a:t> </a:t>
            </a:r>
            <a:r>
              <a:rPr lang="zh-CN" sz="1800" b="1">
                <a:latin typeface="兰米粗楷简体" panose="02000503000000000000" charset="-122"/>
                <a:ea typeface="兰米粗楷简体" panose="02000503000000000000" charset="-122"/>
                <a:cs typeface="兰米粗楷简体" panose="02000503000000000000" charset="-122"/>
              </a:rPr>
              <a:t>主张建立独立的民族教会和廉俭教会，力主用民族语言进行宗教活动。</a:t>
            </a:r>
            <a:r>
              <a:rPr lang="en-US" sz="1800" b="1">
                <a:latin typeface="兰米粗楷简体" panose="02000503000000000000" charset="-122"/>
                <a:ea typeface="兰米粗楷简体" panose="02000503000000000000" charset="-122"/>
                <a:cs typeface="兰米粗楷简体" panose="02000503000000000000" charset="-122"/>
              </a:rPr>
              <a:t> </a:t>
            </a:r>
            <a:r>
              <a:rPr lang="zh-CN" sz="1800" b="1">
                <a:latin typeface="兰米粗楷简体" panose="02000503000000000000" charset="-122"/>
                <a:ea typeface="兰米粗楷简体" panose="02000503000000000000" charset="-122"/>
                <a:cs typeface="兰米粗楷简体" panose="02000503000000000000" charset="-122"/>
              </a:rPr>
              <a:t>德国宗教改革确定了“教随国定”原则，形成了路德派新教，并在德国取得合法地位。
</a:t>
            </a:r>
          </a:p>
          <a:p>
            <a:pPr marL="285750" indent="-285750">
              <a:lnSpc>
                <a:spcPct val="190000"/>
              </a:lnSpc>
              <a:buClr>
                <a:srgbClr val="FFC000"/>
              </a:buClr>
              <a:buFont typeface="Wingdings" panose="05000000000000000000" charset="0"/>
              <a:buChar char="l"/>
            </a:pPr>
            <a:r>
              <a:rPr lang="zh-CN" sz="1800" b="1">
                <a:latin typeface="兰米粗楷简体" panose="02000503000000000000" charset="-122"/>
                <a:ea typeface="兰米粗楷简体" panose="02000503000000000000" charset="-122"/>
                <a:cs typeface="兰米粗楷简体" panose="02000503000000000000" charset="-122"/>
              </a:rPr>
              <a:t>西欧其他国家也先后进行改革，建立独立于罗马教廷的新教，瑞士的加尔文教和英国的国教影响最大。</a:t>
            </a:r>
            <a:endParaRPr lang="zh-CN" altLang="en-US" sz="1800" b="1">
              <a:latin typeface="兰米粗楷简体" panose="02000503000000000000" charset="-122"/>
              <a:ea typeface="兰米粗楷简体" panose="02000503000000000000" charset="-122"/>
              <a:cs typeface="兰米粗楷简体" panose="02000503000000000000"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宗教改革</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5" name="文本框 14"/>
          <p:cNvSpPr txBox="1"/>
          <p:nvPr/>
        </p:nvSpPr>
        <p:spPr>
          <a:xfrm>
            <a:off x="132715" y="717550"/>
            <a:ext cx="8966200" cy="3907790"/>
          </a:xfrm>
          <a:prstGeom prst="rect">
            <a:avLst/>
          </a:prstGeom>
          <a:noFill/>
        </p:spPr>
        <p:txBody>
          <a:bodyPr wrap="square" rtlCol="0" anchor="t">
            <a:spAutoFit/>
          </a:bodyPr>
          <a:lstStyle/>
          <a:p>
            <a:pPr marL="0" indent="0">
              <a:lnSpc>
                <a:spcPct val="200000"/>
              </a:lnSpc>
              <a:buNone/>
            </a:pPr>
            <a:r>
              <a:rPr lang="zh-CN" altLang="en-US" sz="1600" b="1">
                <a:solidFill>
                  <a:srgbClr val="3413DD"/>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sym typeface="+mn-ea"/>
              </a:rPr>
              <a:t>积极：</a:t>
            </a:r>
            <a:endParaRPr lang="zh-CN" altLang="en-US" sz="1600" b="1">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endParaRPr>
          </a:p>
          <a:p>
            <a:pPr marL="0" indent="0">
              <a:lnSpc>
                <a:spcPct val="200000"/>
              </a:lnSpc>
              <a:buNone/>
            </a:pPr>
            <a:r>
              <a:rPr lang="en-US" altLang="zh-CN" sz="1800" b="1">
                <a:effectLst/>
                <a:latin typeface="兰米粗楷简体" panose="02000503000000000000" charset="-122"/>
                <a:ea typeface="兰米粗楷简体" panose="02000503000000000000" charset="-122"/>
                <a:cs typeface="兰米粗楷简体" panose="02000503000000000000" charset="-122"/>
                <a:sym typeface="+mn-ea"/>
              </a:rPr>
              <a:t>①</a:t>
            </a:r>
            <a:r>
              <a:rPr lang="zh-CN" altLang="en-US" sz="1800" b="1">
                <a:effectLst/>
                <a:latin typeface="兰米粗楷简体" panose="02000503000000000000" charset="-122"/>
                <a:ea typeface="兰米粗楷简体" panose="02000503000000000000" charset="-122"/>
                <a:cs typeface="兰米粗楷简体" panose="02000503000000000000" charset="-122"/>
                <a:sym typeface="+mn-ea"/>
              </a:rPr>
              <a:t>欧洲宗教改革家用人文主义宗教观挑战以教皇为首的宗教权威，摧毁天主教的精神独裁。</a:t>
            </a:r>
            <a:endParaRPr lang="zh-CN" altLang="en-US" sz="1800" b="1">
              <a:effectLst/>
              <a:latin typeface="兰米粗楷简体" panose="02000503000000000000" charset="-122"/>
              <a:ea typeface="兰米粗楷简体" panose="02000503000000000000" charset="-122"/>
              <a:cs typeface="兰米粗楷简体" panose="02000503000000000000" charset="-122"/>
            </a:endParaRPr>
          </a:p>
          <a:p>
            <a:pPr marL="0" indent="0">
              <a:lnSpc>
                <a:spcPct val="200000"/>
              </a:lnSpc>
              <a:buNone/>
            </a:pPr>
            <a:r>
              <a:rPr lang="en-US" altLang="en-US" sz="1800" b="1">
                <a:effectLst/>
                <a:latin typeface="兰米粗楷简体" panose="02000503000000000000" charset="-122"/>
                <a:ea typeface="兰米粗楷简体" panose="02000503000000000000" charset="-122"/>
                <a:cs typeface="兰米粗楷简体" panose="02000503000000000000" charset="-122"/>
                <a:sym typeface="+mn-ea"/>
              </a:rPr>
              <a:t>②</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a:t>
            </a:r>
            <a:r>
              <a:rPr lang="zh-CN" altLang="en-US"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政治</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 </a:t>
            </a:r>
            <a:r>
              <a:rPr lang="zh-CN" altLang="en-US" sz="1800" b="1">
                <a:effectLst/>
                <a:latin typeface="兰米粗楷简体" panose="02000503000000000000" charset="-122"/>
                <a:ea typeface="兰米粗楷简体" panose="02000503000000000000" charset="-122"/>
                <a:cs typeface="兰米粗楷简体" panose="02000503000000000000" charset="-122"/>
                <a:sym typeface="+mn-ea"/>
              </a:rPr>
              <a:t>加强了君主专制，促进了欧洲民族国家的成长。</a:t>
            </a:r>
          </a:p>
          <a:p>
            <a:pPr marL="0" indent="0">
              <a:lnSpc>
                <a:spcPct val="200000"/>
              </a:lnSpc>
              <a:buNone/>
            </a:pPr>
            <a:r>
              <a:rPr lang="en-US" altLang="zh-CN" sz="1800" b="1">
                <a:effectLst/>
                <a:latin typeface="兰米粗楷简体" panose="02000503000000000000" charset="-122"/>
                <a:ea typeface="兰米粗楷简体" panose="02000503000000000000" charset="-122"/>
                <a:cs typeface="兰米粗楷简体" panose="02000503000000000000" charset="-122"/>
                <a:sym typeface="+mn-ea"/>
              </a:rPr>
              <a:t>③</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a:t>
            </a:r>
            <a:r>
              <a:rPr lang="zh-CN" altLang="en-US"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经济</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 </a:t>
            </a:r>
            <a:r>
              <a:rPr lang="zh-CN" altLang="en-US" sz="1800" b="1">
                <a:effectLst/>
                <a:latin typeface="兰米粗楷简体" panose="02000503000000000000" charset="-122"/>
                <a:ea typeface="兰米粗楷简体" panose="02000503000000000000" charset="-122"/>
                <a:cs typeface="兰米粗楷简体" panose="02000503000000000000" charset="-122"/>
                <a:sym typeface="+mn-ea"/>
              </a:rPr>
              <a:t>新教提倡的勤劳节俭的品德和积极的生活态度，促进了资本主义经济的发展。</a:t>
            </a:r>
          </a:p>
          <a:p>
            <a:pPr marL="0" indent="0">
              <a:lnSpc>
                <a:spcPct val="200000"/>
              </a:lnSpc>
              <a:buNone/>
            </a:pPr>
            <a:r>
              <a:rPr lang="en-US" altLang="zh-CN" sz="1800" b="1">
                <a:effectLst/>
                <a:latin typeface="兰米粗楷简体" panose="02000503000000000000" charset="-122"/>
                <a:ea typeface="兰米粗楷简体" panose="02000503000000000000" charset="-122"/>
                <a:cs typeface="兰米粗楷简体" panose="02000503000000000000" charset="-122"/>
                <a:sym typeface="+mn-ea"/>
              </a:rPr>
              <a:t>④</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a:t>
            </a:r>
            <a:r>
              <a:rPr lang="zh-CN" altLang="en-US"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思想</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 </a:t>
            </a:r>
            <a:r>
              <a:rPr lang="zh-CN" altLang="en-US" sz="1800" b="1">
                <a:effectLst/>
                <a:latin typeface="兰米粗楷简体" panose="02000503000000000000" charset="-122"/>
                <a:ea typeface="兰米粗楷简体" panose="02000503000000000000" charset="-122"/>
                <a:cs typeface="兰米粗楷简体" panose="02000503000000000000" charset="-122"/>
                <a:sym typeface="+mn-ea"/>
              </a:rPr>
              <a:t>解放人们思想，传播和发展了人文主义，推动资本主义的发展和民族国家的形成。</a:t>
            </a:r>
          </a:p>
          <a:p>
            <a:pPr marL="0" indent="0">
              <a:lnSpc>
                <a:spcPct val="200000"/>
              </a:lnSpc>
              <a:buNone/>
            </a:pPr>
            <a:r>
              <a:rPr lang="en-US" altLang="zh-CN" sz="1800" b="1">
                <a:effectLst/>
                <a:latin typeface="兰米粗楷简体" panose="02000503000000000000" charset="-122"/>
                <a:ea typeface="兰米粗楷简体" panose="02000503000000000000" charset="-122"/>
                <a:cs typeface="兰米粗楷简体" panose="02000503000000000000" charset="-122"/>
                <a:sym typeface="+mn-ea"/>
              </a:rPr>
              <a:t>⑤</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a:t>
            </a:r>
            <a:r>
              <a:rPr lang="zh-CN" altLang="en-US"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文化</a:t>
            </a:r>
            <a:r>
              <a:rPr lang="en-US" altLang="zh-CN" sz="18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 </a:t>
            </a:r>
            <a:r>
              <a:rPr lang="zh-CN" altLang="en-US" sz="1800" b="1">
                <a:solidFill>
                  <a:schemeClr val="tx1"/>
                </a:solidFill>
                <a:effectLst/>
                <a:latin typeface="兰米粗楷简体" panose="02000503000000000000" charset="-122"/>
                <a:ea typeface="兰米粗楷简体" panose="02000503000000000000" charset="-122"/>
                <a:cs typeface="兰米粗楷简体" panose="02000503000000000000" charset="-122"/>
                <a:sym typeface="+mn-ea"/>
              </a:rPr>
              <a:t>建立了脱离罗马教廷的民族教会，</a:t>
            </a:r>
            <a:r>
              <a:rPr lang="zh-CN" altLang="en-US" sz="1800" b="1">
                <a:effectLst/>
                <a:latin typeface="兰米粗楷简体" panose="02000503000000000000" charset="-122"/>
                <a:ea typeface="兰米粗楷简体" panose="02000503000000000000" charset="-122"/>
                <a:cs typeface="兰米粗楷简体" panose="02000503000000000000" charset="-122"/>
                <a:sym typeface="+mn-ea"/>
              </a:rPr>
              <a:t>促进了西欧各国民族文化和教育事业的发展。</a:t>
            </a:r>
            <a:endParaRPr lang="zh-CN" altLang="en-US" sz="1800" b="1">
              <a:effectLst/>
              <a:latin typeface="兰米粗楷简体" panose="02000503000000000000" charset="-122"/>
              <a:ea typeface="兰米粗楷简体" panose="02000503000000000000" charset="-122"/>
              <a:cs typeface="兰米粗楷简体" panose="02000503000000000000" charset="-122"/>
            </a:endParaRPr>
          </a:p>
          <a:p>
            <a:pPr marL="0" indent="0">
              <a:lnSpc>
                <a:spcPct val="200000"/>
              </a:lnSpc>
              <a:buNone/>
            </a:pPr>
            <a:r>
              <a:rPr lang="zh-CN" altLang="en-US" sz="1600" b="1">
                <a:solidFill>
                  <a:srgbClr val="0000CC"/>
                </a:solidFill>
                <a:latin typeface="方正小标宋_GBK" panose="02000000000000000000" charset="-122"/>
                <a:ea typeface="方正小标宋_GBK" panose="02000000000000000000" charset="-122"/>
                <a:cs typeface="方正小标宋_GBK" panose="02000000000000000000" charset="-122"/>
                <a:sym typeface="+mn-ea"/>
              </a:rPr>
              <a:t>局限性：</a:t>
            </a:r>
            <a:r>
              <a:rPr lang="zh-CN" altLang="en-US" sz="18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借助宗教形式，未彻底与封建势力决裂</a:t>
            </a:r>
            <a:r>
              <a:rPr lang="zh-CN" altLang="en-US" sz="1800" b="1">
                <a:solidFill>
                  <a:schemeClr val="tx1"/>
                </a:solidFill>
                <a:effectLst>
                  <a:outerShdw blurRad="38100" dist="38100" dir="2700000">
                    <a:srgbClr val="C0C0C0"/>
                  </a:outerShdw>
                </a:effectLst>
                <a:latin typeface="兰米粗楷简体" panose="02000503000000000000" charset="-122"/>
                <a:ea typeface="兰米粗楷简体" panose="02000503000000000000" charset="-122"/>
                <a:cs typeface="兰米粗楷简体" panose="02000503000000000000" charset="-122"/>
                <a:sym typeface="+mn-ea"/>
              </a:rPr>
              <a:t>  </a:t>
            </a:r>
          </a:p>
        </p:txBody>
      </p:sp>
      <p:sp>
        <p:nvSpPr>
          <p:cNvPr id="14" name="矩形 13"/>
          <p:cNvSpPr/>
          <p:nvPr/>
        </p:nvSpPr>
        <p:spPr>
          <a:xfrm>
            <a:off x="3724275" y="266065"/>
            <a:ext cx="1696085" cy="368300"/>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800" b="1" smtClean="0">
                <a:solidFill>
                  <a:schemeClr val="tx1"/>
                </a:solidFill>
                <a:effectLst/>
                <a:latin typeface="华文新魏" panose="02010800040101010101" charset="-122"/>
                <a:ea typeface="华文新魏" panose="02010800040101010101" charset="-122"/>
              </a:rPr>
              <a:t>宗教改革意义</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62865" y="438785"/>
            <a:ext cx="5072380" cy="4567555"/>
          </a:xfrm>
          <a:prstGeom prst="rect">
            <a:avLst/>
          </a:prstGeom>
          <a:noFill/>
          <a:ln>
            <a:solidFill>
              <a:schemeClr val="accent1"/>
            </a:solidFill>
          </a:ln>
        </p:spPr>
        <p:txBody>
          <a:bodyPr wrap="square" rtlCol="0" anchor="t">
            <a:spAutoFit/>
          </a:bodyPr>
          <a:lstStyle/>
          <a:p>
            <a:pPr marL="457200" indent="-457200">
              <a:lnSpc>
                <a:spcPct val="160000"/>
              </a:lnSpc>
              <a:buFont typeface="Wingdings" panose="05000000000000000000" charset="0"/>
              <a:buChar char="l"/>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物理： 出版《自然哲学的数学原理》提出了</a:t>
            </a: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牛顿三定律和万有引力定律</a:t>
            </a: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等</a:t>
            </a:r>
            <a:endPar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457200" indent="-457200">
              <a:lnSpc>
                <a:spcPct val="160000"/>
              </a:lnSpc>
              <a:buFont typeface="Wingdings" panose="05000000000000000000" charset="0"/>
              <a:buChar char="l"/>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他把地球上的物体运动和天体运动概括到同一个理论之中，形成了一个</a:t>
            </a: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以实验为基础，以数学为表达形式的牛顿力学体系</a:t>
            </a: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，确立了较为完善的力体系，即经典力学体系。</a:t>
            </a: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近代物理学发展奠定了基础</a:t>
            </a: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a:t>
            </a:r>
            <a:endPar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457200" indent="-457200">
              <a:lnSpc>
                <a:spcPct val="160000"/>
              </a:lnSpc>
              <a:buFont typeface="Wingdings" panose="05000000000000000000" charset="0"/>
              <a:buChar char="l"/>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制造了原始形式的摩擦静电发电机。</a:t>
            </a:r>
            <a:endPar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457200" indent="-457200">
              <a:lnSpc>
                <a:spcPct val="160000"/>
              </a:lnSpc>
              <a:buFont typeface="Wingdings" panose="05000000000000000000" charset="0"/>
              <a:buChar char="l"/>
            </a:pPr>
            <a:r>
              <a:rPr lang="zh-CN" altLang="en-US" sz="1400" b="1">
                <a:latin typeface="兰米粗楷简体" panose="02000503000000000000" charset="-122"/>
                <a:ea typeface="兰米粗楷简体" panose="02000503000000000000" charset="-122"/>
                <a:cs typeface="兰米粗楷简体" panose="02000503000000000000" charset="-122"/>
                <a:sym typeface="+mn-ea"/>
              </a:rPr>
              <a:t>哲学： 牛顿承认时间、空间的客观存在。他对那些暂时无法解释的自然现象</a:t>
            </a:r>
            <a:r>
              <a:rPr lang="zh-CN" altLang="en-US" sz="1400" b="1">
                <a:solidFill>
                  <a:srgbClr val="2929F9"/>
                </a:solidFill>
                <a:latin typeface="兰米粗楷简体" panose="02000503000000000000" charset="-122"/>
                <a:ea typeface="兰米粗楷简体" panose="02000503000000000000" charset="-122"/>
                <a:cs typeface="兰米粗楷简体" panose="02000503000000000000" charset="-122"/>
                <a:sym typeface="+mn-ea"/>
              </a:rPr>
              <a:t>归结为上帝的安排</a:t>
            </a:r>
            <a:r>
              <a:rPr lang="zh-CN" altLang="en-US" sz="1400" b="1">
                <a:latin typeface="兰米粗楷简体" panose="02000503000000000000" charset="-122"/>
                <a:ea typeface="兰米粗楷简体" panose="02000503000000000000" charset="-122"/>
                <a:cs typeface="兰米粗楷简体" panose="02000503000000000000" charset="-122"/>
                <a:sym typeface="+mn-ea"/>
              </a:rPr>
              <a:t>，提出一切行星都是在某种外来的“第一推动力”作用下才开始运动的说法。</a:t>
            </a:r>
            <a:endPar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a:p>
            <a:pPr marL="457200" indent="-457200">
              <a:lnSpc>
                <a:spcPct val="160000"/>
              </a:lnSpc>
              <a:buFont typeface="Wingdings" panose="05000000000000000000" charset="0"/>
              <a:buChar char="l"/>
            </a:pPr>
            <a:r>
              <a:rPr lang="zh-CN" altLang="en-US" sz="1400" b="1">
                <a:latin typeface="兰米粗楷简体" panose="02000503000000000000" charset="-122"/>
                <a:ea typeface="兰米粗楷简体" panose="02000503000000000000" charset="-122"/>
                <a:cs typeface="兰米粗楷简体" panose="02000503000000000000" charset="-122"/>
                <a:sym typeface="+mn-ea"/>
              </a:rPr>
              <a:t>天文学：他还用万有引力原理说明潮汐的各种现象，指出潮汐的大小不但同月球的位相有关，而且同太阳的方位有关。牛顿预言地球不是正球体。</a:t>
            </a:r>
            <a:endPar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p:txBody>
      </p:sp>
      <p:pic>
        <p:nvPicPr>
          <p:cNvPr id="12" name="数学配图"/>
          <p:cNvPicPr>
            <a:picLocks noChangeAspect="1"/>
          </p:cNvPicPr>
          <p:nvPr/>
        </p:nvPicPr>
        <p:blipFill>
          <a:blip r:embed="rId3"/>
          <a:stretch>
            <a:fillRect/>
          </a:stretch>
        </p:blipFill>
        <p:spPr>
          <a:xfrm>
            <a:off x="5217795" y="2567305"/>
            <a:ext cx="3803015" cy="2324735"/>
          </a:xfrm>
          <a:prstGeom prst="rect">
            <a:avLst/>
          </a:prstGeom>
        </p:spPr>
      </p:pic>
      <p:pic>
        <p:nvPicPr>
          <p:cNvPr id="16" name="天文学配图"/>
          <p:cNvPicPr>
            <a:picLocks noChangeAspect="1"/>
          </p:cNvPicPr>
          <p:nvPr/>
        </p:nvPicPr>
        <p:blipFill>
          <a:blip r:embed="rId4"/>
          <a:stretch>
            <a:fillRect/>
          </a:stretch>
        </p:blipFill>
        <p:spPr>
          <a:xfrm>
            <a:off x="5217795" y="382905"/>
            <a:ext cx="3803015" cy="1950720"/>
          </a:xfrm>
          <a:prstGeom prst="rect">
            <a:avLst/>
          </a:prstGeom>
        </p:spPr>
      </p:pic>
      <p:sp>
        <p:nvSpPr>
          <p:cNvPr id="7" name="矩形 6"/>
          <p:cNvSpPr/>
          <p:nvPr/>
        </p:nvSpPr>
        <p:spPr>
          <a:xfrm>
            <a:off x="2837815" y="92075"/>
            <a:ext cx="431990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科学主将——牛顿——近代科学创始人</a:t>
            </a:r>
            <a:endParaRPr lang="zh-CN" altLang="en-US" sz="1600" b="1" smtClean="0">
              <a:solidFill>
                <a:schemeClr val="tx1"/>
              </a:solidFill>
              <a:effectLst/>
              <a:latin typeface="华文新魏" charset="-122"/>
              <a:ea typeface="华文新魏"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220345" y="802005"/>
            <a:ext cx="4297045" cy="3663950"/>
          </a:xfrm>
          <a:prstGeom prst="rect">
            <a:avLst/>
          </a:prstGeom>
          <a:noFill/>
          <a:ln>
            <a:solidFill>
              <a:schemeClr val="accent1"/>
            </a:solidFill>
          </a:ln>
        </p:spPr>
        <p:txBody>
          <a:bodyPr wrap="square" rtlCol="0" anchor="t">
            <a:spAutoFit/>
          </a:bodyPr>
          <a:lstStyle/>
          <a:p>
            <a:pPr marL="457200" indent="-457200">
              <a:lnSpc>
                <a:spcPct val="180000"/>
              </a:lnSpc>
              <a:buFont typeface="Wingdings" panose="05000000000000000000" charset="0"/>
              <a:buChar char="l"/>
            </a:pPr>
            <a:r>
              <a:rPr lang="zh-CN" altLang="en-US" sz="1400" b="1">
                <a:latin typeface="兰米粗楷简体" panose="02000503000000000000" charset="-122"/>
                <a:ea typeface="兰米粗楷简体" panose="02000503000000000000" charset="-122"/>
                <a:cs typeface="方正小标宋_GBK" panose="02000000000000000000" charset="-122"/>
                <a:sym typeface="+mn-ea"/>
              </a:rPr>
              <a:t>热学：牛顿确定了</a:t>
            </a:r>
            <a:r>
              <a:rPr lang="zh-CN" altLang="en-US" sz="1400" b="1">
                <a:solidFill>
                  <a:srgbClr val="FF0000"/>
                </a:solidFill>
                <a:latin typeface="兰米粗楷简体" panose="02000503000000000000" charset="-122"/>
                <a:ea typeface="兰米粗楷简体" panose="02000503000000000000" charset="-122"/>
                <a:cs typeface="方正小标宋_GBK" panose="02000000000000000000" charset="-122"/>
                <a:sym typeface="+mn-ea"/>
              </a:rPr>
              <a:t>冷却定律</a:t>
            </a:r>
            <a:r>
              <a:rPr lang="zh-CN" altLang="en-US" sz="1400" b="1">
                <a:latin typeface="兰米粗楷简体" panose="02000503000000000000" charset="-122"/>
                <a:ea typeface="兰米粗楷简体" panose="02000503000000000000" charset="-122"/>
                <a:cs typeface="方正小标宋_GBK" panose="02000000000000000000" charset="-122"/>
                <a:sym typeface="+mn-ea"/>
              </a:rPr>
              <a:t>，即当物体表面与周围有温差时，单位时间内从单位面积上散失的热量与这一温差成正比。</a:t>
            </a:r>
          </a:p>
          <a:p>
            <a:pPr marL="457200" indent="-457200">
              <a:lnSpc>
                <a:spcPct val="200000"/>
              </a:lnSpc>
              <a:buFont typeface="Wingdings" panose="05000000000000000000" charset="0"/>
              <a:buChar char="l"/>
            </a:pPr>
            <a:r>
              <a:rPr lang="zh-CN" altLang="en-US" sz="1400" b="1">
                <a:latin typeface="兰米粗楷简体" panose="02000503000000000000" charset="-122"/>
                <a:ea typeface="兰米粗楷简体" panose="02000503000000000000" charset="-122"/>
                <a:cs typeface="方正小标宋_GBK" panose="02000000000000000000" charset="-122"/>
                <a:sym typeface="+mn-ea"/>
              </a:rPr>
              <a:t>数学：牛顿与莱布尼茨独立发展出了</a:t>
            </a:r>
            <a:r>
              <a:rPr lang="zh-CN" altLang="en-US" sz="1400" b="1">
                <a:solidFill>
                  <a:srgbClr val="FF0000"/>
                </a:solidFill>
                <a:latin typeface="兰米粗楷简体" panose="02000503000000000000" charset="-122"/>
                <a:ea typeface="兰米粗楷简体" panose="02000503000000000000" charset="-122"/>
                <a:cs typeface="方正小标宋_GBK" panose="02000000000000000000" charset="-122"/>
                <a:sym typeface="+mn-ea"/>
              </a:rPr>
              <a:t>微积分学</a:t>
            </a:r>
            <a:r>
              <a:rPr lang="zh-CN" altLang="en-US" sz="1400" b="1">
                <a:latin typeface="兰米粗楷简体" panose="02000503000000000000" charset="-122"/>
                <a:ea typeface="兰米粗楷简体" panose="02000503000000000000" charset="-122"/>
                <a:cs typeface="方正小标宋_GBK" panose="02000000000000000000" charset="-122"/>
                <a:sym typeface="+mn-ea"/>
              </a:rPr>
              <a:t>，并为之创造了各自独特的符号；</a:t>
            </a:r>
          </a:p>
          <a:p>
            <a:pPr marL="457200" indent="-457200">
              <a:lnSpc>
                <a:spcPct val="180000"/>
              </a:lnSpc>
              <a:buFont typeface="Wingdings" panose="05000000000000000000" charset="0"/>
              <a:buChar char="l"/>
            </a:pPr>
            <a:r>
              <a:rPr lang="zh-CN" altLang="en-US" sz="1400" b="1">
                <a:latin typeface="兰米粗楷简体" panose="02000503000000000000" charset="-122"/>
                <a:ea typeface="兰米粗楷简体" panose="02000503000000000000" charset="-122"/>
                <a:cs typeface="方正小标宋_GBK" panose="02000000000000000000" charset="-122"/>
                <a:sym typeface="+mn-ea"/>
              </a:rPr>
              <a:t>光学：白光是由不同颜色（即不同波长）的光混合而成的，牛顿的这一重要发现成为</a:t>
            </a:r>
            <a:r>
              <a:rPr lang="zh-CN" altLang="en-US" sz="1400" b="1">
                <a:solidFill>
                  <a:srgbClr val="FF0000"/>
                </a:solidFill>
                <a:latin typeface="兰米粗楷简体" panose="02000503000000000000" charset="-122"/>
                <a:ea typeface="兰米粗楷简体" panose="02000503000000000000" charset="-122"/>
                <a:cs typeface="方正小标宋_GBK" panose="02000000000000000000" charset="-122"/>
                <a:sym typeface="+mn-ea"/>
              </a:rPr>
              <a:t>光谱分析</a:t>
            </a:r>
            <a:r>
              <a:rPr lang="zh-CN" altLang="en-US" sz="1400" b="1">
                <a:latin typeface="兰米粗楷简体" panose="02000503000000000000" charset="-122"/>
                <a:ea typeface="兰米粗楷简体" panose="02000503000000000000" charset="-122"/>
                <a:cs typeface="方正小标宋_GBK" panose="02000000000000000000" charset="-122"/>
                <a:sym typeface="+mn-ea"/>
              </a:rPr>
              <a:t>的基础；他认为光是由非常微小的微粒组成的；牛顿的这一重要发现成为光谱分析的基础；</a:t>
            </a:r>
            <a:endParaRPr lang="zh-CN" altLang="en-US" sz="1400" b="1">
              <a:solidFill>
                <a:schemeClr val="tx1"/>
              </a:solidFill>
              <a:latin typeface="兰米粗楷简体" panose="02000503000000000000" charset="-122"/>
              <a:ea typeface="兰米粗楷简体" panose="02000503000000000000" charset="-122"/>
              <a:cs typeface="方正小标宋_GBK" panose="02000000000000000000" charset="-122"/>
              <a:sym typeface="+mn-ea"/>
            </a:endParaRPr>
          </a:p>
        </p:txBody>
      </p:sp>
      <p:pic>
        <p:nvPicPr>
          <p:cNvPr id="18" name="哲学配图"/>
          <p:cNvPicPr>
            <a:picLocks noChangeAspect="1"/>
          </p:cNvPicPr>
          <p:nvPr/>
        </p:nvPicPr>
        <p:blipFill>
          <a:blip r:embed="rId3"/>
          <a:stretch>
            <a:fillRect/>
          </a:stretch>
        </p:blipFill>
        <p:spPr>
          <a:xfrm>
            <a:off x="4633595" y="734060"/>
            <a:ext cx="4374515" cy="3731895"/>
          </a:xfrm>
          <a:prstGeom prst="rect">
            <a:avLst/>
          </a:prstGeom>
        </p:spPr>
      </p:pic>
      <p:sp>
        <p:nvSpPr>
          <p:cNvPr id="8" name="矩形 7"/>
          <p:cNvSpPr/>
          <p:nvPr/>
        </p:nvSpPr>
        <p:spPr>
          <a:xfrm>
            <a:off x="2837815" y="92075"/>
            <a:ext cx="431990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科学主将——牛顿——近代科学创始人</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par>
                                <p:cTn id="8" presetID="3" presetClass="exit" presetSubtype="10" fill="hold" nodeType="withEffect">
                                  <p:stCondLst>
                                    <p:cond delay="0"/>
                                  </p:stCondLst>
                                  <p:childTnLst>
                                    <p:animEffect transition="out" filter="blinds(horizontal)">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10" name="文本框 9"/>
          <p:cNvSpPr txBox="1"/>
          <p:nvPr/>
        </p:nvSpPr>
        <p:spPr>
          <a:xfrm>
            <a:off x="223520" y="428625"/>
            <a:ext cx="8696960" cy="1476375"/>
          </a:xfrm>
          <a:prstGeom prst="rect">
            <a:avLst/>
          </a:prstGeom>
          <a:noFill/>
          <a:ln>
            <a:solidFill>
              <a:schemeClr val="accent1"/>
            </a:solidFill>
          </a:ln>
        </p:spPr>
        <p:txBody>
          <a:bodyPr wrap="square" rtlCol="0" anchor="t">
            <a:spAutoFit/>
          </a:bodyPr>
          <a:lstStyle/>
          <a:p>
            <a:pPr>
              <a:lnSpc>
                <a:spcPct val="200000"/>
              </a:lnSpc>
            </a:pPr>
            <a:endParaRPr lang="zh-CN" altLang="en-US" sz="9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a:p>
            <a:pPr>
              <a:lnSpc>
                <a:spcPct val="200000"/>
              </a:lnSpc>
            </a:pP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数学： 笛卡尔</a:t>
            </a: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他把代数方程和几何学的曲线、曲面联系起来,   </a:t>
            </a:r>
          </a:p>
          <a:p>
            <a:pPr>
              <a:lnSpc>
                <a:spcPct val="200000"/>
              </a:lnSpc>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创立了解析几何学</a:t>
            </a:r>
          </a:p>
          <a:p>
            <a:pPr>
              <a:lnSpc>
                <a:spcPct val="200000"/>
              </a:lnSpc>
            </a:pPr>
            <a:endParaRPr lang="zh-CN" altLang="en-US" sz="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a:p>
            <a:pPr>
              <a:lnSpc>
                <a:spcPct val="200000"/>
              </a:lnSpc>
            </a:pPr>
            <a:endParaRPr lang="zh-CN" altLang="en-US" sz="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p:txBody>
      </p:sp>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 name="组合 18"/>
          <p:cNvGrpSpPr/>
          <p:nvPr/>
        </p:nvGrpSpPr>
        <p:grpSpPr>
          <a:xfrm>
            <a:off x="5318125" y="486155"/>
            <a:ext cx="3482975" cy="1276268"/>
            <a:chOff x="8452" y="667"/>
            <a:chExt cx="5485" cy="2307"/>
          </a:xfrm>
        </p:grpSpPr>
        <p:pic>
          <p:nvPicPr>
            <p:cNvPr id="11" name="数学"/>
            <p:cNvPicPr>
              <a:picLocks noChangeAspect="1"/>
            </p:cNvPicPr>
            <p:nvPr/>
          </p:nvPicPr>
          <p:blipFill>
            <a:blip r:embed="rId3"/>
            <a:stretch>
              <a:fillRect/>
            </a:stretch>
          </p:blipFill>
          <p:spPr>
            <a:xfrm>
              <a:off x="8452" y="667"/>
              <a:ext cx="2601" cy="2307"/>
            </a:xfrm>
            <a:prstGeom prst="rect">
              <a:avLst/>
            </a:prstGeom>
          </p:spPr>
        </p:pic>
        <p:pic>
          <p:nvPicPr>
            <p:cNvPr id="12" name="数学"/>
            <p:cNvPicPr>
              <a:picLocks noChangeAspect="1"/>
            </p:cNvPicPr>
            <p:nvPr/>
          </p:nvPicPr>
          <p:blipFill>
            <a:blip r:embed="rId4"/>
            <a:stretch>
              <a:fillRect/>
            </a:stretch>
          </p:blipFill>
          <p:spPr>
            <a:xfrm>
              <a:off x="11053" y="668"/>
              <a:ext cx="2884" cy="2306"/>
            </a:xfrm>
            <a:prstGeom prst="rect">
              <a:avLst/>
            </a:prstGeom>
          </p:spPr>
        </p:pic>
      </p:grpSp>
      <p:sp>
        <p:nvSpPr>
          <p:cNvPr id="16" name="文本框 15"/>
          <p:cNvSpPr txBox="1"/>
          <p:nvPr/>
        </p:nvSpPr>
        <p:spPr>
          <a:xfrm>
            <a:off x="223520" y="3623945"/>
            <a:ext cx="8696960" cy="1468755"/>
          </a:xfrm>
          <a:prstGeom prst="rect">
            <a:avLst/>
          </a:prstGeom>
          <a:noFill/>
          <a:ln>
            <a:solidFill>
              <a:schemeClr val="accent1"/>
            </a:solidFill>
          </a:ln>
        </p:spPr>
        <p:txBody>
          <a:bodyPr wrap="square" rtlCol="0" anchor="t">
            <a:spAutoFit/>
          </a:bodyPr>
          <a:lstStyle/>
          <a:p>
            <a:pPr marL="0" indent="0">
              <a:lnSpc>
                <a:spcPct val="160000"/>
              </a:lnSpc>
              <a:buNone/>
            </a:pP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磁学法国物理学家库仑</a:t>
            </a: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于1785年确立了静电荷间相互作用力</a:t>
            </a:r>
          </a:p>
          <a:p>
            <a:pPr marL="0" indent="0">
              <a:lnSpc>
                <a:spcPct val="160000"/>
              </a:lnSpc>
              <a:buNone/>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的规律——库仑定律之后，又对磁极进行了类似的实验后</a:t>
            </a:r>
          </a:p>
          <a:p>
            <a:pPr marL="0" indent="0">
              <a:lnSpc>
                <a:spcPct val="160000"/>
              </a:lnSpc>
              <a:buNone/>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证明：同样的定律也适用于磁极之间的相互作用。这就是经典</a:t>
            </a:r>
          </a:p>
          <a:p>
            <a:pPr marL="0" indent="0">
              <a:lnSpc>
                <a:spcPct val="160000"/>
              </a:lnSpc>
              <a:buNone/>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磁学理论</a:t>
            </a:r>
          </a:p>
        </p:txBody>
      </p:sp>
      <p:pic>
        <p:nvPicPr>
          <p:cNvPr id="17" name="库伦配图"/>
          <p:cNvPicPr>
            <a:picLocks noChangeAspect="1"/>
          </p:cNvPicPr>
          <p:nvPr/>
        </p:nvPicPr>
        <p:blipFill>
          <a:blip r:embed="rId5"/>
          <a:stretch>
            <a:fillRect/>
          </a:stretch>
        </p:blipFill>
        <p:spPr>
          <a:xfrm>
            <a:off x="6505575" y="3672840"/>
            <a:ext cx="2350770" cy="1360805"/>
          </a:xfrm>
          <a:prstGeom prst="rect">
            <a:avLst/>
          </a:prstGeom>
        </p:spPr>
      </p:pic>
      <p:pic>
        <p:nvPicPr>
          <p:cNvPr id="18" name="库伦配图"/>
          <p:cNvPicPr>
            <a:picLocks noChangeAspect="1"/>
          </p:cNvPicPr>
          <p:nvPr/>
        </p:nvPicPr>
        <p:blipFill>
          <a:blip r:embed="rId6"/>
          <a:stretch>
            <a:fillRect/>
          </a:stretch>
        </p:blipFill>
        <p:spPr>
          <a:xfrm>
            <a:off x="5272405" y="3674745"/>
            <a:ext cx="2510790" cy="1367155"/>
          </a:xfrm>
          <a:prstGeom prst="rect">
            <a:avLst/>
          </a:prstGeom>
        </p:spPr>
      </p:pic>
      <p:grpSp>
        <p:nvGrpSpPr>
          <p:cNvPr id="22" name="组合 21"/>
          <p:cNvGrpSpPr/>
          <p:nvPr/>
        </p:nvGrpSpPr>
        <p:grpSpPr>
          <a:xfrm>
            <a:off x="223520" y="1943100"/>
            <a:ext cx="8697595" cy="1613535"/>
            <a:chOff x="209" y="1261"/>
            <a:chExt cx="13961" cy="2541"/>
          </a:xfrm>
        </p:grpSpPr>
        <p:sp>
          <p:nvSpPr>
            <p:cNvPr id="23" name="文本框 22"/>
            <p:cNvSpPr txBox="1"/>
            <p:nvPr/>
          </p:nvSpPr>
          <p:spPr>
            <a:xfrm>
              <a:off x="209" y="1261"/>
              <a:ext cx="13961" cy="2541"/>
            </a:xfrm>
            <a:prstGeom prst="rect">
              <a:avLst/>
            </a:prstGeom>
            <a:noFill/>
            <a:ln>
              <a:solidFill>
                <a:schemeClr val="accent1"/>
              </a:solidFill>
            </a:ln>
          </p:spPr>
          <p:txBody>
            <a:bodyPr wrap="square" lIns="90170" tIns="46990" rIns="90170" bIns="46990" rtlCol="0" anchor="t">
              <a:noAutofit/>
            </a:bodyPr>
            <a:lstStyle/>
            <a:p>
              <a:pPr algn="l">
                <a:lnSpc>
                  <a:spcPct val="170000"/>
                </a:lnSpc>
              </a:pPr>
              <a:r>
                <a:rPr lang="zh-CN" altLang="en-US" sz="14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解</a:t>
              </a: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剖</a:t>
              </a:r>
              <a:r>
                <a:rPr lang="zh-CN" altLang="en-US" sz="1400" b="1" smtClean="0">
                  <a:solidFill>
                    <a:srgbClr val="FF0000"/>
                  </a:solidFill>
                  <a:latin typeface="兰米粗楷简体" panose="02000503000000000000" charset="-122"/>
                  <a:ea typeface="兰米粗楷简体" panose="02000503000000000000" charset="-122"/>
                  <a:cs typeface="兰米粗楷简体" panose="02000503000000000000" charset="-122"/>
                  <a:sym typeface="+mn-ea"/>
                </a:rPr>
                <a:t>学</a:t>
              </a:r>
              <a:r>
                <a:rPr lang="zh-CN" altLang="en-US" sz="14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16世纪的维萨里</a:t>
              </a: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直接观察人体，著作《人体的构造》，</a:t>
              </a:r>
            </a:p>
            <a:p>
              <a:pPr algn="l">
                <a:lnSpc>
                  <a:spcPct val="170000"/>
                </a:lnSpc>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1543年出版。在这本著作中，他遵循解剖的顺序描述人体的</a:t>
              </a:r>
            </a:p>
            <a:p>
              <a:pPr algn="l">
                <a:lnSpc>
                  <a:spcPct val="170000"/>
                </a:lnSpc>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骨骼、肌肉、血管和神经的自然形态和分布等。意味着近代</a:t>
              </a:r>
            </a:p>
            <a:p>
              <a:pPr algn="l">
                <a:lnSpc>
                  <a:spcPct val="170000"/>
                </a:lnSpc>
              </a:pPr>
              <a:r>
                <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人体解剖学的诞生，是生物学发展史上的一个里程碑</a:t>
              </a:r>
            </a:p>
            <a:p>
              <a:pPr algn="l">
                <a:lnSpc>
                  <a:spcPct val="170000"/>
                </a:lnSpc>
              </a:pPr>
              <a:endParaRPr lang="zh-CN" altLang="en-US" sz="1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p:txBody>
        </p:sp>
        <p:grpSp>
          <p:nvGrpSpPr>
            <p:cNvPr id="25" name="组合 24"/>
            <p:cNvGrpSpPr/>
            <p:nvPr/>
          </p:nvGrpSpPr>
          <p:grpSpPr>
            <a:xfrm>
              <a:off x="8386" y="1358"/>
              <a:ext cx="5479" cy="2378"/>
              <a:chOff x="7909" y="3132"/>
              <a:chExt cx="6044" cy="2333"/>
            </a:xfrm>
          </p:grpSpPr>
          <p:pic>
            <p:nvPicPr>
              <p:cNvPr id="26" name="解刨学"/>
              <p:cNvPicPr>
                <a:picLocks noChangeAspect="1"/>
              </p:cNvPicPr>
              <p:nvPr/>
            </p:nvPicPr>
            <p:blipFill>
              <a:blip r:embed="rId7"/>
              <a:stretch>
                <a:fillRect/>
              </a:stretch>
            </p:blipFill>
            <p:spPr>
              <a:xfrm>
                <a:off x="7909" y="3132"/>
                <a:ext cx="3149" cy="2305"/>
              </a:xfrm>
              <a:prstGeom prst="rect">
                <a:avLst/>
              </a:prstGeom>
              <a:ln>
                <a:noFill/>
              </a:ln>
            </p:spPr>
            <p:style>
              <a:lnRef idx="2">
                <a:schemeClr val="accent1"/>
              </a:lnRef>
              <a:fillRef idx="1">
                <a:schemeClr val="lt1"/>
              </a:fillRef>
              <a:effectRef idx="0">
                <a:schemeClr val="accent1"/>
              </a:effectRef>
              <a:fontRef idx="minor">
                <a:schemeClr val="dk1"/>
              </a:fontRef>
            </p:style>
          </p:pic>
          <p:pic>
            <p:nvPicPr>
              <p:cNvPr id="27" name="解刨学"/>
              <p:cNvPicPr>
                <a:picLocks noChangeAspect="1"/>
              </p:cNvPicPr>
              <p:nvPr/>
            </p:nvPicPr>
            <p:blipFill>
              <a:blip r:embed="rId8"/>
              <a:stretch>
                <a:fillRect/>
              </a:stretch>
            </p:blipFill>
            <p:spPr>
              <a:xfrm>
                <a:off x="11351" y="3142"/>
                <a:ext cx="2602" cy="2323"/>
              </a:xfrm>
              <a:prstGeom prst="rect">
                <a:avLst/>
              </a:prstGeom>
              <a:ln>
                <a:noFill/>
              </a:ln>
            </p:spPr>
            <p:style>
              <a:lnRef idx="2">
                <a:schemeClr val="accent1"/>
              </a:lnRef>
              <a:fillRef idx="1">
                <a:schemeClr val="lt1"/>
              </a:fillRef>
              <a:effectRef idx="0">
                <a:schemeClr val="accent1"/>
              </a:effectRef>
              <a:fontRef idx="minor">
                <a:schemeClr val="dk1"/>
              </a:fontRef>
            </p:style>
          </p:pic>
        </p:grpSp>
      </p:grpSp>
      <p:sp>
        <p:nvSpPr>
          <p:cNvPr id="8" name="矩形 7"/>
          <p:cNvSpPr/>
          <p:nvPr/>
        </p:nvSpPr>
        <p:spPr>
          <a:xfrm>
            <a:off x="3849370" y="92075"/>
            <a:ext cx="225234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其他他科学发现</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8" name="文本框 7"/>
          <p:cNvSpPr txBox="1"/>
          <p:nvPr/>
        </p:nvSpPr>
        <p:spPr>
          <a:xfrm>
            <a:off x="89535" y="729615"/>
            <a:ext cx="8965565" cy="4078605"/>
          </a:xfrm>
          <a:prstGeom prst="rect">
            <a:avLst/>
          </a:prstGeom>
          <a:noFill/>
        </p:spPr>
        <p:txBody>
          <a:bodyPr wrap="square" rtlCol="0" anchor="t">
            <a:spAutoFit/>
          </a:bodyPr>
          <a:lstStyle/>
          <a:p>
            <a:pPr indent="0" algn="l" fontAlgn="auto">
              <a:lnSpc>
                <a:spcPct val="180000"/>
              </a:lnSpc>
              <a:buNone/>
            </a:pPr>
            <a:r>
              <a:rPr lang="en-US" sz="1600" b="1">
                <a:latin typeface="兰米粗楷简体" panose="02000503000000000000" charset="-122"/>
                <a:ea typeface="兰米粗楷简体" panose="02000503000000000000" charset="-122"/>
                <a:cs typeface="兰米粗楷简体" panose="02000503000000000000" charset="-122"/>
                <a:sym typeface="+mn-ea"/>
              </a:rPr>
              <a:t>   </a:t>
            </a:r>
            <a:r>
              <a:rPr 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哥白尼</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波兰天文学家，</a:t>
            </a:r>
            <a:r>
              <a:rPr lang="en-US" sz="1600" b="1">
                <a:latin typeface="兰米粗楷简体" panose="02000503000000000000" charset="-122"/>
                <a:ea typeface="兰米粗楷简体" panose="02000503000000000000" charset="-122"/>
                <a:cs typeface="兰米粗楷简体" panose="02000503000000000000" charset="-122"/>
                <a:sym typeface="+mn-ea"/>
              </a:rPr>
              <a:t>提出“日心说”，创立现代天文学</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，《天体运行论》（</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1543</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年）</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吉尔伯特</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开创了</a:t>
            </a:r>
            <a:r>
              <a:rPr lang="zh-CN" altLang="en-US" sz="1600" b="1">
                <a:solidFill>
                  <a:srgbClr val="2929F9"/>
                </a:solidFill>
                <a:latin typeface="兰米粗楷简体" panose="02000503000000000000" charset="-122"/>
                <a:ea typeface="兰米粗楷简体" panose="02000503000000000000" charset="-122"/>
                <a:cs typeface="兰米粗楷简体" panose="02000503000000000000" charset="-122"/>
                <a:sym typeface="+mn-ea"/>
              </a:rPr>
              <a:t>电学和磁学</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的近代研究。 </a:t>
            </a: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伽利略</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“现代观测天文学之父” 、“现代物理学之父” 、“科学之父” 。</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开普勒</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sz="1600" b="1">
                <a:latin typeface="兰米粗楷简体" panose="02000503000000000000" charset="-122"/>
                <a:ea typeface="兰米粗楷简体" panose="02000503000000000000" charset="-122"/>
                <a:cs typeface="兰米粗楷简体" panose="02000503000000000000" charset="-122"/>
                <a:sym typeface="+mn-ea"/>
              </a:rPr>
              <a:t>发现了</a:t>
            </a:r>
            <a:r>
              <a:rPr lang="zh-CN" sz="1600" b="1">
                <a:latin typeface="兰米粗楷简体" panose="02000503000000000000" charset="-122"/>
                <a:ea typeface="兰米粗楷简体" panose="02000503000000000000" charset="-122"/>
                <a:cs typeface="兰米粗楷简体" panose="02000503000000000000" charset="-122"/>
                <a:sym typeface="+mn-ea"/>
              </a:rPr>
              <a:t>轨道定律、面积定律和周期定律三大定律，</a:t>
            </a:r>
            <a:r>
              <a:rPr lang="en-US" sz="1600" b="1">
                <a:latin typeface="兰米粗楷简体" panose="02000503000000000000" charset="-122"/>
                <a:ea typeface="兰米粗楷简体" panose="02000503000000000000" charset="-122"/>
                <a:cs typeface="兰米粗楷简体" panose="02000503000000000000" charset="-122"/>
                <a:sym typeface="+mn-ea"/>
              </a:rPr>
              <a:t>现代</a:t>
            </a:r>
            <a:r>
              <a:rPr lang="en-US" sz="1600" b="1">
                <a:solidFill>
                  <a:srgbClr val="2929F9"/>
                </a:solidFill>
                <a:latin typeface="兰米粗楷简体" panose="02000503000000000000" charset="-122"/>
                <a:ea typeface="兰米粗楷简体" panose="02000503000000000000" charset="-122"/>
                <a:cs typeface="兰米粗楷简体" panose="02000503000000000000" charset="-122"/>
                <a:sym typeface="+mn-ea"/>
              </a:rPr>
              <a:t>实验光学</a:t>
            </a:r>
            <a:r>
              <a:rPr lang="en-US" sz="1600" b="1">
                <a:latin typeface="兰米粗楷简体" panose="02000503000000000000" charset="-122"/>
                <a:ea typeface="兰米粗楷简体" panose="02000503000000000000" charset="-122"/>
                <a:cs typeface="兰米粗楷简体" panose="02000503000000000000" charset="-122"/>
                <a:sym typeface="+mn-ea"/>
              </a:rPr>
              <a:t>的奠基人 </a:t>
            </a:r>
            <a:endParaRPr lang="en-US"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培根</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sz="1600" b="1">
                <a:latin typeface="兰米粗楷简体" panose="02000503000000000000" charset="-122"/>
                <a:ea typeface="兰米粗楷简体" panose="02000503000000000000" charset="-122"/>
                <a:cs typeface="兰米粗楷简体" panose="02000503000000000000" charset="-122"/>
                <a:sym typeface="+mn-ea"/>
              </a:rPr>
              <a:t>近代归纳法的创始人，"英国唯物主义和整个近代实验科学的真正始祖"，是"实验 哲学之父"，" </a:t>
            </a:r>
          </a:p>
          <a:p>
            <a:pPr indent="0" algn="l" fontAlgn="auto">
              <a:lnSpc>
                <a:spcPct val="180000"/>
              </a:lnSpc>
              <a:buNone/>
            </a:pPr>
            <a:r>
              <a:rPr lang="en-US" sz="1600" b="1">
                <a:latin typeface="兰米粗楷简体" panose="02000503000000000000" charset="-122"/>
                <a:ea typeface="兰米粗楷简体" panose="02000503000000000000" charset="-122"/>
                <a:cs typeface="兰米粗楷简体" panose="02000503000000000000" charset="-122"/>
                <a:sym typeface="+mn-ea"/>
              </a:rPr>
              <a:t>            是近代自然科学直接的或感性的缔造者"。</a:t>
            </a:r>
            <a:endParaRPr 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哈维</a:t>
            </a:r>
            <a:r>
              <a:rPr lang="en-US" altLang="zh-CN"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en-US" sz="1600" b="1">
                <a:latin typeface="兰米粗楷简体" panose="02000503000000000000" charset="-122"/>
                <a:ea typeface="兰米粗楷简体" panose="02000503000000000000" charset="-122"/>
                <a:cs typeface="兰米粗楷简体" panose="02000503000000000000" charset="-122"/>
                <a:sym typeface="+mn-ea"/>
              </a:rPr>
              <a:t>发现了血液循环的规律和心脏的功能，奠定了</a:t>
            </a:r>
            <a:r>
              <a:rPr lang="en-US" sz="1600" b="1">
                <a:solidFill>
                  <a:srgbClr val="2929F9"/>
                </a:solidFill>
                <a:latin typeface="兰米粗楷简体" panose="02000503000000000000" charset="-122"/>
                <a:ea typeface="兰米粗楷简体" panose="02000503000000000000" charset="-122"/>
                <a:cs typeface="兰米粗楷简体" panose="02000503000000000000" charset="-122"/>
                <a:sym typeface="+mn-ea"/>
              </a:rPr>
              <a:t>近代生理科学</a:t>
            </a:r>
            <a:r>
              <a:rPr lang="en-US" sz="1600" b="1">
                <a:latin typeface="兰米粗楷简体" panose="02000503000000000000" charset="-122"/>
                <a:ea typeface="兰米粗楷简体" panose="02000503000000000000" charset="-122"/>
                <a:cs typeface="兰米粗楷简体" panose="02000503000000000000" charset="-122"/>
                <a:sym typeface="+mn-ea"/>
              </a:rPr>
              <a:t>发展的基础 </a:t>
            </a:r>
            <a:endParaRPr lang="en-US"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胡克</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sz="1600" b="1">
                <a:latin typeface="兰米粗楷简体" panose="02000503000000000000" charset="-122"/>
                <a:ea typeface="兰米粗楷简体" panose="02000503000000000000" charset="-122"/>
                <a:cs typeface="兰米粗楷简体" panose="02000503000000000000" charset="-122"/>
                <a:sym typeface="+mn-ea"/>
              </a:rPr>
              <a:t>设计制造了</a:t>
            </a:r>
            <a:r>
              <a:rPr lang="zh-CN" sz="1600" b="1">
                <a:latin typeface="兰米粗楷简体" panose="02000503000000000000" charset="-122"/>
                <a:ea typeface="兰米粗楷简体" panose="02000503000000000000" charset="-122"/>
                <a:cs typeface="兰米粗楷简体" panose="02000503000000000000" charset="-122"/>
                <a:sym typeface="+mn-ea"/>
              </a:rPr>
              <a:t>，显微镜和望远镜，</a:t>
            </a:r>
            <a:r>
              <a:rPr lang="en-US" sz="1600" b="1">
                <a:latin typeface="兰米粗楷简体" panose="02000503000000000000" charset="-122"/>
                <a:ea typeface="兰米粗楷简体" panose="02000503000000000000" charset="-122"/>
                <a:cs typeface="兰米粗楷简体" panose="02000503000000000000" charset="-122"/>
                <a:sym typeface="+mn-ea"/>
              </a:rPr>
              <a:t>发现了“细胞”， </a:t>
            </a:r>
            <a:endParaRPr lang="en-US"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lgn="l" fontAlgn="auto">
              <a:lnSpc>
                <a:spcPct val="180000"/>
              </a:lnSpc>
              <a:buNone/>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玻义耳</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近代化学之父，发现</a:t>
            </a:r>
            <a:r>
              <a:rPr lang="zh-CN" altLang="en-US" sz="1600" b="1">
                <a:solidFill>
                  <a:srgbClr val="2929F9"/>
                </a:solidFill>
                <a:latin typeface="兰米粗楷简体" panose="02000503000000000000" charset="-122"/>
                <a:ea typeface="兰米粗楷简体" panose="02000503000000000000" charset="-122"/>
                <a:cs typeface="兰米粗楷简体" panose="02000503000000000000" charset="-122"/>
                <a:sym typeface="+mn-ea"/>
              </a:rPr>
              <a:t>玻义耳定律</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endParaRPr lang="en-US" altLang="en-US" sz="1600" b="1">
              <a:latin typeface="兰米粗楷简体" panose="02000503000000000000" charset="-122"/>
              <a:ea typeface="兰米粗楷简体" panose="02000503000000000000" charset="-122"/>
              <a:cs typeface="兰米粗楷简体" panose="02000503000000000000" charset="-122"/>
              <a:sym typeface="+mn-ea"/>
            </a:endParaRPr>
          </a:p>
        </p:txBody>
      </p:sp>
      <p:sp>
        <p:nvSpPr>
          <p:cNvPr id="2" name="矩形 1"/>
          <p:cNvSpPr/>
          <p:nvPr/>
        </p:nvSpPr>
        <p:spPr>
          <a:xfrm>
            <a:off x="3568065" y="266065"/>
            <a:ext cx="225234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其他他科学发现</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19458" name="图片 19457" descr="哥白尼3"/>
          <p:cNvPicPr>
            <a:picLocks noChangeAspect="1"/>
          </p:cNvPicPr>
          <p:nvPr/>
        </p:nvPicPr>
        <p:blipFill>
          <a:blip r:embed="rId3"/>
          <a:stretch>
            <a:fillRect/>
          </a:stretch>
        </p:blipFill>
        <p:spPr>
          <a:xfrm>
            <a:off x="625158" y="584518"/>
            <a:ext cx="1476375" cy="1727200"/>
          </a:xfrm>
          <a:prstGeom prst="rect">
            <a:avLst/>
          </a:prstGeom>
          <a:noFill/>
          <a:ln w="9525">
            <a:noFill/>
          </a:ln>
        </p:spPr>
      </p:pic>
      <p:sp>
        <p:nvSpPr>
          <p:cNvPr id="19459" name="文本框 19458"/>
          <p:cNvSpPr txBox="1"/>
          <p:nvPr/>
        </p:nvSpPr>
        <p:spPr>
          <a:xfrm>
            <a:off x="879158" y="2311718"/>
            <a:ext cx="796290" cy="337185"/>
          </a:xfrm>
          <a:prstGeom prst="rect">
            <a:avLst/>
          </a:prstGeom>
          <a:noFill/>
          <a:ln w="9525">
            <a:noFill/>
          </a:ln>
        </p:spPr>
        <p:txBody>
          <a:bodyPr wrap="none" anchor="t">
            <a:spAutoFit/>
          </a:bodyPr>
          <a:lstStyle/>
          <a:p>
            <a:pPr>
              <a:buClr>
                <a:schemeClr val="bg1"/>
              </a:buClr>
            </a:pPr>
            <a:r>
              <a:rPr lang="zh-CN" altLang="en-US" sz="1600" b="1">
                <a:effectLst>
                  <a:outerShdw blurRad="38100" dist="38100" dir="2700000" algn="tl">
                    <a:srgbClr val="000000">
                      <a:alpha val="43137"/>
                    </a:srgbClr>
                  </a:outerShdw>
                </a:effectLst>
                <a:latin typeface="方正小标宋_GBK" panose="02000000000000000000" charset="-122"/>
                <a:ea typeface="方正小标宋_GBK" panose="02000000000000000000" charset="-122"/>
              </a:rPr>
              <a:t>哥白尼</a:t>
            </a:r>
          </a:p>
        </p:txBody>
      </p:sp>
      <p:pic>
        <p:nvPicPr>
          <p:cNvPr id="19460" name="图片 19459" descr="著名天文学家伽里略(1564-1642)。他第一个把望远镜对准天空进行观测，发表了《星空使者》一书。1632年，他出版了《关于托勒密和哥白尼两大世界体系的对话》，把哥白尼的学说推到了最终胜利的阶段。"/>
          <p:cNvPicPr>
            <a:picLocks noChangeAspect="1"/>
          </p:cNvPicPr>
          <p:nvPr/>
        </p:nvPicPr>
        <p:blipFill>
          <a:blip r:embed="rId4"/>
          <a:stretch>
            <a:fillRect/>
          </a:stretch>
        </p:blipFill>
        <p:spPr>
          <a:xfrm>
            <a:off x="2209483" y="584518"/>
            <a:ext cx="1512887" cy="1727200"/>
          </a:xfrm>
          <a:prstGeom prst="rect">
            <a:avLst/>
          </a:prstGeom>
          <a:noFill/>
          <a:ln w="9525">
            <a:noFill/>
          </a:ln>
        </p:spPr>
      </p:pic>
      <p:sp>
        <p:nvSpPr>
          <p:cNvPr id="19461" name="矩形 19460"/>
          <p:cNvSpPr/>
          <p:nvPr/>
        </p:nvSpPr>
        <p:spPr>
          <a:xfrm>
            <a:off x="2503488" y="2330768"/>
            <a:ext cx="828675" cy="337185"/>
          </a:xfrm>
          <a:prstGeom prst="rect">
            <a:avLst/>
          </a:prstGeom>
          <a:noFill/>
          <a:ln w="9525">
            <a:noFill/>
          </a:ln>
        </p:spPr>
        <p:txBody>
          <a:bodyPr wrap="none" anchor="t">
            <a:spAutoFit/>
          </a:bodyPr>
          <a:lstStyle/>
          <a:p>
            <a:r>
              <a:rPr lang="en-US" altLang="zh-CN" sz="1000" b="1">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rPr>
              <a:t> </a:t>
            </a:r>
            <a:r>
              <a:rPr lang="zh-CN" altLang="en-US" sz="1600" b="1">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rPr>
              <a:t>伽利略</a:t>
            </a:r>
          </a:p>
        </p:txBody>
      </p:sp>
      <p:pic>
        <p:nvPicPr>
          <p:cNvPr id="19462" name="图片 19461" descr="u=3467428861,1538598959&amp;gp=2">
            <a:hlinkClick r:id="rId6"/>
          </p:cNvPr>
          <p:cNvPicPr>
            <a:picLocks noChangeAspect="1"/>
          </p:cNvPicPr>
          <p:nvPr/>
        </p:nvPicPr>
        <p:blipFill>
          <a:blip r:embed="rId5"/>
          <a:stretch>
            <a:fillRect/>
          </a:stretch>
        </p:blipFill>
        <p:spPr>
          <a:xfrm>
            <a:off x="3865245" y="584518"/>
            <a:ext cx="1574800" cy="1727200"/>
          </a:xfrm>
          <a:prstGeom prst="rect">
            <a:avLst/>
          </a:prstGeom>
          <a:noFill/>
          <a:ln w="9525">
            <a:noFill/>
          </a:ln>
        </p:spPr>
      </p:pic>
      <p:sp>
        <p:nvSpPr>
          <p:cNvPr id="19463" name="文本框 19462"/>
          <p:cNvSpPr txBox="1"/>
          <p:nvPr/>
        </p:nvSpPr>
        <p:spPr>
          <a:xfrm>
            <a:off x="4362768" y="2349818"/>
            <a:ext cx="1156970" cy="337185"/>
          </a:xfrm>
          <a:prstGeom prst="rect">
            <a:avLst/>
          </a:prstGeom>
          <a:noFill/>
          <a:ln w="9525">
            <a:noFill/>
          </a:ln>
        </p:spPr>
        <p:txBody>
          <a:bodyPr>
            <a:spAutoFit/>
          </a:bodyPr>
          <a:lstStyle/>
          <a:p>
            <a:r>
              <a:rPr lang="zh-CN" altLang="en-US" sz="1600" b="1">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rPr>
              <a:t>牛  顿</a:t>
            </a:r>
          </a:p>
        </p:txBody>
      </p:sp>
      <p:sp>
        <p:nvSpPr>
          <p:cNvPr id="19464" name="文本框 19463"/>
          <p:cNvSpPr txBox="1"/>
          <p:nvPr/>
        </p:nvSpPr>
        <p:spPr>
          <a:xfrm>
            <a:off x="7648258" y="2387918"/>
            <a:ext cx="796290" cy="337185"/>
          </a:xfrm>
          <a:prstGeom prst="rect">
            <a:avLst/>
          </a:prstGeom>
          <a:noFill/>
          <a:ln w="9525">
            <a:noFill/>
          </a:ln>
        </p:spPr>
        <p:txBody>
          <a:bodyPr wrap="none" anchor="t">
            <a:spAutoFit/>
          </a:bodyPr>
          <a:lstStyle/>
          <a:p>
            <a:r>
              <a:rPr lang="zh-CN" altLang="en-US" sz="1600" b="1">
                <a:effectLst>
                  <a:outerShdw blurRad="38100" dist="38100" dir="2700000" algn="tl">
                    <a:srgbClr val="000000">
                      <a:alpha val="43137"/>
                    </a:srgbClr>
                  </a:outerShdw>
                </a:effectLst>
                <a:latin typeface="方正小标宋_GBK" panose="02000000000000000000" charset="-122"/>
                <a:ea typeface="方正小标宋_GBK" panose="02000000000000000000" charset="-122"/>
              </a:rPr>
              <a:t>达尔文</a:t>
            </a:r>
          </a:p>
        </p:txBody>
      </p:sp>
      <p:pic>
        <p:nvPicPr>
          <p:cNvPr id="19465" name="图片 19464" descr="u=2630871489,1061403723&amp;gp=1">
            <a:hlinkClick r:id="rId8"/>
          </p:cNvPr>
          <p:cNvPicPr>
            <a:picLocks noChangeAspect="1"/>
          </p:cNvPicPr>
          <p:nvPr/>
        </p:nvPicPr>
        <p:blipFill>
          <a:blip r:embed="rId7"/>
          <a:stretch>
            <a:fillRect/>
          </a:stretch>
        </p:blipFill>
        <p:spPr>
          <a:xfrm>
            <a:off x="4427220" y="3319780"/>
            <a:ext cx="1500188" cy="1657350"/>
          </a:xfrm>
          <a:prstGeom prst="rect">
            <a:avLst/>
          </a:prstGeom>
          <a:noFill/>
          <a:ln w="9525">
            <a:noFill/>
          </a:ln>
        </p:spPr>
      </p:pic>
      <p:sp>
        <p:nvSpPr>
          <p:cNvPr id="19466" name="文本框 19465"/>
          <p:cNvSpPr txBox="1"/>
          <p:nvPr/>
        </p:nvSpPr>
        <p:spPr>
          <a:xfrm>
            <a:off x="5948045" y="4650105"/>
            <a:ext cx="872490" cy="368300"/>
          </a:xfrm>
          <a:prstGeom prst="rect">
            <a:avLst/>
          </a:prstGeom>
          <a:noFill/>
          <a:ln w="9525">
            <a:noFill/>
          </a:ln>
        </p:spPr>
        <p:txBody>
          <a:bodyPr wrap="none" anchor="t">
            <a:spAutoFit/>
          </a:bodyPr>
          <a:lstStyle/>
          <a:p>
            <a:r>
              <a:rPr lang="zh-CN" altLang="en-US" sz="1800" b="1">
                <a:latin typeface="方正小标宋_GBK" panose="02000000000000000000" charset="-122"/>
                <a:ea typeface="方正小标宋_GBK" panose="02000000000000000000" charset="-122"/>
              </a:rPr>
              <a:t>爱迪生</a:t>
            </a:r>
          </a:p>
        </p:txBody>
      </p:sp>
      <p:sp>
        <p:nvSpPr>
          <p:cNvPr id="19468" name="矩形 19467"/>
          <p:cNvSpPr/>
          <p:nvPr/>
        </p:nvSpPr>
        <p:spPr>
          <a:xfrm>
            <a:off x="2754948" y="153035"/>
            <a:ext cx="3633470" cy="368300"/>
          </a:xfrm>
          <a:prstGeom prst="rect">
            <a:avLst/>
          </a:prstGeom>
          <a:noFill/>
          <a:ln w="9525">
            <a:noFill/>
          </a:ln>
        </p:spPr>
        <p:txBody>
          <a:bodyPr wrap="none" anchor="t">
            <a:spAutoFit/>
          </a:bodyPr>
          <a:lstStyle/>
          <a:p>
            <a:pPr>
              <a:spcBef>
                <a:spcPct val="50000"/>
              </a:spcBef>
              <a:buClr>
                <a:schemeClr val="bg1"/>
              </a:buClr>
            </a:pPr>
            <a:r>
              <a:rPr lang="zh-CN" altLang="en-US" sz="1800" b="1">
                <a:solidFill>
                  <a:srgbClr val="FF0000"/>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rPr>
              <a:t>（</a:t>
            </a:r>
            <a:r>
              <a:rPr lang="en-US" altLang="zh-CN" sz="1800" b="1">
                <a:solidFill>
                  <a:srgbClr val="FF0000"/>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rPr>
              <a:t>16——19</a:t>
            </a:r>
            <a:r>
              <a:rPr lang="zh-CN" altLang="en-US" sz="1800" b="1">
                <a:solidFill>
                  <a:srgbClr val="FF0000"/>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rPr>
              <a:t>世纪科学技术的发展）</a:t>
            </a:r>
          </a:p>
        </p:txBody>
      </p:sp>
      <p:pic>
        <p:nvPicPr>
          <p:cNvPr id="19469" name="图片 19468" descr="wt"/>
          <p:cNvPicPr>
            <a:picLocks noChangeAspect="1"/>
          </p:cNvPicPr>
          <p:nvPr/>
        </p:nvPicPr>
        <p:blipFill>
          <a:blip r:embed="rId9"/>
          <a:stretch>
            <a:fillRect/>
          </a:stretch>
        </p:blipFill>
        <p:spPr>
          <a:xfrm>
            <a:off x="1044575" y="3319780"/>
            <a:ext cx="1458913" cy="1728788"/>
          </a:xfrm>
          <a:prstGeom prst="rect">
            <a:avLst/>
          </a:prstGeom>
          <a:noFill/>
          <a:ln w="9525">
            <a:noFill/>
          </a:ln>
        </p:spPr>
      </p:pic>
      <p:sp>
        <p:nvSpPr>
          <p:cNvPr id="19470" name="文本框 19469"/>
          <p:cNvSpPr txBox="1"/>
          <p:nvPr/>
        </p:nvSpPr>
        <p:spPr>
          <a:xfrm>
            <a:off x="2377758" y="4688205"/>
            <a:ext cx="1079500" cy="368300"/>
          </a:xfrm>
          <a:prstGeom prst="rect">
            <a:avLst/>
          </a:prstGeom>
          <a:noFill/>
          <a:ln w="9525">
            <a:noFill/>
          </a:ln>
        </p:spPr>
        <p:txBody>
          <a:bodyPr>
            <a:spAutoFit/>
          </a:bodyPr>
          <a:lstStyle/>
          <a:p>
            <a:pPr>
              <a:spcBef>
                <a:spcPct val="50000"/>
              </a:spcBef>
            </a:pPr>
            <a:r>
              <a:rPr lang="zh-CN" altLang="en-US" sz="1800" b="1">
                <a:latin typeface="方正小标宋_GBK" panose="02000000000000000000" charset="-122"/>
                <a:ea typeface="方正小标宋_GBK" panose="02000000000000000000" charset="-122"/>
              </a:rPr>
              <a:t>瓦特</a:t>
            </a:r>
          </a:p>
        </p:txBody>
      </p:sp>
      <p:pic>
        <p:nvPicPr>
          <p:cNvPr id="19471" name="图片 19470"/>
          <p:cNvPicPr>
            <a:picLocks noChangeAspect="1"/>
          </p:cNvPicPr>
          <p:nvPr/>
        </p:nvPicPr>
        <p:blipFill>
          <a:blip r:embed="rId10"/>
          <a:stretch>
            <a:fillRect/>
          </a:stretch>
        </p:blipFill>
        <p:spPr>
          <a:xfrm>
            <a:off x="5594033" y="655955"/>
            <a:ext cx="1584325" cy="1655763"/>
          </a:xfrm>
          <a:prstGeom prst="rect">
            <a:avLst/>
          </a:prstGeom>
          <a:noFill/>
          <a:ln w="9525">
            <a:noFill/>
          </a:ln>
        </p:spPr>
      </p:pic>
      <p:sp>
        <p:nvSpPr>
          <p:cNvPr id="19472" name="文本框 19471"/>
          <p:cNvSpPr txBox="1"/>
          <p:nvPr/>
        </p:nvSpPr>
        <p:spPr>
          <a:xfrm>
            <a:off x="6023928" y="2368868"/>
            <a:ext cx="796290" cy="337185"/>
          </a:xfrm>
          <a:prstGeom prst="rect">
            <a:avLst/>
          </a:prstGeom>
          <a:noFill/>
          <a:ln w="9525">
            <a:noFill/>
          </a:ln>
        </p:spPr>
        <p:txBody>
          <a:bodyPr wrap="none" anchor="t">
            <a:spAutoFit/>
          </a:bodyPr>
          <a:lstStyle/>
          <a:p>
            <a:pPr>
              <a:buClr>
                <a:schemeClr val="bg1"/>
              </a:buClr>
            </a:pPr>
            <a:r>
              <a:rPr lang="zh-CN" altLang="en-US" sz="1600" b="1">
                <a:effectLst>
                  <a:outerShdw blurRad="38100" dist="38100" dir="2700000" algn="tl">
                    <a:srgbClr val="000000">
                      <a:alpha val="43137"/>
                    </a:srgbClr>
                  </a:outerShdw>
                </a:effectLst>
                <a:latin typeface="方正小标宋_GBK" panose="02000000000000000000" charset="-122"/>
                <a:ea typeface="方正小标宋_GBK" panose="02000000000000000000" charset="-122"/>
              </a:rPr>
              <a:t>法拉第</a:t>
            </a:r>
          </a:p>
        </p:txBody>
      </p:sp>
      <p:pic>
        <p:nvPicPr>
          <p:cNvPr id="19473" name="图片 19472" descr="达尔文2"/>
          <p:cNvPicPr>
            <a:picLocks noChangeAspect="1"/>
          </p:cNvPicPr>
          <p:nvPr/>
        </p:nvPicPr>
        <p:blipFill>
          <a:blip r:embed="rId11"/>
          <a:stretch>
            <a:fillRect/>
          </a:stretch>
        </p:blipFill>
        <p:spPr>
          <a:xfrm>
            <a:off x="7249795" y="655955"/>
            <a:ext cx="1512888" cy="1655763"/>
          </a:xfrm>
          <a:prstGeom prst="rect">
            <a:avLst/>
          </a:prstGeom>
          <a:noFill/>
          <a:ln w="9525">
            <a:noFill/>
          </a:ln>
        </p:spPr>
      </p:pic>
      <p:sp>
        <p:nvSpPr>
          <p:cNvPr id="19474" name="文本框 19473"/>
          <p:cNvSpPr txBox="1"/>
          <p:nvPr/>
        </p:nvSpPr>
        <p:spPr>
          <a:xfrm>
            <a:off x="1461770" y="2703195"/>
            <a:ext cx="1223010" cy="386080"/>
          </a:xfrm>
          <a:prstGeom prst="rect">
            <a:avLst/>
          </a:prstGeom>
          <a:noFill/>
          <a:ln w="6350" cap="flat" cmpd="sng">
            <a:solidFill>
              <a:schemeClr val="accent1"/>
            </a:solidFill>
            <a:prstDash val="solid"/>
            <a:miter/>
            <a:headEnd type="none" w="med" len="med"/>
            <a:tailEnd type="none" w="med" len="med"/>
          </a:ln>
        </p:spPr>
        <p:txBody>
          <a:bodyPr wrap="square">
            <a:spAutoFit/>
          </a:bodyPr>
          <a:lstStyle/>
          <a:p>
            <a:pPr>
              <a:lnSpc>
                <a:spcPct val="120000"/>
              </a:lnSpc>
              <a:spcBef>
                <a:spcPct val="50000"/>
              </a:spcBef>
            </a:pPr>
            <a:r>
              <a:rPr lang="zh-CN" altLang="en-US" sz="1600" b="1">
                <a:solidFill>
                  <a:srgbClr val="FF0000"/>
                </a:solidFill>
                <a:latin typeface="方正小标宋_GBK" panose="02000000000000000000" charset="-122"/>
                <a:ea typeface="方正小标宋_GBK" panose="02000000000000000000" charset="-122"/>
              </a:rPr>
              <a:t>天文学革命</a:t>
            </a:r>
          </a:p>
        </p:txBody>
      </p:sp>
      <p:sp>
        <p:nvSpPr>
          <p:cNvPr id="19475" name="文本框 19474"/>
          <p:cNvSpPr txBox="1"/>
          <p:nvPr/>
        </p:nvSpPr>
        <p:spPr>
          <a:xfrm>
            <a:off x="4878705" y="2684145"/>
            <a:ext cx="1223010" cy="386080"/>
          </a:xfrm>
          <a:prstGeom prst="rect">
            <a:avLst/>
          </a:prstGeom>
          <a:noFill/>
          <a:ln w="6350" cap="flat" cmpd="sng">
            <a:solidFill>
              <a:schemeClr val="accent1"/>
            </a:solidFill>
            <a:prstDash val="solid"/>
            <a:miter/>
            <a:headEnd type="none" w="med" len="med"/>
            <a:tailEnd type="none" w="med" len="med"/>
          </a:ln>
        </p:spPr>
        <p:txBody>
          <a:bodyPr wrap="square">
            <a:spAutoFit/>
          </a:bodyPr>
          <a:lstStyle/>
          <a:p>
            <a:pPr>
              <a:lnSpc>
                <a:spcPct val="120000"/>
              </a:lnSpc>
              <a:spcBef>
                <a:spcPct val="50000"/>
              </a:spcBef>
            </a:pPr>
            <a:r>
              <a:rPr lang="zh-CN" altLang="en-US" sz="1600" b="1">
                <a:solidFill>
                  <a:srgbClr val="FF0000"/>
                </a:solidFill>
                <a:latin typeface="方正小标宋_GBK" panose="02000000000000000000" charset="-122"/>
                <a:ea typeface="方正小标宋_GBK" panose="02000000000000000000" charset="-122"/>
              </a:rPr>
              <a:t>物理学革命</a:t>
            </a:r>
          </a:p>
        </p:txBody>
      </p:sp>
      <p:sp>
        <p:nvSpPr>
          <p:cNvPr id="19476" name="文本框 19475"/>
          <p:cNvSpPr txBox="1"/>
          <p:nvPr/>
        </p:nvSpPr>
        <p:spPr>
          <a:xfrm>
            <a:off x="7409180" y="2684145"/>
            <a:ext cx="1275080" cy="386080"/>
          </a:xfrm>
          <a:prstGeom prst="rect">
            <a:avLst/>
          </a:prstGeom>
          <a:noFill/>
          <a:ln w="6350" cap="flat" cmpd="sng">
            <a:solidFill>
              <a:schemeClr val="accent1"/>
            </a:solidFill>
            <a:prstDash val="solid"/>
            <a:miter/>
            <a:headEnd type="none" w="med" len="med"/>
            <a:tailEnd type="none" w="med" len="med"/>
          </a:ln>
        </p:spPr>
        <p:txBody>
          <a:bodyPr wrap="square">
            <a:spAutoFit/>
          </a:bodyPr>
          <a:lstStyle/>
          <a:p>
            <a:pPr>
              <a:lnSpc>
                <a:spcPct val="120000"/>
              </a:lnSpc>
              <a:spcBef>
                <a:spcPct val="50000"/>
              </a:spcBef>
            </a:pPr>
            <a:r>
              <a:rPr lang="zh-CN" altLang="en-US" sz="1600" b="1">
                <a:solidFill>
                  <a:srgbClr val="FF0000"/>
                </a:solidFill>
                <a:latin typeface="方正小标宋_GBK" panose="02000000000000000000" charset="-122"/>
                <a:ea typeface="方正小标宋_GBK" panose="02000000000000000000" charset="-122"/>
              </a:rPr>
              <a:t>生物学革命</a:t>
            </a:r>
          </a:p>
        </p:txBody>
      </p:sp>
      <p:sp>
        <p:nvSpPr>
          <p:cNvPr id="2" name="文本框 1"/>
          <p:cNvSpPr txBox="1"/>
          <p:nvPr/>
        </p:nvSpPr>
        <p:spPr>
          <a:xfrm>
            <a:off x="122555" y="761365"/>
            <a:ext cx="387350" cy="1445260"/>
          </a:xfrm>
          <a:prstGeom prst="rect">
            <a:avLst/>
          </a:prstGeom>
          <a:noFill/>
        </p:spPr>
        <p:txBody>
          <a:bodyPr wrap="none" rtlCol="0" anchor="t">
            <a:spAutoFit/>
          </a:bodyPr>
          <a:lstStyle/>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科</a:t>
            </a:r>
          </a:p>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学</a:t>
            </a:r>
          </a:p>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理</a:t>
            </a:r>
          </a:p>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论</a:t>
            </a:r>
          </a:p>
        </p:txBody>
      </p:sp>
      <p:cxnSp>
        <p:nvCxnSpPr>
          <p:cNvPr id="7" name="直接连接符 6"/>
          <p:cNvCxnSpPr/>
          <p:nvPr/>
        </p:nvCxnSpPr>
        <p:spPr>
          <a:xfrm>
            <a:off x="297180" y="3202940"/>
            <a:ext cx="8576945"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132715" y="3319780"/>
            <a:ext cx="387350" cy="1445260"/>
          </a:xfrm>
          <a:prstGeom prst="rect">
            <a:avLst/>
          </a:prstGeom>
          <a:noFill/>
        </p:spPr>
        <p:txBody>
          <a:bodyPr wrap="none" rtlCol="0" anchor="t">
            <a:spAutoFit/>
          </a:bodyPr>
          <a:lstStyle/>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科</a:t>
            </a:r>
          </a:p>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学</a:t>
            </a:r>
          </a:p>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技</a:t>
            </a:r>
          </a:p>
          <a:p>
            <a:pPr>
              <a:spcBef>
                <a:spcPct val="50000"/>
              </a:spcBef>
            </a:pPr>
            <a:r>
              <a:rPr lang="zh-CN" altLang="en-US" sz="1600" b="1">
                <a:solidFill>
                  <a:srgbClr val="2929F9"/>
                </a:solidFill>
                <a:latin typeface="方正小标宋简体" panose="02000000000000000000" charset="-122"/>
                <a:ea typeface="方正小标宋简体" panose="02000000000000000000" charset="-122"/>
                <a:sym typeface="+mn-ea"/>
              </a:rPr>
              <a:t>术</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74"/>
                                        </p:tgtEl>
                                        <p:attrNameLst>
                                          <p:attrName>style.visibility</p:attrName>
                                        </p:attrNameLst>
                                      </p:cBhvr>
                                      <p:to>
                                        <p:strVal val="visible"/>
                                      </p:to>
                                    </p:set>
                                    <p:anim calcmode="lin" valueType="num">
                                      <p:cBhvr additive="base">
                                        <p:cTn id="7" dur="1000" fill="hold"/>
                                        <p:tgtEl>
                                          <p:spTgt spid="19474"/>
                                        </p:tgtEl>
                                        <p:attrNameLst>
                                          <p:attrName>ppt_x</p:attrName>
                                        </p:attrNameLst>
                                      </p:cBhvr>
                                      <p:tavLst>
                                        <p:tav tm="0">
                                          <p:val>
                                            <p:strVal val="0-#ppt_w/2"/>
                                          </p:val>
                                        </p:tav>
                                        <p:tav tm="100000">
                                          <p:val>
                                            <p:strVal val="#ppt_x"/>
                                          </p:val>
                                        </p:tav>
                                      </p:tavLst>
                                    </p:anim>
                                    <p:anim calcmode="lin" valueType="num">
                                      <p:cBhvr additive="base">
                                        <p:cTn id="8" dur="1000" fill="hold"/>
                                        <p:tgtEl>
                                          <p:spTgt spid="1947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475"/>
                                        </p:tgtEl>
                                        <p:attrNameLst>
                                          <p:attrName>style.visibility</p:attrName>
                                        </p:attrNameLst>
                                      </p:cBhvr>
                                      <p:to>
                                        <p:strVal val="visible"/>
                                      </p:to>
                                    </p:set>
                                    <p:anim calcmode="lin" valueType="num">
                                      <p:cBhvr additive="base">
                                        <p:cTn id="13" dur="1000" fill="hold"/>
                                        <p:tgtEl>
                                          <p:spTgt spid="19475"/>
                                        </p:tgtEl>
                                        <p:attrNameLst>
                                          <p:attrName>ppt_x</p:attrName>
                                        </p:attrNameLst>
                                      </p:cBhvr>
                                      <p:tavLst>
                                        <p:tav tm="0">
                                          <p:val>
                                            <p:strVal val="0-#ppt_w/2"/>
                                          </p:val>
                                        </p:tav>
                                        <p:tav tm="100000">
                                          <p:val>
                                            <p:strVal val="#ppt_x"/>
                                          </p:val>
                                        </p:tav>
                                      </p:tavLst>
                                    </p:anim>
                                    <p:anim calcmode="lin" valueType="num">
                                      <p:cBhvr additive="base">
                                        <p:cTn id="14" dur="1000" fill="hold"/>
                                        <p:tgtEl>
                                          <p:spTgt spid="1947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476"/>
                                        </p:tgtEl>
                                        <p:attrNameLst>
                                          <p:attrName>style.visibility</p:attrName>
                                        </p:attrNameLst>
                                      </p:cBhvr>
                                      <p:to>
                                        <p:strVal val="visible"/>
                                      </p:to>
                                    </p:set>
                                    <p:anim calcmode="lin" valueType="num">
                                      <p:cBhvr additive="base">
                                        <p:cTn id="19" dur="1000" fill="hold"/>
                                        <p:tgtEl>
                                          <p:spTgt spid="19476"/>
                                        </p:tgtEl>
                                        <p:attrNameLst>
                                          <p:attrName>ppt_x</p:attrName>
                                        </p:attrNameLst>
                                      </p:cBhvr>
                                      <p:tavLst>
                                        <p:tav tm="0">
                                          <p:val>
                                            <p:strVal val="0-#ppt_w/2"/>
                                          </p:val>
                                        </p:tav>
                                        <p:tav tm="100000">
                                          <p:val>
                                            <p:strVal val="#ppt_x"/>
                                          </p:val>
                                        </p:tav>
                                      </p:tavLst>
                                    </p:anim>
                                    <p:anim calcmode="lin" valueType="num">
                                      <p:cBhvr additive="base">
                                        <p:cTn id="20" dur="1000" fill="hold"/>
                                        <p:tgtEl>
                                          <p:spTgt spid="194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4" grpId="0"/>
      <p:bldP spid="19475" grpId="0"/>
      <p:bldP spid="19476"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4" name="组合 13"/>
          <p:cNvGrpSpPr/>
          <p:nvPr/>
        </p:nvGrpSpPr>
        <p:grpSpPr>
          <a:xfrm>
            <a:off x="-10160" y="520700"/>
            <a:ext cx="5228590" cy="4219504"/>
            <a:chOff x="4624984" y="447672"/>
            <a:chExt cx="7448266" cy="6196008"/>
          </a:xfrm>
        </p:grpSpPr>
        <p:grpSp>
          <p:nvGrpSpPr>
            <p:cNvPr id="12" name="组合 11"/>
            <p:cNvGrpSpPr/>
            <p:nvPr/>
          </p:nvGrpSpPr>
          <p:grpSpPr>
            <a:xfrm>
              <a:off x="4624984" y="447672"/>
              <a:ext cx="7448266" cy="5445905"/>
              <a:chOff x="3262955" y="296784"/>
              <a:chExt cx="8262522" cy="6048531"/>
            </a:xfrm>
          </p:grpSpPr>
          <p:pic>
            <p:nvPicPr>
              <p:cNvPr id="2" name="图片 1" descr="图片包含 文字, 书籍&#10;&#10;已生成极高可信度的说明"/>
              <p:cNvPicPr>
                <a:picLocks noChangeAspect="1"/>
              </p:cNvPicPr>
              <p:nvPr/>
            </p:nvPicPr>
            <p:blipFill>
              <a:blip r:embed="rId3">
                <a:extLst>
                  <a:ext uri="{28A0092B-C50C-407E-A947-70E740481C1C}">
                    <a14:useLocalDpi xmlns:a14="http://schemas.microsoft.com/office/drawing/2010/main" val="0"/>
                  </a:ext>
                </a:extLst>
              </a:blip>
              <a:srcRect l="3039" t="1530" r="2538" b="2842"/>
              <a:stretch>
                <a:fillRect/>
              </a:stretch>
            </p:blipFill>
            <p:spPr>
              <a:xfrm>
                <a:off x="5415742" y="296784"/>
                <a:ext cx="3826164" cy="6048531"/>
              </a:xfrm>
              <a:prstGeom prst="rect">
                <a:avLst/>
              </a:prstGeom>
            </p:spPr>
          </p:pic>
          <p:pic>
            <p:nvPicPr>
              <p:cNvPr id="8" name="图片 7"/>
              <p:cNvPicPr>
                <a:picLocks noChangeAspect="1"/>
              </p:cNvPicPr>
              <p:nvPr/>
            </p:nvPicPr>
            <p:blipFill>
              <a:blip r:embed="rId4"/>
              <a:stretch>
                <a:fillRect/>
              </a:stretch>
            </p:blipFill>
            <p:spPr>
              <a:xfrm>
                <a:off x="8623529" y="1779959"/>
                <a:ext cx="2901948" cy="1176630"/>
              </a:xfrm>
              <a:prstGeom prst="rect">
                <a:avLst/>
              </a:prstGeom>
            </p:spPr>
          </p:pic>
          <p:pic>
            <p:nvPicPr>
              <p:cNvPr id="9" name="图片 8"/>
              <p:cNvPicPr>
                <a:picLocks noChangeAspect="1"/>
              </p:cNvPicPr>
              <p:nvPr/>
            </p:nvPicPr>
            <p:blipFill>
              <a:blip r:embed="rId5"/>
              <a:stretch>
                <a:fillRect/>
              </a:stretch>
            </p:blipFill>
            <p:spPr>
              <a:xfrm>
                <a:off x="3262955" y="902349"/>
                <a:ext cx="3267739" cy="1176630"/>
              </a:xfrm>
              <a:prstGeom prst="rect">
                <a:avLst/>
              </a:prstGeom>
            </p:spPr>
          </p:pic>
          <p:pic>
            <p:nvPicPr>
              <p:cNvPr id="10" name="图片 9"/>
              <p:cNvPicPr>
                <a:picLocks noChangeAspect="1"/>
              </p:cNvPicPr>
              <p:nvPr/>
            </p:nvPicPr>
            <p:blipFill>
              <a:blip r:embed="rId6"/>
              <a:stretch>
                <a:fillRect/>
              </a:stretch>
            </p:blipFill>
            <p:spPr>
              <a:xfrm>
                <a:off x="3462101" y="3786863"/>
                <a:ext cx="2901948" cy="749873"/>
              </a:xfrm>
              <a:prstGeom prst="rect">
                <a:avLst/>
              </a:prstGeom>
            </p:spPr>
          </p:pic>
        </p:grpSp>
        <p:sp>
          <p:nvSpPr>
            <p:cNvPr id="13" name="文本框 12"/>
            <p:cNvSpPr txBox="1"/>
            <p:nvPr/>
          </p:nvSpPr>
          <p:spPr>
            <a:xfrm>
              <a:off x="5619167" y="6148551"/>
              <a:ext cx="5784104" cy="495129"/>
            </a:xfrm>
            <a:prstGeom prst="rect">
              <a:avLst/>
            </a:prstGeom>
            <a:noFill/>
          </p:spPr>
          <p:txBody>
            <a:bodyPr wrap="square" rtlCol="0">
              <a:spAutoFit/>
            </a:bodyPr>
            <a:lstStyle/>
            <a:p>
              <a:r>
                <a:rPr lang="zh-CN" altLang="en-US" sz="1600">
                  <a:latin typeface="方正粗楷简体" panose="02000000000000000000" charset="-122"/>
                  <a:ea typeface="方正粗楷简体" panose="02000000000000000000" charset="-122"/>
                  <a:cs typeface="方正粗楷简体" panose="02000000000000000000" charset="-122"/>
                </a:rPr>
                <a:t>伏尔泰的</a:t>
              </a:r>
              <a:r>
                <a:rPr lang="en-US" altLang="zh-CN" sz="1600">
                  <a:latin typeface="方正粗楷简体" panose="02000000000000000000" charset="-122"/>
                  <a:ea typeface="方正粗楷简体" panose="02000000000000000000" charset="-122"/>
                  <a:cs typeface="方正粗楷简体" panose="02000000000000000000" charset="-122"/>
                </a:rPr>
                <a:t>《</a:t>
              </a:r>
              <a:r>
                <a:rPr lang="zh-CN" altLang="en-US" sz="1600">
                  <a:latin typeface="方正粗楷简体" panose="02000000000000000000" charset="-122"/>
                  <a:ea typeface="方正粗楷简体" panose="02000000000000000000" charset="-122"/>
                  <a:cs typeface="方正粗楷简体" panose="02000000000000000000" charset="-122"/>
                </a:rPr>
                <a:t>牛顿哲学原理</a:t>
              </a:r>
              <a:r>
                <a:rPr lang="en-US" altLang="zh-CN" sz="1600">
                  <a:latin typeface="方正粗楷简体" panose="02000000000000000000" charset="-122"/>
                  <a:ea typeface="方正粗楷简体" panose="02000000000000000000" charset="-122"/>
                  <a:cs typeface="方正粗楷简体" panose="02000000000000000000" charset="-122"/>
                </a:rPr>
                <a:t>》1783</a:t>
              </a:r>
              <a:r>
                <a:rPr lang="zh-CN" altLang="en-US" sz="1600">
                  <a:latin typeface="方正粗楷简体" panose="02000000000000000000" charset="-122"/>
                  <a:ea typeface="方正粗楷简体" panose="02000000000000000000" charset="-122"/>
                  <a:cs typeface="方正粗楷简体" panose="02000000000000000000" charset="-122"/>
                </a:rPr>
                <a:t>版封面</a:t>
              </a:r>
            </a:p>
          </p:txBody>
        </p:sp>
      </p:grpSp>
      <p:sp>
        <p:nvSpPr>
          <p:cNvPr id="7" name="文本框 6"/>
          <p:cNvSpPr txBox="1"/>
          <p:nvPr/>
        </p:nvSpPr>
        <p:spPr>
          <a:xfrm>
            <a:off x="4817110" y="2533015"/>
            <a:ext cx="3950335" cy="2207260"/>
          </a:xfrm>
          <a:prstGeom prst="rect">
            <a:avLst/>
          </a:prstGeom>
          <a:noFill/>
          <a:ln>
            <a:solidFill>
              <a:schemeClr val="accent1"/>
            </a:solidFill>
          </a:ln>
        </p:spPr>
        <p:txBody>
          <a:bodyPr wrap="square" rtlCol="0" anchor="t">
            <a:spAutoFit/>
          </a:bodyPr>
          <a:lstStyle/>
          <a:p>
            <a:pPr>
              <a:lnSpc>
                <a:spcPct val="220000"/>
              </a:lnSpc>
            </a:pPr>
            <a:r>
              <a:rPr lang="en-US" altLang="zh-CN" sz="1600" b="1">
                <a:latin typeface="方正小标宋_GBK" panose="02000000000000000000" charset="-122"/>
                <a:ea typeface="方正小标宋_GBK" panose="02000000000000000000" charset="-122"/>
                <a:cs typeface="方正小标宋_GBK" panose="02000000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牛顿以他对天地万物的寥寥数条规律的精美绝伦的概括，彰显了人的理性的伟大，暴露了宗教非理性的荒谬。</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gn="r">
              <a:lnSpc>
                <a:spcPct val="20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伏尔泰</a:t>
            </a:r>
          </a:p>
        </p:txBody>
      </p:sp>
      <p:pic>
        <p:nvPicPr>
          <p:cNvPr id="19" name="牛顿"/>
          <p:cNvPicPr>
            <a:picLocks noChangeAspect="1"/>
          </p:cNvPicPr>
          <p:nvPr/>
        </p:nvPicPr>
        <p:blipFill>
          <a:blip r:embed="rId7"/>
          <a:stretch>
            <a:fillRect/>
          </a:stretch>
        </p:blipFill>
        <p:spPr>
          <a:xfrm>
            <a:off x="6365240" y="153670"/>
            <a:ext cx="2402205" cy="2188210"/>
          </a:xfrm>
          <a:prstGeom prst="rect">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nodeType="clickEffect">
                                  <p:stCondLst>
                                    <p:cond delay="0"/>
                                  </p:stCondLst>
                                  <p:childTnLst>
                                    <p:animEffect transition="out" filter="randombar(horizontal)">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nodeType="clickEffect">
                                  <p:stCondLst>
                                    <p:cond delay="0"/>
                                  </p:stCondLst>
                                  <p:childTnLst>
                                    <p:animEffect transition="out" filter="blinds(horizontal)">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近代科学</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381000" y="815340"/>
            <a:ext cx="4708525" cy="3853815"/>
          </a:xfrm>
          <a:prstGeom prst="rect">
            <a:avLst/>
          </a:prstGeom>
          <a:noFill/>
          <a:ln>
            <a:solidFill>
              <a:schemeClr val="accent1"/>
            </a:solidFill>
          </a:ln>
        </p:spPr>
        <p:txBody>
          <a:bodyPr wrap="square" rtlCol="0" anchor="t">
            <a:spAutoFit/>
          </a:bodyPr>
          <a:lstStyle/>
          <a:p>
            <a:pPr marL="285750" indent="-285750" algn="l">
              <a:lnSpc>
                <a:spcPct val="170000"/>
              </a:lnSpc>
              <a:spcBef>
                <a:spcPct val="0"/>
              </a:spcBef>
              <a:spcAft>
                <a:spcPct val="0"/>
              </a:spcAft>
              <a:buClr>
                <a:srgbClr val="FFC000"/>
              </a:buClr>
              <a:buFont typeface="Wingdings" panose="05000000000000000000" charset="0"/>
              <a:buChar char="l"/>
            </a:pPr>
            <a:r>
              <a:rPr lang="zh-CN" altLang="en-US" sz="1600" b="1">
                <a:solidFill>
                  <a:schemeClr val="tx1"/>
                </a:solidFill>
                <a:latin typeface="兰米粗楷简体" panose="02000503000000000000" charset="-122"/>
                <a:ea typeface="兰米粗楷简体" panose="02000503000000000000" charset="-122"/>
                <a:sym typeface="+mn-ea"/>
              </a:rPr>
              <a:t>科学革命形成了重视经验和事实的理性化思维方式，通过观察、实验、分析、归纳和综合等基本</a:t>
            </a:r>
          </a:p>
          <a:p>
            <a:pPr indent="0" algn="l">
              <a:lnSpc>
                <a:spcPct val="170000"/>
              </a:lnSpc>
              <a:spcBef>
                <a:spcPct val="0"/>
              </a:spcBef>
              <a:spcAft>
                <a:spcPct val="0"/>
              </a:spcAft>
              <a:buClr>
                <a:srgbClr val="FFC000"/>
              </a:buClr>
              <a:buFont typeface="Wingdings" panose="05000000000000000000" charset="0"/>
              <a:buNone/>
            </a:pPr>
            <a:r>
              <a:rPr lang="zh-CN" altLang="en-US" sz="1600" b="1">
                <a:solidFill>
                  <a:schemeClr val="tx1"/>
                </a:solidFill>
                <a:latin typeface="兰米粗楷简体" panose="02000503000000000000" charset="-122"/>
                <a:ea typeface="兰米粗楷简体" panose="02000503000000000000" charset="-122"/>
                <a:sym typeface="+mn-ea"/>
              </a:rPr>
              <a:t>     途径，发现自然规律的科学方法。</a:t>
            </a:r>
            <a:endParaRPr lang="zh-CN" altLang="en-US" sz="1600" b="1">
              <a:solidFill>
                <a:schemeClr val="tx1"/>
              </a:solidFill>
              <a:latin typeface="兰米粗楷简体" panose="02000503000000000000" charset="-122"/>
              <a:ea typeface="兰米粗楷简体" panose="02000503000000000000" charset="-122"/>
            </a:endParaRPr>
          </a:p>
          <a:p>
            <a:pPr marL="457200" indent="-457200" algn="l">
              <a:lnSpc>
                <a:spcPct val="170000"/>
              </a:lnSpc>
              <a:spcBef>
                <a:spcPct val="0"/>
              </a:spcBef>
              <a:spcAft>
                <a:spcPct val="0"/>
              </a:spcAft>
              <a:buClr>
                <a:srgbClr val="FFC000"/>
              </a:buClr>
              <a:buFont typeface="Wingdings" panose="05000000000000000000" charset="0"/>
              <a:buChar char="l"/>
            </a:pPr>
            <a:r>
              <a:rPr lang="zh-CN" altLang="en-US" sz="1600" b="1">
                <a:solidFill>
                  <a:schemeClr val="tx1"/>
                </a:solidFill>
                <a:latin typeface="兰米粗楷简体" panose="02000503000000000000" charset="-122"/>
                <a:ea typeface="兰米粗楷简体" panose="02000503000000000000" charset="-122"/>
                <a:sym typeface="+mn-ea"/>
              </a:rPr>
              <a:t>近代科学所形成的世界观和方法论，打击了基督教世界观所笼罩的意识形态和神学体系，促进了思想解放，推动了科学世界观（马克思主义世界观）的形成。</a:t>
            </a:r>
            <a:endParaRPr lang="zh-CN" altLang="en-US" sz="1600" b="1">
              <a:solidFill>
                <a:schemeClr val="tx1"/>
              </a:solidFill>
              <a:latin typeface="兰米粗楷简体" panose="02000503000000000000" charset="-122"/>
              <a:ea typeface="兰米粗楷简体" panose="02000503000000000000" charset="-122"/>
            </a:endParaRPr>
          </a:p>
          <a:p>
            <a:pPr marL="285750" indent="-285750" algn="l">
              <a:lnSpc>
                <a:spcPct val="170000"/>
              </a:lnSpc>
              <a:spcBef>
                <a:spcPct val="0"/>
              </a:spcBef>
              <a:spcAft>
                <a:spcPct val="0"/>
              </a:spcAft>
              <a:buClr>
                <a:srgbClr val="FFC000"/>
              </a:buClr>
              <a:buFont typeface="Wingdings" panose="05000000000000000000" charset="0"/>
              <a:buChar char="l"/>
            </a:pPr>
            <a:r>
              <a:rPr lang="zh-CN" altLang="en-US" sz="1600" b="1">
                <a:solidFill>
                  <a:schemeClr val="tx1"/>
                </a:solidFill>
                <a:latin typeface="兰米粗楷简体" panose="02000503000000000000" charset="-122"/>
                <a:ea typeface="兰米粗楷简体" panose="02000503000000000000" charset="-122"/>
                <a:sym typeface="+mn-ea"/>
              </a:rPr>
              <a:t>近代科学的兴起，削弱了封建专制统治的精神支柱，促进了思想解放和社会进步</a:t>
            </a:r>
          </a:p>
        </p:txBody>
      </p:sp>
      <p:pic>
        <p:nvPicPr>
          <p:cNvPr id="18435" name="Picture 2" descr="牛顿：自然哲学之数学原理"/>
          <p:cNvPicPr>
            <a:picLocks noChangeAspect="1"/>
          </p:cNvPicPr>
          <p:nvPr/>
        </p:nvPicPr>
        <p:blipFill>
          <a:blip r:embed="rId3"/>
          <a:stretch>
            <a:fillRect/>
          </a:stretch>
        </p:blipFill>
        <p:spPr>
          <a:xfrm>
            <a:off x="5325745" y="815340"/>
            <a:ext cx="3363595" cy="3952875"/>
          </a:xfrm>
          <a:prstGeom prst="rect">
            <a:avLst/>
          </a:prstGeom>
          <a:noFill/>
          <a:ln w="9525">
            <a:noFill/>
          </a:ln>
        </p:spPr>
      </p:pic>
      <p:sp>
        <p:nvSpPr>
          <p:cNvPr id="8" name="矩形 7"/>
          <p:cNvSpPr/>
          <p:nvPr/>
        </p:nvSpPr>
        <p:spPr>
          <a:xfrm>
            <a:off x="3620770" y="200025"/>
            <a:ext cx="225234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科学革命的意义</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7" name="文本框 6"/>
          <p:cNvSpPr txBox="1"/>
          <p:nvPr/>
        </p:nvSpPr>
        <p:spPr>
          <a:xfrm>
            <a:off x="217805" y="2110105"/>
            <a:ext cx="8723630" cy="2773045"/>
          </a:xfrm>
          <a:prstGeom prst="rect">
            <a:avLst/>
          </a:prstGeom>
          <a:noFill/>
          <a:ln>
            <a:solidFill>
              <a:schemeClr val="accent1"/>
            </a:solidFill>
          </a:ln>
        </p:spPr>
        <p:txBody>
          <a:bodyPr wrap="square" rtlCol="0" anchor="t">
            <a:spAutoFit/>
          </a:bodyPr>
          <a:lstStyle/>
          <a:p>
            <a:pPr>
              <a:lnSpc>
                <a:spcPct val="130000"/>
              </a:lnSpc>
            </a:pPr>
            <a:r>
              <a:rPr lang="en-US" sz="1600" b="1">
                <a:solidFill>
                  <a:srgbClr val="FF0000"/>
                </a:solidFill>
                <a:effectLst>
                  <a:outerShdw blurRad="38100" dist="38100" dir="2700000">
                    <a:srgbClr val="FFFFFF"/>
                  </a:outerShdw>
                </a:effectLst>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几位法国国王曾说：</a:t>
            </a:r>
            <a:endParaRPr lang="en-US" altLang="zh-CN" sz="1600" b="1">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路易十四：“朕即国家”。</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路易十五：“我只是从上帝那里接受王冠，制定法律的权力属于我一人，不依附于他人，也不能让别人分享。”</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路易十六：“因为我想这样做，这就合法。”</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nSpc>
                <a:spcPct val="11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英王詹姆士一世宣称：“上帝直接赋予了世袭君主以神圣不可侵犯的最高权力，人民的全部义务就是无抵抗的服从。”    </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gn="r">
              <a:lnSpc>
                <a:spcPct val="13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吴恩裕：</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西方政治思想史论集</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endPar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endParaRPr>
          </a:p>
          <a:p>
            <a:pPr>
              <a:lnSpc>
                <a:spcPct val="90000"/>
              </a:lnSpc>
            </a:pPr>
            <a:endPar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endParaRPr>
          </a:p>
        </p:txBody>
      </p:sp>
      <p:sp>
        <p:nvSpPr>
          <p:cNvPr id="8" name="文本框 7"/>
          <p:cNvSpPr txBox="1"/>
          <p:nvPr/>
        </p:nvSpPr>
        <p:spPr>
          <a:xfrm>
            <a:off x="217805" y="781685"/>
            <a:ext cx="8723630" cy="1370965"/>
          </a:xfrm>
          <a:prstGeom prst="rect">
            <a:avLst/>
          </a:prstGeom>
          <a:noFill/>
          <a:ln>
            <a:solidFill>
              <a:schemeClr val="accent1"/>
            </a:solidFill>
          </a:ln>
        </p:spPr>
        <p:txBody>
          <a:bodyPr wrap="square" rtlCol="0" anchor="t">
            <a:spAutoFit/>
          </a:bodyPr>
          <a:lstStyle/>
          <a:p>
            <a:pPr>
              <a:lnSpc>
                <a:spcPct val="130000"/>
              </a:lnSpc>
            </a:pPr>
            <a:r>
              <a:rPr lang="zh-CN" altLang="en-US" sz="1600" b="1">
                <a:solidFill>
                  <a:srgbClr val="FF0000"/>
                </a:solidFill>
                <a:effectLst>
                  <a:outerShdw blurRad="38100" dist="38100" dir="2700000">
                    <a:srgbClr val="FFFFFF"/>
                  </a:outerShdw>
                </a:effectLst>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宗教改革”后，旧教和新教的斗争厮杀甚至战争，在各个国家都有，特别在法国尤其严重。十七八世纪的欧洲，神学还占据着相当的地位。</a:t>
            </a:r>
            <a:endParaRPr lang="zh-CN" altLang="en-US" sz="1600" b="1">
              <a:latin typeface="兰米粗楷简体" panose="02000503000000000000" charset="-122"/>
              <a:ea typeface="兰米粗楷简体" panose="02000503000000000000" charset="-122"/>
              <a:cs typeface="兰米粗楷简体" panose="02000503000000000000" charset="-122"/>
            </a:endParaRPr>
          </a:p>
          <a:p>
            <a:pPr algn="r">
              <a:lnSpc>
                <a:spcPct val="130000"/>
              </a:lnSpc>
            </a:pP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陈乐民：</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欧洲文明十五讲</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p>
          <a:p>
            <a:pPr algn="r">
              <a:lnSpc>
                <a:spcPct val="130000"/>
              </a:lnSpc>
            </a:pP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rPr>
              <a:t> </a:t>
            </a:r>
            <a:endPar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endParaRPr>
          </a:p>
        </p:txBody>
      </p:sp>
      <p:sp>
        <p:nvSpPr>
          <p:cNvPr id="13" name="文本框 12"/>
          <p:cNvSpPr txBox="1"/>
          <p:nvPr/>
        </p:nvSpPr>
        <p:spPr>
          <a:xfrm>
            <a:off x="217805" y="1811020"/>
            <a:ext cx="2092325" cy="29908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kumimoji="1" lang="zh-CN" altLang="en-US" b="1" smtClean="0">
                <a:solidFill>
                  <a:schemeClr val="tx1"/>
                </a:solidFill>
                <a:latin typeface="方正小标宋简体" panose="02000000000000000000" charset="-122"/>
                <a:ea typeface="方正小标宋简体" panose="02000000000000000000" charset="-122"/>
                <a:sym typeface="+mn-ea"/>
              </a:rPr>
              <a:t>思想：教会特权依然强大</a:t>
            </a:r>
          </a:p>
        </p:txBody>
      </p:sp>
      <p:sp>
        <p:nvSpPr>
          <p:cNvPr id="15" name="文本框 14"/>
          <p:cNvSpPr txBox="1"/>
          <p:nvPr/>
        </p:nvSpPr>
        <p:spPr>
          <a:xfrm>
            <a:off x="217805" y="4578350"/>
            <a:ext cx="3629660" cy="29908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lang="zh-CN" altLang="en-US" b="1" noProof="0">
                <a:ln>
                  <a:noFill/>
                </a:ln>
                <a:solidFill>
                  <a:schemeClr val="tx1"/>
                </a:solidFill>
                <a:effectLst/>
                <a:uLnTx/>
                <a:uFillTx/>
                <a:latin typeface="方正小标宋_GBK" panose="02000000000000000000" charset="-122"/>
                <a:ea typeface="方正小标宋_GBK" panose="02000000000000000000" charset="-122"/>
                <a:sym typeface="Arial" panose="020b0604020202020204" pitchFamily="34" charset="0"/>
              </a:rPr>
              <a:t>政治：封建专制制度严重阻碍资本主义发展 </a:t>
            </a:r>
            <a:endParaRPr kumimoji="1" lang="zh-CN" altLang="en-US" b="1" noProof="0" smtClean="0">
              <a:ln>
                <a:noFill/>
              </a:ln>
              <a:solidFill>
                <a:schemeClr val="tx1"/>
              </a:solidFill>
              <a:effectLst/>
              <a:uLnTx/>
              <a:uFillTx/>
              <a:latin typeface="方正小标宋_GBK" panose="02000000000000000000" charset="-122"/>
              <a:ea typeface="方正小标宋_GBK" panose="02000000000000000000" charset="-122"/>
              <a:sym typeface="Arial" panose="020b0604020202020204" pitchFamily="34" charset="0"/>
            </a:endParaRPr>
          </a:p>
        </p:txBody>
      </p:sp>
      <p:sp>
        <p:nvSpPr>
          <p:cNvPr id="2" name="矩形 1"/>
          <p:cNvSpPr/>
          <p:nvPr/>
        </p:nvSpPr>
        <p:spPr>
          <a:xfrm>
            <a:off x="3620770" y="200025"/>
            <a:ext cx="225234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启蒙思想的背景</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trips(downLeft)">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strips(downLeft)">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9" name="文本框 8"/>
          <p:cNvSpPr txBox="1"/>
          <p:nvPr/>
        </p:nvSpPr>
        <p:spPr>
          <a:xfrm>
            <a:off x="217805" y="627380"/>
            <a:ext cx="8723630" cy="2061210"/>
          </a:xfrm>
          <a:prstGeom prst="rect">
            <a:avLst/>
          </a:prstGeom>
          <a:noFill/>
          <a:ln>
            <a:solidFill>
              <a:schemeClr val="accent1"/>
            </a:solidFill>
          </a:ln>
        </p:spPr>
        <p:txBody>
          <a:bodyPr wrap="square" rtlCol="0" anchor="t">
            <a:spAutoFit/>
          </a:bodyPr>
          <a:lstStyle/>
          <a:p>
            <a:pPr>
              <a:lnSpc>
                <a:spcPct val="150000"/>
              </a:lnSpc>
              <a:spcBef>
                <a:spcPct val="50000"/>
              </a:spcBef>
              <a:buClr>
                <a:schemeClr val="bg1"/>
              </a:buClr>
            </a:pP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可以说，</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启蒙运动</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是文艺复兴、宗教革命的逻辑延伸，或说是它们不可缺少、也不可避免的</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续篇</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文艺复兴</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好像是一个酣睡的人慢慢苏醒；</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宗教革命</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进一步表现在</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上帝</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问题进一步突破；在引起笛卡尔以来真个世纪的沉思后，西欧进入了自觉地运用理智的阶段。所以</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启蒙运动</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是文艺复兴以来思想的不断深化、不断让理性脱离神学羁绊、积累的必然结果。        </a:t>
            </a:r>
          </a:p>
          <a:p>
            <a:pPr algn="r">
              <a:lnSpc>
                <a:spcPct val="150000"/>
              </a:lnSpc>
              <a:spcBef>
                <a:spcPct val="50000"/>
              </a:spcBef>
              <a:buClr>
                <a:schemeClr val="bg1"/>
              </a:buClr>
            </a:pP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吴于廑等主编</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世界史</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近代编</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p>
        </p:txBody>
      </p:sp>
      <p:sp>
        <p:nvSpPr>
          <p:cNvPr id="10" name="文本框 9"/>
          <p:cNvSpPr txBox="1"/>
          <p:nvPr/>
        </p:nvSpPr>
        <p:spPr>
          <a:xfrm>
            <a:off x="217805" y="2787015"/>
            <a:ext cx="8723630" cy="2280285"/>
          </a:xfrm>
          <a:prstGeom prst="rect">
            <a:avLst/>
          </a:prstGeom>
          <a:noFill/>
          <a:ln>
            <a:solidFill>
              <a:schemeClr val="accent1"/>
            </a:solidFill>
          </a:ln>
        </p:spPr>
        <p:txBody>
          <a:bodyPr wrap="square" rtlCol="0" anchor="t">
            <a:spAutoFit/>
          </a:bodyPr>
          <a:lstStyle/>
          <a:p>
            <a:pPr>
              <a:lnSpc>
                <a:spcPct val="140000"/>
              </a:lnSpc>
              <a:spcBef>
                <a:spcPct val="50000"/>
              </a:spcBef>
              <a:buClr>
                <a:schemeClr val="bg1"/>
              </a:buClr>
            </a:pP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牛顿在</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1687</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年发表了一部名著</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自然哲学的数学原理</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他发现了一个基本的、宇宙的法则，这个法则既支配宇宙，也支配了最小的物质。这样一来，自然界俨然成为一架按照自然法则运行的庞大的机器装置，这一架机械装置可以靠观察、实验、测量及计算被人们认识。由此类推，</a:t>
            </a:r>
            <a:r>
              <a:rPr lang="zh-CN" altLang="en-US" sz="1600" b="1">
                <a:uFill>
                  <a:solidFill>
                    <a:srgbClr val="22C50C"/>
                  </a:solidFill>
                </a:uFill>
                <a:latin typeface="兰米粗楷简体" panose="02000503000000000000" charset="-122"/>
                <a:ea typeface="兰米粗楷简体" panose="02000503000000000000" charset="-122"/>
                <a:cs typeface="兰米粗楷简体" panose="02000503000000000000" charset="-122"/>
                <a:sym typeface="+mn-ea"/>
              </a:rPr>
              <a:t>支配人类社会的法则依靠人的理性也可以为人们所发现。在牛顿的启发下，启蒙思想家们力图发现支配人事及社会的永恒的法则。</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吴于廑等主编</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世界史</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近代编</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p>
          <a:p>
            <a:pPr>
              <a:lnSpc>
                <a:spcPct val="140000"/>
              </a:lnSpc>
              <a:spcBef>
                <a:spcPct val="50000"/>
              </a:spcBef>
              <a:buClr>
                <a:schemeClr val="bg1"/>
              </a:buClr>
            </a:pPr>
            <a:endParaRPr lang="zh-CN" altLang="en-US" sz="1600" b="1">
              <a:solidFill>
                <a:srgbClr val="00B050"/>
              </a:solidFill>
              <a:latin typeface="兰米粗楷简体" panose="02000503000000000000" charset="-122"/>
              <a:ea typeface="兰米粗楷简体" panose="02000503000000000000" charset="-122"/>
              <a:cs typeface="兰米粗楷简体" panose="02000503000000000000" charset="-122"/>
              <a:sym typeface="+mn-ea"/>
            </a:endParaRPr>
          </a:p>
        </p:txBody>
      </p:sp>
      <p:sp>
        <p:nvSpPr>
          <p:cNvPr id="13" name="文本框 12"/>
          <p:cNvSpPr txBox="1"/>
          <p:nvPr/>
        </p:nvSpPr>
        <p:spPr>
          <a:xfrm>
            <a:off x="217805" y="2387600"/>
            <a:ext cx="3712845" cy="29908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buClr>
                <a:srgbClr val="C00000"/>
              </a:buClr>
              <a:buNone/>
            </a:pPr>
            <a:r>
              <a:rPr lang="zh-CN" altLang="en-US" b="1" noProof="0">
                <a:ln>
                  <a:noFill/>
                </a:ln>
                <a:solidFill>
                  <a:schemeClr val="tx1"/>
                </a:solidFill>
                <a:effectLst/>
                <a:uLnTx/>
                <a:uFillTx/>
                <a:latin typeface="方正小标宋_GBK" panose="02000000000000000000" charset="-122"/>
                <a:ea typeface="方正小标宋_GBK" panose="02000000000000000000" charset="-122"/>
                <a:sym typeface="Arial" panose="020b0604020202020204" pitchFamily="34" charset="0"/>
              </a:rPr>
              <a:t>思想：文艺复兴、宗教改革解放了人们的思想 </a:t>
            </a:r>
            <a:endParaRPr kumimoji="1" lang="zh-CN" altLang="en-US" b="1" noProof="0" smtClean="0">
              <a:ln>
                <a:noFill/>
              </a:ln>
              <a:solidFill>
                <a:schemeClr val="tx1"/>
              </a:solidFill>
              <a:effectLst/>
              <a:uLnTx/>
              <a:uFillTx/>
              <a:latin typeface="方正小标宋_GBK" panose="02000000000000000000" charset="-122"/>
              <a:ea typeface="方正小标宋_GBK" panose="02000000000000000000" charset="-122"/>
              <a:sym typeface="Arial" panose="020b0604020202020204" pitchFamily="34" charset="0"/>
            </a:endParaRPr>
          </a:p>
        </p:txBody>
      </p:sp>
      <p:sp>
        <p:nvSpPr>
          <p:cNvPr id="2" name="文本框 1"/>
          <p:cNvSpPr txBox="1"/>
          <p:nvPr/>
        </p:nvSpPr>
        <p:spPr>
          <a:xfrm>
            <a:off x="217805" y="4768215"/>
            <a:ext cx="3377565" cy="29908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lang="zh-CN" altLang="en-US" b="1" noProof="0">
                <a:ln>
                  <a:noFill/>
                </a:ln>
                <a:solidFill>
                  <a:schemeClr val="tx1"/>
                </a:solidFill>
                <a:effectLst/>
                <a:uLnTx/>
                <a:uFillTx/>
                <a:latin typeface="方正小标宋_GBK" panose="02000000000000000000" charset="-122"/>
                <a:ea typeface="方正小标宋_GBK" panose="02000000000000000000" charset="-122"/>
                <a:sym typeface="Arial" panose="020b0604020202020204" pitchFamily="34" charset="0"/>
              </a:rPr>
              <a:t>科技：自然科学发展，提供了锐利的武器 </a:t>
            </a:r>
            <a:endParaRPr kumimoji="1" lang="zh-CN" altLang="en-US" b="1" noProof="0" smtClean="0">
              <a:ln>
                <a:noFill/>
              </a:ln>
              <a:solidFill>
                <a:schemeClr val="tx1"/>
              </a:solidFill>
              <a:effectLst/>
              <a:uLnTx/>
              <a:uFillTx/>
              <a:latin typeface="方正小标宋_GBK" panose="02000000000000000000" charset="-122"/>
              <a:ea typeface="方正小标宋_GBK" panose="02000000000000000000" charset="-122"/>
              <a:sym typeface="Arial" panose="020b0604020202020204" pitchFamily="34" charset="0"/>
            </a:endParaRPr>
          </a:p>
        </p:txBody>
      </p:sp>
      <p:sp>
        <p:nvSpPr>
          <p:cNvPr id="11" name="文本框 10"/>
          <p:cNvSpPr txBox="1"/>
          <p:nvPr/>
        </p:nvSpPr>
        <p:spPr>
          <a:xfrm>
            <a:off x="5826125" y="4768215"/>
            <a:ext cx="3115310" cy="299085"/>
          </a:xfrm>
          <a:prstGeom prst="rect">
            <a:avLst/>
          </a:prstGeom>
          <a:solidFill>
            <a:srgbClr val="2929F9">
              <a:alpha val="71000"/>
            </a:srgb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lang="zh-CN" altLang="en-US" b="1" noProof="0">
                <a:ln>
                  <a:noFill/>
                </a:ln>
                <a:solidFill>
                  <a:srgbClr val="FFFF00"/>
                </a:solidFill>
                <a:effectLst/>
                <a:uLnTx/>
                <a:uFillTx/>
                <a:latin typeface="方正小标宋简体" panose="02000000000000000000" charset="-122"/>
                <a:ea typeface="方正小标宋简体" panose="02000000000000000000" charset="-122"/>
                <a:cs typeface="方正小标宋简体" panose="02000000000000000000" charset="-122"/>
                <a:sym typeface="Arial" panose="020b0604020202020204" pitchFamily="34" charset="0"/>
              </a:rPr>
              <a:t>经济：资本主义经济进一步发展</a:t>
            </a:r>
            <a:r>
              <a:rPr lang="en-US" altLang="zh-CN" b="1" noProof="0">
                <a:ln>
                  <a:noFill/>
                </a:ln>
                <a:solidFill>
                  <a:srgbClr val="FFFF00"/>
                </a:solidFill>
                <a:effectLst/>
                <a:uLnTx/>
                <a:uFillTx/>
                <a:latin typeface="方正小标宋简体" panose="02000000000000000000" charset="-122"/>
                <a:ea typeface="方正小标宋简体" panose="02000000000000000000" charset="-122"/>
                <a:cs typeface="方正小标宋简体" panose="02000000000000000000" charset="-122"/>
                <a:sym typeface="Arial" panose="020b0604020202020204" pitchFamily="34" charset="0"/>
              </a:rPr>
              <a:t>(</a:t>
            </a:r>
            <a:r>
              <a:rPr lang="zh-CN" altLang="en-US" b="1" noProof="0">
                <a:ln>
                  <a:noFill/>
                </a:ln>
                <a:solidFill>
                  <a:srgbClr val="FFFF00"/>
                </a:solidFill>
                <a:effectLst/>
                <a:uLnTx/>
                <a:uFillTx/>
                <a:latin typeface="方正小标宋简体" panose="02000000000000000000" charset="-122"/>
                <a:ea typeface="方正小标宋简体" panose="02000000000000000000" charset="-122"/>
                <a:cs typeface="方正小标宋简体" panose="02000000000000000000" charset="-122"/>
                <a:sym typeface="Arial" panose="020b0604020202020204" pitchFamily="34" charset="0"/>
              </a:rPr>
              <a:t>根本</a:t>
            </a:r>
            <a:r>
              <a:rPr lang="en-US" altLang="zh-CN" b="1" noProof="0">
                <a:ln>
                  <a:noFill/>
                </a:ln>
                <a:solidFill>
                  <a:srgbClr val="FFFF00"/>
                </a:solidFill>
                <a:effectLst/>
                <a:uLnTx/>
                <a:uFillTx/>
                <a:latin typeface="方正小标宋简体" panose="02000000000000000000" charset="-122"/>
                <a:ea typeface="方正小标宋简体" panose="02000000000000000000" charset="-122"/>
                <a:cs typeface="方正小标宋简体" panose="02000000000000000000" charset="-122"/>
                <a:sym typeface="Arial" panose="020b0604020202020204" pitchFamily="34" charset="0"/>
              </a:rPr>
              <a:t>)</a:t>
            </a:r>
            <a:endParaRPr kumimoji="1" lang="en-US" altLang="zh-CN" b="1" noProof="0" smtClean="0">
              <a:ln>
                <a:noFill/>
              </a:ln>
              <a:solidFill>
                <a:srgbClr val="FFFF00"/>
              </a:solidFill>
              <a:effectLst/>
              <a:uLnTx/>
              <a:uFillTx/>
              <a:latin typeface="方正小标宋简体"/>
              <a:ea typeface="方正小标宋简体"/>
              <a:cs typeface="方正小标宋简体"/>
              <a:sym typeface="Arial" panose="020b0604020202020204" pitchFamily="34" charset="0"/>
            </a:endParaRPr>
          </a:p>
        </p:txBody>
      </p:sp>
      <p:sp>
        <p:nvSpPr>
          <p:cNvPr id="8" name="矩形 7"/>
          <p:cNvSpPr/>
          <p:nvPr/>
        </p:nvSpPr>
        <p:spPr>
          <a:xfrm>
            <a:off x="3620770" y="200025"/>
            <a:ext cx="225234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启蒙思想的背景</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7" name="文本框 6"/>
          <p:cNvSpPr txBox="1"/>
          <p:nvPr/>
        </p:nvSpPr>
        <p:spPr>
          <a:xfrm>
            <a:off x="426085" y="2569845"/>
            <a:ext cx="7369810" cy="1529715"/>
          </a:xfrm>
          <a:prstGeom prst="rect">
            <a:avLst/>
          </a:prstGeom>
          <a:noFill/>
        </p:spPr>
        <p:txBody>
          <a:bodyPr wrap="square" rtlCol="0" anchor="t">
            <a:spAutoFit/>
          </a:bodyPr>
          <a:lstStyle/>
          <a:p>
            <a:pPr>
              <a:lnSpc>
                <a:spcPct val="130000"/>
              </a:lnSpc>
            </a:pPr>
            <a:r>
              <a:rPr lang="zh-CN" altLang="en-US" sz="1800" b="1">
                <a:latin typeface="兰米粗楷简体" panose="02000503000000000000" charset="-122"/>
                <a:ea typeface="兰米粗楷简体" panose="02000503000000000000" charset="-122"/>
                <a:cs typeface="兰米粗楷简体" panose="02000503000000000000" charset="-122"/>
                <a:sym typeface="+mn-ea"/>
              </a:rPr>
              <a:t>1. 搭建舞台——新航路开辟、资本主义经济发展</a:t>
            </a:r>
            <a:endParaRPr lang="zh-CN" altLang="en-US" sz="1800" b="1">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1800" b="1">
                <a:latin typeface="兰米粗楷简体" panose="02000503000000000000" charset="-122"/>
                <a:ea typeface="兰米粗楷简体" panose="02000503000000000000" charset="-122"/>
                <a:cs typeface="兰米粗楷简体" panose="02000503000000000000" charset="-122"/>
                <a:sym typeface="+mn-ea"/>
              </a:rPr>
              <a:t>2. 解开枷锁——文艺复兴和宗教改革运动</a:t>
            </a:r>
            <a:endParaRPr lang="zh-CN" altLang="en-US" sz="1800" b="1">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1800" b="1">
                <a:latin typeface="兰米粗楷简体" panose="02000503000000000000" charset="-122"/>
                <a:ea typeface="兰米粗楷简体" panose="02000503000000000000" charset="-122"/>
                <a:cs typeface="兰米粗楷简体" panose="02000503000000000000" charset="-122"/>
                <a:sym typeface="+mn-ea"/>
              </a:rPr>
              <a:t>3</a:t>
            </a:r>
            <a:r>
              <a:rPr lang="en-US" altLang="zh-CN" sz="18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800" b="1">
                <a:latin typeface="兰米粗楷简体" panose="02000503000000000000" charset="-122"/>
                <a:ea typeface="兰米粗楷简体" panose="02000503000000000000" charset="-122"/>
                <a:cs typeface="兰米粗楷简体" panose="02000503000000000000" charset="-122"/>
                <a:sym typeface="+mn-ea"/>
              </a:rPr>
              <a:t>突破阻力——民族国家政治中央集权化</a:t>
            </a:r>
            <a:endParaRPr lang="zh-CN" altLang="en-US" sz="1800" b="1">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1800" b="1">
                <a:latin typeface="兰米粗楷简体" panose="02000503000000000000" charset="-122"/>
                <a:ea typeface="兰米粗楷简体" panose="02000503000000000000" charset="-122"/>
                <a:cs typeface="兰米粗楷简体" panose="02000503000000000000" charset="-122"/>
                <a:sym typeface="+mn-ea"/>
              </a:rPr>
              <a:t>4. 提供方法——自然科学革命</a:t>
            </a:r>
          </a:p>
        </p:txBody>
      </p:sp>
      <p:sp>
        <p:nvSpPr>
          <p:cNvPr id="8" name="矩形 7"/>
          <p:cNvSpPr/>
          <p:nvPr/>
        </p:nvSpPr>
        <p:spPr>
          <a:xfrm>
            <a:off x="3620770" y="200025"/>
            <a:ext cx="225234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启蒙思想的背景</a:t>
            </a:r>
          </a:p>
        </p:txBody>
      </p:sp>
      <p:sp>
        <p:nvSpPr>
          <p:cNvPr id="100" name="文本框 99"/>
          <p:cNvSpPr txBox="1"/>
          <p:nvPr/>
        </p:nvSpPr>
        <p:spPr>
          <a:xfrm>
            <a:off x="419100" y="716280"/>
            <a:ext cx="8054340" cy="1337945"/>
          </a:xfrm>
          <a:prstGeom prst="rect">
            <a:avLst/>
          </a:prstGeom>
          <a:noFill/>
          <a:ln w="9525">
            <a:noFill/>
          </a:ln>
        </p:spPr>
        <p:txBody>
          <a:bodyPr wrap="square">
            <a:spAutoFit/>
          </a:bodyPr>
          <a:lstStyle/>
          <a:p>
            <a:pPr indent="0">
              <a:lnSpc>
                <a:spcPct val="150000"/>
              </a:lnSpc>
            </a:pPr>
            <a:r>
              <a:rPr lang="zh-CN" sz="1800" b="1">
                <a:latin typeface="兰米粗楷简体" panose="02000503000000000000" charset="-122"/>
                <a:ea typeface="兰米粗楷简体" panose="02000503000000000000" charset="-122"/>
              </a:rPr>
              <a:t>背景：随着文艺复兴、宗教改革和近代科学的发展，人们的思想得到进一步解放，新兴资产阶级要求摆脱封建专制和教会的思想束缚，启蒙运动应运而生。
</a:t>
            </a:r>
            <a:endParaRPr lang="zh-CN" altLang="en-US" sz="1800" b="1">
              <a:latin typeface="兰米粗楷简体" panose="02000503000000000000" charset="-122"/>
              <a:ea typeface="兰米粗楷简体" panose="02000503000000000000"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strips(downLeft)">
                                      <p:cBhvr>
                                        <p:cTn id="7" dur="500"/>
                                        <p:tgtEl>
                                          <p:spTgt spid="1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0"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207010" y="421640"/>
            <a:ext cx="8731250" cy="4030980"/>
          </a:xfrm>
          <a:prstGeom prst="rect">
            <a:avLst/>
          </a:prstGeom>
          <a:noFill/>
        </p:spPr>
        <p:txBody>
          <a:bodyPr wrap="square" rtlCol="0" anchor="t">
            <a:spAutoFit/>
          </a:bodyPr>
          <a:lstStyle/>
          <a:p>
            <a:pPr fontAlgn="auto">
              <a:lnSpc>
                <a:spcPct val="200000"/>
              </a:lnSpc>
            </a:pPr>
            <a:r>
              <a:rPr lang="zh-CN" sz="1600" b="1" kern="0" noProof="0" smtClean="0">
                <a:ln>
                  <a:noFill/>
                </a:ln>
                <a:solidFill>
                  <a:srgbClr val="FF0000"/>
                </a:solidFill>
                <a:effectLst/>
                <a:uLnTx/>
                <a:uFillTx/>
                <a:latin typeface="兰米粗楷简体" panose="02000503000000000000" charset="-122"/>
                <a:ea typeface="兰米粗楷简体" panose="02000503000000000000" charset="-122"/>
                <a:cs typeface="兰米粗楷简体" panose="02000503000000000000" charset="-122"/>
                <a:sym typeface="+mn-ea"/>
              </a:rPr>
              <a:t>        </a:t>
            </a:r>
            <a:r>
              <a:rPr 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发生在</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18</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世纪的欧洲，最初是英国，而后是法国等国，法国是启蒙运动的高潮，启蒙就是启迪蒙昧，反对愚昧主义，提倡普及文化教育的运动。从其精神实质上看，它是宣扬资产阶级政治思想体系的运动，是文艺复兴时期资产阶级反封建、反禁欲、反教会斗争的继续和发展，直接为法国大革命奠定了思想基础。启蒙思想家们从理论上证明封建制度的不合理性，从而提出一套整哲学理论、政治纲领和社会改革方案，要求建立一个以</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理性</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为基础的社会。他们用政治自由对抗专制暴政，用信仰自由对抗宗教压迫，用自然神论和无神论来摧毁天主教权威和宗教偶像，用</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天赋人权</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的口号来反对</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君权神授</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的观点，用</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人人在法律面前平等</a:t>
            </a:r>
            <a:r>
              <a:rPr lang="en-US" altLang="zh-CN"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的口号反对贵族的特权等级。这就是启蒙思潮。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彼得·盖伊《启蒙时代》</a:t>
            </a:r>
          </a:p>
        </p:txBody>
      </p:sp>
      <p:sp>
        <p:nvSpPr>
          <p:cNvPr id="8" name="矩形 7"/>
          <p:cNvSpPr/>
          <p:nvPr/>
        </p:nvSpPr>
        <p:spPr>
          <a:xfrm>
            <a:off x="3620770" y="200025"/>
            <a:ext cx="200850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启蒙思想的内容</a:t>
            </a:r>
          </a:p>
        </p:txBody>
      </p:sp>
      <p:sp>
        <p:nvSpPr>
          <p:cNvPr id="14" name="文本框 13"/>
          <p:cNvSpPr txBox="1"/>
          <p:nvPr/>
        </p:nvSpPr>
        <p:spPr>
          <a:xfrm>
            <a:off x="2466975" y="4563110"/>
            <a:ext cx="3924300" cy="337185"/>
          </a:xfrm>
          <a:prstGeom prst="rect">
            <a:avLst/>
          </a:prstGeom>
          <a:noFill/>
          <a:ln>
            <a:noFill/>
          </a:ln>
          <a:effectLst>
            <a:outerShdw blurRad="50800" dir="2700000" algn="tl"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lgn="dist"/>
            <a:r>
              <a:rPr lang="zh-CN" sz="1600" b="1">
                <a:solidFill>
                  <a:srgbClr val="2929F9"/>
                </a:solidFill>
                <a:latin typeface="方正小标宋_GBK" panose="02000000000000000000" charset="-122"/>
                <a:ea typeface="方正小标宋_GBK" panose="02000000000000000000" charset="-122"/>
                <a:sym typeface="+mn-ea"/>
              </a:rPr>
              <a:t>实质：资产阶级的思想解放运动 </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Left)">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1"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strips(downLef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pic>
        <p:nvPicPr>
          <p:cNvPr id="9220" name="图片 4" descr="微信图片编辑_20181004215504"/>
          <p:cNvPicPr>
            <a:picLocks noChangeAspect="1"/>
          </p:cNvPicPr>
          <p:nvPr/>
        </p:nvPicPr>
        <p:blipFill>
          <a:blip r:embed="rId3"/>
          <a:stretch>
            <a:fillRect/>
          </a:stretch>
        </p:blipFill>
        <p:spPr>
          <a:xfrm>
            <a:off x="635" y="0"/>
            <a:ext cx="9143365" cy="5142865"/>
          </a:xfrm>
          <a:prstGeom prst="rect">
            <a:avLst/>
          </a:prstGeom>
          <a:noFill/>
          <a:ln w="9525">
            <a:noFill/>
          </a:ln>
        </p:spPr>
      </p:pic>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8" name="文本框 7"/>
          <p:cNvSpPr txBox="1"/>
          <p:nvPr/>
        </p:nvSpPr>
        <p:spPr>
          <a:xfrm>
            <a:off x="223520" y="518160"/>
            <a:ext cx="8696960" cy="2644140"/>
          </a:xfrm>
          <a:prstGeom prst="rect">
            <a:avLst/>
          </a:prstGeom>
          <a:noFill/>
        </p:spPr>
        <p:txBody>
          <a:bodyPr wrap="square" rtlCol="0" anchor="t">
            <a:spAutoFit/>
          </a:bodyPr>
          <a:lstStyle/>
          <a:p>
            <a:pPr marL="0" lvl="0" indent="0" algn="l">
              <a:lnSpc>
                <a:spcPct val="140000"/>
              </a:lnSpc>
              <a:spcBef>
                <a:spcPct val="0"/>
              </a:spcBef>
              <a:buNone/>
            </a:pPr>
            <a:r>
              <a:rPr lang="zh-CN" altLang="en-US"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如何理解理性？</a:t>
            </a:r>
          </a:p>
          <a:p>
            <a:pPr marL="0" lvl="0" indent="0" algn="l">
              <a:lnSpc>
                <a:spcPct val="140000"/>
              </a:lnSpc>
              <a:spcBef>
                <a:spcPct val="0"/>
              </a:spcBef>
              <a:buNone/>
            </a:pPr>
            <a:r>
              <a:rPr lang="zh-CN" altLang="en-US"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 </a:t>
            </a:r>
            <a:r>
              <a:rPr lang="zh-CN" altLang="en-US" sz="15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指人运用理智去认识、判断和理解事物的能力，反对用权威来判断一切事务，敬畏真理、尊重科学。</a:t>
            </a:r>
            <a:endParaRPr lang="zh-CN" altLang="en-US" sz="15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0" lvl="0" indent="0" algn="l">
              <a:lnSpc>
                <a:spcPct val="140000"/>
              </a:lnSpc>
              <a:spcBef>
                <a:spcPct val="0"/>
              </a:spcBef>
              <a:buNone/>
            </a:pPr>
            <a:r>
              <a:rPr lang="zh-CN" altLang="en-US" sz="15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理性主义是人文主义的延伸和发展。</a:t>
            </a:r>
          </a:p>
          <a:p>
            <a:pPr marL="0" lvl="0" indent="0" algn="l" fontAlgn="auto">
              <a:lnSpc>
                <a:spcPct val="140000"/>
              </a:lnSpc>
              <a:spcBef>
                <a:spcPct val="0"/>
              </a:spcBef>
              <a:buNone/>
            </a:pPr>
            <a:r>
              <a:rPr sz="1500" b="1" kern="0">
                <a:latin typeface="兰米粗楷简体" panose="02000503000000000000" charset="-122"/>
                <a:ea typeface="兰米粗楷简体" panose="02000503000000000000" charset="-122"/>
                <a:cs typeface="兰米粗楷简体" panose="02000503000000000000" charset="-122"/>
                <a:sym typeface="+mn-ea"/>
              </a:rPr>
              <a:t>      “理性”是启蒙运动的精神内核。启蒙思想家认为判断是非的标准是人的理性。</a:t>
            </a:r>
          </a:p>
          <a:p>
            <a:pPr marL="0" lvl="0" indent="0" algn="l" fontAlgn="auto">
              <a:lnSpc>
                <a:spcPct val="140000"/>
              </a:lnSpc>
              <a:spcBef>
                <a:spcPct val="0"/>
              </a:spcBef>
              <a:buNone/>
            </a:pPr>
            <a:r>
              <a:rPr sz="1500" b="1" kern="0">
                <a:latin typeface="兰米粗楷简体" panose="02000503000000000000" charset="-122"/>
                <a:ea typeface="兰米粗楷简体" panose="02000503000000000000" charset="-122"/>
                <a:cs typeface="兰米粗楷简体" panose="02000503000000000000" charset="-122"/>
                <a:sym typeface="+mn-ea"/>
              </a:rPr>
              <a:t>        以理性和科学的光芒，驱散宗教狂热和专制统治带来的黑暗</a:t>
            </a:r>
          </a:p>
          <a:p>
            <a:pPr marL="0" lvl="0" indent="0" algn="l" fontAlgn="auto">
              <a:lnSpc>
                <a:spcPct val="140000"/>
              </a:lnSpc>
              <a:spcBef>
                <a:spcPct val="0"/>
              </a:spcBef>
              <a:buNone/>
            </a:pPr>
            <a:r>
              <a:rPr sz="1500" b="1" kern="0">
                <a:latin typeface="兰米粗楷简体" panose="02000503000000000000" charset="-122"/>
                <a:ea typeface="兰米粗楷简体" panose="02000503000000000000" charset="-122"/>
                <a:cs typeface="兰米粗楷简体" panose="02000503000000000000" charset="-122"/>
                <a:sym typeface="+mn-ea"/>
              </a:rPr>
              <a:t>       对未来社会提出了一些基本的政治思想，如天赋人权、平等、自由、法制、权力制衡等。</a:t>
            </a:r>
          </a:p>
          <a:p>
            <a:pPr marL="0" lvl="0" indent="0" algn="l">
              <a:lnSpc>
                <a:spcPct val="140000"/>
              </a:lnSpc>
              <a:spcBef>
                <a:spcPct val="0"/>
              </a:spcBef>
              <a:buNone/>
            </a:pPr>
            <a:endParaRPr lang="zh-CN" altLang="en-US" sz="15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a:p>
            <a:pPr marL="0" lvl="0" indent="0" algn="l">
              <a:lnSpc>
                <a:spcPct val="140000"/>
              </a:lnSpc>
              <a:spcBef>
                <a:spcPct val="0"/>
              </a:spcBef>
              <a:buNone/>
            </a:pPr>
            <a:r>
              <a:rPr lang="zh-CN" altLang="en-US" sz="1500" b="1">
                <a:solidFill>
                  <a:srgbClr val="17C913"/>
                </a:solidFill>
                <a:latin typeface="兰米粗楷简体" panose="02000503000000000000" charset="-122"/>
                <a:ea typeface="兰米粗楷简体" panose="02000503000000000000" charset="-122"/>
                <a:cs typeface="兰米粗楷简体" panose="02000503000000000000" charset="-122"/>
                <a:sym typeface="+mn-ea"/>
              </a:rPr>
              <a:t>       </a:t>
            </a:r>
            <a:endParaRPr lang="zh-CN" altLang="en-US" sz="1500" b="1">
              <a:latin typeface="兰米粗楷简体" panose="02000503000000000000" charset="-122"/>
              <a:ea typeface="兰米粗楷简体" panose="02000503000000000000" charset="-122"/>
              <a:cs typeface="兰米粗楷简体" panose="02000503000000000000" charset="-122"/>
              <a:sym typeface="+mn-ea"/>
            </a:endParaRPr>
          </a:p>
        </p:txBody>
      </p:sp>
      <p:sp>
        <p:nvSpPr>
          <p:cNvPr id="9" name="文本框 8"/>
          <p:cNvSpPr txBox="1"/>
          <p:nvPr/>
        </p:nvSpPr>
        <p:spPr>
          <a:xfrm>
            <a:off x="1826260" y="2630170"/>
            <a:ext cx="7249160" cy="2428240"/>
          </a:xfrm>
          <a:prstGeom prst="rect">
            <a:avLst/>
          </a:prstGeom>
          <a:noFill/>
          <a:ln>
            <a:solidFill>
              <a:schemeClr val="accent1"/>
            </a:solidFill>
          </a:ln>
        </p:spPr>
        <p:txBody>
          <a:bodyPr wrap="square" rtlCol="0" anchor="t">
            <a:spAutoFit/>
          </a:bodyPr>
          <a:lstStyle/>
          <a:p>
            <a:pPr marL="0" lvl="0" indent="0" algn="l">
              <a:lnSpc>
                <a:spcPct val="190000"/>
              </a:lnSpc>
              <a:spcBef>
                <a:spcPct val="0"/>
              </a:spcBef>
              <a:buNone/>
            </a:pP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理性就是人类脱离自己所加之于自己的不成熟状态，不成熟状态就是不经别人的引导，就对运用自己的理智无能为力。当其原因不在于缺乏理智，而在于不经别人的引导就缺乏勇气与决心去加以运用时，那么这种不成熟状态就是自己所加之于自己的了。要有勇气运用你自己的理智！这就是启蒙运动的口号。</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endParaRPr lang="en-US" altLang="zh-CN" sz="1600" b="1">
              <a:latin typeface="兰米粗楷简体" panose="02000503000000000000" charset="-122"/>
              <a:ea typeface="兰米粗楷简体" panose="02000503000000000000" charset="-122"/>
              <a:cs typeface="兰米粗楷简体" panose="02000503000000000000" charset="-122"/>
            </a:endParaRPr>
          </a:p>
          <a:p>
            <a:pPr marL="0" lvl="0" indent="0" algn="r">
              <a:lnSpc>
                <a:spcPct val="190000"/>
              </a:lnSpc>
              <a:spcBef>
                <a:spcPct val="0"/>
              </a:spcBef>
              <a:buNone/>
            </a:pP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康德《什么是启蒙运动》</a:t>
            </a:r>
          </a:p>
        </p:txBody>
      </p:sp>
      <p:sp>
        <p:nvSpPr>
          <p:cNvPr id="28677" name="Text Box 4"/>
          <p:cNvSpPr txBox="1"/>
          <p:nvPr/>
        </p:nvSpPr>
        <p:spPr>
          <a:xfrm>
            <a:off x="-40005" y="4730115"/>
            <a:ext cx="1938020" cy="381635"/>
          </a:xfrm>
          <a:prstGeom prst="rect">
            <a:avLst/>
          </a:prstGeom>
          <a:noFill/>
          <a:ln w="9525">
            <a:noFill/>
          </a:ln>
        </p:spPr>
        <p:txBody>
          <a:bodyPr wrap="square" lIns="121917" tIns="60958" rIns="121917" bIns="60958">
            <a:spAutoFit/>
          </a:bodyPr>
          <a:lstStyle/>
          <a:p>
            <a:pPr algn="ctr">
              <a:lnSpc>
                <a:spcPct val="60000"/>
              </a:lnSpc>
              <a:spcBef>
                <a:spcPct val="50000"/>
              </a:spcBef>
            </a:pPr>
            <a:r>
              <a:rPr lang="zh-CN" altLang="en-US" sz="1000" b="1">
                <a:latin typeface="方正小标宋_GBK" panose="02000000000000000000" charset="-122"/>
                <a:ea typeface="方正小标宋_GBK" panose="02000000000000000000" charset="-122"/>
                <a:cs typeface="方正小标宋_GBK" panose="02000000000000000000" charset="-122"/>
              </a:rPr>
              <a:t>伊曼努尔</a:t>
            </a:r>
            <a:r>
              <a:rPr lang="en-US" altLang="zh-CN" sz="1000" b="1">
                <a:latin typeface="方正小标宋_GBK" panose="02000000000000000000" charset="-122"/>
                <a:ea typeface="方正小标宋_GBK" panose="02000000000000000000" charset="-122"/>
                <a:cs typeface="方正小标宋_GBK" panose="02000000000000000000" charset="-122"/>
              </a:rPr>
              <a:t>·</a:t>
            </a:r>
            <a:r>
              <a:rPr lang="zh-CN" altLang="en-US" sz="1000" b="1">
                <a:latin typeface="方正小标宋_GBK" panose="02000000000000000000" charset="-122"/>
                <a:ea typeface="方正小标宋_GBK" panose="02000000000000000000" charset="-122"/>
                <a:cs typeface="方正小标宋_GBK" panose="02000000000000000000" charset="-122"/>
              </a:rPr>
              <a:t>康德</a:t>
            </a:r>
          </a:p>
          <a:p>
            <a:pPr algn="ctr">
              <a:lnSpc>
                <a:spcPct val="60000"/>
              </a:lnSpc>
              <a:spcBef>
                <a:spcPct val="50000"/>
              </a:spcBef>
            </a:pPr>
            <a:r>
              <a:rPr lang="en-US" altLang="zh-CN" sz="1000" b="1">
                <a:latin typeface="方正小标宋_GBK" panose="02000000000000000000" charset="-122"/>
                <a:ea typeface="方正小标宋_GBK" panose="02000000000000000000" charset="-122"/>
                <a:cs typeface="方正小标宋_GBK" panose="02000000000000000000" charset="-122"/>
              </a:rPr>
              <a:t>(1724~1804)</a:t>
            </a:r>
          </a:p>
        </p:txBody>
      </p:sp>
      <p:pic>
        <p:nvPicPr>
          <p:cNvPr id="28678" name="Picture 5" descr="康德"/>
          <p:cNvPicPr>
            <a:picLocks noChangeAspect="1"/>
          </p:cNvPicPr>
          <p:nvPr/>
        </p:nvPicPr>
        <p:blipFill>
          <a:blip r:embed="rId3"/>
          <a:stretch>
            <a:fillRect/>
          </a:stretch>
        </p:blipFill>
        <p:spPr>
          <a:xfrm>
            <a:off x="122555" y="2571115"/>
            <a:ext cx="1612900" cy="2097405"/>
          </a:xfrm>
          <a:prstGeom prst="rect">
            <a:avLst/>
          </a:prstGeom>
          <a:noFill/>
          <a:ln w="9525">
            <a:noFill/>
          </a:ln>
          <a:effectLst>
            <a:softEdge rad="63500"/>
          </a:effectLst>
        </p:spPr>
      </p:pic>
      <p:sp>
        <p:nvSpPr>
          <p:cNvPr id="2" name="矩形 1"/>
          <p:cNvSpPr/>
          <p:nvPr/>
        </p:nvSpPr>
        <p:spPr>
          <a:xfrm>
            <a:off x="3148965" y="186690"/>
            <a:ext cx="3121025" cy="361950"/>
          </a:xfrm>
          <a:prstGeom prst="rect">
            <a:avLst/>
          </a:prstGeom>
          <a:effectLst>
            <a:outerShdw blurRad="50800" dir="2700000" algn="tl" rotWithShape="0">
              <a:prstClr val="black">
                <a:alpha val="40000"/>
              </a:prstClr>
            </a:outerShdw>
          </a:effectLst>
        </p:spPr>
        <p:txBody>
          <a:bodyPr wrap="square">
            <a:spAutoFit/>
          </a:bodyPr>
          <a:lstStyle/>
          <a:p>
            <a:pPr algn="dist">
              <a:lnSpc>
                <a:spcPct val="110000"/>
              </a:lnSpc>
            </a:pPr>
            <a:r>
              <a:rPr lang="zh-CN" altLang="en-US" sz="1600" b="1" smtClean="0">
                <a:solidFill>
                  <a:schemeClr val="tx1"/>
                </a:solidFill>
                <a:effectLst/>
                <a:latin typeface="华文新魏" panose="02010800040101010101" charset="-122"/>
                <a:ea typeface="华文新魏" panose="02010800040101010101" charset="-122"/>
              </a:rPr>
              <a:t>启蒙运动的核心：理性主义</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方正小标宋_GBK" panose="02000000000000000000" charset="-122"/>
              <a:ea typeface="方正小标宋_GBK" panose="02000000000000000000" charset="-122"/>
              <a:sym typeface="Arial" panose="020b0604020202020204" pitchFamily="34" charset="0"/>
            </a:endParaRPr>
          </a:p>
        </p:txBody>
      </p:sp>
      <p:sp>
        <p:nvSpPr>
          <p:cNvPr id="65540" name="矩形 65539"/>
          <p:cNvSpPr/>
          <p:nvPr/>
        </p:nvSpPr>
        <p:spPr>
          <a:xfrm>
            <a:off x="1503045" y="151765"/>
            <a:ext cx="7590790" cy="1469390"/>
          </a:xfrm>
          <a:prstGeom prst="rect">
            <a:avLst/>
          </a:prstGeom>
          <a:noFill/>
          <a:ln w="9525">
            <a:solidFill>
              <a:schemeClr val="accent1"/>
            </a:solidFill>
          </a:ln>
        </p:spPr>
        <p:txBody>
          <a:bodyPr wrap="square">
            <a:spAutoFit/>
          </a:bodyPr>
          <a:lstStyle/>
          <a:p>
            <a:pPr>
              <a:lnSpc>
                <a:spcPct val="130000"/>
              </a:lnSpc>
              <a:buClrTx/>
            </a:pPr>
            <a:r>
              <a:rPr lang="en-US" altLang="zh-CN" sz="1300" b="1">
                <a:solidFill>
                  <a:schemeClr val="bg1"/>
                </a:solidFill>
                <a:latin typeface="方正小标宋_GBK" panose="02000000000000000000" charset="-122"/>
                <a:ea typeface="方正小标宋_GBK" panose="02000000000000000000" charset="-122"/>
                <a:cs typeface="方正小标宋_GBK" panose="02000000000000000000" charset="-122"/>
              </a:rPr>
              <a:t> </a:t>
            </a: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rPr>
              <a:t>难道农民的儿子生来颈上带着圈，而贵族的儿子生来在腿上带着踢马刺吗</a:t>
            </a:r>
            <a:r>
              <a:rPr lang="en-US" altLang="zh-CN" sz="1400" b="1">
                <a:solidFill>
                  <a:srgbClr val="000000"/>
                </a:solidFill>
                <a:latin typeface="兰米粗楷简体" panose="02000503000000000000" charset="-122"/>
                <a:ea typeface="兰米粗楷简体" panose="02000503000000000000" charset="-122"/>
                <a:cs typeface="兰米粗楷简体" panose="02000503000000000000" charset="-122"/>
              </a:rPr>
              <a:t>?……</a:t>
            </a: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rPr>
              <a:t>一切</a:t>
            </a:r>
          </a:p>
          <a:p>
            <a:pPr>
              <a:lnSpc>
                <a:spcPct val="130000"/>
              </a:lnSpc>
              <a:buClrTx/>
            </a:pP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rPr>
              <a:t>享有各种天然能力的人，显然是平等的。</a:t>
            </a:r>
            <a:r>
              <a:rPr lang="en-US" altLang="zh-CN" sz="1400" b="1">
                <a:solidFill>
                  <a:srgbClr val="000000"/>
                </a:solidFill>
                <a:latin typeface="兰米粗楷简体" panose="02000503000000000000" charset="-122"/>
                <a:ea typeface="兰米粗楷简体" panose="02000503000000000000" charset="-122"/>
                <a:cs typeface="兰米粗楷简体" panose="02000503000000000000" charset="-122"/>
              </a:rPr>
              <a:t>……</a:t>
            </a: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rPr>
              <a:t>除了法律之外，不依赖任何别的东西，这就是自由人。                                                       </a:t>
            </a:r>
          </a:p>
          <a:p>
            <a:pPr>
              <a:lnSpc>
                <a:spcPct val="130000"/>
              </a:lnSpc>
              <a:buClrTx/>
            </a:pPr>
            <a:r>
              <a:rPr lang="en-US" altLang="zh-CN" sz="1400" b="1">
                <a:solidFill>
                  <a:srgbClr val="000000"/>
                </a:solidFill>
                <a:latin typeface="兰米粗楷简体" panose="02000503000000000000" charset="-122"/>
                <a:ea typeface="兰米粗楷简体" panose="02000503000000000000" charset="-122"/>
                <a:cs typeface="兰米粗楷简体" panose="02000503000000000000" charset="-122"/>
              </a:rPr>
              <a:t>								</a:t>
            </a: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rPr>
              <a:t> </a:t>
            </a:r>
            <a:r>
              <a:rPr lang="en-US" altLang="zh-CN" sz="1400" b="1">
                <a:solidFill>
                  <a:srgbClr val="000000"/>
                </a:solidFill>
                <a:latin typeface="兰米粗楷简体" panose="02000503000000000000" charset="-122"/>
                <a:ea typeface="兰米粗楷简体" panose="02000503000000000000" charset="-122"/>
                <a:cs typeface="兰米粗楷简体" panose="02000503000000000000" charset="-122"/>
                <a:sym typeface="+mn-ea"/>
              </a:rPr>
              <a:t>——《</a:t>
            </a: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sym typeface="+mn-ea"/>
              </a:rPr>
              <a:t>伏尔泰语录</a:t>
            </a:r>
            <a:r>
              <a:rPr lang="en-US" altLang="zh-CN" sz="1400" b="1">
                <a:solidFill>
                  <a:srgbClr val="000000"/>
                </a:solidFill>
                <a:latin typeface="兰米粗楷简体" panose="02000503000000000000" charset="-122"/>
                <a:ea typeface="兰米粗楷简体" panose="02000503000000000000" charset="-122"/>
                <a:cs typeface="兰米粗楷简体" panose="02000503000000000000" charset="-122"/>
                <a:sym typeface="+mn-ea"/>
              </a:rPr>
              <a:t>》</a:t>
            </a:r>
            <a:r>
              <a:rPr lang="zh-CN" altLang="en-US" sz="1300" b="1">
                <a:solidFill>
                  <a:srgbClr val="000000"/>
                </a:solidFill>
                <a:latin typeface="方正小标宋_GBK" panose="02000000000000000000" charset="-122"/>
                <a:ea typeface="方正小标宋_GBK" panose="02000000000000000000" charset="-122"/>
                <a:cs typeface="方正小标宋_GBK" panose="02000000000000000000" charset="-122"/>
              </a:rPr>
              <a:t> </a:t>
            </a:r>
          </a:p>
          <a:p>
            <a:pPr>
              <a:lnSpc>
                <a:spcPct val="130000"/>
              </a:lnSpc>
              <a:buClrTx/>
            </a:pPr>
            <a:r>
              <a:rPr lang="zh-CN" altLang="en-US" sz="1300" b="1">
                <a:solidFill>
                  <a:srgbClr val="000000"/>
                </a:solidFill>
                <a:latin typeface="方正小标宋_GBK" panose="02000000000000000000" charset="-122"/>
                <a:ea typeface="方正小标宋_GBK" panose="02000000000000000000" charset="-122"/>
                <a:cs typeface="方正小标宋_GBK" panose="02000000000000000000" charset="-122"/>
              </a:rPr>
              <a:t>  </a:t>
            </a:r>
            <a:r>
              <a:rPr lang="en-US" altLang="zh-CN" sz="1300" b="1">
                <a:solidFill>
                  <a:srgbClr val="1702FF"/>
                </a:solidFill>
                <a:latin typeface="方正小标宋_GBK" panose="02000000000000000000" charset="-122"/>
                <a:ea typeface="方正小标宋_GBK" panose="02000000000000000000" charset="-122"/>
                <a:cs typeface="方正小标宋_GBK" panose="02000000000000000000" charset="-122"/>
              </a:rPr>
              <a:t> </a:t>
            </a:r>
            <a:r>
              <a:rPr lang="zh-CN" altLang="en-US" sz="1300" b="1">
                <a:solidFill>
                  <a:srgbClr val="2929F9"/>
                </a:solidFill>
                <a:latin typeface="方正小标宋_GBK" panose="02000000000000000000" charset="-122"/>
                <a:ea typeface="方正小标宋_GBK" panose="02000000000000000000" charset="-122"/>
                <a:cs typeface="方正小标宋_GBK" panose="02000000000000000000" charset="-122"/>
              </a:rPr>
              <a:t>伏尔泰所构建的未来的理性王国是什么样子的</a:t>
            </a:r>
            <a:r>
              <a:rPr lang="en-US" altLang="zh-CN" sz="1300" b="1">
                <a:solidFill>
                  <a:srgbClr val="2929F9"/>
                </a:solidFill>
                <a:latin typeface="方正小标宋_GBK" panose="02000000000000000000" charset="-122"/>
                <a:ea typeface="方正小标宋_GBK" panose="02000000000000000000" charset="-122"/>
                <a:cs typeface="方正小标宋_GBK" panose="02000000000000000000" charset="-122"/>
              </a:rPr>
              <a:t>?</a:t>
            </a:r>
            <a:r>
              <a:rPr lang="zh-CN" altLang="en-US" sz="1300" b="1">
                <a:solidFill>
                  <a:srgbClr val="2929F9"/>
                </a:solidFill>
                <a:latin typeface="方正小标宋_GBK" panose="02000000000000000000" charset="-122"/>
                <a:ea typeface="方正小标宋_GBK" panose="02000000000000000000" charset="-122"/>
                <a:cs typeface="方正小标宋_GBK" panose="02000000000000000000" charset="-122"/>
              </a:rPr>
              <a:t>有何进步意义</a:t>
            </a:r>
            <a:r>
              <a:rPr lang="en-US" altLang="zh-CN" sz="1300" b="1">
                <a:solidFill>
                  <a:srgbClr val="2929F9"/>
                </a:solidFill>
                <a:latin typeface="方正小标宋_GBK" panose="02000000000000000000" charset="-122"/>
                <a:ea typeface="方正小标宋_GBK" panose="02000000000000000000" charset="-122"/>
                <a:cs typeface="方正小标宋_GBK" panose="02000000000000000000" charset="-122"/>
              </a:rPr>
              <a:t>?</a:t>
            </a:r>
          </a:p>
          <a:p>
            <a:pPr>
              <a:lnSpc>
                <a:spcPct val="140000"/>
              </a:lnSpc>
              <a:buClrTx/>
            </a:pPr>
            <a:endParaRPr lang="en-US" altLang="zh-CN" sz="1300" b="1">
              <a:solidFill>
                <a:srgbClr val="2929F9"/>
              </a:solidFill>
              <a:latin typeface="方正小标宋_GBK" panose="02000000000000000000" charset="-122"/>
              <a:ea typeface="方正小标宋_GBK" panose="02000000000000000000" charset="-122"/>
              <a:cs typeface="方正小标宋_GBK" panose="02000000000000000000" charset="-122"/>
            </a:endParaRPr>
          </a:p>
        </p:txBody>
      </p:sp>
      <p:grpSp>
        <p:nvGrpSpPr>
          <p:cNvPr id="2" name="组合 1"/>
          <p:cNvGrpSpPr/>
          <p:nvPr/>
        </p:nvGrpSpPr>
        <p:grpSpPr>
          <a:xfrm>
            <a:off x="200025" y="330200"/>
            <a:ext cx="1219200" cy="1500465"/>
            <a:chOff x="-58520" y="-177684"/>
            <a:chExt cx="2971800" cy="3180715"/>
          </a:xfrm>
          <a:noFill/>
        </p:grpSpPr>
        <p:pic>
          <p:nvPicPr>
            <p:cNvPr id="90126" name="Picture 9" descr="W020071115512357854412"/>
            <p:cNvPicPr>
              <a:picLocks noChangeAspect="1" noChangeArrowheads="1"/>
            </p:cNvPicPr>
            <p:nvPr/>
          </p:nvPicPr>
          <p:blipFill>
            <a:blip r:embed="rId3">
              <a:clrChange>
                <a:clrFrom>
                  <a:srgbClr val="FFFFFF"/>
                </a:clrFrom>
                <a:clrTo>
                  <a:srgbClr val="FFFFFF">
                    <a:alpha val="0"/>
                  </a:srgbClr>
                </a:clrTo>
              </a:clrChange>
            </a:blip>
            <a:srcRect l="11615" t="44890" r="68616" b="37298"/>
            <a:stretch>
              <a:fillRect/>
            </a:stretch>
          </p:blipFill>
          <p:spPr bwMode="auto">
            <a:xfrm>
              <a:off x="-58520" y="-177684"/>
              <a:ext cx="2971800" cy="2683005"/>
            </a:xfrm>
            <a:prstGeom prst="rect">
              <a:avLst/>
            </a:prstGeom>
            <a:grpFill/>
            <a:ln>
              <a:noFill/>
            </a:ln>
          </p:spPr>
        </p:pic>
        <p:sp>
          <p:nvSpPr>
            <p:cNvPr id="90127" name="文本框 1"/>
            <p:cNvSpPr>
              <a:spLocks noChangeArrowheads="1"/>
            </p:cNvSpPr>
            <p:nvPr/>
          </p:nvSpPr>
          <p:spPr bwMode="auto">
            <a:xfrm>
              <a:off x="76881" y="2483442"/>
              <a:ext cx="2756397" cy="519589"/>
            </a:xfrm>
            <a:prstGeom prst="rect">
              <a:avLst/>
            </a:prstGeom>
            <a:grpFill/>
            <a:ln>
              <a:noFill/>
            </a:ln>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000" b="1" i="0" u="none" strike="noStrike" kern="1200" cap="none" spc="0" normalizeH="0" baseline="0" noProof="0">
                  <a:ln>
                    <a:noFill/>
                  </a:ln>
                  <a:solidFill>
                    <a:schemeClr val="tx1"/>
                  </a:solidFill>
                  <a:effectLst/>
                  <a:uLnTx/>
                  <a:uFillTx/>
                  <a:latin typeface="方正小标宋_GBK" panose="02000000000000000000" charset="-122"/>
                  <a:ea typeface="方正小标宋_GBK" panose="02000000000000000000" charset="-122"/>
                  <a:cs typeface="方正小标宋_GBK" panose="02000000000000000000" charset="-122"/>
                  <a:sym typeface="Arial" panose="020b0604020202020204" pitchFamily="34" charset="0"/>
                </a:rPr>
                <a:t>伏尔泰 </a:t>
              </a:r>
            </a:p>
          </p:txBody>
        </p:sp>
      </p:grpSp>
      <p:sp>
        <p:nvSpPr>
          <p:cNvPr id="90125" name="文本框 13"/>
          <p:cNvSpPr>
            <a:spLocks noChangeArrowheads="1"/>
          </p:cNvSpPr>
          <p:nvPr/>
        </p:nvSpPr>
        <p:spPr bwMode="auto">
          <a:xfrm>
            <a:off x="-76835" y="3143250"/>
            <a:ext cx="1709420" cy="245110"/>
          </a:xfrm>
          <a:prstGeom prst="rect">
            <a:avLst/>
          </a:prstGeom>
          <a:noFill/>
          <a:ln>
            <a:noFill/>
          </a:ln>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000" b="1" i="0" u="none" strike="noStrike" kern="1200" cap="none" spc="0" normalizeH="0" baseline="0" noProof="0">
                <a:ln>
                  <a:noFill/>
                </a:ln>
                <a:solidFill>
                  <a:schemeClr val="tx1"/>
                </a:solidFill>
                <a:effectLst/>
                <a:uLnTx/>
                <a:uFillTx/>
                <a:latin typeface="方正小标宋_GBK" panose="02000000000000000000" charset="-122"/>
                <a:ea typeface="方正小标宋_GBK" panose="02000000000000000000" charset="-122"/>
                <a:cs typeface="方正小标宋_GBK" panose="02000000000000000000" charset="-122"/>
                <a:sym typeface="Arial" panose="020b0604020202020204" pitchFamily="34" charset="0"/>
              </a:rPr>
              <a:t>孟德斯鸠 </a:t>
            </a:r>
          </a:p>
        </p:txBody>
      </p:sp>
      <p:grpSp>
        <p:nvGrpSpPr>
          <p:cNvPr id="9" name="组合 8"/>
          <p:cNvGrpSpPr/>
          <p:nvPr/>
        </p:nvGrpSpPr>
        <p:grpSpPr>
          <a:xfrm>
            <a:off x="122555" y="50800"/>
            <a:ext cx="928370" cy="275590"/>
            <a:chOff x="193" y="80"/>
            <a:chExt cx="1462" cy="434"/>
          </a:xfrm>
        </p:grpSpPr>
        <p:sp>
          <p:nvSpPr>
            <p:cNvPr id="10" name="文本框 9"/>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11" name="组合 10"/>
            <p:cNvGrpSpPr/>
            <p:nvPr/>
          </p:nvGrpSpPr>
          <p:grpSpPr>
            <a:xfrm>
              <a:off x="193" y="167"/>
              <a:ext cx="275" cy="261"/>
              <a:chOff x="381000" y="289867"/>
              <a:chExt cx="458492" cy="446733"/>
            </a:xfrm>
          </p:grpSpPr>
          <p:sp>
            <p:nvSpPr>
              <p:cNvPr id="12" name="矩形 11"/>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4" name="文本框 13"/>
          <p:cNvSpPr txBox="1"/>
          <p:nvPr/>
        </p:nvSpPr>
        <p:spPr>
          <a:xfrm>
            <a:off x="1503045" y="1327785"/>
            <a:ext cx="4717415" cy="275590"/>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a:lnSpc>
                <a:spcPct val="100000"/>
              </a:lnSpc>
              <a:buClrTx/>
            </a:pPr>
            <a:r>
              <a:rPr lang="zh-CN" altLang="en-US" sz="1200" b="1">
                <a:solidFill>
                  <a:schemeClr val="tx1"/>
                </a:solidFill>
                <a:latin typeface="方正小标宋_GBK" panose="02000000000000000000" charset="-122"/>
                <a:ea typeface="方正小标宋_GBK" panose="02000000000000000000" charset="-122"/>
                <a:sym typeface="+mn-ea"/>
              </a:rPr>
              <a:t>自由、平等、天赋人权。对反对封建专制主义起了进步作用</a:t>
            </a:r>
            <a:endParaRPr kumimoji="1" lang="zh-CN" altLang="en-US" sz="1200" b="1" noProof="0" smtClean="0">
              <a:ln>
                <a:noFill/>
              </a:ln>
              <a:solidFill>
                <a:schemeClr val="tx1"/>
              </a:solidFill>
              <a:effectLst/>
              <a:uLnTx/>
              <a:uFillTx/>
              <a:latin typeface="方正小标宋_GBK" panose="02000000000000000000" charset="-122"/>
              <a:ea typeface="方正小标宋_GBK" panose="02000000000000000000" charset="-122"/>
              <a:sym typeface="+mn-ea"/>
            </a:endParaRPr>
          </a:p>
        </p:txBody>
      </p:sp>
      <p:sp>
        <p:nvSpPr>
          <p:cNvPr id="15" name="文本框 14"/>
          <p:cNvSpPr txBox="1"/>
          <p:nvPr/>
        </p:nvSpPr>
        <p:spPr>
          <a:xfrm>
            <a:off x="1503045" y="1611630"/>
            <a:ext cx="7590790" cy="1769110"/>
          </a:xfrm>
          <a:prstGeom prst="rect">
            <a:avLst/>
          </a:prstGeom>
          <a:noFill/>
          <a:ln>
            <a:solidFill>
              <a:schemeClr val="accent1"/>
            </a:solidFill>
          </a:ln>
        </p:spPr>
        <p:txBody>
          <a:bodyPr wrap="square" rtlCol="0" anchor="t">
            <a:spAutoFit/>
          </a:bodyPr>
          <a:lstStyle/>
          <a:p>
            <a:pPr marL="0" marR="0" lvl="0" indent="0" algn="l" defTabSz="914400" rtl="0" eaLnBrk="0" fontAlgn="base" latinLnBrk="0" hangingPunct="0">
              <a:lnSpc>
                <a:spcPct val="130000"/>
              </a:lnSpc>
              <a:spcBef>
                <a:spcPct val="0"/>
              </a:spcBef>
              <a:spcAft>
                <a:spcPct val="0"/>
              </a:spcAft>
              <a:buClr>
                <a:schemeClr val="bg2"/>
              </a:buClr>
              <a:buSzPct val="75000"/>
              <a:buFont typeface="Wingdings" panose="05000000000000000000" pitchFamily="2" charset="2"/>
              <a:buNone/>
              <a:defRPr/>
            </a:pPr>
            <a:r>
              <a:rPr lang="en-US" alt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       </a:t>
            </a:r>
            <a:r>
              <a:rPr 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政治上的自由是公共自由，要保障公共自由，就应该避免把权力委托给一个人、几个人，因为一切有权力的人都容易滥用权力，这是亘古不变的一条经验。为此，提出一条原则，要防止滥用权力，就必须用权力来约束权力，形成一种能联合各种权力的政体，其各种权力既调节配合，又相互制约，即权力要分开掌握和使用。     </a:t>
            </a:r>
            <a:r>
              <a:rPr lang="en-US" alt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	</a:t>
            </a:r>
            <a:r>
              <a:rPr 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      </a:t>
            </a:r>
            <a:r>
              <a:rPr lang="zh-CN" alt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孟德斯鸠</a:t>
            </a:r>
            <a:r>
              <a:rPr lang="zh-CN" alt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r>
              <a:rPr 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罗马盛衰原因论</a:t>
            </a:r>
            <a:r>
              <a:rPr lang="zh-CN" altLang="zh-CN" sz="1400" b="1" kern="0" noProof="0" smtClean="0">
                <a:ln>
                  <a:noFill/>
                </a:ln>
                <a:effectLst/>
                <a:uLnTx/>
                <a:uFillTx/>
                <a:latin typeface="兰米粗楷简体" panose="02000503000000000000" charset="-122"/>
                <a:ea typeface="兰米粗楷简体" panose="02000503000000000000" charset="-122"/>
                <a:cs typeface="兰米粗楷简体" panose="02000503000000000000" charset="-122"/>
                <a:sym typeface="+mn-ea"/>
              </a:rPr>
              <a:t>》</a:t>
            </a:r>
            <a:endParaRPr kumimoji="0" lang="en-US" altLang="zh-CN" sz="1400" b="1" i="0" u="none" strike="noStrike" kern="0" cap="none" spc="0" normalizeH="0" baseline="0" noProof="0" smtClean="0">
              <a:ln>
                <a:noFill/>
              </a:ln>
              <a:solidFill>
                <a:schemeClr val="tx1"/>
              </a:solidFill>
              <a:effectLst/>
              <a:uLnTx/>
              <a:uFillTx/>
              <a:latin typeface="兰米粗楷简体" panose="02000503000000000000" charset="-122"/>
              <a:ea typeface="兰米粗楷简体" panose="02000503000000000000" charset="-122"/>
              <a:cs typeface="兰米粗楷简体" panose="02000503000000000000" charset="-122"/>
            </a:endParaRPr>
          </a:p>
          <a:p>
            <a:pPr marL="0" marR="0" lvl="0" indent="0" algn="l" defTabSz="914400" rtl="0" eaLnBrk="0" fontAlgn="base" latinLnBrk="0" hangingPunct="0">
              <a:lnSpc>
                <a:spcPct val="130000"/>
              </a:lnSpc>
              <a:spcBef>
                <a:spcPct val="0"/>
              </a:spcBef>
              <a:spcAft>
                <a:spcPct val="0"/>
              </a:spcAft>
              <a:buClr>
                <a:schemeClr val="bg2"/>
              </a:buClr>
              <a:buSzPct val="75000"/>
              <a:buFont typeface="Wingdings" panose="05000000000000000000" pitchFamily="2" charset="2"/>
              <a:buNone/>
              <a:defRPr/>
            </a:pPr>
            <a:r>
              <a:rPr lang="zh-CN" sz="1300" b="1" kern="0" noProof="0" smtClean="0">
                <a:ln>
                  <a:noFill/>
                </a:ln>
                <a:solidFill>
                  <a:srgbClr val="2929F9"/>
                </a:solidFill>
                <a:effectLst/>
                <a:uLnTx/>
                <a:uFillTx/>
                <a:latin typeface="方正小标宋_GBK" panose="02000000000000000000" charset="-122"/>
                <a:ea typeface="方正小标宋_GBK" panose="02000000000000000000" charset="-122"/>
                <a:cs typeface="方正小标宋_GBK" panose="02000000000000000000" charset="-122"/>
                <a:sym typeface="+mn-ea"/>
              </a:rPr>
              <a:t>为防止少数人滥用权力，理想中的国家权力构成是怎样的</a:t>
            </a:r>
            <a:r>
              <a:rPr lang="zh-CN" altLang="zh-CN" sz="1300" b="1" kern="0" noProof="0" smtClean="0">
                <a:ln>
                  <a:noFill/>
                </a:ln>
                <a:solidFill>
                  <a:srgbClr val="2929F9"/>
                </a:solidFill>
                <a:effectLst/>
                <a:uLnTx/>
                <a:uFillTx/>
                <a:latin typeface="方正小标宋_GBK" panose="02000000000000000000" charset="-122"/>
                <a:ea typeface="方正小标宋_GBK" panose="02000000000000000000" charset="-122"/>
                <a:cs typeface="方正小标宋_GBK" panose="02000000000000000000" charset="-122"/>
                <a:sym typeface="+mn-ea"/>
              </a:rPr>
              <a:t>?</a:t>
            </a:r>
            <a:endParaRPr kumimoji="0" lang="zh-CN" altLang="zh-CN" sz="1300" b="1" i="0" u="none" strike="noStrike" kern="0" cap="none" spc="0" normalizeH="0" baseline="0" noProof="0" smtClean="0">
              <a:ln>
                <a:noFill/>
              </a:ln>
              <a:solidFill>
                <a:srgbClr val="2929F9"/>
              </a:solidFill>
              <a:effectLst/>
              <a:uLnTx/>
              <a:uFillTx/>
              <a:latin typeface="方正小标宋_GBK" panose="02000000000000000000" charset="-122"/>
              <a:ea typeface="方正小标宋_GBK" panose="02000000000000000000" charset="-122"/>
              <a:cs typeface="方正小标宋_GBK" panose="02000000000000000000" charset="-122"/>
            </a:endParaRPr>
          </a:p>
          <a:p>
            <a:pPr marL="0" marR="0" lvl="0" indent="0" algn="l" defTabSz="914400" rtl="0" eaLnBrk="0" fontAlgn="base" latinLnBrk="0" hangingPunct="0">
              <a:lnSpc>
                <a:spcPct val="150000"/>
              </a:lnSpc>
              <a:spcBef>
                <a:spcPct val="0"/>
              </a:spcBef>
              <a:spcAft>
                <a:spcPct val="0"/>
              </a:spcAft>
              <a:buClr>
                <a:schemeClr val="bg2"/>
              </a:buClr>
              <a:buSzPct val="75000"/>
              <a:buFont typeface="Wingdings" panose="05000000000000000000" pitchFamily="2" charset="2"/>
              <a:buNone/>
              <a:defRPr/>
            </a:pPr>
            <a:endParaRPr lang="zh-CN" altLang="en-US" sz="1300"/>
          </a:p>
        </p:txBody>
      </p:sp>
      <p:sp>
        <p:nvSpPr>
          <p:cNvPr id="16" name="文本框 15"/>
          <p:cNvSpPr txBox="1"/>
          <p:nvPr/>
        </p:nvSpPr>
        <p:spPr>
          <a:xfrm>
            <a:off x="1495425" y="3113405"/>
            <a:ext cx="1250950" cy="25717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algn="ctr">
              <a:lnSpc>
                <a:spcPct val="90000"/>
              </a:lnSpc>
            </a:pPr>
            <a:r>
              <a:rPr lang="zh-CN" altLang="en-US" sz="1200" b="1">
                <a:solidFill>
                  <a:schemeClr val="tx1"/>
                </a:solidFill>
                <a:latin typeface="方正小标宋_GBK" panose="02000000000000000000" charset="-122"/>
                <a:ea typeface="方正小标宋_GBK" panose="02000000000000000000" charset="-122"/>
                <a:sym typeface="+mn-ea"/>
              </a:rPr>
              <a:t>分权制衡思想</a:t>
            </a:r>
            <a:endParaRPr kumimoji="1" lang="zh-CN" altLang="en-US" sz="1200" b="1" noProof="0" smtClean="0">
              <a:ln>
                <a:noFill/>
              </a:ln>
              <a:solidFill>
                <a:schemeClr val="tx1"/>
              </a:solidFill>
              <a:effectLst/>
              <a:uLnTx/>
              <a:uFillTx/>
              <a:latin typeface="方正小标宋_GBK" panose="02000000000000000000" charset="-122"/>
              <a:ea typeface="方正小标宋_GBK" panose="02000000000000000000" charset="-122"/>
              <a:sym typeface="+mn-ea"/>
            </a:endParaRPr>
          </a:p>
        </p:txBody>
      </p:sp>
      <p:pic>
        <p:nvPicPr>
          <p:cNvPr id="48130" name="图片 1" descr="微信图片_20190521085345"/>
          <p:cNvPicPr>
            <a:picLocks noChangeAspect="1"/>
          </p:cNvPicPr>
          <p:nvPr/>
        </p:nvPicPr>
        <p:blipFill>
          <a:blip r:embed="rId4"/>
          <a:stretch>
            <a:fillRect/>
          </a:stretch>
        </p:blipFill>
        <p:spPr>
          <a:xfrm>
            <a:off x="277495" y="1843405"/>
            <a:ext cx="1141730" cy="1299845"/>
          </a:xfrm>
          <a:prstGeom prst="rect">
            <a:avLst/>
          </a:prstGeom>
          <a:noFill/>
          <a:ln w="9525">
            <a:noFill/>
          </a:ln>
          <a:effectLst>
            <a:softEdge rad="254000"/>
          </a:effectLst>
        </p:spPr>
      </p:pic>
      <p:pic>
        <p:nvPicPr>
          <p:cNvPr id="8197" name="Picture 7" descr="人物形象"/>
          <p:cNvPicPr>
            <a:picLocks noChangeAspect="1"/>
          </p:cNvPicPr>
          <p:nvPr/>
        </p:nvPicPr>
        <p:blipFill>
          <a:blip r:embed="rId5"/>
          <a:stretch>
            <a:fillRect/>
          </a:stretch>
        </p:blipFill>
        <p:spPr>
          <a:xfrm>
            <a:off x="213360" y="3491865"/>
            <a:ext cx="1127125" cy="1350645"/>
          </a:xfrm>
          <a:prstGeom prst="rect">
            <a:avLst/>
          </a:prstGeom>
          <a:noFill/>
          <a:ln w="9525">
            <a:noFill/>
          </a:ln>
          <a:effectLst>
            <a:softEdge rad="101600"/>
          </a:effectLst>
        </p:spPr>
      </p:pic>
      <p:sp>
        <p:nvSpPr>
          <p:cNvPr id="17" name="文本框 13"/>
          <p:cNvSpPr>
            <a:spLocks noChangeArrowheads="1"/>
          </p:cNvSpPr>
          <p:nvPr/>
        </p:nvSpPr>
        <p:spPr bwMode="auto">
          <a:xfrm>
            <a:off x="-26670" y="4842510"/>
            <a:ext cx="1709420" cy="245110"/>
          </a:xfrm>
          <a:prstGeom prst="rect">
            <a:avLst/>
          </a:prstGeom>
          <a:noFill/>
          <a:ln>
            <a:noFill/>
          </a:ln>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000" b="1" i="0" u="none" strike="noStrike" kern="1200" cap="none" spc="0" normalizeH="0" baseline="0" noProof="0">
                <a:ln>
                  <a:noFill/>
                </a:ln>
                <a:solidFill>
                  <a:schemeClr val="tx1"/>
                </a:solidFill>
                <a:effectLst/>
                <a:uLnTx/>
                <a:uFillTx/>
                <a:latin typeface="方正小标宋_GBK" panose="02000000000000000000" charset="-122"/>
                <a:ea typeface="方正小标宋_GBK" panose="02000000000000000000" charset="-122"/>
                <a:cs typeface="方正小标宋_GBK" panose="02000000000000000000" charset="-122"/>
                <a:sym typeface="Arial" panose="020b0604020202020204" pitchFamily="34" charset="0"/>
              </a:rPr>
              <a:t>卢梭</a:t>
            </a:r>
          </a:p>
        </p:txBody>
      </p:sp>
      <p:sp>
        <p:nvSpPr>
          <p:cNvPr id="18" name="内容占位符 2"/>
          <p:cNvSpPr>
            <a:spLocks noGrp="1"/>
          </p:cNvSpPr>
          <p:nvPr/>
        </p:nvSpPr>
        <p:spPr>
          <a:xfrm>
            <a:off x="1503045" y="3435985"/>
            <a:ext cx="7590155" cy="1595120"/>
          </a:xfrm>
          <a:prstGeom prst="rect">
            <a:avLst/>
          </a:prstGeom>
          <a:ln>
            <a:solidFill>
              <a:schemeClr val="accent1"/>
            </a:solidFill>
          </a:ln>
        </p:spPr>
        <p:txBody>
          <a:bodyPr vert="horz" lIns="91440" tIns="45720" rIns="91440" bIns="45720" rtlCol="0">
            <a:noAutofit/>
          </a:bodyPr>
          <a:lstStyle>
            <a:lvl1pPr marL="228600" indent="-228600" algn="l" defTabSz="914400" rtl="0" eaLnBrk="1" latinLnBrk="0" hangingPunct="1">
              <a:lnSpc>
                <a:spcPct val="120000"/>
              </a:lnSpc>
              <a:spcBef>
                <a:spcPts val="1000"/>
              </a:spcBef>
              <a:buSzPct val="75000"/>
              <a:buFont typeface="Arial" panose="020b0604020202020204" pitchFamily="34" charset="0"/>
              <a:buChar char="•"/>
              <a:defRPr sz="2800" kern="1200">
                <a:solidFill>
                  <a:schemeClr val="tx1">
                    <a:lumMod val="85000"/>
                    <a:lumOff val="15000"/>
                  </a:schemeClr>
                </a:solidFill>
                <a:latin typeface="微软雅黑" panose="020b0503020204020204" pitchFamily="34" charset="-122"/>
                <a:ea typeface="微软雅黑" panose="020b0503020204020204" pitchFamily="34" charset="-122"/>
                <a:cs typeface="+mn-cs"/>
              </a:defRPr>
            </a:lvl1pPr>
            <a:lvl2pPr marL="575945" indent="-228600" algn="l" defTabSz="914400" rtl="0" eaLnBrk="1" fontAlgn="auto" latinLnBrk="0" hangingPunct="1">
              <a:lnSpc>
                <a:spcPct val="120000"/>
              </a:lnSpc>
              <a:spcBef>
                <a:spcPts val="500"/>
              </a:spcBef>
              <a:buSzPct val="75000"/>
              <a:buFont typeface="Arial" panose="020b0604020202020204" pitchFamily="34" charset="0"/>
              <a:buChar char="•"/>
              <a:defRPr sz="2200" kern="1200">
                <a:solidFill>
                  <a:schemeClr val="tx1">
                    <a:lumMod val="75000"/>
                    <a:lumOff val="25000"/>
                  </a:schemeClr>
                </a:solidFill>
                <a:latin typeface="微软雅黑" panose="020b0503020204020204" pitchFamily="34" charset="-122"/>
                <a:ea typeface="微软雅黑" panose="020b0503020204020204" pitchFamily="34" charset="-122"/>
                <a:cs typeface="+mn-cs"/>
              </a:defRPr>
            </a:lvl2pPr>
            <a:lvl3pPr marL="1007745" indent="-228600" algn="l" defTabSz="914400" rtl="0" eaLnBrk="1" fontAlgn="auto" latinLnBrk="0" hangingPunct="1">
              <a:lnSpc>
                <a:spcPct val="120000"/>
              </a:lnSpc>
              <a:spcBef>
                <a:spcPts val="500"/>
              </a:spcBef>
              <a:buSzPct val="75000"/>
              <a:buFont typeface="Arial" panose="020b0604020202020204" pitchFamily="34" charset="0"/>
              <a:buChar char="‒"/>
              <a:defRPr sz="2000" kern="1200">
                <a:solidFill>
                  <a:schemeClr val="tx1">
                    <a:lumMod val="65000"/>
                    <a:lumOff val="35000"/>
                  </a:schemeClr>
                </a:solidFill>
                <a:latin typeface="微软雅黑" panose="020b0503020204020204" pitchFamily="34" charset="-122"/>
                <a:ea typeface="微软雅黑" panose="020b0503020204020204" pitchFamily="34" charset="-122"/>
                <a:cs typeface="+mn-cs"/>
              </a:defRPr>
            </a:lvl3pPr>
            <a:lvl4pPr marL="1511935" indent="-228600" algn="l" defTabSz="914400" rtl="0" eaLnBrk="1" fontAlgn="auto" latinLnBrk="0" hangingPunct="1">
              <a:lnSpc>
                <a:spcPct val="10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pitchFamily="34" charset="-122"/>
                <a:ea typeface="微软雅黑" panose="020b0503020204020204" pitchFamily="34" charset="-122"/>
                <a:cs typeface="+mn-cs"/>
              </a:defRPr>
            </a:lvl4pPr>
            <a:lvl5pPr marL="1943735" indent="-228600" algn="l" defTabSz="914400" rtl="0" eaLnBrk="1" fontAlgn="auto" latinLnBrk="0" hangingPunct="1">
              <a:lnSpc>
                <a:spcPct val="9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400" b="1">
                <a:solidFill>
                  <a:srgbClr val="000000"/>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400" b="1">
                <a:solidFill>
                  <a:srgbClr val="000000"/>
                </a:solidFill>
                <a:latin typeface="兰米粗楷简体" panose="02000503000000000000" charset="-122"/>
                <a:ea typeface="兰米粗楷简体" panose="02000503000000000000" charset="-122"/>
                <a:cs typeface="兰米粗楷简体" panose="02000503000000000000" charset="-122"/>
                <a:sym typeface="+mn-ea"/>
              </a:rPr>
              <a:t>国家最高权力属于全体人民，人民是国家主权的主体、拥有者和行使者。主权“是完全绝对的、神圣的、完全不可侵犯的”。主权“永远不可转让；并且主权者既然只是一个集体的生命，所以就只能由他自己来代表本人”；“正如主权是不能转让的一样，同理，主权也是不能代表的。”人民主权只能通过直接民主实现。如果任何人拒不服从公共意志，全体就要强迫他服从，“这即是说，人们要迫使他自由”。</a:t>
            </a:r>
            <a:r>
              <a:rPr lang="zh-CN" altLang="en-US" sz="1300" b="1">
                <a:solidFill>
                  <a:srgbClr val="2929F9"/>
                </a:solidFill>
                <a:latin typeface="方正小标宋_GBK" panose="02000000000000000000" charset="-122"/>
                <a:ea typeface="方正小标宋_GBK" panose="02000000000000000000" charset="-122"/>
                <a:cs typeface="方正小标宋_GBK" panose="02000000000000000000" charset="-122"/>
                <a:sym typeface="+mn-ea"/>
              </a:rPr>
              <a:t> 概括材料中卢梭的思想是什么？</a:t>
            </a:r>
          </a:p>
        </p:txBody>
      </p:sp>
      <p:sp>
        <p:nvSpPr>
          <p:cNvPr id="19" name="文本框 18"/>
          <p:cNvSpPr txBox="1"/>
          <p:nvPr/>
        </p:nvSpPr>
        <p:spPr>
          <a:xfrm>
            <a:off x="7446645" y="4733925"/>
            <a:ext cx="1647190" cy="29400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indent="0">
              <a:lnSpc>
                <a:spcPct val="110000"/>
              </a:lnSpc>
              <a:buClr>
                <a:srgbClr val="C00000"/>
              </a:buClr>
              <a:buNone/>
            </a:pPr>
            <a:r>
              <a:rPr lang="zh-CN" altLang="en-US" sz="1200" b="1">
                <a:solidFill>
                  <a:schemeClr val="tx1"/>
                </a:solidFill>
                <a:latin typeface="方正小标宋_GBK" panose="02000000000000000000" charset="-122"/>
                <a:ea typeface="方正小标宋_GBK" panose="02000000000000000000" charset="-122"/>
                <a:sym typeface="+mn-ea"/>
              </a:rPr>
              <a:t>卢梭的人民主权思想</a:t>
            </a:r>
            <a:endParaRPr kumimoji="1" lang="zh-CN" altLang="en-US" sz="1200" b="1" noProof="0" smtClean="0">
              <a:ln>
                <a:noFill/>
              </a:ln>
              <a:solidFill>
                <a:schemeClr val="tx1"/>
              </a:solidFill>
              <a:effectLst/>
              <a:uLnTx/>
              <a:uFillTx/>
              <a:latin typeface="方正小标宋_GBK" panose="02000000000000000000" charset="-122"/>
              <a:ea typeface="方正小标宋_GBK" panose="02000000000000000000" charset="-122"/>
              <a:sym typeface="+mn-ea"/>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diamond(in)">
                                      <p:cBhvr>
                                        <p:cTn id="7" dur="2000"/>
                                        <p:tgtEl>
                                          <p:spTgt spid="819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barn(inVertical)">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177251" name="表格 177250"/>
          <p:cNvGraphicFramePr>
            <a:graphicFrameLocks noGrp="1"/>
          </p:cNvGraphicFramePr>
          <p:nvPr>
            <p:custDataLst>
              <p:tags r:id="rId3"/>
            </p:custDataLst>
          </p:nvPr>
        </p:nvGraphicFramePr>
        <p:xfrm>
          <a:off x="114935" y="400685"/>
          <a:ext cx="8856980" cy="4801235"/>
        </p:xfrm>
        <a:graphic>
          <a:graphicData uri="http://schemas.openxmlformats.org/drawingml/2006/table">
            <a:tbl>
              <a:tblPr/>
              <a:tblGrid>
                <a:gridCol w="648970"/>
                <a:gridCol w="554355"/>
                <a:gridCol w="973455"/>
                <a:gridCol w="1460500"/>
                <a:gridCol w="3099435"/>
                <a:gridCol w="2120265"/>
              </a:tblGrid>
              <a:tr h="404495">
                <a:tc>
                  <a:txBody>
                    <a:bodyPr vert="horz" wrap="square"/>
                    <a:lstStyle/>
                    <a:p>
                      <a:pPr marL="0" lvl="0" indent="0" algn="ctr">
                        <a:lnSpc>
                          <a:spcPct val="110000"/>
                        </a:lnSpc>
                        <a:buNone/>
                      </a:pPr>
                      <a:r>
                        <a:rPr lang="zh-CN" altLang="en-US" sz="1400" b="0">
                          <a:latin typeface="方正小标宋_GBK" panose="02000000000000000000" charset="-122"/>
                          <a:ea typeface="方正小标宋_GBK" panose="02000000000000000000" charset="-122"/>
                        </a:rPr>
                        <a:t>阶段</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fontAlgn="t">
                        <a:lnSpc>
                          <a:spcPct val="110000"/>
                        </a:lnSpc>
                        <a:buNone/>
                      </a:pPr>
                      <a:r>
                        <a:rPr lang="zh-CN" altLang="en-US" sz="1400" b="0">
                          <a:latin typeface="方正小标宋_GBK" panose="02000000000000000000" charset="-122"/>
                          <a:ea typeface="方正小标宋_GBK" panose="02000000000000000000" charset="-122"/>
                        </a:rPr>
                        <a:t>国家</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lnSpc>
                          <a:spcPct val="110000"/>
                        </a:lnSpc>
                        <a:buNone/>
                      </a:pPr>
                      <a:r>
                        <a:rPr lang="zh-CN" altLang="en-US" sz="1400" b="0">
                          <a:latin typeface="方正小标宋_GBK" panose="02000000000000000000" charset="-122"/>
                          <a:ea typeface="方正小标宋_GBK" panose="02000000000000000000" charset="-122"/>
                        </a:rPr>
                        <a:t>代表人物</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lnSpc>
                          <a:spcPct val="110000"/>
                        </a:lnSpc>
                        <a:buNone/>
                      </a:pPr>
                      <a:r>
                        <a:rPr lang="zh-CN" altLang="en-US" sz="1400" b="0">
                          <a:latin typeface="方正小标宋_GBK" panose="02000000000000000000" charset="-122"/>
                          <a:ea typeface="方正小标宋_GBK" panose="02000000000000000000" charset="-122"/>
                        </a:rPr>
                        <a:t>主要著作</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lnSpc>
                          <a:spcPct val="110000"/>
                        </a:lnSpc>
                        <a:buNone/>
                      </a:pPr>
                      <a:r>
                        <a:rPr lang="zh-CN" altLang="en-US" sz="1400" b="0">
                          <a:latin typeface="方正小标宋_GBK" panose="02000000000000000000" charset="-122"/>
                          <a:ea typeface="方正小标宋_GBK" panose="02000000000000000000" charset="-122"/>
                        </a:rPr>
                        <a:t>主要思想</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lnSpc>
                          <a:spcPct val="110000"/>
                        </a:lnSpc>
                        <a:buNone/>
                      </a:pPr>
                      <a:r>
                        <a:rPr lang="zh-CN" altLang="en-US" sz="1400" b="0">
                          <a:latin typeface="方正小标宋_GBK" panose="02000000000000000000" charset="-122"/>
                          <a:ea typeface="方正小标宋_GBK" panose="02000000000000000000" charset="-122"/>
                        </a:rPr>
                        <a:t>影响</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94360">
                <a:tc rowSpan="2">
                  <a:txBody>
                    <a:bodyPr vert="horz" wrap="square"/>
                    <a:lstStyle/>
                    <a:p>
                      <a:pPr algn="ctr">
                        <a:lnSpc>
                          <a:spcPct val="110000"/>
                        </a:lnSpc>
                      </a:pP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algn="ctr">
                        <a:lnSpc>
                          <a:spcPct val="110000"/>
                        </a:lnSpc>
                      </a:pPr>
                      <a:r>
                        <a:rPr lang="zh-CN" altLang="en-US" sz="14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兴起</a:t>
                      </a: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algn="ctr">
                        <a:lnSpc>
                          <a:spcPct val="110000"/>
                        </a:lnSpc>
                      </a:pPr>
                      <a:r>
                        <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17</a:t>
                      </a:r>
                    </a:p>
                    <a:p>
                      <a:pPr algn="ctr">
                        <a:lnSpc>
                          <a:spcPct val="110000"/>
                        </a:lnSpc>
                      </a:pPr>
                      <a:r>
                        <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世纪</a:t>
                      </a:r>
                      <a:endPar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marL="0" lvl="0" indent="0" algn="ctr">
                        <a:lnSpc>
                          <a:spcPct val="110000"/>
                        </a:lnSpc>
                        <a:buNone/>
                      </a:pPr>
                      <a:endPar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rowSpan="2">
                  <a:txBody>
                    <a:bodyPr vert="horz" wrap="square"/>
                    <a:lstStyle/>
                    <a:p>
                      <a:pPr algn="ctr" fontAlgn="t">
                        <a:lnSpc>
                          <a:spcPct val="110000"/>
                        </a:lnSpc>
                      </a:pPr>
                      <a:endParaRPr lang="zh-CN" altLang="en-US" sz="1400" b="1">
                        <a:latin typeface="方正小标宋_GBK" panose="02000000000000000000" charset="-122"/>
                        <a:ea typeface="方正小标宋_GBK" panose="02000000000000000000" charset="-122"/>
                        <a:sym typeface="+mn-ea"/>
                      </a:endParaRPr>
                    </a:p>
                    <a:p>
                      <a:pPr algn="ctr" fontAlgn="t">
                        <a:lnSpc>
                          <a:spcPct val="110000"/>
                        </a:lnSpc>
                      </a:pPr>
                      <a:r>
                        <a:rPr lang="zh-CN" altLang="en-US" sz="1400" b="1">
                          <a:latin typeface="方正小标宋_GBK" panose="02000000000000000000" charset="-122"/>
                          <a:ea typeface="方正小标宋_GBK" panose="02000000000000000000" charset="-122"/>
                          <a:sym typeface="+mn-ea"/>
                        </a:rPr>
                        <a:t>英</a:t>
                      </a:r>
                    </a:p>
                    <a:p>
                      <a:pPr algn="ctr" fontAlgn="t">
                        <a:lnSpc>
                          <a:spcPct val="110000"/>
                        </a:lnSpc>
                      </a:pPr>
                      <a:r>
                        <a:rPr lang="zh-CN" altLang="en-US" sz="1400" b="1">
                          <a:latin typeface="方正小标宋_GBK" panose="02000000000000000000" charset="-122"/>
                          <a:ea typeface="方正小标宋_GBK" panose="02000000000000000000" charset="-122"/>
                          <a:sym typeface="+mn-ea"/>
                        </a:rPr>
                        <a:t>国</a:t>
                      </a:r>
                    </a:p>
                    <a:p>
                      <a:pPr algn="ctr">
                        <a:lnSpc>
                          <a:spcPct val="110000"/>
                        </a:lnSpc>
                      </a:pPr>
                      <a:endParaRPr lang="zh-CN" altLang="en-US" sz="1400" b="1">
                        <a:latin typeface="方正小标宋_GBK" panose="02000000000000000000" charset="-122"/>
                        <a:ea typeface="方正小标宋_GBK" panose="02000000000000000000" charset="-122"/>
                        <a:sym typeface="+mn-ea"/>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霍布斯</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marL="0" lvl="0" indent="0" algn="ctr">
                        <a:lnSpc>
                          <a:spcPct val="110000"/>
                        </a:lnSpc>
                        <a:buNone/>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利维坦</a:t>
                      </a:r>
                      <a:r>
                        <a:rPr lang="en-US" altLang="zh-CN" sz="1500" b="1">
                          <a:solidFill>
                            <a:schemeClr val="tx1"/>
                          </a:solidFill>
                          <a:latin typeface="兰米粗楷简体" panose="02000503000000000000" charset="-122"/>
                          <a:ea typeface="兰米粗楷简体" panose="02000503000000000000" charset="-122"/>
                          <a:sym typeface="+mn-ea"/>
                        </a:rPr>
                        <a:t>》</a:t>
                      </a:r>
                    </a:p>
                    <a:p>
                      <a:pPr marL="0" lvl="0" indent="0" algn="ctr">
                        <a:lnSpc>
                          <a:spcPct val="110000"/>
                        </a:lnSpc>
                        <a:buNone/>
                      </a:pPr>
                      <a:endParaRPr lang="en-US" altLang="zh-CN" sz="1500" b="1">
                        <a:solidFill>
                          <a:schemeClr val="tx1"/>
                        </a:solidFill>
                        <a:latin typeface="兰米粗楷简体" panose="02000503000000000000" charset="-122"/>
                        <a:ea typeface="兰米粗楷简体" panose="02000503000000000000" charset="-122"/>
                        <a:sym typeface="+mn-ea"/>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人们通过社会契约建立国家</a:t>
                      </a:r>
                    </a:p>
                    <a:p>
                      <a:pPr marL="0" lvl="0" indent="0" algn="ctr">
                        <a:lnSpc>
                          <a:spcPct val="110000"/>
                        </a:lnSpc>
                        <a:buNone/>
                      </a:pPr>
                      <a:endParaRPr lang="zh-CN" altLang="en-US" sz="1500" b="1">
                        <a:solidFill>
                          <a:srgbClr val="0000CC"/>
                        </a:solidFill>
                        <a:latin typeface="兰米粗楷简体" panose="02000503000000000000" charset="-122"/>
                        <a:ea typeface="兰米粗楷简体" panose="02000503000000000000" charset="-122"/>
                        <a:sym typeface="+mn-ea"/>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批判了君权神授</a:t>
                      </a:r>
                      <a:endParaRPr lang="zh-CN" altLang="zh-CN" sz="1500" b="1">
                        <a:latin typeface="兰米粗楷简体" panose="02000503000000000000" charset="-122"/>
                        <a:ea typeface="兰米粗楷简体" panose="02000503000000000000" charset="-122"/>
                        <a:sym typeface="+mn-ea"/>
                      </a:endParaRPr>
                    </a:p>
                    <a:p>
                      <a:pPr marL="0" lvl="0" indent="0" algn="ctr">
                        <a:lnSpc>
                          <a:spcPct val="110000"/>
                        </a:lnSpc>
                        <a:buNone/>
                      </a:pPr>
                      <a:endParaRPr lang="zh-CN" altLang="zh-CN" sz="1500" b="1">
                        <a:latin typeface="兰米粗楷简体" panose="02000503000000000000" charset="-122"/>
                        <a:ea typeface="兰米粗楷简体" panose="02000503000000000000" charset="-122"/>
                        <a:sym typeface="+mn-ea"/>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r>
              <a:tr h="668655">
                <a:tc vMerge="1">
                  <a:txBody>
                    <a:bodyPr vert="horz" wrap="square"/>
                    <a:lstStyle/>
                    <a:p>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vert="horz" wrap="square"/>
                    <a:lstStyle/>
                    <a:p>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洛克</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marL="0" lvl="0" indent="0" algn="ctr">
                        <a:lnSpc>
                          <a:spcPct val="110000"/>
                        </a:lnSpc>
                        <a:buNone/>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政府论</a:t>
                      </a:r>
                      <a:r>
                        <a:rPr lang="en-US" altLang="zh-CN" sz="1500" b="1">
                          <a:solidFill>
                            <a:schemeClr val="tx1"/>
                          </a:solidFill>
                          <a:latin typeface="兰米粗楷简体" panose="02000503000000000000" charset="-122"/>
                          <a:ea typeface="兰米粗楷简体" panose="02000503000000000000" charset="-122"/>
                          <a:sym typeface="+mn-ea"/>
                        </a:rPr>
                        <a:t>》</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algn="ctr">
                        <a:lnSpc>
                          <a:spcPct val="110000"/>
                        </a:lnSpc>
                      </a:pPr>
                      <a:r>
                        <a:rPr lang="zh-CN" altLang="en-US" sz="1500" b="1">
                          <a:solidFill>
                            <a:srgbClr val="0000CC"/>
                          </a:solidFill>
                          <a:latin typeface="兰米粗楷简体" panose="02000503000000000000" charset="-122"/>
                          <a:ea typeface="兰米粗楷简体" panose="02000503000000000000" charset="-122"/>
                          <a:sym typeface="+mn-ea"/>
                        </a:rPr>
                        <a:t>提出分权思想，</a:t>
                      </a:r>
                    </a:p>
                    <a:p>
                      <a:pPr algn="ctr">
                        <a:lnSpc>
                          <a:spcPct val="110000"/>
                        </a:lnSpc>
                      </a:pPr>
                      <a:r>
                        <a:rPr lang="zh-CN" altLang="en-US" sz="1500" b="1">
                          <a:solidFill>
                            <a:srgbClr val="0000CC"/>
                          </a:solidFill>
                          <a:latin typeface="兰米粗楷简体" panose="02000503000000000000" charset="-122"/>
                          <a:ea typeface="兰米粗楷简体" panose="02000503000000000000" charset="-122"/>
                          <a:sym typeface="+mn-ea"/>
                        </a:rPr>
                        <a:t>赞成君主立宪制</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algn="ctr">
                        <a:lnSpc>
                          <a:spcPct val="110000"/>
                        </a:lnSpc>
                      </a:pPr>
                      <a:r>
                        <a:rPr lang="zh-CN" altLang="en-US" sz="1500" b="1">
                          <a:latin typeface="兰米粗楷简体" panose="02000503000000000000" charset="-122"/>
                          <a:ea typeface="兰米粗楷简体" panose="02000503000000000000" charset="-122"/>
                          <a:sym typeface="+mn-ea"/>
                        </a:rPr>
                        <a:t>为英君主立宪</a:t>
                      </a:r>
                    </a:p>
                    <a:p>
                      <a:pPr algn="ctr">
                        <a:lnSpc>
                          <a:spcPct val="110000"/>
                        </a:lnSpc>
                      </a:pPr>
                      <a:r>
                        <a:rPr lang="zh-CN" altLang="en-US" sz="1500" b="1">
                          <a:latin typeface="兰米粗楷简体" panose="02000503000000000000" charset="-122"/>
                          <a:ea typeface="兰米粗楷简体" panose="02000503000000000000" charset="-122"/>
                          <a:sym typeface="+mn-ea"/>
                        </a:rPr>
                        <a:t>奠定理论基础</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6">
                        <a:lumMod val="20000"/>
                        <a:lumOff val="80000"/>
                      </a:schemeClr>
                    </a:solidFill>
                  </a:tcPr>
                </a:tc>
              </a:tr>
              <a:tr h="594360">
                <a:tc rowSpan="3">
                  <a:txBody>
                    <a:bodyPr vert="horz" wrap="square"/>
                    <a:lstStyle/>
                    <a:p>
                      <a:pPr algn="ctr">
                        <a:lnSpc>
                          <a:spcPct val="110000"/>
                        </a:lnSpc>
                      </a:pP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algn="ctr">
                        <a:lnSpc>
                          <a:spcPct val="110000"/>
                        </a:lnSpc>
                      </a:pP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algn="ctr">
                        <a:lnSpc>
                          <a:spcPct val="110000"/>
                        </a:lnSpc>
                      </a:pPr>
                      <a:r>
                        <a:rPr lang="zh-CN" altLang="en-US" sz="14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巅峰</a:t>
                      </a: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algn="ctr">
                        <a:lnSpc>
                          <a:spcPct val="110000"/>
                        </a:lnSpc>
                      </a:pPr>
                      <a:r>
                        <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18</a:t>
                      </a:r>
                    </a:p>
                    <a:p>
                      <a:pPr algn="ctr">
                        <a:lnSpc>
                          <a:spcPct val="110000"/>
                        </a:lnSpc>
                      </a:pPr>
                      <a:r>
                        <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世纪</a:t>
                      </a:r>
                      <a:endPar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marL="0" lvl="0" indent="0" algn="ctr">
                        <a:lnSpc>
                          <a:spcPct val="110000"/>
                        </a:lnSpc>
                        <a:buNone/>
                      </a:pPr>
                      <a:endPar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3">
                  <a:txBody>
                    <a:bodyPr vert="horz" wrap="square"/>
                    <a:lstStyle/>
                    <a:p>
                      <a:pPr algn="ctr" fontAlgn="t">
                        <a:lnSpc>
                          <a:spcPct val="110000"/>
                        </a:lnSpc>
                      </a:pPr>
                      <a:endParaRPr lang="zh-CN" altLang="en-US" sz="1400" b="1">
                        <a:latin typeface="方正小标宋_GBK" panose="02000000000000000000" charset="-122"/>
                        <a:ea typeface="方正小标宋_GBK" panose="02000000000000000000" charset="-122"/>
                        <a:cs typeface="方正小标宋_GBK" panose="02000000000000000000" charset="-122"/>
                        <a:sym typeface="+mn-ea"/>
                      </a:endParaRPr>
                    </a:p>
                    <a:p>
                      <a:pPr algn="ctr" fontAlgn="t">
                        <a:lnSpc>
                          <a:spcPct val="110000"/>
                        </a:lnSpc>
                      </a:pPr>
                      <a:endParaRPr lang="zh-CN" altLang="en-US" sz="1400" b="1">
                        <a:latin typeface="方正小标宋_GBK" panose="02000000000000000000" charset="-122"/>
                        <a:ea typeface="方正小标宋_GBK" panose="02000000000000000000" charset="-122"/>
                        <a:cs typeface="方正小标宋_GBK" panose="02000000000000000000" charset="-122"/>
                        <a:sym typeface="+mn-ea"/>
                      </a:endParaRPr>
                    </a:p>
                    <a:p>
                      <a:pPr algn="ctr" fontAlgn="t">
                        <a:lnSpc>
                          <a:spcPct val="110000"/>
                        </a:lnSpc>
                      </a:pPr>
                      <a:endParaRPr lang="zh-CN" altLang="en-US" sz="1400" b="1">
                        <a:latin typeface="方正小标宋_GBK" panose="02000000000000000000" charset="-122"/>
                        <a:ea typeface="方正小标宋_GBK" panose="02000000000000000000" charset="-122"/>
                        <a:cs typeface="方正小标宋_GBK" panose="02000000000000000000" charset="-122"/>
                        <a:sym typeface="+mn-ea"/>
                      </a:endParaRPr>
                    </a:p>
                    <a:p>
                      <a:pPr algn="ctr" fontAlgn="t">
                        <a:lnSpc>
                          <a:spcPct val="110000"/>
                        </a:lnSpc>
                      </a:pPr>
                      <a:r>
                        <a:rPr lang="zh-CN" altLang="en-US" sz="1400" b="1">
                          <a:latin typeface="方正小标宋_GBK" panose="02000000000000000000" charset="-122"/>
                          <a:ea typeface="方正小标宋_GBK" panose="02000000000000000000" charset="-122"/>
                          <a:cs typeface="方正小标宋_GBK" panose="02000000000000000000" charset="-122"/>
                          <a:sym typeface="+mn-ea"/>
                        </a:rPr>
                        <a:t>法</a:t>
                      </a:r>
                    </a:p>
                    <a:p>
                      <a:pPr algn="ctr" fontAlgn="t">
                        <a:lnSpc>
                          <a:spcPct val="110000"/>
                        </a:lnSpc>
                      </a:pPr>
                      <a:r>
                        <a:rPr lang="zh-CN" altLang="en-US" sz="1400" b="1">
                          <a:latin typeface="方正小标宋_GBK" panose="02000000000000000000" charset="-122"/>
                          <a:ea typeface="方正小标宋_GBK" panose="02000000000000000000" charset="-122"/>
                          <a:cs typeface="方正小标宋_GBK" panose="02000000000000000000" charset="-122"/>
                          <a:sym typeface="+mn-ea"/>
                        </a:rPr>
                        <a:t>国</a:t>
                      </a:r>
                    </a:p>
                    <a:p>
                      <a:pPr algn="ctr" fontAlgn="t">
                        <a:lnSpc>
                          <a:spcPct val="110000"/>
                        </a:lnSpc>
                      </a:pPr>
                      <a:endParaRPr lang="zh-CN" altLang="zh-CN" sz="1400">
                        <a:latin typeface="方正小标宋_GBK" panose="02000000000000000000" charset="-122"/>
                        <a:ea typeface="方正小标宋_GBK" panose="02000000000000000000" charset="-122"/>
                        <a:cs typeface="方正小标宋_GBK" panose="02000000000000000000"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伏尔泰</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algn="ctr">
                        <a:lnSpc>
                          <a:spcPct val="110000"/>
                        </a:lnSpc>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哲学通信</a:t>
                      </a:r>
                      <a:r>
                        <a:rPr lang="en-US" altLang="zh-CN" sz="1500" b="1">
                          <a:solidFill>
                            <a:schemeClr val="tx1"/>
                          </a:solidFill>
                          <a:latin typeface="兰米粗楷简体" panose="02000503000000000000" charset="-122"/>
                          <a:ea typeface="兰米粗楷简体" panose="02000503000000000000" charset="-122"/>
                          <a:sym typeface="+mn-ea"/>
                        </a:rPr>
                        <a:t>》</a:t>
                      </a:r>
                    </a:p>
                    <a:p>
                      <a:pPr algn="ctr">
                        <a:lnSpc>
                          <a:spcPct val="110000"/>
                        </a:lnSpc>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路易十四时代</a:t>
                      </a:r>
                      <a:r>
                        <a:rPr lang="en-US" altLang="zh-CN" sz="1500" b="1">
                          <a:solidFill>
                            <a:schemeClr val="tx1"/>
                          </a:solidFill>
                          <a:latin typeface="兰米粗楷简体" panose="02000503000000000000" charset="-122"/>
                          <a:ea typeface="兰米粗楷简体" panose="02000503000000000000" charset="-122"/>
                          <a:sym typeface="+mn-ea"/>
                        </a:rPr>
                        <a:t>》</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批判专制、教会，提倡自由平等，</a:t>
                      </a:r>
                    </a:p>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法律至上、君主立宪</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en-US" altLang="zh-CN" sz="1500" b="1">
                          <a:latin typeface="兰米粗楷简体" panose="02000503000000000000" charset="-122"/>
                          <a:ea typeface="兰米粗楷简体" panose="02000503000000000000" charset="-122"/>
                          <a:cs typeface="兰米粗楷简体" panose="02000503000000000000" charset="-122"/>
                          <a:sym typeface="+mn-ea"/>
                        </a:rPr>
                        <a:t>18</a:t>
                      </a:r>
                      <a:r>
                        <a:rPr lang="zh-CN" altLang="en-US" sz="1500" b="1">
                          <a:latin typeface="兰米粗楷简体" panose="02000503000000000000" charset="-122"/>
                          <a:ea typeface="兰米粗楷简体" panose="02000503000000000000" charset="-122"/>
                          <a:cs typeface="兰米粗楷简体" panose="02000503000000000000" charset="-122"/>
                          <a:sym typeface="+mn-ea"/>
                        </a:rPr>
                        <a:t>世纪是伏尔泰的世纪</a:t>
                      </a:r>
                      <a:endParaRPr lang="zh-CN" altLang="zh-CN" sz="1500" b="1">
                        <a:latin typeface="兰米粗楷简体" panose="02000503000000000000" charset="-122"/>
                        <a:ea typeface="兰米粗楷简体" panose="02000503000000000000" charset="-122"/>
                        <a:cs typeface="兰米粗楷简体" panose="02000503000000000000" charset="-122"/>
                        <a:sym typeface="+mn-ea"/>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r>
              <a:tr h="594360">
                <a:tc vMerge="1">
                  <a:txBody>
                    <a:bodyPr vert="horz" wrap="square"/>
                    <a:lstStyle/>
                    <a:p>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vert="horz" wrap="square"/>
                    <a:lstStyle/>
                    <a:p>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孟德斯鸠</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论法的精神</a:t>
                      </a:r>
                      <a:r>
                        <a:rPr lang="en-US" altLang="zh-CN" sz="1500" b="1">
                          <a:solidFill>
                            <a:schemeClr val="tx1"/>
                          </a:solidFill>
                          <a:latin typeface="兰米粗楷简体" panose="02000503000000000000" charset="-122"/>
                          <a:ea typeface="兰米粗楷简体" panose="02000503000000000000" charset="-122"/>
                          <a:sym typeface="+mn-ea"/>
                        </a:rPr>
                        <a:t>》</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三权分立，分权制衡，</a:t>
                      </a:r>
                    </a:p>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君主立宪，法律是理性体现</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资本主义政治制度</a:t>
                      </a:r>
                    </a:p>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基本原则</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r>
              <a:tr h="845820">
                <a:tc vMerge="1">
                  <a:txBody>
                    <a:bodyPr vert="horz" wrap="square"/>
                    <a:lstStyle/>
                    <a:p>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vert="horz" wrap="square"/>
                    <a:lstStyle/>
                    <a:p>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vert="horz" wrap="square"/>
                    <a:lstStyle/>
                    <a:p>
                      <a:pPr marL="0" lvl="0" indent="0" algn="ctr">
                        <a:lnSpc>
                          <a:spcPct val="110000"/>
                        </a:lnSpc>
                        <a:buNone/>
                      </a:pPr>
                      <a:endParaRPr lang="zh-CN" altLang="en-US" sz="1500" b="1">
                        <a:latin typeface="兰米粗楷简体" panose="02000503000000000000" charset="-122"/>
                        <a:ea typeface="兰米粗楷简体" panose="02000503000000000000" charset="-122"/>
                        <a:sym typeface="+mn-ea"/>
                      </a:endParaRPr>
                    </a:p>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卢梭</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endParaRPr lang="en-US" altLang="zh-CN" sz="1500" b="1">
                        <a:solidFill>
                          <a:schemeClr val="tx1"/>
                        </a:solidFill>
                        <a:latin typeface="兰米粗楷简体" panose="02000503000000000000" charset="-122"/>
                        <a:ea typeface="兰米粗楷简体" panose="02000503000000000000" charset="-122"/>
                        <a:sym typeface="+mn-ea"/>
                      </a:endParaRPr>
                    </a:p>
                    <a:p>
                      <a:pPr marL="0" lvl="0" indent="0" algn="ctr">
                        <a:lnSpc>
                          <a:spcPct val="110000"/>
                        </a:lnSpc>
                        <a:buNone/>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社会契约论</a:t>
                      </a:r>
                      <a:r>
                        <a:rPr lang="en-US" altLang="zh-CN" sz="1500" b="1">
                          <a:solidFill>
                            <a:schemeClr val="tx1"/>
                          </a:solidFill>
                          <a:latin typeface="兰米粗楷简体" panose="02000503000000000000" charset="-122"/>
                          <a:ea typeface="兰米粗楷简体" panose="02000503000000000000" charset="-122"/>
                          <a:sym typeface="+mn-ea"/>
                        </a:rPr>
                        <a:t>》</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天赋人权，人民主权，社会契约，直接民主，民主共和，财产私有制是不平等根源</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zh-CN" altLang="en-US" sz="1500" b="1">
                          <a:latin typeface="兰米粗楷简体" panose="02000503000000000000" charset="-122"/>
                          <a:ea typeface="兰米粗楷简体" panose="02000503000000000000" charset="-122"/>
                          <a:sym typeface="Arial" panose="020b0604020202020204" pitchFamily="34" charset="0"/>
                        </a:rPr>
                        <a:t>最激进的民主主义者，</a:t>
                      </a:r>
                      <a:r>
                        <a:rPr lang="zh-CN" altLang="en-US" sz="1500" b="1">
                          <a:latin typeface="兰米粗楷简体" panose="02000503000000000000" charset="-122"/>
                          <a:ea typeface="兰米粗楷简体" panose="02000503000000000000" charset="-122"/>
                          <a:sym typeface="+mn-ea"/>
                        </a:rPr>
                        <a:t>为资产阶级革命提供理论武器</a:t>
                      </a:r>
                      <a:endParaRPr lang="zh-CN" altLang="en-US" sz="1500" b="1">
                        <a:latin typeface="兰米粗楷简体" panose="02000503000000000000" charset="-122"/>
                        <a:ea typeface="兰米粗楷简体" panose="02000503000000000000"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r>
              <a:tr h="794385">
                <a:tc>
                  <a:txBody>
                    <a:bodyPr vert="horz" wrap="square"/>
                    <a:lstStyle/>
                    <a:p>
                      <a:pPr marL="0" lvl="0" indent="0" algn="ctr">
                        <a:lnSpc>
                          <a:spcPct val="110000"/>
                        </a:lnSpc>
                        <a:buNone/>
                      </a:pPr>
                      <a:r>
                        <a:rPr lang="zh-CN" altLang="en-US" sz="14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扩展</a:t>
                      </a: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marL="0" lvl="0" indent="0" algn="ctr">
                        <a:lnSpc>
                          <a:spcPct val="110000"/>
                        </a:lnSpc>
                        <a:buNone/>
                      </a:pPr>
                      <a:r>
                        <a:rPr lang="en-US" altLang="zh-CN" sz="1400" b="1">
                          <a:solidFill>
                            <a:schemeClr val="tx1"/>
                          </a:solidFill>
                          <a:latin typeface="方正小标宋_GBK" panose="02000000000000000000" charset="-122"/>
                          <a:ea typeface="方正小标宋_GBK" panose="02000000000000000000" charset="-122"/>
                          <a:cs typeface="方正小标宋_GBK" panose="02000000000000000000" charset="-122"/>
                        </a:rPr>
                        <a:t>19</a:t>
                      </a:r>
                    </a:p>
                    <a:p>
                      <a:pPr marL="0" lvl="0" indent="0" algn="ctr">
                        <a:lnSpc>
                          <a:spcPct val="110000"/>
                        </a:lnSpc>
                        <a:buNone/>
                      </a:pPr>
                      <a:r>
                        <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rPr>
                        <a:t>世纪</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p>
                      <a:pPr algn="ctr" fontAlgn="t">
                        <a:lnSpc>
                          <a:spcPct val="110000"/>
                        </a:lnSpc>
                      </a:pPr>
                      <a:r>
                        <a:rPr lang="zh-CN" altLang="en-US" sz="1400" b="1">
                          <a:latin typeface="方正小标宋_GBK" panose="02000000000000000000" charset="-122"/>
                          <a:ea typeface="方正小标宋_GBK" panose="02000000000000000000" charset="-122"/>
                          <a:sym typeface="+mn-ea"/>
                        </a:rPr>
                        <a:t>德</a:t>
                      </a:r>
                    </a:p>
                    <a:p>
                      <a:pPr algn="ctr" fontAlgn="t">
                        <a:lnSpc>
                          <a:spcPct val="110000"/>
                        </a:lnSpc>
                      </a:pPr>
                      <a:r>
                        <a:rPr lang="zh-CN" altLang="en-US" sz="1400" b="1">
                          <a:latin typeface="方正小标宋_GBK" panose="02000000000000000000" charset="-122"/>
                          <a:ea typeface="方正小标宋_GBK" panose="02000000000000000000" charset="-122"/>
                          <a:sym typeface="+mn-ea"/>
                        </a:rPr>
                        <a:t>国</a:t>
                      </a:r>
                      <a:endParaRPr lang="zh-CN" altLang="zh-CN" sz="1400">
                        <a:latin typeface="方正小标宋_GBK" panose="02000000000000000000" charset="-122"/>
                        <a:ea typeface="方正小标宋_GBK" panose="02000000000000000000"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lnSpc>
                          <a:spcPct val="110000"/>
                        </a:lnSpc>
                        <a:buNone/>
                      </a:pPr>
                      <a:endParaRPr lang="zh-CN" altLang="en-US" sz="1500" b="1">
                        <a:latin typeface="兰米粗楷简体" panose="02000503000000000000" charset="-122"/>
                        <a:ea typeface="兰米粗楷简体" panose="02000503000000000000" charset="-122"/>
                        <a:sym typeface="+mn-ea"/>
                      </a:endParaRPr>
                    </a:p>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康德</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endParaRPr lang="en-US" altLang="zh-CN" sz="1500" b="1">
                        <a:solidFill>
                          <a:schemeClr val="tx1"/>
                        </a:solidFill>
                        <a:latin typeface="兰米粗楷简体" panose="02000503000000000000" charset="-122"/>
                        <a:ea typeface="兰米粗楷简体" panose="02000503000000000000" charset="-122"/>
                        <a:sym typeface="+mn-ea"/>
                      </a:endParaRPr>
                    </a:p>
                    <a:p>
                      <a:pPr marL="0" lvl="0" indent="0" algn="ctr">
                        <a:lnSpc>
                          <a:spcPct val="110000"/>
                        </a:lnSpc>
                        <a:buNone/>
                      </a:pPr>
                      <a:r>
                        <a:rPr lang="en-US" altLang="zh-CN" sz="1500" b="1">
                          <a:solidFill>
                            <a:schemeClr val="tx1"/>
                          </a:solidFill>
                          <a:latin typeface="兰米粗楷简体" panose="02000503000000000000" charset="-122"/>
                          <a:ea typeface="兰米粗楷简体" panose="02000503000000000000" charset="-122"/>
                          <a:sym typeface="+mn-ea"/>
                        </a:rPr>
                        <a:t>《</a:t>
                      </a:r>
                      <a:r>
                        <a:rPr lang="zh-CN" altLang="en-US" sz="1500" b="1">
                          <a:solidFill>
                            <a:schemeClr val="tx1"/>
                          </a:solidFill>
                          <a:latin typeface="兰米粗楷简体" panose="02000503000000000000" charset="-122"/>
                          <a:ea typeface="兰米粗楷简体" panose="02000503000000000000" charset="-122"/>
                          <a:sym typeface="+mn-ea"/>
                        </a:rPr>
                        <a:t>纯粹理性批判</a:t>
                      </a:r>
                      <a:r>
                        <a:rPr lang="en-US" altLang="zh-CN" sz="1500" b="1">
                          <a:solidFill>
                            <a:schemeClr val="tx1"/>
                          </a:solidFill>
                          <a:latin typeface="兰米粗楷简体" panose="02000503000000000000" charset="-122"/>
                          <a:ea typeface="兰米粗楷简体" panose="02000503000000000000" charset="-122"/>
                          <a:sym typeface="+mn-ea"/>
                        </a:rPr>
                        <a:t>》</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人非工具，人应该独立思考，</a:t>
                      </a:r>
                    </a:p>
                    <a:p>
                      <a:pPr marL="0" lvl="0" indent="0" algn="ctr">
                        <a:lnSpc>
                          <a:spcPct val="110000"/>
                        </a:lnSpc>
                        <a:buNone/>
                      </a:pPr>
                      <a:r>
                        <a:rPr lang="zh-CN" altLang="en-US" sz="1500" b="1">
                          <a:solidFill>
                            <a:srgbClr val="0000CC"/>
                          </a:solidFill>
                          <a:latin typeface="兰米粗楷简体" panose="02000503000000000000" charset="-122"/>
                          <a:ea typeface="兰米粗楷简体" panose="02000503000000000000" charset="-122"/>
                          <a:sym typeface="+mn-ea"/>
                        </a:rPr>
                        <a:t>理性判断；提出要自由也要自律</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a:txBody>
                    <a:bodyPr vert="horz" wrap="square"/>
                    <a:lstStyle/>
                    <a:p>
                      <a:pPr marL="0" lvl="0" indent="0" algn="ctr">
                        <a:lnSpc>
                          <a:spcPct val="110000"/>
                        </a:lnSpc>
                        <a:buNone/>
                      </a:pPr>
                      <a:endParaRPr lang="zh-CN" altLang="en-US" sz="1500" b="1">
                        <a:latin typeface="兰米粗楷简体" panose="02000503000000000000" charset="-122"/>
                        <a:ea typeface="兰米粗楷简体" panose="02000503000000000000" charset="-122"/>
                        <a:sym typeface="+mn-ea"/>
                      </a:endParaRPr>
                    </a:p>
                    <a:p>
                      <a:pPr marL="0" lvl="0" indent="0" algn="ctr">
                        <a:lnSpc>
                          <a:spcPct val="110000"/>
                        </a:lnSpc>
                        <a:buNone/>
                      </a:pPr>
                      <a:r>
                        <a:rPr lang="zh-CN" altLang="en-US" sz="1500" b="1">
                          <a:latin typeface="兰米粗楷简体" panose="02000503000000000000" charset="-122"/>
                          <a:ea typeface="兰米粗楷简体" panose="02000503000000000000" charset="-122"/>
                          <a:sym typeface="+mn-ea"/>
                        </a:rPr>
                        <a:t>最终确立人的主体地位</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r>
            </a:tbl>
          </a:graphicData>
        </a:graphic>
      </p:graphicFrame>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7" name="图示 6"/>
          <p:cNvGraphicFramePr>
            <a:graphicFrameLocks noGrp="1"/>
          </p:cNvGraphicFramePr>
          <p:nvPr/>
        </p:nvGraphicFramePr>
        <p:xfrm>
          <a:off x="1050925" y="1303020"/>
          <a:ext cx="6574790" cy="2725420"/>
        </p:xfrm>
        <a:graphic>
          <a:graphicData uri="http://schemas.openxmlformats.org/drawingml/2006/diagram">
            <dgm:relIds xmlns:dgm="http://schemas.openxmlformats.org/drawingml/2006/diagram" r:dm="rId4" r:lo="rId5" r:qs="rId6" r:cs="rId7"/>
          </a:graphicData>
        </a:graphic>
      </p:graphicFrame>
      <p:sp>
        <p:nvSpPr>
          <p:cNvPr id="2" name="矩形 1"/>
          <p:cNvSpPr/>
          <p:nvPr/>
        </p:nvSpPr>
        <p:spPr>
          <a:xfrm>
            <a:off x="3379470" y="437515"/>
            <a:ext cx="2384425"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启蒙思想的内在联系</a:t>
            </a:r>
            <a:endParaRPr lang="en-US" altLang="zh-CN" sz="1600" b="1" smtClean="0">
              <a:solidFill>
                <a:schemeClr val="tx1"/>
              </a:solidFill>
              <a:effectLst/>
              <a:latin typeface="华文新魏" charset="-122"/>
              <a:ea typeface="华文新魏"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 name="文本框 1"/>
          <p:cNvSpPr txBox="1"/>
          <p:nvPr/>
        </p:nvSpPr>
        <p:spPr>
          <a:xfrm>
            <a:off x="4233545" y="760095"/>
            <a:ext cx="4700905" cy="3952240"/>
          </a:xfrm>
          <a:prstGeom prst="rect">
            <a:avLst/>
          </a:prstGeom>
          <a:noFill/>
          <a:ln>
            <a:noFill/>
          </a:ln>
        </p:spPr>
        <p:txBody>
          <a:bodyPr wrap="square" rtlCol="0" anchor="t">
            <a:spAutoFit/>
          </a:bodyPr>
          <a:lstStyle/>
          <a:p>
            <a:pPr>
              <a:lnSpc>
                <a:spcPct val="190000"/>
              </a:lnSpc>
            </a:pPr>
            <a:r>
              <a:rPr lang="en-US" altLang="zh-CN" sz="1500" b="1">
                <a:latin typeface="方正小标宋_GBK" panose="02000000000000000000" charset="-122"/>
                <a:ea typeface="方正小标宋_GBK" panose="02000000000000000000" charset="-122"/>
                <a:cs typeface="方正小标宋_GBK" panose="02000000000000000000" charset="-122"/>
                <a:sym typeface="+mn-ea"/>
              </a:rPr>
              <a:t>      </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他经常出入于上流社会，但又曾经入狱两次，甚至被法国政府驱逐出境。他的名字响彻整个欧洲上空，当</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84</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岁高龄的他回到阔别</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28</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年的巴黎时，全城都轰动起来。不仅如此</a:t>
            </a:r>
            <a:r>
              <a:rPr lang="en-US" altLang="zh-CN" sz="1600" b="1">
                <a:latin typeface="兰米粗楷简体" panose="02000503000000000000" charset="-122"/>
                <a:ea typeface="兰米粗楷简体" panose="02000503000000000000" charset="-122"/>
                <a:cs typeface="兰米粗楷简体" panose="02000503000000000000" charset="-122"/>
                <a:sym typeface="+mn-ea"/>
              </a:rPr>
              <a:t>,</a:t>
            </a:r>
            <a:r>
              <a:rPr lang="zh-CN" altLang="en-US" sz="1600" b="1">
                <a:latin typeface="兰米粗楷简体" panose="02000503000000000000" charset="-122"/>
                <a:ea typeface="兰米粗楷简体" panose="02000503000000000000" charset="-122"/>
                <a:cs typeface="兰米粗楷简体" panose="02000503000000000000" charset="-122"/>
                <a:sym typeface="+mn-ea"/>
              </a:rPr>
              <a:t>法国上流社会经常以沙龙形式聚一起拜读他的作品。</a:t>
            </a:r>
          </a:p>
          <a:p>
            <a:pPr>
              <a:lnSpc>
                <a:spcPct val="90000"/>
              </a:lnSpc>
            </a:pPr>
            <a:endParaRPr lang="zh-CN" altLang="en-US" sz="1500" b="1">
              <a:latin typeface="方正小标宋_GBK" panose="02000000000000000000" charset="-122"/>
              <a:ea typeface="方正小标宋_GBK" panose="02000000000000000000" charset="-122"/>
              <a:cs typeface="方正小标宋_GBK" panose="02000000000000000000" charset="-122"/>
              <a:sym typeface="+mn-ea"/>
            </a:endParaRPr>
          </a:p>
          <a:p>
            <a:pPr marR="0" algn="ctr" defTabSz="914400">
              <a:lnSpc>
                <a:spcPct val="190000"/>
              </a:lnSpc>
              <a:buClrTx/>
              <a:buSzTx/>
              <a:defRPr/>
            </a:pPr>
            <a:r>
              <a:rPr lang="en-US" altLang="zh-CN" sz="1500">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sym typeface="+mn-ea"/>
              </a:rPr>
              <a:t>“</a:t>
            </a:r>
            <a:r>
              <a:rPr lang="zh-CN" altLang="en-US" sz="1500">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sym typeface="+mn-ea"/>
              </a:rPr>
              <a:t>欧洲的良心”</a:t>
            </a:r>
            <a:endParaRPr kumimoji="0" lang="zh-CN" altLang="en-US" sz="1500" kern="1200" cap="none" spc="0" normalizeH="0" baseline="0" noProof="1">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endParaRPr>
          </a:p>
          <a:p>
            <a:pPr marR="0" algn="ctr" defTabSz="914400">
              <a:lnSpc>
                <a:spcPct val="190000"/>
              </a:lnSpc>
              <a:buClrTx/>
              <a:buSzTx/>
              <a:defRPr/>
            </a:pPr>
            <a:r>
              <a:rPr lang="zh-CN" altLang="en-US" sz="1500">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sym typeface="+mn-ea"/>
              </a:rPr>
              <a:t>“法兰西思想之王”</a:t>
            </a:r>
            <a:endParaRPr kumimoji="0" lang="zh-CN" altLang="en-US" sz="1500" kern="1200" cap="none" spc="0" normalizeH="0" baseline="0" noProof="1">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endParaRPr>
          </a:p>
          <a:p>
            <a:pPr marR="0" algn="ctr" defTabSz="914400">
              <a:lnSpc>
                <a:spcPct val="190000"/>
              </a:lnSpc>
              <a:buClrTx/>
              <a:buSzTx/>
              <a:defRPr/>
            </a:pPr>
            <a:r>
              <a:rPr lang="en-US" altLang="zh-CN" sz="1500">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sym typeface="+mn-ea"/>
              </a:rPr>
              <a:t>18</a:t>
            </a:r>
            <a:r>
              <a:rPr lang="zh-CN" altLang="en-US" sz="1500">
                <a:solidFill>
                  <a:schemeClr val="tx1"/>
                </a:solidFill>
                <a:effectLst>
                  <a:outerShdw blurRad="38100" dist="38100" dir="2700000" algn="tl">
                    <a:srgbClr val="000000">
                      <a:alpha val="43137"/>
                    </a:srgbClr>
                  </a:outerShdw>
                </a:effectLst>
                <a:latin typeface="方正小标宋_GBK" panose="02000000000000000000" charset="-122"/>
                <a:ea typeface="方正小标宋_GBK" panose="02000000000000000000" charset="-122"/>
                <a:cs typeface="方正小标宋_GBK" panose="02000000000000000000" charset="-122"/>
                <a:sym typeface="+mn-ea"/>
              </a:rPr>
              <a:t>世纪法国启蒙运动的领袖</a:t>
            </a:r>
          </a:p>
        </p:txBody>
      </p:sp>
      <p:pic>
        <p:nvPicPr>
          <p:cNvPr id="7" name="图片 6"/>
          <p:cNvPicPr>
            <a:picLocks noChangeAspect="1"/>
          </p:cNvPicPr>
          <p:nvPr/>
        </p:nvPicPr>
        <p:blipFill>
          <a:blip r:embed="rId3"/>
          <a:stretch>
            <a:fillRect/>
          </a:stretch>
        </p:blipFill>
        <p:spPr>
          <a:xfrm>
            <a:off x="240665" y="669925"/>
            <a:ext cx="3810000" cy="4229100"/>
          </a:xfrm>
          <a:prstGeom prst="rect">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0" name="Rectangle 9"/>
          <p:cNvSpPr/>
          <p:nvPr/>
        </p:nvSpPr>
        <p:spPr>
          <a:xfrm>
            <a:off x="654441" y="335101"/>
            <a:ext cx="727710" cy="922020"/>
          </a:xfrm>
          <a:prstGeom prst="rect">
            <a:avLst/>
          </a:prstGeom>
        </p:spPr>
        <p:txBody>
          <a:bodyPr wrap="none" lIns="91440" tIns="45720" rIns="91440" bIns="45720">
            <a:spAutoFit/>
          </a:bodyPr>
          <a:lstStyle/>
          <a:p>
            <a:pPr>
              <a:buFont typeface="Wingdings" panose="05000000000000000000" pitchFamily="2" charset="2"/>
              <a:buChar char="Ø"/>
            </a:pPr>
            <a:endParaRPr lang="zh-CN" altLang="en-US" sz="5400" b="1" smtClean="0">
              <a:solidFill>
                <a:srgbClr val="FF0000"/>
              </a:solidFill>
              <a:latin typeface="楷体" pitchFamily="49" charset="-122"/>
              <a:ea typeface="楷体" pitchFamily="49" charset="-122"/>
            </a:endParaRPr>
          </a:p>
        </p:txBody>
      </p:sp>
      <p:sp>
        <p:nvSpPr>
          <p:cNvPr id="9" name="文本框 8"/>
          <p:cNvSpPr txBox="1"/>
          <p:nvPr/>
        </p:nvSpPr>
        <p:spPr>
          <a:xfrm>
            <a:off x="213995" y="530860"/>
            <a:ext cx="8838565" cy="4330700"/>
          </a:xfrm>
          <a:prstGeom prst="rect">
            <a:avLst/>
          </a:prstGeom>
          <a:noFill/>
          <a:ln>
            <a:solidFill>
              <a:schemeClr val="accent1"/>
            </a:solidFill>
          </a:ln>
        </p:spPr>
        <p:txBody>
          <a:bodyPr wrap="square" rtlCol="0" anchor="t">
            <a:spAutoFit/>
          </a:bodyPr>
          <a:lstStyle/>
          <a:p>
            <a:pPr>
              <a:lnSpc>
                <a:spcPct val="140000"/>
              </a:lnSpc>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1789年，巴黎民众攻陷象征封建统治的巴士底狱，1793年宪法庄严地宣布：“主权属于人民。它是统一而不可分的，不可动摇的和不可让予的。”     </a:t>
            </a:r>
          </a:p>
          <a:p>
            <a:pPr>
              <a:lnSpc>
                <a:spcPct val="140000"/>
              </a:lnSpc>
            </a:pP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——史彤彪《卢梭的法律思想对法国大革命的影响》</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a:lnSpc>
                <a:spcPct val="140000"/>
              </a:lnSpc>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我们认为下面这些真理是不言而喻的:一切人生来就是平等的,他们被造物主赋予他们固有的、不可转让的权利，其中有生命、自由以及追求幸福的权利；……如果遇有任何形式的政府损害这些目的，人民就有权利改变或废除它……        </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0" indent="0" algn="r">
              <a:lnSpc>
                <a:spcPct val="140000"/>
              </a:lnSpc>
              <a:buNone/>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——美国1776年《独立宣言》</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a:lnSpc>
                <a:spcPct val="140000"/>
              </a:lnSpc>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我们革命的目的，是为众生谋幸福，因不愿少数满洲人专制，故要民族革命；不愿君主一人专制，故要政治革命；不愿少数富人专制，故要社会革命。这三样有一样做不到，也不是我们的本意。达到了这三样目的之后，我们中国将成为至为完美的</a:t>
            </a:r>
            <a:r>
              <a:rPr lang="zh-CN" altLang="en-US" sz="1600" b="1" smtClean="0">
                <a:solidFill>
                  <a:schemeClr val="tx1"/>
                </a:solidFill>
                <a:latin typeface="兰米粗楷简体" panose="02000503000000000000" charset="-122"/>
                <a:ea typeface="兰米粗楷简体" panose="02000503000000000000" charset="-122"/>
                <a:cs typeface="兰米粗楷简体" panose="02000503000000000000" charset="-122"/>
                <a:sym typeface="+mn-ea"/>
              </a:rPr>
              <a:t>国家。</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0" indent="0" algn="r">
              <a:lnSpc>
                <a:spcPct val="140000"/>
              </a:lnSpc>
              <a:buNone/>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——孙中山在《民报》创刊周年纪念会上的演说</a:t>
            </a:r>
          </a:p>
          <a:p>
            <a:pPr marL="0" indent="0" algn="r">
              <a:lnSpc>
                <a:spcPct val="140000"/>
              </a:lnSpc>
              <a:buNone/>
            </a:pP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a:p>
            <a:pPr marL="0" indent="0" algn="r">
              <a:lnSpc>
                <a:spcPct val="70000"/>
              </a:lnSpc>
              <a:buNone/>
            </a:pPr>
            <a:endParaRPr lang="zh-CN" altLang="en-US" sz="1400" b="1">
              <a:solidFill>
                <a:schemeClr val="tx1"/>
              </a:solidFill>
              <a:latin typeface="方正小标宋_GBK" panose="02000000000000000000" charset="-122"/>
              <a:ea typeface="方正小标宋_GBK" panose="02000000000000000000" charset="-122"/>
              <a:cs typeface="方正小标宋_GBK" panose="02000000000000000000" charset="-122"/>
              <a:sym typeface="+mn-ea"/>
            </a:endParaRPr>
          </a:p>
        </p:txBody>
      </p:sp>
      <p:sp>
        <p:nvSpPr>
          <p:cNvPr id="11" name="文本框 10"/>
          <p:cNvSpPr txBox="1"/>
          <p:nvPr/>
        </p:nvSpPr>
        <p:spPr>
          <a:xfrm>
            <a:off x="213995" y="4531995"/>
            <a:ext cx="8839200" cy="33083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a:lnSpc>
                <a:spcPct val="120000"/>
              </a:lnSpc>
              <a:buClrTx/>
            </a:pPr>
            <a:r>
              <a:rPr lang="zh-CN" altLang="en-US" sz="13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理性精神成为法国大革命和美国独立战争的思想武器。成为殖民地半殖民地人民争取民族独立的精神武器，比如中国。</a:t>
            </a:r>
            <a:endParaRPr kumimoji="1" lang="zh-CN" altLang="en-US" sz="1300" b="1" noProof="0" smtClean="0">
              <a:ln>
                <a:noFill/>
              </a:ln>
              <a:solidFill>
                <a:schemeClr val="tx1"/>
              </a:solidFill>
              <a:effectLst/>
              <a:uLnTx/>
              <a:uFillTx/>
              <a:latin typeface="方正小标宋_GBK" panose="02000000000000000000" charset="-122"/>
              <a:ea typeface="方正小标宋_GBK" panose="02000000000000000000" charset="-122"/>
              <a:cs typeface="方正小标宋_GBK" panose="02000000000000000000" charset="-122"/>
              <a:sym typeface="+mn-ea"/>
            </a:endParaRPr>
          </a:p>
        </p:txBody>
      </p:sp>
      <p:sp>
        <p:nvSpPr>
          <p:cNvPr id="2" name="矩形 1"/>
          <p:cNvSpPr/>
          <p:nvPr/>
        </p:nvSpPr>
        <p:spPr>
          <a:xfrm>
            <a:off x="3630930" y="106045"/>
            <a:ext cx="2087880"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a:t>
            </a:r>
            <a:r>
              <a:rPr lang="zh-CN" sz="1600" b="1" smtClean="0">
                <a:solidFill>
                  <a:schemeClr val="tx1"/>
                </a:solidFill>
                <a:effectLst/>
                <a:latin typeface="华文新魏" panose="02010800040101010101" charset="-122"/>
                <a:ea typeface="华文新魏" panose="02010800040101010101" charset="-122"/>
              </a:rPr>
              <a:t>运动的影响</a:t>
            </a:r>
            <a:endParaRPr lang="zh-CN" sz="1600" b="1" smtClean="0">
              <a:solidFill>
                <a:schemeClr val="tx1"/>
              </a:solidFill>
              <a:effectLst/>
              <a:latin typeface="华文新魏" charset="-122"/>
              <a:ea typeface="华文新魏"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sp>
        <p:nvSpPr>
          <p:cNvPr id="24" name="矩形 23"/>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2555" y="50800"/>
            <a:ext cx="928370" cy="275590"/>
            <a:chOff x="193" y="80"/>
            <a:chExt cx="1462" cy="434"/>
          </a:xfrm>
        </p:grpSpPr>
        <p:sp>
          <p:nvSpPr>
            <p:cNvPr id="31" name="文本框 30"/>
            <p:cNvSpPr txBox="1"/>
            <p:nvPr/>
          </p:nvSpPr>
          <p:spPr>
            <a:xfrm>
              <a:off x="468" y="80"/>
              <a:ext cx="1187"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启蒙思想</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0" name="Rectangle 9"/>
          <p:cNvSpPr/>
          <p:nvPr/>
        </p:nvSpPr>
        <p:spPr>
          <a:xfrm>
            <a:off x="654441" y="335101"/>
            <a:ext cx="727710" cy="922020"/>
          </a:xfrm>
          <a:prstGeom prst="rect">
            <a:avLst/>
          </a:prstGeom>
        </p:spPr>
        <p:txBody>
          <a:bodyPr wrap="none" lIns="91440" tIns="45720" rIns="91440" bIns="45720">
            <a:spAutoFit/>
          </a:bodyPr>
          <a:lstStyle/>
          <a:p>
            <a:pPr>
              <a:buFont typeface="Wingdings" panose="05000000000000000000" pitchFamily="2" charset="2"/>
              <a:buChar char="Ø"/>
            </a:pPr>
            <a:endParaRPr lang="zh-CN" altLang="en-US" sz="5400" b="1" smtClean="0">
              <a:solidFill>
                <a:srgbClr val="FF0000"/>
              </a:solidFill>
              <a:latin typeface="楷体" panose="02010609060101010101" pitchFamily="49" charset="-122"/>
              <a:ea typeface="楷体" panose="02010609060101010101" pitchFamily="49" charset="-122"/>
            </a:endParaRPr>
          </a:p>
        </p:txBody>
      </p:sp>
      <p:sp>
        <p:nvSpPr>
          <p:cNvPr id="9" name="文本框 8"/>
          <p:cNvSpPr txBox="1"/>
          <p:nvPr/>
        </p:nvSpPr>
        <p:spPr>
          <a:xfrm>
            <a:off x="180340" y="953770"/>
            <a:ext cx="8883015" cy="3067685"/>
          </a:xfrm>
          <a:prstGeom prst="rect">
            <a:avLst/>
          </a:prstGeom>
          <a:noFill/>
          <a:ln>
            <a:solidFill>
              <a:schemeClr val="accent1"/>
            </a:solidFill>
          </a:ln>
        </p:spPr>
        <p:txBody>
          <a:bodyPr wrap="square" rtlCol="0" anchor="t">
            <a:spAutoFit/>
          </a:bodyPr>
          <a:lstStyle/>
          <a:p>
            <a:pPr marL="0" indent="0">
              <a:lnSpc>
                <a:spcPct val="190000"/>
              </a:lnSpc>
              <a:buNone/>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“立法权属于国会，行政权属于总统，司法权属于最高法院”。      </a:t>
            </a:r>
          </a:p>
          <a:p>
            <a:pPr marL="0" indent="0">
              <a:lnSpc>
                <a:spcPct val="190000"/>
              </a:lnSpc>
              <a:buNone/>
            </a:pPr>
            <a:r>
              <a:rPr lang="en-US" altLang="zh-CN"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——美国《1787年宪法》</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0" indent="0">
              <a:lnSpc>
                <a:spcPct val="190000"/>
              </a:lnSpc>
              <a:buNone/>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“中华民国主权属于国民全体；国内各民族一律平等；国民有人身、居住、财产、言论、出版、集会、结社、宗教信仰等自由；国民有选举权和被选举权；确立行政、立法、司法三权分立的政治体制。”</a:t>
            </a: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0" indent="0" algn="r">
              <a:lnSpc>
                <a:spcPct val="190000"/>
              </a:lnSpc>
              <a:buNone/>
            </a:pPr>
            <a:r>
              <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            ——辛亥革命后1912年《中华民国临时约法》</a:t>
            </a:r>
          </a:p>
          <a:p>
            <a:pPr marL="0" indent="0" algn="r">
              <a:lnSpc>
                <a:spcPct val="220000"/>
              </a:lnSpc>
              <a:buNone/>
            </a:pP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a:p>
            <a:pPr marL="0" indent="0" algn="r">
              <a:lnSpc>
                <a:spcPct val="40000"/>
              </a:lnSpc>
              <a:buNone/>
            </a:pPr>
            <a:endParaRPr lang="zh-CN" altLang="en-US" sz="1600" b="1">
              <a:solidFill>
                <a:schemeClr val="tx1"/>
              </a:solidFill>
              <a:latin typeface="兰米粗楷简体" panose="02000503000000000000" charset="-122"/>
              <a:ea typeface="兰米粗楷简体" panose="02000503000000000000" charset="-122"/>
              <a:cs typeface="兰米粗楷简体" panose="02000503000000000000" charset="-122"/>
            </a:endParaRPr>
          </a:p>
        </p:txBody>
      </p:sp>
      <p:sp>
        <p:nvSpPr>
          <p:cNvPr id="11" name="文本框 10"/>
          <p:cNvSpPr txBox="1"/>
          <p:nvPr/>
        </p:nvSpPr>
        <p:spPr>
          <a:xfrm>
            <a:off x="180340" y="3450590"/>
            <a:ext cx="5977890" cy="570865"/>
          </a:xfrm>
          <a:prstGeom prst="rect">
            <a:avLst/>
          </a:prstGeom>
          <a:solidFill>
            <a:schemeClr val="accent6">
              <a:alpha val="73000"/>
            </a:schemeClr>
          </a:solidFill>
          <a:ln>
            <a:noFill/>
          </a:ln>
        </p:spPr>
        <p:style>
          <a:lnRef idx="3">
            <a:schemeClr val="lt1"/>
          </a:lnRef>
          <a:fillRef idx="1">
            <a:schemeClr val="accent6"/>
          </a:fillRef>
          <a:effectRef idx="1">
            <a:schemeClr val="accent6"/>
          </a:effectRef>
          <a:fontRef idx="minor">
            <a:schemeClr val="lt1"/>
          </a:fontRef>
        </p:style>
        <p:txBody>
          <a:bodyPr wrap="square" rtlCol="0" anchor="t">
            <a:spAutoFit/>
          </a:bodyPr>
          <a:lstStyle/>
          <a:p>
            <a:pPr>
              <a:lnSpc>
                <a:spcPct val="120000"/>
              </a:lnSpc>
              <a:buClrTx/>
            </a:pPr>
            <a:r>
              <a:rPr lang="zh-CN" altLang="en-US" sz="13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有关民主国家构建的基本原则和立法规范为资本主义制度的建立做了理论准备，</a:t>
            </a:r>
          </a:p>
          <a:p>
            <a:pPr>
              <a:lnSpc>
                <a:spcPct val="120000"/>
              </a:lnSpc>
              <a:buClrTx/>
            </a:pPr>
            <a:r>
              <a:rPr lang="zh-CN" altLang="en-US" sz="1300" b="1">
                <a:solidFill>
                  <a:schemeClr val="tx1"/>
                </a:solidFill>
                <a:latin typeface="方正小标宋_GBK" panose="02000000000000000000" charset="-122"/>
                <a:ea typeface="方正小标宋_GBK" panose="02000000000000000000" charset="-122"/>
                <a:cs typeface="方正小标宋_GBK" panose="02000000000000000000" charset="-122"/>
                <a:sym typeface="+mn-ea"/>
              </a:rPr>
              <a:t>比如影响了美国宪法的制定， 也影响了世界民主化进程，比如中国。</a:t>
            </a:r>
            <a:endParaRPr kumimoji="1" lang="zh-CN" altLang="en-US" sz="1300" b="1" noProof="0" smtClean="0">
              <a:ln>
                <a:noFill/>
              </a:ln>
              <a:solidFill>
                <a:schemeClr val="tx1"/>
              </a:solidFill>
              <a:effectLst/>
              <a:uLnTx/>
              <a:uFillTx/>
              <a:latin typeface="方正小标宋_GBK" panose="02000000000000000000" charset="-122"/>
              <a:ea typeface="方正小标宋_GBK" panose="02000000000000000000" charset="-122"/>
              <a:cs typeface="方正小标宋_GBK" panose="02000000000000000000" charset="-122"/>
              <a:sym typeface="+mn-ea"/>
            </a:endParaRPr>
          </a:p>
        </p:txBody>
      </p:sp>
      <p:sp>
        <p:nvSpPr>
          <p:cNvPr id="2" name="矩形 1"/>
          <p:cNvSpPr/>
          <p:nvPr/>
        </p:nvSpPr>
        <p:spPr>
          <a:xfrm>
            <a:off x="3630930" y="106045"/>
            <a:ext cx="2087880" cy="337185"/>
          </a:xfrm>
          <a:prstGeom prst="rect">
            <a:avLst/>
          </a:prstGeom>
          <a:effectLst>
            <a:outerShdw blurRad="50800" dir="2700000" algn="tl" rotWithShape="0">
              <a:prstClr val="black">
                <a:alpha val="40000"/>
              </a:prstClr>
            </a:outerShdw>
          </a:effectLst>
        </p:spPr>
        <p:txBody>
          <a:bodyPr wrap="square">
            <a:spAutoFit/>
          </a:bodyPr>
          <a:lstStyle/>
          <a:p>
            <a:pPr algn="dist"/>
            <a:r>
              <a:rPr lang="zh-CN" altLang="en-US" sz="1600" b="1" smtClean="0">
                <a:solidFill>
                  <a:schemeClr val="tx1"/>
                </a:solidFill>
                <a:effectLst/>
                <a:latin typeface="华文新魏" panose="02010800040101010101" charset="-122"/>
                <a:ea typeface="华文新魏" panose="02010800040101010101" charset="-122"/>
              </a:rPr>
              <a:t>启蒙</a:t>
            </a:r>
            <a:r>
              <a:rPr lang="zh-CN" sz="1600" b="1" smtClean="0">
                <a:solidFill>
                  <a:schemeClr val="tx1"/>
                </a:solidFill>
                <a:effectLst/>
                <a:latin typeface="华文新魏" panose="02010800040101010101" charset="-122"/>
                <a:ea typeface="华文新魏" panose="02010800040101010101" charset="-122"/>
              </a:rPr>
              <a:t>运动的影响</a:t>
            </a: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5">
          <a:fgClr>
            <a:schemeClr val="bg1">
              <a:lumMod val="85000"/>
            </a:schemeClr>
          </a:fgClr>
          <a:bgClr>
            <a:schemeClr val="bg1"/>
          </a:bgClr>
        </a:pattFill>
        <a:effectLst/>
      </p:bgPr>
    </p:bg>
    <p:spTree>
      <p:nvGrpSpPr>
        <p:cNvPr id="1" name=""/>
        <p:cNvGrpSpPr/>
        <p:nvPr/>
      </p:nvGrpSpPr>
      <p:grpSpPr>
        <a:xfrm>
          <a:off x="0" y="0"/>
          <a:ext cx="0" cy="0"/>
        </a:xfrm>
      </p:grpSpPr>
      <p:grpSp>
        <p:nvGrpSpPr>
          <p:cNvPr id="6" name="组合 5"/>
          <p:cNvGrpSpPr/>
          <p:nvPr/>
        </p:nvGrpSpPr>
        <p:grpSpPr>
          <a:xfrm>
            <a:off x="122555" y="50800"/>
            <a:ext cx="678180" cy="275590"/>
            <a:chOff x="193" y="80"/>
            <a:chExt cx="1068" cy="434"/>
          </a:xfrm>
        </p:grpSpPr>
        <p:sp>
          <p:nvSpPr>
            <p:cNvPr id="31" name="文本框 30"/>
            <p:cNvSpPr txBox="1"/>
            <p:nvPr/>
          </p:nvSpPr>
          <p:spPr>
            <a:xfrm>
              <a:off x="468" y="80"/>
              <a:ext cx="793" cy="434"/>
            </a:xfrm>
            <a:prstGeom prst="rect">
              <a:avLst/>
            </a:prstGeom>
            <a:noFill/>
            <a:effectLst/>
          </p:spPr>
          <p:txBody>
            <a:bodyPr wrap="square">
              <a:spAutoFit/>
            </a:bodyPr>
            <a:lstStyle/>
            <a:p>
              <a:pPr>
                <a:lnSpc>
                  <a:spcPct val="120000"/>
                </a:lnSpc>
              </a:pPr>
              <a:r>
                <a:rPr lang="zh-CN" altLang="en-US" sz="1000" b="1"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小结</a:t>
              </a:r>
            </a:p>
          </p:txBody>
        </p:sp>
        <p:grpSp>
          <p:nvGrpSpPr>
            <p:cNvPr id="3" name="组合 2"/>
            <p:cNvGrpSpPr/>
            <p:nvPr/>
          </p:nvGrpSpPr>
          <p:grpSpPr>
            <a:xfrm>
              <a:off x="193" y="167"/>
              <a:ext cx="275" cy="261"/>
              <a:chOff x="381000" y="289867"/>
              <a:chExt cx="458492" cy="446733"/>
            </a:xfrm>
          </p:grpSpPr>
          <p:sp>
            <p:nvSpPr>
              <p:cNvPr id="4" name="矩形 3"/>
              <p:cNvSpPr/>
              <p:nvPr/>
            </p:nvSpPr>
            <p:spPr>
              <a:xfrm>
                <a:off x="381000" y="304800"/>
                <a:ext cx="431800" cy="431800"/>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07692" y="289867"/>
                <a:ext cx="431800" cy="43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7889" name="Line 7"/>
          <p:cNvSpPr/>
          <p:nvPr/>
        </p:nvSpPr>
        <p:spPr>
          <a:xfrm flipV="1">
            <a:off x="309245" y="4445000"/>
            <a:ext cx="4853940" cy="41275"/>
          </a:xfrm>
          <a:prstGeom prst="line">
            <a:avLst/>
          </a:prstGeom>
          <a:ln w="38100" cap="flat" cmpd="sng">
            <a:solidFill>
              <a:schemeClr val="tx1"/>
            </a:solidFill>
            <a:prstDash val="solid"/>
            <a:round/>
            <a:headEnd type="none" w="med" len="med"/>
            <a:tailEnd type="triangl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37890" name="Line 8"/>
          <p:cNvSpPr/>
          <p:nvPr/>
        </p:nvSpPr>
        <p:spPr>
          <a:xfrm flipH="1" flipV="1">
            <a:off x="308928" y="892175"/>
            <a:ext cx="0" cy="3635375"/>
          </a:xfrm>
          <a:prstGeom prst="line">
            <a:avLst/>
          </a:prstGeom>
          <a:ln w="38100" cap="flat" cmpd="sng">
            <a:solidFill>
              <a:schemeClr val="tx1"/>
            </a:solidFill>
            <a:prstDash val="solid"/>
            <a:round/>
            <a:headEnd type="none" w="med" len="med"/>
            <a:tailEnd type="triangl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37894" name="Text Box 22"/>
          <p:cNvSpPr txBox="1"/>
          <p:nvPr/>
        </p:nvSpPr>
        <p:spPr>
          <a:xfrm>
            <a:off x="335915" y="4527550"/>
            <a:ext cx="1063625" cy="337185"/>
          </a:xfrm>
          <a:prstGeom prst="rect">
            <a:avLst/>
          </a:prstGeom>
          <a:noFill/>
          <a:ln w="9525">
            <a:noFill/>
            <a:miter/>
          </a:ln>
        </p:spPr>
        <p:txBody>
          <a:bodyPr wrap="square" anchor="ctr">
            <a:spAutoFit/>
          </a:bodyPr>
          <a:lstStyle/>
          <a:p>
            <a:pPr algn="ctr">
              <a:spcBef>
                <a:spcPct val="50000"/>
              </a:spcBef>
            </a:pPr>
            <a:r>
              <a:rPr lang="zh-CN" altLang="en-US"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mn-ea"/>
              </a:rPr>
              <a:t>中世纪</a:t>
            </a:r>
          </a:p>
        </p:txBody>
      </p:sp>
      <p:sp>
        <p:nvSpPr>
          <p:cNvPr id="37896" name="Text Box 22"/>
          <p:cNvSpPr txBox="1"/>
          <p:nvPr/>
        </p:nvSpPr>
        <p:spPr>
          <a:xfrm>
            <a:off x="3088640" y="4527550"/>
            <a:ext cx="1063625" cy="337185"/>
          </a:xfrm>
          <a:prstGeom prst="rect">
            <a:avLst/>
          </a:prstGeom>
          <a:noFill/>
          <a:ln w="9525">
            <a:noFill/>
            <a:miter/>
          </a:ln>
        </p:spPr>
        <p:txBody>
          <a:bodyPr wrap="square" anchor="ctr">
            <a:spAutoFit/>
          </a:bodyPr>
          <a:lstStyle/>
          <a:p>
            <a:pPr algn="ctr">
              <a:spcBef>
                <a:spcPct val="50000"/>
              </a:spcBef>
            </a:pPr>
            <a:r>
              <a:rPr lang="en-US" altLang="x-none"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17</a:t>
            </a:r>
            <a:r>
              <a:rPr lang="zh-CN" altLang="en-US"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世纪</a:t>
            </a:r>
          </a:p>
        </p:txBody>
      </p:sp>
      <p:sp>
        <p:nvSpPr>
          <p:cNvPr id="2" name="Line 9"/>
          <p:cNvSpPr/>
          <p:nvPr/>
        </p:nvSpPr>
        <p:spPr>
          <a:xfrm>
            <a:off x="309245" y="3465830"/>
            <a:ext cx="1408430" cy="502920"/>
          </a:xfrm>
          <a:prstGeom prst="line">
            <a:avLst/>
          </a:prstGeom>
          <a:ln w="38100" cap="flat" cmpd="sng">
            <a:solidFill>
              <a:schemeClr val="tx1"/>
            </a:solidFill>
            <a:prstDash val="solid"/>
            <a:round/>
            <a:headEnd type="none" w="med" len="med"/>
            <a:tailEnd type="triangl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37897" name="Line 10"/>
          <p:cNvSpPr/>
          <p:nvPr/>
        </p:nvSpPr>
        <p:spPr>
          <a:xfrm flipV="1">
            <a:off x="1753870" y="2881630"/>
            <a:ext cx="717550" cy="1141095"/>
          </a:xfrm>
          <a:prstGeom prst="line">
            <a:avLst/>
          </a:prstGeom>
          <a:ln w="38100" cap="flat" cmpd="sng">
            <a:solidFill>
              <a:srgbClr val="FF0000"/>
            </a:solidFill>
            <a:prstDash val="solid"/>
            <a:round/>
            <a:headEnd type="none" w="med" len="med"/>
            <a:tailEnd type="triangl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37898" name="Line 11"/>
          <p:cNvSpPr/>
          <p:nvPr/>
        </p:nvSpPr>
        <p:spPr>
          <a:xfrm flipV="1">
            <a:off x="3228975" y="1378585"/>
            <a:ext cx="891540" cy="924560"/>
          </a:xfrm>
          <a:prstGeom prst="line">
            <a:avLst/>
          </a:prstGeom>
          <a:ln w="38100" cap="flat" cmpd="sng">
            <a:solidFill>
              <a:srgbClr val="FF0000"/>
            </a:solidFill>
            <a:prstDash val="solid"/>
            <a:round/>
            <a:headEnd type="none" w="med" len="med"/>
            <a:tailEnd type="triangl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37899" name="Text Box 12"/>
          <p:cNvSpPr txBox="1"/>
          <p:nvPr/>
        </p:nvSpPr>
        <p:spPr>
          <a:xfrm>
            <a:off x="-201930" y="3968750"/>
            <a:ext cx="309880" cy="229870"/>
          </a:xfrm>
          <a:prstGeom prst="rect">
            <a:avLst/>
          </a:prstGeom>
          <a:noFill/>
          <a:ln w="9525">
            <a:noFill/>
          </a:ln>
        </p:spPr>
        <p:txBody>
          <a:bodyPr wrap="none" anchor="t">
            <a:spAutoFit/>
          </a:bodyPr>
          <a:lstStyle/>
          <a:p>
            <a:endParaRPr lang="zh-CN" altLang="en-US" sz="900" b="1">
              <a:solidFill>
                <a:srgbClr val="000000"/>
              </a:solidFill>
              <a:latin typeface="方正小标宋_GBK" panose="02000000000000000000" charset="-122"/>
              <a:ea typeface="方正小标宋_GBK" panose="02000000000000000000" charset="-122"/>
            </a:endParaRPr>
          </a:p>
        </p:txBody>
      </p:sp>
      <p:sp>
        <p:nvSpPr>
          <p:cNvPr id="7" name="Text Box 14"/>
          <p:cNvSpPr txBox="1"/>
          <p:nvPr/>
        </p:nvSpPr>
        <p:spPr>
          <a:xfrm>
            <a:off x="793433" y="3754438"/>
            <a:ext cx="309880" cy="337185"/>
          </a:xfrm>
          <a:prstGeom prst="rect">
            <a:avLst/>
          </a:prstGeom>
          <a:noFill/>
          <a:ln w="9525">
            <a:noFill/>
          </a:ln>
        </p:spPr>
        <p:txBody>
          <a:bodyPr wrap="none" anchor="t">
            <a:spAutoFit/>
          </a:bodyPr>
          <a:lstStyle/>
          <a:p>
            <a:endParaRPr lang="zh-CN" altLang="en-US" sz="1600" b="1">
              <a:solidFill>
                <a:srgbClr val="FF3300"/>
              </a:solidFill>
              <a:latin typeface="方正小标宋_GBK" panose="02000000000000000000" charset="-122"/>
              <a:ea typeface="方正小标宋_GBK" panose="02000000000000000000" charset="-122"/>
            </a:endParaRPr>
          </a:p>
        </p:txBody>
      </p:sp>
      <p:sp>
        <p:nvSpPr>
          <p:cNvPr id="37903" name="Text Box 15"/>
          <p:cNvSpPr txBox="1"/>
          <p:nvPr/>
        </p:nvSpPr>
        <p:spPr>
          <a:xfrm>
            <a:off x="1399223" y="3203576"/>
            <a:ext cx="591820" cy="337185"/>
          </a:xfrm>
          <a:prstGeom prst="rect">
            <a:avLst/>
          </a:prstGeom>
          <a:noFill/>
          <a:ln w="9525">
            <a:noFill/>
            <a:miter/>
          </a:ln>
        </p:spPr>
        <p:txBody>
          <a:bodyPr wrap="none" anchor="ctr">
            <a:spAutoFit/>
          </a:bodyPr>
          <a:lstStyle/>
          <a:p>
            <a:pPr algn="ctr"/>
            <a:r>
              <a:rPr lang="zh-CN" altLang="en-US" sz="16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mn-ea"/>
              </a:rPr>
              <a:t>复兴</a:t>
            </a:r>
          </a:p>
        </p:txBody>
      </p:sp>
      <p:sp>
        <p:nvSpPr>
          <p:cNvPr id="37904" name="Text Box 16"/>
          <p:cNvSpPr txBox="1"/>
          <p:nvPr/>
        </p:nvSpPr>
        <p:spPr>
          <a:xfrm>
            <a:off x="2811145" y="111443"/>
            <a:ext cx="4371975" cy="810260"/>
          </a:xfrm>
          <a:prstGeom prst="rect">
            <a:avLst/>
          </a:prstGeom>
          <a:noFill/>
          <a:ln w="9525">
            <a:noFill/>
            <a:miter/>
          </a:ln>
        </p:spPr>
        <p:txBody>
          <a:bodyPr wrap="square" anchor="ctr">
            <a:spAutoFit/>
          </a:bodyPr>
          <a:lstStyle/>
          <a:p>
            <a:pPr algn="l">
              <a:lnSpc>
                <a:spcPct val="130000"/>
              </a:lnSpc>
            </a:pPr>
            <a:r>
              <a:rPr lang="zh-CN" altLang="en-US" sz="18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近代西欧的思想解放运动</a:t>
            </a:r>
          </a:p>
          <a:p>
            <a:pPr algn="l">
              <a:lnSpc>
                <a:spcPct val="130000"/>
              </a:lnSpc>
            </a:pPr>
            <a:r>
              <a:rPr lang="en-US" altLang="zh-CN" sz="18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             ——</a:t>
            </a:r>
            <a:r>
              <a:rPr lang="zh-CN" altLang="en-US" sz="14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人文主义思想发展演变曲线图</a:t>
            </a:r>
          </a:p>
        </p:txBody>
      </p:sp>
      <p:sp>
        <p:nvSpPr>
          <p:cNvPr id="37905" name="Text Box 22"/>
          <p:cNvSpPr txBox="1"/>
          <p:nvPr/>
        </p:nvSpPr>
        <p:spPr>
          <a:xfrm>
            <a:off x="2225675" y="4527550"/>
            <a:ext cx="1063625" cy="337185"/>
          </a:xfrm>
          <a:prstGeom prst="rect">
            <a:avLst/>
          </a:prstGeom>
          <a:noFill/>
          <a:ln w="9525">
            <a:noFill/>
            <a:miter/>
          </a:ln>
        </p:spPr>
        <p:txBody>
          <a:bodyPr wrap="square" anchor="ctr">
            <a:spAutoFit/>
          </a:bodyPr>
          <a:lstStyle/>
          <a:p>
            <a:pPr algn="ctr">
              <a:spcBef>
                <a:spcPct val="50000"/>
              </a:spcBef>
            </a:pPr>
            <a:r>
              <a:rPr lang="en-US" altLang="x-none"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16</a:t>
            </a:r>
            <a:r>
              <a:rPr lang="zh-CN" altLang="en-US"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世纪</a:t>
            </a:r>
          </a:p>
        </p:txBody>
      </p:sp>
      <p:sp>
        <p:nvSpPr>
          <p:cNvPr id="37906" name="Text Box 18"/>
          <p:cNvSpPr txBox="1"/>
          <p:nvPr/>
        </p:nvSpPr>
        <p:spPr>
          <a:xfrm>
            <a:off x="784861" y="3814446"/>
            <a:ext cx="591820" cy="337185"/>
          </a:xfrm>
          <a:prstGeom prst="rect">
            <a:avLst/>
          </a:prstGeom>
          <a:noFill/>
          <a:ln w="9525">
            <a:noFill/>
            <a:miter/>
          </a:ln>
        </p:spPr>
        <p:txBody>
          <a:bodyPr wrap="none" anchor="ctr">
            <a:spAutoFit/>
          </a:bodyPr>
          <a:lstStyle/>
          <a:p>
            <a:pPr algn="ctr"/>
            <a:r>
              <a:rPr lang="zh-CN" altLang="en-US" sz="16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mn-ea"/>
              </a:rPr>
              <a:t>压制</a:t>
            </a:r>
          </a:p>
        </p:txBody>
      </p:sp>
      <p:sp>
        <p:nvSpPr>
          <p:cNvPr id="37907" name="Text Box 19"/>
          <p:cNvSpPr txBox="1"/>
          <p:nvPr/>
        </p:nvSpPr>
        <p:spPr>
          <a:xfrm>
            <a:off x="2399825" y="1470978"/>
            <a:ext cx="1205230" cy="337185"/>
          </a:xfrm>
          <a:prstGeom prst="rect">
            <a:avLst/>
          </a:prstGeom>
          <a:noFill/>
          <a:ln w="9525">
            <a:noFill/>
            <a:miter/>
          </a:ln>
        </p:spPr>
        <p:txBody>
          <a:bodyPr wrap="none" anchor="ctr">
            <a:spAutoFit/>
          </a:bodyPr>
          <a:lstStyle/>
          <a:p>
            <a:pPr algn="ctr"/>
            <a:r>
              <a:rPr lang="zh-CN" altLang="en-US" sz="16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mn-ea"/>
              </a:rPr>
              <a:t>进一步发展</a:t>
            </a:r>
          </a:p>
        </p:txBody>
      </p:sp>
      <p:sp>
        <p:nvSpPr>
          <p:cNvPr id="37908" name="Rectangle 20"/>
          <p:cNvSpPr/>
          <p:nvPr/>
        </p:nvSpPr>
        <p:spPr>
          <a:xfrm>
            <a:off x="3768725" y="4527550"/>
            <a:ext cx="1285240" cy="337185"/>
          </a:xfrm>
          <a:prstGeom prst="rect">
            <a:avLst/>
          </a:prstGeom>
          <a:noFill/>
          <a:ln w="9525">
            <a:noFill/>
            <a:miter/>
          </a:ln>
        </p:spPr>
        <p:txBody>
          <a:bodyPr wrap="square" anchor="ctr">
            <a:spAutoFit/>
          </a:bodyPr>
          <a:lstStyle/>
          <a:p>
            <a:pPr lvl="0" algn="ctr" eaLnBrk="1" fontAlgn="base" hangingPunct="1">
              <a:spcBef>
                <a:spcPct val="50000"/>
              </a:spcBef>
            </a:pPr>
            <a:r>
              <a:rPr lang="en-US" altLang="x-none" sz="1600" b="1" strike="noStrike"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18</a:t>
            </a:r>
            <a:r>
              <a:rPr lang="zh-CN" altLang="en-US" sz="1600" b="1" strike="noStrike"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世纪</a:t>
            </a:r>
          </a:p>
        </p:txBody>
      </p:sp>
      <p:sp>
        <p:nvSpPr>
          <p:cNvPr id="37910" name="TextBox 7"/>
          <p:cNvSpPr/>
          <p:nvPr/>
        </p:nvSpPr>
        <p:spPr>
          <a:xfrm>
            <a:off x="2225675" y="3336449"/>
            <a:ext cx="1409700" cy="632460"/>
          </a:xfrm>
          <a:prstGeom prst="rect">
            <a:avLst/>
          </a:prstGeom>
          <a:solidFill>
            <a:schemeClr val="bg1"/>
          </a:solidFill>
          <a:ln w="9525">
            <a:noFill/>
            <a:miter/>
          </a:ln>
        </p:spPr>
        <p:txBody>
          <a:bodyPr wrap="none" anchor="ctr">
            <a:spAutoFit/>
          </a:bodyPr>
          <a:lstStyle/>
          <a:p>
            <a:pPr lvl="0" algn="ctr" eaLnBrk="1" fontAlgn="base" hangingPunct="1">
              <a:spcBef>
                <a:spcPct val="20000"/>
              </a:spcBef>
            </a:pPr>
            <a:r>
              <a:rPr lang="zh-CN" altLang="en-US" sz="1600" b="1" strike="noStrike" noProof="1">
                <a:solidFill>
                  <a:srgbClr val="00B050"/>
                </a:solidFill>
                <a:effectLst/>
                <a:latin typeface="方正小标宋_GBK" panose="02000000000000000000" charset="-122"/>
                <a:ea typeface="方正小标宋_GBK" panose="02000000000000000000" charset="-122"/>
                <a:cs typeface="+mn-ea"/>
              </a:rPr>
              <a:t>追求现实幸福</a:t>
            </a:r>
          </a:p>
          <a:p>
            <a:pPr lvl="0" algn="ctr" eaLnBrk="1" fontAlgn="base" hangingPunct="1">
              <a:spcBef>
                <a:spcPct val="20000"/>
              </a:spcBef>
            </a:pPr>
            <a:r>
              <a:rPr lang="zh-CN" altLang="en-US" sz="1600" b="1" strike="noStrike" noProof="1">
                <a:solidFill>
                  <a:srgbClr val="00B050"/>
                </a:solidFill>
                <a:effectLst/>
                <a:latin typeface="方正小标宋_GBK" panose="02000000000000000000" charset="-122"/>
                <a:ea typeface="方正小标宋_GBK" panose="02000000000000000000" charset="-122"/>
                <a:cs typeface="+mn-ea"/>
              </a:rPr>
              <a:t>（文艺复兴）</a:t>
            </a:r>
          </a:p>
        </p:txBody>
      </p:sp>
      <p:sp>
        <p:nvSpPr>
          <p:cNvPr id="37911" name="TextBox 8"/>
          <p:cNvSpPr/>
          <p:nvPr/>
        </p:nvSpPr>
        <p:spPr>
          <a:xfrm>
            <a:off x="3823970" y="1714500"/>
            <a:ext cx="1638300" cy="632460"/>
          </a:xfrm>
          <a:prstGeom prst="rect">
            <a:avLst/>
          </a:prstGeom>
          <a:solidFill>
            <a:schemeClr val="bg1"/>
          </a:solidFill>
          <a:ln w="9525">
            <a:noFill/>
            <a:miter/>
          </a:ln>
        </p:spPr>
        <p:txBody>
          <a:bodyPr wrap="square" anchor="ctr">
            <a:spAutoFit/>
          </a:bodyPr>
          <a:lstStyle/>
          <a:p>
            <a:pPr lvl="0" algn="ctr" eaLnBrk="1" fontAlgn="base" hangingPunct="1">
              <a:spcBef>
                <a:spcPct val="20000"/>
              </a:spcBef>
            </a:pPr>
            <a:r>
              <a:rPr lang="zh-CN" altLang="en-US" sz="1600" b="1" strike="noStrike" noProof="1">
                <a:solidFill>
                  <a:srgbClr val="00B050"/>
                </a:solidFill>
                <a:effectLst/>
                <a:latin typeface="方正小标宋_GBK" panose="02000000000000000000" charset="-122"/>
                <a:ea typeface="方正小标宋_GBK" panose="02000000000000000000" charset="-122"/>
                <a:cs typeface="+mn-ea"/>
              </a:rPr>
              <a:t>追求政治自由</a:t>
            </a:r>
          </a:p>
          <a:p>
            <a:pPr lvl="0" algn="ctr" eaLnBrk="1" fontAlgn="base" hangingPunct="1">
              <a:spcBef>
                <a:spcPct val="20000"/>
              </a:spcBef>
            </a:pPr>
            <a:r>
              <a:rPr lang="zh-CN" altLang="en-US" sz="1600" b="1" strike="noStrike" noProof="1">
                <a:solidFill>
                  <a:srgbClr val="00B050"/>
                </a:solidFill>
                <a:effectLst/>
                <a:latin typeface="方正小标宋_GBK" panose="02000000000000000000" charset="-122"/>
                <a:ea typeface="方正小标宋_GBK" panose="02000000000000000000" charset="-122"/>
                <a:cs typeface="+mn-ea"/>
              </a:rPr>
              <a:t>（启蒙运动）</a:t>
            </a:r>
          </a:p>
        </p:txBody>
      </p:sp>
      <p:sp>
        <p:nvSpPr>
          <p:cNvPr id="37912" name="Text Box 22"/>
          <p:cNvSpPr txBox="1"/>
          <p:nvPr/>
        </p:nvSpPr>
        <p:spPr>
          <a:xfrm>
            <a:off x="1290955" y="4527550"/>
            <a:ext cx="1063625" cy="337185"/>
          </a:xfrm>
          <a:prstGeom prst="rect">
            <a:avLst/>
          </a:prstGeom>
          <a:noFill/>
          <a:ln w="9525">
            <a:noFill/>
            <a:miter/>
          </a:ln>
        </p:spPr>
        <p:txBody>
          <a:bodyPr wrap="square" anchor="ctr">
            <a:spAutoFit/>
          </a:bodyPr>
          <a:lstStyle/>
          <a:p>
            <a:pPr algn="ctr">
              <a:spcBef>
                <a:spcPct val="50000"/>
              </a:spcBef>
            </a:pPr>
            <a:r>
              <a:rPr lang="en-US" altLang="x-none"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14</a:t>
            </a:r>
            <a:r>
              <a:rPr lang="zh-CN" altLang="en-US" sz="1600" b="1" noProof="1">
                <a:solidFill>
                  <a:srgbClr val="2929F9"/>
                </a:solidFill>
                <a:effectLst>
                  <a:outerShdw blurRad="38100" dist="38100" dir="2700000">
                    <a:srgbClr val="C0C0C0"/>
                  </a:outerShdw>
                </a:effectLst>
                <a:latin typeface="方正小标宋_GBK" panose="02000000000000000000" charset="-122"/>
                <a:ea typeface="方正小标宋_GBK" panose="02000000000000000000" charset="-122"/>
                <a:cs typeface="方正小标宋_GBK" panose="02000000000000000000" charset="-122"/>
              </a:rPr>
              <a:t>世纪</a:t>
            </a:r>
          </a:p>
        </p:txBody>
      </p:sp>
      <p:sp>
        <p:nvSpPr>
          <p:cNvPr id="37913" name="TextBox 7"/>
          <p:cNvSpPr/>
          <p:nvPr/>
        </p:nvSpPr>
        <p:spPr>
          <a:xfrm>
            <a:off x="2862263" y="2570798"/>
            <a:ext cx="1409700" cy="632460"/>
          </a:xfrm>
          <a:prstGeom prst="rect">
            <a:avLst/>
          </a:prstGeom>
          <a:solidFill>
            <a:schemeClr val="bg1"/>
          </a:solidFill>
          <a:ln w="9525">
            <a:noFill/>
            <a:miter/>
          </a:ln>
        </p:spPr>
        <p:txBody>
          <a:bodyPr wrap="none" anchor="ctr">
            <a:spAutoFit/>
          </a:bodyPr>
          <a:lstStyle/>
          <a:p>
            <a:pPr lvl="0" algn="ctr" eaLnBrk="1" fontAlgn="base" hangingPunct="1">
              <a:spcBef>
                <a:spcPct val="20000"/>
              </a:spcBef>
              <a:buClrTx/>
              <a:buSzTx/>
            </a:pPr>
            <a:r>
              <a:rPr lang="zh-CN" altLang="en-US" sz="1600" b="1" strike="noStrike" noProof="1">
                <a:solidFill>
                  <a:srgbClr val="00B050"/>
                </a:solidFill>
                <a:effectLst/>
                <a:latin typeface="方正小标宋_GBK" panose="02000000000000000000" charset="-122"/>
                <a:ea typeface="方正小标宋_GBK" panose="02000000000000000000" charset="-122"/>
                <a:cs typeface="+mn-ea"/>
              </a:rPr>
              <a:t>追求信仰自由</a:t>
            </a:r>
          </a:p>
          <a:p>
            <a:pPr lvl="0" algn="ctr" eaLnBrk="1" fontAlgn="base" hangingPunct="1">
              <a:spcBef>
                <a:spcPct val="20000"/>
              </a:spcBef>
              <a:buClrTx/>
              <a:buSzTx/>
            </a:pPr>
            <a:r>
              <a:rPr lang="zh-CN" altLang="en-US" sz="1600" b="1" strike="noStrike" noProof="1">
                <a:solidFill>
                  <a:srgbClr val="00B050"/>
                </a:solidFill>
                <a:effectLst/>
                <a:latin typeface="方正小标宋_GBK" panose="02000000000000000000" charset="-122"/>
                <a:ea typeface="方正小标宋_GBK" panose="02000000000000000000" charset="-122"/>
                <a:cs typeface="+mn-ea"/>
              </a:rPr>
              <a:t>（宗教改革）</a:t>
            </a:r>
          </a:p>
        </p:txBody>
      </p:sp>
      <p:sp>
        <p:nvSpPr>
          <p:cNvPr id="8" name="Text Box 19"/>
          <p:cNvSpPr txBox="1"/>
          <p:nvPr/>
        </p:nvSpPr>
        <p:spPr>
          <a:xfrm>
            <a:off x="2028349" y="2370138"/>
            <a:ext cx="591820" cy="337185"/>
          </a:xfrm>
          <a:prstGeom prst="rect">
            <a:avLst/>
          </a:prstGeom>
          <a:noFill/>
          <a:ln w="9525">
            <a:noFill/>
            <a:miter/>
          </a:ln>
        </p:spPr>
        <p:txBody>
          <a:bodyPr wrap="none" anchor="ctr">
            <a:spAutoFit/>
          </a:bodyPr>
          <a:lstStyle/>
          <a:p>
            <a:pPr algn="ctr"/>
            <a:r>
              <a:rPr lang="zh-CN" altLang="en-US" sz="1600" b="1" noProof="1">
                <a:solidFill>
                  <a:srgbClr val="000000"/>
                </a:solidFill>
                <a:effectLst>
                  <a:outerShdw blurRad="38100" dist="38100" dir="2700000">
                    <a:srgbClr val="C0C0C0"/>
                  </a:outerShdw>
                </a:effectLst>
                <a:latin typeface="方正小标宋_GBK" panose="02000000000000000000" charset="-122"/>
                <a:ea typeface="方正小标宋_GBK" panose="02000000000000000000" charset="-122"/>
                <a:cs typeface="+mn-ea"/>
              </a:rPr>
              <a:t>发展</a:t>
            </a:r>
          </a:p>
        </p:txBody>
      </p:sp>
      <p:sp>
        <p:nvSpPr>
          <p:cNvPr id="9" name="Line 11"/>
          <p:cNvSpPr/>
          <p:nvPr/>
        </p:nvSpPr>
        <p:spPr>
          <a:xfrm flipV="1">
            <a:off x="2491740" y="2303145"/>
            <a:ext cx="665480" cy="580390"/>
          </a:xfrm>
          <a:prstGeom prst="line">
            <a:avLst/>
          </a:prstGeom>
          <a:ln w="38100" cap="flat" cmpd="sng">
            <a:solidFill>
              <a:srgbClr val="FF0000"/>
            </a:solidFill>
            <a:prstDash val="solid"/>
            <a:round/>
            <a:headEnd type="none" w="med" len="med"/>
            <a:tailEnd type="triangl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18" name="矩形 17"/>
          <p:cNvSpPr/>
          <p:nvPr/>
        </p:nvSpPr>
        <p:spPr>
          <a:xfrm>
            <a:off x="5539740" y="76708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b="1">
              <a:latin typeface="方正小标宋_GBK" panose="02000000000000000000" charset="-122"/>
              <a:ea typeface="方正小标宋_GBK" panose="02000000000000000000" charset="-122"/>
              <a:sym typeface="Arial" panose="020b0604020202020204" pitchFamily="34" charset="0"/>
            </a:endParaRPr>
          </a:p>
        </p:txBody>
      </p:sp>
      <p:grpSp>
        <p:nvGrpSpPr>
          <p:cNvPr id="27" name="组合 26"/>
          <p:cNvGrpSpPr/>
          <p:nvPr/>
        </p:nvGrpSpPr>
        <p:grpSpPr>
          <a:xfrm>
            <a:off x="5920740" y="1398905"/>
            <a:ext cx="2818130" cy="2292350"/>
            <a:chOff x="9640" y="2158"/>
            <a:chExt cx="4438" cy="3610"/>
          </a:xfrm>
        </p:grpSpPr>
        <p:sp>
          <p:nvSpPr>
            <p:cNvPr id="77830" name="矩形 77829"/>
            <p:cNvSpPr/>
            <p:nvPr/>
          </p:nvSpPr>
          <p:spPr>
            <a:xfrm>
              <a:off x="9711" y="4380"/>
              <a:ext cx="3672" cy="919"/>
            </a:xfrm>
            <a:prstGeom prst="rect">
              <a:avLst/>
            </a:prstGeom>
            <a:noFill/>
            <a:ln w="12700">
              <a:noFill/>
            </a:ln>
          </p:spPr>
          <p:txBody>
            <a:bodyPr wrap="none">
              <a:spAutoFit/>
            </a:bodyPr>
            <a:lstStyle/>
            <a:p>
              <a:pPr algn="l">
                <a:lnSpc>
                  <a:spcPct val="100000"/>
                </a:lnSpc>
              </a:pPr>
              <a:r>
                <a:rPr lang="zh-CN" altLang="en-US" sz="1600" b="1">
                  <a:solidFill>
                    <a:srgbClr val="0000CC"/>
                  </a:solidFill>
                  <a:latin typeface="方正小标宋_GBK" panose="02000000000000000000" charset="-122"/>
                  <a:ea typeface="方正小标宋_GBK" panose="02000000000000000000" charset="-122"/>
                </a:rPr>
                <a:t>启蒙运动  </a:t>
              </a:r>
              <a:r>
                <a:rPr lang="en-US" altLang="zh-CN"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a:t>
              </a:r>
              <a:r>
                <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理性主义</a:t>
              </a:r>
              <a:endPar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endParaRPr>
            </a:p>
            <a:p>
              <a:endParaRPr lang="zh-CN" altLang="en-US" sz="1600" b="1">
                <a:solidFill>
                  <a:srgbClr val="0000CC"/>
                </a:solidFill>
                <a:latin typeface="方正小标宋_GBK" panose="02000000000000000000" charset="-122"/>
                <a:ea typeface="方正小标宋_GBK" panose="02000000000000000000" charset="-122"/>
              </a:endParaRPr>
            </a:p>
          </p:txBody>
        </p:sp>
        <p:sp>
          <p:nvSpPr>
            <p:cNvPr id="27651" name="矩形 3"/>
            <p:cNvSpPr/>
            <p:nvPr/>
          </p:nvSpPr>
          <p:spPr>
            <a:xfrm>
              <a:off x="9711" y="2906"/>
              <a:ext cx="4367" cy="919"/>
            </a:xfrm>
            <a:prstGeom prst="rect">
              <a:avLst/>
            </a:prstGeom>
            <a:noFill/>
            <a:ln w="12700">
              <a:noFill/>
            </a:ln>
          </p:spPr>
          <p:txBody>
            <a:bodyPr wrap="square">
              <a:spAutoFit/>
            </a:bodyPr>
            <a:lstStyle/>
            <a:p>
              <a:pPr algn="l">
                <a:lnSpc>
                  <a:spcPct val="100000"/>
                </a:lnSpc>
              </a:pPr>
              <a:r>
                <a:rPr lang="zh-CN" altLang="en-US" sz="1600" b="1">
                  <a:solidFill>
                    <a:srgbClr val="0000CC"/>
                  </a:solidFill>
                  <a:latin typeface="方正小标宋_GBK" panose="02000000000000000000" charset="-122"/>
                  <a:ea typeface="方正小标宋_GBK" panose="02000000000000000000" charset="-122"/>
                </a:rPr>
                <a:t>宗教改革  </a:t>
              </a:r>
              <a:r>
                <a:rPr lang="en-US" altLang="zh-CN"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a:t>
              </a:r>
              <a:r>
                <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信仰自由</a:t>
              </a:r>
              <a:endPar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endParaRPr>
            </a:p>
            <a:p>
              <a:endParaRPr lang="zh-CN" altLang="en-US" sz="1600" b="1">
                <a:solidFill>
                  <a:srgbClr val="0000CC"/>
                </a:solidFill>
                <a:latin typeface="方正小标宋_GBK" panose="02000000000000000000" charset="-122"/>
                <a:ea typeface="方正小标宋_GBK" panose="02000000000000000000" charset="-122"/>
              </a:endParaRPr>
            </a:p>
          </p:txBody>
        </p:sp>
        <p:sp>
          <p:nvSpPr>
            <p:cNvPr id="27652" name="文本框 122881"/>
            <p:cNvSpPr txBox="1"/>
            <p:nvPr/>
          </p:nvSpPr>
          <p:spPr>
            <a:xfrm>
              <a:off x="9640" y="2158"/>
              <a:ext cx="3856" cy="531"/>
            </a:xfrm>
            <a:prstGeom prst="rect">
              <a:avLst/>
            </a:prstGeom>
            <a:noFill/>
            <a:ln w="9525">
              <a:noFill/>
            </a:ln>
          </p:spPr>
          <p:txBody>
            <a:bodyPr wrap="square">
              <a:spAutoFit/>
            </a:bodyPr>
            <a:lstStyle/>
            <a:p>
              <a:pPr>
                <a:lnSpc>
                  <a:spcPct val="100000"/>
                </a:lnSpc>
                <a:spcBef>
                  <a:spcPct val="50000"/>
                </a:spcBef>
              </a:pPr>
              <a:r>
                <a:rPr lang="zh-CN" altLang="en-US" sz="1600" b="1">
                  <a:solidFill>
                    <a:srgbClr val="0000CC"/>
                  </a:solidFill>
                  <a:latin typeface="方正小标宋_GBK" panose="02000000000000000000" charset="-122"/>
                  <a:ea typeface="方正小标宋_GBK" panose="02000000000000000000" charset="-122"/>
                </a:rPr>
                <a:t>文艺复兴  </a:t>
              </a:r>
              <a:r>
                <a:rPr lang="en-US" altLang="zh-CN"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a:t>
              </a:r>
              <a:r>
                <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人文主义</a:t>
              </a:r>
              <a:endParaRPr lang="zh-CN" altLang="en-US" sz="1600" b="1">
                <a:solidFill>
                  <a:srgbClr val="0000CC"/>
                </a:solidFill>
                <a:latin typeface="方正小标宋_GBK" panose="02000000000000000000" charset="-122"/>
                <a:ea typeface="方正小标宋_GBK" panose="02000000000000000000" charset="-122"/>
              </a:endParaRPr>
            </a:p>
          </p:txBody>
        </p:sp>
        <p:sp>
          <p:nvSpPr>
            <p:cNvPr id="27655" name="矩形 7"/>
            <p:cNvSpPr/>
            <p:nvPr/>
          </p:nvSpPr>
          <p:spPr>
            <a:xfrm>
              <a:off x="9711" y="3626"/>
              <a:ext cx="3590" cy="919"/>
            </a:xfrm>
            <a:prstGeom prst="rect">
              <a:avLst/>
            </a:prstGeom>
            <a:noFill/>
            <a:ln w="12700">
              <a:noFill/>
            </a:ln>
          </p:spPr>
          <p:txBody>
            <a:bodyPr wrap="none">
              <a:spAutoFit/>
            </a:bodyPr>
            <a:lstStyle/>
            <a:p>
              <a:pPr algn="l">
                <a:lnSpc>
                  <a:spcPct val="100000"/>
                </a:lnSpc>
              </a:pPr>
              <a:r>
                <a:rPr lang="zh-CN" altLang="en-US" sz="1600" b="1">
                  <a:solidFill>
                    <a:srgbClr val="0000CC"/>
                  </a:solidFill>
                  <a:latin typeface="方正小标宋_GBK" panose="02000000000000000000" charset="-122"/>
                  <a:ea typeface="方正小标宋_GBK" panose="02000000000000000000" charset="-122"/>
                </a:rPr>
                <a:t>科学革命 </a:t>
              </a:r>
              <a:r>
                <a:rPr lang="en-US" altLang="zh-CN"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a:t>
              </a:r>
              <a:r>
                <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sym typeface="+mn-ea"/>
                </a:rPr>
                <a:t>科学探究</a:t>
              </a:r>
              <a:endParaRPr lang="zh-CN" altLang="en-US" sz="1600" b="1">
                <a:solidFill>
                  <a:srgbClr val="FF0000"/>
                </a:solidFill>
                <a:latin typeface="方正小标宋_GBK" panose="02000000000000000000" charset="-122"/>
                <a:ea typeface="方正小标宋_GBK" panose="02000000000000000000" charset="-122"/>
                <a:cs typeface="方正小标宋_GBK" panose="02000000000000000000" charset="-122"/>
              </a:endParaRPr>
            </a:p>
            <a:p>
              <a:endParaRPr lang="zh-CN" altLang="en-US" sz="1600" b="1">
                <a:solidFill>
                  <a:srgbClr val="0000CC"/>
                </a:solidFill>
                <a:latin typeface="方正小标宋_GBK" panose="02000000000000000000" charset="-122"/>
                <a:ea typeface="方正小标宋_GBK" panose="02000000000000000000" charset="-122"/>
              </a:endParaRPr>
            </a:p>
          </p:txBody>
        </p:sp>
        <p:sp>
          <p:nvSpPr>
            <p:cNvPr id="26" name="下箭头 25"/>
            <p:cNvSpPr/>
            <p:nvPr/>
          </p:nvSpPr>
          <p:spPr>
            <a:xfrm>
              <a:off x="11520" y="5015"/>
              <a:ext cx="430" cy="753"/>
            </a:xfrm>
            <a:prstGeom prst="downArrow">
              <a:avLst/>
            </a:prstGeom>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5722620" y="3861435"/>
            <a:ext cx="3249930" cy="337185"/>
          </a:xfrm>
          <a:prstGeom prst="rect">
            <a:avLst/>
          </a:prstGeom>
          <a:noFill/>
          <a:ln w="12700">
            <a:noFill/>
          </a:ln>
        </p:spPr>
        <p:txBody>
          <a:bodyPr wrap="none">
            <a:spAutoFit/>
          </a:bodyPr>
          <a:lstStyle/>
          <a:p>
            <a:r>
              <a:rPr lang="zh-CN" altLang="en-US" sz="1600" b="1">
                <a:solidFill>
                  <a:srgbClr val="FF0000"/>
                </a:solidFill>
                <a:latin typeface="方正小标宋_GBK" panose="02000000000000000000" charset="-122"/>
                <a:ea typeface="方正小标宋_GBK" panose="02000000000000000000" charset="-122"/>
              </a:rPr>
              <a:t>资产阶级革命和资本主义制度确立</a:t>
            </a:r>
          </a:p>
        </p:txBody>
      </p:sp>
      <p:pic>
        <p:nvPicPr>
          <p:cNvPr id="77831" name="New picture" hidden="1"/>
          <p:cNvPicPr/>
          <p:nvPr/>
        </p:nvPicPr>
        <p:blipFill>
          <a:blip r:embed="rId3"/>
          <a:stretch>
            <a:fillRect/>
          </a:stretch>
        </p:blipFill>
        <p:spPr>
          <a:xfrm>
            <a:off x="10160000" y="11290300"/>
            <a:ext cx="393700" cy="304800"/>
          </a:xfrm>
          <a:prstGeom prst="cube">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7910"/>
                                        </p:tgtEl>
                                        <p:attrNameLst>
                                          <p:attrName>style.visibility</p:attrName>
                                        </p:attrNameLst>
                                      </p:cBhvr>
                                      <p:to>
                                        <p:strVal val="visible"/>
                                      </p:to>
                                    </p:set>
                                    <p:animEffect transition="in" filter="checkerboard(across)">
                                      <p:cBhvr>
                                        <p:cTn id="7" dur="500"/>
                                        <p:tgtEl>
                                          <p:spTgt spid="379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7913"/>
                                        </p:tgtEl>
                                        <p:attrNameLst>
                                          <p:attrName>style.visibility</p:attrName>
                                        </p:attrNameLst>
                                      </p:cBhvr>
                                      <p:to>
                                        <p:strVal val="visible"/>
                                      </p:to>
                                    </p:set>
                                    <p:animEffect transition="in" filter="checkerboard(across)">
                                      <p:cBhvr>
                                        <p:cTn id="12" dur="500"/>
                                        <p:tgtEl>
                                          <p:spTgt spid="379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7911"/>
                                        </p:tgtEl>
                                        <p:attrNameLst>
                                          <p:attrName>style.visibility</p:attrName>
                                        </p:attrNameLst>
                                      </p:cBhvr>
                                      <p:to>
                                        <p:strVal val="visible"/>
                                      </p:to>
                                    </p:set>
                                    <p:animEffect transition="in" filter="checkerboard(across)">
                                      <p:cBhvr>
                                        <p:cTn id="17" dur="500"/>
                                        <p:tgtEl>
                                          <p:spTgt spid="3791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strips(downLeft)">
                                      <p:cBhvr>
                                        <p:cTn id="22" dur="500"/>
                                        <p:tgtEl>
                                          <p:spTgt spid="2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0" grpId="0"/>
      <p:bldP spid="37911" grpId="0"/>
      <p:bldP spid="37913" grpId="0"/>
      <p:bldP spid="10"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TEMPLATE_CATEGORY" val="diagram"/>
  <p:tag name="KSO_WM_TEMPLATE_INDEX" val="20201623"/>
  <p:tag name="KSO_WM_UNIT_COMPATIBLE" val="0"/>
  <p:tag name="KSO_WM_UNIT_DIAGRAM_ISNUMVISUAL" val="0"/>
  <p:tag name="KSO_WM_UNIT_DIAGRAM_ISREFERUNIT" val="0"/>
  <p:tag name="KSO_WM_UNIT_HIGHLIGHT" val="0"/>
  <p:tag name="KSO_WM_UNIT_ID" val="_0**"/>
  <p:tag name="KSO_WM_UNIT_LAYERLEVEL" val="1"/>
</p:tagLst>
</file>

<file path=ppt/tags/tag57.xml><?xml version="1.0" encoding="utf-8"?>
<p:tagLst xmlns:p="http://schemas.openxmlformats.org/presentationml/2006/main">
  <p:tag name="KSO_WM_BEAUTIFY_FLAG" val="#wm#"/>
  <p:tag name="KSO_WM_TAG_VERSION" val="1.0"/>
  <p:tag name="KSO_WM_TEMPLATE_CATEGORY" val="diagram"/>
  <p:tag name="KSO_WM_TEMPLATE_INDEX" val="20201623"/>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TEMPLATE_CATEGORY" val="diagram"/>
  <p:tag name="KSO_WM_TEMPLATE_INDEX" val="20201623"/>
  <p:tag name="KSO_WM_TEMPLATE_SUBCATEGORY" val="0"/>
</p:tagLst>
</file>

<file path=ppt/tags/tag62.xml><?xml version="1.0" encoding="utf-8"?>
<p:tagLst xmlns:p="http://schemas.openxmlformats.org/presentationml/2006/main">
  <p:tag name="REFSHAPE" val="1017432548"/>
</p:tagLst>
</file>

<file path=ppt/tags/tag63.xml><?xml version="1.0" encoding="utf-8"?>
<p:tagLst xmlns:p="http://schemas.openxmlformats.org/presentationml/2006/main">
  <p:tag name="REFSHAPE" val="1017434316"/>
</p:tagLst>
</file>

<file path=ppt/tags/tag64.xml><?xml version="1.0" encoding="utf-8"?>
<p:tagLst xmlns:p="http://schemas.openxmlformats.org/presentationml/2006/main">
  <p:tag name="REFSHAPE" val="1017431460"/>
</p:tagLst>
</file>

<file path=ppt/tags/tag65.xml><?xml version="1.0" encoding="utf-8"?>
<p:tagLst xmlns:p="http://schemas.openxmlformats.org/presentationml/2006/main">
  <p:tag name="KSO_WM_UNIT_PLACING_PICTURE_USER_VIEWPORT" val="{&quot;height&quot;:5767,&quot;width&quot;:7799}"/>
</p:tagLst>
</file>

<file path=ppt/tags/tag66.xml><?xml version="1.0" encoding="utf-8"?>
<p:tagLst xmlns:p="http://schemas.openxmlformats.org/presentationml/2006/main">
  <p:tag name="REFSHAPE" val="1017432548"/>
</p:tagLst>
</file>

<file path=ppt/tags/tag67.xml><?xml version="1.0" encoding="utf-8"?>
<p:tagLst xmlns:p="http://schemas.openxmlformats.org/presentationml/2006/main">
  <p:tag name="REFSHAPE" val="1017434316"/>
</p:tagLst>
</file>

<file path=ppt/tags/tag68.xml><?xml version="1.0" encoding="utf-8"?>
<p:tagLst xmlns:p="http://schemas.openxmlformats.org/presentationml/2006/main">
  <p:tag name="REFSHAPE" val="1017431460"/>
</p:tagLst>
</file>

<file path=ppt/tags/tag69.xml><?xml version="1.0" encoding="utf-8"?>
<p:tagLst xmlns:p="http://schemas.openxmlformats.org/presentationml/2006/main">
  <p:tag name="KSO_WM_UNIT_TABLE_BEAUTIFY" val="smartTable{df3ca6d1-4cb5-4e70-aaa8-01ac29aa8b56}"/>
  <p:tag name="TABLE_COLORIDX" val="g"/>
  <p:tag name="TABLE_EMPHASIZE_COLOR" val="14137289"/>
  <p:tag name="TABLE_SKINIDX" val="1"/>
</p:tagLst>
</file>

<file path=ppt/tags/tag70.xml><?xml version="1.0" encoding="utf-8"?>
<p:tagLst xmlns:p="http://schemas.openxmlformats.org/presentationml/2006/main">
  <p:tag name="KSO_WM_UNIT_PLACING_PICTURE_USER_VIEWPORT" val="{&quot;height&quot;:6377,&quot;width&quot;:4792}"/>
</p:tagLst>
</file>

<file path=ppt/tags/tag71.xml><?xml version="1.0" encoding="utf-8"?>
<p:tagLst xmlns:p="http://schemas.openxmlformats.org/presentationml/2006/main">
  <p:tag name="REFSHAPE" val="280905012"/>
</p:tagLst>
</file>

<file path=ppt/tags/tag72.xml><?xml version="1.0" encoding="utf-8"?>
<p:tagLst xmlns:p="http://schemas.openxmlformats.org/presentationml/2006/main">
  <p:tag name="REFSHAPE" val="280905420"/>
</p:tagLst>
</file>

<file path=ppt/tags/tag73.xml><?xml version="1.0" encoding="utf-8"?>
<p:tagLst xmlns:p="http://schemas.openxmlformats.org/presentationml/2006/main">
  <p:tag name="REFSHAPE" val="280901884"/>
</p:tagLst>
</file>

<file path=ppt/tags/tag74.xml><?xml version="1.0" encoding="utf-8"?>
<p:tagLst xmlns:p="http://schemas.openxmlformats.org/presentationml/2006/main">
  <p:tag name="KSO_WM_UNIT_PLACING_PICTURE_USER_VIEWPORT" val="{&quot;height&quot;:6279,&quot;width&quot;:5325}"/>
  <p:tag name="REFSHAPE" val="280908276"/>
</p:tagLst>
</file>

<file path=ppt/tags/tag75.xml><?xml version="1.0" encoding="utf-8"?>
<p:tagLst xmlns:p="http://schemas.openxmlformats.org/presentationml/2006/main">
  <p:tag name="REFSHAPE" val="280905012"/>
</p:tagLst>
</file>

<file path=ppt/tags/tag76.xml><?xml version="1.0" encoding="utf-8"?>
<p:tagLst xmlns:p="http://schemas.openxmlformats.org/presentationml/2006/main">
  <p:tag name="KSO_WM_UNIT_TABLE_BEAUTIFY" val="smartTable{d0aa03e5-b104-416d-8919-73faf93f04f1}"/>
</p:tagLst>
</file>

<file path=ppt/tags/tag77.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 name="ISPRING_PRESENTATION_TITLE" val="V0699工作汇报"/>
</p:tagLst>
</file>

<file path=ppt/theme/theme1.xml><?xml version="1.0" encoding="utf-8"?>
<a:theme xmlns:r="http://schemas.openxmlformats.org/officeDocument/2006/relationships" xmlns:a="http://schemas.openxmlformats.org/drawingml/2006/main" name="Office 主题">
  <a:themeElements>
    <a:clrScheme name="自定义 65">
      <a:dk1>
        <a:sysClr val="windowText" lastClr="000000"/>
      </a:dk1>
      <a:lt1>
        <a:sysClr val="window" lastClr="FFFFFF"/>
      </a:lt1>
      <a:dk2>
        <a:srgbClr val="455F51"/>
      </a:dk2>
      <a:lt2>
        <a:srgbClr val="E2DFCC"/>
      </a:lt2>
      <a:accent1>
        <a:srgbClr val="63A537"/>
      </a:accent1>
      <a:accent2>
        <a:srgbClr val="99CB38"/>
      </a:accent2>
      <a:accent3>
        <a:srgbClr val="63A537"/>
      </a:accent3>
      <a:accent4>
        <a:srgbClr val="99CB38"/>
      </a:accent4>
      <a:accent5>
        <a:srgbClr val="63A537"/>
      </a:accent5>
      <a:accent6>
        <a:srgbClr val="99CB38"/>
      </a:accent6>
      <a:hlink>
        <a:srgbClr val="EE7B08"/>
      </a:hlink>
      <a:folHlink>
        <a:srgbClr val="977B2D"/>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20190610-1">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270</Paragraphs>
  <Slides>36</Slides>
  <Notes>35</Notes>
  <TotalTime>3</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36</vt:i4>
      </vt:variant>
    </vt:vector>
  </HeadingPairs>
  <TitlesOfParts>
    <vt:vector baseType="lpstr" size="51">
      <vt:lpstr>Arial</vt:lpstr>
      <vt:lpstr>Calibri Light</vt:lpstr>
      <vt:lpstr>Calibri</vt:lpstr>
      <vt:lpstr>微软雅黑</vt:lpstr>
      <vt:lpstr>方正小标宋_GBK</vt:lpstr>
      <vt:lpstr>方正小标宋简体</vt:lpstr>
      <vt:lpstr>华文新魏</vt:lpstr>
      <vt:lpstr>兰米粗楷简体</vt:lpstr>
      <vt:lpstr>方正风雅宋简体</vt:lpstr>
      <vt:lpstr>字魂行云飞白体</vt:lpstr>
      <vt:lpstr>Wingdings</vt:lpstr>
      <vt:lpstr>方正粗楷简体</vt:lpstr>
      <vt:lpstr>楷体</vt:lpstr>
      <vt:lpstr>宋体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cp:lastModifiedBy>常海燕</cp:lastModifiedBy>
  <cp:revision>2</cp:revision>
  <dcterms:created xsi:type="dcterms:W3CDTF">2020-03-12T14:43:53Z</dcterms:created>
  <dcterms:modified xsi:type="dcterms:W3CDTF">2020-07-06T02:02:12Z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