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2" r:id="rId3"/>
    <p:sldId id="257" r:id="rId5"/>
    <p:sldId id="261" r:id="rId6"/>
    <p:sldId id="263" r:id="rId7"/>
    <p:sldId id="264" r:id="rId8"/>
    <p:sldId id="289" r:id="rId9"/>
    <p:sldId id="265" r:id="rId10"/>
    <p:sldId id="266" r:id="rId11"/>
    <p:sldId id="267" r:id="rId12"/>
    <p:sldId id="270" r:id="rId13"/>
    <p:sldId id="288" r:id="rId14"/>
    <p:sldId id="314" r:id="rId15"/>
    <p:sldId id="271" r:id="rId16"/>
    <p:sldId id="272" r:id="rId17"/>
    <p:sldId id="268" r:id="rId18"/>
    <p:sldId id="273" r:id="rId19"/>
    <p:sldId id="275" r:id="rId20"/>
    <p:sldId id="278" r:id="rId21"/>
    <p:sldId id="280" r:id="rId22"/>
    <p:sldId id="281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-1698" y="-738"/>
      </p:cViewPr>
      <p:guideLst>
        <p:guide orient="horz" pos="2126"/>
        <p:guide pos="384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8C7F1-5E79-4B92-A283-1B8BFA22DC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966CDD-C0A2-4F99-A346-5B71681FF9C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46D230FF-CF30-47C2-BA4C-59A7874B97B3}" type="slidenum">
              <a:rPr lang="zh-CN" altLang="en-US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hyperlink" Target="http://image.baidu.com/i?ct=503316480&amp;z=&amp;tn=baiduimagedetail&amp;word=%C0%EE%D7%DA%C8%CA&amp;in=19993&amp;cl=2&amp;lm=-1&amp;pn=0&amp;rn=1&amp;di=41097839100&amp;ln=2000&amp;fr=&amp;fmq=&amp;ic=&amp;s=&amp;se=&amp;sme=0&amp;tab=&amp;width=&amp;height=&amp;face=&amp;is=&amp;istype=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pn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emf"/><Relationship Id="rId1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jpeg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2540"/>
            <a:ext cx="12191365" cy="75600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en-US" altLang="zh-CN"/>
              <a:t>                             </a:t>
            </a:r>
            <a:endParaRPr lang="en-US" altLang="zh-CN"/>
          </a:p>
        </p:txBody>
      </p:sp>
      <p:pic>
        <p:nvPicPr>
          <p:cNvPr id="7169" name="Picture 13" descr="血战台儿庄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6475" y="991235"/>
            <a:ext cx="5678170" cy="55994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10737430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285" y="995045"/>
            <a:ext cx="5311911" cy="54000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矩形 6"/>
          <p:cNvSpPr>
            <a:spLocks noChangeArrowheads="1"/>
          </p:cNvSpPr>
          <p:nvPr/>
        </p:nvSpPr>
        <p:spPr bwMode="auto">
          <a:xfrm>
            <a:off x="2175" y="2724346"/>
            <a:ext cx="12189825" cy="195555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lIns="91407" tIns="45703" rIns="91407" bIns="45703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文本框 12"/>
          <p:cNvSpPr txBox="1">
            <a:spLocks noChangeArrowheads="1"/>
          </p:cNvSpPr>
          <p:nvPr/>
        </p:nvSpPr>
        <p:spPr bwMode="auto">
          <a:xfrm>
            <a:off x="6005897" y="1448511"/>
            <a:ext cx="3918839" cy="1197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7" tIns="45703" rIns="91407" bIns="45703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7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ea"/>
                <a:sym typeface="+mn-lt"/>
              </a:rPr>
              <a:t>第</a:t>
            </a:r>
            <a:r>
              <a:rPr kumimoji="0" lang="en-US" altLang="zh-CN" sz="7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ea"/>
                <a:sym typeface="+mn-lt"/>
              </a:rPr>
              <a:t>20</a:t>
            </a:r>
            <a:r>
              <a:rPr kumimoji="0" lang="zh-CN" altLang="en-US" sz="7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ea"/>
                <a:sym typeface="+mn-lt"/>
              </a:rPr>
              <a:t>课</a:t>
            </a:r>
            <a:endParaRPr kumimoji="0" lang="zh-CN" altLang="en-US" sz="7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矩形 16"/>
          <p:cNvSpPr>
            <a:spLocks noChangeArrowheads="1"/>
          </p:cNvSpPr>
          <p:nvPr/>
        </p:nvSpPr>
        <p:spPr bwMode="auto">
          <a:xfrm>
            <a:off x="3268980" y="2796540"/>
            <a:ext cx="867918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3" rIns="91407" bIns="45703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8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正面战场的抗战</a:t>
            </a:r>
            <a:endParaRPr kumimoji="0" lang="zh-CN" altLang="en-US" sz="88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5"/>
          <a:stretch>
            <a:fillRect/>
          </a:stretch>
        </p:blipFill>
        <p:spPr>
          <a:xfrm>
            <a:off x="0" y="1947646"/>
            <a:ext cx="4524499" cy="49103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1685290" y="1495425"/>
            <a:ext cx="900938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4000">
                <a:latin typeface="黑体" panose="02010609060101010101" charset="-122"/>
                <a:ea typeface="黑体" panose="02010609060101010101" charset="-122"/>
              </a:rPr>
              <a:t>日本进攻台儿庄的意图是什么？</a:t>
            </a:r>
            <a:endParaRPr lang="zh-CN" altLang="en-US" sz="40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4000">
                <a:latin typeface="黑体" panose="02010609060101010101" charset="-122"/>
                <a:ea typeface="黑体" panose="02010609060101010101" charset="-122"/>
              </a:rPr>
              <a:t>简要复述台儿庄战役的经过。</a:t>
            </a:r>
            <a:endParaRPr lang="zh-CN" altLang="en-US" sz="40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>
                <a:latin typeface="黑体" panose="02010609060101010101" charset="-122"/>
                <a:ea typeface="黑体" panose="02010609060101010101" charset="-122"/>
              </a:rPr>
              <a:t>3.</a:t>
            </a:r>
            <a:r>
              <a:rPr lang="zh-CN" altLang="en-US" sz="4000">
                <a:latin typeface="黑体" panose="02010609060101010101" charset="-122"/>
                <a:ea typeface="黑体" panose="02010609060101010101" charset="-122"/>
              </a:rPr>
              <a:t>台儿庄战役取得胜利的原因有哪些？</a:t>
            </a:r>
            <a:endParaRPr lang="zh-CN" altLang="en-US" sz="40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>
                <a:latin typeface="黑体" panose="02010609060101010101" charset="-122"/>
                <a:ea typeface="黑体" panose="02010609060101010101" charset="-122"/>
              </a:rPr>
              <a:t>4.</a:t>
            </a:r>
            <a:r>
              <a:rPr lang="zh-CN" altLang="en-US" sz="4000">
                <a:latin typeface="黑体" panose="02010609060101010101" charset="-122"/>
                <a:ea typeface="黑体" panose="02010609060101010101" charset="-122"/>
              </a:rPr>
              <a:t>说说武汉会战中有哪些著名的战役？</a:t>
            </a:r>
            <a:endParaRPr lang="zh-CN" altLang="en-US" sz="40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>
                <a:latin typeface="黑体" panose="02010609060101010101" charset="-122"/>
                <a:ea typeface="黑体" panose="02010609060101010101" charset="-122"/>
              </a:rPr>
              <a:t>5.</a:t>
            </a:r>
            <a:r>
              <a:rPr lang="zh-CN" altLang="en-US" sz="4000">
                <a:latin typeface="黑体" panose="02010609060101010101" charset="-122"/>
                <a:ea typeface="黑体" panose="02010609060101010101" charset="-122"/>
              </a:rPr>
              <a:t>武汉会战的结果如何？有何影响？</a:t>
            </a:r>
            <a:endParaRPr lang="zh-CN" altLang="en-US" sz="40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>
                <a:latin typeface="黑体" panose="02010609060101010101" charset="-122"/>
                <a:ea typeface="黑体" panose="02010609060101010101" charset="-122"/>
              </a:rPr>
              <a:t>6.</a:t>
            </a:r>
            <a:r>
              <a:rPr lang="zh-CN" altLang="en-US" sz="4000">
                <a:latin typeface="黑体" panose="02010609060101010101" charset="-122"/>
                <a:ea typeface="黑体" panose="02010609060101010101" charset="-122"/>
              </a:rPr>
              <a:t>第三次长沙会战胜利的原因有哪些？</a:t>
            </a:r>
            <a:endParaRPr lang="zh-CN" altLang="en-US" sz="4000"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00330" y="178435"/>
            <a:ext cx="5276850" cy="1014730"/>
            <a:chOff x="15" y="305"/>
            <a:chExt cx="8310" cy="1598"/>
          </a:xfrm>
        </p:grpSpPr>
        <p:grpSp>
          <p:nvGrpSpPr>
            <p:cNvPr id="28" name="组合 27"/>
            <p:cNvGrpSpPr/>
            <p:nvPr/>
          </p:nvGrpSpPr>
          <p:grpSpPr>
            <a:xfrm>
              <a:off x="2228" y="305"/>
              <a:ext cx="5920" cy="1598"/>
              <a:chOff x="2228" y="305"/>
              <a:chExt cx="5920" cy="1598"/>
            </a:xfrm>
          </p:grpSpPr>
          <p:sp>
            <p:nvSpPr>
              <p:cNvPr id="33" name="矩形 32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3060" y="305"/>
                <a:ext cx="5088" cy="15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p>
                <a:pPr algn="l"/>
                <a:r>
                  <a:rPr lang="zh-CN" altLang="en-US" sz="6000">
                    <a:latin typeface="黑体" panose="02010609060101010101" charset="-122"/>
                    <a:ea typeface="黑体" panose="02010609060101010101" charset="-122"/>
                    <a:sym typeface="+mn-ea"/>
                  </a:rPr>
                  <a:t>课前预习</a:t>
                </a:r>
                <a:endParaRPr lang="zh-CN" altLang="en-US" sz="6000" b="1" dirty="0">
                  <a:latin typeface="黑体" panose="02010609060101010101" charset="-122"/>
                  <a:ea typeface="黑体" panose="02010609060101010101" charset="-122"/>
                  <a:sym typeface="+mn-ea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15" y="481"/>
              <a:ext cx="8310" cy="1272"/>
              <a:chOff x="15" y="481"/>
              <a:chExt cx="8310" cy="1272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6" name="直接连接符 35"/>
              <p:cNvCxnSpPr/>
              <p:nvPr/>
            </p:nvCxnSpPr>
            <p:spPr>
              <a:xfrm>
                <a:off x="2610" y="1753"/>
                <a:ext cx="571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171450" y="147955"/>
            <a:ext cx="5932170" cy="1014730"/>
            <a:chOff x="15" y="305"/>
            <a:chExt cx="9342" cy="1598"/>
          </a:xfrm>
        </p:grpSpPr>
        <p:grpSp>
          <p:nvGrpSpPr>
            <p:cNvPr id="28" name="组合 27"/>
            <p:cNvGrpSpPr/>
            <p:nvPr/>
          </p:nvGrpSpPr>
          <p:grpSpPr>
            <a:xfrm>
              <a:off x="2228" y="305"/>
              <a:ext cx="7120" cy="1598"/>
              <a:chOff x="2228" y="305"/>
              <a:chExt cx="7120" cy="1598"/>
            </a:xfrm>
          </p:grpSpPr>
          <p:sp>
            <p:nvSpPr>
              <p:cNvPr id="33" name="矩形 32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3060" y="305"/>
                <a:ext cx="6288" cy="15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台儿庄战役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一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36" name="直接连接符 35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6149" name="图片 12"/>
          <p:cNvPicPr>
            <a:picLocks noChangeAspect="1"/>
          </p:cNvPicPr>
          <p:nvPr/>
        </p:nvPicPr>
        <p:blipFill>
          <a:blip r:embed="rId1">
            <a:lum bright="-12000" contrast="30000"/>
          </a:blip>
          <a:stretch>
            <a:fillRect/>
          </a:stretch>
        </p:blipFill>
        <p:spPr>
          <a:xfrm>
            <a:off x="586740" y="1654493"/>
            <a:ext cx="5102225" cy="4778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0" name="文本框 99"/>
          <p:cNvSpPr txBox="1"/>
          <p:nvPr/>
        </p:nvSpPr>
        <p:spPr>
          <a:xfrm>
            <a:off x="6566535" y="1654810"/>
            <a:ext cx="498856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</a:rPr>
              <a:t>思考：日本进攻</a:t>
            </a:r>
            <a:r>
              <a:rPr lang="zh-CN" altLang="en-US" sz="4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台儿庄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</a:rPr>
              <a:t>的意图是什么？</a:t>
            </a:r>
            <a:endParaRPr lang="zh-CN" altLang="en-US" sz="4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151" name="文本框 1"/>
          <p:cNvSpPr txBox="1"/>
          <p:nvPr/>
        </p:nvSpPr>
        <p:spPr>
          <a:xfrm>
            <a:off x="6566535" y="3312160"/>
            <a:ext cx="544830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把山东半岛登陆的一部分日军，同津浦南下的日军会师台儿庄，合攻军事要地徐州，从而打通南北战场。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表格 56"/>
          <p:cNvGraphicFramePr/>
          <p:nvPr/>
        </p:nvGraphicFramePr>
        <p:xfrm>
          <a:off x="1259523" y="1468438"/>
          <a:ext cx="5042535" cy="4667250"/>
        </p:xfrm>
        <a:graphic>
          <a:graphicData uri="http://schemas.openxmlformats.org/drawingml/2006/table">
            <a:tbl>
              <a:tblPr/>
              <a:tblGrid>
                <a:gridCol w="997585"/>
                <a:gridCol w="4044950"/>
              </a:tblGrid>
              <a:tr h="548640">
                <a:tc gridSpan="2"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000" b="1">
                          <a:solidFill>
                            <a:srgbClr val="0000FF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概况</a:t>
                      </a:r>
                      <a:endParaRPr lang="zh-CN" altLang="en-US" sz="3000" b="1">
                        <a:solidFill>
                          <a:srgbClr val="0000FF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时间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地点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指挥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1815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歼敌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705"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影响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" name="文本框 26650"/>
          <p:cNvSpPr txBox="1"/>
          <p:nvPr/>
        </p:nvSpPr>
        <p:spPr>
          <a:xfrm>
            <a:off x="2224723" y="2016125"/>
            <a:ext cx="190976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1938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月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9" name="文本框 26650"/>
          <p:cNvSpPr txBox="1"/>
          <p:nvPr/>
        </p:nvSpPr>
        <p:spPr>
          <a:xfrm>
            <a:off x="2234565" y="2590800"/>
            <a:ext cx="38773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以徐州为中心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,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决战台儿庄。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60" name="文本框 26650"/>
          <p:cNvSpPr txBox="1"/>
          <p:nvPr/>
        </p:nvSpPr>
        <p:spPr>
          <a:xfrm>
            <a:off x="2258060" y="4221163"/>
            <a:ext cx="4144963" cy="1814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抗战以来中国正面战场取得的最大的一场胜仗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，振奋了中国军民的精神，坚定了抗战意志和信念。</a:t>
            </a:r>
            <a:endParaRPr lang="zh-CN" altLang="en-US" sz="2800" b="1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61" name="文本框 26650"/>
          <p:cNvSpPr txBox="1"/>
          <p:nvPr/>
        </p:nvSpPr>
        <p:spPr>
          <a:xfrm>
            <a:off x="2254885" y="3114675"/>
            <a:ext cx="38576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第五战区司令官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李宗仁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317" name="文本框 1"/>
          <p:cNvSpPr txBox="1"/>
          <p:nvPr/>
        </p:nvSpPr>
        <p:spPr>
          <a:xfrm>
            <a:off x="2216785" y="3703638"/>
            <a:ext cx="3443288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歼灭日军</a:t>
            </a:r>
            <a:r>
              <a:rPr lang="en-US" altLang="zh-CN" sz="2800" b="1" dirty="0">
                <a:latin typeface="Arial" panose="020B0604020202020204" pitchFamily="34" charset="0"/>
                <a:ea typeface="楷体" panose="02010609060101010101" pitchFamily="49" charset="-122"/>
              </a:rPr>
              <a:t>10000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多人</a:t>
            </a:r>
            <a:endParaRPr lang="zh-CN" altLang="en-US" sz="2800" b="1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62" name="组合 16391"/>
          <p:cNvGrpSpPr/>
          <p:nvPr/>
        </p:nvGrpSpPr>
        <p:grpSpPr>
          <a:xfrm>
            <a:off x="7817582" y="970564"/>
            <a:ext cx="3875069" cy="5283031"/>
            <a:chOff x="81" y="-464"/>
            <a:chExt cx="2319" cy="3132"/>
          </a:xfrm>
        </p:grpSpPr>
        <p:pic>
          <p:nvPicPr>
            <p:cNvPr id="12320" name="图片 16392" descr="u=3786657603,4233310082&amp;fm=0&amp;gp=0">
              <a:hlinkClick r:id="rId1"/>
            </p:cNvPr>
            <p:cNvPicPr preferRelativeResize="0"/>
            <p:nvPr/>
          </p:nvPicPr>
          <p:blipFill>
            <a:blip r:embed="rId2"/>
            <a:stretch>
              <a:fillRect/>
            </a:stretch>
          </p:blipFill>
          <p:spPr>
            <a:xfrm>
              <a:off x="81" y="-464"/>
              <a:ext cx="2319" cy="2625"/>
            </a:xfrm>
            <a:prstGeom prst="rect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12321" name="文本框 16393"/>
            <p:cNvSpPr txBox="1"/>
            <p:nvPr/>
          </p:nvSpPr>
          <p:spPr>
            <a:xfrm>
              <a:off x="81" y="2249"/>
              <a:ext cx="2319" cy="419"/>
            </a:xfrm>
            <a:prstGeom prst="rect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4000" b="1" dirty="0">
                  <a:latin typeface="Times New Roman" panose="02020603050405020304" pitchFamily="18" charset="0"/>
                  <a:ea typeface="方正黑体简体" charset="-122"/>
                </a:rPr>
                <a:t>李宗仁</a:t>
              </a:r>
              <a:endParaRPr lang="zh-CN" altLang="en-US" sz="4000" b="1" dirty="0">
                <a:latin typeface="Times New Roman" panose="02020603050405020304" pitchFamily="18" charset="0"/>
                <a:ea typeface="方正黑体简体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71450" y="147955"/>
            <a:ext cx="5932170" cy="1014730"/>
            <a:chOff x="15" y="305"/>
            <a:chExt cx="9342" cy="1598"/>
          </a:xfrm>
        </p:grpSpPr>
        <p:grpSp>
          <p:nvGrpSpPr>
            <p:cNvPr id="64" name="组合 63"/>
            <p:cNvGrpSpPr/>
            <p:nvPr/>
          </p:nvGrpSpPr>
          <p:grpSpPr>
            <a:xfrm>
              <a:off x="2228" y="305"/>
              <a:ext cx="7120" cy="1598"/>
              <a:chOff x="2228" y="305"/>
              <a:chExt cx="7120" cy="1598"/>
            </a:xfrm>
          </p:grpSpPr>
          <p:sp>
            <p:nvSpPr>
              <p:cNvPr id="65" name="矩形 64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3060" y="305"/>
                <a:ext cx="6288" cy="15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台儿庄战役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一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69" name="直接连接符 68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60" grpId="0"/>
      <p:bldP spid="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3"/>
          <p:cNvSpPr>
            <a:spLocks noGrp="1"/>
          </p:cNvSpPr>
          <p:nvPr/>
        </p:nvSpPr>
        <p:spPr>
          <a:xfrm>
            <a:off x="504825" y="1385570"/>
            <a:ext cx="11012805" cy="480123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</a:pP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　　“台儿庄捷报传出后，举国若狂。京沪沦陷后，笼罩全国的悲观空气至此一扫而空，抗战前途露出一线曙光。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……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区区台儿庄地区经此一战，几成民族复兴的象征。我军得此鼓励，无不精神百倍，都出现一片欢乐之情，为抗战发动以来的第一快事。”               </a:t>
            </a:r>
            <a:endParaRPr lang="zh-CN" altLang="en-US" sz="4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</a:pP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                              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----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李宗仁</a:t>
            </a:r>
            <a:endParaRPr lang="zh-CN" altLang="en-US" sz="4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171450" y="147955"/>
            <a:ext cx="5932170" cy="1014730"/>
            <a:chOff x="15" y="305"/>
            <a:chExt cx="9342" cy="1598"/>
          </a:xfrm>
        </p:grpSpPr>
        <p:grpSp>
          <p:nvGrpSpPr>
            <p:cNvPr id="64" name="组合 63"/>
            <p:cNvGrpSpPr/>
            <p:nvPr/>
          </p:nvGrpSpPr>
          <p:grpSpPr>
            <a:xfrm>
              <a:off x="2228" y="305"/>
              <a:ext cx="7120" cy="1598"/>
              <a:chOff x="2228" y="305"/>
              <a:chExt cx="7120" cy="1598"/>
            </a:xfrm>
          </p:grpSpPr>
          <p:sp>
            <p:nvSpPr>
              <p:cNvPr id="65" name="矩形 64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3060" y="305"/>
                <a:ext cx="6288" cy="15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台儿庄战役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一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69" name="直接连接符 68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71450" y="130810"/>
            <a:ext cx="5935345" cy="1014730"/>
            <a:chOff x="15" y="278"/>
            <a:chExt cx="9347" cy="1598"/>
          </a:xfrm>
        </p:grpSpPr>
        <p:grpSp>
          <p:nvGrpSpPr>
            <p:cNvPr id="3" name="组合 2"/>
            <p:cNvGrpSpPr/>
            <p:nvPr/>
          </p:nvGrpSpPr>
          <p:grpSpPr>
            <a:xfrm>
              <a:off x="2228" y="278"/>
              <a:ext cx="7134" cy="1598"/>
              <a:chOff x="2228" y="278"/>
              <a:chExt cx="7134" cy="1598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2444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保卫大武汉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二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8" name="直接连接符 7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组合 8"/>
          <p:cNvGrpSpPr/>
          <p:nvPr/>
        </p:nvGrpSpPr>
        <p:grpSpPr>
          <a:xfrm>
            <a:off x="568325" y="1560830"/>
            <a:ext cx="10820262" cy="4926965"/>
            <a:chOff x="895" y="2458"/>
            <a:chExt cx="12246" cy="6122"/>
          </a:xfrm>
        </p:grpSpPr>
        <p:sp>
          <p:nvSpPr>
            <p:cNvPr id="20" name="矩形 9"/>
            <p:cNvSpPr/>
            <p:nvPr/>
          </p:nvSpPr>
          <p:spPr>
            <a:xfrm>
              <a:off x="895" y="2458"/>
              <a:ext cx="5783" cy="6122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 anchor="ctr"/>
            <a:p>
              <a:pPr algn="ctr"/>
              <a:r>
                <a:rPr lang="zh-CN" altLang="en-US" sz="3200" b="1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</a:rPr>
                <a:t>日本</a:t>
              </a:r>
              <a:endPara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endParaRPr>
            </a:p>
            <a:p>
              <a:pPr algn="ctr"/>
              <a:endPara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endParaRPr>
            </a:p>
            <a:p>
              <a:pPr algn="ctr"/>
              <a:r>
                <a:rPr lang="zh-CN" altLang="en-US" sz="3200" b="1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</a:rPr>
                <a:t>  日本大本营认为“只要攻占汉口、广州，就能支配中国”，于是日本御前会议决定发动武汉会战，迅速攻占武汉，以迫使中国政府屈服。</a:t>
              </a:r>
              <a:endPara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endParaRPr>
            </a:p>
            <a:p>
              <a:pPr algn="ctr"/>
              <a:endPara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 rot="0">
              <a:off x="7470" y="2458"/>
              <a:ext cx="5671" cy="6122"/>
              <a:chOff x="7470" y="2458"/>
              <a:chExt cx="5671" cy="6122"/>
            </a:xfrm>
          </p:grpSpPr>
          <p:sp>
            <p:nvSpPr>
              <p:cNvPr id="10243" name="矩形 9"/>
              <p:cNvSpPr/>
              <p:nvPr/>
            </p:nvSpPr>
            <p:spPr>
              <a:xfrm>
                <a:off x="7470" y="2458"/>
                <a:ext cx="5670" cy="612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 anchor="ctr"/>
              <a:p>
                <a:pPr algn="ctr"/>
                <a:r>
                  <a:rPr lang="zh-CN" altLang="en-US" sz="3200" b="1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</a:rPr>
                  <a:t> </a:t>
                </a:r>
                <a:endParaRPr lang="zh-CN" altLang="en-US" sz="3200" b="1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  <a:p>
                <a:pPr algn="just"/>
                <a:r>
                  <a:rPr lang="zh-CN" altLang="en-US" sz="3200" b="1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</a:rPr>
                  <a:t>   预期武汉陷落将令中国停止抵抗。我党在徐州会战前就提出，派周恩来，董必武，叶剑英，博古等领导干部到武汉。</a:t>
                </a:r>
                <a:endParaRPr lang="zh-CN" altLang="en-US" sz="3200" b="1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sp>
            <p:nvSpPr>
              <p:cNvPr id="10244" name="文本框 6151"/>
              <p:cNvSpPr txBox="1">
                <a:spLocks noChangeArrowheads="1"/>
              </p:cNvSpPr>
              <p:nvPr/>
            </p:nvSpPr>
            <p:spPr bwMode="auto">
              <a:xfrm>
                <a:off x="7723" y="3061"/>
                <a:ext cx="5418" cy="72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>
                <a:outerShdw dist="63500" dir="2700000" algn="ctr" rotWithShape="0">
                  <a:srgbClr val="000000">
                    <a:alpha val="25000"/>
                  </a:srgbClr>
                </a:outerShdw>
              </a:effectLst>
            </p:spPr>
            <p:txBody>
              <a:bodyPr anchor="ctr">
                <a:spAutoFit/>
              </a:bodyPr>
              <a:p>
                <a:pPr marR="0" algn="ctr" defTabSz="914400"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3200" b="1" kern="1200" cap="none" spc="0" normalizeH="0" baseline="0" noProof="0" smtClean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</a:rPr>
                  <a:t>中国政府</a:t>
                </a:r>
                <a:endParaRPr kumimoji="0" lang="zh-CN" altLang="en-US" sz="3200" b="1" kern="1200" cap="none" spc="0" normalizeH="0" baseline="0" noProof="0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Box 12"/>
          <p:cNvSpPr txBox="1"/>
          <p:nvPr/>
        </p:nvSpPr>
        <p:spPr>
          <a:xfrm>
            <a:off x="2331720" y="5886450"/>
            <a:ext cx="6854825" cy="644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5D5D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武汉成为军事、经济、政治中心</a:t>
            </a:r>
            <a:endParaRPr lang="zh-CN" altLang="en-US" sz="3600" b="1" dirty="0">
              <a:solidFill>
                <a:srgbClr val="5D5D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268" name="图片 5128" descr="12857644171MB2ld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8895" y="1247775"/>
            <a:ext cx="9554210" cy="454533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" name="组合 21"/>
          <p:cNvGrpSpPr/>
          <p:nvPr/>
        </p:nvGrpSpPr>
        <p:grpSpPr>
          <a:xfrm>
            <a:off x="171450" y="130810"/>
            <a:ext cx="5935345" cy="1014730"/>
            <a:chOff x="15" y="278"/>
            <a:chExt cx="9347" cy="1598"/>
          </a:xfrm>
        </p:grpSpPr>
        <p:grpSp>
          <p:nvGrpSpPr>
            <p:cNvPr id="23" name="组合 22"/>
            <p:cNvGrpSpPr/>
            <p:nvPr/>
          </p:nvGrpSpPr>
          <p:grpSpPr>
            <a:xfrm>
              <a:off x="2228" y="278"/>
              <a:ext cx="7134" cy="1598"/>
              <a:chOff x="2228" y="278"/>
              <a:chExt cx="7134" cy="1598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2444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保卫大武汉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二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28" name="直接连接符 27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4101" descr="8694a4c27d1ed21ba5df3896ad6eddc450da81cb39db1f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0535" y="1210945"/>
            <a:ext cx="7202170" cy="5146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0" name="文本框 99"/>
          <p:cNvSpPr txBox="1"/>
          <p:nvPr/>
        </p:nvSpPr>
        <p:spPr>
          <a:xfrm>
            <a:off x="7779385" y="1846580"/>
            <a:ext cx="3937000" cy="40309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 algn="just"/>
            <a:r>
              <a:rPr lang="en-US" altLang="zh-CN" sz="2800" dirty="0">
                <a:latin typeface="宋体" panose="02010600030101010101" pitchFamily="2" charset="-122"/>
              </a:rPr>
              <a:t>   </a:t>
            </a:r>
            <a:r>
              <a:rPr lang="en-US" altLang="zh-CN" sz="3200" dirty="0">
                <a:latin typeface="汉仪书魂体简" charset="-122"/>
                <a:ea typeface="汉仪书魂体简" charset="-122"/>
              </a:rPr>
              <a:t>1938</a:t>
            </a:r>
            <a:r>
              <a:rPr lang="zh-CN" altLang="en-US" sz="3200" dirty="0">
                <a:latin typeface="汉仪书魂体简" charset="-122"/>
                <a:ea typeface="汉仪书魂体简" charset="-122"/>
              </a:rPr>
              <a:t>年</a:t>
            </a:r>
            <a:r>
              <a:rPr lang="en-US" altLang="zh-CN" sz="3200" dirty="0">
                <a:latin typeface="汉仪书魂体简" charset="-122"/>
                <a:ea typeface="汉仪书魂体简" charset="-122"/>
              </a:rPr>
              <a:t>6</a:t>
            </a:r>
            <a:r>
              <a:rPr lang="zh-CN" altLang="en-US" sz="3200" dirty="0">
                <a:latin typeface="汉仪书魂体简" charset="-122"/>
                <a:ea typeface="汉仪书魂体简" charset="-122"/>
              </a:rPr>
              <a:t>月，日军集结</a:t>
            </a:r>
            <a:r>
              <a:rPr lang="en-US" altLang="zh-CN" sz="3200" dirty="0">
                <a:latin typeface="汉仪书魂体简" charset="-122"/>
                <a:ea typeface="汉仪书魂体简" charset="-122"/>
              </a:rPr>
              <a:t>40</a:t>
            </a:r>
            <a:r>
              <a:rPr lang="zh-CN" altLang="en-US" sz="3200" dirty="0">
                <a:latin typeface="汉仪书魂体简" charset="-122"/>
                <a:ea typeface="汉仪书魂体简" charset="-122"/>
              </a:rPr>
              <a:t>多万兵力进攻武汉。为保卫大武汉，中国军队部署</a:t>
            </a:r>
            <a:r>
              <a:rPr lang="en-US" altLang="zh-CN" sz="3200" dirty="0">
                <a:latin typeface="汉仪书魂体简" charset="-122"/>
                <a:ea typeface="汉仪书魂体简" charset="-122"/>
              </a:rPr>
              <a:t>100</a:t>
            </a:r>
            <a:r>
              <a:rPr lang="zh-CN" altLang="en-US" sz="3200" dirty="0">
                <a:latin typeface="汉仪书魂体简" charset="-122"/>
                <a:ea typeface="汉仪书魂体简" charset="-122"/>
              </a:rPr>
              <a:t>多万人参战。中国军队利用大别山、鄱阳湖和长江西岸有力地形，抵抗敌军。</a:t>
            </a:r>
            <a:endParaRPr lang="zh-CN" altLang="en-US" sz="3200" dirty="0">
              <a:latin typeface="汉仪书魂体简" charset="-122"/>
              <a:ea typeface="汉仪书魂体简" charset="-122"/>
            </a:endParaRPr>
          </a:p>
        </p:txBody>
      </p:sp>
      <p:sp>
        <p:nvSpPr>
          <p:cNvPr id="12291" name="Text Box 7"/>
          <p:cNvSpPr txBox="1"/>
          <p:nvPr/>
        </p:nvSpPr>
        <p:spPr>
          <a:xfrm>
            <a:off x="763270" y="5897245"/>
            <a:ext cx="50914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蒋介石在武汉大学检阅国民革命军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71450" y="130810"/>
            <a:ext cx="5932170" cy="1014730"/>
            <a:chOff x="15" y="278"/>
            <a:chExt cx="9342" cy="1598"/>
          </a:xfrm>
        </p:grpSpPr>
        <p:grpSp>
          <p:nvGrpSpPr>
            <p:cNvPr id="23" name="组合 22"/>
            <p:cNvGrpSpPr/>
            <p:nvPr/>
          </p:nvGrpSpPr>
          <p:grpSpPr>
            <a:xfrm>
              <a:off x="2228" y="278"/>
              <a:ext cx="7129" cy="1598"/>
              <a:chOff x="2228" y="278"/>
              <a:chExt cx="7129" cy="1598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2439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保卫大武汉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二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28" name="直接连接符 27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263" y="2805113"/>
            <a:ext cx="6210300" cy="3784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6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8563" y="2894013"/>
            <a:ext cx="5951537" cy="3648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7" name="矩形 1"/>
          <p:cNvSpPr>
            <a:spLocks noChangeArrowheads="1"/>
          </p:cNvSpPr>
          <p:nvPr/>
        </p:nvSpPr>
        <p:spPr bwMode="auto">
          <a:xfrm>
            <a:off x="1045528" y="1263650"/>
            <a:ext cx="8629650" cy="1445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  <a:sym typeface="+mn-ea"/>
              </a:rPr>
              <a:t>万家岭大捷</a:t>
            </a:r>
            <a:endParaRPr kumimoji="0" lang="zh-CN" altLang="en-US" sz="400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江西万家岭战役消灭日军</a:t>
            </a:r>
            <a:r>
              <a:rPr kumimoji="0" lang="en-US" altLang="zh-CN" sz="4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3000</a:t>
            </a:r>
            <a:r>
              <a:rPr kumimoji="0" lang="zh-CN" altLang="en-US" sz="4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余人。 </a:t>
            </a:r>
            <a:endParaRPr kumimoji="0" lang="zh-CN" altLang="en-US" sz="4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50" y="130810"/>
            <a:ext cx="5932170" cy="1014730"/>
            <a:chOff x="15" y="278"/>
            <a:chExt cx="9342" cy="1598"/>
          </a:xfrm>
        </p:grpSpPr>
        <p:grpSp>
          <p:nvGrpSpPr>
            <p:cNvPr id="3" name="组合 2"/>
            <p:cNvGrpSpPr/>
            <p:nvPr/>
          </p:nvGrpSpPr>
          <p:grpSpPr>
            <a:xfrm>
              <a:off x="2228" y="278"/>
              <a:ext cx="7129" cy="1598"/>
              <a:chOff x="2228" y="278"/>
              <a:chExt cx="7129" cy="1598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439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保卫大武汉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二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11" name="直接连接符 10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71450" y="130810"/>
            <a:ext cx="5932170" cy="1014730"/>
            <a:chOff x="15" y="278"/>
            <a:chExt cx="9342" cy="1598"/>
          </a:xfrm>
        </p:grpSpPr>
        <p:grpSp>
          <p:nvGrpSpPr>
            <p:cNvPr id="3" name="组合 2"/>
            <p:cNvGrpSpPr/>
            <p:nvPr/>
          </p:nvGrpSpPr>
          <p:grpSpPr>
            <a:xfrm>
              <a:off x="2228" y="278"/>
              <a:ext cx="7129" cy="1598"/>
              <a:chOff x="2228" y="278"/>
              <a:chExt cx="7129" cy="1598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2439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保卫大武汉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二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28" name="直接连接符 27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文本框 1055745"/>
          <p:cNvSpPr txBox="1"/>
          <p:nvPr/>
        </p:nvSpPr>
        <p:spPr>
          <a:xfrm>
            <a:off x="503555" y="1457960"/>
            <a:ext cx="10580370" cy="50158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</a:rPr>
              <a:t>时间</a:t>
            </a:r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</a:rPr>
              <a:t>:1938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</a:rPr>
              <a:t>年</a:t>
            </a:r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</a:rPr>
              <a:t>6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</a:rPr>
              <a:t>月到</a:t>
            </a:r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</a:rPr>
              <a:t>10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</a:rPr>
              <a:t>月。</a:t>
            </a:r>
            <a:endParaRPr lang="zh-CN" altLang="en-US" sz="40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</a:rPr>
              <a:t>万家岭大捷。</a:t>
            </a:r>
            <a:endParaRPr lang="zh-CN" altLang="en-US" sz="40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5.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评价</a:t>
            </a:r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: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武汉会战历时</a:t>
            </a:r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4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个多月</a:t>
            </a:r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,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日本企图迅速灭亡中</a:t>
            </a:r>
            <a:endParaRPr lang="zh-CN" altLang="en-US" sz="40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国的既定战略彻底破灭。</a:t>
            </a:r>
            <a:endParaRPr lang="zh-CN" altLang="en-US" sz="40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6.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影响</a:t>
            </a:r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:</a:t>
            </a:r>
            <a:r>
              <a:rPr lang="zh-CN" altLang="en-US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广州、武汉失陷后</a:t>
            </a:r>
            <a:r>
              <a:rPr lang="en-US" altLang="zh-CN" sz="4000" dirty="0">
                <a:latin typeface="黑体" panose="02010609060101010101" charset="-122"/>
                <a:ea typeface="黑体" panose="02010609060101010101" charset="-122"/>
                <a:sym typeface="+mn-ea"/>
              </a:rPr>
              <a:t>,</a:t>
            </a:r>
            <a:r>
              <a:rPr lang="zh-CN" altLang="en-US" sz="4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抗日战争进入相持阶段。</a:t>
            </a:r>
            <a:endParaRPr lang="zh-CN" altLang="en-US" sz="40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endParaRPr lang="zh-CN" altLang="en-US" sz="40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图片 19463" descr="5E6OSM2J05RQ0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0560" y="1130300"/>
            <a:ext cx="3719513" cy="5616575"/>
          </a:xfrm>
          <a:prstGeom prst="rect">
            <a:avLst/>
          </a:prstGeom>
          <a:noFill/>
          <a:ln w="19050" cap="flat" cmpd="sng">
            <a:solidFill>
              <a:srgbClr val="996633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531" name="Text Box 13"/>
          <p:cNvSpPr txBox="1"/>
          <p:nvPr/>
        </p:nvSpPr>
        <p:spPr>
          <a:xfrm>
            <a:off x="1323023" y="1579563"/>
            <a:ext cx="612775" cy="48641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2800" b="1" dirty="0">
                <a:latin typeface="仿宋_GB2312" charset="-122"/>
                <a:ea typeface="仿宋_GB2312" charset="-122"/>
              </a:rPr>
              <a:t>七七事变后日本加紧侵略中国</a:t>
            </a:r>
            <a:endParaRPr lang="zh-CN" altLang="en-US" sz="2800" b="1" dirty="0">
              <a:latin typeface="仿宋_GB2312" charset="-122"/>
              <a:ea typeface="仿宋_GB2312" charset="-122"/>
            </a:endParaRPr>
          </a:p>
        </p:txBody>
      </p:sp>
      <p:pic>
        <p:nvPicPr>
          <p:cNvPr id="19465" name="图片 19464" descr="20071212173348415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0860" y="3124200"/>
            <a:ext cx="517525" cy="360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6" name="图片 19465" descr="20071212173348415_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7773" y="4302125"/>
            <a:ext cx="571500" cy="400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8" name="图片 19467" descr="01300000201200122067432084012_s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2623" y="4298950"/>
            <a:ext cx="963612" cy="642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8" name="文本框 19457"/>
          <p:cNvSpPr txBox="1"/>
          <p:nvPr/>
        </p:nvSpPr>
        <p:spPr>
          <a:xfrm>
            <a:off x="6090285" y="1408113"/>
            <a:ext cx="374332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1937年7月</a:t>
            </a:r>
            <a:r>
              <a:rPr lang="zh-CN" altLang="en-US" sz="2800" b="1" dirty="0">
                <a:solidFill>
                  <a:srgbClr val="B80000"/>
                </a:solidFill>
                <a:latin typeface="黑体" panose="02010609060101010101" charset="-122"/>
                <a:ea typeface="黑体" panose="02010609060101010101" charset="-122"/>
              </a:rPr>
              <a:t>平津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沦陷</a:t>
            </a:r>
            <a:endParaRPr lang="zh-CN" altLang="en-US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5990273" y="3595688"/>
            <a:ext cx="38893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1937年1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月</a:t>
            </a:r>
            <a:r>
              <a:rPr lang="zh-CN" altLang="en-US" sz="2800" b="1" dirty="0">
                <a:solidFill>
                  <a:srgbClr val="B80000"/>
                </a:solidFill>
                <a:latin typeface="黑体" panose="02010609060101010101" charset="-122"/>
                <a:ea typeface="黑体" panose="02010609060101010101" charset="-122"/>
              </a:rPr>
              <a:t>南京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沦陷</a:t>
            </a:r>
            <a:endParaRPr lang="zh-CN" altLang="en-US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9462" name="直接连接符 19461"/>
          <p:cNvSpPr/>
          <p:nvPr/>
        </p:nvSpPr>
        <p:spPr>
          <a:xfrm>
            <a:off x="7517448" y="1924050"/>
            <a:ext cx="14287" cy="600075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9463" name="直接连接符 19462"/>
          <p:cNvSpPr/>
          <p:nvPr/>
        </p:nvSpPr>
        <p:spPr>
          <a:xfrm>
            <a:off x="7557135" y="2987675"/>
            <a:ext cx="0" cy="704850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" name="文本框 1"/>
          <p:cNvSpPr txBox="1"/>
          <p:nvPr/>
        </p:nvSpPr>
        <p:spPr>
          <a:xfrm>
            <a:off x="6131560" y="2617788"/>
            <a:ext cx="38893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1937年11月</a:t>
            </a:r>
            <a:r>
              <a:rPr lang="zh-CN" altLang="en-US" sz="2800" b="1" dirty="0">
                <a:solidFill>
                  <a:srgbClr val="B80000"/>
                </a:solidFill>
                <a:latin typeface="黑体" panose="02010609060101010101" charset="-122"/>
                <a:ea typeface="黑体" panose="02010609060101010101" charset="-122"/>
              </a:rPr>
              <a:t>上海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沦陷</a:t>
            </a:r>
            <a:endParaRPr lang="zh-CN" altLang="en-US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直接连接符 4"/>
          <p:cNvSpPr/>
          <p:nvPr/>
        </p:nvSpPr>
        <p:spPr>
          <a:xfrm>
            <a:off x="7565073" y="4129088"/>
            <a:ext cx="0" cy="704850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" name="文本框 5"/>
          <p:cNvSpPr txBox="1"/>
          <p:nvPr/>
        </p:nvSpPr>
        <p:spPr>
          <a:xfrm>
            <a:off x="5644198" y="4789488"/>
            <a:ext cx="481012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193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8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年1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月</a:t>
            </a:r>
            <a:r>
              <a:rPr lang="zh-CN" altLang="en-US" sz="2800" b="1" dirty="0">
                <a:solidFill>
                  <a:srgbClr val="B80000"/>
                </a:solidFill>
                <a:latin typeface="黑体" panose="02010609060101010101" charset="-122"/>
                <a:ea typeface="黑体" panose="02010609060101010101" charset="-122"/>
              </a:rPr>
              <a:t>广州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zh-CN" altLang="en-US" sz="2800" b="1" dirty="0">
                <a:solidFill>
                  <a:srgbClr val="B80000"/>
                </a:solidFill>
                <a:latin typeface="黑体" panose="02010609060101010101" charset="-122"/>
                <a:ea typeface="黑体" panose="02010609060101010101" charset="-122"/>
              </a:rPr>
              <a:t>武汉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沦陷</a:t>
            </a:r>
            <a:endParaRPr lang="zh-CN" altLang="en-US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0" name="图片 9" descr="20071212173348415_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185" y="5745163"/>
            <a:ext cx="571500" cy="400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图片 10" descr="20071212173348415_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3710" y="4625975"/>
            <a:ext cx="571500" cy="400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直接连接符 11"/>
          <p:cNvSpPr/>
          <p:nvPr/>
        </p:nvSpPr>
        <p:spPr>
          <a:xfrm>
            <a:off x="7599998" y="5229225"/>
            <a:ext cx="0" cy="706438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4" name="矩形 13"/>
          <p:cNvSpPr/>
          <p:nvPr/>
        </p:nvSpPr>
        <p:spPr>
          <a:xfrm>
            <a:off x="5644198" y="5876925"/>
            <a:ext cx="4754563" cy="6445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抗日战争进入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相持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阶段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1450" y="130810"/>
            <a:ext cx="5932170" cy="1014730"/>
            <a:chOff x="15" y="278"/>
            <a:chExt cx="9342" cy="1598"/>
          </a:xfrm>
        </p:grpSpPr>
        <p:grpSp>
          <p:nvGrpSpPr>
            <p:cNvPr id="4" name="组合 3"/>
            <p:cNvGrpSpPr/>
            <p:nvPr/>
          </p:nvGrpSpPr>
          <p:grpSpPr>
            <a:xfrm>
              <a:off x="2228" y="278"/>
              <a:ext cx="7129" cy="1598"/>
              <a:chOff x="2228" y="278"/>
              <a:chExt cx="7129" cy="1598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2439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保卫大武汉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二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28" name="直接连接符 27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1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  <p:bldP spid="2" grpId="0"/>
      <p:bldP spid="6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171450" y="130810"/>
            <a:ext cx="7582535" cy="1014730"/>
            <a:chOff x="15" y="278"/>
            <a:chExt cx="9342" cy="1598"/>
          </a:xfrm>
        </p:grpSpPr>
        <p:grpSp>
          <p:nvGrpSpPr>
            <p:cNvPr id="38" name="组合 37"/>
            <p:cNvGrpSpPr/>
            <p:nvPr/>
          </p:nvGrpSpPr>
          <p:grpSpPr>
            <a:xfrm>
              <a:off x="2228" y="278"/>
              <a:ext cx="7129" cy="1598"/>
              <a:chOff x="2228" y="278"/>
              <a:chExt cx="7129" cy="1598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2439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第三次长沙会战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三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43" name="直接连接符 42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193" name="文本框 1057793"/>
          <p:cNvSpPr txBox="1"/>
          <p:nvPr/>
        </p:nvSpPr>
        <p:spPr>
          <a:xfrm>
            <a:off x="262255" y="1534795"/>
            <a:ext cx="11323320" cy="50158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第三次长沙会战</a:t>
            </a:r>
            <a:r>
              <a:rPr lang="en-US" altLang="zh-CN" sz="40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:</a:t>
            </a:r>
            <a:endParaRPr lang="en-US" altLang="zh-CN" sz="40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en-US" altLang="zh-CN" sz="4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(1)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时间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:1941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年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12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月。</a:t>
            </a:r>
            <a:endParaRPr lang="zh-CN" altLang="en-US" sz="4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4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(2)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事件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日军对长沙发动第三次进攻。</a:t>
            </a:r>
            <a:endParaRPr lang="zh-CN" altLang="en-US" sz="32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en-US" altLang="zh-CN" sz="4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en-US" altLang="zh-CN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(3)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影响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: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会战的胜利在国内外</a:t>
            </a:r>
            <a:endParaRPr lang="zh-CN" altLang="en-US" sz="4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zh-CN" altLang="en-US" sz="4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     产生了积极影响。</a:t>
            </a:r>
            <a:endParaRPr lang="zh-CN" altLang="en-US" sz="4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7787005" y="1200150"/>
            <a:ext cx="4175760" cy="5166995"/>
            <a:chOff x="12623" y="1290"/>
            <a:chExt cx="6576" cy="8137"/>
          </a:xfrm>
        </p:grpSpPr>
        <p:sp>
          <p:nvSpPr>
            <p:cNvPr id="20485" name="Text Box 9"/>
            <p:cNvSpPr txBox="1">
              <a:spLocks noChangeArrowheads="1"/>
            </p:cNvSpPr>
            <p:nvPr/>
          </p:nvSpPr>
          <p:spPr bwMode="auto">
            <a:xfrm>
              <a:off x="12623" y="8703"/>
              <a:ext cx="6577" cy="7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微软雅黑" panose="020B0503020204020204" pitchFamily="34" charset="-122"/>
                <a:buNone/>
                <a:defRPr/>
              </a:pPr>
              <a:r>
                <a:rPr kumimoji="0" lang="zh-CN" altLang="en-US" sz="24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  <a:sym typeface="+mn-ea"/>
                </a:rPr>
                <a:t>长沙会战指挥者薛岳将军</a:t>
              </a:r>
              <a:endParaRPr kumimoji="0" lang="zh-CN" altLang="en-US" sz="24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endParaRPr>
            </a:p>
          </p:txBody>
        </p:sp>
        <p:pic>
          <p:nvPicPr>
            <p:cNvPr id="19460" name="Picture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623" y="1290"/>
              <a:ext cx="6577" cy="7398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5" descr="t01bcfd8c8b9a6078c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2945" y="1469390"/>
            <a:ext cx="8015605" cy="43872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3" name="Text Box 6"/>
          <p:cNvSpPr txBox="1">
            <a:spLocks noChangeArrowheads="1"/>
          </p:cNvSpPr>
          <p:nvPr/>
        </p:nvSpPr>
        <p:spPr bwMode="auto">
          <a:xfrm>
            <a:off x="2235518" y="5856605"/>
            <a:ext cx="686435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4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第三次长沙会战缴获的战利品</a:t>
            </a:r>
            <a:endParaRPr kumimoji="0" lang="zh-CN" altLang="en-US" sz="4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71450" y="130810"/>
            <a:ext cx="7582535" cy="1014730"/>
            <a:chOff x="15" y="278"/>
            <a:chExt cx="9342" cy="1598"/>
          </a:xfrm>
        </p:grpSpPr>
        <p:grpSp>
          <p:nvGrpSpPr>
            <p:cNvPr id="38" name="组合 37"/>
            <p:cNvGrpSpPr/>
            <p:nvPr/>
          </p:nvGrpSpPr>
          <p:grpSpPr>
            <a:xfrm>
              <a:off x="2228" y="278"/>
              <a:ext cx="7129" cy="1598"/>
              <a:chOff x="2228" y="278"/>
              <a:chExt cx="7129" cy="1598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2439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第三次长沙会战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三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29" name="直接连接符 28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http://h.hiphotos.baidu.com/baike/c0%3Dbaike150%2C5%2C5%2C150%2C50/sign=553b23b0c895d143ce7bec711299e967/dbb44aed2e738bd4a4807d82a18b87d6267ff9e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62785" y="1296035"/>
            <a:ext cx="7366000" cy="54590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文本框 73735"/>
          <p:cNvSpPr txBox="1"/>
          <p:nvPr/>
        </p:nvSpPr>
        <p:spPr>
          <a:xfrm>
            <a:off x="9473565" y="1699260"/>
            <a:ext cx="736600" cy="432625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仿宋_GB2312" charset="-122"/>
                <a:ea typeface="仿宋_GB2312" charset="-122"/>
              </a:rPr>
              <a:t>第三次长沙会战要图</a:t>
            </a:r>
            <a:endParaRPr lang="zh-CN" altLang="en-US" sz="3600" b="1" dirty="0">
              <a:latin typeface="仿宋_GB2312" charset="-122"/>
              <a:ea typeface="仿宋_GB2312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71450" y="130810"/>
            <a:ext cx="7582535" cy="1014730"/>
            <a:chOff x="15" y="278"/>
            <a:chExt cx="9342" cy="1598"/>
          </a:xfrm>
        </p:grpSpPr>
        <p:grpSp>
          <p:nvGrpSpPr>
            <p:cNvPr id="38" name="组合 37"/>
            <p:cNvGrpSpPr/>
            <p:nvPr/>
          </p:nvGrpSpPr>
          <p:grpSpPr>
            <a:xfrm>
              <a:off x="2228" y="278"/>
              <a:ext cx="7129" cy="1598"/>
              <a:chOff x="2228" y="278"/>
              <a:chExt cx="7129" cy="1598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2439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第三次长沙会战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三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43" name="直接连接符 42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5" descr="t0171112151d997e2e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61910" y="1158240"/>
            <a:ext cx="4329430" cy="5051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27" name="Text Box 6"/>
          <p:cNvSpPr txBox="1">
            <a:spLocks noChangeArrowheads="1"/>
          </p:cNvSpPr>
          <p:nvPr/>
        </p:nvSpPr>
        <p:spPr bwMode="auto">
          <a:xfrm>
            <a:off x="379413" y="1125538"/>
            <a:ext cx="5583238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en-US" altLang="zh-CN" sz="36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2</a:t>
            </a:r>
            <a:r>
              <a:rPr kumimoji="0" lang="zh-CN" altLang="en-US" sz="36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、豫湘桂战役</a:t>
            </a:r>
            <a:endParaRPr kumimoji="0" lang="zh-CN" altLang="en-US" sz="360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71450" y="143510"/>
            <a:ext cx="7582535" cy="1014730"/>
            <a:chOff x="15" y="278"/>
            <a:chExt cx="9342" cy="1598"/>
          </a:xfrm>
        </p:grpSpPr>
        <p:grpSp>
          <p:nvGrpSpPr>
            <p:cNvPr id="38" name="组合 37"/>
            <p:cNvGrpSpPr/>
            <p:nvPr/>
          </p:nvGrpSpPr>
          <p:grpSpPr>
            <a:xfrm>
              <a:off x="2228" y="278"/>
              <a:ext cx="7129" cy="1598"/>
              <a:chOff x="2228" y="278"/>
              <a:chExt cx="7129" cy="1598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2439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第三次长沙会战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三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43" name="直接连接符 42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241" name="文本框 1094657"/>
          <p:cNvSpPr txBox="1"/>
          <p:nvPr/>
        </p:nvSpPr>
        <p:spPr>
          <a:xfrm>
            <a:off x="273050" y="1821180"/>
            <a:ext cx="714121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(1)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背景</a:t>
            </a: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抗日战争后期</a:t>
            </a: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国民政府消极抗日、积极反共。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(2)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时间</a:t>
            </a: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:1944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年初。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(3)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经过</a:t>
            </a: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日军在正面战场发动了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豫湘桂战役</a:t>
            </a: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国民党军队一溃千里。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(4)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结果</a:t>
            </a: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丢失了河南、湖南、广西等省的大部分和贵州省的一部分。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5" name="组合 1"/>
          <p:cNvGrpSpPr/>
          <p:nvPr/>
        </p:nvGrpSpPr>
        <p:grpSpPr>
          <a:xfrm>
            <a:off x="504190" y="1282065"/>
            <a:ext cx="10979150" cy="5285740"/>
            <a:chOff x="720483" y="836613"/>
            <a:chExt cx="8066087" cy="4968875"/>
          </a:xfrm>
        </p:grpSpPr>
        <p:pic>
          <p:nvPicPr>
            <p:cNvPr id="21506" name="Picture 5" descr="t018825c9d96695fbeb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20483" y="836613"/>
              <a:ext cx="8066087" cy="49688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07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62467" y="1098789"/>
              <a:ext cx="2350223" cy="22754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" name="组合 2"/>
          <p:cNvGrpSpPr/>
          <p:nvPr/>
        </p:nvGrpSpPr>
        <p:grpSpPr>
          <a:xfrm>
            <a:off x="171450" y="143510"/>
            <a:ext cx="7582535" cy="1014730"/>
            <a:chOff x="15" y="278"/>
            <a:chExt cx="9342" cy="1598"/>
          </a:xfrm>
        </p:grpSpPr>
        <p:grpSp>
          <p:nvGrpSpPr>
            <p:cNvPr id="38" name="组合 37"/>
            <p:cNvGrpSpPr/>
            <p:nvPr/>
          </p:nvGrpSpPr>
          <p:grpSpPr>
            <a:xfrm>
              <a:off x="2228" y="278"/>
              <a:ext cx="7129" cy="1598"/>
              <a:chOff x="2228" y="278"/>
              <a:chExt cx="7129" cy="1598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2439" y="278"/>
                <a:ext cx="6918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algn="l"/>
                <a:r>
                  <a:rPr lang="zh-CN" altLang="en-US" sz="6000" dirty="0">
                    <a:solidFill>
                      <a:schemeClr val="tx1"/>
                    </a:solidFill>
                    <a:latin typeface="黑体" panose="02010609060101010101" charset="-122"/>
                    <a:ea typeface="黑体" panose="02010609060101010101" charset="-122"/>
                    <a:sym typeface="宋体" panose="02010600030101010101" pitchFamily="2" charset="-122"/>
                  </a:rPr>
                  <a:t>第三次长沙会战</a:t>
                </a:r>
                <a:endParaRPr lang="zh-CN" altLang="en-US" sz="6000" dirty="0">
                  <a:solidFill>
                    <a:schemeClr val="tx1"/>
                  </a:solidFill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15" y="481"/>
              <a:ext cx="9342" cy="1272"/>
              <a:chOff x="15" y="481"/>
              <a:chExt cx="9342" cy="1272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zh-CN" altLang="en-US" sz="5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</a:rPr>
                  <a:t>三</a:t>
                </a:r>
                <a:endPara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cxnSp>
            <p:nvCxnSpPr>
              <p:cNvPr id="43" name="直接连接符 42"/>
              <p:cNvCxnSpPr/>
              <p:nvPr/>
            </p:nvCxnSpPr>
            <p:spPr>
              <a:xfrm>
                <a:off x="2610" y="1753"/>
                <a:ext cx="674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 dir="u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2225" y="803275"/>
            <a:ext cx="12212320" cy="600075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   </a:t>
            </a:r>
            <a:r>
              <a:rPr kumimoji="0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是中国抗日战争乃至世界反法西斯战争的一个重要组成部分</a:t>
            </a:r>
            <a:r>
              <a:rPr kumimoji="0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国民党正面战场是抗日的主力。国民政府组织了一系列的大规模会战。如淞沪战役、晋北忻口战役、徐州和武汉的战役，都给日军以沉重的打击</a:t>
            </a:r>
            <a:r>
              <a:rPr kumimoji="0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；</a:t>
            </a:r>
            <a:endParaRPr kumimoji="0" lang="zh-CN" altLang="en-US" sz="320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  <a:p>
            <a:pPr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  由于正面战场的顽强抵抗，</a:t>
            </a:r>
            <a:r>
              <a:rPr kumimoji="0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粉碎了日本帝国主义在 </a:t>
            </a:r>
            <a:r>
              <a:rPr kumimoji="0" lang="en-US" altLang="zh-CN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3</a:t>
            </a:r>
            <a:r>
              <a:rPr kumimoji="0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个月灭亡中国的战略计划和“速战速决”的方针。</a:t>
            </a:r>
            <a:r>
              <a:rPr kumimoji="0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消耗了日本的军事、经济实力，使其</a:t>
            </a:r>
            <a:r>
              <a:rPr kumimoji="0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陷入长期战争的泥坑而不能自拔</a:t>
            </a:r>
            <a:r>
              <a:rPr kumimoji="0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。</a:t>
            </a:r>
            <a:r>
              <a:rPr kumimoji="0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坚定了中国军民抗战必胜的信念。</a:t>
            </a:r>
            <a:endParaRPr kumimoji="0" lang="zh-CN" altLang="en-US" sz="320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22225" y="-10160"/>
            <a:ext cx="12212320" cy="70675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怎样评价正面战场的抗战？</a:t>
            </a:r>
            <a:endParaRPr kumimoji="0" lang="zh-CN" altLang="en-US" sz="4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文本框 37"/>
          <p:cNvSpPr txBox="1"/>
          <p:nvPr/>
        </p:nvSpPr>
        <p:spPr>
          <a:xfrm>
            <a:off x="18415" y="-12700"/>
            <a:ext cx="12108815" cy="132207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r>
              <a:rPr lang="zh-CN" altLang="en-US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全面抗战爆发后</a:t>
            </a:r>
            <a:r>
              <a:rPr lang="en-US" altLang="zh-CN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,</a:t>
            </a:r>
            <a:r>
              <a:rPr lang="zh-CN" altLang="en-US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中国军队在正面战场组织了哪些主要的会战</a:t>
            </a:r>
            <a:r>
              <a:rPr lang="en-US" altLang="zh-CN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?</a:t>
            </a:r>
            <a:r>
              <a:rPr lang="zh-CN" altLang="en-US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有何积极意义</a:t>
            </a:r>
            <a:r>
              <a:rPr lang="en-US" altLang="zh-CN" sz="4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?</a:t>
            </a:r>
            <a:endParaRPr lang="en-US" altLang="zh-CN" sz="40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29565" y="1827530"/>
            <a:ext cx="11334750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4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altLang="en-US" sz="4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先后组织了淞沪会战、太原会战、徐州会战、武汉会战、长沙会战等。</a:t>
            </a:r>
            <a:endParaRPr lang="zh-CN" altLang="en-US" sz="44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zh-CN" altLang="en-US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 正面战场的抗战粉碎了日本三个月灭亡中国的狂妄计划</a:t>
            </a:r>
            <a:r>
              <a:rPr lang="en-US" altLang="zh-CN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;</a:t>
            </a:r>
            <a:r>
              <a:rPr lang="zh-CN" altLang="en-US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牵制了日军主力</a:t>
            </a:r>
            <a:r>
              <a:rPr lang="en-US" altLang="zh-CN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,</a:t>
            </a:r>
            <a:r>
              <a:rPr lang="zh-CN" altLang="en-US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客观上有利于敌后抗日战场的开辟</a:t>
            </a:r>
            <a:r>
              <a:rPr lang="en-US" altLang="zh-CN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;</a:t>
            </a:r>
            <a:r>
              <a:rPr lang="zh-CN" altLang="en-US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鼓舞了全国人民</a:t>
            </a:r>
            <a:r>
              <a:rPr lang="en-US" altLang="zh-CN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,</a:t>
            </a:r>
            <a:r>
              <a:rPr lang="zh-CN" altLang="en-US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促进了中华民族的团结</a:t>
            </a:r>
            <a:r>
              <a:rPr lang="en-US" altLang="zh-CN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;</a:t>
            </a:r>
            <a:r>
              <a:rPr lang="zh-CN" altLang="en-US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扩大了中国抗战的影响</a:t>
            </a:r>
            <a:r>
              <a:rPr lang="en-US" altLang="zh-CN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,</a:t>
            </a:r>
            <a:r>
              <a:rPr lang="zh-CN" altLang="en-US" sz="4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唤起了国际舆论的同情和支持。</a:t>
            </a:r>
            <a:endParaRPr lang="zh-CN" altLang="en-US" sz="40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928" b="6433"/>
          <a:stretch>
            <a:fillRect/>
          </a:stretch>
        </p:blipFill>
        <p:spPr>
          <a:xfrm>
            <a:off x="0" y="5702935"/>
            <a:ext cx="12192000" cy="1166495"/>
          </a:xfrm>
          <a:prstGeom prst="rect">
            <a:avLst/>
          </a:prstGeom>
        </p:spPr>
      </p:pic>
      <p:pic>
        <p:nvPicPr>
          <p:cNvPr id="16386" name="Image030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308" y="1395095"/>
            <a:ext cx="6950724" cy="4932036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7" name="组合 36"/>
          <p:cNvGrpSpPr/>
          <p:nvPr/>
        </p:nvGrpSpPr>
        <p:grpSpPr>
          <a:xfrm>
            <a:off x="100330" y="178435"/>
            <a:ext cx="5276850" cy="1014730"/>
            <a:chOff x="15" y="305"/>
            <a:chExt cx="8310" cy="1598"/>
          </a:xfrm>
        </p:grpSpPr>
        <p:grpSp>
          <p:nvGrpSpPr>
            <p:cNvPr id="28" name="组合 27"/>
            <p:cNvGrpSpPr/>
            <p:nvPr/>
          </p:nvGrpSpPr>
          <p:grpSpPr>
            <a:xfrm>
              <a:off x="2228" y="305"/>
              <a:ext cx="2611" cy="1598"/>
              <a:chOff x="2228" y="305"/>
              <a:chExt cx="2611" cy="1598"/>
            </a:xfrm>
          </p:grpSpPr>
          <p:sp>
            <p:nvSpPr>
              <p:cNvPr id="33" name="矩形 32"/>
              <p:cNvSpPr/>
              <p:nvPr/>
            </p:nvSpPr>
            <p:spPr>
              <a:xfrm>
                <a:off x="2228" y="481"/>
                <a:ext cx="107" cy="1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3060" y="305"/>
                <a:ext cx="1779" cy="15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p>
                <a:pPr algn="l"/>
                <a:r>
                  <a:rPr lang="zh-CN" altLang="en-US" sz="6000">
                    <a:latin typeface="黑体" panose="02010609060101010101" charset="-122"/>
                    <a:ea typeface="黑体" panose="02010609060101010101" charset="-122"/>
                    <a:sym typeface="+mn-ea"/>
                  </a:rPr>
                  <a:t>课堂小结</a:t>
                </a:r>
                <a:endParaRPr lang="zh-CN" altLang="en-US" sz="6000" b="1" dirty="0">
                  <a:latin typeface="黑体" panose="02010609060101010101" charset="-122"/>
                  <a:ea typeface="黑体" panose="02010609060101010101" charset="-122"/>
                  <a:sym typeface="+mn-ea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15" y="481"/>
              <a:ext cx="8310" cy="1272"/>
              <a:chOff x="15" y="481"/>
              <a:chExt cx="8310" cy="1272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15" y="481"/>
                <a:ext cx="2010" cy="1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6" name="直接连接符 35"/>
              <p:cNvCxnSpPr/>
              <p:nvPr/>
            </p:nvCxnSpPr>
            <p:spPr>
              <a:xfrm>
                <a:off x="2610" y="1753"/>
                <a:ext cx="571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BA927A"/>
      </a:accent1>
      <a:accent2>
        <a:srgbClr val="91603B"/>
      </a:accent2>
      <a:accent3>
        <a:srgbClr val="BA927A"/>
      </a:accent3>
      <a:accent4>
        <a:srgbClr val="91603B"/>
      </a:accent4>
      <a:accent5>
        <a:srgbClr val="BA927A"/>
      </a:accent5>
      <a:accent6>
        <a:srgbClr val="91603B"/>
      </a:accent6>
      <a:hlink>
        <a:srgbClr val="BA927A"/>
      </a:hlink>
      <a:folHlink>
        <a:srgbClr val="91603B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1580</Words>
  <Application>WPS 演示</Application>
  <PresentationFormat>自定义</PresentationFormat>
  <Paragraphs>178</Paragraphs>
  <Slides>20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6" baseType="lpstr">
      <vt:lpstr>Arial</vt:lpstr>
      <vt:lpstr>宋体</vt:lpstr>
      <vt:lpstr>Wingdings</vt:lpstr>
      <vt:lpstr>Calibri</vt:lpstr>
      <vt:lpstr>Arial</vt:lpstr>
      <vt:lpstr>微软雅黑</vt:lpstr>
      <vt:lpstr>黑体</vt:lpstr>
      <vt:lpstr>楷体</vt:lpstr>
      <vt:lpstr>Times New Roman</vt:lpstr>
      <vt:lpstr>方正黑体简体</vt:lpstr>
      <vt:lpstr>汉仪书魂体简</vt:lpstr>
      <vt:lpstr>Arial Unicode MS</vt:lpstr>
      <vt:lpstr>Calibri Light</vt:lpstr>
      <vt:lpstr>仿宋_GB2312</vt:lpstr>
      <vt:lpstr>仿宋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45</cp:revision>
  <dcterms:created xsi:type="dcterms:W3CDTF">2015-05-05T08:02:00Z</dcterms:created>
  <dcterms:modified xsi:type="dcterms:W3CDTF">2020-12-26T06:57:46Z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