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62" r:id="rId6"/>
    <p:sldId id="259" r:id="rId7"/>
    <p:sldId id="260" r:id="rId8"/>
    <p:sldId id="261" r:id="rId9"/>
    <p:sldId id="266" r:id="rId10"/>
    <p:sldId id="268" r:id="rId11"/>
    <p:sldId id="263" r:id="rId12"/>
    <p:sldId id="264" r:id="rId13"/>
    <p:sldId id="269" r:id="rId14"/>
    <p:sldId id="271" r:id="rId15"/>
    <p:sldId id="277" r:id="rId16"/>
    <p:sldId id="270" r:id="rId17"/>
    <p:sldId id="267" r:id="rId18"/>
    <p:sldId id="265" r:id="rId19"/>
    <p:sldId id="272" r:id="rId20"/>
    <p:sldId id="282" r:id="rId21"/>
    <p:sldId id="283" r:id="rId22"/>
    <p:sldId id="284" r:id="rId23"/>
    <p:sldId id="285" r:id="rId24"/>
    <p:sldId id="286" r:id="rId2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ea typeface="微软雅黑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ea typeface="微软雅黑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17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8.xml"/><Relationship Id="rId1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9.xml"/><Relationship Id="rId1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1.xml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158115"/>
            <a:ext cx="11633835" cy="640651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部编人教版九年级历史下册</a:t>
            </a:r>
            <a:br>
              <a:rPr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sz="4800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第五单元</a:t>
            </a:r>
            <a:br>
              <a:rPr sz="54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第19课亚非拉国家的新发展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22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标题 3"/>
          <p:cNvSpPr/>
          <p:nvPr>
            <p:ph type="subTitle" idx="1"/>
          </p:nvPr>
        </p:nvSpPr>
        <p:spPr>
          <a:xfrm>
            <a:off x="530860" y="125095"/>
            <a:ext cx="11364595" cy="6158230"/>
          </a:xfrm>
        </p:spPr>
        <p:txBody>
          <a:bodyPr>
            <a:normAutofit/>
          </a:bodyPr>
          <a:p>
            <a:pPr algn="ctr"/>
            <a:r>
              <a:rPr lang="zh-CN" altLang="en-US" sz="4800" b="1">
                <a:sym typeface="+mn-ea"/>
              </a:rPr>
              <a:t>课前导入</a:t>
            </a:r>
            <a:endParaRPr lang="zh-CN" altLang="en-US" sz="4000" b="1"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 b="1"/>
              <a:t>       二次世界大战后，世界资本主义殖民体系逐渐崩溃，亚非拉的民族独立浪潮改变着世界的面貌。为了捍卫国家主权，发展民族经济，亚非拉国家作出了哪些努力呢？</a:t>
            </a:r>
            <a:endParaRPr lang="zh-CN" altLang="en-US" sz="4000" b="1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89330" y="123825"/>
            <a:ext cx="4409440" cy="675640"/>
          </a:xfrm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/>
              <a:t>亚非拉国家分布图</a:t>
            </a:r>
            <a:endParaRPr lang="zh-CN" altLang="en-US" sz="4000" b="1"/>
          </a:p>
        </p:txBody>
      </p:sp>
      <p:pic>
        <p:nvPicPr>
          <p:cNvPr id="8196" name="Picture 5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850" y="1577340"/>
            <a:ext cx="7731125" cy="47726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7298055" y="358140"/>
            <a:ext cx="4354195" cy="649287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p>
            <a:r>
              <a:rPr lang="zh-CN" altLang="en-US" sz="3200" b="1"/>
              <a:t>亚洲、非洲和拉丁美洲国家的统称，也称为“第三世界”，这一概念最早由毛泽东同志于上世纪五六十年代提出，他指出：美苏为第一世界，亚非拉广大被压迫的国家和民族为第三世界，中间的为第二世界。 在特定的条件下，亚非拉也代表着当年与中国有着非常良好关系的第三世界国家。</a:t>
            </a:r>
            <a:endParaRPr lang="zh-CN" altLang="en-US" sz="3200" b="1"/>
          </a:p>
        </p:txBody>
      </p: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04190" y="7620"/>
            <a:ext cx="10980420" cy="6694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ctr"/>
            <a:r>
              <a:rPr lang="zh-CN" sz="4800" b="1">
                <a:ea typeface="宋体" panose="02010600030101010101" pitchFamily="2" charset="-122"/>
              </a:rPr>
              <a:t>【学习目标】</a:t>
            </a:r>
            <a:endParaRPr lang="zh-CN" sz="4800" b="1">
              <a:ea typeface="宋体" panose="02010600030101010101" pitchFamily="2" charset="-122"/>
            </a:endParaRPr>
          </a:p>
          <a:p>
            <a:pPr indent="0" algn="l">
              <a:lnSpc>
                <a:spcPct val="190000"/>
              </a:lnSpc>
            </a:pPr>
            <a:r>
              <a:rPr lang="zh-CN" sz="4400" b="1">
                <a:ea typeface="宋体" panose="02010600030101010101" pitchFamily="2" charset="-122"/>
              </a:rPr>
              <a:t>了解</a:t>
            </a:r>
            <a:r>
              <a:rPr lang="zh-CN" sz="4400" b="1">
                <a:solidFill>
                  <a:srgbClr val="FF0000"/>
                </a:solidFill>
                <a:ea typeface="宋体" panose="02010600030101010101" pitchFamily="2" charset="-122"/>
              </a:rPr>
              <a:t>万隆会议</a:t>
            </a:r>
            <a:r>
              <a:rPr lang="zh-CN" sz="4400" b="1">
                <a:ea typeface="宋体" panose="02010600030101010101" pitchFamily="2" charset="-122"/>
              </a:rPr>
              <a:t>及万隆精神；</a:t>
            </a:r>
            <a:endParaRPr lang="zh-CN" sz="4400" b="1">
              <a:ea typeface="宋体" panose="02010600030101010101" pitchFamily="2" charset="-122"/>
            </a:endParaRPr>
          </a:p>
          <a:p>
            <a:pPr indent="0" algn="l">
              <a:lnSpc>
                <a:spcPct val="190000"/>
              </a:lnSpc>
            </a:pPr>
            <a:r>
              <a:rPr lang="zh-CN" sz="4400" b="1">
                <a:solidFill>
                  <a:srgbClr val="FF0000"/>
                </a:solidFill>
                <a:ea typeface="宋体" panose="02010600030101010101" pitchFamily="2" charset="-122"/>
              </a:rPr>
              <a:t>非洲独立运动</a:t>
            </a:r>
            <a:r>
              <a:rPr lang="zh-CN" sz="4400" b="1">
                <a:ea typeface="宋体" panose="02010600030101010101" pitchFamily="2" charset="-122"/>
              </a:rPr>
              <a:t>与</a:t>
            </a:r>
            <a:r>
              <a:rPr lang="zh-CN" sz="4400" b="1">
                <a:solidFill>
                  <a:srgbClr val="FF0000"/>
                </a:solidFill>
                <a:ea typeface="宋体" panose="02010600030101010101" pitchFamily="2" charset="-122"/>
              </a:rPr>
              <a:t>“非洲年”</a:t>
            </a:r>
            <a:r>
              <a:rPr lang="zh-CN" sz="4400" b="1">
                <a:ea typeface="宋体" panose="02010600030101010101" pitchFamily="2" charset="-122"/>
              </a:rPr>
              <a:t>；</a:t>
            </a:r>
            <a:endParaRPr lang="zh-CN" sz="4400" b="1">
              <a:ea typeface="宋体" panose="02010600030101010101" pitchFamily="2" charset="-122"/>
            </a:endParaRPr>
          </a:p>
          <a:p>
            <a:pPr indent="0" algn="l">
              <a:lnSpc>
                <a:spcPct val="190000"/>
              </a:lnSpc>
            </a:pPr>
            <a:r>
              <a:rPr lang="zh-CN" sz="4400" b="1">
                <a:ea typeface="宋体" panose="02010600030101010101" pitchFamily="2" charset="-122"/>
              </a:rPr>
              <a:t>知道</a:t>
            </a:r>
            <a:r>
              <a:rPr lang="zh-CN" sz="4400" b="1">
                <a:solidFill>
                  <a:srgbClr val="FF0000"/>
                </a:solidFill>
                <a:ea typeface="宋体" panose="02010600030101010101" pitchFamily="2" charset="-122"/>
              </a:rPr>
              <a:t>古巴</a:t>
            </a:r>
            <a:r>
              <a:rPr lang="zh-CN" sz="4400" b="1">
                <a:ea typeface="宋体" panose="02010600030101010101" pitchFamily="2" charset="-122"/>
              </a:rPr>
              <a:t>维护国家主权的斗争；</a:t>
            </a:r>
            <a:endParaRPr lang="zh-CN" sz="4400" b="1">
              <a:ea typeface="宋体" panose="02010600030101010101" pitchFamily="2" charset="-122"/>
            </a:endParaRPr>
          </a:p>
          <a:p>
            <a:pPr indent="0" algn="l">
              <a:lnSpc>
                <a:spcPct val="190000"/>
              </a:lnSpc>
            </a:pPr>
            <a:r>
              <a:rPr lang="zh-CN" sz="4400" b="1">
                <a:solidFill>
                  <a:srgbClr val="FF0000"/>
                </a:solidFill>
                <a:ea typeface="宋体" panose="02010600030101010101" pitchFamily="2" charset="-122"/>
              </a:rPr>
              <a:t>巴拿马人民收回运河主权</a:t>
            </a:r>
            <a:r>
              <a:rPr lang="zh-CN" sz="4400" b="1">
                <a:ea typeface="宋体" panose="02010600030101010101" pitchFamily="2" charset="-122"/>
              </a:rPr>
              <a:t>的斗争</a:t>
            </a:r>
            <a:endParaRPr lang="zh-CN" sz="4400" b="1">
              <a:ea typeface="宋体" panose="02010600030101010101" pitchFamily="2" charset="-122"/>
            </a:endParaRPr>
          </a:p>
          <a:p>
            <a:pPr indent="0" algn="l">
              <a:lnSpc>
                <a:spcPct val="130000"/>
              </a:lnSpc>
            </a:pP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832860" y="135255"/>
            <a:ext cx="4464685" cy="65849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一、万隆会议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716280" y="1811020"/>
            <a:ext cx="10744200" cy="444817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第二次世界大战后，民族解放运动空前高涨，席卷全球。殖民帝国纷纷瓦解，越来越多的亚洲和非洲国家取得独立。新独立的国家都面临巩固独立、发展经济的共同问题。它们反对冷战，不愿卷入大国之间的军事冲突。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363855" y="977265"/>
            <a:ext cx="11592560" cy="1075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1、万隆会议召开的背景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63855" y="293370"/>
            <a:ext cx="3903980" cy="1019810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sz="4000" b="1"/>
              <a:t>2、时间地点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206375" y="1139825"/>
            <a:ext cx="4622165" cy="163195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0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1955年4月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印度尼西亚的万隆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206375" y="3154680"/>
            <a:ext cx="4218940" cy="1019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3</a:t>
            </a:r>
            <a:r>
              <a:rPr sz="4000" b="1"/>
              <a:t>、</a:t>
            </a:r>
            <a:r>
              <a:rPr lang="zh-CN" sz="4000" b="1"/>
              <a:t>与会国家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206375" y="4174490"/>
            <a:ext cx="5796280" cy="894715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亚洲、非洲29个国家和地区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9055" y="441960"/>
            <a:ext cx="5283200" cy="604393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6" descr="2006052314411152545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17195" y="281305"/>
            <a:ext cx="11223625" cy="591883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Picture 6" descr="1277341272_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6215" y="241300"/>
            <a:ext cx="5257800" cy="3945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483870" y="4297680"/>
            <a:ext cx="108686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600" b="1"/>
              <a:t>思考</a:t>
            </a:r>
            <a:r>
              <a:rPr lang="zh-CN" altLang="en-US" sz="3200" b="1"/>
              <a:t>：</a:t>
            </a:r>
            <a:r>
              <a:rPr lang="zh-CN" altLang="en-US" sz="3200" b="1">
                <a:latin typeface="微软雅黑" charset="-122"/>
                <a:ea typeface="微软雅黑" charset="-122"/>
                <a:sym typeface="+mn-ea"/>
              </a:rPr>
              <a:t>周恩来在万隆会议提出了什么方针？有什么意义？</a:t>
            </a:r>
            <a:endParaRPr lang="zh-CN" altLang="en-US" sz="320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525" y="241300"/>
            <a:ext cx="6210300" cy="394589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483870" y="4942840"/>
            <a:ext cx="9846945" cy="175323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267970"/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求同存异</a:t>
            </a:r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267970"/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改变了外界对中国的偏见，促进了会议朝    </a:t>
            </a:r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indent="267970"/>
            <a:r>
              <a:rPr lang="zh-CN" altLang="en-US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积极的方向发展，促进了会议的圆满成功。</a:t>
            </a:r>
            <a:endParaRPr lang="zh-CN" altLang="en-US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half" idx="1"/>
          </p:nvPr>
        </p:nvSpPr>
        <p:spPr>
          <a:xfrm>
            <a:off x="363855" y="156845"/>
            <a:ext cx="4373245" cy="954405"/>
          </a:xfrm>
        </p:spPr>
        <p:txBody>
          <a:bodyPr>
            <a:normAutofit/>
          </a:bodyPr>
          <a:p>
            <a:pPr marL="0" indent="0" algn="l">
              <a:buNone/>
            </a:pPr>
            <a:r>
              <a:rPr sz="4000" b="1">
                <a:ea typeface="宋体" panose="02010600030101010101" pitchFamily="2" charset="-122"/>
              </a:rPr>
              <a:t>4、会议内容</a:t>
            </a:r>
            <a:r>
              <a:rPr lang="zh-CN" sz="4000" b="1">
                <a:ea typeface="宋体" panose="02010600030101010101" pitchFamily="2" charset="-122"/>
              </a:rPr>
              <a:t>：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3839210" y="24765"/>
            <a:ext cx="7995920" cy="85217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通过了和平相处、友好合作的十项原则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363855" y="1305560"/>
            <a:ext cx="11658600" cy="5189220"/>
          </a:xfrm>
          <a:prstGeom prst="rect">
            <a:avLst/>
          </a:prstGeom>
          <a:solidFill>
            <a:srgbClr val="92D05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一、尊重人权，尊重宪章的主要内容。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二、尊重国家主权与领土完整。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三、承认所有的种族平等，不歧视，并且承认所以国家平等，无论大小。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四、不能干涉其他国家的内政。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五、尊重所以国家自卫自保的权利。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六、任何国家不搞特殊安排；不能对其他的国家施加武力或其他压力。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七、任何国家不能侵略其他国家的领土或者威胁其他国家。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八、只能用谈判或者法律等和平手段解决国际纠纷。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九、都有义务和需要来促进和他国的合作友好。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sz="280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十、对国际义务必须保持尊重，且不能藐视正义。</a:t>
            </a:r>
            <a:endParaRPr sz="2800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6"/>
          <p:cNvSpPr>
            <a:spLocks noGrp="1"/>
          </p:cNvSpPr>
          <p:nvPr/>
        </p:nvSpPr>
        <p:spPr>
          <a:xfrm>
            <a:off x="249555" y="184785"/>
            <a:ext cx="11494135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>
                <a:ea typeface="宋体" panose="02010600030101010101" pitchFamily="2" charset="-122"/>
              </a:rPr>
              <a:t>5</a:t>
            </a:r>
            <a:r>
              <a:rPr lang="zh-CN" altLang="en-US" sz="4000" b="1">
                <a:ea typeface="宋体" panose="02010600030101010101" pitchFamily="2" charset="-122"/>
              </a:rPr>
              <a:t>、会议形成了什么精神？主要内涵是什么？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354965" y="953135"/>
            <a:ext cx="11669395" cy="446151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万隆精神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sz="40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团结合作、友好相处，共同反对帝国主义和殖民主义，争取和巩固民族独立，保卫世界和平。</a:t>
            </a:r>
            <a:endParaRPr sz="40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内容占位符 6"/>
          <p:cNvSpPr>
            <a:spLocks noGrp="1"/>
          </p:cNvSpPr>
          <p:nvPr/>
        </p:nvSpPr>
        <p:spPr>
          <a:xfrm>
            <a:off x="249555" y="187960"/>
            <a:ext cx="11725275" cy="1772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>
                <a:ea typeface="宋体" panose="02010600030101010101" pitchFamily="2" charset="-122"/>
              </a:rPr>
              <a:t>6</a:t>
            </a:r>
            <a:r>
              <a:rPr lang="zh-CN" altLang="en-US" sz="4000" b="1">
                <a:ea typeface="宋体" panose="02010600030101010101" pitchFamily="2" charset="-122"/>
              </a:rPr>
              <a:t>、中国在会上提出的什么原则受到国际社会的认</a:t>
            </a:r>
            <a:endParaRPr lang="zh-CN" altLang="en-US" sz="4000" b="1">
              <a:ea typeface="宋体" panose="02010600030101010101" pitchFamily="2" charset="-122"/>
            </a:endParaRPr>
          </a:p>
          <a:p>
            <a:pPr marL="0" indent="0" algn="l">
              <a:buNone/>
            </a:pPr>
            <a:r>
              <a:rPr lang="zh-CN" altLang="en-US" sz="4000" b="1">
                <a:ea typeface="宋体" panose="02010600030101010101" pitchFamily="2" charset="-122"/>
              </a:rPr>
              <a:t>     可，逐渐推行开来？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1405890" y="1548130"/>
            <a:ext cx="4126865" cy="8305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和平共处五项原则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249555" y="2607945"/>
            <a:ext cx="3713480" cy="76581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>
                <a:ea typeface="宋体" panose="02010600030101010101" pitchFamily="2" charset="-122"/>
              </a:rPr>
              <a:t>7</a:t>
            </a:r>
            <a:r>
              <a:rPr lang="zh-CN" altLang="en-US" sz="4000" b="1">
                <a:ea typeface="宋体" panose="02010600030101010101" pitchFamily="2" charset="-122"/>
              </a:rPr>
              <a:t>、历史影响？</a:t>
            </a:r>
            <a:endParaRPr lang="zh-CN" altLang="en-US" sz="4000" b="1">
              <a:ea typeface="宋体" panose="02010600030101010101" pitchFamily="2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70840" y="3373755"/>
            <a:ext cx="11483340" cy="3419475"/>
          </a:xfrm>
          <a:solidFill>
            <a:srgbClr val="86DEDB"/>
          </a:solidFill>
          <a:ln>
            <a:solidFill>
              <a:srgbClr val="FF0000"/>
            </a:solidFill>
          </a:ln>
        </p:spPr>
        <p:txBody>
          <a:bodyPr>
            <a:normAutofit/>
          </a:bodyPr>
          <a:p>
            <a:pPr>
              <a:lnSpc>
                <a:spcPct val="120000"/>
              </a:lnSpc>
            </a:pPr>
            <a:r>
              <a:rPr lang="zh-CN" altLang="en-US" sz="4000" b="1">
                <a:latin typeface="微软雅黑" charset="-122"/>
                <a:ea typeface="微软雅黑" charset="-122"/>
              </a:rPr>
              <a:t>万隆会议提高了亚非国家和地区的民族自信，鼓舞了亚非拉人民争取民族独立的斗争。从万隆会议开始，发展中国家作为一支新兴独立的政治力量登上了国际舞台。</a:t>
            </a:r>
            <a:endParaRPr lang="zh-CN" altLang="en-US" sz="4000" b="1">
              <a:latin typeface="微软雅黑" charset="-122"/>
              <a:ea typeface="微软雅黑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3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" name="Group 6"/>
          <p:cNvGrpSpPr/>
          <p:nvPr/>
        </p:nvGrpSpPr>
        <p:grpSpPr>
          <a:xfrm>
            <a:off x="901065" y="1042035"/>
            <a:ext cx="6447155" cy="5447307"/>
            <a:chOff x="2586" y="1058"/>
            <a:chExt cx="2749" cy="2713"/>
          </a:xfrm>
        </p:grpSpPr>
        <p:grpSp>
          <p:nvGrpSpPr>
            <p:cNvPr id="15365" name="Group 7"/>
            <p:cNvGrpSpPr/>
            <p:nvPr/>
          </p:nvGrpSpPr>
          <p:grpSpPr>
            <a:xfrm>
              <a:off x="2586" y="1058"/>
              <a:ext cx="2749" cy="2713"/>
              <a:chOff x="2586" y="1058"/>
              <a:chExt cx="2749" cy="2713"/>
            </a:xfrm>
          </p:grpSpPr>
          <p:pic>
            <p:nvPicPr>
              <p:cNvPr id="15369" name="Picture 8" descr="f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2768" y="1058"/>
                <a:ext cx="2516" cy="2297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5370" name="Rectangle 9"/>
              <p:cNvSpPr/>
              <p:nvPr/>
            </p:nvSpPr>
            <p:spPr>
              <a:xfrm>
                <a:off x="2586" y="3552"/>
                <a:ext cx="2749" cy="2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36000" rIns="0" bIns="36000">
                <a:spAutoFit/>
              </a:bodyPr>
              <a:p>
                <a:r>
                  <a:rPr lang="zh-CN" altLang="en-US" sz="2400" b="1" dirty="0">
                    <a:latin typeface="宋体" panose="02010600030101010101" pitchFamily="2" charset="-122"/>
                  </a:rPr>
                  <a:t>欧洲人在非洲的势力（</a:t>
                </a:r>
                <a:r>
                  <a:rPr lang="en-US" altLang="zh-CN" sz="2400" b="1" dirty="0">
                    <a:latin typeface="宋体" panose="02010600030101010101" pitchFamily="2" charset="-122"/>
                  </a:rPr>
                  <a:t>1913</a:t>
                </a:r>
                <a:r>
                  <a:rPr lang="zh-CN" altLang="en-US" sz="2400" b="1" dirty="0">
                    <a:latin typeface="宋体" panose="02010600030101010101" pitchFamily="2" charset="-122"/>
                  </a:rPr>
                  <a:t>年）</a:t>
                </a:r>
                <a:endParaRPr lang="zh-CN" altLang="en-US" sz="2400" b="1" dirty="0">
                  <a:latin typeface="宋体" panose="02010600030101010101" pitchFamily="2" charset="-122"/>
                </a:endParaRPr>
              </a:p>
            </p:txBody>
          </p:sp>
        </p:grpSp>
        <p:sp>
          <p:nvSpPr>
            <p:cNvPr id="15366" name="Text Box 10"/>
            <p:cNvSpPr txBox="1"/>
            <p:nvPr/>
          </p:nvSpPr>
          <p:spPr>
            <a:xfrm>
              <a:off x="4696" y="1760"/>
              <a:ext cx="588" cy="229"/>
            </a:xfrm>
            <a:prstGeom prst="rect">
              <a:avLst/>
            </a:prstGeom>
            <a:solidFill>
              <a:schemeClr val="bg1"/>
            </a:solidFill>
            <a:ln w="15875">
              <a:noFill/>
            </a:ln>
          </p:spPr>
          <p:txBody>
            <a:bodyPr wrap="square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0030101010101" pitchFamily="49" charset="-122"/>
                </a:rPr>
                <a:t>法兰西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0030101010101" pitchFamily="49" charset="-122"/>
              </a:endParaRPr>
            </a:p>
          </p:txBody>
        </p:sp>
        <p:sp>
          <p:nvSpPr>
            <p:cNvPr id="15367" name="Text Box 11"/>
            <p:cNvSpPr txBox="1"/>
            <p:nvPr/>
          </p:nvSpPr>
          <p:spPr>
            <a:xfrm>
              <a:off x="4672" y="1440"/>
              <a:ext cx="547" cy="260"/>
            </a:xfrm>
            <a:prstGeom prst="rect">
              <a:avLst/>
            </a:prstGeom>
            <a:solidFill>
              <a:schemeClr val="bg1"/>
            </a:solidFill>
            <a:ln w="15875">
              <a:noFill/>
            </a:ln>
          </p:spPr>
          <p:txBody>
            <a:bodyPr wrap="square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800" b="1" dirty="0">
                  <a:latin typeface="Times New Roman" panose="02020603050405020304" pitchFamily="18" charset="0"/>
                  <a:ea typeface="黑体" panose="02010600030101010101" pitchFamily="49" charset="-122"/>
                </a:rPr>
                <a:t>意大利</a:t>
              </a:r>
              <a:endParaRPr lang="zh-CN" altLang="en-US" sz="2800" b="1" dirty="0">
                <a:latin typeface="Times New Roman" panose="02020603050405020304" pitchFamily="18" charset="0"/>
                <a:ea typeface="黑体" panose="02010600030101010101" pitchFamily="49" charset="-122"/>
              </a:endParaRPr>
            </a:p>
          </p:txBody>
        </p:sp>
        <p:sp>
          <p:nvSpPr>
            <p:cNvPr id="15368" name="Text Box 12"/>
            <p:cNvSpPr txBox="1"/>
            <p:nvPr/>
          </p:nvSpPr>
          <p:spPr>
            <a:xfrm>
              <a:off x="4664" y="3072"/>
              <a:ext cx="504" cy="229"/>
            </a:xfrm>
            <a:prstGeom prst="rect">
              <a:avLst/>
            </a:prstGeom>
            <a:solidFill>
              <a:schemeClr val="bg1"/>
            </a:solidFill>
            <a:ln w="1587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黑体" panose="02010600030101010101" pitchFamily="49" charset="-122"/>
                </a:rPr>
                <a:t>比利时</a:t>
              </a:r>
              <a:endParaRPr lang="zh-CN" altLang="en-US" sz="2400" b="1" dirty="0">
                <a:latin typeface="Times New Roman" panose="02020603050405020304" pitchFamily="18" charset="0"/>
                <a:ea typeface="黑体" panose="02010600030101010101" pitchFamily="49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348220" y="1076960"/>
            <a:ext cx="4643120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 b="1"/>
              <a:t>自从15世纪早期殖民主义者窜入非洲大陆以来，非洲就一直遭受着殖民奴役，成为任人宰割的“黑暗大陆”。20世纪初，只有</a:t>
            </a:r>
            <a:r>
              <a:rPr lang="zh-CN" altLang="en-US" sz="3200" b="1">
                <a:solidFill>
                  <a:srgbClr val="FF0000"/>
                </a:solidFill>
              </a:rPr>
              <a:t>埃塞俄比亚</a:t>
            </a:r>
            <a:r>
              <a:rPr lang="zh-CN" altLang="en-US" sz="3200" b="1"/>
              <a:t>、</a:t>
            </a:r>
            <a:r>
              <a:rPr lang="zh-CN" altLang="en-US" sz="3200" b="1">
                <a:solidFill>
                  <a:srgbClr val="FF0000"/>
                </a:solidFill>
              </a:rPr>
              <a:t>利比里亚</a:t>
            </a:r>
            <a:r>
              <a:rPr lang="zh-CN" altLang="en-US" sz="3200" b="1"/>
              <a:t>处于独立状态。 90%以上的领土被占领。 </a:t>
            </a:r>
            <a:endParaRPr lang="zh-CN" altLang="en-US" sz="3200" b="1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832860" y="135255"/>
            <a:ext cx="4464685" cy="65849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二、“非洲年”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57015" y="1897380"/>
            <a:ext cx="441960" cy="147637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埃塞俄比亚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01065" y="3399155"/>
            <a:ext cx="64897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b="1">
                <a:solidFill>
                  <a:srgbClr val="FF0000"/>
                </a:solidFill>
                <a:sym typeface="+mn-ea"/>
              </a:rPr>
              <a:t>利比里亚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09520" y="110490"/>
            <a:ext cx="6743700" cy="942340"/>
          </a:xfrm>
          <a:solidFill>
            <a:schemeClr val="tx2"/>
          </a:solidFill>
        </p:spPr>
        <p:txBody>
          <a:bodyPr/>
          <a:p>
            <a:r>
              <a:rPr lang="zh-CN" altLang="zh-CN" sz="4000" b="1">
                <a:solidFill>
                  <a:schemeClr val="bg1"/>
                </a:solidFill>
              </a:rPr>
              <a:t>为什么非洲国界多是直线</a:t>
            </a:r>
            <a:r>
              <a:rPr lang="en-US" altLang="zh-CN" sz="4000" b="1">
                <a:solidFill>
                  <a:schemeClr val="bg1"/>
                </a:solidFill>
              </a:rPr>
              <a:t>?</a:t>
            </a:r>
            <a:endParaRPr lang="en-US" altLang="zh-CN" sz="4000" b="1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32705" y="1412875"/>
            <a:ext cx="6428105" cy="50158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200"/>
              <a:t>非洲的国界是殖民主义者瓜分非洲大陆的产物。在殖民主义入侵和瓜分非洲之前，非洲是没有国界的。据统计，非洲国家的国界有44%是按经线或纬线划定的，30%是用直线或曲线的几何方法划定的，仅有26%是由河流、山脉等构成的自然边界线。总之，非洲国家的边界线之所以有60%多为直线，是当年殖民主义者瓜分非洲大陆的产物。</a:t>
            </a:r>
            <a:endParaRPr lang="zh-CN" altLang="en-US" sz="3200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88390" y="1307465"/>
            <a:ext cx="3027680" cy="43516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6"/>
          <p:cNvSpPr>
            <a:spLocks noGrp="1"/>
          </p:cNvSpPr>
          <p:nvPr/>
        </p:nvSpPr>
        <p:spPr>
          <a:xfrm>
            <a:off x="540385" y="940435"/>
            <a:ext cx="11592560" cy="1075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1、非洲民族解放运动首先哪里展开？</a:t>
            </a:r>
            <a:endParaRPr sz="4000" b="1"/>
          </a:p>
        </p:txBody>
      </p:sp>
      <p:sp>
        <p:nvSpPr>
          <p:cNvPr id="4" name="标题 2"/>
          <p:cNvSpPr>
            <a:spLocks noGrp="1"/>
          </p:cNvSpPr>
          <p:nvPr/>
        </p:nvSpPr>
        <p:spPr>
          <a:xfrm>
            <a:off x="3832860" y="135255"/>
            <a:ext cx="4464685" cy="658495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4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二、“非洲年”</a:t>
            </a:r>
            <a:endParaRPr lang="zh-CN" altLang="en-US" sz="44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9" name="内容占位符 2"/>
          <p:cNvSpPr>
            <a:spLocks noGrp="1"/>
          </p:cNvSpPr>
          <p:nvPr/>
        </p:nvSpPr>
        <p:spPr>
          <a:xfrm>
            <a:off x="8971915" y="793750"/>
            <a:ext cx="1070610" cy="8305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40000"/>
              </a:lnSpc>
              <a:buNone/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北非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  <p:sp>
        <p:nvSpPr>
          <p:cNvPr id="7" name="内容占位符 6"/>
          <p:cNvSpPr>
            <a:spLocks noGrp="1"/>
          </p:cNvSpPr>
          <p:nvPr/>
        </p:nvSpPr>
        <p:spPr>
          <a:xfrm>
            <a:off x="540385" y="1804035"/>
            <a:ext cx="7087235" cy="10750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2</a:t>
            </a:r>
            <a:r>
              <a:rPr lang="zh-CN" altLang="en-US" sz="4000" b="1"/>
              <a:t>、</a:t>
            </a:r>
            <a:r>
              <a:rPr sz="4000" b="1"/>
              <a:t>北非有哪些国家先后独立？</a:t>
            </a:r>
            <a:endParaRPr sz="4000" b="1"/>
          </a:p>
        </p:txBody>
      </p:sp>
      <p:sp>
        <p:nvSpPr>
          <p:cNvPr id="8" name="内容占位符 2"/>
          <p:cNvSpPr>
            <a:spLocks noGrp="1"/>
          </p:cNvSpPr>
          <p:nvPr/>
        </p:nvSpPr>
        <p:spPr>
          <a:xfrm>
            <a:off x="437515" y="2614295"/>
            <a:ext cx="11272520" cy="3982720"/>
          </a:xfrm>
          <a:prstGeom prst="rect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10000"/>
              </a:lnSpc>
              <a:buNone/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1951年底，</a:t>
            </a:r>
            <a:r>
              <a:rPr sz="36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利比亚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宣布独立。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  <a:sym typeface="+mn-ea"/>
            </a:endParaRPr>
          </a:p>
          <a:p>
            <a:pPr marL="0" indent="0" algn="l">
              <a:lnSpc>
                <a:spcPct val="110000"/>
              </a:lnSpc>
              <a:buNone/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1952年，</a:t>
            </a:r>
            <a:r>
              <a:rPr sz="36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埃及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爆发革命，以纳赛尔为首的“自由军官组织”发动起义，推翻了</a:t>
            </a:r>
            <a:r>
              <a:rPr sz="3600" b="1">
                <a:solidFill>
                  <a:srgbClr val="FFC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英国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扶持的封建王朝，次年成立了埃及共和国。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  <a:sym typeface="+mn-ea"/>
            </a:endParaRPr>
          </a:p>
          <a:p>
            <a:pPr marL="0" indent="0" algn="l">
              <a:lnSpc>
                <a:spcPct val="110000"/>
              </a:lnSpc>
              <a:buNone/>
            </a:pP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1962年，</a:t>
            </a:r>
            <a:r>
              <a:rPr sz="36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阿尔及利亚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人民经过长期的民族解放战争，推翻了</a:t>
            </a:r>
            <a:r>
              <a:rPr sz="3600" b="1">
                <a:solidFill>
                  <a:srgbClr val="FFC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法国</a:t>
            </a:r>
            <a:r>
              <a:rPr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  <a:sym typeface="+mn-ea"/>
              </a:rPr>
              <a:t>的殖民统治，获得独立。</a:t>
            </a:r>
            <a:endParaRPr sz="3600" b="1"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8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8660" y="212725"/>
            <a:ext cx="9353550" cy="573849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63750" y="2362835"/>
            <a:ext cx="1713230" cy="4603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2400" b="1"/>
              <a:t>阿尔及利亚</a:t>
            </a:r>
            <a:endParaRPr lang="zh-CN" altLang="en-US" sz="2400" b="1"/>
          </a:p>
        </p:txBody>
      </p:sp>
      <p:sp>
        <p:nvSpPr>
          <p:cNvPr id="6" name="文本框 5"/>
          <p:cNvSpPr txBox="1"/>
          <p:nvPr/>
        </p:nvSpPr>
        <p:spPr>
          <a:xfrm>
            <a:off x="3975100" y="2522855"/>
            <a:ext cx="1101090" cy="4603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2400" b="1"/>
              <a:t>利比亚</a:t>
            </a:r>
            <a:endParaRPr lang="zh-CN" altLang="en-US" sz="2400" b="1"/>
          </a:p>
        </p:txBody>
      </p:sp>
      <p:sp>
        <p:nvSpPr>
          <p:cNvPr id="7" name="文本框 6"/>
          <p:cNvSpPr txBox="1"/>
          <p:nvPr/>
        </p:nvSpPr>
        <p:spPr>
          <a:xfrm>
            <a:off x="5374005" y="2649855"/>
            <a:ext cx="795020" cy="46037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p>
            <a:pPr algn="l"/>
            <a:r>
              <a:rPr lang="zh-CN" altLang="en-US" sz="2400" b="1"/>
              <a:t>埃及</a:t>
            </a:r>
            <a:endParaRPr lang="zh-CN" altLang="en-US" sz="2400" b="1"/>
          </a:p>
        </p:txBody>
      </p:sp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382905" y="2808605"/>
            <a:ext cx="10881995" cy="341503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3600" b="1"/>
              <a:t>1960年非洲有17个国家获得独立，它们是：喀麦隆、多哥、马达加斯加、刚果、索马里、贝宁、尼日尔、布基纳法索、科特迪瓦、乍得、中非、刚果(布)、加蓬、塞内加尔、马里、毛里塔尼亚和尼日利亚。</a:t>
            </a:r>
            <a:endParaRPr lang="zh-CN" altLang="en-US" sz="3600" b="1"/>
          </a:p>
        </p:txBody>
      </p:sp>
      <p:sp>
        <p:nvSpPr>
          <p:cNvPr id="100" name="文本框 99"/>
          <p:cNvSpPr txBox="1"/>
          <p:nvPr/>
        </p:nvSpPr>
        <p:spPr>
          <a:xfrm>
            <a:off x="7650480" y="163830"/>
            <a:ext cx="4154805" cy="64516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sz="3600" b="1">
                <a:solidFill>
                  <a:srgbClr val="FF0000"/>
                </a:solidFill>
                <a:sym typeface="+mn-ea"/>
              </a:rPr>
              <a:t>20世纪六七十年代</a:t>
            </a:r>
            <a:endParaRPr lang="zh-CN" altLang="en-US" sz="36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7" name="内容占位符 6"/>
          <p:cNvSpPr>
            <a:spLocks noGrp="1"/>
          </p:cNvSpPr>
          <p:nvPr/>
        </p:nvSpPr>
        <p:spPr>
          <a:xfrm>
            <a:off x="233045" y="163830"/>
            <a:ext cx="7417435" cy="827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3</a:t>
            </a:r>
            <a:r>
              <a:rPr lang="zh-CN" sz="4000" b="1"/>
              <a:t>、</a:t>
            </a:r>
            <a:r>
              <a:rPr sz="4000" b="1"/>
              <a:t>何时非洲独立运动进入高潮？</a:t>
            </a:r>
            <a:endParaRPr sz="4000" b="1"/>
          </a:p>
        </p:txBody>
      </p:sp>
      <p:sp>
        <p:nvSpPr>
          <p:cNvPr id="2" name="内容占位符 6"/>
          <p:cNvSpPr>
            <a:spLocks noGrp="1"/>
          </p:cNvSpPr>
          <p:nvPr/>
        </p:nvSpPr>
        <p:spPr>
          <a:xfrm>
            <a:off x="233045" y="991235"/>
            <a:ext cx="10041890" cy="10248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000" b="1"/>
              <a:t>4</a:t>
            </a:r>
            <a:r>
              <a:rPr lang="zh-CN" sz="4000" b="1"/>
              <a:t>、哪一年是</a:t>
            </a:r>
            <a:r>
              <a:rPr sz="4000" b="1"/>
              <a:t>非洲</a:t>
            </a:r>
            <a:r>
              <a:rPr lang="zh-CN" sz="4000" b="1"/>
              <a:t>年</a:t>
            </a:r>
            <a:r>
              <a:rPr sz="4000" b="1"/>
              <a:t>？</a:t>
            </a:r>
            <a:r>
              <a:rPr lang="zh-CN" sz="4000" b="1"/>
              <a:t>有多少个国家独立？</a:t>
            </a:r>
            <a:endParaRPr lang="zh-CN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1193800" y="1697355"/>
            <a:ext cx="5080000" cy="64516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>
            <a:spAutoFit/>
          </a:bodyPr>
          <a:p>
            <a:pPr indent="0"/>
            <a:r>
              <a:rPr lang="en-US" sz="3600" b="1">
                <a:solidFill>
                  <a:srgbClr val="FF0000"/>
                </a:solidFill>
                <a:sym typeface="+mn-ea"/>
              </a:rPr>
              <a:t>1960</a:t>
            </a:r>
            <a:r>
              <a:rPr sz="3600" b="1">
                <a:solidFill>
                  <a:srgbClr val="FF0000"/>
                </a:solidFill>
                <a:sym typeface="+mn-ea"/>
              </a:rPr>
              <a:t>年  </a:t>
            </a:r>
            <a:r>
              <a:rPr lang="en-US" sz="3600" b="1">
                <a:solidFill>
                  <a:srgbClr val="FF0000"/>
                </a:solidFill>
                <a:sym typeface="+mn-ea"/>
              </a:rPr>
              <a:t>17</a:t>
            </a:r>
            <a:r>
              <a:rPr lang="zh-CN" altLang="en-US" sz="3600" b="1">
                <a:solidFill>
                  <a:srgbClr val="FF0000"/>
                </a:solidFill>
                <a:sym typeface="+mn-ea"/>
              </a:rPr>
              <a:t>个</a:t>
            </a:r>
            <a:endParaRPr lang="zh-CN" altLang="en-US" sz="3600" b="1">
              <a:solidFill>
                <a:srgbClr val="FF0000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3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6"/>
          <p:cNvSpPr>
            <a:spLocks noGrp="1"/>
          </p:cNvSpPr>
          <p:nvPr/>
        </p:nvSpPr>
        <p:spPr>
          <a:xfrm>
            <a:off x="373380" y="281305"/>
            <a:ext cx="11445240" cy="1800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altLang="zh-CN" sz="4000" b="1"/>
              <a:t>5</a:t>
            </a:r>
            <a:r>
              <a:rPr lang="zh-CN" sz="4000" b="1"/>
              <a:t>、</a:t>
            </a:r>
            <a:r>
              <a:rPr lang="en-US" sz="4000" b="1"/>
              <a:t>1990</a:t>
            </a:r>
            <a:r>
              <a:rPr lang="zh-CN" altLang="en-US" sz="4000" b="1"/>
              <a:t>年才获得独立的非洲国家是哪个</a:t>
            </a:r>
            <a:r>
              <a:rPr sz="4000" b="1"/>
              <a:t>？</a:t>
            </a:r>
            <a:endParaRPr sz="4000" b="1"/>
          </a:p>
          <a:p>
            <a:pPr marL="0" indent="0" algn="l">
              <a:buNone/>
            </a:pPr>
            <a:r>
              <a:rPr sz="4000" b="1"/>
              <a:t>     </a:t>
            </a:r>
            <a:r>
              <a:rPr lang="zh-CN" sz="4000" b="1"/>
              <a:t>它的独立有什么意义？</a:t>
            </a:r>
            <a:endParaRPr lang="zh-CN" sz="4000" b="1"/>
          </a:p>
        </p:txBody>
      </p:sp>
      <p:sp>
        <p:nvSpPr>
          <p:cNvPr id="5" name="文本框 4"/>
          <p:cNvSpPr txBox="1"/>
          <p:nvPr/>
        </p:nvSpPr>
        <p:spPr>
          <a:xfrm>
            <a:off x="1193800" y="1697355"/>
            <a:ext cx="5080000" cy="175323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>
            <a:spAutoFit/>
          </a:bodyPr>
          <a:p>
            <a:pPr indent="0"/>
            <a:r>
              <a:rPr sz="3600" b="1">
                <a:solidFill>
                  <a:srgbClr val="FF0000"/>
                </a:solidFill>
                <a:sym typeface="+mn-ea"/>
              </a:rPr>
              <a:t>纳米比亚</a:t>
            </a:r>
            <a:endParaRPr sz="3600" b="1">
              <a:solidFill>
                <a:srgbClr val="FF0000"/>
              </a:solidFill>
              <a:sym typeface="+mn-ea"/>
            </a:endParaRPr>
          </a:p>
          <a:p>
            <a:pPr indent="0"/>
            <a:r>
              <a:rPr sz="3600" b="1">
                <a:solidFill>
                  <a:srgbClr val="FF0000"/>
                </a:solidFill>
                <a:sym typeface="+mn-ea"/>
              </a:rPr>
              <a:t>标志着所有非洲国家都摆脱了殖民主义的枷锁。</a:t>
            </a:r>
            <a:endParaRPr sz="3600" b="1">
              <a:solidFill>
                <a:srgbClr val="FF0000"/>
              </a:solidFill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93800" y="3959225"/>
            <a:ext cx="2923540" cy="23431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280" y="1844675"/>
            <a:ext cx="3562985" cy="445706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066280" y="5365750"/>
            <a:ext cx="1833245" cy="5835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</a:rPr>
              <a:t>纳米比亚</a:t>
            </a:r>
            <a:endParaRPr lang="zh-CN" altLang="en-US" sz="3200" b="1">
              <a:solidFill>
                <a:srgbClr val="0070C0"/>
              </a:solidFill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273175" y="135255"/>
            <a:ext cx="8230235" cy="658495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>
            <a:noAutofit/>
          </a:bodyPr>
          <a:p>
            <a:r>
              <a:rPr lang="zh-CN" altLang="en-US" sz="4000" b="1">
                <a:solidFill>
                  <a:schemeClr val="tx1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三、拉美人民维护国家主权的斗争</a:t>
            </a:r>
            <a:endParaRPr lang="zh-CN" altLang="en-US" sz="4000" b="1">
              <a:solidFill>
                <a:schemeClr val="tx1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  <p:sp>
        <p:nvSpPr>
          <p:cNvPr id="5" name="内容占位符 6"/>
          <p:cNvSpPr>
            <a:spLocks noGrp="1"/>
          </p:cNvSpPr>
          <p:nvPr/>
        </p:nvSpPr>
        <p:spPr>
          <a:xfrm>
            <a:off x="193675" y="923925"/>
            <a:ext cx="7148830" cy="7943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sz="4000" b="1"/>
              <a:t>1、古巴维护国家主权的斗争：</a:t>
            </a:r>
            <a:endParaRPr sz="4000" b="1"/>
          </a:p>
        </p:txBody>
      </p:sp>
      <p:sp>
        <p:nvSpPr>
          <p:cNvPr id="100" name="文本框 99"/>
          <p:cNvSpPr txBox="1"/>
          <p:nvPr/>
        </p:nvSpPr>
        <p:spPr>
          <a:xfrm>
            <a:off x="50165" y="1718310"/>
            <a:ext cx="612076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ea typeface="宋体" panose="02010600030101010101" pitchFamily="2" charset="-122"/>
              </a:rPr>
              <a:t>（1）斗争对象是哪个国家？</a:t>
            </a:r>
            <a:endParaRPr lang="zh-CN" altLang="en-US" sz="3600"/>
          </a:p>
        </p:txBody>
      </p:sp>
      <p:sp>
        <p:nvSpPr>
          <p:cNvPr id="6" name="文本框 5"/>
          <p:cNvSpPr txBox="1"/>
          <p:nvPr/>
        </p:nvSpPr>
        <p:spPr>
          <a:xfrm>
            <a:off x="50165" y="2300605"/>
            <a:ext cx="67513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ea typeface="宋体" panose="02010600030101010101" pitchFamily="2" charset="-122"/>
              </a:rPr>
              <a:t>（</a:t>
            </a:r>
            <a:r>
              <a:rPr lang="en-US" altLang="zh-CN" sz="3600" b="0">
                <a:ea typeface="宋体" panose="02010600030101010101" pitchFamily="2" charset="-122"/>
              </a:rPr>
              <a:t>2</a:t>
            </a:r>
            <a:r>
              <a:rPr lang="zh-CN" sz="3600" b="0">
                <a:ea typeface="宋体" panose="02010600030101010101" pitchFamily="2" charset="-122"/>
              </a:rPr>
              <a:t>）反美斗争的领导人是谁？</a:t>
            </a:r>
            <a:endParaRPr lang="zh-CN" altLang="en-US" sz="3600"/>
          </a:p>
        </p:txBody>
      </p:sp>
      <p:sp>
        <p:nvSpPr>
          <p:cNvPr id="9" name="文本框 8"/>
          <p:cNvSpPr txBox="1"/>
          <p:nvPr/>
        </p:nvSpPr>
        <p:spPr>
          <a:xfrm>
            <a:off x="50165" y="3106420"/>
            <a:ext cx="78740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ea typeface="宋体" panose="02010600030101010101" pitchFamily="2" charset="-122"/>
              </a:rPr>
              <a:t>（</a:t>
            </a:r>
            <a:r>
              <a:rPr lang="en-US" altLang="zh-CN" sz="3600" b="0">
                <a:ea typeface="宋体" panose="02010600030101010101" pitchFamily="2" charset="-122"/>
              </a:rPr>
              <a:t>3</a:t>
            </a:r>
            <a:r>
              <a:rPr lang="zh-CN" sz="3600" b="0">
                <a:ea typeface="宋体" panose="02010600030101010101" pitchFamily="2" charset="-122"/>
              </a:rPr>
              <a:t>）</a:t>
            </a:r>
            <a:r>
              <a:rPr lang="zh-CN" sz="3600">
                <a:ea typeface="宋体" panose="02010600030101010101" pitchFamily="2" charset="-122"/>
                <a:sym typeface="+mn-ea"/>
              </a:rPr>
              <a:t>斗争中的重要事件有哪些？</a:t>
            </a:r>
            <a:endParaRPr lang="zh-CN" altLang="en-US" sz="3600"/>
          </a:p>
        </p:txBody>
      </p:sp>
      <p:sp>
        <p:nvSpPr>
          <p:cNvPr id="10" name="文本框 9"/>
          <p:cNvSpPr txBox="1"/>
          <p:nvPr/>
        </p:nvSpPr>
        <p:spPr>
          <a:xfrm>
            <a:off x="5892800" y="1655445"/>
            <a:ext cx="1050925" cy="5835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solidFill>
                  <a:srgbClr val="FF0000"/>
                </a:solidFill>
                <a:sym typeface="+mn-ea"/>
              </a:rPr>
              <a:t>美国</a:t>
            </a:r>
            <a:endParaRPr lang="zh-CN" altLang="en-US" sz="32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170930" y="2363470"/>
            <a:ext cx="1958340" cy="5835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solidFill>
                  <a:srgbClr val="FF0000"/>
                </a:solidFill>
                <a:sym typeface="+mn-ea"/>
              </a:rPr>
              <a:t>卡斯特罗</a:t>
            </a:r>
            <a:endParaRPr lang="zh-CN" altLang="en-US" sz="3200" b="1">
              <a:solidFill>
                <a:srgbClr val="FF0000"/>
              </a:solidFill>
              <a:sym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0530" y="3870960"/>
            <a:ext cx="7698105" cy="175323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600" b="1">
                <a:solidFill>
                  <a:srgbClr val="FF0000"/>
                </a:solidFill>
                <a:sym typeface="+mn-ea"/>
              </a:rPr>
              <a:t>1959年推翻了美国支持的独裁政权。</a:t>
            </a:r>
            <a:endParaRPr lang="zh-CN" altLang="en-US" sz="3600" b="1">
              <a:solidFill>
                <a:srgbClr val="FF0000"/>
              </a:solidFill>
              <a:sym typeface="+mn-ea"/>
            </a:endParaRPr>
          </a:p>
          <a:p>
            <a:pPr indent="0"/>
            <a:r>
              <a:rPr lang="zh-CN" altLang="en-US" sz="3600" b="1">
                <a:solidFill>
                  <a:srgbClr val="FF0000"/>
                </a:solidFill>
                <a:sym typeface="+mn-ea"/>
              </a:rPr>
              <a:t>后来，古巴又挫败了美国支持的雇佣军入侵，走上了社会主义发展道路。</a:t>
            </a:r>
            <a:endParaRPr lang="zh-CN" altLang="en-US" sz="3600" b="1">
              <a:solidFill>
                <a:srgbClr val="FF0000"/>
              </a:solidFill>
              <a:sym typeface="+mn-ea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44205" y="1822450"/>
            <a:ext cx="3483610" cy="3213735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9250045" y="3410585"/>
            <a:ext cx="797560" cy="4603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古巴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503410" y="2239010"/>
            <a:ext cx="797560" cy="4603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美国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3" grpId="0" bldLvl="0" animBg="1"/>
      <p:bldP spid="15" grpId="0" bldLvl="0" animBg="1"/>
      <p:bldP spid="16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内容占位符 6"/>
          <p:cNvSpPr>
            <a:spLocks noGrp="1"/>
          </p:cNvSpPr>
          <p:nvPr/>
        </p:nvSpPr>
        <p:spPr>
          <a:xfrm>
            <a:off x="359410" y="118745"/>
            <a:ext cx="9746615" cy="104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4000" b="1"/>
              <a:t>2</a:t>
            </a:r>
            <a:r>
              <a:rPr lang="zh-CN" altLang="en-US" sz="4000" b="1"/>
              <a:t>、</a:t>
            </a:r>
            <a:r>
              <a:rPr sz="4000" b="1"/>
              <a:t>巴拿马人民收回巴拿马运河主权的斗争</a:t>
            </a:r>
            <a:endParaRPr sz="4000" b="1"/>
          </a:p>
        </p:txBody>
      </p:sp>
      <p:sp>
        <p:nvSpPr>
          <p:cNvPr id="100" name="文本框 99"/>
          <p:cNvSpPr txBox="1"/>
          <p:nvPr/>
        </p:nvSpPr>
        <p:spPr>
          <a:xfrm>
            <a:off x="180340" y="857885"/>
            <a:ext cx="101053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0">
                <a:ea typeface="宋体" panose="02010600030101010101" pitchFamily="2" charset="-122"/>
              </a:rPr>
              <a:t>（1）巴拿马运河开通后为什么一直受美国控制？</a:t>
            </a:r>
            <a:endParaRPr lang="zh-CN" sz="3600" b="0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9425" y="1636395"/>
            <a:ext cx="6046470" cy="4411980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3600" b="1">
                <a:ea typeface="宋体" panose="02010600030101010101" pitchFamily="2" charset="-122"/>
              </a:rPr>
              <a:t>巴拿马运河位于巴拿马中部，连接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大西洋</a:t>
            </a:r>
            <a:r>
              <a:rPr lang="zh-CN" sz="3600" b="1">
                <a:ea typeface="宋体" panose="02010600030101010101" pitchFamily="2" charset="-122"/>
              </a:rPr>
              <a:t>和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太平洋</a:t>
            </a:r>
            <a:r>
              <a:rPr lang="zh-CN" sz="3600" b="1">
                <a:ea typeface="宋体" panose="02010600030101010101" pitchFamily="2" charset="-122"/>
              </a:rPr>
              <a:t>，具有重要的</a:t>
            </a: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经济和战略地位</a:t>
            </a:r>
            <a:r>
              <a:rPr lang="zh-CN" sz="3600" b="1">
                <a:ea typeface="宋体" panose="02010600030101010101" pitchFamily="2" charset="-122"/>
              </a:rPr>
              <a:t>。巴拿马运河开通后，美国在运河沿岸划出运河区，一直由美国控制。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71665" y="1635760"/>
            <a:ext cx="4552950" cy="441198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7829550" y="2403475"/>
            <a:ext cx="1523365" cy="5835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大西洋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352915" y="4694555"/>
            <a:ext cx="1523365" cy="5835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FF0000"/>
                </a:solidFill>
              </a:rPr>
              <a:t>太平洋</a:t>
            </a:r>
            <a:endParaRPr lang="zh-CN" altLang="en-US" sz="3200" b="1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 rot="4620000">
            <a:off x="8966835" y="2987040"/>
            <a:ext cx="2295525" cy="5835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0070C0"/>
                </a:solidFill>
              </a:rPr>
              <a:t>巴拿马运河</a:t>
            </a:r>
            <a:endParaRPr lang="zh-CN" altLang="en-US" sz="3200" b="1">
              <a:solidFill>
                <a:srgbClr val="0070C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0" grpId="0" animBg="1"/>
      <p:bldP spid="11" grpId="0" animBg="1"/>
      <p:bldP spid="1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文本框 7"/>
          <p:cNvSpPr txBox="1"/>
          <p:nvPr/>
        </p:nvSpPr>
        <p:spPr>
          <a:xfrm>
            <a:off x="269875" y="229870"/>
            <a:ext cx="840295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4000" b="1"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ea typeface="宋体" panose="02010600030101010101" pitchFamily="2" charset="-122"/>
              </a:rPr>
              <a:t>2</a:t>
            </a:r>
            <a:r>
              <a:rPr lang="zh-CN" sz="4000" b="1">
                <a:ea typeface="宋体" panose="02010600030101010101" pitchFamily="2" charset="-122"/>
              </a:rPr>
              <a:t>）巴拿马人民为了收回运河主权，</a:t>
            </a:r>
            <a:endParaRPr lang="zh-CN" sz="4000" b="1">
              <a:ea typeface="宋体" panose="02010600030101010101" pitchFamily="2" charset="-122"/>
            </a:endParaRPr>
          </a:p>
          <a:p>
            <a:pPr indent="0"/>
            <a:r>
              <a:rPr lang="zh-CN" sz="4000" b="1">
                <a:ea typeface="宋体" panose="02010600030101010101" pitchFamily="2" charset="-122"/>
              </a:rPr>
              <a:t>        先后进行了哪些斗争？</a:t>
            </a:r>
            <a:endParaRPr lang="zh-CN" sz="40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69875" y="1583055"/>
            <a:ext cx="11035030" cy="3691890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20世纪六七十年代</a:t>
            </a:r>
            <a:r>
              <a:rPr lang="zh-CN" sz="3600" b="1">
                <a:ea typeface="宋体" panose="02010600030101010101" pitchFamily="2" charset="-122"/>
              </a:rPr>
              <a:t>，巴拿马不断爆发群众性的反美运动，要求收回运河区主权。</a:t>
            </a:r>
            <a:endParaRPr lang="zh-CN" sz="3600" b="1"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1977年</a:t>
            </a:r>
            <a:r>
              <a:rPr lang="zh-CN" sz="3600" b="1">
                <a:ea typeface="宋体" panose="02010600030101010101" pitchFamily="2" charset="-122"/>
              </a:rPr>
              <a:t>，巴拿马与美国签订条约，收回了运河区的海关、邮政、司法等主权，并参与运河的管理和营运。 </a:t>
            </a:r>
            <a:endParaRPr lang="zh-CN" sz="3600" b="1"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1999年底</a:t>
            </a:r>
            <a:r>
              <a:rPr lang="zh-CN" sz="3600" b="1">
                <a:ea typeface="宋体" panose="02010600030101010101" pitchFamily="2" charset="-122"/>
              </a:rPr>
              <a:t>，巴拿马收回了运河区的全部主权。</a:t>
            </a:r>
            <a:endParaRPr lang="zh-CN" sz="36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9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5280" y="1241425"/>
            <a:ext cx="11413490" cy="50190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" name="标题 1"/>
          <p:cNvSpPr>
            <a:spLocks noGrp="1"/>
          </p:cNvSpPr>
          <p:nvPr/>
        </p:nvSpPr>
        <p:spPr>
          <a:xfrm>
            <a:off x="3382010" y="3492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【课堂小结】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335280" y="1241425"/>
            <a:ext cx="897890" cy="95313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p>
            <a:r>
              <a:rPr lang="zh-CN" altLang="en-US" sz="2800" b="1"/>
              <a:t>万隆</a:t>
            </a:r>
            <a:endParaRPr lang="zh-CN" altLang="en-US" sz="2800" b="1"/>
          </a:p>
          <a:p>
            <a:r>
              <a:rPr lang="zh-CN" altLang="en-US" sz="2800" b="1"/>
              <a:t>会议</a:t>
            </a:r>
            <a:endParaRPr lang="zh-CN" altLang="en-US" sz="2800" b="1"/>
          </a:p>
        </p:txBody>
      </p:sp>
      <p:sp>
        <p:nvSpPr>
          <p:cNvPr id="7" name="文本框 6"/>
          <p:cNvSpPr txBox="1"/>
          <p:nvPr/>
        </p:nvSpPr>
        <p:spPr>
          <a:xfrm>
            <a:off x="4443730" y="1241425"/>
            <a:ext cx="1739900" cy="103886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/>
              <a:t>非洲独立 </a:t>
            </a:r>
            <a:endParaRPr lang="zh-CN" altLang="en-US" sz="2800" b="1"/>
          </a:p>
          <a:p>
            <a:pPr>
              <a:lnSpc>
                <a:spcPct val="110000"/>
              </a:lnSpc>
            </a:pPr>
            <a:r>
              <a:rPr lang="zh-CN" altLang="en-US" sz="2800" b="1"/>
              <a:t>   运动</a:t>
            </a:r>
            <a:endParaRPr lang="zh-CN" altLang="en-US" sz="2800" b="1"/>
          </a:p>
        </p:txBody>
      </p:sp>
      <p:sp>
        <p:nvSpPr>
          <p:cNvPr id="9" name="文本框 8"/>
          <p:cNvSpPr txBox="1"/>
          <p:nvPr/>
        </p:nvSpPr>
        <p:spPr>
          <a:xfrm>
            <a:off x="5727700" y="2806065"/>
            <a:ext cx="2482850" cy="52197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p>
            <a:r>
              <a:rPr lang="zh-CN" altLang="en-US" sz="2800" b="1"/>
              <a:t>纳米比亚独立</a:t>
            </a:r>
            <a:endParaRPr lang="zh-CN" altLang="en-US" sz="2800" b="1"/>
          </a:p>
        </p:txBody>
      </p:sp>
      <p:sp>
        <p:nvSpPr>
          <p:cNvPr id="10" name="文本框 9"/>
          <p:cNvSpPr txBox="1"/>
          <p:nvPr/>
        </p:nvSpPr>
        <p:spPr>
          <a:xfrm>
            <a:off x="3739515" y="2806065"/>
            <a:ext cx="1525905" cy="5835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r>
              <a:rPr lang="zh-CN" altLang="en-US" sz="3200" b="1"/>
              <a:t>非洲年</a:t>
            </a:r>
            <a:endParaRPr lang="zh-CN" altLang="en-US" sz="3200" b="1"/>
          </a:p>
        </p:txBody>
      </p:sp>
      <p:sp>
        <p:nvSpPr>
          <p:cNvPr id="11" name="文本框 10"/>
          <p:cNvSpPr txBox="1"/>
          <p:nvPr/>
        </p:nvSpPr>
        <p:spPr>
          <a:xfrm>
            <a:off x="975360" y="2671445"/>
            <a:ext cx="2241550" cy="21583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/>
              <a:t>利比亚</a:t>
            </a:r>
            <a:r>
              <a:rPr lang="en-US" altLang="zh-CN" sz="2800" b="1"/>
              <a:t>1951</a:t>
            </a:r>
            <a:endParaRPr lang="zh-CN" altLang="en-US" sz="2800" b="1"/>
          </a:p>
          <a:p>
            <a:pPr>
              <a:lnSpc>
                <a:spcPct val="120000"/>
              </a:lnSpc>
            </a:pPr>
            <a:r>
              <a:rPr lang="zh-CN" altLang="en-US" sz="2800" b="1"/>
              <a:t>埃及</a:t>
            </a:r>
            <a:r>
              <a:rPr lang="en-US" altLang="zh-CN" sz="2800" b="1"/>
              <a:t>1952</a:t>
            </a:r>
            <a:endParaRPr lang="zh-CN" altLang="en-US" sz="2800" b="1"/>
          </a:p>
          <a:p>
            <a:pPr>
              <a:lnSpc>
                <a:spcPct val="120000"/>
              </a:lnSpc>
            </a:pPr>
            <a:r>
              <a:rPr lang="zh-CN" altLang="en-US" sz="2800" b="1"/>
              <a:t>阿尔及利亚</a:t>
            </a:r>
            <a:r>
              <a:rPr lang="en-US" altLang="zh-CN" sz="2800" b="1"/>
              <a:t>1962</a:t>
            </a:r>
            <a:endParaRPr lang="en-US" altLang="zh-CN" sz="2800" b="1"/>
          </a:p>
        </p:txBody>
      </p:sp>
    </p:spTree>
    <p:custDataLst>
      <p:tags r:id="rId2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500" y="983615"/>
            <a:ext cx="12164060" cy="5639435"/>
          </a:xfrm>
        </p:spPr>
        <p:txBody>
          <a:bodyPr>
            <a:normAutofit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en-US" altLang="zh-CN" sz="3600" b="1"/>
              <a:t>1.</a:t>
            </a:r>
            <a:r>
              <a:rPr altLang="zh-CN" sz="3600" b="1"/>
              <a:t>1955年4月亚非29个国家和地区代表</a:t>
            </a:r>
            <a:r>
              <a:rPr lang="zh-CN" sz="3600" b="1"/>
              <a:t>召开的会议</a:t>
            </a:r>
            <a:r>
              <a:rPr lang="zh-CN" altLang="zh-CN" sz="3600" b="1">
                <a:ea typeface="宋体" panose="02010600030101010101" pitchFamily="2" charset="-122"/>
              </a:rPr>
              <a:t>：</a:t>
            </a:r>
            <a:endParaRPr lang="zh-CN" altLang="zh-CN" sz="3600" b="1"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ea typeface="宋体" panose="02010600030101010101" pitchFamily="2" charset="-122"/>
              </a:rPr>
              <a:t>2.20</a:t>
            </a:r>
            <a:r>
              <a:rPr lang="zh-CN" altLang="en-US" sz="3600" b="1">
                <a:ea typeface="宋体" panose="02010600030101010101" pitchFamily="2" charset="-122"/>
              </a:rPr>
              <a:t>世纪</a:t>
            </a:r>
            <a:r>
              <a:rPr lang="en-US" altLang="zh-CN" sz="3600" b="1">
                <a:ea typeface="宋体" panose="02010600030101010101" pitchFamily="2" charset="-122"/>
              </a:rPr>
              <a:t>50--60</a:t>
            </a:r>
            <a:r>
              <a:rPr lang="zh-CN" altLang="en-US" sz="3600" b="1">
                <a:ea typeface="宋体" panose="02010600030101010101" pitchFamily="2" charset="-122"/>
              </a:rPr>
              <a:t>年代独立的三个北非国家：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ea typeface="宋体" panose="02010600030101010101" pitchFamily="2" charset="-122"/>
              </a:rPr>
              <a:t>3.</a:t>
            </a:r>
            <a:r>
              <a:rPr lang="zh-CN" altLang="en-US" sz="3600" b="1" u="sng">
                <a:ea typeface="宋体" panose="02010600030101010101" pitchFamily="2" charset="-122"/>
              </a:rPr>
              <a:t>         </a:t>
            </a:r>
            <a:r>
              <a:rPr lang="zh-CN" altLang="en-US" sz="3600" b="1">
                <a:ea typeface="宋体" panose="02010600030101010101" pitchFamily="2" charset="-122"/>
              </a:rPr>
              <a:t>年</a:t>
            </a:r>
            <a:r>
              <a:rPr lang="zh-CN" altLang="en-US" sz="3600" b="1">
                <a:ea typeface="宋体" panose="02010600030101010101" pitchFamily="2" charset="-122"/>
                <a:sym typeface="+mn-ea"/>
              </a:rPr>
              <a:t>被称为“非洲年”</a:t>
            </a:r>
            <a:r>
              <a:rPr lang="zh-CN" altLang="en-US" sz="3600" b="1">
                <a:ea typeface="宋体" panose="02010600030101010101" pitchFamily="2" charset="-122"/>
              </a:rPr>
              <a:t>，非洲有17个国家获得独立。</a:t>
            </a:r>
            <a:r>
              <a:rPr lang="en-US" altLang="zh-CN" sz="3600" b="1">
                <a:ea typeface="宋体" panose="02010600030101010101" pitchFamily="2" charset="-122"/>
              </a:rPr>
              <a:t>4.</a:t>
            </a:r>
            <a:r>
              <a:rPr sz="3600" b="1">
                <a:ea typeface="宋体" panose="02010600030101010101" pitchFamily="2" charset="-122"/>
              </a:rPr>
              <a:t>1959年</a:t>
            </a:r>
            <a:r>
              <a:rPr lang="zh-CN" sz="3600" b="1">
                <a:ea typeface="宋体" panose="02010600030101010101" pitchFamily="2" charset="-122"/>
              </a:rPr>
              <a:t>领导古巴人民</a:t>
            </a:r>
            <a:r>
              <a:rPr sz="3600" b="1">
                <a:ea typeface="宋体" panose="02010600030101010101" pitchFamily="2" charset="-122"/>
              </a:rPr>
              <a:t>推翻了美国支持的独裁政权</a:t>
            </a:r>
            <a:r>
              <a:rPr lang="zh-CN" altLang="en-US" sz="3600" b="1">
                <a:ea typeface="宋体" panose="02010600030101010101" pitchFamily="2" charset="-122"/>
              </a:rPr>
              <a:t>：</a:t>
            </a:r>
            <a:endParaRPr lang="zh-CN" altLang="en-US" sz="3600" b="1"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ea typeface="宋体" panose="02010600030101010101" pitchFamily="2" charset="-122"/>
              </a:rPr>
              <a:t>5.</a:t>
            </a:r>
            <a:r>
              <a:rPr lang="zh-CN" altLang="en-US" sz="3600" b="1">
                <a:ea typeface="宋体" panose="02010600030101010101" pitchFamily="2" charset="-122"/>
              </a:rPr>
              <a:t>巴拿马运河开通后，一直由</a:t>
            </a:r>
            <a:r>
              <a:rPr lang="zh-CN" altLang="en-US" sz="3600" b="1" u="sng">
                <a:ea typeface="宋体" panose="02010600030101010101" pitchFamily="2" charset="-122"/>
              </a:rPr>
              <a:t>          </a:t>
            </a:r>
            <a:r>
              <a:rPr lang="zh-CN" altLang="en-US" sz="3600" b="1">
                <a:ea typeface="宋体" panose="02010600030101010101" pitchFamily="2" charset="-122"/>
              </a:rPr>
              <a:t>控制</a:t>
            </a:r>
            <a:r>
              <a:rPr lang="en-US" altLang="zh-CN" sz="3600" b="1">
                <a:ea typeface="宋体" panose="02010600030101010101" pitchFamily="2" charset="-122"/>
              </a:rPr>
              <a:t>。</a:t>
            </a:r>
            <a:endParaRPr lang="en-US" altLang="zh-CN" sz="3600" b="1">
              <a:ea typeface="宋体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3600" b="1">
                <a:ea typeface="宋体" panose="02010600030101010101" pitchFamily="2" charset="-122"/>
              </a:rPr>
              <a:t>6.</a:t>
            </a:r>
            <a:r>
              <a:rPr lang="en-US" altLang="zh-CN" sz="3600" b="1" u="sng">
                <a:ea typeface="宋体" panose="02010600030101010101" pitchFamily="2" charset="-122"/>
              </a:rPr>
              <a:t>             </a:t>
            </a:r>
            <a:r>
              <a:rPr lang="en-US" altLang="zh-CN" sz="3600" b="1">
                <a:ea typeface="宋体" panose="02010600030101010101" pitchFamily="2" charset="-122"/>
              </a:rPr>
              <a:t>年底，巴拿马收回了运河区的全部主权</a:t>
            </a:r>
            <a:r>
              <a:rPr lang="zh-CN" altLang="en-US" sz="3600" b="1">
                <a:ea typeface="宋体" panose="02010600030101010101" pitchFamily="2" charset="-122"/>
              </a:rPr>
              <a:t>。</a:t>
            </a:r>
            <a:endParaRPr lang="en-US" altLang="zh-CN" sz="3600" b="1">
              <a:ea typeface="宋体" panose="02010600030101010101" pitchFamily="2" charset="-122"/>
            </a:endParaRPr>
          </a:p>
          <a:p>
            <a:pPr marL="0" indent="0">
              <a:buNone/>
            </a:pP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4183380" y="90805"/>
            <a:ext cx="3444875" cy="66548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 anchorCtr="0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/>
              <a:t>【巩固练习】</a:t>
            </a:r>
            <a:endParaRPr lang="zh-CN" altLang="en-US" b="1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2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3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2262</Words>
  <PresentationFormat>宽屏</PresentationFormat>
  <Paragraphs>187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Arial</vt:lpstr>
      <vt:lpstr>宋体</vt:lpstr>
      <vt:lpstr>Wingdings</vt:lpstr>
      <vt:lpstr>黑体</vt:lpstr>
      <vt:lpstr>Calibri</vt:lpstr>
      <vt:lpstr>微软雅黑</vt:lpstr>
      <vt:lpstr>Times New Roman</vt:lpstr>
      <vt:lpstr>Calibri Light</vt:lpstr>
      <vt:lpstr>Courier New</vt:lpstr>
      <vt:lpstr>Arial Unicode MS</vt:lpstr>
      <vt:lpstr>Lucida Sans Unicode</vt:lpstr>
      <vt:lpstr>Office 主题</vt:lpstr>
      <vt:lpstr>部编人教版九年级历史下册 第五单元 第19课亚非拉国家的新发展 （共25张PPT） </vt:lpstr>
      <vt:lpstr>PowerPoint 演示文稿</vt:lpstr>
      <vt:lpstr>亚非拉国家分布图</vt:lpstr>
      <vt:lpstr>PowerPoint 演示文稿</vt:lpstr>
      <vt:lpstr>一、万隆会议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万隆会议提高了亚非国家和地区的民族自信，鼓舞了亚非拉人民争取民族独立的斗争。从万隆会议开始，发展中国家作为一支新兴独立的政治力量登上了国际舞台。</vt:lpstr>
      <vt:lpstr>二、“非洲年”</vt:lpstr>
      <vt:lpstr>为什么非洲国界多是直线?</vt:lpstr>
      <vt:lpstr>PowerPoint 演示文稿</vt:lpstr>
      <vt:lpstr>PowerPoint 演示文稿</vt:lpstr>
      <vt:lpstr>PowerPoint 演示文稿</vt:lpstr>
      <vt:lpstr>PowerPoint 演示文稿</vt:lpstr>
      <vt:lpstr>二、“非洲年”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2018-11-16T10:36:00Z</dcterms:created>
  <dcterms:modified xsi:type="dcterms:W3CDTF">2018-11-18T10:38:31Z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2052-10.1.0.7670</vt:lpwstr>
  </property>
</Properties>
</file>