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  <p:sldMasterId id="2147483659" r:id="rId3"/>
  </p:sldMasterIdLst>
  <p:notesMasterIdLst>
    <p:notesMasterId r:id="rId5"/>
  </p:notesMasterIdLst>
  <p:sldIdLst>
    <p:sldId id="262" r:id="rId4"/>
    <p:sldId id="263" r:id="rId6"/>
    <p:sldId id="265" r:id="rId7"/>
    <p:sldId id="266" r:id="rId8"/>
    <p:sldId id="267" r:id="rId9"/>
    <p:sldId id="268" r:id="rId10"/>
    <p:sldId id="269" r:id="rId11"/>
    <p:sldId id="270" r:id="rId12"/>
    <p:sldId id="280" r:id="rId13"/>
    <p:sldId id="271" r:id="rId14"/>
    <p:sldId id="272" r:id="rId15"/>
    <p:sldId id="273" r:id="rId16"/>
    <p:sldId id="276" r:id="rId17"/>
    <p:sldId id="275" r:id="rId18"/>
    <p:sldId id="277" r:id="rId19"/>
    <p:sldId id="278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65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29" Type="http://schemas.openxmlformats.org/officeDocument/2006/relationships/presProps" Target="presProps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CFE29B-0165-4071-8AA1-F96FDF997C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2A2A0-5881-4310-B79C-032DD5E1F1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/>
          <p:nvPr userDrawn="1"/>
        </p:nvSpPr>
        <p:spPr bwMode="auto">
          <a:xfrm flipH="1">
            <a:off x="5340436" y="0"/>
            <a:ext cx="2635289" cy="2840813"/>
          </a:xfrm>
          <a:custGeom>
            <a:avLst/>
            <a:gdLst/>
            <a:ahLst/>
            <a:cxnLst>
              <a:cxn ang="0">
                <a:pos x="0" y="1673"/>
              </a:cxn>
              <a:cxn ang="0">
                <a:pos x="2802" y="2951"/>
              </a:cxn>
              <a:cxn ang="0">
                <a:pos x="1743" y="0"/>
              </a:cxn>
              <a:cxn ang="0">
                <a:pos x="1390" y="0"/>
              </a:cxn>
              <a:cxn ang="0">
                <a:pos x="0" y="1673"/>
              </a:cxn>
            </a:cxnLst>
            <a:rect l="0" t="0" r="r" b="b"/>
            <a:pathLst>
              <a:path w="2802" h="2951">
                <a:moveTo>
                  <a:pt x="0" y="1673"/>
                </a:moveTo>
                <a:lnTo>
                  <a:pt x="2802" y="2951"/>
                </a:lnTo>
                <a:lnTo>
                  <a:pt x="1743" y="0"/>
                </a:lnTo>
                <a:lnTo>
                  <a:pt x="1390" y="0"/>
                </a:lnTo>
                <a:lnTo>
                  <a:pt x="0" y="1673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8" name="Freeform 6"/>
          <p:cNvSpPr/>
          <p:nvPr userDrawn="1"/>
        </p:nvSpPr>
        <p:spPr bwMode="auto">
          <a:xfrm flipH="1">
            <a:off x="5340436" y="1610532"/>
            <a:ext cx="6851564" cy="5247466"/>
          </a:xfrm>
          <a:custGeom>
            <a:avLst/>
            <a:gdLst/>
            <a:ahLst/>
            <a:cxnLst>
              <a:cxn ang="0">
                <a:pos x="4483" y="0"/>
              </a:cxn>
              <a:cxn ang="0">
                <a:pos x="219" y="5125"/>
              </a:cxn>
              <a:cxn ang="0">
                <a:pos x="0" y="5389"/>
              </a:cxn>
              <a:cxn ang="0">
                <a:pos x="0" y="5451"/>
              </a:cxn>
              <a:cxn ang="0">
                <a:pos x="5575" y="5451"/>
              </a:cxn>
              <a:cxn ang="0">
                <a:pos x="5709" y="5125"/>
              </a:cxn>
              <a:cxn ang="0">
                <a:pos x="7285" y="1278"/>
              </a:cxn>
              <a:cxn ang="0">
                <a:pos x="4483" y="0"/>
              </a:cxn>
            </a:cxnLst>
            <a:rect l="0" t="0" r="r" b="b"/>
            <a:pathLst>
              <a:path w="7285" h="5451">
                <a:moveTo>
                  <a:pt x="4483" y="0"/>
                </a:moveTo>
                <a:lnTo>
                  <a:pt x="219" y="5125"/>
                </a:lnTo>
                <a:lnTo>
                  <a:pt x="0" y="5389"/>
                </a:lnTo>
                <a:lnTo>
                  <a:pt x="0" y="5451"/>
                </a:lnTo>
                <a:lnTo>
                  <a:pt x="5575" y="5451"/>
                </a:lnTo>
                <a:lnTo>
                  <a:pt x="5709" y="5125"/>
                </a:lnTo>
                <a:lnTo>
                  <a:pt x="7285" y="1278"/>
                </a:lnTo>
                <a:lnTo>
                  <a:pt x="4483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9" name="Freeform 7"/>
          <p:cNvSpPr/>
          <p:nvPr userDrawn="1"/>
        </p:nvSpPr>
        <p:spPr bwMode="auto">
          <a:xfrm flipH="1">
            <a:off x="6668426" y="0"/>
            <a:ext cx="4754243" cy="1610532"/>
          </a:xfrm>
          <a:custGeom>
            <a:avLst/>
            <a:gdLst/>
            <a:ahLst/>
            <a:cxnLst>
              <a:cxn ang="0">
                <a:pos x="3665" y="1673"/>
              </a:cxn>
              <a:cxn ang="0">
                <a:pos x="5055" y="0"/>
              </a:cxn>
              <a:cxn ang="0">
                <a:pos x="0" y="0"/>
              </a:cxn>
              <a:cxn ang="0">
                <a:pos x="3665" y="1673"/>
              </a:cxn>
            </a:cxnLst>
            <a:rect l="0" t="0" r="r" b="b"/>
            <a:pathLst>
              <a:path w="5055" h="1673">
                <a:moveTo>
                  <a:pt x="3665" y="1673"/>
                </a:moveTo>
                <a:lnTo>
                  <a:pt x="5055" y="0"/>
                </a:lnTo>
                <a:lnTo>
                  <a:pt x="0" y="0"/>
                </a:lnTo>
                <a:lnTo>
                  <a:pt x="3665" y="167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10" name="Freeform 8"/>
          <p:cNvSpPr/>
          <p:nvPr userDrawn="1"/>
        </p:nvSpPr>
        <p:spPr bwMode="auto">
          <a:xfrm flipH="1">
            <a:off x="7975725" y="0"/>
            <a:ext cx="4216275" cy="6798312"/>
          </a:xfrm>
          <a:custGeom>
            <a:avLst/>
            <a:gdLst/>
            <a:ahLst/>
            <a:cxnLst>
              <a:cxn ang="0">
                <a:pos x="818" y="0"/>
              </a:cxn>
              <a:cxn ang="0">
                <a:pos x="0" y="0"/>
              </a:cxn>
              <a:cxn ang="0">
                <a:pos x="0" y="6798"/>
              </a:cxn>
              <a:cxn ang="0">
                <a:pos x="0" y="7062"/>
              </a:cxn>
              <a:cxn ang="0">
                <a:pos x="219" y="6798"/>
              </a:cxn>
              <a:cxn ang="0">
                <a:pos x="4483" y="1673"/>
              </a:cxn>
              <a:cxn ang="0">
                <a:pos x="818" y="0"/>
              </a:cxn>
            </a:cxnLst>
            <a:rect l="0" t="0" r="r" b="b"/>
            <a:pathLst>
              <a:path w="4483" h="7062">
                <a:moveTo>
                  <a:pt x="818" y="0"/>
                </a:moveTo>
                <a:lnTo>
                  <a:pt x="0" y="0"/>
                </a:lnTo>
                <a:lnTo>
                  <a:pt x="0" y="6798"/>
                </a:lnTo>
                <a:lnTo>
                  <a:pt x="0" y="7062"/>
                </a:lnTo>
                <a:lnTo>
                  <a:pt x="219" y="6798"/>
                </a:lnTo>
                <a:lnTo>
                  <a:pt x="4483" y="1673"/>
                </a:lnTo>
                <a:lnTo>
                  <a:pt x="818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880110" y="2971800"/>
            <a:ext cx="7102645" cy="1241358"/>
          </a:xfrm>
        </p:spPr>
        <p:txBody>
          <a:bodyPr anchor="b">
            <a:normAutofit/>
          </a:bodyPr>
          <a:lstStyle>
            <a:lvl1pPr algn="l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</a:t>
            </a:r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80110" y="4317933"/>
            <a:ext cx="7102645" cy="808136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 userDrawn="1"/>
        </p:nvSpPr>
        <p:spPr bwMode="auto">
          <a:xfrm flipH="1">
            <a:off x="5340436" y="0"/>
            <a:ext cx="2635289" cy="2840813"/>
          </a:xfrm>
          <a:custGeom>
            <a:avLst/>
            <a:gdLst/>
            <a:ahLst/>
            <a:cxnLst>
              <a:cxn ang="0">
                <a:pos x="0" y="1673"/>
              </a:cxn>
              <a:cxn ang="0">
                <a:pos x="2802" y="2951"/>
              </a:cxn>
              <a:cxn ang="0">
                <a:pos x="1743" y="0"/>
              </a:cxn>
              <a:cxn ang="0">
                <a:pos x="1390" y="0"/>
              </a:cxn>
              <a:cxn ang="0">
                <a:pos x="0" y="1673"/>
              </a:cxn>
            </a:cxnLst>
            <a:rect l="0" t="0" r="r" b="b"/>
            <a:pathLst>
              <a:path w="2802" h="2951">
                <a:moveTo>
                  <a:pt x="0" y="1673"/>
                </a:moveTo>
                <a:lnTo>
                  <a:pt x="2802" y="2951"/>
                </a:lnTo>
                <a:lnTo>
                  <a:pt x="1743" y="0"/>
                </a:lnTo>
                <a:lnTo>
                  <a:pt x="1390" y="0"/>
                </a:lnTo>
                <a:lnTo>
                  <a:pt x="0" y="1673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7" name="Freeform 6"/>
          <p:cNvSpPr/>
          <p:nvPr userDrawn="1"/>
        </p:nvSpPr>
        <p:spPr bwMode="auto">
          <a:xfrm flipH="1">
            <a:off x="5340436" y="1610532"/>
            <a:ext cx="6851564" cy="5247466"/>
          </a:xfrm>
          <a:custGeom>
            <a:avLst/>
            <a:gdLst/>
            <a:ahLst/>
            <a:cxnLst>
              <a:cxn ang="0">
                <a:pos x="4483" y="0"/>
              </a:cxn>
              <a:cxn ang="0">
                <a:pos x="219" y="5125"/>
              </a:cxn>
              <a:cxn ang="0">
                <a:pos x="0" y="5389"/>
              </a:cxn>
              <a:cxn ang="0">
                <a:pos x="0" y="5451"/>
              </a:cxn>
              <a:cxn ang="0">
                <a:pos x="5575" y="5451"/>
              </a:cxn>
              <a:cxn ang="0">
                <a:pos x="5709" y="5125"/>
              </a:cxn>
              <a:cxn ang="0">
                <a:pos x="7285" y="1278"/>
              </a:cxn>
              <a:cxn ang="0">
                <a:pos x="4483" y="0"/>
              </a:cxn>
            </a:cxnLst>
            <a:rect l="0" t="0" r="r" b="b"/>
            <a:pathLst>
              <a:path w="7285" h="5451">
                <a:moveTo>
                  <a:pt x="4483" y="0"/>
                </a:moveTo>
                <a:lnTo>
                  <a:pt x="219" y="5125"/>
                </a:lnTo>
                <a:lnTo>
                  <a:pt x="0" y="5389"/>
                </a:lnTo>
                <a:lnTo>
                  <a:pt x="0" y="5451"/>
                </a:lnTo>
                <a:lnTo>
                  <a:pt x="5575" y="5451"/>
                </a:lnTo>
                <a:lnTo>
                  <a:pt x="5709" y="5125"/>
                </a:lnTo>
                <a:lnTo>
                  <a:pt x="7285" y="1278"/>
                </a:lnTo>
                <a:lnTo>
                  <a:pt x="4483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Freeform 7"/>
          <p:cNvSpPr/>
          <p:nvPr userDrawn="1"/>
        </p:nvSpPr>
        <p:spPr bwMode="auto">
          <a:xfrm flipH="1">
            <a:off x="6668426" y="0"/>
            <a:ext cx="4754243" cy="1610532"/>
          </a:xfrm>
          <a:custGeom>
            <a:avLst/>
            <a:gdLst/>
            <a:ahLst/>
            <a:cxnLst>
              <a:cxn ang="0">
                <a:pos x="3665" y="1673"/>
              </a:cxn>
              <a:cxn ang="0">
                <a:pos x="5055" y="0"/>
              </a:cxn>
              <a:cxn ang="0">
                <a:pos x="0" y="0"/>
              </a:cxn>
              <a:cxn ang="0">
                <a:pos x="3665" y="1673"/>
              </a:cxn>
            </a:cxnLst>
            <a:rect l="0" t="0" r="r" b="b"/>
            <a:pathLst>
              <a:path w="5055" h="1673">
                <a:moveTo>
                  <a:pt x="3665" y="1673"/>
                </a:moveTo>
                <a:lnTo>
                  <a:pt x="5055" y="0"/>
                </a:lnTo>
                <a:lnTo>
                  <a:pt x="0" y="0"/>
                </a:lnTo>
                <a:lnTo>
                  <a:pt x="3665" y="167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9" name="Freeform 8"/>
          <p:cNvSpPr/>
          <p:nvPr userDrawn="1"/>
        </p:nvSpPr>
        <p:spPr bwMode="auto">
          <a:xfrm flipH="1">
            <a:off x="7975725" y="0"/>
            <a:ext cx="4216275" cy="6798312"/>
          </a:xfrm>
          <a:custGeom>
            <a:avLst/>
            <a:gdLst/>
            <a:ahLst/>
            <a:cxnLst>
              <a:cxn ang="0">
                <a:pos x="818" y="0"/>
              </a:cxn>
              <a:cxn ang="0">
                <a:pos x="0" y="0"/>
              </a:cxn>
              <a:cxn ang="0">
                <a:pos x="0" y="6798"/>
              </a:cxn>
              <a:cxn ang="0">
                <a:pos x="0" y="7062"/>
              </a:cxn>
              <a:cxn ang="0">
                <a:pos x="219" y="6798"/>
              </a:cxn>
              <a:cxn ang="0">
                <a:pos x="4483" y="1673"/>
              </a:cxn>
              <a:cxn ang="0">
                <a:pos x="818" y="0"/>
              </a:cxn>
            </a:cxnLst>
            <a:rect l="0" t="0" r="r" b="b"/>
            <a:pathLst>
              <a:path w="4483" h="7062">
                <a:moveTo>
                  <a:pt x="818" y="0"/>
                </a:moveTo>
                <a:lnTo>
                  <a:pt x="0" y="0"/>
                </a:lnTo>
                <a:lnTo>
                  <a:pt x="0" y="6798"/>
                </a:lnTo>
                <a:lnTo>
                  <a:pt x="0" y="7062"/>
                </a:lnTo>
                <a:lnTo>
                  <a:pt x="219" y="6798"/>
                </a:lnTo>
                <a:lnTo>
                  <a:pt x="4483" y="1673"/>
                </a:lnTo>
                <a:lnTo>
                  <a:pt x="818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723900" y="1689101"/>
            <a:ext cx="9131300" cy="1727200"/>
          </a:xfrm>
        </p:spPr>
        <p:txBody>
          <a:bodyPr anchor="b" anchorCtr="0">
            <a:normAutofit/>
          </a:bodyPr>
          <a:lstStyle>
            <a:lvl1pPr algn="l">
              <a:defRPr sz="66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3" hasCustomPrompt="1"/>
          </p:nvPr>
        </p:nvSpPr>
        <p:spPr>
          <a:xfrm>
            <a:off x="723900" y="3568700"/>
            <a:ext cx="9131300" cy="1551762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 smtClean="0"/>
              <a:t>单机此处编辑文本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/>
          <p:nvPr userDrawn="1"/>
        </p:nvSpPr>
        <p:spPr bwMode="auto">
          <a:xfrm flipH="1">
            <a:off x="5340436" y="0"/>
            <a:ext cx="2635289" cy="2840813"/>
          </a:xfrm>
          <a:custGeom>
            <a:avLst/>
            <a:gdLst/>
            <a:ahLst/>
            <a:cxnLst>
              <a:cxn ang="0">
                <a:pos x="0" y="1673"/>
              </a:cxn>
              <a:cxn ang="0">
                <a:pos x="2802" y="2951"/>
              </a:cxn>
              <a:cxn ang="0">
                <a:pos x="1743" y="0"/>
              </a:cxn>
              <a:cxn ang="0">
                <a:pos x="1390" y="0"/>
              </a:cxn>
              <a:cxn ang="0">
                <a:pos x="0" y="1673"/>
              </a:cxn>
            </a:cxnLst>
            <a:rect l="0" t="0" r="r" b="b"/>
            <a:pathLst>
              <a:path w="2802" h="2951">
                <a:moveTo>
                  <a:pt x="0" y="1673"/>
                </a:moveTo>
                <a:lnTo>
                  <a:pt x="2802" y="2951"/>
                </a:lnTo>
                <a:lnTo>
                  <a:pt x="1743" y="0"/>
                </a:lnTo>
                <a:lnTo>
                  <a:pt x="1390" y="0"/>
                </a:lnTo>
                <a:lnTo>
                  <a:pt x="0" y="1673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8" name="Freeform 6"/>
          <p:cNvSpPr/>
          <p:nvPr userDrawn="1"/>
        </p:nvSpPr>
        <p:spPr bwMode="auto">
          <a:xfrm flipH="1">
            <a:off x="5340436" y="1610532"/>
            <a:ext cx="6851564" cy="5247466"/>
          </a:xfrm>
          <a:custGeom>
            <a:avLst/>
            <a:gdLst/>
            <a:ahLst/>
            <a:cxnLst>
              <a:cxn ang="0">
                <a:pos x="4483" y="0"/>
              </a:cxn>
              <a:cxn ang="0">
                <a:pos x="219" y="5125"/>
              </a:cxn>
              <a:cxn ang="0">
                <a:pos x="0" y="5389"/>
              </a:cxn>
              <a:cxn ang="0">
                <a:pos x="0" y="5451"/>
              </a:cxn>
              <a:cxn ang="0">
                <a:pos x="5575" y="5451"/>
              </a:cxn>
              <a:cxn ang="0">
                <a:pos x="5709" y="5125"/>
              </a:cxn>
              <a:cxn ang="0">
                <a:pos x="7285" y="1278"/>
              </a:cxn>
              <a:cxn ang="0">
                <a:pos x="4483" y="0"/>
              </a:cxn>
            </a:cxnLst>
            <a:rect l="0" t="0" r="r" b="b"/>
            <a:pathLst>
              <a:path w="7285" h="5451">
                <a:moveTo>
                  <a:pt x="4483" y="0"/>
                </a:moveTo>
                <a:lnTo>
                  <a:pt x="219" y="5125"/>
                </a:lnTo>
                <a:lnTo>
                  <a:pt x="0" y="5389"/>
                </a:lnTo>
                <a:lnTo>
                  <a:pt x="0" y="5451"/>
                </a:lnTo>
                <a:lnTo>
                  <a:pt x="5575" y="5451"/>
                </a:lnTo>
                <a:lnTo>
                  <a:pt x="5709" y="5125"/>
                </a:lnTo>
                <a:lnTo>
                  <a:pt x="7285" y="1278"/>
                </a:lnTo>
                <a:lnTo>
                  <a:pt x="4483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9" name="Freeform 7"/>
          <p:cNvSpPr/>
          <p:nvPr userDrawn="1"/>
        </p:nvSpPr>
        <p:spPr bwMode="auto">
          <a:xfrm flipH="1">
            <a:off x="6668426" y="0"/>
            <a:ext cx="4754243" cy="1610532"/>
          </a:xfrm>
          <a:custGeom>
            <a:avLst/>
            <a:gdLst/>
            <a:ahLst/>
            <a:cxnLst>
              <a:cxn ang="0">
                <a:pos x="3665" y="1673"/>
              </a:cxn>
              <a:cxn ang="0">
                <a:pos x="5055" y="0"/>
              </a:cxn>
              <a:cxn ang="0">
                <a:pos x="0" y="0"/>
              </a:cxn>
              <a:cxn ang="0">
                <a:pos x="3665" y="1673"/>
              </a:cxn>
            </a:cxnLst>
            <a:rect l="0" t="0" r="r" b="b"/>
            <a:pathLst>
              <a:path w="5055" h="1673">
                <a:moveTo>
                  <a:pt x="3665" y="1673"/>
                </a:moveTo>
                <a:lnTo>
                  <a:pt x="5055" y="0"/>
                </a:lnTo>
                <a:lnTo>
                  <a:pt x="0" y="0"/>
                </a:lnTo>
                <a:lnTo>
                  <a:pt x="3665" y="167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10" name="Freeform 8"/>
          <p:cNvSpPr/>
          <p:nvPr userDrawn="1"/>
        </p:nvSpPr>
        <p:spPr bwMode="auto">
          <a:xfrm flipH="1">
            <a:off x="7975725" y="0"/>
            <a:ext cx="4216275" cy="6798312"/>
          </a:xfrm>
          <a:custGeom>
            <a:avLst/>
            <a:gdLst/>
            <a:ahLst/>
            <a:cxnLst>
              <a:cxn ang="0">
                <a:pos x="818" y="0"/>
              </a:cxn>
              <a:cxn ang="0">
                <a:pos x="0" y="0"/>
              </a:cxn>
              <a:cxn ang="0">
                <a:pos x="0" y="6798"/>
              </a:cxn>
              <a:cxn ang="0">
                <a:pos x="0" y="7062"/>
              </a:cxn>
              <a:cxn ang="0">
                <a:pos x="219" y="6798"/>
              </a:cxn>
              <a:cxn ang="0">
                <a:pos x="4483" y="1673"/>
              </a:cxn>
              <a:cxn ang="0">
                <a:pos x="818" y="0"/>
              </a:cxn>
            </a:cxnLst>
            <a:rect l="0" t="0" r="r" b="b"/>
            <a:pathLst>
              <a:path w="4483" h="7062">
                <a:moveTo>
                  <a:pt x="818" y="0"/>
                </a:moveTo>
                <a:lnTo>
                  <a:pt x="0" y="0"/>
                </a:lnTo>
                <a:lnTo>
                  <a:pt x="0" y="6798"/>
                </a:lnTo>
                <a:lnTo>
                  <a:pt x="0" y="7062"/>
                </a:lnTo>
                <a:lnTo>
                  <a:pt x="219" y="6798"/>
                </a:lnTo>
                <a:lnTo>
                  <a:pt x="4483" y="1673"/>
                </a:lnTo>
                <a:lnTo>
                  <a:pt x="818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762000" y="2159000"/>
            <a:ext cx="5715000" cy="1382450"/>
          </a:xfrm>
        </p:spPr>
        <p:txBody>
          <a:bodyPr anchor="b" anchorCtr="0">
            <a:normAutofit/>
          </a:bodyPr>
          <a:lstStyle>
            <a:lvl1pPr algn="l">
              <a:defRPr sz="80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762000" y="3733201"/>
            <a:ext cx="5715000" cy="1185937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/>
          <p:nvPr/>
        </p:nvSpPr>
        <p:spPr bwMode="auto">
          <a:xfrm flipH="1">
            <a:off x="5340436" y="0"/>
            <a:ext cx="2635289" cy="2840813"/>
          </a:xfrm>
          <a:custGeom>
            <a:avLst/>
            <a:gdLst/>
            <a:ahLst/>
            <a:cxnLst>
              <a:cxn ang="0">
                <a:pos x="0" y="1673"/>
              </a:cxn>
              <a:cxn ang="0">
                <a:pos x="2802" y="2951"/>
              </a:cxn>
              <a:cxn ang="0">
                <a:pos x="1743" y="0"/>
              </a:cxn>
              <a:cxn ang="0">
                <a:pos x="1390" y="0"/>
              </a:cxn>
              <a:cxn ang="0">
                <a:pos x="0" y="1673"/>
              </a:cxn>
            </a:cxnLst>
            <a:rect l="0" t="0" r="r" b="b"/>
            <a:pathLst>
              <a:path w="2802" h="2951">
                <a:moveTo>
                  <a:pt x="0" y="1673"/>
                </a:moveTo>
                <a:lnTo>
                  <a:pt x="2802" y="2951"/>
                </a:lnTo>
                <a:lnTo>
                  <a:pt x="1743" y="0"/>
                </a:lnTo>
                <a:lnTo>
                  <a:pt x="1390" y="0"/>
                </a:lnTo>
                <a:lnTo>
                  <a:pt x="0" y="1673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8" name="Freeform 6"/>
          <p:cNvSpPr/>
          <p:nvPr/>
        </p:nvSpPr>
        <p:spPr bwMode="auto">
          <a:xfrm flipH="1">
            <a:off x="5340436" y="1610532"/>
            <a:ext cx="6851564" cy="5247466"/>
          </a:xfrm>
          <a:custGeom>
            <a:avLst/>
            <a:gdLst/>
            <a:ahLst/>
            <a:cxnLst>
              <a:cxn ang="0">
                <a:pos x="4483" y="0"/>
              </a:cxn>
              <a:cxn ang="0">
                <a:pos x="219" y="5125"/>
              </a:cxn>
              <a:cxn ang="0">
                <a:pos x="0" y="5389"/>
              </a:cxn>
              <a:cxn ang="0">
                <a:pos x="0" y="5451"/>
              </a:cxn>
              <a:cxn ang="0">
                <a:pos x="5575" y="5451"/>
              </a:cxn>
              <a:cxn ang="0">
                <a:pos x="5709" y="5125"/>
              </a:cxn>
              <a:cxn ang="0">
                <a:pos x="7285" y="1278"/>
              </a:cxn>
              <a:cxn ang="0">
                <a:pos x="4483" y="0"/>
              </a:cxn>
            </a:cxnLst>
            <a:rect l="0" t="0" r="r" b="b"/>
            <a:pathLst>
              <a:path w="7285" h="5451">
                <a:moveTo>
                  <a:pt x="4483" y="0"/>
                </a:moveTo>
                <a:lnTo>
                  <a:pt x="219" y="5125"/>
                </a:lnTo>
                <a:lnTo>
                  <a:pt x="0" y="5389"/>
                </a:lnTo>
                <a:lnTo>
                  <a:pt x="0" y="5451"/>
                </a:lnTo>
                <a:lnTo>
                  <a:pt x="5575" y="5451"/>
                </a:lnTo>
                <a:lnTo>
                  <a:pt x="5709" y="5125"/>
                </a:lnTo>
                <a:lnTo>
                  <a:pt x="7285" y="1278"/>
                </a:lnTo>
                <a:lnTo>
                  <a:pt x="4483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9" name="Freeform 7"/>
          <p:cNvSpPr/>
          <p:nvPr/>
        </p:nvSpPr>
        <p:spPr bwMode="auto">
          <a:xfrm flipH="1">
            <a:off x="6668426" y="0"/>
            <a:ext cx="4754243" cy="1610532"/>
          </a:xfrm>
          <a:custGeom>
            <a:avLst/>
            <a:gdLst/>
            <a:ahLst/>
            <a:cxnLst>
              <a:cxn ang="0">
                <a:pos x="3665" y="1673"/>
              </a:cxn>
              <a:cxn ang="0">
                <a:pos x="5055" y="0"/>
              </a:cxn>
              <a:cxn ang="0">
                <a:pos x="0" y="0"/>
              </a:cxn>
              <a:cxn ang="0">
                <a:pos x="3665" y="1673"/>
              </a:cxn>
            </a:cxnLst>
            <a:rect l="0" t="0" r="r" b="b"/>
            <a:pathLst>
              <a:path w="5055" h="1673">
                <a:moveTo>
                  <a:pt x="3665" y="1673"/>
                </a:moveTo>
                <a:lnTo>
                  <a:pt x="5055" y="0"/>
                </a:lnTo>
                <a:lnTo>
                  <a:pt x="0" y="0"/>
                </a:lnTo>
                <a:lnTo>
                  <a:pt x="3665" y="167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10" name="Freeform 8"/>
          <p:cNvSpPr/>
          <p:nvPr/>
        </p:nvSpPr>
        <p:spPr bwMode="auto">
          <a:xfrm flipH="1">
            <a:off x="7975725" y="0"/>
            <a:ext cx="4216275" cy="6798312"/>
          </a:xfrm>
          <a:custGeom>
            <a:avLst/>
            <a:gdLst/>
            <a:ahLst/>
            <a:cxnLst>
              <a:cxn ang="0">
                <a:pos x="818" y="0"/>
              </a:cxn>
              <a:cxn ang="0">
                <a:pos x="0" y="0"/>
              </a:cxn>
              <a:cxn ang="0">
                <a:pos x="0" y="6798"/>
              </a:cxn>
              <a:cxn ang="0">
                <a:pos x="0" y="7062"/>
              </a:cxn>
              <a:cxn ang="0">
                <a:pos x="219" y="6798"/>
              </a:cxn>
              <a:cxn ang="0">
                <a:pos x="4483" y="1673"/>
              </a:cxn>
              <a:cxn ang="0">
                <a:pos x="818" y="0"/>
              </a:cxn>
            </a:cxnLst>
            <a:rect l="0" t="0" r="r" b="b"/>
            <a:pathLst>
              <a:path w="4483" h="7062">
                <a:moveTo>
                  <a:pt x="818" y="0"/>
                </a:moveTo>
                <a:lnTo>
                  <a:pt x="0" y="0"/>
                </a:lnTo>
                <a:lnTo>
                  <a:pt x="0" y="6798"/>
                </a:lnTo>
                <a:lnTo>
                  <a:pt x="0" y="7062"/>
                </a:lnTo>
                <a:lnTo>
                  <a:pt x="219" y="6798"/>
                </a:lnTo>
                <a:lnTo>
                  <a:pt x="4483" y="1673"/>
                </a:lnTo>
                <a:lnTo>
                  <a:pt x="818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880110" y="3289828"/>
            <a:ext cx="7102645" cy="923330"/>
          </a:xfrm>
        </p:spPr>
        <p:txBody>
          <a:bodyPr anchor="b">
            <a:normAutofit/>
          </a:bodyPr>
          <a:lstStyle>
            <a:lvl1pPr algn="l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80110" y="4317933"/>
            <a:ext cx="7102645" cy="808136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 bwMode="auto">
          <a:xfrm flipH="1">
            <a:off x="5340436" y="0"/>
            <a:ext cx="2635289" cy="2840813"/>
          </a:xfrm>
          <a:custGeom>
            <a:avLst/>
            <a:gdLst/>
            <a:ahLst/>
            <a:cxnLst>
              <a:cxn ang="0">
                <a:pos x="0" y="1673"/>
              </a:cxn>
              <a:cxn ang="0">
                <a:pos x="2802" y="2951"/>
              </a:cxn>
              <a:cxn ang="0">
                <a:pos x="1743" y="0"/>
              </a:cxn>
              <a:cxn ang="0">
                <a:pos x="1390" y="0"/>
              </a:cxn>
              <a:cxn ang="0">
                <a:pos x="0" y="1673"/>
              </a:cxn>
            </a:cxnLst>
            <a:rect l="0" t="0" r="r" b="b"/>
            <a:pathLst>
              <a:path w="2802" h="2951">
                <a:moveTo>
                  <a:pt x="0" y="1673"/>
                </a:moveTo>
                <a:lnTo>
                  <a:pt x="2802" y="2951"/>
                </a:lnTo>
                <a:lnTo>
                  <a:pt x="1743" y="0"/>
                </a:lnTo>
                <a:lnTo>
                  <a:pt x="1390" y="0"/>
                </a:lnTo>
                <a:lnTo>
                  <a:pt x="0" y="1673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 flipH="1">
            <a:off x="5340436" y="1610532"/>
            <a:ext cx="6851564" cy="5247466"/>
          </a:xfrm>
          <a:custGeom>
            <a:avLst/>
            <a:gdLst/>
            <a:ahLst/>
            <a:cxnLst>
              <a:cxn ang="0">
                <a:pos x="4483" y="0"/>
              </a:cxn>
              <a:cxn ang="0">
                <a:pos x="219" y="5125"/>
              </a:cxn>
              <a:cxn ang="0">
                <a:pos x="0" y="5389"/>
              </a:cxn>
              <a:cxn ang="0">
                <a:pos x="0" y="5451"/>
              </a:cxn>
              <a:cxn ang="0">
                <a:pos x="5575" y="5451"/>
              </a:cxn>
              <a:cxn ang="0">
                <a:pos x="5709" y="5125"/>
              </a:cxn>
              <a:cxn ang="0">
                <a:pos x="7285" y="1278"/>
              </a:cxn>
              <a:cxn ang="0">
                <a:pos x="4483" y="0"/>
              </a:cxn>
            </a:cxnLst>
            <a:rect l="0" t="0" r="r" b="b"/>
            <a:pathLst>
              <a:path w="7285" h="5451">
                <a:moveTo>
                  <a:pt x="4483" y="0"/>
                </a:moveTo>
                <a:lnTo>
                  <a:pt x="219" y="5125"/>
                </a:lnTo>
                <a:lnTo>
                  <a:pt x="0" y="5389"/>
                </a:lnTo>
                <a:lnTo>
                  <a:pt x="0" y="5451"/>
                </a:lnTo>
                <a:lnTo>
                  <a:pt x="5575" y="5451"/>
                </a:lnTo>
                <a:lnTo>
                  <a:pt x="5709" y="5125"/>
                </a:lnTo>
                <a:lnTo>
                  <a:pt x="7285" y="1278"/>
                </a:lnTo>
                <a:lnTo>
                  <a:pt x="4483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Freeform 7"/>
          <p:cNvSpPr/>
          <p:nvPr/>
        </p:nvSpPr>
        <p:spPr bwMode="auto">
          <a:xfrm flipH="1">
            <a:off x="6668426" y="0"/>
            <a:ext cx="4754243" cy="1610532"/>
          </a:xfrm>
          <a:custGeom>
            <a:avLst/>
            <a:gdLst/>
            <a:ahLst/>
            <a:cxnLst>
              <a:cxn ang="0">
                <a:pos x="3665" y="1673"/>
              </a:cxn>
              <a:cxn ang="0">
                <a:pos x="5055" y="0"/>
              </a:cxn>
              <a:cxn ang="0">
                <a:pos x="0" y="0"/>
              </a:cxn>
              <a:cxn ang="0">
                <a:pos x="3665" y="1673"/>
              </a:cxn>
            </a:cxnLst>
            <a:rect l="0" t="0" r="r" b="b"/>
            <a:pathLst>
              <a:path w="5055" h="1673">
                <a:moveTo>
                  <a:pt x="3665" y="1673"/>
                </a:moveTo>
                <a:lnTo>
                  <a:pt x="5055" y="0"/>
                </a:lnTo>
                <a:lnTo>
                  <a:pt x="0" y="0"/>
                </a:lnTo>
                <a:lnTo>
                  <a:pt x="3665" y="167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 flipH="1">
            <a:off x="7975725" y="0"/>
            <a:ext cx="4216275" cy="6798312"/>
          </a:xfrm>
          <a:custGeom>
            <a:avLst/>
            <a:gdLst/>
            <a:ahLst/>
            <a:cxnLst>
              <a:cxn ang="0">
                <a:pos x="818" y="0"/>
              </a:cxn>
              <a:cxn ang="0">
                <a:pos x="0" y="0"/>
              </a:cxn>
              <a:cxn ang="0">
                <a:pos x="0" y="6798"/>
              </a:cxn>
              <a:cxn ang="0">
                <a:pos x="0" y="7062"/>
              </a:cxn>
              <a:cxn ang="0">
                <a:pos x="219" y="6798"/>
              </a:cxn>
              <a:cxn ang="0">
                <a:pos x="4483" y="1673"/>
              </a:cxn>
              <a:cxn ang="0">
                <a:pos x="818" y="0"/>
              </a:cxn>
            </a:cxnLst>
            <a:rect l="0" t="0" r="r" b="b"/>
            <a:pathLst>
              <a:path w="4483" h="7062">
                <a:moveTo>
                  <a:pt x="818" y="0"/>
                </a:moveTo>
                <a:lnTo>
                  <a:pt x="0" y="0"/>
                </a:lnTo>
                <a:lnTo>
                  <a:pt x="0" y="6798"/>
                </a:lnTo>
                <a:lnTo>
                  <a:pt x="0" y="7062"/>
                </a:lnTo>
                <a:lnTo>
                  <a:pt x="219" y="6798"/>
                </a:lnTo>
                <a:lnTo>
                  <a:pt x="4483" y="1673"/>
                </a:lnTo>
                <a:lnTo>
                  <a:pt x="818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723900" y="1689101"/>
            <a:ext cx="9131300" cy="1727200"/>
          </a:xfrm>
        </p:spPr>
        <p:txBody>
          <a:bodyPr anchor="b" anchorCtr="0">
            <a:normAutofit/>
          </a:bodyPr>
          <a:lstStyle>
            <a:lvl1pPr algn="l">
              <a:defRPr sz="66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3" hasCustomPrompt="1"/>
          </p:nvPr>
        </p:nvSpPr>
        <p:spPr>
          <a:xfrm>
            <a:off x="723900" y="3568700"/>
            <a:ext cx="9131300" cy="1551762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单机此处编辑文本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/>
          <p:nvPr/>
        </p:nvSpPr>
        <p:spPr bwMode="auto">
          <a:xfrm flipH="1">
            <a:off x="5340436" y="0"/>
            <a:ext cx="2635289" cy="2840813"/>
          </a:xfrm>
          <a:custGeom>
            <a:avLst/>
            <a:gdLst/>
            <a:ahLst/>
            <a:cxnLst>
              <a:cxn ang="0">
                <a:pos x="0" y="1673"/>
              </a:cxn>
              <a:cxn ang="0">
                <a:pos x="2802" y="2951"/>
              </a:cxn>
              <a:cxn ang="0">
                <a:pos x="1743" y="0"/>
              </a:cxn>
              <a:cxn ang="0">
                <a:pos x="1390" y="0"/>
              </a:cxn>
              <a:cxn ang="0">
                <a:pos x="0" y="1673"/>
              </a:cxn>
            </a:cxnLst>
            <a:rect l="0" t="0" r="r" b="b"/>
            <a:pathLst>
              <a:path w="2802" h="2951">
                <a:moveTo>
                  <a:pt x="0" y="1673"/>
                </a:moveTo>
                <a:lnTo>
                  <a:pt x="2802" y="2951"/>
                </a:lnTo>
                <a:lnTo>
                  <a:pt x="1743" y="0"/>
                </a:lnTo>
                <a:lnTo>
                  <a:pt x="1390" y="0"/>
                </a:lnTo>
                <a:lnTo>
                  <a:pt x="0" y="1673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8" name="Freeform 6"/>
          <p:cNvSpPr/>
          <p:nvPr/>
        </p:nvSpPr>
        <p:spPr bwMode="auto">
          <a:xfrm flipH="1">
            <a:off x="5340436" y="1610532"/>
            <a:ext cx="6851564" cy="5247466"/>
          </a:xfrm>
          <a:custGeom>
            <a:avLst/>
            <a:gdLst/>
            <a:ahLst/>
            <a:cxnLst>
              <a:cxn ang="0">
                <a:pos x="4483" y="0"/>
              </a:cxn>
              <a:cxn ang="0">
                <a:pos x="219" y="5125"/>
              </a:cxn>
              <a:cxn ang="0">
                <a:pos x="0" y="5389"/>
              </a:cxn>
              <a:cxn ang="0">
                <a:pos x="0" y="5451"/>
              </a:cxn>
              <a:cxn ang="0">
                <a:pos x="5575" y="5451"/>
              </a:cxn>
              <a:cxn ang="0">
                <a:pos x="5709" y="5125"/>
              </a:cxn>
              <a:cxn ang="0">
                <a:pos x="7285" y="1278"/>
              </a:cxn>
              <a:cxn ang="0">
                <a:pos x="4483" y="0"/>
              </a:cxn>
            </a:cxnLst>
            <a:rect l="0" t="0" r="r" b="b"/>
            <a:pathLst>
              <a:path w="7285" h="5451">
                <a:moveTo>
                  <a:pt x="4483" y="0"/>
                </a:moveTo>
                <a:lnTo>
                  <a:pt x="219" y="5125"/>
                </a:lnTo>
                <a:lnTo>
                  <a:pt x="0" y="5389"/>
                </a:lnTo>
                <a:lnTo>
                  <a:pt x="0" y="5451"/>
                </a:lnTo>
                <a:lnTo>
                  <a:pt x="5575" y="5451"/>
                </a:lnTo>
                <a:lnTo>
                  <a:pt x="5709" y="5125"/>
                </a:lnTo>
                <a:lnTo>
                  <a:pt x="7285" y="1278"/>
                </a:lnTo>
                <a:lnTo>
                  <a:pt x="4483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9" name="Freeform 7"/>
          <p:cNvSpPr/>
          <p:nvPr/>
        </p:nvSpPr>
        <p:spPr bwMode="auto">
          <a:xfrm flipH="1">
            <a:off x="6668426" y="0"/>
            <a:ext cx="4754243" cy="1610532"/>
          </a:xfrm>
          <a:custGeom>
            <a:avLst/>
            <a:gdLst/>
            <a:ahLst/>
            <a:cxnLst>
              <a:cxn ang="0">
                <a:pos x="3665" y="1673"/>
              </a:cxn>
              <a:cxn ang="0">
                <a:pos x="5055" y="0"/>
              </a:cxn>
              <a:cxn ang="0">
                <a:pos x="0" y="0"/>
              </a:cxn>
              <a:cxn ang="0">
                <a:pos x="3665" y="1673"/>
              </a:cxn>
            </a:cxnLst>
            <a:rect l="0" t="0" r="r" b="b"/>
            <a:pathLst>
              <a:path w="5055" h="1673">
                <a:moveTo>
                  <a:pt x="3665" y="1673"/>
                </a:moveTo>
                <a:lnTo>
                  <a:pt x="5055" y="0"/>
                </a:lnTo>
                <a:lnTo>
                  <a:pt x="0" y="0"/>
                </a:lnTo>
                <a:lnTo>
                  <a:pt x="3665" y="167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10" name="Freeform 8"/>
          <p:cNvSpPr/>
          <p:nvPr/>
        </p:nvSpPr>
        <p:spPr bwMode="auto">
          <a:xfrm flipH="1">
            <a:off x="7975725" y="0"/>
            <a:ext cx="4216275" cy="6798312"/>
          </a:xfrm>
          <a:custGeom>
            <a:avLst/>
            <a:gdLst/>
            <a:ahLst/>
            <a:cxnLst>
              <a:cxn ang="0">
                <a:pos x="818" y="0"/>
              </a:cxn>
              <a:cxn ang="0">
                <a:pos x="0" y="0"/>
              </a:cxn>
              <a:cxn ang="0">
                <a:pos x="0" y="6798"/>
              </a:cxn>
              <a:cxn ang="0">
                <a:pos x="0" y="7062"/>
              </a:cxn>
              <a:cxn ang="0">
                <a:pos x="219" y="6798"/>
              </a:cxn>
              <a:cxn ang="0">
                <a:pos x="4483" y="1673"/>
              </a:cxn>
              <a:cxn ang="0">
                <a:pos x="818" y="0"/>
              </a:cxn>
            </a:cxnLst>
            <a:rect l="0" t="0" r="r" b="b"/>
            <a:pathLst>
              <a:path w="4483" h="7062">
                <a:moveTo>
                  <a:pt x="818" y="0"/>
                </a:moveTo>
                <a:lnTo>
                  <a:pt x="0" y="0"/>
                </a:lnTo>
                <a:lnTo>
                  <a:pt x="0" y="6798"/>
                </a:lnTo>
                <a:lnTo>
                  <a:pt x="0" y="7062"/>
                </a:lnTo>
                <a:lnTo>
                  <a:pt x="219" y="6798"/>
                </a:lnTo>
                <a:lnTo>
                  <a:pt x="4483" y="1673"/>
                </a:lnTo>
                <a:lnTo>
                  <a:pt x="818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762000" y="2159000"/>
            <a:ext cx="5715000" cy="1382450"/>
          </a:xfrm>
        </p:spPr>
        <p:txBody>
          <a:bodyPr anchor="b" anchorCtr="0">
            <a:normAutofit/>
          </a:bodyPr>
          <a:lstStyle>
            <a:lvl1pPr algn="l">
              <a:defRPr sz="80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762000" y="3733201"/>
            <a:ext cx="5715000" cy="1185937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4" Type="http://schemas.openxmlformats.org/officeDocument/2006/relationships/theme" Target="../theme/theme2.xml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3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>
            <p:custDataLst>
              <p:tags r:id="rId1"/>
            </p:custDataLst>
          </p:nvPr>
        </p:nvSpPr>
        <p:spPr>
          <a:xfrm>
            <a:off x="25400" y="10795"/>
            <a:ext cx="12172950" cy="636968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70000"/>
              </a:lnSpc>
            </a:pPr>
            <a:r>
              <a:rPr lang="zh-CN" altLang="en-US" sz="6000" b="1" dirty="0">
                <a:solidFill>
                  <a:srgbClr val="FF0000"/>
                </a:solidFill>
                <a:latin typeface="+mj-ea"/>
                <a:ea typeface="+mj-ea"/>
              </a:rPr>
              <a:t>部编人教版八年级历史下册</a:t>
            </a:r>
            <a:endParaRPr lang="zh-CN" altLang="en-US" sz="6000" b="1" dirty="0">
              <a:solidFill>
                <a:srgbClr val="FF0000"/>
              </a:solidFill>
              <a:latin typeface="+mj-ea"/>
              <a:ea typeface="+mj-ea"/>
            </a:endParaRPr>
          </a:p>
          <a:p>
            <a:pPr algn="ctr">
              <a:lnSpc>
                <a:spcPct val="170000"/>
              </a:lnSpc>
            </a:pPr>
            <a:r>
              <a:rPr lang="zh-CN" altLang="en-US" sz="6000" b="1" dirty="0">
                <a:solidFill>
                  <a:srgbClr val="FF0000"/>
                </a:solidFill>
                <a:latin typeface="+mj-ea"/>
                <a:ea typeface="+mj-ea"/>
              </a:rPr>
              <a:t>第一第二单元</a:t>
            </a:r>
            <a:endParaRPr lang="zh-CN" altLang="en-US" sz="6000" b="1" dirty="0">
              <a:solidFill>
                <a:srgbClr val="FF0000"/>
              </a:solidFill>
              <a:latin typeface="+mj-ea"/>
              <a:ea typeface="+mj-ea"/>
            </a:endParaRPr>
          </a:p>
          <a:p>
            <a:pPr algn="ctr">
              <a:lnSpc>
                <a:spcPct val="170000"/>
              </a:lnSpc>
            </a:pPr>
            <a:r>
              <a:rPr lang="zh-CN" altLang="en-US" sz="6000" b="1" dirty="0">
                <a:solidFill>
                  <a:schemeClr val="tx1"/>
                </a:solidFill>
                <a:latin typeface="+mj-ea"/>
                <a:ea typeface="+mj-ea"/>
              </a:rPr>
              <a:t>基础知识巩固练习课件</a:t>
            </a:r>
            <a:endParaRPr lang="zh-CN" altLang="en-US" sz="60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ctr">
              <a:lnSpc>
                <a:spcPct val="170000"/>
              </a:lnSpc>
            </a:pPr>
            <a:r>
              <a:rPr lang="zh-CN" altLang="en-US" sz="6000" b="1" dirty="0">
                <a:solidFill>
                  <a:schemeClr val="tx1"/>
                </a:solidFill>
                <a:latin typeface="+mj-ea"/>
                <a:ea typeface="+mj-ea"/>
              </a:rPr>
              <a:t>（</a:t>
            </a:r>
            <a:r>
              <a:rPr lang="en-US" altLang="zh-CN" sz="6000" b="1" dirty="0">
                <a:solidFill>
                  <a:schemeClr val="tx1"/>
                </a:solidFill>
                <a:latin typeface="+mj-ea"/>
                <a:ea typeface="+mj-ea"/>
              </a:rPr>
              <a:t>24</a:t>
            </a:r>
            <a:r>
              <a:rPr lang="zh-CN" altLang="en-US" sz="6000" b="1" dirty="0">
                <a:solidFill>
                  <a:schemeClr val="tx1"/>
                </a:solidFill>
                <a:latin typeface="+mj-ea"/>
                <a:ea typeface="+mj-ea"/>
              </a:rPr>
              <a:t>张</a:t>
            </a:r>
            <a:r>
              <a:rPr lang="en-US" altLang="zh-CN" sz="6000" b="1" dirty="0">
                <a:solidFill>
                  <a:schemeClr val="tx1"/>
                </a:solidFill>
                <a:latin typeface="+mj-ea"/>
                <a:ea typeface="+mj-ea"/>
              </a:rPr>
              <a:t>PPT</a:t>
            </a:r>
            <a:r>
              <a:rPr lang="zh-CN" altLang="en-US" sz="6000" b="1" dirty="0">
                <a:solidFill>
                  <a:schemeClr val="tx1"/>
                </a:solidFill>
                <a:latin typeface="+mj-ea"/>
                <a:ea typeface="+mj-ea"/>
              </a:rPr>
              <a:t>）</a:t>
            </a:r>
            <a:endParaRPr lang="zh-CN" altLang="en-US" sz="6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92710" y="78740"/>
            <a:ext cx="12006580" cy="6374765"/>
          </a:xfrm>
        </p:spPr>
        <p:txBody>
          <a:bodyPr>
            <a:normAutofit fontScale="90000"/>
          </a:bodyPr>
          <a:p>
            <a:pPr algn="l">
              <a:lnSpc>
                <a:spcPct val="150000"/>
              </a:lnSpc>
            </a:pPr>
            <a:r>
              <a:rPr lang="zh-CN" altLang="en-US" sz="4400">
                <a:solidFill>
                  <a:srgbClr val="FF0000"/>
                </a:solidFill>
              </a:rPr>
              <a:t>一、根据所给的时间把历史事件补充完整：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en-US" altLang="zh-CN" sz="4400">
                <a:solidFill>
                  <a:schemeClr val="accent5"/>
                </a:solidFill>
              </a:rPr>
              <a:t>1</a:t>
            </a:r>
            <a:r>
              <a:rPr lang="zh-CN" altLang="en-US" sz="4400">
                <a:solidFill>
                  <a:schemeClr val="accent5"/>
                </a:solidFill>
              </a:rPr>
              <a:t>、</a:t>
            </a:r>
            <a:r>
              <a:rPr lang="en-US" altLang="zh-CN" sz="4400">
                <a:solidFill>
                  <a:schemeClr val="accent5"/>
                </a:solidFill>
              </a:rPr>
              <a:t>1949</a:t>
            </a:r>
            <a:r>
              <a:rPr lang="zh-CN" altLang="en-US" sz="4400">
                <a:solidFill>
                  <a:schemeClr val="accent5"/>
                </a:solidFill>
              </a:rPr>
              <a:t>年</a:t>
            </a:r>
            <a:r>
              <a:rPr lang="en-US" altLang="zh-CN" sz="4400">
                <a:solidFill>
                  <a:schemeClr val="accent5"/>
                </a:solidFill>
              </a:rPr>
              <a:t>9</a:t>
            </a:r>
            <a:r>
              <a:rPr lang="zh-CN" altLang="en-US" sz="4400">
                <a:solidFill>
                  <a:schemeClr val="accent5"/>
                </a:solidFill>
              </a:rPr>
              <a:t>月：</a:t>
            </a:r>
            <a:r>
              <a:rPr lang="zh-CN" altLang="en-US" sz="4400" u="sng">
                <a:solidFill>
                  <a:schemeClr val="accent5"/>
                </a:solidFill>
              </a:rPr>
              <a:t>                </a:t>
            </a:r>
            <a:r>
              <a:rPr lang="zh-CN" altLang="en-US" sz="4400">
                <a:solidFill>
                  <a:schemeClr val="accent5"/>
                </a:solidFill>
              </a:rPr>
              <a:t>在北平召开。</a:t>
            </a:r>
            <a:br>
              <a:rPr lang="zh-CN" altLang="en-US" sz="4400" u="sng">
                <a:solidFill>
                  <a:schemeClr val="accent5"/>
                </a:solidFill>
              </a:rPr>
            </a:br>
            <a:r>
              <a:rPr lang="en-US" altLang="zh-CN" sz="4400">
                <a:solidFill>
                  <a:schemeClr val="accent5"/>
                </a:solidFill>
              </a:rPr>
              <a:t>2</a:t>
            </a:r>
            <a:r>
              <a:rPr lang="zh-CN" altLang="en-US" sz="4400">
                <a:solidFill>
                  <a:schemeClr val="accent5"/>
                </a:solidFill>
              </a:rPr>
              <a:t>、</a:t>
            </a:r>
            <a:r>
              <a:rPr lang="en-US" altLang="zh-CN" sz="4400">
                <a:solidFill>
                  <a:schemeClr val="accent5"/>
                </a:solidFill>
              </a:rPr>
              <a:t>1949</a:t>
            </a:r>
            <a:r>
              <a:rPr lang="zh-CN" altLang="en-US" sz="4400">
                <a:solidFill>
                  <a:schemeClr val="accent5"/>
                </a:solidFill>
              </a:rPr>
              <a:t>年</a:t>
            </a:r>
            <a:r>
              <a:rPr lang="en-US" altLang="zh-CN" sz="4400">
                <a:solidFill>
                  <a:schemeClr val="accent5"/>
                </a:solidFill>
              </a:rPr>
              <a:t>10</a:t>
            </a:r>
            <a:r>
              <a:rPr lang="zh-CN" altLang="en-US" sz="4400">
                <a:solidFill>
                  <a:schemeClr val="accent5"/>
                </a:solidFill>
              </a:rPr>
              <a:t>月</a:t>
            </a:r>
            <a:r>
              <a:rPr lang="en-US" altLang="zh-CN" sz="4400">
                <a:solidFill>
                  <a:schemeClr val="accent5"/>
                </a:solidFill>
              </a:rPr>
              <a:t>1</a:t>
            </a:r>
            <a:r>
              <a:rPr lang="zh-CN" altLang="en-US" sz="4400">
                <a:solidFill>
                  <a:schemeClr val="accent5"/>
                </a:solidFill>
              </a:rPr>
              <a:t>日：</a:t>
            </a:r>
            <a:r>
              <a:rPr lang="zh-CN" altLang="en-US" sz="4400" u="sng">
                <a:solidFill>
                  <a:schemeClr val="accent5"/>
                </a:solidFill>
              </a:rPr>
              <a:t>           </a:t>
            </a:r>
            <a:r>
              <a:rPr lang="zh-CN" altLang="en-US" sz="4400">
                <a:solidFill>
                  <a:schemeClr val="accent5"/>
                </a:solidFill>
              </a:rPr>
              <a:t>在北京隆重举行。</a:t>
            </a:r>
            <a:br>
              <a:rPr lang="zh-CN" altLang="en-US" sz="4400" u="sng">
                <a:solidFill>
                  <a:schemeClr val="accent5"/>
                </a:solidFill>
              </a:rPr>
            </a:br>
            <a:r>
              <a:rPr lang="en-US" altLang="zh-CN" sz="4400">
                <a:solidFill>
                  <a:schemeClr val="accent5"/>
                </a:solidFill>
              </a:rPr>
              <a:t>3</a:t>
            </a:r>
            <a:r>
              <a:rPr lang="zh-CN" altLang="en-US" sz="4400">
                <a:solidFill>
                  <a:schemeClr val="accent5"/>
                </a:solidFill>
              </a:rPr>
              <a:t>、</a:t>
            </a:r>
            <a:r>
              <a:rPr lang="en-US" altLang="zh-CN" sz="4400">
                <a:solidFill>
                  <a:schemeClr val="accent5"/>
                </a:solidFill>
              </a:rPr>
              <a:t>1950</a:t>
            </a:r>
            <a:r>
              <a:rPr lang="zh-CN" altLang="en-US" sz="4400">
                <a:solidFill>
                  <a:schemeClr val="accent5"/>
                </a:solidFill>
              </a:rPr>
              <a:t>年</a:t>
            </a:r>
            <a:r>
              <a:rPr lang="en-US" altLang="zh-CN" sz="4400">
                <a:solidFill>
                  <a:schemeClr val="accent5"/>
                </a:solidFill>
              </a:rPr>
              <a:t>10</a:t>
            </a:r>
            <a:r>
              <a:rPr lang="zh-CN" altLang="en-US" sz="4400">
                <a:solidFill>
                  <a:schemeClr val="accent5"/>
                </a:solidFill>
              </a:rPr>
              <a:t>月：</a:t>
            </a:r>
            <a:r>
              <a:rPr lang="zh-CN" altLang="en-US" sz="4400" u="sng">
                <a:solidFill>
                  <a:schemeClr val="accent5"/>
                </a:solidFill>
              </a:rPr>
              <a:t>            </a:t>
            </a:r>
            <a:r>
              <a:rPr lang="zh-CN" altLang="en-US" sz="4400">
                <a:solidFill>
                  <a:schemeClr val="accent5"/>
                </a:solidFill>
              </a:rPr>
              <a:t>开赴朝鲜抗美援朝。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en-US" altLang="zh-CN" sz="4400">
                <a:solidFill>
                  <a:schemeClr val="accent5"/>
                </a:solidFill>
              </a:rPr>
              <a:t>4</a:t>
            </a:r>
            <a:r>
              <a:rPr lang="zh-CN" altLang="en-US" sz="4400">
                <a:solidFill>
                  <a:schemeClr val="accent5"/>
                </a:solidFill>
              </a:rPr>
              <a:t>、</a:t>
            </a:r>
            <a:r>
              <a:rPr lang="en-US" altLang="zh-CN" sz="4400">
                <a:solidFill>
                  <a:schemeClr val="accent5"/>
                </a:solidFill>
              </a:rPr>
              <a:t>1950</a:t>
            </a:r>
            <a:r>
              <a:rPr lang="zh-CN" altLang="en-US" sz="4400">
                <a:solidFill>
                  <a:schemeClr val="accent5"/>
                </a:solidFill>
              </a:rPr>
              <a:t>年：中央人民政府颁布《</a:t>
            </a:r>
            <a:r>
              <a:rPr lang="zh-CN" altLang="en-US" sz="4400" u="sng">
                <a:solidFill>
                  <a:schemeClr val="accent5"/>
                </a:solidFill>
              </a:rPr>
              <a:t>             </a:t>
            </a:r>
            <a:r>
              <a:rPr lang="zh-CN" altLang="en-US" sz="4400">
                <a:solidFill>
                  <a:schemeClr val="accent5"/>
                </a:solidFill>
              </a:rPr>
              <a:t>》。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en-US" altLang="zh-CN" sz="4400">
                <a:solidFill>
                  <a:schemeClr val="accent5"/>
                </a:solidFill>
              </a:rPr>
              <a:t>5</a:t>
            </a:r>
            <a:r>
              <a:rPr lang="zh-CN" altLang="en-US" sz="4400">
                <a:solidFill>
                  <a:schemeClr val="accent5"/>
                </a:solidFill>
              </a:rPr>
              <a:t>、</a:t>
            </a:r>
            <a:r>
              <a:rPr lang="en-US" altLang="zh-CN" sz="4400">
                <a:solidFill>
                  <a:schemeClr val="accent5"/>
                </a:solidFill>
              </a:rPr>
              <a:t>1951</a:t>
            </a:r>
            <a:r>
              <a:rPr lang="zh-CN" altLang="en-US" sz="4400">
                <a:solidFill>
                  <a:schemeClr val="accent5"/>
                </a:solidFill>
              </a:rPr>
              <a:t>年：</a:t>
            </a:r>
            <a:r>
              <a:rPr lang="zh-CN" altLang="en-US" sz="4400" u="sng">
                <a:solidFill>
                  <a:schemeClr val="accent5"/>
                </a:solidFill>
              </a:rPr>
              <a:t>             </a:t>
            </a:r>
            <a:r>
              <a:rPr lang="zh-CN" altLang="en-US" sz="4400">
                <a:solidFill>
                  <a:schemeClr val="accent5"/>
                </a:solidFill>
              </a:rPr>
              <a:t>获得和平解放。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en-US" altLang="zh-CN" sz="4400">
                <a:solidFill>
                  <a:schemeClr val="accent5"/>
                </a:solidFill>
              </a:rPr>
              <a:t>6</a:t>
            </a:r>
            <a:r>
              <a:rPr lang="zh-CN" altLang="en-US" sz="4400">
                <a:solidFill>
                  <a:schemeClr val="accent5"/>
                </a:solidFill>
              </a:rPr>
              <a:t>、</a:t>
            </a:r>
            <a:r>
              <a:rPr lang="en-US" altLang="zh-CN" sz="4400">
                <a:solidFill>
                  <a:schemeClr val="accent5"/>
                </a:solidFill>
                <a:sym typeface="+mn-ea"/>
              </a:rPr>
              <a:t>1952</a:t>
            </a:r>
            <a:r>
              <a:rPr lang="zh-CN" altLang="en-US" sz="4400">
                <a:solidFill>
                  <a:schemeClr val="accent5"/>
                </a:solidFill>
                <a:sym typeface="+mn-ea"/>
              </a:rPr>
              <a:t>年</a:t>
            </a:r>
            <a:r>
              <a:rPr lang="en-US" altLang="zh-CN" sz="4400">
                <a:solidFill>
                  <a:schemeClr val="accent5"/>
                </a:solidFill>
                <a:sym typeface="+mn-ea"/>
              </a:rPr>
              <a:t>10</a:t>
            </a:r>
            <a:r>
              <a:rPr lang="zh-CN" altLang="en-US" sz="4400">
                <a:solidFill>
                  <a:schemeClr val="accent5"/>
                </a:solidFill>
                <a:sym typeface="+mn-ea"/>
              </a:rPr>
              <a:t>月：美国发动</a:t>
            </a:r>
            <a:r>
              <a:rPr lang="zh-CN" altLang="en-US" sz="4400" u="sng">
                <a:solidFill>
                  <a:schemeClr val="accent5"/>
                </a:solidFill>
                <a:sym typeface="+mn-ea"/>
              </a:rPr>
              <a:t>               </a:t>
            </a:r>
            <a:r>
              <a:rPr lang="zh-CN" altLang="en-US" sz="4400">
                <a:solidFill>
                  <a:schemeClr val="accent5"/>
                </a:solidFill>
                <a:sym typeface="+mn-ea"/>
              </a:rPr>
              <a:t>战役。</a:t>
            </a:r>
            <a:endParaRPr lang="zh-CN" altLang="en-US" sz="44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56515" y="153670"/>
            <a:ext cx="12078970" cy="7585075"/>
          </a:xfrm>
        </p:spPr>
        <p:txBody>
          <a:bodyPr>
            <a:normAutofit fontScale="90000"/>
          </a:bodyPr>
          <a:p>
            <a:pPr>
              <a:lnSpc>
                <a:spcPct val="190000"/>
              </a:lnSpc>
            </a:pP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7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 </a:t>
            </a: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1952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年底：全国大陆</a:t>
            </a:r>
            <a:r>
              <a:rPr lang="zh-CN" altLang="en-US" sz="4000" u="sng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的基本上完成。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8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 </a:t>
            </a: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1953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</a:t>
            </a: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7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月：</a:t>
            </a:r>
            <a:r>
              <a:rPr lang="zh-CN" altLang="en-US" sz="4000" u="sng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被迫在朝鲜停战协定上签字。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9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 </a:t>
            </a: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1953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年：我国开始执行</a:t>
            </a:r>
            <a:r>
              <a:rPr lang="zh-CN" altLang="en-US" sz="4000" u="sng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           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10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</a:t>
            </a: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1954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</a:t>
            </a: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9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月：</a:t>
            </a:r>
            <a:r>
              <a:rPr lang="zh-CN" altLang="en-US" sz="4000" u="sng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 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大会在北京召开。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11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</a:t>
            </a: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1956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年：</a:t>
            </a:r>
            <a:r>
              <a:rPr lang="zh-CN" altLang="en-US" sz="4000" u="sng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        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在北京召开。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12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</a:t>
            </a: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1956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年底：</a:t>
            </a:r>
            <a:r>
              <a:rPr lang="zh-CN" altLang="en-US" sz="4000" u="sng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    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基本完成。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endParaRPr lang="zh-CN" altLang="en-US" sz="4000">
              <a:solidFill>
                <a:schemeClr val="accent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92710" y="164465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170000"/>
              </a:lnSpc>
            </a:pPr>
            <a:r>
              <a:rPr lang="en-US" altLang="zh-CN" sz="4000">
                <a:solidFill>
                  <a:schemeClr val="accent5"/>
                </a:solidFill>
              </a:rPr>
              <a:t>13.1958</a:t>
            </a:r>
            <a:r>
              <a:rPr lang="zh-CN" altLang="en-US" sz="4000">
                <a:solidFill>
                  <a:schemeClr val="accent5"/>
                </a:solidFill>
              </a:rPr>
              <a:t>年：</a:t>
            </a:r>
            <a:r>
              <a:rPr lang="zh-CN" altLang="en-US" sz="4000" u="sng">
                <a:solidFill>
                  <a:schemeClr val="accent5"/>
                </a:solidFill>
              </a:rPr>
              <a:t>         </a:t>
            </a:r>
            <a:r>
              <a:rPr lang="zh-CN" altLang="en-US" sz="4000">
                <a:solidFill>
                  <a:schemeClr val="accent5"/>
                </a:solidFill>
              </a:rPr>
              <a:t>会议提出建设社会主义总路线。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14.1958</a:t>
            </a:r>
            <a:r>
              <a:rPr lang="zh-CN" altLang="en-US" sz="4000">
                <a:solidFill>
                  <a:schemeClr val="accent5"/>
                </a:solidFill>
              </a:rPr>
              <a:t>年：全国掀起</a:t>
            </a:r>
            <a:r>
              <a:rPr lang="zh-CN" altLang="en-US" sz="4000" u="sng">
                <a:solidFill>
                  <a:schemeClr val="accent5"/>
                </a:solidFill>
              </a:rPr>
              <a:t>           </a:t>
            </a:r>
            <a:r>
              <a:rPr lang="zh-CN" altLang="en-US" sz="4000">
                <a:solidFill>
                  <a:schemeClr val="accent5"/>
                </a:solidFill>
              </a:rPr>
              <a:t>和</a:t>
            </a:r>
            <a:r>
              <a:rPr lang="zh-CN" altLang="en-US" sz="4000" u="sng">
                <a:solidFill>
                  <a:schemeClr val="accent5"/>
                </a:solidFill>
              </a:rPr>
              <a:t>             </a:t>
            </a:r>
            <a:r>
              <a:rPr lang="zh-CN" altLang="en-US" sz="4000">
                <a:solidFill>
                  <a:schemeClr val="accent5"/>
                </a:solidFill>
              </a:rPr>
              <a:t>运动。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15.1959</a:t>
            </a:r>
            <a:r>
              <a:rPr lang="zh-CN" altLang="en-US" sz="4000">
                <a:solidFill>
                  <a:schemeClr val="accent5"/>
                </a:solidFill>
              </a:rPr>
              <a:t>年</a:t>
            </a:r>
            <a:r>
              <a:rPr lang="en-US" altLang="zh-CN" sz="4000">
                <a:solidFill>
                  <a:schemeClr val="accent5"/>
                </a:solidFill>
              </a:rPr>
              <a:t>--1961</a:t>
            </a:r>
            <a:r>
              <a:rPr lang="zh-CN" altLang="en-US" sz="4000">
                <a:solidFill>
                  <a:schemeClr val="accent5"/>
                </a:solidFill>
              </a:rPr>
              <a:t>年：</a:t>
            </a:r>
            <a:r>
              <a:rPr lang="zh-CN" altLang="en-US" sz="4000">
                <a:solidFill>
                  <a:schemeClr val="tx1"/>
                </a:solidFill>
              </a:rPr>
              <a:t>我国经济发展进入</a:t>
            </a:r>
            <a:r>
              <a:rPr lang="zh-CN" altLang="en-US" sz="4000" u="sng">
                <a:solidFill>
                  <a:schemeClr val="tx1"/>
                </a:solidFill>
              </a:rPr>
              <a:t>          </a:t>
            </a:r>
            <a:r>
              <a:rPr lang="zh-CN" altLang="en-US" sz="4000">
                <a:solidFill>
                  <a:schemeClr val="tx1"/>
                </a:solidFill>
              </a:rPr>
              <a:t>时期</a:t>
            </a:r>
            <a:r>
              <a:rPr lang="zh-CN" altLang="en-US" sz="4000">
                <a:solidFill>
                  <a:schemeClr val="accent5"/>
                </a:solidFill>
              </a:rPr>
              <a:t>。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16.1961</a:t>
            </a:r>
            <a:r>
              <a:rPr lang="zh-CN" altLang="en-US" sz="4000">
                <a:solidFill>
                  <a:schemeClr val="accent5"/>
                </a:solidFill>
              </a:rPr>
              <a:t>年初：中共中央开始调整</a:t>
            </a:r>
            <a:r>
              <a:rPr lang="zh-CN" altLang="en-US" sz="4000" u="sng">
                <a:solidFill>
                  <a:schemeClr val="accent5"/>
                </a:solidFill>
              </a:rPr>
              <a:t>            </a:t>
            </a:r>
            <a:r>
              <a:rPr lang="zh-CN" altLang="en-US" sz="4000">
                <a:solidFill>
                  <a:schemeClr val="accent5"/>
                </a:solidFill>
              </a:rPr>
              <a:t>。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17.1965</a:t>
            </a:r>
            <a:r>
              <a:rPr lang="zh-CN" altLang="en-US" sz="4000">
                <a:solidFill>
                  <a:schemeClr val="accent5"/>
                </a:solidFill>
              </a:rPr>
              <a:t>年：我国实现了</a:t>
            </a:r>
            <a:r>
              <a:rPr lang="zh-CN" altLang="en-US" sz="4000" u="sng">
                <a:solidFill>
                  <a:schemeClr val="accent5"/>
                </a:solidFill>
              </a:rPr>
              <a:t>       </a:t>
            </a:r>
            <a:r>
              <a:rPr lang="zh-CN" altLang="en-US" sz="4000">
                <a:solidFill>
                  <a:schemeClr val="accent5"/>
                </a:solidFill>
              </a:rPr>
              <a:t>和</a:t>
            </a:r>
            <a:r>
              <a:rPr lang="zh-CN" altLang="en-US" sz="4000" u="sng">
                <a:solidFill>
                  <a:schemeClr val="accent5"/>
                </a:solidFill>
              </a:rPr>
              <a:t>         </a:t>
            </a:r>
            <a:r>
              <a:rPr lang="zh-CN" altLang="en-US" sz="4000">
                <a:solidFill>
                  <a:schemeClr val="accent5"/>
                </a:solidFill>
              </a:rPr>
              <a:t> 产品的全部自给。</a:t>
            </a:r>
            <a:r>
              <a:rPr lang="en-US" altLang="zh-CN" sz="4000">
                <a:solidFill>
                  <a:schemeClr val="accent5"/>
                </a:solidFill>
              </a:rPr>
              <a:t>18.</a:t>
            </a:r>
            <a:r>
              <a:rPr lang="en-US" altLang="zh-CN" sz="4000">
                <a:solidFill>
                  <a:schemeClr val="accent5"/>
                </a:solidFill>
                <a:sym typeface="+mn-ea"/>
              </a:rPr>
              <a:t>1966</a:t>
            </a:r>
            <a:r>
              <a:rPr lang="zh-CN" altLang="en-US" sz="4000">
                <a:solidFill>
                  <a:schemeClr val="accent5"/>
                </a:solidFill>
                <a:sym typeface="+mn-ea"/>
              </a:rPr>
              <a:t>年夏：</a:t>
            </a:r>
            <a:r>
              <a:rPr lang="zh-CN" altLang="en-US" sz="4000" u="sng">
                <a:solidFill>
                  <a:schemeClr val="accent5"/>
                </a:solidFill>
                <a:sym typeface="+mn-ea"/>
              </a:rPr>
              <a:t>                  </a:t>
            </a:r>
            <a:r>
              <a:rPr lang="zh-CN" altLang="en-US" sz="4000">
                <a:solidFill>
                  <a:schemeClr val="accent5"/>
                </a:solidFill>
                <a:sym typeface="+mn-ea"/>
              </a:rPr>
              <a:t>全面发动起来。</a:t>
            </a:r>
            <a:br>
              <a:rPr lang="zh-CN" altLang="en-US" sz="4000">
                <a:solidFill>
                  <a:schemeClr val="accent5"/>
                </a:solidFill>
                <a:sym typeface="+mn-ea"/>
              </a:rPr>
            </a:br>
            <a:endParaRPr lang="zh-CN" altLang="en-US" sz="40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182880" y="160655"/>
            <a:ext cx="12104370" cy="10504805"/>
          </a:xfrm>
        </p:spPr>
        <p:txBody>
          <a:bodyPr>
            <a:normAutofit fontScale="90000"/>
          </a:bodyPr>
          <a:p>
            <a:pPr>
              <a:lnSpc>
                <a:spcPct val="250000"/>
              </a:lnSpc>
            </a:pPr>
            <a:br>
              <a:rPr lang="en-US" altLang="zh-CN" sz="4000">
                <a:solidFill>
                  <a:schemeClr val="accent5"/>
                </a:solidFill>
              </a:rPr>
            </a:br>
            <a:br>
              <a:rPr lang="en-US" altLang="zh-CN" sz="4000">
                <a:solidFill>
                  <a:schemeClr val="accent5"/>
                </a:solidFill>
              </a:rPr>
            </a:br>
            <a:r>
              <a:rPr lang="en-US" altLang="zh-CN" sz="3600">
                <a:solidFill>
                  <a:schemeClr val="accent5"/>
                </a:solidFill>
              </a:rPr>
              <a:t>19</a:t>
            </a:r>
            <a:r>
              <a:rPr lang="zh-CN" altLang="en-US" sz="3600">
                <a:solidFill>
                  <a:schemeClr val="accent5"/>
                </a:solidFill>
              </a:rPr>
              <a:t>、</a:t>
            </a:r>
            <a:r>
              <a:rPr lang="en-US" altLang="zh-CN" sz="3600">
                <a:solidFill>
                  <a:schemeClr val="accent5"/>
                </a:solidFill>
                <a:sym typeface="+mn-ea"/>
              </a:rPr>
              <a:t>1967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年</a:t>
            </a:r>
            <a:r>
              <a:rPr lang="en-US" altLang="zh-CN" sz="3600">
                <a:solidFill>
                  <a:schemeClr val="accent5"/>
                </a:solidFill>
                <a:sym typeface="+mn-ea"/>
              </a:rPr>
              <a:t>6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月：我国成功地爆炸了第一颗</a:t>
            </a:r>
            <a:r>
              <a:rPr lang="zh-CN" altLang="en-US" sz="3600" u="sng">
                <a:solidFill>
                  <a:schemeClr val="accent5"/>
                </a:solidFill>
                <a:sym typeface="+mn-ea"/>
              </a:rPr>
              <a:t>            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。</a:t>
            </a:r>
            <a:br>
              <a:rPr lang="zh-CN" altLang="en-US" sz="3600">
                <a:solidFill>
                  <a:schemeClr val="accent5"/>
                </a:solidFill>
                <a:sym typeface="+mn-ea"/>
              </a:rPr>
            </a:br>
            <a:r>
              <a:rPr lang="en-US" altLang="zh-CN" sz="3600">
                <a:solidFill>
                  <a:schemeClr val="accent5"/>
                </a:solidFill>
              </a:rPr>
              <a:t>20</a:t>
            </a:r>
            <a:r>
              <a:rPr lang="zh-CN" altLang="en-US" sz="3600">
                <a:solidFill>
                  <a:schemeClr val="accent5"/>
                </a:solidFill>
              </a:rPr>
              <a:t>、</a:t>
            </a:r>
            <a:r>
              <a:rPr lang="en-US" altLang="zh-CN" sz="3600">
                <a:solidFill>
                  <a:schemeClr val="accent5"/>
                </a:solidFill>
                <a:sym typeface="+mn-ea"/>
              </a:rPr>
              <a:t>1970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年</a:t>
            </a:r>
            <a:r>
              <a:rPr lang="en-US" altLang="zh-CN" sz="3600">
                <a:solidFill>
                  <a:schemeClr val="accent5"/>
                </a:solidFill>
                <a:sym typeface="+mn-ea"/>
              </a:rPr>
              <a:t>4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月：我国成功发射了第一颗</a:t>
            </a:r>
            <a:r>
              <a:rPr lang="zh-CN" altLang="en-US" sz="3600" u="sng">
                <a:solidFill>
                  <a:schemeClr val="accent5"/>
                </a:solidFill>
                <a:sym typeface="+mn-ea"/>
              </a:rPr>
              <a:t>                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。</a:t>
            </a:r>
            <a:br>
              <a:rPr lang="zh-CN" altLang="en-US" sz="3600">
                <a:solidFill>
                  <a:schemeClr val="accent5"/>
                </a:solidFill>
                <a:sym typeface="+mn-ea"/>
              </a:rPr>
            </a:br>
            <a:r>
              <a:rPr lang="zh-CN" altLang="en-US" sz="3600">
                <a:solidFill>
                  <a:schemeClr val="accent5"/>
                </a:solidFill>
                <a:sym typeface="+mn-ea"/>
              </a:rPr>
              <a:t>2</a:t>
            </a:r>
            <a:r>
              <a:rPr lang="en-US" altLang="zh-CN" sz="3600">
                <a:solidFill>
                  <a:schemeClr val="accent5"/>
                </a:solidFill>
                <a:sym typeface="+mn-ea"/>
              </a:rPr>
              <a:t>1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、</a:t>
            </a:r>
            <a:r>
              <a:rPr lang="en-US" altLang="zh-CN" sz="3600">
                <a:solidFill>
                  <a:schemeClr val="accent5"/>
                </a:solidFill>
                <a:sym typeface="+mn-ea"/>
              </a:rPr>
              <a:t>1971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年</a:t>
            </a:r>
            <a:r>
              <a:rPr lang="en-US" altLang="zh-CN" sz="3600">
                <a:solidFill>
                  <a:schemeClr val="accent5"/>
                </a:solidFill>
                <a:sym typeface="+mn-ea"/>
              </a:rPr>
              <a:t>9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月</a:t>
            </a:r>
            <a:r>
              <a:rPr lang="en-US" altLang="zh-CN" sz="3600">
                <a:solidFill>
                  <a:schemeClr val="accent5"/>
                </a:solidFill>
                <a:sym typeface="+mn-ea"/>
              </a:rPr>
              <a:t>13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日：</a:t>
            </a:r>
            <a:r>
              <a:rPr lang="zh-CN" altLang="en-US" sz="3600" u="sng">
                <a:solidFill>
                  <a:schemeClr val="accent5"/>
                </a:solidFill>
                <a:sym typeface="+mn-ea"/>
              </a:rPr>
              <a:t>        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叛国出逃，九一三事件。</a:t>
            </a:r>
            <a:br>
              <a:rPr lang="zh-CN" altLang="en-US" sz="3600">
                <a:solidFill>
                  <a:schemeClr val="accent5"/>
                </a:solidFill>
                <a:sym typeface="+mn-ea"/>
              </a:rPr>
            </a:br>
            <a:r>
              <a:rPr lang="en-US" altLang="zh-CN" sz="3600">
                <a:solidFill>
                  <a:schemeClr val="accent5"/>
                </a:solidFill>
                <a:sym typeface="+mn-ea"/>
              </a:rPr>
              <a:t>22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、</a:t>
            </a:r>
            <a:r>
              <a:rPr lang="en-US" altLang="zh-CN" sz="3600">
                <a:solidFill>
                  <a:schemeClr val="accent5"/>
                </a:solidFill>
                <a:sym typeface="+mn-ea"/>
              </a:rPr>
              <a:t>1973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年：我国首次培育成功</a:t>
            </a:r>
            <a:r>
              <a:rPr lang="zh-CN" altLang="en-US" sz="3600" u="sng">
                <a:solidFill>
                  <a:schemeClr val="accent5"/>
                </a:solidFill>
                <a:sym typeface="+mn-ea"/>
              </a:rPr>
              <a:t>               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。</a:t>
            </a:r>
            <a:br>
              <a:rPr lang="zh-CN" altLang="en-US" sz="3600">
                <a:solidFill>
                  <a:schemeClr val="accent5"/>
                </a:solidFill>
                <a:sym typeface="+mn-ea"/>
              </a:rPr>
            </a:br>
            <a:r>
              <a:rPr lang="zh-CN" altLang="en-US" sz="3600">
                <a:solidFill>
                  <a:schemeClr val="accent5"/>
                </a:solidFill>
                <a:sym typeface="+mn-ea"/>
              </a:rPr>
              <a:t>2</a:t>
            </a:r>
            <a:r>
              <a:rPr lang="en-US" altLang="zh-CN" sz="3600">
                <a:solidFill>
                  <a:schemeClr val="accent5"/>
                </a:solidFill>
                <a:sym typeface="+mn-ea"/>
              </a:rPr>
              <a:t>3</a:t>
            </a:r>
            <a:r>
              <a:rPr lang="zh-CN" altLang="en-US" sz="3600">
                <a:solidFill>
                  <a:schemeClr val="accent5"/>
                </a:solidFill>
                <a:sym typeface="+mn-ea"/>
              </a:rPr>
              <a:t>、</a:t>
            </a:r>
            <a:r>
              <a:rPr lang="en-US" altLang="zh-CN" sz="3600">
                <a:solidFill>
                  <a:schemeClr val="accent5"/>
                </a:solidFill>
              </a:rPr>
              <a:t>1976</a:t>
            </a:r>
            <a:r>
              <a:rPr lang="zh-CN" altLang="en-US" sz="3600">
                <a:solidFill>
                  <a:schemeClr val="accent5"/>
                </a:solidFill>
              </a:rPr>
              <a:t>年</a:t>
            </a:r>
            <a:r>
              <a:rPr lang="en-US" altLang="zh-CN" sz="3600">
                <a:solidFill>
                  <a:schemeClr val="accent5"/>
                </a:solidFill>
              </a:rPr>
              <a:t>9</a:t>
            </a:r>
            <a:r>
              <a:rPr lang="zh-CN" altLang="en-US" sz="3600">
                <a:solidFill>
                  <a:schemeClr val="accent5"/>
                </a:solidFill>
              </a:rPr>
              <a:t>月：</a:t>
            </a:r>
            <a:r>
              <a:rPr lang="zh-CN" altLang="en-US" sz="3600" u="sng">
                <a:solidFill>
                  <a:schemeClr val="accent5"/>
                </a:solidFill>
              </a:rPr>
              <a:t>              </a:t>
            </a:r>
            <a:r>
              <a:rPr lang="zh-CN" altLang="en-US" sz="3600">
                <a:solidFill>
                  <a:schemeClr val="accent5"/>
                </a:solidFill>
              </a:rPr>
              <a:t>与世长辞。</a:t>
            </a:r>
            <a:br>
              <a:rPr lang="zh-CN" altLang="en-US" sz="3600">
                <a:solidFill>
                  <a:schemeClr val="accent5"/>
                </a:solidFill>
              </a:rPr>
            </a:br>
            <a:r>
              <a:rPr lang="en-US" altLang="zh-CN" sz="3600">
                <a:solidFill>
                  <a:schemeClr val="accent5"/>
                </a:solidFill>
              </a:rPr>
              <a:t>24</a:t>
            </a:r>
            <a:r>
              <a:rPr lang="zh-CN" altLang="en-US" sz="3600">
                <a:solidFill>
                  <a:schemeClr val="accent5"/>
                </a:solidFill>
              </a:rPr>
              <a:t>、</a:t>
            </a:r>
            <a:r>
              <a:rPr lang="en-US" altLang="zh-CN" sz="3600">
                <a:solidFill>
                  <a:schemeClr val="accent5"/>
                </a:solidFill>
              </a:rPr>
              <a:t>1976</a:t>
            </a:r>
            <a:r>
              <a:rPr lang="zh-CN" altLang="en-US" sz="3600">
                <a:solidFill>
                  <a:schemeClr val="accent5"/>
                </a:solidFill>
              </a:rPr>
              <a:t>年</a:t>
            </a:r>
            <a:r>
              <a:rPr lang="en-US" altLang="zh-CN" sz="3600">
                <a:solidFill>
                  <a:schemeClr val="accent5"/>
                </a:solidFill>
              </a:rPr>
              <a:t>10</a:t>
            </a:r>
            <a:r>
              <a:rPr lang="zh-CN" altLang="en-US" sz="3600">
                <a:solidFill>
                  <a:schemeClr val="accent5"/>
                </a:solidFill>
              </a:rPr>
              <a:t>月：十年</a:t>
            </a:r>
            <a:r>
              <a:rPr lang="zh-CN" altLang="en-US" sz="3600" u="sng">
                <a:solidFill>
                  <a:schemeClr val="accent5"/>
                </a:solidFill>
              </a:rPr>
              <a:t>                    </a:t>
            </a:r>
            <a:r>
              <a:rPr lang="zh-CN" altLang="en-US" sz="3600">
                <a:solidFill>
                  <a:schemeClr val="accent5"/>
                </a:solidFill>
              </a:rPr>
              <a:t>结束。</a:t>
            </a:r>
            <a:br>
              <a:rPr lang="zh-CN" altLang="en-US" sz="3600" u="sng">
                <a:solidFill>
                  <a:schemeClr val="accent5"/>
                </a:solidFill>
              </a:rPr>
            </a:br>
            <a:br>
              <a:rPr lang="zh-CN" altLang="en-US" sz="5400" u="sng">
                <a:solidFill>
                  <a:schemeClr val="accent5"/>
                </a:solidFill>
              </a:rPr>
            </a:br>
            <a:endParaRPr lang="zh-CN" altLang="en-US" sz="5400" u="sng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645795" y="241300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zh-CN" altLang="zh-CN" sz="4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二、根据提示写出相对应的历史人物</a:t>
            </a:r>
            <a:br>
              <a:rPr lang="zh-CN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、庄严宣告中华人民共和国成立：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、新中国第一任中央人民政府主席：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、开国大典时检阅司令员：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、新中国第一届中央人民政府副主席：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、开国大典检阅总指挥：</a:t>
            </a:r>
            <a:endParaRPr lang="en-US" altLang="zh-CN" sz="4000">
              <a:solidFill>
                <a:schemeClr val="accent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655955" y="241935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7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、致电毛泽东拥护中央人民政府的西藏宗教领袖：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、代表西藏地方与中央达成和平解放西藏的协议：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9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、抗美援朝志愿军司令员：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10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、上甘岭战役中舍身堵住敌人机枪射口的英雄：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11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、严守潜伏纪律被大火吞噬的英雄：</a:t>
            </a:r>
            <a:br>
              <a:rPr lang="zh-CN" altLang="en-US" sz="4000">
                <a:solidFill>
                  <a:schemeClr val="accent5"/>
                </a:solidFill>
                <a:ea typeface="宋体" panose="02010600030101010101" pitchFamily="2" charset="-122"/>
              </a:rPr>
            </a:br>
            <a:endParaRPr lang="zh-CN" altLang="en-US" sz="4000">
              <a:solidFill>
                <a:schemeClr val="accent5"/>
              </a:solidFill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236220" y="-10795"/>
            <a:ext cx="12280265" cy="873188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en-US" altLang="zh-CN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12</a:t>
            </a:r>
            <a:r>
              <a:rPr lang="zh-CN" altLang="en-US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、一届全国人代会上选举产生的四位国家领导人：</a:t>
            </a:r>
            <a:br>
              <a:rPr lang="zh-CN" altLang="en-US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13</a:t>
            </a:r>
            <a:r>
              <a:rPr lang="zh-CN" altLang="en-US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大庆石油工人</a:t>
            </a:r>
            <a:r>
              <a:rPr lang="en-US" altLang="zh-CN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“</a:t>
            </a:r>
            <a:r>
              <a:rPr lang="zh-CN" altLang="en-US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铁人</a:t>
            </a:r>
            <a:r>
              <a:rPr lang="en-US" altLang="zh-CN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”</a:t>
            </a:r>
            <a:r>
              <a:rPr lang="zh-CN" altLang="en-US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：</a:t>
            </a:r>
            <a:br>
              <a:rPr lang="zh-CN" altLang="en-US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r>
              <a:rPr lang="en-US" altLang="zh-CN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、党的好干部：</a:t>
            </a:r>
            <a:br>
              <a:rPr lang="zh-CN" altLang="en-US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15</a:t>
            </a:r>
            <a:r>
              <a:rPr lang="zh-CN" altLang="en-US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、解放军好战士：</a:t>
            </a:r>
            <a:br>
              <a:rPr lang="zh-CN" altLang="en-US" sz="44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endParaRPr lang="zh-CN" altLang="en-US" sz="4000">
              <a:solidFill>
                <a:schemeClr val="accent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345440" y="143510"/>
            <a:ext cx="12005945" cy="762317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16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、文化大革命的发动者：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17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、文化大革命中被迫害致死的国家主席：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18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、文革中叛国出逃在温度尔汗机毁人亡：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19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、四人帮指的是：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20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、代表中央粉碎江青反革命集团：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endParaRPr lang="zh-CN" altLang="en-US" sz="4000">
              <a:solidFill>
                <a:schemeClr val="accent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361315" y="241300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190000"/>
              </a:lnSpc>
            </a:pPr>
            <a:r>
              <a:rPr lang="zh-CN" altLang="en-US" sz="4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三、根据提示写出内容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、为新中国的成立做了准备的会议：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、新中国诞生的标志：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祖国大陆获得统一的标志：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、为经济建设赢得了和平环境，提高了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我国的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国际地位：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、彻底摧毁封建土地制度消灭地主阶级：</a:t>
            </a:r>
            <a:endParaRPr lang="zh-CN" altLang="en-US" sz="4000">
              <a:solidFill>
                <a:schemeClr val="accent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344170" y="153670"/>
            <a:ext cx="12138660" cy="876490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6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、实现了生产资料私有制向社会主义公有制转变的事件：</a:t>
            </a: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7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、改变了我国工业落后的面貌：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、社会主义基本制度在我国建立起来的标志：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9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、我国进入社会主义初级阶段的标志：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zh-CN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10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文化大革命期间最大的冤案：</a:t>
            </a:r>
            <a:br>
              <a:rPr lang="zh-CN" altLang="en-US" sz="4000">
                <a:solidFill>
                  <a:schemeClr val="accent5"/>
                </a:solidFill>
                <a:ea typeface="宋体" panose="02010600030101010101" pitchFamily="2" charset="-122"/>
              </a:rPr>
            </a:br>
            <a:r>
              <a:rPr lang="zh-CN" altLang="en-US" sz="4000">
                <a:solidFill>
                  <a:schemeClr val="accent5"/>
                </a:solidFill>
                <a:ea typeface="宋体" panose="02010600030101010101" pitchFamily="2" charset="-122"/>
              </a:rPr>
              <a:t>1</a:t>
            </a:r>
            <a:r>
              <a:rPr lang="en-US" altLang="zh-CN" sz="4000">
                <a:solidFill>
                  <a:schemeClr val="accent5"/>
                </a:solidFill>
                <a:ea typeface="宋体" panose="02010600030101010101" pitchFamily="2" charset="-122"/>
              </a:rPr>
              <a:t>1</a:t>
            </a:r>
            <a: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、文化大革命结束的标志：</a:t>
            </a:r>
            <a:br>
              <a:rPr lang="zh-CN" altLang="en-US" sz="4000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</a:br>
            <a:br>
              <a:rPr lang="zh-CN" altLang="en-US" sz="4000">
                <a:solidFill>
                  <a:schemeClr val="accent5"/>
                </a:solidFill>
                <a:ea typeface="宋体" panose="02010600030101010101" pitchFamily="2" charset="-122"/>
              </a:rPr>
            </a:br>
            <a:endParaRPr lang="zh-CN" altLang="en-US" sz="4000">
              <a:solidFill>
                <a:schemeClr val="accent5"/>
              </a:solidFill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92710" y="164465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190000"/>
              </a:lnSpc>
            </a:pPr>
            <a:r>
              <a:rPr lang="zh-CN" altLang="en-US" sz="4000">
                <a:solidFill>
                  <a:srgbClr val="FF0000"/>
                </a:solidFill>
              </a:rPr>
              <a:t>四、根据提示写出相对应的会议</a:t>
            </a:r>
            <a:br>
              <a:rPr lang="zh-CN" altLang="en-US" sz="4000">
                <a:solidFill>
                  <a:srgbClr val="FF0000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1</a:t>
            </a:r>
            <a:r>
              <a:rPr lang="zh-CN" altLang="en-US" sz="4000">
                <a:solidFill>
                  <a:schemeClr val="accent5"/>
                </a:solidFill>
              </a:rPr>
              <a:t>、通过《共同纲领》，选举出中央人民政府委员会：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2</a:t>
            </a:r>
            <a:r>
              <a:rPr lang="zh-CN" altLang="en-US" sz="4000">
                <a:solidFill>
                  <a:schemeClr val="accent5"/>
                </a:solidFill>
              </a:rPr>
              <a:t>、制定了我国第一部社会主义类型的宪法：</a:t>
            </a:r>
            <a:br>
              <a:rPr lang="en-US" altLang="zh-CN" sz="4000">
                <a:solidFill>
                  <a:schemeClr val="accent5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3</a:t>
            </a:r>
            <a:r>
              <a:rPr lang="zh-CN" altLang="en-US" sz="4000">
                <a:solidFill>
                  <a:schemeClr val="accent5"/>
                </a:solidFill>
              </a:rPr>
              <a:t>、指出主要任务是把我国由农业国变为工业国：</a:t>
            </a:r>
            <a:br>
              <a:rPr lang="en-US" altLang="zh-CN" sz="4000">
                <a:solidFill>
                  <a:schemeClr val="accent5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4</a:t>
            </a:r>
            <a:r>
              <a:rPr lang="zh-CN" altLang="en-US" sz="4000">
                <a:solidFill>
                  <a:schemeClr val="accent5"/>
                </a:solidFill>
              </a:rPr>
              <a:t>、提出</a:t>
            </a:r>
            <a:r>
              <a:rPr lang="en-US" altLang="zh-CN" sz="4000">
                <a:solidFill>
                  <a:schemeClr val="accent5"/>
                </a:solidFill>
              </a:rPr>
              <a:t>“</a:t>
            </a:r>
            <a:r>
              <a:rPr lang="zh-CN" altLang="en-US" sz="4000">
                <a:solidFill>
                  <a:schemeClr val="accent5"/>
                </a:solidFill>
              </a:rPr>
              <a:t>鼓足干劲，力争上游、多快好省地建设社会主义：</a:t>
            </a:r>
            <a:br>
              <a:rPr lang="en-US" altLang="zh-CN" sz="4000">
                <a:solidFill>
                  <a:schemeClr val="accent5"/>
                </a:solidFill>
              </a:rPr>
            </a:br>
            <a:endParaRPr lang="zh-CN" altLang="en-US" sz="40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92710" y="164465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en-US" altLang="zh-CN" sz="4400">
                <a:solidFill>
                  <a:schemeClr val="accent5"/>
                </a:solidFill>
              </a:rPr>
              <a:t>5</a:t>
            </a:r>
            <a:r>
              <a:rPr lang="zh-CN" altLang="en-US" sz="4400">
                <a:solidFill>
                  <a:schemeClr val="accent5"/>
                </a:solidFill>
              </a:rPr>
              <a:t>、决定新中国首都代国歌国旗的会议：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en-US" altLang="zh-CN" sz="4400">
                <a:solidFill>
                  <a:schemeClr val="accent5"/>
                </a:solidFill>
              </a:rPr>
              <a:t>6</a:t>
            </a:r>
            <a:r>
              <a:rPr lang="zh-CN" altLang="en-US" sz="4400">
                <a:solidFill>
                  <a:schemeClr val="accent5"/>
                </a:solidFill>
              </a:rPr>
              <a:t>、形成了人民代表大会制度的会议：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en-US" altLang="zh-CN" sz="4400">
                <a:solidFill>
                  <a:schemeClr val="accent5"/>
                </a:solidFill>
              </a:rPr>
              <a:t>7</a:t>
            </a:r>
            <a:r>
              <a:rPr lang="zh-CN" altLang="en-US" sz="4400">
                <a:solidFill>
                  <a:schemeClr val="accent5"/>
                </a:solidFill>
              </a:rPr>
              <a:t>、选举毛泽东为中央人民政府主席：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en-US" altLang="zh-CN" sz="4400">
                <a:solidFill>
                  <a:schemeClr val="accent5"/>
                </a:solidFill>
              </a:rPr>
              <a:t>8</a:t>
            </a:r>
            <a:r>
              <a:rPr lang="zh-CN" altLang="en-US" sz="4400">
                <a:solidFill>
                  <a:schemeClr val="accent5"/>
                </a:solidFill>
              </a:rPr>
              <a:t>、选举毛泽东为中华人民共和国主席：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en-US" altLang="zh-CN" sz="4400">
                <a:solidFill>
                  <a:schemeClr val="accent5"/>
                </a:solidFill>
              </a:rPr>
              <a:t>9</a:t>
            </a:r>
            <a:r>
              <a:rPr lang="zh-CN" altLang="en-US" sz="4400">
                <a:solidFill>
                  <a:schemeClr val="accent5"/>
                </a:solidFill>
              </a:rPr>
              <a:t>、新中国成立初期代行将来全国人大的职权：</a:t>
            </a:r>
            <a:endParaRPr lang="zh-CN" altLang="en-US" sz="44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92710" y="164465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zh-CN" altLang="en-US" sz="4400">
                <a:solidFill>
                  <a:srgbClr val="FF0000"/>
                </a:solidFill>
              </a:rPr>
              <a:t>五、文献法律类</a:t>
            </a:r>
            <a:br>
              <a:rPr lang="zh-CN" altLang="en-US" sz="4400">
                <a:solidFill>
                  <a:srgbClr val="FF0000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1</a:t>
            </a:r>
            <a:r>
              <a:rPr lang="zh-CN" altLang="en-US" sz="4000">
                <a:solidFill>
                  <a:schemeClr val="accent5"/>
                </a:solidFill>
              </a:rPr>
              <a:t>、新中国成立初期起临时宪法的作用：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2</a:t>
            </a:r>
            <a:r>
              <a:rPr lang="zh-CN" altLang="en-US" sz="4000">
                <a:solidFill>
                  <a:schemeClr val="accent5"/>
                </a:solidFill>
              </a:rPr>
              <a:t>、废除地主阶级土地所有制，实行农民土地所有制：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3</a:t>
            </a:r>
            <a:r>
              <a:rPr lang="zh-CN" altLang="en-US" sz="4000">
                <a:solidFill>
                  <a:schemeClr val="accent5"/>
                </a:solidFill>
              </a:rPr>
              <a:t>、我国第一部社会主义类型的宪法：</a:t>
            </a:r>
            <a:br>
              <a:rPr lang="zh-CN" altLang="en-US" sz="4000">
                <a:solidFill>
                  <a:schemeClr val="accent5"/>
                </a:solidFill>
              </a:rPr>
            </a:br>
            <a:endParaRPr lang="en-US" altLang="zh-CN" sz="40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280670" y="264795"/>
            <a:ext cx="12258040" cy="9972040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zh-CN" altLang="en-US" sz="4000">
                <a:solidFill>
                  <a:srgbClr val="FF0000"/>
                </a:solidFill>
              </a:rPr>
              <a:t>六、组合列举题</a:t>
            </a:r>
            <a:br>
              <a:rPr lang="zh-CN" altLang="en-US" sz="4000">
                <a:solidFill>
                  <a:srgbClr val="FF0000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1</a:t>
            </a:r>
            <a:r>
              <a:rPr lang="zh-CN" altLang="en-US" sz="4000">
                <a:solidFill>
                  <a:schemeClr val="accent5"/>
                </a:solidFill>
              </a:rPr>
              <a:t>、巩固新中国人民政权的措施（三项）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1</a:t>
            </a:r>
            <a:r>
              <a:rPr lang="zh-CN" altLang="en-US" sz="4000">
                <a:solidFill>
                  <a:schemeClr val="accent5"/>
                </a:solidFill>
              </a:rPr>
              <a:t>）和平解放</a:t>
            </a:r>
            <a:r>
              <a:rPr lang="zh-CN" altLang="en-US" sz="4000" u="sng">
                <a:solidFill>
                  <a:schemeClr val="accent5"/>
                </a:solidFill>
              </a:rPr>
              <a:t>        </a:t>
            </a:r>
            <a:r>
              <a:rPr lang="zh-CN" altLang="en-US" sz="4000">
                <a:solidFill>
                  <a:schemeClr val="accent5"/>
                </a:solidFill>
              </a:rPr>
              <a:t>，实现大陆统一。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2</a:t>
            </a:r>
            <a:r>
              <a:rPr lang="zh-CN" altLang="en-US" sz="4000">
                <a:solidFill>
                  <a:schemeClr val="accent5"/>
                </a:solidFill>
              </a:rPr>
              <a:t>）取得</a:t>
            </a:r>
            <a:r>
              <a:rPr lang="zh-CN" altLang="en-US" sz="4000" u="sng">
                <a:solidFill>
                  <a:schemeClr val="accent5"/>
                </a:solidFill>
              </a:rPr>
              <a:t>          </a:t>
            </a:r>
            <a:r>
              <a:rPr lang="zh-CN" altLang="en-US" sz="4000">
                <a:solidFill>
                  <a:schemeClr val="accent5"/>
                </a:solidFill>
              </a:rPr>
              <a:t>战争的胜利，赢得和平环境。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3</a:t>
            </a:r>
            <a:r>
              <a:rPr lang="zh-CN" altLang="en-US" sz="4000">
                <a:solidFill>
                  <a:schemeClr val="accent5"/>
                </a:solidFill>
              </a:rPr>
              <a:t>）完成</a:t>
            </a:r>
            <a:r>
              <a:rPr lang="zh-CN" altLang="en-US" sz="4000" u="sng">
                <a:solidFill>
                  <a:schemeClr val="accent5"/>
                </a:solidFill>
              </a:rPr>
              <a:t>          </a:t>
            </a:r>
            <a:r>
              <a:rPr lang="zh-CN" altLang="en-US" sz="4000">
                <a:solidFill>
                  <a:schemeClr val="accent5"/>
                </a:solidFill>
              </a:rPr>
              <a:t>废除封建土地制度。</a:t>
            </a:r>
            <a:br>
              <a:rPr lang="zh-CN" altLang="en-US" sz="4000">
                <a:solidFill>
                  <a:schemeClr val="accent5"/>
                </a:solidFill>
              </a:rPr>
            </a:br>
            <a:br>
              <a:rPr lang="zh-CN" altLang="en-US" sz="4000">
                <a:solidFill>
                  <a:schemeClr val="accent5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3</a:t>
            </a:r>
            <a:r>
              <a:rPr lang="zh-CN" altLang="en-US" sz="4000">
                <a:solidFill>
                  <a:schemeClr val="accent5"/>
                </a:solidFill>
              </a:rPr>
              <a:t>、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4</a:t>
            </a:r>
            <a:r>
              <a:rPr lang="zh-CN" altLang="en-US" sz="4000">
                <a:solidFill>
                  <a:schemeClr val="accent5"/>
                </a:solidFill>
              </a:rPr>
              <a:t>、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5</a:t>
            </a:r>
            <a:endParaRPr lang="zh-CN" altLang="en-US" sz="40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92710" y="164465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en-US" altLang="zh-CN" sz="4400">
                <a:solidFill>
                  <a:schemeClr val="accent5"/>
                </a:solidFill>
              </a:rPr>
              <a:t>2</a:t>
            </a:r>
            <a:r>
              <a:rPr lang="zh-CN" altLang="en-US" sz="4400">
                <a:solidFill>
                  <a:schemeClr val="accent5"/>
                </a:solidFill>
              </a:rPr>
              <a:t>、社会主义改造的对象（内容）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zh-CN" altLang="en-US" sz="4400">
                <a:solidFill>
                  <a:schemeClr val="accent5"/>
                </a:solidFill>
              </a:rPr>
              <a:t>（</a:t>
            </a:r>
            <a:r>
              <a:rPr lang="en-US" altLang="zh-CN" sz="4400">
                <a:solidFill>
                  <a:schemeClr val="accent5"/>
                </a:solidFill>
              </a:rPr>
              <a:t>1</a:t>
            </a:r>
            <a:r>
              <a:rPr lang="zh-CN" altLang="en-US" sz="4400">
                <a:solidFill>
                  <a:schemeClr val="accent5"/>
                </a:solidFill>
              </a:rPr>
              <a:t>）</a:t>
            </a:r>
            <a:r>
              <a:rPr lang="en-US" altLang="zh-CN" sz="4400">
                <a:solidFill>
                  <a:schemeClr val="accent5"/>
                </a:solidFill>
              </a:rPr>
              <a:t>_______________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zh-CN" altLang="en-US" sz="4400">
                <a:solidFill>
                  <a:schemeClr val="accent5"/>
                </a:solidFill>
              </a:rPr>
              <a:t>（</a:t>
            </a:r>
            <a:r>
              <a:rPr lang="en-US" altLang="zh-CN" sz="4400">
                <a:solidFill>
                  <a:schemeClr val="accent5"/>
                </a:solidFill>
              </a:rPr>
              <a:t>2</a:t>
            </a:r>
            <a:r>
              <a:rPr lang="zh-CN" altLang="en-US" sz="4400">
                <a:solidFill>
                  <a:schemeClr val="accent5"/>
                </a:solidFill>
              </a:rPr>
              <a:t>）</a:t>
            </a:r>
            <a:r>
              <a:rPr lang="en-US" altLang="zh-CN" sz="4400">
                <a:solidFill>
                  <a:schemeClr val="accent5"/>
                </a:solidFill>
                <a:sym typeface="+mn-ea"/>
              </a:rPr>
              <a:t>_______________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zh-CN" altLang="en-US" sz="4400">
                <a:solidFill>
                  <a:schemeClr val="accent5"/>
                </a:solidFill>
              </a:rPr>
              <a:t>（</a:t>
            </a:r>
            <a:r>
              <a:rPr lang="en-US" altLang="zh-CN" sz="4400">
                <a:solidFill>
                  <a:schemeClr val="accent5"/>
                </a:solidFill>
              </a:rPr>
              <a:t>3</a:t>
            </a:r>
            <a:r>
              <a:rPr lang="zh-CN" altLang="en-US" sz="4400">
                <a:solidFill>
                  <a:schemeClr val="accent5"/>
                </a:solidFill>
              </a:rPr>
              <a:t>）</a:t>
            </a:r>
            <a:r>
              <a:rPr lang="en-US" altLang="zh-CN" sz="4400">
                <a:solidFill>
                  <a:schemeClr val="accent5"/>
                </a:solidFill>
                <a:sym typeface="+mn-ea"/>
              </a:rPr>
              <a:t>_______________</a:t>
            </a:r>
            <a:br>
              <a:rPr lang="en-US" altLang="zh-CN" sz="4400">
                <a:solidFill>
                  <a:schemeClr val="accent5"/>
                </a:solidFill>
                <a:sym typeface="+mn-ea"/>
              </a:rPr>
            </a:br>
            <a:endParaRPr lang="zh-CN" altLang="en-US" sz="44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92710" y="164465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en-US" altLang="zh-CN" sz="4400">
                <a:solidFill>
                  <a:schemeClr val="accent5"/>
                </a:solidFill>
              </a:rPr>
              <a:t>3</a:t>
            </a:r>
            <a:r>
              <a:rPr lang="zh-CN" altLang="en-US" sz="4400">
                <a:solidFill>
                  <a:schemeClr val="accent5"/>
                </a:solidFill>
              </a:rPr>
              <a:t>、第一个五年计划期间工业建设的成就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zh-CN" altLang="en-US" sz="4400">
                <a:solidFill>
                  <a:schemeClr val="accent5"/>
                </a:solidFill>
              </a:rPr>
              <a:t>（</a:t>
            </a:r>
            <a:r>
              <a:rPr lang="en-US" altLang="zh-CN" sz="4400">
                <a:solidFill>
                  <a:schemeClr val="accent5"/>
                </a:solidFill>
              </a:rPr>
              <a:t>1</a:t>
            </a:r>
            <a:r>
              <a:rPr lang="zh-CN" altLang="en-US" sz="4400">
                <a:solidFill>
                  <a:schemeClr val="accent5"/>
                </a:solidFill>
              </a:rPr>
              <a:t>）</a:t>
            </a:r>
            <a:r>
              <a:rPr lang="zh-CN" altLang="en-US" sz="4400" u="sng">
                <a:solidFill>
                  <a:schemeClr val="accent5"/>
                </a:solidFill>
              </a:rPr>
              <a:t>      </a:t>
            </a:r>
            <a:r>
              <a:rPr lang="zh-CN" altLang="en-US" sz="4400">
                <a:solidFill>
                  <a:schemeClr val="accent5"/>
                </a:solidFill>
              </a:rPr>
              <a:t>钢铁公司无缝钢管厂等三大工程建成投产。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zh-CN" altLang="en-US" sz="4400">
                <a:solidFill>
                  <a:schemeClr val="accent5"/>
                </a:solidFill>
              </a:rPr>
              <a:t>（</a:t>
            </a:r>
            <a:r>
              <a:rPr lang="en-US" altLang="zh-CN" sz="4400">
                <a:solidFill>
                  <a:schemeClr val="accent5"/>
                </a:solidFill>
              </a:rPr>
              <a:t>2</a:t>
            </a:r>
            <a:r>
              <a:rPr lang="zh-CN" altLang="en-US" sz="4400">
                <a:solidFill>
                  <a:schemeClr val="accent5"/>
                </a:solidFill>
              </a:rPr>
              <a:t>）</a:t>
            </a:r>
            <a:r>
              <a:rPr lang="zh-CN" altLang="en-US" sz="4400" u="sng">
                <a:solidFill>
                  <a:schemeClr val="accent5"/>
                </a:solidFill>
              </a:rPr>
              <a:t>          </a:t>
            </a:r>
            <a:r>
              <a:rPr lang="zh-CN" altLang="en-US" sz="4400">
                <a:solidFill>
                  <a:schemeClr val="accent5"/>
                </a:solidFill>
              </a:rPr>
              <a:t>第一汽车制造厂建成投产。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zh-CN" altLang="en-US" sz="4400">
                <a:solidFill>
                  <a:schemeClr val="accent5"/>
                </a:solidFill>
              </a:rPr>
              <a:t>（</a:t>
            </a:r>
            <a:r>
              <a:rPr lang="en-US" altLang="zh-CN" sz="4400">
                <a:solidFill>
                  <a:schemeClr val="accent5"/>
                </a:solidFill>
              </a:rPr>
              <a:t>3</a:t>
            </a:r>
            <a:r>
              <a:rPr lang="zh-CN" altLang="en-US" sz="4400">
                <a:solidFill>
                  <a:schemeClr val="accent5"/>
                </a:solidFill>
              </a:rPr>
              <a:t>）</a:t>
            </a:r>
            <a:r>
              <a:rPr lang="zh-CN" altLang="en-US" sz="4400" u="sng">
                <a:solidFill>
                  <a:schemeClr val="accent5"/>
                </a:solidFill>
              </a:rPr>
              <a:t>          </a:t>
            </a:r>
            <a:r>
              <a:rPr lang="zh-CN" altLang="en-US" sz="4400">
                <a:solidFill>
                  <a:schemeClr val="accent5"/>
                </a:solidFill>
              </a:rPr>
              <a:t>机床厂和飞机制造厂建成投产。</a:t>
            </a:r>
            <a:br>
              <a:rPr lang="zh-CN" altLang="en-US" sz="4400">
                <a:solidFill>
                  <a:schemeClr val="accent5"/>
                </a:solidFill>
              </a:rPr>
            </a:br>
            <a:endParaRPr lang="zh-CN" altLang="en-US" sz="44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92710" y="164465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en-US" altLang="zh-CN" sz="4400">
                <a:solidFill>
                  <a:schemeClr val="accent5"/>
                </a:solidFill>
              </a:rPr>
              <a:t>4.  </a:t>
            </a:r>
            <a:r>
              <a:rPr lang="zh-CN" altLang="en-US" sz="4400">
                <a:solidFill>
                  <a:schemeClr val="accent5"/>
                </a:solidFill>
              </a:rPr>
              <a:t>第一个五年计划期间交通运输业成就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zh-CN" altLang="en-US" sz="4400">
                <a:solidFill>
                  <a:schemeClr val="accent5"/>
                </a:solidFill>
              </a:rPr>
              <a:t>（</a:t>
            </a:r>
            <a:r>
              <a:rPr lang="en-US" altLang="zh-CN" sz="4400">
                <a:solidFill>
                  <a:schemeClr val="accent5"/>
                </a:solidFill>
              </a:rPr>
              <a:t>1</a:t>
            </a:r>
            <a:r>
              <a:rPr lang="zh-CN" altLang="en-US" sz="4400">
                <a:solidFill>
                  <a:schemeClr val="accent5"/>
                </a:solidFill>
              </a:rPr>
              <a:t>）新建</a:t>
            </a:r>
            <a:r>
              <a:rPr lang="zh-CN" altLang="en-US" sz="4400" u="sng">
                <a:solidFill>
                  <a:schemeClr val="accent5"/>
                </a:solidFill>
              </a:rPr>
              <a:t>         </a:t>
            </a:r>
            <a:r>
              <a:rPr lang="zh-CN" altLang="en-US" sz="4400">
                <a:solidFill>
                  <a:schemeClr val="accent5"/>
                </a:solidFill>
              </a:rPr>
              <a:t>、</a:t>
            </a:r>
            <a:r>
              <a:rPr lang="zh-CN" altLang="en-US" sz="4400" u="sng">
                <a:solidFill>
                  <a:schemeClr val="accent5"/>
                </a:solidFill>
              </a:rPr>
              <a:t>          </a:t>
            </a:r>
            <a:r>
              <a:rPr lang="zh-CN" altLang="en-US" sz="4400">
                <a:solidFill>
                  <a:schemeClr val="accent5"/>
                </a:solidFill>
              </a:rPr>
              <a:t>等</a:t>
            </a:r>
            <a:r>
              <a:rPr lang="en-US" altLang="zh-CN" sz="4400">
                <a:solidFill>
                  <a:schemeClr val="accent5"/>
                </a:solidFill>
              </a:rPr>
              <a:t>30</a:t>
            </a:r>
            <a:r>
              <a:rPr lang="zh-CN" altLang="en-US" sz="4400">
                <a:solidFill>
                  <a:schemeClr val="accent5"/>
                </a:solidFill>
              </a:rPr>
              <a:t>余条铁路。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zh-CN" altLang="en-US" sz="4400">
                <a:solidFill>
                  <a:schemeClr val="accent5"/>
                </a:solidFill>
                <a:sym typeface="+mn-ea"/>
              </a:rPr>
              <a:t>（</a:t>
            </a:r>
            <a:r>
              <a:rPr lang="en-US" altLang="zh-CN" sz="4400">
                <a:solidFill>
                  <a:schemeClr val="accent5"/>
                </a:solidFill>
                <a:sym typeface="+mn-ea"/>
              </a:rPr>
              <a:t>2</a:t>
            </a:r>
            <a:r>
              <a:rPr lang="zh-CN" altLang="en-US" sz="4400">
                <a:solidFill>
                  <a:schemeClr val="accent5"/>
                </a:solidFill>
                <a:sym typeface="+mn-ea"/>
              </a:rPr>
              <a:t>）</a:t>
            </a:r>
            <a:r>
              <a:rPr lang="zh-CN" altLang="en-US" sz="4400" u="sng">
                <a:solidFill>
                  <a:schemeClr val="accent5"/>
                </a:solidFill>
                <a:sym typeface="+mn-ea"/>
              </a:rPr>
              <a:t>         </a:t>
            </a:r>
            <a:r>
              <a:rPr lang="zh-CN" altLang="en-US" sz="4400">
                <a:solidFill>
                  <a:schemeClr val="accent5"/>
                </a:solidFill>
                <a:sym typeface="+mn-ea"/>
              </a:rPr>
              <a:t>、</a:t>
            </a:r>
            <a:r>
              <a:rPr lang="zh-CN" altLang="en-US" sz="4400" u="sng">
                <a:solidFill>
                  <a:schemeClr val="accent5"/>
                </a:solidFill>
                <a:sym typeface="+mn-ea"/>
              </a:rPr>
              <a:t>           、</a:t>
            </a:r>
            <a:r>
              <a:rPr lang="zh-CN" altLang="en-US" sz="4400">
                <a:solidFill>
                  <a:schemeClr val="accent5"/>
                </a:solidFill>
                <a:sym typeface="+mn-ea"/>
              </a:rPr>
              <a:t> </a:t>
            </a:r>
            <a:r>
              <a:rPr lang="zh-CN" altLang="en-US" sz="4400" u="sng">
                <a:solidFill>
                  <a:schemeClr val="accent5"/>
                </a:solidFill>
                <a:sym typeface="+mn-ea"/>
              </a:rPr>
              <a:t>         </a:t>
            </a:r>
            <a:r>
              <a:rPr lang="zh-CN" altLang="en-US" sz="4400">
                <a:solidFill>
                  <a:schemeClr val="accent5"/>
                </a:solidFill>
                <a:sym typeface="+mn-ea"/>
              </a:rPr>
              <a:t>相继通车。</a:t>
            </a:r>
            <a:br>
              <a:rPr lang="zh-CN" altLang="en-US" sz="4400">
                <a:solidFill>
                  <a:schemeClr val="accent5"/>
                </a:solidFill>
                <a:sym typeface="+mn-ea"/>
              </a:rPr>
            </a:br>
            <a:r>
              <a:rPr lang="zh-CN" altLang="en-US" sz="4400">
                <a:solidFill>
                  <a:schemeClr val="accent5"/>
                </a:solidFill>
                <a:sym typeface="+mn-ea"/>
              </a:rPr>
              <a:t>（</a:t>
            </a:r>
            <a:r>
              <a:rPr lang="en-US" altLang="zh-CN" sz="4400">
                <a:solidFill>
                  <a:schemeClr val="accent5"/>
                </a:solidFill>
                <a:sym typeface="+mn-ea"/>
              </a:rPr>
              <a:t>3</a:t>
            </a:r>
            <a:r>
              <a:rPr lang="zh-CN" altLang="en-US" sz="4400">
                <a:solidFill>
                  <a:schemeClr val="accent5"/>
                </a:solidFill>
                <a:sym typeface="+mn-ea"/>
              </a:rPr>
              <a:t>）</a:t>
            </a:r>
            <a:r>
              <a:rPr lang="zh-CN" altLang="en-US" sz="4400" u="sng">
                <a:solidFill>
                  <a:schemeClr val="accent5"/>
                </a:solidFill>
                <a:sym typeface="+mn-ea"/>
              </a:rPr>
              <a:t>            </a:t>
            </a:r>
            <a:r>
              <a:rPr lang="zh-CN" altLang="en-US" sz="4400">
                <a:solidFill>
                  <a:schemeClr val="accent5"/>
                </a:solidFill>
                <a:sym typeface="+mn-ea"/>
              </a:rPr>
              <a:t>大桥建成，连接了长江南北交通</a:t>
            </a:r>
            <a:br>
              <a:rPr lang="zh-CN" altLang="en-US" sz="4400">
                <a:solidFill>
                  <a:schemeClr val="accent5"/>
                </a:solidFill>
                <a:sym typeface="+mn-ea"/>
              </a:rPr>
            </a:br>
            <a:endParaRPr lang="zh-CN" altLang="en-US" sz="44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795020" y="241935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en-US" altLang="zh-CN" sz="4000">
                <a:solidFill>
                  <a:schemeClr val="accent5"/>
                </a:solidFill>
              </a:rPr>
              <a:t>5</a:t>
            </a:r>
            <a:r>
              <a:rPr lang="zh-CN" altLang="en-US" sz="4000">
                <a:solidFill>
                  <a:schemeClr val="accent5"/>
                </a:solidFill>
              </a:rPr>
              <a:t>、社会主义建设探索中的严重失误：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1</a:t>
            </a:r>
            <a:r>
              <a:rPr lang="zh-CN" altLang="en-US" sz="4000">
                <a:solidFill>
                  <a:schemeClr val="accent5"/>
                </a:solidFill>
              </a:rPr>
              <a:t>）</a:t>
            </a:r>
            <a:r>
              <a:rPr lang="en-US" altLang="zh-CN" sz="4000">
                <a:solidFill>
                  <a:schemeClr val="accent5"/>
                </a:solidFill>
              </a:rPr>
              <a:t>_________________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2</a:t>
            </a:r>
            <a:r>
              <a:rPr lang="zh-CN" altLang="en-US" sz="4000">
                <a:solidFill>
                  <a:schemeClr val="accent5"/>
                </a:solidFill>
              </a:rPr>
              <a:t>）</a:t>
            </a:r>
            <a:r>
              <a:rPr lang="en-US" altLang="zh-CN" sz="4000">
                <a:solidFill>
                  <a:schemeClr val="accent5"/>
                </a:solidFill>
                <a:sym typeface="+mn-ea"/>
              </a:rPr>
              <a:t>_________________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3</a:t>
            </a:r>
            <a:r>
              <a:rPr lang="zh-CN" altLang="en-US" sz="4000">
                <a:solidFill>
                  <a:schemeClr val="accent5"/>
                </a:solidFill>
              </a:rPr>
              <a:t>）</a:t>
            </a:r>
            <a:r>
              <a:rPr lang="en-US" altLang="zh-CN" sz="4000">
                <a:solidFill>
                  <a:schemeClr val="accent5"/>
                </a:solidFill>
                <a:sym typeface="+mn-ea"/>
              </a:rPr>
              <a:t>_________________</a:t>
            </a:r>
            <a:br>
              <a:rPr lang="zh-CN" altLang="en-US" sz="4000">
                <a:solidFill>
                  <a:schemeClr val="accent5"/>
                </a:solidFill>
              </a:rPr>
            </a:br>
            <a:br>
              <a:rPr lang="zh-CN" altLang="en-US" sz="3600">
                <a:solidFill>
                  <a:schemeClr val="accent5"/>
                </a:solidFill>
              </a:rPr>
            </a:br>
            <a:endParaRPr lang="zh-CN" altLang="en-US" sz="36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92710" y="449580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en-US" altLang="zh-CN" sz="4000">
                <a:solidFill>
                  <a:schemeClr val="accent5"/>
                </a:solidFill>
              </a:rPr>
              <a:t>6</a:t>
            </a:r>
            <a:r>
              <a:rPr lang="zh-CN" altLang="en-US" sz="4000">
                <a:solidFill>
                  <a:schemeClr val="accent5"/>
                </a:solidFill>
              </a:rPr>
              <a:t>、全面社会主义建设时期的工业建设成就：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1</a:t>
            </a:r>
            <a:r>
              <a:rPr lang="zh-CN" altLang="en-US" sz="4000">
                <a:solidFill>
                  <a:schemeClr val="accent5"/>
                </a:solidFill>
              </a:rPr>
              <a:t>）</a:t>
            </a:r>
            <a:r>
              <a:rPr lang="zh-CN" altLang="en-US" sz="4000" u="sng">
                <a:solidFill>
                  <a:schemeClr val="accent5"/>
                </a:solidFill>
              </a:rPr>
              <a:t>          </a:t>
            </a:r>
            <a:r>
              <a:rPr lang="zh-CN" altLang="en-US" sz="4000">
                <a:solidFill>
                  <a:schemeClr val="accent5"/>
                </a:solidFill>
              </a:rPr>
              <a:t> 、 </a:t>
            </a:r>
            <a:r>
              <a:rPr lang="zh-CN" altLang="en-US" sz="4000" u="sng">
                <a:solidFill>
                  <a:schemeClr val="accent5"/>
                </a:solidFill>
              </a:rPr>
              <a:t>          </a:t>
            </a:r>
            <a:r>
              <a:rPr lang="zh-CN" altLang="en-US" sz="4000">
                <a:solidFill>
                  <a:schemeClr val="accent5"/>
                </a:solidFill>
              </a:rPr>
              <a:t>两大钢铁基地建成。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2</a:t>
            </a:r>
            <a:r>
              <a:rPr lang="zh-CN" altLang="en-US" sz="4000">
                <a:solidFill>
                  <a:schemeClr val="accent5"/>
                </a:solidFill>
              </a:rPr>
              <a:t>）</a:t>
            </a:r>
            <a:r>
              <a:rPr lang="zh-CN" altLang="en-US" sz="4000" u="sng">
                <a:solidFill>
                  <a:schemeClr val="accent5"/>
                </a:solidFill>
              </a:rPr>
              <a:t>          </a:t>
            </a:r>
            <a:r>
              <a:rPr lang="zh-CN" altLang="en-US" sz="4000">
                <a:solidFill>
                  <a:schemeClr val="accent5"/>
                </a:solidFill>
              </a:rPr>
              <a:t>、</a:t>
            </a:r>
            <a:r>
              <a:rPr lang="zh-CN" altLang="en-US" sz="4000" u="sng">
                <a:solidFill>
                  <a:schemeClr val="accent5"/>
                </a:solidFill>
              </a:rPr>
              <a:t>          </a:t>
            </a:r>
            <a:r>
              <a:rPr lang="zh-CN" altLang="en-US" sz="4000">
                <a:solidFill>
                  <a:schemeClr val="accent5"/>
                </a:solidFill>
              </a:rPr>
              <a:t>、</a:t>
            </a:r>
            <a:r>
              <a:rPr lang="zh-CN" altLang="en-US" sz="4000" u="sng">
                <a:solidFill>
                  <a:schemeClr val="accent5"/>
                </a:solidFill>
              </a:rPr>
              <a:t>             </a:t>
            </a:r>
            <a:r>
              <a:rPr lang="zh-CN" altLang="en-US" sz="4000">
                <a:solidFill>
                  <a:schemeClr val="accent5"/>
                </a:solidFill>
              </a:rPr>
              <a:t>油田建设起来。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3</a:t>
            </a:r>
            <a:r>
              <a:rPr lang="zh-CN" altLang="en-US" sz="4000">
                <a:solidFill>
                  <a:schemeClr val="accent5"/>
                </a:solidFill>
              </a:rPr>
              <a:t>）</a:t>
            </a:r>
            <a:r>
              <a:rPr lang="zh-CN" altLang="en-US" sz="4000" u="sng">
                <a:solidFill>
                  <a:schemeClr val="accent5"/>
                </a:solidFill>
              </a:rPr>
              <a:t>       </a:t>
            </a:r>
            <a:r>
              <a:rPr lang="zh-CN" altLang="en-US" sz="4000">
                <a:solidFill>
                  <a:schemeClr val="accent5"/>
                </a:solidFill>
              </a:rPr>
              <a:t>工业基地得到加强，内地新建现代工业。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4</a:t>
            </a:r>
            <a:r>
              <a:rPr lang="zh-CN" altLang="en-US" sz="4000">
                <a:solidFill>
                  <a:schemeClr val="accent5"/>
                </a:solidFill>
              </a:rPr>
              <a:t>）新兴</a:t>
            </a:r>
            <a:r>
              <a:rPr lang="zh-CN" altLang="en-US" sz="4000" u="sng">
                <a:solidFill>
                  <a:schemeClr val="accent5"/>
                </a:solidFill>
              </a:rPr>
              <a:t>          </a:t>
            </a:r>
            <a:r>
              <a:rPr lang="zh-CN" altLang="en-US" sz="4000">
                <a:solidFill>
                  <a:schemeClr val="accent5"/>
                </a:solidFill>
              </a:rPr>
              <a:t>、</a:t>
            </a:r>
            <a:r>
              <a:rPr lang="zh-CN" altLang="en-US" sz="4000" u="sng">
                <a:solidFill>
                  <a:schemeClr val="accent5"/>
                </a:solidFill>
              </a:rPr>
              <a:t>            </a:t>
            </a:r>
            <a:r>
              <a:rPr lang="zh-CN" altLang="en-US" sz="4000">
                <a:solidFill>
                  <a:schemeClr val="accent5"/>
                </a:solidFill>
              </a:rPr>
              <a:t>、</a:t>
            </a:r>
            <a:r>
              <a:rPr lang="zh-CN" altLang="en-US" sz="4000" u="sng">
                <a:solidFill>
                  <a:schemeClr val="accent5"/>
                </a:solidFill>
              </a:rPr>
              <a:t>             </a:t>
            </a:r>
            <a:r>
              <a:rPr lang="zh-CN" altLang="en-US" sz="4000">
                <a:solidFill>
                  <a:schemeClr val="accent5"/>
                </a:solidFill>
              </a:rPr>
              <a:t>工业发展起来。</a:t>
            </a:r>
            <a:br>
              <a:rPr lang="zh-CN" altLang="en-US" sz="4000">
                <a:solidFill>
                  <a:schemeClr val="accent5"/>
                </a:solidFill>
              </a:rPr>
            </a:br>
            <a:endParaRPr lang="zh-CN" altLang="en-US" sz="40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92710" y="449580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en-US" altLang="zh-CN" sz="4000">
                <a:solidFill>
                  <a:schemeClr val="accent5"/>
                </a:solidFill>
              </a:rPr>
              <a:t>7</a:t>
            </a:r>
            <a:r>
              <a:rPr lang="zh-CN" altLang="en-US" sz="4000">
                <a:solidFill>
                  <a:schemeClr val="accent5"/>
                </a:solidFill>
              </a:rPr>
              <a:t>、全面社会主义建设时期交通等方面成就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1</a:t>
            </a:r>
            <a:r>
              <a:rPr lang="zh-CN" altLang="en-US" sz="4000">
                <a:solidFill>
                  <a:schemeClr val="accent5"/>
                </a:solidFill>
              </a:rPr>
              <a:t>）修建了</a:t>
            </a:r>
            <a:r>
              <a:rPr lang="zh-CN" altLang="en-US" sz="4000" u="sng">
                <a:solidFill>
                  <a:schemeClr val="accent5"/>
                </a:solidFill>
              </a:rPr>
              <a:t>          </a:t>
            </a:r>
            <a:r>
              <a:rPr lang="zh-CN" altLang="en-US" sz="4000">
                <a:solidFill>
                  <a:schemeClr val="accent5"/>
                </a:solidFill>
              </a:rPr>
              <a:t>、</a:t>
            </a:r>
            <a:r>
              <a:rPr lang="zh-CN" altLang="en-US" sz="4000" u="sng">
                <a:solidFill>
                  <a:schemeClr val="accent5"/>
                </a:solidFill>
              </a:rPr>
              <a:t>              </a:t>
            </a:r>
            <a:r>
              <a:rPr lang="zh-CN" altLang="en-US" sz="4000">
                <a:solidFill>
                  <a:schemeClr val="accent5"/>
                </a:solidFill>
              </a:rPr>
              <a:t>、</a:t>
            </a:r>
            <a:r>
              <a:rPr lang="zh-CN" altLang="en-US" sz="4000" u="sng">
                <a:solidFill>
                  <a:schemeClr val="accent5"/>
                </a:solidFill>
              </a:rPr>
              <a:t>           </a:t>
            </a:r>
            <a:r>
              <a:rPr lang="zh-CN" altLang="en-US" sz="4000">
                <a:solidFill>
                  <a:schemeClr val="accent5"/>
                </a:solidFill>
              </a:rPr>
              <a:t>等铁路。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2</a:t>
            </a:r>
            <a:r>
              <a:rPr lang="zh-CN" altLang="en-US" sz="4000">
                <a:solidFill>
                  <a:schemeClr val="accent5"/>
                </a:solidFill>
              </a:rPr>
              <a:t>）首先完成人工合成</a:t>
            </a:r>
            <a:r>
              <a:rPr lang="zh-CN" altLang="en-US" sz="4000" u="sng">
                <a:solidFill>
                  <a:schemeClr val="accent5"/>
                </a:solidFill>
              </a:rPr>
              <a:t>              </a:t>
            </a:r>
            <a:r>
              <a:rPr lang="zh-CN" altLang="en-US" sz="4000">
                <a:solidFill>
                  <a:schemeClr val="accent5"/>
                </a:solidFill>
              </a:rPr>
              <a:t>在世界居于领先地位。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3</a:t>
            </a:r>
            <a:r>
              <a:rPr lang="zh-CN" altLang="en-US" sz="4000">
                <a:solidFill>
                  <a:schemeClr val="accent5"/>
                </a:solidFill>
              </a:rPr>
              <a:t>）</a:t>
            </a:r>
            <a:r>
              <a:rPr lang="zh-CN" altLang="en-US" sz="4000" u="sng">
                <a:solidFill>
                  <a:schemeClr val="accent5"/>
                </a:solidFill>
              </a:rPr>
              <a:t>                  </a:t>
            </a:r>
            <a:r>
              <a:rPr lang="zh-CN" altLang="en-US" sz="4000">
                <a:solidFill>
                  <a:schemeClr val="accent5"/>
                </a:solidFill>
              </a:rPr>
              <a:t>技术取得了巨大进展。</a:t>
            </a:r>
            <a:br>
              <a:rPr lang="zh-CN" altLang="en-US" sz="4000">
                <a:solidFill>
                  <a:schemeClr val="accent5"/>
                </a:solidFill>
              </a:rPr>
            </a:br>
            <a:br>
              <a:rPr lang="zh-CN" altLang="en-US" sz="4000">
                <a:solidFill>
                  <a:schemeClr val="accent5"/>
                </a:solidFill>
              </a:rPr>
            </a:br>
            <a:endParaRPr lang="zh-CN" altLang="en-US" sz="40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92710" y="449580"/>
            <a:ext cx="12006580" cy="637476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en-US" altLang="zh-CN" sz="4000">
                <a:solidFill>
                  <a:schemeClr val="accent5"/>
                </a:solidFill>
              </a:rPr>
              <a:t>8</a:t>
            </a:r>
            <a:r>
              <a:rPr lang="zh-CN" altLang="en-US" sz="4000">
                <a:solidFill>
                  <a:schemeClr val="accent5"/>
                </a:solidFill>
              </a:rPr>
              <a:t>、文化大革命期间取得的科技成就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1</a:t>
            </a:r>
            <a:r>
              <a:rPr lang="zh-CN" altLang="en-US" sz="4000">
                <a:solidFill>
                  <a:schemeClr val="accent5"/>
                </a:solidFill>
              </a:rPr>
              <a:t>）</a:t>
            </a:r>
            <a:r>
              <a:rPr lang="en-US" altLang="zh-CN" sz="4000">
                <a:solidFill>
                  <a:schemeClr val="accent5"/>
                </a:solidFill>
              </a:rPr>
              <a:t>1967</a:t>
            </a:r>
            <a:r>
              <a:rPr lang="zh-CN" altLang="en-US" sz="4000">
                <a:solidFill>
                  <a:schemeClr val="accent5"/>
                </a:solidFill>
              </a:rPr>
              <a:t>年</a:t>
            </a:r>
            <a:r>
              <a:rPr lang="en-US" altLang="zh-CN" sz="4000">
                <a:solidFill>
                  <a:schemeClr val="accent5"/>
                </a:solidFill>
              </a:rPr>
              <a:t>6</a:t>
            </a:r>
            <a:r>
              <a:rPr lang="zh-CN" altLang="en-US" sz="4000">
                <a:solidFill>
                  <a:schemeClr val="accent5"/>
                </a:solidFill>
              </a:rPr>
              <a:t>月，我国成功地爆炸了</a:t>
            </a:r>
            <a:r>
              <a:rPr lang="zh-CN" altLang="en-US" sz="4000" u="sng">
                <a:solidFill>
                  <a:schemeClr val="accent5"/>
                </a:solidFill>
              </a:rPr>
              <a:t>                 </a:t>
            </a:r>
            <a:r>
              <a:rPr lang="zh-CN" altLang="en-US" sz="4000">
                <a:solidFill>
                  <a:schemeClr val="accent5"/>
                </a:solidFill>
              </a:rPr>
              <a:t>；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 （</a:t>
            </a:r>
            <a:r>
              <a:rPr lang="en-US" altLang="zh-CN" sz="4000">
                <a:solidFill>
                  <a:schemeClr val="accent5"/>
                </a:solidFill>
              </a:rPr>
              <a:t>2</a:t>
            </a:r>
            <a:r>
              <a:rPr lang="zh-CN" altLang="en-US" sz="4000">
                <a:solidFill>
                  <a:schemeClr val="accent5"/>
                </a:solidFill>
              </a:rPr>
              <a:t>）</a:t>
            </a:r>
            <a:r>
              <a:rPr lang="en-US" altLang="zh-CN" sz="4000">
                <a:solidFill>
                  <a:schemeClr val="accent5"/>
                </a:solidFill>
              </a:rPr>
              <a:t>1970</a:t>
            </a:r>
            <a:r>
              <a:rPr lang="zh-CN" altLang="en-US" sz="4000">
                <a:solidFill>
                  <a:schemeClr val="accent5"/>
                </a:solidFill>
              </a:rPr>
              <a:t>年</a:t>
            </a:r>
            <a:r>
              <a:rPr lang="en-US" altLang="zh-CN" sz="4000">
                <a:solidFill>
                  <a:schemeClr val="accent5"/>
                </a:solidFill>
              </a:rPr>
              <a:t>4</a:t>
            </a:r>
            <a:r>
              <a:rPr lang="zh-CN" altLang="en-US" sz="4000">
                <a:solidFill>
                  <a:schemeClr val="accent5"/>
                </a:solidFill>
              </a:rPr>
              <a:t>月，我国成功地发射了</a:t>
            </a:r>
            <a:r>
              <a:rPr lang="zh-CN" altLang="en-US" sz="4000" u="sng">
                <a:solidFill>
                  <a:schemeClr val="accent5"/>
                </a:solidFill>
              </a:rPr>
              <a:t>                </a:t>
            </a:r>
            <a:r>
              <a:rPr lang="zh-CN" altLang="en-US" sz="4000">
                <a:solidFill>
                  <a:schemeClr val="accent5"/>
                </a:solidFill>
              </a:rPr>
              <a:t>；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 （</a:t>
            </a:r>
            <a:r>
              <a:rPr lang="en-US" altLang="zh-CN" sz="4000">
                <a:solidFill>
                  <a:schemeClr val="accent5"/>
                </a:solidFill>
              </a:rPr>
              <a:t>3</a:t>
            </a:r>
            <a:r>
              <a:rPr lang="zh-CN" altLang="en-US" sz="4000">
                <a:solidFill>
                  <a:schemeClr val="accent5"/>
                </a:solidFill>
              </a:rPr>
              <a:t>）</a:t>
            </a:r>
            <a:r>
              <a:rPr lang="en-US" altLang="zh-CN" sz="4000">
                <a:solidFill>
                  <a:schemeClr val="accent5"/>
                </a:solidFill>
              </a:rPr>
              <a:t>1973</a:t>
            </a:r>
            <a:r>
              <a:rPr lang="zh-CN" altLang="en-US" sz="4000">
                <a:solidFill>
                  <a:schemeClr val="accent5"/>
                </a:solidFill>
              </a:rPr>
              <a:t>年，我国在世界上首次培育成功</a:t>
            </a:r>
            <a:r>
              <a:rPr lang="zh-CN" altLang="en-US" sz="4000" u="sng">
                <a:solidFill>
                  <a:schemeClr val="accent5"/>
                </a:solidFill>
              </a:rPr>
              <a:t>                </a:t>
            </a:r>
            <a:r>
              <a:rPr lang="zh-CN" altLang="en-US" sz="4000">
                <a:solidFill>
                  <a:schemeClr val="accent5"/>
                </a:solidFill>
              </a:rPr>
              <a:t>。</a:t>
            </a:r>
            <a:r>
              <a:rPr lang="zh-CN" altLang="en-US" sz="4000" u="sng">
                <a:solidFill>
                  <a:schemeClr val="accent5"/>
                </a:solidFill>
              </a:rPr>
              <a:t>            </a:t>
            </a:r>
            <a:br>
              <a:rPr lang="zh-CN" altLang="en-US" sz="4000" u="sng">
                <a:solidFill>
                  <a:schemeClr val="accent5"/>
                </a:solidFill>
              </a:rPr>
            </a:br>
            <a:br>
              <a:rPr lang="zh-CN" altLang="en-US" sz="4000" u="sng">
                <a:solidFill>
                  <a:schemeClr val="accent5"/>
                </a:solidFill>
              </a:rPr>
            </a:br>
            <a:endParaRPr lang="zh-CN" altLang="en-US" sz="40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214630" y="252095"/>
            <a:ext cx="12312650" cy="12364085"/>
          </a:xfrm>
        </p:spPr>
        <p:txBody>
          <a:bodyPr>
            <a:normAutofit fontScale="90000"/>
          </a:bodyPr>
          <a:p>
            <a:pPr>
              <a:lnSpc>
                <a:spcPct val="210000"/>
              </a:lnSpc>
            </a:pPr>
            <a:r>
              <a:rPr lang="en-US" altLang="zh-CN" sz="4000">
                <a:solidFill>
                  <a:schemeClr val="accent5"/>
                </a:solidFill>
              </a:rPr>
              <a:t>9</a:t>
            </a:r>
            <a:r>
              <a:rPr lang="zh-CN" altLang="en-US" sz="4000">
                <a:solidFill>
                  <a:schemeClr val="accent5"/>
                </a:solidFill>
              </a:rPr>
              <a:t>、为克服困难，</a:t>
            </a:r>
            <a:r>
              <a:rPr lang="en-US" altLang="zh-CN" sz="4000">
                <a:solidFill>
                  <a:schemeClr val="accent5"/>
                </a:solidFill>
              </a:rPr>
              <a:t>1961</a:t>
            </a:r>
            <a:r>
              <a:rPr lang="zh-CN" altLang="en-US" sz="4000">
                <a:solidFill>
                  <a:schemeClr val="accent5"/>
                </a:solidFill>
              </a:rPr>
              <a:t>年初中共中央实施的八字方针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en-US" altLang="zh-CN" sz="4000" u="sng">
                <a:solidFill>
                  <a:schemeClr val="accent5"/>
                </a:solidFill>
              </a:rPr>
              <a:t>              </a:t>
            </a:r>
            <a:r>
              <a:rPr lang="zh-CN" altLang="en-US" sz="4000">
                <a:solidFill>
                  <a:schemeClr val="accent5"/>
                </a:solidFill>
              </a:rPr>
              <a:t>、</a:t>
            </a:r>
            <a:r>
              <a:rPr lang="en-US" altLang="zh-CN" sz="4000" u="sng">
                <a:solidFill>
                  <a:schemeClr val="accent5"/>
                </a:solidFill>
              </a:rPr>
              <a:t>              </a:t>
            </a:r>
            <a:r>
              <a:rPr lang="zh-CN" altLang="en-US" sz="4000">
                <a:solidFill>
                  <a:schemeClr val="accent5"/>
                </a:solidFill>
              </a:rPr>
              <a:t>、</a:t>
            </a:r>
            <a:r>
              <a:rPr lang="en-US" altLang="zh-CN" sz="4000" u="sng">
                <a:solidFill>
                  <a:schemeClr val="accent5"/>
                </a:solidFill>
              </a:rPr>
              <a:t>              </a:t>
            </a:r>
            <a:r>
              <a:rPr lang="zh-CN" altLang="en-US" sz="4000">
                <a:solidFill>
                  <a:schemeClr val="accent5"/>
                </a:solidFill>
              </a:rPr>
              <a:t>、</a:t>
            </a:r>
            <a:r>
              <a:rPr lang="en-US" altLang="zh-CN" sz="4000" u="sng">
                <a:solidFill>
                  <a:schemeClr val="accent5"/>
                </a:solidFill>
              </a:rPr>
              <a:t>                     </a:t>
            </a:r>
            <a:r>
              <a:rPr lang="en-US" altLang="zh-CN" sz="4000">
                <a:solidFill>
                  <a:schemeClr val="accent5"/>
                </a:solidFill>
              </a:rPr>
              <a:t>.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en-US" altLang="zh-CN" sz="4000">
                <a:solidFill>
                  <a:schemeClr val="accent5"/>
                </a:solidFill>
              </a:rPr>
              <a:t>10</a:t>
            </a:r>
            <a:r>
              <a:rPr lang="zh-CN" altLang="en-US" sz="4000">
                <a:solidFill>
                  <a:schemeClr val="accent5"/>
                </a:solidFill>
              </a:rPr>
              <a:t>、文化大革命期间形成的两个反革命集团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1</a:t>
            </a:r>
            <a:r>
              <a:rPr lang="zh-CN" altLang="en-US" sz="4000">
                <a:solidFill>
                  <a:schemeClr val="accent5"/>
                </a:solidFill>
              </a:rPr>
              <a:t>）</a:t>
            </a:r>
            <a:r>
              <a:rPr lang="zh-CN" altLang="en-US" sz="4000" u="sng">
                <a:solidFill>
                  <a:schemeClr val="accent5"/>
                </a:solidFill>
              </a:rPr>
              <a:t>                               </a:t>
            </a:r>
            <a:r>
              <a:rPr lang="zh-CN" altLang="en-US" sz="4000">
                <a:solidFill>
                  <a:schemeClr val="accent5"/>
                </a:solidFill>
              </a:rPr>
              <a:t>。</a:t>
            </a:r>
            <a:br>
              <a:rPr lang="zh-CN" altLang="en-US" sz="4000">
                <a:solidFill>
                  <a:schemeClr val="accent5"/>
                </a:solidFill>
              </a:rPr>
            </a:br>
            <a:r>
              <a:rPr lang="zh-CN" altLang="en-US" sz="4000">
                <a:solidFill>
                  <a:schemeClr val="accent5"/>
                </a:solidFill>
              </a:rPr>
              <a:t>（</a:t>
            </a:r>
            <a:r>
              <a:rPr lang="en-US" altLang="zh-CN" sz="4000">
                <a:solidFill>
                  <a:schemeClr val="accent5"/>
                </a:solidFill>
              </a:rPr>
              <a:t>2</a:t>
            </a:r>
            <a:r>
              <a:rPr lang="zh-CN" altLang="en-US" sz="4000">
                <a:solidFill>
                  <a:schemeClr val="accent5"/>
                </a:solidFill>
              </a:rPr>
              <a:t>）</a:t>
            </a:r>
            <a:r>
              <a:rPr lang="zh-CN" altLang="en-US" sz="4000" u="sng">
                <a:solidFill>
                  <a:schemeClr val="accent5"/>
                </a:solidFill>
              </a:rPr>
              <a:t>                               </a:t>
            </a:r>
            <a:r>
              <a:rPr lang="zh-CN" altLang="en-US" sz="4000">
                <a:solidFill>
                  <a:schemeClr val="accent5"/>
                </a:solidFill>
              </a:rPr>
              <a:t>。</a:t>
            </a:r>
            <a:br>
              <a:rPr lang="zh-CN" altLang="en-US" sz="4000">
                <a:solidFill>
                  <a:schemeClr val="accent5"/>
                </a:solidFill>
              </a:rPr>
            </a:br>
            <a:br>
              <a:rPr lang="zh-CN" altLang="en-US" sz="4000">
                <a:solidFill>
                  <a:schemeClr val="accent5"/>
                </a:solidFill>
              </a:rPr>
            </a:br>
            <a:br>
              <a:rPr lang="zh-CN" altLang="en-US" sz="4000">
                <a:solidFill>
                  <a:schemeClr val="accent5"/>
                </a:solidFill>
              </a:rPr>
            </a:br>
            <a:br>
              <a:rPr lang="zh-CN" altLang="en-US" sz="4000">
                <a:solidFill>
                  <a:schemeClr val="accent5"/>
                </a:solidFill>
              </a:rPr>
            </a:br>
            <a:br>
              <a:rPr lang="zh-CN" altLang="en-US" sz="4000">
                <a:solidFill>
                  <a:schemeClr val="accent5"/>
                </a:solidFill>
              </a:rPr>
            </a:br>
            <a:br>
              <a:rPr lang="zh-CN" altLang="en-US" sz="4000">
                <a:solidFill>
                  <a:schemeClr val="accent5"/>
                </a:solidFill>
              </a:rPr>
            </a:br>
            <a:endParaRPr lang="zh-CN" altLang="en-US" sz="40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/>
          <p:nvPr>
            <p:ph type="ctrTitle"/>
          </p:nvPr>
        </p:nvSpPr>
        <p:spPr>
          <a:xfrm>
            <a:off x="169545" y="262890"/>
            <a:ext cx="12006580" cy="7164070"/>
          </a:xfrm>
        </p:spPr>
        <p:txBody>
          <a:bodyPr>
            <a:normAutofit fontScale="90000"/>
          </a:bodyPr>
          <a:p>
            <a:pPr>
              <a:lnSpc>
                <a:spcPct val="200000"/>
              </a:lnSpc>
            </a:pPr>
            <a:r>
              <a:rPr lang="en-US" altLang="zh-CN" sz="4400">
                <a:solidFill>
                  <a:schemeClr val="accent5"/>
                </a:solidFill>
              </a:rPr>
              <a:t>11</a:t>
            </a:r>
            <a:r>
              <a:rPr lang="zh-CN" altLang="en-US" sz="4400">
                <a:solidFill>
                  <a:schemeClr val="accent5"/>
                </a:solidFill>
              </a:rPr>
              <a:t>、社会主义改造的方式（形式）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zh-CN" altLang="en-US" sz="4400">
                <a:solidFill>
                  <a:schemeClr val="accent5"/>
                </a:solidFill>
              </a:rPr>
              <a:t>（</a:t>
            </a:r>
            <a:r>
              <a:rPr lang="en-US" altLang="zh-CN" sz="4400">
                <a:solidFill>
                  <a:schemeClr val="accent5"/>
                </a:solidFill>
              </a:rPr>
              <a:t>1</a:t>
            </a:r>
            <a:r>
              <a:rPr lang="zh-CN" altLang="en-US" sz="4400">
                <a:solidFill>
                  <a:schemeClr val="accent5"/>
                </a:solidFill>
              </a:rPr>
              <a:t>）农业：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zh-CN" altLang="en-US" sz="4400">
                <a:solidFill>
                  <a:schemeClr val="accent5"/>
                </a:solidFill>
              </a:rPr>
              <a:t>（</a:t>
            </a:r>
            <a:r>
              <a:rPr lang="en-US" altLang="zh-CN" sz="4400">
                <a:solidFill>
                  <a:schemeClr val="accent5"/>
                </a:solidFill>
              </a:rPr>
              <a:t>2</a:t>
            </a:r>
            <a:r>
              <a:rPr lang="zh-CN" altLang="en-US" sz="4400">
                <a:solidFill>
                  <a:schemeClr val="accent5"/>
                </a:solidFill>
              </a:rPr>
              <a:t>）手工业：</a:t>
            </a:r>
            <a:br>
              <a:rPr lang="zh-CN" altLang="en-US" sz="4400">
                <a:solidFill>
                  <a:schemeClr val="accent5"/>
                </a:solidFill>
              </a:rPr>
            </a:br>
            <a:r>
              <a:rPr lang="zh-CN" altLang="en-US" sz="4400">
                <a:solidFill>
                  <a:schemeClr val="accent5"/>
                </a:solidFill>
              </a:rPr>
              <a:t>（</a:t>
            </a:r>
            <a:r>
              <a:rPr lang="en-US" altLang="zh-CN" sz="4400">
                <a:solidFill>
                  <a:schemeClr val="accent5"/>
                </a:solidFill>
              </a:rPr>
              <a:t>3</a:t>
            </a:r>
            <a:r>
              <a:rPr lang="zh-CN" altLang="en-US" sz="4400">
                <a:solidFill>
                  <a:schemeClr val="accent5"/>
                </a:solidFill>
              </a:rPr>
              <a:t>）资本主义工商业：</a:t>
            </a:r>
            <a:br>
              <a:rPr lang="zh-CN" altLang="en-US" sz="4000">
                <a:solidFill>
                  <a:schemeClr val="accent5"/>
                </a:solidFill>
              </a:rPr>
            </a:br>
            <a:br>
              <a:rPr lang="zh-CN" altLang="en-US" sz="4000">
                <a:solidFill>
                  <a:schemeClr val="accent5"/>
                </a:solidFill>
              </a:rPr>
            </a:br>
            <a:endParaRPr lang="zh-CN" altLang="en-US" sz="4000">
              <a:solidFill>
                <a:schemeClr val="accent5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5054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5054"/>
</p:tagLst>
</file>

<file path=ppt/tags/tag3.xml><?xml version="1.0" encoding="utf-8"?>
<p:tagLst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TEMPLATE_CATEGORY" val="custom"/>
  <p:tag name="KSO_WM_TEMPLATE_INDEX" val="20185054"/>
  <p:tag name="KSO_WM_TAG_VERSION" val="1.0"/>
  <p:tag name="KSO_WM_TEMPLATE_THUMBS_INDEX" val="1"/>
  <p:tag name="KSO_WM_BEAUTIFY_FLAG" val="#wm#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5054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5054"/>
</p:tagLst>
</file>

<file path=ppt/tags/tag6.xml><?xml version="1.0" encoding="utf-8"?>
<p:tagLst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TEMPLATE_CATEGORY" val="custom"/>
  <p:tag name="KSO_WM_TEMPLATE_INDEX" val="20185054"/>
  <p:tag name="KSO_WM_TAG_VERSION" val="1.0"/>
  <p:tag name="KSO_WM_TEMPLATE_THUMBS_INDEX" val="1、6、10、17、19、22、"/>
  <p:tag name="KSO_WM_BEAUTIFY_FLAG" val="#wm#"/>
</p:tagLst>
</file>

<file path=ppt/tags/tag7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5054_1*i*0"/>
  <p:tag name="KSO_WM_TEMPLATE_CATEGORY" val="custom"/>
  <p:tag name="KSO_WM_TEMPLATE_INDEX" val="20185054"/>
  <p:tag name="KSO_WM_UNIT_INDEX" val="0"/>
</p:tagLst>
</file>

<file path=ppt/tags/tag8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"/>
  <p:tag name="KSO_WM_SLIDE_LAYOUT_CNT" val="1_1"/>
  <p:tag name="KSO_WM_SLIDE_TYPE" val="title"/>
  <p:tag name="KSO_WM_TEMPLATE_THUMBS_INDEX" val="1"/>
  <p:tag name="KSO_WM_BEAUTIFY_FLAG" val="#wm#"/>
  <p:tag name="KSO_WM_SLIDE_SUBTYPE" val="pureTxt"/>
</p:tagLst>
</file>

<file path=ppt/tags/tag9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10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11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12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13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14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15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16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17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18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19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20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21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22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23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24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25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26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27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28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29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30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ags/tag31.xml><?xml version="1.0" encoding="utf-8"?>
<p:tagLst xmlns:p="http://schemas.openxmlformats.org/presentationml/2006/main">
  <p:tag name="KSO_WM_TEMPLATE_CATEGORY" val="custom"/>
  <p:tag name="KSO_WM_TEMPLATE_INDEX" val="20185054"/>
  <p:tag name="KSO_WM_TAG_VERSION" val="1.0"/>
  <p:tag name="KSO_WM_SLIDE_ID" val="custom20185054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6、10、17、19、22、"/>
  <p:tag name="KSO_WM_BEAUTIFY_FLAG" val="#wm#"/>
  <p:tag name="KSO_WM_SLIDE_SUBTYPE" val="pureTxt"/>
</p:tagLst>
</file>

<file path=ppt/theme/theme1.xml><?xml version="1.0" encoding="utf-8"?>
<a:theme xmlns:a="http://schemas.openxmlformats.org/drawingml/2006/main" name="Office 主题">
  <a:themeElements>
    <a:clrScheme name="自定义 127">
      <a:dk1>
        <a:srgbClr val="000000"/>
      </a:dk1>
      <a:lt1>
        <a:srgbClr val="FFFFFF"/>
      </a:lt1>
      <a:dk2>
        <a:srgbClr val="46B3BB"/>
      </a:dk2>
      <a:lt2>
        <a:srgbClr val="44ADDB"/>
      </a:lt2>
      <a:accent1>
        <a:srgbClr val="38A39A"/>
      </a:accent1>
      <a:accent2>
        <a:srgbClr val="31939A"/>
      </a:accent2>
      <a:accent3>
        <a:srgbClr val="48B39D"/>
      </a:accent3>
      <a:accent4>
        <a:srgbClr val="31939A"/>
      </a:accent4>
      <a:accent5>
        <a:srgbClr val="000000"/>
      </a:accent5>
      <a:accent6>
        <a:srgbClr val="FFFFFF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127">
      <a:dk1>
        <a:srgbClr val="000000"/>
      </a:dk1>
      <a:lt1>
        <a:srgbClr val="FFFFFF"/>
      </a:lt1>
      <a:dk2>
        <a:srgbClr val="46B3BB"/>
      </a:dk2>
      <a:lt2>
        <a:srgbClr val="44ADDB"/>
      </a:lt2>
      <a:accent1>
        <a:srgbClr val="38A39A"/>
      </a:accent1>
      <a:accent2>
        <a:srgbClr val="31939A"/>
      </a:accent2>
      <a:accent3>
        <a:srgbClr val="48B39D"/>
      </a:accent3>
      <a:accent4>
        <a:srgbClr val="31939A"/>
      </a:accent4>
      <a:accent5>
        <a:srgbClr val="000000"/>
      </a:accent5>
      <a:accent6>
        <a:srgbClr val="FFFFFF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2950</Words>
  <Application>WPS 演示</Application>
  <PresentationFormat>宽屏</PresentationFormat>
  <Paragraphs>51</Paragraphs>
  <Slides>24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Arial</vt:lpstr>
      <vt:lpstr>宋体</vt:lpstr>
      <vt:lpstr>Wingdings</vt:lpstr>
      <vt:lpstr>黑体</vt:lpstr>
      <vt:lpstr>微软雅黑</vt:lpstr>
      <vt:lpstr>Arial Unicode MS</vt:lpstr>
      <vt:lpstr>Calibri</vt:lpstr>
      <vt:lpstr>仿宋</vt:lpstr>
      <vt:lpstr>Office 主题</vt:lpstr>
      <vt:lpstr>1_Office 主题</vt:lpstr>
      <vt:lpstr>PowerPoint 演示文稿</vt:lpstr>
      <vt:lpstr>一、根据所给的时间把历史事件补充完整： 1、1949年9月：                在北平召开。 2、1949年10月1日：           在北京隆重举行。 3、1950年10月：            开赴朝鲜抗美援朝。 4、1950年：中央人民政府颁布《             》。 5、1951年：             获得和平解放。 6、1952年10月：美国发动               战役。</vt:lpstr>
      <vt:lpstr>7、 1952年底：全国大陆       的基本上完成。 8、 1953年7月：             被迫在朝鲜停战协定上签字。 9、 1953年：我国开始执行                          。 10、1954年9月：                大会在北京召开。 11、1956年：                       在北京召开。 12、1956年底：                   基本完成。 </vt:lpstr>
      <vt:lpstr>13.1958年：         会议提出建设社会主义总路线。 14.1958年：全国掀起           和             运动。 15.1959年--1961年：我国经济发展进入          时期。 16.1961年初：中共中央开始调整            。 17.1965年：我国实现了       和          产品的全部自给。18.1966年夏：                  全面发动起来。 </vt:lpstr>
      <vt:lpstr>  19、1967年6月：我国成功地爆炸了第一颗            。 20、1970年4月：我国成功发射了第一颗                。 21、1971年9月13日：        叛国出逃，九一三事件。 22、1973年：我国首次培育成功               。 23、1976年9月：              与世长辞。 24、1976年10月：十年                    结束。  </vt:lpstr>
      <vt:lpstr>二、根据提示写出相对应的历史人物 1、庄严宣告中华人民共和国成立： 2、新中国第一任中央人民政府主席： 3、开国大典时检阅司令员： 4、新中国第一届中央人民政府副主席： 5、开国大典检阅总指挥：</vt:lpstr>
      <vt:lpstr>7、致电毛泽东拥护中央人民政府的西藏宗教领袖： 8、代表西藏地方与中央达成和平解放西藏的协议： 9、抗美援朝志愿军司令员： 10、上甘岭战役中舍身堵住敌人机枪射口的英雄： 11、严守潜伏纪律被大火吞噬的英雄： </vt:lpstr>
      <vt:lpstr>12、一届全国人代会上选举产生的四位国家领导人： 13、大庆石油工人“铁人”： 14、党的好干部： 15、解放军好战士：   </vt:lpstr>
      <vt:lpstr>16、文化大革命的发动者： 17、文化大革命中被迫害致死的国家主席： 18、文革中叛国出逃在温度尔汗机毁人亡： 19、四人帮指的是： 20、代表中央粉碎江青反革命集团： </vt:lpstr>
      <vt:lpstr>三、根据提示写出内容 1、为新中国的成立做了准备的会议： 2、新中国诞生的标志： 3、祖国大陆获得统一的标志： 4、为经济建设赢得了和平环境，提高了我国的国际地位： 5、彻底摧毁封建土地制度消灭地主阶级：</vt:lpstr>
      <vt:lpstr>6、实现了生产资料私有制向社会主义公有制转变的事件：7、改变了我国工业落后的面貌： 8、社会主义基本制度在我国建立起来的标志： 9、我国进入社会主义初级阶段的标志： 10、文化大革命期间最大的冤案： 11、文化大革命结束的标志：  </vt:lpstr>
      <vt:lpstr>四、根据提示写出相对应的会议 1、通过《共同纲领》，选举出中央人民政府委员会： 2、制定了我国第一部社会主义类型的宪法： 3、指出主要任务是把我国由农业国变为工业国： 4、提出“鼓足干劲，力争上游、多快好省地建设社会主义： </vt:lpstr>
      <vt:lpstr>5、决定新中国首都代国歌国旗的会议： 6、形成了人民代表大会制度的会议： 7、选举毛泽东为中央人民政府主席： 8、选举毛泽东为中华人民共和国主席： 9、新中国成立初期代行将来全国人大的职权：</vt:lpstr>
      <vt:lpstr>五、文献法律类 1、新中国成立初期起临时宪法的作用： 2、废除地主阶级土地所有制，实行农民土地所有制： 3、我国第一部社会主义类型的宪法： </vt:lpstr>
      <vt:lpstr>六、组合列举题 1、巩固新中国人民政权的措施（三项） （1）和平解放        ，实现大陆统一。 （2）取得          战争的胜利，赢得和平环境。 （3）完成          废除封建土地制度。  3、 4、 5</vt:lpstr>
      <vt:lpstr>2、社会主义改造的对象（内容） （1）_______________ （2）_______________ （3）_______________ </vt:lpstr>
      <vt:lpstr>3、第一个五年计划期间工业建设的成就 （1）      钢铁公司无缝钢管厂等三大工程建成投产。 （2）          第一汽车制造厂建成投产。 （3）          机床厂和飞机制造厂建成投产。 </vt:lpstr>
      <vt:lpstr>4.  第一个五年计划期间交通运输业成就 （1）新建         、          等30余条铁路。 （2）         、           、          相继通车。 （3）            大桥建成，连接了长江南北交通 </vt:lpstr>
      <vt:lpstr>5、社会主义建设探索中的严重失误： （1）_________________ （2）_________________ （3）_________________  </vt:lpstr>
      <vt:lpstr>6、全面社会主义建设时期的工业建设成就： （1）           、           两大钢铁基地建成。 （2）          、          、             油田建设起来。 （3）       工业基地得到加强，内地新建现代工业。 （4）新兴          、            、             工业发展起来。 </vt:lpstr>
      <vt:lpstr>7、全面社会主义建设时期交通等方面成就 （1）修建了          、              、           等铁路。 （2）首先完成人工合成              在世界居于领先地位。 （3）                  技术取得了巨大进展。  </vt:lpstr>
      <vt:lpstr>8、文化大革命期间取得的科技成就 （1）1967年6月，我国成功地爆炸了                 ；  （2）1970年4月，我国成功地发射了                ；  （3）1973年，我国在世界上首次培育成功                。              </vt:lpstr>
      <vt:lpstr>9、为克服困难，1961年初中共中央实施的八字方针               、              、              、                     . 10、文化大革命期间形成的两个反革命集团 （1）                               。 （2）                               。      </vt:lpstr>
      <vt:lpstr>11、社会主义改造的方式（形式） （1）农业： （2）手工业： （3）资本主义工商业：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昨夜西风</cp:lastModifiedBy>
  <cp:revision>6</cp:revision>
  <dcterms:created xsi:type="dcterms:W3CDTF">2018-03-08T10:22:00Z</dcterms:created>
  <dcterms:modified xsi:type="dcterms:W3CDTF">2018-03-24T01:38:02Z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