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2" r:id="rId4"/>
    <p:sldMasterId id="2147483683" r:id="rId5"/>
    <p:sldMasterId id="2147483694" r:id="rId6"/>
    <p:sldMasterId id="2147483705" r:id="rId7"/>
  </p:sldMasterIdLst>
  <p:notesMasterIdLst>
    <p:notesMasterId r:id="rId9"/>
  </p:notesMasterIdLst>
  <p:handoutMasterIdLst>
    <p:handoutMasterId r:id="rId28"/>
  </p:handoutMasterIdLst>
  <p:sldIdLst>
    <p:sldId id="421" r:id="rId8"/>
    <p:sldId id="422" r:id="rId10"/>
    <p:sldId id="296" r:id="rId11"/>
    <p:sldId id="424" r:id="rId12"/>
    <p:sldId id="425" r:id="rId13"/>
    <p:sldId id="427" r:id="rId14"/>
    <p:sldId id="428" r:id="rId15"/>
    <p:sldId id="429" r:id="rId16"/>
    <p:sldId id="426" r:id="rId17"/>
    <p:sldId id="430" r:id="rId18"/>
    <p:sldId id="431" r:id="rId19"/>
    <p:sldId id="432" r:id="rId20"/>
    <p:sldId id="423" r:id="rId21"/>
    <p:sldId id="435" r:id="rId22"/>
    <p:sldId id="434" r:id="rId23"/>
    <p:sldId id="436" r:id="rId24"/>
    <p:sldId id="437" r:id="rId25"/>
    <p:sldId id="440" r:id="rId26"/>
    <p:sldId id="320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00"/>
    <a:srgbClr val="FEFEFE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15" autoAdjust="0"/>
    <p:restoredTop sz="86151" autoAdjust="0"/>
  </p:normalViewPr>
  <p:slideViewPr>
    <p:cSldViewPr snapToGrid="0">
      <p:cViewPr varScale="1">
        <p:scale>
          <a:sx n="64" d="100"/>
          <a:sy n="64" d="100"/>
        </p:scale>
        <p:origin x="1062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handoutMaster" Target="handoutMasters/handoutMaster1.xml"/><Relationship Id="rId27" Type="http://schemas.openxmlformats.org/officeDocument/2006/relationships/slide" Target="slides/slide19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0" Type="http://schemas.openxmlformats.org/officeDocument/2006/relationships/slide" Target="slides/slide12.xml"/><Relationship Id="rId2" Type="http://schemas.openxmlformats.org/officeDocument/2006/relationships/theme" Target="theme/theme1.xml"/><Relationship Id="rId19" Type="http://schemas.openxmlformats.org/officeDocument/2006/relationships/slide" Target="slides/slide11.xml"/><Relationship Id="rId18" Type="http://schemas.openxmlformats.org/officeDocument/2006/relationships/slide" Target="slides/slide10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jpeg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image" Target="../media/image1.jpeg"/><Relationship Id="rId4" Type="http://schemas.openxmlformats.org/officeDocument/2006/relationships/tags" Target="../tags/tag58.xml"/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transition>
    <p:rand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4.xml"/><Relationship Id="rId17" Type="http://schemas.openxmlformats.org/officeDocument/2006/relationships/tags" Target="../tags/tag63.xml"/><Relationship Id="rId16" Type="http://schemas.openxmlformats.org/officeDocument/2006/relationships/tags" Target="../tags/tag62.xml"/><Relationship Id="rId15" Type="http://schemas.openxmlformats.org/officeDocument/2006/relationships/tags" Target="../tags/tag61.xml"/><Relationship Id="rId14" Type="http://schemas.openxmlformats.org/officeDocument/2006/relationships/tags" Target="../tags/tag60.xml"/><Relationship Id="rId13" Type="http://schemas.openxmlformats.org/officeDocument/2006/relationships/tags" Target="../tags/tag59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5" Type="http://schemas.openxmlformats.org/officeDocument/2006/relationships/tags" Target="../tags/tag67.xml"/><Relationship Id="rId14" Type="http://schemas.openxmlformats.org/officeDocument/2006/relationships/tags" Target="../tags/tag66.xml"/><Relationship Id="rId13" Type="http://schemas.openxmlformats.org/officeDocument/2006/relationships/tags" Target="../tags/tag65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6" Type="http://schemas.openxmlformats.org/officeDocument/2006/relationships/theme" Target="../theme/theme3.xml"/><Relationship Id="rId15" Type="http://schemas.openxmlformats.org/officeDocument/2006/relationships/tags" Target="../tags/tag70.xml"/><Relationship Id="rId14" Type="http://schemas.openxmlformats.org/officeDocument/2006/relationships/tags" Target="../tags/tag69.xml"/><Relationship Id="rId13" Type="http://schemas.openxmlformats.org/officeDocument/2006/relationships/tags" Target="../tags/tag68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1.xml"/><Relationship Id="rId8" Type="http://schemas.openxmlformats.org/officeDocument/2006/relationships/slideLayout" Target="../slideLayouts/slideLayout40.xml"/><Relationship Id="rId7" Type="http://schemas.openxmlformats.org/officeDocument/2006/relationships/slideLayout" Target="../slideLayouts/slideLayout39.xml"/><Relationship Id="rId6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4.xml"/><Relationship Id="rId16" Type="http://schemas.openxmlformats.org/officeDocument/2006/relationships/theme" Target="../theme/theme4.xml"/><Relationship Id="rId15" Type="http://schemas.openxmlformats.org/officeDocument/2006/relationships/tags" Target="../tags/tag73.xml"/><Relationship Id="rId14" Type="http://schemas.openxmlformats.org/officeDocument/2006/relationships/tags" Target="../tags/tag72.xml"/><Relationship Id="rId13" Type="http://schemas.openxmlformats.org/officeDocument/2006/relationships/tags" Target="../tags/tag71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42.xml"/><Relationship Id="rId1" Type="http://schemas.openxmlformats.org/officeDocument/2006/relationships/slideLayout" Target="../slideLayouts/slideLayout33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1.xml"/><Relationship Id="rId8" Type="http://schemas.openxmlformats.org/officeDocument/2006/relationships/slideLayout" Target="../slideLayouts/slideLayout50.xml"/><Relationship Id="rId7" Type="http://schemas.openxmlformats.org/officeDocument/2006/relationships/slideLayout" Target="../slideLayouts/slideLayout49.xml"/><Relationship Id="rId6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Relationship Id="rId3" Type="http://schemas.openxmlformats.org/officeDocument/2006/relationships/slideLayout" Target="../slideLayouts/slideLayout45.xml"/><Relationship Id="rId2" Type="http://schemas.openxmlformats.org/officeDocument/2006/relationships/slideLayout" Target="../slideLayouts/slideLayout44.xml"/><Relationship Id="rId16" Type="http://schemas.openxmlformats.org/officeDocument/2006/relationships/theme" Target="../theme/theme5.xml"/><Relationship Id="rId15" Type="http://schemas.openxmlformats.org/officeDocument/2006/relationships/tags" Target="../tags/tag76.xml"/><Relationship Id="rId14" Type="http://schemas.openxmlformats.org/officeDocument/2006/relationships/tags" Target="../tags/tag75.xml"/><Relationship Id="rId13" Type="http://schemas.openxmlformats.org/officeDocument/2006/relationships/tags" Target="../tags/tag74.xml"/><Relationship Id="rId12" Type="http://schemas.microsoft.com/office/2007/relationships/hdphoto" Target="../media/image3.wdp"/><Relationship Id="rId11" Type="http://schemas.openxmlformats.org/officeDocument/2006/relationships/image" Target="../media/image2.png"/><Relationship Id="rId10" Type="http://schemas.openxmlformats.org/officeDocument/2006/relationships/slideLayout" Target="../slideLayouts/slideLayout52.xml"/><Relationship Id="rId1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1.xml"/><Relationship Id="rId8" Type="http://schemas.openxmlformats.org/officeDocument/2006/relationships/slideLayout" Target="../slideLayouts/slideLayout60.xml"/><Relationship Id="rId7" Type="http://schemas.openxmlformats.org/officeDocument/2006/relationships/slideLayout" Target="../slideLayouts/slideLayout59.xml"/><Relationship Id="rId6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6.xml"/><Relationship Id="rId3" Type="http://schemas.openxmlformats.org/officeDocument/2006/relationships/slideLayout" Target="../slideLayouts/slideLayout55.xml"/><Relationship Id="rId2" Type="http://schemas.openxmlformats.org/officeDocument/2006/relationships/slideLayout" Target="../slideLayouts/slideLayout54.xml"/><Relationship Id="rId13" Type="http://schemas.openxmlformats.org/officeDocument/2006/relationships/theme" Target="../theme/theme6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2.xml"/><Relationship Id="rId1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1">
            <a:alphaModFix amt="44000"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43264" y="826286"/>
            <a:ext cx="10560401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000" b="1" dirty="0"/>
              <a:t>第</a:t>
            </a:r>
            <a:r>
              <a:rPr lang="en-US" altLang="zh-CN" sz="4000" b="1" dirty="0" smtClean="0"/>
              <a:t>14</a:t>
            </a:r>
            <a:r>
              <a:rPr lang="zh-CN" altLang="en-US" sz="4000" b="1" dirty="0" smtClean="0"/>
              <a:t>课  </a:t>
            </a:r>
            <a:r>
              <a:rPr lang="zh-CN" altLang="en-US" sz="4000" b="1" dirty="0"/>
              <a:t>世</a:t>
            </a:r>
            <a:r>
              <a:rPr lang="zh-CN" altLang="en-US" sz="4000" b="1" dirty="0" smtClean="0"/>
              <a:t>界主要国家的基层治理与社会保障</a:t>
            </a:r>
            <a:endParaRPr lang="zh-CN" altLang="zh-CN" sz="4000" dirty="0"/>
          </a:p>
        </p:txBody>
      </p:sp>
      <p:sp>
        <p:nvSpPr>
          <p:cNvPr id="3" name="矩形 2"/>
          <p:cNvSpPr/>
          <p:nvPr/>
        </p:nvSpPr>
        <p:spPr>
          <a:xfrm>
            <a:off x="943341" y="2203885"/>
            <a:ext cx="1044413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40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r>
              <a:rPr lang="en-US" altLang="zh-CN" sz="3200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dirty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/>
            <a:r>
              <a:rPr lang="en-US" altLang="zh-CN" sz="320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通</a:t>
            </a:r>
            <a:r>
              <a:rPr lang="zh-CN" altLang="zh-CN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过本单元学习，了解中国古代的户籍制度、基层管理和社会救济，了解西方主要国家基层治理的特点，了解现代社会保障制度的产生极其实行情况</a:t>
            </a:r>
            <a:r>
              <a:rPr lang="zh-CN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zh-CN" sz="3200" b="1" kern="10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ts val="0"/>
              </a:spcAft>
            </a:pPr>
            <a:endParaRPr lang="zh-CN" altLang="zh-CN" sz="32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en-US" sz="2400" kern="100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4355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/>
              <a:t>第</a:t>
            </a:r>
            <a:r>
              <a:rPr lang="zh-CN" altLang="en-US" sz="2400" dirty="0"/>
              <a:t>五</a:t>
            </a:r>
            <a:r>
              <a:rPr lang="zh-CN" altLang="en-US" sz="2400" dirty="0" smtClean="0"/>
              <a:t>单元  基层治理与社会保障</a:t>
            </a:r>
            <a:endParaRPr lang="zh-CN" altLang="en-US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742159" y="635131"/>
            <a:ext cx="1074683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国古代的基层治理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以户籍管理与基层组织构建为基础</a:t>
            </a:r>
            <a:r>
              <a:rPr lang="en-US" altLang="zh-CN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两者有区别又密切相关，户籍的建造与管理一般以基层组织为单位进行，既保证赋役征发，也维护社会稳定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32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中国古代的社会保障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主要由政府主导，社会参与，在封建社会后期，宗族以及社会公益性组织的作用越来越大。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欧中世纪的基层治理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以庄园和城市为中心</a:t>
            </a:r>
            <a:r>
              <a:rPr lang="en-US" altLang="zh-CN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近代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以来也一直强调基层自治。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现代发达国家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基本构建起了完善的社会保障体系，保证了社会的稳定与发展。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22302" y="2725691"/>
            <a:ext cx="79816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一、西方主要国家基层治理的历史与特点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  <a:p>
            <a:endParaRPr lang="zh-CN" altLang="zh-CN" sz="3200" dirty="0"/>
          </a:p>
          <a:p>
            <a:r>
              <a:rPr lang="zh-CN" altLang="en-US" sz="3200" b="1" dirty="0"/>
              <a:t>二</a:t>
            </a:r>
            <a:r>
              <a:rPr lang="zh-CN" altLang="en-US" sz="3200" b="1" dirty="0" smtClean="0"/>
              <a:t>、现代社会保障制度的建立与发展：</a:t>
            </a:r>
            <a:endParaRPr lang="en-US" altLang="zh-CN" sz="3200" b="1" dirty="0" smtClean="0"/>
          </a:p>
        </p:txBody>
      </p:sp>
      <p:sp>
        <p:nvSpPr>
          <p:cNvPr id="8" name="文本框 7"/>
          <p:cNvSpPr txBox="1"/>
          <p:nvPr/>
        </p:nvSpPr>
        <p:spPr>
          <a:xfrm>
            <a:off x="711906" y="1019464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一、西方主要国家基层治理的历史与特点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501446" y="752167"/>
            <a:ext cx="4514377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、二战后：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代以来：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74839" y="1529875"/>
            <a:ext cx="100141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古希腊时期，基层治理依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靠村社进行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村社实行自治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，全体成年男性出席的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村社大会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是村社最高权力机关，处理与村社有关的事务，包括登记公民、抽签选举议事会议员等。</a:t>
            </a:r>
            <a:endParaRPr lang="zh-CN" altLang="zh-CN" sz="2800" b="1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一、西方主要国家基层治理的历史与特点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71949" y="1128674"/>
            <a:ext cx="4514377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、二战后：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代以来：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00696" y="2073475"/>
            <a:ext cx="1121276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西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欧封建社会中，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庄园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是主要的基层单位，庄园主或他的管家管理庄园事务。他们组织生产，征收地租，并主持庄园法庭审判，裁决领主与农奴或农奴相互之间的纠纷。</a:t>
            </a:r>
            <a:r>
              <a:rPr lang="en-US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10—11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世纪，西欧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城市兴起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。城市从国王或领主那里获得特许状，享有一定程度的自由。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行会或商会上层分子把持城市政权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，行使城市治理的职责。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同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时，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基督教会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在基层治理中也发挥了重要作用。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00328" y="511351"/>
            <a:ext cx="7007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一、西方主要国家基层治理的历史与特点</a:t>
            </a:r>
            <a:r>
              <a:rPr lang="zh-CN" altLang="zh-CN" sz="2800" b="1" dirty="0" smtClean="0"/>
              <a:t>：</a:t>
            </a:r>
            <a:endParaRPr lang="en-US" altLang="zh-CN" sz="28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16370" y="954069"/>
            <a:ext cx="523572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0328" y="1827674"/>
            <a:ext cx="1166061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随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着近代西欧民族国家的产生和社会经济的发展，各国在继承地方自治传统的基础上，加强了对基层治理的管理。</a:t>
            </a:r>
            <a:endParaRPr lang="zh-CN" altLang="zh-CN" sz="24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美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建国后，基本保持了地方自治的传统，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乡镇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是最基本的地方自治单位，承担着除司法之外的所有公共服务功能。</a:t>
            </a:r>
            <a:endParaRPr lang="zh-CN" altLang="zh-CN" sz="24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法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大革命后，形成了以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自治市镇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为基层单位的制度，每个市镇的市长和市议会都由普选产生，市长同时对中央政府和本地选民负责。</a:t>
            </a:r>
            <a:endParaRPr lang="zh-CN" altLang="zh-CN" sz="24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英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在</a:t>
            </a:r>
            <a:r>
              <a:rPr lang="en-US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1835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年颁布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《市政法案》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，确立了英国近代自治市制度。法案规定自治市政府和议会都由当地选民选举产生，地方征税所得也由自治市自主开支，但必须接受选民监督。</a:t>
            </a:r>
            <a:endParaRPr lang="zh-CN" altLang="zh-CN" sz="24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4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400" b="1" kern="0" dirty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随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着工业革命的发展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，城市中人口激增，失业、贫困等社会问题使传统的社会救济方式遭遇瓶颈，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各国不得不探索社会救济的新方法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。例如，把城市分成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若干小区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，每个小区组织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志愿者</a:t>
            </a:r>
            <a:r>
              <a:rPr lang="zh-CN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，负责救济的分配，并协调慈善团体和救济机构的工作</a:t>
            </a:r>
            <a:r>
              <a:rPr lang="en-US" altLang="zh-CN" sz="24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, </a:t>
            </a:r>
            <a:r>
              <a:rPr lang="zh-CN" altLang="zh-CN" sz="24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社区组织开始形成。</a:t>
            </a:r>
            <a:endParaRPr lang="zh-CN" altLang="zh-CN" sz="2400" b="1" kern="0" dirty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007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/>
              <a:t>一、西方主要国家基层治理的历史与特点</a:t>
            </a:r>
            <a:r>
              <a:rPr lang="zh-CN" altLang="zh-CN" sz="2800" b="1" dirty="0" smtClean="0"/>
              <a:t>：</a:t>
            </a:r>
            <a:endParaRPr lang="en-US" altLang="zh-CN" sz="28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71949" y="987210"/>
            <a:ext cx="117200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、二战后：</a:t>
            </a:r>
            <a:endParaRPr lang="en-US" altLang="zh-CN" sz="28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9823" y="1867577"/>
            <a:ext cx="1154262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第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二次世界大战后，西方各国基层治理的方式有所不同，但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强调自治成为各国基层治理的共同特点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。地方政府享有的自治权越来越大，地方官员和议员都是当地选举产生，需要对当地选民负责。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西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方各国政府都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认识到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，要提高生活品质，改善人民生活，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不能单靠政府，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必须组织和鼓励当地居民参与，建立自下而上的机制解决社会问题。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社区很快发展起来，成为基层自治的主要方式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各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国政府除了在政策制定、财政支持和监督管理上发挥作用外，基本不直接干预社区事务，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社区主要依靠居民自我管理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。社区不仅提供生活服务、教育、休闲娱乐、福利、卫生保健等，而且参与相关的城市规划、土地政策等地方政府的决策，成为反映民意的重要组织，缓和了社会矛盾，维护了社会秩序和政治稳定。</a:t>
            </a:r>
            <a:endParaRPr lang="zh-CN" altLang="zh-CN" sz="2800" b="1" kern="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981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一、西方主要国家基层治理的历史与特点</a:t>
            </a:r>
            <a:r>
              <a:rPr lang="zh-CN" altLang="zh-CN" sz="3200" b="1" dirty="0" smtClean="0"/>
              <a:t>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71949" y="1128674"/>
            <a:ext cx="451437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、二战后：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代以来：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2724" y="3683219"/>
            <a:ext cx="1105699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20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世纪</a:t>
            </a:r>
            <a:r>
              <a:rPr lang="en-US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80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年代以后，西方国家的地方治理中，在强调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政府、社区和非政府组织共同作用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的同时，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社区承担了更多的政府功能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公众、志愿者和私人部门也提供了越来越多的公共服务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，使得地方治理的效率更高、成本更低。</a:t>
            </a:r>
            <a:endParaRPr lang="zh-CN" altLang="zh-CN" sz="2800" b="1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二、现代社会保障制度的建立与发展：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27704" y="1159451"/>
            <a:ext cx="2451312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、确立：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、发展：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、评价：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、苏联：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、新中国：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986115" y="1159451"/>
            <a:ext cx="948812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17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世纪初，英国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颁布了济贫法。此后，欧洲各国纷纷建立了济贫制度。</a:t>
            </a:r>
            <a:endParaRPr lang="zh-CN" altLang="zh-CN" sz="28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19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世纪</a:t>
            </a:r>
            <a:r>
              <a:rPr lang="en-US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80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年代，德国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初步建立了社会保险制度，涉及疾病、工伤和养老等方面。</a:t>
            </a:r>
            <a:endParaRPr lang="zh-CN" altLang="zh-CN" sz="28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/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3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）</a:t>
            </a:r>
            <a:r>
              <a:rPr lang="en-US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1935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年，美国</a:t>
            </a:r>
            <a:r>
              <a:rPr lang="zh-CN" altLang="zh-CN" sz="2800" b="1" kern="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颁布《社会保障法》，标志着美国现代社会保障制度的最终确立。</a:t>
            </a:r>
            <a:endParaRPr lang="zh-CN" altLang="zh-CN" sz="2800" b="1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二、现代社会保障制度的建立与发展：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27704" y="1159451"/>
            <a:ext cx="245131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、确立：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、发展：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、评价：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、苏联：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、新中国：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09483" y="2351124"/>
            <a:ext cx="1065325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第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二次世界大战后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英国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率先构建了包括家庭津贴、养老、疾病、失业、伤残和死亡等内容的社会保障体系，基本实现了全民覆盖，大大推动了社会保障制度的发展。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此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后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，瑞典、挪威、芬兰、丹麦等北欧国家以及法国、德国、加拿大和澳大利亚等国都建成了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福利国家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，社会保障制度基本建立。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二、现代社会保障制度的建立与发展：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27704" y="1159451"/>
            <a:ext cx="20393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、确立：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、发展：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、评价：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7704" y="2729111"/>
            <a:ext cx="115184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</a:t>
            </a:r>
            <a:r>
              <a:rPr lang="en-US" altLang="zh-CN" sz="2800" b="1" kern="0" dirty="0" smtClean="0"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</a:t>
            </a:r>
            <a:r>
              <a:rPr lang="zh-CN" altLang="en-US" sz="2800" b="1" kern="0" dirty="0"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积</a:t>
            </a:r>
            <a:r>
              <a:rPr lang="zh-CN" altLang="en-US" sz="2800" b="1" kern="0" dirty="0" smtClean="0"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极：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资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本主义国家的社会保障制度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包括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全民就业、社会保障和服务等方面的内容，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它是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资本主义社会生产力发展到一定高度时产生的社会和经济制度，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改善了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广大人民群众的生活，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缓和了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社会矛盾，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有利于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经济的发展。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</a:t>
            </a:r>
            <a:r>
              <a:rPr lang="zh-CN" altLang="en-US" sz="2800" b="1" kern="0" dirty="0" smtClean="0"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局限</a:t>
            </a:r>
            <a:r>
              <a:rPr lang="zh-CN" altLang="en-US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：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但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是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, 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过度的社会保障，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加大了国家财政支出的负担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，容易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助长懒惰行为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，使得整个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社会缺乏工作动力，效率低下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20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世纪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80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年代，主要资本主义国家经济出现</a:t>
            </a:r>
            <a:r>
              <a:rPr lang="en-US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“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滞胀</a:t>
            </a:r>
            <a:r>
              <a:rPr lang="en-US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”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，财政收入下滑，各国着手进行社会保障制度的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改革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，力求在恢复和提高社会效率与维护社会公平的矛盾中寻求新的平衡，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至今效果不明显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二、现代社会保障制度的建立与发展：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27704" y="1159451"/>
            <a:ext cx="245131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、确立：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、发展：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、评价：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、苏联：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、新中国：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0440" y="3223849"/>
            <a:ext cx="113120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列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宁认为“最好的工人保险形式是国家保险”。后来，苏联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逐步对士兵、工人、农民等全体公民实行国家保障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。根据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1977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年苏联颁布的宪法，苏联实行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全民社会保险制度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，国家支付社会保险金，个人受保情况与其贡献和地位相关联。苏联的社会保障制度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除了退休养老制度、医疗保障制度和社会服务保障，还包括补助金制度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。苏联解体后，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俄罗斯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大致继承了苏联的社会保障制度。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5579" y="57467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/>
              <a:t>二、现代社会保障制度的建立与发展：</a:t>
            </a:r>
            <a:endParaRPr lang="en-US" altLang="zh-CN" sz="3200" b="1" dirty="0" smtClean="0"/>
          </a:p>
        </p:txBody>
      </p:sp>
      <p:sp>
        <p:nvSpPr>
          <p:cNvPr id="9" name="文本框 8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427704" y="1159451"/>
            <a:ext cx="2451312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、确立：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、发展：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、评价：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、苏联：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、新中国：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27704" y="3713996"/>
            <a:ext cx="111497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 </a:t>
            </a:r>
            <a:r>
              <a:rPr lang="zh-CN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中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华人民共和国成立后，我国逐渐建立起具有中国特色的社会保障制度。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1951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年</a:t>
            </a:r>
            <a:r>
              <a:rPr lang="en-US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2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月，政务院发布的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《中华人民共和国劳动保险条例》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是新中国制定的第一部社会保险法。</a:t>
            </a:r>
            <a:endParaRPr lang="zh-CN" altLang="zh-CN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pPr indent="267970"/>
            <a:r>
              <a:rPr lang="en-US" altLang="zh-CN" sz="2800" b="1" kern="0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  </a:t>
            </a:r>
            <a:r>
              <a:rPr lang="zh-CN" altLang="zh-CN" sz="2800" b="1" kern="0" dirty="0" smtClean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随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着改革开放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的不断推进，我国的</a:t>
            </a:r>
            <a:r>
              <a:rPr lang="zh-CN" altLang="zh-CN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社会保障制度也日趋成熟</a:t>
            </a:r>
            <a:r>
              <a:rPr lang="zh-CN" altLang="zh-CN" sz="2800" b="1" kern="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，在满足人民的医疗、教育、就业、养老、住房需求等方面取得了重要进展，保障水平稳步提</a:t>
            </a:r>
            <a:endParaRPr lang="zh-CN" altLang="en-US" sz="2800" b="1" kern="0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34297" y="523220"/>
            <a:ext cx="1119894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675" indent="-66675" algn="just">
              <a:spcAft>
                <a:spcPts val="0"/>
              </a:spcAft>
            </a:pP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、（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2016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年全国卷Ш）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40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．阅读材料，完成下列要求。（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25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分）</a:t>
            </a:r>
            <a:endParaRPr lang="zh-CN" altLang="zh-CN" sz="2000" kern="100" dirty="0">
              <a:latin typeface="+mj-ea"/>
              <a:ea typeface="+mj-ea"/>
              <a:cs typeface="Times New Roman" panose="02020603050405020304" pitchFamily="18" charset="0"/>
            </a:endParaRPr>
          </a:p>
          <a:p>
            <a:pPr marL="66675" indent="267970" algn="just">
              <a:spcAft>
                <a:spcPts val="0"/>
              </a:spcAft>
            </a:pPr>
            <a:r>
              <a:rPr lang="en-US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材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料一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社会救济是中国古代历朝实施“仁政”的重要内容，主要依赖于政府财政。明初设养济院收孤苦无靠者，按月发口粮。明律规定：凡鳏寡孤独及笃废之人，贫穷无亲属依靠，不能自存，所在官司应收养而不收养者，杖六十。”这是正律中首次纳入社会救济保障条款。清代的法律也有关于社会救济的规定，主要有灾荒救济，高龄老人赡养，设栖流所以收养流浪贫民，孝子节妇贫苦者救济，贫苦读书人救济等。  </a:t>
            </a:r>
            <a:r>
              <a:rPr lang="zh-CN" altLang="zh-CN" sz="2000" b="1" kern="100" dirty="0" smtClean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——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摘编自邓云特《中国救荒史》等</a:t>
            </a:r>
            <a:endParaRPr lang="zh-CN" altLang="zh-CN" sz="2000" b="1" kern="100" dirty="0">
              <a:solidFill>
                <a:srgbClr val="0033CC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66675" indent="200660" algn="just">
              <a:spcAft>
                <a:spcPts val="0"/>
              </a:spcAft>
            </a:pPr>
            <a:r>
              <a:rPr lang="en-US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材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料二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英国圈地运动开始后，偷盗者、乞讨者等日益增多，社会不安定因素急剧增加。</a:t>
            </a:r>
            <a:r>
              <a:rPr lang="en-US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1601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年，英国颁布济贫法。救济办法因类而异，凡年老及丧失劳动者，在家接受济贫；贫穷儿童则在指定的人家寄养，长到一定年龄时送去做学徒：流浪者被关进监狱或送入教养院。</a:t>
            </a:r>
            <a:r>
              <a:rPr lang="en-US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1834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年，新济贫法规定，有劳动能力的失业者必须进“贫民习艺所”，才能得到救济，而那里的条件比最低工资收入的自由劳动者还要恶劣得多。 </a:t>
            </a:r>
            <a:r>
              <a:rPr lang="en-US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en-US" altLang="zh-CN" sz="2000" b="1" kern="100" dirty="0" smtClean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 </a:t>
            </a:r>
            <a:r>
              <a:rPr lang="zh-CN" altLang="zh-CN" sz="2000" b="1" kern="100" dirty="0" smtClean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——</a:t>
            </a:r>
            <a:r>
              <a:rPr lang="zh-CN" altLang="zh-CN" sz="2000" b="1" kern="100" dirty="0">
                <a:solidFill>
                  <a:srgbClr val="0033CC"/>
                </a:solidFill>
                <a:latin typeface="+mj-ea"/>
                <a:ea typeface="+mj-ea"/>
                <a:cs typeface="Times New Roman" panose="02020603050405020304" pitchFamily="18" charset="0"/>
              </a:rPr>
              <a:t>摘编自陈晓律《英国福利制度的由来与发展》</a:t>
            </a:r>
            <a:endParaRPr lang="zh-CN" altLang="zh-CN" sz="2000" b="1" kern="100" dirty="0">
              <a:solidFill>
                <a:srgbClr val="0033CC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66675" indent="-66675" algn="just">
              <a:spcAft>
                <a:spcPts val="0"/>
              </a:spcAft>
            </a:pPr>
            <a:r>
              <a:rPr lang="en-US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     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）根据材料一二，概括中国明清时期救济制度和英国近代济贫制度实施的共同目的，并指出其救济方式的异同。（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18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en-US" altLang="zh-CN" sz="2000" kern="100" dirty="0" smtClean="0">
                <a:latin typeface="+mj-ea"/>
                <a:ea typeface="+mj-ea"/>
                <a:cs typeface="Times New Roman" panose="02020603050405020304" pitchFamily="18" charset="0"/>
              </a:rPr>
              <a:t>   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）根据材料二并结合所学知识，指出与英国近代济贫制度相比，西方现代福利制度有哪些发展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?(7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 )</a:t>
            </a:r>
            <a:endParaRPr lang="zh-CN" altLang="zh-CN" sz="2000" kern="100" dirty="0">
              <a:effectLst/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34297" y="4924425"/>
            <a:ext cx="11351023" cy="163121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66675" indent="-66675" algn="just"/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1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）共同目的：</a:t>
            </a:r>
            <a:r>
              <a:rPr lang="zh-CN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救济弱势群体；维护社会稳定；促进政权认同。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6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分）相同：</a:t>
            </a:r>
            <a:r>
              <a:rPr lang="zh-CN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政府主导；设置救济机构；立法保障；因类而异。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8</a:t>
            </a:r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分）不同：</a:t>
            </a:r>
            <a:r>
              <a:rPr lang="zh-CN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英国的救济对有劳动能力的贫民带有惩戒性质；中国救济制度体现了中国传统文化。</a:t>
            </a:r>
            <a:endParaRPr lang="zh-CN" altLang="zh-CN" sz="2000" b="1" kern="100" dirty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  <a:p>
            <a:pPr marL="66675" indent="-66675" algn="just"/>
            <a:r>
              <a:rPr lang="zh-CN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（</a:t>
            </a:r>
            <a:r>
              <a:rPr lang="en-US" altLang="zh-CN" sz="2000" b="1" kern="100" dirty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2</a:t>
            </a:r>
            <a:r>
              <a:rPr lang="zh-CN" altLang="zh-CN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）</a:t>
            </a:r>
            <a:r>
              <a:rPr lang="zh-CN" altLang="en-US" sz="2000" b="1" kern="100" dirty="0" smtClean="0">
                <a:solidFill>
                  <a:srgbClr val="000000"/>
                </a:solidFill>
                <a:latin typeface="+mj-ea"/>
                <a:ea typeface="+mj-ea"/>
                <a:cs typeface="Times New Roman" panose="02020603050405020304" pitchFamily="18" charset="0"/>
              </a:rPr>
              <a:t>发展：</a:t>
            </a:r>
            <a:r>
              <a:rPr lang="zh-CN" altLang="zh-CN" sz="2000" b="1" kern="100" dirty="0" smtClean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从</a:t>
            </a:r>
            <a:r>
              <a:rPr lang="zh-CN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单纯的救济发展成为公民的社会权利，得到立法和制度上的保证；福利种类众多；覆盖面广，低收入阶层受惠多。（</a:t>
            </a:r>
            <a:r>
              <a:rPr lang="en-US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7</a:t>
            </a:r>
            <a:r>
              <a:rPr lang="zh-CN" altLang="zh-CN" sz="2000" b="1" kern="100" dirty="0">
                <a:solidFill>
                  <a:srgbClr val="FF0000"/>
                </a:solidFill>
                <a:latin typeface="+mj-ea"/>
                <a:ea typeface="+mj-ea"/>
                <a:cs typeface="Times New Roman" panose="02020603050405020304" pitchFamily="18" charset="0"/>
              </a:rPr>
              <a:t>分）</a:t>
            </a:r>
            <a:endParaRPr lang="zh-CN" altLang="zh-CN" sz="2000" b="1" kern="100" dirty="0">
              <a:solidFill>
                <a:srgbClr val="FF0000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393292" y="710842"/>
            <a:ext cx="11198941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2007</a:t>
            </a:r>
            <a:r>
              <a:rPr lang="zh-CN" altLang="en-US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年山东卷： </a:t>
            </a: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27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．（</a:t>
            </a:r>
            <a:r>
              <a:rPr lang="en-US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15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分）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社会保障制度建设是当今世界各国普遍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关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注的重大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问题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，美国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罗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斯福新政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对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此曾做了有益探索，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阅读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材料，回答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问题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。</a:t>
            </a:r>
            <a:endParaRPr lang="zh-CN" altLang="zh-CN" sz="2000" b="1" kern="100" dirty="0">
              <a:solidFill>
                <a:srgbClr val="0033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66700" algn="just">
              <a:spcBef>
                <a:spcPts val="600"/>
              </a:spcBef>
              <a:spcAft>
                <a:spcPts val="0"/>
              </a:spcAft>
            </a:pP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材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料一：</a:t>
            </a:r>
            <a:endParaRPr lang="zh-CN" altLang="zh-CN" sz="2000" b="1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26" name="Picture 2" descr="0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687" y="1420609"/>
            <a:ext cx="9137856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93292" y="4272109"/>
            <a:ext cx="1137285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材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料二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《全国工业复兴法》包括三方面内容：一是建立国家复兴管理局。二是由国家举办各种公共工程，减少失业大军。三是适当提高劳工地位，改善劳工待遇。劳工组织有与资方谈判的权利，雇主不得以上人参加何种工会作为雇佣条件，雇主必须遵守最高工时和最低工资限额，不得雇佣童工</a:t>
            </a:r>
            <a:r>
              <a:rPr lang="zh-CN" altLang="zh-CN" sz="20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en-US" altLang="zh-CN" sz="20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                              </a:t>
            </a:r>
            <a:r>
              <a:rPr lang="zh-CN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苗枫林《世界改革史》</a:t>
            </a:r>
            <a:endParaRPr lang="zh-CN" altLang="zh-CN" sz="20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ts val="600"/>
              </a:spcBef>
            </a:pP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 </a:t>
            </a:r>
            <a:r>
              <a:rPr lang="zh-CN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材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料三：</a:t>
            </a:r>
            <a:r>
              <a:rPr lang="en-US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1933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</a:t>
            </a:r>
            <a:r>
              <a:rPr lang="en-US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月通过《紧急救济法令》，到</a:t>
            </a:r>
            <a:r>
              <a:rPr lang="en-US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1936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年止，政府大约支出</a:t>
            </a:r>
            <a:r>
              <a:rPr lang="en-US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亿美元用于失主救济。</a:t>
            </a:r>
            <a:r>
              <a:rPr lang="en-US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1935</a:t>
            </a:r>
            <a:r>
              <a:rPr lang="zh-CN" altLang="zh-CN" sz="2000" b="1" kern="100" dirty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年提出《社会保障法》，在全国范围内推行养老金制度和失业保险制度</a:t>
            </a:r>
            <a:r>
              <a:rPr lang="zh-CN" altLang="zh-CN" sz="2000" b="1" kern="100" dirty="0" smtClean="0">
                <a:solidFill>
                  <a:srgbClr val="0033CC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en-US" altLang="zh-CN" sz="2000" b="1" kern="100" dirty="0" smtClean="0">
              <a:solidFill>
                <a:srgbClr val="0033CC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just">
              <a:spcBef>
                <a:spcPts val="600"/>
              </a:spcBef>
            </a:pPr>
            <a:r>
              <a:rPr lang="en-US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                                                                  </a:t>
            </a:r>
            <a:r>
              <a:rPr lang="zh-CN" altLang="zh-CN" sz="2000" b="1" kern="100" dirty="0" smtClean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zh-CN" sz="2000" b="1" kern="100" dirty="0">
                <a:latin typeface="Times New Roman" panose="02020603050405020304" pitchFamily="18" charset="0"/>
                <a:ea typeface="宋体" panose="02010600030101010101" pitchFamily="2" charset="-122"/>
              </a:rPr>
              <a:t>齐德步《世界经济通史》</a:t>
            </a:r>
            <a:endParaRPr lang="zh-CN" altLang="zh-CN" sz="2000" b="1" kern="1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8904" y="5675390"/>
            <a:ext cx="11577484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9560" algn="just">
              <a:spcBef>
                <a:spcPts val="600"/>
              </a:spcBef>
              <a:spcAft>
                <a:spcPts val="0"/>
              </a:spcAft>
            </a:pP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）同意第一种观点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：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以工代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赈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、发放失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业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救助金、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实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行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紧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急救助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等措施都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是</a:t>
            </a:r>
            <a:endParaRPr lang="en-US" altLang="zh-CN" sz="2400" b="1" kern="100" spc="45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89560" algn="just">
              <a:spcBef>
                <a:spcPts val="600"/>
              </a:spcBef>
              <a:spcAft>
                <a:spcPts val="0"/>
              </a:spcAft>
            </a:pP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危机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发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紧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急状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态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下采取的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临时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性措施。</a:t>
            </a:r>
            <a:endParaRPr lang="zh-CN" altLang="zh-CN" sz="2400" b="1" kern="1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2136" y="583180"/>
            <a:ext cx="11704984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（1）材料—反映了罗斯福关注什么社会问题？（4分</a:t>
            </a:r>
            <a:r>
              <a:rPr lang="zh-CN" altLang="zh-CN" sz="24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2400" b="1" kern="10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4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zh-CN" altLang="zh-CN" sz="24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（2）材料二中有关社会保障的内容有哪些？（6分）《全国工业复兴法》旨在复兴美国工业，但为什么涉及社会保障问题？（6分</a:t>
            </a:r>
            <a:r>
              <a:rPr lang="zh-CN" altLang="zh-CN" sz="24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2400" b="1" kern="10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4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400" b="1" kern="10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400" b="1" kern="10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endParaRPr lang="en-US" altLang="zh-CN" sz="24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zh-CN" sz="24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3）依据材料二、三，指出“新政”的社会保障制度主要是通过什么方式建立的</a:t>
            </a:r>
            <a:r>
              <a:rPr lang="zh-CN" altLang="zh-CN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。（4分</a:t>
            </a:r>
            <a:r>
              <a:rPr lang="zh-CN" altLang="zh-CN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endParaRPr lang="en-US" altLang="zh-CN" sz="2400" b="1" kern="100" dirty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CN" altLang="zh-CN" sz="2400" b="1" kern="100" dirty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zh-CN" altLang="zh-CN" sz="2400" b="1" kern="100" dirty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4）关于“新政”中的社会保障措施，有人认为主要是为克服危机而采取的临时性措施，有人认为主要是维护资产阶级民主制而进行的长期性制度建设。请选择你认同的—种管点并简要说明理由。（5分）</a:t>
            </a:r>
            <a:endParaRPr lang="zh-CN" altLang="zh-CN" sz="2400" b="1" kern="100" dirty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3200" b="1" kern="100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 </a:t>
            </a:r>
            <a:endParaRPr lang="en-US" altLang="zh-CN" sz="3200" b="1" kern="100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3200" b="1" kern="100" dirty="0"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kern="100" dirty="0" smtClean="0">
                <a:solidFill>
                  <a:srgbClr val="0033CC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zh-CN" altLang="zh-CN" sz="2400" b="1" kern="100" dirty="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2216" y="913038"/>
            <a:ext cx="11577484" cy="576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956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）经济危机发生后，工人失业，人民生活贫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困。</a:t>
            </a:r>
            <a:endParaRPr lang="zh-CN" altLang="zh-CN" sz="2400" b="1" kern="100" spc="45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82216" y="2467501"/>
            <a:ext cx="1157748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9560" algn="just">
              <a:spcBef>
                <a:spcPts val="600"/>
              </a:spcBef>
              <a:spcAft>
                <a:spcPts val="0"/>
              </a:spcAft>
            </a:pP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r>
              <a:rPr lang="zh-CN" altLang="zh-CN" sz="2400" b="1" kern="100" spc="45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内容：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以工代赈；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劳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工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组织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有与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方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谈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判的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权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利；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工人可自由参加工会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  <a:r>
              <a:rPr lang="en-US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endParaRPr lang="en-US" altLang="zh-CN" sz="2400" b="1" kern="100" spc="45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89560" algn="just">
              <a:spcBef>
                <a:spcPts val="600"/>
              </a:spcBef>
              <a:spcAft>
                <a:spcPts val="0"/>
              </a:spcAft>
            </a:pP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定最高工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时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；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定最低工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资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；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禁用童工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r>
              <a:rPr lang="en-US" altLang="zh-CN" sz="2400" b="1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400" b="1" kern="100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289560" algn="just">
              <a:spcBef>
                <a:spcPts val="600"/>
              </a:spcBef>
              <a:spcAft>
                <a:spcPts val="0"/>
              </a:spcAft>
            </a:pPr>
            <a:r>
              <a:rPr lang="en-US" altLang="zh-CN" sz="2400" b="1" kern="100" spc="45" dirty="0" smtClean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   </a:t>
            </a:r>
            <a:r>
              <a:rPr lang="zh-CN" altLang="zh-CN" sz="2400" b="1" kern="100" spc="45" dirty="0" smtClean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原</a:t>
            </a:r>
            <a:r>
              <a:rPr lang="zh-CN" altLang="zh-CN" sz="2400" b="1" kern="100" spc="45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因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缓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和社会矛盾，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稳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定社会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秩序；促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进经济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恢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宋体" panose="02010600030101010101" pitchFamily="2" charset="-122"/>
              </a:rPr>
              <a:t>复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MS Gothic" panose="020B0609070205080204" pitchFamily="49" charset="-128"/>
              </a:rPr>
              <a:t>。</a:t>
            </a:r>
            <a:endParaRPr lang="zh-CN" altLang="zh-CN" sz="2400" b="1" kern="1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9490" y="4078650"/>
            <a:ext cx="11577484" cy="576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89560" algn="just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</a:pP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zh-CN" sz="2400" b="1" kern="100" spc="45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）国家立</a:t>
            </a:r>
            <a:r>
              <a:rPr lang="zh-CN" altLang="zh-CN" sz="2400" b="1" kern="100" spc="45" dirty="0" smtClean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法</a:t>
            </a:r>
            <a:endParaRPr lang="en-US" altLang="zh-CN" sz="2400" b="1" kern="100" spc="45" dirty="0" smtClean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Text Box 2"/>
          <p:cNvSpPr txBox="1">
            <a:spLocks noChangeArrowheads="1"/>
          </p:cNvSpPr>
          <p:nvPr/>
        </p:nvSpPr>
        <p:spPr bwMode="auto">
          <a:xfrm>
            <a:off x="307085" y="574676"/>
            <a:ext cx="11670056" cy="612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       材料   </a:t>
            </a:r>
            <a:r>
              <a:rPr lang="zh-CN" altLang="en-US" sz="2800" b="1" dirty="0"/>
              <a:t>国家干预主义的一个重要手段是实行社会福利制度，当前欧洲许多国家由于高福利的社会制度而深陷债务危机，而中国却在积极构建覆盖城乡的社保“网”。对此，中国社科院研究员田德文评论说：“危机暴露出一些国家寅吃卯粮无力负担高福利的弊端，欧洲可能因此进入‘去福利化’进程。但这不能否定高福利制度本身的积极意义。相比之下，现阶段的中国需要探讨的并非高福利是否可行，而是如何补上历史欠账，构建覆盖城乡的社保制度‘网’。”</a:t>
            </a:r>
            <a:endParaRPr lang="zh-CN" altLang="en-US" sz="2800" b="1" dirty="0"/>
          </a:p>
          <a:p>
            <a:r>
              <a:rPr lang="zh-CN" altLang="en-US" sz="2800" b="1" dirty="0"/>
              <a:t>  </a:t>
            </a:r>
            <a:r>
              <a:rPr lang="en-US" altLang="zh-CN" sz="2800" b="1" dirty="0" smtClean="0"/>
              <a:t>   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依</a:t>
            </a:r>
            <a:r>
              <a:rPr lang="zh-CN" altLang="en-US" sz="2800" b="1" dirty="0">
                <a:solidFill>
                  <a:srgbClr val="FF0000"/>
                </a:solidFill>
              </a:rPr>
              <a:t>据材料并结合所学知识，谈谈你对中国构建覆盖城乡的社保制度“网”的看法。（要求：观点明确，史论结合。）（</a:t>
            </a:r>
            <a:r>
              <a:rPr lang="en-US" altLang="zh-CN" sz="2800" b="1" dirty="0">
                <a:solidFill>
                  <a:srgbClr val="FF0000"/>
                </a:solidFill>
              </a:rPr>
              <a:t>10</a:t>
            </a:r>
            <a:r>
              <a:rPr lang="zh-CN" altLang="en-US" sz="2800" b="1" dirty="0">
                <a:solidFill>
                  <a:srgbClr val="FF0000"/>
                </a:solidFill>
              </a:rPr>
              <a:t>分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）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endParaRPr lang="zh-CN" altLang="en-US" sz="2800" b="1" dirty="0">
              <a:solidFill>
                <a:srgbClr val="FF0000"/>
              </a:solidFill>
            </a:endParaRPr>
          </a:p>
          <a:p>
            <a:r>
              <a:rPr lang="zh-CN" altLang="en-US" sz="2800" b="1" dirty="0"/>
              <a:t>  </a:t>
            </a:r>
            <a:r>
              <a:rPr lang="zh-CN" altLang="en-US" sz="2800" b="1" dirty="0" smtClean="0"/>
              <a:t>  </a:t>
            </a:r>
            <a:r>
              <a:rPr lang="zh-CN" altLang="en-US" sz="2800" b="1" dirty="0"/>
              <a:t>说明：</a:t>
            </a:r>
            <a:r>
              <a:rPr lang="zh-CN" altLang="en-US" sz="2800" b="1" dirty="0">
                <a:solidFill>
                  <a:srgbClr val="0033CC"/>
                </a:solidFill>
              </a:rPr>
              <a:t>观点明确，符合逻辑得</a:t>
            </a:r>
            <a:r>
              <a:rPr lang="en-US" altLang="zh-CN" sz="2800" b="1" dirty="0">
                <a:solidFill>
                  <a:srgbClr val="0033CC"/>
                </a:solidFill>
              </a:rPr>
              <a:t>4</a:t>
            </a:r>
            <a:r>
              <a:rPr lang="zh-CN" altLang="en-US" sz="2800" b="1" dirty="0">
                <a:solidFill>
                  <a:srgbClr val="0033CC"/>
                </a:solidFill>
              </a:rPr>
              <a:t>分。观点不够明确，糅合在史实中，最多得</a:t>
            </a:r>
            <a:r>
              <a:rPr lang="en-US" altLang="zh-CN" sz="2800" b="1" dirty="0">
                <a:solidFill>
                  <a:srgbClr val="0033CC"/>
                </a:solidFill>
              </a:rPr>
              <a:t>2</a:t>
            </a:r>
            <a:r>
              <a:rPr lang="zh-CN" altLang="en-US" sz="2800" b="1" dirty="0">
                <a:solidFill>
                  <a:srgbClr val="0033CC"/>
                </a:solidFill>
              </a:rPr>
              <a:t>分</a:t>
            </a:r>
            <a:r>
              <a:rPr lang="zh-CN" altLang="en-US" sz="2800" b="1" dirty="0" smtClean="0">
                <a:solidFill>
                  <a:srgbClr val="0033CC"/>
                </a:solidFill>
              </a:rPr>
              <a:t>。联</a:t>
            </a:r>
            <a:r>
              <a:rPr lang="zh-CN" altLang="en-US" sz="2800" b="1" dirty="0">
                <a:solidFill>
                  <a:srgbClr val="0033CC"/>
                </a:solidFill>
              </a:rPr>
              <a:t>系西方福利建设的积极方面和消极方面史实，说明社保网建设的必要性和应该注意的问题即可，需做到史论结合，得</a:t>
            </a:r>
            <a:r>
              <a:rPr lang="en-US" altLang="zh-CN" sz="2800" b="1" dirty="0">
                <a:solidFill>
                  <a:srgbClr val="0033CC"/>
                </a:solidFill>
              </a:rPr>
              <a:t>6</a:t>
            </a:r>
            <a:r>
              <a:rPr lang="zh-CN" altLang="en-US" sz="2800" b="1" dirty="0">
                <a:solidFill>
                  <a:srgbClr val="0033CC"/>
                </a:solidFill>
              </a:rPr>
              <a:t>分；没有史实，只说社保网建设的意义或重要性，内容空洞，最多得</a:t>
            </a:r>
            <a:r>
              <a:rPr lang="en-US" altLang="zh-CN" sz="2800" b="1" dirty="0">
                <a:solidFill>
                  <a:srgbClr val="0033CC"/>
                </a:solidFill>
              </a:rPr>
              <a:t>2</a:t>
            </a:r>
            <a:r>
              <a:rPr lang="zh-CN" altLang="en-US" sz="2800" b="1" dirty="0">
                <a:solidFill>
                  <a:srgbClr val="0033CC"/>
                </a:solidFill>
              </a:rPr>
              <a:t>分。</a:t>
            </a:r>
            <a:endParaRPr lang="zh-CN" altLang="en-US" sz="2800" b="1" dirty="0">
              <a:solidFill>
                <a:srgbClr val="0033CC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04734" y="709587"/>
            <a:ext cx="11607384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</a:rPr>
              <a:t>答题说明</a:t>
            </a:r>
            <a:r>
              <a:rPr lang="zh-CN" altLang="en-US" sz="2400" b="1" dirty="0"/>
              <a:t>：</a:t>
            </a:r>
            <a:r>
              <a:rPr lang="en-US" altLang="zh-CN" sz="2400" b="1" dirty="0">
                <a:solidFill>
                  <a:srgbClr val="0000FF"/>
                </a:solidFill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</a:rPr>
              <a:t>、观点明确，符合逻辑得</a:t>
            </a:r>
            <a:r>
              <a:rPr lang="en-US" altLang="zh-CN" sz="2400" b="1" dirty="0">
                <a:solidFill>
                  <a:srgbClr val="0000FF"/>
                </a:solidFill>
              </a:rPr>
              <a:t>4</a:t>
            </a:r>
            <a:r>
              <a:rPr lang="zh-CN" altLang="en-US" sz="2400" b="1" dirty="0">
                <a:solidFill>
                  <a:srgbClr val="0000FF"/>
                </a:solidFill>
              </a:rPr>
              <a:t>分，观点不够明确，糅合在史实中，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                       最多得</a:t>
            </a: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</a:rPr>
              <a:t>分。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                  </a:t>
            </a: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</a:rPr>
              <a:t>、联系西方福利建设的积极方面和消极方面的史实，说明社保网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                        建设的必要性和应该注意的问题即可，需要做到史论结合，得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                        </a:t>
            </a:r>
            <a:r>
              <a:rPr lang="en-US" altLang="zh-CN" sz="2400" b="1" dirty="0">
                <a:solidFill>
                  <a:srgbClr val="0000FF"/>
                </a:solidFill>
              </a:rPr>
              <a:t>6</a:t>
            </a:r>
            <a:r>
              <a:rPr lang="zh-CN" altLang="en-US" sz="2400" b="1" dirty="0">
                <a:solidFill>
                  <a:srgbClr val="0000FF"/>
                </a:solidFill>
              </a:rPr>
              <a:t>分；没有史实只说社保网建设的意义或重要性，内容空洞，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0000FF"/>
                </a:solidFill>
              </a:rPr>
              <a:t>                       最多得</a:t>
            </a:r>
            <a:r>
              <a:rPr lang="en-US" altLang="zh-CN" sz="2400" b="1" dirty="0">
                <a:solidFill>
                  <a:srgbClr val="0000FF"/>
                </a:solidFill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</a:rPr>
              <a:t>分。</a:t>
            </a:r>
            <a:endParaRPr lang="zh-CN" altLang="en-US" sz="2400" b="1" dirty="0">
              <a:solidFill>
                <a:srgbClr val="0000FF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参考答案：构建覆盖城乡的社保网有助于中国的经济发展，但应该做到量力而行。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endParaRPr lang="zh-CN" altLang="en-US" sz="2400" b="1" dirty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           二战后的欧美资本主义国家，通过实行社会福利制度，缓和了社会矛盾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           刺激了经济发展，是</a:t>
            </a:r>
            <a:r>
              <a:rPr lang="en-US" altLang="zh-CN" sz="2400" b="1" dirty="0">
                <a:solidFill>
                  <a:srgbClr val="FF0000"/>
                </a:solidFill>
              </a:rPr>
              <a:t>20</a:t>
            </a:r>
            <a:r>
              <a:rPr lang="zh-CN" altLang="en-US" sz="2400" b="1" dirty="0">
                <a:solidFill>
                  <a:srgbClr val="FF0000"/>
                </a:solidFill>
              </a:rPr>
              <a:t>世纪五六十年代资本主义经济发展出现黄金时期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           的重要因素，因此，中国构建社保网，有利于促进中国社会的发展。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endParaRPr lang="zh-CN" altLang="en-US" sz="2400" b="1" dirty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           西欧国家的高福利，降低了人们的工作积极性，加重了财政负担，是当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r>
              <a:rPr lang="zh-CN" altLang="en-US" sz="2400" b="1" dirty="0">
                <a:solidFill>
                  <a:srgbClr val="FF0000"/>
                </a:solidFill>
              </a:rPr>
              <a:t>                  前欧洲出现债务危机的一个重要原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因。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</a:t>
            </a:r>
            <a:endParaRPr lang="en-US" altLang="zh-CN" sz="2400" b="1" dirty="0" smtClean="0">
              <a:solidFill>
                <a:srgbClr val="FF0000"/>
              </a:solidFill>
            </a:endParaRPr>
          </a:p>
          <a:p>
            <a:r>
              <a:rPr lang="en-US" altLang="zh-CN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</a:rPr>
              <a:t>                 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因</a:t>
            </a:r>
            <a:r>
              <a:rPr lang="zh-CN" altLang="en-US" sz="2400" b="1" dirty="0">
                <a:solidFill>
                  <a:srgbClr val="FF0000"/>
                </a:solidFill>
              </a:rPr>
              <a:t>此，中国建立社保网应遵循</a:t>
            </a:r>
            <a:r>
              <a:rPr lang="zh-CN" altLang="en-US" sz="2400" b="1" dirty="0" smtClean="0">
                <a:solidFill>
                  <a:srgbClr val="FF0000"/>
                </a:solidFill>
              </a:rPr>
              <a:t>量力</a:t>
            </a:r>
            <a:r>
              <a:rPr lang="zh-CN" altLang="en-US" sz="2400" b="1" dirty="0">
                <a:solidFill>
                  <a:srgbClr val="FF0000"/>
                </a:solidFill>
              </a:rPr>
              <a:t>而行的原则，避免出现大的财政赤字。       </a:t>
            </a:r>
            <a:endParaRPr lang="zh-CN" altLang="en-US" sz="2400" b="1" dirty="0">
              <a:solidFill>
                <a:srgbClr val="FF0000"/>
              </a:solidFill>
            </a:endParaRPr>
          </a:p>
          <a:p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课堂探究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dirty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78477" y="20678"/>
            <a:ext cx="5692878" cy="5539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第</a:t>
            </a:r>
            <a:r>
              <a:rPr lang="en-US" altLang="zh-CN" dirty="0"/>
              <a:t>14</a:t>
            </a:r>
            <a:r>
              <a:rPr lang="zh-CN" altLang="en-US" dirty="0"/>
              <a:t>课  世界主要国家的基层治理与社会保障</a:t>
            </a:r>
            <a:endParaRPr lang="zh-CN" altLang="en-US" dirty="0"/>
          </a:p>
        </p:txBody>
      </p:sp>
      <p:sp>
        <p:nvSpPr>
          <p:cNvPr id="10" name="文本框 9"/>
          <p:cNvSpPr txBox="1"/>
          <p:nvPr/>
        </p:nvSpPr>
        <p:spPr>
          <a:xfrm>
            <a:off x="330748" y="1721496"/>
            <a:ext cx="11604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/>
              <a:t>一、西方主要国家基层治理的历史与特点</a:t>
            </a:r>
            <a:r>
              <a:rPr lang="zh-CN" altLang="zh-CN" sz="2400" b="1" dirty="0" smtClean="0"/>
              <a:t>：</a:t>
            </a:r>
            <a:r>
              <a:rPr lang="en-US" altLang="zh-CN" sz="2400" b="1" dirty="0" smtClean="0"/>
              <a:t>    </a:t>
            </a:r>
            <a:r>
              <a:rPr lang="zh-CN" altLang="en-US" sz="2400" b="1" dirty="0" smtClean="0"/>
              <a:t>二</a:t>
            </a:r>
            <a:r>
              <a:rPr lang="zh-CN" altLang="en-US" sz="2400" b="1" dirty="0" smtClean="0"/>
              <a:t>、现代社会保障制度的建立与发展：</a:t>
            </a:r>
            <a:endParaRPr lang="en-US" altLang="zh-CN" sz="2400" b="1" dirty="0" smtClean="0"/>
          </a:p>
        </p:txBody>
      </p:sp>
      <p:sp>
        <p:nvSpPr>
          <p:cNvPr id="12" name="文本框 11"/>
          <p:cNvSpPr txBox="1"/>
          <p:nvPr/>
        </p:nvSpPr>
        <p:spPr>
          <a:xfrm>
            <a:off x="579170" y="574676"/>
            <a:ext cx="11107614" cy="8244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 sz="3600" dirty="0"/>
              <a:t>第</a:t>
            </a:r>
            <a:r>
              <a:rPr lang="en-US" altLang="zh-CN" sz="3600" dirty="0"/>
              <a:t>14</a:t>
            </a:r>
            <a:r>
              <a:rPr lang="zh-CN" altLang="en-US" sz="3600" dirty="0"/>
              <a:t>课  世界主要国家的基层治理与社会保障</a:t>
            </a:r>
            <a:endParaRPr lang="zh-CN" altLang="en-US" sz="3600" dirty="0"/>
          </a:p>
        </p:txBody>
      </p:sp>
      <p:sp>
        <p:nvSpPr>
          <p:cNvPr id="8" name="文本框 7"/>
          <p:cNvSpPr txBox="1"/>
          <p:nvPr/>
        </p:nvSpPr>
        <p:spPr>
          <a:xfrm>
            <a:off x="722672" y="2366669"/>
            <a:ext cx="4514377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、古希腊：</a:t>
            </a:r>
            <a:endParaRPr lang="en-US" altLang="zh-CN" sz="32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、西欧封建社会：</a:t>
            </a:r>
            <a:endParaRPr lang="en-US" altLang="zh-CN" sz="32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、西欧近代：</a:t>
            </a:r>
            <a:endParaRPr lang="en-US" altLang="zh-CN" sz="32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、二战后：</a:t>
            </a:r>
            <a:endParaRPr lang="en-US" altLang="zh-CN" sz="3200" b="1" dirty="0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世纪</a:t>
            </a:r>
            <a:r>
              <a:rPr lang="en-US" altLang="zh-CN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80</a:t>
            </a:r>
            <a:r>
              <a:rPr lang="zh-CN" altLang="en-US" sz="3200" b="1" dirty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3200" b="1" dirty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代以来：</a:t>
            </a:r>
            <a:endParaRPr lang="zh-CN" altLang="en-US" sz="3200" b="1" dirty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828504" y="2366669"/>
            <a:ext cx="2451312" cy="36702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en-US" altLang="zh-CN" dirty="0"/>
              <a:t>1</a:t>
            </a:r>
            <a:r>
              <a:rPr lang="zh-CN" altLang="en-US" dirty="0"/>
              <a:t>、确立：</a:t>
            </a:r>
            <a:endParaRPr lang="en-US" altLang="zh-CN" dirty="0"/>
          </a:p>
          <a:p>
            <a:r>
              <a:rPr lang="en-US" altLang="zh-CN" dirty="0"/>
              <a:t>2</a:t>
            </a:r>
            <a:r>
              <a:rPr lang="zh-CN" altLang="en-US" dirty="0"/>
              <a:t>、发展：</a:t>
            </a:r>
            <a:endParaRPr lang="en-US" altLang="zh-CN" dirty="0"/>
          </a:p>
          <a:p>
            <a:r>
              <a:rPr lang="en-US" altLang="zh-CN" dirty="0"/>
              <a:t>3</a:t>
            </a:r>
            <a:r>
              <a:rPr lang="zh-CN" altLang="en-US" dirty="0"/>
              <a:t>、评价：</a:t>
            </a:r>
            <a:endParaRPr lang="en-US" altLang="zh-CN" dirty="0"/>
          </a:p>
          <a:p>
            <a:r>
              <a:rPr lang="en-US" altLang="zh-CN" dirty="0"/>
              <a:t>4</a:t>
            </a:r>
            <a:r>
              <a:rPr lang="zh-CN" altLang="en-US" dirty="0"/>
              <a:t>、苏联：</a:t>
            </a:r>
            <a:endParaRPr lang="en-US" altLang="zh-CN" dirty="0"/>
          </a:p>
          <a:p>
            <a:r>
              <a:rPr lang="en-US" altLang="zh-CN" dirty="0"/>
              <a:t>5</a:t>
            </a:r>
            <a:r>
              <a:rPr lang="zh-CN" altLang="en-US" dirty="0"/>
              <a:t>、新中国：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77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5991</Words>
  <Application>WPS 演示</Application>
  <PresentationFormat>宽屏</PresentationFormat>
  <Paragraphs>279</Paragraphs>
  <Slides>19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19</vt:i4>
      </vt:variant>
    </vt:vector>
  </HeadingPairs>
  <TitlesOfParts>
    <vt:vector size="39" baseType="lpstr">
      <vt:lpstr>Arial</vt:lpstr>
      <vt:lpstr>宋体</vt:lpstr>
      <vt:lpstr>Wingdings</vt:lpstr>
      <vt:lpstr>黑体</vt:lpstr>
      <vt:lpstr>Times New Roman</vt:lpstr>
      <vt:lpstr>微软雅黑</vt:lpstr>
      <vt:lpstr>Calibri</vt:lpstr>
      <vt:lpstr>Songti SC</vt:lpstr>
      <vt:lpstr>Segoe Print</vt:lpstr>
      <vt:lpstr>Arial Unicode MS</vt:lpstr>
      <vt:lpstr>MS Gothic</vt:lpstr>
      <vt:lpstr>华文隶书</vt:lpstr>
      <vt:lpstr>华文新魏</vt:lpstr>
      <vt:lpstr>华文行楷</vt:lpstr>
      <vt:lpstr>Office 主题​​</vt:lpstr>
      <vt:lpstr>Office 主题</vt:lpstr>
      <vt:lpstr>1_Office 主题</vt:lpstr>
      <vt:lpstr>2_Office 主题</vt:lpstr>
      <vt:lpstr>3_Office 主题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2020-02-08T05:56:00Z</dcterms:created>
  <dcterms:modified xsi:type="dcterms:W3CDTF">2021-01-11T02:42:52Z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