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257" r:id="rId5"/>
    <p:sldId id="258" r:id="rId6"/>
    <p:sldId id="265" r:id="rId7"/>
    <p:sldId id="288" r:id="rId8"/>
    <p:sldId id="289" r:id="rId9"/>
    <p:sldId id="290" r:id="rId10"/>
    <p:sldId id="259" r:id="rId11"/>
    <p:sldId id="291" r:id="rId12"/>
    <p:sldId id="292" r:id="rId13"/>
    <p:sldId id="269" r:id="rId14"/>
    <p:sldId id="293" r:id="rId15"/>
    <p:sldId id="294" r:id="rId16"/>
    <p:sldId id="260" r:id="rId17"/>
    <p:sldId id="295" r:id="rId18"/>
    <p:sldId id="296" r:id="rId19"/>
    <p:sldId id="273" r:id="rId20"/>
    <p:sldId id="261" r:id="rId21"/>
    <p:sldId id="297" r:id="rId22"/>
    <p:sldId id="298" r:id="rId23"/>
    <p:sldId id="277" r:id="rId24"/>
    <p:sldId id="262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813"/>
    <a:srgbClr val="FFDB00"/>
    <a:srgbClr val="202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48" y="456"/>
      </p:cViewPr>
      <p:guideLst>
        <p:guide orient="horz" pos="2160"/>
        <p:guide pos="38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00F11-E2D2-4A07-BC5E-9D525F4619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68E94-DF36-4138-B2B6-1CBF925A6BA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3.xml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https://p.dcsapi.com/view/preview/HbLbB7onbopOLrEvRy80QUheAhFOd21nwCjnaZgZ0ZRBZsWrBYYl1qBku7fdZbc-36h2ZejIi5IEToeNNeZUQCn0Rm0tNXCtQNIeKuCV0BBri02YS7ve8pfQtDEzZYMbTrPhmKJnzwSNEIiCP96jemW_uTDFjPHytDTkglEca005JSrq2Hswh3OB34N58cAR5-5QM6fq9cbQBVm9zwbrEBxtuM5P-0caT7t1sIJLDeszphhjQCadvXJp__mkxuI6o1kJdBRj4xu1z82T3c-qrg==/c8db558c9204baf6bd870f309fb72b67.files/file0005.png" TargetMode="External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934835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0" y="5934835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0" y="0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014059" y="2052380"/>
            <a:ext cx="2791296" cy="2672952"/>
            <a:chOff x="2674938" y="2708276"/>
            <a:chExt cx="2171700" cy="207962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" name="Freeform 10"/>
            <p:cNvSpPr/>
            <p:nvPr/>
          </p:nvSpPr>
          <p:spPr bwMode="auto">
            <a:xfrm>
              <a:off x="3365500" y="2708276"/>
              <a:ext cx="792163" cy="222250"/>
            </a:xfrm>
            <a:custGeom>
              <a:avLst/>
              <a:gdLst>
                <a:gd name="T0" fmla="*/ 186 w 186"/>
                <a:gd name="T1" fmla="*/ 17 h 52"/>
                <a:gd name="T2" fmla="*/ 168 w 186"/>
                <a:gd name="T3" fmla="*/ 0 h 52"/>
                <a:gd name="T4" fmla="*/ 18 w 186"/>
                <a:gd name="T5" fmla="*/ 0 h 52"/>
                <a:gd name="T6" fmla="*/ 0 w 186"/>
                <a:gd name="T7" fmla="*/ 17 h 52"/>
                <a:gd name="T8" fmla="*/ 0 w 186"/>
                <a:gd name="T9" fmla="*/ 52 h 52"/>
                <a:gd name="T10" fmla="*/ 186 w 186"/>
                <a:gd name="T11" fmla="*/ 52 h 52"/>
                <a:gd name="T12" fmla="*/ 186 w 186"/>
                <a:gd name="T13" fmla="*/ 1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6" h="52">
                  <a:moveTo>
                    <a:pt x="186" y="17"/>
                  </a:moveTo>
                  <a:cubicBezTo>
                    <a:pt x="186" y="7"/>
                    <a:pt x="178" y="0"/>
                    <a:pt x="16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86" y="52"/>
                    <a:pt x="186" y="52"/>
                    <a:pt x="186" y="52"/>
                  </a:cubicBezTo>
                  <a:lnTo>
                    <a:pt x="186" y="17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1"/>
            <p:cNvSpPr/>
            <p:nvPr/>
          </p:nvSpPr>
          <p:spPr bwMode="auto">
            <a:xfrm>
              <a:off x="2816225" y="2930526"/>
              <a:ext cx="1885950" cy="741363"/>
            </a:xfrm>
            <a:custGeom>
              <a:avLst/>
              <a:gdLst>
                <a:gd name="T0" fmla="*/ 24 w 443"/>
                <a:gd name="T1" fmla="*/ 50 h 174"/>
                <a:gd name="T2" fmla="*/ 52 w 443"/>
                <a:gd name="T3" fmla="*/ 22 h 174"/>
                <a:gd name="T4" fmla="*/ 390 w 443"/>
                <a:gd name="T5" fmla="*/ 22 h 174"/>
                <a:gd name="T6" fmla="*/ 418 w 443"/>
                <a:gd name="T7" fmla="*/ 50 h 174"/>
                <a:gd name="T8" fmla="*/ 418 w 443"/>
                <a:gd name="T9" fmla="*/ 174 h 174"/>
                <a:gd name="T10" fmla="*/ 443 w 443"/>
                <a:gd name="T11" fmla="*/ 174 h 174"/>
                <a:gd name="T12" fmla="*/ 443 w 443"/>
                <a:gd name="T13" fmla="*/ 28 h 174"/>
                <a:gd name="T14" fmla="*/ 415 w 443"/>
                <a:gd name="T15" fmla="*/ 0 h 174"/>
                <a:gd name="T16" fmla="*/ 315 w 443"/>
                <a:gd name="T17" fmla="*/ 0 h 174"/>
                <a:gd name="T18" fmla="*/ 129 w 443"/>
                <a:gd name="T19" fmla="*/ 0 h 174"/>
                <a:gd name="T20" fmla="*/ 27 w 443"/>
                <a:gd name="T21" fmla="*/ 0 h 174"/>
                <a:gd name="T22" fmla="*/ 0 w 443"/>
                <a:gd name="T23" fmla="*/ 28 h 174"/>
                <a:gd name="T24" fmla="*/ 0 w 443"/>
                <a:gd name="T25" fmla="*/ 174 h 174"/>
                <a:gd name="T26" fmla="*/ 24 w 443"/>
                <a:gd name="T27" fmla="*/ 174 h 174"/>
                <a:gd name="T28" fmla="*/ 24 w 443"/>
                <a:gd name="T29" fmla="*/ 5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3" h="174">
                  <a:moveTo>
                    <a:pt x="24" y="50"/>
                  </a:moveTo>
                  <a:cubicBezTo>
                    <a:pt x="24" y="35"/>
                    <a:pt x="37" y="22"/>
                    <a:pt x="52" y="22"/>
                  </a:cubicBezTo>
                  <a:cubicBezTo>
                    <a:pt x="390" y="22"/>
                    <a:pt x="390" y="22"/>
                    <a:pt x="390" y="22"/>
                  </a:cubicBezTo>
                  <a:cubicBezTo>
                    <a:pt x="405" y="22"/>
                    <a:pt x="418" y="35"/>
                    <a:pt x="418" y="50"/>
                  </a:cubicBezTo>
                  <a:cubicBezTo>
                    <a:pt x="418" y="174"/>
                    <a:pt x="418" y="174"/>
                    <a:pt x="418" y="174"/>
                  </a:cubicBezTo>
                  <a:cubicBezTo>
                    <a:pt x="443" y="174"/>
                    <a:pt x="443" y="174"/>
                    <a:pt x="443" y="174"/>
                  </a:cubicBezTo>
                  <a:cubicBezTo>
                    <a:pt x="443" y="28"/>
                    <a:pt x="443" y="28"/>
                    <a:pt x="443" y="28"/>
                  </a:cubicBezTo>
                  <a:cubicBezTo>
                    <a:pt x="443" y="13"/>
                    <a:pt x="430" y="0"/>
                    <a:pt x="415" y="0"/>
                  </a:cubicBezTo>
                  <a:cubicBezTo>
                    <a:pt x="315" y="0"/>
                    <a:pt x="315" y="0"/>
                    <a:pt x="315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24" y="174"/>
                    <a:pt x="24" y="174"/>
                    <a:pt x="24" y="174"/>
                  </a:cubicBezTo>
                  <a:lnTo>
                    <a:pt x="24" y="5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2"/>
            <p:cNvSpPr/>
            <p:nvPr/>
          </p:nvSpPr>
          <p:spPr bwMode="auto">
            <a:xfrm>
              <a:off x="2816225" y="4532313"/>
              <a:ext cx="339725" cy="255588"/>
            </a:xfrm>
            <a:custGeom>
              <a:avLst/>
              <a:gdLst>
                <a:gd name="T0" fmla="*/ 0 w 80"/>
                <a:gd name="T1" fmla="*/ 50 h 60"/>
                <a:gd name="T2" fmla="*/ 10 w 80"/>
                <a:gd name="T3" fmla="*/ 60 h 60"/>
                <a:gd name="T4" fmla="*/ 70 w 80"/>
                <a:gd name="T5" fmla="*/ 60 h 60"/>
                <a:gd name="T6" fmla="*/ 80 w 80"/>
                <a:gd name="T7" fmla="*/ 50 h 60"/>
                <a:gd name="T8" fmla="*/ 80 w 80"/>
                <a:gd name="T9" fmla="*/ 0 h 60"/>
                <a:gd name="T10" fmla="*/ 0 w 80"/>
                <a:gd name="T11" fmla="*/ 0 h 60"/>
                <a:gd name="T12" fmla="*/ 0 w 80"/>
                <a:gd name="T13" fmla="*/ 5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0" y="50"/>
                  </a:moveTo>
                  <a:cubicBezTo>
                    <a:pt x="0" y="55"/>
                    <a:pt x="4" y="60"/>
                    <a:pt x="10" y="60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75" y="60"/>
                    <a:pt x="80" y="55"/>
                    <a:pt x="80" y="5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3"/>
            <p:cNvSpPr/>
            <p:nvPr/>
          </p:nvSpPr>
          <p:spPr bwMode="auto">
            <a:xfrm>
              <a:off x="4375150" y="4532313"/>
              <a:ext cx="339725" cy="255588"/>
            </a:xfrm>
            <a:custGeom>
              <a:avLst/>
              <a:gdLst>
                <a:gd name="T0" fmla="*/ 0 w 80"/>
                <a:gd name="T1" fmla="*/ 50 h 60"/>
                <a:gd name="T2" fmla="*/ 10 w 80"/>
                <a:gd name="T3" fmla="*/ 60 h 60"/>
                <a:gd name="T4" fmla="*/ 70 w 80"/>
                <a:gd name="T5" fmla="*/ 60 h 60"/>
                <a:gd name="T6" fmla="*/ 80 w 80"/>
                <a:gd name="T7" fmla="*/ 50 h 60"/>
                <a:gd name="T8" fmla="*/ 80 w 80"/>
                <a:gd name="T9" fmla="*/ 0 h 60"/>
                <a:gd name="T10" fmla="*/ 0 w 80"/>
                <a:gd name="T11" fmla="*/ 0 h 60"/>
                <a:gd name="T12" fmla="*/ 0 w 80"/>
                <a:gd name="T13" fmla="*/ 5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0" y="50"/>
                  </a:moveTo>
                  <a:cubicBezTo>
                    <a:pt x="0" y="55"/>
                    <a:pt x="4" y="60"/>
                    <a:pt x="10" y="60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76" y="60"/>
                    <a:pt x="80" y="55"/>
                    <a:pt x="80" y="5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2674938" y="3671888"/>
              <a:ext cx="2171700" cy="860425"/>
            </a:xfrm>
            <a:custGeom>
              <a:avLst/>
              <a:gdLst>
                <a:gd name="T0" fmla="*/ 491 w 510"/>
                <a:gd name="T1" fmla="*/ 0 h 202"/>
                <a:gd name="T2" fmla="*/ 476 w 510"/>
                <a:gd name="T3" fmla="*/ 0 h 202"/>
                <a:gd name="T4" fmla="*/ 451 w 510"/>
                <a:gd name="T5" fmla="*/ 0 h 202"/>
                <a:gd name="T6" fmla="*/ 57 w 510"/>
                <a:gd name="T7" fmla="*/ 0 h 202"/>
                <a:gd name="T8" fmla="*/ 33 w 510"/>
                <a:gd name="T9" fmla="*/ 0 h 202"/>
                <a:gd name="T10" fmla="*/ 19 w 510"/>
                <a:gd name="T11" fmla="*/ 0 h 202"/>
                <a:gd name="T12" fmla="*/ 0 w 510"/>
                <a:gd name="T13" fmla="*/ 18 h 202"/>
                <a:gd name="T14" fmla="*/ 0 w 510"/>
                <a:gd name="T15" fmla="*/ 183 h 202"/>
                <a:gd name="T16" fmla="*/ 19 w 510"/>
                <a:gd name="T17" fmla="*/ 202 h 202"/>
                <a:gd name="T18" fmla="*/ 33 w 510"/>
                <a:gd name="T19" fmla="*/ 202 h 202"/>
                <a:gd name="T20" fmla="*/ 113 w 510"/>
                <a:gd name="T21" fmla="*/ 202 h 202"/>
                <a:gd name="T22" fmla="*/ 399 w 510"/>
                <a:gd name="T23" fmla="*/ 202 h 202"/>
                <a:gd name="T24" fmla="*/ 479 w 510"/>
                <a:gd name="T25" fmla="*/ 202 h 202"/>
                <a:gd name="T26" fmla="*/ 491 w 510"/>
                <a:gd name="T27" fmla="*/ 202 h 202"/>
                <a:gd name="T28" fmla="*/ 510 w 510"/>
                <a:gd name="T29" fmla="*/ 183 h 202"/>
                <a:gd name="T30" fmla="*/ 510 w 510"/>
                <a:gd name="T31" fmla="*/ 18 h 202"/>
                <a:gd name="T32" fmla="*/ 491 w 510"/>
                <a:gd name="T33" fmla="*/ 0 h 202"/>
                <a:gd name="T34" fmla="*/ 364 w 510"/>
                <a:gd name="T35" fmla="*/ 70 h 202"/>
                <a:gd name="T36" fmla="*/ 360 w 510"/>
                <a:gd name="T37" fmla="*/ 74 h 202"/>
                <a:gd name="T38" fmla="*/ 146 w 510"/>
                <a:gd name="T39" fmla="*/ 74 h 202"/>
                <a:gd name="T40" fmla="*/ 142 w 510"/>
                <a:gd name="T41" fmla="*/ 70 h 202"/>
                <a:gd name="T42" fmla="*/ 142 w 510"/>
                <a:gd name="T43" fmla="*/ 60 h 202"/>
                <a:gd name="T44" fmla="*/ 146 w 510"/>
                <a:gd name="T45" fmla="*/ 56 h 202"/>
                <a:gd name="T46" fmla="*/ 360 w 510"/>
                <a:gd name="T47" fmla="*/ 56 h 202"/>
                <a:gd name="T48" fmla="*/ 364 w 510"/>
                <a:gd name="T49" fmla="*/ 60 h 202"/>
                <a:gd name="T50" fmla="*/ 364 w 510"/>
                <a:gd name="T51" fmla="*/ 70 h 202"/>
                <a:gd name="T52" fmla="*/ 71 w 510"/>
                <a:gd name="T53" fmla="*/ 138 h 202"/>
                <a:gd name="T54" fmla="*/ 29 w 510"/>
                <a:gd name="T55" fmla="*/ 96 h 202"/>
                <a:gd name="T56" fmla="*/ 71 w 510"/>
                <a:gd name="T57" fmla="*/ 54 h 202"/>
                <a:gd name="T58" fmla="*/ 113 w 510"/>
                <a:gd name="T59" fmla="*/ 96 h 202"/>
                <a:gd name="T60" fmla="*/ 71 w 510"/>
                <a:gd name="T61" fmla="*/ 138 h 202"/>
                <a:gd name="T62" fmla="*/ 364 w 510"/>
                <a:gd name="T63" fmla="*/ 140 h 202"/>
                <a:gd name="T64" fmla="*/ 360 w 510"/>
                <a:gd name="T65" fmla="*/ 143 h 202"/>
                <a:gd name="T66" fmla="*/ 146 w 510"/>
                <a:gd name="T67" fmla="*/ 143 h 202"/>
                <a:gd name="T68" fmla="*/ 142 w 510"/>
                <a:gd name="T69" fmla="*/ 140 h 202"/>
                <a:gd name="T70" fmla="*/ 142 w 510"/>
                <a:gd name="T71" fmla="*/ 129 h 202"/>
                <a:gd name="T72" fmla="*/ 146 w 510"/>
                <a:gd name="T73" fmla="*/ 125 h 202"/>
                <a:gd name="T74" fmla="*/ 360 w 510"/>
                <a:gd name="T75" fmla="*/ 125 h 202"/>
                <a:gd name="T76" fmla="*/ 364 w 510"/>
                <a:gd name="T77" fmla="*/ 129 h 202"/>
                <a:gd name="T78" fmla="*/ 364 w 510"/>
                <a:gd name="T79" fmla="*/ 140 h 202"/>
                <a:gd name="T80" fmla="*/ 364 w 510"/>
                <a:gd name="T81" fmla="*/ 105 h 202"/>
                <a:gd name="T82" fmla="*/ 360 w 510"/>
                <a:gd name="T83" fmla="*/ 109 h 202"/>
                <a:gd name="T84" fmla="*/ 146 w 510"/>
                <a:gd name="T85" fmla="*/ 109 h 202"/>
                <a:gd name="T86" fmla="*/ 142 w 510"/>
                <a:gd name="T87" fmla="*/ 105 h 202"/>
                <a:gd name="T88" fmla="*/ 142 w 510"/>
                <a:gd name="T89" fmla="*/ 94 h 202"/>
                <a:gd name="T90" fmla="*/ 146 w 510"/>
                <a:gd name="T91" fmla="*/ 91 h 202"/>
                <a:gd name="T92" fmla="*/ 360 w 510"/>
                <a:gd name="T93" fmla="*/ 91 h 202"/>
                <a:gd name="T94" fmla="*/ 364 w 510"/>
                <a:gd name="T95" fmla="*/ 94 h 202"/>
                <a:gd name="T96" fmla="*/ 364 w 510"/>
                <a:gd name="T97" fmla="*/ 105 h 202"/>
                <a:gd name="T98" fmla="*/ 434 w 510"/>
                <a:gd name="T99" fmla="*/ 54 h 202"/>
                <a:gd name="T100" fmla="*/ 476 w 510"/>
                <a:gd name="T101" fmla="*/ 96 h 202"/>
                <a:gd name="T102" fmla="*/ 434 w 510"/>
                <a:gd name="T103" fmla="*/ 138 h 202"/>
                <a:gd name="T104" fmla="*/ 392 w 510"/>
                <a:gd name="T105" fmla="*/ 96 h 202"/>
                <a:gd name="T106" fmla="*/ 434 w 510"/>
                <a:gd name="T107" fmla="*/ 5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10" h="202">
                  <a:moveTo>
                    <a:pt x="491" y="0"/>
                  </a:moveTo>
                  <a:cubicBezTo>
                    <a:pt x="476" y="0"/>
                    <a:pt x="476" y="0"/>
                    <a:pt x="476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3"/>
                    <a:pt x="8" y="202"/>
                    <a:pt x="19" y="202"/>
                  </a:cubicBezTo>
                  <a:cubicBezTo>
                    <a:pt x="33" y="202"/>
                    <a:pt x="33" y="202"/>
                    <a:pt x="33" y="202"/>
                  </a:cubicBezTo>
                  <a:cubicBezTo>
                    <a:pt x="113" y="202"/>
                    <a:pt x="113" y="202"/>
                    <a:pt x="113" y="202"/>
                  </a:cubicBezTo>
                  <a:cubicBezTo>
                    <a:pt x="399" y="202"/>
                    <a:pt x="399" y="202"/>
                    <a:pt x="399" y="202"/>
                  </a:cubicBezTo>
                  <a:cubicBezTo>
                    <a:pt x="479" y="202"/>
                    <a:pt x="479" y="202"/>
                    <a:pt x="479" y="202"/>
                  </a:cubicBezTo>
                  <a:cubicBezTo>
                    <a:pt x="491" y="202"/>
                    <a:pt x="491" y="202"/>
                    <a:pt x="491" y="202"/>
                  </a:cubicBezTo>
                  <a:cubicBezTo>
                    <a:pt x="502" y="202"/>
                    <a:pt x="510" y="193"/>
                    <a:pt x="510" y="183"/>
                  </a:cubicBezTo>
                  <a:cubicBezTo>
                    <a:pt x="510" y="18"/>
                    <a:pt x="510" y="18"/>
                    <a:pt x="510" y="18"/>
                  </a:cubicBezTo>
                  <a:cubicBezTo>
                    <a:pt x="510" y="8"/>
                    <a:pt x="502" y="0"/>
                    <a:pt x="491" y="0"/>
                  </a:cubicBezTo>
                  <a:close/>
                  <a:moveTo>
                    <a:pt x="364" y="70"/>
                  </a:moveTo>
                  <a:cubicBezTo>
                    <a:pt x="364" y="73"/>
                    <a:pt x="363" y="74"/>
                    <a:pt x="360" y="74"/>
                  </a:cubicBezTo>
                  <a:cubicBezTo>
                    <a:pt x="146" y="74"/>
                    <a:pt x="146" y="74"/>
                    <a:pt x="146" y="74"/>
                  </a:cubicBezTo>
                  <a:cubicBezTo>
                    <a:pt x="144" y="74"/>
                    <a:pt x="142" y="73"/>
                    <a:pt x="142" y="70"/>
                  </a:cubicBezTo>
                  <a:cubicBezTo>
                    <a:pt x="142" y="60"/>
                    <a:pt x="142" y="60"/>
                    <a:pt x="142" y="60"/>
                  </a:cubicBezTo>
                  <a:cubicBezTo>
                    <a:pt x="142" y="58"/>
                    <a:pt x="144" y="56"/>
                    <a:pt x="146" y="56"/>
                  </a:cubicBezTo>
                  <a:cubicBezTo>
                    <a:pt x="360" y="56"/>
                    <a:pt x="360" y="56"/>
                    <a:pt x="360" y="56"/>
                  </a:cubicBezTo>
                  <a:cubicBezTo>
                    <a:pt x="363" y="56"/>
                    <a:pt x="364" y="58"/>
                    <a:pt x="364" y="60"/>
                  </a:cubicBezTo>
                  <a:lnTo>
                    <a:pt x="364" y="70"/>
                  </a:lnTo>
                  <a:close/>
                  <a:moveTo>
                    <a:pt x="71" y="138"/>
                  </a:moveTo>
                  <a:cubicBezTo>
                    <a:pt x="48" y="138"/>
                    <a:pt x="29" y="119"/>
                    <a:pt x="29" y="96"/>
                  </a:cubicBezTo>
                  <a:cubicBezTo>
                    <a:pt x="29" y="73"/>
                    <a:pt x="48" y="54"/>
                    <a:pt x="71" y="54"/>
                  </a:cubicBezTo>
                  <a:cubicBezTo>
                    <a:pt x="94" y="54"/>
                    <a:pt x="113" y="73"/>
                    <a:pt x="113" y="96"/>
                  </a:cubicBezTo>
                  <a:cubicBezTo>
                    <a:pt x="113" y="119"/>
                    <a:pt x="94" y="138"/>
                    <a:pt x="71" y="138"/>
                  </a:cubicBezTo>
                  <a:close/>
                  <a:moveTo>
                    <a:pt x="364" y="140"/>
                  </a:moveTo>
                  <a:cubicBezTo>
                    <a:pt x="364" y="142"/>
                    <a:pt x="363" y="143"/>
                    <a:pt x="360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4" y="143"/>
                    <a:pt x="142" y="142"/>
                    <a:pt x="142" y="140"/>
                  </a:cubicBezTo>
                  <a:cubicBezTo>
                    <a:pt x="142" y="129"/>
                    <a:pt x="142" y="129"/>
                    <a:pt x="142" y="129"/>
                  </a:cubicBezTo>
                  <a:cubicBezTo>
                    <a:pt x="142" y="127"/>
                    <a:pt x="144" y="125"/>
                    <a:pt x="146" y="125"/>
                  </a:cubicBezTo>
                  <a:cubicBezTo>
                    <a:pt x="360" y="125"/>
                    <a:pt x="360" y="125"/>
                    <a:pt x="360" y="125"/>
                  </a:cubicBezTo>
                  <a:cubicBezTo>
                    <a:pt x="363" y="125"/>
                    <a:pt x="364" y="127"/>
                    <a:pt x="364" y="129"/>
                  </a:cubicBezTo>
                  <a:lnTo>
                    <a:pt x="364" y="140"/>
                  </a:lnTo>
                  <a:close/>
                  <a:moveTo>
                    <a:pt x="364" y="105"/>
                  </a:moveTo>
                  <a:cubicBezTo>
                    <a:pt x="364" y="107"/>
                    <a:pt x="363" y="109"/>
                    <a:pt x="360" y="109"/>
                  </a:cubicBezTo>
                  <a:cubicBezTo>
                    <a:pt x="146" y="109"/>
                    <a:pt x="146" y="109"/>
                    <a:pt x="146" y="109"/>
                  </a:cubicBezTo>
                  <a:cubicBezTo>
                    <a:pt x="144" y="109"/>
                    <a:pt x="142" y="107"/>
                    <a:pt x="142" y="105"/>
                  </a:cubicBezTo>
                  <a:cubicBezTo>
                    <a:pt x="142" y="94"/>
                    <a:pt x="142" y="94"/>
                    <a:pt x="142" y="94"/>
                  </a:cubicBezTo>
                  <a:cubicBezTo>
                    <a:pt x="142" y="92"/>
                    <a:pt x="144" y="91"/>
                    <a:pt x="146" y="91"/>
                  </a:cubicBezTo>
                  <a:cubicBezTo>
                    <a:pt x="360" y="91"/>
                    <a:pt x="360" y="91"/>
                    <a:pt x="360" y="91"/>
                  </a:cubicBezTo>
                  <a:cubicBezTo>
                    <a:pt x="363" y="91"/>
                    <a:pt x="364" y="92"/>
                    <a:pt x="364" y="94"/>
                  </a:cubicBezTo>
                  <a:lnTo>
                    <a:pt x="364" y="105"/>
                  </a:lnTo>
                  <a:close/>
                  <a:moveTo>
                    <a:pt x="434" y="54"/>
                  </a:moveTo>
                  <a:cubicBezTo>
                    <a:pt x="457" y="54"/>
                    <a:pt x="476" y="73"/>
                    <a:pt x="476" y="96"/>
                  </a:cubicBezTo>
                  <a:cubicBezTo>
                    <a:pt x="476" y="119"/>
                    <a:pt x="457" y="138"/>
                    <a:pt x="434" y="138"/>
                  </a:cubicBezTo>
                  <a:cubicBezTo>
                    <a:pt x="410" y="138"/>
                    <a:pt x="392" y="119"/>
                    <a:pt x="392" y="96"/>
                  </a:cubicBezTo>
                  <a:cubicBezTo>
                    <a:pt x="392" y="73"/>
                    <a:pt x="410" y="54"/>
                    <a:pt x="434" y="54"/>
                  </a:cubicBez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5"/>
            <p:cNvSpPr/>
            <p:nvPr/>
          </p:nvSpPr>
          <p:spPr bwMode="auto">
            <a:xfrm>
              <a:off x="3279775" y="4203701"/>
              <a:ext cx="946150" cy="76200"/>
            </a:xfrm>
            <a:custGeom>
              <a:avLst/>
              <a:gdLst>
                <a:gd name="T0" fmla="*/ 218 w 222"/>
                <a:gd name="T1" fmla="*/ 0 h 18"/>
                <a:gd name="T2" fmla="*/ 4 w 222"/>
                <a:gd name="T3" fmla="*/ 0 h 18"/>
                <a:gd name="T4" fmla="*/ 0 w 222"/>
                <a:gd name="T5" fmla="*/ 4 h 18"/>
                <a:gd name="T6" fmla="*/ 0 w 222"/>
                <a:gd name="T7" fmla="*/ 15 h 18"/>
                <a:gd name="T8" fmla="*/ 4 w 222"/>
                <a:gd name="T9" fmla="*/ 18 h 18"/>
                <a:gd name="T10" fmla="*/ 218 w 222"/>
                <a:gd name="T11" fmla="*/ 18 h 18"/>
                <a:gd name="T12" fmla="*/ 222 w 222"/>
                <a:gd name="T13" fmla="*/ 15 h 18"/>
                <a:gd name="T14" fmla="*/ 222 w 222"/>
                <a:gd name="T15" fmla="*/ 4 h 18"/>
                <a:gd name="T16" fmla="*/ 218 w 222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18">
                  <a:moveTo>
                    <a:pt x="218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7"/>
                    <a:pt x="2" y="18"/>
                    <a:pt x="4" y="18"/>
                  </a:cubicBezTo>
                  <a:cubicBezTo>
                    <a:pt x="218" y="18"/>
                    <a:pt x="218" y="18"/>
                    <a:pt x="218" y="18"/>
                  </a:cubicBezTo>
                  <a:cubicBezTo>
                    <a:pt x="221" y="18"/>
                    <a:pt x="222" y="17"/>
                    <a:pt x="222" y="15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2"/>
                    <a:pt x="221" y="0"/>
                    <a:pt x="218" y="0"/>
                  </a:cubicBez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6"/>
            <p:cNvSpPr/>
            <p:nvPr/>
          </p:nvSpPr>
          <p:spPr bwMode="auto">
            <a:xfrm>
              <a:off x="3279775" y="4059238"/>
              <a:ext cx="946150" cy="76200"/>
            </a:xfrm>
            <a:custGeom>
              <a:avLst/>
              <a:gdLst>
                <a:gd name="T0" fmla="*/ 218 w 222"/>
                <a:gd name="T1" fmla="*/ 0 h 18"/>
                <a:gd name="T2" fmla="*/ 4 w 222"/>
                <a:gd name="T3" fmla="*/ 0 h 18"/>
                <a:gd name="T4" fmla="*/ 0 w 222"/>
                <a:gd name="T5" fmla="*/ 3 h 18"/>
                <a:gd name="T6" fmla="*/ 0 w 222"/>
                <a:gd name="T7" fmla="*/ 14 h 18"/>
                <a:gd name="T8" fmla="*/ 4 w 222"/>
                <a:gd name="T9" fmla="*/ 18 h 18"/>
                <a:gd name="T10" fmla="*/ 218 w 222"/>
                <a:gd name="T11" fmla="*/ 18 h 18"/>
                <a:gd name="T12" fmla="*/ 222 w 222"/>
                <a:gd name="T13" fmla="*/ 14 h 18"/>
                <a:gd name="T14" fmla="*/ 222 w 222"/>
                <a:gd name="T15" fmla="*/ 3 h 18"/>
                <a:gd name="T16" fmla="*/ 218 w 222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18">
                  <a:moveTo>
                    <a:pt x="218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ubicBezTo>
                    <a:pt x="218" y="18"/>
                    <a:pt x="218" y="18"/>
                    <a:pt x="218" y="18"/>
                  </a:cubicBezTo>
                  <a:cubicBezTo>
                    <a:pt x="221" y="18"/>
                    <a:pt x="222" y="16"/>
                    <a:pt x="222" y="14"/>
                  </a:cubicBezTo>
                  <a:cubicBezTo>
                    <a:pt x="222" y="3"/>
                    <a:pt x="222" y="3"/>
                    <a:pt x="222" y="3"/>
                  </a:cubicBezTo>
                  <a:cubicBezTo>
                    <a:pt x="222" y="1"/>
                    <a:pt x="221" y="0"/>
                    <a:pt x="218" y="0"/>
                  </a:cubicBez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7"/>
            <p:cNvSpPr/>
            <p:nvPr/>
          </p:nvSpPr>
          <p:spPr bwMode="auto">
            <a:xfrm>
              <a:off x="3279775" y="3910013"/>
              <a:ext cx="946150" cy="76200"/>
            </a:xfrm>
            <a:custGeom>
              <a:avLst/>
              <a:gdLst>
                <a:gd name="T0" fmla="*/ 218 w 222"/>
                <a:gd name="T1" fmla="*/ 0 h 18"/>
                <a:gd name="T2" fmla="*/ 4 w 222"/>
                <a:gd name="T3" fmla="*/ 0 h 18"/>
                <a:gd name="T4" fmla="*/ 0 w 222"/>
                <a:gd name="T5" fmla="*/ 4 h 18"/>
                <a:gd name="T6" fmla="*/ 0 w 222"/>
                <a:gd name="T7" fmla="*/ 14 h 18"/>
                <a:gd name="T8" fmla="*/ 4 w 222"/>
                <a:gd name="T9" fmla="*/ 18 h 18"/>
                <a:gd name="T10" fmla="*/ 218 w 222"/>
                <a:gd name="T11" fmla="*/ 18 h 18"/>
                <a:gd name="T12" fmla="*/ 222 w 222"/>
                <a:gd name="T13" fmla="*/ 14 h 18"/>
                <a:gd name="T14" fmla="*/ 222 w 222"/>
                <a:gd name="T15" fmla="*/ 4 h 18"/>
                <a:gd name="T16" fmla="*/ 218 w 222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18">
                  <a:moveTo>
                    <a:pt x="218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7"/>
                    <a:pt x="2" y="18"/>
                    <a:pt x="4" y="18"/>
                  </a:cubicBezTo>
                  <a:cubicBezTo>
                    <a:pt x="218" y="18"/>
                    <a:pt x="218" y="18"/>
                    <a:pt x="218" y="18"/>
                  </a:cubicBezTo>
                  <a:cubicBezTo>
                    <a:pt x="221" y="18"/>
                    <a:pt x="222" y="17"/>
                    <a:pt x="222" y="14"/>
                  </a:cubicBezTo>
                  <a:cubicBezTo>
                    <a:pt x="222" y="4"/>
                    <a:pt x="222" y="4"/>
                    <a:pt x="222" y="4"/>
                  </a:cubicBezTo>
                  <a:cubicBezTo>
                    <a:pt x="222" y="2"/>
                    <a:pt x="221" y="0"/>
                    <a:pt x="218" y="0"/>
                  </a:cubicBez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385401" y="3170529"/>
            <a:ext cx="605028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sz="6600" dirty="0">
                <a:solidFill>
                  <a:srgbClr val="202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水陆交通的变迁</a:t>
            </a:r>
            <a:endParaRPr sz="6600" dirty="0">
              <a:solidFill>
                <a:srgbClr val="202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4514707" y="3514863"/>
            <a:ext cx="6497052" cy="0"/>
          </a:xfrm>
          <a:prstGeom prst="line">
            <a:avLst/>
          </a:prstGeom>
          <a:ln>
            <a:solidFill>
              <a:srgbClr val="E6992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3977640" y="2306929"/>
            <a:ext cx="7475220" cy="45719"/>
          </a:xfrm>
          <a:prstGeom prst="rect">
            <a:avLst/>
          </a:prstGeom>
          <a:solidFill>
            <a:srgbClr val="202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977640" y="4599140"/>
            <a:ext cx="7475220" cy="45719"/>
          </a:xfrm>
          <a:prstGeom prst="rect">
            <a:avLst/>
          </a:prstGeom>
          <a:solidFill>
            <a:srgbClr val="202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664960" y="2491740"/>
            <a:ext cx="1654810" cy="64516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6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第12课</a:t>
            </a:r>
            <a:endParaRPr lang="zh-CN" altLang="en-US" sz="360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2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934835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0" y="5934835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0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715052" y="2138848"/>
            <a:ext cx="121058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dirty="0">
                <a:solidFill>
                  <a:srgbClr val="FFDB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en-US" altLang="zh-CN" sz="8000" dirty="0">
              <a:solidFill>
                <a:srgbClr val="FFDB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8000" dirty="0">
                <a:solidFill>
                  <a:srgbClr val="FFDB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en-US" sz="8000" dirty="0">
              <a:solidFill>
                <a:srgbClr val="FFDB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 rot="5400000">
            <a:off x="2411701" y="3149838"/>
            <a:ext cx="2208689" cy="523220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dist">
              <a:defRPr/>
            </a:pPr>
            <a:r>
              <a:rPr lang="en-US" altLang="zh-CN" sz="2400" spc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400" spc="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254435" y="2151727"/>
            <a:ext cx="1671205" cy="2554545"/>
          </a:xfrm>
          <a:prstGeom prst="rect">
            <a:avLst/>
          </a:prstGeom>
          <a:noFill/>
          <a:ln w="57150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205980" y="1699895"/>
            <a:ext cx="4498975" cy="59499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05980" y="2645410"/>
            <a:ext cx="4498975" cy="59499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205980" y="3598545"/>
            <a:ext cx="4498975" cy="59499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206200" y="4590516"/>
            <a:ext cx="3886708" cy="595108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205783" y="1772625"/>
            <a:ext cx="44500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古代的陆路交通与水路交通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821098" y="4633446"/>
            <a:ext cx="26720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交通与社会变迁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30548" y="2712431"/>
            <a:ext cx="4450080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对海洋的探索与全球航路的建立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335323" y="3632033"/>
            <a:ext cx="37388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工业革命与交通的发展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MH_Number_1"/>
          <p:cNvSpPr/>
          <p:nvPr>
            <p:custDataLst>
              <p:tags r:id="rId2"/>
            </p:custDataLst>
          </p:nvPr>
        </p:nvSpPr>
        <p:spPr>
          <a:xfrm>
            <a:off x="6464334" y="167854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" name="MH_Number_1"/>
          <p:cNvSpPr/>
          <p:nvPr>
            <p:custDataLst>
              <p:tags r:id="rId3"/>
            </p:custDataLst>
          </p:nvPr>
        </p:nvSpPr>
        <p:spPr>
          <a:xfrm>
            <a:off x="6464334" y="2634393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2" name="MH_Number_1"/>
          <p:cNvSpPr/>
          <p:nvPr>
            <p:custDataLst>
              <p:tags r:id="rId4"/>
            </p:custDataLst>
          </p:nvPr>
        </p:nvSpPr>
        <p:spPr>
          <a:xfrm>
            <a:off x="6464334" y="358601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3" name="MH_Number_1"/>
          <p:cNvSpPr/>
          <p:nvPr>
            <p:custDataLst>
              <p:tags r:id="rId5"/>
            </p:custDataLst>
          </p:nvPr>
        </p:nvSpPr>
        <p:spPr>
          <a:xfrm>
            <a:off x="6464334" y="4569089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0" y="1564152"/>
            <a:ext cx="1947411" cy="3729695"/>
            <a:chOff x="0" y="1564152"/>
            <a:chExt cx="1947411" cy="3729695"/>
          </a:xfrm>
        </p:grpSpPr>
        <p:sp>
          <p:nvSpPr>
            <p:cNvPr id="48" name="自由: 形状 47"/>
            <p:cNvSpPr/>
            <p:nvPr/>
          </p:nvSpPr>
          <p:spPr>
            <a:xfrm rot="5400000">
              <a:off x="201230" y="3089282"/>
              <a:ext cx="1544951" cy="1947411"/>
            </a:xfrm>
            <a:custGeom>
              <a:avLst/>
              <a:gdLst>
                <a:gd name="connsiteX0" fmla="*/ 0 w 1544951"/>
                <a:gd name="connsiteY0" fmla="*/ 1947411 h 1947411"/>
                <a:gd name="connsiteX1" fmla="*/ 0 w 1544951"/>
                <a:gd name="connsiteY1" fmla="*/ 111128 h 1947411"/>
                <a:gd name="connsiteX2" fmla="*/ 111128 w 1544951"/>
                <a:gd name="connsiteY2" fmla="*/ 0 h 1947411"/>
                <a:gd name="connsiteX3" fmla="*/ 1433823 w 1544951"/>
                <a:gd name="connsiteY3" fmla="*/ 0 h 1947411"/>
                <a:gd name="connsiteX4" fmla="*/ 1544951 w 1544951"/>
                <a:gd name="connsiteY4" fmla="*/ 111128 h 1947411"/>
                <a:gd name="connsiteX5" fmla="*/ 1544951 w 1544951"/>
                <a:gd name="connsiteY5" fmla="*/ 1947411 h 1947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4951" h="1947411">
                  <a:moveTo>
                    <a:pt x="0" y="1947411"/>
                  </a:moveTo>
                  <a:lnTo>
                    <a:pt x="0" y="111128"/>
                  </a:lnTo>
                  <a:cubicBezTo>
                    <a:pt x="0" y="49754"/>
                    <a:pt x="49754" y="0"/>
                    <a:pt x="111128" y="0"/>
                  </a:cubicBezTo>
                  <a:lnTo>
                    <a:pt x="1433823" y="0"/>
                  </a:lnTo>
                  <a:cubicBezTo>
                    <a:pt x="1495197" y="0"/>
                    <a:pt x="1544951" y="49754"/>
                    <a:pt x="1544951" y="111128"/>
                  </a:cubicBezTo>
                  <a:lnTo>
                    <a:pt x="1544951" y="1947411"/>
                  </a:ln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自由: 形状 40"/>
            <p:cNvSpPr/>
            <p:nvPr/>
          </p:nvSpPr>
          <p:spPr bwMode="auto">
            <a:xfrm>
              <a:off x="1" y="1564152"/>
              <a:ext cx="711775" cy="398593"/>
            </a:xfrm>
            <a:custGeom>
              <a:avLst/>
              <a:gdLst>
                <a:gd name="connsiteX0" fmla="*/ 0 w 711775"/>
                <a:gd name="connsiteY0" fmla="*/ 0 h 398593"/>
                <a:gd name="connsiteX1" fmla="*/ 43102 w 711775"/>
                <a:gd name="connsiteY1" fmla="*/ 0 h 398593"/>
                <a:gd name="connsiteX2" fmla="*/ 574288 w 711775"/>
                <a:gd name="connsiteY2" fmla="*/ 0 h 398593"/>
                <a:gd name="connsiteX3" fmla="*/ 711775 w 711775"/>
                <a:gd name="connsiteY3" fmla="*/ 130309 h 398593"/>
                <a:gd name="connsiteX4" fmla="*/ 711775 w 711775"/>
                <a:gd name="connsiteY4" fmla="*/ 398593 h 398593"/>
                <a:gd name="connsiteX5" fmla="*/ 112416 w 711775"/>
                <a:gd name="connsiteY5" fmla="*/ 398593 h 398593"/>
                <a:gd name="connsiteX6" fmla="*/ 0 w 711775"/>
                <a:gd name="connsiteY6" fmla="*/ 398593 h 39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1775" h="398593">
                  <a:moveTo>
                    <a:pt x="0" y="0"/>
                  </a:moveTo>
                  <a:lnTo>
                    <a:pt x="43102" y="0"/>
                  </a:lnTo>
                  <a:cubicBezTo>
                    <a:pt x="184919" y="0"/>
                    <a:pt x="359464" y="0"/>
                    <a:pt x="574288" y="0"/>
                  </a:cubicBezTo>
                  <a:cubicBezTo>
                    <a:pt x="650670" y="0"/>
                    <a:pt x="711775" y="53657"/>
                    <a:pt x="711775" y="130309"/>
                  </a:cubicBezTo>
                  <a:lnTo>
                    <a:pt x="711775" y="398593"/>
                  </a:lnTo>
                  <a:cubicBezTo>
                    <a:pt x="711775" y="398593"/>
                    <a:pt x="711775" y="398593"/>
                    <a:pt x="112416" y="398593"/>
                  </a:cubicBezTo>
                  <a:lnTo>
                    <a:pt x="0" y="398593"/>
                  </a:ln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42" name="自由: 形状 41"/>
            <p:cNvSpPr/>
            <p:nvPr/>
          </p:nvSpPr>
          <p:spPr bwMode="auto">
            <a:xfrm>
              <a:off x="0" y="1962745"/>
              <a:ext cx="1688327" cy="1329594"/>
            </a:xfrm>
            <a:custGeom>
              <a:avLst/>
              <a:gdLst>
                <a:gd name="connsiteX0" fmla="*/ 0 w 1688327"/>
                <a:gd name="connsiteY0" fmla="*/ 0 h 1329594"/>
                <a:gd name="connsiteX1" fmla="*/ 52630 w 1688327"/>
                <a:gd name="connsiteY1" fmla="*/ 0 h 1329594"/>
                <a:gd name="connsiteX2" fmla="*/ 711034 w 1688327"/>
                <a:gd name="connsiteY2" fmla="*/ 0 h 1329594"/>
                <a:gd name="connsiteX3" fmla="*/ 1474544 w 1688327"/>
                <a:gd name="connsiteY3" fmla="*/ 0 h 1329594"/>
                <a:gd name="connsiteX4" fmla="*/ 1688327 w 1688327"/>
                <a:gd name="connsiteY4" fmla="*/ 213958 h 1329594"/>
                <a:gd name="connsiteX5" fmla="*/ 1688327 w 1688327"/>
                <a:gd name="connsiteY5" fmla="*/ 1329594 h 1329594"/>
                <a:gd name="connsiteX6" fmla="*/ 1497450 w 1688327"/>
                <a:gd name="connsiteY6" fmla="*/ 1329594 h 1329594"/>
                <a:gd name="connsiteX7" fmla="*/ 1497450 w 1688327"/>
                <a:gd name="connsiteY7" fmla="*/ 382067 h 1329594"/>
                <a:gd name="connsiteX8" fmla="*/ 1283667 w 1688327"/>
                <a:gd name="connsiteY8" fmla="*/ 168110 h 1329594"/>
                <a:gd name="connsiteX9" fmla="*/ 53110 w 1688327"/>
                <a:gd name="connsiteY9" fmla="*/ 168110 h 1329594"/>
                <a:gd name="connsiteX10" fmla="*/ 0 w 1688327"/>
                <a:gd name="connsiteY10" fmla="*/ 168110 h 1329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8327" h="1329594">
                  <a:moveTo>
                    <a:pt x="0" y="0"/>
                  </a:moveTo>
                  <a:lnTo>
                    <a:pt x="52630" y="0"/>
                  </a:lnTo>
                  <a:cubicBezTo>
                    <a:pt x="228412" y="0"/>
                    <a:pt x="444760" y="0"/>
                    <a:pt x="711034" y="0"/>
                  </a:cubicBezTo>
                  <a:cubicBezTo>
                    <a:pt x="711034" y="0"/>
                    <a:pt x="711034" y="0"/>
                    <a:pt x="1474544" y="0"/>
                  </a:cubicBezTo>
                  <a:cubicBezTo>
                    <a:pt x="1589071" y="0"/>
                    <a:pt x="1688327" y="99338"/>
                    <a:pt x="1688327" y="213958"/>
                  </a:cubicBezTo>
                  <a:cubicBezTo>
                    <a:pt x="1688327" y="213958"/>
                    <a:pt x="1688327" y="213958"/>
                    <a:pt x="1688327" y="1329594"/>
                  </a:cubicBezTo>
                  <a:cubicBezTo>
                    <a:pt x="1688327" y="1329594"/>
                    <a:pt x="1688327" y="1329594"/>
                    <a:pt x="1497450" y="1329594"/>
                  </a:cubicBezTo>
                  <a:cubicBezTo>
                    <a:pt x="1497450" y="1329594"/>
                    <a:pt x="1497450" y="1329594"/>
                    <a:pt x="1497450" y="382067"/>
                  </a:cubicBezTo>
                  <a:cubicBezTo>
                    <a:pt x="1497450" y="267447"/>
                    <a:pt x="1398193" y="168110"/>
                    <a:pt x="1283667" y="168110"/>
                  </a:cubicBezTo>
                  <a:cubicBezTo>
                    <a:pt x="1283667" y="168110"/>
                    <a:pt x="1283667" y="168110"/>
                    <a:pt x="53110" y="168110"/>
                  </a:cubicBezTo>
                  <a:lnTo>
                    <a:pt x="0" y="168110"/>
                  </a:lnTo>
                  <a:close/>
                </a:path>
              </a:pathLst>
            </a:custGeom>
            <a:solidFill>
              <a:srgbClr val="FCB8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12" name="Freeform 13"/>
            <p:cNvSpPr/>
            <p:nvPr/>
          </p:nvSpPr>
          <p:spPr bwMode="auto">
            <a:xfrm>
              <a:off x="1101824" y="4835464"/>
              <a:ext cx="609278" cy="458383"/>
            </a:xfrm>
            <a:custGeom>
              <a:avLst/>
              <a:gdLst>
                <a:gd name="T0" fmla="*/ 0 w 80"/>
                <a:gd name="T1" fmla="*/ 50 h 60"/>
                <a:gd name="T2" fmla="*/ 10 w 80"/>
                <a:gd name="T3" fmla="*/ 60 h 60"/>
                <a:gd name="T4" fmla="*/ 70 w 80"/>
                <a:gd name="T5" fmla="*/ 60 h 60"/>
                <a:gd name="T6" fmla="*/ 80 w 80"/>
                <a:gd name="T7" fmla="*/ 50 h 60"/>
                <a:gd name="T8" fmla="*/ 80 w 80"/>
                <a:gd name="T9" fmla="*/ 0 h 60"/>
                <a:gd name="T10" fmla="*/ 0 w 80"/>
                <a:gd name="T11" fmla="*/ 0 h 60"/>
                <a:gd name="T12" fmla="*/ 0 w 80"/>
                <a:gd name="T13" fmla="*/ 5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0" y="50"/>
                  </a:moveTo>
                  <a:cubicBezTo>
                    <a:pt x="0" y="55"/>
                    <a:pt x="4" y="60"/>
                    <a:pt x="10" y="60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76" y="60"/>
                    <a:pt x="80" y="55"/>
                    <a:pt x="80" y="5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CB8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自由: 形状 42"/>
            <p:cNvSpPr/>
            <p:nvPr/>
          </p:nvSpPr>
          <p:spPr bwMode="auto">
            <a:xfrm>
              <a:off x="0" y="4246116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30369 h 136660"/>
                <a:gd name="connsiteX4" fmla="*/ 834199 w 834199"/>
                <a:gd name="connsiteY4" fmla="*/ 113884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15185"/>
                    <a:pt x="834199" y="30369"/>
                  </a:cubicBezTo>
                  <a:cubicBezTo>
                    <a:pt x="834199" y="30369"/>
                    <a:pt x="834199" y="30369"/>
                    <a:pt x="834199" y="113884"/>
                  </a:cubicBezTo>
                  <a:cubicBezTo>
                    <a:pt x="834199" y="129068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44" name="自由: 形状 43"/>
            <p:cNvSpPr/>
            <p:nvPr/>
          </p:nvSpPr>
          <p:spPr bwMode="auto">
            <a:xfrm>
              <a:off x="0" y="3987029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22777 h 136660"/>
                <a:gd name="connsiteX4" fmla="*/ 834199 w 834199"/>
                <a:gd name="connsiteY4" fmla="*/ 106291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7592"/>
                    <a:pt x="834199" y="22777"/>
                  </a:cubicBezTo>
                  <a:cubicBezTo>
                    <a:pt x="834199" y="22777"/>
                    <a:pt x="834199" y="22777"/>
                    <a:pt x="834199" y="106291"/>
                  </a:cubicBezTo>
                  <a:cubicBezTo>
                    <a:pt x="834199" y="121476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45" name="自由: 形状 44"/>
            <p:cNvSpPr/>
            <p:nvPr/>
          </p:nvSpPr>
          <p:spPr bwMode="auto">
            <a:xfrm>
              <a:off x="0" y="3719402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30369 h 136660"/>
                <a:gd name="connsiteX4" fmla="*/ 834199 w 834199"/>
                <a:gd name="connsiteY4" fmla="*/ 106291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15185"/>
                    <a:pt x="834199" y="30369"/>
                  </a:cubicBezTo>
                  <a:cubicBezTo>
                    <a:pt x="834199" y="30369"/>
                    <a:pt x="834199" y="30369"/>
                    <a:pt x="834199" y="106291"/>
                  </a:cubicBezTo>
                  <a:cubicBezTo>
                    <a:pt x="834199" y="129068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111762" y="3737317"/>
              <a:ext cx="645459" cy="645459"/>
            </a:xfrm>
            <a:prstGeom prst="ellipse">
              <a:avLst/>
            </a:prstGeom>
            <a:solidFill>
              <a:srgbClr val="202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 animBg="1"/>
      <p:bldP spid="22" grpId="0" bldLvl="0" animBg="1"/>
      <p:bldP spid="23" grpId="0" bldLvl="0" animBg="1"/>
      <p:bldP spid="24" grpId="0" bldLvl="0" animBg="1"/>
      <p:bldP spid="25" grpId="0" animBg="1"/>
      <p:bldP spid="26" grpId="0"/>
      <p:bldP spid="27" grpId="0"/>
      <p:bldP spid="28" grpId="0"/>
      <p:bldP spid="29" grpId="0"/>
      <p:bldP spid="30" grpId="0" animBg="1"/>
      <p:bldP spid="31" grpId="0" animBg="1"/>
      <p:bldP spid="3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2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934835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0" y="5934835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0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762" y="986590"/>
            <a:ext cx="12195761" cy="4896853"/>
            <a:chOff x="128588" y="1376363"/>
            <a:chExt cx="16965613" cy="4419600"/>
          </a:xfrm>
        </p:grpSpPr>
        <p:sp>
          <p:nvSpPr>
            <p:cNvPr id="35" name="Rectangle 13"/>
            <p:cNvSpPr>
              <a:spLocks noChangeArrowheads="1"/>
            </p:cNvSpPr>
            <p:nvPr/>
          </p:nvSpPr>
          <p:spPr bwMode="auto">
            <a:xfrm>
              <a:off x="128588" y="1376363"/>
              <a:ext cx="16965613" cy="4419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14"/>
            <p:cNvSpPr>
              <a:spLocks noChangeArrowheads="1"/>
            </p:cNvSpPr>
            <p:nvPr/>
          </p:nvSpPr>
          <p:spPr bwMode="auto">
            <a:xfrm>
              <a:off x="128588" y="1617663"/>
              <a:ext cx="16965613" cy="3932238"/>
            </a:xfrm>
            <a:prstGeom prst="rect">
              <a:avLst/>
            </a:prstGeom>
            <a:solidFill>
              <a:srgbClr val="FCB8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15"/>
            <p:cNvSpPr>
              <a:spLocks noChangeArrowheads="1"/>
            </p:cNvSpPr>
            <p:nvPr/>
          </p:nvSpPr>
          <p:spPr bwMode="auto">
            <a:xfrm>
              <a:off x="128588" y="1668463"/>
              <a:ext cx="16965613" cy="3830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MH_Number_1"/>
          <p:cNvSpPr/>
          <p:nvPr>
            <p:custDataLst>
              <p:tags r:id="rId1"/>
            </p:custDataLst>
          </p:nvPr>
        </p:nvSpPr>
        <p:spPr>
          <a:xfrm>
            <a:off x="2206549" y="2235045"/>
            <a:ext cx="2341388" cy="2341388"/>
          </a:xfrm>
          <a:prstGeom prst="rect">
            <a:avLst/>
          </a:prstGeom>
          <a:noFill/>
          <a:ln w="76200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</a:t>
            </a:r>
            <a:endParaRPr lang="zh-CN" altLang="en-US" sz="16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902200" y="2882265"/>
            <a:ext cx="6336665" cy="82613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40" name="矩形 39"/>
          <p:cNvSpPr/>
          <p:nvPr/>
        </p:nvSpPr>
        <p:spPr>
          <a:xfrm>
            <a:off x="4960192" y="3001714"/>
            <a:ext cx="6278880" cy="7067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古代的陆路交通与水路交通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bldLvl="0" animBg="1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05400" y="168348"/>
            <a:ext cx="3886708" cy="595108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98098" y="206080"/>
            <a:ext cx="23164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原始交通出现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Number_1"/>
          <p:cNvSpPr/>
          <p:nvPr>
            <p:custDataLst>
              <p:tags r:id="rId1"/>
            </p:custDataLst>
          </p:nvPr>
        </p:nvSpPr>
        <p:spPr>
          <a:xfrm>
            <a:off x="63534" y="14692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0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373698" y="1053148"/>
          <a:ext cx="11471275" cy="49637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4765"/>
                <a:gridCol w="10176510"/>
              </a:tblGrid>
              <a:tr h="10985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路的出现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原始人在自然界中打猎、捕鱼、采集食物，其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习惯性的足迹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就形成了“路”。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791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路的发展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人类转向定居生活以后，以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住地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为中心的交通进一步发展，但运输物品依赖的仍是天然的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道路与河流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260"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马的驯化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①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新石器时代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实现了对马的驯化；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855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②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距今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5000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年前后的中亚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阿姆河和锡尔河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地区，家马最早驯化；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26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③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黄河流域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等多个地区较早完成了对马的驯化；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26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④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马和马车是古代人类重要的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交通和作战工具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18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05400" y="168348"/>
            <a:ext cx="3886708" cy="595108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98098" y="206080"/>
            <a:ext cx="23164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古代人工道路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Number_1"/>
          <p:cNvSpPr/>
          <p:nvPr>
            <p:custDataLst>
              <p:tags r:id="rId1"/>
            </p:custDataLst>
          </p:nvPr>
        </p:nvSpPr>
        <p:spPr>
          <a:xfrm>
            <a:off x="63534" y="14692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0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458153" y="1294765"/>
          <a:ext cx="10831830" cy="41135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0245"/>
                <a:gridCol w="10141585"/>
              </a:tblGrid>
              <a:tr h="51752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原因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生产的发展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推动了的人工道路铺设</a:t>
                      </a:r>
                      <a:endParaRPr lang="en-US" altLang="en-US" sz="2400" b="1" u="sng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rowSpan="5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概况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①“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条条大路通罗马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”：罗马帝国的道路把罗马和各行省连接起来；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71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②秦朝的全国性道路网：秦朝修筑的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驰道、直道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和五尺道等，构成了以咸阳为中心的全国性道路网；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丝绸之路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：汉代贯通后，成为连贯亚、欧、北非的大通道；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④唐代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驿道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：近2.5万千米，以长安为中心向各方辐射；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71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⑤元朝：扩展了汉唐的交通网，在全国遍设驿站，构成了以大都为中心通向全国乃至境外的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驿路交通网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6" grpId="0" bldLvl="0" animBg="1"/>
      <p:bldP spid="18" grpId="0" bldLvl="0" animBg="1"/>
      <p:bldP spid="3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0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2180" y="474980"/>
            <a:ext cx="10531475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/>
              <a:t>秦朝巩固统一的措施</a:t>
            </a:r>
            <a:endParaRPr lang="zh-CN" altLang="en-US" sz="3200" b="1"/>
          </a:p>
          <a:p>
            <a:r>
              <a:rPr lang="zh-CN" altLang="en-US" sz="3200" b="1"/>
              <a:t>（1）开灵渠：世界上现存最古老的人工运河之一。它沟通湘、离二水，联系长江与珠江两大水系，成为联络中原与岭南地区的水路通道，是保证秦始皇统一岭南的一项战略工程，加强了联系，促进了岭南地区的开发，维护安定统治，巩固了国家统一。</a:t>
            </a:r>
            <a:endParaRPr lang="zh-CN" altLang="en-US" sz="3200" b="1"/>
          </a:p>
          <a:p>
            <a:r>
              <a:rPr lang="zh-CN" altLang="en-US" sz="3200" b="1"/>
              <a:t>（2）修建驰道、直道，统一车轨：秦始皇规定车轮的间距为6尺，便利了交通往来，促进了当时各地经济、文化交流，也有利于政令的通达，军队的调遣，以维护国家的统一，有助于统一多民族国家的形成。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3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0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9400" y="358775"/>
            <a:ext cx="1163383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元朝大运河（今天京杭大运河的前身）：元代全国政治中心移到了北京以后，为了缩短从北京到杭州绕道洛阳的航线，1283～1293年，先后挖通了北京到通县的通惠河、山东临清到东平的会通河、东平到济宁的济州河。把运河改成直线后，比隋代京杭运河缩短了900多千米。元朝的大运河中，最北的一段是元代新开凿的通惠河，由元朝著名天文学家、水利学家郭守敬支持开凿。</a:t>
            </a:r>
            <a:endParaRPr lang="zh-CN" altLang="en-US" sz="2800" b="1"/>
          </a:p>
        </p:txBody>
      </p:sp>
      <p:sp>
        <p:nvSpPr>
          <p:cNvPr id="100" name="文本框 99"/>
          <p:cNvSpPr txBox="1"/>
          <p:nvPr/>
        </p:nvSpPr>
        <p:spPr>
          <a:xfrm>
            <a:off x="279400" y="3154680"/>
            <a:ext cx="11633835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800" b="1">
                <a:solidFill>
                  <a:srgbClr val="000000"/>
                </a:solidFill>
                <a:ea typeface="宋体" panose="02010600030101010101" pitchFamily="2" charset="-122"/>
              </a:rPr>
              <a:t>米迪运河：运河包括两段原有的小段河道和几条小支流，总长三百六十公里。1666年，雄才大略的路易十四授权皮埃尔.保罗·德里凯（Pierr- Paul Riquet,1604-1680 )，率领一万二千名劳动力，内有六百个妇女，用了十五年时间，修通了从地中海边的吉伯诺sete到图卢兹Toulouse接上加龙河Canalde Garonne的米迪运河Canal du Midi，使法国南部地中海边与大西洋边之间的贸易多了一条水路，从而避开直布罗陀海峡，避开西班牙海盗和国王的船队，在政治和经济上产生了巨大的效益，创造了在技术上领先于其时代的工程业绩。</a:t>
            </a:r>
            <a:endParaRPr lang="zh-CN" altLang="en-US" sz="2800" b="1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3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934835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0" y="5934835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0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762" y="986590"/>
            <a:ext cx="12195761" cy="4896853"/>
            <a:chOff x="128588" y="1376363"/>
            <a:chExt cx="16965613" cy="4419600"/>
          </a:xfrm>
        </p:grpSpPr>
        <p:sp>
          <p:nvSpPr>
            <p:cNvPr id="35" name="Rectangle 13"/>
            <p:cNvSpPr>
              <a:spLocks noChangeArrowheads="1"/>
            </p:cNvSpPr>
            <p:nvPr/>
          </p:nvSpPr>
          <p:spPr bwMode="auto">
            <a:xfrm>
              <a:off x="128588" y="1376363"/>
              <a:ext cx="16965613" cy="4419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14"/>
            <p:cNvSpPr>
              <a:spLocks noChangeArrowheads="1"/>
            </p:cNvSpPr>
            <p:nvPr/>
          </p:nvSpPr>
          <p:spPr bwMode="auto">
            <a:xfrm>
              <a:off x="128588" y="1617663"/>
              <a:ext cx="16965613" cy="3932238"/>
            </a:xfrm>
            <a:prstGeom prst="rect">
              <a:avLst/>
            </a:prstGeom>
            <a:solidFill>
              <a:srgbClr val="FCB8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15"/>
            <p:cNvSpPr>
              <a:spLocks noChangeArrowheads="1"/>
            </p:cNvSpPr>
            <p:nvPr/>
          </p:nvSpPr>
          <p:spPr bwMode="auto">
            <a:xfrm>
              <a:off x="128588" y="1668463"/>
              <a:ext cx="16965613" cy="3830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MH_Number_1"/>
          <p:cNvSpPr/>
          <p:nvPr>
            <p:custDataLst>
              <p:tags r:id="rId1"/>
            </p:custDataLst>
          </p:nvPr>
        </p:nvSpPr>
        <p:spPr>
          <a:xfrm>
            <a:off x="2206549" y="2235045"/>
            <a:ext cx="2341388" cy="2341388"/>
          </a:xfrm>
          <a:prstGeom prst="rect">
            <a:avLst/>
          </a:prstGeom>
          <a:noFill/>
          <a:ln w="76200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二</a:t>
            </a:r>
            <a:endParaRPr lang="zh-CN" altLang="en-US" sz="16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789170" y="2916555"/>
            <a:ext cx="7290435" cy="82613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40" name="矩形 39"/>
          <p:cNvSpPr/>
          <p:nvPr/>
        </p:nvSpPr>
        <p:spPr>
          <a:xfrm>
            <a:off x="4784932" y="2916624"/>
            <a:ext cx="7294880" cy="7067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对海洋的探索与全球航路的建立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bldLvl="0" animBg="1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05180" y="168275"/>
            <a:ext cx="1673225" cy="59499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804983" y="194015"/>
            <a:ext cx="16052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中国古代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Number_1"/>
          <p:cNvSpPr/>
          <p:nvPr>
            <p:custDataLst>
              <p:tags r:id="rId1"/>
            </p:custDataLst>
          </p:nvPr>
        </p:nvSpPr>
        <p:spPr>
          <a:xfrm>
            <a:off x="63534" y="14692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429578" y="858520"/>
          <a:ext cx="11492230" cy="55733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4070"/>
                <a:gridCol w="719455"/>
                <a:gridCol w="9958705"/>
              </a:tblGrid>
              <a:tr h="1211580"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  中国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西汉时期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已初步形成东、南两条航线，东线通向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朝鲜半岛和日本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，南线通向印度洋；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524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宋元时期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造船工艺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和航海技术有了重大进步，海船载重量、抗沉性能明显提高，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磁罗盘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、实用航海图和天文定位技术广泛应用，使中国海船能够持续航行；</a:t>
                      </a:r>
                      <a:endParaRPr lang="en-US" altLang="en-US" sz="2400" b="1" u="sng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828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明朝时期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从1405年到1433年，郑和七次下西洋，船队航行至东南亚、印度、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波斯湾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、阿拉伯半岛、红海和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东非沿岸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等地，其规模是历史上罕见的。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828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突出成就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中国古代已经形成了连通中国与东亚、南亚、西亚、非洲等地的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“海上丝绸之路”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05180" y="168275"/>
            <a:ext cx="894080" cy="59499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804983" y="204810"/>
            <a:ext cx="8940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Number_1"/>
          <p:cNvSpPr/>
          <p:nvPr>
            <p:custDataLst>
              <p:tags r:id="rId1"/>
            </p:custDataLst>
          </p:nvPr>
        </p:nvSpPr>
        <p:spPr>
          <a:xfrm>
            <a:off x="63534" y="14692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53975" y="1056640"/>
          <a:ext cx="12038965" cy="4097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7085"/>
                <a:gridCol w="775970"/>
                <a:gridCol w="10455910"/>
              </a:tblGrid>
              <a:tr h="347345">
                <a:tc rowSpan="7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世界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早期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①波利尼西亚人很早就在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太平洋诸岛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活动；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71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②腓尼基人首次横渡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地中海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；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98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维京人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在北大西洋和北海地区探险。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790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全球航路建立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①建立：15世纪末16世纪初，新航路的开辟，全球航路建立。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达•伽马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发现从欧洲绕过非洲到达东方的航线；哥伦布到达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美洲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；麦哲伦船队穿越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太平洋、印度洋和大西洋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完成环球航行。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33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②意义：新航路的开辟让全球海路大通，世界主要的大洋和大陆之间，通过海上航线建立了直接联系，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环球交通网络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逐渐形成。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69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近代运河开通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①1869年开通的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苏伊士运河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连接了红海和地中海，成为西欧和南亚、东亚之间最近、最直接的水上通道。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05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②1914年</a:t>
                      </a:r>
                      <a:r>
                        <a:rPr lang="en-US" sz="2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巴拿马运河</a:t>
                      </a:r>
                      <a:r>
                        <a:rPr lang="en-US" sz="2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通航，极大的缩短了大西洋和太平洋之间的航行距离。</a:t>
                      </a:r>
                      <a:endParaRPr lang="en-US" altLang="en-US" sz="28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79120" y="1360170"/>
            <a:ext cx="8535035" cy="38792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/>
              <a:t>中国古代海洋航运事业发达的原因</a:t>
            </a:r>
            <a:endParaRPr lang="zh-CN" altLang="en-US" sz="3200" b="1"/>
          </a:p>
          <a:p>
            <a:pPr>
              <a:lnSpc>
                <a:spcPct val="110000"/>
              </a:lnSpc>
            </a:pPr>
            <a:r>
              <a:rPr lang="zh-CN" altLang="en-US" sz="3200" b="1"/>
              <a:t>1.战争的要求；</a:t>
            </a:r>
            <a:endParaRPr lang="zh-CN" altLang="en-US" sz="3200" b="1"/>
          </a:p>
          <a:p>
            <a:pPr>
              <a:lnSpc>
                <a:spcPct val="110000"/>
              </a:lnSpc>
            </a:pPr>
            <a:r>
              <a:rPr lang="zh-CN" altLang="en-US" sz="3200" b="1"/>
              <a:t>2.秦以后大一统局面；</a:t>
            </a:r>
            <a:endParaRPr lang="zh-CN" altLang="en-US" sz="3200" b="1"/>
          </a:p>
          <a:p>
            <a:pPr>
              <a:lnSpc>
                <a:spcPct val="110000"/>
              </a:lnSpc>
            </a:pPr>
            <a:r>
              <a:rPr lang="zh-CN" altLang="en-US" sz="3200" b="1"/>
              <a:t>3.专制主义中央集权制度的建立，政府支持；</a:t>
            </a:r>
            <a:endParaRPr lang="zh-CN" altLang="en-US" sz="3200" b="1"/>
          </a:p>
          <a:p>
            <a:pPr>
              <a:lnSpc>
                <a:spcPct val="110000"/>
              </a:lnSpc>
            </a:pPr>
            <a:r>
              <a:rPr lang="zh-CN" altLang="en-US" sz="3200" b="1"/>
              <a:t>4.造船和航海技术的进步； </a:t>
            </a:r>
            <a:endParaRPr lang="zh-CN" altLang="en-US" sz="3200" b="1"/>
          </a:p>
          <a:p>
            <a:pPr>
              <a:lnSpc>
                <a:spcPct val="110000"/>
              </a:lnSpc>
            </a:pPr>
            <a:r>
              <a:rPr lang="zh-CN" altLang="en-US" sz="3200" b="1"/>
              <a:t>5.弥补陆路及河运的不足；</a:t>
            </a:r>
            <a:endParaRPr lang="zh-CN" altLang="en-US" sz="3200" b="1"/>
          </a:p>
          <a:p>
            <a:pPr>
              <a:lnSpc>
                <a:spcPct val="110000"/>
              </a:lnSpc>
            </a:pPr>
            <a:r>
              <a:rPr lang="zh-CN" altLang="en-US" sz="3200" b="1"/>
              <a:t>6.强盛的国力。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0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pic>
        <p:nvPicPr>
          <p:cNvPr id="-2147482613" name="图片 -2147482614" descr="https://p.dcsapi.com/view/preview/HbLbB7onbopOLrEvRy80QUheAhFOd21nwCjnaZgZ0ZRBZsWrBYYl1qBku7fdZbc-36h2ZejIi5IEToeNNeZUQCn0Rm0tNXCtQNIeKuCV0BBri02YS7ve8pfQtDEzZYMbTrPhmKJnzwSNEIiCP96jemW_uTDFjPHytDTkglEca005JSrq2Hswh3OB34N58cAR5-5QM6fq9cbQBVm9zwbrEBxtuM5P-0caT7t1sIJLDeszphhjQCadvXJp__mkxuI6o1kJdBRj4xu1z82T3c-qrg==/c8db558c9204baf6bd870f309fb72b67.files/file0005.png"/>
          <p:cNvPicPr>
            <a:picLocks noChangeAspect="1"/>
          </p:cNvPicPr>
          <p:nvPr/>
        </p:nvPicPr>
        <p:blipFill>
          <a:blip r:embed="rId1" r:link="rId2"/>
          <a:srcRect t="34904" b="24321"/>
          <a:stretch>
            <a:fillRect/>
          </a:stretch>
        </p:blipFill>
        <p:spPr>
          <a:xfrm>
            <a:off x="1318260" y="666750"/>
            <a:ext cx="10704195" cy="51422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3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MH_Other_9"/>
          <p:cNvSpPr>
            <a:spLocks noChangeArrowheads="1"/>
          </p:cNvSpPr>
          <p:nvPr/>
        </p:nvSpPr>
        <p:spPr bwMode="auto">
          <a:xfrm>
            <a:off x="5135563" y="2649538"/>
            <a:ext cx="1587" cy="1587"/>
          </a:xfrm>
          <a:prstGeom prst="rect">
            <a:avLst/>
          </a:prstGeom>
          <a:solidFill>
            <a:srgbClr val="FEFFFF"/>
          </a:solidFill>
          <a:ln w="9525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n-lt"/>
              <a:ea typeface="宋体" panose="0201060003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0" name="MH_Other_21"/>
          <p:cNvSpPr>
            <a:spLocks noChangeArrowheads="1"/>
          </p:cNvSpPr>
          <p:nvPr/>
        </p:nvSpPr>
        <p:spPr bwMode="auto">
          <a:xfrm>
            <a:off x="7094538" y="2325688"/>
            <a:ext cx="122237" cy="100012"/>
          </a:xfrm>
          <a:custGeom>
            <a:avLst/>
            <a:gdLst>
              <a:gd name="T0" fmla="*/ 79865 w 40"/>
              <a:gd name="T1" fmla="*/ 82362 h 33"/>
              <a:gd name="T2" fmla="*/ 99831 w 40"/>
              <a:gd name="T3" fmla="*/ 82362 h 33"/>
              <a:gd name="T4" fmla="*/ 99831 w 40"/>
              <a:gd name="T5" fmla="*/ 19967 h 33"/>
              <a:gd name="T6" fmla="*/ 99831 w 40"/>
              <a:gd name="T7" fmla="*/ 0 h 33"/>
              <a:gd name="T8" fmla="*/ 79865 w 40"/>
              <a:gd name="T9" fmla="*/ 0 h 33"/>
              <a:gd name="T10" fmla="*/ 0 w 40"/>
              <a:gd name="T11" fmla="*/ 0 h 33"/>
              <a:gd name="T12" fmla="*/ 0 w 40"/>
              <a:gd name="T13" fmla="*/ 19967 h 33"/>
              <a:gd name="T14" fmla="*/ 79865 w 40"/>
              <a:gd name="T15" fmla="*/ 19967 h 33"/>
              <a:gd name="T16" fmla="*/ 79865 w 40"/>
              <a:gd name="T17" fmla="*/ 82362 h 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"/>
              <a:gd name="T28" fmla="*/ 0 h 33"/>
              <a:gd name="T29" fmla="*/ 40 w 40"/>
              <a:gd name="T30" fmla="*/ 33 h 3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" h="33">
                <a:moveTo>
                  <a:pt x="32" y="33"/>
                </a:moveTo>
                <a:lnTo>
                  <a:pt x="40" y="33"/>
                </a:lnTo>
                <a:lnTo>
                  <a:pt x="40" y="8"/>
                </a:lnTo>
                <a:lnTo>
                  <a:pt x="40" y="0"/>
                </a:lnTo>
                <a:lnTo>
                  <a:pt x="32" y="0"/>
                </a:lnTo>
                <a:lnTo>
                  <a:pt x="0" y="0"/>
                </a:lnTo>
                <a:lnTo>
                  <a:pt x="0" y="8"/>
                </a:lnTo>
                <a:lnTo>
                  <a:pt x="32" y="8"/>
                </a:lnTo>
                <a:lnTo>
                  <a:pt x="32" y="33"/>
                </a:lnTo>
                <a:close/>
              </a:path>
            </a:pathLst>
          </a:custGeom>
          <a:solidFill>
            <a:srgbClr val="FEFFFF"/>
          </a:solidFill>
          <a:ln w="9525" cmpd="sng">
            <a:noFill/>
            <a:bevel/>
          </a:ln>
        </p:spPr>
        <p:txBody>
          <a:bodyPr>
            <a:normAutofit fontScale="2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0210" y="613410"/>
            <a:ext cx="11588115" cy="4831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巴拿马运河</a:t>
            </a:r>
            <a:endParaRPr lang="zh-CN" altLang="en-US" sz="2800"/>
          </a:p>
          <a:p>
            <a:r>
              <a:rPr lang="zh-CN" altLang="en-US" sz="2800"/>
              <a:t>（1）运河位于中美洲巴拿马共和国中部，属于水闸式运河，是重要的航运要道，被誉为世界七大工程奇迹之一的“世界桥梁”。运河横穿巴拿马地峡，连接太平洋和大西洋，从一侧的海岸线到另一侧海岸线长度约为65千米，而由加勒比海的深水处至太平洋一侧的深水处约82千米，宽的地方达304米，最窄的地方也有152米。</a:t>
            </a:r>
            <a:endParaRPr lang="zh-CN" altLang="en-US" sz="2800"/>
          </a:p>
          <a:p>
            <a:r>
              <a:rPr lang="zh-CN" altLang="en-US" sz="2800"/>
              <a:t>（2）巴拿马运河由美国建成，自1914年通航至1979年间一直由美国独自掌控。不过，在1979年运河的控制权转交给巴拿马运河委员会（由美国和巴拿马共和国共同组成的一个联合机构），并于1999年12月31日正式将全部控制权交给巴拿马。运河的经营管理交由巴拿马运河管理局负责，而管理局只向巴拿马政府负责。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30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934835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0" y="5934835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0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762" y="983415"/>
            <a:ext cx="12195761" cy="4896853"/>
            <a:chOff x="128588" y="1376363"/>
            <a:chExt cx="16965613" cy="4419600"/>
          </a:xfrm>
        </p:grpSpPr>
        <p:sp>
          <p:nvSpPr>
            <p:cNvPr id="35" name="Rectangle 13"/>
            <p:cNvSpPr>
              <a:spLocks noChangeArrowheads="1"/>
            </p:cNvSpPr>
            <p:nvPr/>
          </p:nvSpPr>
          <p:spPr bwMode="auto">
            <a:xfrm>
              <a:off x="128588" y="1376363"/>
              <a:ext cx="16965613" cy="4419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14"/>
            <p:cNvSpPr>
              <a:spLocks noChangeArrowheads="1"/>
            </p:cNvSpPr>
            <p:nvPr/>
          </p:nvSpPr>
          <p:spPr bwMode="auto">
            <a:xfrm>
              <a:off x="128588" y="1617663"/>
              <a:ext cx="16965613" cy="3932238"/>
            </a:xfrm>
            <a:prstGeom prst="rect">
              <a:avLst/>
            </a:prstGeom>
            <a:solidFill>
              <a:srgbClr val="FCB8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15"/>
            <p:cNvSpPr>
              <a:spLocks noChangeArrowheads="1"/>
            </p:cNvSpPr>
            <p:nvPr/>
          </p:nvSpPr>
          <p:spPr bwMode="auto">
            <a:xfrm>
              <a:off x="128588" y="1668463"/>
              <a:ext cx="16965613" cy="3830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MH_Number_1"/>
          <p:cNvSpPr/>
          <p:nvPr>
            <p:custDataLst>
              <p:tags r:id="rId1"/>
            </p:custDataLst>
          </p:nvPr>
        </p:nvSpPr>
        <p:spPr>
          <a:xfrm>
            <a:off x="2206549" y="2235045"/>
            <a:ext cx="2341388" cy="2341388"/>
          </a:xfrm>
          <a:prstGeom prst="rect">
            <a:avLst/>
          </a:prstGeom>
          <a:noFill/>
          <a:ln w="76200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三</a:t>
            </a:r>
            <a:endParaRPr lang="zh-CN" altLang="en-US" sz="16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907156" y="2995140"/>
            <a:ext cx="5497030" cy="825843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40" name="矩形 39"/>
          <p:cNvSpPr/>
          <p:nvPr/>
        </p:nvSpPr>
        <p:spPr>
          <a:xfrm>
            <a:off x="5024327" y="3052514"/>
            <a:ext cx="5262880" cy="7067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工业革命与交通的发展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bldLvl="0" animBg="1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05180" y="168275"/>
            <a:ext cx="1729105" cy="59499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804983" y="194015"/>
            <a:ext cx="16052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陆路交通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Number_1"/>
          <p:cNvSpPr/>
          <p:nvPr>
            <p:custDataLst>
              <p:tags r:id="rId1"/>
            </p:custDataLst>
          </p:nvPr>
        </p:nvSpPr>
        <p:spPr>
          <a:xfrm>
            <a:off x="63534" y="14692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191770" y="805180"/>
          <a:ext cx="11817350" cy="5698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345"/>
                <a:gridCol w="766445"/>
                <a:gridCol w="723265"/>
                <a:gridCol w="9980295"/>
              </a:tblGrid>
              <a:tr h="558165">
                <a:tc rowSpan="7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陆路交通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两次工业革命引发了交通的变革。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5880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6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表现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欧美铁路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①条件：1814年，斯蒂芬森改进了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蒸汽机车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128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②影响：19世纪上半期，在英国带动下，欧美各国纷纷修建铁路网，铁路成为陆路交通的主干，带动了机器制造业、钢铁业、建筑业等行业的大发展，人类步入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铁路时代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07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中国铁路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①第一条铁路：1881年，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唐山至胥各庄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的铁路建成，这是中国人在自己国土上修建的第一条实用铁路。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279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②京张铁路：1909年竣工的京张铁路是中国人自行设计和施工的第一条铁路干线，由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詹天佑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主持修建。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280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③近代状况：当时中国的铁路业主要掌握在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列强手中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。到1911年，由外国人控制的中国铁路里程近9000千米，占总里程数的90%以上。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欧美汽车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19世纪80年代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，德国人发明了汽车。但在20世纪以前，汽车还不够普及。</a:t>
                      </a:r>
                      <a:endParaRPr lang="en-US" altLang="en-US" sz="2400" b="1" u="sng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6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05180" y="168275"/>
            <a:ext cx="1673225" cy="594995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804983" y="194015"/>
            <a:ext cx="16052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海路交通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Number_1"/>
          <p:cNvSpPr/>
          <p:nvPr>
            <p:custDataLst>
              <p:tags r:id="rId1"/>
            </p:custDataLst>
          </p:nvPr>
        </p:nvSpPr>
        <p:spPr>
          <a:xfrm>
            <a:off x="63534" y="146920"/>
            <a:ext cx="616535" cy="616535"/>
          </a:xfrm>
          <a:prstGeom prst="rect">
            <a:avLst/>
          </a:prstGeom>
          <a:noFill/>
          <a:ln w="28575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595948" y="959485"/>
          <a:ext cx="10464800" cy="48336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755"/>
                <a:gridCol w="677545"/>
                <a:gridCol w="657860"/>
                <a:gridCol w="8803640"/>
              </a:tblGrid>
              <a:tr h="484505">
                <a:tc rowSpan="6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水上交通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条件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两次工业革命引发了交通的变革。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95758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5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表现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欧美汽船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①表现：1807年，美国人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富尔顿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发明了汽船；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1812年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，英国人制造的汽船试航成功。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52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②影响：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蒸汽机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以及后来的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内燃机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逐渐成为驱动船舶的主要动力，吨位大、速度快、航距远的轮船出现了，促进了航运业的发展。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14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中国轮船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①背景：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19世纪20年代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，西方的轮船开到了中国。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93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②序幕：19世纪60年代中期，中国人建造的蒸汽动力轮船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“黄鹄号”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试航成功，揭开了中国近代造船工业的序幕。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694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③里程碑：1872年，官都商办的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轮船招商局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在上海正式成立，成为中国近代航运史上的里程碑。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6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0" y="171450"/>
            <a:ext cx="12192635" cy="6633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2800"/>
              <a:t>近代中国铁路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1.修建原因：速度快、运力大、费用低廉而便于国计民生。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2.修建表现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（1）1881年，中国自建的第一条铁路建成；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（2）1888年，宫廷专用铁路建成；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（3）列强争夺在华铁路的修筑权；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（4）1909年，京张铁路通车，成为中国铁路的里程碑；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（5）至1911年，全国铁路半数以上由外国修筑并控制；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（6）各条商路收归国有，但铁路建设始终未进入正轨。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 3.建设特点：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（1）中国近代铁路多由外国人兴建，铁路修建主要是帝国主义、外国资本承办；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（2）起步晚，发展缓慢；（3）洋务派开明绅士、民间资本对自办铁路有着关键作用；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（4）当时国力有限，造成了中国自办铁路严重不足。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4.建设影响：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（1）改变了中国人的出行方式，让中国人接受了新的交通工具。</a:t>
            </a:r>
            <a:endParaRPr lang="zh-CN" altLang="en-US" sz="2800"/>
          </a:p>
          <a:p>
            <a:pPr>
              <a:lnSpc>
                <a:spcPct val="80000"/>
              </a:lnSpc>
            </a:pPr>
            <a:r>
              <a:rPr lang="zh-CN" altLang="en-US" sz="2800"/>
              <a:t>（2）大量铁路权益被帝国主义侵占，方便了帝国主义国家对中国资源和财富的掠夺。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934835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0" y="5934835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0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762" y="986590"/>
            <a:ext cx="12195761" cy="4896853"/>
            <a:chOff x="128588" y="1376363"/>
            <a:chExt cx="16965613" cy="4419600"/>
          </a:xfrm>
        </p:grpSpPr>
        <p:sp>
          <p:nvSpPr>
            <p:cNvPr id="35" name="Rectangle 13"/>
            <p:cNvSpPr>
              <a:spLocks noChangeArrowheads="1"/>
            </p:cNvSpPr>
            <p:nvPr/>
          </p:nvSpPr>
          <p:spPr bwMode="auto">
            <a:xfrm>
              <a:off x="128588" y="1376363"/>
              <a:ext cx="16965613" cy="4419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14"/>
            <p:cNvSpPr>
              <a:spLocks noChangeArrowheads="1"/>
            </p:cNvSpPr>
            <p:nvPr/>
          </p:nvSpPr>
          <p:spPr bwMode="auto">
            <a:xfrm>
              <a:off x="128588" y="1617663"/>
              <a:ext cx="16965613" cy="3932238"/>
            </a:xfrm>
            <a:prstGeom prst="rect">
              <a:avLst/>
            </a:prstGeom>
            <a:solidFill>
              <a:srgbClr val="FCB8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15"/>
            <p:cNvSpPr>
              <a:spLocks noChangeArrowheads="1"/>
            </p:cNvSpPr>
            <p:nvPr/>
          </p:nvSpPr>
          <p:spPr bwMode="auto">
            <a:xfrm>
              <a:off x="128588" y="1668463"/>
              <a:ext cx="16965613" cy="3830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MH_Number_1"/>
          <p:cNvSpPr/>
          <p:nvPr>
            <p:custDataLst>
              <p:tags r:id="rId1"/>
            </p:custDataLst>
          </p:nvPr>
        </p:nvSpPr>
        <p:spPr>
          <a:xfrm>
            <a:off x="2206549" y="2235045"/>
            <a:ext cx="2341388" cy="2341388"/>
          </a:xfrm>
          <a:prstGeom prst="rect">
            <a:avLst/>
          </a:prstGeom>
          <a:noFill/>
          <a:ln w="76200">
            <a:solidFill>
              <a:srgbClr val="FCB8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四</a:t>
            </a:r>
            <a:endParaRPr lang="zh-CN" altLang="en-US" sz="166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907791" y="2992600"/>
            <a:ext cx="5497030" cy="825843"/>
          </a:xfrm>
          <a:prstGeom prst="rect">
            <a:avLst/>
          </a:prstGeom>
          <a:noFill/>
          <a:ln w="28575">
            <a:solidFill>
              <a:srgbClr val="FCB81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40" name="矩形 39"/>
          <p:cNvSpPr/>
          <p:nvPr/>
        </p:nvSpPr>
        <p:spPr>
          <a:xfrm>
            <a:off x="5786962" y="3051879"/>
            <a:ext cx="3738880" cy="70675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交通与社会变迁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bldLvl="0" animBg="1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9213" y="52070"/>
          <a:ext cx="12093575" cy="58661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4820"/>
                <a:gridCol w="2770505"/>
                <a:gridCol w="8858250"/>
              </a:tblGrid>
              <a:tr h="1100455">
                <a:tc rowSpan="9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社会变迁的表现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（1）加强了各地的沟通，促进了政治、经济和文化发展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秦朝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车同轨政策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和道路建设提高了国家的行政效率，加强了中央集权，促进不同地区的经济往来具有深远的影响。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78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（2）影响了城市的发展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①清江浦因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京杭大运河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的疏通而崛起，又因漕运路线的改变和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津浦铁路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的开通而衰落；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536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②京汉和陇海两大铁路开通后，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郑州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发展态势超越了洛阳与开封两大古都；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78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③美国的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伊利运河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将纽约与五大湖和中西部地区联系起来，推动纽约发展成为国际化商贸中心；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98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④通海运河的建成，使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曼彻斯特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迅速成为英国最重要的港口之一。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972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（3）方便了物品传递和信息交流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①古代驿站主要是为官方服务的，到明朝出现了民间通信机构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“民信局”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35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②1878年，天津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海关书信馆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对公众开放邮寄业务；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47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③1887年，创办的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大清邮政总局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，是近代中国国家邮政的开端；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61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④</a:t>
                      </a:r>
                      <a:r>
                        <a:rPr lang="en-US" sz="24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电报、电话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也在晚清时传入中国。</a:t>
                      </a:r>
                      <a:endParaRPr lang="en-US" altLang="en-US" sz="24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9525" marR="9525" marT="9525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05105" y="324485"/>
            <a:ext cx="11191875" cy="5507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1．近代中国邮政事业的发展</a:t>
            </a:r>
            <a:endParaRPr lang="zh-CN" altLang="en-US" sz="3200"/>
          </a:p>
          <a:p>
            <a:r>
              <a:rPr lang="zh-CN" altLang="en-US" sz="3200"/>
              <a:t>（1）鸦片战争后，外国人在通商口岸设立专门处理各国在华邮政业务；</a:t>
            </a:r>
            <a:endParaRPr lang="zh-CN" altLang="en-US" sz="3200"/>
          </a:p>
          <a:p>
            <a:r>
              <a:rPr lang="zh-CN" altLang="en-US" sz="3200"/>
              <a:t>（2）1896年，“大清邮政局”宣告成立。此后清政府设立邮传部；</a:t>
            </a:r>
            <a:endParaRPr lang="zh-CN" altLang="en-US" sz="3200"/>
          </a:p>
          <a:p>
            <a:r>
              <a:rPr lang="zh-CN" altLang="en-US" sz="3200"/>
              <a:t>（3）民国时期进一步发展；1913年，北洋政府宣布裁撤全部驿站。</a:t>
            </a:r>
            <a:endParaRPr lang="zh-CN" altLang="en-US" sz="3200"/>
          </a:p>
          <a:p>
            <a:r>
              <a:rPr lang="zh-CN" altLang="en-US" sz="3200"/>
              <a:t>2．近代中国电讯事业的发展</a:t>
            </a:r>
            <a:endParaRPr lang="zh-CN" altLang="en-US" sz="3200"/>
          </a:p>
          <a:p>
            <a:r>
              <a:rPr lang="zh-CN" altLang="en-US" sz="3200"/>
              <a:t>（1）台湾架设第一条电报线，成为中国自办电报的开端；</a:t>
            </a:r>
            <a:endParaRPr lang="zh-CN" altLang="en-US" sz="3200"/>
          </a:p>
          <a:p>
            <a:r>
              <a:rPr lang="zh-CN" altLang="en-US" sz="3200"/>
              <a:t>（2）仅短短数年，民用电报事业也普遍开展；</a:t>
            </a:r>
            <a:endParaRPr lang="zh-CN" altLang="en-US" sz="3200"/>
          </a:p>
          <a:p>
            <a:r>
              <a:rPr lang="zh-CN" altLang="en-US" sz="3200"/>
              <a:t>（3）民国时期发展缓慢，直到20世纪30年代情况才有所变化。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6812281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66090" y="613410"/>
            <a:ext cx="10930255" cy="54063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3200" b="1"/>
              <a:t>1.西方近代运输格局出现的主要原因及其经济影响</a:t>
            </a:r>
            <a:endParaRPr lang="zh-CN" altLang="en-US" sz="3200" b="1"/>
          </a:p>
          <a:p>
            <a:pPr>
              <a:lnSpc>
                <a:spcPct val="120000"/>
              </a:lnSpc>
            </a:pPr>
            <a:r>
              <a:rPr lang="zh-CN" altLang="en-US" sz="3200" b="1"/>
              <a:t>（1）原因：工业革命的促进；政府倡导；实业家的推动。</a:t>
            </a:r>
            <a:endParaRPr lang="zh-CN" altLang="en-US" sz="3200" b="1"/>
          </a:p>
          <a:p>
            <a:pPr>
              <a:lnSpc>
                <a:spcPct val="120000"/>
              </a:lnSpc>
            </a:pPr>
            <a:r>
              <a:rPr lang="zh-CN" altLang="en-US" sz="3200" b="1"/>
              <a:t>（2）影响：促进了工业化进程；密切了世界各地联系，推动资本主义世界市场形成。</a:t>
            </a:r>
            <a:endParaRPr lang="zh-CN" altLang="en-US" sz="3200" b="1"/>
          </a:p>
          <a:p>
            <a:pPr>
              <a:lnSpc>
                <a:spcPct val="120000"/>
              </a:lnSpc>
            </a:pPr>
            <a:endParaRPr lang="zh-CN" altLang="en-US" sz="3200" b="1"/>
          </a:p>
          <a:p>
            <a:pPr>
              <a:lnSpc>
                <a:spcPct val="120000"/>
              </a:lnSpc>
            </a:pPr>
            <a:r>
              <a:rPr lang="zh-CN" altLang="en-US" sz="3200" b="1"/>
              <a:t>2.中国近代航运业的格局变化及其认识</a:t>
            </a:r>
            <a:endParaRPr lang="zh-CN" altLang="en-US" sz="3200" b="1"/>
          </a:p>
          <a:p>
            <a:pPr>
              <a:lnSpc>
                <a:spcPct val="120000"/>
              </a:lnSpc>
            </a:pPr>
            <a:r>
              <a:rPr lang="zh-CN" altLang="en-US" sz="3200" b="1"/>
              <a:t>（1）变化：远洋航运有所发展；轮船与木船既竞争又互补。</a:t>
            </a:r>
            <a:endParaRPr lang="zh-CN" altLang="en-US" sz="3200" b="1"/>
          </a:p>
          <a:p>
            <a:pPr>
              <a:lnSpc>
                <a:spcPct val="120000"/>
              </a:lnSpc>
            </a:pPr>
            <a:r>
              <a:rPr lang="zh-CN" altLang="en-US" sz="3200" b="1"/>
              <a:t>（2）认识：新式交通工具是社会进步的重要体现；工业化是历史的重要趋势；社会转型艰难。</a:t>
            </a:r>
            <a:endParaRPr lang="zh-CN" altLang="en-US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2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5934835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0" y="5934835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9231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0"/>
            <a:ext cx="12192000" cy="923165"/>
          </a:xfrm>
          <a:custGeom>
            <a:avLst/>
            <a:gdLst>
              <a:gd name="T0" fmla="*/ 5733 w 5877"/>
              <a:gd name="T1" fmla="*/ 157 h 445"/>
              <a:gd name="T2" fmla="*/ 5877 w 5877"/>
              <a:gd name="T3" fmla="*/ 315 h 445"/>
              <a:gd name="T4" fmla="*/ 5423 w 5877"/>
              <a:gd name="T5" fmla="*/ 315 h 445"/>
              <a:gd name="T6" fmla="*/ 5113 w 5877"/>
              <a:gd name="T7" fmla="*/ 315 h 445"/>
              <a:gd name="T8" fmla="*/ 5113 w 5877"/>
              <a:gd name="T9" fmla="*/ 0 h 445"/>
              <a:gd name="T10" fmla="*/ 5578 w 5877"/>
              <a:gd name="T11" fmla="*/ 0 h 445"/>
              <a:gd name="T12" fmla="*/ 5733 w 5877"/>
              <a:gd name="T13" fmla="*/ 315 h 445"/>
              <a:gd name="T14" fmla="*/ 5423 w 5877"/>
              <a:gd name="T15" fmla="*/ 157 h 445"/>
              <a:gd name="T16" fmla="*/ 4800 w 5877"/>
              <a:gd name="T17" fmla="*/ 445 h 445"/>
              <a:gd name="T18" fmla="*/ 4491 w 5877"/>
              <a:gd name="T19" fmla="*/ 315 h 445"/>
              <a:gd name="T20" fmla="*/ 4491 w 5877"/>
              <a:gd name="T21" fmla="*/ 157 h 445"/>
              <a:gd name="T22" fmla="*/ 4800 w 5877"/>
              <a:gd name="T23" fmla="*/ 0 h 445"/>
              <a:gd name="T24" fmla="*/ 5113 w 5877"/>
              <a:gd name="T25" fmla="*/ 315 h 445"/>
              <a:gd name="T26" fmla="*/ 4803 w 5877"/>
              <a:gd name="T27" fmla="*/ 315 h 445"/>
              <a:gd name="T28" fmla="*/ 4181 w 5877"/>
              <a:gd name="T29" fmla="*/ 445 h 445"/>
              <a:gd name="T30" fmla="*/ 3871 w 5877"/>
              <a:gd name="T31" fmla="*/ 315 h 445"/>
              <a:gd name="T32" fmla="*/ 3871 w 5877"/>
              <a:gd name="T33" fmla="*/ 157 h 445"/>
              <a:gd name="T34" fmla="*/ 4181 w 5877"/>
              <a:gd name="T35" fmla="*/ 0 h 445"/>
              <a:gd name="T36" fmla="*/ 4491 w 5877"/>
              <a:gd name="T37" fmla="*/ 315 h 445"/>
              <a:gd name="T38" fmla="*/ 4181 w 5877"/>
              <a:gd name="T39" fmla="*/ 315 h 445"/>
              <a:gd name="T40" fmla="*/ 3558 w 5877"/>
              <a:gd name="T41" fmla="*/ 445 h 445"/>
              <a:gd name="T42" fmla="*/ 3248 w 5877"/>
              <a:gd name="T43" fmla="*/ 315 h 445"/>
              <a:gd name="T44" fmla="*/ 3248 w 5877"/>
              <a:gd name="T45" fmla="*/ 157 h 445"/>
              <a:gd name="T46" fmla="*/ 3558 w 5877"/>
              <a:gd name="T47" fmla="*/ 0 h 445"/>
              <a:gd name="T48" fmla="*/ 3871 w 5877"/>
              <a:gd name="T49" fmla="*/ 315 h 445"/>
              <a:gd name="T50" fmla="*/ 3561 w 5877"/>
              <a:gd name="T51" fmla="*/ 315 h 445"/>
              <a:gd name="T52" fmla="*/ 2939 w 5877"/>
              <a:gd name="T53" fmla="*/ 445 h 445"/>
              <a:gd name="T54" fmla="*/ 2629 w 5877"/>
              <a:gd name="T55" fmla="*/ 315 h 445"/>
              <a:gd name="T56" fmla="*/ 2629 w 5877"/>
              <a:gd name="T57" fmla="*/ 157 h 445"/>
              <a:gd name="T58" fmla="*/ 2939 w 5877"/>
              <a:gd name="T59" fmla="*/ 0 h 445"/>
              <a:gd name="T60" fmla="*/ 3248 w 5877"/>
              <a:gd name="T61" fmla="*/ 315 h 445"/>
              <a:gd name="T62" fmla="*/ 2939 w 5877"/>
              <a:gd name="T63" fmla="*/ 315 h 445"/>
              <a:gd name="T64" fmla="*/ 2319 w 5877"/>
              <a:gd name="T65" fmla="*/ 445 h 445"/>
              <a:gd name="T66" fmla="*/ 2009 w 5877"/>
              <a:gd name="T67" fmla="*/ 315 h 445"/>
              <a:gd name="T68" fmla="*/ 2009 w 5877"/>
              <a:gd name="T69" fmla="*/ 157 h 445"/>
              <a:gd name="T70" fmla="*/ 2319 w 5877"/>
              <a:gd name="T71" fmla="*/ 0 h 445"/>
              <a:gd name="T72" fmla="*/ 2629 w 5877"/>
              <a:gd name="T73" fmla="*/ 315 h 445"/>
              <a:gd name="T74" fmla="*/ 2319 w 5877"/>
              <a:gd name="T75" fmla="*/ 315 h 445"/>
              <a:gd name="T76" fmla="*/ 1697 w 5877"/>
              <a:gd name="T77" fmla="*/ 445 h 445"/>
              <a:gd name="T78" fmla="*/ 1387 w 5877"/>
              <a:gd name="T79" fmla="*/ 315 h 445"/>
              <a:gd name="T80" fmla="*/ 1387 w 5877"/>
              <a:gd name="T81" fmla="*/ 157 h 445"/>
              <a:gd name="T82" fmla="*/ 1697 w 5877"/>
              <a:gd name="T83" fmla="*/ 0 h 445"/>
              <a:gd name="T84" fmla="*/ 2009 w 5877"/>
              <a:gd name="T85" fmla="*/ 315 h 445"/>
              <a:gd name="T86" fmla="*/ 1699 w 5877"/>
              <a:gd name="T87" fmla="*/ 315 h 445"/>
              <a:gd name="T88" fmla="*/ 1077 w 5877"/>
              <a:gd name="T89" fmla="*/ 445 h 445"/>
              <a:gd name="T90" fmla="*/ 767 w 5877"/>
              <a:gd name="T91" fmla="*/ 315 h 445"/>
              <a:gd name="T92" fmla="*/ 767 w 5877"/>
              <a:gd name="T93" fmla="*/ 157 h 445"/>
              <a:gd name="T94" fmla="*/ 1077 w 5877"/>
              <a:gd name="T95" fmla="*/ 0 h 445"/>
              <a:gd name="T96" fmla="*/ 1387 w 5877"/>
              <a:gd name="T97" fmla="*/ 315 h 445"/>
              <a:gd name="T98" fmla="*/ 1077 w 5877"/>
              <a:gd name="T99" fmla="*/ 315 h 445"/>
              <a:gd name="T100" fmla="*/ 454 w 5877"/>
              <a:gd name="T101" fmla="*/ 445 h 445"/>
              <a:gd name="T102" fmla="*/ 145 w 5877"/>
              <a:gd name="T103" fmla="*/ 315 h 445"/>
              <a:gd name="T104" fmla="*/ 145 w 5877"/>
              <a:gd name="T105" fmla="*/ 157 h 445"/>
              <a:gd name="T106" fmla="*/ 454 w 5877"/>
              <a:gd name="T107" fmla="*/ 0 h 445"/>
              <a:gd name="T108" fmla="*/ 767 w 5877"/>
              <a:gd name="T109" fmla="*/ 315 h 445"/>
              <a:gd name="T110" fmla="*/ 457 w 5877"/>
              <a:gd name="T111" fmla="*/ 315 h 445"/>
              <a:gd name="T112" fmla="*/ 145 w 5877"/>
              <a:gd name="T113" fmla="*/ 157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877" h="445">
                <a:moveTo>
                  <a:pt x="5733" y="157"/>
                </a:moveTo>
                <a:lnTo>
                  <a:pt x="5733" y="0"/>
                </a:lnTo>
                <a:lnTo>
                  <a:pt x="5877" y="0"/>
                </a:lnTo>
                <a:lnTo>
                  <a:pt x="5877" y="157"/>
                </a:lnTo>
                <a:lnTo>
                  <a:pt x="5733" y="157"/>
                </a:lnTo>
                <a:lnTo>
                  <a:pt x="5733" y="157"/>
                </a:lnTo>
                <a:close/>
                <a:moveTo>
                  <a:pt x="5733" y="315"/>
                </a:moveTo>
                <a:lnTo>
                  <a:pt x="5733" y="445"/>
                </a:lnTo>
                <a:lnTo>
                  <a:pt x="5877" y="445"/>
                </a:lnTo>
                <a:lnTo>
                  <a:pt x="5877" y="315"/>
                </a:lnTo>
                <a:lnTo>
                  <a:pt x="5733" y="315"/>
                </a:lnTo>
                <a:lnTo>
                  <a:pt x="5733" y="315"/>
                </a:lnTo>
                <a:close/>
                <a:moveTo>
                  <a:pt x="5578" y="445"/>
                </a:moveTo>
                <a:lnTo>
                  <a:pt x="5423" y="445"/>
                </a:lnTo>
                <a:lnTo>
                  <a:pt x="5423" y="315"/>
                </a:lnTo>
                <a:lnTo>
                  <a:pt x="5268" y="315"/>
                </a:lnTo>
                <a:lnTo>
                  <a:pt x="5268" y="445"/>
                </a:lnTo>
                <a:lnTo>
                  <a:pt x="5113" y="445"/>
                </a:lnTo>
                <a:lnTo>
                  <a:pt x="5113" y="315"/>
                </a:lnTo>
                <a:lnTo>
                  <a:pt x="5113" y="315"/>
                </a:lnTo>
                <a:lnTo>
                  <a:pt x="5268" y="315"/>
                </a:lnTo>
                <a:lnTo>
                  <a:pt x="526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0"/>
                </a:lnTo>
                <a:lnTo>
                  <a:pt x="5268" y="0"/>
                </a:lnTo>
                <a:lnTo>
                  <a:pt x="5268" y="157"/>
                </a:lnTo>
                <a:lnTo>
                  <a:pt x="5423" y="157"/>
                </a:lnTo>
                <a:lnTo>
                  <a:pt x="5423" y="0"/>
                </a:lnTo>
                <a:lnTo>
                  <a:pt x="5578" y="0"/>
                </a:lnTo>
                <a:lnTo>
                  <a:pt x="5578" y="157"/>
                </a:lnTo>
                <a:lnTo>
                  <a:pt x="5733" y="157"/>
                </a:lnTo>
                <a:lnTo>
                  <a:pt x="5733" y="157"/>
                </a:lnTo>
                <a:lnTo>
                  <a:pt x="5733" y="315"/>
                </a:lnTo>
                <a:lnTo>
                  <a:pt x="5733" y="315"/>
                </a:lnTo>
                <a:lnTo>
                  <a:pt x="5578" y="315"/>
                </a:lnTo>
                <a:lnTo>
                  <a:pt x="5578" y="445"/>
                </a:lnTo>
                <a:close/>
                <a:moveTo>
                  <a:pt x="5578" y="315"/>
                </a:moveTo>
                <a:lnTo>
                  <a:pt x="5578" y="157"/>
                </a:lnTo>
                <a:lnTo>
                  <a:pt x="5423" y="157"/>
                </a:lnTo>
                <a:lnTo>
                  <a:pt x="5423" y="315"/>
                </a:lnTo>
                <a:lnTo>
                  <a:pt x="5578" y="315"/>
                </a:lnTo>
                <a:close/>
                <a:moveTo>
                  <a:pt x="4958" y="315"/>
                </a:moveTo>
                <a:lnTo>
                  <a:pt x="4958" y="445"/>
                </a:lnTo>
                <a:lnTo>
                  <a:pt x="4800" y="445"/>
                </a:lnTo>
                <a:lnTo>
                  <a:pt x="4800" y="315"/>
                </a:lnTo>
                <a:lnTo>
                  <a:pt x="4648" y="315"/>
                </a:lnTo>
                <a:lnTo>
                  <a:pt x="4648" y="445"/>
                </a:lnTo>
                <a:lnTo>
                  <a:pt x="4491" y="445"/>
                </a:lnTo>
                <a:lnTo>
                  <a:pt x="4491" y="315"/>
                </a:lnTo>
                <a:lnTo>
                  <a:pt x="4491" y="315"/>
                </a:lnTo>
                <a:lnTo>
                  <a:pt x="4645" y="315"/>
                </a:lnTo>
                <a:lnTo>
                  <a:pt x="4645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0"/>
                </a:lnTo>
                <a:lnTo>
                  <a:pt x="4648" y="0"/>
                </a:lnTo>
                <a:lnTo>
                  <a:pt x="4648" y="157"/>
                </a:lnTo>
                <a:lnTo>
                  <a:pt x="4800" y="157"/>
                </a:lnTo>
                <a:lnTo>
                  <a:pt x="4800" y="0"/>
                </a:lnTo>
                <a:lnTo>
                  <a:pt x="4958" y="0"/>
                </a:lnTo>
                <a:lnTo>
                  <a:pt x="4958" y="157"/>
                </a:lnTo>
                <a:lnTo>
                  <a:pt x="5113" y="157"/>
                </a:lnTo>
                <a:lnTo>
                  <a:pt x="5113" y="157"/>
                </a:lnTo>
                <a:lnTo>
                  <a:pt x="5113" y="315"/>
                </a:lnTo>
                <a:lnTo>
                  <a:pt x="5113" y="315"/>
                </a:lnTo>
                <a:lnTo>
                  <a:pt x="4958" y="315"/>
                </a:lnTo>
                <a:close/>
                <a:moveTo>
                  <a:pt x="4955" y="157"/>
                </a:moveTo>
                <a:lnTo>
                  <a:pt x="4803" y="157"/>
                </a:lnTo>
                <a:lnTo>
                  <a:pt x="4803" y="315"/>
                </a:lnTo>
                <a:lnTo>
                  <a:pt x="4955" y="315"/>
                </a:lnTo>
                <a:lnTo>
                  <a:pt x="4955" y="157"/>
                </a:lnTo>
                <a:close/>
                <a:moveTo>
                  <a:pt x="4336" y="315"/>
                </a:moveTo>
                <a:lnTo>
                  <a:pt x="4336" y="445"/>
                </a:lnTo>
                <a:lnTo>
                  <a:pt x="4181" y="445"/>
                </a:lnTo>
                <a:lnTo>
                  <a:pt x="4181" y="315"/>
                </a:lnTo>
                <a:lnTo>
                  <a:pt x="4026" y="315"/>
                </a:lnTo>
                <a:lnTo>
                  <a:pt x="4026" y="445"/>
                </a:lnTo>
                <a:lnTo>
                  <a:pt x="3871" y="445"/>
                </a:lnTo>
                <a:lnTo>
                  <a:pt x="3871" y="315"/>
                </a:lnTo>
                <a:lnTo>
                  <a:pt x="3871" y="315"/>
                </a:lnTo>
                <a:lnTo>
                  <a:pt x="4026" y="315"/>
                </a:lnTo>
                <a:lnTo>
                  <a:pt x="402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0"/>
                </a:lnTo>
                <a:lnTo>
                  <a:pt x="4026" y="0"/>
                </a:lnTo>
                <a:lnTo>
                  <a:pt x="4026" y="157"/>
                </a:lnTo>
                <a:lnTo>
                  <a:pt x="4181" y="157"/>
                </a:lnTo>
                <a:lnTo>
                  <a:pt x="4181" y="0"/>
                </a:lnTo>
                <a:lnTo>
                  <a:pt x="4336" y="0"/>
                </a:lnTo>
                <a:lnTo>
                  <a:pt x="4336" y="157"/>
                </a:lnTo>
                <a:lnTo>
                  <a:pt x="4491" y="157"/>
                </a:lnTo>
                <a:lnTo>
                  <a:pt x="4491" y="157"/>
                </a:lnTo>
                <a:lnTo>
                  <a:pt x="4491" y="315"/>
                </a:lnTo>
                <a:lnTo>
                  <a:pt x="4491" y="315"/>
                </a:lnTo>
                <a:lnTo>
                  <a:pt x="4336" y="315"/>
                </a:lnTo>
                <a:close/>
                <a:moveTo>
                  <a:pt x="4336" y="157"/>
                </a:moveTo>
                <a:lnTo>
                  <a:pt x="4181" y="157"/>
                </a:lnTo>
                <a:lnTo>
                  <a:pt x="4181" y="315"/>
                </a:lnTo>
                <a:lnTo>
                  <a:pt x="4336" y="315"/>
                </a:lnTo>
                <a:lnTo>
                  <a:pt x="4336" y="157"/>
                </a:lnTo>
                <a:close/>
                <a:moveTo>
                  <a:pt x="3716" y="315"/>
                </a:moveTo>
                <a:lnTo>
                  <a:pt x="3716" y="445"/>
                </a:lnTo>
                <a:lnTo>
                  <a:pt x="3558" y="445"/>
                </a:lnTo>
                <a:lnTo>
                  <a:pt x="3558" y="315"/>
                </a:lnTo>
                <a:lnTo>
                  <a:pt x="3406" y="315"/>
                </a:lnTo>
                <a:lnTo>
                  <a:pt x="3406" y="445"/>
                </a:lnTo>
                <a:lnTo>
                  <a:pt x="3248" y="445"/>
                </a:lnTo>
                <a:lnTo>
                  <a:pt x="3248" y="315"/>
                </a:lnTo>
                <a:lnTo>
                  <a:pt x="3248" y="315"/>
                </a:lnTo>
                <a:lnTo>
                  <a:pt x="3403" y="315"/>
                </a:lnTo>
                <a:lnTo>
                  <a:pt x="3403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0"/>
                </a:lnTo>
                <a:lnTo>
                  <a:pt x="3406" y="0"/>
                </a:lnTo>
                <a:lnTo>
                  <a:pt x="3406" y="157"/>
                </a:lnTo>
                <a:lnTo>
                  <a:pt x="3558" y="157"/>
                </a:lnTo>
                <a:lnTo>
                  <a:pt x="3558" y="0"/>
                </a:lnTo>
                <a:lnTo>
                  <a:pt x="3716" y="0"/>
                </a:lnTo>
                <a:lnTo>
                  <a:pt x="3716" y="157"/>
                </a:lnTo>
                <a:lnTo>
                  <a:pt x="3871" y="157"/>
                </a:lnTo>
                <a:lnTo>
                  <a:pt x="3871" y="157"/>
                </a:lnTo>
                <a:lnTo>
                  <a:pt x="3871" y="315"/>
                </a:lnTo>
                <a:lnTo>
                  <a:pt x="3871" y="315"/>
                </a:lnTo>
                <a:lnTo>
                  <a:pt x="3716" y="315"/>
                </a:lnTo>
                <a:close/>
                <a:moveTo>
                  <a:pt x="3713" y="157"/>
                </a:moveTo>
                <a:lnTo>
                  <a:pt x="3561" y="157"/>
                </a:lnTo>
                <a:lnTo>
                  <a:pt x="3561" y="315"/>
                </a:lnTo>
                <a:lnTo>
                  <a:pt x="3713" y="315"/>
                </a:lnTo>
                <a:lnTo>
                  <a:pt x="3713" y="157"/>
                </a:lnTo>
                <a:close/>
                <a:moveTo>
                  <a:pt x="3094" y="315"/>
                </a:moveTo>
                <a:lnTo>
                  <a:pt x="3094" y="445"/>
                </a:lnTo>
                <a:lnTo>
                  <a:pt x="2939" y="445"/>
                </a:lnTo>
                <a:lnTo>
                  <a:pt x="2939" y="315"/>
                </a:lnTo>
                <a:lnTo>
                  <a:pt x="2784" y="315"/>
                </a:lnTo>
                <a:lnTo>
                  <a:pt x="2784" y="445"/>
                </a:lnTo>
                <a:lnTo>
                  <a:pt x="2629" y="445"/>
                </a:lnTo>
                <a:lnTo>
                  <a:pt x="2629" y="315"/>
                </a:lnTo>
                <a:lnTo>
                  <a:pt x="2629" y="315"/>
                </a:lnTo>
                <a:lnTo>
                  <a:pt x="2784" y="315"/>
                </a:lnTo>
                <a:lnTo>
                  <a:pt x="278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0"/>
                </a:lnTo>
                <a:lnTo>
                  <a:pt x="2784" y="0"/>
                </a:lnTo>
                <a:lnTo>
                  <a:pt x="2784" y="157"/>
                </a:lnTo>
                <a:lnTo>
                  <a:pt x="2939" y="157"/>
                </a:lnTo>
                <a:lnTo>
                  <a:pt x="2939" y="0"/>
                </a:lnTo>
                <a:lnTo>
                  <a:pt x="3094" y="0"/>
                </a:lnTo>
                <a:lnTo>
                  <a:pt x="3094" y="157"/>
                </a:lnTo>
                <a:lnTo>
                  <a:pt x="3248" y="157"/>
                </a:lnTo>
                <a:lnTo>
                  <a:pt x="3248" y="157"/>
                </a:lnTo>
                <a:lnTo>
                  <a:pt x="3248" y="315"/>
                </a:lnTo>
                <a:lnTo>
                  <a:pt x="3248" y="315"/>
                </a:lnTo>
                <a:lnTo>
                  <a:pt x="3094" y="315"/>
                </a:lnTo>
                <a:close/>
                <a:moveTo>
                  <a:pt x="3094" y="157"/>
                </a:moveTo>
                <a:lnTo>
                  <a:pt x="2939" y="157"/>
                </a:lnTo>
                <a:lnTo>
                  <a:pt x="2939" y="315"/>
                </a:lnTo>
                <a:lnTo>
                  <a:pt x="3094" y="315"/>
                </a:lnTo>
                <a:lnTo>
                  <a:pt x="3094" y="157"/>
                </a:lnTo>
                <a:close/>
                <a:moveTo>
                  <a:pt x="2474" y="315"/>
                </a:moveTo>
                <a:lnTo>
                  <a:pt x="2474" y="445"/>
                </a:lnTo>
                <a:lnTo>
                  <a:pt x="2319" y="445"/>
                </a:lnTo>
                <a:lnTo>
                  <a:pt x="2319" y="315"/>
                </a:lnTo>
                <a:lnTo>
                  <a:pt x="2164" y="315"/>
                </a:lnTo>
                <a:lnTo>
                  <a:pt x="2164" y="445"/>
                </a:lnTo>
                <a:lnTo>
                  <a:pt x="2009" y="445"/>
                </a:lnTo>
                <a:lnTo>
                  <a:pt x="2009" y="315"/>
                </a:lnTo>
                <a:lnTo>
                  <a:pt x="2009" y="315"/>
                </a:lnTo>
                <a:lnTo>
                  <a:pt x="2164" y="315"/>
                </a:lnTo>
                <a:lnTo>
                  <a:pt x="216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0"/>
                </a:lnTo>
                <a:lnTo>
                  <a:pt x="2164" y="0"/>
                </a:lnTo>
                <a:lnTo>
                  <a:pt x="2164" y="157"/>
                </a:lnTo>
                <a:lnTo>
                  <a:pt x="2319" y="157"/>
                </a:lnTo>
                <a:lnTo>
                  <a:pt x="2319" y="0"/>
                </a:lnTo>
                <a:lnTo>
                  <a:pt x="2474" y="0"/>
                </a:lnTo>
                <a:lnTo>
                  <a:pt x="2474" y="157"/>
                </a:lnTo>
                <a:lnTo>
                  <a:pt x="2629" y="157"/>
                </a:lnTo>
                <a:lnTo>
                  <a:pt x="2629" y="157"/>
                </a:lnTo>
                <a:lnTo>
                  <a:pt x="2629" y="315"/>
                </a:lnTo>
                <a:lnTo>
                  <a:pt x="2629" y="315"/>
                </a:lnTo>
                <a:lnTo>
                  <a:pt x="2474" y="315"/>
                </a:lnTo>
                <a:close/>
                <a:moveTo>
                  <a:pt x="2474" y="157"/>
                </a:moveTo>
                <a:lnTo>
                  <a:pt x="2319" y="157"/>
                </a:lnTo>
                <a:lnTo>
                  <a:pt x="2319" y="315"/>
                </a:lnTo>
                <a:lnTo>
                  <a:pt x="2474" y="315"/>
                </a:lnTo>
                <a:lnTo>
                  <a:pt x="2474" y="157"/>
                </a:lnTo>
                <a:close/>
                <a:moveTo>
                  <a:pt x="1854" y="315"/>
                </a:moveTo>
                <a:lnTo>
                  <a:pt x="1854" y="445"/>
                </a:lnTo>
                <a:lnTo>
                  <a:pt x="1697" y="445"/>
                </a:lnTo>
                <a:lnTo>
                  <a:pt x="1697" y="315"/>
                </a:lnTo>
                <a:lnTo>
                  <a:pt x="1544" y="315"/>
                </a:lnTo>
                <a:lnTo>
                  <a:pt x="1544" y="445"/>
                </a:lnTo>
                <a:lnTo>
                  <a:pt x="1387" y="445"/>
                </a:lnTo>
                <a:lnTo>
                  <a:pt x="1387" y="315"/>
                </a:lnTo>
                <a:lnTo>
                  <a:pt x="1387" y="315"/>
                </a:lnTo>
                <a:lnTo>
                  <a:pt x="1542" y="315"/>
                </a:lnTo>
                <a:lnTo>
                  <a:pt x="154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0"/>
                </a:lnTo>
                <a:lnTo>
                  <a:pt x="1544" y="0"/>
                </a:lnTo>
                <a:lnTo>
                  <a:pt x="1544" y="157"/>
                </a:lnTo>
                <a:lnTo>
                  <a:pt x="1697" y="157"/>
                </a:lnTo>
                <a:lnTo>
                  <a:pt x="1697" y="0"/>
                </a:lnTo>
                <a:lnTo>
                  <a:pt x="1854" y="0"/>
                </a:lnTo>
                <a:lnTo>
                  <a:pt x="1854" y="157"/>
                </a:lnTo>
                <a:lnTo>
                  <a:pt x="2009" y="157"/>
                </a:lnTo>
                <a:lnTo>
                  <a:pt x="2009" y="157"/>
                </a:lnTo>
                <a:lnTo>
                  <a:pt x="2009" y="315"/>
                </a:lnTo>
                <a:lnTo>
                  <a:pt x="2009" y="315"/>
                </a:lnTo>
                <a:lnTo>
                  <a:pt x="1854" y="315"/>
                </a:lnTo>
                <a:close/>
                <a:moveTo>
                  <a:pt x="1851" y="157"/>
                </a:moveTo>
                <a:lnTo>
                  <a:pt x="1699" y="157"/>
                </a:lnTo>
                <a:lnTo>
                  <a:pt x="1699" y="315"/>
                </a:lnTo>
                <a:lnTo>
                  <a:pt x="1851" y="315"/>
                </a:lnTo>
                <a:lnTo>
                  <a:pt x="1851" y="157"/>
                </a:lnTo>
                <a:close/>
                <a:moveTo>
                  <a:pt x="1232" y="315"/>
                </a:moveTo>
                <a:lnTo>
                  <a:pt x="1232" y="445"/>
                </a:lnTo>
                <a:lnTo>
                  <a:pt x="1077" y="445"/>
                </a:lnTo>
                <a:lnTo>
                  <a:pt x="1077" y="315"/>
                </a:lnTo>
                <a:lnTo>
                  <a:pt x="922" y="315"/>
                </a:lnTo>
                <a:lnTo>
                  <a:pt x="922" y="445"/>
                </a:lnTo>
                <a:lnTo>
                  <a:pt x="767" y="445"/>
                </a:lnTo>
                <a:lnTo>
                  <a:pt x="767" y="315"/>
                </a:lnTo>
                <a:lnTo>
                  <a:pt x="767" y="315"/>
                </a:lnTo>
                <a:lnTo>
                  <a:pt x="922" y="315"/>
                </a:lnTo>
                <a:lnTo>
                  <a:pt x="92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0"/>
                </a:lnTo>
                <a:lnTo>
                  <a:pt x="922" y="0"/>
                </a:lnTo>
                <a:lnTo>
                  <a:pt x="922" y="157"/>
                </a:lnTo>
                <a:lnTo>
                  <a:pt x="1077" y="157"/>
                </a:lnTo>
                <a:lnTo>
                  <a:pt x="1077" y="0"/>
                </a:lnTo>
                <a:lnTo>
                  <a:pt x="1232" y="0"/>
                </a:lnTo>
                <a:lnTo>
                  <a:pt x="1232" y="157"/>
                </a:lnTo>
                <a:lnTo>
                  <a:pt x="1387" y="157"/>
                </a:lnTo>
                <a:lnTo>
                  <a:pt x="1387" y="157"/>
                </a:lnTo>
                <a:lnTo>
                  <a:pt x="1387" y="315"/>
                </a:lnTo>
                <a:lnTo>
                  <a:pt x="1387" y="315"/>
                </a:lnTo>
                <a:lnTo>
                  <a:pt x="1232" y="315"/>
                </a:lnTo>
                <a:close/>
                <a:moveTo>
                  <a:pt x="1232" y="157"/>
                </a:moveTo>
                <a:lnTo>
                  <a:pt x="1077" y="157"/>
                </a:lnTo>
                <a:lnTo>
                  <a:pt x="1077" y="315"/>
                </a:lnTo>
                <a:lnTo>
                  <a:pt x="1232" y="315"/>
                </a:lnTo>
                <a:lnTo>
                  <a:pt x="1232" y="157"/>
                </a:lnTo>
                <a:close/>
                <a:moveTo>
                  <a:pt x="612" y="315"/>
                </a:moveTo>
                <a:lnTo>
                  <a:pt x="612" y="445"/>
                </a:lnTo>
                <a:lnTo>
                  <a:pt x="454" y="445"/>
                </a:lnTo>
                <a:lnTo>
                  <a:pt x="454" y="315"/>
                </a:lnTo>
                <a:lnTo>
                  <a:pt x="302" y="315"/>
                </a:lnTo>
                <a:lnTo>
                  <a:pt x="302" y="445"/>
                </a:lnTo>
                <a:lnTo>
                  <a:pt x="145" y="445"/>
                </a:lnTo>
                <a:lnTo>
                  <a:pt x="145" y="315"/>
                </a:lnTo>
                <a:lnTo>
                  <a:pt x="145" y="315"/>
                </a:lnTo>
                <a:lnTo>
                  <a:pt x="300" y="315"/>
                </a:lnTo>
                <a:lnTo>
                  <a:pt x="300" y="157"/>
                </a:lnTo>
                <a:lnTo>
                  <a:pt x="145" y="157"/>
                </a:lnTo>
                <a:lnTo>
                  <a:pt x="145" y="157"/>
                </a:lnTo>
                <a:lnTo>
                  <a:pt x="145" y="0"/>
                </a:lnTo>
                <a:lnTo>
                  <a:pt x="302" y="0"/>
                </a:lnTo>
                <a:lnTo>
                  <a:pt x="302" y="157"/>
                </a:lnTo>
                <a:lnTo>
                  <a:pt x="454" y="157"/>
                </a:lnTo>
                <a:lnTo>
                  <a:pt x="454" y="0"/>
                </a:lnTo>
                <a:lnTo>
                  <a:pt x="612" y="0"/>
                </a:lnTo>
                <a:lnTo>
                  <a:pt x="612" y="157"/>
                </a:lnTo>
                <a:lnTo>
                  <a:pt x="767" y="157"/>
                </a:lnTo>
                <a:lnTo>
                  <a:pt x="767" y="157"/>
                </a:lnTo>
                <a:lnTo>
                  <a:pt x="767" y="315"/>
                </a:lnTo>
                <a:lnTo>
                  <a:pt x="767" y="315"/>
                </a:lnTo>
                <a:lnTo>
                  <a:pt x="612" y="315"/>
                </a:lnTo>
                <a:close/>
                <a:moveTo>
                  <a:pt x="609" y="157"/>
                </a:moveTo>
                <a:lnTo>
                  <a:pt x="457" y="157"/>
                </a:lnTo>
                <a:lnTo>
                  <a:pt x="457" y="315"/>
                </a:lnTo>
                <a:lnTo>
                  <a:pt x="609" y="315"/>
                </a:lnTo>
                <a:lnTo>
                  <a:pt x="609" y="157"/>
                </a:lnTo>
                <a:close/>
                <a:moveTo>
                  <a:pt x="145" y="315"/>
                </a:moveTo>
                <a:lnTo>
                  <a:pt x="145" y="157"/>
                </a:lnTo>
                <a:lnTo>
                  <a:pt x="145" y="157"/>
                </a:lnTo>
                <a:lnTo>
                  <a:pt x="0" y="157"/>
                </a:lnTo>
                <a:lnTo>
                  <a:pt x="0" y="315"/>
                </a:lnTo>
                <a:lnTo>
                  <a:pt x="145" y="315"/>
                </a:lnTo>
                <a:lnTo>
                  <a:pt x="145" y="315"/>
                </a:lnTo>
                <a:close/>
              </a:path>
            </a:pathLst>
          </a:custGeom>
          <a:solidFill>
            <a:srgbClr val="2020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282471" y="2591988"/>
            <a:ext cx="36359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FCB81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  <a:endParaRPr lang="zh-CN" altLang="en-US" sz="6600" dirty="0">
              <a:solidFill>
                <a:srgbClr val="FCB81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4443938" y="3645393"/>
            <a:ext cx="331304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4363204" y="3712290"/>
            <a:ext cx="34745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</a:rPr>
              <a:t>THANK YOU FOR LISTENING</a:t>
            </a:r>
            <a:endParaRPr lang="en-US" altLang="zh-CN" sz="2000" dirty="0">
              <a:solidFill>
                <a:schemeClr val="bg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0" y="1564152"/>
            <a:ext cx="1947411" cy="3729695"/>
            <a:chOff x="0" y="1564152"/>
            <a:chExt cx="1947411" cy="3729695"/>
          </a:xfrm>
        </p:grpSpPr>
        <p:sp>
          <p:nvSpPr>
            <p:cNvPr id="19" name="自由: 形状 18"/>
            <p:cNvSpPr/>
            <p:nvPr/>
          </p:nvSpPr>
          <p:spPr>
            <a:xfrm rot="5400000">
              <a:off x="201230" y="3089282"/>
              <a:ext cx="1544951" cy="1947411"/>
            </a:xfrm>
            <a:custGeom>
              <a:avLst/>
              <a:gdLst>
                <a:gd name="connsiteX0" fmla="*/ 0 w 1544951"/>
                <a:gd name="connsiteY0" fmla="*/ 1947411 h 1947411"/>
                <a:gd name="connsiteX1" fmla="*/ 0 w 1544951"/>
                <a:gd name="connsiteY1" fmla="*/ 111128 h 1947411"/>
                <a:gd name="connsiteX2" fmla="*/ 111128 w 1544951"/>
                <a:gd name="connsiteY2" fmla="*/ 0 h 1947411"/>
                <a:gd name="connsiteX3" fmla="*/ 1433823 w 1544951"/>
                <a:gd name="connsiteY3" fmla="*/ 0 h 1947411"/>
                <a:gd name="connsiteX4" fmla="*/ 1544951 w 1544951"/>
                <a:gd name="connsiteY4" fmla="*/ 111128 h 1947411"/>
                <a:gd name="connsiteX5" fmla="*/ 1544951 w 1544951"/>
                <a:gd name="connsiteY5" fmla="*/ 1947411 h 1947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4951" h="1947411">
                  <a:moveTo>
                    <a:pt x="0" y="1947411"/>
                  </a:moveTo>
                  <a:lnTo>
                    <a:pt x="0" y="111128"/>
                  </a:lnTo>
                  <a:cubicBezTo>
                    <a:pt x="0" y="49754"/>
                    <a:pt x="49754" y="0"/>
                    <a:pt x="111128" y="0"/>
                  </a:cubicBezTo>
                  <a:lnTo>
                    <a:pt x="1433823" y="0"/>
                  </a:lnTo>
                  <a:cubicBezTo>
                    <a:pt x="1495197" y="0"/>
                    <a:pt x="1544951" y="49754"/>
                    <a:pt x="1544951" y="111128"/>
                  </a:cubicBezTo>
                  <a:lnTo>
                    <a:pt x="1544951" y="1947411"/>
                  </a:ln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自由: 形状 19"/>
            <p:cNvSpPr/>
            <p:nvPr/>
          </p:nvSpPr>
          <p:spPr bwMode="auto">
            <a:xfrm>
              <a:off x="1" y="1564152"/>
              <a:ext cx="711775" cy="398593"/>
            </a:xfrm>
            <a:custGeom>
              <a:avLst/>
              <a:gdLst>
                <a:gd name="connsiteX0" fmla="*/ 0 w 711775"/>
                <a:gd name="connsiteY0" fmla="*/ 0 h 398593"/>
                <a:gd name="connsiteX1" fmla="*/ 43102 w 711775"/>
                <a:gd name="connsiteY1" fmla="*/ 0 h 398593"/>
                <a:gd name="connsiteX2" fmla="*/ 574288 w 711775"/>
                <a:gd name="connsiteY2" fmla="*/ 0 h 398593"/>
                <a:gd name="connsiteX3" fmla="*/ 711775 w 711775"/>
                <a:gd name="connsiteY3" fmla="*/ 130309 h 398593"/>
                <a:gd name="connsiteX4" fmla="*/ 711775 w 711775"/>
                <a:gd name="connsiteY4" fmla="*/ 398593 h 398593"/>
                <a:gd name="connsiteX5" fmla="*/ 112416 w 711775"/>
                <a:gd name="connsiteY5" fmla="*/ 398593 h 398593"/>
                <a:gd name="connsiteX6" fmla="*/ 0 w 711775"/>
                <a:gd name="connsiteY6" fmla="*/ 398593 h 39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1775" h="398593">
                  <a:moveTo>
                    <a:pt x="0" y="0"/>
                  </a:moveTo>
                  <a:lnTo>
                    <a:pt x="43102" y="0"/>
                  </a:lnTo>
                  <a:cubicBezTo>
                    <a:pt x="184919" y="0"/>
                    <a:pt x="359464" y="0"/>
                    <a:pt x="574288" y="0"/>
                  </a:cubicBezTo>
                  <a:cubicBezTo>
                    <a:pt x="650670" y="0"/>
                    <a:pt x="711775" y="53657"/>
                    <a:pt x="711775" y="130309"/>
                  </a:cubicBezTo>
                  <a:lnTo>
                    <a:pt x="711775" y="398593"/>
                  </a:lnTo>
                  <a:cubicBezTo>
                    <a:pt x="711775" y="398593"/>
                    <a:pt x="711775" y="398593"/>
                    <a:pt x="112416" y="398593"/>
                  </a:cubicBezTo>
                  <a:lnTo>
                    <a:pt x="0" y="398593"/>
                  </a:ln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21" name="自由: 形状 20"/>
            <p:cNvSpPr/>
            <p:nvPr/>
          </p:nvSpPr>
          <p:spPr bwMode="auto">
            <a:xfrm>
              <a:off x="0" y="1962745"/>
              <a:ext cx="1688327" cy="1329594"/>
            </a:xfrm>
            <a:custGeom>
              <a:avLst/>
              <a:gdLst>
                <a:gd name="connsiteX0" fmla="*/ 0 w 1688327"/>
                <a:gd name="connsiteY0" fmla="*/ 0 h 1329594"/>
                <a:gd name="connsiteX1" fmla="*/ 52630 w 1688327"/>
                <a:gd name="connsiteY1" fmla="*/ 0 h 1329594"/>
                <a:gd name="connsiteX2" fmla="*/ 711034 w 1688327"/>
                <a:gd name="connsiteY2" fmla="*/ 0 h 1329594"/>
                <a:gd name="connsiteX3" fmla="*/ 1474544 w 1688327"/>
                <a:gd name="connsiteY3" fmla="*/ 0 h 1329594"/>
                <a:gd name="connsiteX4" fmla="*/ 1688327 w 1688327"/>
                <a:gd name="connsiteY4" fmla="*/ 213958 h 1329594"/>
                <a:gd name="connsiteX5" fmla="*/ 1688327 w 1688327"/>
                <a:gd name="connsiteY5" fmla="*/ 1329594 h 1329594"/>
                <a:gd name="connsiteX6" fmla="*/ 1497450 w 1688327"/>
                <a:gd name="connsiteY6" fmla="*/ 1329594 h 1329594"/>
                <a:gd name="connsiteX7" fmla="*/ 1497450 w 1688327"/>
                <a:gd name="connsiteY7" fmla="*/ 382067 h 1329594"/>
                <a:gd name="connsiteX8" fmla="*/ 1283667 w 1688327"/>
                <a:gd name="connsiteY8" fmla="*/ 168110 h 1329594"/>
                <a:gd name="connsiteX9" fmla="*/ 53110 w 1688327"/>
                <a:gd name="connsiteY9" fmla="*/ 168110 h 1329594"/>
                <a:gd name="connsiteX10" fmla="*/ 0 w 1688327"/>
                <a:gd name="connsiteY10" fmla="*/ 168110 h 1329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8327" h="1329594">
                  <a:moveTo>
                    <a:pt x="0" y="0"/>
                  </a:moveTo>
                  <a:lnTo>
                    <a:pt x="52630" y="0"/>
                  </a:lnTo>
                  <a:cubicBezTo>
                    <a:pt x="228412" y="0"/>
                    <a:pt x="444760" y="0"/>
                    <a:pt x="711034" y="0"/>
                  </a:cubicBezTo>
                  <a:cubicBezTo>
                    <a:pt x="711034" y="0"/>
                    <a:pt x="711034" y="0"/>
                    <a:pt x="1474544" y="0"/>
                  </a:cubicBezTo>
                  <a:cubicBezTo>
                    <a:pt x="1589071" y="0"/>
                    <a:pt x="1688327" y="99338"/>
                    <a:pt x="1688327" y="213958"/>
                  </a:cubicBezTo>
                  <a:cubicBezTo>
                    <a:pt x="1688327" y="213958"/>
                    <a:pt x="1688327" y="213958"/>
                    <a:pt x="1688327" y="1329594"/>
                  </a:cubicBezTo>
                  <a:cubicBezTo>
                    <a:pt x="1688327" y="1329594"/>
                    <a:pt x="1688327" y="1329594"/>
                    <a:pt x="1497450" y="1329594"/>
                  </a:cubicBezTo>
                  <a:cubicBezTo>
                    <a:pt x="1497450" y="1329594"/>
                    <a:pt x="1497450" y="1329594"/>
                    <a:pt x="1497450" y="382067"/>
                  </a:cubicBezTo>
                  <a:cubicBezTo>
                    <a:pt x="1497450" y="267447"/>
                    <a:pt x="1398193" y="168110"/>
                    <a:pt x="1283667" y="168110"/>
                  </a:cubicBezTo>
                  <a:cubicBezTo>
                    <a:pt x="1283667" y="168110"/>
                    <a:pt x="1283667" y="168110"/>
                    <a:pt x="53110" y="168110"/>
                  </a:cubicBezTo>
                  <a:lnTo>
                    <a:pt x="0" y="168110"/>
                  </a:lnTo>
                  <a:close/>
                </a:path>
              </a:pathLst>
            </a:custGeom>
            <a:solidFill>
              <a:srgbClr val="FCB8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22" name="Freeform 13"/>
            <p:cNvSpPr/>
            <p:nvPr/>
          </p:nvSpPr>
          <p:spPr bwMode="auto">
            <a:xfrm>
              <a:off x="1101824" y="4835464"/>
              <a:ext cx="609278" cy="458383"/>
            </a:xfrm>
            <a:custGeom>
              <a:avLst/>
              <a:gdLst>
                <a:gd name="T0" fmla="*/ 0 w 80"/>
                <a:gd name="T1" fmla="*/ 50 h 60"/>
                <a:gd name="T2" fmla="*/ 10 w 80"/>
                <a:gd name="T3" fmla="*/ 60 h 60"/>
                <a:gd name="T4" fmla="*/ 70 w 80"/>
                <a:gd name="T5" fmla="*/ 60 h 60"/>
                <a:gd name="T6" fmla="*/ 80 w 80"/>
                <a:gd name="T7" fmla="*/ 50 h 60"/>
                <a:gd name="T8" fmla="*/ 80 w 80"/>
                <a:gd name="T9" fmla="*/ 0 h 60"/>
                <a:gd name="T10" fmla="*/ 0 w 80"/>
                <a:gd name="T11" fmla="*/ 0 h 60"/>
                <a:gd name="T12" fmla="*/ 0 w 80"/>
                <a:gd name="T13" fmla="*/ 5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0" y="50"/>
                  </a:moveTo>
                  <a:cubicBezTo>
                    <a:pt x="0" y="55"/>
                    <a:pt x="4" y="60"/>
                    <a:pt x="10" y="60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76" y="60"/>
                    <a:pt x="80" y="55"/>
                    <a:pt x="80" y="5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CB8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自由: 形状 22"/>
            <p:cNvSpPr/>
            <p:nvPr/>
          </p:nvSpPr>
          <p:spPr bwMode="auto">
            <a:xfrm>
              <a:off x="0" y="4246116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30369 h 136660"/>
                <a:gd name="connsiteX4" fmla="*/ 834199 w 834199"/>
                <a:gd name="connsiteY4" fmla="*/ 113884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15185"/>
                    <a:pt x="834199" y="30369"/>
                  </a:cubicBezTo>
                  <a:cubicBezTo>
                    <a:pt x="834199" y="30369"/>
                    <a:pt x="834199" y="30369"/>
                    <a:pt x="834199" y="113884"/>
                  </a:cubicBezTo>
                  <a:cubicBezTo>
                    <a:pt x="834199" y="129068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24" name="自由: 形状 23"/>
            <p:cNvSpPr/>
            <p:nvPr/>
          </p:nvSpPr>
          <p:spPr bwMode="auto">
            <a:xfrm>
              <a:off x="0" y="3987029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22777 h 136660"/>
                <a:gd name="connsiteX4" fmla="*/ 834199 w 834199"/>
                <a:gd name="connsiteY4" fmla="*/ 106291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7592"/>
                    <a:pt x="834199" y="22777"/>
                  </a:cubicBezTo>
                  <a:cubicBezTo>
                    <a:pt x="834199" y="22777"/>
                    <a:pt x="834199" y="22777"/>
                    <a:pt x="834199" y="106291"/>
                  </a:cubicBezTo>
                  <a:cubicBezTo>
                    <a:pt x="834199" y="121476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25" name="自由: 形状 24"/>
            <p:cNvSpPr/>
            <p:nvPr/>
          </p:nvSpPr>
          <p:spPr bwMode="auto">
            <a:xfrm>
              <a:off x="0" y="3719402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30369 h 136660"/>
                <a:gd name="connsiteX4" fmla="*/ 834199 w 834199"/>
                <a:gd name="connsiteY4" fmla="*/ 106291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15185"/>
                    <a:pt x="834199" y="30369"/>
                  </a:cubicBezTo>
                  <a:cubicBezTo>
                    <a:pt x="834199" y="30369"/>
                    <a:pt x="834199" y="30369"/>
                    <a:pt x="834199" y="106291"/>
                  </a:cubicBezTo>
                  <a:cubicBezTo>
                    <a:pt x="834199" y="129068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1111762" y="3737317"/>
              <a:ext cx="645459" cy="645459"/>
            </a:xfrm>
            <a:prstGeom prst="ellipse">
              <a:avLst/>
            </a:prstGeom>
            <a:solidFill>
              <a:srgbClr val="202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 flipH="1">
            <a:off x="10244589" y="1564152"/>
            <a:ext cx="1947411" cy="3729695"/>
            <a:chOff x="0" y="1564152"/>
            <a:chExt cx="1947411" cy="3729695"/>
          </a:xfrm>
        </p:grpSpPr>
        <p:sp>
          <p:nvSpPr>
            <p:cNvPr id="28" name="自由: 形状 27"/>
            <p:cNvSpPr/>
            <p:nvPr/>
          </p:nvSpPr>
          <p:spPr>
            <a:xfrm rot="5400000">
              <a:off x="201230" y="3089282"/>
              <a:ext cx="1544951" cy="1947411"/>
            </a:xfrm>
            <a:custGeom>
              <a:avLst/>
              <a:gdLst>
                <a:gd name="connsiteX0" fmla="*/ 0 w 1544951"/>
                <a:gd name="connsiteY0" fmla="*/ 1947411 h 1947411"/>
                <a:gd name="connsiteX1" fmla="*/ 0 w 1544951"/>
                <a:gd name="connsiteY1" fmla="*/ 111128 h 1947411"/>
                <a:gd name="connsiteX2" fmla="*/ 111128 w 1544951"/>
                <a:gd name="connsiteY2" fmla="*/ 0 h 1947411"/>
                <a:gd name="connsiteX3" fmla="*/ 1433823 w 1544951"/>
                <a:gd name="connsiteY3" fmla="*/ 0 h 1947411"/>
                <a:gd name="connsiteX4" fmla="*/ 1544951 w 1544951"/>
                <a:gd name="connsiteY4" fmla="*/ 111128 h 1947411"/>
                <a:gd name="connsiteX5" fmla="*/ 1544951 w 1544951"/>
                <a:gd name="connsiteY5" fmla="*/ 1947411 h 1947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4951" h="1947411">
                  <a:moveTo>
                    <a:pt x="0" y="1947411"/>
                  </a:moveTo>
                  <a:lnTo>
                    <a:pt x="0" y="111128"/>
                  </a:lnTo>
                  <a:cubicBezTo>
                    <a:pt x="0" y="49754"/>
                    <a:pt x="49754" y="0"/>
                    <a:pt x="111128" y="0"/>
                  </a:cubicBezTo>
                  <a:lnTo>
                    <a:pt x="1433823" y="0"/>
                  </a:lnTo>
                  <a:cubicBezTo>
                    <a:pt x="1495197" y="0"/>
                    <a:pt x="1544951" y="49754"/>
                    <a:pt x="1544951" y="111128"/>
                  </a:cubicBezTo>
                  <a:lnTo>
                    <a:pt x="1544951" y="1947411"/>
                  </a:ln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自由: 形状 28"/>
            <p:cNvSpPr/>
            <p:nvPr/>
          </p:nvSpPr>
          <p:spPr bwMode="auto">
            <a:xfrm>
              <a:off x="1" y="1564152"/>
              <a:ext cx="711775" cy="398593"/>
            </a:xfrm>
            <a:custGeom>
              <a:avLst/>
              <a:gdLst>
                <a:gd name="connsiteX0" fmla="*/ 0 w 711775"/>
                <a:gd name="connsiteY0" fmla="*/ 0 h 398593"/>
                <a:gd name="connsiteX1" fmla="*/ 43102 w 711775"/>
                <a:gd name="connsiteY1" fmla="*/ 0 h 398593"/>
                <a:gd name="connsiteX2" fmla="*/ 574288 w 711775"/>
                <a:gd name="connsiteY2" fmla="*/ 0 h 398593"/>
                <a:gd name="connsiteX3" fmla="*/ 711775 w 711775"/>
                <a:gd name="connsiteY3" fmla="*/ 130309 h 398593"/>
                <a:gd name="connsiteX4" fmla="*/ 711775 w 711775"/>
                <a:gd name="connsiteY4" fmla="*/ 398593 h 398593"/>
                <a:gd name="connsiteX5" fmla="*/ 112416 w 711775"/>
                <a:gd name="connsiteY5" fmla="*/ 398593 h 398593"/>
                <a:gd name="connsiteX6" fmla="*/ 0 w 711775"/>
                <a:gd name="connsiteY6" fmla="*/ 398593 h 398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1775" h="398593">
                  <a:moveTo>
                    <a:pt x="0" y="0"/>
                  </a:moveTo>
                  <a:lnTo>
                    <a:pt x="43102" y="0"/>
                  </a:lnTo>
                  <a:cubicBezTo>
                    <a:pt x="184919" y="0"/>
                    <a:pt x="359464" y="0"/>
                    <a:pt x="574288" y="0"/>
                  </a:cubicBezTo>
                  <a:cubicBezTo>
                    <a:pt x="650670" y="0"/>
                    <a:pt x="711775" y="53657"/>
                    <a:pt x="711775" y="130309"/>
                  </a:cubicBezTo>
                  <a:lnTo>
                    <a:pt x="711775" y="398593"/>
                  </a:lnTo>
                  <a:cubicBezTo>
                    <a:pt x="711775" y="398593"/>
                    <a:pt x="711775" y="398593"/>
                    <a:pt x="112416" y="398593"/>
                  </a:cubicBezTo>
                  <a:lnTo>
                    <a:pt x="0" y="398593"/>
                  </a:lnTo>
                  <a:close/>
                </a:path>
              </a:pathLst>
            </a:custGeom>
            <a:solidFill>
              <a:srgbClr val="FFD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30" name="自由: 形状 29"/>
            <p:cNvSpPr/>
            <p:nvPr/>
          </p:nvSpPr>
          <p:spPr bwMode="auto">
            <a:xfrm>
              <a:off x="0" y="1962745"/>
              <a:ext cx="1688327" cy="1329594"/>
            </a:xfrm>
            <a:custGeom>
              <a:avLst/>
              <a:gdLst>
                <a:gd name="connsiteX0" fmla="*/ 0 w 1688327"/>
                <a:gd name="connsiteY0" fmla="*/ 0 h 1329594"/>
                <a:gd name="connsiteX1" fmla="*/ 52630 w 1688327"/>
                <a:gd name="connsiteY1" fmla="*/ 0 h 1329594"/>
                <a:gd name="connsiteX2" fmla="*/ 711034 w 1688327"/>
                <a:gd name="connsiteY2" fmla="*/ 0 h 1329594"/>
                <a:gd name="connsiteX3" fmla="*/ 1474544 w 1688327"/>
                <a:gd name="connsiteY3" fmla="*/ 0 h 1329594"/>
                <a:gd name="connsiteX4" fmla="*/ 1688327 w 1688327"/>
                <a:gd name="connsiteY4" fmla="*/ 213958 h 1329594"/>
                <a:gd name="connsiteX5" fmla="*/ 1688327 w 1688327"/>
                <a:gd name="connsiteY5" fmla="*/ 1329594 h 1329594"/>
                <a:gd name="connsiteX6" fmla="*/ 1497450 w 1688327"/>
                <a:gd name="connsiteY6" fmla="*/ 1329594 h 1329594"/>
                <a:gd name="connsiteX7" fmla="*/ 1497450 w 1688327"/>
                <a:gd name="connsiteY7" fmla="*/ 382067 h 1329594"/>
                <a:gd name="connsiteX8" fmla="*/ 1283667 w 1688327"/>
                <a:gd name="connsiteY8" fmla="*/ 168110 h 1329594"/>
                <a:gd name="connsiteX9" fmla="*/ 53110 w 1688327"/>
                <a:gd name="connsiteY9" fmla="*/ 168110 h 1329594"/>
                <a:gd name="connsiteX10" fmla="*/ 0 w 1688327"/>
                <a:gd name="connsiteY10" fmla="*/ 168110 h 1329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88327" h="1329594">
                  <a:moveTo>
                    <a:pt x="0" y="0"/>
                  </a:moveTo>
                  <a:lnTo>
                    <a:pt x="52630" y="0"/>
                  </a:lnTo>
                  <a:cubicBezTo>
                    <a:pt x="228412" y="0"/>
                    <a:pt x="444760" y="0"/>
                    <a:pt x="711034" y="0"/>
                  </a:cubicBezTo>
                  <a:cubicBezTo>
                    <a:pt x="711034" y="0"/>
                    <a:pt x="711034" y="0"/>
                    <a:pt x="1474544" y="0"/>
                  </a:cubicBezTo>
                  <a:cubicBezTo>
                    <a:pt x="1589071" y="0"/>
                    <a:pt x="1688327" y="99338"/>
                    <a:pt x="1688327" y="213958"/>
                  </a:cubicBezTo>
                  <a:cubicBezTo>
                    <a:pt x="1688327" y="213958"/>
                    <a:pt x="1688327" y="213958"/>
                    <a:pt x="1688327" y="1329594"/>
                  </a:cubicBezTo>
                  <a:cubicBezTo>
                    <a:pt x="1688327" y="1329594"/>
                    <a:pt x="1688327" y="1329594"/>
                    <a:pt x="1497450" y="1329594"/>
                  </a:cubicBezTo>
                  <a:cubicBezTo>
                    <a:pt x="1497450" y="1329594"/>
                    <a:pt x="1497450" y="1329594"/>
                    <a:pt x="1497450" y="382067"/>
                  </a:cubicBezTo>
                  <a:cubicBezTo>
                    <a:pt x="1497450" y="267447"/>
                    <a:pt x="1398193" y="168110"/>
                    <a:pt x="1283667" y="168110"/>
                  </a:cubicBezTo>
                  <a:cubicBezTo>
                    <a:pt x="1283667" y="168110"/>
                    <a:pt x="1283667" y="168110"/>
                    <a:pt x="53110" y="168110"/>
                  </a:cubicBezTo>
                  <a:lnTo>
                    <a:pt x="0" y="168110"/>
                  </a:lnTo>
                  <a:close/>
                </a:path>
              </a:pathLst>
            </a:custGeom>
            <a:solidFill>
              <a:srgbClr val="FCB8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31" name="Freeform 13"/>
            <p:cNvSpPr/>
            <p:nvPr/>
          </p:nvSpPr>
          <p:spPr bwMode="auto">
            <a:xfrm>
              <a:off x="1101824" y="4835464"/>
              <a:ext cx="609278" cy="458383"/>
            </a:xfrm>
            <a:custGeom>
              <a:avLst/>
              <a:gdLst>
                <a:gd name="T0" fmla="*/ 0 w 80"/>
                <a:gd name="T1" fmla="*/ 50 h 60"/>
                <a:gd name="T2" fmla="*/ 10 w 80"/>
                <a:gd name="T3" fmla="*/ 60 h 60"/>
                <a:gd name="T4" fmla="*/ 70 w 80"/>
                <a:gd name="T5" fmla="*/ 60 h 60"/>
                <a:gd name="T6" fmla="*/ 80 w 80"/>
                <a:gd name="T7" fmla="*/ 50 h 60"/>
                <a:gd name="T8" fmla="*/ 80 w 80"/>
                <a:gd name="T9" fmla="*/ 0 h 60"/>
                <a:gd name="T10" fmla="*/ 0 w 80"/>
                <a:gd name="T11" fmla="*/ 0 h 60"/>
                <a:gd name="T12" fmla="*/ 0 w 80"/>
                <a:gd name="T13" fmla="*/ 5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60">
                  <a:moveTo>
                    <a:pt x="0" y="50"/>
                  </a:moveTo>
                  <a:cubicBezTo>
                    <a:pt x="0" y="55"/>
                    <a:pt x="4" y="60"/>
                    <a:pt x="10" y="60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76" y="60"/>
                    <a:pt x="80" y="55"/>
                    <a:pt x="80" y="5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FCB81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自由: 形状 31"/>
            <p:cNvSpPr/>
            <p:nvPr/>
          </p:nvSpPr>
          <p:spPr bwMode="auto">
            <a:xfrm>
              <a:off x="0" y="4246116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30369 h 136660"/>
                <a:gd name="connsiteX4" fmla="*/ 834199 w 834199"/>
                <a:gd name="connsiteY4" fmla="*/ 113884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15185"/>
                    <a:pt x="834199" y="30369"/>
                  </a:cubicBezTo>
                  <a:cubicBezTo>
                    <a:pt x="834199" y="30369"/>
                    <a:pt x="834199" y="30369"/>
                    <a:pt x="834199" y="113884"/>
                  </a:cubicBezTo>
                  <a:cubicBezTo>
                    <a:pt x="834199" y="129068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33" name="自由: 形状 32"/>
            <p:cNvSpPr/>
            <p:nvPr/>
          </p:nvSpPr>
          <p:spPr bwMode="auto">
            <a:xfrm>
              <a:off x="0" y="3987029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22777 h 136660"/>
                <a:gd name="connsiteX4" fmla="*/ 834199 w 834199"/>
                <a:gd name="connsiteY4" fmla="*/ 106291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7592"/>
                    <a:pt x="834199" y="22777"/>
                  </a:cubicBezTo>
                  <a:cubicBezTo>
                    <a:pt x="834199" y="22777"/>
                    <a:pt x="834199" y="22777"/>
                    <a:pt x="834199" y="106291"/>
                  </a:cubicBezTo>
                  <a:cubicBezTo>
                    <a:pt x="834199" y="121476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41" name="自由: 形状 40"/>
            <p:cNvSpPr/>
            <p:nvPr/>
          </p:nvSpPr>
          <p:spPr bwMode="auto">
            <a:xfrm>
              <a:off x="0" y="3719402"/>
              <a:ext cx="834199" cy="136660"/>
            </a:xfrm>
            <a:custGeom>
              <a:avLst/>
              <a:gdLst>
                <a:gd name="connsiteX0" fmla="*/ 0 w 834199"/>
                <a:gd name="connsiteY0" fmla="*/ 0 h 136660"/>
                <a:gd name="connsiteX1" fmla="*/ 45267 w 834199"/>
                <a:gd name="connsiteY1" fmla="*/ 0 h 136660"/>
                <a:gd name="connsiteX2" fmla="*/ 803625 w 834199"/>
                <a:gd name="connsiteY2" fmla="*/ 0 h 136660"/>
                <a:gd name="connsiteX3" fmla="*/ 834199 w 834199"/>
                <a:gd name="connsiteY3" fmla="*/ 30369 h 136660"/>
                <a:gd name="connsiteX4" fmla="*/ 834199 w 834199"/>
                <a:gd name="connsiteY4" fmla="*/ 106291 h 136660"/>
                <a:gd name="connsiteX5" fmla="*/ 803625 w 834199"/>
                <a:gd name="connsiteY5" fmla="*/ 136660 h 136660"/>
                <a:gd name="connsiteX6" fmla="*/ 23652 w 834199"/>
                <a:gd name="connsiteY6" fmla="*/ 136660 h 136660"/>
                <a:gd name="connsiteX7" fmla="*/ 0 w 834199"/>
                <a:gd name="connsiteY7" fmla="*/ 136660 h 136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34199" h="136660">
                  <a:moveTo>
                    <a:pt x="0" y="0"/>
                  </a:moveTo>
                  <a:lnTo>
                    <a:pt x="45267" y="0"/>
                  </a:lnTo>
                  <a:cubicBezTo>
                    <a:pt x="247735" y="0"/>
                    <a:pt x="496927" y="0"/>
                    <a:pt x="803625" y="0"/>
                  </a:cubicBezTo>
                  <a:cubicBezTo>
                    <a:pt x="826556" y="0"/>
                    <a:pt x="834199" y="15185"/>
                    <a:pt x="834199" y="30369"/>
                  </a:cubicBezTo>
                  <a:cubicBezTo>
                    <a:pt x="834199" y="30369"/>
                    <a:pt x="834199" y="30369"/>
                    <a:pt x="834199" y="106291"/>
                  </a:cubicBezTo>
                  <a:cubicBezTo>
                    <a:pt x="834199" y="129068"/>
                    <a:pt x="826556" y="136660"/>
                    <a:pt x="803625" y="136660"/>
                  </a:cubicBezTo>
                  <a:cubicBezTo>
                    <a:pt x="803625" y="136660"/>
                    <a:pt x="803625" y="136660"/>
                    <a:pt x="23652" y="136660"/>
                  </a:cubicBezTo>
                  <a:lnTo>
                    <a:pt x="0" y="136660"/>
                  </a:ln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111762" y="3737317"/>
              <a:ext cx="645459" cy="645459"/>
            </a:xfrm>
            <a:prstGeom prst="ellipse">
              <a:avLst/>
            </a:prstGeom>
            <a:solidFill>
              <a:srgbClr val="202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2377447" y="2208958"/>
            <a:ext cx="7475220" cy="45719"/>
          </a:xfrm>
          <a:prstGeom prst="rect">
            <a:avLst/>
          </a:prstGeom>
          <a:solidFill>
            <a:srgbClr val="FFD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2377447" y="4501169"/>
            <a:ext cx="7475220" cy="45719"/>
          </a:xfrm>
          <a:prstGeom prst="rect">
            <a:avLst/>
          </a:prstGeom>
          <a:solidFill>
            <a:srgbClr val="FFD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tags/tag1.xml><?xml version="1.0" encoding="utf-8"?>
<p:tagLst xmlns:p="http://schemas.openxmlformats.org/presentationml/2006/main">
  <p:tag name="MH" val="20150516230504"/>
  <p:tag name="MH_LIBRARY" val="CONTENTS"/>
  <p:tag name="MH_TYPE" val="OTHERS"/>
  <p:tag name="ID" val="545812"/>
</p:tagLst>
</file>

<file path=ppt/tags/tag2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3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4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5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6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7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8.xml><?xml version="1.0" encoding="utf-8"?>
<p:tagLst xmlns:p="http://schemas.openxmlformats.org/presentationml/2006/main">
  <p:tag name="KSO_WM_UNIT_TABLE_BEAUTIFY" val="smartTable{f5356d3d-eb54-46bd-80a0-376ec7658cca}"/>
  <p:tag name="TABLE_ENDDRAG_ORIGIN_RECT" val="903*390"/>
  <p:tag name="TABLE_ENDDRAG_RECT" val="29*82*903*390"/>
</p:tagLst>
</file>

<file path=ppt/tags/tag9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0.xml><?xml version="1.0" encoding="utf-8"?>
<p:tagLst xmlns:p="http://schemas.openxmlformats.org/presentationml/2006/main">
  <p:tag name="KSO_WM_UNIT_TABLE_BEAUTIFY" val="smartTable{16c0f503-bb40-4b19-a3f1-3b6537af39d0}"/>
  <p:tag name="TABLE_ENDDRAG_ORIGIN_RECT" val="852*323"/>
  <p:tag name="TABLE_ENDDRAG_RECT" val="36*101*852*323"/>
</p:tagLst>
</file>

<file path=ppt/tags/tag11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2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3.xml><?xml version="1.0" encoding="utf-8"?>
<p:tagLst xmlns:p="http://schemas.openxmlformats.org/presentationml/2006/main">
  <p:tag name="KSO_WM_UNIT_TABLE_BEAUTIFY" val="smartTable{f01afedd-fa77-4ffc-88c8-6e6be26e65a3}"/>
  <p:tag name="TABLE_ENDDRAG_ORIGIN_RECT" val="904*478"/>
  <p:tag name="TABLE_ENDDRAG_RECT" val="33*67*904*478"/>
</p:tagLst>
</file>

<file path=ppt/tags/tag14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5.xml><?xml version="1.0" encoding="utf-8"?>
<p:tagLst xmlns:p="http://schemas.openxmlformats.org/presentationml/2006/main">
  <p:tag name="KSO_WM_UNIT_TABLE_BEAUTIFY" val="smartTable{990df4c2-9412-4570-8915-276e3bfc4a5f}"/>
  <p:tag name="TABLE_ENDDRAG_ORIGIN_RECT" val="947*322"/>
  <p:tag name="TABLE_ENDDRAG_RECT" val="4*83*947*322"/>
</p:tagLst>
</file>

<file path=ppt/tags/tag16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7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8.xml><?xml version="1.0" encoding="utf-8"?>
<p:tagLst xmlns:p="http://schemas.openxmlformats.org/presentationml/2006/main">
  <p:tag name="KSO_WM_UNIT_TABLE_BEAUTIFY" val="smartTable{adb7906f-173c-4feb-9da3-812d5f619efd}"/>
  <p:tag name="TABLE_ENDDRAG_ORIGIN_RECT" val="930*564"/>
  <p:tag name="TABLE_ENDDRAG_RECT" val="15*63*930*564"/>
</p:tagLst>
</file>

<file path=ppt/tags/tag19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0.xml><?xml version="1.0" encoding="utf-8"?>
<p:tagLst xmlns:p="http://schemas.openxmlformats.org/presentationml/2006/main">
  <p:tag name="KSO_WM_UNIT_TABLE_BEAUTIFY" val="smartTable{4a6d389d-d172-44ed-a1fc-e10877e810a7}"/>
  <p:tag name="TABLE_ENDDRAG_ORIGIN_RECT" val="824*380"/>
  <p:tag name="TABLE_ENDDRAG_RECT" val="55*124*824*380"/>
</p:tagLst>
</file>

<file path=ppt/tags/tag21.xml><?xml version="1.0" encoding="utf-8"?>
<p:tagLst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2.xml><?xml version="1.0" encoding="utf-8"?>
<p:tagLst xmlns:p="http://schemas.openxmlformats.org/presentationml/2006/main">
  <p:tag name="KSO_WM_UNIT_TABLE_BEAUTIFY" val="smartTable{cc9da8bb-54a0-47c1-8b0c-e8a8d9892d50}"/>
  <p:tag name="TABLE_ENDDRAG_ORIGIN_RECT" val="952*795"/>
  <p:tag name="TABLE_ENDDRAG_RECT" val="3*4*952*795"/>
</p:tagLst>
</file>

<file path=ppt/theme/theme1.xml><?xml version="1.0" encoding="utf-8"?>
<a:theme xmlns:a="http://schemas.openxmlformats.org/drawingml/2006/main" name="Office 主题​​">
  <a:themeElements>
    <a:clrScheme name="交通出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04040"/>
      </a:accent1>
      <a:accent2>
        <a:srgbClr val="ED7D31"/>
      </a:accent2>
      <a:accent3>
        <a:srgbClr val="7F7F7F"/>
      </a:accent3>
      <a:accent4>
        <a:srgbClr val="FCB81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交通出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04040"/>
      </a:accent1>
      <a:accent2>
        <a:srgbClr val="ED7D31"/>
      </a:accent2>
      <a:accent3>
        <a:srgbClr val="7F7F7F"/>
      </a:accent3>
      <a:accent4>
        <a:srgbClr val="FCB81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4075</Words>
  <Application>WPS 演示</Application>
  <PresentationFormat>宽屏</PresentationFormat>
  <Paragraphs>395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Calibri</vt:lpstr>
      <vt:lpstr>Times New Roman</vt:lpstr>
      <vt:lpstr>Impact</vt:lpstr>
      <vt:lpstr>等线</vt:lpstr>
      <vt:lpstr>Arial Unicode MS</vt:lpstr>
      <vt:lpstr>等线 Light</vt:lpstr>
      <vt:lpstr>幼圆</vt:lpstr>
      <vt:lpstr>华文中宋</vt:lpstr>
      <vt:lpstr>黑体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2016-07-21T07:14:00Z</dcterms:created>
  <dcterms:modified xsi:type="dcterms:W3CDTF">2020-11-05T10:26:14Z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