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handoutMasterIdLst>
    <p:handoutMasterId r:id="rId26"/>
  </p:handoutMasterIdLst>
  <p:sldIdLst>
    <p:sldId id="256" r:id="rId3"/>
    <p:sldId id="562" r:id="rId5"/>
    <p:sldId id="583" r:id="rId6"/>
    <p:sldId id="518" r:id="rId7"/>
    <p:sldId id="561" r:id="rId8"/>
    <p:sldId id="519" r:id="rId9"/>
    <p:sldId id="535" r:id="rId10"/>
    <p:sldId id="536" r:id="rId11"/>
    <p:sldId id="538" r:id="rId12"/>
    <p:sldId id="520" r:id="rId13"/>
    <p:sldId id="542" r:id="rId14"/>
    <p:sldId id="543" r:id="rId15"/>
    <p:sldId id="546" r:id="rId16"/>
    <p:sldId id="548" r:id="rId17"/>
    <p:sldId id="550" r:id="rId18"/>
    <p:sldId id="586" r:id="rId19"/>
    <p:sldId id="551" r:id="rId20"/>
    <p:sldId id="587" r:id="rId21"/>
    <p:sldId id="588" r:id="rId22"/>
    <p:sldId id="591" r:id="rId23"/>
    <p:sldId id="590" r:id="rId24"/>
    <p:sldId id="592" r:id="rId25"/>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作者" initials="A" lastIdx="0" clrIdx="1"/>
  <p:cmAuthor id="0" name="PPTer_Tang" initials="" lastIdx="1" clrIdx="0"/>
  <p:cmAuthor id="1" name="pc" initials="p" lastIdx="1"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BE99C0"/>
    <a:srgbClr val="778289"/>
    <a:srgbClr val="9D629E"/>
    <a:srgbClr val="F7093B"/>
    <a:srgbClr val="DCDCDC"/>
    <a:srgbClr val="F0F0F0"/>
    <a:srgbClr val="E6E6E6"/>
    <a:srgbClr val="C8C8C8"/>
    <a:srgbClr val="FAFAF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78" d="100"/>
          <a:sy n="78" d="100"/>
        </p:scale>
        <p:origin x="654" y="54"/>
      </p:cViewPr>
      <p:guideLst>
        <p:guide orient="horz" pos="2297"/>
        <p:guide pos="3847"/>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0" Type="http://schemas.openxmlformats.org/officeDocument/2006/relationships/commentAuthors" Target="commentAuthors.xml"/><Relationship Id="rId3" Type="http://schemas.openxmlformats.org/officeDocument/2006/relationships/slide" Target="slides/slide1.xml"/><Relationship Id="rId29" Type="http://schemas.openxmlformats.org/officeDocument/2006/relationships/tableStyles" Target="tableStyles.xml"/><Relationship Id="rId28" Type="http://schemas.openxmlformats.org/officeDocument/2006/relationships/viewProps" Target="viewProps.xml"/><Relationship Id="rId27" Type="http://schemas.openxmlformats.org/officeDocument/2006/relationships/presProps" Target="presProps.xml"/><Relationship Id="rId26" Type="http://schemas.openxmlformats.org/officeDocument/2006/relationships/handoutMaster" Target="handoutMasters/handoutMaster1.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latin typeface="微软雅黑" panose="020B0503020204020204" charset="-122"/>
              <a:ea typeface="微软雅黑" panose="020B0503020204020204"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latin typeface="微软雅黑" panose="020B0503020204020204" charset="-122"/>
              <a:ea typeface="微软雅黑" panose="020B0503020204020204" charset="-122"/>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微软雅黑" panose="020B0503020204020204" charset="-122"/>
                <a:ea typeface="微软雅黑" panose="020B0503020204020204" charset="-122"/>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微软雅黑" panose="020B0503020204020204" charset="-122"/>
                <a:ea typeface="微软雅黑" panose="020B0503020204020204" charset="-122"/>
              </a:defRPr>
            </a:lvl1pPr>
          </a:lstStyle>
          <a:p>
            <a:fld id="{1AC49D05-6128-4D0D-A32A-06A5E73B386C}"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微软雅黑" panose="020B0503020204020204" charset="-122"/>
                <a:ea typeface="微软雅黑" panose="020B0503020204020204" charset="-122"/>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微软雅黑" panose="020B0503020204020204" charset="-122"/>
                <a:ea typeface="微软雅黑" panose="020B0503020204020204" charset="-122"/>
              </a:defRPr>
            </a:lvl1pPr>
          </a:lstStyle>
          <a:p>
            <a:fld id="{5849F42C-2DAE-424C-A4B8-3140182C3E9F}"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600" kern="1200">
        <a:solidFill>
          <a:schemeClr val="tx1"/>
        </a:solidFill>
        <a:latin typeface="微软雅黑" panose="020B0503020204020204" charset="-122"/>
        <a:ea typeface="微软雅黑" panose="020B0503020204020204" charset="-122"/>
        <a:cs typeface="+mn-cs"/>
      </a:defRPr>
    </a:lvl1pPr>
    <a:lvl2pPr marL="4572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2pPr>
    <a:lvl3pPr marL="9144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3pPr>
    <a:lvl4pPr marL="13716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4pPr>
    <a:lvl5pPr marL="18288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b="1">
                <a:solidFill>
                  <a:srgbClr val="FF0000"/>
                </a:solidFill>
                <a:latin typeface="汉仪文黑-55简" panose="00020600040101010101" charset="-122"/>
                <a:ea typeface="汉仪文黑-55简" panose="00020600040101010101" charset="-122"/>
                <a:cs typeface="汉仪文黑-55简" panose="00020600040101010101" charset="-122"/>
                <a:sym typeface="+mn-ea"/>
              </a:rPr>
              <a:t>斯大林体制带来了</a:t>
            </a:r>
            <a:r>
              <a:rPr lang="zh-CN" altLang="en-US" b="1" u="sng">
                <a:solidFill>
                  <a:srgbClr val="FF0000"/>
                </a:solidFill>
                <a:latin typeface="汉仪文黑-55简" panose="00020600040101010101" charset="-122"/>
                <a:ea typeface="汉仪文黑-55简" panose="00020600040101010101" charset="-122"/>
                <a:cs typeface="汉仪文黑-55简" panose="00020600040101010101" charset="-122"/>
                <a:sym typeface="+mn-ea"/>
              </a:rPr>
              <a:t>合法的腐败</a:t>
            </a:r>
            <a:r>
              <a:rPr lang="zh-CN" altLang="en-US" b="1">
                <a:solidFill>
                  <a:srgbClr val="FF0000"/>
                </a:solidFill>
                <a:latin typeface="汉仪文黑-55简" panose="00020600040101010101" charset="-122"/>
                <a:ea typeface="汉仪文黑-55简" panose="00020600040101010101" charset="-122"/>
                <a:cs typeface="汉仪文黑-55简" panose="00020600040101010101" charset="-122"/>
                <a:sym typeface="+mn-ea"/>
              </a:rPr>
              <a:t>。斯大林体制</a:t>
            </a:r>
            <a:r>
              <a:rPr lang="en-US" altLang="zh-CN" b="1">
                <a:solidFill>
                  <a:srgbClr val="FF0000"/>
                </a:solidFill>
                <a:latin typeface="汉仪文黑-55简" panose="00020600040101010101" charset="-122"/>
                <a:ea typeface="汉仪文黑-55简" panose="00020600040101010101" charset="-122"/>
                <a:cs typeface="汉仪文黑-55简" panose="00020600040101010101" charset="-122"/>
                <a:sym typeface="+mn-ea"/>
              </a:rPr>
              <a:t>“</a:t>
            </a:r>
            <a:r>
              <a:rPr lang="zh-CN" altLang="en-US" b="1">
                <a:solidFill>
                  <a:srgbClr val="FF0000"/>
                </a:solidFill>
                <a:latin typeface="汉仪文黑-55简" panose="00020600040101010101" charset="-122"/>
                <a:ea typeface="汉仪文黑-55简" panose="00020600040101010101" charset="-122"/>
                <a:cs typeface="汉仪文黑-55简" panose="00020600040101010101" charset="-122"/>
                <a:sym typeface="+mn-ea"/>
              </a:rPr>
              <a:t>有病</a:t>
            </a:r>
            <a:r>
              <a:rPr lang="en-US" altLang="zh-CN" b="1">
                <a:solidFill>
                  <a:srgbClr val="FF0000"/>
                </a:solidFill>
                <a:latin typeface="汉仪文黑-55简" panose="00020600040101010101" charset="-122"/>
                <a:ea typeface="汉仪文黑-55简" panose="00020600040101010101" charset="-122"/>
                <a:cs typeface="汉仪文黑-55简" panose="00020600040101010101" charset="-122"/>
                <a:sym typeface="+mn-ea"/>
              </a:rPr>
              <a:t>”</a:t>
            </a:r>
            <a:r>
              <a:rPr lang="zh-CN" altLang="en-US" b="1">
                <a:solidFill>
                  <a:srgbClr val="FF0000"/>
                </a:solidFill>
                <a:latin typeface="汉仪文黑-55简" panose="00020600040101010101" charset="-122"/>
                <a:ea typeface="汉仪文黑-55简" panose="00020600040101010101" charset="-122"/>
                <a:cs typeface="汉仪文黑-55简" panose="00020600040101010101" charset="-122"/>
                <a:sym typeface="+mn-ea"/>
              </a:rPr>
              <a:t>，</a:t>
            </a:r>
            <a:r>
              <a:rPr lang="en-US" altLang="zh-CN" b="1">
                <a:solidFill>
                  <a:srgbClr val="FF0000"/>
                </a:solidFill>
                <a:latin typeface="汉仪文黑-55简" panose="00020600040101010101" charset="-122"/>
                <a:ea typeface="汉仪文黑-55简" panose="00020600040101010101" charset="-122"/>
                <a:cs typeface="汉仪文黑-55简" panose="00020600040101010101" charset="-122"/>
                <a:sym typeface="+mn-ea"/>
              </a:rPr>
              <a:t>“</a:t>
            </a:r>
            <a:r>
              <a:rPr lang="zh-CN" altLang="en-US" b="1">
                <a:solidFill>
                  <a:srgbClr val="FF0000"/>
                </a:solidFill>
                <a:latin typeface="汉仪文黑-55简" panose="00020600040101010101" charset="-122"/>
                <a:ea typeface="汉仪文黑-55简" panose="00020600040101010101" charset="-122"/>
                <a:cs typeface="汉仪文黑-55简" panose="00020600040101010101" charset="-122"/>
                <a:sym typeface="+mn-ea"/>
              </a:rPr>
              <a:t>病</a:t>
            </a:r>
            <a:r>
              <a:rPr lang="en-US" altLang="zh-CN" b="1">
                <a:solidFill>
                  <a:srgbClr val="FF0000"/>
                </a:solidFill>
                <a:latin typeface="汉仪文黑-55简" panose="00020600040101010101" charset="-122"/>
                <a:ea typeface="汉仪文黑-55简" panose="00020600040101010101" charset="-122"/>
                <a:cs typeface="汉仪文黑-55简" panose="00020600040101010101" charset="-122"/>
                <a:sym typeface="+mn-ea"/>
              </a:rPr>
              <a:t>”</a:t>
            </a:r>
            <a:r>
              <a:rPr lang="zh-CN" altLang="en-US" b="1">
                <a:solidFill>
                  <a:srgbClr val="FF0000"/>
                </a:solidFill>
                <a:latin typeface="汉仪文黑-55简" panose="00020600040101010101" charset="-122"/>
                <a:ea typeface="汉仪文黑-55简" panose="00020600040101010101" charset="-122"/>
                <a:cs typeface="汉仪文黑-55简" panose="00020600040101010101" charset="-122"/>
                <a:sym typeface="+mn-ea"/>
              </a:rPr>
              <a:t>在忽视普通民众的需求（国情）。</a:t>
            </a:r>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b="1" dirty="0">
                <a:latin typeface="黑体" panose="02010609060101010101" pitchFamily="49" charset="-122"/>
                <a:ea typeface="黑体" panose="02010609060101010101" pitchFamily="49" charset="-122"/>
                <a:sym typeface="+mn-ea"/>
              </a:rPr>
              <a:t>苏联为了在军事上赶上美国，扭转在军事上不利的地位，加大了军费开支。</a:t>
            </a:r>
            <a:r>
              <a:rPr lang="en-US" altLang="zh-CN" b="1" dirty="0">
                <a:latin typeface="黑体" panose="02010609060101010101" pitchFamily="49" charset="-122"/>
                <a:ea typeface="黑体" panose="02010609060101010101" pitchFamily="49" charset="-122"/>
                <a:sym typeface="+mn-ea"/>
              </a:rPr>
              <a:t>70</a:t>
            </a:r>
            <a:r>
              <a:rPr lang="zh-CN" altLang="en-US" b="1" dirty="0">
                <a:latin typeface="黑体" panose="02010609060101010101" pitchFamily="49" charset="-122"/>
                <a:ea typeface="黑体" panose="02010609060101010101" pitchFamily="49" charset="-122"/>
                <a:sym typeface="+mn-ea"/>
              </a:rPr>
              <a:t>年代军费开支都保持在每年超过美国</a:t>
            </a:r>
            <a:r>
              <a:rPr lang="en-US" altLang="zh-CN" b="1" dirty="0">
                <a:latin typeface="黑体" panose="02010609060101010101" pitchFamily="49" charset="-122"/>
                <a:ea typeface="黑体" panose="02010609060101010101" pitchFamily="49" charset="-122"/>
                <a:sym typeface="+mn-ea"/>
              </a:rPr>
              <a:t>20% </a:t>
            </a:r>
            <a:r>
              <a:rPr lang="zh-CN" altLang="en-US" b="1" dirty="0">
                <a:latin typeface="黑体" panose="02010609060101010101" pitchFamily="49" charset="-122"/>
                <a:ea typeface="黑体" panose="02010609060101010101" pitchFamily="49" charset="-122"/>
                <a:sym typeface="+mn-ea"/>
              </a:rPr>
              <a:t>。勃列日涅夫时期苏联几乎每两位科学家中就有一位在研究坦克、火炮和导弹，军工生产差不多占国民生产的40% 。 </a:t>
            </a:r>
            <a:r>
              <a:rPr lang="en-US" altLang="zh-CN" b="1" dirty="0">
                <a:latin typeface="黑体" panose="02010609060101010101" pitchFamily="49" charset="-122"/>
                <a:ea typeface="黑体" panose="02010609060101010101" pitchFamily="49" charset="-122"/>
                <a:sym typeface="+mn-ea"/>
              </a:rPr>
              <a:t> ——《</a:t>
            </a:r>
            <a:r>
              <a:rPr lang="zh-CN" altLang="en-US" b="1" dirty="0">
                <a:latin typeface="黑体" panose="02010609060101010101" pitchFamily="49" charset="-122"/>
                <a:ea typeface="黑体" panose="02010609060101010101" pitchFamily="49" charset="-122"/>
                <a:sym typeface="+mn-ea"/>
              </a:rPr>
              <a:t>世界现代史</a:t>
            </a:r>
            <a:r>
              <a:rPr lang="en-US" altLang="zh-CN" b="1" dirty="0">
                <a:latin typeface="黑体" panose="02010609060101010101" pitchFamily="49" charset="-122"/>
                <a:ea typeface="黑体" panose="02010609060101010101" pitchFamily="49" charset="-122"/>
                <a:sym typeface="+mn-ea"/>
              </a:rPr>
              <a:t>》</a:t>
            </a:r>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pPr>
              <a:lnSpc>
                <a:spcPct val="110000"/>
              </a:lnSpc>
            </a:pPr>
            <a:r>
              <a:rPr lang="zh-CN" altLang="en-US" b="1">
                <a:solidFill>
                  <a:srgbClr val="FF0000"/>
                </a:solidFill>
                <a:latin typeface="汉仪文黑-55简" panose="00020600040101010101" charset="-122"/>
                <a:ea typeface="汉仪文黑-55简" panose="00020600040101010101" charset="-122"/>
                <a:cs typeface="汉仪文黑-55简" panose="00020600040101010101" charset="-122"/>
                <a:sym typeface="+mn-ea"/>
              </a:rPr>
              <a:t>侧重点：  赫鲁晓夫：农业；勃列日涅夫：重工业，特别是军事工业；戈尔巴乔夫：高度集中的政治经济体制。</a:t>
            </a:r>
            <a:endParaRPr lang="zh-CN" altLang="en-US" b="1">
              <a:solidFill>
                <a:srgbClr val="FF0000"/>
              </a:solidFill>
              <a:latin typeface="汉仪文黑-55简" panose="00020600040101010101" charset="-122"/>
              <a:ea typeface="汉仪文黑-55简" panose="00020600040101010101" charset="-122"/>
              <a:cs typeface="汉仪文黑-55简" panose="00020600040101010101" charset="-122"/>
            </a:endParaRPr>
          </a:p>
          <a:p>
            <a:pPr>
              <a:lnSpc>
                <a:spcPct val="110000"/>
              </a:lnSpc>
            </a:pPr>
            <a:r>
              <a:rPr lang="zh-CN" altLang="en-US" b="1">
                <a:solidFill>
                  <a:srgbClr val="FF0000"/>
                </a:solidFill>
                <a:latin typeface="汉仪文黑-55简" panose="00020600040101010101" charset="-122"/>
                <a:ea typeface="汉仪文黑-55简" panose="00020600040101010101" charset="-122"/>
                <a:cs typeface="汉仪文黑-55简" panose="00020600040101010101" charset="-122"/>
                <a:sym typeface="+mn-ea"/>
              </a:rPr>
              <a:t>共同的不足：没有真正解决因斯大林体制的僵化而导致的国民经济比例失调和人民生活水平提高问题。</a:t>
            </a:r>
            <a:endParaRPr lang="zh-CN" altLang="en-US" b="1">
              <a:solidFill>
                <a:srgbClr val="FF0000"/>
              </a:solidFill>
              <a:latin typeface="汉仪文黑-55简" panose="00020600040101010101" charset="-122"/>
              <a:ea typeface="汉仪文黑-55简" panose="00020600040101010101" charset="-122"/>
              <a:cs typeface="汉仪文黑-55简" panose="00020600040101010101" charset="-122"/>
            </a:endParaRPr>
          </a:p>
          <a:p>
            <a:pPr>
              <a:lnSpc>
                <a:spcPct val="150000"/>
              </a:lnSpc>
            </a:pPr>
            <a:r>
              <a:rPr lang="zh-CN" altLang="en-US" b="1">
                <a:solidFill>
                  <a:srgbClr val="FF0000"/>
                </a:solidFill>
                <a:latin typeface="汉仪文黑-55简" panose="00020600040101010101" charset="-122"/>
                <a:ea typeface="汉仪文黑-55简" panose="00020600040101010101" charset="-122"/>
                <a:cs typeface="汉仪文黑-55简" panose="00020600040101010101" charset="-122"/>
                <a:sym typeface="+mn-ea"/>
              </a:rPr>
              <a:t>启示：  社会主义国家的改革要处理好政策、发展、稳定三者之间的关系；</a:t>
            </a:r>
            <a:endParaRPr lang="zh-CN" altLang="en-US" b="1">
              <a:solidFill>
                <a:srgbClr val="FF0000"/>
              </a:solidFill>
              <a:latin typeface="汉仪文黑-55简" panose="00020600040101010101" charset="-122"/>
              <a:ea typeface="汉仪文黑-55简" panose="00020600040101010101" charset="-122"/>
              <a:cs typeface="汉仪文黑-55简" panose="00020600040101010101" charset="-122"/>
            </a:endParaRPr>
          </a:p>
          <a:p>
            <a:pPr>
              <a:lnSpc>
                <a:spcPct val="150000"/>
              </a:lnSpc>
            </a:pPr>
            <a:r>
              <a:rPr lang="zh-CN" altLang="en-US" b="1">
                <a:solidFill>
                  <a:srgbClr val="FF0000"/>
                </a:solidFill>
                <a:latin typeface="汉仪文黑-55简" panose="00020600040101010101" charset="-122"/>
                <a:ea typeface="汉仪文黑-55简" panose="00020600040101010101" charset="-122"/>
                <a:cs typeface="汉仪文黑-55简" panose="00020600040101010101" charset="-122"/>
                <a:sym typeface="+mn-ea"/>
              </a:rPr>
              <a:t>            社会主义改革必须走改革开放和适合本国国情的道路；</a:t>
            </a:r>
            <a:endParaRPr lang="zh-CN" altLang="en-US" b="1">
              <a:solidFill>
                <a:srgbClr val="FF0000"/>
              </a:solidFill>
              <a:latin typeface="汉仪文黑-55简" panose="00020600040101010101" charset="-122"/>
              <a:ea typeface="汉仪文黑-55简" panose="00020600040101010101" charset="-122"/>
              <a:cs typeface="汉仪文黑-55简" panose="00020600040101010101" charset="-122"/>
            </a:endParaRPr>
          </a:p>
          <a:p>
            <a:pPr>
              <a:lnSpc>
                <a:spcPct val="150000"/>
              </a:lnSpc>
            </a:pPr>
            <a:r>
              <a:rPr lang="zh-CN" altLang="en-US" b="1">
                <a:solidFill>
                  <a:srgbClr val="FF0000"/>
                </a:solidFill>
                <a:latin typeface="汉仪文黑-55简" panose="00020600040101010101" charset="-122"/>
                <a:ea typeface="汉仪文黑-55简" panose="00020600040101010101" charset="-122"/>
                <a:cs typeface="汉仪文黑-55简" panose="00020600040101010101" charset="-122"/>
                <a:sym typeface="+mn-ea"/>
              </a:rPr>
              <a:t>            社会主义改革必须以发展社会主义生产力为宗旨。</a:t>
            </a:r>
            <a:endParaRPr lang="zh-CN" altLang="en-US" b="1">
              <a:solidFill>
                <a:srgbClr val="FF0000"/>
              </a:solidFill>
              <a:latin typeface="汉仪文黑-55简" panose="00020600040101010101" charset="-122"/>
              <a:ea typeface="汉仪文黑-55简" panose="00020600040101010101" charset="-122"/>
              <a:cs typeface="汉仪文黑-55简" panose="00020600040101010101" charset="-122"/>
            </a:endParaRPr>
          </a:p>
          <a:p>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sym typeface="+mn-ea"/>
              </a:rPr>
              <a:t>戈尔巴乔夫：</a:t>
            </a:r>
            <a:endParaRPr lang="zh-CN" altLang="en-US">
              <a:sym typeface="+mn-ea"/>
            </a:endParaRPr>
          </a:p>
          <a:p>
            <a:r>
              <a:rPr lang="en-US" altLang="zh-CN">
                <a:sym typeface="+mn-ea"/>
              </a:rPr>
              <a:t>1</a:t>
            </a:r>
            <a:r>
              <a:rPr lang="zh-CN" altLang="en-US">
                <a:sym typeface="+mn-ea"/>
              </a:rPr>
              <a:t>、</a:t>
            </a:r>
            <a:r>
              <a:rPr lang="zh-CN" altLang="en-US" b="1">
                <a:solidFill>
                  <a:srgbClr val="831824"/>
                </a:solidFill>
                <a:sym typeface="+mn-ea"/>
              </a:rPr>
              <a:t>取消了</a:t>
            </a:r>
            <a:r>
              <a:rPr lang="zh-CN" altLang="en-US">
                <a:sym typeface="+mn-ea"/>
              </a:rPr>
              <a:t>以马克思主义的指导地位；</a:t>
            </a:r>
            <a:endParaRPr lang="en-US" altLang="zh-CN"/>
          </a:p>
          <a:p>
            <a:r>
              <a:rPr lang="en-US" altLang="zh-CN">
                <a:sym typeface="+mn-ea"/>
              </a:rPr>
              <a:t>2</a:t>
            </a:r>
            <a:r>
              <a:rPr lang="zh-CN" altLang="en-US">
                <a:sym typeface="+mn-ea"/>
              </a:rPr>
              <a:t>、</a:t>
            </a:r>
            <a:r>
              <a:rPr lang="zh-CN" altLang="en-US" b="1">
                <a:solidFill>
                  <a:srgbClr val="831824"/>
                </a:solidFill>
                <a:sym typeface="+mn-ea"/>
              </a:rPr>
              <a:t>取消了</a:t>
            </a:r>
            <a:r>
              <a:rPr lang="zh-CN" altLang="en-US">
                <a:sym typeface="+mn-ea"/>
              </a:rPr>
              <a:t>无产阶级政党的法定执政党地位；</a:t>
            </a:r>
            <a:endParaRPr lang="zh-CN" altLang="en-US"/>
          </a:p>
          <a:p>
            <a:r>
              <a:rPr lang="en-US" altLang="zh-CN">
                <a:sym typeface="+mn-ea"/>
              </a:rPr>
              <a:t>3</a:t>
            </a:r>
            <a:r>
              <a:rPr lang="zh-CN" altLang="en-US">
                <a:sym typeface="+mn-ea"/>
              </a:rPr>
              <a:t>、</a:t>
            </a:r>
            <a:r>
              <a:rPr lang="zh-CN" altLang="en-US" b="1">
                <a:solidFill>
                  <a:srgbClr val="831824"/>
                </a:solidFill>
                <a:sym typeface="+mn-ea"/>
              </a:rPr>
              <a:t>取消了</a:t>
            </a:r>
            <a:r>
              <a:rPr lang="zh-CN" altLang="en-US">
                <a:sym typeface="+mn-ea"/>
              </a:rPr>
              <a:t>公有制经济对国家经济的有效控制；</a:t>
            </a:r>
            <a:endParaRPr lang="zh-CN" altLang="en-US" b="1"/>
          </a:p>
          <a:p>
            <a:pPr>
              <a:lnSpc>
                <a:spcPct val="130000"/>
              </a:lnSpc>
              <a:spcBef>
                <a:spcPct val="50000"/>
              </a:spcBef>
            </a:pPr>
            <a:r>
              <a:rPr lang="zh-CN" altLang="en-US" b="1" dirty="0">
                <a:solidFill>
                  <a:srgbClr val="0000FF"/>
                </a:solidFill>
                <a:latin typeface="黑体" panose="02010609060101010101" pitchFamily="49" charset="-122"/>
                <a:ea typeface="黑体" panose="02010609060101010101" pitchFamily="49" charset="-122"/>
                <a:sym typeface="+mn-ea"/>
              </a:rPr>
              <a:t>“他摆弄这个国家，就像家庭主妇摆弄卷心菜一样。他以为只要把外面的烂叶子剥掉，就会有里边的好心子，他不停地剥下去，一直到剥光为止。”</a:t>
            </a:r>
            <a:r>
              <a:rPr lang="en-US" altLang="zh-CN" b="1" dirty="0">
                <a:solidFill>
                  <a:srgbClr val="0000FF"/>
                </a:solidFill>
                <a:latin typeface="黑体" panose="02010609060101010101" pitchFamily="49" charset="-122"/>
                <a:ea typeface="黑体" panose="02010609060101010101" pitchFamily="49" charset="-122"/>
                <a:sym typeface="+mn-ea"/>
              </a:rPr>
              <a:t>——</a:t>
            </a:r>
            <a:r>
              <a:rPr lang="zh-CN" altLang="en-US" b="1" dirty="0">
                <a:solidFill>
                  <a:srgbClr val="0000CC"/>
                </a:solidFill>
                <a:latin typeface="黑体" panose="02010609060101010101" pitchFamily="49" charset="-122"/>
                <a:ea typeface="黑体" panose="02010609060101010101" pitchFamily="49" charset="-122"/>
                <a:sym typeface="+mn-ea"/>
              </a:rPr>
              <a:t>一位前苏联杂志主编这样讽刺戈尔巴乔夫</a:t>
            </a:r>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pPr indent="0">
              <a:lnSpc>
                <a:spcPct val="170000"/>
              </a:lnSpc>
              <a:buClr>
                <a:srgbClr val="F85208"/>
              </a:buClr>
              <a:buFont typeface="Wingdings" panose="05000000000000000000" charset="0"/>
              <a:buNone/>
            </a:pPr>
            <a:r>
              <a:rPr lang="zh-CN" altLang="en-US">
                <a:latin typeface="兰米粗楷简体" panose="02000503000000000000" charset="-122"/>
                <a:ea typeface="兰米粗楷简体" panose="02000503000000000000" charset="-122"/>
                <a:cs typeface="兰米粗楷简体" panose="02000503000000000000" charset="-122"/>
                <a:sym typeface="+mn-ea"/>
              </a:rPr>
              <a:t>1989—1992年，东欧执政共产党或工人党实行政治多元化，共产党失去执政地位，社会政治经济制度剧变。</a:t>
            </a:r>
            <a:endParaRPr lang="zh-CN" altLang="en-US">
              <a:latin typeface="兰米粗楷简体" panose="02000503000000000000" charset="-122"/>
              <a:ea typeface="兰米粗楷简体" panose="02000503000000000000" charset="-122"/>
              <a:cs typeface="兰米粗楷简体" panose="02000503000000000000" charset="-122"/>
            </a:endParaRPr>
          </a:p>
          <a:p>
            <a:pPr>
              <a:lnSpc>
                <a:spcPct val="170000"/>
              </a:lnSpc>
            </a:pPr>
            <a:r>
              <a:rPr lang="zh-CN" altLang="en-US">
                <a:latin typeface="兰米粗楷简体" panose="02000503000000000000" charset="-122"/>
                <a:ea typeface="兰米粗楷简体" panose="02000503000000000000" charset="-122"/>
                <a:cs typeface="兰米粗楷简体" panose="02000503000000000000" charset="-122"/>
                <a:sym typeface="+mn-ea"/>
              </a:rPr>
              <a:t>波兰、匈牙利、保加利亚和阿尔巴尼亚的变化相对平稳；罗马尼亚发生了流血冲突；</a:t>
            </a:r>
            <a:endParaRPr lang="zh-CN" altLang="en-US">
              <a:latin typeface="兰米粗楷简体" panose="02000503000000000000" charset="-122"/>
              <a:ea typeface="兰米粗楷简体" panose="02000503000000000000" charset="-122"/>
              <a:cs typeface="兰米粗楷简体" panose="02000503000000000000" charset="-122"/>
            </a:endParaRPr>
          </a:p>
          <a:p>
            <a:pPr>
              <a:lnSpc>
                <a:spcPct val="170000"/>
              </a:lnSpc>
            </a:pPr>
            <a:r>
              <a:rPr lang="zh-CN" altLang="en-US">
                <a:latin typeface="兰米粗楷简体" panose="02000503000000000000" charset="-122"/>
                <a:ea typeface="兰米粗楷简体" panose="02000503000000000000" charset="-122"/>
                <a:cs typeface="兰米粗楷简体" panose="02000503000000000000" charset="-122"/>
                <a:sym typeface="+mn-ea"/>
              </a:rPr>
              <a:t>民主德国并入了德意志联邦共和国；捷克斯洛伐克分为捷克和斯洛伐克两个独立国家；斯拉夫经过激烈内战，分成了六个国家</a:t>
            </a:r>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sym typeface="+mn-ea"/>
              </a:rPr>
              <a:t>“我想通过我们的惨痛失误来提醒中国朋友:如果党失去对社会和改革的领导，就会出现混乱，那将是非常危险的。”“我给中国朋友的忠告是:不要搞什么‘民主化’，那样不会有好结果!千万不要让局势混乱，稳定是第一位的”      </a:t>
            </a:r>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11.xml"/><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19.xml"/><Relationship Id="rId8" Type="http://schemas.openxmlformats.org/officeDocument/2006/relationships/tags" Target="../tags/tag18.xml"/><Relationship Id="rId7" Type="http://schemas.openxmlformats.org/officeDocument/2006/relationships/tags" Target="../tags/tag17.xml"/><Relationship Id="rId6" Type="http://schemas.openxmlformats.org/officeDocument/2006/relationships/tags" Target="../tags/tag16.xml"/><Relationship Id="rId5" Type="http://schemas.openxmlformats.org/officeDocument/2006/relationships/tags" Target="../tags/tag15.xml"/><Relationship Id="rId4" Type="http://schemas.openxmlformats.org/officeDocument/2006/relationships/tags" Target="../tags/tag14.xml"/><Relationship Id="rId3" Type="http://schemas.openxmlformats.org/officeDocument/2006/relationships/tags" Target="../tags/tag13.xml"/><Relationship Id="rId2" Type="http://schemas.openxmlformats.org/officeDocument/2006/relationships/tags" Target="../tags/tag1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23.xml"/><Relationship Id="rId4" Type="http://schemas.openxmlformats.org/officeDocument/2006/relationships/tags" Target="../tags/tag22.xml"/><Relationship Id="rId3" Type="http://schemas.openxmlformats.org/officeDocument/2006/relationships/tags" Target="../tags/tag21.xml"/><Relationship Id="rId2" Type="http://schemas.openxmlformats.org/officeDocument/2006/relationships/tags" Target="../tags/tag20.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26.xml"/><Relationship Id="rId3" Type="http://schemas.openxmlformats.org/officeDocument/2006/relationships/tags" Target="../tags/tag25.xml"/><Relationship Id="rId2" Type="http://schemas.openxmlformats.org/officeDocument/2006/relationships/tags" Target="../tags/tag24.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32.xml"/><Relationship Id="rId6" Type="http://schemas.openxmlformats.org/officeDocument/2006/relationships/tags" Target="../tags/tag31.xml"/><Relationship Id="rId5" Type="http://schemas.openxmlformats.org/officeDocument/2006/relationships/tags" Target="../tags/tag30.xml"/><Relationship Id="rId4" Type="http://schemas.openxmlformats.org/officeDocument/2006/relationships/tags" Target="../tags/tag29.xml"/><Relationship Id="rId3" Type="http://schemas.openxmlformats.org/officeDocument/2006/relationships/tags" Target="../tags/tag28.xml"/><Relationship Id="rId2" Type="http://schemas.openxmlformats.org/officeDocument/2006/relationships/tags" Target="../tags/tag27.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6" Type="http://schemas.openxmlformats.org/officeDocument/2006/relationships/tags" Target="../tags/tag37.xml"/><Relationship Id="rId5" Type="http://schemas.openxmlformats.org/officeDocument/2006/relationships/tags" Target="../tags/tag36.xml"/><Relationship Id="rId4" Type="http://schemas.openxmlformats.org/officeDocument/2006/relationships/tags" Target="../tags/tag35.xml"/><Relationship Id="rId3" Type="http://schemas.openxmlformats.org/officeDocument/2006/relationships/tags" Target="../tags/tag34.xml"/><Relationship Id="rId2" Type="http://schemas.openxmlformats.org/officeDocument/2006/relationships/tags" Target="../tags/tag33.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tags" Target="../tags/tag41.xml"/><Relationship Id="rId4" Type="http://schemas.openxmlformats.org/officeDocument/2006/relationships/tags" Target="../tags/tag40.xml"/><Relationship Id="rId3" Type="http://schemas.openxmlformats.org/officeDocument/2006/relationships/tags" Target="../tags/tag39.xml"/><Relationship Id="rId2" Type="http://schemas.openxmlformats.org/officeDocument/2006/relationships/tags" Target="../tags/tag38.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5" Type="http://schemas.openxmlformats.org/officeDocument/2006/relationships/tags" Target="../tags/tag45.xml"/><Relationship Id="rId4" Type="http://schemas.openxmlformats.org/officeDocument/2006/relationships/tags" Target="../tags/tag44.xml"/><Relationship Id="rId3" Type="http://schemas.openxmlformats.org/officeDocument/2006/relationships/tags" Target="../tags/tag43.xml"/><Relationship Id="rId2" Type="http://schemas.openxmlformats.org/officeDocument/2006/relationships/tags" Target="../tags/tag42.xm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930" y="3808730"/>
            <a:ext cx="10852237" cy="624845"/>
          </a:xfrm>
        </p:spPr>
        <p:txBody>
          <a:bodyPr lIns="101600" tIns="38100" rIns="63500" bIns="38100" anchor="t" anchorCtr="0">
            <a:noAutofit/>
          </a:bodyPr>
          <a:lstStyle>
            <a:lvl1pPr>
              <a:defRPr sz="3600" b="0" u="none" strike="noStrike" kern="1200" cap="none" spc="300" normalizeH="0">
                <a:solidFill>
                  <a:schemeClr val="tx1"/>
                </a:solidFill>
                <a:effectLst>
                  <a:outerShdw blurRad="38100" dist="38100" dir="2700000" algn="tl">
                    <a:srgbClr val="000000">
                      <a:alpha val="43137"/>
                    </a:srgbClr>
                  </a:outerShdw>
                </a:effectLst>
                <a:uFillTx/>
              </a:defRPr>
            </a:lvl1pPr>
          </a:lstStyle>
          <a:p>
            <a:r>
              <a:rPr lang="zh-CN" altLang="en-US" dirty="0"/>
              <a:t>单击此处编辑母版标题样式</a:t>
            </a:r>
            <a:endParaRPr lang="zh-CN" altLang="en-US" dirty="0"/>
          </a:p>
        </p:txBody>
      </p:sp>
      <p:sp>
        <p:nvSpPr>
          <p:cNvPr id="3" name="文本占位符 2"/>
          <p:cNvSpPr>
            <a:spLocks noGrp="1"/>
          </p:cNvSpPr>
          <p:nvPr>
            <p:ph type="body" idx="1"/>
            <p:custDataLst>
              <p:tags r:id="rId3"/>
            </p:custDataLst>
          </p:nvPr>
        </p:nvSpPr>
        <p:spPr>
          <a:xfrm>
            <a:off x="669925" y="4511675"/>
            <a:ext cx="10852237" cy="1077985"/>
          </a:xfrm>
        </p:spPr>
        <p:txBody>
          <a:bodyPr lIns="101600" tIns="38100" rIns="76200" bIns="38100">
            <a:noAutofit/>
          </a:bodyPr>
          <a:lstStyle>
            <a:lvl1pPr marL="0" indent="0" eaLnBrk="1" fontAlgn="auto" latinLnBrk="0" hangingPunct="1">
              <a:buNone/>
              <a:defRPr kumimoji="0" lang="zh-CN" altLang="en-US" sz="1600" b="0" i="0" u="none" strike="noStrike" kern="1200" cap="none" spc="150" normalizeH="0" baseline="0" noProof="1">
                <a:solidFill>
                  <a:schemeClr val="tx1"/>
                </a:solidFill>
                <a:uFillTx/>
                <a:latin typeface="+mn-lt"/>
                <a:ea typeface="+mn-ea"/>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单击此处编辑母版文本样式</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sz="half" idx="1"/>
            <p:custDataLst>
              <p:tags r:id="rId3"/>
            </p:custDataLst>
          </p:nvPr>
        </p:nvSpPr>
        <p:spPr>
          <a:xfrm>
            <a:off x="669930" y="1296000"/>
            <a:ext cx="5283242" cy="5040000"/>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内容占位符 3"/>
          <p:cNvSpPr>
            <a:spLocks noGrp="1"/>
          </p:cNvSpPr>
          <p:nvPr>
            <p:ph sz="half" idx="2"/>
            <p:custDataLst>
              <p:tags r:id="rId4"/>
            </p:custDataLst>
          </p:nvPr>
        </p:nvSpPr>
        <p:spPr>
          <a:xfrm>
            <a:off x="6238877" y="1296000"/>
            <a:ext cx="5283242" cy="5040000"/>
          </a:xfrm>
        </p:spPr>
        <p:txBody>
          <a:bodyPr>
            <a:noAutofit/>
          </a:bodyPr>
          <a:lstStyle>
            <a:lvl1pPr>
              <a:defRPr sz="1600">
                <a:solidFill>
                  <a:schemeClr val="tx1">
                    <a:lumMod val="75000"/>
                    <a:lumOff val="25000"/>
                  </a:schemeClr>
                </a:solidFill>
              </a:defRPr>
            </a:lvl1pPr>
            <a:lvl2pPr>
              <a:defRPr sz="1600">
                <a:solidFill>
                  <a:schemeClr val="tx1">
                    <a:lumMod val="75000"/>
                    <a:lumOff val="25000"/>
                  </a:schemeClr>
                </a:solidFill>
              </a:defRPr>
            </a:lvl2pPr>
            <a:lvl3pPr>
              <a:defRPr sz="16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3"/>
            </p:custDataLst>
          </p:nvPr>
        </p:nvSpPr>
        <p:spPr>
          <a:xfrm>
            <a:off x="669930" y="1296000"/>
            <a:ext cx="5283242" cy="381003"/>
          </a:xfrm>
        </p:spPr>
        <p:txBody>
          <a:bodyPr lIns="101600" tIns="38100" rIns="76200" bIns="38100" anchor="t" anchorCtr="0">
            <a:noAutofit/>
          </a:bodyPr>
          <a:lstStyle>
            <a:lvl1pPr marL="0" indent="0" eaLnBrk="1" fontAlgn="auto" latinLnBrk="0" hangingPunct="1">
              <a:lnSpc>
                <a:spcPct val="100000"/>
              </a:lnSpc>
              <a:spcAft>
                <a:spcPts val="0"/>
              </a:spcAft>
              <a:buNone/>
              <a:defRPr sz="2000" b="1" u="none" strike="noStrike" kern="1200" cap="none" spc="200" normalizeH="0" baseline="0">
                <a:solidFill>
                  <a:schemeClr val="tx1"/>
                </a:solidFill>
                <a:uFillTx/>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669925" y="1789043"/>
            <a:ext cx="5283200"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5"/>
            </p:custDataLst>
          </p:nvPr>
        </p:nvSpPr>
        <p:spPr>
          <a:xfrm>
            <a:off x="6235750" y="1296000"/>
            <a:ext cx="5283242" cy="381003"/>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1" i="0" u="none" strike="noStrike" kern="1200" cap="none" spc="200" normalizeH="0" baseline="0" noProof="1" dirty="0">
                <a:solidFill>
                  <a:schemeClr val="tx1"/>
                </a:solidFill>
                <a:uFillTx/>
                <a:latin typeface="+mn-lt"/>
                <a:ea typeface="+mn-ea"/>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6235750" y="1789043"/>
            <a:ext cx="5283242"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669930" y="1296000"/>
            <a:ext cx="5283242" cy="5040000"/>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3"/>
            </p:custDataLst>
          </p:nvPr>
        </p:nvSpPr>
        <p:spPr>
          <a:xfrm>
            <a:off x="6238925" y="1296000"/>
            <a:ext cx="5283242" cy="5040000"/>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lstStyle/>
          <a:p>
            <a:r>
              <a:rPr lang="zh-CN" altLang="en-US"/>
              <a:t>单击此处编辑母版标题样式</a:t>
            </a:r>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2"/>
            </p:custDataLst>
          </p:nvPr>
        </p:nvSpPr>
        <p:spPr>
          <a:xfrm>
            <a:off x="10571135" y="952508"/>
            <a:ext cx="950984" cy="5388907"/>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3"/>
            </p:custDataLst>
          </p:nvPr>
        </p:nvSpPr>
        <p:spPr>
          <a:xfrm>
            <a:off x="669925" y="952500"/>
            <a:ext cx="9828101" cy="5388907"/>
          </a:xfrm>
        </p:spPr>
        <p:txBody>
          <a:bodyPr vert="eaVert"/>
          <a:lstStyle>
            <a:lvl1pPr indent="0" eaLnBrk="1" fontAlgn="auto" latinLnBrk="0" hangingPunct="1">
              <a:defRPr>
                <a:solidFill>
                  <a:schemeClr val="tx1">
                    <a:lumMod val="75000"/>
                    <a:lumOff val="25000"/>
                  </a:schemeClr>
                </a:solidFill>
              </a:defRPr>
            </a:lvl1pPr>
            <a:lvl2pPr indent="0" eaLnBrk="1" fontAlgn="auto" latinLnBrk="0" hangingPunct="1">
              <a:defRPr>
                <a:solidFill>
                  <a:schemeClr val="tx1">
                    <a:lumMod val="75000"/>
                    <a:lumOff val="25000"/>
                  </a:schemeClr>
                </a:solidFill>
              </a:defRPr>
            </a:lvl2pPr>
            <a:lvl3pPr indent="0" eaLnBrk="1" fontAlgn="auto" latinLnBrk="0" hangingPunct="1">
              <a:defRPr>
                <a:solidFill>
                  <a:schemeClr val="tx1">
                    <a:lumMod val="75000"/>
                    <a:lumOff val="25000"/>
                  </a:schemeClr>
                </a:solidFill>
              </a:defRPr>
            </a:lvl3pPr>
            <a:lvl4pPr indent="0" eaLnBrk="1" fontAlgn="auto" latinLnBrk="0" hangingPunct="1">
              <a:defRPr>
                <a:solidFill>
                  <a:schemeClr val="tx1">
                    <a:lumMod val="75000"/>
                    <a:lumOff val="25000"/>
                  </a:schemeClr>
                </a:solidFill>
              </a:defRPr>
            </a:lvl4pPr>
            <a:lvl5pPr indent="0" eaLnBrk="1" fontAlgn="auto" latinLnBrk="0" hangingPunct="1">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669930" y="952508"/>
            <a:ext cx="10852237" cy="504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669882" y="2588281"/>
            <a:ext cx="10852237" cy="899167"/>
          </a:xfr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5400" b="0" i="0" u="none" strike="noStrike" kern="1200" cap="none" spc="600" normalizeH="0" baseline="0" noProof="1" dirty="0">
                <a:solidFill>
                  <a:schemeClr val="tx1"/>
                </a:solidFill>
                <a:effectLst>
                  <a:outerShdw blurRad="38100" dist="38100" dir="2700000" algn="tl">
                    <a:srgbClr val="000000">
                      <a:alpha val="43137"/>
                    </a:srgbClr>
                  </a:outerShdw>
                </a:effectLst>
                <a:uFillTx/>
                <a:latin typeface="+mj-lt"/>
                <a:ea typeface="+mj-ea"/>
                <a:cs typeface="+mj-cs"/>
                <a:sym typeface="+mn-ea"/>
              </a:defRPr>
            </a:lvl1pPr>
          </a:lstStyle>
          <a:p>
            <a:pPr lvl="0"/>
            <a:r>
              <a:rPr>
                <a:sym typeface="+mn-ea"/>
              </a:rPr>
              <a:t>单击此处编辑标题</a:t>
            </a:r>
            <a:endParaRPr>
              <a:sym typeface="+mn-ea"/>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8" Type="http://schemas.openxmlformats.org/officeDocument/2006/relationships/theme" Target="../theme/theme1.xml"/><Relationship Id="rId17" Type="http://schemas.openxmlformats.org/officeDocument/2006/relationships/tags" Target="../tags/tag51.xml"/><Relationship Id="rId16" Type="http://schemas.openxmlformats.org/officeDocument/2006/relationships/tags" Target="../tags/tag50.xml"/><Relationship Id="rId15" Type="http://schemas.openxmlformats.org/officeDocument/2006/relationships/tags" Target="../tags/tag49.xml"/><Relationship Id="rId14" Type="http://schemas.openxmlformats.org/officeDocument/2006/relationships/tags" Target="../tags/tag48.xml"/><Relationship Id="rId13" Type="http://schemas.openxmlformats.org/officeDocument/2006/relationships/tags" Target="../tags/tag47.xml"/><Relationship Id="rId12" Type="http://schemas.openxmlformats.org/officeDocument/2006/relationships/tags" Target="../tags/tag46.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2"/>
            </p:custDataLst>
          </p:nvPr>
        </p:nvSpPr>
        <p:spPr>
          <a:xfrm>
            <a:off x="669882" y="432000"/>
            <a:ext cx="10852237" cy="648000"/>
          </a:xfrm>
          <a:prstGeom prst="rect">
            <a:avLst/>
          </a:prstGeom>
        </p:spPr>
        <p:txBody>
          <a:bodyPr vert="horz" lIns="101600" tIns="38100" rIns="76200" bIns="38100" rtlCol="0" anchor="ctr" anchorCtr="0">
            <a:no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3"/>
            </p:custDataLst>
          </p:nvPr>
        </p:nvSpPr>
        <p:spPr>
          <a:xfrm>
            <a:off x="669882" y="1296000"/>
            <a:ext cx="10852237" cy="5040000"/>
          </a:xfrm>
          <a:prstGeom prst="rect">
            <a:avLst/>
          </a:prstGeom>
        </p:spPr>
        <p:txBody>
          <a:bodyPr vert="horz" lIns="101600" tIns="0" rIns="82550" bIns="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4"/>
            </p:custDataLst>
          </p:nvPr>
        </p:nvSpPr>
        <p:spPr>
          <a:xfrm>
            <a:off x="879742" y="6349833"/>
            <a:ext cx="2700000" cy="316800"/>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5"/>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16"/>
            </p:custDataLst>
          </p:nvPr>
        </p:nvSpPr>
        <p:spPr>
          <a:xfrm>
            <a:off x="8610600" y="6349833"/>
            <a:ext cx="2700000" cy="316800"/>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fld>
            <a:endParaRPr lang="zh-CN" altLang="en-US" dirty="0"/>
          </a:p>
        </p:txBody>
      </p:sp>
      <p:sp>
        <p:nvSpPr>
          <p:cNvPr id="7" name="KSO_TEMPLATE" hidden="1"/>
          <p:cNvSpPr/>
          <p:nvPr>
            <p:custDataLst>
              <p:tags r:id="rId17"/>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fontAlgn="auto" latinLnBrk="0" hangingPunct="1">
        <a:lnSpc>
          <a:spcPct val="100000"/>
        </a:lnSpc>
        <a:spcBef>
          <a:spcPct val="0"/>
        </a:spcBef>
        <a:buNone/>
        <a:defRPr sz="2800" b="1" u="none" strike="noStrike" kern="1200" cap="none" spc="200" normalizeH="0">
          <a:solidFill>
            <a:schemeClr val="tx1"/>
          </a:solidFill>
          <a:uFillTx/>
          <a:latin typeface="+mj-lt"/>
          <a:ea typeface="+mj-ea"/>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solidFill>
          <a:uFillTx/>
          <a:latin typeface="+mn-lt"/>
          <a:ea typeface="+mn-ea"/>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image" Target="../media/image5.png"/><Relationship Id="rId8" Type="http://schemas.openxmlformats.org/officeDocument/2006/relationships/image" Target="../media/image4.png"/><Relationship Id="rId7" Type="http://schemas.openxmlformats.org/officeDocument/2006/relationships/image" Target="../media/image3.png"/><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tags" Target="../tags/tag55.xml"/><Relationship Id="rId3" Type="http://schemas.openxmlformats.org/officeDocument/2006/relationships/tags" Target="../tags/tag54.xml"/><Relationship Id="rId2" Type="http://schemas.openxmlformats.org/officeDocument/2006/relationships/tags" Target="../tags/tag53.xml"/><Relationship Id="rId15" Type="http://schemas.openxmlformats.org/officeDocument/2006/relationships/notesSlide" Target="../notesSlides/notesSlide1.xml"/><Relationship Id="rId14" Type="http://schemas.openxmlformats.org/officeDocument/2006/relationships/slideLayout" Target="../slideLayouts/slideLayout7.xml"/><Relationship Id="rId13" Type="http://schemas.openxmlformats.org/officeDocument/2006/relationships/tags" Target="../tags/tag57.xml"/><Relationship Id="rId12" Type="http://schemas.openxmlformats.org/officeDocument/2006/relationships/image" Target="../media/image7.png"/><Relationship Id="rId11" Type="http://schemas.openxmlformats.org/officeDocument/2006/relationships/tags" Target="../tags/tag56.xml"/><Relationship Id="rId10" Type="http://schemas.openxmlformats.org/officeDocument/2006/relationships/image" Target="../media/image6.png"/><Relationship Id="rId1" Type="http://schemas.openxmlformats.org/officeDocument/2006/relationships/tags" Target="../tags/tag52.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8.jpeg"/><Relationship Id="rId1" Type="http://schemas.openxmlformats.org/officeDocument/2006/relationships/tags" Target="../tags/tag58.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image" Target="../media/image9.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59.xml"/><Relationship Id="rId1" Type="http://schemas.openxmlformats.org/officeDocument/2006/relationships/image" Target="../media/image10.png"/></Relationships>
</file>

<file path=ppt/slides/_rels/slide5.xml.rels><?xml version="1.0" encoding="UTF-8" standalone="yes"?>
<Relationships xmlns="http://schemas.openxmlformats.org/package/2006/relationships"><Relationship Id="rId6" Type="http://schemas.openxmlformats.org/officeDocument/2006/relationships/slideLayout" Target="../slideLayouts/slideLayout2.xml"/><Relationship Id="rId5" Type="http://schemas.openxmlformats.org/officeDocument/2006/relationships/tags" Target="../tags/tag62.xml"/><Relationship Id="rId4" Type="http://schemas.openxmlformats.org/officeDocument/2006/relationships/image" Target="../media/image12.jpeg"/><Relationship Id="rId3" Type="http://schemas.openxmlformats.org/officeDocument/2006/relationships/tags" Target="../tags/tag61.xml"/><Relationship Id="rId2" Type="http://schemas.openxmlformats.org/officeDocument/2006/relationships/image" Target="../media/image11.jpeg"/><Relationship Id="rId1" Type="http://schemas.openxmlformats.org/officeDocument/2006/relationships/tags" Target="../tags/tag60.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63.xml"/><Relationship Id="rId1" Type="http://schemas.openxmlformats.org/officeDocument/2006/relationships/image" Target="../media/image13.jpeg"/></Relationships>
</file>

<file path=ppt/slides/_rels/slide7.xml.rels><?xml version="1.0" encoding="UTF-8" standalone="yes"?>
<Relationships xmlns="http://schemas.openxmlformats.org/package/2006/relationships"><Relationship Id="rId7" Type="http://schemas.openxmlformats.org/officeDocument/2006/relationships/slideLayout" Target="../slideLayouts/slideLayout2.xml"/><Relationship Id="rId6" Type="http://schemas.openxmlformats.org/officeDocument/2006/relationships/tags" Target="../tags/tag64.xml"/><Relationship Id="rId5" Type="http://schemas.openxmlformats.org/officeDocument/2006/relationships/image" Target="../media/image18.jpeg"/><Relationship Id="rId4" Type="http://schemas.openxmlformats.org/officeDocument/2006/relationships/image" Target="../media/image17.jpeg"/><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65.xml"/><Relationship Id="rId1" Type="http://schemas.openxmlformats.org/officeDocument/2006/relationships/image" Target="../media/image19.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66.xml"/><Relationship Id="rId1" Type="http://schemas.openxmlformats.org/officeDocument/2006/relationships/image" Target="../media/image20.jpeg"/></Relationships>
</file>

<file path=ppt/slides/_rels/slide10.xml.rels><?xml version="1.0" encoding="UTF-8" standalone="yes"?>
<Relationships xmlns="http://schemas.openxmlformats.org/package/2006/relationships"><Relationship Id="rId5" Type="http://schemas.openxmlformats.org/officeDocument/2006/relationships/notesSlide" Target="../notesSlides/notesSlide3.xml"/><Relationship Id="rId4" Type="http://schemas.openxmlformats.org/officeDocument/2006/relationships/slideLayout" Target="../slideLayouts/slideLayout2.xml"/><Relationship Id="rId3" Type="http://schemas.openxmlformats.org/officeDocument/2006/relationships/tags" Target="../tags/tag67.xml"/><Relationship Id="rId2" Type="http://schemas.openxmlformats.org/officeDocument/2006/relationships/image" Target="../media/image22.png"/><Relationship Id="rId1" Type="http://schemas.openxmlformats.org/officeDocument/2006/relationships/image" Target="../media/image21.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ags" Target="../tags/tag68.xml"/></Relationships>
</file>

<file path=ppt/slides/_rels/slide12.xml.rels><?xml version="1.0" encoding="UTF-8" standalone="yes"?>
<Relationships xmlns="http://schemas.openxmlformats.org/package/2006/relationships"><Relationship Id="rId6" Type="http://schemas.openxmlformats.org/officeDocument/2006/relationships/notesSlide" Target="../notesSlides/notesSlide5.xml"/><Relationship Id="rId5" Type="http://schemas.openxmlformats.org/officeDocument/2006/relationships/slideLayout" Target="../slideLayouts/slideLayout2.xml"/><Relationship Id="rId4" Type="http://schemas.openxmlformats.org/officeDocument/2006/relationships/tags" Target="../tags/tag69.xml"/><Relationship Id="rId3" Type="http://schemas.openxmlformats.org/officeDocument/2006/relationships/image" Target="../media/image25.jpeg"/><Relationship Id="rId2" Type="http://schemas.openxmlformats.org/officeDocument/2006/relationships/image" Target="../media/image24.png"/><Relationship Id="rId1" Type="http://schemas.openxmlformats.org/officeDocument/2006/relationships/image" Target="../media/image23.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ags" Target="../tags/tag70.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71.xml"/><Relationship Id="rId1" Type="http://schemas.openxmlformats.org/officeDocument/2006/relationships/image" Target="../media/image26.jpe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73.xml"/><Relationship Id="rId1" Type="http://schemas.openxmlformats.org/officeDocument/2006/relationships/tags" Target="../tags/tag72.xml"/></Relationships>
</file>

<file path=ppt/slides/_rels/slide16.xml.rels><?xml version="1.0" encoding="UTF-8" standalone="yes"?>
<Relationships xmlns="http://schemas.openxmlformats.org/package/2006/relationships"><Relationship Id="rId6" Type="http://schemas.openxmlformats.org/officeDocument/2006/relationships/notesSlide" Target="../notesSlides/notesSlide7.xml"/><Relationship Id="rId5" Type="http://schemas.openxmlformats.org/officeDocument/2006/relationships/slideLayout" Target="../slideLayouts/slideLayout2.xml"/><Relationship Id="rId4" Type="http://schemas.openxmlformats.org/officeDocument/2006/relationships/tags" Target="../tags/tag74.xml"/><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 Target="slide17.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9.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NULL" TargetMode="External"/><Relationship Id="rId2" Type="http://schemas.openxmlformats.org/officeDocument/2006/relationships/image" Target="../media/image30.png"/><Relationship Id="rId1" Type="http://schemas.openxmlformats.org/officeDocument/2006/relationships/tags" Target="../tags/tag7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5"/>
          <p:cNvSpPr>
            <a:spLocks noChangeArrowheads="1"/>
          </p:cNvSpPr>
          <p:nvPr>
            <p:custDataLst>
              <p:tags r:id="rId1"/>
            </p:custDataLst>
          </p:nvPr>
        </p:nvSpPr>
        <p:spPr bwMode="auto">
          <a:xfrm>
            <a:off x="0" y="4645860"/>
            <a:ext cx="12192000" cy="225395"/>
          </a:xfrm>
          <a:prstGeom prst="rect">
            <a:avLst/>
          </a:prstGeom>
          <a:solidFill>
            <a:srgbClr val="808080"/>
          </a:solidFill>
          <a:ln>
            <a:noFill/>
          </a:ln>
          <a:effectLst/>
        </p:spPr>
        <p:txBody>
          <a:bodyPr anchor="ctr"/>
          <a:lstStyle>
            <a:lvl1pPr>
              <a:defRPr>
                <a:solidFill>
                  <a:srgbClr val="000000"/>
                </a:solidFill>
                <a:latin typeface="Arial" panose="020B0604020202020204" pitchFamily="34" charset="0"/>
                <a:ea typeface="宋体" panose="02010600030101010101" pitchFamily="2" charset="-122"/>
              </a:defRPr>
            </a:lvl1pPr>
            <a:lvl2pPr marL="742950" indent="-285750">
              <a:defRPr>
                <a:solidFill>
                  <a:srgbClr val="000000"/>
                </a:solidFill>
                <a:latin typeface="Arial" panose="020B0604020202020204" pitchFamily="34" charset="0"/>
                <a:ea typeface="宋体" panose="02010600030101010101" pitchFamily="2" charset="-122"/>
              </a:defRPr>
            </a:lvl2pPr>
            <a:lvl3pPr marL="1143000" indent="-228600">
              <a:defRPr>
                <a:solidFill>
                  <a:srgbClr val="000000"/>
                </a:solidFill>
                <a:latin typeface="Arial" panose="020B0604020202020204" pitchFamily="34" charset="0"/>
                <a:ea typeface="宋体" panose="02010600030101010101" pitchFamily="2" charset="-122"/>
              </a:defRPr>
            </a:lvl3pPr>
            <a:lvl4pPr marL="1600200" indent="-228600">
              <a:defRPr>
                <a:solidFill>
                  <a:srgbClr val="000000"/>
                </a:solidFill>
                <a:latin typeface="Arial" panose="020B0604020202020204" pitchFamily="34" charset="0"/>
                <a:ea typeface="宋体" panose="02010600030101010101" pitchFamily="2" charset="-122"/>
              </a:defRPr>
            </a:lvl4pPr>
            <a:lvl5pPr marL="2057400" indent="-228600">
              <a:defRPr>
                <a:solidFill>
                  <a:srgbClr val="00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rgbClr val="00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rgbClr val="00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rgbClr val="00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rgbClr val="000000"/>
                </a:solidFill>
                <a:latin typeface="Arial" panose="020B0604020202020204" pitchFamily="34" charset="0"/>
                <a:ea typeface="宋体" panose="02010600030101010101" pitchFamily="2" charset="-122"/>
              </a:defRPr>
            </a:lvl9pPr>
          </a:lstStyle>
          <a:p>
            <a:pPr>
              <a:lnSpc>
                <a:spcPct val="120000"/>
              </a:lnSpc>
            </a:pPr>
            <a:endParaRPr lang="zh-CN" altLang="en-US">
              <a:ea typeface="微软雅黑" panose="020B0503020204020204" charset="-122"/>
              <a:sym typeface="Arial" panose="020B0604020202020204" pitchFamily="34" charset="0"/>
            </a:endParaRPr>
          </a:p>
        </p:txBody>
      </p:sp>
      <p:sp>
        <p:nvSpPr>
          <p:cNvPr id="6" name="Rectangle 6"/>
          <p:cNvSpPr>
            <a:spLocks noChangeArrowheads="1"/>
          </p:cNvSpPr>
          <p:nvPr>
            <p:custDataLst>
              <p:tags r:id="rId2"/>
            </p:custDataLst>
          </p:nvPr>
        </p:nvSpPr>
        <p:spPr bwMode="auto">
          <a:xfrm>
            <a:off x="0" y="4872872"/>
            <a:ext cx="12192000" cy="226972"/>
          </a:xfrm>
          <a:prstGeom prst="rect">
            <a:avLst/>
          </a:prstGeom>
          <a:solidFill>
            <a:srgbClr val="2D2D8A">
              <a:lumMod val="20000"/>
              <a:lumOff val="80000"/>
            </a:srgbClr>
          </a:solidFill>
          <a:ln>
            <a:noFill/>
          </a:ln>
          <a:effectLst/>
        </p:spPr>
        <p:txBody>
          <a:bodyPr anchor="ctr"/>
          <a:lstStyle>
            <a:lvl1pPr>
              <a:defRPr>
                <a:solidFill>
                  <a:srgbClr val="000000"/>
                </a:solidFill>
                <a:latin typeface="Arial" panose="020B0604020202020204" pitchFamily="34" charset="0"/>
                <a:ea typeface="宋体" panose="02010600030101010101" pitchFamily="2" charset="-122"/>
              </a:defRPr>
            </a:lvl1pPr>
            <a:lvl2pPr marL="742950" indent="-285750">
              <a:defRPr>
                <a:solidFill>
                  <a:srgbClr val="000000"/>
                </a:solidFill>
                <a:latin typeface="Arial" panose="020B0604020202020204" pitchFamily="34" charset="0"/>
                <a:ea typeface="宋体" panose="02010600030101010101" pitchFamily="2" charset="-122"/>
              </a:defRPr>
            </a:lvl2pPr>
            <a:lvl3pPr marL="1143000" indent="-228600">
              <a:defRPr>
                <a:solidFill>
                  <a:srgbClr val="000000"/>
                </a:solidFill>
                <a:latin typeface="Arial" panose="020B0604020202020204" pitchFamily="34" charset="0"/>
                <a:ea typeface="宋体" panose="02010600030101010101" pitchFamily="2" charset="-122"/>
              </a:defRPr>
            </a:lvl3pPr>
            <a:lvl4pPr marL="1600200" indent="-228600">
              <a:defRPr>
                <a:solidFill>
                  <a:srgbClr val="000000"/>
                </a:solidFill>
                <a:latin typeface="Arial" panose="020B0604020202020204" pitchFamily="34" charset="0"/>
                <a:ea typeface="宋体" panose="02010600030101010101" pitchFamily="2" charset="-122"/>
              </a:defRPr>
            </a:lvl4pPr>
            <a:lvl5pPr marL="2057400" indent="-228600">
              <a:defRPr>
                <a:solidFill>
                  <a:srgbClr val="00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rgbClr val="00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rgbClr val="00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rgbClr val="00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rgbClr val="000000"/>
                </a:solidFill>
                <a:latin typeface="Arial" panose="020B0604020202020204" pitchFamily="34" charset="0"/>
                <a:ea typeface="宋体" panose="02010600030101010101" pitchFamily="2" charset="-122"/>
              </a:defRPr>
            </a:lvl9pPr>
          </a:lstStyle>
          <a:p>
            <a:pPr>
              <a:lnSpc>
                <a:spcPct val="120000"/>
              </a:lnSpc>
            </a:pPr>
            <a:endParaRPr lang="zh-CN" altLang="en-US">
              <a:ea typeface="微软雅黑" panose="020B0503020204020204" charset="-122"/>
              <a:sym typeface="Arial" panose="020B0604020202020204" pitchFamily="34" charset="0"/>
            </a:endParaRPr>
          </a:p>
        </p:txBody>
      </p:sp>
      <p:sp>
        <p:nvSpPr>
          <p:cNvPr id="7" name="Rectangle 7"/>
          <p:cNvSpPr>
            <a:spLocks noChangeArrowheads="1"/>
          </p:cNvSpPr>
          <p:nvPr>
            <p:custDataLst>
              <p:tags r:id="rId3"/>
            </p:custDataLst>
          </p:nvPr>
        </p:nvSpPr>
        <p:spPr bwMode="auto">
          <a:xfrm>
            <a:off x="1298575" y="5206365"/>
            <a:ext cx="9736455" cy="1080135"/>
          </a:xfrm>
          <a:prstGeom prst="rect">
            <a:avLst/>
          </a:prstGeom>
          <a:solidFill>
            <a:srgbClr val="FFFFFF">
              <a:lumMod val="85000"/>
            </a:srgbClr>
          </a:solidFill>
          <a:ln>
            <a:noFill/>
          </a:ln>
          <a:effectLst/>
        </p:spPr>
        <p:txBody>
          <a:bodyPr wrap="square" anchor="ctr">
            <a:normAutofit/>
          </a:bodyPr>
          <a:lstStyle>
            <a:lvl1pPr>
              <a:defRPr>
                <a:solidFill>
                  <a:srgbClr val="000000"/>
                </a:solidFill>
                <a:latin typeface="Arial" panose="020B0604020202020204" pitchFamily="34" charset="0"/>
                <a:ea typeface="宋体" panose="02010600030101010101" pitchFamily="2" charset="-122"/>
              </a:defRPr>
            </a:lvl1pPr>
            <a:lvl2pPr marL="742950" indent="-285750">
              <a:defRPr>
                <a:solidFill>
                  <a:srgbClr val="000000"/>
                </a:solidFill>
                <a:latin typeface="Arial" panose="020B0604020202020204" pitchFamily="34" charset="0"/>
                <a:ea typeface="宋体" panose="02010600030101010101" pitchFamily="2" charset="-122"/>
              </a:defRPr>
            </a:lvl2pPr>
            <a:lvl3pPr marL="1143000" indent="-228600">
              <a:defRPr>
                <a:solidFill>
                  <a:srgbClr val="000000"/>
                </a:solidFill>
                <a:latin typeface="Arial" panose="020B0604020202020204" pitchFamily="34" charset="0"/>
                <a:ea typeface="宋体" panose="02010600030101010101" pitchFamily="2" charset="-122"/>
              </a:defRPr>
            </a:lvl3pPr>
            <a:lvl4pPr marL="1600200" indent="-228600">
              <a:defRPr>
                <a:solidFill>
                  <a:srgbClr val="000000"/>
                </a:solidFill>
                <a:latin typeface="Arial" panose="020B0604020202020204" pitchFamily="34" charset="0"/>
                <a:ea typeface="宋体" panose="02010600030101010101" pitchFamily="2" charset="-122"/>
              </a:defRPr>
            </a:lvl4pPr>
            <a:lvl5pPr marL="2057400" indent="-228600">
              <a:defRPr>
                <a:solidFill>
                  <a:srgbClr val="00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rgbClr val="00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rgbClr val="00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rgbClr val="00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rgbClr val="000000"/>
                </a:solidFill>
                <a:latin typeface="Arial" panose="020B0604020202020204" pitchFamily="34" charset="0"/>
                <a:ea typeface="宋体" panose="02010600030101010101" pitchFamily="2" charset="-122"/>
              </a:defRPr>
            </a:lvl9pPr>
          </a:lstStyle>
          <a:p>
            <a:pPr marL="0" indent="0" algn="ctr" eaLnBrk="1" hangingPunct="1">
              <a:lnSpc>
                <a:spcPct val="120000"/>
              </a:lnSpc>
              <a:spcBef>
                <a:spcPts val="0"/>
              </a:spcBef>
              <a:spcAft>
                <a:spcPts val="0"/>
              </a:spcAft>
              <a:buSzPct val="100000"/>
              <a:buNone/>
            </a:pPr>
            <a:r>
              <a:rPr lang="zh-CN" altLang="zh-CN" sz="2400" b="1" spc="300">
                <a:solidFill>
                  <a:srgbClr val="000000">
                    <a:lumMod val="75000"/>
                    <a:lumOff val="25000"/>
                  </a:srgbClr>
                </a:solidFill>
                <a:ea typeface="微软雅黑" panose="020B0503020204020204" charset="-122"/>
                <a:cs typeface="+mj-cs"/>
              </a:rPr>
              <a:t>第20课  社会主义国家的发展与变化</a:t>
            </a:r>
            <a:endParaRPr lang="zh-CN" altLang="zh-CN" sz="2400" b="1" spc="300">
              <a:solidFill>
                <a:srgbClr val="000000">
                  <a:lumMod val="75000"/>
                  <a:lumOff val="25000"/>
                </a:srgbClr>
              </a:solidFill>
              <a:ea typeface="微软雅黑" panose="020B0503020204020204" charset="-122"/>
              <a:cs typeface="+mj-cs"/>
            </a:endParaRPr>
          </a:p>
        </p:txBody>
      </p:sp>
      <p:pic>
        <p:nvPicPr>
          <p:cNvPr id="9" name="PA-图片 3"/>
          <p:cNvPicPr>
            <a:picLocks noChangeAspect="1"/>
          </p:cNvPicPr>
          <p:nvPr>
            <p:custDataLst>
              <p:tags r:id="rId4"/>
            </p:custDataLst>
          </p:nvPr>
        </p:nvPicPr>
        <p:blipFill>
          <a:blip r:embed="rId5">
            <a:extLst>
              <a:ext uri="{28A0092B-C50C-407E-A947-70E740481C1C}">
                <a14:useLocalDpi xmlns:a14="http://schemas.microsoft.com/office/drawing/2010/main" val="0"/>
              </a:ext>
            </a:extLst>
          </a:blip>
          <a:stretch>
            <a:fillRect/>
          </a:stretch>
        </p:blipFill>
        <p:spPr>
          <a:xfrm>
            <a:off x="278130" y="769620"/>
            <a:ext cx="5634355" cy="1808480"/>
          </a:xfrm>
          <a:prstGeom prst="rect">
            <a:avLst/>
          </a:prstGeom>
        </p:spPr>
      </p:pic>
      <p:pic>
        <p:nvPicPr>
          <p:cNvPr id="12" name="图片 11"/>
          <p:cNvPicPr>
            <a:picLocks noChangeAspect="1"/>
          </p:cNvPicPr>
          <p:nvPr/>
        </p:nvPicPr>
        <p:blipFill>
          <a:blip r:embed="rId6"/>
          <a:stretch>
            <a:fillRect/>
          </a:stretch>
        </p:blipFill>
        <p:spPr>
          <a:xfrm>
            <a:off x="3338195" y="2775585"/>
            <a:ext cx="1565275" cy="1838325"/>
          </a:xfrm>
          <a:prstGeom prst="rect">
            <a:avLst/>
          </a:prstGeom>
        </p:spPr>
      </p:pic>
      <p:pic>
        <p:nvPicPr>
          <p:cNvPr id="13" name="图片 12"/>
          <p:cNvPicPr>
            <a:picLocks noChangeAspect="1"/>
          </p:cNvPicPr>
          <p:nvPr/>
        </p:nvPicPr>
        <p:blipFill>
          <a:blip r:embed="rId7"/>
          <a:stretch>
            <a:fillRect/>
          </a:stretch>
        </p:blipFill>
        <p:spPr>
          <a:xfrm>
            <a:off x="6193155" y="2775585"/>
            <a:ext cx="1409700" cy="1846580"/>
          </a:xfrm>
          <a:prstGeom prst="rect">
            <a:avLst/>
          </a:prstGeom>
        </p:spPr>
      </p:pic>
      <p:pic>
        <p:nvPicPr>
          <p:cNvPr id="14" name="图片 13"/>
          <p:cNvPicPr>
            <a:picLocks noChangeAspect="1"/>
          </p:cNvPicPr>
          <p:nvPr/>
        </p:nvPicPr>
        <p:blipFill>
          <a:blip r:embed="rId8"/>
          <a:stretch>
            <a:fillRect/>
          </a:stretch>
        </p:blipFill>
        <p:spPr>
          <a:xfrm>
            <a:off x="7602855" y="2766695"/>
            <a:ext cx="1480185" cy="1838325"/>
          </a:xfrm>
          <a:prstGeom prst="rect">
            <a:avLst/>
          </a:prstGeom>
        </p:spPr>
      </p:pic>
      <p:pic>
        <p:nvPicPr>
          <p:cNvPr id="15" name="图片 14"/>
          <p:cNvPicPr>
            <a:picLocks noChangeAspect="1"/>
          </p:cNvPicPr>
          <p:nvPr/>
        </p:nvPicPr>
        <p:blipFill>
          <a:blip r:embed="rId9"/>
          <a:stretch>
            <a:fillRect/>
          </a:stretch>
        </p:blipFill>
        <p:spPr>
          <a:xfrm>
            <a:off x="4903470" y="2775585"/>
            <a:ext cx="1289685" cy="1829435"/>
          </a:xfrm>
          <a:prstGeom prst="rect">
            <a:avLst/>
          </a:prstGeom>
        </p:spPr>
      </p:pic>
      <p:pic>
        <p:nvPicPr>
          <p:cNvPr id="16" name="图片 15"/>
          <p:cNvPicPr>
            <a:picLocks noChangeAspect="1"/>
          </p:cNvPicPr>
          <p:nvPr/>
        </p:nvPicPr>
        <p:blipFill>
          <a:blip r:embed="rId10"/>
          <a:stretch>
            <a:fillRect/>
          </a:stretch>
        </p:blipFill>
        <p:spPr>
          <a:xfrm>
            <a:off x="7962900" y="2785110"/>
            <a:ext cx="1455420" cy="1812290"/>
          </a:xfrm>
          <a:prstGeom prst="rect">
            <a:avLst/>
          </a:prstGeom>
        </p:spPr>
      </p:pic>
      <p:pic>
        <p:nvPicPr>
          <p:cNvPr id="17" name="图片 16"/>
          <p:cNvPicPr>
            <a:picLocks noChangeAspect="1"/>
          </p:cNvPicPr>
          <p:nvPr/>
        </p:nvPicPr>
        <p:blipFill>
          <a:blip r:embed="rId6"/>
          <a:stretch>
            <a:fillRect/>
          </a:stretch>
        </p:blipFill>
        <p:spPr>
          <a:xfrm>
            <a:off x="2218055" y="2771775"/>
            <a:ext cx="1565275" cy="1838325"/>
          </a:xfrm>
          <a:prstGeom prst="rect">
            <a:avLst/>
          </a:prstGeom>
        </p:spPr>
      </p:pic>
      <p:pic>
        <p:nvPicPr>
          <p:cNvPr id="18" name="图片 17"/>
          <p:cNvPicPr>
            <a:picLocks noChangeAspect="1"/>
          </p:cNvPicPr>
          <p:nvPr/>
        </p:nvPicPr>
        <p:blipFill>
          <a:blip r:embed="rId7"/>
          <a:stretch>
            <a:fillRect/>
          </a:stretch>
        </p:blipFill>
        <p:spPr>
          <a:xfrm>
            <a:off x="5073015" y="2771775"/>
            <a:ext cx="1409700" cy="1846580"/>
          </a:xfrm>
          <a:prstGeom prst="rect">
            <a:avLst/>
          </a:prstGeom>
        </p:spPr>
      </p:pic>
      <p:pic>
        <p:nvPicPr>
          <p:cNvPr id="19" name="图片 18"/>
          <p:cNvPicPr>
            <a:picLocks noChangeAspect="1"/>
          </p:cNvPicPr>
          <p:nvPr/>
        </p:nvPicPr>
        <p:blipFill>
          <a:blip r:embed="rId8"/>
          <a:stretch>
            <a:fillRect/>
          </a:stretch>
        </p:blipFill>
        <p:spPr>
          <a:xfrm>
            <a:off x="6482715" y="2762885"/>
            <a:ext cx="1480185" cy="1838325"/>
          </a:xfrm>
          <a:prstGeom prst="rect">
            <a:avLst/>
          </a:prstGeom>
        </p:spPr>
      </p:pic>
      <p:pic>
        <p:nvPicPr>
          <p:cNvPr id="20" name="图片 19"/>
          <p:cNvPicPr>
            <a:picLocks noChangeAspect="1"/>
          </p:cNvPicPr>
          <p:nvPr/>
        </p:nvPicPr>
        <p:blipFill>
          <a:blip r:embed="rId9"/>
          <a:stretch>
            <a:fillRect/>
          </a:stretch>
        </p:blipFill>
        <p:spPr>
          <a:xfrm>
            <a:off x="3783330" y="2771775"/>
            <a:ext cx="1289685" cy="1829435"/>
          </a:xfrm>
          <a:prstGeom prst="rect">
            <a:avLst/>
          </a:prstGeom>
        </p:spPr>
      </p:pic>
      <p:sp>
        <p:nvSpPr>
          <p:cNvPr id="21" name="TextBox 1"/>
          <p:cNvSpPr txBox="1"/>
          <p:nvPr/>
        </p:nvSpPr>
        <p:spPr>
          <a:xfrm>
            <a:off x="727075" y="6286500"/>
            <a:ext cx="10737850" cy="398780"/>
          </a:xfrm>
          <a:prstGeom prst="rect">
            <a:avLst/>
          </a:prstGeom>
          <a:solidFill>
            <a:schemeClr val="bg1">
              <a:lumMod val="85000"/>
              <a:alpha val="44000"/>
            </a:schemeClr>
          </a:solidFill>
        </p:spPr>
        <p:txBody>
          <a:bodyPr wrap="square" rtlCol="0">
            <a:spAutoFit/>
          </a:bodyPr>
          <a:p>
            <a:pPr lvl="0" algn="l">
              <a:buClrTx/>
              <a:buSzTx/>
              <a:buFontTx/>
            </a:pPr>
            <a:r>
              <a:rPr lang="zh-CN" altLang="en-US" sz="2000" b="1" dirty="0">
                <a:latin typeface="楷体" panose="02010609060101010101" charset="-122"/>
                <a:ea typeface="楷体" panose="02010609060101010101" charset="-122"/>
                <a:sym typeface="方正舒体" panose="02010601030101010101" pitchFamily="2" charset="-122"/>
              </a:rPr>
              <a:t> 课程标准：通过了解二战后社会主义国家的发展与演化，认识其发展中的成就、问题与方向。</a:t>
            </a:r>
            <a:endParaRPr lang="zh-CN" altLang="en-US" sz="2000" b="1" dirty="0">
              <a:latin typeface="楷体" panose="02010609060101010101" charset="-122"/>
              <a:ea typeface="楷体" panose="02010609060101010101" charset="-122"/>
              <a:sym typeface="方正舒体" panose="02010601030101010101" pitchFamily="2" charset="-122"/>
            </a:endParaRPr>
          </a:p>
        </p:txBody>
      </p:sp>
      <p:pic>
        <p:nvPicPr>
          <p:cNvPr id="10" name="PA-图片 4"/>
          <p:cNvPicPr>
            <a:picLocks noChangeAspect="1"/>
          </p:cNvPicPr>
          <p:nvPr>
            <p:custDataLst>
              <p:tags r:id="rId11"/>
            </p:custDataLst>
          </p:nvPr>
        </p:nvPicPr>
        <p:blipFill>
          <a:blip r:embed="rId12">
            <a:extLst>
              <a:ext uri="{28A0092B-C50C-407E-A947-70E740481C1C}">
                <a14:useLocalDpi xmlns:a14="http://schemas.microsoft.com/office/drawing/2010/main" val="0"/>
              </a:ext>
            </a:extLst>
          </a:blip>
          <a:stretch>
            <a:fillRect/>
          </a:stretch>
        </p:blipFill>
        <p:spPr>
          <a:xfrm>
            <a:off x="5911215" y="769620"/>
            <a:ext cx="5633720" cy="1809115"/>
          </a:xfrm>
          <a:prstGeom prst="rect">
            <a:avLst/>
          </a:prstGeom>
        </p:spPr>
      </p:pic>
    </p:spTree>
    <p:custDataLst>
      <p:tags r:id="rId13"/>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alpha val="75000"/>
          </a:schemeClr>
        </a:solidFill>
        <a:effectLst/>
      </p:bgPr>
    </p:bg>
    <p:spTree>
      <p:nvGrpSpPr>
        <p:cNvPr id="1" name=""/>
        <p:cNvGrpSpPr/>
        <p:nvPr/>
      </p:nvGrpSpPr>
      <p:grpSpPr/>
      <p:pic>
        <p:nvPicPr>
          <p:cNvPr id="5" name="图片 4"/>
          <p:cNvPicPr>
            <a:picLocks noChangeAspect="1"/>
          </p:cNvPicPr>
          <p:nvPr>
            <p:custDataLst>
              <p:tags r:id="rId1"/>
            </p:custDataLst>
          </p:nvPr>
        </p:nvPicPr>
        <p:blipFill>
          <a:blip r:embed="rId2"/>
          <a:stretch>
            <a:fillRect/>
          </a:stretch>
        </p:blipFill>
        <p:spPr>
          <a:xfrm>
            <a:off x="3262630" y="933450"/>
            <a:ext cx="5358765" cy="4641215"/>
          </a:xfrm>
          <a:prstGeom prst="ellipse">
            <a:avLst/>
          </a:prstGeom>
        </p:spPr>
      </p:pic>
      <p:sp>
        <p:nvSpPr>
          <p:cNvPr id="7170" name="Text Box 9"/>
          <p:cNvSpPr txBox="1"/>
          <p:nvPr/>
        </p:nvSpPr>
        <p:spPr>
          <a:xfrm>
            <a:off x="304165" y="933450"/>
            <a:ext cx="11480800" cy="2391410"/>
          </a:xfrm>
          <a:prstGeom prst="rect">
            <a:avLst/>
          </a:prstGeom>
          <a:noFill/>
          <a:ln w="3175" cap="flat" cmpd="thickThin">
            <a:solidFill>
              <a:srgbClr val="0000CC"/>
            </a:solidFill>
            <a:prstDash val="solid"/>
            <a:miter/>
            <a:headEnd type="none" w="med" len="med"/>
            <a:tailEnd type="none" w="med" len="med"/>
          </a:ln>
        </p:spPr>
        <p:txBody>
          <a:bodyPr anchor="t">
            <a:spAutoFit/>
          </a:bodyPr>
          <a:p>
            <a:pPr>
              <a:spcBef>
                <a:spcPct val="50000"/>
              </a:spcBef>
            </a:pPr>
            <a:r>
              <a:rPr lang="en-US" altLang="zh-CN" sz="3735" b="1" dirty="0">
                <a:solidFill>
                  <a:schemeClr val="accent4">
                    <a:lumMod val="75000"/>
                  </a:schemeClr>
                </a:solidFill>
                <a:latin typeface="黑体" panose="02010609060101010101" pitchFamily="49" charset="-122"/>
                <a:ea typeface="黑体" panose="02010609060101010101" pitchFamily="49" charset="-122"/>
              </a:rPr>
              <a:t>1932</a:t>
            </a:r>
            <a:r>
              <a:rPr lang="zh-CN" altLang="en-US" sz="3735" b="1" dirty="0">
                <a:solidFill>
                  <a:schemeClr val="accent4">
                    <a:lumMod val="75000"/>
                  </a:schemeClr>
                </a:solidFill>
                <a:latin typeface="黑体" panose="02010609060101010101" pitchFamily="49" charset="-122"/>
                <a:ea typeface="黑体" panose="02010609060101010101" pitchFamily="49" charset="-122"/>
              </a:rPr>
              <a:t>年，苏联从农业国转变为工业国。</a:t>
            </a:r>
            <a:endParaRPr lang="zh-CN" altLang="en-US" sz="3735" b="1" dirty="0">
              <a:solidFill>
                <a:schemeClr val="accent4">
                  <a:lumMod val="75000"/>
                </a:schemeClr>
              </a:solidFill>
              <a:latin typeface="黑体" panose="02010609060101010101" pitchFamily="49" charset="-122"/>
              <a:ea typeface="黑体" panose="02010609060101010101" pitchFamily="49" charset="-122"/>
            </a:endParaRPr>
          </a:p>
          <a:p>
            <a:pPr>
              <a:spcBef>
                <a:spcPct val="50000"/>
              </a:spcBef>
            </a:pPr>
            <a:r>
              <a:rPr lang="en-US" altLang="zh-CN" sz="3735" b="1" dirty="0">
                <a:solidFill>
                  <a:schemeClr val="accent4">
                    <a:lumMod val="75000"/>
                  </a:schemeClr>
                </a:solidFill>
                <a:latin typeface="黑体" panose="02010609060101010101" pitchFamily="49" charset="-122"/>
                <a:ea typeface="黑体" panose="02010609060101010101" pitchFamily="49" charset="-122"/>
              </a:rPr>
              <a:t>1937</a:t>
            </a:r>
            <a:r>
              <a:rPr lang="zh-CN" altLang="en-US" sz="3735" b="1" dirty="0">
                <a:solidFill>
                  <a:schemeClr val="accent4">
                    <a:lumMod val="75000"/>
                  </a:schemeClr>
                </a:solidFill>
                <a:latin typeface="黑体" panose="02010609060101010101" pitchFamily="49" charset="-122"/>
                <a:ea typeface="黑体" panose="02010609060101010101" pitchFamily="49" charset="-122"/>
              </a:rPr>
              <a:t>年，苏联工业总产值位居欧洲第一，世界第二。</a:t>
            </a:r>
            <a:endParaRPr lang="zh-CN" altLang="en-US" sz="3735" b="1" dirty="0">
              <a:solidFill>
                <a:schemeClr val="accent4">
                  <a:lumMod val="75000"/>
                </a:schemeClr>
              </a:solidFill>
              <a:latin typeface="黑体" panose="02010609060101010101" pitchFamily="49" charset="-122"/>
              <a:ea typeface="黑体" panose="02010609060101010101" pitchFamily="49" charset="-122"/>
            </a:endParaRPr>
          </a:p>
          <a:p>
            <a:pPr>
              <a:spcBef>
                <a:spcPct val="50000"/>
              </a:spcBef>
            </a:pPr>
            <a:r>
              <a:rPr lang="en-US" altLang="zh-CN" sz="3735" b="1" dirty="0">
                <a:solidFill>
                  <a:schemeClr val="accent4">
                    <a:lumMod val="75000"/>
                  </a:schemeClr>
                </a:solidFill>
                <a:latin typeface="黑体" panose="02010609060101010101" pitchFamily="49" charset="-122"/>
                <a:ea typeface="黑体" panose="02010609060101010101" pitchFamily="49" charset="-122"/>
              </a:rPr>
              <a:t>1949</a:t>
            </a:r>
            <a:r>
              <a:rPr lang="zh-CN" altLang="en-US" sz="3735" b="1" dirty="0">
                <a:solidFill>
                  <a:schemeClr val="accent4">
                    <a:lumMod val="75000"/>
                  </a:schemeClr>
                </a:solidFill>
                <a:latin typeface="黑体" panose="02010609060101010101" pitchFamily="49" charset="-122"/>
                <a:ea typeface="黑体" panose="02010609060101010101" pitchFamily="49" charset="-122"/>
              </a:rPr>
              <a:t>年，苏联爆炸第一颗原子弹，为世界第二核大国。</a:t>
            </a:r>
            <a:endParaRPr lang="zh-CN" altLang="en-US" sz="3735" b="1" dirty="0">
              <a:solidFill>
                <a:schemeClr val="accent4">
                  <a:lumMod val="75000"/>
                </a:schemeClr>
              </a:solidFill>
              <a:latin typeface="黑体" panose="02010609060101010101" pitchFamily="49" charset="-122"/>
              <a:ea typeface="黑体" panose="02010609060101010101" pitchFamily="49" charset="-122"/>
            </a:endParaRPr>
          </a:p>
        </p:txBody>
      </p:sp>
      <p:sp>
        <p:nvSpPr>
          <p:cNvPr id="18435" name="Rectangle 6"/>
          <p:cNvSpPr/>
          <p:nvPr/>
        </p:nvSpPr>
        <p:spPr>
          <a:xfrm>
            <a:off x="304165" y="3924935"/>
            <a:ext cx="11480800" cy="2061210"/>
          </a:xfrm>
          <a:prstGeom prst="rect">
            <a:avLst/>
          </a:prstGeom>
          <a:solidFill>
            <a:schemeClr val="accent4">
              <a:lumMod val="75000"/>
            </a:schemeClr>
          </a:solidFill>
          <a:ln w="28575" cap="flat" cmpd="sng">
            <a:noFill/>
            <a:prstDash val="solid"/>
            <a:miter/>
            <a:headEnd type="none" w="med" len="med"/>
            <a:tailEnd type="none" w="med" len="med"/>
          </a:ln>
        </p:spPr>
        <p:txBody>
          <a:bodyPr anchor="t">
            <a:spAutoFit/>
          </a:bodyPr>
          <a:p>
            <a:r>
              <a:rPr lang="zh-CN" altLang="en-US" sz="4265" b="1" dirty="0">
                <a:latin typeface="微软雅黑" panose="020B0503020204020204" charset="-122"/>
                <a:ea typeface="微软雅黑" panose="020B0503020204020204" charset="-122"/>
              </a:rPr>
              <a:t>斯大林模式内容（经济） </a:t>
            </a:r>
            <a:r>
              <a:rPr lang="en-US" altLang="zh-CN" sz="4265" b="1" dirty="0">
                <a:latin typeface="微软雅黑" panose="020B0503020204020204" charset="-122"/>
                <a:ea typeface="微软雅黑" panose="020B0503020204020204" charset="-122"/>
              </a:rPr>
              <a:t>=</a:t>
            </a:r>
            <a:endParaRPr lang="en-US" altLang="zh-CN" sz="4265" b="1" dirty="0">
              <a:latin typeface="微软雅黑" panose="020B0503020204020204" charset="-122"/>
              <a:ea typeface="微软雅黑" panose="020B0503020204020204" charset="-122"/>
            </a:endParaRPr>
          </a:p>
          <a:p>
            <a:r>
              <a:rPr lang="zh-CN" altLang="en-US" sz="4265" b="1" dirty="0">
                <a:latin typeface="微软雅黑" panose="020B0503020204020204" charset="-122"/>
                <a:ea typeface="微软雅黑" panose="020B0503020204020204" charset="-122"/>
              </a:rPr>
              <a:t>优先发展重工业 </a:t>
            </a:r>
            <a:r>
              <a:rPr lang="en-US" altLang="zh-CN" sz="4265" b="1" dirty="0">
                <a:latin typeface="微软雅黑" panose="020B0503020204020204" charset="-122"/>
                <a:ea typeface="微软雅黑" panose="020B0503020204020204" charset="-122"/>
              </a:rPr>
              <a:t>+</a:t>
            </a:r>
            <a:r>
              <a:rPr lang="zh-CN" altLang="en-US" sz="4265" b="1" dirty="0">
                <a:latin typeface="微软雅黑" panose="020B0503020204020204" charset="-122"/>
                <a:ea typeface="微软雅黑" panose="020B0503020204020204" charset="-122"/>
              </a:rPr>
              <a:t>农业集体化 </a:t>
            </a:r>
            <a:r>
              <a:rPr lang="en-US" altLang="zh-CN" sz="4265" b="1" dirty="0">
                <a:latin typeface="微软雅黑" panose="020B0503020204020204" charset="-122"/>
                <a:ea typeface="微软雅黑" panose="020B0503020204020204" charset="-122"/>
              </a:rPr>
              <a:t>+ </a:t>
            </a:r>
            <a:r>
              <a:rPr lang="zh-CN" altLang="en-US" sz="4265" b="1" dirty="0">
                <a:latin typeface="微软雅黑" panose="020B0503020204020204" charset="-122"/>
                <a:ea typeface="微软雅黑" panose="020B0503020204020204" charset="-122"/>
              </a:rPr>
              <a:t>高度集中的计划经济 </a:t>
            </a:r>
            <a:r>
              <a:rPr lang="en-US" altLang="zh-CN" sz="4265" b="1" dirty="0">
                <a:latin typeface="微软雅黑" panose="020B0503020204020204" charset="-122"/>
                <a:ea typeface="微软雅黑" panose="020B0503020204020204" charset="-122"/>
              </a:rPr>
              <a:t>+ </a:t>
            </a:r>
            <a:r>
              <a:rPr lang="zh-CN" altLang="en-US" sz="4265" b="1" dirty="0">
                <a:latin typeface="微软雅黑" panose="020B0503020204020204" charset="-122"/>
                <a:ea typeface="微软雅黑" panose="020B0503020204020204" charset="-122"/>
              </a:rPr>
              <a:t>单一公有制</a:t>
            </a:r>
            <a:endParaRPr lang="zh-CN" altLang="en-US" sz="4265" b="1" dirty="0">
              <a:latin typeface="微软雅黑" panose="020B0503020204020204" charset="-122"/>
              <a:ea typeface="微软雅黑" panose="020B0503020204020204" charset="-122"/>
            </a:endParaRPr>
          </a:p>
        </p:txBody>
      </p:sp>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8435"/>
                                        </p:tgtEl>
                                        <p:attrNameLst>
                                          <p:attrName>style.visibility</p:attrName>
                                        </p:attrNameLst>
                                      </p:cBhvr>
                                      <p:to>
                                        <p:strVal val="visible"/>
                                      </p:to>
                                    </p:set>
                                    <p:animEffect transition="in" filter="wipe(left)">
                                      <p:cBhvr>
                                        <p:cTn id="7" dur="1000"/>
                                        <p:tgtEl>
                                          <p:spTgt spid="1843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xit" presetSubtype="4" fill="hold" grpId="0" nodeType="clickEffect">
                                  <p:stCondLst>
                                    <p:cond delay="0"/>
                                  </p:stCondLst>
                                  <p:childTnLst>
                                    <p:anim calcmode="lin" valueType="num">
                                      <p:cBhvr additive="base">
                                        <p:cTn id="11" dur="500"/>
                                        <p:tgtEl>
                                          <p:spTgt spid="7170"/>
                                        </p:tgtEl>
                                        <p:attrNameLst>
                                          <p:attrName>ppt_x</p:attrName>
                                        </p:attrNameLst>
                                      </p:cBhvr>
                                      <p:tavLst>
                                        <p:tav tm="0">
                                          <p:val>
                                            <p:strVal val="ppt_x"/>
                                          </p:val>
                                        </p:tav>
                                        <p:tav tm="100000">
                                          <p:val>
                                            <p:strVal val="ppt_x"/>
                                          </p:val>
                                        </p:tav>
                                      </p:tavLst>
                                    </p:anim>
                                    <p:anim calcmode="lin" valueType="num">
                                      <p:cBhvr additive="base">
                                        <p:cTn id="12" dur="500"/>
                                        <p:tgtEl>
                                          <p:spTgt spid="7170"/>
                                        </p:tgtEl>
                                        <p:attrNameLst>
                                          <p:attrName>ppt_y</p:attrName>
                                        </p:attrNameLst>
                                      </p:cBhvr>
                                      <p:tavLst>
                                        <p:tav tm="0">
                                          <p:val>
                                            <p:strVal val="ppt_y"/>
                                          </p:val>
                                        </p:tav>
                                        <p:tav tm="100000">
                                          <p:val>
                                            <p:strVal val="1+ppt_h/2"/>
                                          </p:val>
                                        </p:tav>
                                      </p:tavLst>
                                    </p:anim>
                                    <p:set>
                                      <p:cBhvr>
                                        <p:cTn id="13" dur="1" fill="hold">
                                          <p:stCondLst>
                                            <p:cond delay="499"/>
                                          </p:stCondLst>
                                        </p:cTn>
                                        <p:tgtEl>
                                          <p:spTgt spid="717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bldLvl="0" animBg="1"/>
      <p:bldP spid="717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Rectangle 19"/>
          <p:cNvSpPr>
            <a:spLocks noChangeArrowheads="1"/>
          </p:cNvSpPr>
          <p:nvPr/>
        </p:nvSpPr>
        <p:spPr bwMode="auto">
          <a:xfrm>
            <a:off x="1377950" y="1783080"/>
            <a:ext cx="4403090" cy="2676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p>
            <a:pPr eaLnBrk="1" hangingPunct="1">
              <a:spcBef>
                <a:spcPct val="50000"/>
              </a:spcBef>
            </a:pPr>
            <a:r>
              <a:rPr kumimoji="1" lang="en-US" altLang="zh-CN" sz="2400" b="1" dirty="0">
                <a:latin typeface="宋体" panose="02010600030101010101" pitchFamily="2" charset="-122"/>
                <a:ea typeface="宋体" panose="02010600030101010101" pitchFamily="2" charset="-122"/>
              </a:rPr>
              <a:t>    </a:t>
            </a:r>
            <a:r>
              <a:rPr kumimoji="1" lang="zh-CN" altLang="en-US" sz="2400" b="1" dirty="0" smtClean="0">
                <a:latin typeface="宋体" panose="02010600030101010101" pitchFamily="2" charset="-122"/>
                <a:ea typeface="宋体" panose="02010600030101010101" pitchFamily="2" charset="-122"/>
              </a:rPr>
              <a:t>材料： 二战后苏联相继爆炸了原子弹、氢弹，工</a:t>
            </a:r>
            <a:r>
              <a:rPr kumimoji="1" lang="zh-CN" altLang="en-US" sz="2400" b="1" dirty="0">
                <a:latin typeface="宋体" panose="02010600030101010101" pitchFamily="2" charset="-122"/>
                <a:ea typeface="宋体" panose="02010600030101010101" pitchFamily="2" charset="-122"/>
              </a:rPr>
              <a:t>业发展很快，</a:t>
            </a:r>
            <a:r>
              <a:rPr kumimoji="1" lang="en-US" altLang="zh-CN" sz="2400" b="1" dirty="0">
                <a:latin typeface="宋体" panose="02010600030101010101" pitchFamily="2" charset="-122"/>
                <a:ea typeface="宋体" panose="02010600030101010101" pitchFamily="2" charset="-122"/>
              </a:rPr>
              <a:t>1913</a:t>
            </a:r>
            <a:r>
              <a:rPr kumimoji="1" lang="zh-CN" altLang="en-US" sz="2400" b="1" dirty="0">
                <a:latin typeface="宋体" panose="02010600030101010101" pitchFamily="2" charset="-122"/>
                <a:ea typeface="宋体" panose="02010600030101010101" pitchFamily="2" charset="-122"/>
              </a:rPr>
              <a:t>年～</a:t>
            </a:r>
            <a:r>
              <a:rPr kumimoji="1" lang="en-US" altLang="zh-CN" sz="2400" b="1" dirty="0">
                <a:latin typeface="宋体" panose="02010600030101010101" pitchFamily="2" charset="-122"/>
                <a:ea typeface="宋体" panose="02010600030101010101" pitchFamily="2" charset="-122"/>
              </a:rPr>
              <a:t>1950</a:t>
            </a:r>
            <a:r>
              <a:rPr kumimoji="1" lang="zh-CN" altLang="en-US" sz="2400" b="1" dirty="0">
                <a:latin typeface="宋体" panose="02010600030101010101" pitchFamily="2" charset="-122"/>
                <a:ea typeface="宋体" panose="02010600030101010101" pitchFamily="2" charset="-122"/>
              </a:rPr>
              <a:t>年增加</a:t>
            </a:r>
            <a:r>
              <a:rPr kumimoji="1" lang="en-US" altLang="zh-CN" sz="2400" b="1" dirty="0">
                <a:latin typeface="宋体" panose="02010600030101010101" pitchFamily="2" charset="-122"/>
                <a:ea typeface="宋体" panose="02010600030101010101" pitchFamily="2" charset="-122"/>
              </a:rPr>
              <a:t>12</a:t>
            </a:r>
            <a:r>
              <a:rPr kumimoji="1" lang="zh-CN" altLang="en-US" sz="2400" b="1" dirty="0">
                <a:latin typeface="宋体" panose="02010600030101010101" pitchFamily="2" charset="-122"/>
                <a:ea typeface="宋体" panose="02010600030101010101" pitchFamily="2" charset="-122"/>
              </a:rPr>
              <a:t>倍。农业却徘徊不前，只提高了</a:t>
            </a:r>
            <a:r>
              <a:rPr kumimoji="1" lang="en-US" altLang="zh-CN" sz="2400" b="1" dirty="0">
                <a:latin typeface="宋体" panose="02010600030101010101" pitchFamily="2" charset="-122"/>
                <a:ea typeface="宋体" panose="02010600030101010101" pitchFamily="2" charset="-122"/>
              </a:rPr>
              <a:t>40%</a:t>
            </a:r>
            <a:r>
              <a:rPr kumimoji="1" lang="zh-CN" altLang="en-US" sz="2400" b="1" dirty="0">
                <a:latin typeface="宋体" panose="02010600030101010101" pitchFamily="2" charset="-122"/>
                <a:ea typeface="宋体" panose="02010600030101010101" pitchFamily="2" charset="-122"/>
              </a:rPr>
              <a:t>，</a:t>
            </a:r>
            <a:r>
              <a:rPr kumimoji="1" lang="en-US" altLang="zh-CN" sz="2400" b="1" dirty="0">
                <a:latin typeface="宋体" panose="02010600030101010101" pitchFamily="2" charset="-122"/>
                <a:ea typeface="宋体" panose="02010600030101010101" pitchFamily="2" charset="-122"/>
              </a:rPr>
              <a:t>1953</a:t>
            </a:r>
            <a:r>
              <a:rPr kumimoji="1" lang="zh-CN" altLang="en-US" sz="2400" b="1" dirty="0">
                <a:latin typeface="宋体" panose="02010600030101010101" pitchFamily="2" charset="-122"/>
                <a:ea typeface="宋体" panose="02010600030101010101" pitchFamily="2" charset="-122"/>
              </a:rPr>
              <a:t>年全苏人均的粮食低于</a:t>
            </a:r>
            <a:r>
              <a:rPr kumimoji="1" lang="en-US" altLang="zh-CN" sz="2400" b="1" dirty="0">
                <a:latin typeface="宋体" panose="02010600030101010101" pitchFamily="2" charset="-122"/>
                <a:ea typeface="宋体" panose="02010600030101010101" pitchFamily="2" charset="-122"/>
              </a:rPr>
              <a:t>1913</a:t>
            </a:r>
            <a:r>
              <a:rPr kumimoji="1" lang="zh-CN" altLang="en-US" sz="2400" b="1" dirty="0">
                <a:latin typeface="宋体" panose="02010600030101010101" pitchFamily="2" charset="-122"/>
                <a:ea typeface="宋体" panose="02010600030101010101" pitchFamily="2" charset="-122"/>
              </a:rPr>
              <a:t>年，而苏联人口比</a:t>
            </a:r>
            <a:r>
              <a:rPr kumimoji="1" lang="en-US" altLang="zh-CN" sz="2400" b="1" dirty="0">
                <a:latin typeface="宋体" panose="02010600030101010101" pitchFamily="2" charset="-122"/>
                <a:ea typeface="宋体" panose="02010600030101010101" pitchFamily="2" charset="-122"/>
              </a:rPr>
              <a:t>1913</a:t>
            </a:r>
            <a:r>
              <a:rPr kumimoji="1" lang="zh-CN" altLang="en-US" sz="2400" b="1" dirty="0">
                <a:latin typeface="宋体" panose="02010600030101010101" pitchFamily="2" charset="-122"/>
                <a:ea typeface="宋体" panose="02010600030101010101" pitchFamily="2" charset="-122"/>
              </a:rPr>
              <a:t>年增加了</a:t>
            </a:r>
            <a:r>
              <a:rPr kumimoji="1" lang="en-US" altLang="zh-CN" sz="2400" b="1" dirty="0">
                <a:latin typeface="宋体" panose="02010600030101010101" pitchFamily="2" charset="-122"/>
                <a:ea typeface="宋体" panose="02010600030101010101" pitchFamily="2" charset="-122"/>
              </a:rPr>
              <a:t>20%</a:t>
            </a:r>
            <a:r>
              <a:rPr kumimoji="1" lang="zh-CN" altLang="en-US" sz="2400" b="1" dirty="0">
                <a:latin typeface="宋体" panose="02010600030101010101" pitchFamily="2" charset="-122"/>
                <a:ea typeface="宋体" panose="02010600030101010101" pitchFamily="2" charset="-122"/>
              </a:rPr>
              <a:t>。</a:t>
            </a:r>
            <a:endParaRPr kumimoji="1" lang="zh-CN" altLang="en-US" sz="2400" b="1" dirty="0">
              <a:latin typeface="宋体" panose="02010600030101010101" pitchFamily="2" charset="-122"/>
              <a:ea typeface="宋体" panose="02010600030101010101" pitchFamily="2" charset="-122"/>
            </a:endParaRPr>
          </a:p>
        </p:txBody>
      </p:sp>
      <p:pic>
        <p:nvPicPr>
          <p:cNvPr id="9" name="Picture 22" descr="W020080707371679151334"/>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6590665" y="864235"/>
            <a:ext cx="4662805" cy="4782185"/>
          </a:xfrm>
          <a:prstGeom prst="rect">
            <a:avLst/>
          </a:prstGeom>
          <a:noFill/>
          <a:extLst>
            <a:ext uri="{909E8E84-426E-40DD-AFC4-6F175D3DCCD1}">
              <a14:hiddenFill xmlns:a14="http://schemas.microsoft.com/office/drawing/2010/main">
                <a:solidFill>
                  <a:srgbClr val="FFFFFF"/>
                </a:solidFill>
              </a14:hiddenFill>
            </a:ext>
          </a:extLst>
        </p:spPr>
      </p:pic>
      <p:sp>
        <p:nvSpPr>
          <p:cNvPr id="2" name="文本框 1"/>
          <p:cNvSpPr txBox="1"/>
          <p:nvPr/>
        </p:nvSpPr>
        <p:spPr>
          <a:xfrm>
            <a:off x="6976110" y="5951220"/>
            <a:ext cx="4181475" cy="368300"/>
          </a:xfrm>
          <a:prstGeom prst="rect">
            <a:avLst/>
          </a:prstGeom>
          <a:noFill/>
        </p:spPr>
        <p:txBody>
          <a:bodyPr wrap="square" rtlCol="0">
            <a:spAutoFit/>
          </a:bodyPr>
          <a:p>
            <a:r>
              <a:rPr lang="zh-CN" altLang="en-US"/>
              <a:t>由于食品短缺，苏联居民要排长队购买</a:t>
            </a:r>
            <a:endParaRPr lang="zh-CN" altLang="en-US"/>
          </a:p>
        </p:txBody>
      </p:sp>
      <p:sp>
        <p:nvSpPr>
          <p:cNvPr id="51" name="文本框 50"/>
          <p:cNvSpPr txBox="1"/>
          <p:nvPr/>
        </p:nvSpPr>
        <p:spPr>
          <a:xfrm>
            <a:off x="62865" y="236220"/>
            <a:ext cx="6177280" cy="583565"/>
          </a:xfrm>
          <a:prstGeom prst="rect">
            <a:avLst/>
          </a:prstGeom>
          <a:noFill/>
        </p:spPr>
        <p:txBody>
          <a:bodyPr wrap="square" rtlCol="0">
            <a:spAutoFit/>
          </a:bodyPr>
          <a:p>
            <a:r>
              <a:rPr lang="zh-CN" altLang="en-US" sz="3200" b="1" dirty="0" smtClean="0">
                <a:latin typeface="方正姚体" panose="02010601030101010101" charset="-122"/>
                <a:ea typeface="方正姚体" panose="02010601030101010101" charset="-122"/>
                <a:sym typeface="+mn-ea"/>
              </a:rPr>
              <a:t>一、苏联的发展、改革与解体</a:t>
            </a:r>
            <a:endParaRPr lang="zh-CN" altLang="en-US" sz="3200" b="1" dirty="0" smtClean="0">
              <a:latin typeface="方正姚体" panose="02010601030101010101" charset="-122"/>
              <a:ea typeface="方正姚体" panose="02010601030101010101" charset="-122"/>
              <a:sym typeface="+mn-ea"/>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4">
            <a:alpha val="76000"/>
          </a:schemeClr>
        </a:solidFill>
        <a:effectLst/>
      </p:bgPr>
    </p:bg>
    <p:spTree>
      <p:nvGrpSpPr>
        <p:cNvPr id="1" name=""/>
        <p:cNvGrpSpPr/>
        <p:nvPr/>
      </p:nvGrpSpPr>
      <p:grpSpPr/>
      <p:sp>
        <p:nvSpPr>
          <p:cNvPr id="51" name="文本框 50"/>
          <p:cNvSpPr txBox="1"/>
          <p:nvPr/>
        </p:nvSpPr>
        <p:spPr>
          <a:xfrm>
            <a:off x="62865" y="236220"/>
            <a:ext cx="6177280" cy="583565"/>
          </a:xfrm>
          <a:prstGeom prst="rect">
            <a:avLst/>
          </a:prstGeom>
          <a:noFill/>
        </p:spPr>
        <p:txBody>
          <a:bodyPr wrap="square" rtlCol="0">
            <a:spAutoFit/>
          </a:bodyPr>
          <a:p>
            <a:r>
              <a:rPr lang="zh-CN" altLang="en-US" sz="3200" b="1" dirty="0" smtClean="0">
                <a:latin typeface="方正姚体" panose="02010601030101010101" charset="-122"/>
                <a:ea typeface="方正姚体" panose="02010601030101010101" charset="-122"/>
                <a:sym typeface="+mn-ea"/>
              </a:rPr>
              <a:t>一、苏联的发展、改革与解体</a:t>
            </a:r>
            <a:endParaRPr lang="zh-CN" altLang="en-US" sz="3200" b="1" dirty="0" smtClean="0">
              <a:latin typeface="方正姚体" panose="02010601030101010101" charset="-122"/>
              <a:ea typeface="方正姚体" panose="02010601030101010101" charset="-122"/>
              <a:sym typeface="+mn-ea"/>
            </a:endParaRPr>
          </a:p>
        </p:txBody>
      </p:sp>
      <p:pic>
        <p:nvPicPr>
          <p:cNvPr id="11268" name="图片 1"/>
          <p:cNvPicPr>
            <a:picLocks noChangeAspect="1"/>
          </p:cNvPicPr>
          <p:nvPr/>
        </p:nvPicPr>
        <p:blipFill>
          <a:blip r:embed="rId1"/>
          <a:stretch>
            <a:fillRect/>
          </a:stretch>
        </p:blipFill>
        <p:spPr>
          <a:xfrm>
            <a:off x="197485" y="1611630"/>
            <a:ext cx="3517900" cy="3962400"/>
          </a:xfrm>
          <a:prstGeom prst="rect">
            <a:avLst/>
          </a:prstGeom>
          <a:noFill/>
          <a:ln w="9525">
            <a:noFill/>
          </a:ln>
        </p:spPr>
      </p:pic>
      <p:sp>
        <p:nvSpPr>
          <p:cNvPr id="3" name="文本框 2"/>
          <p:cNvSpPr txBox="1"/>
          <p:nvPr/>
        </p:nvSpPr>
        <p:spPr>
          <a:xfrm>
            <a:off x="3072765" y="1681480"/>
            <a:ext cx="642620" cy="1814830"/>
          </a:xfrm>
          <a:prstGeom prst="rect">
            <a:avLst/>
          </a:prstGeom>
          <a:noFill/>
        </p:spPr>
        <p:txBody>
          <a:bodyPr wrap="square" rtlCol="0" anchor="t">
            <a:spAutoFit/>
          </a:bodyPr>
          <a:p>
            <a:pPr algn="ctr"/>
            <a:r>
              <a:rPr lang="zh-CN" altLang="en-US" sz="2800" b="1">
                <a:solidFill>
                  <a:schemeClr val="tx1"/>
                </a:solidFill>
                <a:latin typeface="楷体" panose="02010609060101010101" charset="-122"/>
                <a:ea typeface="楷体" panose="02010609060101010101" charset="-122"/>
                <a:cs typeface="楷体" panose="02010609060101010101" charset="-122"/>
                <a:sym typeface="+mn-ea"/>
              </a:rPr>
              <a:t>苏联模式</a:t>
            </a:r>
            <a:endParaRPr lang="zh-CN" altLang="en-US" sz="2800" b="1">
              <a:solidFill>
                <a:schemeClr val="tx1"/>
              </a:solidFill>
              <a:latin typeface="楷体" panose="02010609060101010101" charset="-122"/>
              <a:ea typeface="楷体" panose="02010609060101010101" charset="-122"/>
              <a:cs typeface="楷体" panose="02010609060101010101" charset="-122"/>
              <a:sym typeface="+mn-ea"/>
            </a:endParaRPr>
          </a:p>
        </p:txBody>
      </p:sp>
      <p:sp>
        <p:nvSpPr>
          <p:cNvPr id="4" name="文本框 3"/>
          <p:cNvSpPr txBox="1"/>
          <p:nvPr/>
        </p:nvSpPr>
        <p:spPr>
          <a:xfrm>
            <a:off x="3954145" y="1061085"/>
            <a:ext cx="8157845" cy="2584450"/>
          </a:xfrm>
          <a:prstGeom prst="rect">
            <a:avLst/>
          </a:prstGeom>
          <a:solidFill>
            <a:srgbClr val="FF0000">
              <a:alpha val="34000"/>
            </a:srgbClr>
          </a:solidFill>
        </p:spPr>
        <p:txBody>
          <a:bodyPr wrap="square" rtlCol="0" anchor="t">
            <a:spAutoFit/>
          </a:bodyPr>
          <a:p>
            <a:r>
              <a:rPr lang="en-US" altLang="zh-CN"/>
              <a:t>    </a:t>
            </a:r>
            <a:r>
              <a:rPr lang="zh-CN" altLang="en-US"/>
              <a:t>（1）苏联模式比较成功的解决了经济和文化落后国家如何很好的建设社会主义这个难题，从而丰富和发展了马克思主义关于社会主义建设的理论。</a:t>
            </a:r>
            <a:endParaRPr lang="zh-CN" altLang="en-US"/>
          </a:p>
          <a:p>
            <a:r>
              <a:rPr lang="zh-CN" altLang="en-US"/>
              <a:t>　</a:t>
            </a:r>
            <a:r>
              <a:rPr lang="zh-CN" altLang="en-US">
                <a:sym typeface="+mn-ea"/>
              </a:rPr>
              <a:t>（</a:t>
            </a:r>
            <a:r>
              <a:rPr lang="zh-CN" altLang="en-US"/>
              <a:t>2） 使</a:t>
            </a:r>
            <a:r>
              <a:rPr lang="zh-CN" altLang="en-US">
                <a:sym typeface="+mn-ea"/>
              </a:rPr>
              <a:t>苏联抢在二战爆发之前基本实现了工业化和农业集体化，为取得卫国战争胜利准备了雄厚的物质基础，保存了民族的生存，赢得了世界人民的尊重。</a:t>
            </a:r>
            <a:endParaRPr lang="zh-CN" altLang="en-US"/>
          </a:p>
          <a:p>
            <a:r>
              <a:rPr lang="zh-CN" altLang="en-US"/>
              <a:t>　　在20世纪30年代世界的历史上，苏联模式留下的不是失败的记录，而是成功的骄傲。尤其是当1929年至1933年，资本主义面临完全危机的时候，苏联进行的社会主义建设成就震惊了西方世界。二战后，它对新生的社会主义国家恢复经济，初步建立社会化大工业的基础，也起到过积极示范作用，从而对资本主义社会形成强大的冲击力。</a:t>
            </a:r>
            <a:endParaRPr lang="zh-CN" altLang="en-US"/>
          </a:p>
        </p:txBody>
      </p:sp>
      <p:sp>
        <p:nvSpPr>
          <p:cNvPr id="6" name="文本框 5"/>
          <p:cNvSpPr txBox="1"/>
          <p:nvPr/>
        </p:nvSpPr>
        <p:spPr>
          <a:xfrm>
            <a:off x="3945255" y="3886835"/>
            <a:ext cx="8157210" cy="2584450"/>
          </a:xfrm>
          <a:prstGeom prst="rect">
            <a:avLst/>
          </a:prstGeom>
          <a:solidFill>
            <a:schemeClr val="tx1">
              <a:alpha val="34000"/>
            </a:schemeClr>
          </a:solidFill>
        </p:spPr>
        <p:txBody>
          <a:bodyPr wrap="square" rtlCol="0" anchor="t">
            <a:spAutoFit/>
          </a:bodyPr>
          <a:p>
            <a:r>
              <a:rPr lang="en-US" altLang="zh-CN"/>
              <a:t>   </a:t>
            </a:r>
            <a:r>
              <a:rPr lang="zh-CN" altLang="en-US">
                <a:sym typeface="+mn-ea"/>
              </a:rPr>
              <a:t>（</a:t>
            </a:r>
            <a:r>
              <a:rPr lang="zh-CN" altLang="en-US"/>
              <a:t>1） 在经济方面，它长期只注重发展重工业和国防工业，国民经济发展比例失调，人民群众特别是农民的物质生活水平难以得到持续的提高。</a:t>
            </a:r>
            <a:endParaRPr lang="zh-CN" altLang="en-US"/>
          </a:p>
          <a:p>
            <a:r>
              <a:rPr lang="zh-CN" altLang="en-US"/>
              <a:t>　</a:t>
            </a:r>
            <a:r>
              <a:rPr lang="zh-CN" altLang="en-US">
                <a:sym typeface="+mn-ea"/>
              </a:rPr>
              <a:t>（</a:t>
            </a:r>
            <a:r>
              <a:rPr lang="zh-CN" altLang="en-US"/>
              <a:t>2） 在政治方面，高度集中的党政领导体制，缺乏民主的监督机制，致使苏联政治僵化。</a:t>
            </a:r>
            <a:endParaRPr lang="zh-CN" altLang="en-US"/>
          </a:p>
          <a:p>
            <a:r>
              <a:rPr lang="zh-CN" altLang="en-US"/>
              <a:t>　</a:t>
            </a:r>
            <a:r>
              <a:rPr lang="zh-CN" altLang="en-US">
                <a:sym typeface="+mn-ea"/>
              </a:rPr>
              <a:t>（</a:t>
            </a:r>
            <a:r>
              <a:rPr lang="zh-CN" altLang="en-US"/>
              <a:t>3） 在思想文化方面，高度集中的文化管理体制导致学术民主的消失。</a:t>
            </a:r>
            <a:endParaRPr lang="zh-CN" altLang="en-US"/>
          </a:p>
          <a:p>
            <a:r>
              <a:rPr lang="zh-CN" altLang="en-US"/>
              <a:t>　</a:t>
            </a:r>
            <a:r>
              <a:rPr lang="zh-CN" altLang="en-US">
                <a:sym typeface="+mn-ea"/>
              </a:rPr>
              <a:t>（</a:t>
            </a:r>
            <a:r>
              <a:rPr lang="zh-CN" altLang="en-US"/>
              <a:t>4） 在国际方面，针对帝国主义搞封锁、反对开放、主张封闭，提倡关起门来搞建设。</a:t>
            </a:r>
            <a:endParaRPr lang="zh-CN" altLang="en-US"/>
          </a:p>
          <a:p>
            <a:r>
              <a:rPr lang="zh-CN" altLang="en-US"/>
              <a:t>　</a:t>
            </a:r>
            <a:r>
              <a:rPr lang="zh-CN" altLang="en-US">
                <a:sym typeface="+mn-ea"/>
              </a:rPr>
              <a:t>（</a:t>
            </a:r>
            <a:r>
              <a:rPr lang="zh-CN" altLang="en-US"/>
              <a:t>5） 苏联模式的危害性还在于，斯大林将这一特殊历史条件下形成的模式绝对化和普遍化。</a:t>
            </a:r>
            <a:endParaRPr lang="zh-CN" altLang="en-US"/>
          </a:p>
        </p:txBody>
      </p:sp>
      <p:sp>
        <p:nvSpPr>
          <p:cNvPr id="11" name="流程图: 可选过程 10"/>
          <p:cNvSpPr/>
          <p:nvPr/>
        </p:nvSpPr>
        <p:spPr>
          <a:xfrm>
            <a:off x="3904615" y="3886835"/>
            <a:ext cx="8197850" cy="612775"/>
          </a:xfrm>
          <a:prstGeom prst="flowChartAlternateProcess">
            <a:avLst/>
          </a:prstGeom>
          <a:noFill/>
          <a:ln w="50800"/>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2" name="流程图: 可选过程 11"/>
          <p:cNvSpPr/>
          <p:nvPr/>
        </p:nvSpPr>
        <p:spPr>
          <a:xfrm>
            <a:off x="3904615" y="2116455"/>
            <a:ext cx="8174990" cy="2237740"/>
          </a:xfrm>
          <a:prstGeom prst="flowChartAlternateProcess">
            <a:avLst/>
          </a:prstGeom>
          <a:solidFill>
            <a:schemeClr val="tx1">
              <a:alpha val="34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3" name="文本框 12"/>
          <p:cNvSpPr txBox="1"/>
          <p:nvPr/>
        </p:nvSpPr>
        <p:spPr>
          <a:xfrm>
            <a:off x="4190365" y="2543175"/>
            <a:ext cx="7667625" cy="1383665"/>
          </a:xfrm>
          <a:prstGeom prst="rect">
            <a:avLst/>
          </a:prstGeom>
          <a:noFill/>
        </p:spPr>
        <p:txBody>
          <a:bodyPr wrap="square" rtlCol="0">
            <a:spAutoFit/>
          </a:bodyPr>
          <a:p>
            <a:r>
              <a:rPr lang="en-US" altLang="zh-CN" sz="2800">
                <a:sym typeface="+mn-ea"/>
              </a:rPr>
              <a:t> </a:t>
            </a:r>
            <a:r>
              <a:rPr lang="zh-CN" altLang="en-US" sz="2800">
                <a:sym typeface="+mn-ea"/>
              </a:rPr>
              <a:t> 在经济方面，它长期只注重发展重工业和国防工业，国民经济发展比例失调，人民群众特别是农民的物质生活水平难以得到持续的提高。</a:t>
            </a:r>
            <a:endParaRPr lang="zh-CN" altLang="en-US" sz="2800">
              <a:sym typeface="+mn-ea"/>
            </a:endParaRPr>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 presetClass="exit"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hidden"/>
                                      </p:to>
                                    </p:set>
                                  </p:childTnLst>
                                </p:cTn>
                              </p:par>
                              <p:par>
                                <p:cTn id="12" presetID="1" presetClass="exit" presetSubtype="0" fill="hold" grpId="0" nodeType="withEffect">
                                  <p:stCondLst>
                                    <p:cond delay="0"/>
                                  </p:stCondLst>
                                  <p:childTnLst>
                                    <p:set>
                                      <p:cBhvr>
                                        <p:cTn id="13" dur="1" fill="hold">
                                          <p:stCondLst>
                                            <p:cond delay="0"/>
                                          </p:stCondLst>
                                        </p:cTn>
                                        <p:tgtEl>
                                          <p:spTgt spid="6"/>
                                        </p:tgtEl>
                                        <p:attrNameLst>
                                          <p:attrName>style.visibility</p:attrName>
                                        </p:attrNameLst>
                                      </p:cBhvr>
                                      <p:to>
                                        <p:strVal val="hidden"/>
                                      </p:to>
                                    </p:set>
                                  </p:childTnLst>
                                </p:cTn>
                              </p:par>
                              <p:par>
                                <p:cTn id="14" presetID="1" presetClass="exit" presetSubtype="0" fill="hold" grpId="1" nodeType="withEffect">
                                  <p:stCondLst>
                                    <p:cond delay="0"/>
                                  </p:stCondLst>
                                  <p:childTnLst>
                                    <p:set>
                                      <p:cBhvr>
                                        <p:cTn id="15" dur="1" fill="hold">
                                          <p:stCondLst>
                                            <p:cond delay="0"/>
                                          </p:stCondLst>
                                        </p:cTn>
                                        <p:tgtEl>
                                          <p:spTgt spid="11"/>
                                        </p:tgtEl>
                                        <p:attrNameLst>
                                          <p:attrName>style.visibility</p:attrName>
                                        </p:attrNameLst>
                                      </p:cBhvr>
                                      <p:to>
                                        <p:strVal val="hidden"/>
                                      </p:to>
                                    </p:set>
                                  </p:childTnLst>
                                </p:cTn>
                              </p:par>
                            </p:childTnLst>
                          </p:cTn>
                        </p:par>
                        <p:par>
                          <p:cTn id="16" fill="hold">
                            <p:stCondLst>
                              <p:cond delay="0"/>
                            </p:stCondLst>
                            <p:childTnLst>
                              <p:par>
                                <p:cTn id="17" presetID="1" presetClass="entr" presetSubtype="0"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4" grpId="0" animBg="1"/>
      <p:bldP spid="6" grpId="0" bldLvl="0" animBg="1"/>
      <p:bldP spid="11" grpId="1" bldLvl="0" animBg="1"/>
      <p:bldP spid="12" grpId="0" bldLvl="0" animBg="1"/>
      <p:bldP spid="1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194" name="矩形 10"/>
          <p:cNvSpPr/>
          <p:nvPr/>
        </p:nvSpPr>
        <p:spPr>
          <a:xfrm>
            <a:off x="203200" y="508635"/>
            <a:ext cx="11382375" cy="1383665"/>
          </a:xfrm>
          <a:prstGeom prst="rect">
            <a:avLst/>
          </a:prstGeom>
          <a:noFill/>
          <a:ln w="9525">
            <a:noFill/>
          </a:ln>
        </p:spPr>
        <p:txBody>
          <a:bodyPr wrap="square" anchor="t">
            <a:spAutoFit/>
          </a:bodyPr>
          <a:p>
            <a:r>
              <a:rPr lang="zh-CN" altLang="en-US" b="1" dirty="0">
                <a:latin typeface="黑体" panose="02010609060101010101" pitchFamily="49" charset="-122"/>
                <a:ea typeface="黑体" panose="02010609060101010101" pitchFamily="49" charset="-122"/>
              </a:rPr>
              <a:t>      </a:t>
            </a:r>
            <a:r>
              <a:rPr lang="zh-CN" altLang="en-US" sz="2800" b="1" dirty="0">
                <a:latin typeface="黑体" panose="02010609060101010101" pitchFamily="49" charset="-122"/>
                <a:ea typeface="黑体" panose="02010609060101010101" pitchFamily="49" charset="-122"/>
              </a:rPr>
              <a:t>到斯大林逝世的时候，人均粮食产量、人均肉类产量还没有达到沙皇时代的水平。</a:t>
            </a:r>
            <a:endParaRPr lang="zh-CN" altLang="en-US" sz="2800" b="1" dirty="0">
              <a:latin typeface="黑体" panose="02010609060101010101" pitchFamily="49" charset="-122"/>
              <a:ea typeface="黑体" panose="02010609060101010101" pitchFamily="49" charset="-122"/>
            </a:endParaRPr>
          </a:p>
          <a:p>
            <a:r>
              <a:rPr lang="zh-CN" altLang="en-US" sz="2800" b="1" dirty="0">
                <a:latin typeface="黑体" panose="02010609060101010101" pitchFamily="49" charset="-122"/>
                <a:ea typeface="黑体" panose="02010609060101010101" pitchFamily="49" charset="-122"/>
              </a:rPr>
              <a:t>                    </a:t>
            </a:r>
            <a:r>
              <a:rPr lang="zh-CN" altLang="en-US" sz="2800" b="1" dirty="0">
                <a:latin typeface="微软雅黑" panose="020B0503020204020204"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徐天新《平等、强国的理想与苏联的实践》</a:t>
            </a:r>
            <a:endParaRPr lang="zh-CN" altLang="en-US" sz="2800" b="1" dirty="0">
              <a:latin typeface="黑体" panose="02010609060101010101" pitchFamily="49" charset="-122"/>
              <a:ea typeface="黑体" panose="02010609060101010101" pitchFamily="49" charset="-122"/>
            </a:endParaRPr>
          </a:p>
        </p:txBody>
      </p:sp>
      <p:pic>
        <p:nvPicPr>
          <p:cNvPr id="9219" name="Picture 4" descr="前苏联领导人赫鲁晓夫"/>
          <p:cNvPicPr>
            <a:picLocks noChangeAspect="1"/>
          </p:cNvPicPr>
          <p:nvPr>
            <p:custDataLst>
              <p:tags r:id="rId1"/>
            </p:custDataLst>
          </p:nvPr>
        </p:nvPicPr>
        <p:blipFill>
          <a:blip r:embed="rId2"/>
          <a:stretch>
            <a:fillRect/>
          </a:stretch>
        </p:blipFill>
        <p:spPr>
          <a:xfrm>
            <a:off x="7037070" y="2135505"/>
            <a:ext cx="3654425" cy="4070350"/>
          </a:xfrm>
          <a:prstGeom prst="rect">
            <a:avLst/>
          </a:prstGeom>
          <a:noFill/>
          <a:ln w="9525">
            <a:noFill/>
          </a:ln>
        </p:spPr>
      </p:pic>
      <p:grpSp>
        <p:nvGrpSpPr>
          <p:cNvPr id="2" name="组合 14"/>
          <p:cNvGrpSpPr/>
          <p:nvPr/>
        </p:nvGrpSpPr>
        <p:grpSpPr>
          <a:xfrm>
            <a:off x="1009650" y="2621915"/>
            <a:ext cx="4632960" cy="4056380"/>
            <a:chOff x="383803" y="3462035"/>
            <a:chExt cx="3344862" cy="3460231"/>
          </a:xfrm>
        </p:grpSpPr>
        <p:pic>
          <p:nvPicPr>
            <p:cNvPr id="10244" name="图片 10" descr="522c79d653c4eafa2a6.jpg"/>
            <p:cNvPicPr>
              <a:picLocks noChangeAspect="1"/>
            </p:cNvPicPr>
            <p:nvPr>
              <p:custDataLst>
                <p:tags r:id="rId3"/>
              </p:custDataLst>
            </p:nvPr>
          </p:nvPicPr>
          <p:blipFill>
            <a:blip r:embed="rId4"/>
            <a:stretch>
              <a:fillRect/>
            </a:stretch>
          </p:blipFill>
          <p:spPr>
            <a:xfrm>
              <a:off x="383803" y="3462035"/>
              <a:ext cx="3344862" cy="2642407"/>
            </a:xfrm>
            <a:prstGeom prst="rect">
              <a:avLst/>
            </a:prstGeom>
            <a:noFill/>
            <a:ln w="9525">
              <a:noFill/>
            </a:ln>
          </p:spPr>
        </p:pic>
        <p:sp>
          <p:nvSpPr>
            <p:cNvPr id="10245" name="TextBox 12"/>
            <p:cNvSpPr txBox="1"/>
            <p:nvPr/>
          </p:nvSpPr>
          <p:spPr>
            <a:xfrm>
              <a:off x="1029761" y="6582093"/>
              <a:ext cx="2053404" cy="340173"/>
            </a:xfrm>
            <a:prstGeom prst="rect">
              <a:avLst/>
            </a:prstGeom>
            <a:noFill/>
            <a:ln w="9525">
              <a:noFill/>
            </a:ln>
          </p:spPr>
          <p:txBody>
            <a:bodyPr wrap="square" anchor="t">
              <a:spAutoFit/>
            </a:bodyPr>
            <a:p>
              <a:r>
                <a:rPr lang="en-US" altLang="zh-CN" sz="2000" b="1" dirty="0">
                  <a:latin typeface="Arial" panose="020B0604020202020204" pitchFamily="34" charset="0"/>
                  <a:ea typeface="宋体" panose="02010600030101010101" pitchFamily="2" charset="-122"/>
                </a:rPr>
                <a:t> </a:t>
              </a:r>
              <a:r>
                <a:rPr lang="en-US" altLang="zh-CN" sz="2000" b="1" dirty="0">
                  <a:latin typeface="黑体" panose="02010609060101010101" pitchFamily="49" charset="-122"/>
                  <a:ea typeface="黑体" panose="02010609060101010101" pitchFamily="49" charset="-122"/>
                </a:rPr>
                <a:t>1953</a:t>
              </a:r>
              <a:r>
                <a:rPr lang="zh-CN" altLang="en-US" sz="2000" b="1" dirty="0">
                  <a:latin typeface="黑体" panose="02010609060101010101" pitchFamily="49" charset="-122"/>
                  <a:ea typeface="黑体" panose="02010609060101010101" pitchFamily="49" charset="-122"/>
                </a:rPr>
                <a:t>年，斯大林逝世</a:t>
              </a:r>
              <a:endParaRPr lang="zh-CN" altLang="en-US" sz="2000" b="1" dirty="0">
                <a:latin typeface="黑体" panose="02010609060101010101" pitchFamily="49" charset="-122"/>
                <a:ea typeface="黑体" panose="02010609060101010101" pitchFamily="49" charset="-122"/>
              </a:endParaRPr>
            </a:p>
          </p:txBody>
        </p:sp>
      </p:grpSp>
      <p:sp>
        <p:nvSpPr>
          <p:cNvPr id="3" name="TextBox 12"/>
          <p:cNvSpPr txBox="1"/>
          <p:nvPr/>
        </p:nvSpPr>
        <p:spPr>
          <a:xfrm>
            <a:off x="7644130" y="6279514"/>
            <a:ext cx="2844165" cy="398780"/>
          </a:xfrm>
          <a:prstGeom prst="rect">
            <a:avLst/>
          </a:prstGeom>
          <a:noFill/>
          <a:ln w="9525">
            <a:noFill/>
          </a:ln>
        </p:spPr>
        <p:txBody>
          <a:bodyPr wrap="square" anchor="t">
            <a:spAutoFit/>
          </a:bodyPr>
          <a:p>
            <a:r>
              <a:rPr lang="en-US" altLang="zh-CN" sz="2000" b="1" dirty="0">
                <a:latin typeface="Arial" panose="020B0604020202020204" pitchFamily="34" charset="0"/>
                <a:ea typeface="宋体" panose="02010600030101010101" pitchFamily="2" charset="-122"/>
              </a:rPr>
              <a:t> </a:t>
            </a:r>
            <a:r>
              <a:rPr lang="en-US" altLang="zh-CN" sz="2000" b="1" dirty="0">
                <a:latin typeface="黑体" panose="02010609060101010101" pitchFamily="49" charset="-122"/>
                <a:ea typeface="黑体" panose="02010609060101010101" pitchFamily="49" charset="-122"/>
              </a:rPr>
              <a:t>1953</a:t>
            </a:r>
            <a:r>
              <a:rPr lang="zh-CN" altLang="en-US" sz="2000" b="1" dirty="0">
                <a:latin typeface="黑体" panose="02010609060101010101" pitchFamily="49" charset="-122"/>
                <a:ea typeface="黑体" panose="02010609060101010101" pitchFamily="49" charset="-122"/>
              </a:rPr>
              <a:t>年，赫鲁晓夫上台</a:t>
            </a:r>
            <a:endParaRPr lang="zh-CN" altLang="en-US" sz="2000" b="1" dirty="0">
              <a:latin typeface="黑体" panose="02010609060101010101" pitchFamily="49" charset="-122"/>
              <a:ea typeface="黑体" panose="02010609060101010101" pitchFamily="49" charset="-122"/>
            </a:endParaRPr>
          </a:p>
        </p:txBody>
      </p:sp>
    </p:spTree>
    <p:custDataLst>
      <p:tags r:id="rId5"/>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2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4">
            <a:lumMod val="75000"/>
            <a:alpha val="76000"/>
          </a:schemeClr>
        </a:solidFill>
        <a:effectLst/>
      </p:bgPr>
    </p:bg>
    <p:spTree>
      <p:nvGrpSpPr>
        <p:cNvPr id="1" name=""/>
        <p:cNvGrpSpPr/>
        <p:nvPr/>
      </p:nvGrpSpPr>
      <p:grpSpPr/>
      <p:sp>
        <p:nvSpPr>
          <p:cNvPr id="15364" name="Text Box 11"/>
          <p:cNvSpPr txBox="1"/>
          <p:nvPr/>
        </p:nvSpPr>
        <p:spPr>
          <a:xfrm>
            <a:off x="5477510" y="1179195"/>
            <a:ext cx="5723890" cy="2840990"/>
          </a:xfrm>
          <a:prstGeom prst="rect">
            <a:avLst/>
          </a:prstGeom>
          <a:noFill/>
          <a:ln w="12700">
            <a:noFill/>
          </a:ln>
        </p:spPr>
        <p:txBody>
          <a:bodyPr wrap="square" lIns="36000" tIns="36000" rIns="36000" bIns="36000" anchor="t">
            <a:spAutoFit/>
          </a:bodyPr>
          <a:p>
            <a:pPr>
              <a:lnSpc>
                <a:spcPct val="150000"/>
              </a:lnSpc>
            </a:pPr>
            <a:r>
              <a:rPr lang="en-US" altLang="zh-CN" sz="2000" dirty="0">
                <a:latin typeface="宋体" panose="02010600030101010101" pitchFamily="2" charset="-122"/>
                <a:ea typeface="宋体" panose="02010600030101010101" pitchFamily="2" charset="-122"/>
              </a:rPr>
              <a:t>    1956</a:t>
            </a:r>
            <a:r>
              <a:rPr lang="zh-CN" altLang="en-US" sz="2000" dirty="0">
                <a:latin typeface="宋体" panose="02010600030101010101" pitchFamily="2" charset="-122"/>
                <a:ea typeface="宋体" panose="02010600030101010101" pitchFamily="2" charset="-122"/>
              </a:rPr>
              <a:t>年</a:t>
            </a:r>
            <a:r>
              <a:rPr lang="en-US" altLang="en-US" sz="2000" dirty="0">
                <a:latin typeface="宋体" panose="02010600030101010101" pitchFamily="2" charset="-122"/>
                <a:ea typeface="宋体" panose="02010600030101010101" pitchFamily="2" charset="-122"/>
              </a:rPr>
              <a:t>2月25日</a:t>
            </a:r>
            <a:r>
              <a:rPr lang="zh-CN" altLang="en-US" sz="2000" dirty="0">
                <a:latin typeface="宋体" panose="02010600030101010101" pitchFamily="2" charset="-122"/>
                <a:ea typeface="宋体" panose="02010600030101010101" pitchFamily="2" charset="-122"/>
              </a:rPr>
              <a:t>，在苏共“二十大”上，赫鲁晓夫作了反斯大林的</a:t>
            </a:r>
            <a:r>
              <a:rPr lang="en-US" altLang="zh-CN" sz="2000" dirty="0">
                <a:latin typeface="宋体" panose="02010600030101010101" pitchFamily="2" charset="-122"/>
                <a:ea typeface="宋体" panose="02010600030101010101" pitchFamily="2" charset="-122"/>
              </a:rPr>
              <a:t>《</a:t>
            </a:r>
            <a:r>
              <a:rPr lang="zh-CN" altLang="en-US" sz="2000" dirty="0">
                <a:latin typeface="宋体" panose="02010600030101010101" pitchFamily="2" charset="-122"/>
                <a:ea typeface="宋体" panose="02010600030101010101" pitchFamily="2" charset="-122"/>
              </a:rPr>
              <a:t>关于个人崇拜及其后果</a:t>
            </a:r>
            <a:r>
              <a:rPr lang="en-US" altLang="zh-CN" sz="2000" dirty="0">
                <a:latin typeface="宋体" panose="02010600030101010101" pitchFamily="2" charset="-122"/>
                <a:ea typeface="宋体" panose="02010600030101010101" pitchFamily="2" charset="-122"/>
              </a:rPr>
              <a:t>》</a:t>
            </a:r>
            <a:r>
              <a:rPr lang="zh-CN" altLang="en-US" sz="2000" dirty="0">
                <a:latin typeface="宋体" panose="02010600030101010101" pitchFamily="2" charset="-122"/>
                <a:ea typeface="宋体" panose="02010600030101010101" pitchFamily="2" charset="-122"/>
              </a:rPr>
              <a:t>的秘密报告，揭露斯大林在大清洗中的暴行，掀开世界范围的“去斯大林化”运动，结束了斯大林时代，停止了苏联国内的大规模政治镇压。赫鲁晓夫时代，政治气氛空前宽松。</a:t>
            </a:r>
            <a:endParaRPr lang="zh-CN" altLang="en-US" sz="2000" dirty="0">
              <a:latin typeface="宋体" panose="02010600030101010101" pitchFamily="2" charset="-122"/>
              <a:ea typeface="宋体" panose="02010600030101010101" pitchFamily="2" charset="-122"/>
            </a:endParaRPr>
          </a:p>
        </p:txBody>
      </p:sp>
      <p:sp>
        <p:nvSpPr>
          <p:cNvPr id="2" name="文本框 1"/>
          <p:cNvSpPr txBox="1"/>
          <p:nvPr/>
        </p:nvSpPr>
        <p:spPr>
          <a:xfrm>
            <a:off x="2188210" y="5045710"/>
            <a:ext cx="7460615" cy="398780"/>
          </a:xfrm>
          <a:prstGeom prst="rect">
            <a:avLst/>
          </a:prstGeom>
          <a:noFill/>
        </p:spPr>
        <p:txBody>
          <a:bodyPr wrap="square" rtlCol="0">
            <a:spAutoFit/>
          </a:bodyPr>
          <a:p>
            <a:r>
              <a:rPr lang="zh-CN" altLang="en-US" sz="2000"/>
              <a:t>政治：</a:t>
            </a:r>
            <a:r>
              <a:rPr lang="zh-CN" altLang="en-US" sz="2000" dirty="0">
                <a:solidFill>
                  <a:srgbClr val="000000"/>
                </a:solidFill>
                <a:latin typeface="黑体" panose="02010609060101010101" pitchFamily="49" charset="-122"/>
                <a:ea typeface="黑体" panose="02010609060101010101" pitchFamily="49" charset="-122"/>
                <a:sym typeface="+mn-ea"/>
              </a:rPr>
              <a:t>平反冤假错案</a:t>
            </a:r>
            <a:r>
              <a:rPr lang="en-US" altLang="zh-CN" sz="2000" dirty="0">
                <a:solidFill>
                  <a:srgbClr val="000000"/>
                </a:solidFill>
                <a:latin typeface="黑体" panose="02010609060101010101" pitchFamily="49" charset="-122"/>
                <a:ea typeface="黑体" panose="02010609060101010101" pitchFamily="49" charset="-122"/>
                <a:sym typeface="+mn-ea"/>
              </a:rPr>
              <a:t>,</a:t>
            </a:r>
            <a:r>
              <a:rPr lang="zh-CN" altLang="en-US" sz="2000" dirty="0">
                <a:solidFill>
                  <a:srgbClr val="000000"/>
                </a:solidFill>
                <a:latin typeface="黑体" panose="02010609060101010101" pitchFamily="49" charset="-122"/>
                <a:ea typeface="黑体" panose="02010609060101010101" pitchFamily="49" charset="-122"/>
                <a:sym typeface="+mn-ea"/>
              </a:rPr>
              <a:t>强调集体领导</a:t>
            </a:r>
            <a:r>
              <a:rPr lang="en-US" altLang="zh-CN" sz="2000" dirty="0">
                <a:solidFill>
                  <a:srgbClr val="000000"/>
                </a:solidFill>
                <a:latin typeface="黑体" panose="02010609060101010101" pitchFamily="49" charset="-122"/>
                <a:ea typeface="黑体" panose="02010609060101010101" pitchFamily="49" charset="-122"/>
                <a:sym typeface="+mn-ea"/>
              </a:rPr>
              <a:t>,</a:t>
            </a:r>
            <a:r>
              <a:rPr lang="zh-CN" altLang="en-US" sz="2000" dirty="0">
                <a:solidFill>
                  <a:srgbClr val="000000"/>
                </a:solidFill>
                <a:latin typeface="黑体" panose="02010609060101010101" pitchFamily="49" charset="-122"/>
                <a:ea typeface="黑体" panose="02010609060101010101" pitchFamily="49" charset="-122"/>
                <a:sym typeface="+mn-ea"/>
              </a:rPr>
              <a:t>改革干部制度；</a:t>
            </a:r>
            <a:endParaRPr lang="zh-CN" altLang="en-US" sz="2000"/>
          </a:p>
        </p:txBody>
      </p:sp>
      <p:sp>
        <p:nvSpPr>
          <p:cNvPr id="3" name="文本框 2"/>
          <p:cNvSpPr txBox="1"/>
          <p:nvPr/>
        </p:nvSpPr>
        <p:spPr>
          <a:xfrm>
            <a:off x="2188210" y="5585460"/>
            <a:ext cx="9090660" cy="398780"/>
          </a:xfrm>
          <a:prstGeom prst="rect">
            <a:avLst/>
          </a:prstGeom>
          <a:noFill/>
        </p:spPr>
        <p:txBody>
          <a:bodyPr wrap="square" rtlCol="0">
            <a:spAutoFit/>
          </a:bodyPr>
          <a:p>
            <a:r>
              <a:rPr lang="zh-CN" altLang="en-US" sz="2000"/>
              <a:t>经济：</a:t>
            </a:r>
            <a:r>
              <a:rPr lang="zh-CN" altLang="en-US" sz="2000" dirty="0">
                <a:solidFill>
                  <a:srgbClr val="000000"/>
                </a:solidFill>
                <a:latin typeface="黑体" panose="02010609060101010101" pitchFamily="49" charset="-122"/>
                <a:ea typeface="黑体" panose="02010609060101010101" pitchFamily="49" charset="-122"/>
                <a:sym typeface="+mn-ea"/>
              </a:rPr>
              <a:t>加大</a:t>
            </a:r>
            <a:r>
              <a:rPr lang="zh-CN" altLang="en-US" sz="2000" u="sng" dirty="0">
                <a:solidFill>
                  <a:schemeClr val="bg1"/>
                </a:solidFill>
                <a:latin typeface="黑体" panose="02010609060101010101" pitchFamily="49" charset="-122"/>
                <a:ea typeface="黑体" panose="02010609060101010101" pitchFamily="49" charset="-122"/>
                <a:sym typeface="+mn-ea"/>
              </a:rPr>
              <a:t>农业</a:t>
            </a:r>
            <a:r>
              <a:rPr lang="zh-CN" altLang="en-US" sz="2000" dirty="0">
                <a:solidFill>
                  <a:srgbClr val="000000"/>
                </a:solidFill>
                <a:latin typeface="黑体" panose="02010609060101010101" pitchFamily="49" charset="-122"/>
                <a:ea typeface="黑体" panose="02010609060101010101" pitchFamily="49" charset="-122"/>
                <a:sym typeface="+mn-ea"/>
              </a:rPr>
              <a:t>投入、将农产品义务交售制改为收购制</a:t>
            </a:r>
            <a:r>
              <a:rPr lang="en-US" altLang="zh-CN" sz="2000" dirty="0">
                <a:solidFill>
                  <a:srgbClr val="000000"/>
                </a:solidFill>
                <a:latin typeface="黑体" panose="02010609060101010101" pitchFamily="49" charset="-122"/>
                <a:ea typeface="黑体" panose="02010609060101010101" pitchFamily="49" charset="-122"/>
                <a:sym typeface="+mn-ea"/>
              </a:rPr>
              <a:t>;</a:t>
            </a:r>
            <a:r>
              <a:rPr lang="zh-CN" altLang="en-US" sz="2000" dirty="0">
                <a:solidFill>
                  <a:srgbClr val="000000"/>
                </a:solidFill>
                <a:latin typeface="黑体" panose="02010609060101010101" pitchFamily="49" charset="-122"/>
                <a:ea typeface="黑体" panose="02010609060101010101" pitchFamily="49" charset="-122"/>
                <a:sym typeface="+mn-ea"/>
              </a:rPr>
              <a:t>改革工业</a:t>
            </a:r>
            <a:r>
              <a:rPr lang="zh-CN" altLang="en-US" sz="2000" dirty="0" smtClean="0">
                <a:solidFill>
                  <a:srgbClr val="000000"/>
                </a:solidFill>
                <a:latin typeface="黑体" panose="02010609060101010101" pitchFamily="49" charset="-122"/>
                <a:ea typeface="黑体" panose="02010609060101010101" pitchFamily="49" charset="-122"/>
                <a:sym typeface="+mn-ea"/>
              </a:rPr>
              <a:t>管理体制</a:t>
            </a:r>
            <a:endParaRPr lang="zh-CN" altLang="en-US" sz="2000"/>
          </a:p>
        </p:txBody>
      </p:sp>
      <p:sp>
        <p:nvSpPr>
          <p:cNvPr id="4" name="文本框 3"/>
          <p:cNvSpPr txBox="1"/>
          <p:nvPr/>
        </p:nvSpPr>
        <p:spPr>
          <a:xfrm>
            <a:off x="340360" y="5045710"/>
            <a:ext cx="1683385" cy="521970"/>
          </a:xfrm>
          <a:prstGeom prst="rect">
            <a:avLst/>
          </a:prstGeom>
          <a:noFill/>
        </p:spPr>
        <p:txBody>
          <a:bodyPr wrap="square" rtlCol="0">
            <a:spAutoFit/>
          </a:bodyPr>
          <a:p>
            <a:r>
              <a:rPr lang="zh-CN" altLang="en-US" sz="2800"/>
              <a:t>改革内容：</a:t>
            </a:r>
            <a:endParaRPr lang="zh-CN" altLang="en-US" sz="2800"/>
          </a:p>
        </p:txBody>
      </p:sp>
      <p:sp>
        <p:nvSpPr>
          <p:cNvPr id="5" name="文本框 4"/>
          <p:cNvSpPr txBox="1"/>
          <p:nvPr/>
        </p:nvSpPr>
        <p:spPr>
          <a:xfrm>
            <a:off x="62865" y="236220"/>
            <a:ext cx="6177280" cy="583565"/>
          </a:xfrm>
          <a:prstGeom prst="rect">
            <a:avLst/>
          </a:prstGeom>
          <a:noFill/>
        </p:spPr>
        <p:txBody>
          <a:bodyPr wrap="square" rtlCol="0">
            <a:spAutoFit/>
          </a:bodyPr>
          <a:p>
            <a:r>
              <a:rPr lang="zh-CN" altLang="en-US" sz="3200" b="1" dirty="0" smtClean="0">
                <a:latin typeface="方正姚体" panose="02010601030101010101" charset="-122"/>
                <a:ea typeface="方正姚体" panose="02010601030101010101" charset="-122"/>
                <a:sym typeface="+mn-ea"/>
              </a:rPr>
              <a:t>一、苏联的发展、改革与解体</a:t>
            </a:r>
            <a:endParaRPr lang="zh-CN" altLang="en-US" sz="3200" b="1" dirty="0" smtClean="0">
              <a:latin typeface="方正姚体" panose="02010601030101010101" charset="-122"/>
              <a:ea typeface="方正姚体" panose="02010601030101010101" charset="-122"/>
              <a:sym typeface="+mn-ea"/>
            </a:endParaRPr>
          </a:p>
        </p:txBody>
      </p:sp>
      <p:grpSp>
        <p:nvGrpSpPr>
          <p:cNvPr id="6" name="组合 15"/>
          <p:cNvGrpSpPr/>
          <p:nvPr/>
        </p:nvGrpSpPr>
        <p:grpSpPr>
          <a:xfrm>
            <a:off x="742890" y="1181735"/>
            <a:ext cx="4469858" cy="3175635"/>
            <a:chOff x="4819650" y="3381375"/>
            <a:chExt cx="3887368" cy="3175000"/>
          </a:xfrm>
        </p:grpSpPr>
        <p:pic>
          <p:nvPicPr>
            <p:cNvPr id="11267" name="图片 11" descr="DFB6B07C68B1A9F184E9AEE59D7709ED.jpg"/>
            <p:cNvPicPr>
              <a:picLocks noChangeAspect="1"/>
            </p:cNvPicPr>
            <p:nvPr/>
          </p:nvPicPr>
          <p:blipFill>
            <a:blip r:embed="rId1"/>
            <a:stretch>
              <a:fillRect/>
            </a:stretch>
          </p:blipFill>
          <p:spPr>
            <a:xfrm>
              <a:off x="4819650" y="3381375"/>
              <a:ext cx="3887368" cy="2743200"/>
            </a:xfrm>
            <a:prstGeom prst="rect">
              <a:avLst/>
            </a:prstGeom>
            <a:noFill/>
            <a:ln w="9525">
              <a:noFill/>
            </a:ln>
          </p:spPr>
        </p:pic>
        <p:sp>
          <p:nvSpPr>
            <p:cNvPr id="11268" name="TextBox 13"/>
            <p:cNvSpPr txBox="1"/>
            <p:nvPr/>
          </p:nvSpPr>
          <p:spPr>
            <a:xfrm>
              <a:off x="5408401" y="6219257"/>
              <a:ext cx="2268090" cy="337118"/>
            </a:xfrm>
            <a:prstGeom prst="rect">
              <a:avLst/>
            </a:prstGeom>
            <a:noFill/>
            <a:ln w="9525">
              <a:noFill/>
            </a:ln>
          </p:spPr>
          <p:txBody>
            <a:bodyPr wrap="square" anchor="t">
              <a:spAutoFit/>
            </a:bodyPr>
            <a:p>
              <a:r>
                <a:rPr lang="en-US" altLang="zh-CN" sz="1600" b="1" dirty="0">
                  <a:latin typeface="Arial" panose="020B0604020202020204" pitchFamily="34" charset="0"/>
                  <a:ea typeface="宋体" panose="02010600030101010101" pitchFamily="2" charset="-122"/>
                </a:rPr>
                <a:t> </a:t>
              </a:r>
              <a:r>
                <a:rPr lang="en-US" altLang="zh-CN" sz="1600" b="1" dirty="0">
                  <a:latin typeface="黑体" panose="02010609060101010101" pitchFamily="49" charset="-122"/>
                  <a:ea typeface="黑体" panose="02010609060101010101" pitchFamily="49" charset="-122"/>
                </a:rPr>
                <a:t>1956</a:t>
              </a:r>
              <a:r>
                <a:rPr lang="zh-CN" altLang="en-US" sz="1600" b="1" dirty="0">
                  <a:latin typeface="黑体" panose="02010609060101010101" pitchFamily="49" charset="-122"/>
                  <a:ea typeface="黑体" panose="02010609060101010101" pitchFamily="49" charset="-122"/>
                </a:rPr>
                <a:t>年，苏共二十大召开</a:t>
              </a:r>
              <a:endParaRPr lang="zh-CN" altLang="en-US" sz="1600" b="1" dirty="0">
                <a:latin typeface="黑体" panose="02010609060101010101" pitchFamily="49" charset="-122"/>
                <a:ea typeface="黑体" panose="02010609060101010101" pitchFamily="49" charset="-122"/>
              </a:endParaRPr>
            </a:p>
          </p:txBody>
        </p:sp>
      </p:grpSp>
      <p:sp>
        <p:nvSpPr>
          <p:cNvPr id="7" name="文本框 6"/>
          <p:cNvSpPr txBox="1"/>
          <p:nvPr/>
        </p:nvSpPr>
        <p:spPr>
          <a:xfrm>
            <a:off x="1156335" y="4859655"/>
            <a:ext cx="9524365" cy="1476375"/>
          </a:xfrm>
          <a:prstGeom prst="rect">
            <a:avLst/>
          </a:prstGeom>
          <a:noFill/>
        </p:spPr>
        <p:txBody>
          <a:bodyPr wrap="square" rtlCol="0" anchor="t">
            <a:spAutoFit/>
          </a:bodyPr>
          <a:p>
            <a:pPr marL="0" marR="0" lvl="0" indent="0" algn="l" defTabSz="914400" rtl="0" eaLnBrk="1" fontAlgn="base" latinLnBrk="0" hangingPunct="1">
              <a:lnSpc>
                <a:spcPct val="100000"/>
              </a:lnSpc>
              <a:spcBef>
                <a:spcPct val="50000"/>
              </a:spcBef>
              <a:spcAft>
                <a:spcPct val="0"/>
              </a:spcAft>
              <a:buClrTx/>
              <a:buSzTx/>
              <a:buFont typeface="Arial" panose="020B0604020202020204" pitchFamily="34" charset="0"/>
              <a:buNone/>
              <a:defRPr/>
            </a:pPr>
            <a:r>
              <a:rPr lang="zh-CN" altLang="en-US" sz="2000" b="1" noProof="0" dirty="0">
                <a:ln>
                  <a:noFill/>
                </a:ln>
                <a:effectLst/>
                <a:uLnTx/>
                <a:uFillTx/>
                <a:latin typeface="黑体" panose="02010609060101010101" pitchFamily="49" charset="-122"/>
                <a:ea typeface="黑体" panose="02010609060101010101" pitchFamily="49" charset="-122"/>
                <a:sym typeface="+mn-ea"/>
              </a:rPr>
              <a:t>斯大林的一些</a:t>
            </a:r>
            <a:r>
              <a:rPr lang="zh-CN" altLang="en-US" sz="2000" b="1" noProof="0" dirty="0">
                <a:ln>
                  <a:noFill/>
                </a:ln>
                <a:solidFill>
                  <a:schemeClr val="accent4">
                    <a:lumMod val="20000"/>
                    <a:lumOff val="80000"/>
                  </a:schemeClr>
                </a:solidFill>
                <a:effectLst/>
                <a:uLnTx/>
                <a:uFillTx/>
                <a:latin typeface="黑体" panose="02010609060101010101" pitchFamily="49" charset="-122"/>
                <a:ea typeface="黑体" panose="02010609060101010101" pitchFamily="49" charset="-122"/>
                <a:sym typeface="+mn-ea"/>
              </a:rPr>
              <a:t>不良品质</a:t>
            </a:r>
            <a:r>
              <a:rPr lang="zh-CN" altLang="en-US" sz="2000" b="1" noProof="0" dirty="0">
                <a:ln>
                  <a:noFill/>
                </a:ln>
                <a:effectLst/>
                <a:uLnTx/>
                <a:uFillTx/>
                <a:latin typeface="黑体" panose="02010609060101010101" pitchFamily="49" charset="-122"/>
                <a:ea typeface="黑体" panose="02010609060101010101" pitchFamily="49" charset="-122"/>
                <a:sym typeface="+mn-ea"/>
              </a:rPr>
              <a:t>在列宁活着的时候还只是处于萌芽状态，但在以后年代里已经发展到严重地滥用职权的地步，因而给我们党造成莫大损失。</a:t>
            </a:r>
            <a:r>
              <a:rPr lang="en-US" altLang="zh-CN" sz="2000" b="1" noProof="0" dirty="0">
                <a:ln>
                  <a:noFill/>
                </a:ln>
                <a:effectLst/>
                <a:uLnTx/>
                <a:uFillTx/>
                <a:latin typeface="黑体" panose="02010609060101010101" pitchFamily="49" charset="-122"/>
                <a:ea typeface="黑体" panose="02010609060101010101" pitchFamily="49" charset="-122"/>
                <a:sym typeface="+mn-ea"/>
              </a:rPr>
              <a:t>……</a:t>
            </a:r>
            <a:r>
              <a:rPr lang="zh-CN" altLang="en-US" sz="2000" b="1" noProof="0" dirty="0">
                <a:ln>
                  <a:noFill/>
                </a:ln>
                <a:effectLst/>
                <a:uLnTx/>
                <a:uFillTx/>
                <a:latin typeface="黑体" panose="02010609060101010101" pitchFamily="49" charset="-122"/>
                <a:ea typeface="黑体" panose="02010609060101010101" pitchFamily="49" charset="-122"/>
                <a:sym typeface="+mn-ea"/>
              </a:rPr>
              <a:t>斯大林根本不允许实现集体领导和集体工作，</a:t>
            </a:r>
            <a:r>
              <a:rPr lang="en-US" altLang="zh-CN" sz="2000" b="1" noProof="0" dirty="0">
                <a:ln>
                  <a:noFill/>
                </a:ln>
                <a:effectLst/>
                <a:uLnTx/>
                <a:uFillTx/>
                <a:latin typeface="黑体" panose="02010609060101010101" pitchFamily="49" charset="-122"/>
                <a:ea typeface="黑体" panose="02010609060101010101" pitchFamily="49" charset="-122"/>
                <a:sym typeface="+mn-ea"/>
              </a:rPr>
              <a:t>……</a:t>
            </a:r>
            <a:r>
              <a:rPr lang="zh-CN" altLang="en-US" sz="2000" b="1" noProof="0" dirty="0">
                <a:ln>
                  <a:noFill/>
                </a:ln>
                <a:effectLst/>
                <a:uLnTx/>
                <a:uFillTx/>
                <a:latin typeface="黑体" panose="02010609060101010101" pitchFamily="49" charset="-122"/>
                <a:ea typeface="黑体" panose="02010609060101010101" pitchFamily="49" charset="-122"/>
                <a:sym typeface="+mn-ea"/>
              </a:rPr>
              <a:t>由于他的</a:t>
            </a:r>
            <a:r>
              <a:rPr lang="zh-CN" altLang="en-US" sz="2000" b="1" noProof="0" dirty="0">
                <a:ln>
                  <a:noFill/>
                </a:ln>
                <a:solidFill>
                  <a:schemeClr val="accent4">
                    <a:lumMod val="20000"/>
                    <a:lumOff val="80000"/>
                  </a:schemeClr>
                </a:solidFill>
                <a:effectLst/>
                <a:uLnTx/>
                <a:uFillTx/>
                <a:latin typeface="黑体" panose="02010609060101010101" pitchFamily="49" charset="-122"/>
                <a:ea typeface="黑体" panose="02010609060101010101" pitchFamily="49" charset="-122"/>
                <a:sym typeface="+mn-ea"/>
              </a:rPr>
              <a:t>任性和专横</a:t>
            </a:r>
            <a:r>
              <a:rPr lang="en-US" altLang="zh-CN" sz="2000" b="1" noProof="0" dirty="0">
                <a:ln>
                  <a:noFill/>
                </a:ln>
                <a:effectLst/>
                <a:uLnTx/>
                <a:uFillTx/>
                <a:latin typeface="黑体" panose="02010609060101010101" pitchFamily="49" charset="-122"/>
                <a:ea typeface="黑体" panose="02010609060101010101" pitchFamily="49" charset="-122"/>
                <a:sym typeface="+mn-ea"/>
              </a:rPr>
              <a:t>……</a:t>
            </a:r>
            <a:endParaRPr kumimoji="0" lang="en-US" altLang="zh-CN" sz="2000" b="1" i="0" u="none" strike="noStrike" kern="1200" cap="none" spc="0" normalizeH="0" baseline="0" noProof="0" dirty="0">
              <a:ln>
                <a:noFill/>
              </a:ln>
              <a:solidFill>
                <a:schemeClr val="tx1"/>
              </a:solidFill>
              <a:effectLst/>
              <a:uLnTx/>
              <a:uFillTx/>
              <a:latin typeface="黑体" panose="02010609060101010101" pitchFamily="49" charset="-122"/>
              <a:ea typeface="黑体" panose="02010609060101010101" pitchFamily="49" charset="-122"/>
              <a:cs typeface="+mn-cs"/>
            </a:endParaRPr>
          </a:p>
          <a:p>
            <a:pPr marL="0" marR="0" lvl="0" indent="0" algn="r" defTabSz="914400" rtl="0" eaLnBrk="1" fontAlgn="base" latinLnBrk="0" hangingPunct="1">
              <a:lnSpc>
                <a:spcPct val="100000"/>
              </a:lnSpc>
              <a:spcBef>
                <a:spcPct val="50000"/>
              </a:spcBef>
              <a:spcAft>
                <a:spcPct val="0"/>
              </a:spcAft>
              <a:buClrTx/>
              <a:buSzTx/>
              <a:buFont typeface="Arial" panose="020B0604020202020204" pitchFamily="34" charset="0"/>
              <a:buNone/>
              <a:defRPr/>
            </a:pPr>
            <a:r>
              <a:rPr lang="en-US" altLang="zh-CN" sz="2000" b="1" noProof="0" dirty="0">
                <a:ln>
                  <a:noFill/>
                </a:ln>
                <a:effectLst/>
                <a:uLnTx/>
                <a:uFillTx/>
                <a:latin typeface="黑体" panose="02010609060101010101" pitchFamily="49" charset="-122"/>
                <a:ea typeface="黑体" panose="02010609060101010101" pitchFamily="49" charset="-122"/>
                <a:sym typeface="+mn-ea"/>
              </a:rPr>
              <a:t> ——</a:t>
            </a:r>
            <a:r>
              <a:rPr lang="zh-CN" altLang="en-US" sz="2000" b="1" noProof="0" dirty="0">
                <a:ln>
                  <a:noFill/>
                </a:ln>
                <a:effectLst/>
                <a:uLnTx/>
                <a:uFillTx/>
                <a:latin typeface="黑体" panose="02010609060101010101" pitchFamily="49" charset="-122"/>
                <a:ea typeface="黑体" panose="02010609060101010101" pitchFamily="49" charset="-122"/>
                <a:sym typeface="+mn-ea"/>
              </a:rPr>
              <a:t>摘自</a:t>
            </a:r>
            <a:r>
              <a:rPr kumimoji="1" lang="zh-CN" altLang="en-US" sz="2000" b="1" noProof="0" dirty="0">
                <a:ln>
                  <a:noFill/>
                </a:ln>
                <a:effectLst>
                  <a:outerShdw blurRad="38100" dist="38100" dir="2700000" algn="tl">
                    <a:srgbClr val="C0C0C0"/>
                  </a:outerShdw>
                </a:effectLst>
                <a:uLnTx/>
                <a:uFillTx/>
                <a:latin typeface="黑体" panose="02010609060101010101" pitchFamily="49" charset="-122"/>
                <a:ea typeface="黑体" panose="02010609060101010101" pitchFamily="49" charset="-122"/>
                <a:sym typeface="+mn-ea"/>
              </a:rPr>
              <a:t>赫鲁晓夫</a:t>
            </a:r>
            <a:r>
              <a:rPr lang="zh-CN" altLang="en-US" sz="2000" b="1" noProof="0" dirty="0">
                <a:ln>
                  <a:noFill/>
                </a:ln>
                <a:effectLst/>
                <a:uLnTx/>
                <a:uFillTx/>
                <a:latin typeface="黑体" panose="02010609060101010101" pitchFamily="49" charset="-122"/>
                <a:ea typeface="黑体" panose="02010609060101010101" pitchFamily="49" charset="-122"/>
                <a:sym typeface="+mn-ea"/>
              </a:rPr>
              <a:t>“秘密报告”</a:t>
            </a:r>
            <a:endParaRPr lang="zh-CN" altLang="en-US" sz="2000"/>
          </a:p>
        </p:txBody>
      </p:sp>
      <p:sp>
        <p:nvSpPr>
          <p:cNvPr id="8" name="文本框 7"/>
          <p:cNvSpPr txBox="1"/>
          <p:nvPr/>
        </p:nvSpPr>
        <p:spPr>
          <a:xfrm>
            <a:off x="2267585" y="6207125"/>
            <a:ext cx="9090660" cy="398780"/>
          </a:xfrm>
          <a:prstGeom prst="rect">
            <a:avLst/>
          </a:prstGeom>
          <a:noFill/>
        </p:spPr>
        <p:txBody>
          <a:bodyPr wrap="square" rtlCol="0">
            <a:spAutoFit/>
          </a:bodyPr>
          <a:p>
            <a:r>
              <a:rPr lang="zh-CN" altLang="en-US" sz="2000"/>
              <a:t>思想：</a:t>
            </a:r>
            <a:r>
              <a:rPr lang="en-US" altLang="zh-CN" sz="2000"/>
              <a:t>1956</a:t>
            </a:r>
            <a:r>
              <a:rPr lang="zh-CN" altLang="en-US" sz="2000"/>
              <a:t>年苏共二十大《关于个人迷信及其后果》秘密报告</a:t>
            </a:r>
            <a:endParaRPr lang="zh-CN" altLang="en-US" sz="2000"/>
          </a:p>
        </p:txBody>
      </p:sp>
      <p:sp>
        <p:nvSpPr>
          <p:cNvPr id="9" name="文本框 8"/>
          <p:cNvSpPr txBox="1"/>
          <p:nvPr/>
        </p:nvSpPr>
        <p:spPr>
          <a:xfrm>
            <a:off x="5212715" y="819785"/>
            <a:ext cx="2316480" cy="521970"/>
          </a:xfrm>
          <a:prstGeom prst="rect">
            <a:avLst/>
          </a:prstGeom>
          <a:noFill/>
        </p:spPr>
        <p:txBody>
          <a:bodyPr wrap="none" rtlCol="0" anchor="t">
            <a:spAutoFit/>
          </a:bodyPr>
          <a:p>
            <a:r>
              <a:rPr lang="zh-CN" altLang="en-US" sz="2800">
                <a:solidFill>
                  <a:schemeClr val="bg1"/>
                </a:solidFill>
                <a:latin typeface="微软雅黑" panose="020B0503020204020204" charset="-122"/>
                <a:ea typeface="微软雅黑" panose="020B0503020204020204" charset="-122"/>
              </a:rPr>
              <a:t>赫鲁晓夫改革</a:t>
            </a:r>
            <a:endParaRPr lang="zh-CN" altLang="en-US" sz="2800">
              <a:solidFill>
                <a:schemeClr val="bg1"/>
              </a:solidFill>
              <a:latin typeface="微软雅黑" panose="020B0503020204020204" charset="-122"/>
              <a:ea typeface="微软雅黑" panose="020B0503020204020204" charset="-122"/>
            </a:endParaRPr>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7"/>
                                        </p:tgtEl>
                                        <p:attrNameLst>
                                          <p:attrName>ppt_x</p:attrName>
                                        </p:attrNameLst>
                                      </p:cBhvr>
                                      <p:tavLst>
                                        <p:tav tm="0">
                                          <p:val>
                                            <p:strVal val="ppt_x"/>
                                          </p:val>
                                        </p:tav>
                                        <p:tav tm="100000">
                                          <p:val>
                                            <p:strVal val="ppt_x"/>
                                          </p:val>
                                        </p:tav>
                                      </p:tavLst>
                                    </p:anim>
                                    <p:anim calcmode="lin" valueType="num">
                                      <p:cBhvr additive="base">
                                        <p:cTn id="7" dur="500"/>
                                        <p:tgtEl>
                                          <p:spTgt spid="7"/>
                                        </p:tgtEl>
                                        <p:attrNameLst>
                                          <p:attrName>ppt_y</p:attrName>
                                        </p:attrNameLst>
                                      </p:cBhvr>
                                      <p:tavLst>
                                        <p:tav tm="0">
                                          <p:val>
                                            <p:strVal val="ppt_y"/>
                                          </p:val>
                                        </p:tav>
                                        <p:tav tm="100000">
                                          <p:val>
                                            <p:strVal val="1+ppt_h/2"/>
                                          </p:val>
                                        </p:tav>
                                      </p:tavLst>
                                    </p:anim>
                                    <p:set>
                                      <p:cBhvr>
                                        <p:cTn id="8" dur="1" fill="hold">
                                          <p:stCondLst>
                                            <p:cond delay="499"/>
                                          </p:stCondLst>
                                        </p:cTn>
                                        <p:tgtEl>
                                          <p:spTgt spid="7"/>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500" fill="hold"/>
                                        <p:tgtEl>
                                          <p:spTgt spid="3"/>
                                        </p:tgtEl>
                                        <p:attrNameLst>
                                          <p:attrName>ppt_x</p:attrName>
                                        </p:attrNameLst>
                                      </p:cBhvr>
                                      <p:tavLst>
                                        <p:tav tm="0">
                                          <p:val>
                                            <p:strVal val="#ppt_x"/>
                                          </p:val>
                                        </p:tav>
                                        <p:tav tm="100000">
                                          <p:val>
                                            <p:strVal val="#ppt_x"/>
                                          </p:val>
                                        </p:tav>
                                      </p:tavLst>
                                    </p:anim>
                                    <p:anim calcmode="lin" valueType="num">
                                      <p:cBhvr additive="base">
                                        <p:cTn id="22" dur="500" fill="hold"/>
                                        <p:tgtEl>
                                          <p:spTgt spid="3"/>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3" grpId="0"/>
      <p:bldP spid="7" grpId="0"/>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4">
            <a:lumMod val="75000"/>
            <a:alpha val="76000"/>
          </a:schemeClr>
        </a:solidFill>
        <a:effectLst/>
      </p:bgPr>
    </p:bg>
    <p:spTree>
      <p:nvGrpSpPr>
        <p:cNvPr id="1" name=""/>
        <p:cNvGrpSpPr/>
        <p:nvPr/>
      </p:nvGrpSpPr>
      <p:grpSpPr/>
      <p:grpSp>
        <p:nvGrpSpPr>
          <p:cNvPr id="10" name="组合 9"/>
          <p:cNvGrpSpPr/>
          <p:nvPr/>
        </p:nvGrpSpPr>
        <p:grpSpPr>
          <a:xfrm>
            <a:off x="173990" y="1760855"/>
            <a:ext cx="2746375" cy="4161155"/>
            <a:chOff x="1100" y="2189"/>
            <a:chExt cx="7502" cy="6553"/>
          </a:xfrm>
        </p:grpSpPr>
        <p:grpSp>
          <p:nvGrpSpPr>
            <p:cNvPr id="8" name="组合 7"/>
            <p:cNvGrpSpPr/>
            <p:nvPr/>
          </p:nvGrpSpPr>
          <p:grpSpPr>
            <a:xfrm>
              <a:off x="1100" y="2189"/>
              <a:ext cx="7502" cy="4954"/>
              <a:chOff x="1100" y="2189"/>
              <a:chExt cx="7502" cy="4954"/>
            </a:xfrm>
          </p:grpSpPr>
          <p:pic>
            <p:nvPicPr>
              <p:cNvPr id="6" name="图片 5" descr="52fcb9c7ef694"/>
              <p:cNvPicPr>
                <a:picLocks noChangeAspect="1"/>
              </p:cNvPicPr>
              <p:nvPr/>
            </p:nvPicPr>
            <p:blipFill>
              <a:blip r:embed="rId1"/>
              <a:srcRect r="68906" b="9991"/>
              <a:stretch>
                <a:fillRect/>
              </a:stretch>
            </p:blipFill>
            <p:spPr>
              <a:xfrm>
                <a:off x="1100" y="2189"/>
                <a:ext cx="4980" cy="4955"/>
              </a:xfrm>
              <a:prstGeom prst="rect">
                <a:avLst/>
              </a:prstGeom>
            </p:spPr>
          </p:pic>
          <p:pic>
            <p:nvPicPr>
              <p:cNvPr id="7" name="图片 6" descr="52fcb9c7ef694"/>
              <p:cNvPicPr>
                <a:picLocks noChangeAspect="1"/>
              </p:cNvPicPr>
              <p:nvPr/>
            </p:nvPicPr>
            <p:blipFill>
              <a:blip r:embed="rId1"/>
              <a:srcRect l="80712" b="12276"/>
              <a:stretch>
                <a:fillRect/>
              </a:stretch>
            </p:blipFill>
            <p:spPr>
              <a:xfrm>
                <a:off x="6080" y="2189"/>
                <a:ext cx="2522" cy="4851"/>
              </a:xfrm>
              <a:prstGeom prst="rect">
                <a:avLst/>
              </a:prstGeom>
            </p:spPr>
          </p:pic>
        </p:grpSp>
        <p:sp>
          <p:nvSpPr>
            <p:cNvPr id="9" name="文本框 8"/>
            <p:cNvSpPr txBox="1"/>
            <p:nvPr/>
          </p:nvSpPr>
          <p:spPr>
            <a:xfrm>
              <a:off x="1335" y="7144"/>
              <a:ext cx="7267" cy="1598"/>
            </a:xfrm>
            <a:prstGeom prst="rect">
              <a:avLst/>
            </a:prstGeom>
            <a:noFill/>
          </p:spPr>
          <p:txBody>
            <a:bodyPr wrap="square" rtlCol="0" anchor="t">
              <a:spAutoFit/>
            </a:bodyPr>
            <a:p>
              <a:r>
                <a:rPr lang="zh-CN" altLang="en-US" sz="2000"/>
                <a:t>1953~19</a:t>
              </a:r>
              <a:r>
                <a:rPr lang="en-US" altLang="zh-CN" sz="2000"/>
                <a:t>58</a:t>
              </a:r>
              <a:r>
                <a:rPr lang="zh-CN" altLang="en-US" sz="2000"/>
                <a:t>年苏联与世界实际GDP平均增长率对比示意图</a:t>
              </a:r>
              <a:endParaRPr lang="zh-CN" altLang="en-US" sz="2000"/>
            </a:p>
          </p:txBody>
        </p:sp>
      </p:grpSp>
      <p:grpSp>
        <p:nvGrpSpPr>
          <p:cNvPr id="14" name="组合 13"/>
          <p:cNvGrpSpPr/>
          <p:nvPr/>
        </p:nvGrpSpPr>
        <p:grpSpPr>
          <a:xfrm>
            <a:off x="6047105" y="1140460"/>
            <a:ext cx="2592705" cy="5088890"/>
            <a:chOff x="9330" y="2034"/>
            <a:chExt cx="9600" cy="8014"/>
          </a:xfrm>
        </p:grpSpPr>
        <p:pic>
          <p:nvPicPr>
            <p:cNvPr id="12" name="图片 11" descr="1530528921746a4d81025f5"/>
            <p:cNvPicPr>
              <a:picLocks noChangeAspect="1"/>
            </p:cNvPicPr>
            <p:nvPr/>
          </p:nvPicPr>
          <p:blipFill>
            <a:blip r:embed="rId2"/>
            <a:stretch>
              <a:fillRect/>
            </a:stretch>
          </p:blipFill>
          <p:spPr>
            <a:xfrm>
              <a:off x="9330" y="2034"/>
              <a:ext cx="9600" cy="6090"/>
            </a:xfrm>
            <a:prstGeom prst="rect">
              <a:avLst/>
            </a:prstGeom>
          </p:spPr>
        </p:pic>
        <p:sp>
          <p:nvSpPr>
            <p:cNvPr id="13" name="文本框 12"/>
            <p:cNvSpPr txBox="1"/>
            <p:nvPr/>
          </p:nvSpPr>
          <p:spPr>
            <a:xfrm>
              <a:off x="9330" y="7966"/>
              <a:ext cx="9599" cy="2082"/>
            </a:xfrm>
            <a:prstGeom prst="rect">
              <a:avLst/>
            </a:prstGeom>
            <a:noFill/>
          </p:spPr>
          <p:txBody>
            <a:bodyPr wrap="square" rtlCol="0" anchor="t">
              <a:spAutoFit/>
            </a:bodyPr>
            <a:p>
              <a:pPr lvl="0" algn="l">
                <a:buClrTx/>
                <a:buSzTx/>
                <a:buFontTx/>
              </a:pPr>
              <a:r>
                <a:rPr lang="zh-CN" altLang="en-US" sz="2000">
                  <a:sym typeface="+mn-ea"/>
                </a:rPr>
                <a:t>1958 年，莫斯科（Maryinaroshcha）地区正在修建赫鲁晓夫楼时的场景</a:t>
              </a:r>
              <a:endParaRPr lang="zh-CN" altLang="en-US" sz="2000">
                <a:sym typeface="+mn-ea"/>
              </a:endParaRPr>
            </a:p>
          </p:txBody>
        </p:sp>
      </p:grpSp>
      <p:grpSp>
        <p:nvGrpSpPr>
          <p:cNvPr id="18" name="组合 17"/>
          <p:cNvGrpSpPr/>
          <p:nvPr/>
        </p:nvGrpSpPr>
        <p:grpSpPr>
          <a:xfrm>
            <a:off x="2920365" y="1140460"/>
            <a:ext cx="3126740" cy="5027557"/>
            <a:chOff x="14428" y="1927"/>
            <a:chExt cx="4924" cy="8380"/>
          </a:xfrm>
        </p:grpSpPr>
        <p:pic>
          <p:nvPicPr>
            <p:cNvPr id="15" name="图片 14" descr="dc25dd50e0a2f4e1cdb2f1b24b84bdae"/>
            <p:cNvPicPr>
              <a:picLocks noChangeAspect="1"/>
            </p:cNvPicPr>
            <p:nvPr/>
          </p:nvPicPr>
          <p:blipFill>
            <a:blip r:embed="rId3"/>
            <a:stretch>
              <a:fillRect/>
            </a:stretch>
          </p:blipFill>
          <p:spPr>
            <a:xfrm>
              <a:off x="14428" y="1927"/>
              <a:ext cx="4924" cy="7202"/>
            </a:xfrm>
            <a:prstGeom prst="rect">
              <a:avLst/>
            </a:prstGeom>
          </p:spPr>
        </p:pic>
        <p:sp>
          <p:nvSpPr>
            <p:cNvPr id="17" name="文本框 16"/>
            <p:cNvSpPr txBox="1"/>
            <p:nvPr/>
          </p:nvSpPr>
          <p:spPr>
            <a:xfrm>
              <a:off x="14428" y="9129"/>
              <a:ext cx="4923" cy="1178"/>
            </a:xfrm>
            <a:prstGeom prst="rect">
              <a:avLst/>
            </a:prstGeom>
            <a:noFill/>
          </p:spPr>
          <p:txBody>
            <a:bodyPr wrap="square" rtlCol="0" anchor="t">
              <a:spAutoFit/>
            </a:bodyPr>
            <a:p>
              <a:pPr lvl="0" algn="l">
                <a:buClrTx/>
                <a:buSzTx/>
                <a:buFontTx/>
              </a:pPr>
              <a:r>
                <a:rPr lang="zh-CN" altLang="en-US" sz="2000">
                  <a:sym typeface="+mn-ea"/>
                </a:rPr>
                <a:t>1957年成功发射了世界上第一颗人造地球卫星</a:t>
              </a:r>
              <a:endParaRPr lang="zh-CN" altLang="en-US" sz="2000">
                <a:sym typeface="+mn-ea"/>
              </a:endParaRPr>
            </a:p>
          </p:txBody>
        </p:sp>
      </p:grpSp>
      <p:pic>
        <p:nvPicPr>
          <p:cNvPr id="1026" name="Picture 2" descr="http://www.spaceflightfans.cn/wp-content/uploads/2018/10/Sputnik-1-Satellite.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971165" y="3492500"/>
            <a:ext cx="3024505" cy="1751965"/>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1028" name="Picture 4" descr="http://img.kongzhong.com/mil/news/2014/03/10/f816f3cb101394417248.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614835" y="1972040"/>
            <a:ext cx="3356208" cy="25200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2" name="文本框 1"/>
          <p:cNvSpPr txBox="1"/>
          <p:nvPr/>
        </p:nvSpPr>
        <p:spPr>
          <a:xfrm>
            <a:off x="8812530" y="4537710"/>
            <a:ext cx="2961640" cy="706755"/>
          </a:xfrm>
          <a:prstGeom prst="rect">
            <a:avLst/>
          </a:prstGeom>
          <a:noFill/>
        </p:spPr>
        <p:txBody>
          <a:bodyPr wrap="square" rtlCol="0" anchor="t">
            <a:spAutoFit/>
          </a:bodyPr>
          <a:p>
            <a:pPr lvl="0" algn="ctr">
              <a:buClrTx/>
              <a:buSzTx/>
              <a:buFontTx/>
            </a:pPr>
            <a:r>
              <a:rPr lang="zh-CN" altLang="en-US" sz="2000">
                <a:sym typeface="+mn-ea"/>
              </a:rPr>
              <a:t>1961</a:t>
            </a:r>
            <a:r>
              <a:rPr lang="zh-CN" altLang="en-US" sz="2000">
                <a:sym typeface="+mn-ea"/>
              </a:rPr>
              <a:t>年加加林成为</a:t>
            </a:r>
            <a:endParaRPr lang="zh-CN" altLang="en-US" sz="2000">
              <a:sym typeface="+mn-ea"/>
            </a:endParaRPr>
          </a:p>
          <a:p>
            <a:pPr lvl="0" algn="ctr">
              <a:buClrTx/>
              <a:buSzTx/>
              <a:buFontTx/>
            </a:pPr>
            <a:r>
              <a:rPr lang="zh-CN" altLang="en-US" sz="2000">
                <a:sym typeface="+mn-ea"/>
              </a:rPr>
              <a:t>进入太空的第一人</a:t>
            </a:r>
            <a:endParaRPr lang="zh-CN" altLang="en-US" sz="2000">
              <a:sym typeface="+mn-ea"/>
            </a:endParaRPr>
          </a:p>
        </p:txBody>
      </p:sp>
      <p:sp>
        <p:nvSpPr>
          <p:cNvPr id="5" name="文本框 4"/>
          <p:cNvSpPr txBox="1"/>
          <p:nvPr/>
        </p:nvSpPr>
        <p:spPr>
          <a:xfrm>
            <a:off x="62865" y="236220"/>
            <a:ext cx="6177280" cy="583565"/>
          </a:xfrm>
          <a:prstGeom prst="rect">
            <a:avLst/>
          </a:prstGeom>
          <a:noFill/>
        </p:spPr>
        <p:txBody>
          <a:bodyPr wrap="square" rtlCol="0">
            <a:spAutoFit/>
          </a:bodyPr>
          <a:p>
            <a:r>
              <a:rPr lang="zh-CN" altLang="en-US" sz="3200" b="1" dirty="0" smtClean="0">
                <a:latin typeface="方正姚体" panose="02010601030101010101" charset="-122"/>
                <a:ea typeface="方正姚体" panose="02010601030101010101" charset="-122"/>
                <a:sym typeface="+mn-ea"/>
              </a:rPr>
              <a:t>一、苏联的发展、改革与解体</a:t>
            </a:r>
            <a:endParaRPr lang="zh-CN" altLang="en-US" sz="3200" b="1" dirty="0" smtClean="0">
              <a:latin typeface="方正姚体" panose="02010601030101010101" charset="-122"/>
              <a:ea typeface="方正姚体" panose="02010601030101010101" charset="-122"/>
              <a:sym typeface="+mn-ea"/>
            </a:endParaRPr>
          </a:p>
        </p:txBody>
      </p:sp>
    </p:spTree>
    <p:custDataLst>
      <p:tags r:id="rId6"/>
    </p:custData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4">
            <a:lumMod val="75000"/>
            <a:alpha val="76000"/>
          </a:schemeClr>
        </a:solidFill>
        <a:effectLst/>
      </p:bgPr>
    </p:bg>
    <p:spTree>
      <p:nvGrpSpPr>
        <p:cNvPr id="1" name=""/>
        <p:cNvGrpSpPr/>
        <p:nvPr/>
      </p:nvGrpSpPr>
      <p:grpSpPr/>
      <p:sp>
        <p:nvSpPr>
          <p:cNvPr id="14" name="文本框 13"/>
          <p:cNvSpPr txBox="1"/>
          <p:nvPr/>
        </p:nvSpPr>
        <p:spPr>
          <a:xfrm>
            <a:off x="1411605" y="4410710"/>
            <a:ext cx="8977630" cy="460375"/>
          </a:xfrm>
          <a:prstGeom prst="rect">
            <a:avLst/>
          </a:prstGeom>
          <a:noFill/>
        </p:spPr>
        <p:txBody>
          <a:bodyPr wrap="square" rtlCol="0">
            <a:spAutoFit/>
          </a:bodyPr>
          <a:p>
            <a:pPr lvl="0" algn="l">
              <a:buClrTx/>
              <a:buSzTx/>
              <a:buFontTx/>
            </a:pPr>
            <a:r>
              <a:rPr lang="zh-CN" altLang="en-US" sz="2400" u="sng">
                <a:solidFill>
                  <a:srgbClr val="002060"/>
                </a:solidFill>
                <a:latin typeface="宋体" panose="02010600030101010101" pitchFamily="2" charset="-122"/>
                <a:ea typeface="宋体" panose="02010600030101010101" pitchFamily="2" charset="-122"/>
                <a:sym typeface="+mn-ea"/>
              </a:rPr>
              <a:t>问题：你能从以上材料中找到赫鲁晓夫农业改革失败的原因吗？</a:t>
            </a:r>
            <a:endParaRPr lang="zh-CN" altLang="en-US" sz="2400" u="sng">
              <a:solidFill>
                <a:srgbClr val="002060"/>
              </a:solidFill>
              <a:latin typeface="宋体" panose="02010600030101010101" pitchFamily="2" charset="-122"/>
              <a:ea typeface="宋体" panose="02010600030101010101" pitchFamily="2" charset="-122"/>
              <a:sym typeface="+mn-ea"/>
            </a:endParaRPr>
          </a:p>
        </p:txBody>
      </p:sp>
      <p:sp>
        <p:nvSpPr>
          <p:cNvPr id="2" name="文本框 1"/>
          <p:cNvSpPr txBox="1"/>
          <p:nvPr/>
        </p:nvSpPr>
        <p:spPr>
          <a:xfrm>
            <a:off x="108585" y="973455"/>
            <a:ext cx="11583035" cy="460375"/>
          </a:xfrm>
          <a:prstGeom prst="rect">
            <a:avLst/>
          </a:prstGeom>
          <a:noFill/>
        </p:spPr>
        <p:txBody>
          <a:bodyPr wrap="square" rtlCol="0" anchor="t">
            <a:spAutoFit/>
          </a:bodyPr>
          <a:p>
            <a:r>
              <a:rPr lang="zh-CN" altLang="en-US" sz="2400" b="1">
                <a:latin typeface="宋体" panose="02010600030101010101" pitchFamily="2" charset="-122"/>
                <a:ea typeface="宋体" panose="02010600030101010101" pitchFamily="2" charset="-122"/>
                <a:cs typeface="宋体" panose="02010600030101010101" pitchFamily="2" charset="-122"/>
              </a:rPr>
              <a:t>从玉米运动看赫鲁晓夫改革的</a:t>
            </a:r>
            <a:r>
              <a:rPr lang="en-US" altLang="zh-CN" sz="2400" b="1">
                <a:latin typeface="宋体" panose="02010600030101010101" pitchFamily="2" charset="-122"/>
                <a:ea typeface="宋体" panose="02010600030101010101" pitchFamily="2" charset="-122"/>
                <a:cs typeface="宋体" panose="02010600030101010101" pitchFamily="2" charset="-122"/>
              </a:rPr>
              <a:t>“</a:t>
            </a:r>
            <a:r>
              <a:rPr lang="zh-CN" altLang="en-US" sz="2400" b="1">
                <a:latin typeface="宋体" panose="02010600030101010101" pitchFamily="2" charset="-122"/>
                <a:ea typeface="宋体" panose="02010600030101010101" pitchFamily="2" charset="-122"/>
                <a:cs typeface="宋体" panose="02010600030101010101" pitchFamily="2" charset="-122"/>
              </a:rPr>
              <a:t>失败之因</a:t>
            </a:r>
            <a:r>
              <a:rPr lang="en-US" altLang="zh-CN" sz="2400" b="1">
                <a:latin typeface="宋体" panose="02010600030101010101" pitchFamily="2" charset="-122"/>
                <a:ea typeface="宋体" panose="02010600030101010101" pitchFamily="2" charset="-122"/>
                <a:cs typeface="宋体" panose="02010600030101010101" pitchFamily="2" charset="-122"/>
              </a:rPr>
              <a:t>”</a:t>
            </a:r>
            <a:r>
              <a:rPr lang="zh-CN" altLang="en-US" sz="2400" b="1">
                <a:latin typeface="宋体" panose="02010600030101010101" pitchFamily="2" charset="-122"/>
                <a:ea typeface="宋体" panose="02010600030101010101" pitchFamily="2" charset="-122"/>
                <a:cs typeface="宋体" panose="02010600030101010101" pitchFamily="2" charset="-122"/>
              </a:rPr>
              <a:t>：</a:t>
            </a:r>
            <a:endParaRPr lang="zh-CN" altLang="en-US" sz="2400" b="1">
              <a:latin typeface="宋体" panose="02010600030101010101" pitchFamily="2" charset="-122"/>
              <a:ea typeface="宋体" panose="02010600030101010101" pitchFamily="2" charset="-122"/>
              <a:cs typeface="宋体" panose="02010600030101010101" pitchFamily="2" charset="-122"/>
            </a:endParaRPr>
          </a:p>
        </p:txBody>
      </p:sp>
      <p:sp>
        <p:nvSpPr>
          <p:cNvPr id="5" name="文本框 4"/>
          <p:cNvSpPr txBox="1"/>
          <p:nvPr/>
        </p:nvSpPr>
        <p:spPr>
          <a:xfrm>
            <a:off x="1597025" y="5727065"/>
            <a:ext cx="6594475" cy="460375"/>
          </a:xfrm>
          <a:prstGeom prst="rect">
            <a:avLst/>
          </a:prstGeom>
          <a:noFill/>
        </p:spPr>
        <p:txBody>
          <a:bodyPr wrap="square" rtlCol="0" anchor="t">
            <a:spAutoFit/>
          </a:bodyPr>
          <a:p>
            <a:pPr lvl="0" algn="l">
              <a:buClrTx/>
              <a:buSzTx/>
              <a:buFontTx/>
            </a:pPr>
            <a:r>
              <a:rPr lang="zh-CN" altLang="en-US" sz="2400" b="1">
                <a:solidFill>
                  <a:schemeClr val="bg1"/>
                </a:solidFill>
                <a:sym typeface="+mn-ea"/>
              </a:rPr>
              <a:t>③赫鲁晓夫主观专断、急躁冒进；</a:t>
            </a:r>
            <a:endParaRPr lang="zh-CN" altLang="en-US" sz="2400" b="1">
              <a:solidFill>
                <a:schemeClr val="bg1"/>
              </a:solidFill>
              <a:sym typeface="+mn-ea"/>
            </a:endParaRPr>
          </a:p>
        </p:txBody>
      </p:sp>
      <p:sp>
        <p:nvSpPr>
          <p:cNvPr id="7" name="文本框 6"/>
          <p:cNvSpPr txBox="1"/>
          <p:nvPr/>
        </p:nvSpPr>
        <p:spPr>
          <a:xfrm>
            <a:off x="1597025" y="4872355"/>
            <a:ext cx="4828540" cy="460375"/>
          </a:xfrm>
          <a:prstGeom prst="rect">
            <a:avLst/>
          </a:prstGeom>
          <a:noFill/>
        </p:spPr>
        <p:txBody>
          <a:bodyPr wrap="square" rtlCol="0" anchor="t">
            <a:spAutoFit/>
          </a:bodyPr>
          <a:p>
            <a:r>
              <a:rPr lang="zh-CN" altLang="en-US" sz="2400" b="1">
                <a:solidFill>
                  <a:schemeClr val="bg1"/>
                </a:solidFill>
              </a:rPr>
              <a:t>①玉米种植未能因地制宜；</a:t>
            </a:r>
            <a:endParaRPr lang="zh-CN" altLang="en-US" sz="2400" b="1">
              <a:solidFill>
                <a:schemeClr val="bg1"/>
              </a:solidFill>
            </a:endParaRPr>
          </a:p>
        </p:txBody>
      </p:sp>
      <p:sp>
        <p:nvSpPr>
          <p:cNvPr id="8" name="文本框 7"/>
          <p:cNvSpPr txBox="1"/>
          <p:nvPr/>
        </p:nvSpPr>
        <p:spPr>
          <a:xfrm>
            <a:off x="1597025" y="5332730"/>
            <a:ext cx="5862320" cy="460375"/>
          </a:xfrm>
          <a:prstGeom prst="rect">
            <a:avLst/>
          </a:prstGeom>
          <a:noFill/>
        </p:spPr>
        <p:txBody>
          <a:bodyPr wrap="square" rtlCol="0" anchor="t">
            <a:spAutoFit/>
          </a:bodyPr>
          <a:p>
            <a:pPr lvl="0" algn="l">
              <a:buClrTx/>
              <a:buSzTx/>
              <a:buFontTx/>
            </a:pPr>
            <a:r>
              <a:rPr lang="zh-CN" altLang="en-US" sz="2400" b="1">
                <a:solidFill>
                  <a:schemeClr val="bg1"/>
                </a:solidFill>
                <a:sym typeface="+mn-ea"/>
              </a:rPr>
              <a:t>②未从根本上触动和打破传统模式；</a:t>
            </a:r>
            <a:endParaRPr lang="zh-CN" altLang="en-US" sz="2400" b="1">
              <a:solidFill>
                <a:schemeClr val="bg1"/>
              </a:solidFill>
              <a:sym typeface="+mn-ea"/>
            </a:endParaRPr>
          </a:p>
        </p:txBody>
      </p:sp>
      <p:sp>
        <p:nvSpPr>
          <p:cNvPr id="4" name="矩形 3"/>
          <p:cNvSpPr/>
          <p:nvPr/>
        </p:nvSpPr>
        <p:spPr>
          <a:xfrm>
            <a:off x="596265" y="6187440"/>
            <a:ext cx="11290300" cy="460375"/>
          </a:xfrm>
          <a:prstGeom prst="rect">
            <a:avLst/>
          </a:prstGeom>
          <a:solidFill>
            <a:schemeClr val="accent1">
              <a:lumMod val="20000"/>
              <a:lumOff val="80000"/>
            </a:schemeClr>
          </a:solidFill>
          <a:ln>
            <a:noFill/>
          </a:ln>
        </p:spPr>
        <p:txBody>
          <a:bodyPr wrap="square" rtlCol="0" anchor="t">
            <a:spAutoFit/>
          </a:bodyPr>
          <a:p>
            <a:pPr lvl="0" algn="l">
              <a:buClrTx/>
              <a:buSzTx/>
              <a:buFontTx/>
            </a:pPr>
            <a:r>
              <a:rPr lang="zh-CN" altLang="en-US" sz="2400" b="1">
                <a:solidFill>
                  <a:schemeClr val="tx1"/>
                </a:solidFill>
                <a:effectLst>
                  <a:outerShdw blurRad="38100" dist="19050" dir="2700000" algn="tl" rotWithShape="0">
                    <a:schemeClr val="dk1">
                      <a:alpha val="40000"/>
                    </a:schemeClr>
                  </a:outerShdw>
                </a:effectLst>
                <a:sym typeface="+mn-ea"/>
              </a:rPr>
              <a:t>启示：改革必须尊重客观规律，循序渐进、敢于突破僵化模式的羁绊</a:t>
            </a:r>
            <a:endParaRPr lang="zh-CN" altLang="en-US" sz="2400" b="1">
              <a:solidFill>
                <a:schemeClr val="tx1"/>
              </a:solidFill>
              <a:effectLst>
                <a:outerShdw blurRad="38100" dist="19050" dir="2700000" algn="tl" rotWithShape="0">
                  <a:schemeClr val="dk1">
                    <a:alpha val="40000"/>
                  </a:schemeClr>
                </a:outerShdw>
              </a:effectLst>
              <a:sym typeface="+mn-ea"/>
            </a:endParaRPr>
          </a:p>
        </p:txBody>
      </p:sp>
      <p:sp>
        <p:nvSpPr>
          <p:cNvPr id="3" name="标题 2"/>
          <p:cNvSpPr>
            <a:spLocks noGrp="1"/>
          </p:cNvSpPr>
          <p:nvPr>
            <p:ph type="title"/>
          </p:nvPr>
        </p:nvSpPr>
        <p:spPr>
          <a:xfrm>
            <a:off x="594995" y="5053330"/>
            <a:ext cx="11291570" cy="1018540"/>
          </a:xfrm>
          <a:solidFill>
            <a:schemeClr val="accent1">
              <a:lumMod val="20000"/>
              <a:lumOff val="80000"/>
            </a:schemeClr>
          </a:solidFill>
        </p:spPr>
        <p:txBody>
          <a:bodyPr>
            <a:normAutofit/>
          </a:bodyPr>
          <a:p>
            <a:r>
              <a:rPr lang="zh-CN" altLang="en-US" sz="2400" u="sng"/>
              <a:t>赫鲁晓夫改革（1953~1964）：改革采取的部分措施取得一定的成效；但改革并不彻底，无法</a:t>
            </a:r>
            <a:r>
              <a:rPr sz="2400" u="sng">
                <a:sym typeface="+mn-ea"/>
              </a:rPr>
              <a:t>真正</a:t>
            </a:r>
            <a:r>
              <a:rPr lang="zh-CN" altLang="en-US" sz="2400" u="sng"/>
              <a:t>实现人民对美好幸福生活的</a:t>
            </a:r>
            <a:r>
              <a:rPr lang="en-US" altLang="zh-CN" sz="2400" u="sng"/>
              <a:t>“</a:t>
            </a:r>
            <a:r>
              <a:rPr sz="2400" u="sng"/>
              <a:t>期望</a:t>
            </a:r>
            <a:r>
              <a:rPr lang="en-US" altLang="zh-CN" sz="2400" u="sng"/>
              <a:t>”</a:t>
            </a:r>
            <a:r>
              <a:rPr sz="2400" u="sng"/>
              <a:t>，是失败的</a:t>
            </a:r>
            <a:r>
              <a:rPr lang="zh-CN" altLang="en-US" sz="2400" u="sng"/>
              <a:t>。</a:t>
            </a:r>
            <a:endParaRPr lang="zh-CN" altLang="en-US" sz="2400" u="sng"/>
          </a:p>
        </p:txBody>
      </p:sp>
      <p:sp>
        <p:nvSpPr>
          <p:cNvPr id="9" name="文本框 8"/>
          <p:cNvSpPr txBox="1"/>
          <p:nvPr/>
        </p:nvSpPr>
        <p:spPr>
          <a:xfrm>
            <a:off x="62865" y="236220"/>
            <a:ext cx="6177280" cy="583565"/>
          </a:xfrm>
          <a:prstGeom prst="rect">
            <a:avLst/>
          </a:prstGeom>
          <a:noFill/>
        </p:spPr>
        <p:txBody>
          <a:bodyPr wrap="square" rtlCol="0">
            <a:spAutoFit/>
          </a:bodyPr>
          <a:p>
            <a:r>
              <a:rPr lang="zh-CN" altLang="en-US" sz="3200" b="1" dirty="0" smtClean="0">
                <a:latin typeface="方正姚体" panose="02010601030101010101" charset="-122"/>
                <a:ea typeface="方正姚体" panose="02010601030101010101" charset="-122"/>
                <a:sym typeface="+mn-ea"/>
              </a:rPr>
              <a:t>一、苏联的发展、改革与解体</a:t>
            </a:r>
            <a:endParaRPr lang="zh-CN" altLang="en-US" sz="3200" b="1" dirty="0" smtClean="0">
              <a:latin typeface="方正姚体" panose="02010601030101010101" charset="-122"/>
              <a:ea typeface="方正姚体" panose="02010601030101010101" charset="-122"/>
              <a:sym typeface="+mn-ea"/>
            </a:endParaRPr>
          </a:p>
        </p:txBody>
      </p:sp>
      <p:sp>
        <p:nvSpPr>
          <p:cNvPr id="6" name="文本框 5"/>
          <p:cNvSpPr txBox="1"/>
          <p:nvPr/>
        </p:nvSpPr>
        <p:spPr>
          <a:xfrm>
            <a:off x="529590" y="1648460"/>
            <a:ext cx="11460480" cy="2676525"/>
          </a:xfrm>
          <a:prstGeom prst="rect">
            <a:avLst/>
          </a:prstGeom>
          <a:solidFill>
            <a:schemeClr val="bg1"/>
          </a:solidFill>
          <a:ln>
            <a:solidFill>
              <a:schemeClr val="tx1"/>
            </a:solidFill>
          </a:ln>
        </p:spPr>
        <p:txBody>
          <a:bodyPr wrap="square" rtlCol="0" anchor="t">
            <a:spAutoFit/>
          </a:bodyPr>
          <a:p>
            <a:pPr marL="457200" lvl="0" indent="-457200" algn="l" fontAlgn="auto">
              <a:lnSpc>
                <a:spcPct val="100000"/>
              </a:lnSpc>
              <a:buClrTx/>
              <a:buSzTx/>
              <a:buFont typeface="Arial" panose="020B0604020202020204" pitchFamily="34" charset="0"/>
              <a:buChar char="•"/>
            </a:pPr>
            <a:r>
              <a:rPr lang="zh-CN" altLang="en-US" sz="2400">
                <a:latin typeface="楷体" panose="02010609060101010101" charset="-122"/>
                <a:ea typeface="楷体" panose="02010609060101010101" charset="-122"/>
                <a:cs typeface="楷体" panose="02010609060101010101" charset="-122"/>
                <a:sym typeface="+mn-ea"/>
              </a:rPr>
              <a:t>美国之行坚定大种玉米的信心</a:t>
            </a:r>
            <a:r>
              <a:rPr lang="en-US" altLang="zh-CN" sz="2400">
                <a:latin typeface="楷体" panose="02010609060101010101" charset="-122"/>
                <a:ea typeface="楷体" panose="02010609060101010101" charset="-122"/>
                <a:cs typeface="楷体" panose="02010609060101010101" charset="-122"/>
                <a:sym typeface="+mn-ea"/>
              </a:rPr>
              <a:t>……</a:t>
            </a:r>
            <a:r>
              <a:rPr lang="zh-CN" altLang="en-US" sz="2400">
                <a:latin typeface="楷体" panose="02010609060101010101" charset="-122"/>
                <a:ea typeface="楷体" panose="02010609060101010101" charset="-122"/>
                <a:cs typeface="楷体" panose="02010609060101010101" charset="-122"/>
                <a:sym typeface="+mn-ea"/>
              </a:rPr>
              <a:t>（但）苏联除乌克兰和欧洲南部地区外，其他大部分区域都处在严寒地带，日照时间短，气温低，根本无法满足玉米生长所需要的环境要求；</a:t>
            </a:r>
            <a:endParaRPr lang="zh-CN" altLang="en-US" sz="2400">
              <a:latin typeface="楷体" panose="02010609060101010101" charset="-122"/>
              <a:ea typeface="楷体" panose="02010609060101010101" charset="-122"/>
              <a:cs typeface="楷体" panose="02010609060101010101" charset="-122"/>
              <a:sym typeface="+mn-ea"/>
            </a:endParaRPr>
          </a:p>
          <a:p>
            <a:pPr marL="457200" lvl="0" indent="-457200" algn="l" fontAlgn="auto">
              <a:lnSpc>
                <a:spcPct val="100000"/>
              </a:lnSpc>
              <a:buClrTx/>
              <a:buSzTx/>
              <a:buFont typeface="Arial" panose="020B0604020202020204" pitchFamily="34" charset="0"/>
              <a:buChar char="•"/>
            </a:pPr>
            <a:r>
              <a:rPr lang="zh-CN" altLang="en-US" sz="2400">
                <a:latin typeface="楷体" panose="02010609060101010101" charset="-122"/>
                <a:ea typeface="楷体" panose="02010609060101010101" charset="-122"/>
                <a:cs typeface="楷体" panose="02010609060101010101" charset="-122"/>
                <a:sym typeface="+mn-ea"/>
              </a:rPr>
              <a:t>对玉米的播种面积、播种结构、单位面积产量及总产量等还是不顾实际地提出一系列的计划指标，仍然实行劳动日分配制集中劳动的“大锅饭”制度等；</a:t>
            </a:r>
            <a:endParaRPr lang="zh-CN" altLang="en-US" sz="2400">
              <a:latin typeface="楷体" panose="02010609060101010101" charset="-122"/>
              <a:ea typeface="楷体" panose="02010609060101010101" charset="-122"/>
              <a:cs typeface="楷体" panose="02010609060101010101" charset="-122"/>
              <a:sym typeface="+mn-ea"/>
            </a:endParaRPr>
          </a:p>
          <a:p>
            <a:pPr marL="457200" lvl="0" indent="-457200" algn="l" fontAlgn="auto">
              <a:lnSpc>
                <a:spcPct val="100000"/>
              </a:lnSpc>
              <a:buClrTx/>
              <a:buSzTx/>
              <a:buFont typeface="Arial" panose="020B0604020202020204" pitchFamily="34" charset="0"/>
              <a:buChar char="•"/>
            </a:pPr>
            <a:r>
              <a:rPr lang="zh-CN" altLang="en-US" sz="2400">
                <a:latin typeface="楷体" panose="02010609060101010101" charset="-122"/>
                <a:ea typeface="楷体" panose="02010609060101010101" charset="-122"/>
                <a:cs typeface="楷体" panose="02010609060101010101" charset="-122"/>
                <a:sym typeface="+mn-ea"/>
              </a:rPr>
              <a:t>赫鲁晓夫改革中凭个人直觉瞎指挥、一刀切的现象时有发生，而对玉米种植中的出现所有反对意见，不论正确与否，一律否决。     </a:t>
            </a:r>
            <a:r>
              <a:rPr lang="en-US" altLang="zh-CN" sz="2000">
                <a:latin typeface="楷体" panose="02010609060101010101" charset="-122"/>
                <a:ea typeface="楷体" panose="02010609060101010101" charset="-122"/>
                <a:cs typeface="楷体" panose="02010609060101010101" charset="-122"/>
                <a:sym typeface="+mn-ea"/>
              </a:rPr>
              <a:t>——《苏联农业改革之玉米运动》</a:t>
            </a:r>
            <a:endParaRPr lang="en-US" altLang="zh-CN" sz="2000">
              <a:latin typeface="楷体" panose="02010609060101010101" charset="-122"/>
              <a:ea typeface="楷体" panose="02010609060101010101" charset="-122"/>
              <a:cs typeface="楷体" panose="02010609060101010101" charset="-122"/>
              <a:sym typeface="+mn-ea"/>
            </a:endParaRPr>
          </a:p>
        </p:txBody>
      </p:sp>
      <p:pic>
        <p:nvPicPr>
          <p:cNvPr id="10" name="图片 9"/>
          <p:cNvPicPr>
            <a:picLocks noChangeAspect="1"/>
          </p:cNvPicPr>
          <p:nvPr/>
        </p:nvPicPr>
        <p:blipFill>
          <a:blip r:embed="rId1"/>
          <a:stretch>
            <a:fillRect/>
          </a:stretch>
        </p:blipFill>
        <p:spPr>
          <a:xfrm>
            <a:off x="8602980" y="142875"/>
            <a:ext cx="3283585" cy="3770630"/>
          </a:xfrm>
          <a:prstGeom prst="rect">
            <a:avLst/>
          </a:prstGeom>
        </p:spPr>
      </p:pic>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500" fill="hold"/>
                                        <p:tgtEl>
                                          <p:spTgt spid="3"/>
                                        </p:tgtEl>
                                        <p:attrNameLst>
                                          <p:attrName>ppt_x</p:attrName>
                                        </p:attrNameLst>
                                      </p:cBhvr>
                                      <p:tavLst>
                                        <p:tav tm="0">
                                          <p:val>
                                            <p:strVal val="#ppt_x"/>
                                          </p:val>
                                        </p:tav>
                                        <p:tav tm="100000">
                                          <p:val>
                                            <p:strVal val="#ppt_x"/>
                                          </p:val>
                                        </p:tav>
                                      </p:tavLst>
                                    </p:anim>
                                    <p:anim calcmode="lin" valueType="num">
                                      <p:cBhvr additive="base">
                                        <p:cTn id="26"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3" presetClass="entr" presetSubtype="10"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blinds(horizontal)">
                                      <p:cBhvr>
                                        <p:cTn id="31" dur="500"/>
                                        <p:tgtEl>
                                          <p:spTgt spid="4"/>
                                        </p:tgtEl>
                                      </p:cBhvr>
                                    </p:animEffect>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nodeType="click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additive="base">
                                        <p:cTn id="36" dur="500" fill="hold"/>
                                        <p:tgtEl>
                                          <p:spTgt spid="10"/>
                                        </p:tgtEl>
                                        <p:attrNameLst>
                                          <p:attrName>ppt_x</p:attrName>
                                        </p:attrNameLst>
                                      </p:cBhvr>
                                      <p:tavLst>
                                        <p:tav tm="0">
                                          <p:val>
                                            <p:strVal val="#ppt_x"/>
                                          </p:val>
                                        </p:tav>
                                        <p:tav tm="100000">
                                          <p:val>
                                            <p:strVal val="#ppt_x"/>
                                          </p:val>
                                        </p:tav>
                                      </p:tavLst>
                                    </p:anim>
                                    <p:anim calcmode="lin" valueType="num">
                                      <p:cBhvr additive="base">
                                        <p:cTn id="37"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4" grpId="0" bldLvl="0" animBg="1"/>
      <p:bldP spid="5" grpId="0"/>
      <p:bldP spid="7" grpId="0"/>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4">
            <a:lumMod val="75000"/>
            <a:alpha val="76000"/>
          </a:schemeClr>
        </a:solidFill>
        <a:effectLst/>
      </p:bgPr>
    </p:bg>
    <p:spTree>
      <p:nvGrpSpPr>
        <p:cNvPr id="1" name=""/>
        <p:cNvGrpSpPr/>
        <p:nvPr/>
      </p:nvGrpSpPr>
      <p:grpSpPr/>
      <p:pic>
        <p:nvPicPr>
          <p:cNvPr id="10241" name="Picture 8" descr="h"/>
          <p:cNvPicPr>
            <a:picLocks noChangeAspect="1"/>
          </p:cNvPicPr>
          <p:nvPr/>
        </p:nvPicPr>
        <p:blipFill>
          <a:blip r:embed="rId1"/>
          <a:stretch>
            <a:fillRect/>
          </a:stretch>
        </p:blipFill>
        <p:spPr>
          <a:xfrm>
            <a:off x="895985" y="2024698"/>
            <a:ext cx="2417763" cy="2995612"/>
          </a:xfrm>
          <a:prstGeom prst="rect">
            <a:avLst/>
          </a:prstGeom>
          <a:noFill/>
          <a:ln w="9525">
            <a:noFill/>
          </a:ln>
        </p:spPr>
      </p:pic>
      <p:sp>
        <p:nvSpPr>
          <p:cNvPr id="4" name="文本框 3"/>
          <p:cNvSpPr txBox="1"/>
          <p:nvPr/>
        </p:nvSpPr>
        <p:spPr>
          <a:xfrm>
            <a:off x="4074795" y="2025015"/>
            <a:ext cx="4619625" cy="521970"/>
          </a:xfrm>
          <a:prstGeom prst="rect">
            <a:avLst/>
          </a:prstGeom>
          <a:noFill/>
        </p:spPr>
        <p:txBody>
          <a:bodyPr wrap="square" rtlCol="0">
            <a:spAutoFit/>
          </a:bodyPr>
          <a:p>
            <a:r>
              <a:rPr lang="zh-CN" altLang="zh-CN" sz="2800">
                <a:solidFill>
                  <a:schemeClr val="bg1"/>
                </a:solidFill>
                <a:sym typeface="+mn-ea"/>
              </a:rPr>
              <a:t>赫鲁晓夫改革</a:t>
            </a:r>
            <a:r>
              <a:rPr lang="zh-CN" altLang="en-US" sz="2800"/>
              <a:t>评价：</a:t>
            </a:r>
            <a:endParaRPr lang="zh-CN" altLang="en-US" sz="2800"/>
          </a:p>
        </p:txBody>
      </p:sp>
      <p:sp>
        <p:nvSpPr>
          <p:cNvPr id="5" name="矩形 4"/>
          <p:cNvSpPr>
            <a:spLocks noChangeArrowheads="1"/>
          </p:cNvSpPr>
          <p:nvPr/>
        </p:nvSpPr>
        <p:spPr bwMode="auto">
          <a:xfrm>
            <a:off x="4384675" y="2948305"/>
            <a:ext cx="6697345"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p>
            <a:pPr>
              <a:lnSpc>
                <a:spcPct val="150000"/>
              </a:lnSpc>
            </a:pPr>
            <a:r>
              <a:rPr lang="zh-CN" altLang="en-US" sz="2000" dirty="0">
                <a:solidFill>
                  <a:srgbClr val="000000"/>
                </a:solidFill>
                <a:latin typeface="黑体" panose="02010609060101010101" pitchFamily="49" charset="-122"/>
                <a:ea typeface="黑体" panose="02010609060101010101" pitchFamily="49" charset="-122"/>
              </a:rPr>
              <a:t>注入某些市场经济成分</a:t>
            </a:r>
            <a:r>
              <a:rPr lang="en-US" altLang="zh-CN" sz="2000" dirty="0">
                <a:solidFill>
                  <a:srgbClr val="000000"/>
                </a:solidFill>
                <a:latin typeface="黑体" panose="02010609060101010101" pitchFamily="49" charset="-122"/>
                <a:ea typeface="黑体" panose="02010609060101010101" pitchFamily="49" charset="-122"/>
              </a:rPr>
              <a:t>,</a:t>
            </a:r>
            <a:r>
              <a:rPr lang="zh-CN" altLang="en-US" sz="2000" dirty="0" smtClean="0">
                <a:solidFill>
                  <a:srgbClr val="000000"/>
                </a:solidFill>
                <a:latin typeface="黑体" panose="02010609060101010101" pitchFamily="49" charset="-122"/>
                <a:ea typeface="黑体" panose="02010609060101010101" pitchFamily="49" charset="-122"/>
              </a:rPr>
              <a:t>取得一些</a:t>
            </a:r>
            <a:r>
              <a:rPr lang="zh-CN" altLang="en-US" sz="2000" dirty="0">
                <a:solidFill>
                  <a:srgbClr val="000000"/>
                </a:solidFill>
                <a:latin typeface="黑体" panose="02010609060101010101" pitchFamily="49" charset="-122"/>
                <a:ea typeface="黑体" panose="02010609060101010101" pitchFamily="49" charset="-122"/>
              </a:rPr>
              <a:t>成效；</a:t>
            </a:r>
            <a:endParaRPr lang="zh-CN" altLang="en-US" sz="2000" dirty="0">
              <a:solidFill>
                <a:srgbClr val="000000"/>
              </a:solidFill>
              <a:latin typeface="黑体" panose="02010609060101010101" pitchFamily="49" charset="-122"/>
              <a:ea typeface="黑体" panose="02010609060101010101" pitchFamily="49" charset="-122"/>
            </a:endParaRPr>
          </a:p>
          <a:p>
            <a:pPr>
              <a:lnSpc>
                <a:spcPct val="150000"/>
              </a:lnSpc>
            </a:pPr>
            <a:r>
              <a:rPr lang="zh-CN" altLang="en-US" sz="2000" dirty="0">
                <a:solidFill>
                  <a:srgbClr val="000000"/>
                </a:solidFill>
                <a:latin typeface="黑体" panose="02010609060101010101" pitchFamily="49" charset="-122"/>
                <a:ea typeface="黑体" panose="02010609060101010101" pitchFamily="49" charset="-122"/>
              </a:rPr>
              <a:t>推进了农业的</a:t>
            </a:r>
            <a:r>
              <a:rPr lang="zh-CN" altLang="en-US" sz="2000" dirty="0" smtClean="0">
                <a:solidFill>
                  <a:srgbClr val="000000"/>
                </a:solidFill>
                <a:latin typeface="黑体" panose="02010609060101010101" pitchFamily="49" charset="-122"/>
                <a:ea typeface="黑体" panose="02010609060101010101" pitchFamily="49" charset="-122"/>
              </a:rPr>
              <a:t>发展，耕地面积和粮食产量有所增加；</a:t>
            </a:r>
            <a:endParaRPr lang="zh-CN" altLang="en-US" sz="2000" dirty="0" smtClean="0">
              <a:solidFill>
                <a:srgbClr val="000000"/>
              </a:solidFill>
              <a:latin typeface="黑体" panose="02010609060101010101" pitchFamily="49" charset="-122"/>
              <a:ea typeface="黑体" panose="02010609060101010101" pitchFamily="49" charset="-122"/>
            </a:endParaRPr>
          </a:p>
          <a:p>
            <a:pPr>
              <a:lnSpc>
                <a:spcPct val="150000"/>
              </a:lnSpc>
            </a:pPr>
            <a:r>
              <a:rPr lang="zh-CN" altLang="en-US" sz="2000" dirty="0" smtClean="0">
                <a:solidFill>
                  <a:srgbClr val="000000"/>
                </a:solidFill>
                <a:latin typeface="黑体" panose="02010609060101010101" pitchFamily="49" charset="-122"/>
                <a:ea typeface="黑体" panose="02010609060101010101" pitchFamily="49" charset="-122"/>
              </a:rPr>
              <a:t>改革</a:t>
            </a:r>
            <a:r>
              <a:rPr lang="zh-CN" altLang="en-US" sz="2000" dirty="0">
                <a:solidFill>
                  <a:srgbClr val="000000"/>
                </a:solidFill>
                <a:latin typeface="黑体" panose="02010609060101010101" pitchFamily="49" charset="-122"/>
                <a:ea typeface="黑体" panose="02010609060101010101" pitchFamily="49" charset="-122"/>
              </a:rPr>
              <a:t>没有突破计划经济体制</a:t>
            </a:r>
            <a:r>
              <a:rPr lang="en-US" altLang="zh-CN" sz="2000" dirty="0">
                <a:solidFill>
                  <a:srgbClr val="000000"/>
                </a:solidFill>
                <a:latin typeface="黑体" panose="02010609060101010101" pitchFamily="49" charset="-122"/>
                <a:ea typeface="黑体" panose="02010609060101010101" pitchFamily="49" charset="-122"/>
              </a:rPr>
              <a:t>,</a:t>
            </a:r>
            <a:r>
              <a:rPr lang="zh-CN" altLang="en-US" sz="2000" dirty="0">
                <a:solidFill>
                  <a:srgbClr val="000000"/>
                </a:solidFill>
                <a:latin typeface="黑体" panose="02010609060101010101" pitchFamily="49" charset="-122"/>
                <a:ea typeface="黑体" panose="02010609060101010101" pitchFamily="49" charset="-122"/>
              </a:rPr>
              <a:t>国民经济比例仍然严重</a:t>
            </a:r>
            <a:r>
              <a:rPr lang="zh-CN" altLang="en-US" sz="2000" dirty="0" smtClean="0">
                <a:solidFill>
                  <a:srgbClr val="000000"/>
                </a:solidFill>
                <a:latin typeface="黑体" panose="02010609060101010101" pitchFamily="49" charset="-122"/>
                <a:ea typeface="黑体" panose="02010609060101010101" pitchFamily="49" charset="-122"/>
              </a:rPr>
              <a:t>失调。</a:t>
            </a:r>
            <a:endParaRPr lang="zh-CN" altLang="en-US" sz="2000" dirty="0">
              <a:solidFill>
                <a:srgbClr val="000000"/>
              </a:solidFill>
              <a:latin typeface="黑体" panose="02010609060101010101" pitchFamily="49" charset="-122"/>
              <a:ea typeface="黑体" panose="02010609060101010101" pitchFamily="49" charset="-122"/>
            </a:endParaRPr>
          </a:p>
        </p:txBody>
      </p:sp>
      <p:sp>
        <p:nvSpPr>
          <p:cNvPr id="2" name="文本框 1"/>
          <p:cNvSpPr txBox="1"/>
          <p:nvPr/>
        </p:nvSpPr>
        <p:spPr>
          <a:xfrm>
            <a:off x="0" y="295275"/>
            <a:ext cx="6177280" cy="583565"/>
          </a:xfrm>
          <a:prstGeom prst="rect">
            <a:avLst/>
          </a:prstGeom>
          <a:noFill/>
        </p:spPr>
        <p:txBody>
          <a:bodyPr wrap="square" rtlCol="0">
            <a:spAutoFit/>
          </a:bodyPr>
          <a:p>
            <a:r>
              <a:rPr lang="zh-CN" altLang="en-US" sz="3200" b="1" dirty="0" smtClean="0">
                <a:latin typeface="方正姚体" panose="02010601030101010101" charset="-122"/>
                <a:ea typeface="方正姚体" panose="02010601030101010101" charset="-122"/>
                <a:sym typeface="+mn-ea"/>
              </a:rPr>
              <a:t>一、苏联的发展、改革与解体</a:t>
            </a:r>
            <a:endParaRPr lang="zh-CN" altLang="en-US" sz="3200" b="1" dirty="0" smtClean="0">
              <a:latin typeface="方正姚体" panose="02010601030101010101" charset="-122"/>
              <a:ea typeface="方正姚体" panose="02010601030101010101" charset="-122"/>
              <a:sym typeface="+mn-ea"/>
            </a:endParaRPr>
          </a:p>
        </p:txBody>
      </p:sp>
    </p:spTree>
    <p:custDataLst>
      <p:tags r:id="rId2"/>
    </p:custData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4">
            <a:lumMod val="75000"/>
            <a:alpha val="76000"/>
          </a:schemeClr>
        </a:solidFill>
        <a:effectLst/>
      </p:bgPr>
    </p:bg>
    <p:spTree>
      <p:nvGrpSpPr>
        <p:cNvPr id="1" name=""/>
        <p:cNvGrpSpPr/>
        <p:nvPr/>
      </p:nvGrpSpPr>
      <p:grpSpPr/>
      <p:pic>
        <p:nvPicPr>
          <p:cNvPr id="11" name="图片 10" descr="vAoyUOLD3TS5ZCozw0LkcmgnaqIL6j=Ne4MjdN2J6zfJl1539059375022compressflag"/>
          <p:cNvPicPr>
            <a:picLocks noChangeAspect="1"/>
          </p:cNvPicPr>
          <p:nvPr/>
        </p:nvPicPr>
        <p:blipFill>
          <a:blip r:embed="rId1"/>
          <a:stretch>
            <a:fillRect/>
          </a:stretch>
        </p:blipFill>
        <p:spPr>
          <a:xfrm>
            <a:off x="562610" y="882650"/>
            <a:ext cx="11066780" cy="5092700"/>
          </a:xfrm>
          <a:prstGeom prst="rect">
            <a:avLst/>
          </a:prstGeom>
        </p:spPr>
      </p:pic>
      <p:sp>
        <p:nvSpPr>
          <p:cNvPr id="12" name="文本框 11"/>
          <p:cNvSpPr txBox="1"/>
          <p:nvPr/>
        </p:nvSpPr>
        <p:spPr>
          <a:xfrm>
            <a:off x="562610" y="5975350"/>
            <a:ext cx="11066780" cy="398780"/>
          </a:xfrm>
          <a:prstGeom prst="rect">
            <a:avLst/>
          </a:prstGeom>
          <a:noFill/>
        </p:spPr>
        <p:txBody>
          <a:bodyPr wrap="square" rtlCol="0">
            <a:spAutoFit/>
          </a:bodyPr>
          <a:p>
            <a:pPr algn="ctr"/>
            <a:r>
              <a:rPr lang="zh-CN" altLang="zh-CN" sz="2000">
                <a:latin typeface="宋体" panose="02010600030101010101" pitchFamily="2" charset="-122"/>
                <a:ea typeface="宋体" panose="02010600030101010101" pitchFamily="2" charset="-122"/>
                <a:cs typeface="宋体" panose="02010600030101010101" pitchFamily="2" charset="-122"/>
              </a:rPr>
              <a:t>勃列日涅夫：1964年10月14日，参与推翻赫鲁晓夫的政变，继任苏共最高领导人。</a:t>
            </a:r>
            <a:endParaRPr lang="zh-CN" altLang="zh-CN" sz="2000">
              <a:latin typeface="宋体" panose="02010600030101010101" pitchFamily="2" charset="-122"/>
              <a:ea typeface="宋体" panose="02010600030101010101" pitchFamily="2" charset="-122"/>
              <a:cs typeface="宋体" panose="02010600030101010101" pitchFamily="2" charset="-122"/>
            </a:endParaRPr>
          </a:p>
        </p:txBody>
      </p:sp>
      <p:sp>
        <p:nvSpPr>
          <p:cNvPr id="2" name="文本框 1"/>
          <p:cNvSpPr txBox="1"/>
          <p:nvPr/>
        </p:nvSpPr>
        <p:spPr>
          <a:xfrm>
            <a:off x="4127500" y="1557020"/>
            <a:ext cx="3206750" cy="891540"/>
          </a:xfrm>
          <a:prstGeom prst="rect">
            <a:avLst/>
          </a:prstGeom>
          <a:noFill/>
        </p:spPr>
        <p:txBody>
          <a:bodyPr wrap="square" rtlCol="0">
            <a:spAutoFit/>
          </a:bodyPr>
          <a:p>
            <a:r>
              <a:rPr lang="zh-CN" altLang="en-US" sz="2800">
                <a:solidFill>
                  <a:schemeClr val="bg1"/>
                </a:solidFill>
              </a:rPr>
              <a:t>勃列日涅夫改革</a:t>
            </a:r>
            <a:r>
              <a:rPr lang="zh-CN" altLang="en-US" sz="2400"/>
              <a:t>背景</a:t>
            </a:r>
            <a:endParaRPr lang="zh-CN" altLang="en-US" sz="2400"/>
          </a:p>
        </p:txBody>
      </p:sp>
      <p:sp>
        <p:nvSpPr>
          <p:cNvPr id="5" name="文本框 4"/>
          <p:cNvSpPr txBox="1"/>
          <p:nvPr/>
        </p:nvSpPr>
        <p:spPr>
          <a:xfrm>
            <a:off x="4127500" y="2542540"/>
            <a:ext cx="1762125" cy="460375"/>
          </a:xfrm>
          <a:prstGeom prst="rect">
            <a:avLst/>
          </a:prstGeom>
          <a:noFill/>
        </p:spPr>
        <p:txBody>
          <a:bodyPr wrap="square" rtlCol="0">
            <a:spAutoFit/>
          </a:bodyPr>
          <a:p>
            <a:r>
              <a:rPr lang="zh-CN" altLang="en-US" sz="2400"/>
              <a:t>执政初期</a:t>
            </a:r>
            <a:endParaRPr lang="zh-CN" altLang="en-US" sz="2400"/>
          </a:p>
        </p:txBody>
      </p:sp>
      <p:sp>
        <p:nvSpPr>
          <p:cNvPr id="6" name="文本框 5"/>
          <p:cNvSpPr txBox="1"/>
          <p:nvPr/>
        </p:nvSpPr>
        <p:spPr>
          <a:xfrm>
            <a:off x="8143875" y="2576830"/>
            <a:ext cx="1762125" cy="460375"/>
          </a:xfrm>
          <a:prstGeom prst="rect">
            <a:avLst/>
          </a:prstGeom>
          <a:noFill/>
        </p:spPr>
        <p:txBody>
          <a:bodyPr wrap="square" rtlCol="0">
            <a:spAutoFit/>
          </a:bodyPr>
          <a:p>
            <a:r>
              <a:rPr lang="zh-CN" altLang="en-US" sz="2400"/>
              <a:t>执政后期</a:t>
            </a:r>
            <a:endParaRPr lang="zh-CN" altLang="en-US" sz="2400"/>
          </a:p>
        </p:txBody>
      </p:sp>
      <p:sp>
        <p:nvSpPr>
          <p:cNvPr id="7" name="矩形 6"/>
          <p:cNvSpPr/>
          <p:nvPr/>
        </p:nvSpPr>
        <p:spPr bwMode="auto">
          <a:xfrm>
            <a:off x="4127500" y="3105150"/>
            <a:ext cx="3207385" cy="2168525"/>
          </a:xfrm>
          <a:prstGeom prst="rect">
            <a:avLst/>
          </a:prstGeom>
          <a:noFill/>
          <a:ln>
            <a:noFill/>
          </a:ln>
          <a:extLst>
            <a:ext uri="{909E8E84-426E-40DD-AFC4-6F175D3DCCD1}">
              <a14:hiddenFill xmlns:a14="http://schemas.microsoft.com/office/drawing/2010/main">
                <a:solidFill>
                  <a:srgbClr val="FFFFFF"/>
                </a:solidFill>
              </a14:hiddenFill>
            </a:ext>
          </a:extLst>
        </p:spPr>
        <p:txBody>
          <a:bodyPr wrap="square" rtlCol="0">
            <a:spAutoFit/>
          </a:bodyPr>
          <a:p>
            <a:pPr lvl="0" algn="l">
              <a:lnSpc>
                <a:spcPct val="150000"/>
              </a:lnSpc>
              <a:buClrTx/>
              <a:buSzTx/>
              <a:buFontTx/>
            </a:pPr>
            <a:r>
              <a:rPr lang="zh-CN" altLang="en-US" u="sng" dirty="0">
                <a:solidFill>
                  <a:schemeClr val="bg1"/>
                </a:solidFill>
                <a:latin typeface="黑体" panose="02010609060101010101" pitchFamily="49" charset="-122"/>
                <a:ea typeface="黑体" panose="02010609060101010101" pitchFamily="49" charset="-122"/>
                <a:sym typeface="+mn-ea"/>
              </a:rPr>
              <a:t>工业</a:t>
            </a:r>
            <a:r>
              <a:rPr lang="zh-CN" altLang="en-US" dirty="0">
                <a:solidFill>
                  <a:srgbClr val="000000"/>
                </a:solidFill>
                <a:latin typeface="黑体" panose="02010609060101010101" pitchFamily="49" charset="-122"/>
                <a:ea typeface="黑体" panose="02010609060101010101" pitchFamily="49" charset="-122"/>
                <a:sym typeface="+mn-ea"/>
              </a:rPr>
              <a:t>推行“新经济体制”改革，扩大企业自主权，</a:t>
            </a:r>
            <a:r>
              <a:rPr lang="zh-CN" altLang="en-US" dirty="0">
                <a:solidFill>
                  <a:srgbClr val="000000"/>
                </a:solidFill>
                <a:latin typeface="黑体" panose="02010609060101010101" pitchFamily="49" charset="-122"/>
                <a:ea typeface="黑体" panose="02010609060101010101" pitchFamily="49" charset="-122"/>
                <a:sym typeface="+mn-ea"/>
              </a:rPr>
              <a:t>利</a:t>
            </a:r>
            <a:r>
              <a:rPr lang="zh-CN" altLang="en-US" dirty="0">
                <a:solidFill>
                  <a:srgbClr val="000000"/>
                </a:solidFill>
                <a:latin typeface="黑体" panose="02010609060101010101" pitchFamily="49" charset="-122"/>
                <a:ea typeface="黑体" panose="02010609060101010101" pitchFamily="49" charset="-122"/>
                <a:sym typeface="+mn-ea"/>
              </a:rPr>
              <a:t>用奖金等经济杠杆促进企业改善管理、提高效益。但对传统体制的修修补补，效果有限。</a:t>
            </a:r>
            <a:endParaRPr lang="zh-CN" altLang="en-US" dirty="0">
              <a:solidFill>
                <a:srgbClr val="000000"/>
              </a:solidFill>
              <a:latin typeface="黑体" panose="02010609060101010101" pitchFamily="49" charset="-122"/>
              <a:ea typeface="黑体" panose="02010609060101010101" pitchFamily="49" charset="-122"/>
              <a:sym typeface="+mn-ea"/>
            </a:endParaRPr>
          </a:p>
        </p:txBody>
      </p:sp>
      <p:sp>
        <p:nvSpPr>
          <p:cNvPr id="8" name="矩形 7"/>
          <p:cNvSpPr>
            <a:spLocks noChangeArrowheads="1"/>
          </p:cNvSpPr>
          <p:nvPr/>
        </p:nvSpPr>
        <p:spPr bwMode="auto">
          <a:xfrm>
            <a:off x="8143875" y="3178810"/>
            <a:ext cx="3165475" cy="1337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p>
            <a:pPr>
              <a:lnSpc>
                <a:spcPct val="150000"/>
              </a:lnSpc>
            </a:pPr>
            <a:r>
              <a:rPr lang="zh-CN" altLang="en-US" dirty="0">
                <a:solidFill>
                  <a:srgbClr val="000000"/>
                </a:solidFill>
                <a:latin typeface="黑体" panose="02010609060101010101" pitchFamily="49" charset="-122"/>
                <a:ea typeface="黑体" panose="02010609060101010101" pitchFamily="49" charset="-122"/>
              </a:rPr>
              <a:t>热衷于树立个人迷信</a:t>
            </a:r>
            <a:r>
              <a:rPr lang="en-US" altLang="zh-CN" dirty="0">
                <a:solidFill>
                  <a:srgbClr val="000000"/>
                </a:solidFill>
                <a:latin typeface="黑体" panose="02010609060101010101" pitchFamily="49" charset="-122"/>
                <a:ea typeface="黑体" panose="02010609060101010101" pitchFamily="49" charset="-122"/>
              </a:rPr>
              <a:t>,</a:t>
            </a:r>
            <a:r>
              <a:rPr lang="zh-CN" altLang="en-US" dirty="0">
                <a:solidFill>
                  <a:srgbClr val="000000"/>
                </a:solidFill>
                <a:latin typeface="黑体" panose="02010609060101010101" pitchFamily="49" charset="-122"/>
                <a:ea typeface="黑体" panose="02010609060101010101" pitchFamily="49" charset="-122"/>
              </a:rPr>
              <a:t>专断作风日趋严重；各项工作缺乏活力</a:t>
            </a:r>
            <a:r>
              <a:rPr lang="en-US" altLang="zh-CN" dirty="0">
                <a:solidFill>
                  <a:srgbClr val="000000"/>
                </a:solidFill>
                <a:latin typeface="黑体" panose="02010609060101010101" pitchFamily="49" charset="-122"/>
                <a:ea typeface="黑体" panose="02010609060101010101" pitchFamily="49" charset="-122"/>
              </a:rPr>
              <a:t>,</a:t>
            </a:r>
            <a:r>
              <a:rPr lang="zh-CN" altLang="en-US" dirty="0">
                <a:solidFill>
                  <a:srgbClr val="000000"/>
                </a:solidFill>
                <a:latin typeface="黑体" panose="02010609060101010101" pitchFamily="49" charset="-122"/>
                <a:ea typeface="黑体" panose="02010609060101010101" pitchFamily="49" charset="-122"/>
              </a:rPr>
              <a:t>社会矛盾丛生</a:t>
            </a:r>
            <a:r>
              <a:rPr lang="en-US" altLang="zh-CN" dirty="0">
                <a:solidFill>
                  <a:srgbClr val="000000"/>
                </a:solidFill>
                <a:latin typeface="黑体" panose="02010609060101010101" pitchFamily="49" charset="-122"/>
                <a:ea typeface="黑体" panose="02010609060101010101" pitchFamily="49" charset="-122"/>
              </a:rPr>
              <a:t>,</a:t>
            </a:r>
            <a:r>
              <a:rPr lang="zh-CN" altLang="en-US" dirty="0">
                <a:solidFill>
                  <a:srgbClr val="000000"/>
                </a:solidFill>
                <a:latin typeface="黑体" panose="02010609060101010101" pitchFamily="49" charset="-122"/>
                <a:ea typeface="黑体" panose="02010609060101010101" pitchFamily="49" charset="-122"/>
              </a:rPr>
              <a:t>发展</a:t>
            </a:r>
            <a:r>
              <a:rPr lang="zh-CN" altLang="en-US" dirty="0" smtClean="0">
                <a:solidFill>
                  <a:srgbClr val="000000"/>
                </a:solidFill>
                <a:latin typeface="黑体" panose="02010609060101010101" pitchFamily="49" charset="-122"/>
                <a:ea typeface="黑体" panose="02010609060101010101" pitchFamily="49" charset="-122"/>
              </a:rPr>
              <a:t>缓慢。</a:t>
            </a:r>
            <a:endParaRPr lang="zh-CN" altLang="en-US" dirty="0">
              <a:solidFill>
                <a:srgbClr val="000000"/>
              </a:solidFill>
              <a:latin typeface="黑体" panose="02010609060101010101" pitchFamily="49" charset="-122"/>
              <a:ea typeface="黑体" panose="02010609060101010101" pitchFamily="49" charset="-122"/>
            </a:endParaRPr>
          </a:p>
        </p:txBody>
      </p:sp>
      <p:sp>
        <p:nvSpPr>
          <p:cNvPr id="9" name="文本框 8"/>
          <p:cNvSpPr txBox="1"/>
          <p:nvPr/>
        </p:nvSpPr>
        <p:spPr>
          <a:xfrm>
            <a:off x="0" y="295275"/>
            <a:ext cx="6177280" cy="583565"/>
          </a:xfrm>
          <a:prstGeom prst="rect">
            <a:avLst/>
          </a:prstGeom>
          <a:noFill/>
        </p:spPr>
        <p:txBody>
          <a:bodyPr wrap="square" rtlCol="0">
            <a:spAutoFit/>
          </a:bodyPr>
          <a:p>
            <a:r>
              <a:rPr lang="zh-CN" altLang="en-US" sz="3200" b="1" dirty="0" smtClean="0">
                <a:latin typeface="方正姚体" panose="02010601030101010101" charset="-122"/>
                <a:ea typeface="方正姚体" panose="02010601030101010101" charset="-122"/>
                <a:sym typeface="+mn-ea"/>
              </a:rPr>
              <a:t>一、苏联的发展、改革与解体</a:t>
            </a:r>
            <a:endParaRPr lang="zh-CN" altLang="en-US" sz="3200" b="1" dirty="0" smtClean="0">
              <a:latin typeface="方正姚体" panose="02010601030101010101" charset="-122"/>
              <a:ea typeface="方正姚体" panose="02010601030101010101" charset="-122"/>
              <a:sym typeface="+mn-ea"/>
            </a:endParaRPr>
          </a:p>
        </p:txBody>
      </p:sp>
      <p:pic>
        <p:nvPicPr>
          <p:cNvPr id="16386" name="图片 8208"/>
          <p:cNvPicPr>
            <a:picLocks noChangeAspect="1"/>
          </p:cNvPicPr>
          <p:nvPr/>
        </p:nvPicPr>
        <p:blipFill>
          <a:blip r:embed="rId2"/>
          <a:stretch>
            <a:fillRect/>
          </a:stretch>
        </p:blipFill>
        <p:spPr>
          <a:xfrm>
            <a:off x="991235" y="2017395"/>
            <a:ext cx="2672715" cy="2952115"/>
          </a:xfrm>
          <a:prstGeom prst="rect">
            <a:avLst/>
          </a:prstGeom>
          <a:noFill/>
          <a:ln w="9525">
            <a:noFill/>
          </a:ln>
        </p:spPr>
      </p:pic>
    </p:spTree>
    <p:custDataLst>
      <p:tags r:id="rId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nodeType="clickEffect">
                                  <p:stCondLst>
                                    <p:cond delay="0"/>
                                  </p:stCondLst>
                                  <p:childTnLst>
                                    <p:anim calcmode="lin" valueType="num">
                                      <p:cBhvr additive="base">
                                        <p:cTn id="6" dur="500"/>
                                        <p:tgtEl>
                                          <p:spTgt spid="11"/>
                                        </p:tgtEl>
                                        <p:attrNameLst>
                                          <p:attrName>ppt_x</p:attrName>
                                        </p:attrNameLst>
                                      </p:cBhvr>
                                      <p:tavLst>
                                        <p:tav tm="0">
                                          <p:val>
                                            <p:strVal val="ppt_x"/>
                                          </p:val>
                                        </p:tav>
                                        <p:tav tm="100000">
                                          <p:val>
                                            <p:strVal val="ppt_x"/>
                                          </p:val>
                                        </p:tav>
                                      </p:tavLst>
                                    </p:anim>
                                    <p:anim calcmode="lin" valueType="num">
                                      <p:cBhvr additive="base">
                                        <p:cTn id="7" dur="500"/>
                                        <p:tgtEl>
                                          <p:spTgt spid="11"/>
                                        </p:tgtEl>
                                        <p:attrNameLst>
                                          <p:attrName>ppt_y</p:attrName>
                                        </p:attrNameLst>
                                      </p:cBhvr>
                                      <p:tavLst>
                                        <p:tav tm="0">
                                          <p:val>
                                            <p:strVal val="ppt_y"/>
                                          </p:val>
                                        </p:tav>
                                        <p:tav tm="100000">
                                          <p:val>
                                            <p:strVal val="1+ppt_h/2"/>
                                          </p:val>
                                        </p:tav>
                                      </p:tavLst>
                                    </p:anim>
                                    <p:set>
                                      <p:cBhvr>
                                        <p:cTn id="8" dur="1" fill="hold">
                                          <p:stCondLst>
                                            <p:cond delay="499"/>
                                          </p:stCondLst>
                                        </p:cTn>
                                        <p:tgtEl>
                                          <p:spTgt spid="11"/>
                                        </p:tgtEl>
                                        <p:attrNameLst>
                                          <p:attrName>style.visibility</p:attrName>
                                        </p:attrNameLst>
                                      </p:cBhvr>
                                      <p:to>
                                        <p:strVal val="hidden"/>
                                      </p:to>
                                    </p:set>
                                  </p:childTnLst>
                                </p:cTn>
                              </p:par>
                              <p:par>
                                <p:cTn id="9" presetID="2" presetClass="exit" presetSubtype="4" fill="hold" grpId="0" nodeType="withEffect">
                                  <p:stCondLst>
                                    <p:cond delay="0"/>
                                  </p:stCondLst>
                                  <p:childTnLst>
                                    <p:anim calcmode="lin" valueType="num">
                                      <p:cBhvr additive="base">
                                        <p:cTn id="10" dur="500"/>
                                        <p:tgtEl>
                                          <p:spTgt spid="12"/>
                                        </p:tgtEl>
                                        <p:attrNameLst>
                                          <p:attrName>ppt_x</p:attrName>
                                        </p:attrNameLst>
                                      </p:cBhvr>
                                      <p:tavLst>
                                        <p:tav tm="0">
                                          <p:val>
                                            <p:strVal val="ppt_x"/>
                                          </p:val>
                                        </p:tav>
                                        <p:tav tm="100000">
                                          <p:val>
                                            <p:strVal val="ppt_x"/>
                                          </p:val>
                                        </p:tav>
                                      </p:tavLst>
                                    </p:anim>
                                    <p:anim calcmode="lin" valueType="num">
                                      <p:cBhvr additive="base">
                                        <p:cTn id="11" dur="500"/>
                                        <p:tgtEl>
                                          <p:spTgt spid="12"/>
                                        </p:tgtEl>
                                        <p:attrNameLst>
                                          <p:attrName>ppt_y</p:attrName>
                                        </p:attrNameLst>
                                      </p:cBhvr>
                                      <p:tavLst>
                                        <p:tav tm="0">
                                          <p:val>
                                            <p:strVal val="ppt_y"/>
                                          </p:val>
                                        </p:tav>
                                        <p:tav tm="100000">
                                          <p:val>
                                            <p:strVal val="1+ppt_h/2"/>
                                          </p:val>
                                        </p:tav>
                                      </p:tavLst>
                                    </p:anim>
                                    <p:set>
                                      <p:cBhvr>
                                        <p:cTn id="12" dur="1" fill="hold">
                                          <p:stCondLst>
                                            <p:cond delay="499"/>
                                          </p:stCondLst>
                                        </p:cTn>
                                        <p:tgtEl>
                                          <p:spTgt spid="12"/>
                                        </p:tgtEl>
                                        <p:attrNameLst>
                                          <p:attrName>style.visibility</p:attrName>
                                        </p:attrNameLst>
                                      </p:cBhvr>
                                      <p:to>
                                        <p:strVal val="hidden"/>
                                      </p:to>
                                    </p:set>
                                  </p:childTnLst>
                                </p:cTn>
                              </p:par>
                              <p:par>
                                <p:cTn id="13" presetID="2" presetClass="entr" presetSubtype="4"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ppt_x"/>
                                          </p:val>
                                        </p:tav>
                                        <p:tav tm="100000">
                                          <p:val>
                                            <p:strVal val="#ppt_x"/>
                                          </p:val>
                                        </p:tav>
                                      </p:tavLst>
                                    </p:anim>
                                    <p:anim calcmode="lin" valueType="num">
                                      <p:cBhvr additive="base">
                                        <p:cTn id="16" dur="500" fill="hold"/>
                                        <p:tgtEl>
                                          <p:spTgt spid="2"/>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fill="hold"/>
                                        <p:tgtEl>
                                          <p:spTgt spid="7"/>
                                        </p:tgtEl>
                                        <p:attrNameLst>
                                          <p:attrName>ppt_x</p:attrName>
                                        </p:attrNameLst>
                                      </p:cBhvr>
                                      <p:tavLst>
                                        <p:tav tm="0">
                                          <p:val>
                                            <p:strVal val="#ppt_x"/>
                                          </p:val>
                                        </p:tav>
                                        <p:tav tm="100000">
                                          <p:val>
                                            <p:strVal val="#ppt_x"/>
                                          </p:val>
                                        </p:tav>
                                      </p:tavLst>
                                    </p:anim>
                                    <p:anim calcmode="lin" valueType="num">
                                      <p:cBhvr additive="base">
                                        <p:cTn id="28" dur="500" fill="hold"/>
                                        <p:tgtEl>
                                          <p:spTgt spid="7"/>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6386"/>
                                        </p:tgtEl>
                                        <p:attrNameLst>
                                          <p:attrName>style.visibility</p:attrName>
                                        </p:attrNameLst>
                                      </p:cBhvr>
                                      <p:to>
                                        <p:strVal val="visible"/>
                                      </p:to>
                                    </p:set>
                                    <p:anim calcmode="lin" valueType="num">
                                      <p:cBhvr additive="base">
                                        <p:cTn id="35" dur="500" fill="hold"/>
                                        <p:tgtEl>
                                          <p:spTgt spid="16386"/>
                                        </p:tgtEl>
                                        <p:attrNameLst>
                                          <p:attrName>ppt_x</p:attrName>
                                        </p:attrNameLst>
                                      </p:cBhvr>
                                      <p:tavLst>
                                        <p:tav tm="0">
                                          <p:val>
                                            <p:strVal val="#ppt_x"/>
                                          </p:val>
                                        </p:tav>
                                        <p:tav tm="100000">
                                          <p:val>
                                            <p:strVal val="#ppt_x"/>
                                          </p:val>
                                        </p:tav>
                                      </p:tavLst>
                                    </p:anim>
                                    <p:anim calcmode="lin" valueType="num">
                                      <p:cBhvr additive="base">
                                        <p:cTn id="36" dur="500" fill="hold"/>
                                        <p:tgtEl>
                                          <p:spTgt spid="1638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 grpId="0"/>
      <p:bldP spid="5" grpId="0"/>
      <p:bldP spid="6" grpId="0"/>
      <p:bldP spid="7" grpId="0"/>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4">
            <a:lumMod val="75000"/>
            <a:alpha val="76000"/>
          </a:schemeClr>
        </a:solidFill>
        <a:effectLst/>
      </p:bgPr>
    </p:bg>
    <p:spTree>
      <p:nvGrpSpPr>
        <p:cNvPr id="1" name=""/>
        <p:cNvGrpSpPr/>
        <p:nvPr/>
      </p:nvGrpSpPr>
      <p:grpSpPr/>
      <p:sp>
        <p:nvSpPr>
          <p:cNvPr id="2" name="文本框 1"/>
          <p:cNvSpPr txBox="1"/>
          <p:nvPr/>
        </p:nvSpPr>
        <p:spPr>
          <a:xfrm>
            <a:off x="0" y="295275"/>
            <a:ext cx="6177280" cy="583565"/>
          </a:xfrm>
          <a:prstGeom prst="rect">
            <a:avLst/>
          </a:prstGeom>
          <a:noFill/>
        </p:spPr>
        <p:txBody>
          <a:bodyPr wrap="square" rtlCol="0">
            <a:spAutoFit/>
          </a:bodyPr>
          <a:p>
            <a:r>
              <a:rPr lang="zh-CN" altLang="en-US" sz="3200" b="1" dirty="0" smtClean="0">
                <a:latin typeface="方正姚体" panose="02010601030101010101" charset="-122"/>
                <a:ea typeface="方正姚体" panose="02010601030101010101" charset="-122"/>
                <a:sym typeface="+mn-ea"/>
              </a:rPr>
              <a:t>一、苏联的发展、改革与解体</a:t>
            </a:r>
            <a:endParaRPr lang="zh-CN" altLang="en-US" sz="3200" b="1" dirty="0" smtClean="0">
              <a:latin typeface="方正姚体" panose="02010601030101010101" charset="-122"/>
              <a:ea typeface="方正姚体" panose="02010601030101010101" charset="-122"/>
              <a:sym typeface="+mn-ea"/>
            </a:endParaRPr>
          </a:p>
        </p:txBody>
      </p:sp>
      <p:sp>
        <p:nvSpPr>
          <p:cNvPr id="5" name="文本框 4"/>
          <p:cNvSpPr txBox="1"/>
          <p:nvPr/>
        </p:nvSpPr>
        <p:spPr>
          <a:xfrm>
            <a:off x="1298575" y="1478280"/>
            <a:ext cx="8938260" cy="1938020"/>
          </a:xfrm>
          <a:prstGeom prst="rect">
            <a:avLst/>
          </a:prstGeom>
          <a:noFill/>
        </p:spPr>
        <p:txBody>
          <a:bodyPr wrap="square" rtlCol="0" anchor="t">
            <a:spAutoFit/>
          </a:bodyPr>
          <a:p>
            <a:r>
              <a:rPr lang="zh-CN" altLang="en-US" sz="2400">
                <a:latin typeface="兰米粗楷简体" panose="02000503000000000000" charset="-122"/>
                <a:ea typeface="兰米粗楷简体" panose="02000503000000000000" charset="-122"/>
                <a:cs typeface="兰米粗楷简体" panose="02000503000000000000" charset="-122"/>
                <a:sym typeface="+mn-ea"/>
              </a:rPr>
              <a:t>材料：勃列日涅夫改革分为三个阶段：第一阶段为20世纪60年代中期至70年代初，苏联工业年均增长率为8.4%。第二阶段为70年代初到70年代末，1971～1975年，工业总产值年增长率为7.1%，比前五年下降1.3%，其后五年又下降2.6%。第三阶段，从70年代末到80年代初，1982年工业总产值仅增长2.8%。</a:t>
            </a:r>
            <a:endParaRPr lang="zh-CN" altLang="en-US" sz="2400"/>
          </a:p>
        </p:txBody>
      </p:sp>
      <p:sp>
        <p:nvSpPr>
          <p:cNvPr id="6" name="云形标注 5"/>
          <p:cNvSpPr/>
          <p:nvPr/>
        </p:nvSpPr>
        <p:spPr>
          <a:xfrm>
            <a:off x="7278370" y="0"/>
            <a:ext cx="4028440" cy="1896745"/>
          </a:xfrm>
          <a:prstGeom prst="cloudCallout">
            <a:avLst/>
          </a:prstGeom>
          <a:solidFill>
            <a:schemeClr val="tx2">
              <a:lumMod val="40000"/>
              <a:lumOff val="60000"/>
            </a:schemeClr>
          </a:solidFill>
        </p:spPr>
        <p:style>
          <a:lnRef idx="2">
            <a:schemeClr val="accent4">
              <a:shade val="50000"/>
            </a:schemeClr>
          </a:lnRef>
          <a:fillRef idx="1">
            <a:schemeClr val="accent4"/>
          </a:fillRef>
          <a:effectRef idx="0">
            <a:schemeClr val="accent4"/>
          </a:effectRef>
          <a:fontRef idx="minor">
            <a:schemeClr val="lt1"/>
          </a:fontRef>
        </p:style>
        <p:txBody>
          <a:bodyPr rtlCol="0" anchor="ctr"/>
          <a:p>
            <a:pPr>
              <a:lnSpc>
                <a:spcPct val="120000"/>
              </a:lnSpc>
            </a:pPr>
            <a:r>
              <a:rPr lang="zh-CN" altLang="en-US" b="1">
                <a:solidFill>
                  <a:schemeClr val="bg1"/>
                </a:solidFill>
                <a:latin typeface="汉仪文黑-55简" panose="00020600040101010101" charset="-122"/>
                <a:ea typeface="汉仪文黑-55简" panose="00020600040101010101" charset="-122"/>
                <a:cs typeface="兰米粗楷简体" panose="02000503000000000000" charset="-122"/>
                <a:sym typeface="+mn-ea"/>
              </a:rPr>
              <a:t>苏联经济的发展日趋迟缓，经济增长率逐年下降，进入停滞时期。</a:t>
            </a:r>
            <a:endParaRPr lang="zh-CN" altLang="en-US" b="1">
              <a:solidFill>
                <a:schemeClr val="bg1"/>
              </a:solidFill>
              <a:latin typeface="汉仪文黑-55简" panose="00020600040101010101" charset="-122"/>
              <a:ea typeface="汉仪文黑-55简" panose="00020600040101010101" charset="-122"/>
              <a:cs typeface="兰米粗楷简体" panose="02000503000000000000" charset="-122"/>
              <a:sym typeface="+mn-ea"/>
            </a:endParaRPr>
          </a:p>
        </p:txBody>
      </p:sp>
      <p:sp>
        <p:nvSpPr>
          <p:cNvPr id="7" name="文本框 6"/>
          <p:cNvSpPr txBox="1"/>
          <p:nvPr/>
        </p:nvSpPr>
        <p:spPr>
          <a:xfrm>
            <a:off x="1283970" y="4102735"/>
            <a:ext cx="9623425" cy="2120900"/>
          </a:xfrm>
          <a:prstGeom prst="rect">
            <a:avLst/>
          </a:prstGeom>
          <a:noFill/>
        </p:spPr>
        <p:txBody>
          <a:bodyPr wrap="square" rtlCol="0" anchor="t">
            <a:spAutoFit/>
          </a:bodyPr>
          <a:p>
            <a:pPr>
              <a:lnSpc>
                <a:spcPct val="110000"/>
              </a:lnSpc>
            </a:pPr>
            <a:r>
              <a:rPr lang="zh-CN" altLang="en-US" sz="2400">
                <a:latin typeface="兰米粗楷简体" panose="02000503000000000000" charset="-122"/>
                <a:ea typeface="兰米粗楷简体" panose="02000503000000000000" charset="-122"/>
                <a:cs typeface="兰米粗楷简体" panose="02000503000000000000" charset="-122"/>
                <a:sym typeface="+mn-ea"/>
              </a:rPr>
              <a:t>材料：20世纪70年代末，苏联生产每单位国民收入用钢量比美国多90%，耗电量多20%，耗石油量多10%，水泥用量多80%，投资多50%。当时面临的经济任务是：扭转已开始出现的速度下降趋势与提高经济效益。但改变经济增长方式方面未取得进展。</a:t>
            </a:r>
            <a:r>
              <a:rPr lang="en-US" altLang="zh-CN" sz="2400">
                <a:latin typeface="兰米粗楷简体" panose="02000503000000000000" charset="-122"/>
                <a:ea typeface="兰米粗楷简体" panose="02000503000000000000" charset="-122"/>
                <a:cs typeface="兰米粗楷简体" panose="02000503000000000000" charset="-122"/>
                <a:sym typeface="+mn-ea"/>
              </a:rPr>
              <a:t>					     </a:t>
            </a:r>
            <a:r>
              <a:rPr lang="zh-CN" altLang="en-US" sz="2400">
                <a:latin typeface="兰米粗楷简体" panose="02000503000000000000" charset="-122"/>
                <a:ea typeface="兰米粗楷简体" panose="02000503000000000000" charset="-122"/>
                <a:cs typeface="兰米粗楷简体" panose="02000503000000000000" charset="-122"/>
                <a:sym typeface="+mn-ea"/>
              </a:rPr>
              <a:t>——据《如何评价苏联经济建设问题》整理</a:t>
            </a:r>
            <a:endParaRPr lang="zh-CN" altLang="en-US" sz="2400"/>
          </a:p>
        </p:txBody>
      </p:sp>
      <p:sp>
        <p:nvSpPr>
          <p:cNvPr id="9" name="文本框 8"/>
          <p:cNvSpPr txBox="1"/>
          <p:nvPr/>
        </p:nvSpPr>
        <p:spPr>
          <a:xfrm>
            <a:off x="2462530" y="3492500"/>
            <a:ext cx="7528560" cy="534035"/>
          </a:xfrm>
          <a:prstGeom prst="rect">
            <a:avLst/>
          </a:prstGeom>
          <a:noFill/>
        </p:spPr>
        <p:txBody>
          <a:bodyPr wrap="none" rtlCol="0" anchor="t">
            <a:spAutoFit/>
          </a:bodyPr>
          <a:p>
            <a:pPr>
              <a:lnSpc>
                <a:spcPct val="120000"/>
              </a:lnSpc>
            </a:pPr>
            <a:r>
              <a:rPr lang="zh-CN" altLang="en-US" sz="2400" b="1">
                <a:solidFill>
                  <a:schemeClr val="tx1"/>
                </a:solidFill>
                <a:latin typeface="兰米粗楷简体" panose="02000503000000000000" charset="-122"/>
                <a:ea typeface="兰米粗楷简体" panose="02000503000000000000" charset="-122"/>
                <a:cs typeface="兰米粗楷简体" panose="02000503000000000000" charset="-122"/>
                <a:sym typeface="+mn-ea"/>
              </a:rPr>
              <a:t>指出材料中勃列日涅夫执政时期苏联经济的发展趋势。</a:t>
            </a:r>
            <a:endParaRPr lang="zh-CN" altLang="en-US" sz="2400" b="1">
              <a:solidFill>
                <a:schemeClr val="tx1"/>
              </a:solidFill>
              <a:latin typeface="兰米粗楷简体" panose="02000503000000000000" charset="-122"/>
              <a:ea typeface="兰米粗楷简体" panose="02000503000000000000" charset="-122"/>
              <a:cs typeface="兰米粗楷简体" panose="02000503000000000000" charset="-122"/>
              <a:sym typeface="+mn-ea"/>
            </a:endParaRPr>
          </a:p>
        </p:txBody>
      </p:sp>
      <p:sp>
        <p:nvSpPr>
          <p:cNvPr id="10" name="文本框 9"/>
          <p:cNvSpPr txBox="1"/>
          <p:nvPr/>
        </p:nvSpPr>
        <p:spPr>
          <a:xfrm>
            <a:off x="2602865" y="6223635"/>
            <a:ext cx="6918960" cy="497205"/>
          </a:xfrm>
          <a:prstGeom prst="rect">
            <a:avLst/>
          </a:prstGeom>
          <a:noFill/>
        </p:spPr>
        <p:txBody>
          <a:bodyPr wrap="none" rtlCol="0" anchor="t">
            <a:spAutoFit/>
          </a:bodyPr>
          <a:p>
            <a:pPr>
              <a:lnSpc>
                <a:spcPct val="110000"/>
              </a:lnSpc>
            </a:pPr>
            <a:r>
              <a:rPr lang="zh-CN" altLang="en-US" sz="2400" b="1">
                <a:solidFill>
                  <a:schemeClr val="tx1"/>
                </a:solidFill>
                <a:latin typeface="兰米粗楷简体" panose="02000503000000000000" charset="-122"/>
                <a:ea typeface="兰米粗楷简体" panose="02000503000000000000" charset="-122"/>
                <a:cs typeface="兰米粗楷简体" panose="02000503000000000000" charset="-122"/>
                <a:sym typeface="+mn-ea"/>
              </a:rPr>
              <a:t>分析20世纪70年代苏联经济发展速度下降的原因。</a:t>
            </a:r>
            <a:endParaRPr lang="zh-CN" altLang="en-US" sz="2400" b="1">
              <a:solidFill>
                <a:schemeClr val="tx1"/>
              </a:solidFill>
              <a:latin typeface="兰米粗楷简体" panose="02000503000000000000" charset="-122"/>
              <a:ea typeface="兰米粗楷简体" panose="02000503000000000000" charset="-122"/>
              <a:cs typeface="兰米粗楷简体" panose="02000503000000000000" charset="-122"/>
              <a:sym typeface="+mn-ea"/>
            </a:endParaRPr>
          </a:p>
        </p:txBody>
      </p:sp>
      <p:sp>
        <p:nvSpPr>
          <p:cNvPr id="8" name="云形标注 7"/>
          <p:cNvSpPr/>
          <p:nvPr/>
        </p:nvSpPr>
        <p:spPr>
          <a:xfrm>
            <a:off x="7066280" y="2588260"/>
            <a:ext cx="4770755" cy="2155825"/>
          </a:xfrm>
          <a:prstGeom prst="cloudCallout">
            <a:avLst/>
          </a:prstGeom>
          <a:solidFill>
            <a:schemeClr val="tx2">
              <a:lumMod val="40000"/>
              <a:lumOff val="60000"/>
            </a:schemeClr>
          </a:solidFill>
        </p:spPr>
        <p:style>
          <a:lnRef idx="2">
            <a:schemeClr val="accent4">
              <a:shade val="50000"/>
            </a:schemeClr>
          </a:lnRef>
          <a:fillRef idx="1">
            <a:schemeClr val="accent4"/>
          </a:fillRef>
          <a:effectRef idx="0">
            <a:schemeClr val="accent4"/>
          </a:effectRef>
          <a:fontRef idx="minor">
            <a:schemeClr val="lt1"/>
          </a:fontRef>
        </p:style>
        <p:txBody>
          <a:bodyPr rtlCol="0" anchor="ctr"/>
          <a:p>
            <a:pPr>
              <a:lnSpc>
                <a:spcPct val="110000"/>
              </a:lnSpc>
            </a:pPr>
            <a:r>
              <a:rPr lang="zh-CN" altLang="en-US" b="1">
                <a:solidFill>
                  <a:schemeClr val="bg1"/>
                </a:solidFill>
                <a:latin typeface="汉仪文黑-55简" panose="00020600040101010101" charset="-122"/>
                <a:ea typeface="汉仪文黑-55简" panose="00020600040101010101" charset="-122"/>
                <a:cs typeface="兰米粗楷简体" panose="02000503000000000000" charset="-122"/>
                <a:sym typeface="+mn-ea"/>
              </a:rPr>
              <a:t>计划经济体制下，资源配置不合理；勃列日涅夫片面发展重工业，加剧了苏联经济困难；军备竞赛加重了苏联的经济负担。</a:t>
            </a:r>
            <a:endParaRPr lang="zh-CN" altLang="en-US" b="1">
              <a:solidFill>
                <a:schemeClr val="bg1"/>
              </a:solidFill>
              <a:latin typeface="汉仪文黑-55简" panose="00020600040101010101" charset="-122"/>
              <a:ea typeface="汉仪文黑-55简" panose="00020600040101010101" charset="-122"/>
              <a:cs typeface="兰米粗楷简体" panose="02000503000000000000" charset="-122"/>
              <a:sym typeface="+mn-ea"/>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8"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4">
            <a:lumMod val="75000"/>
            <a:alpha val="76000"/>
          </a:schemeClr>
        </a:solidFill>
        <a:effectLst/>
      </p:bgPr>
    </p:bg>
    <p:spTree>
      <p:nvGrpSpPr>
        <p:cNvPr id="1" name=""/>
        <p:cNvGrpSpPr/>
        <p:nvPr/>
      </p:nvGrpSpPr>
      <p:grpSpPr/>
      <p:sp>
        <p:nvSpPr>
          <p:cNvPr id="6" name="文本框 5"/>
          <p:cNvSpPr txBox="1"/>
          <p:nvPr/>
        </p:nvSpPr>
        <p:spPr>
          <a:xfrm>
            <a:off x="3143250" y="5095875"/>
            <a:ext cx="2816225" cy="922020"/>
          </a:xfrm>
          <a:prstGeom prst="rect">
            <a:avLst/>
          </a:prstGeom>
          <a:noFill/>
        </p:spPr>
        <p:txBody>
          <a:bodyPr wrap="square" rtlCol="0" anchor="t">
            <a:spAutoFit/>
          </a:bodyPr>
          <a:p>
            <a:r>
              <a:rPr lang="zh-CN" altLang="en-US"/>
              <a:t>安德罗波夫，1982年11月接任总书记，1984年2月逝世，享年</a:t>
            </a:r>
            <a:r>
              <a:rPr lang="en-US" altLang="zh-CN"/>
              <a:t>70</a:t>
            </a:r>
            <a:r>
              <a:rPr lang="zh-CN" altLang="en-US"/>
              <a:t>岁</a:t>
            </a:r>
            <a:endParaRPr lang="zh-CN" altLang="en-US"/>
          </a:p>
        </p:txBody>
      </p:sp>
      <p:sp>
        <p:nvSpPr>
          <p:cNvPr id="7" name="文本框 6"/>
          <p:cNvSpPr txBox="1"/>
          <p:nvPr/>
        </p:nvSpPr>
        <p:spPr>
          <a:xfrm>
            <a:off x="6177280" y="5095875"/>
            <a:ext cx="3169920" cy="922020"/>
          </a:xfrm>
          <a:prstGeom prst="rect">
            <a:avLst/>
          </a:prstGeom>
          <a:noFill/>
        </p:spPr>
        <p:txBody>
          <a:bodyPr wrap="square" rtlCol="0" anchor="t">
            <a:spAutoFit/>
          </a:bodyPr>
          <a:p>
            <a:r>
              <a:rPr lang="zh-CN" altLang="en-US"/>
              <a:t>契尔年科，1984年2月接任总书记，1985年3月逝世，享年</a:t>
            </a:r>
            <a:r>
              <a:rPr lang="en-US" altLang="zh-CN"/>
              <a:t>74</a:t>
            </a:r>
            <a:r>
              <a:rPr lang="zh-CN" altLang="en-US"/>
              <a:t>岁</a:t>
            </a:r>
            <a:endParaRPr lang="zh-CN" altLang="en-US"/>
          </a:p>
        </p:txBody>
      </p:sp>
      <p:sp>
        <p:nvSpPr>
          <p:cNvPr id="9" name="矩形 8"/>
          <p:cNvSpPr/>
          <p:nvPr/>
        </p:nvSpPr>
        <p:spPr>
          <a:xfrm>
            <a:off x="9169400" y="295275"/>
            <a:ext cx="2418080" cy="1445260"/>
          </a:xfrm>
          <a:prstGeom prst="rect">
            <a:avLst/>
          </a:prstGeom>
          <a:noFill/>
          <a:ln>
            <a:noFill/>
          </a:ln>
        </p:spPr>
        <p:txBody>
          <a:bodyPr wrap="none" rtlCol="0" anchor="t">
            <a:spAutoFit/>
            <a:scene3d>
              <a:camera prst="orthographicFront"/>
              <a:lightRig rig="threePt" dir="t"/>
            </a:scene3d>
          </a:bodyPr>
          <a:p>
            <a:pPr algn="ctr"/>
            <a:r>
              <a:rPr lang="zh-CN" altLang="en-US" sz="4400" b="1">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老人政治</a:t>
            </a:r>
            <a:endParaRPr lang="zh-CN" altLang="en-US" sz="4400" b="1">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a:p>
            <a:pPr algn="ctr"/>
            <a:r>
              <a:rPr lang="zh-CN" altLang="en-US" sz="4400" b="1">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病夫治国</a:t>
            </a:r>
            <a:endParaRPr lang="zh-CN" altLang="en-US" sz="4400" b="1">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sp>
        <p:nvSpPr>
          <p:cNvPr id="4" name="文本框 3"/>
          <p:cNvSpPr txBox="1"/>
          <p:nvPr/>
        </p:nvSpPr>
        <p:spPr>
          <a:xfrm>
            <a:off x="0" y="295275"/>
            <a:ext cx="6177280" cy="583565"/>
          </a:xfrm>
          <a:prstGeom prst="rect">
            <a:avLst/>
          </a:prstGeom>
          <a:noFill/>
        </p:spPr>
        <p:txBody>
          <a:bodyPr wrap="square" rtlCol="0">
            <a:spAutoFit/>
          </a:bodyPr>
          <a:p>
            <a:r>
              <a:rPr lang="zh-CN" altLang="en-US" sz="3200" b="1" dirty="0" smtClean="0">
                <a:latin typeface="方正姚体" panose="02010601030101010101" charset="-122"/>
                <a:ea typeface="方正姚体" panose="02010601030101010101" charset="-122"/>
                <a:sym typeface="+mn-ea"/>
              </a:rPr>
              <a:t>一、苏联的发展、改革与解体</a:t>
            </a:r>
            <a:endParaRPr lang="zh-CN" altLang="en-US" sz="3200" b="1" dirty="0" smtClean="0">
              <a:latin typeface="方正姚体" panose="02010601030101010101" charset="-122"/>
              <a:ea typeface="方正姚体" panose="02010601030101010101" charset="-122"/>
              <a:sym typeface="+mn-ea"/>
            </a:endParaRPr>
          </a:p>
        </p:txBody>
      </p:sp>
      <p:pic>
        <p:nvPicPr>
          <p:cNvPr id="5" name="图片 4"/>
          <p:cNvPicPr>
            <a:picLocks noChangeAspect="1"/>
          </p:cNvPicPr>
          <p:nvPr/>
        </p:nvPicPr>
        <p:blipFill>
          <a:blip r:embed="rId1"/>
          <a:stretch>
            <a:fillRect/>
          </a:stretch>
        </p:blipFill>
        <p:spPr>
          <a:xfrm>
            <a:off x="3417570" y="1346200"/>
            <a:ext cx="5521960" cy="3517265"/>
          </a:xfrm>
          <a:prstGeom prst="rect">
            <a:avLst/>
          </a:prstGeom>
        </p:spPr>
      </p:pic>
      <p:sp>
        <p:nvSpPr>
          <p:cNvPr id="15" name="文本框 14"/>
          <p:cNvSpPr txBox="1"/>
          <p:nvPr/>
        </p:nvSpPr>
        <p:spPr>
          <a:xfrm>
            <a:off x="4007485" y="2264410"/>
            <a:ext cx="1428115" cy="368300"/>
          </a:xfrm>
          <a:prstGeom prst="rect">
            <a:avLst/>
          </a:prstGeom>
          <a:noFill/>
        </p:spPr>
        <p:txBody>
          <a:bodyPr wrap="square" rtlCol="0">
            <a:spAutoFit/>
          </a:bodyPr>
          <a:p>
            <a:pPr algn="ctr"/>
            <a:r>
              <a:rPr lang="zh-CN" altLang="en-US" u="sng">
                <a:solidFill>
                  <a:schemeClr val="bg1"/>
                </a:solidFill>
              </a:rPr>
              <a:t>经济</a:t>
            </a:r>
            <a:endParaRPr lang="zh-CN" altLang="en-US" u="sng">
              <a:solidFill>
                <a:schemeClr val="bg1"/>
              </a:solidFill>
            </a:endParaRPr>
          </a:p>
        </p:txBody>
      </p:sp>
      <p:sp>
        <p:nvSpPr>
          <p:cNvPr id="16" name="文本框 15"/>
          <p:cNvSpPr txBox="1"/>
          <p:nvPr/>
        </p:nvSpPr>
        <p:spPr>
          <a:xfrm>
            <a:off x="4007485" y="3420110"/>
            <a:ext cx="1428115" cy="368300"/>
          </a:xfrm>
          <a:prstGeom prst="rect">
            <a:avLst/>
          </a:prstGeom>
          <a:noFill/>
        </p:spPr>
        <p:txBody>
          <a:bodyPr wrap="square" rtlCol="0">
            <a:spAutoFit/>
          </a:bodyPr>
          <a:p>
            <a:pPr algn="ctr"/>
            <a:r>
              <a:rPr lang="zh-CN" altLang="en-US" u="sng">
                <a:solidFill>
                  <a:schemeClr val="bg1"/>
                </a:solidFill>
              </a:rPr>
              <a:t>政治</a:t>
            </a:r>
            <a:endParaRPr lang="zh-CN" altLang="en-US" u="sng">
              <a:solidFill>
                <a:schemeClr val="bg1"/>
              </a:solidFill>
            </a:endParaRPr>
          </a:p>
        </p:txBody>
      </p:sp>
      <p:sp>
        <p:nvSpPr>
          <p:cNvPr id="18" name="文本框 17"/>
          <p:cNvSpPr txBox="1"/>
          <p:nvPr/>
        </p:nvSpPr>
        <p:spPr>
          <a:xfrm>
            <a:off x="5435600" y="3420110"/>
            <a:ext cx="5713730" cy="922020"/>
          </a:xfrm>
          <a:prstGeom prst="rect">
            <a:avLst/>
          </a:prstGeom>
          <a:noFill/>
        </p:spPr>
        <p:txBody>
          <a:bodyPr wrap="square" rtlCol="0">
            <a:spAutoFit/>
          </a:bodyPr>
          <a:p>
            <a:pPr algn="l"/>
            <a:r>
              <a:rPr lang="zh-CN" altLang="zh-CN" dirty="0">
                <a:latin typeface="+mn-ea"/>
                <a:sym typeface="+mn-ea"/>
              </a:rPr>
              <a:t>取消苏共领导地位，放弃社会主义制度。实行议会制、总统制和多党制；在意识形态上抛弃马克思主义指导，实行</a:t>
            </a:r>
            <a:r>
              <a:rPr lang="en-US" altLang="zh-CN" dirty="0">
                <a:latin typeface="+mn-ea"/>
                <a:sym typeface="+mn-ea"/>
              </a:rPr>
              <a:t>“</a:t>
            </a:r>
            <a:r>
              <a:rPr lang="zh-CN" altLang="en-US" dirty="0">
                <a:latin typeface="+mn-ea"/>
                <a:sym typeface="+mn-ea"/>
              </a:rPr>
              <a:t>多元化</a:t>
            </a:r>
            <a:r>
              <a:rPr lang="en-US" altLang="zh-CN" dirty="0">
                <a:latin typeface="+mn-ea"/>
                <a:sym typeface="+mn-ea"/>
              </a:rPr>
              <a:t>”</a:t>
            </a:r>
            <a:r>
              <a:rPr lang="zh-CN" altLang="en-US" dirty="0">
                <a:latin typeface="+mn-ea"/>
                <a:sym typeface="+mn-ea"/>
              </a:rPr>
              <a:t>，造成思想混乱。</a:t>
            </a:r>
            <a:endParaRPr lang="zh-CN" altLang="en-US"/>
          </a:p>
        </p:txBody>
      </p:sp>
      <p:sp>
        <p:nvSpPr>
          <p:cNvPr id="19" name="文本框 18"/>
          <p:cNvSpPr txBox="1"/>
          <p:nvPr/>
        </p:nvSpPr>
        <p:spPr>
          <a:xfrm>
            <a:off x="4007485" y="1346200"/>
            <a:ext cx="3027680" cy="521970"/>
          </a:xfrm>
          <a:prstGeom prst="rect">
            <a:avLst/>
          </a:prstGeom>
          <a:noFill/>
        </p:spPr>
        <p:txBody>
          <a:bodyPr wrap="none" rtlCol="0" anchor="t">
            <a:spAutoFit/>
          </a:bodyPr>
          <a:p>
            <a:r>
              <a:rPr lang="zh-CN" altLang="zh-CN" sz="2800">
                <a:solidFill>
                  <a:schemeClr val="bg1"/>
                </a:solidFill>
                <a:latin typeface="微软雅黑" panose="020B0503020204020204" charset="-122"/>
                <a:ea typeface="微软雅黑" panose="020B0503020204020204" charset="-122"/>
                <a:cs typeface="宋体" panose="02010600030101010101" pitchFamily="2" charset="-122"/>
                <a:sym typeface="+mn-ea"/>
              </a:rPr>
              <a:t>戈尔巴乔夫改革：</a:t>
            </a:r>
            <a:endParaRPr lang="zh-CN" altLang="zh-CN" sz="2800">
              <a:solidFill>
                <a:schemeClr val="bg1"/>
              </a:solidFill>
              <a:latin typeface="微软雅黑" panose="020B0503020204020204" charset="-122"/>
              <a:ea typeface="微软雅黑" panose="020B0503020204020204" charset="-122"/>
              <a:cs typeface="宋体" panose="02010600030101010101" pitchFamily="2" charset="-122"/>
              <a:sym typeface="+mn-ea"/>
            </a:endParaRPr>
          </a:p>
        </p:txBody>
      </p:sp>
      <p:sp>
        <p:nvSpPr>
          <p:cNvPr id="23" name="文本框 22"/>
          <p:cNvSpPr txBox="1"/>
          <p:nvPr/>
        </p:nvSpPr>
        <p:spPr>
          <a:xfrm>
            <a:off x="5435600" y="2264410"/>
            <a:ext cx="5618480" cy="645160"/>
          </a:xfrm>
          <a:prstGeom prst="rect">
            <a:avLst/>
          </a:prstGeom>
          <a:noFill/>
        </p:spPr>
        <p:txBody>
          <a:bodyPr wrap="square" rtlCol="0">
            <a:spAutoFit/>
          </a:bodyPr>
          <a:p>
            <a:pPr algn="l"/>
            <a:r>
              <a:rPr lang="zh-CN" altLang="zh-CN" dirty="0">
                <a:latin typeface="+mn-ea"/>
                <a:sym typeface="+mn-ea"/>
              </a:rPr>
              <a:t>承认市场调节在社会主义中的作用，但成效甚微，把改革重点转向政治</a:t>
            </a:r>
            <a:endParaRPr lang="zh-CN" altLang="en-US"/>
          </a:p>
        </p:txBody>
      </p:sp>
      <p:sp>
        <p:nvSpPr>
          <p:cNvPr id="24" name="文本框 23"/>
          <p:cNvSpPr txBox="1"/>
          <p:nvPr/>
        </p:nvSpPr>
        <p:spPr>
          <a:xfrm>
            <a:off x="204470" y="5346700"/>
            <a:ext cx="3697605" cy="829945"/>
          </a:xfrm>
          <a:prstGeom prst="rect">
            <a:avLst/>
          </a:prstGeom>
          <a:noFill/>
        </p:spPr>
        <p:txBody>
          <a:bodyPr wrap="square" rtlCol="0">
            <a:spAutoFit/>
          </a:bodyPr>
          <a:p>
            <a:r>
              <a:rPr lang="zh-CN" altLang="zh-CN" sz="2400">
                <a:solidFill>
                  <a:schemeClr val="bg1"/>
                </a:solidFill>
                <a:latin typeface="宋体" panose="02010600030101010101" pitchFamily="2" charset="-122"/>
                <a:ea typeface="宋体" panose="02010600030101010101" pitchFamily="2" charset="-122"/>
                <a:cs typeface="宋体" panose="02010600030101010101" pitchFamily="2" charset="-122"/>
              </a:rPr>
              <a:t>戈尔巴乔夫：1985年3月当选总书记（</a:t>
            </a:r>
            <a:r>
              <a:rPr lang="en-US" altLang="zh-CN" sz="2400">
                <a:solidFill>
                  <a:schemeClr val="bg1"/>
                </a:solidFill>
                <a:latin typeface="宋体" panose="02010600030101010101" pitchFamily="2" charset="-122"/>
                <a:ea typeface="宋体" panose="02010600030101010101" pitchFamily="2" charset="-122"/>
                <a:cs typeface="宋体" panose="02010600030101010101" pitchFamily="2" charset="-122"/>
              </a:rPr>
              <a:t>54</a:t>
            </a:r>
            <a:r>
              <a:rPr lang="zh-CN" altLang="en-US" sz="2400">
                <a:solidFill>
                  <a:schemeClr val="bg1"/>
                </a:solidFill>
                <a:latin typeface="宋体" panose="02010600030101010101" pitchFamily="2" charset="-122"/>
                <a:ea typeface="宋体" panose="02010600030101010101" pitchFamily="2" charset="-122"/>
                <a:cs typeface="宋体" panose="02010600030101010101" pitchFamily="2" charset="-122"/>
              </a:rPr>
              <a:t>岁</a:t>
            </a:r>
            <a:r>
              <a:rPr lang="zh-CN" altLang="zh-CN" sz="2400">
                <a:solidFill>
                  <a:schemeClr val="bg1"/>
                </a:solidFill>
                <a:latin typeface="宋体" panose="02010600030101010101" pitchFamily="2" charset="-122"/>
                <a:ea typeface="宋体" panose="02010600030101010101" pitchFamily="2" charset="-122"/>
                <a:cs typeface="宋体" panose="02010600030101010101" pitchFamily="2" charset="-122"/>
              </a:rPr>
              <a:t>）。</a:t>
            </a:r>
            <a:endParaRPr lang="zh-CN" altLang="zh-CN" sz="2400">
              <a:solidFill>
                <a:schemeClr val="bg1"/>
              </a:solidFill>
              <a:latin typeface="宋体" panose="02010600030101010101" pitchFamily="2" charset="-122"/>
              <a:ea typeface="宋体" panose="02010600030101010101" pitchFamily="2" charset="-122"/>
              <a:cs typeface="宋体" panose="02010600030101010101" pitchFamily="2" charset="-122"/>
            </a:endParaRPr>
          </a:p>
        </p:txBody>
      </p:sp>
      <p:pic>
        <p:nvPicPr>
          <p:cNvPr id="25" name="图片 24"/>
          <p:cNvPicPr>
            <a:picLocks noChangeAspect="1"/>
          </p:cNvPicPr>
          <p:nvPr/>
        </p:nvPicPr>
        <p:blipFill>
          <a:blip r:embed="rId2"/>
          <a:stretch>
            <a:fillRect/>
          </a:stretch>
        </p:blipFill>
        <p:spPr>
          <a:xfrm>
            <a:off x="150495" y="1121410"/>
            <a:ext cx="3806190" cy="4126230"/>
          </a:xfrm>
          <a:prstGeom prst="rect">
            <a:avLst/>
          </a:prstGeom>
        </p:spPr>
      </p:pic>
      <p:pic>
        <p:nvPicPr>
          <p:cNvPr id="27" name="图片 26" descr="360截图20200310234249981"/>
          <p:cNvPicPr>
            <a:picLocks noChangeAspect="1"/>
          </p:cNvPicPr>
          <p:nvPr/>
        </p:nvPicPr>
        <p:blipFill>
          <a:blip r:embed="rId3"/>
          <a:stretch>
            <a:fillRect/>
          </a:stretch>
        </p:blipFill>
        <p:spPr>
          <a:xfrm>
            <a:off x="3792855" y="0"/>
            <a:ext cx="7261225" cy="6913880"/>
          </a:xfrm>
          <a:prstGeom prst="rect">
            <a:avLst/>
          </a:prstGeom>
        </p:spPr>
      </p:pic>
      <p:sp>
        <p:nvSpPr>
          <p:cNvPr id="29" name="文本框 28"/>
          <p:cNvSpPr txBox="1"/>
          <p:nvPr/>
        </p:nvSpPr>
        <p:spPr>
          <a:xfrm>
            <a:off x="6177280" y="6336030"/>
            <a:ext cx="2886075" cy="521970"/>
          </a:xfrm>
          <a:prstGeom prst="rect">
            <a:avLst/>
          </a:prstGeom>
          <a:noFill/>
        </p:spPr>
        <p:txBody>
          <a:bodyPr wrap="square" rtlCol="0">
            <a:spAutoFit/>
          </a:bodyPr>
          <a:p>
            <a:r>
              <a:rPr lang="en-US" altLang="zh-CN" sz="2800" b="1">
                <a:solidFill>
                  <a:srgbClr val="FF0000"/>
                </a:solidFill>
              </a:rPr>
              <a:t>1991</a:t>
            </a:r>
            <a:r>
              <a:rPr lang="zh-CN" altLang="en-US" sz="2800" b="1">
                <a:solidFill>
                  <a:srgbClr val="FF0000"/>
                </a:solidFill>
              </a:rPr>
              <a:t>年苏联解体</a:t>
            </a:r>
            <a:endParaRPr lang="zh-CN" altLang="en-US" sz="2800" b="1">
              <a:solidFill>
                <a:srgbClr val="FF0000"/>
              </a:solidFill>
            </a:endParaRPr>
          </a:p>
        </p:txBody>
      </p:sp>
    </p:spTree>
    <p:custDataLst>
      <p:tags r:id="rId4"/>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nodeType="clickEffect">
                                  <p:stCondLst>
                                    <p:cond delay="0"/>
                                  </p:stCondLst>
                                  <p:childTnLst>
                                    <p:anim calcmode="lin" valueType="num">
                                      <p:cBhvr additive="base">
                                        <p:cTn id="6" dur="500"/>
                                        <p:tgtEl>
                                          <p:spTgt spid="5"/>
                                        </p:tgtEl>
                                        <p:attrNameLst>
                                          <p:attrName>ppt_x</p:attrName>
                                        </p:attrNameLst>
                                      </p:cBhvr>
                                      <p:tavLst>
                                        <p:tav tm="0">
                                          <p:val>
                                            <p:strVal val="ppt_x"/>
                                          </p:val>
                                        </p:tav>
                                        <p:tav tm="100000">
                                          <p:val>
                                            <p:strVal val="ppt_x"/>
                                          </p:val>
                                        </p:tav>
                                      </p:tavLst>
                                    </p:anim>
                                    <p:anim calcmode="lin" valueType="num">
                                      <p:cBhvr additive="base">
                                        <p:cTn id="7" dur="500"/>
                                        <p:tgtEl>
                                          <p:spTgt spid="5"/>
                                        </p:tgtEl>
                                        <p:attrNameLst>
                                          <p:attrName>ppt_y</p:attrName>
                                        </p:attrNameLst>
                                      </p:cBhvr>
                                      <p:tavLst>
                                        <p:tav tm="0">
                                          <p:val>
                                            <p:strVal val="ppt_y"/>
                                          </p:val>
                                        </p:tav>
                                        <p:tav tm="100000">
                                          <p:val>
                                            <p:strVal val="1+ppt_h/2"/>
                                          </p:val>
                                        </p:tav>
                                      </p:tavLst>
                                    </p:anim>
                                    <p:set>
                                      <p:cBhvr>
                                        <p:cTn id="8" dur="1" fill="hold">
                                          <p:stCondLst>
                                            <p:cond delay="499"/>
                                          </p:stCondLst>
                                        </p:cTn>
                                        <p:tgtEl>
                                          <p:spTgt spid="5"/>
                                        </p:tgtEl>
                                        <p:attrNameLst>
                                          <p:attrName>style.visibility</p:attrName>
                                        </p:attrNameLst>
                                      </p:cBhvr>
                                      <p:to>
                                        <p:strVal val="hidden"/>
                                      </p:to>
                                    </p:set>
                                  </p:childTnLst>
                                </p:cTn>
                              </p:par>
                              <p:par>
                                <p:cTn id="9" presetID="2" presetClass="exit" presetSubtype="4" fill="hold" grpId="0" nodeType="withEffect">
                                  <p:stCondLst>
                                    <p:cond delay="0"/>
                                  </p:stCondLst>
                                  <p:childTnLst>
                                    <p:anim calcmode="lin" valueType="num">
                                      <p:cBhvr additive="base">
                                        <p:cTn id="10" dur="500"/>
                                        <p:tgtEl>
                                          <p:spTgt spid="6"/>
                                        </p:tgtEl>
                                        <p:attrNameLst>
                                          <p:attrName>ppt_x</p:attrName>
                                        </p:attrNameLst>
                                      </p:cBhvr>
                                      <p:tavLst>
                                        <p:tav tm="0">
                                          <p:val>
                                            <p:strVal val="ppt_x"/>
                                          </p:val>
                                        </p:tav>
                                        <p:tav tm="100000">
                                          <p:val>
                                            <p:strVal val="ppt_x"/>
                                          </p:val>
                                        </p:tav>
                                      </p:tavLst>
                                    </p:anim>
                                    <p:anim calcmode="lin" valueType="num">
                                      <p:cBhvr additive="base">
                                        <p:cTn id="11" dur="500"/>
                                        <p:tgtEl>
                                          <p:spTgt spid="6"/>
                                        </p:tgtEl>
                                        <p:attrNameLst>
                                          <p:attrName>ppt_y</p:attrName>
                                        </p:attrNameLst>
                                      </p:cBhvr>
                                      <p:tavLst>
                                        <p:tav tm="0">
                                          <p:val>
                                            <p:strVal val="ppt_y"/>
                                          </p:val>
                                        </p:tav>
                                        <p:tav tm="100000">
                                          <p:val>
                                            <p:strVal val="1+ppt_h/2"/>
                                          </p:val>
                                        </p:tav>
                                      </p:tavLst>
                                    </p:anim>
                                    <p:set>
                                      <p:cBhvr>
                                        <p:cTn id="12" dur="1" fill="hold">
                                          <p:stCondLst>
                                            <p:cond delay="499"/>
                                          </p:stCondLst>
                                        </p:cTn>
                                        <p:tgtEl>
                                          <p:spTgt spid="6"/>
                                        </p:tgtEl>
                                        <p:attrNameLst>
                                          <p:attrName>style.visibility</p:attrName>
                                        </p:attrNameLst>
                                      </p:cBhvr>
                                      <p:to>
                                        <p:strVal val="hidden"/>
                                      </p:to>
                                    </p:set>
                                  </p:childTnLst>
                                </p:cTn>
                              </p:par>
                              <p:par>
                                <p:cTn id="13" presetID="2" presetClass="exit" presetSubtype="4" fill="hold" grpId="0" nodeType="withEffect">
                                  <p:stCondLst>
                                    <p:cond delay="0"/>
                                  </p:stCondLst>
                                  <p:childTnLst>
                                    <p:anim calcmode="lin" valueType="num">
                                      <p:cBhvr additive="base">
                                        <p:cTn id="14" dur="500"/>
                                        <p:tgtEl>
                                          <p:spTgt spid="7"/>
                                        </p:tgtEl>
                                        <p:attrNameLst>
                                          <p:attrName>ppt_x</p:attrName>
                                        </p:attrNameLst>
                                      </p:cBhvr>
                                      <p:tavLst>
                                        <p:tav tm="0">
                                          <p:val>
                                            <p:strVal val="ppt_x"/>
                                          </p:val>
                                        </p:tav>
                                        <p:tav tm="100000">
                                          <p:val>
                                            <p:strVal val="ppt_x"/>
                                          </p:val>
                                        </p:tav>
                                      </p:tavLst>
                                    </p:anim>
                                    <p:anim calcmode="lin" valueType="num">
                                      <p:cBhvr additive="base">
                                        <p:cTn id="15" dur="500"/>
                                        <p:tgtEl>
                                          <p:spTgt spid="7"/>
                                        </p:tgtEl>
                                        <p:attrNameLst>
                                          <p:attrName>ppt_y</p:attrName>
                                        </p:attrNameLst>
                                      </p:cBhvr>
                                      <p:tavLst>
                                        <p:tav tm="0">
                                          <p:val>
                                            <p:strVal val="ppt_y"/>
                                          </p:val>
                                        </p:tav>
                                        <p:tav tm="100000">
                                          <p:val>
                                            <p:strVal val="1+ppt_h/2"/>
                                          </p:val>
                                        </p:tav>
                                      </p:tavLst>
                                    </p:anim>
                                    <p:set>
                                      <p:cBhvr>
                                        <p:cTn id="16" dur="1" fill="hold">
                                          <p:stCondLst>
                                            <p:cond delay="499"/>
                                          </p:stCondLst>
                                        </p:cTn>
                                        <p:tgtEl>
                                          <p:spTgt spid="7"/>
                                        </p:tgtEl>
                                        <p:attrNameLst>
                                          <p:attrName>style.visibility</p:attrName>
                                        </p:attrNameLst>
                                      </p:cBhvr>
                                      <p:to>
                                        <p:strVal val="hidden"/>
                                      </p:to>
                                    </p:set>
                                  </p:childTnLst>
                                </p:cTn>
                              </p:par>
                              <p:par>
                                <p:cTn id="17" presetID="2" presetClass="exit" presetSubtype="4" fill="hold" grpId="0" nodeType="withEffect">
                                  <p:stCondLst>
                                    <p:cond delay="0"/>
                                  </p:stCondLst>
                                  <p:childTnLst>
                                    <p:anim calcmode="lin" valueType="num">
                                      <p:cBhvr additive="base">
                                        <p:cTn id="18" dur="500"/>
                                        <p:tgtEl>
                                          <p:spTgt spid="9"/>
                                        </p:tgtEl>
                                        <p:attrNameLst>
                                          <p:attrName>ppt_x</p:attrName>
                                        </p:attrNameLst>
                                      </p:cBhvr>
                                      <p:tavLst>
                                        <p:tav tm="0">
                                          <p:val>
                                            <p:strVal val="ppt_x"/>
                                          </p:val>
                                        </p:tav>
                                        <p:tav tm="100000">
                                          <p:val>
                                            <p:strVal val="ppt_x"/>
                                          </p:val>
                                        </p:tav>
                                      </p:tavLst>
                                    </p:anim>
                                    <p:anim calcmode="lin" valueType="num">
                                      <p:cBhvr additive="base">
                                        <p:cTn id="19" dur="500"/>
                                        <p:tgtEl>
                                          <p:spTgt spid="9"/>
                                        </p:tgtEl>
                                        <p:attrNameLst>
                                          <p:attrName>ppt_y</p:attrName>
                                        </p:attrNameLst>
                                      </p:cBhvr>
                                      <p:tavLst>
                                        <p:tav tm="0">
                                          <p:val>
                                            <p:strVal val="ppt_y"/>
                                          </p:val>
                                        </p:tav>
                                        <p:tav tm="100000">
                                          <p:val>
                                            <p:strVal val="1+ppt_h/2"/>
                                          </p:val>
                                        </p:tav>
                                      </p:tavLst>
                                    </p:anim>
                                    <p:set>
                                      <p:cBhvr>
                                        <p:cTn id="20" dur="1" fill="hold">
                                          <p:stCondLst>
                                            <p:cond delay="499"/>
                                          </p:stCondLst>
                                        </p:cTn>
                                        <p:tgtEl>
                                          <p:spTgt spid="9"/>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3"/>
                                        </p:tgtEl>
                                        <p:attrNameLst>
                                          <p:attrName>style.visibility</p:attrName>
                                        </p:attrNameLst>
                                      </p:cBhvr>
                                      <p:to>
                                        <p:strVal val="visible"/>
                                      </p:to>
                                    </p:set>
                                    <p:anim calcmode="lin" valueType="num">
                                      <p:cBhvr additive="base">
                                        <p:cTn id="25" dur="500" fill="hold"/>
                                        <p:tgtEl>
                                          <p:spTgt spid="23"/>
                                        </p:tgtEl>
                                        <p:attrNameLst>
                                          <p:attrName>ppt_x</p:attrName>
                                        </p:attrNameLst>
                                      </p:cBhvr>
                                      <p:tavLst>
                                        <p:tav tm="0">
                                          <p:val>
                                            <p:strVal val="#ppt_x"/>
                                          </p:val>
                                        </p:tav>
                                        <p:tav tm="100000">
                                          <p:val>
                                            <p:strVal val="#ppt_x"/>
                                          </p:val>
                                        </p:tav>
                                      </p:tavLst>
                                    </p:anim>
                                    <p:anim calcmode="lin" valueType="num">
                                      <p:cBhvr additive="base">
                                        <p:cTn id="26" dur="500" fill="hold"/>
                                        <p:tgtEl>
                                          <p:spTgt spid="23"/>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24"/>
                                        </p:tgtEl>
                                        <p:attrNameLst>
                                          <p:attrName>style.visibility</p:attrName>
                                        </p:attrNameLst>
                                      </p:cBhvr>
                                      <p:to>
                                        <p:strVal val="visible"/>
                                      </p:to>
                                    </p:set>
                                    <p:anim calcmode="lin" valueType="num">
                                      <p:cBhvr additive="base">
                                        <p:cTn id="29" dur="500" fill="hold"/>
                                        <p:tgtEl>
                                          <p:spTgt spid="24"/>
                                        </p:tgtEl>
                                        <p:attrNameLst>
                                          <p:attrName>ppt_x</p:attrName>
                                        </p:attrNameLst>
                                      </p:cBhvr>
                                      <p:tavLst>
                                        <p:tav tm="0">
                                          <p:val>
                                            <p:strVal val="#ppt_x"/>
                                          </p:val>
                                        </p:tav>
                                        <p:tav tm="100000">
                                          <p:val>
                                            <p:strVal val="#ppt_x"/>
                                          </p:val>
                                        </p:tav>
                                      </p:tavLst>
                                    </p:anim>
                                    <p:anim calcmode="lin" valueType="num">
                                      <p:cBhvr additive="base">
                                        <p:cTn id="30" dur="500" fill="hold"/>
                                        <p:tgtEl>
                                          <p:spTgt spid="24"/>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25"/>
                                        </p:tgtEl>
                                        <p:attrNameLst>
                                          <p:attrName>style.visibility</p:attrName>
                                        </p:attrNameLst>
                                      </p:cBhvr>
                                      <p:to>
                                        <p:strVal val="visible"/>
                                      </p:to>
                                    </p:set>
                                    <p:anim calcmode="lin" valueType="num">
                                      <p:cBhvr additive="base">
                                        <p:cTn id="33" dur="500" fill="hold"/>
                                        <p:tgtEl>
                                          <p:spTgt spid="25"/>
                                        </p:tgtEl>
                                        <p:attrNameLst>
                                          <p:attrName>ppt_x</p:attrName>
                                        </p:attrNameLst>
                                      </p:cBhvr>
                                      <p:tavLst>
                                        <p:tav tm="0">
                                          <p:val>
                                            <p:strVal val="#ppt_x"/>
                                          </p:val>
                                        </p:tav>
                                        <p:tav tm="100000">
                                          <p:val>
                                            <p:strVal val="#ppt_x"/>
                                          </p:val>
                                        </p:tav>
                                      </p:tavLst>
                                    </p:anim>
                                    <p:anim calcmode="lin" valueType="num">
                                      <p:cBhvr additive="base">
                                        <p:cTn id="34" dur="500" fill="hold"/>
                                        <p:tgtEl>
                                          <p:spTgt spid="25"/>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500" fill="hold"/>
                                        <p:tgtEl>
                                          <p:spTgt spid="15"/>
                                        </p:tgtEl>
                                        <p:attrNameLst>
                                          <p:attrName>ppt_x</p:attrName>
                                        </p:attrNameLst>
                                      </p:cBhvr>
                                      <p:tavLst>
                                        <p:tav tm="0">
                                          <p:val>
                                            <p:strVal val="#ppt_x"/>
                                          </p:val>
                                        </p:tav>
                                        <p:tav tm="100000">
                                          <p:val>
                                            <p:strVal val="#ppt_x"/>
                                          </p:val>
                                        </p:tav>
                                      </p:tavLst>
                                    </p:anim>
                                    <p:anim calcmode="lin" valueType="num">
                                      <p:cBhvr additive="base">
                                        <p:cTn id="38" dur="500" fill="hold"/>
                                        <p:tgtEl>
                                          <p:spTgt spid="15"/>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additive="base">
                                        <p:cTn id="41" dur="500" fill="hold"/>
                                        <p:tgtEl>
                                          <p:spTgt spid="16"/>
                                        </p:tgtEl>
                                        <p:attrNameLst>
                                          <p:attrName>ppt_x</p:attrName>
                                        </p:attrNameLst>
                                      </p:cBhvr>
                                      <p:tavLst>
                                        <p:tav tm="0">
                                          <p:val>
                                            <p:strVal val="#ppt_x"/>
                                          </p:val>
                                        </p:tav>
                                        <p:tav tm="100000">
                                          <p:val>
                                            <p:strVal val="#ppt_x"/>
                                          </p:val>
                                        </p:tav>
                                      </p:tavLst>
                                    </p:anim>
                                    <p:anim calcmode="lin" valueType="num">
                                      <p:cBhvr additive="base">
                                        <p:cTn id="42" dur="500" fill="hold"/>
                                        <p:tgtEl>
                                          <p:spTgt spid="16"/>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additive="base">
                                        <p:cTn id="45" dur="500" fill="hold"/>
                                        <p:tgtEl>
                                          <p:spTgt spid="18"/>
                                        </p:tgtEl>
                                        <p:attrNameLst>
                                          <p:attrName>ppt_x</p:attrName>
                                        </p:attrNameLst>
                                      </p:cBhvr>
                                      <p:tavLst>
                                        <p:tav tm="0">
                                          <p:val>
                                            <p:strVal val="#ppt_x"/>
                                          </p:val>
                                        </p:tav>
                                        <p:tav tm="100000">
                                          <p:val>
                                            <p:strVal val="#ppt_x"/>
                                          </p:val>
                                        </p:tav>
                                      </p:tavLst>
                                    </p:anim>
                                    <p:anim calcmode="lin" valueType="num">
                                      <p:cBhvr additive="base">
                                        <p:cTn id="46" dur="500" fill="hold"/>
                                        <p:tgtEl>
                                          <p:spTgt spid="18"/>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additive="base">
                                        <p:cTn id="49" dur="500" fill="hold"/>
                                        <p:tgtEl>
                                          <p:spTgt spid="19"/>
                                        </p:tgtEl>
                                        <p:attrNameLst>
                                          <p:attrName>ppt_x</p:attrName>
                                        </p:attrNameLst>
                                      </p:cBhvr>
                                      <p:tavLst>
                                        <p:tav tm="0">
                                          <p:val>
                                            <p:strVal val="#ppt_x"/>
                                          </p:val>
                                        </p:tav>
                                        <p:tav tm="100000">
                                          <p:val>
                                            <p:strVal val="#ppt_x"/>
                                          </p:val>
                                        </p:tav>
                                      </p:tavLst>
                                    </p:anim>
                                    <p:anim calcmode="lin" valueType="num">
                                      <p:cBhvr additive="base">
                                        <p:cTn id="5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27"/>
                                        </p:tgtEl>
                                        <p:attrNameLst>
                                          <p:attrName>style.visibility</p:attrName>
                                        </p:attrNameLst>
                                      </p:cBhvr>
                                      <p:to>
                                        <p:strVal val="visible"/>
                                      </p:to>
                                    </p:set>
                                    <p:anim calcmode="lin" valueType="num">
                                      <p:cBhvr additive="base">
                                        <p:cTn id="55" dur="500" fill="hold"/>
                                        <p:tgtEl>
                                          <p:spTgt spid="27"/>
                                        </p:tgtEl>
                                        <p:attrNameLst>
                                          <p:attrName>ppt_x</p:attrName>
                                        </p:attrNameLst>
                                      </p:cBhvr>
                                      <p:tavLst>
                                        <p:tav tm="0">
                                          <p:val>
                                            <p:strVal val="#ppt_x"/>
                                          </p:val>
                                        </p:tav>
                                        <p:tav tm="100000">
                                          <p:val>
                                            <p:strVal val="#ppt_x"/>
                                          </p:val>
                                        </p:tav>
                                      </p:tavLst>
                                    </p:anim>
                                    <p:anim calcmode="lin" valueType="num">
                                      <p:cBhvr additive="base">
                                        <p:cTn id="56" dur="500" fill="hold"/>
                                        <p:tgtEl>
                                          <p:spTgt spid="27"/>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29"/>
                                        </p:tgtEl>
                                        <p:attrNameLst>
                                          <p:attrName>style.visibility</p:attrName>
                                        </p:attrNameLst>
                                      </p:cBhvr>
                                      <p:to>
                                        <p:strVal val="visible"/>
                                      </p:to>
                                    </p:set>
                                    <p:anim calcmode="lin" valueType="num">
                                      <p:cBhvr additive="base">
                                        <p:cTn id="59" dur="500" fill="hold"/>
                                        <p:tgtEl>
                                          <p:spTgt spid="29"/>
                                        </p:tgtEl>
                                        <p:attrNameLst>
                                          <p:attrName>ppt_x</p:attrName>
                                        </p:attrNameLst>
                                      </p:cBhvr>
                                      <p:tavLst>
                                        <p:tav tm="0">
                                          <p:val>
                                            <p:strVal val="#ppt_x"/>
                                          </p:val>
                                        </p:tav>
                                        <p:tav tm="100000">
                                          <p:val>
                                            <p:strVal val="#ppt_x"/>
                                          </p:val>
                                        </p:tav>
                                      </p:tavLst>
                                    </p:anim>
                                    <p:anim calcmode="lin" valueType="num">
                                      <p:cBhvr additive="base">
                                        <p:cTn id="60"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9" grpId="0"/>
      <p:bldP spid="23" grpId="0"/>
      <p:bldP spid="24" grpId="0"/>
      <p:bldP spid="15" grpId="0"/>
      <p:bldP spid="16" grpId="0"/>
      <p:bldP spid="18" grpId="0"/>
      <p:bldP spid="29" grpId="0"/>
      <p:bldP spid="19"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4">
            <a:lumMod val="75000"/>
            <a:alpha val="76000"/>
          </a:schemeClr>
        </a:solidFill>
        <a:effectLst/>
      </p:bgPr>
    </p:bg>
    <p:spTree>
      <p:nvGrpSpPr>
        <p:cNvPr id="1" name=""/>
        <p:cNvGrpSpPr/>
        <p:nvPr/>
      </p:nvGrpSpPr>
      <p:grpSpPr/>
      <p:sp>
        <p:nvSpPr>
          <p:cNvPr id="10" name="文本框 9"/>
          <p:cNvSpPr txBox="1"/>
          <p:nvPr/>
        </p:nvSpPr>
        <p:spPr>
          <a:xfrm>
            <a:off x="103505" y="876300"/>
            <a:ext cx="11814175" cy="3476625"/>
          </a:xfrm>
          <a:prstGeom prst="rect">
            <a:avLst/>
          </a:prstGeom>
          <a:noFill/>
          <a:ln>
            <a:noFill/>
          </a:ln>
        </p:spPr>
        <p:txBody>
          <a:bodyPr wrap="square" rtlCol="0" anchor="t">
            <a:spAutoFit/>
          </a:bodyPr>
          <a:p>
            <a:pPr lvl="0" indent="0" algn="l">
              <a:buClrTx/>
              <a:buSzTx/>
              <a:buFont typeface="Arial" panose="020B0604020202020204" pitchFamily="34" charset="0"/>
              <a:buNone/>
            </a:pPr>
            <a:r>
              <a:rPr lang="zh-CN" altLang="en-US" sz="3200">
                <a:latin typeface="楷体" panose="02010609060101010101" charset="-122"/>
                <a:ea typeface="楷体" panose="02010609060101010101" charset="-122"/>
                <a:cs typeface="楷体" panose="02010609060101010101" charset="-122"/>
                <a:sym typeface="+mn-ea"/>
              </a:rPr>
              <a:t>材料：他提出了通过租赁承包制来调动农民的生产积极性，利用农村的经济体制变革带来的红利来发展农业生产。可惜由于太急功近利，不等农业生产发展取得真正的提高就将工作中心转为政治体制改革。其结果是其农业又一次出现了倒退。戈尔巴乔夫的改革并没有摆脱危机，改善人民生活水平，而是在最终促成了共产主义意识形态在苏联的彻底瓦解，从而导致了苏联的最终解体。</a:t>
            </a:r>
            <a:endParaRPr lang="zh-CN" altLang="en-US" sz="3200">
              <a:latin typeface="楷体" panose="02010609060101010101" charset="-122"/>
              <a:ea typeface="楷体" panose="02010609060101010101" charset="-122"/>
              <a:cs typeface="楷体" panose="02010609060101010101" charset="-122"/>
              <a:sym typeface="+mn-ea"/>
            </a:endParaRPr>
          </a:p>
          <a:p>
            <a:pPr lvl="0" indent="0" algn="r">
              <a:buClrTx/>
              <a:buSzTx/>
              <a:buFont typeface="Arial" panose="020B0604020202020204" pitchFamily="34" charset="0"/>
              <a:buNone/>
            </a:pPr>
            <a:r>
              <a:rPr lang="en-US" altLang="zh-CN" sz="2800">
                <a:latin typeface="楷体" panose="02010609060101010101" charset="-122"/>
                <a:ea typeface="楷体" panose="02010609060101010101" charset="-122"/>
                <a:cs typeface="楷体" panose="02010609060101010101" charset="-122"/>
                <a:sym typeface="+mn-ea"/>
              </a:rPr>
              <a:t>——</a:t>
            </a:r>
            <a:r>
              <a:rPr lang="zh-CN" altLang="en-US" sz="2800">
                <a:latin typeface="楷体" panose="02010609060101010101" charset="-122"/>
                <a:ea typeface="楷体" panose="02010609060101010101" charset="-122"/>
                <a:cs typeface="楷体" panose="02010609060101010101" charset="-122"/>
                <a:sym typeface="+mn-ea"/>
              </a:rPr>
              <a:t>《浅析苏联解体最主要的原因及教训》</a:t>
            </a:r>
            <a:endParaRPr lang="zh-CN" altLang="en-US" sz="2800">
              <a:latin typeface="楷体" panose="02010609060101010101" charset="-122"/>
              <a:ea typeface="楷体" panose="02010609060101010101" charset="-122"/>
              <a:cs typeface="楷体" panose="02010609060101010101" charset="-122"/>
              <a:sym typeface="+mn-ea"/>
            </a:endParaRPr>
          </a:p>
        </p:txBody>
      </p:sp>
      <p:sp>
        <p:nvSpPr>
          <p:cNvPr id="11" name="文本框 10"/>
          <p:cNvSpPr txBox="1"/>
          <p:nvPr/>
        </p:nvSpPr>
        <p:spPr>
          <a:xfrm>
            <a:off x="200660" y="5081905"/>
            <a:ext cx="10013315" cy="521970"/>
          </a:xfrm>
          <a:prstGeom prst="rect">
            <a:avLst/>
          </a:prstGeom>
          <a:noFill/>
        </p:spPr>
        <p:txBody>
          <a:bodyPr wrap="square" rtlCol="0">
            <a:spAutoFit/>
          </a:bodyPr>
          <a:p>
            <a:pPr lvl="0" algn="l">
              <a:buClrTx/>
              <a:buSzTx/>
              <a:buFontTx/>
            </a:pPr>
            <a:r>
              <a:rPr lang="zh-CN" altLang="en-US" sz="2800" u="sng">
                <a:solidFill>
                  <a:srgbClr val="002060"/>
                </a:solidFill>
                <a:latin typeface="宋体" panose="02010600030101010101" pitchFamily="2" charset="-122"/>
                <a:ea typeface="宋体" panose="02010600030101010101" pitchFamily="2" charset="-122"/>
                <a:sym typeface="+mn-ea"/>
              </a:rPr>
              <a:t>问题：你能从以上材料中找到戈尔巴乔夫改革失败的原因吗？</a:t>
            </a:r>
            <a:endParaRPr lang="zh-CN" altLang="en-US" sz="2800" u="sng">
              <a:solidFill>
                <a:srgbClr val="002060"/>
              </a:solidFill>
              <a:latin typeface="宋体" panose="02010600030101010101" pitchFamily="2" charset="-122"/>
              <a:ea typeface="宋体" panose="02010600030101010101" pitchFamily="2" charset="-122"/>
              <a:sym typeface="+mn-ea"/>
            </a:endParaRPr>
          </a:p>
        </p:txBody>
      </p:sp>
      <p:sp>
        <p:nvSpPr>
          <p:cNvPr id="12" name="文本框 11"/>
          <p:cNvSpPr txBox="1"/>
          <p:nvPr/>
        </p:nvSpPr>
        <p:spPr>
          <a:xfrm>
            <a:off x="992505" y="5603875"/>
            <a:ext cx="10207625" cy="521970"/>
          </a:xfrm>
          <a:prstGeom prst="rect">
            <a:avLst/>
          </a:prstGeom>
          <a:noFill/>
        </p:spPr>
        <p:txBody>
          <a:bodyPr wrap="square" rtlCol="0" anchor="t">
            <a:spAutoFit/>
          </a:bodyPr>
          <a:p>
            <a:pPr lvl="0" algn="l">
              <a:buClrTx/>
              <a:buSzTx/>
              <a:buFontTx/>
            </a:pPr>
            <a:r>
              <a:rPr lang="zh-CN" altLang="en-US" sz="2800" b="1">
                <a:solidFill>
                  <a:schemeClr val="bg1"/>
                </a:solidFill>
                <a:sym typeface="+mn-ea"/>
              </a:rPr>
              <a:t>①急于求成，违背了客观经济规律；</a:t>
            </a:r>
            <a:endParaRPr lang="zh-CN" altLang="en-US" sz="2800" b="1">
              <a:solidFill>
                <a:schemeClr val="bg1"/>
              </a:solidFill>
              <a:sym typeface="+mn-ea"/>
            </a:endParaRPr>
          </a:p>
        </p:txBody>
      </p:sp>
      <p:sp>
        <p:nvSpPr>
          <p:cNvPr id="16" name="文本框 15"/>
          <p:cNvSpPr txBox="1"/>
          <p:nvPr/>
        </p:nvSpPr>
        <p:spPr>
          <a:xfrm>
            <a:off x="992505" y="6125845"/>
            <a:ext cx="5862320" cy="521970"/>
          </a:xfrm>
          <a:prstGeom prst="rect">
            <a:avLst/>
          </a:prstGeom>
          <a:noFill/>
        </p:spPr>
        <p:txBody>
          <a:bodyPr wrap="square" rtlCol="0" anchor="t">
            <a:spAutoFit/>
          </a:bodyPr>
          <a:p>
            <a:pPr lvl="0" algn="l">
              <a:buClrTx/>
              <a:buSzTx/>
              <a:buFontTx/>
            </a:pPr>
            <a:r>
              <a:rPr lang="zh-CN" altLang="en-US" sz="2800" b="1">
                <a:solidFill>
                  <a:schemeClr val="bg1"/>
                </a:solidFill>
                <a:sym typeface="+mn-ea"/>
              </a:rPr>
              <a:t>②指导思想偏离 了科学社会主义；</a:t>
            </a:r>
            <a:endParaRPr lang="zh-CN" altLang="en-US" sz="2800" b="1">
              <a:solidFill>
                <a:schemeClr val="bg1"/>
              </a:solidFill>
              <a:sym typeface="+mn-ea"/>
            </a:endParaRPr>
          </a:p>
        </p:txBody>
      </p:sp>
      <p:sp>
        <p:nvSpPr>
          <p:cNvPr id="18" name="标题 17"/>
          <p:cNvSpPr>
            <a:spLocks noGrp="1"/>
          </p:cNvSpPr>
          <p:nvPr>
            <p:ph type="title"/>
          </p:nvPr>
        </p:nvSpPr>
        <p:spPr>
          <a:xfrm>
            <a:off x="103505" y="4242435"/>
            <a:ext cx="11814175" cy="1361440"/>
          </a:xfrm>
          <a:solidFill>
            <a:schemeClr val="bg1">
              <a:lumMod val="65000"/>
            </a:schemeClr>
          </a:solidFill>
        </p:spPr>
        <p:txBody>
          <a:bodyPr>
            <a:normAutofit/>
          </a:bodyPr>
          <a:p>
            <a:r>
              <a:rPr lang="zh-CN" altLang="en-US" u="sng"/>
              <a:t>戈尔巴乔夫改革（</a:t>
            </a:r>
            <a:r>
              <a:rPr u="sng"/>
              <a:t>1985~1991</a:t>
            </a:r>
            <a:r>
              <a:rPr lang="zh-CN" altLang="en-US" u="sng"/>
              <a:t>）：改革试图</a:t>
            </a:r>
            <a:r>
              <a:rPr u="sng"/>
              <a:t>对斯大林模式进行根本性改革，但最终彻底地断送苏联社会主义的一切</a:t>
            </a:r>
            <a:r>
              <a:rPr lang="zh-CN" altLang="en-US" u="sng"/>
              <a:t>。</a:t>
            </a:r>
            <a:endParaRPr lang="zh-CN" altLang="en-US" u="sng"/>
          </a:p>
        </p:txBody>
      </p:sp>
      <p:sp>
        <p:nvSpPr>
          <p:cNvPr id="3" name="矩形 2"/>
          <p:cNvSpPr/>
          <p:nvPr/>
        </p:nvSpPr>
        <p:spPr>
          <a:xfrm>
            <a:off x="103505" y="647065"/>
            <a:ext cx="12008485" cy="6000750"/>
          </a:xfrm>
          <a:prstGeom prst="rect">
            <a:avLst/>
          </a:prstGeom>
          <a:solidFill>
            <a:schemeClr val="tx2">
              <a:lumMod val="20000"/>
              <a:lumOff val="80000"/>
            </a:schemeClr>
          </a:solidFill>
          <a:ln w="19050">
            <a:solidFill>
              <a:schemeClr val="bg1"/>
            </a:solidFill>
          </a:ln>
        </p:spPr>
        <p:txBody>
          <a:bodyPr wrap="square">
            <a:spAutoFit/>
            <a:scene3d>
              <a:camera prst="orthographicFront"/>
              <a:lightRig rig="threePt" dir="t"/>
            </a:scene3d>
          </a:bodyPr>
          <a:p>
            <a:pPr indent="457200"/>
            <a:r>
              <a:rPr lang="zh-CN" altLang="zh-CN" sz="3200" dirty="0">
                <a:solidFill>
                  <a:schemeClr val="accent1"/>
                </a:solidFill>
                <a:effectLst>
                  <a:outerShdw blurRad="38100" dist="25400" dir="5400000" algn="ctr" rotWithShape="0">
                    <a:srgbClr val="6E747A">
                      <a:alpha val="43000"/>
                    </a:srgbClr>
                  </a:outerShdw>
                </a:effectLst>
                <a:latin typeface="仿宋" panose="02010609060101010101" pitchFamily="49" charset="-122"/>
                <a:ea typeface="仿宋" panose="02010609060101010101" pitchFamily="49" charset="-122"/>
              </a:rPr>
              <a:t>苏联领导人坐火车旅行。铁轨到了尽头，火车停下。</a:t>
            </a:r>
            <a:endParaRPr lang="en-US" altLang="zh-CN" sz="3200" dirty="0">
              <a:solidFill>
                <a:schemeClr val="accent1"/>
              </a:solidFill>
              <a:effectLst>
                <a:outerShdw blurRad="38100" dist="25400" dir="5400000" algn="ctr" rotWithShape="0">
                  <a:srgbClr val="6E747A">
                    <a:alpha val="43000"/>
                  </a:srgbClr>
                </a:outerShdw>
              </a:effectLst>
              <a:latin typeface="仿宋" panose="02010609060101010101" pitchFamily="49" charset="-122"/>
              <a:ea typeface="仿宋" panose="02010609060101010101" pitchFamily="49" charset="-122"/>
            </a:endParaRPr>
          </a:p>
          <a:p>
            <a:pPr indent="457200"/>
            <a:r>
              <a:rPr lang="zh-CN" altLang="zh-CN" sz="3200" dirty="0">
                <a:solidFill>
                  <a:schemeClr val="accent1"/>
                </a:solidFill>
                <a:effectLst>
                  <a:outerShdw blurRad="38100" dist="25400" dir="5400000" algn="ctr" rotWithShape="0">
                    <a:srgbClr val="6E747A">
                      <a:alpha val="43000"/>
                    </a:srgbClr>
                  </a:outerShdw>
                </a:effectLst>
                <a:latin typeface="仿宋" panose="02010609060101010101" pitchFamily="49" charset="-122"/>
                <a:ea typeface="仿宋" panose="02010609060101010101" pitchFamily="49" charset="-122"/>
              </a:rPr>
              <a:t>列宁号召：</a:t>
            </a:r>
            <a:r>
              <a:rPr lang="en-US" altLang="zh-CN" sz="3200" dirty="0">
                <a:solidFill>
                  <a:schemeClr val="accent1"/>
                </a:solidFill>
                <a:effectLst>
                  <a:outerShdw blurRad="38100" dist="25400" dir="5400000" algn="ctr" rotWithShape="0">
                    <a:srgbClr val="6E747A">
                      <a:alpha val="43000"/>
                    </a:srgbClr>
                  </a:outerShdw>
                </a:effectLst>
                <a:latin typeface="仿宋" panose="02010609060101010101" pitchFamily="49" charset="-122"/>
                <a:ea typeface="仿宋" panose="02010609060101010101" pitchFamily="49" charset="-122"/>
              </a:rPr>
              <a:t>“</a:t>
            </a:r>
            <a:r>
              <a:rPr lang="zh-CN" altLang="zh-CN" sz="3200" dirty="0">
                <a:solidFill>
                  <a:schemeClr val="accent1"/>
                </a:solidFill>
                <a:effectLst>
                  <a:outerShdw blurRad="38100" dist="25400" dir="5400000" algn="ctr" rotWithShape="0">
                    <a:srgbClr val="6E747A">
                      <a:alpha val="43000"/>
                    </a:srgbClr>
                  </a:outerShdw>
                </a:effectLst>
                <a:latin typeface="仿宋" panose="02010609060101010101" pitchFamily="49" charset="-122"/>
                <a:ea typeface="仿宋" panose="02010609060101010101" pitchFamily="49" charset="-122"/>
              </a:rPr>
              <a:t>立即发动无产者搞星期六义务劳动，修铁路，直通共产主义！</a:t>
            </a:r>
            <a:r>
              <a:rPr lang="en-US" altLang="zh-CN" sz="3200" dirty="0">
                <a:solidFill>
                  <a:schemeClr val="accent1"/>
                </a:solidFill>
                <a:effectLst>
                  <a:outerShdw blurRad="38100" dist="25400" dir="5400000" algn="ctr" rotWithShape="0">
                    <a:srgbClr val="6E747A">
                      <a:alpha val="43000"/>
                    </a:srgbClr>
                  </a:outerShdw>
                </a:effectLst>
                <a:latin typeface="仿宋" panose="02010609060101010101" pitchFamily="49" charset="-122"/>
                <a:ea typeface="仿宋" panose="02010609060101010101" pitchFamily="49" charset="-122"/>
              </a:rPr>
              <a:t>”</a:t>
            </a:r>
            <a:endParaRPr lang="en-US" altLang="zh-CN" sz="3200" dirty="0">
              <a:solidFill>
                <a:schemeClr val="accent1"/>
              </a:solidFill>
              <a:effectLst>
                <a:outerShdw blurRad="38100" dist="25400" dir="5400000" algn="ctr" rotWithShape="0">
                  <a:srgbClr val="6E747A">
                    <a:alpha val="43000"/>
                  </a:srgbClr>
                </a:outerShdw>
              </a:effectLst>
              <a:latin typeface="仿宋" panose="02010609060101010101" pitchFamily="49" charset="-122"/>
              <a:ea typeface="仿宋" panose="02010609060101010101" pitchFamily="49" charset="-122"/>
            </a:endParaRPr>
          </a:p>
          <a:p>
            <a:pPr indent="457200"/>
            <a:r>
              <a:rPr lang="zh-CN" altLang="zh-CN" sz="3200" dirty="0">
                <a:solidFill>
                  <a:schemeClr val="accent1"/>
                </a:solidFill>
                <a:effectLst>
                  <a:outerShdw blurRad="38100" dist="25400" dir="5400000" algn="ctr" rotWithShape="0">
                    <a:srgbClr val="6E747A">
                      <a:alpha val="43000"/>
                    </a:srgbClr>
                  </a:outerShdw>
                </a:effectLst>
                <a:latin typeface="仿宋" panose="02010609060101010101" pitchFamily="49" charset="-122"/>
                <a:ea typeface="仿宋" panose="02010609060101010101" pitchFamily="49" charset="-122"/>
              </a:rPr>
              <a:t>斯大林抽着烟斗，严肃地下令：</a:t>
            </a:r>
            <a:r>
              <a:rPr lang="en-US" altLang="zh-CN" sz="3200" dirty="0">
                <a:solidFill>
                  <a:schemeClr val="accent1"/>
                </a:solidFill>
                <a:effectLst>
                  <a:outerShdw blurRad="38100" dist="25400" dir="5400000" algn="ctr" rotWithShape="0">
                    <a:srgbClr val="6E747A">
                      <a:alpha val="43000"/>
                    </a:srgbClr>
                  </a:outerShdw>
                </a:effectLst>
                <a:latin typeface="仿宋" panose="02010609060101010101" pitchFamily="49" charset="-122"/>
                <a:ea typeface="仿宋" panose="02010609060101010101" pitchFamily="49" charset="-122"/>
              </a:rPr>
              <a:t>“</a:t>
            </a:r>
            <a:r>
              <a:rPr lang="zh-CN" altLang="zh-CN" sz="3200" dirty="0">
                <a:solidFill>
                  <a:schemeClr val="accent1"/>
                </a:solidFill>
                <a:effectLst>
                  <a:outerShdw blurRad="38100" dist="25400" dir="5400000" algn="ctr" rotWithShape="0">
                    <a:srgbClr val="6E747A">
                      <a:alpha val="43000"/>
                    </a:srgbClr>
                  </a:outerShdw>
                </a:effectLst>
                <a:latin typeface="仿宋" panose="02010609060101010101" pitchFamily="49" charset="-122"/>
                <a:ea typeface="仿宋" panose="02010609060101010101" pitchFamily="49" charset="-122"/>
              </a:rPr>
              <a:t>给我调</a:t>
            </a:r>
            <a:r>
              <a:rPr lang="en-US" altLang="zh-CN" sz="3200" dirty="0">
                <a:solidFill>
                  <a:schemeClr val="accent1"/>
                </a:solidFill>
                <a:effectLst>
                  <a:outerShdw blurRad="38100" dist="25400" dir="5400000" algn="ctr" rotWithShape="0">
                    <a:srgbClr val="6E747A">
                      <a:alpha val="43000"/>
                    </a:srgbClr>
                  </a:outerShdw>
                </a:effectLst>
                <a:latin typeface="仿宋" panose="02010609060101010101" pitchFamily="49" charset="-122"/>
                <a:ea typeface="仿宋" panose="02010609060101010101" pitchFamily="49" charset="-122"/>
              </a:rPr>
              <a:t>100</a:t>
            </a:r>
            <a:r>
              <a:rPr lang="zh-CN" altLang="zh-CN" sz="3200" dirty="0">
                <a:solidFill>
                  <a:schemeClr val="accent1"/>
                </a:solidFill>
                <a:effectLst>
                  <a:outerShdw blurRad="38100" dist="25400" dir="5400000" algn="ctr" rotWithShape="0">
                    <a:srgbClr val="6E747A">
                      <a:alpha val="43000"/>
                    </a:srgbClr>
                  </a:outerShdw>
                </a:effectLst>
                <a:latin typeface="仿宋" panose="02010609060101010101" pitchFamily="49" charset="-122"/>
                <a:ea typeface="仿宋" panose="02010609060101010101" pitchFamily="49" charset="-122"/>
              </a:rPr>
              <a:t>万劳改犯来，修不通铁路，统统枪毙。</a:t>
            </a:r>
            <a:r>
              <a:rPr lang="en-US" altLang="zh-CN" sz="3200" dirty="0">
                <a:solidFill>
                  <a:schemeClr val="accent1"/>
                </a:solidFill>
                <a:effectLst>
                  <a:outerShdw blurRad="38100" dist="25400" dir="5400000" algn="ctr" rotWithShape="0">
                    <a:srgbClr val="6E747A">
                      <a:alpha val="43000"/>
                    </a:srgbClr>
                  </a:outerShdw>
                </a:effectLst>
                <a:latin typeface="仿宋" panose="02010609060101010101" pitchFamily="49" charset="-122"/>
                <a:ea typeface="仿宋" panose="02010609060101010101" pitchFamily="49" charset="-122"/>
              </a:rPr>
              <a:t>”</a:t>
            </a:r>
            <a:endParaRPr lang="en-US" altLang="zh-CN" sz="3200" dirty="0">
              <a:solidFill>
                <a:schemeClr val="accent1"/>
              </a:solidFill>
              <a:effectLst>
                <a:outerShdw blurRad="38100" dist="25400" dir="5400000" algn="ctr" rotWithShape="0">
                  <a:srgbClr val="6E747A">
                    <a:alpha val="43000"/>
                  </a:srgbClr>
                </a:outerShdw>
              </a:effectLst>
              <a:latin typeface="仿宋" panose="02010609060101010101" pitchFamily="49" charset="-122"/>
              <a:ea typeface="仿宋" panose="02010609060101010101" pitchFamily="49" charset="-122"/>
            </a:endParaRPr>
          </a:p>
          <a:p>
            <a:pPr indent="457200"/>
            <a:r>
              <a:rPr lang="zh-CN" altLang="zh-CN" sz="3200" dirty="0">
                <a:solidFill>
                  <a:schemeClr val="accent1"/>
                </a:solidFill>
                <a:effectLst>
                  <a:outerShdw blurRad="38100" dist="25400" dir="5400000" algn="ctr" rotWithShape="0">
                    <a:srgbClr val="6E747A">
                      <a:alpha val="43000"/>
                    </a:srgbClr>
                  </a:outerShdw>
                </a:effectLst>
                <a:latin typeface="仿宋" panose="02010609060101010101" pitchFamily="49" charset="-122"/>
                <a:ea typeface="仿宋" panose="02010609060101010101" pitchFamily="49" charset="-122"/>
              </a:rPr>
              <a:t>赫鲁晓夫敲着皮鞋喊：</a:t>
            </a:r>
            <a:r>
              <a:rPr lang="en-US" altLang="zh-CN" sz="3200" dirty="0">
                <a:solidFill>
                  <a:schemeClr val="accent1"/>
                </a:solidFill>
                <a:effectLst>
                  <a:outerShdw blurRad="38100" dist="25400" dir="5400000" algn="ctr" rotWithShape="0">
                    <a:srgbClr val="6E747A">
                      <a:alpha val="43000"/>
                    </a:srgbClr>
                  </a:outerShdw>
                </a:effectLst>
                <a:latin typeface="仿宋" panose="02010609060101010101" pitchFamily="49" charset="-122"/>
                <a:ea typeface="仿宋" panose="02010609060101010101" pitchFamily="49" charset="-122"/>
              </a:rPr>
              <a:t>“</a:t>
            </a:r>
            <a:r>
              <a:rPr lang="zh-CN" altLang="zh-CN" sz="3200" dirty="0">
                <a:solidFill>
                  <a:schemeClr val="accent1"/>
                </a:solidFill>
                <a:effectLst>
                  <a:outerShdw blurRad="38100" dist="25400" dir="5400000" algn="ctr" rotWithShape="0">
                    <a:srgbClr val="6E747A">
                      <a:alpha val="43000"/>
                    </a:srgbClr>
                  </a:outerShdw>
                </a:effectLst>
                <a:latin typeface="仿宋" panose="02010609060101010101" pitchFamily="49" charset="-122"/>
                <a:ea typeface="仿宋" panose="02010609060101010101" pitchFamily="49" charset="-122"/>
              </a:rPr>
              <a:t>把后面的铁路接到前面去，火车继续开！</a:t>
            </a:r>
            <a:r>
              <a:rPr lang="en-US" altLang="zh-CN" sz="3200" dirty="0">
                <a:solidFill>
                  <a:schemeClr val="accent1"/>
                </a:solidFill>
                <a:effectLst>
                  <a:outerShdw blurRad="38100" dist="25400" dir="5400000" algn="ctr" rotWithShape="0">
                    <a:srgbClr val="6E747A">
                      <a:alpha val="43000"/>
                    </a:srgbClr>
                  </a:outerShdw>
                </a:effectLst>
                <a:latin typeface="仿宋" panose="02010609060101010101" pitchFamily="49" charset="-122"/>
                <a:ea typeface="仿宋" panose="02010609060101010101" pitchFamily="49" charset="-122"/>
              </a:rPr>
              <a:t>”</a:t>
            </a:r>
            <a:endParaRPr lang="en-US" altLang="zh-CN" sz="3200" dirty="0">
              <a:solidFill>
                <a:schemeClr val="accent1"/>
              </a:solidFill>
              <a:effectLst>
                <a:outerShdw blurRad="38100" dist="25400" dir="5400000" algn="ctr" rotWithShape="0">
                  <a:srgbClr val="6E747A">
                    <a:alpha val="43000"/>
                  </a:srgbClr>
                </a:outerShdw>
              </a:effectLst>
              <a:latin typeface="仿宋" panose="02010609060101010101" pitchFamily="49" charset="-122"/>
              <a:ea typeface="仿宋" panose="02010609060101010101" pitchFamily="49" charset="-122"/>
            </a:endParaRPr>
          </a:p>
          <a:p>
            <a:pPr indent="457200"/>
            <a:r>
              <a:rPr lang="zh-CN" altLang="zh-CN" sz="3200" dirty="0">
                <a:solidFill>
                  <a:schemeClr val="accent1"/>
                </a:solidFill>
                <a:effectLst>
                  <a:outerShdw blurRad="38100" dist="25400" dir="5400000" algn="ctr" rotWithShape="0">
                    <a:srgbClr val="6E747A">
                      <a:alpha val="43000"/>
                    </a:srgbClr>
                  </a:outerShdw>
                </a:effectLst>
                <a:latin typeface="仿宋" panose="02010609060101010101" pitchFamily="49" charset="-122"/>
                <a:ea typeface="仿宋" panose="02010609060101010101" pitchFamily="49" charset="-122"/>
              </a:rPr>
              <a:t>勃列日涅夫挥舞着双手说：</a:t>
            </a:r>
            <a:r>
              <a:rPr lang="en-US" altLang="zh-CN" sz="3200" dirty="0">
                <a:solidFill>
                  <a:schemeClr val="accent1"/>
                </a:solidFill>
                <a:effectLst>
                  <a:outerShdw blurRad="38100" dist="25400" dir="5400000" algn="ctr" rotWithShape="0">
                    <a:srgbClr val="6E747A">
                      <a:alpha val="43000"/>
                    </a:srgbClr>
                  </a:outerShdw>
                </a:effectLst>
                <a:latin typeface="仿宋" panose="02010609060101010101" pitchFamily="49" charset="-122"/>
                <a:ea typeface="仿宋" panose="02010609060101010101" pitchFamily="49" charset="-122"/>
              </a:rPr>
              <a:t>“</a:t>
            </a:r>
            <a:r>
              <a:rPr lang="zh-CN" altLang="zh-CN" sz="3200" dirty="0">
                <a:solidFill>
                  <a:schemeClr val="accent1"/>
                </a:solidFill>
                <a:effectLst>
                  <a:outerShdw blurRad="38100" dist="25400" dir="5400000" algn="ctr" rotWithShape="0">
                    <a:srgbClr val="6E747A">
                      <a:alpha val="43000"/>
                    </a:srgbClr>
                  </a:outerShdw>
                </a:effectLst>
                <a:latin typeface="仿宋" panose="02010609060101010101" pitchFamily="49" charset="-122"/>
                <a:ea typeface="仿宋" panose="02010609060101010101" pitchFamily="49" charset="-122"/>
              </a:rPr>
              <a:t>坐在座位上自己摇动身体，做出列车还在前进的样子。</a:t>
            </a:r>
            <a:r>
              <a:rPr lang="en-US" altLang="zh-CN" sz="3200" dirty="0">
                <a:solidFill>
                  <a:schemeClr val="accent1"/>
                </a:solidFill>
                <a:effectLst>
                  <a:outerShdw blurRad="38100" dist="25400" dir="5400000" algn="ctr" rotWithShape="0">
                    <a:srgbClr val="6E747A">
                      <a:alpha val="43000"/>
                    </a:srgbClr>
                  </a:outerShdw>
                </a:effectLst>
                <a:latin typeface="仿宋" panose="02010609060101010101" pitchFamily="49" charset="-122"/>
                <a:ea typeface="仿宋" panose="02010609060101010101" pitchFamily="49" charset="-122"/>
              </a:rPr>
              <a:t>”</a:t>
            </a:r>
            <a:endParaRPr lang="en-US" altLang="zh-CN" sz="3200" dirty="0">
              <a:solidFill>
                <a:schemeClr val="accent1"/>
              </a:solidFill>
              <a:effectLst>
                <a:outerShdw blurRad="38100" dist="25400" dir="5400000" algn="ctr" rotWithShape="0">
                  <a:srgbClr val="6E747A">
                    <a:alpha val="43000"/>
                  </a:srgbClr>
                </a:outerShdw>
              </a:effectLst>
              <a:latin typeface="仿宋" panose="02010609060101010101" pitchFamily="49" charset="-122"/>
              <a:ea typeface="仿宋" panose="02010609060101010101" pitchFamily="49" charset="-122"/>
            </a:endParaRPr>
          </a:p>
          <a:p>
            <a:pPr indent="457200"/>
            <a:r>
              <a:rPr lang="zh-CN" altLang="zh-CN" sz="3200" dirty="0">
                <a:solidFill>
                  <a:schemeClr val="accent1"/>
                </a:solidFill>
                <a:effectLst>
                  <a:outerShdw blurRad="38100" dist="25400" dir="5400000" algn="ctr" rotWithShape="0">
                    <a:srgbClr val="6E747A">
                      <a:alpha val="43000"/>
                    </a:srgbClr>
                  </a:outerShdw>
                </a:effectLst>
                <a:latin typeface="仿宋" panose="02010609060101010101" pitchFamily="49" charset="-122"/>
                <a:ea typeface="仿宋" panose="02010609060101010101" pitchFamily="49" charset="-122"/>
              </a:rPr>
              <a:t>最后，戈尔巴乔夫沉思道：</a:t>
            </a:r>
            <a:r>
              <a:rPr lang="en-US" altLang="zh-CN" sz="3200" dirty="0">
                <a:solidFill>
                  <a:schemeClr val="accent1"/>
                </a:solidFill>
                <a:effectLst>
                  <a:outerShdw blurRad="38100" dist="25400" dir="5400000" algn="ctr" rotWithShape="0">
                    <a:srgbClr val="6E747A">
                      <a:alpha val="43000"/>
                    </a:srgbClr>
                  </a:outerShdw>
                </a:effectLst>
                <a:latin typeface="仿宋" panose="02010609060101010101" pitchFamily="49" charset="-122"/>
                <a:ea typeface="仿宋" panose="02010609060101010101" pitchFamily="49" charset="-122"/>
              </a:rPr>
              <a:t>“</a:t>
            </a:r>
            <a:r>
              <a:rPr lang="zh-CN" altLang="zh-CN" sz="3200" dirty="0">
                <a:solidFill>
                  <a:schemeClr val="accent1"/>
                </a:solidFill>
                <a:effectLst>
                  <a:outerShdw blurRad="38100" dist="25400" dir="5400000" algn="ctr" rotWithShape="0">
                    <a:srgbClr val="6E747A">
                      <a:alpha val="43000"/>
                    </a:srgbClr>
                  </a:outerShdw>
                </a:effectLst>
                <a:latin typeface="仿宋" panose="02010609060101010101" pitchFamily="49" charset="-122"/>
                <a:ea typeface="仿宋" panose="02010609060101010101" pitchFamily="49" charset="-122"/>
              </a:rPr>
              <a:t>把火车拆了，到有铁轨的地方再拼装起来。</a:t>
            </a:r>
            <a:r>
              <a:rPr lang="en-US" altLang="zh-CN" sz="3200" dirty="0">
                <a:solidFill>
                  <a:schemeClr val="accent1"/>
                </a:solidFill>
                <a:effectLst>
                  <a:outerShdw blurRad="38100" dist="25400" dir="5400000" algn="ctr" rotWithShape="0">
                    <a:srgbClr val="6E747A">
                      <a:alpha val="43000"/>
                    </a:srgbClr>
                  </a:outerShdw>
                </a:effectLst>
                <a:latin typeface="仿宋" panose="02010609060101010101" pitchFamily="49" charset="-122"/>
                <a:ea typeface="仿宋" panose="02010609060101010101" pitchFamily="49" charset="-122"/>
              </a:rPr>
              <a:t>”</a:t>
            </a:r>
            <a:endParaRPr lang="en-US" altLang="zh-CN" sz="3200" dirty="0">
              <a:solidFill>
                <a:schemeClr val="accent1"/>
              </a:solidFill>
              <a:effectLst>
                <a:outerShdw blurRad="38100" dist="25400" dir="5400000" algn="ctr" rotWithShape="0">
                  <a:srgbClr val="6E747A">
                    <a:alpha val="43000"/>
                  </a:srgbClr>
                </a:outerShdw>
              </a:effectLst>
              <a:latin typeface="仿宋" panose="02010609060101010101" pitchFamily="49" charset="-122"/>
              <a:ea typeface="仿宋" panose="02010609060101010101" pitchFamily="49" charset="-122"/>
            </a:endParaRPr>
          </a:p>
          <a:p>
            <a:pPr indent="457200"/>
            <a:r>
              <a:rPr lang="zh-CN" altLang="zh-CN" sz="3200" dirty="0">
                <a:solidFill>
                  <a:schemeClr val="accent1"/>
                </a:solidFill>
                <a:effectLst>
                  <a:outerShdw blurRad="38100" dist="25400" dir="5400000" algn="ctr" rotWithShape="0">
                    <a:srgbClr val="6E747A">
                      <a:alpha val="43000"/>
                    </a:srgbClr>
                  </a:outerShdw>
                </a:effectLst>
                <a:latin typeface="仿宋" panose="02010609060101010101" pitchFamily="49" charset="-122"/>
                <a:ea typeface="仿宋" panose="02010609060101010101" pitchFamily="49" charset="-122"/>
              </a:rPr>
              <a:t>于是苏联解体了。</a:t>
            </a:r>
            <a:endParaRPr lang="zh-CN" altLang="zh-CN" sz="3200" dirty="0">
              <a:solidFill>
                <a:schemeClr val="accent1"/>
              </a:solidFill>
              <a:effectLst>
                <a:outerShdw blurRad="38100" dist="25400" dir="5400000" algn="ctr" rotWithShape="0">
                  <a:srgbClr val="6E747A">
                    <a:alpha val="43000"/>
                  </a:srgbClr>
                </a:outerShdw>
              </a:effectLst>
              <a:latin typeface="仿宋" panose="02010609060101010101" pitchFamily="49" charset="-122"/>
              <a:ea typeface="仿宋" panose="02010609060101010101" pitchFamily="49" charset="-122"/>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ppt_x"/>
                                          </p:val>
                                        </p:tav>
                                        <p:tav tm="100000">
                                          <p:val>
                                            <p:strVal val="#ppt_x"/>
                                          </p:val>
                                        </p:tav>
                                      </p:tavLst>
                                    </p:anim>
                                    <p:anim calcmode="lin" valueType="num">
                                      <p:cBhvr additive="base">
                                        <p:cTn id="1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additive="base">
                                        <p:cTn id="19" dur="500" fill="hold"/>
                                        <p:tgtEl>
                                          <p:spTgt spid="18"/>
                                        </p:tgtEl>
                                        <p:attrNameLst>
                                          <p:attrName>ppt_x</p:attrName>
                                        </p:attrNameLst>
                                      </p:cBhvr>
                                      <p:tavLst>
                                        <p:tav tm="0">
                                          <p:val>
                                            <p:strVal val="#ppt_x"/>
                                          </p:val>
                                        </p:tav>
                                        <p:tav tm="100000">
                                          <p:val>
                                            <p:strVal val="#ppt_x"/>
                                          </p:val>
                                        </p:tav>
                                      </p:tavLst>
                                    </p:anim>
                                    <p:anim calcmode="lin" valueType="num">
                                      <p:cBhvr additive="base">
                                        <p:cTn id="20"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1" presetClass="entr" presetSubtype="2" fill="hold" grpId="0" nodeType="clickEffect">
                                  <p:stCondLst>
                                    <p:cond delay="0"/>
                                  </p:stCondLst>
                                  <p:childTnLst>
                                    <p:set>
                                      <p:cBhvr>
                                        <p:cTn id="24" dur="1000" fill="hold">
                                          <p:stCondLst>
                                            <p:cond delay="0"/>
                                          </p:stCondLst>
                                        </p:cTn>
                                        <p:tgtEl>
                                          <p:spTgt spid="3"/>
                                        </p:tgtEl>
                                        <p:attrNameLst>
                                          <p:attrName>style.visibility</p:attrName>
                                        </p:attrNameLst>
                                      </p:cBhvr>
                                      <p:to>
                                        <p:strVal val="visible"/>
                                      </p:to>
                                    </p:set>
                                    <p:animEffect transition="in" filter="wheel(2)">
                                      <p:cBhvr>
                                        <p:cTn id="25"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6" grpId="0"/>
      <p:bldP spid="18" grpId="0" bldLvl="0" animBg="1"/>
      <p:bldP spid="3" grpId="0" bldLvl="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4">
            <a:lumMod val="75000"/>
            <a:alpha val="76000"/>
          </a:schemeClr>
        </a:solidFill>
        <a:effectLst/>
      </p:bgPr>
    </p:bg>
    <p:spTree>
      <p:nvGrpSpPr>
        <p:cNvPr id="1" name=""/>
        <p:cNvGrpSpPr/>
        <p:nvPr/>
      </p:nvGrpSpPr>
      <p:grpSpPr/>
      <p:sp>
        <p:nvSpPr>
          <p:cNvPr id="51" name="文本框 50"/>
          <p:cNvSpPr txBox="1"/>
          <p:nvPr/>
        </p:nvSpPr>
        <p:spPr>
          <a:xfrm>
            <a:off x="62865" y="236220"/>
            <a:ext cx="9195435" cy="583565"/>
          </a:xfrm>
          <a:prstGeom prst="rect">
            <a:avLst/>
          </a:prstGeom>
          <a:noFill/>
        </p:spPr>
        <p:txBody>
          <a:bodyPr wrap="square" rtlCol="0">
            <a:spAutoFit/>
          </a:bodyPr>
          <a:p>
            <a:r>
              <a:rPr lang="zh-CN" altLang="en-US" sz="3200" b="1" dirty="0" smtClean="0">
                <a:latin typeface="方正姚体" panose="02010601030101010101" charset="-122"/>
                <a:ea typeface="方正姚体" panose="02010601030101010101" charset="-122"/>
                <a:sym typeface="+mn-ea"/>
              </a:rPr>
              <a:t>二、东欧的社会主义建设、改革和剧变</a:t>
            </a:r>
            <a:endParaRPr lang="zh-CN" altLang="en-US" sz="3200" b="1" dirty="0" smtClean="0">
              <a:latin typeface="方正姚体" panose="02010601030101010101" charset="-122"/>
              <a:ea typeface="方正姚体" panose="02010601030101010101" charset="-122"/>
              <a:sym typeface="+mn-ea"/>
            </a:endParaRPr>
          </a:p>
        </p:txBody>
      </p:sp>
      <p:pic>
        <p:nvPicPr>
          <p:cNvPr id="5" name="图片 4" descr="360截图20200305221114605"/>
          <p:cNvPicPr>
            <a:picLocks noChangeAspect="1"/>
          </p:cNvPicPr>
          <p:nvPr/>
        </p:nvPicPr>
        <p:blipFill>
          <a:blip r:embed="rId1"/>
          <a:stretch>
            <a:fillRect/>
          </a:stretch>
        </p:blipFill>
        <p:spPr>
          <a:xfrm>
            <a:off x="1133475" y="819785"/>
            <a:ext cx="9925685" cy="5651500"/>
          </a:xfrm>
          <a:prstGeom prst="rect">
            <a:avLst/>
          </a:prstGeom>
        </p:spPr>
      </p:pic>
      <p:sp>
        <p:nvSpPr>
          <p:cNvPr id="7" name="椭圆 6"/>
          <p:cNvSpPr/>
          <p:nvPr/>
        </p:nvSpPr>
        <p:spPr>
          <a:xfrm flipV="1">
            <a:off x="7134225" y="2356485"/>
            <a:ext cx="3321050" cy="2842260"/>
          </a:xfrm>
          <a:prstGeom prst="ellipse">
            <a:avLst/>
          </a:prstGeom>
          <a:noFill/>
          <a:ln w="28575">
            <a:solidFill>
              <a:srgbClr val="7030A0"/>
            </a:solidFill>
          </a:ln>
          <a:extLst>
            <a:ext uri="{909E8E84-426E-40DD-AFC4-6F175D3DCCD1}">
              <a14:hiddenFill xmlns:a14="http://schemas.microsoft.com/office/drawing/2010/main">
                <a:solidFill>
                  <a:srgbClr val="FF0000"/>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p>
            <a:pPr lvl="0" algn="ctr">
              <a:buClrTx/>
              <a:buSzTx/>
              <a:buFontTx/>
            </a:pPr>
            <a:endParaRPr lang="zh-CN" altLang="en-US">
              <a:sym typeface="+mn-ea"/>
            </a:endParaRPr>
          </a:p>
        </p:txBody>
      </p:sp>
      <p:sp>
        <p:nvSpPr>
          <p:cNvPr id="2" name="椭圆 1"/>
          <p:cNvSpPr/>
          <p:nvPr/>
        </p:nvSpPr>
        <p:spPr>
          <a:xfrm>
            <a:off x="3527425" y="1937385"/>
            <a:ext cx="977265" cy="1535430"/>
          </a:xfrm>
          <a:prstGeom prst="ellipse">
            <a:avLst/>
          </a:prstGeom>
          <a:noFill/>
          <a:ln w="28575">
            <a:solidFill>
              <a:srgbClr val="7030A0"/>
            </a:solidFill>
          </a:ln>
          <a:extLst>
            <a:ext uri="{909E8E84-426E-40DD-AFC4-6F175D3DCCD1}">
              <a14:hiddenFill xmlns:a14="http://schemas.microsoft.com/office/drawing/2010/main">
                <a:solidFill>
                  <a:srgbClr val="FF0000"/>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p>
            <a:pPr lvl="0" algn="ctr">
              <a:buClrTx/>
              <a:buSzTx/>
              <a:buFontTx/>
            </a:pPr>
            <a:endParaRPr lang="zh-CN" altLang="en-US">
              <a:sym typeface="+mn-ea"/>
            </a:endParaRPr>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p:bldP spid="2" grpId="0" bldLvl="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4">
            <a:lumMod val="75000"/>
            <a:alpha val="76000"/>
          </a:schemeClr>
        </a:solidFill>
        <a:effectLst/>
      </p:bgPr>
    </p:bg>
    <p:spTree>
      <p:nvGrpSpPr>
        <p:cNvPr id="1" name=""/>
        <p:cNvGrpSpPr/>
        <p:nvPr/>
      </p:nvGrpSpPr>
      <p:grpSpPr/>
      <p:sp>
        <p:nvSpPr>
          <p:cNvPr id="5" name="文本框 4"/>
          <p:cNvSpPr txBox="1"/>
          <p:nvPr/>
        </p:nvSpPr>
        <p:spPr>
          <a:xfrm>
            <a:off x="62865" y="236220"/>
            <a:ext cx="9195435" cy="583565"/>
          </a:xfrm>
          <a:prstGeom prst="rect">
            <a:avLst/>
          </a:prstGeom>
          <a:noFill/>
        </p:spPr>
        <p:txBody>
          <a:bodyPr wrap="square" rtlCol="0">
            <a:spAutoFit/>
          </a:bodyPr>
          <a:p>
            <a:r>
              <a:rPr lang="zh-CN" altLang="en-US" sz="3200" b="1" dirty="0" smtClean="0">
                <a:latin typeface="方正姚体" panose="02010601030101010101" charset="-122"/>
                <a:ea typeface="方正姚体" panose="02010601030101010101" charset="-122"/>
                <a:sym typeface="+mn-ea"/>
              </a:rPr>
              <a:t>二、东欧的社会主义建设、改革和剧变</a:t>
            </a:r>
            <a:endParaRPr lang="zh-CN" altLang="en-US" sz="3200" b="1" dirty="0" smtClean="0">
              <a:latin typeface="方正姚体" panose="02010601030101010101" charset="-122"/>
              <a:ea typeface="方正姚体" panose="02010601030101010101" charset="-122"/>
              <a:sym typeface="+mn-ea"/>
            </a:endParaRPr>
          </a:p>
        </p:txBody>
      </p:sp>
      <p:sp>
        <p:nvSpPr>
          <p:cNvPr id="7" name="文本框 6"/>
          <p:cNvSpPr txBox="1"/>
          <p:nvPr/>
        </p:nvSpPr>
        <p:spPr>
          <a:xfrm>
            <a:off x="510540" y="984250"/>
            <a:ext cx="1939290" cy="460375"/>
          </a:xfrm>
          <a:prstGeom prst="rect">
            <a:avLst/>
          </a:prstGeom>
          <a:noFill/>
        </p:spPr>
        <p:txBody>
          <a:bodyPr wrap="square" rtlCol="0">
            <a:spAutoFit/>
          </a:bodyPr>
          <a:p>
            <a:r>
              <a:rPr lang="en-US" altLang="zh-CN" sz="2400" b="1"/>
              <a:t>1</a:t>
            </a:r>
            <a:r>
              <a:rPr lang="zh-CN" altLang="en-US" sz="2400" b="1">
                <a:ea typeface="宋体" panose="02010600030101010101" pitchFamily="2" charset="-122"/>
              </a:rPr>
              <a:t>、背景</a:t>
            </a:r>
            <a:endParaRPr lang="zh-CN" altLang="en-US" sz="2400" b="1">
              <a:ea typeface="宋体" panose="02010600030101010101" pitchFamily="2" charset="-122"/>
            </a:endParaRPr>
          </a:p>
        </p:txBody>
      </p:sp>
      <p:sp>
        <p:nvSpPr>
          <p:cNvPr id="12" name="文本框 11"/>
          <p:cNvSpPr txBox="1"/>
          <p:nvPr/>
        </p:nvSpPr>
        <p:spPr>
          <a:xfrm>
            <a:off x="1867535" y="984250"/>
            <a:ext cx="9053195" cy="1568450"/>
          </a:xfrm>
          <a:prstGeom prst="rect">
            <a:avLst/>
          </a:prstGeom>
          <a:noFill/>
        </p:spPr>
        <p:txBody>
          <a:bodyPr wrap="square" rtlCol="0">
            <a:spAutoFit/>
          </a:bodyPr>
          <a:p>
            <a:r>
              <a:rPr lang="zh-CN" altLang="en-US" sz="2400" noProof="0" dirty="0" smtClean="0">
                <a:ln>
                  <a:noFill/>
                </a:ln>
                <a:effectLst/>
                <a:uLnTx/>
                <a:uFillTx/>
                <a:latin typeface="微软雅黑" panose="020B0503020204020204" charset="-122"/>
                <a:ea typeface="微软雅黑" panose="020B0503020204020204" charset="-122"/>
                <a:sym typeface="+mn-ea"/>
              </a:rPr>
              <a:t>①政治：二战胜利前后，东欧各国人民经过艰苦斗争，</a:t>
            </a:r>
            <a:r>
              <a:rPr lang="zh-CN" altLang="en-US" sz="2400" noProof="0" dirty="0" smtClean="0">
                <a:ln>
                  <a:noFill/>
                </a:ln>
                <a:solidFill>
                  <a:schemeClr val="bg1"/>
                </a:solidFill>
                <a:effectLst/>
                <a:uLnTx/>
                <a:uFillTx/>
                <a:latin typeface="微软雅黑" panose="020B0503020204020204" charset="-122"/>
                <a:ea typeface="微软雅黑" panose="020B0503020204020204" charset="-122"/>
                <a:sym typeface="+mn-ea"/>
              </a:rPr>
              <a:t>在苏联的帮助下</a:t>
            </a:r>
            <a:r>
              <a:rPr lang="zh-CN" altLang="en-US" sz="2400" noProof="0" dirty="0" smtClean="0">
                <a:ln>
                  <a:noFill/>
                </a:ln>
                <a:effectLst/>
                <a:uLnTx/>
                <a:uFillTx/>
                <a:latin typeface="微软雅黑" panose="020B0503020204020204" charset="-122"/>
                <a:ea typeface="微软雅黑" panose="020B0503020204020204" charset="-122"/>
                <a:sym typeface="+mn-ea"/>
              </a:rPr>
              <a:t>建立了一系列人民民主国家。</a:t>
            </a:r>
            <a:endParaRPr lang="zh-CN" altLang="en-US" sz="2400" noProof="0" dirty="0" smtClean="0">
              <a:ln>
                <a:noFill/>
              </a:ln>
              <a:effectLst/>
              <a:uLnTx/>
              <a:uFillTx/>
              <a:latin typeface="微软雅黑" panose="020B0503020204020204" charset="-122"/>
              <a:ea typeface="微软雅黑" panose="020B0503020204020204" charset="-122"/>
              <a:sym typeface="+mn-ea"/>
            </a:endParaRPr>
          </a:p>
          <a:p>
            <a:r>
              <a:rPr lang="zh-CN" altLang="en-US" sz="2400">
                <a:latin typeface="微软雅黑" panose="020B0503020204020204" charset="-122"/>
                <a:ea typeface="微软雅黑" panose="020B0503020204020204" charset="-122"/>
              </a:rPr>
              <a:t>②经济：东欧各国经济恢复，提高了人民的生活水平</a:t>
            </a:r>
            <a:endParaRPr lang="zh-CN" altLang="en-US" sz="2400">
              <a:latin typeface="微软雅黑" panose="020B0503020204020204" charset="-122"/>
              <a:ea typeface="微软雅黑" panose="020B0503020204020204" charset="-122"/>
            </a:endParaRPr>
          </a:p>
          <a:p>
            <a:r>
              <a:rPr lang="zh-CN" altLang="en-US" sz="2400">
                <a:latin typeface="微软雅黑" panose="020B0503020204020204" charset="-122"/>
                <a:ea typeface="微软雅黑" panose="020B0503020204020204" charset="-122"/>
              </a:rPr>
              <a:t>③弊端：东欧各国</a:t>
            </a:r>
            <a:r>
              <a:rPr lang="zh-CN" altLang="en-US" sz="2400">
                <a:solidFill>
                  <a:schemeClr val="bg1"/>
                </a:solidFill>
                <a:latin typeface="微软雅黑" panose="020B0503020204020204" charset="-122"/>
                <a:ea typeface="微软雅黑" panose="020B0503020204020204" charset="-122"/>
              </a:rPr>
              <a:t>大多采取苏联模式</a:t>
            </a:r>
            <a:r>
              <a:rPr lang="zh-CN" altLang="en-US" sz="2400">
                <a:latin typeface="微软雅黑" panose="020B0503020204020204" charset="-122"/>
                <a:ea typeface="微软雅黑" panose="020B0503020204020204" charset="-122"/>
              </a:rPr>
              <a:t>，造成国民经济比例失调</a:t>
            </a:r>
            <a:endParaRPr lang="zh-CN" altLang="en-US" sz="2400">
              <a:latin typeface="微软雅黑" panose="020B0503020204020204" charset="-122"/>
              <a:ea typeface="微软雅黑" panose="020B0503020204020204" charset="-122"/>
            </a:endParaRPr>
          </a:p>
        </p:txBody>
      </p:sp>
      <p:sp>
        <p:nvSpPr>
          <p:cNvPr id="24" name="文本框 23"/>
          <p:cNvSpPr txBox="1"/>
          <p:nvPr/>
        </p:nvSpPr>
        <p:spPr>
          <a:xfrm>
            <a:off x="427355" y="2438400"/>
            <a:ext cx="4058285" cy="460375"/>
          </a:xfrm>
          <a:prstGeom prst="rect">
            <a:avLst/>
          </a:prstGeom>
          <a:noFill/>
        </p:spPr>
        <p:txBody>
          <a:bodyPr wrap="square" rtlCol="0">
            <a:spAutoFit/>
          </a:bodyPr>
          <a:p>
            <a:r>
              <a:rPr lang="en-US" altLang="zh-CN" sz="2400" b="1"/>
              <a:t>2</a:t>
            </a:r>
            <a:r>
              <a:rPr lang="zh-CN" altLang="en-US" sz="2400" b="1">
                <a:ea typeface="宋体" panose="02010600030101010101" pitchFamily="2" charset="-122"/>
              </a:rPr>
              <a:t>、东欧各国的改革</a:t>
            </a:r>
            <a:endParaRPr lang="zh-CN" altLang="en-US" sz="2400" b="1">
              <a:ea typeface="宋体" panose="02010600030101010101" pitchFamily="2" charset="-122"/>
            </a:endParaRPr>
          </a:p>
        </p:txBody>
      </p:sp>
      <p:graphicFrame>
        <p:nvGraphicFramePr>
          <p:cNvPr id="25" name="表格 24"/>
          <p:cNvGraphicFramePr/>
          <p:nvPr>
            <p:custDataLst>
              <p:tags r:id="rId1"/>
            </p:custDataLst>
          </p:nvPr>
        </p:nvGraphicFramePr>
        <p:xfrm>
          <a:off x="-635" y="2886710"/>
          <a:ext cx="12192635" cy="3886200"/>
        </p:xfrm>
        <a:graphic>
          <a:graphicData uri="http://schemas.openxmlformats.org/drawingml/2006/table">
            <a:tbl>
              <a:tblPr firstRow="1" bandRow="1">
                <a:tableStyleId>{5C22544A-7EE6-4342-B048-85BDC9FD1C3A}</a:tableStyleId>
              </a:tblPr>
              <a:tblGrid>
                <a:gridCol w="1560830"/>
                <a:gridCol w="4535805"/>
                <a:gridCol w="3504565"/>
                <a:gridCol w="2591435"/>
              </a:tblGrid>
              <a:tr h="578485">
                <a:tc>
                  <a:txBody>
                    <a:bodyPr/>
                    <a:p>
                      <a:pPr>
                        <a:buNone/>
                      </a:pPr>
                      <a:endParaRPr lang="zh-CN" altLang="en-US"/>
                    </a:p>
                  </a:txBody>
                  <a:tcPr>
                    <a:solidFill>
                      <a:srgbClr val="BE99C0"/>
                    </a:solidFill>
                  </a:tcPr>
                </a:tc>
                <a:tc>
                  <a:txBody>
                    <a:bodyPr/>
                    <a:p>
                      <a:pPr>
                        <a:buNone/>
                      </a:pPr>
                      <a:endParaRPr lang="zh-CN" altLang="en-US"/>
                    </a:p>
                  </a:txBody>
                  <a:tcPr>
                    <a:solidFill>
                      <a:srgbClr val="BE99C0"/>
                    </a:solidFill>
                  </a:tcPr>
                </a:tc>
                <a:tc>
                  <a:txBody>
                    <a:bodyPr/>
                    <a:p>
                      <a:pPr>
                        <a:buNone/>
                      </a:pPr>
                      <a:endParaRPr lang="zh-CN" altLang="en-US"/>
                    </a:p>
                  </a:txBody>
                  <a:tcPr>
                    <a:solidFill>
                      <a:srgbClr val="BE99C0"/>
                    </a:solidFill>
                  </a:tcPr>
                </a:tc>
                <a:tc>
                  <a:txBody>
                    <a:bodyPr/>
                    <a:p>
                      <a:pPr>
                        <a:buNone/>
                      </a:pPr>
                      <a:endParaRPr lang="zh-CN" altLang="en-US"/>
                    </a:p>
                  </a:txBody>
                  <a:tcPr>
                    <a:solidFill>
                      <a:srgbClr val="BE99C0"/>
                    </a:solidFill>
                  </a:tcPr>
                </a:tc>
              </a:tr>
              <a:tr h="1482725">
                <a:tc>
                  <a:txBody>
                    <a:bodyPr/>
                    <a:p>
                      <a:pPr>
                        <a:buNone/>
                      </a:pPr>
                      <a:endParaRPr lang="zh-CN" altLang="en-US"/>
                    </a:p>
                  </a:txBody>
                  <a:tcPr/>
                </a:tc>
                <a:tc>
                  <a:txBody>
                    <a:bodyPr/>
                    <a:p>
                      <a:pPr>
                        <a:buNone/>
                      </a:pPr>
                      <a:endParaRPr lang="zh-CN" altLang="en-US"/>
                    </a:p>
                  </a:txBody>
                  <a:tcPr/>
                </a:tc>
                <a:tc>
                  <a:txBody>
                    <a:bodyPr/>
                    <a:p>
                      <a:pPr>
                        <a:buNone/>
                      </a:pPr>
                      <a:endParaRPr lang="zh-CN" altLang="en-US"/>
                    </a:p>
                  </a:txBody>
                  <a:tcPr/>
                </a:tc>
                <a:tc rowSpan="3">
                  <a:txBody>
                    <a:bodyPr/>
                    <a:p>
                      <a:pPr>
                        <a:buNone/>
                      </a:pPr>
                      <a:endParaRPr lang="zh-CN" altLang="en-US"/>
                    </a:p>
                  </a:txBody>
                  <a:tcPr>
                    <a:solidFill>
                      <a:schemeClr val="bg1">
                        <a:lumMod val="85000"/>
                      </a:schemeClr>
                    </a:solidFill>
                  </a:tcPr>
                </a:tc>
              </a:tr>
              <a:tr h="1348740">
                <a:tc>
                  <a:txBody>
                    <a:bodyPr/>
                    <a:p>
                      <a:pPr>
                        <a:buNone/>
                      </a:pPr>
                      <a:endParaRPr lang="zh-CN" altLang="en-US"/>
                    </a:p>
                  </a:txBody>
                  <a:tcPr>
                    <a:solidFill>
                      <a:schemeClr val="bg1">
                        <a:lumMod val="85000"/>
                      </a:schemeClr>
                    </a:solidFill>
                  </a:tcPr>
                </a:tc>
                <a:tc>
                  <a:txBody>
                    <a:bodyPr/>
                    <a:p>
                      <a:pPr>
                        <a:buNone/>
                      </a:pPr>
                      <a:endParaRPr lang="zh-CN" altLang="en-US"/>
                    </a:p>
                  </a:txBody>
                  <a:tcPr>
                    <a:solidFill>
                      <a:schemeClr val="bg1">
                        <a:lumMod val="85000"/>
                      </a:schemeClr>
                    </a:solidFill>
                  </a:tcPr>
                </a:tc>
                <a:tc>
                  <a:txBody>
                    <a:bodyPr/>
                    <a:p>
                      <a:pPr>
                        <a:buNone/>
                      </a:pPr>
                      <a:endParaRPr lang="zh-CN" altLang="en-US"/>
                    </a:p>
                  </a:txBody>
                  <a:tcPr>
                    <a:solidFill>
                      <a:schemeClr val="bg1">
                        <a:lumMod val="85000"/>
                      </a:schemeClr>
                    </a:solidFill>
                  </a:tcPr>
                </a:tc>
                <a:tc vMerge="1">
                  <a:tcPr/>
                </a:tc>
              </a:tr>
              <a:tr h="476250">
                <a:tc>
                  <a:txBody>
                    <a:bodyPr/>
                    <a:p>
                      <a:pPr>
                        <a:buNone/>
                      </a:pPr>
                      <a:endParaRPr lang="zh-CN" altLang="en-US"/>
                    </a:p>
                  </a:txBody>
                  <a:tcPr/>
                </a:tc>
                <a:tc>
                  <a:txBody>
                    <a:bodyPr/>
                    <a:p>
                      <a:pPr>
                        <a:buNone/>
                      </a:pPr>
                      <a:endParaRPr lang="zh-CN" altLang="en-US"/>
                    </a:p>
                  </a:txBody>
                  <a:tcPr/>
                </a:tc>
                <a:tc>
                  <a:txBody>
                    <a:bodyPr/>
                    <a:p>
                      <a:pPr>
                        <a:buNone/>
                      </a:pPr>
                      <a:endParaRPr lang="zh-CN" altLang="en-US"/>
                    </a:p>
                  </a:txBody>
                  <a:tcPr/>
                </a:tc>
                <a:tc vMerge="1">
                  <a:tcPr/>
                </a:tc>
              </a:tr>
            </a:tbl>
          </a:graphicData>
        </a:graphic>
      </p:graphicFrame>
      <p:sp>
        <p:nvSpPr>
          <p:cNvPr id="26" name="文本框 25"/>
          <p:cNvSpPr txBox="1"/>
          <p:nvPr/>
        </p:nvSpPr>
        <p:spPr>
          <a:xfrm>
            <a:off x="427355" y="3002915"/>
            <a:ext cx="886460" cy="460375"/>
          </a:xfrm>
          <a:prstGeom prst="rect">
            <a:avLst/>
          </a:prstGeom>
          <a:noFill/>
        </p:spPr>
        <p:txBody>
          <a:bodyPr wrap="square" rtlCol="0">
            <a:spAutoFit/>
          </a:bodyPr>
          <a:p>
            <a:r>
              <a:rPr lang="zh-CN" altLang="en-US" sz="2400" b="1"/>
              <a:t>国家</a:t>
            </a:r>
            <a:endParaRPr lang="zh-CN" altLang="en-US" sz="2400" b="1"/>
          </a:p>
        </p:txBody>
      </p:sp>
      <p:sp>
        <p:nvSpPr>
          <p:cNvPr id="27" name="文本框 26"/>
          <p:cNvSpPr txBox="1"/>
          <p:nvPr/>
        </p:nvSpPr>
        <p:spPr>
          <a:xfrm>
            <a:off x="2883535" y="3002915"/>
            <a:ext cx="1314450" cy="460375"/>
          </a:xfrm>
          <a:prstGeom prst="rect">
            <a:avLst/>
          </a:prstGeom>
          <a:noFill/>
        </p:spPr>
        <p:txBody>
          <a:bodyPr wrap="square" rtlCol="0">
            <a:spAutoFit/>
          </a:bodyPr>
          <a:p>
            <a:r>
              <a:rPr lang="zh-CN" altLang="en-US" sz="2400" b="1"/>
              <a:t>内容</a:t>
            </a:r>
            <a:endParaRPr lang="zh-CN" altLang="en-US" sz="2400" b="1"/>
          </a:p>
        </p:txBody>
      </p:sp>
      <p:sp>
        <p:nvSpPr>
          <p:cNvPr id="28" name="文本框 27"/>
          <p:cNvSpPr txBox="1"/>
          <p:nvPr/>
        </p:nvSpPr>
        <p:spPr>
          <a:xfrm>
            <a:off x="7222490" y="3002915"/>
            <a:ext cx="1183005" cy="460375"/>
          </a:xfrm>
          <a:prstGeom prst="rect">
            <a:avLst/>
          </a:prstGeom>
          <a:solidFill>
            <a:srgbClr val="BE99C0"/>
          </a:solidFill>
        </p:spPr>
        <p:txBody>
          <a:bodyPr wrap="square" rtlCol="0">
            <a:spAutoFit/>
          </a:bodyPr>
          <a:p>
            <a:r>
              <a:rPr lang="zh-CN" altLang="en-US" sz="2400" b="1"/>
              <a:t>效果</a:t>
            </a:r>
            <a:endParaRPr lang="zh-CN" altLang="en-US" sz="2400" b="1"/>
          </a:p>
        </p:txBody>
      </p:sp>
      <p:sp>
        <p:nvSpPr>
          <p:cNvPr id="29" name="文本框 28"/>
          <p:cNvSpPr txBox="1"/>
          <p:nvPr/>
        </p:nvSpPr>
        <p:spPr>
          <a:xfrm>
            <a:off x="10360660" y="3002915"/>
            <a:ext cx="1248410" cy="460375"/>
          </a:xfrm>
          <a:prstGeom prst="rect">
            <a:avLst/>
          </a:prstGeom>
          <a:noFill/>
        </p:spPr>
        <p:txBody>
          <a:bodyPr wrap="square" rtlCol="0">
            <a:spAutoFit/>
          </a:bodyPr>
          <a:p>
            <a:r>
              <a:rPr lang="zh-CN" altLang="en-US" sz="2400" b="1"/>
              <a:t>局限</a:t>
            </a:r>
            <a:endParaRPr lang="zh-CN" altLang="en-US" sz="2400" b="1"/>
          </a:p>
        </p:txBody>
      </p:sp>
      <p:sp>
        <p:nvSpPr>
          <p:cNvPr id="30" name="文本框 29"/>
          <p:cNvSpPr txBox="1"/>
          <p:nvPr/>
        </p:nvSpPr>
        <p:spPr>
          <a:xfrm>
            <a:off x="163830" y="3905885"/>
            <a:ext cx="1412875" cy="460375"/>
          </a:xfrm>
          <a:prstGeom prst="rect">
            <a:avLst/>
          </a:prstGeom>
          <a:noFill/>
        </p:spPr>
        <p:txBody>
          <a:bodyPr wrap="square" rtlCol="0">
            <a:spAutoFit/>
          </a:bodyPr>
          <a:p>
            <a:r>
              <a:rPr lang="zh-CN" altLang="en-US" sz="2400"/>
              <a:t>南斯拉夫</a:t>
            </a:r>
            <a:endParaRPr lang="zh-CN" altLang="en-US" sz="2400"/>
          </a:p>
        </p:txBody>
      </p:sp>
      <p:sp>
        <p:nvSpPr>
          <p:cNvPr id="31" name="文本框 30"/>
          <p:cNvSpPr txBox="1"/>
          <p:nvPr/>
        </p:nvSpPr>
        <p:spPr>
          <a:xfrm>
            <a:off x="226060" y="5126355"/>
            <a:ext cx="1232535" cy="829945"/>
          </a:xfrm>
          <a:prstGeom prst="rect">
            <a:avLst/>
          </a:prstGeom>
          <a:noFill/>
        </p:spPr>
        <p:txBody>
          <a:bodyPr wrap="square" rtlCol="0">
            <a:spAutoFit/>
          </a:bodyPr>
          <a:p>
            <a:r>
              <a:rPr lang="zh-CN" altLang="en-US" sz="2400"/>
              <a:t>捷克斯洛伐克</a:t>
            </a:r>
            <a:endParaRPr lang="zh-CN" altLang="en-US" sz="2400"/>
          </a:p>
        </p:txBody>
      </p:sp>
      <p:sp>
        <p:nvSpPr>
          <p:cNvPr id="32" name="文本框 31"/>
          <p:cNvSpPr txBox="1"/>
          <p:nvPr/>
        </p:nvSpPr>
        <p:spPr>
          <a:xfrm>
            <a:off x="107315" y="6323965"/>
            <a:ext cx="1469390" cy="460375"/>
          </a:xfrm>
          <a:prstGeom prst="rect">
            <a:avLst/>
          </a:prstGeom>
          <a:noFill/>
        </p:spPr>
        <p:txBody>
          <a:bodyPr wrap="square" rtlCol="0">
            <a:spAutoFit/>
          </a:bodyPr>
          <a:p>
            <a:r>
              <a:rPr lang="zh-CN" altLang="en-US" sz="2400"/>
              <a:t>其他国家</a:t>
            </a:r>
            <a:endParaRPr lang="zh-CN" altLang="en-US" sz="2400"/>
          </a:p>
        </p:txBody>
      </p:sp>
      <p:sp>
        <p:nvSpPr>
          <p:cNvPr id="33" name="文本框 32"/>
          <p:cNvSpPr txBox="1"/>
          <p:nvPr/>
        </p:nvSpPr>
        <p:spPr>
          <a:xfrm>
            <a:off x="1684655" y="3463290"/>
            <a:ext cx="4419600" cy="1198880"/>
          </a:xfrm>
          <a:prstGeom prst="rect">
            <a:avLst/>
          </a:prstGeom>
          <a:noFill/>
        </p:spPr>
        <p:txBody>
          <a:bodyPr wrap="square" rtlCol="0">
            <a:spAutoFit/>
          </a:bodyPr>
          <a:p>
            <a:r>
              <a:rPr lang="zh-CN" altLang="en-US" sz="2400"/>
              <a:t>政治：建立社会主义自治制度</a:t>
            </a:r>
            <a:endParaRPr lang="zh-CN" altLang="en-US" sz="2400"/>
          </a:p>
          <a:p>
            <a:r>
              <a:rPr lang="zh-CN" altLang="en-US" sz="2400"/>
              <a:t>经济：通过权力下放，调动地方、企业和群众的积极性</a:t>
            </a:r>
            <a:endParaRPr lang="zh-CN" altLang="en-US" sz="2400"/>
          </a:p>
        </p:txBody>
      </p:sp>
      <p:sp>
        <p:nvSpPr>
          <p:cNvPr id="34" name="文本框 33"/>
          <p:cNvSpPr txBox="1"/>
          <p:nvPr/>
        </p:nvSpPr>
        <p:spPr>
          <a:xfrm>
            <a:off x="6104255" y="3463290"/>
            <a:ext cx="3516630" cy="1568450"/>
          </a:xfrm>
          <a:prstGeom prst="rect">
            <a:avLst/>
          </a:prstGeom>
          <a:noFill/>
        </p:spPr>
        <p:txBody>
          <a:bodyPr wrap="square" rtlCol="0">
            <a:spAutoFit/>
          </a:bodyPr>
          <a:p>
            <a:r>
              <a:rPr lang="zh-CN" altLang="en-US" sz="2400">
                <a:latin typeface="微软雅黑" panose="020B0503020204020204" charset="-122"/>
                <a:ea typeface="微软雅黑" panose="020B0503020204020204" charset="-122"/>
              </a:rPr>
              <a:t>促进了经济发展，但导致地方主义抬头，民族问题尖锐，为国家分裂埋下隐患</a:t>
            </a:r>
            <a:endParaRPr lang="zh-CN" altLang="en-US" sz="2400">
              <a:latin typeface="微软雅黑" panose="020B0503020204020204" charset="-122"/>
              <a:ea typeface="微软雅黑" panose="020B0503020204020204" charset="-122"/>
            </a:endParaRPr>
          </a:p>
        </p:txBody>
      </p:sp>
      <p:sp>
        <p:nvSpPr>
          <p:cNvPr id="35" name="文本框 34"/>
          <p:cNvSpPr txBox="1"/>
          <p:nvPr/>
        </p:nvSpPr>
        <p:spPr>
          <a:xfrm>
            <a:off x="1487170" y="4942205"/>
            <a:ext cx="4527550" cy="1198880"/>
          </a:xfrm>
          <a:prstGeom prst="rect">
            <a:avLst/>
          </a:prstGeom>
          <a:noFill/>
        </p:spPr>
        <p:txBody>
          <a:bodyPr wrap="square" rtlCol="0">
            <a:spAutoFit/>
          </a:bodyPr>
          <a:p>
            <a:r>
              <a:rPr lang="zh-CN" altLang="en-US" sz="2400">
                <a:latin typeface="微软雅黑" panose="020B0503020204020204" charset="-122"/>
                <a:ea typeface="微软雅黑" panose="020B0503020204020204" charset="-122"/>
                <a:cs typeface="微软雅黑" panose="020B0503020204020204" charset="-122"/>
              </a:rPr>
              <a:t>发扬社会主义民主，改革党的领导机制，建设有计划的市场经济，独立制定对外政策</a:t>
            </a:r>
            <a:endParaRPr lang="zh-CN" altLang="en-US" sz="2400">
              <a:latin typeface="微软雅黑" panose="020B0503020204020204" charset="-122"/>
              <a:ea typeface="微软雅黑" panose="020B0503020204020204" charset="-122"/>
              <a:cs typeface="微软雅黑" panose="020B0503020204020204" charset="-122"/>
            </a:endParaRPr>
          </a:p>
        </p:txBody>
      </p:sp>
      <p:sp>
        <p:nvSpPr>
          <p:cNvPr id="36" name="文本框 35"/>
          <p:cNvSpPr txBox="1"/>
          <p:nvPr/>
        </p:nvSpPr>
        <p:spPr>
          <a:xfrm>
            <a:off x="6302375" y="5311140"/>
            <a:ext cx="3023235" cy="460375"/>
          </a:xfrm>
          <a:prstGeom prst="rect">
            <a:avLst/>
          </a:prstGeom>
          <a:noFill/>
        </p:spPr>
        <p:txBody>
          <a:bodyPr wrap="square" rtlCol="0">
            <a:spAutoFit/>
          </a:bodyPr>
          <a:p>
            <a:r>
              <a:rPr lang="zh-CN" altLang="en-US" sz="2400"/>
              <a:t>苏联出兵，扼杀改革</a:t>
            </a:r>
            <a:endParaRPr lang="zh-CN" altLang="en-US" sz="2400"/>
          </a:p>
        </p:txBody>
      </p:sp>
      <p:sp>
        <p:nvSpPr>
          <p:cNvPr id="37" name="文本框 36"/>
          <p:cNvSpPr txBox="1"/>
          <p:nvPr/>
        </p:nvSpPr>
        <p:spPr>
          <a:xfrm>
            <a:off x="1684655" y="6323965"/>
            <a:ext cx="4058285" cy="460375"/>
          </a:xfrm>
          <a:prstGeom prst="rect">
            <a:avLst/>
          </a:prstGeom>
          <a:noFill/>
        </p:spPr>
        <p:txBody>
          <a:bodyPr wrap="square" rtlCol="0">
            <a:spAutoFit/>
          </a:bodyPr>
          <a:p>
            <a:r>
              <a:rPr lang="zh-CN" altLang="en-US" sz="2400"/>
              <a:t>波兰，匈牙利，民主德国</a:t>
            </a:r>
            <a:endParaRPr lang="zh-CN" altLang="en-US" sz="2400"/>
          </a:p>
        </p:txBody>
      </p:sp>
      <p:sp>
        <p:nvSpPr>
          <p:cNvPr id="38" name="文本框 37"/>
          <p:cNvSpPr txBox="1"/>
          <p:nvPr/>
        </p:nvSpPr>
        <p:spPr>
          <a:xfrm>
            <a:off x="6529705" y="6323965"/>
            <a:ext cx="2332990" cy="460375"/>
          </a:xfrm>
          <a:prstGeom prst="rect">
            <a:avLst/>
          </a:prstGeom>
          <a:noFill/>
        </p:spPr>
        <p:txBody>
          <a:bodyPr wrap="square" rtlCol="0">
            <a:spAutoFit/>
          </a:bodyPr>
          <a:p>
            <a:r>
              <a:rPr lang="zh-CN" altLang="en-US" sz="2400"/>
              <a:t>曾取得显著成效</a:t>
            </a:r>
            <a:endParaRPr lang="zh-CN" altLang="en-US" sz="2400"/>
          </a:p>
        </p:txBody>
      </p:sp>
      <p:sp>
        <p:nvSpPr>
          <p:cNvPr id="39" name="文本框 38"/>
          <p:cNvSpPr txBox="1"/>
          <p:nvPr/>
        </p:nvSpPr>
        <p:spPr>
          <a:xfrm>
            <a:off x="9949815" y="4029075"/>
            <a:ext cx="1802130" cy="1198880"/>
          </a:xfrm>
          <a:prstGeom prst="rect">
            <a:avLst/>
          </a:prstGeom>
          <a:noFill/>
        </p:spPr>
        <p:txBody>
          <a:bodyPr wrap="square" rtlCol="0">
            <a:spAutoFit/>
          </a:bodyPr>
          <a:p>
            <a:r>
              <a:rPr lang="zh-CN" altLang="en-US" sz="2400" b="1">
                <a:solidFill>
                  <a:srgbClr val="BE99C0"/>
                </a:solidFill>
              </a:rPr>
              <a:t>都没有突破苏联模式的束缚</a:t>
            </a:r>
            <a:endParaRPr lang="zh-CN" altLang="en-US" sz="2400" b="1">
              <a:solidFill>
                <a:srgbClr val="BE99C0"/>
              </a:solidFill>
            </a:endParaRPr>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3"/>
                                        </p:tgtEl>
                                        <p:attrNameLst>
                                          <p:attrName>style.visibility</p:attrName>
                                        </p:attrNameLst>
                                      </p:cBhvr>
                                      <p:to>
                                        <p:strVal val="visible"/>
                                      </p:to>
                                    </p:set>
                                    <p:anim calcmode="lin" valueType="num">
                                      <p:cBhvr additive="base">
                                        <p:cTn id="13" dur="500" fill="hold"/>
                                        <p:tgtEl>
                                          <p:spTgt spid="33"/>
                                        </p:tgtEl>
                                        <p:attrNameLst>
                                          <p:attrName>ppt_x</p:attrName>
                                        </p:attrNameLst>
                                      </p:cBhvr>
                                      <p:tavLst>
                                        <p:tav tm="0">
                                          <p:val>
                                            <p:strVal val="#ppt_x"/>
                                          </p:val>
                                        </p:tav>
                                        <p:tav tm="100000">
                                          <p:val>
                                            <p:strVal val="#ppt_x"/>
                                          </p:val>
                                        </p:tav>
                                      </p:tavLst>
                                    </p:anim>
                                    <p:anim calcmode="lin" valueType="num">
                                      <p:cBhvr additive="base">
                                        <p:cTn id="14"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4"/>
                                        </p:tgtEl>
                                        <p:attrNameLst>
                                          <p:attrName>style.visibility</p:attrName>
                                        </p:attrNameLst>
                                      </p:cBhvr>
                                      <p:to>
                                        <p:strVal val="visible"/>
                                      </p:to>
                                    </p:set>
                                    <p:anim calcmode="lin" valueType="num">
                                      <p:cBhvr additive="base">
                                        <p:cTn id="19" dur="500" fill="hold"/>
                                        <p:tgtEl>
                                          <p:spTgt spid="34"/>
                                        </p:tgtEl>
                                        <p:attrNameLst>
                                          <p:attrName>ppt_x</p:attrName>
                                        </p:attrNameLst>
                                      </p:cBhvr>
                                      <p:tavLst>
                                        <p:tav tm="0">
                                          <p:val>
                                            <p:strVal val="#ppt_x"/>
                                          </p:val>
                                        </p:tav>
                                        <p:tav tm="100000">
                                          <p:val>
                                            <p:strVal val="#ppt_x"/>
                                          </p:val>
                                        </p:tav>
                                      </p:tavLst>
                                    </p:anim>
                                    <p:anim calcmode="lin" valueType="num">
                                      <p:cBhvr additive="base">
                                        <p:cTn id="20"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5"/>
                                        </p:tgtEl>
                                        <p:attrNameLst>
                                          <p:attrName>style.visibility</p:attrName>
                                        </p:attrNameLst>
                                      </p:cBhvr>
                                      <p:to>
                                        <p:strVal val="visible"/>
                                      </p:to>
                                    </p:set>
                                    <p:anim calcmode="lin" valueType="num">
                                      <p:cBhvr additive="base">
                                        <p:cTn id="25" dur="500" fill="hold"/>
                                        <p:tgtEl>
                                          <p:spTgt spid="35"/>
                                        </p:tgtEl>
                                        <p:attrNameLst>
                                          <p:attrName>ppt_x</p:attrName>
                                        </p:attrNameLst>
                                      </p:cBhvr>
                                      <p:tavLst>
                                        <p:tav tm="0">
                                          <p:val>
                                            <p:strVal val="#ppt_x"/>
                                          </p:val>
                                        </p:tav>
                                        <p:tav tm="100000">
                                          <p:val>
                                            <p:strVal val="#ppt_x"/>
                                          </p:val>
                                        </p:tav>
                                      </p:tavLst>
                                    </p:anim>
                                    <p:anim calcmode="lin" valueType="num">
                                      <p:cBhvr additive="base">
                                        <p:cTn id="26"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6"/>
                                        </p:tgtEl>
                                        <p:attrNameLst>
                                          <p:attrName>style.visibility</p:attrName>
                                        </p:attrNameLst>
                                      </p:cBhvr>
                                      <p:to>
                                        <p:strVal val="visible"/>
                                      </p:to>
                                    </p:set>
                                    <p:anim calcmode="lin" valueType="num">
                                      <p:cBhvr additive="base">
                                        <p:cTn id="31" dur="500" fill="hold"/>
                                        <p:tgtEl>
                                          <p:spTgt spid="36"/>
                                        </p:tgtEl>
                                        <p:attrNameLst>
                                          <p:attrName>ppt_x</p:attrName>
                                        </p:attrNameLst>
                                      </p:cBhvr>
                                      <p:tavLst>
                                        <p:tav tm="0">
                                          <p:val>
                                            <p:strVal val="#ppt_x"/>
                                          </p:val>
                                        </p:tav>
                                        <p:tav tm="100000">
                                          <p:val>
                                            <p:strVal val="#ppt_x"/>
                                          </p:val>
                                        </p:tav>
                                      </p:tavLst>
                                    </p:anim>
                                    <p:anim calcmode="lin" valueType="num">
                                      <p:cBhvr additive="base">
                                        <p:cTn id="32"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7"/>
                                        </p:tgtEl>
                                        <p:attrNameLst>
                                          <p:attrName>style.visibility</p:attrName>
                                        </p:attrNameLst>
                                      </p:cBhvr>
                                      <p:to>
                                        <p:strVal val="visible"/>
                                      </p:to>
                                    </p:set>
                                    <p:anim calcmode="lin" valueType="num">
                                      <p:cBhvr additive="base">
                                        <p:cTn id="37" dur="500" fill="hold"/>
                                        <p:tgtEl>
                                          <p:spTgt spid="37"/>
                                        </p:tgtEl>
                                        <p:attrNameLst>
                                          <p:attrName>ppt_x</p:attrName>
                                        </p:attrNameLst>
                                      </p:cBhvr>
                                      <p:tavLst>
                                        <p:tav tm="0">
                                          <p:val>
                                            <p:strVal val="#ppt_x"/>
                                          </p:val>
                                        </p:tav>
                                        <p:tav tm="100000">
                                          <p:val>
                                            <p:strVal val="#ppt_x"/>
                                          </p:val>
                                        </p:tav>
                                      </p:tavLst>
                                    </p:anim>
                                    <p:anim calcmode="lin" valueType="num">
                                      <p:cBhvr additive="base">
                                        <p:cTn id="38"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8"/>
                                        </p:tgtEl>
                                        <p:attrNameLst>
                                          <p:attrName>style.visibility</p:attrName>
                                        </p:attrNameLst>
                                      </p:cBhvr>
                                      <p:to>
                                        <p:strVal val="visible"/>
                                      </p:to>
                                    </p:set>
                                    <p:anim calcmode="lin" valueType="num">
                                      <p:cBhvr additive="base">
                                        <p:cTn id="43" dur="500" fill="hold"/>
                                        <p:tgtEl>
                                          <p:spTgt spid="38"/>
                                        </p:tgtEl>
                                        <p:attrNameLst>
                                          <p:attrName>ppt_x</p:attrName>
                                        </p:attrNameLst>
                                      </p:cBhvr>
                                      <p:tavLst>
                                        <p:tav tm="0">
                                          <p:val>
                                            <p:strVal val="#ppt_x"/>
                                          </p:val>
                                        </p:tav>
                                        <p:tav tm="100000">
                                          <p:val>
                                            <p:strVal val="#ppt_x"/>
                                          </p:val>
                                        </p:tav>
                                      </p:tavLst>
                                    </p:anim>
                                    <p:anim calcmode="lin" valueType="num">
                                      <p:cBhvr additive="base">
                                        <p:cTn id="44"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9">
                                            <p:txEl>
                                              <p:pRg st="0" end="0"/>
                                            </p:txEl>
                                          </p:spTgt>
                                        </p:tgtEl>
                                        <p:attrNameLst>
                                          <p:attrName>style.visibility</p:attrName>
                                        </p:attrNameLst>
                                      </p:cBhvr>
                                      <p:to>
                                        <p:strVal val="visible"/>
                                      </p:to>
                                    </p:set>
                                    <p:anim calcmode="lin" valueType="num">
                                      <p:cBhvr additive="base">
                                        <p:cTn id="49" dur="500" fill="hold"/>
                                        <p:tgtEl>
                                          <p:spTgt spid="39">
                                            <p:txEl>
                                              <p:pRg st="0" end="0"/>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9">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33" grpId="0"/>
      <p:bldP spid="34" grpId="0"/>
      <p:bldP spid="35" grpId="0"/>
      <p:bldP spid="36" grpId="0"/>
      <p:bldP spid="37" grpId="0"/>
      <p:bldP spid="38"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4">
            <a:lumMod val="75000"/>
            <a:alpha val="76000"/>
          </a:schemeClr>
        </a:solidFill>
        <a:effectLst/>
      </p:bgPr>
    </p:bg>
    <p:spTree>
      <p:nvGrpSpPr>
        <p:cNvPr id="1" name=""/>
        <p:cNvGrpSpPr/>
        <p:nvPr/>
      </p:nvGrpSpPr>
      <p:grpSpPr/>
      <p:sp>
        <p:nvSpPr>
          <p:cNvPr id="51" name="文本框 50"/>
          <p:cNvSpPr txBox="1"/>
          <p:nvPr/>
        </p:nvSpPr>
        <p:spPr>
          <a:xfrm>
            <a:off x="62865" y="236220"/>
            <a:ext cx="9195435" cy="583565"/>
          </a:xfrm>
          <a:prstGeom prst="rect">
            <a:avLst/>
          </a:prstGeom>
          <a:noFill/>
        </p:spPr>
        <p:txBody>
          <a:bodyPr wrap="square" rtlCol="0">
            <a:spAutoFit/>
          </a:bodyPr>
          <a:p>
            <a:r>
              <a:rPr lang="zh-CN" altLang="en-US" sz="3200" b="1" dirty="0" smtClean="0">
                <a:latin typeface="方正姚体" panose="02010601030101010101" charset="-122"/>
                <a:ea typeface="方正姚体" panose="02010601030101010101" charset="-122"/>
                <a:sym typeface="+mn-ea"/>
              </a:rPr>
              <a:t>二、东欧的社会主义建设、改革和剧变</a:t>
            </a:r>
            <a:endParaRPr lang="zh-CN" altLang="en-US" sz="3200" b="1" dirty="0" smtClean="0">
              <a:latin typeface="方正姚体" panose="02010601030101010101" charset="-122"/>
              <a:ea typeface="方正姚体" panose="02010601030101010101" charset="-122"/>
              <a:sym typeface="+mn-ea"/>
            </a:endParaRPr>
          </a:p>
        </p:txBody>
      </p:sp>
      <p:sp>
        <p:nvSpPr>
          <p:cNvPr id="2" name="标题 1"/>
          <p:cNvSpPr>
            <a:spLocks noGrp="1"/>
          </p:cNvSpPr>
          <p:nvPr>
            <p:ph type="title"/>
          </p:nvPr>
        </p:nvSpPr>
        <p:spPr>
          <a:xfrm>
            <a:off x="611575" y="587445"/>
            <a:ext cx="10969200" cy="705600"/>
          </a:xfrm>
        </p:spPr>
        <p:txBody>
          <a:bodyPr/>
          <a:p>
            <a:r>
              <a:rPr lang="en-US" altLang="zh-CN" sz="2400"/>
              <a:t>3</a:t>
            </a:r>
            <a:r>
              <a:rPr sz="2400">
                <a:ea typeface="宋体" panose="02010600030101010101" pitchFamily="2" charset="-122"/>
              </a:rPr>
              <a:t>、结果</a:t>
            </a:r>
            <a:r>
              <a:rPr lang="en-US" altLang="zh-CN" sz="2400">
                <a:ea typeface="宋体" panose="02010600030101010101" pitchFamily="2" charset="-122"/>
              </a:rPr>
              <a:t>——</a:t>
            </a:r>
            <a:r>
              <a:rPr sz="2400">
                <a:ea typeface="宋体" panose="02010600030101010101" pitchFamily="2" charset="-122"/>
              </a:rPr>
              <a:t>东欧剧变</a:t>
            </a:r>
            <a:r>
              <a:rPr sz="2400">
                <a:ea typeface="宋体" panose="02010600030101010101" pitchFamily="2" charset="-122"/>
                <a:sym typeface="+mn-ea"/>
              </a:rPr>
              <a:t>（</a:t>
            </a:r>
            <a:r>
              <a:rPr sz="2400">
                <a:solidFill>
                  <a:schemeClr val="bg1"/>
                </a:solidFill>
                <a:latin typeface="+mn-ea"/>
                <a:sym typeface="+mn-ea"/>
              </a:rPr>
              <a:t>含义</a:t>
            </a:r>
            <a:r>
              <a:rPr altLang="zh-CN" sz="2400">
                <a:solidFill>
                  <a:schemeClr val="bg1"/>
                </a:solidFill>
                <a:latin typeface="+mn-ea"/>
                <a:sym typeface="+mn-ea"/>
              </a:rPr>
              <a:t>：社会政治经济制度急剧变化</a:t>
            </a:r>
            <a:r>
              <a:rPr sz="2400">
                <a:ea typeface="宋体" panose="02010600030101010101" pitchFamily="2" charset="-122"/>
                <a:sym typeface="+mn-ea"/>
              </a:rPr>
              <a:t>）</a:t>
            </a:r>
            <a:endParaRPr sz="2400">
              <a:ea typeface="宋体" panose="02010600030101010101" pitchFamily="2" charset="-122"/>
            </a:endParaRPr>
          </a:p>
        </p:txBody>
      </p:sp>
      <p:sp>
        <p:nvSpPr>
          <p:cNvPr id="4" name="文本框 3"/>
          <p:cNvSpPr txBox="1"/>
          <p:nvPr/>
        </p:nvSpPr>
        <p:spPr>
          <a:xfrm>
            <a:off x="2560320" y="1292860"/>
            <a:ext cx="9153525" cy="1229995"/>
          </a:xfrm>
          <a:prstGeom prst="rect">
            <a:avLst/>
          </a:prstGeom>
          <a:noFill/>
        </p:spPr>
        <p:txBody>
          <a:bodyPr wrap="square" rtlCol="0">
            <a:spAutoFit/>
          </a:bodyPr>
          <a:p>
            <a:pPr marL="133985" indent="-133985" algn="just">
              <a:lnSpc>
                <a:spcPts val="3000"/>
              </a:lnSpc>
              <a:spcAft>
                <a:spcPts val="0"/>
              </a:spcAft>
            </a:pPr>
            <a:r>
              <a:rPr lang="zh-CN" altLang="zh-CN" sz="2400" b="1" kern="100" dirty="0" smtClean="0">
                <a:solidFill>
                  <a:schemeClr val="tx1">
                    <a:lumMod val="85000"/>
                    <a:lumOff val="15000"/>
                  </a:schemeClr>
                </a:solidFill>
                <a:latin typeface="宋体" panose="02010600030101010101" pitchFamily="2" charset="-122"/>
                <a:ea typeface="宋体" panose="02010600030101010101" pitchFamily="2" charset="-122"/>
                <a:cs typeface="宋体" panose="02010600030101010101" pitchFamily="2" charset="-122"/>
                <a:sym typeface="+mn-ea"/>
              </a:rPr>
              <a:t>①</a:t>
            </a:r>
            <a:r>
              <a:rPr lang="zh-CN" altLang="zh-CN" sz="2400" b="1" kern="100" dirty="0">
                <a:solidFill>
                  <a:schemeClr val="tx1">
                    <a:lumMod val="85000"/>
                    <a:lumOff val="15000"/>
                  </a:schemeClr>
                </a:solidFill>
                <a:latin typeface="宋体" panose="02010600030101010101" pitchFamily="2" charset="-122"/>
                <a:ea typeface="宋体" panose="02010600030101010101" pitchFamily="2" charset="-122"/>
                <a:cs typeface="宋体" panose="02010600030101010101" pitchFamily="2" charset="-122"/>
                <a:sym typeface="+mn-ea"/>
              </a:rPr>
              <a:t>东欧各国</a:t>
            </a:r>
            <a:r>
              <a:rPr lang="zh-CN" altLang="zh-CN" sz="2400" b="1" kern="100" dirty="0" smtClean="0">
                <a:solidFill>
                  <a:schemeClr val="tx1">
                    <a:lumMod val="85000"/>
                    <a:lumOff val="15000"/>
                  </a:schemeClr>
                </a:solidFill>
                <a:latin typeface="宋体" panose="02010600030101010101" pitchFamily="2" charset="-122"/>
                <a:ea typeface="宋体" panose="02010600030101010101" pitchFamily="2" charset="-122"/>
                <a:cs typeface="宋体" panose="02010600030101010101" pitchFamily="2" charset="-122"/>
                <a:sym typeface="+mn-ea"/>
              </a:rPr>
              <a:t>的改</a:t>
            </a:r>
            <a:r>
              <a:rPr lang="zh-CN" altLang="zh-CN" sz="2400" b="1" kern="100" dirty="0">
                <a:solidFill>
                  <a:schemeClr val="tx1">
                    <a:lumMod val="85000"/>
                    <a:lumOff val="15000"/>
                  </a:schemeClr>
                </a:solidFill>
                <a:latin typeface="宋体" panose="02010600030101010101" pitchFamily="2" charset="-122"/>
                <a:ea typeface="宋体" panose="02010600030101010101" pitchFamily="2" charset="-122"/>
                <a:cs typeface="宋体" panose="02010600030101010101" pitchFamily="2" charset="-122"/>
                <a:sym typeface="+mn-ea"/>
              </a:rPr>
              <a:t>革都没有突</a:t>
            </a:r>
            <a:r>
              <a:rPr lang="zh-CN" altLang="zh-CN" sz="2400" b="1" kern="100" dirty="0" smtClean="0">
                <a:solidFill>
                  <a:schemeClr val="tx1">
                    <a:lumMod val="85000"/>
                    <a:lumOff val="15000"/>
                  </a:schemeClr>
                </a:solidFill>
                <a:latin typeface="宋体" panose="02010600030101010101" pitchFamily="2" charset="-122"/>
                <a:ea typeface="宋体" panose="02010600030101010101" pitchFamily="2" charset="-122"/>
                <a:cs typeface="宋体" panose="02010600030101010101" pitchFamily="2" charset="-122"/>
                <a:sym typeface="+mn-ea"/>
              </a:rPr>
              <a:t>破</a:t>
            </a:r>
            <a:r>
              <a:rPr lang="zh-CN" altLang="en-US" sz="2400" b="1" kern="100" dirty="0" smtClean="0">
                <a:solidFill>
                  <a:schemeClr val="tx1">
                    <a:lumMod val="85000"/>
                    <a:lumOff val="15000"/>
                  </a:schemeClr>
                </a:solidFill>
                <a:latin typeface="宋体" panose="02010600030101010101" pitchFamily="2" charset="-122"/>
                <a:ea typeface="宋体" panose="02010600030101010101" pitchFamily="2" charset="-122"/>
                <a:cs typeface="宋体" panose="02010600030101010101" pitchFamily="2" charset="-122"/>
                <a:sym typeface="+mn-ea"/>
              </a:rPr>
              <a:t>苏联模式</a:t>
            </a:r>
            <a:r>
              <a:rPr lang="zh-CN" altLang="zh-CN" sz="2400" b="1" kern="100" dirty="0" smtClean="0">
                <a:solidFill>
                  <a:schemeClr val="tx1">
                    <a:lumMod val="85000"/>
                    <a:lumOff val="15000"/>
                  </a:schemeClr>
                </a:solidFill>
                <a:latin typeface="宋体" panose="02010600030101010101" pitchFamily="2" charset="-122"/>
                <a:ea typeface="宋体" panose="02010600030101010101" pitchFamily="2" charset="-122"/>
                <a:cs typeface="宋体" panose="02010600030101010101" pitchFamily="2" charset="-122"/>
                <a:sym typeface="+mn-ea"/>
              </a:rPr>
              <a:t>的</a:t>
            </a:r>
            <a:r>
              <a:rPr lang="zh-CN" altLang="zh-CN" sz="2400" b="1" kern="100" dirty="0">
                <a:solidFill>
                  <a:schemeClr val="tx1">
                    <a:lumMod val="85000"/>
                    <a:lumOff val="15000"/>
                  </a:schemeClr>
                </a:solidFill>
                <a:latin typeface="宋体" panose="02010600030101010101" pitchFamily="2" charset="-122"/>
                <a:ea typeface="宋体" panose="02010600030101010101" pitchFamily="2" charset="-122"/>
                <a:cs typeface="宋体" panose="02010600030101010101" pitchFamily="2" charset="-122"/>
                <a:sym typeface="+mn-ea"/>
              </a:rPr>
              <a:t>束缚</a:t>
            </a:r>
            <a:r>
              <a:rPr lang="zh-CN" altLang="zh-CN" sz="2400" b="1" kern="100" dirty="0" smtClean="0">
                <a:solidFill>
                  <a:schemeClr val="tx1">
                    <a:lumMod val="85000"/>
                    <a:lumOff val="15000"/>
                  </a:schemeClr>
                </a:solidFill>
                <a:latin typeface="宋体" panose="02010600030101010101" pitchFamily="2" charset="-122"/>
                <a:ea typeface="宋体" panose="02010600030101010101" pitchFamily="2" charset="-122"/>
                <a:cs typeface="宋体" panose="02010600030101010101" pitchFamily="2" charset="-122"/>
                <a:sym typeface="+mn-ea"/>
              </a:rPr>
              <a:t>，</a:t>
            </a:r>
            <a:r>
              <a:rPr lang="en-US" altLang="zh-CN" sz="2400" b="1" kern="100" dirty="0">
                <a:solidFill>
                  <a:schemeClr val="tx1">
                    <a:lumMod val="85000"/>
                    <a:lumOff val="15000"/>
                  </a:schemeClr>
                </a:solidFill>
                <a:latin typeface="宋体" panose="02010600030101010101" pitchFamily="2" charset="-122"/>
                <a:ea typeface="宋体" panose="02010600030101010101" pitchFamily="2" charset="-122"/>
                <a:cs typeface="宋体" panose="02010600030101010101" pitchFamily="2" charset="-122"/>
                <a:sym typeface="+mn-ea"/>
              </a:rPr>
              <a:t>20</a:t>
            </a:r>
            <a:r>
              <a:rPr lang="zh-CN" altLang="zh-CN" sz="2400" b="1" kern="100" dirty="0">
                <a:solidFill>
                  <a:schemeClr val="tx1">
                    <a:lumMod val="85000"/>
                    <a:lumOff val="15000"/>
                  </a:schemeClr>
                </a:solidFill>
                <a:latin typeface="宋体" panose="02010600030101010101" pitchFamily="2" charset="-122"/>
                <a:ea typeface="宋体" panose="02010600030101010101" pitchFamily="2" charset="-122"/>
                <a:cs typeface="宋体" panose="02010600030101010101" pitchFamily="2" charset="-122"/>
                <a:sym typeface="+mn-ea"/>
              </a:rPr>
              <a:t>世纪</a:t>
            </a:r>
            <a:r>
              <a:rPr lang="en-US" altLang="zh-CN" sz="2400" b="1">
                <a:latin typeface="宋体" panose="02010600030101010101" pitchFamily="2" charset="-122"/>
                <a:ea typeface="宋体" panose="02010600030101010101" pitchFamily="2" charset="-122"/>
                <a:cs typeface="宋体" panose="02010600030101010101" pitchFamily="2" charset="-122"/>
              </a:rPr>
              <a:t>80</a:t>
            </a:r>
            <a:r>
              <a:rPr lang="zh-CN" altLang="en-US" sz="2400" b="1">
                <a:latin typeface="宋体" panose="02010600030101010101" pitchFamily="2" charset="-122"/>
                <a:ea typeface="宋体" panose="02010600030101010101" pitchFamily="2" charset="-122"/>
                <a:cs typeface="宋体" panose="02010600030101010101" pitchFamily="2" charset="-122"/>
              </a:rPr>
              <a:t>年代，经济陷入严重困境，</a:t>
            </a:r>
            <a:r>
              <a:rPr lang="zh-CN" altLang="en-US" sz="2400" b="1">
                <a:latin typeface="宋体" panose="02010600030101010101" pitchFamily="2" charset="-122"/>
                <a:ea typeface="宋体" panose="02010600030101010101" pitchFamily="2" charset="-122"/>
                <a:cs typeface="宋体" panose="02010600030101010101" pitchFamily="2" charset="-122"/>
                <a:sym typeface="+mn-ea"/>
              </a:rPr>
              <a:t>政局动荡</a:t>
            </a:r>
            <a:endParaRPr lang="zh-CN" altLang="en-US" sz="2400" b="1">
              <a:latin typeface="宋体" panose="02010600030101010101" pitchFamily="2" charset="-122"/>
              <a:ea typeface="宋体" panose="02010600030101010101" pitchFamily="2" charset="-122"/>
              <a:cs typeface="宋体" panose="02010600030101010101" pitchFamily="2" charset="-122"/>
            </a:endParaRPr>
          </a:p>
          <a:p>
            <a:r>
              <a:rPr lang="zh-CN" altLang="zh-CN" sz="2400" b="1" kern="100" dirty="0">
                <a:solidFill>
                  <a:schemeClr val="tx1">
                    <a:lumMod val="85000"/>
                    <a:lumOff val="15000"/>
                  </a:schemeClr>
                </a:solidFill>
                <a:latin typeface="宋体" panose="02010600030101010101" pitchFamily="2" charset="-122"/>
                <a:ea typeface="宋体" panose="02010600030101010101" pitchFamily="2" charset="-122"/>
                <a:cs typeface="宋体" panose="02010600030101010101" pitchFamily="2" charset="-122"/>
                <a:sym typeface="+mn-ea"/>
              </a:rPr>
              <a:t>②苏联鼓励东</a:t>
            </a:r>
            <a:r>
              <a:rPr lang="zh-CN" altLang="zh-CN" sz="2400" b="1" kern="100" dirty="0" smtClean="0">
                <a:solidFill>
                  <a:schemeClr val="tx1">
                    <a:lumMod val="85000"/>
                    <a:lumOff val="15000"/>
                  </a:schemeClr>
                </a:solidFill>
                <a:latin typeface="宋体" panose="02010600030101010101" pitchFamily="2" charset="-122"/>
                <a:ea typeface="宋体" panose="02010600030101010101" pitchFamily="2" charset="-122"/>
                <a:cs typeface="宋体" panose="02010600030101010101" pitchFamily="2" charset="-122"/>
                <a:sym typeface="+mn-ea"/>
              </a:rPr>
              <a:t>欧</a:t>
            </a:r>
            <a:r>
              <a:rPr lang="zh-CN" altLang="en-US" sz="2400" b="1" kern="100" dirty="0" smtClean="0">
                <a:solidFill>
                  <a:schemeClr val="tx1">
                    <a:lumMod val="85000"/>
                    <a:lumOff val="15000"/>
                  </a:schemeClr>
                </a:solidFill>
                <a:latin typeface="宋体" panose="02010600030101010101" pitchFamily="2" charset="-122"/>
                <a:ea typeface="宋体" panose="02010600030101010101" pitchFamily="2" charset="-122"/>
                <a:cs typeface="宋体" panose="02010600030101010101" pitchFamily="2" charset="-122"/>
                <a:sym typeface="+mn-ea"/>
              </a:rPr>
              <a:t>改革</a:t>
            </a:r>
            <a:r>
              <a:rPr lang="zh-CN" altLang="zh-CN" sz="2400" b="1" kern="100" dirty="0" smtClean="0">
                <a:solidFill>
                  <a:schemeClr val="tx1">
                    <a:lumMod val="85000"/>
                    <a:lumOff val="15000"/>
                  </a:schemeClr>
                </a:solidFill>
                <a:latin typeface="宋体" panose="02010600030101010101" pitchFamily="2" charset="-122"/>
                <a:ea typeface="宋体" panose="02010600030101010101" pitchFamily="2" charset="-122"/>
                <a:cs typeface="宋体" panose="02010600030101010101" pitchFamily="2" charset="-122"/>
                <a:sym typeface="+mn-ea"/>
              </a:rPr>
              <a:t>和</a:t>
            </a:r>
            <a:r>
              <a:rPr lang="zh-CN" altLang="zh-CN" sz="2400" b="1" kern="100" dirty="0">
                <a:solidFill>
                  <a:schemeClr val="tx1">
                    <a:lumMod val="85000"/>
                    <a:lumOff val="15000"/>
                  </a:schemeClr>
                </a:solidFill>
                <a:latin typeface="宋体" panose="02010600030101010101" pitchFamily="2" charset="-122"/>
                <a:ea typeface="宋体" panose="02010600030101010101" pitchFamily="2" charset="-122"/>
                <a:cs typeface="宋体" panose="02010600030101010101" pitchFamily="2" charset="-122"/>
                <a:sym typeface="+mn-ea"/>
              </a:rPr>
              <a:t>西方</a:t>
            </a:r>
            <a:r>
              <a:rPr lang="en-US" altLang="zh-CN" sz="2400" b="1" kern="100" dirty="0" smtClean="0">
                <a:solidFill>
                  <a:schemeClr val="tx1">
                    <a:lumMod val="85000"/>
                    <a:lumOff val="15000"/>
                  </a:schemeClr>
                </a:solidFill>
                <a:latin typeface="宋体" panose="02010600030101010101" pitchFamily="2" charset="-122"/>
                <a:ea typeface="宋体" panose="02010600030101010101" pitchFamily="2" charset="-122"/>
                <a:cs typeface="宋体" panose="02010600030101010101" pitchFamily="2" charset="-122"/>
                <a:sym typeface="+mn-ea"/>
                <a:hlinkClick r:id="rId1" tooltip="" action="ppaction://hlinksldjump"/>
              </a:rPr>
              <a:t>“</a:t>
            </a:r>
            <a:r>
              <a:rPr lang="zh-CN" altLang="en-US" sz="2400" b="1" kern="100" dirty="0" smtClean="0">
                <a:solidFill>
                  <a:schemeClr val="tx1">
                    <a:lumMod val="85000"/>
                    <a:lumOff val="15000"/>
                  </a:schemeClr>
                </a:solidFill>
                <a:latin typeface="宋体" panose="02010600030101010101" pitchFamily="2" charset="-122"/>
                <a:ea typeface="宋体" panose="02010600030101010101" pitchFamily="2" charset="-122"/>
                <a:cs typeface="宋体" panose="02010600030101010101" pitchFamily="2" charset="-122"/>
                <a:sym typeface="+mn-ea"/>
                <a:hlinkClick r:id="rId1" tooltip="" action="ppaction://hlinksldjump"/>
              </a:rPr>
              <a:t>和平演变</a:t>
            </a:r>
            <a:r>
              <a:rPr lang="en-US" altLang="zh-CN" sz="2400" b="1" kern="100" dirty="0" smtClean="0">
                <a:solidFill>
                  <a:schemeClr val="tx1">
                    <a:lumMod val="85000"/>
                    <a:lumOff val="15000"/>
                  </a:schemeClr>
                </a:solidFill>
                <a:latin typeface="宋体" panose="02010600030101010101" pitchFamily="2" charset="-122"/>
                <a:ea typeface="宋体" panose="02010600030101010101" pitchFamily="2" charset="-122"/>
                <a:cs typeface="宋体" panose="02010600030101010101" pitchFamily="2" charset="-122"/>
                <a:sym typeface="+mn-ea"/>
                <a:hlinkClick r:id="rId1" tooltip="" action="ppaction://hlinksldjump"/>
              </a:rPr>
              <a:t>”</a:t>
            </a:r>
            <a:r>
              <a:rPr lang="zh-CN" altLang="zh-CN" sz="2400" b="1" kern="100" dirty="0">
                <a:solidFill>
                  <a:schemeClr val="tx1">
                    <a:lumMod val="85000"/>
                    <a:lumOff val="15000"/>
                  </a:schemeClr>
                </a:solidFill>
                <a:latin typeface="宋体" panose="02010600030101010101" pitchFamily="2" charset="-122"/>
                <a:ea typeface="宋体" panose="02010600030101010101" pitchFamily="2" charset="-122"/>
                <a:cs typeface="宋体" panose="02010600030101010101" pitchFamily="2" charset="-122"/>
                <a:sym typeface="+mn-ea"/>
              </a:rPr>
              <a:t>战略的影响。</a:t>
            </a:r>
            <a:endParaRPr lang="zh-CN" altLang="en-US" sz="2400" b="1">
              <a:latin typeface="宋体" panose="02010600030101010101" pitchFamily="2" charset="-122"/>
              <a:ea typeface="宋体" panose="02010600030101010101" pitchFamily="2" charset="-122"/>
              <a:cs typeface="宋体" panose="02010600030101010101" pitchFamily="2" charset="-122"/>
            </a:endParaRPr>
          </a:p>
        </p:txBody>
      </p:sp>
      <p:sp>
        <p:nvSpPr>
          <p:cNvPr id="3" name="文本框 2"/>
          <p:cNvSpPr txBox="1"/>
          <p:nvPr/>
        </p:nvSpPr>
        <p:spPr>
          <a:xfrm>
            <a:off x="770890" y="1292860"/>
            <a:ext cx="1889760" cy="460375"/>
          </a:xfrm>
          <a:prstGeom prst="rect">
            <a:avLst/>
          </a:prstGeom>
          <a:noFill/>
        </p:spPr>
        <p:txBody>
          <a:bodyPr wrap="square" rtlCol="0">
            <a:spAutoFit/>
          </a:bodyPr>
          <a:p>
            <a:r>
              <a:rPr lang="zh-CN" altLang="en-US" sz="2400" b="1">
                <a:latin typeface="宋体" panose="02010600030101010101" pitchFamily="2" charset="-122"/>
                <a:ea typeface="宋体" panose="02010600030101010101" pitchFamily="2" charset="-122"/>
                <a:cs typeface="宋体" panose="02010600030101010101" pitchFamily="2" charset="-122"/>
              </a:rPr>
              <a:t>（</a:t>
            </a:r>
            <a:r>
              <a:rPr lang="en-US" altLang="zh-CN" sz="2400" b="1">
                <a:latin typeface="宋体" panose="02010600030101010101" pitchFamily="2" charset="-122"/>
                <a:ea typeface="宋体" panose="02010600030101010101" pitchFamily="2" charset="-122"/>
                <a:cs typeface="宋体" panose="02010600030101010101" pitchFamily="2" charset="-122"/>
              </a:rPr>
              <a:t>1</a:t>
            </a:r>
            <a:r>
              <a:rPr lang="zh-CN" altLang="en-US" sz="2400" b="1">
                <a:latin typeface="宋体" panose="02010600030101010101" pitchFamily="2" charset="-122"/>
                <a:ea typeface="宋体" panose="02010600030101010101" pitchFamily="2" charset="-122"/>
                <a:cs typeface="宋体" panose="02010600030101010101" pitchFamily="2" charset="-122"/>
              </a:rPr>
              <a:t>）背景：</a:t>
            </a:r>
            <a:endParaRPr lang="zh-CN" altLang="en-US" sz="2400" b="1">
              <a:latin typeface="宋体" panose="02010600030101010101" pitchFamily="2" charset="-122"/>
              <a:ea typeface="宋体" panose="02010600030101010101" pitchFamily="2" charset="-122"/>
              <a:cs typeface="宋体" panose="02010600030101010101" pitchFamily="2" charset="-122"/>
            </a:endParaRPr>
          </a:p>
        </p:txBody>
      </p:sp>
      <p:sp>
        <p:nvSpPr>
          <p:cNvPr id="6" name="文本框 5"/>
          <p:cNvSpPr txBox="1"/>
          <p:nvPr/>
        </p:nvSpPr>
        <p:spPr>
          <a:xfrm>
            <a:off x="770890" y="2752725"/>
            <a:ext cx="2136140" cy="475615"/>
          </a:xfrm>
          <a:prstGeom prst="rect">
            <a:avLst/>
          </a:prstGeom>
          <a:noFill/>
        </p:spPr>
        <p:txBody>
          <a:bodyPr wrap="square" rtlCol="0">
            <a:spAutoFit/>
          </a:bodyPr>
          <a:p>
            <a:pPr algn="just">
              <a:lnSpc>
                <a:spcPts val="3000"/>
              </a:lnSpc>
              <a:spcAft>
                <a:spcPts val="0"/>
              </a:spcAft>
            </a:pPr>
            <a:r>
              <a:rPr lang="zh-CN" altLang="zh-CN" sz="2400" b="1" kern="100"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a:t>
            </a:r>
            <a:r>
              <a:rPr lang="en-US" altLang="zh-CN" sz="2400" b="1" kern="100"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2</a:t>
            </a:r>
            <a:r>
              <a:rPr lang="zh-CN" altLang="zh-CN" sz="2400" b="1" kern="100"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）剧变</a:t>
            </a:r>
            <a:r>
              <a:rPr lang="en-US" altLang="zh-CN" sz="2400" b="1" kern="100"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 </a:t>
            </a:r>
            <a:r>
              <a:rPr lang="zh-CN" altLang="en-US" sz="2400" b="1" kern="100" dirty="0" smtClean="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a:t>
            </a:r>
            <a:endParaRPr lang="zh-CN" altLang="en-US" sz="2400">
              <a:latin typeface="宋体" panose="02010600030101010101" pitchFamily="2" charset="-122"/>
              <a:ea typeface="宋体" panose="02010600030101010101" pitchFamily="2" charset="-122"/>
              <a:cs typeface="宋体" panose="02010600030101010101" pitchFamily="2" charset="-122"/>
            </a:endParaRPr>
          </a:p>
        </p:txBody>
      </p:sp>
      <p:sp>
        <p:nvSpPr>
          <p:cNvPr id="8" name="文本框 7"/>
          <p:cNvSpPr txBox="1"/>
          <p:nvPr/>
        </p:nvSpPr>
        <p:spPr>
          <a:xfrm>
            <a:off x="1066800" y="3228340"/>
            <a:ext cx="10647045" cy="1245235"/>
          </a:xfrm>
          <a:prstGeom prst="rect">
            <a:avLst/>
          </a:prstGeom>
          <a:noFill/>
        </p:spPr>
        <p:txBody>
          <a:bodyPr wrap="square" rtlCol="0">
            <a:spAutoFit/>
          </a:bodyPr>
          <a:p>
            <a:pPr algn="just">
              <a:lnSpc>
                <a:spcPts val="3000"/>
              </a:lnSpc>
              <a:spcAft>
                <a:spcPts val="0"/>
              </a:spcAft>
            </a:pPr>
            <a:r>
              <a:rPr lang="zh-CN" altLang="zh-CN" sz="24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sym typeface="+mn-ea"/>
              </a:rPr>
              <a:t>①</a:t>
            </a:r>
            <a:r>
              <a:rPr lang="zh-CN" altLang="zh-CN" sz="2400" b="1" kern="100" dirty="0">
                <a:solidFill>
                  <a:srgbClr val="000000"/>
                </a:solidFill>
                <a:latin typeface="Calibri" panose="020F0502020204030204" pitchFamily="34" charset="0"/>
                <a:ea typeface="宋体" panose="02010600030101010101" pitchFamily="2" charset="-122"/>
                <a:cs typeface="Times New Roman" panose="02020603050405020304" pitchFamily="18" charset="0"/>
                <a:sym typeface="+mn-ea"/>
              </a:rPr>
              <a:t>表现</a:t>
            </a:r>
            <a:r>
              <a:rPr lang="zh-CN" altLang="zh-CN" sz="24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sym typeface="+mn-ea"/>
              </a:rPr>
              <a:t>：</a:t>
            </a:r>
            <a:endParaRPr lang="en-US" altLang="zh-CN" sz="24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endParaRPr>
          </a:p>
          <a:p>
            <a:pPr algn="just">
              <a:lnSpc>
                <a:spcPts val="3000"/>
              </a:lnSpc>
              <a:spcAft>
                <a:spcPts val="0"/>
              </a:spcAft>
            </a:pPr>
            <a:r>
              <a:rPr lang="zh-CN" altLang="en-US" sz="24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sym typeface="+mn-ea"/>
              </a:rPr>
              <a:t>迷失了</a:t>
            </a:r>
            <a:r>
              <a:rPr lang="en-US" altLang="zh-CN" sz="24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sym typeface="+mn-ea"/>
              </a:rPr>
              <a:t>……</a:t>
            </a:r>
            <a:r>
              <a:rPr lang="zh-CN" altLang="en-US" sz="24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sym typeface="+mn-ea"/>
              </a:rPr>
              <a:t>否定</a:t>
            </a:r>
            <a:r>
              <a:rPr lang="en-US" altLang="zh-CN" sz="24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sym typeface="+mn-ea"/>
              </a:rPr>
              <a:t>……</a:t>
            </a:r>
            <a:r>
              <a:rPr lang="zh-CN" altLang="en-US" sz="24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sym typeface="+mn-ea"/>
              </a:rPr>
              <a:t>否定</a:t>
            </a:r>
            <a:r>
              <a:rPr lang="en-US" altLang="zh-CN" sz="24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sym typeface="+mn-ea"/>
              </a:rPr>
              <a:t>……</a:t>
            </a:r>
            <a:r>
              <a:rPr lang="zh-CN" altLang="en-US" sz="24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sym typeface="+mn-ea"/>
              </a:rPr>
              <a:t>抛弃</a:t>
            </a:r>
            <a:r>
              <a:rPr lang="en-US" altLang="zh-CN" sz="24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sym typeface="+mn-ea"/>
              </a:rPr>
              <a:t>……</a:t>
            </a:r>
            <a:r>
              <a:rPr lang="zh-CN" altLang="en-US" sz="24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sym typeface="+mn-ea"/>
              </a:rPr>
              <a:t>实行</a:t>
            </a:r>
            <a:r>
              <a:rPr lang="en-US" altLang="zh-CN" sz="24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sym typeface="+mn-ea"/>
              </a:rPr>
              <a:t>……</a:t>
            </a:r>
            <a:r>
              <a:rPr lang="zh-CN" altLang="en-US" sz="24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sym typeface="+mn-ea"/>
              </a:rPr>
              <a:t>。</a:t>
            </a:r>
            <a:r>
              <a:rPr lang="en-US" altLang="zh-CN" sz="24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sym typeface="+mn-ea"/>
              </a:rPr>
              <a:t>1989——1992</a:t>
            </a:r>
            <a:r>
              <a:rPr lang="zh-CN" altLang="en-US" sz="24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sym typeface="+mn-ea"/>
              </a:rPr>
              <a:t>年东欧各国社会</a:t>
            </a:r>
            <a:r>
              <a:rPr lang="zh-CN" altLang="en-US" sz="24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sym typeface="+mn-ea"/>
              </a:rPr>
              <a:t>政治经济制度急剧变化。</a:t>
            </a:r>
            <a:endParaRPr lang="zh-CN" altLang="en-US" sz="24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sym typeface="+mn-ea"/>
            </a:endParaRPr>
          </a:p>
        </p:txBody>
      </p:sp>
      <p:sp>
        <p:nvSpPr>
          <p:cNvPr id="9" name="文本框 8"/>
          <p:cNvSpPr txBox="1"/>
          <p:nvPr/>
        </p:nvSpPr>
        <p:spPr>
          <a:xfrm>
            <a:off x="1066800" y="4573905"/>
            <a:ext cx="9513570" cy="860425"/>
          </a:xfrm>
          <a:prstGeom prst="rect">
            <a:avLst/>
          </a:prstGeom>
          <a:noFill/>
        </p:spPr>
        <p:txBody>
          <a:bodyPr wrap="square" rtlCol="0">
            <a:spAutoFit/>
          </a:bodyPr>
          <a:p>
            <a:pPr algn="just">
              <a:lnSpc>
                <a:spcPts val="3000"/>
              </a:lnSpc>
              <a:spcAft>
                <a:spcPts val="0"/>
              </a:spcAft>
            </a:pPr>
            <a:r>
              <a:rPr lang="zh-CN" altLang="zh-CN" sz="24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sym typeface="+mn-ea"/>
              </a:rPr>
              <a:t>②</a:t>
            </a:r>
            <a:r>
              <a:rPr lang="zh-CN" altLang="zh-CN" sz="2400" b="1" kern="100" dirty="0">
                <a:solidFill>
                  <a:srgbClr val="000000"/>
                </a:solidFill>
                <a:latin typeface="Calibri" panose="020F0502020204030204" pitchFamily="34" charset="0"/>
                <a:ea typeface="宋体" panose="02010600030101010101" pitchFamily="2" charset="-122"/>
                <a:cs typeface="Times New Roman" panose="02020603050405020304" pitchFamily="18" charset="0"/>
                <a:sym typeface="+mn-ea"/>
              </a:rPr>
              <a:t>类型</a:t>
            </a:r>
            <a:r>
              <a:rPr lang="zh-CN" altLang="zh-CN" sz="24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sym typeface="+mn-ea"/>
              </a:rPr>
              <a:t>：</a:t>
            </a:r>
            <a:endParaRPr lang="en-US" altLang="zh-CN" sz="24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endParaRPr>
          </a:p>
          <a:p>
            <a:pPr algn="just">
              <a:lnSpc>
                <a:spcPts val="3000"/>
              </a:lnSpc>
              <a:spcAft>
                <a:spcPts val="0"/>
              </a:spcAft>
            </a:pPr>
            <a:r>
              <a:rPr lang="en-US" altLang="zh-CN" sz="2400" b="1" kern="100" dirty="0">
                <a:solidFill>
                  <a:srgbClr val="000000"/>
                </a:solidFill>
                <a:latin typeface="Calibri" panose="020F0502020204030204" pitchFamily="34" charset="0"/>
                <a:ea typeface="宋体" panose="02010600030101010101" pitchFamily="2" charset="-122"/>
                <a:cs typeface="Times New Roman" panose="02020603050405020304" pitchFamily="18" charset="0"/>
                <a:sym typeface="+mn-ea"/>
              </a:rPr>
              <a:t> </a:t>
            </a:r>
            <a:r>
              <a:rPr lang="en-US" altLang="zh-CN" sz="24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sym typeface="+mn-ea"/>
              </a:rPr>
              <a:t>   </a:t>
            </a:r>
            <a:r>
              <a:rPr lang="zh-CN" altLang="en-US" sz="2400" b="1" kern="100"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sym typeface="+mn-ea"/>
              </a:rPr>
              <a:t>相</a:t>
            </a:r>
            <a:r>
              <a:rPr lang="zh-CN" altLang="en-US" sz="2400" b="1" kern="100" dirty="0">
                <a:solidFill>
                  <a:srgbClr val="0033CC"/>
                </a:solidFill>
                <a:latin typeface="Calibri" panose="020F0502020204030204" pitchFamily="34" charset="0"/>
                <a:ea typeface="宋体" panose="02010600030101010101" pitchFamily="2" charset="-122"/>
                <a:cs typeface="Times New Roman" panose="02020603050405020304" pitchFamily="18" charset="0"/>
                <a:sym typeface="+mn-ea"/>
              </a:rPr>
              <a:t>对平稳</a:t>
            </a:r>
            <a:r>
              <a:rPr lang="zh-CN" altLang="zh-CN" sz="2400" b="1" kern="100"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sym typeface="+mn-ea"/>
              </a:rPr>
              <a:t>；</a:t>
            </a:r>
            <a:r>
              <a:rPr lang="zh-CN" altLang="en-US" sz="2400" b="1" kern="100"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sym typeface="+mn-ea"/>
              </a:rPr>
              <a:t>流血冲突</a:t>
            </a:r>
            <a:r>
              <a:rPr lang="zh-CN" altLang="zh-CN" sz="2400" b="1" kern="100"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sym typeface="+mn-ea"/>
              </a:rPr>
              <a:t>；</a:t>
            </a:r>
            <a:r>
              <a:rPr lang="zh-CN" altLang="en-US" sz="2400" b="1" kern="100" dirty="0" smtClean="0">
                <a:solidFill>
                  <a:srgbClr val="0033CC"/>
                </a:solidFill>
                <a:latin typeface="Calibri" panose="020F0502020204030204" pitchFamily="34" charset="0"/>
                <a:ea typeface="宋体" panose="02010600030101010101" pitchFamily="2" charset="-122"/>
                <a:cs typeface="Times New Roman" panose="02020603050405020304" pitchFamily="18" charset="0"/>
                <a:sym typeface="+mn-ea"/>
              </a:rPr>
              <a:t>国家合并；国家分裂；最终解体。</a:t>
            </a:r>
            <a:endParaRPr lang="zh-CN" altLang="en-US" sz="2400" b="1"/>
          </a:p>
        </p:txBody>
      </p:sp>
      <p:sp>
        <p:nvSpPr>
          <p:cNvPr id="10" name="文本框 9"/>
          <p:cNvSpPr txBox="1"/>
          <p:nvPr/>
        </p:nvSpPr>
        <p:spPr>
          <a:xfrm>
            <a:off x="886460" y="5575935"/>
            <a:ext cx="2020570" cy="460375"/>
          </a:xfrm>
          <a:prstGeom prst="rect">
            <a:avLst/>
          </a:prstGeom>
          <a:noFill/>
        </p:spPr>
        <p:txBody>
          <a:bodyPr wrap="square" rtlCol="0">
            <a:spAutoFit/>
          </a:bodyPr>
          <a:p>
            <a:r>
              <a:rPr lang="zh-CN" altLang="en-US" sz="2400" b="1">
                <a:solidFill>
                  <a:schemeClr val="tx1"/>
                </a:solidFill>
                <a:latin typeface="宋体" panose="02010600030101010101" pitchFamily="2" charset="-122"/>
                <a:ea typeface="宋体" panose="02010600030101010101" pitchFamily="2" charset="-122"/>
                <a:cs typeface="宋体" panose="02010600030101010101" pitchFamily="2" charset="-122"/>
              </a:rPr>
              <a:t>（</a:t>
            </a:r>
            <a:r>
              <a:rPr lang="en-US" altLang="zh-CN" sz="2400" b="1">
                <a:solidFill>
                  <a:schemeClr val="tx1"/>
                </a:solidFill>
                <a:latin typeface="宋体" panose="02010600030101010101" pitchFamily="2" charset="-122"/>
                <a:ea typeface="宋体" panose="02010600030101010101" pitchFamily="2" charset="-122"/>
                <a:cs typeface="宋体" panose="02010600030101010101" pitchFamily="2" charset="-122"/>
              </a:rPr>
              <a:t>3</a:t>
            </a:r>
            <a:r>
              <a:rPr lang="zh-CN" altLang="en-US" sz="2400" b="1">
                <a:solidFill>
                  <a:schemeClr val="tx1"/>
                </a:solidFill>
                <a:latin typeface="宋体" panose="02010600030101010101" pitchFamily="2" charset="-122"/>
                <a:ea typeface="宋体" panose="02010600030101010101" pitchFamily="2" charset="-122"/>
                <a:cs typeface="宋体" panose="02010600030101010101" pitchFamily="2" charset="-122"/>
              </a:rPr>
              <a:t>）实质：</a:t>
            </a:r>
            <a:endParaRPr lang="zh-CN" altLang="en-US" sz="2400" b="1">
              <a:solidFill>
                <a:schemeClr val="tx1"/>
              </a:solidFill>
              <a:latin typeface="宋体" panose="02010600030101010101" pitchFamily="2" charset="-122"/>
              <a:ea typeface="宋体" panose="02010600030101010101" pitchFamily="2" charset="-122"/>
              <a:cs typeface="宋体" panose="02010600030101010101" pitchFamily="2" charset="-122"/>
            </a:endParaRPr>
          </a:p>
        </p:txBody>
      </p:sp>
      <p:sp>
        <p:nvSpPr>
          <p:cNvPr id="11" name="文本框 10"/>
          <p:cNvSpPr txBox="1"/>
          <p:nvPr/>
        </p:nvSpPr>
        <p:spPr>
          <a:xfrm>
            <a:off x="1198245" y="6151245"/>
            <a:ext cx="6424930" cy="460375"/>
          </a:xfrm>
          <a:prstGeom prst="rect">
            <a:avLst/>
          </a:prstGeom>
          <a:noFill/>
        </p:spPr>
        <p:txBody>
          <a:bodyPr wrap="square" rtlCol="0">
            <a:spAutoFit/>
          </a:bodyPr>
          <a:p>
            <a:r>
              <a:rPr lang="zh-CN" altLang="zh-CN" sz="2400" b="1" kern="100" dirty="0">
                <a:solidFill>
                  <a:schemeClr val="tx1"/>
                </a:solidFill>
                <a:latin typeface="Calibri" panose="020F0502020204030204" pitchFamily="34" charset="0"/>
                <a:ea typeface="宋体" panose="02010600030101010101" pitchFamily="2" charset="-122"/>
                <a:cs typeface="Times New Roman" panose="02020603050405020304" pitchFamily="18" charset="0"/>
                <a:sym typeface="+mn-ea"/>
              </a:rPr>
              <a:t>社会制度发生了根本性变化</a:t>
            </a:r>
            <a:endParaRPr lang="zh-CN" altLang="zh-CN" sz="2400" b="1" kern="100" dirty="0">
              <a:solidFill>
                <a:schemeClr val="tx1"/>
              </a:solidFill>
              <a:latin typeface="Calibri" panose="020F0502020204030204" pitchFamily="34" charset="0"/>
              <a:ea typeface="宋体" panose="02010600030101010101" pitchFamily="2" charset="-122"/>
              <a:cs typeface="Times New Roman" panose="02020603050405020304" pitchFamily="18" charset="0"/>
              <a:sym typeface="+mn-ea"/>
            </a:endParaRPr>
          </a:p>
        </p:txBody>
      </p:sp>
      <p:pic>
        <p:nvPicPr>
          <p:cNvPr id="10242" name="Picture 2"/>
          <p:cNvPicPr>
            <a:picLocks noChangeAspect="1" noChangeArrowheads="1"/>
          </p:cNvPicPr>
          <p:nvPr/>
        </p:nvPicPr>
        <p:blipFill>
          <a:blip r:embed="rId2"/>
          <a:srcRect/>
          <a:stretch>
            <a:fillRect/>
          </a:stretch>
        </p:blipFill>
        <p:spPr bwMode="auto">
          <a:xfrm>
            <a:off x="8179753" y="3672205"/>
            <a:ext cx="3533775" cy="2578100"/>
          </a:xfrm>
          <a:prstGeom prst="rect">
            <a:avLst/>
          </a:prstGeom>
        </p:spPr>
        <p:style>
          <a:lnRef idx="2">
            <a:schemeClr val="dk1"/>
          </a:lnRef>
          <a:fillRef idx="1">
            <a:schemeClr val="lt1"/>
          </a:fillRef>
          <a:effectRef idx="0">
            <a:schemeClr val="dk1"/>
          </a:effectRef>
          <a:fontRef idx="minor">
            <a:schemeClr val="dk1"/>
          </a:fontRef>
        </p:style>
      </p:pic>
      <p:sp>
        <p:nvSpPr>
          <p:cNvPr id="12" name="矩形 11"/>
          <p:cNvSpPr/>
          <p:nvPr/>
        </p:nvSpPr>
        <p:spPr>
          <a:xfrm>
            <a:off x="8180070" y="3672205"/>
            <a:ext cx="1447800" cy="674370"/>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wrap="square" lIns="121917" tIns="60958" rIns="121917" bIns="60958" anchor="t">
            <a:spAutoFit/>
          </a:bodyPr>
          <a:p>
            <a:pPr algn="ctr"/>
            <a:r>
              <a:rPr lang="zh-CN" altLang="en-US" b="1" dirty="0">
                <a:solidFill>
                  <a:srgbClr val="FFFFFF"/>
                </a:solidFill>
                <a:latin typeface="黑体" panose="02010609060101010101" pitchFamily="49" charset="-122"/>
                <a:ea typeface="黑体" panose="02010609060101010101" pitchFamily="49" charset="-122"/>
              </a:rPr>
              <a:t>柏林墙倒塌</a:t>
            </a:r>
            <a:r>
              <a:rPr lang="zh-CN" altLang="en-US" b="1" dirty="0">
                <a:solidFill>
                  <a:srgbClr val="FFFFFF"/>
                </a:solidFill>
                <a:latin typeface="黑体" panose="02010609060101010101" pitchFamily="49" charset="-122"/>
                <a:ea typeface="黑体" panose="02010609060101010101" pitchFamily="49" charset="-122"/>
                <a:sym typeface="+mn-ea"/>
              </a:rPr>
              <a:t>两德统一</a:t>
            </a:r>
            <a:endParaRPr lang="zh-CN" altLang="en-US" b="1" dirty="0">
              <a:solidFill>
                <a:srgbClr val="FFFFFF"/>
              </a:solidFill>
              <a:latin typeface="黑体" panose="02010609060101010101" pitchFamily="49" charset="-122"/>
              <a:ea typeface="黑体" panose="02010609060101010101" pitchFamily="49" charset="-122"/>
            </a:endParaRPr>
          </a:p>
        </p:txBody>
      </p:sp>
      <p:pic>
        <p:nvPicPr>
          <p:cNvPr id="19" name="图片 18"/>
          <p:cNvPicPr>
            <a:picLocks noChangeAspect="1"/>
          </p:cNvPicPr>
          <p:nvPr/>
        </p:nvPicPr>
        <p:blipFill>
          <a:blip r:embed="rId3"/>
          <a:stretch>
            <a:fillRect/>
          </a:stretch>
        </p:blipFill>
        <p:spPr>
          <a:xfrm>
            <a:off x="6577965" y="587375"/>
            <a:ext cx="5316220" cy="5904230"/>
          </a:xfrm>
          <a:prstGeom prst="rect">
            <a:avLst/>
          </a:prstGeom>
        </p:spPr>
      </p:pic>
    </p:spTree>
    <p:custDataLst>
      <p:tags r:id="rId4"/>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0242"/>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2"/>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additive="base">
                                        <p:cTn id="39" dur="500" fill="hold"/>
                                        <p:tgtEl>
                                          <p:spTgt spid="19"/>
                                        </p:tgtEl>
                                        <p:attrNameLst>
                                          <p:attrName>ppt_x</p:attrName>
                                        </p:attrNameLst>
                                      </p:cBhvr>
                                      <p:tavLst>
                                        <p:tav tm="0">
                                          <p:val>
                                            <p:strVal val="#ppt_x"/>
                                          </p:val>
                                        </p:tav>
                                        <p:tav tm="100000">
                                          <p:val>
                                            <p:strVal val="#ppt_x"/>
                                          </p:val>
                                        </p:tav>
                                      </p:tavLst>
                                    </p:anim>
                                    <p:anim calcmode="lin" valueType="num">
                                      <p:cBhvr additive="base">
                                        <p:cTn id="4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P spid="9" grpId="0"/>
      <p:bldP spid="11" grpId="0"/>
      <p:bldP spid="12" grpId="0" bldLvl="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4">
            <a:lumMod val="75000"/>
            <a:alpha val="76000"/>
          </a:schemeClr>
        </a:solidFill>
        <a:effectLst/>
      </p:bgPr>
    </p:bg>
    <p:spTree>
      <p:nvGrpSpPr>
        <p:cNvPr id="1" name=""/>
        <p:cNvGrpSpPr/>
        <p:nvPr/>
      </p:nvGrpSpPr>
      <p:grpSpPr/>
      <p:sp>
        <p:nvSpPr>
          <p:cNvPr id="2" name="文本框 1"/>
          <p:cNvSpPr txBox="1"/>
          <p:nvPr/>
        </p:nvSpPr>
        <p:spPr>
          <a:xfrm>
            <a:off x="613410" y="1572260"/>
            <a:ext cx="10965180" cy="4523105"/>
          </a:xfrm>
          <a:prstGeom prst="rect">
            <a:avLst/>
          </a:prstGeom>
          <a:noFill/>
        </p:spPr>
        <p:txBody>
          <a:bodyPr wrap="square" rtlCol="0" anchor="t">
            <a:spAutoFit/>
          </a:bodyPr>
          <a:p>
            <a:r>
              <a:rPr lang="en-US" altLang="zh-CN" sz="2400" b="1">
                <a:latin typeface="楷体" panose="02010609060101010101" charset="-122"/>
                <a:ea typeface="楷体" panose="02010609060101010101" charset="-122"/>
                <a:cs typeface="楷体" panose="02010609060101010101" charset="-122"/>
              </a:rPr>
              <a:t>    </a:t>
            </a:r>
            <a:r>
              <a:rPr lang="zh-CN" altLang="en-US" sz="2400" b="1">
                <a:latin typeface="楷体" panose="02010609060101010101" charset="-122"/>
                <a:ea typeface="楷体" panose="02010609060101010101" charset="-122"/>
                <a:cs typeface="楷体" panose="02010609060101010101" charset="-122"/>
              </a:rPr>
              <a:t>在政治上，美国承认东欧各国政府的法律地位，直接与东欧国家建立正常的外交关系。同时，美国表明立场，将苏联与东欧区别看待，以此来分化苏联与东欧关系。其次，在经济方面，加强与东欧各国经济贸易与往来，分化瓦解东欧的苏联式的经济模式。再次，在加强政治、经济交往基础上加强文化交流，在批评社会主义文化（以苏联文化模式为主）的同时，加强西方文化的宣传与渗透，达到在文化上同化东欧的目的。在美国新闻署和中央情报局牵头下，美国成立了一些带有半官方色彩的非政府组织及一些中情局的外围组织， 如法菲尔德基金会、争取自由欧洲委员会、国际自由记者联合会、国际自由工会联合会、时代公司、国际笔会等非政府组织。</a:t>
            </a:r>
            <a:endParaRPr lang="zh-CN" altLang="en-US" sz="2400" b="1">
              <a:latin typeface="楷体" panose="02010609060101010101" charset="-122"/>
              <a:ea typeface="楷体" panose="02010609060101010101" charset="-122"/>
              <a:cs typeface="楷体" panose="02010609060101010101" charset="-122"/>
            </a:endParaRPr>
          </a:p>
          <a:p>
            <a:r>
              <a:rPr lang="zh-CN" altLang="en-US" sz="2400" b="1">
                <a:latin typeface="楷体" panose="02010609060101010101" charset="-122"/>
                <a:ea typeface="楷体" panose="02010609060101010101" charset="-122"/>
                <a:cs typeface="楷体" panose="02010609060101010101" charset="-122"/>
                <a:sym typeface="+mn-ea"/>
              </a:rPr>
              <a:t>    在西方“和平演变”战略影响下，东欧执政的共产党或工人党领导人迷失了改革的社会主义方向，否定马克思主义指导，否定社会主义制度，抛弃共产党领导地位，实行政治多元化。1989一1992年，东欧各国社会政治经济制度急剧变化。</a:t>
            </a:r>
            <a:endParaRPr lang="zh-CN" altLang="en-US" sz="2400" b="1">
              <a:latin typeface="楷体" panose="02010609060101010101" charset="-122"/>
              <a:ea typeface="楷体" panose="02010609060101010101" charset="-122"/>
              <a:cs typeface="楷体" panose="02010609060101010101" charset="-122"/>
            </a:endParaRPr>
          </a:p>
        </p:txBody>
      </p:sp>
      <p:sp>
        <p:nvSpPr>
          <p:cNvPr id="3" name="文本框 2"/>
          <p:cNvSpPr txBox="1"/>
          <p:nvPr/>
        </p:nvSpPr>
        <p:spPr>
          <a:xfrm>
            <a:off x="4203065" y="927100"/>
            <a:ext cx="3785870" cy="645160"/>
          </a:xfrm>
          <a:prstGeom prst="rect">
            <a:avLst/>
          </a:prstGeom>
          <a:noFill/>
        </p:spPr>
        <p:txBody>
          <a:bodyPr wrap="square" rtlCol="0" anchor="t">
            <a:spAutoFit/>
          </a:bodyPr>
          <a:p>
            <a:pPr algn="ctr"/>
            <a:r>
              <a:rPr lang="zh-CN" altLang="en-US" sz="3600" b="1">
                <a:solidFill>
                  <a:schemeClr val="tx1"/>
                </a:solidFill>
                <a:latin typeface="方正姚体" panose="02010601030101010101" charset="-122"/>
                <a:ea typeface="方正姚体" panose="02010601030101010101" charset="-122"/>
                <a:cs typeface="楷体" panose="02010609060101010101" charset="-122"/>
                <a:sym typeface="+mn-ea"/>
              </a:rPr>
              <a:t>和平演变</a:t>
            </a:r>
            <a:endParaRPr lang="zh-CN" altLang="en-US" sz="3600" b="1">
              <a:solidFill>
                <a:schemeClr val="tx1"/>
              </a:solidFill>
              <a:latin typeface="方正姚体" panose="02010601030101010101" charset="-122"/>
              <a:ea typeface="方正姚体" panose="02010601030101010101" charset="-122"/>
              <a:cs typeface="楷体" panose="02010609060101010101" charset="-122"/>
              <a:sym typeface="+mn-ea"/>
            </a:endParaRPr>
          </a:p>
        </p:txBody>
      </p:sp>
      <p:sp>
        <p:nvSpPr>
          <p:cNvPr id="4" name="文本框 3"/>
          <p:cNvSpPr txBox="1"/>
          <p:nvPr/>
        </p:nvSpPr>
        <p:spPr>
          <a:xfrm>
            <a:off x="62865" y="236220"/>
            <a:ext cx="9195435" cy="583565"/>
          </a:xfrm>
          <a:prstGeom prst="rect">
            <a:avLst/>
          </a:prstGeom>
          <a:noFill/>
        </p:spPr>
        <p:txBody>
          <a:bodyPr wrap="square" rtlCol="0">
            <a:spAutoFit/>
          </a:bodyPr>
          <a:p>
            <a:r>
              <a:rPr lang="zh-CN" altLang="en-US" sz="3200" b="1" dirty="0" smtClean="0">
                <a:latin typeface="方正姚体" panose="02010601030101010101" charset="-122"/>
                <a:ea typeface="方正姚体" panose="02010601030101010101" charset="-122"/>
                <a:sym typeface="+mn-ea"/>
              </a:rPr>
              <a:t>二、东欧的社会主义建设、改革和剧变</a:t>
            </a:r>
            <a:endParaRPr lang="zh-CN" altLang="en-US" sz="3200" b="1" dirty="0" smtClean="0">
              <a:latin typeface="方正姚体" panose="02010601030101010101" charset="-122"/>
              <a:ea typeface="方正姚体" panose="02010601030101010101" charset="-122"/>
              <a:sym typeface="+mn-ea"/>
            </a:endParaRPr>
          </a:p>
        </p:txBody>
      </p:sp>
    </p:spTree>
    <p:custDataLst>
      <p:tags r:id="rId1"/>
    </p:custData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4">
            <a:lumMod val="75000"/>
          </a:schemeClr>
        </a:solidFill>
        <a:effectLst/>
      </p:bgPr>
    </p:bg>
    <p:spTree>
      <p:nvGrpSpPr>
        <p:cNvPr id="1" name=""/>
        <p:cNvGrpSpPr/>
        <p:nvPr/>
      </p:nvGrpSpPr>
      <p:grpSpPr/>
      <p:sp>
        <p:nvSpPr>
          <p:cNvPr id="2" name="标题 1"/>
          <p:cNvSpPr>
            <a:spLocks noGrp="1"/>
          </p:cNvSpPr>
          <p:nvPr>
            <p:ph type="title"/>
          </p:nvPr>
        </p:nvSpPr>
        <p:spPr>
          <a:xfrm>
            <a:off x="611505" y="971550"/>
            <a:ext cx="10968990" cy="1459865"/>
          </a:xfrm>
        </p:spPr>
        <p:txBody>
          <a:bodyPr>
            <a:normAutofit fontScale="90000"/>
          </a:bodyPr>
          <a:p>
            <a:r>
              <a:rPr sz="3110">
                <a:solidFill>
                  <a:schemeClr val="tx1"/>
                </a:solidFill>
                <a:effectLst>
                  <a:outerShdw blurRad="38100" dist="38100" dir="2700000" algn="tl">
                    <a:srgbClr val="C0C0C0"/>
                  </a:outerShdw>
                </a:effectLst>
                <a:latin typeface="微软雅黑" panose="020B0503020204020204" charset="-122"/>
                <a:ea typeface="微软雅黑" panose="020B0503020204020204" charset="-122"/>
                <a:sym typeface="+mn-ea"/>
              </a:rPr>
              <a:t>苏联和东欧经济发展与改革历程的曲折性说明了什么问题？</a:t>
            </a:r>
            <a:r>
              <a:rPr sz="3110">
                <a:latin typeface="微软雅黑" panose="020B0503020204020204" charset="-122"/>
                <a:ea typeface="微软雅黑" panose="020B0503020204020204" charset="-122"/>
                <a:sym typeface="+mn-ea"/>
              </a:rPr>
              <a:t>东欧剧变、苏联解体给中国的改革发展带来哪些启示？</a:t>
            </a:r>
            <a:br>
              <a:rPr lang="zh-CN" altLang="en-US" b="1"/>
            </a:br>
            <a:endParaRPr lang="zh-CN" altLang="en-US"/>
          </a:p>
        </p:txBody>
      </p:sp>
      <p:sp>
        <p:nvSpPr>
          <p:cNvPr id="4" name="文本框 3"/>
          <p:cNvSpPr txBox="1"/>
          <p:nvPr/>
        </p:nvSpPr>
        <p:spPr>
          <a:xfrm>
            <a:off x="611505" y="2019935"/>
            <a:ext cx="11090275" cy="1076325"/>
          </a:xfrm>
          <a:prstGeom prst="rect">
            <a:avLst/>
          </a:prstGeom>
          <a:noFill/>
        </p:spPr>
        <p:txBody>
          <a:bodyPr wrap="square" rtlCol="0">
            <a:spAutoFit/>
          </a:bodyPr>
          <a:p>
            <a:r>
              <a:rPr lang="zh-CN" altLang="en-US" sz="3200" b="1" dirty="0">
                <a:solidFill>
                  <a:schemeClr val="bg1"/>
                </a:solidFill>
                <a:effectLst>
                  <a:outerShdw blurRad="38100" dist="38100" dir="2700000" algn="tl">
                    <a:srgbClr val="C0C0C0"/>
                  </a:outerShdw>
                </a:effectLst>
                <a:latin typeface="黑体" panose="02010609060101010101" pitchFamily="49" charset="-122"/>
                <a:ea typeface="黑体" panose="02010609060101010101" pitchFamily="49" charset="-122"/>
                <a:sym typeface="+mn-ea"/>
              </a:rPr>
              <a:t>说明了社会主义建设道路不是一帆风顺的，必须不断的探索改革实践，在实践中结合国情创新。</a:t>
            </a:r>
            <a:endParaRPr lang="zh-CN" altLang="en-US" sz="3200" b="1" dirty="0">
              <a:solidFill>
                <a:schemeClr val="bg1"/>
              </a:solidFill>
              <a:effectLst>
                <a:outerShdw blurRad="38100" dist="38100" dir="2700000" algn="tl">
                  <a:srgbClr val="C0C0C0"/>
                </a:outerShdw>
              </a:effectLst>
              <a:latin typeface="黑体" panose="02010609060101010101" pitchFamily="49" charset="-122"/>
              <a:ea typeface="黑体" panose="02010609060101010101" pitchFamily="49" charset="-122"/>
              <a:sym typeface="+mn-ea"/>
            </a:endParaRPr>
          </a:p>
        </p:txBody>
      </p:sp>
      <p:sp>
        <p:nvSpPr>
          <p:cNvPr id="5" name="文本框 4"/>
          <p:cNvSpPr txBox="1"/>
          <p:nvPr/>
        </p:nvSpPr>
        <p:spPr>
          <a:xfrm>
            <a:off x="478155" y="215265"/>
            <a:ext cx="2711450" cy="583565"/>
          </a:xfrm>
          <a:prstGeom prst="rect">
            <a:avLst/>
          </a:prstGeom>
          <a:noFill/>
        </p:spPr>
        <p:txBody>
          <a:bodyPr wrap="square" rtlCol="0">
            <a:spAutoFit/>
          </a:bodyPr>
          <a:p>
            <a:r>
              <a:rPr sz="3200" b="1">
                <a:solidFill>
                  <a:schemeClr val="bg1"/>
                </a:solidFill>
                <a:effectLst>
                  <a:outerShdw blurRad="38100" dist="25400" dir="5400000" algn="ctr" rotWithShape="0">
                    <a:srgbClr val="6E747A">
                      <a:alpha val="43000"/>
                    </a:srgbClr>
                  </a:outerShdw>
                </a:effectLst>
                <a:latin typeface="Times New Roman" panose="02020603050405020304" pitchFamily="18" charset="0"/>
                <a:ea typeface="黑体" panose="02010609060101010101" pitchFamily="49" charset="-122"/>
                <a:sym typeface="+mn-ea"/>
              </a:rPr>
              <a:t>合作探究：</a:t>
            </a:r>
            <a:endParaRPr lang="zh-CN" altLang="en-US" sz="3200" b="1">
              <a:solidFill>
                <a:schemeClr val="bg1"/>
              </a:solidFill>
              <a:effectLst>
                <a:outerShdw blurRad="38100" dist="25400" dir="5400000" algn="ctr" rotWithShape="0">
                  <a:srgbClr val="6E747A">
                    <a:alpha val="43000"/>
                  </a:srgbClr>
                </a:outerShdw>
              </a:effectLst>
              <a:latin typeface="Times New Roman" panose="02020603050405020304" pitchFamily="18" charset="0"/>
              <a:ea typeface="黑体" panose="02010609060101010101" pitchFamily="49" charset="-122"/>
              <a:sym typeface="+mn-ea"/>
            </a:endParaRPr>
          </a:p>
        </p:txBody>
      </p:sp>
      <p:sp>
        <p:nvSpPr>
          <p:cNvPr id="6" name="文本框 5"/>
          <p:cNvSpPr txBox="1"/>
          <p:nvPr/>
        </p:nvSpPr>
        <p:spPr>
          <a:xfrm>
            <a:off x="722630" y="3168015"/>
            <a:ext cx="1725295" cy="521970"/>
          </a:xfrm>
          <a:prstGeom prst="rect">
            <a:avLst/>
          </a:prstGeom>
          <a:noFill/>
        </p:spPr>
        <p:txBody>
          <a:bodyPr wrap="square" rtlCol="0">
            <a:spAutoFit/>
          </a:bodyPr>
          <a:p>
            <a:r>
              <a:rPr lang="zh-CN" altLang="en-US" sz="2800" b="1"/>
              <a:t>启示：</a:t>
            </a:r>
            <a:endParaRPr lang="zh-CN" altLang="en-US" sz="2800" b="1"/>
          </a:p>
        </p:txBody>
      </p:sp>
      <p:sp>
        <p:nvSpPr>
          <p:cNvPr id="7" name="文本框 6"/>
          <p:cNvSpPr txBox="1"/>
          <p:nvPr/>
        </p:nvSpPr>
        <p:spPr>
          <a:xfrm>
            <a:off x="1839595" y="3379470"/>
            <a:ext cx="10601325" cy="521970"/>
          </a:xfrm>
          <a:prstGeom prst="rect">
            <a:avLst/>
          </a:prstGeom>
          <a:noFill/>
        </p:spPr>
        <p:txBody>
          <a:bodyPr wrap="square" rtlCol="0">
            <a:spAutoFit/>
          </a:bodyPr>
          <a:p>
            <a:pPr algn="l" eaLnBrk="1" hangingPunct="1"/>
            <a:r>
              <a:rPr lang="en-US" altLang="zh-CN" sz="2800" b="1" dirty="0">
                <a:solidFill>
                  <a:schemeClr val="bg1"/>
                </a:solidFill>
                <a:latin typeface="华文中宋" panose="02010600040101010101" pitchFamily="2" charset="-122"/>
                <a:ea typeface="华文中宋" panose="02010600040101010101" pitchFamily="2" charset="-122"/>
                <a:sym typeface="+mn-ea"/>
              </a:rPr>
              <a:t>1</a:t>
            </a:r>
            <a:r>
              <a:rPr lang="zh-CN" altLang="en-US" sz="2800" b="1" dirty="0">
                <a:solidFill>
                  <a:schemeClr val="bg1"/>
                </a:solidFill>
                <a:latin typeface="华文中宋" panose="02010600040101010101" pitchFamily="2" charset="-122"/>
                <a:ea typeface="华文中宋" panose="02010600040101010101" pitchFamily="2" charset="-122"/>
                <a:sym typeface="+mn-ea"/>
              </a:rPr>
              <a:t>、社会主义制度需要在发展的道路上自我调整和自我完善。</a:t>
            </a:r>
            <a:endParaRPr lang="zh-CN" altLang="en-US" sz="2800" b="1" dirty="0">
              <a:solidFill>
                <a:schemeClr val="bg1"/>
              </a:solidFill>
              <a:latin typeface="华文中宋" panose="02010600040101010101" pitchFamily="2" charset="-122"/>
              <a:ea typeface="华文中宋" panose="02010600040101010101" pitchFamily="2" charset="-122"/>
              <a:sym typeface="+mn-ea"/>
            </a:endParaRPr>
          </a:p>
        </p:txBody>
      </p:sp>
      <p:sp>
        <p:nvSpPr>
          <p:cNvPr id="8" name="文本框 7"/>
          <p:cNvSpPr txBox="1"/>
          <p:nvPr/>
        </p:nvSpPr>
        <p:spPr>
          <a:xfrm>
            <a:off x="1839595" y="3978275"/>
            <a:ext cx="9861550" cy="953135"/>
          </a:xfrm>
          <a:prstGeom prst="rect">
            <a:avLst/>
          </a:prstGeom>
          <a:noFill/>
        </p:spPr>
        <p:txBody>
          <a:bodyPr wrap="square" rtlCol="0">
            <a:spAutoFit/>
          </a:bodyPr>
          <a:p>
            <a:pPr algn="l" eaLnBrk="1" hangingPunct="1"/>
            <a:r>
              <a:rPr lang="en-US" altLang="zh-CN" sz="2800" b="1" dirty="0">
                <a:solidFill>
                  <a:schemeClr val="bg1"/>
                </a:solidFill>
                <a:latin typeface="华文中宋" panose="02010600040101010101" pitchFamily="2" charset="-122"/>
                <a:ea typeface="华文中宋" panose="02010600040101010101" pitchFamily="2" charset="-122"/>
                <a:sym typeface="+mn-ea"/>
              </a:rPr>
              <a:t>2</a:t>
            </a:r>
            <a:r>
              <a:rPr lang="zh-CN" altLang="en-US" sz="2800" b="1" dirty="0">
                <a:solidFill>
                  <a:schemeClr val="bg1"/>
                </a:solidFill>
                <a:latin typeface="华文中宋" panose="02010600040101010101" pitchFamily="2" charset="-122"/>
                <a:ea typeface="华文中宋" panose="02010600040101010101" pitchFamily="2" charset="-122"/>
                <a:sym typeface="+mn-ea"/>
              </a:rPr>
              <a:t>、社会主义改革要坚持从实际出发，实事求是，走适合本国国情的发展道路。</a:t>
            </a:r>
            <a:endParaRPr lang="zh-CN" altLang="en-US" sz="2800" b="1" dirty="0">
              <a:solidFill>
                <a:schemeClr val="bg1"/>
              </a:solidFill>
              <a:latin typeface="华文中宋" panose="02010600040101010101" pitchFamily="2" charset="-122"/>
              <a:ea typeface="华文中宋" panose="02010600040101010101" pitchFamily="2" charset="-122"/>
              <a:sym typeface="+mn-ea"/>
            </a:endParaRPr>
          </a:p>
        </p:txBody>
      </p:sp>
      <p:sp>
        <p:nvSpPr>
          <p:cNvPr id="9" name="文本框 8"/>
          <p:cNvSpPr txBox="1"/>
          <p:nvPr/>
        </p:nvSpPr>
        <p:spPr>
          <a:xfrm>
            <a:off x="1839595" y="4931410"/>
            <a:ext cx="10104120" cy="953135"/>
          </a:xfrm>
          <a:prstGeom prst="rect">
            <a:avLst/>
          </a:prstGeom>
          <a:noFill/>
        </p:spPr>
        <p:txBody>
          <a:bodyPr wrap="square" rtlCol="0">
            <a:spAutoFit/>
          </a:bodyPr>
          <a:p>
            <a:pPr algn="l" eaLnBrk="1" hangingPunct="1"/>
            <a:r>
              <a:rPr lang="en-US" altLang="zh-CN" sz="2800" b="1" dirty="0">
                <a:solidFill>
                  <a:schemeClr val="bg1"/>
                </a:solidFill>
                <a:latin typeface="华文中宋" panose="02010600040101010101" pitchFamily="2" charset="-122"/>
                <a:ea typeface="华文中宋" panose="02010600040101010101" pitchFamily="2" charset="-122"/>
                <a:sym typeface="+mn-ea"/>
              </a:rPr>
              <a:t>3</a:t>
            </a:r>
            <a:r>
              <a:rPr lang="zh-CN" altLang="en-US" sz="2800" b="1" dirty="0">
                <a:solidFill>
                  <a:schemeClr val="bg1"/>
                </a:solidFill>
                <a:latin typeface="华文中宋" panose="02010600040101010101" pitchFamily="2" charset="-122"/>
                <a:ea typeface="华文中宋" panose="02010600040101010101" pitchFamily="2" charset="-122"/>
                <a:sym typeface="+mn-ea"/>
              </a:rPr>
              <a:t>、改革是一项复杂的系统工程，不可能一帆风顺，必然具有复杂性、曲折性和艰巨性</a:t>
            </a:r>
            <a:r>
              <a:rPr lang="zh-CN" altLang="en-US" sz="2800" dirty="0">
                <a:solidFill>
                  <a:schemeClr val="bg1"/>
                </a:solidFill>
                <a:latin typeface="华文中宋" panose="02010600040101010101" pitchFamily="2" charset="-122"/>
                <a:ea typeface="华文中宋" panose="02010600040101010101" pitchFamily="2" charset="-122"/>
                <a:sym typeface="+mn-ea"/>
              </a:rPr>
              <a:t>。</a:t>
            </a:r>
            <a:endParaRPr lang="zh-CN" altLang="en-US" sz="2800" dirty="0">
              <a:solidFill>
                <a:schemeClr val="bg1"/>
              </a:solidFill>
              <a:latin typeface="华文中宋" panose="02010600040101010101" pitchFamily="2" charset="-122"/>
              <a:ea typeface="华文中宋" panose="02010600040101010101" pitchFamily="2" charset="-122"/>
              <a:sym typeface="+mn-ea"/>
            </a:endParaRPr>
          </a:p>
        </p:txBody>
      </p:sp>
      <p:sp>
        <p:nvSpPr>
          <p:cNvPr id="10" name="文本框 9"/>
          <p:cNvSpPr txBox="1"/>
          <p:nvPr/>
        </p:nvSpPr>
        <p:spPr>
          <a:xfrm>
            <a:off x="1845945" y="5884545"/>
            <a:ext cx="9855835" cy="953135"/>
          </a:xfrm>
          <a:prstGeom prst="rect">
            <a:avLst/>
          </a:prstGeom>
          <a:noFill/>
        </p:spPr>
        <p:txBody>
          <a:bodyPr wrap="square" rtlCol="0">
            <a:spAutoFit/>
          </a:bodyPr>
          <a:p>
            <a:pPr algn="l" eaLnBrk="1" hangingPunct="1"/>
            <a:r>
              <a:rPr lang="en-US" altLang="zh-CN" sz="2800" b="1" dirty="0">
                <a:solidFill>
                  <a:schemeClr val="bg1"/>
                </a:solidFill>
                <a:latin typeface="华文中宋" panose="02010600040101010101" pitchFamily="2" charset="-122"/>
                <a:ea typeface="华文中宋" panose="02010600040101010101" pitchFamily="2" charset="-122"/>
                <a:sym typeface="+mn-ea"/>
              </a:rPr>
              <a:t>4</a:t>
            </a:r>
            <a:r>
              <a:rPr lang="zh-CN" altLang="en-US" sz="2800" b="1" dirty="0">
                <a:solidFill>
                  <a:schemeClr val="bg1"/>
                </a:solidFill>
                <a:latin typeface="华文中宋" panose="02010600040101010101" pitchFamily="2" charset="-122"/>
                <a:ea typeface="华文中宋" panose="02010600040101010101" pitchFamily="2" charset="-122"/>
                <a:sym typeface="+mn-ea"/>
              </a:rPr>
              <a:t>、改革</a:t>
            </a:r>
            <a:r>
              <a:rPr lang="zh-CN" altLang="en-US" sz="2800" b="1">
                <a:solidFill>
                  <a:schemeClr val="bg1"/>
                </a:solidFill>
                <a:latin typeface="宋体" panose="02010600030101010101" pitchFamily="2" charset="-122"/>
                <a:ea typeface="宋体" panose="02010600030101010101" pitchFamily="2" charset="-122"/>
                <a:sym typeface="+mn-ea"/>
              </a:rPr>
              <a:t>坚持中国共产党的领导，</a:t>
            </a:r>
            <a:r>
              <a:rPr lang="zh-CN" altLang="en-US" sz="2800" b="1" dirty="0">
                <a:solidFill>
                  <a:schemeClr val="bg1"/>
                </a:solidFill>
                <a:latin typeface="华文中宋" panose="02010600040101010101" pitchFamily="2" charset="-122"/>
                <a:ea typeface="华文中宋" panose="02010600040101010101" pitchFamily="2" charset="-122"/>
                <a:sym typeface="+mn-ea"/>
              </a:rPr>
              <a:t>坚持社会主义方向，要有正确的理论作指导。</a:t>
            </a:r>
            <a:endParaRPr lang="zh-CN" altLang="en-US" sz="2800" b="1" dirty="0">
              <a:solidFill>
                <a:schemeClr val="bg1"/>
              </a:solidFill>
              <a:latin typeface="华文中宋" panose="02010600040101010101" pitchFamily="2" charset="-122"/>
              <a:ea typeface="华文中宋" panose="02010600040101010101" pitchFamily="2"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8" grpId="0"/>
      <p:bldP spid="9" grpId="0"/>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4">
            <a:lumMod val="75000"/>
          </a:schemeClr>
        </a:solidFill>
        <a:effectLst/>
      </p:bgPr>
    </p:bg>
    <p:spTree>
      <p:nvGrpSpPr>
        <p:cNvPr id="1" name=""/>
        <p:cNvGrpSpPr/>
        <p:nvPr/>
      </p:nvGrpSpPr>
      <p:grpSpPr/>
      <p:sp>
        <p:nvSpPr>
          <p:cNvPr id="2" name="文本框 1"/>
          <p:cNvSpPr txBox="1"/>
          <p:nvPr/>
        </p:nvSpPr>
        <p:spPr>
          <a:xfrm>
            <a:off x="744855" y="913130"/>
            <a:ext cx="10403205" cy="1198880"/>
          </a:xfrm>
          <a:prstGeom prst="rect">
            <a:avLst/>
          </a:prstGeom>
          <a:noFill/>
        </p:spPr>
        <p:txBody>
          <a:bodyPr wrap="square" rtlCol="0" anchor="t">
            <a:spAutoFit/>
          </a:bodyPr>
          <a:p>
            <a:pPr marR="0" defTabSz="914400">
              <a:buClrTx/>
              <a:buSzTx/>
              <a:defRPr/>
            </a:pPr>
            <a:r>
              <a:rPr lang="en-US" altLang="en-US" sz="2400">
                <a:effectLst>
                  <a:outerShdw blurRad="38100" dist="19050" dir="2700000" algn="tl" rotWithShape="0">
                    <a:schemeClr val="dk1">
                      <a:alpha val="40000"/>
                    </a:schemeClr>
                  </a:outerShdw>
                </a:effectLst>
                <a:latin typeface="微软雅黑" panose="020B0503020204020204" charset="-122"/>
                <a:ea typeface="微软雅黑" panose="020B0503020204020204" charset="-122"/>
                <a:cs typeface="微软雅黑" panose="020B0503020204020204" charset="-122"/>
                <a:sym typeface="+mn-ea"/>
              </a:rPr>
              <a:t>……</a:t>
            </a:r>
            <a:r>
              <a:rPr lang="zh-CN" altLang="en-US" sz="2400">
                <a:effectLst>
                  <a:outerShdw blurRad="38100" dist="19050" dir="2700000" algn="tl" rotWithShape="0">
                    <a:schemeClr val="dk1">
                      <a:alpha val="40000"/>
                    </a:schemeClr>
                  </a:outerShdw>
                </a:effectLst>
                <a:latin typeface="微软雅黑" panose="020B0503020204020204" charset="-122"/>
                <a:ea typeface="微软雅黑" panose="020B0503020204020204" charset="-122"/>
                <a:cs typeface="微软雅黑" panose="020B0503020204020204" charset="-122"/>
                <a:sym typeface="+mn-ea"/>
              </a:rPr>
              <a:t>一些国家出现严重曲折，社会主义好像被削弱了，但人民经受锻炼，从中吸取教训，</a:t>
            </a:r>
            <a:r>
              <a:rPr lang="zh-CN" altLang="en-US" sz="2400">
                <a:solidFill>
                  <a:schemeClr val="bg1"/>
                </a:solidFill>
                <a:effectLst>
                  <a:outerShdw blurRad="38100" dist="19050" dir="2700000" algn="tl" rotWithShape="0">
                    <a:schemeClr val="dk1">
                      <a:alpha val="40000"/>
                    </a:schemeClr>
                  </a:outerShdw>
                </a:effectLst>
                <a:latin typeface="微软雅黑" panose="020B0503020204020204" charset="-122"/>
                <a:ea typeface="微软雅黑" panose="020B0503020204020204" charset="-122"/>
                <a:cs typeface="微软雅黑" panose="020B0503020204020204" charset="-122"/>
                <a:sym typeface="+mn-ea"/>
              </a:rPr>
              <a:t>将促使社会主义向着更加健康的方向发展。</a:t>
            </a:r>
            <a:endParaRPr lang="zh-CN" altLang="en-US" sz="2400">
              <a:solidFill>
                <a:schemeClr val="bg1"/>
              </a:solidFill>
              <a:effectLst>
                <a:outerShdw blurRad="38100" dist="19050" dir="2700000" algn="tl" rotWithShape="0">
                  <a:schemeClr val="dk1">
                    <a:alpha val="40000"/>
                  </a:schemeClr>
                </a:outerShdw>
              </a:effectLst>
              <a:latin typeface="微软雅黑" panose="020B0503020204020204" charset="-122"/>
              <a:ea typeface="微软雅黑" panose="020B0503020204020204" charset="-122"/>
              <a:cs typeface="微软雅黑" panose="020B0503020204020204" charset="-122"/>
              <a:sym typeface="+mn-ea"/>
            </a:endParaRPr>
          </a:p>
          <a:p>
            <a:pPr marR="0" algn="r" defTabSz="914400">
              <a:buClrTx/>
              <a:buSzTx/>
              <a:defRPr/>
            </a:pPr>
            <a:r>
              <a:rPr lang="en-US" altLang="zh-CN" sz="2400">
                <a:latin typeface="微软雅黑" panose="020B0503020204020204" charset="-122"/>
                <a:ea typeface="微软雅黑" panose="020B0503020204020204" charset="-122"/>
                <a:cs typeface="微软雅黑" panose="020B0503020204020204" charset="-122"/>
              </a:rPr>
              <a:t>——</a:t>
            </a:r>
            <a:r>
              <a:rPr lang="zh-CN" altLang="en-US" sz="2400">
                <a:latin typeface="微软雅黑" panose="020B0503020204020204" charset="-122"/>
                <a:ea typeface="微软雅黑" panose="020B0503020204020204" charset="-122"/>
                <a:cs typeface="微软雅黑" panose="020B0503020204020204" charset="-122"/>
              </a:rPr>
              <a:t>邓小平</a:t>
            </a:r>
            <a:endParaRPr lang="zh-CN" altLang="en-US" sz="2400">
              <a:latin typeface="微软雅黑" panose="020B0503020204020204" charset="-122"/>
              <a:ea typeface="微软雅黑" panose="020B0503020204020204" charset="-122"/>
              <a:cs typeface="微软雅黑" panose="020B0503020204020204" charset="-122"/>
            </a:endParaRPr>
          </a:p>
        </p:txBody>
      </p:sp>
      <p:sp>
        <p:nvSpPr>
          <p:cNvPr id="51" name="文本框 50"/>
          <p:cNvSpPr txBox="1"/>
          <p:nvPr/>
        </p:nvSpPr>
        <p:spPr>
          <a:xfrm>
            <a:off x="62865" y="236220"/>
            <a:ext cx="4734560" cy="583565"/>
          </a:xfrm>
          <a:prstGeom prst="rect">
            <a:avLst/>
          </a:prstGeom>
          <a:noFill/>
        </p:spPr>
        <p:txBody>
          <a:bodyPr wrap="square" rtlCol="0">
            <a:spAutoFit/>
          </a:bodyPr>
          <a:p>
            <a:r>
              <a:rPr lang="zh-CN" altLang="en-US" sz="3200" b="1" dirty="0" smtClean="0">
                <a:latin typeface="方正姚体" panose="02010601030101010101" charset="-122"/>
                <a:ea typeface="方正姚体" panose="02010601030101010101" charset="-122"/>
                <a:sym typeface="+mn-ea"/>
              </a:rPr>
              <a:t>三、中国社会主义的发展</a:t>
            </a:r>
            <a:endParaRPr lang="zh-CN" altLang="en-US" sz="3200" b="1" dirty="0" smtClean="0">
              <a:latin typeface="方正姚体" panose="02010601030101010101" charset="-122"/>
              <a:ea typeface="方正姚体" panose="02010601030101010101" charset="-122"/>
              <a:sym typeface="+mn-ea"/>
            </a:endParaRPr>
          </a:p>
        </p:txBody>
      </p:sp>
      <p:sp>
        <p:nvSpPr>
          <p:cNvPr id="3" name="文本框 2"/>
          <p:cNvSpPr txBox="1"/>
          <p:nvPr/>
        </p:nvSpPr>
        <p:spPr>
          <a:xfrm>
            <a:off x="824230" y="2239010"/>
            <a:ext cx="10243820" cy="4154170"/>
          </a:xfrm>
          <a:prstGeom prst="rect">
            <a:avLst/>
          </a:prstGeom>
          <a:noFill/>
        </p:spPr>
        <p:txBody>
          <a:bodyPr wrap="square" rtlCol="0" anchor="t">
            <a:spAutoFit/>
          </a:bodyPr>
          <a:p>
            <a:pPr algn="just">
              <a:spcAft>
                <a:spcPts val="0"/>
              </a:spcAft>
            </a:pPr>
            <a:r>
              <a:rPr lang="en-US" altLang="zh-CN" sz="2400" b="1" kern="100" dirty="0">
                <a:solidFill>
                  <a:srgbClr val="000000"/>
                </a:solidFill>
                <a:latin typeface="微软雅黑" panose="020B0503020204020204" charset="-122"/>
                <a:ea typeface="微软雅黑" panose="020B0503020204020204" charset="-122"/>
                <a:cs typeface="微软雅黑" panose="020B0503020204020204" charset="-122"/>
                <a:sym typeface="+mn-ea"/>
              </a:rPr>
              <a:t>1</a:t>
            </a:r>
            <a:r>
              <a:rPr lang="zh-CN" altLang="zh-CN" sz="2400" b="1" kern="100" dirty="0">
                <a:solidFill>
                  <a:srgbClr val="000000"/>
                </a:solidFill>
                <a:latin typeface="微软雅黑" panose="020B0503020204020204" charset="-122"/>
                <a:ea typeface="微软雅黑" panose="020B0503020204020204" charset="-122"/>
                <a:cs typeface="微软雅黑" panose="020B0503020204020204" charset="-122"/>
                <a:sym typeface="+mn-ea"/>
              </a:rPr>
              <a:t>、</a:t>
            </a:r>
            <a:r>
              <a:rPr lang="en-US" altLang="zh-CN" sz="2400" b="1" kern="100" dirty="0">
                <a:solidFill>
                  <a:srgbClr val="000000"/>
                </a:solidFill>
                <a:latin typeface="微软雅黑" panose="020B0503020204020204" charset="-122"/>
                <a:ea typeface="微软雅黑" panose="020B0503020204020204" charset="-122"/>
                <a:cs typeface="微软雅黑" panose="020B0503020204020204" charset="-122"/>
                <a:sym typeface="+mn-ea"/>
              </a:rPr>
              <a:t>1949</a:t>
            </a:r>
            <a:r>
              <a:rPr lang="zh-CN" altLang="zh-CN" sz="2400" b="1" kern="100" dirty="0">
                <a:solidFill>
                  <a:srgbClr val="000000"/>
                </a:solidFill>
                <a:latin typeface="微软雅黑" panose="020B0503020204020204" charset="-122"/>
                <a:ea typeface="微软雅黑" panose="020B0503020204020204" charset="-122"/>
                <a:cs typeface="微软雅黑" panose="020B0503020204020204" charset="-122"/>
                <a:sym typeface="+mn-ea"/>
              </a:rPr>
              <a:t>—</a:t>
            </a:r>
            <a:r>
              <a:rPr lang="en-US" altLang="zh-CN" sz="2400" b="1" kern="100" dirty="0">
                <a:solidFill>
                  <a:srgbClr val="000000"/>
                </a:solidFill>
                <a:latin typeface="微软雅黑" panose="020B0503020204020204" charset="-122"/>
                <a:ea typeface="微软雅黑" panose="020B0503020204020204" charset="-122"/>
                <a:cs typeface="微软雅黑" panose="020B0503020204020204" charset="-122"/>
                <a:sym typeface="+mn-ea"/>
              </a:rPr>
              <a:t>1978</a:t>
            </a:r>
            <a:r>
              <a:rPr lang="zh-CN" altLang="zh-CN" sz="2400" b="1" kern="100" dirty="0">
                <a:solidFill>
                  <a:srgbClr val="000000"/>
                </a:solidFill>
                <a:latin typeface="微软雅黑" panose="020B0503020204020204" charset="-122"/>
                <a:ea typeface="微软雅黑" panose="020B0503020204020204" charset="-122"/>
                <a:cs typeface="微软雅黑" panose="020B0503020204020204" charset="-122"/>
                <a:sym typeface="+mn-ea"/>
              </a:rPr>
              <a:t>年：</a:t>
            </a:r>
            <a:endParaRPr lang="zh-CN" altLang="zh-CN" sz="2400" kern="100" dirty="0">
              <a:latin typeface="微软雅黑" panose="020B0503020204020204" charset="-122"/>
              <a:ea typeface="微软雅黑" panose="020B0503020204020204" charset="-122"/>
              <a:cs typeface="微软雅黑" panose="020B0503020204020204" charset="-122"/>
            </a:endParaRPr>
          </a:p>
          <a:p>
            <a:pPr algn="just">
              <a:spcAft>
                <a:spcPts val="0"/>
              </a:spcAft>
            </a:pPr>
            <a:r>
              <a:rPr lang="zh-CN" altLang="zh-CN" sz="2400" b="1" kern="100" dirty="0">
                <a:solidFill>
                  <a:schemeClr val="bg1"/>
                </a:solidFill>
                <a:latin typeface="微软雅黑" panose="020B0503020204020204" charset="-122"/>
                <a:ea typeface="微软雅黑" panose="020B0503020204020204" charset="-122"/>
                <a:cs typeface="微软雅黑" panose="020B0503020204020204" charset="-122"/>
                <a:sym typeface="+mn-ea"/>
              </a:rPr>
              <a:t>（</a:t>
            </a:r>
            <a:r>
              <a:rPr lang="en-US" altLang="zh-CN" sz="2400" b="1" kern="100" dirty="0">
                <a:solidFill>
                  <a:schemeClr val="bg1"/>
                </a:solidFill>
                <a:latin typeface="微软雅黑" panose="020B0503020204020204" charset="-122"/>
                <a:ea typeface="微软雅黑" panose="020B0503020204020204" charset="-122"/>
                <a:cs typeface="微软雅黑" panose="020B0503020204020204" charset="-122"/>
                <a:sym typeface="+mn-ea"/>
              </a:rPr>
              <a:t>1</a:t>
            </a:r>
            <a:r>
              <a:rPr lang="zh-CN" altLang="zh-CN" sz="2400" b="1" kern="100" dirty="0">
                <a:solidFill>
                  <a:schemeClr val="bg1"/>
                </a:solidFill>
                <a:latin typeface="微软雅黑" panose="020B0503020204020204" charset="-122"/>
                <a:ea typeface="微软雅黑" panose="020B0503020204020204" charset="-122"/>
                <a:cs typeface="微软雅黑" panose="020B0503020204020204" charset="-122"/>
                <a:sym typeface="+mn-ea"/>
              </a:rPr>
              <a:t>）</a:t>
            </a:r>
            <a:r>
              <a:rPr lang="en-US" altLang="zh-CN" sz="2400" b="1" kern="100" dirty="0">
                <a:solidFill>
                  <a:schemeClr val="bg1"/>
                </a:solidFill>
                <a:latin typeface="微软雅黑" panose="020B0503020204020204" charset="-122"/>
                <a:ea typeface="微软雅黑" panose="020B0503020204020204" charset="-122"/>
                <a:cs typeface="微软雅黑" panose="020B0503020204020204" charset="-122"/>
                <a:sym typeface="+mn-ea"/>
              </a:rPr>
              <a:t>1949</a:t>
            </a:r>
            <a:r>
              <a:rPr lang="zh-CN" altLang="zh-CN" sz="2400" b="1" kern="100" dirty="0">
                <a:solidFill>
                  <a:schemeClr val="bg1"/>
                </a:solidFill>
                <a:latin typeface="微软雅黑" panose="020B0503020204020204" charset="-122"/>
                <a:ea typeface="微软雅黑" panose="020B0503020204020204" charset="-122"/>
                <a:cs typeface="微软雅黑" panose="020B0503020204020204" charset="-122"/>
                <a:sym typeface="+mn-ea"/>
              </a:rPr>
              <a:t>年</a:t>
            </a:r>
            <a:r>
              <a:rPr lang="en-US" altLang="zh-CN" sz="2400" b="1" kern="100" dirty="0">
                <a:solidFill>
                  <a:schemeClr val="bg1"/>
                </a:solidFill>
                <a:latin typeface="微软雅黑" panose="020B0503020204020204" charset="-122"/>
                <a:ea typeface="微软雅黑" panose="020B0503020204020204" charset="-122"/>
                <a:cs typeface="微软雅黑" panose="020B0503020204020204" charset="-122"/>
                <a:sym typeface="+mn-ea"/>
              </a:rPr>
              <a:t>10</a:t>
            </a:r>
            <a:r>
              <a:rPr lang="zh-CN" altLang="zh-CN" sz="2400" b="1" kern="100" dirty="0">
                <a:solidFill>
                  <a:schemeClr val="bg1"/>
                </a:solidFill>
                <a:latin typeface="微软雅黑" panose="020B0503020204020204" charset="-122"/>
                <a:ea typeface="微软雅黑" panose="020B0503020204020204" charset="-122"/>
                <a:cs typeface="微软雅黑" panose="020B0503020204020204" charset="-122"/>
                <a:sym typeface="+mn-ea"/>
              </a:rPr>
              <a:t>月</a:t>
            </a:r>
            <a:r>
              <a:rPr lang="en-US" altLang="zh-CN" sz="2400" b="1" kern="100" dirty="0">
                <a:solidFill>
                  <a:schemeClr val="bg1"/>
                </a:solidFill>
                <a:latin typeface="微软雅黑" panose="020B0503020204020204" charset="-122"/>
                <a:ea typeface="微软雅黑" panose="020B0503020204020204" charset="-122"/>
                <a:cs typeface="微软雅黑" panose="020B0503020204020204" charset="-122"/>
                <a:sym typeface="+mn-ea"/>
              </a:rPr>
              <a:t>1</a:t>
            </a:r>
            <a:r>
              <a:rPr lang="zh-CN" altLang="zh-CN" sz="2400" b="1" kern="100" dirty="0" smtClean="0">
                <a:solidFill>
                  <a:schemeClr val="bg1"/>
                </a:solidFill>
                <a:latin typeface="微软雅黑" panose="020B0503020204020204" charset="-122"/>
                <a:ea typeface="微软雅黑" panose="020B0503020204020204" charset="-122"/>
                <a:cs typeface="微软雅黑" panose="020B0503020204020204" charset="-122"/>
                <a:sym typeface="+mn-ea"/>
              </a:rPr>
              <a:t>日</a:t>
            </a:r>
            <a:r>
              <a:rPr lang="en-US" altLang="zh-CN" sz="2400" b="1" kern="100" dirty="0" smtClean="0">
                <a:solidFill>
                  <a:schemeClr val="bg1"/>
                </a:solidFill>
                <a:latin typeface="微软雅黑" panose="020B0503020204020204" charset="-122"/>
                <a:ea typeface="微软雅黑" panose="020B0503020204020204" charset="-122"/>
                <a:cs typeface="微软雅黑" panose="020B0503020204020204" charset="-122"/>
                <a:sym typeface="+mn-ea"/>
              </a:rPr>
              <a:t>——</a:t>
            </a:r>
            <a:r>
              <a:rPr lang="zh-CN" altLang="en-US" sz="2400" b="1" kern="100" dirty="0" smtClean="0">
                <a:solidFill>
                  <a:schemeClr val="bg1"/>
                </a:solidFill>
                <a:latin typeface="微软雅黑" panose="020B0503020204020204" charset="-122"/>
                <a:ea typeface="微软雅黑" panose="020B0503020204020204" charset="-122"/>
                <a:cs typeface="微软雅黑" panose="020B0503020204020204" charset="-122"/>
                <a:sym typeface="+mn-ea"/>
              </a:rPr>
              <a:t>中华人民共和国成立</a:t>
            </a:r>
            <a:endParaRPr lang="zh-CN" altLang="zh-CN" sz="2400" b="1" kern="100" dirty="0" smtClean="0">
              <a:solidFill>
                <a:schemeClr val="bg1"/>
              </a:solidFill>
              <a:latin typeface="微软雅黑" panose="020B0503020204020204" charset="-122"/>
              <a:ea typeface="微软雅黑" panose="020B0503020204020204" charset="-122"/>
              <a:cs typeface="微软雅黑" panose="020B0503020204020204" charset="-122"/>
              <a:sym typeface="+mn-ea"/>
            </a:endParaRPr>
          </a:p>
          <a:p>
            <a:pPr algn="just">
              <a:spcAft>
                <a:spcPts val="0"/>
              </a:spcAft>
            </a:pPr>
            <a:r>
              <a:rPr lang="zh-CN" altLang="zh-CN" sz="2400" b="1" kern="100" dirty="0" smtClean="0">
                <a:solidFill>
                  <a:schemeClr val="bg1"/>
                </a:solidFill>
                <a:latin typeface="微软雅黑" panose="020B0503020204020204" charset="-122"/>
                <a:ea typeface="微软雅黑" panose="020B0503020204020204" charset="-122"/>
                <a:cs typeface="微软雅黑" panose="020B0503020204020204" charset="-122"/>
                <a:sym typeface="+mn-ea"/>
              </a:rPr>
              <a:t>（</a:t>
            </a:r>
            <a:r>
              <a:rPr lang="en-US" altLang="zh-CN" sz="2400" b="1" kern="100" dirty="0">
                <a:solidFill>
                  <a:schemeClr val="bg1"/>
                </a:solidFill>
                <a:latin typeface="微软雅黑" panose="020B0503020204020204" charset="-122"/>
                <a:ea typeface="微软雅黑" panose="020B0503020204020204" charset="-122"/>
                <a:cs typeface="微软雅黑" panose="020B0503020204020204" charset="-122"/>
                <a:sym typeface="+mn-ea"/>
              </a:rPr>
              <a:t>2</a:t>
            </a:r>
            <a:r>
              <a:rPr lang="zh-CN" altLang="zh-CN" sz="2400" b="1" kern="100" dirty="0">
                <a:solidFill>
                  <a:schemeClr val="bg1"/>
                </a:solidFill>
                <a:latin typeface="微软雅黑" panose="020B0503020204020204" charset="-122"/>
                <a:ea typeface="微软雅黑" panose="020B0503020204020204" charset="-122"/>
                <a:cs typeface="微软雅黑" panose="020B0503020204020204" charset="-122"/>
                <a:sym typeface="+mn-ea"/>
              </a:rPr>
              <a:t>）</a:t>
            </a:r>
            <a:r>
              <a:rPr lang="en-US" altLang="zh-CN" sz="2400" b="1" kern="100" dirty="0">
                <a:solidFill>
                  <a:schemeClr val="bg1"/>
                </a:solidFill>
                <a:latin typeface="微软雅黑" panose="020B0503020204020204" charset="-122"/>
                <a:ea typeface="微软雅黑" panose="020B0503020204020204" charset="-122"/>
                <a:cs typeface="微软雅黑" panose="020B0503020204020204" charset="-122"/>
                <a:sym typeface="+mn-ea"/>
              </a:rPr>
              <a:t>1954</a:t>
            </a:r>
            <a:r>
              <a:rPr lang="zh-CN" altLang="zh-CN" sz="2400" b="1" kern="100" dirty="0" smtClean="0">
                <a:solidFill>
                  <a:schemeClr val="bg1"/>
                </a:solidFill>
                <a:latin typeface="微软雅黑" panose="020B0503020204020204" charset="-122"/>
                <a:ea typeface="微软雅黑" panose="020B0503020204020204" charset="-122"/>
                <a:cs typeface="微软雅黑" panose="020B0503020204020204" charset="-122"/>
                <a:sym typeface="+mn-ea"/>
              </a:rPr>
              <a:t>年</a:t>
            </a:r>
            <a:r>
              <a:rPr lang="en-US" altLang="zh-CN" sz="2400" b="1" kern="100" dirty="0" smtClean="0">
                <a:solidFill>
                  <a:schemeClr val="bg1"/>
                </a:solidFill>
                <a:latin typeface="微软雅黑" panose="020B0503020204020204" charset="-122"/>
                <a:ea typeface="微软雅黑" panose="020B0503020204020204" charset="-122"/>
                <a:cs typeface="微软雅黑" panose="020B0503020204020204" charset="-122"/>
                <a:sym typeface="+mn-ea"/>
              </a:rPr>
              <a:t>——</a:t>
            </a:r>
            <a:r>
              <a:rPr lang="zh-CN" altLang="en-US" sz="2400" b="1" kern="100" dirty="0" smtClean="0">
                <a:solidFill>
                  <a:schemeClr val="bg1"/>
                </a:solidFill>
                <a:latin typeface="微软雅黑" panose="020B0503020204020204" charset="-122"/>
                <a:ea typeface="微软雅黑" panose="020B0503020204020204" charset="-122"/>
                <a:cs typeface="微软雅黑" panose="020B0503020204020204" charset="-122"/>
                <a:sym typeface="+mn-ea"/>
              </a:rPr>
              <a:t>《中华人民共和国宪法》</a:t>
            </a:r>
            <a:endParaRPr lang="en-US" altLang="zh-CN" sz="2400" b="1" kern="100" dirty="0" smtClean="0">
              <a:solidFill>
                <a:schemeClr val="bg1"/>
              </a:solidFill>
              <a:latin typeface="微软雅黑" panose="020B0503020204020204" charset="-122"/>
              <a:ea typeface="微软雅黑" panose="020B0503020204020204" charset="-122"/>
              <a:cs typeface="微软雅黑" panose="020B0503020204020204" charset="-122"/>
            </a:endParaRPr>
          </a:p>
          <a:p>
            <a:pPr algn="just">
              <a:spcAft>
                <a:spcPts val="0"/>
              </a:spcAft>
            </a:pPr>
            <a:r>
              <a:rPr lang="zh-CN" altLang="zh-CN" sz="2400" b="1" kern="100" dirty="0" smtClean="0">
                <a:solidFill>
                  <a:schemeClr val="bg1"/>
                </a:solidFill>
                <a:latin typeface="微软雅黑" panose="020B0503020204020204" charset="-122"/>
                <a:ea typeface="微软雅黑" panose="020B0503020204020204" charset="-122"/>
                <a:cs typeface="微软雅黑" panose="020B0503020204020204" charset="-122"/>
                <a:sym typeface="+mn-ea"/>
              </a:rPr>
              <a:t>（</a:t>
            </a:r>
            <a:r>
              <a:rPr lang="en-US" altLang="zh-CN" sz="2400" b="1" kern="100" dirty="0">
                <a:solidFill>
                  <a:schemeClr val="bg1"/>
                </a:solidFill>
                <a:latin typeface="微软雅黑" panose="020B0503020204020204" charset="-122"/>
                <a:ea typeface="微软雅黑" panose="020B0503020204020204" charset="-122"/>
                <a:cs typeface="微软雅黑" panose="020B0503020204020204" charset="-122"/>
                <a:sym typeface="+mn-ea"/>
              </a:rPr>
              <a:t>3</a:t>
            </a:r>
            <a:r>
              <a:rPr lang="zh-CN" altLang="zh-CN" sz="2400" b="1" kern="100" dirty="0">
                <a:solidFill>
                  <a:schemeClr val="bg1"/>
                </a:solidFill>
                <a:latin typeface="微软雅黑" panose="020B0503020204020204" charset="-122"/>
                <a:ea typeface="微软雅黑" panose="020B0503020204020204" charset="-122"/>
                <a:cs typeface="微软雅黑" panose="020B0503020204020204" charset="-122"/>
                <a:sym typeface="+mn-ea"/>
              </a:rPr>
              <a:t>）到</a:t>
            </a:r>
            <a:r>
              <a:rPr lang="en-US" altLang="zh-CN" sz="2400" b="1" kern="100" dirty="0">
                <a:solidFill>
                  <a:schemeClr val="bg1"/>
                </a:solidFill>
                <a:latin typeface="微软雅黑" panose="020B0503020204020204" charset="-122"/>
                <a:ea typeface="微软雅黑" panose="020B0503020204020204" charset="-122"/>
                <a:cs typeface="微软雅黑" panose="020B0503020204020204" charset="-122"/>
                <a:sym typeface="+mn-ea"/>
              </a:rPr>
              <a:t>1956</a:t>
            </a:r>
            <a:r>
              <a:rPr lang="zh-CN" altLang="zh-CN" sz="2400" b="1" kern="100" dirty="0">
                <a:solidFill>
                  <a:schemeClr val="bg1"/>
                </a:solidFill>
                <a:latin typeface="微软雅黑" panose="020B0503020204020204" charset="-122"/>
                <a:ea typeface="微软雅黑" panose="020B0503020204020204" charset="-122"/>
                <a:cs typeface="微软雅黑" panose="020B0503020204020204" charset="-122"/>
                <a:sym typeface="+mn-ea"/>
              </a:rPr>
              <a:t>年</a:t>
            </a:r>
            <a:r>
              <a:rPr lang="zh-CN" altLang="zh-CN" sz="2400" b="1" kern="100" dirty="0" smtClean="0">
                <a:solidFill>
                  <a:schemeClr val="bg1"/>
                </a:solidFill>
                <a:latin typeface="微软雅黑" panose="020B0503020204020204" charset="-122"/>
                <a:ea typeface="微软雅黑" panose="020B0503020204020204" charset="-122"/>
                <a:cs typeface="微软雅黑" panose="020B0503020204020204" charset="-122"/>
                <a:sym typeface="+mn-ea"/>
              </a:rPr>
              <a:t>底</a:t>
            </a:r>
            <a:r>
              <a:rPr lang="en-US" altLang="zh-CN" sz="2400" b="1" kern="100" dirty="0" smtClean="0">
                <a:solidFill>
                  <a:schemeClr val="bg1"/>
                </a:solidFill>
                <a:latin typeface="微软雅黑" panose="020B0503020204020204" charset="-122"/>
                <a:ea typeface="微软雅黑" panose="020B0503020204020204" charset="-122"/>
                <a:cs typeface="微软雅黑" panose="020B0503020204020204" charset="-122"/>
                <a:sym typeface="+mn-ea"/>
              </a:rPr>
              <a:t> ——</a:t>
            </a:r>
            <a:r>
              <a:rPr lang="zh-CN" altLang="en-US" sz="2400" b="1" kern="100" dirty="0" smtClean="0">
                <a:solidFill>
                  <a:schemeClr val="bg1"/>
                </a:solidFill>
                <a:latin typeface="微软雅黑" panose="020B0503020204020204" charset="-122"/>
                <a:ea typeface="微软雅黑" panose="020B0503020204020204" charset="-122"/>
                <a:cs typeface="微软雅黑" panose="020B0503020204020204" charset="-122"/>
                <a:sym typeface="+mn-ea"/>
              </a:rPr>
              <a:t>基本完成</a:t>
            </a:r>
            <a:r>
              <a:rPr lang="zh-CN" altLang="en-US" sz="2400" b="1" kern="100" dirty="0" smtClean="0">
                <a:solidFill>
                  <a:schemeClr val="bg1"/>
                </a:solidFill>
                <a:latin typeface="微软雅黑" panose="020B0503020204020204" charset="-122"/>
                <a:ea typeface="微软雅黑" panose="020B0503020204020204" charset="-122"/>
                <a:cs typeface="微软雅黑" panose="020B0503020204020204" charset="-122"/>
                <a:sym typeface="+mn-ea"/>
              </a:rPr>
              <a:t>三大改造</a:t>
            </a:r>
            <a:endParaRPr lang="en-US" altLang="zh-CN" sz="2400" b="1" kern="100" dirty="0" smtClean="0">
              <a:solidFill>
                <a:schemeClr val="bg1"/>
              </a:solidFill>
              <a:latin typeface="微软雅黑" panose="020B0503020204020204" charset="-122"/>
              <a:ea typeface="微软雅黑" panose="020B0503020204020204" charset="-122"/>
              <a:cs typeface="微软雅黑" panose="020B0503020204020204" charset="-122"/>
              <a:sym typeface="+mn-ea"/>
            </a:endParaRPr>
          </a:p>
          <a:p>
            <a:pPr algn="just">
              <a:spcAft>
                <a:spcPts val="0"/>
              </a:spcAft>
            </a:pPr>
            <a:r>
              <a:rPr lang="zh-CN" altLang="zh-CN" sz="2400" b="1" kern="100" dirty="0" smtClean="0">
                <a:solidFill>
                  <a:schemeClr val="bg1"/>
                </a:solidFill>
                <a:latin typeface="微软雅黑" panose="020B0503020204020204" charset="-122"/>
                <a:ea typeface="微软雅黑" panose="020B0503020204020204" charset="-122"/>
                <a:cs typeface="微软雅黑" panose="020B0503020204020204" charset="-122"/>
                <a:sym typeface="+mn-ea"/>
              </a:rPr>
              <a:t>（</a:t>
            </a:r>
            <a:r>
              <a:rPr lang="en-US" altLang="zh-CN" sz="2400" b="1" kern="100" dirty="0">
                <a:solidFill>
                  <a:schemeClr val="bg1"/>
                </a:solidFill>
                <a:latin typeface="微软雅黑" panose="020B0503020204020204" charset="-122"/>
                <a:ea typeface="微软雅黑" panose="020B0503020204020204" charset="-122"/>
                <a:cs typeface="微软雅黑" panose="020B0503020204020204" charset="-122"/>
                <a:sym typeface="+mn-ea"/>
              </a:rPr>
              <a:t>4</a:t>
            </a:r>
            <a:r>
              <a:rPr lang="zh-CN" altLang="zh-CN" sz="2400" b="1" kern="100" dirty="0">
                <a:solidFill>
                  <a:schemeClr val="bg1"/>
                </a:solidFill>
                <a:latin typeface="微软雅黑" panose="020B0503020204020204" charset="-122"/>
                <a:ea typeface="微软雅黑" panose="020B0503020204020204" charset="-122"/>
                <a:cs typeface="微软雅黑" panose="020B0503020204020204" charset="-122"/>
                <a:sym typeface="+mn-ea"/>
              </a:rPr>
              <a:t>）全面建设社会主义时</a:t>
            </a:r>
            <a:r>
              <a:rPr lang="zh-CN" altLang="zh-CN" sz="2400" b="1" kern="100" dirty="0" smtClean="0">
                <a:solidFill>
                  <a:schemeClr val="bg1"/>
                </a:solidFill>
                <a:latin typeface="微软雅黑" panose="020B0503020204020204" charset="-122"/>
                <a:ea typeface="微软雅黑" panose="020B0503020204020204" charset="-122"/>
                <a:cs typeface="微软雅黑" panose="020B0503020204020204" charset="-122"/>
                <a:sym typeface="+mn-ea"/>
              </a:rPr>
              <a:t>期</a:t>
            </a:r>
            <a:r>
              <a:rPr lang="en-US" altLang="zh-CN" sz="2400" b="1" kern="100" dirty="0" smtClean="0">
                <a:solidFill>
                  <a:schemeClr val="bg1"/>
                </a:solidFill>
                <a:latin typeface="微软雅黑" panose="020B0503020204020204" charset="-122"/>
                <a:ea typeface="微软雅黑" panose="020B0503020204020204" charset="-122"/>
                <a:cs typeface="微软雅黑" panose="020B0503020204020204" charset="-122"/>
                <a:sym typeface="+mn-ea"/>
              </a:rPr>
              <a:t>——</a:t>
            </a:r>
            <a:r>
              <a:rPr lang="en-US" sz="2400" b="1">
                <a:solidFill>
                  <a:schemeClr val="bg1"/>
                </a:solidFill>
                <a:latin typeface="微软雅黑" panose="020B0503020204020204" charset="-122"/>
                <a:ea typeface="微软雅黑" panose="020B0503020204020204" charset="-122"/>
                <a:cs typeface="微软雅黑" panose="020B0503020204020204" charset="-122"/>
                <a:sym typeface="+mn-ea"/>
              </a:rPr>
              <a:t>56</a:t>
            </a:r>
            <a:r>
              <a:rPr lang="zh-CN" altLang="en-US" sz="2400" b="1">
                <a:solidFill>
                  <a:schemeClr val="bg1"/>
                </a:solidFill>
                <a:latin typeface="微软雅黑" panose="020B0503020204020204" charset="-122"/>
                <a:ea typeface="微软雅黑" panose="020B0503020204020204" charset="-122"/>
                <a:cs typeface="微软雅黑" panose="020B0503020204020204" charset="-122"/>
                <a:sym typeface="+mn-ea"/>
              </a:rPr>
              <a:t>年开始，曲折探索</a:t>
            </a:r>
            <a:endParaRPr lang="zh-CN" altLang="zh-CN" sz="2400" b="1" kern="100" dirty="0" smtClean="0">
              <a:solidFill>
                <a:schemeClr val="bg1"/>
              </a:solidFill>
              <a:latin typeface="微软雅黑" panose="020B0503020204020204" charset="-122"/>
              <a:ea typeface="微软雅黑" panose="020B0503020204020204" charset="-122"/>
              <a:cs typeface="微软雅黑" panose="020B0503020204020204" charset="-122"/>
              <a:sym typeface="+mn-ea"/>
            </a:endParaRPr>
          </a:p>
          <a:p>
            <a:pPr algn="just">
              <a:spcAft>
                <a:spcPts val="0"/>
              </a:spcAft>
            </a:pPr>
            <a:endParaRPr lang="en-US" altLang="zh-CN" sz="2400" b="1" kern="100" dirty="0" smtClean="0">
              <a:solidFill>
                <a:srgbClr val="0033CC"/>
              </a:solidFill>
              <a:latin typeface="微软雅黑" panose="020B0503020204020204" charset="-122"/>
              <a:ea typeface="微软雅黑" panose="020B0503020204020204" charset="-122"/>
              <a:cs typeface="微软雅黑" panose="020B0503020204020204" charset="-122"/>
            </a:endParaRPr>
          </a:p>
          <a:p>
            <a:pPr marL="200660" indent="-200660" algn="just">
              <a:spcAft>
                <a:spcPts val="0"/>
              </a:spcAft>
            </a:pPr>
            <a:r>
              <a:rPr lang="en-US" altLang="zh-CN" sz="2400" b="1" kern="100" dirty="0" smtClean="0">
                <a:solidFill>
                  <a:srgbClr val="000000"/>
                </a:solidFill>
                <a:latin typeface="微软雅黑" panose="020B0503020204020204" charset="-122"/>
                <a:ea typeface="微软雅黑" panose="020B0503020204020204" charset="-122"/>
                <a:cs typeface="微软雅黑" panose="020B0503020204020204" charset="-122"/>
                <a:sym typeface="+mn-ea"/>
              </a:rPr>
              <a:t>2</a:t>
            </a:r>
            <a:r>
              <a:rPr lang="zh-CN" altLang="zh-CN" sz="2400" b="1" kern="100" dirty="0">
                <a:solidFill>
                  <a:srgbClr val="000000"/>
                </a:solidFill>
                <a:latin typeface="微软雅黑" panose="020B0503020204020204" charset="-122"/>
                <a:ea typeface="微软雅黑" panose="020B0503020204020204" charset="-122"/>
                <a:cs typeface="微软雅黑" panose="020B0503020204020204" charset="-122"/>
                <a:sym typeface="+mn-ea"/>
              </a:rPr>
              <a:t>、</a:t>
            </a:r>
            <a:r>
              <a:rPr lang="en-US" altLang="zh-CN" sz="2400" b="1" kern="100" dirty="0">
                <a:solidFill>
                  <a:srgbClr val="000000"/>
                </a:solidFill>
                <a:latin typeface="微软雅黑" panose="020B0503020204020204" charset="-122"/>
                <a:ea typeface="微软雅黑" panose="020B0503020204020204" charset="-122"/>
                <a:cs typeface="微软雅黑" panose="020B0503020204020204" charset="-122"/>
                <a:sym typeface="+mn-ea"/>
              </a:rPr>
              <a:t>1978</a:t>
            </a:r>
            <a:r>
              <a:rPr lang="zh-CN" altLang="zh-CN" sz="2400" b="1" kern="100" dirty="0">
                <a:solidFill>
                  <a:srgbClr val="000000"/>
                </a:solidFill>
                <a:latin typeface="微软雅黑" panose="020B0503020204020204" charset="-122"/>
                <a:ea typeface="微软雅黑" panose="020B0503020204020204" charset="-122"/>
                <a:cs typeface="微软雅黑" panose="020B0503020204020204" charset="-122"/>
                <a:sym typeface="+mn-ea"/>
              </a:rPr>
              <a:t>年十一届三中全会以来：</a:t>
            </a:r>
            <a:endParaRPr lang="zh-CN" altLang="zh-CN" sz="2400" b="1" kern="100" dirty="0">
              <a:solidFill>
                <a:srgbClr val="000000"/>
              </a:solidFill>
              <a:latin typeface="微软雅黑" panose="020B0503020204020204" charset="-122"/>
              <a:ea typeface="微软雅黑" panose="020B0503020204020204" charset="-122"/>
              <a:cs typeface="微软雅黑" panose="020B0503020204020204" charset="-122"/>
              <a:sym typeface="+mn-ea"/>
            </a:endParaRPr>
          </a:p>
          <a:p>
            <a:pPr marL="200660" indent="-200660" algn="just">
              <a:spcAft>
                <a:spcPts val="0"/>
              </a:spcAft>
            </a:pPr>
            <a:r>
              <a:rPr lang="zh-CN" altLang="zh-CN" sz="2400" b="1" kern="100" dirty="0">
                <a:solidFill>
                  <a:schemeClr val="bg1"/>
                </a:solidFill>
                <a:latin typeface="微软雅黑" panose="020B0503020204020204" charset="-122"/>
                <a:ea typeface="微软雅黑" panose="020B0503020204020204" charset="-122"/>
                <a:cs typeface="微软雅黑" panose="020B0503020204020204" charset="-122"/>
                <a:sym typeface="+mn-ea"/>
              </a:rPr>
              <a:t>改革开放；</a:t>
            </a:r>
            <a:r>
              <a:rPr lang="zh-CN" altLang="en-US" sz="2400" b="1">
                <a:solidFill>
                  <a:schemeClr val="bg1"/>
                </a:solidFill>
                <a:latin typeface="微软雅黑" panose="020B0503020204020204" charset="-122"/>
                <a:ea typeface="微软雅黑" panose="020B0503020204020204" charset="-122"/>
                <a:sym typeface="+mn-ea"/>
              </a:rPr>
              <a:t>家庭联产承包责任制；</a:t>
            </a:r>
            <a:endParaRPr lang="zh-CN" altLang="en-US" sz="2400" b="1">
              <a:solidFill>
                <a:schemeClr val="bg1"/>
              </a:solidFill>
              <a:latin typeface="微软雅黑" panose="020B0503020204020204" charset="-122"/>
              <a:ea typeface="微软雅黑" panose="020B0503020204020204" charset="-122"/>
              <a:sym typeface="+mn-ea"/>
            </a:endParaRPr>
          </a:p>
          <a:p>
            <a:pPr marL="200660" indent="-200660" algn="just">
              <a:spcAft>
                <a:spcPts val="0"/>
              </a:spcAft>
            </a:pPr>
            <a:r>
              <a:rPr lang="zh-CN" altLang="en-US" sz="2400" b="1" u="sng">
                <a:solidFill>
                  <a:schemeClr val="bg1"/>
                </a:solidFill>
                <a:sym typeface="+mn-ea"/>
              </a:rPr>
              <a:t>中共十四大</a:t>
            </a:r>
            <a:r>
              <a:rPr lang="en-US" altLang="zh-CN" sz="2400" b="1" u="sng">
                <a:solidFill>
                  <a:schemeClr val="bg1"/>
                </a:solidFill>
                <a:latin typeface="微软雅黑" panose="020B0503020204020204" charset="-122"/>
                <a:ea typeface="微软雅黑" panose="020B0503020204020204" charset="-122"/>
                <a:sym typeface="+mn-ea"/>
              </a:rPr>
              <a:t>——</a:t>
            </a:r>
            <a:r>
              <a:rPr lang="zh-CN" altLang="en-US" sz="2400" b="1" u="sng">
                <a:solidFill>
                  <a:schemeClr val="bg1"/>
                </a:solidFill>
                <a:latin typeface="微软雅黑" panose="020B0503020204020204" charset="-122"/>
                <a:ea typeface="微软雅黑" panose="020B0503020204020204" charset="-122"/>
                <a:sym typeface="+mn-ea"/>
              </a:rPr>
              <a:t>社会主义市场经济体制</a:t>
            </a:r>
            <a:endParaRPr lang="zh-CN" altLang="zh-CN" sz="2400" b="1" u="sng" kern="100" dirty="0">
              <a:solidFill>
                <a:schemeClr val="bg1"/>
              </a:solidFill>
              <a:latin typeface="微软雅黑" panose="020B0503020204020204" charset="-122"/>
              <a:ea typeface="微软雅黑" panose="020B0503020204020204" charset="-122"/>
              <a:cs typeface="微软雅黑" panose="020B0503020204020204" charset="-122"/>
            </a:endParaRPr>
          </a:p>
          <a:p>
            <a:endParaRPr lang="en-US" altLang="zh-CN" sz="2400" b="1" kern="100" dirty="0" smtClean="0">
              <a:solidFill>
                <a:srgbClr val="000000"/>
              </a:solidFill>
              <a:latin typeface="微软雅黑" panose="020B0503020204020204" charset="-122"/>
              <a:ea typeface="微软雅黑" panose="020B0503020204020204" charset="-122"/>
              <a:cs typeface="微软雅黑" panose="020B0503020204020204" charset="-122"/>
              <a:sym typeface="+mn-ea"/>
            </a:endParaRPr>
          </a:p>
          <a:p>
            <a:endParaRPr lang="zh-CN" altLang="en-US" sz="2400">
              <a:latin typeface="微软雅黑" panose="020B0503020204020204" charset="-122"/>
              <a:ea typeface="微软雅黑" panose="020B0503020204020204" charset="-122"/>
              <a:cs typeface="微软雅黑" panose="020B0503020204020204" charset="-122"/>
            </a:endParaRPr>
          </a:p>
        </p:txBody>
      </p:sp>
      <p:pic>
        <p:nvPicPr>
          <p:cNvPr id="9" name="图片 8"/>
          <p:cNvPicPr>
            <a:picLocks noChangeAspect="1"/>
          </p:cNvPicPr>
          <p:nvPr/>
        </p:nvPicPr>
        <p:blipFill>
          <a:blip r:embed="rId1"/>
          <a:srcRect b="37524"/>
          <a:stretch>
            <a:fillRect/>
          </a:stretch>
        </p:blipFill>
        <p:spPr>
          <a:xfrm>
            <a:off x="6288405" y="4277360"/>
            <a:ext cx="5535930" cy="241363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8" presetClass="entr" presetSubtype="12"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strips(downLeft)">
                                      <p:cBhvr>
                                        <p:cTn id="1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4">
            <a:lumMod val="75000"/>
          </a:schemeClr>
        </a:solidFill>
        <a:effectLst/>
      </p:bgPr>
    </p:bg>
    <p:spTree>
      <p:nvGrpSpPr>
        <p:cNvPr id="1" name=""/>
        <p:cNvGrpSpPr/>
        <p:nvPr/>
      </p:nvGrpSpPr>
      <p:grpSpPr>
        <a:xfrm>
          <a:off x="0" y="0"/>
          <a:ext cx="0" cy="0"/>
          <a:chOff x="0" y="0"/>
          <a:chExt cx="0" cy="0"/>
        </a:xfrm>
      </p:grpSpPr>
      <p:sp>
        <p:nvSpPr>
          <p:cNvPr id="6" name="文本框 5"/>
          <p:cNvSpPr txBox="1"/>
          <p:nvPr/>
        </p:nvSpPr>
        <p:spPr>
          <a:xfrm>
            <a:off x="850900" y="1245870"/>
            <a:ext cx="10490835" cy="4507865"/>
          </a:xfrm>
          <a:prstGeom prst="rect">
            <a:avLst/>
          </a:prstGeom>
          <a:noFill/>
        </p:spPr>
        <p:txBody>
          <a:bodyPr wrap="square" rtlCol="0">
            <a:spAutoFit/>
          </a:bodyPr>
          <a:p>
            <a:r>
              <a:rPr lang="zh-CN" altLang="en-US" sz="1865" b="1">
                <a:solidFill>
                  <a:schemeClr val="tx1"/>
                </a:solidFill>
                <a:latin typeface="微软雅黑" panose="020B0503020204020204" charset="-122"/>
                <a:ea typeface="微软雅黑" panose="020B0503020204020204" charset="-122"/>
                <a:cs typeface="微软雅黑" panose="020B0503020204020204" charset="-122"/>
              </a:rPr>
              <a:t> </a:t>
            </a:r>
            <a:endParaRPr lang="zh-CN" altLang="en-US" sz="1865" b="1">
              <a:solidFill>
                <a:schemeClr val="tx1"/>
              </a:solidFill>
              <a:latin typeface="微软雅黑" panose="020B0503020204020204" charset="-122"/>
              <a:ea typeface="微软雅黑" panose="020B0503020204020204" charset="-122"/>
              <a:cs typeface="微软雅黑" panose="020B0503020204020204" charset="-122"/>
            </a:endParaRPr>
          </a:p>
          <a:p>
            <a:r>
              <a:rPr lang="zh-CN" altLang="en-US" sz="1865" b="1" dirty="0">
                <a:solidFill>
                  <a:schemeClr val="tx1"/>
                </a:solidFill>
                <a:latin typeface="微软雅黑" panose="020B0503020204020204" charset="-122"/>
                <a:ea typeface="微软雅黑" panose="020B0503020204020204" charset="-122"/>
                <a:cs typeface="微软雅黑" panose="020B0503020204020204" charset="-122"/>
                <a:sym typeface="+mn-ea"/>
              </a:rPr>
              <a:t>      </a:t>
            </a:r>
            <a:r>
              <a:rPr lang="zh-CN" altLang="en-US" sz="1865" b="1" dirty="0">
                <a:solidFill>
                  <a:schemeClr val="bg1"/>
                </a:solidFill>
                <a:latin typeface="微软雅黑" panose="020B0503020204020204" charset="-122"/>
                <a:ea typeface="微软雅黑" panose="020B0503020204020204" charset="-122"/>
                <a:cs typeface="微软雅黑" panose="020B0503020204020204" charset="-122"/>
                <a:sym typeface="+mn-ea"/>
              </a:rPr>
              <a:t>材料</a:t>
            </a:r>
            <a:r>
              <a:rPr lang="en-US" altLang="zh-CN" sz="1865" b="1" dirty="0">
                <a:solidFill>
                  <a:schemeClr val="bg1"/>
                </a:solidFill>
                <a:latin typeface="微软雅黑" panose="020B0503020204020204" charset="-122"/>
                <a:ea typeface="微软雅黑" panose="020B0503020204020204" charset="-122"/>
                <a:cs typeface="微软雅黑" panose="020B0503020204020204" charset="-122"/>
                <a:sym typeface="+mn-ea"/>
              </a:rPr>
              <a:t>1</a:t>
            </a:r>
            <a:r>
              <a:rPr lang="zh-CN" altLang="en-US" sz="1865" b="1" dirty="0">
                <a:solidFill>
                  <a:schemeClr val="bg1"/>
                </a:solidFill>
                <a:latin typeface="微软雅黑" panose="020B0503020204020204" charset="-122"/>
                <a:ea typeface="微软雅黑" panose="020B0503020204020204" charset="-122"/>
                <a:cs typeface="微软雅黑" panose="020B0503020204020204" charset="-122"/>
                <a:sym typeface="+mn-ea"/>
              </a:rPr>
              <a:t>：</a:t>
            </a:r>
            <a:r>
              <a:rPr lang="zh-CN" altLang="en-US" sz="1865" b="1" dirty="0">
                <a:solidFill>
                  <a:schemeClr val="tx1"/>
                </a:solidFill>
                <a:latin typeface="微软雅黑" panose="020B0503020204020204" charset="-122"/>
                <a:ea typeface="微软雅黑" panose="020B0503020204020204" charset="-122"/>
                <a:cs typeface="微软雅黑" panose="020B0503020204020204" charset="-122"/>
                <a:sym typeface="+mn-ea"/>
              </a:rPr>
              <a:t>十月革命后，苏联之所以朝着计划经济的方向发展，有深刻的理论渊源，即与马、恩对未来的设想有关。列宁在十月革命前对无产阶级专政下未来社会经济的看法，与马、恩相似。而未来的社会主义建设者，更是严格坚持这个观点，即“共产主义</a:t>
            </a:r>
            <a:r>
              <a:rPr lang="en-US" altLang="zh-CN" sz="1865" b="1" dirty="0">
                <a:solidFill>
                  <a:schemeClr val="tx1"/>
                </a:solidFill>
                <a:latin typeface="微软雅黑" panose="020B0503020204020204" charset="-122"/>
                <a:ea typeface="微软雅黑" panose="020B0503020204020204" charset="-122"/>
                <a:cs typeface="微软雅黑" panose="020B0503020204020204" charset="-122"/>
                <a:sym typeface="+mn-ea"/>
              </a:rPr>
              <a:t>=</a:t>
            </a:r>
            <a:r>
              <a:rPr lang="zh-CN" altLang="en-US" sz="1865" b="1" dirty="0">
                <a:solidFill>
                  <a:schemeClr val="tx1"/>
                </a:solidFill>
                <a:latin typeface="微软雅黑" panose="020B0503020204020204" charset="-122"/>
                <a:ea typeface="微软雅黑" panose="020B0503020204020204" charset="-122"/>
                <a:cs typeface="微软雅黑" panose="020B0503020204020204" charset="-122"/>
                <a:sym typeface="+mn-ea"/>
              </a:rPr>
              <a:t>计划经济” “资本主义</a:t>
            </a:r>
            <a:r>
              <a:rPr lang="en-US" altLang="zh-CN" sz="1865" b="1" dirty="0">
                <a:solidFill>
                  <a:schemeClr val="tx1"/>
                </a:solidFill>
                <a:latin typeface="微软雅黑" panose="020B0503020204020204" charset="-122"/>
                <a:ea typeface="微软雅黑" panose="020B0503020204020204" charset="-122"/>
                <a:cs typeface="微软雅黑" panose="020B0503020204020204" charset="-122"/>
                <a:sym typeface="+mn-ea"/>
              </a:rPr>
              <a:t>=</a:t>
            </a:r>
            <a:r>
              <a:rPr lang="zh-CN" altLang="en-US" sz="1865" b="1" dirty="0">
                <a:solidFill>
                  <a:schemeClr val="tx1"/>
                </a:solidFill>
                <a:latin typeface="微软雅黑" panose="020B0503020204020204" charset="-122"/>
                <a:ea typeface="微软雅黑" panose="020B0503020204020204" charset="-122"/>
                <a:cs typeface="微软雅黑" panose="020B0503020204020204" charset="-122"/>
                <a:sym typeface="+mn-ea"/>
              </a:rPr>
              <a:t>市场经济”。</a:t>
            </a:r>
            <a:endParaRPr lang="zh-CN" altLang="en-US" sz="1865" b="1" dirty="0">
              <a:solidFill>
                <a:schemeClr val="tx1"/>
              </a:solidFill>
              <a:latin typeface="微软雅黑" panose="020B0503020204020204" charset="-122"/>
              <a:ea typeface="微软雅黑" panose="020B0503020204020204" charset="-122"/>
              <a:cs typeface="微软雅黑" panose="020B0503020204020204" charset="-122"/>
            </a:endParaRPr>
          </a:p>
          <a:p>
            <a:pPr algn="r"/>
            <a:r>
              <a:rPr lang="zh-CN" altLang="en-US" sz="1865" b="1" dirty="0">
                <a:solidFill>
                  <a:schemeClr val="tx1"/>
                </a:solidFill>
                <a:latin typeface="微软雅黑" panose="020B0503020204020204" charset="-122"/>
                <a:ea typeface="微软雅黑" panose="020B0503020204020204" charset="-122"/>
                <a:cs typeface="微软雅黑" panose="020B0503020204020204" charset="-122"/>
                <a:sym typeface="+mn-ea"/>
              </a:rPr>
              <a:t>                      </a:t>
            </a:r>
            <a:r>
              <a:rPr lang="en-US" altLang="zh-CN" sz="1865" b="1" dirty="0">
                <a:solidFill>
                  <a:schemeClr val="tx1"/>
                </a:solidFill>
                <a:latin typeface="微软雅黑" panose="020B0503020204020204" charset="-122"/>
                <a:ea typeface="微软雅黑" panose="020B0503020204020204" charset="-122"/>
                <a:cs typeface="微软雅黑" panose="020B0503020204020204" charset="-122"/>
                <a:sym typeface="+mn-ea"/>
              </a:rPr>
              <a:t>—— </a:t>
            </a:r>
            <a:r>
              <a:rPr lang="zh-CN" altLang="en-US" sz="1865" b="1" dirty="0">
                <a:solidFill>
                  <a:schemeClr val="tx1"/>
                </a:solidFill>
                <a:latin typeface="微软雅黑" panose="020B0503020204020204" charset="-122"/>
                <a:ea typeface="微软雅黑" panose="020B0503020204020204" charset="-122"/>
                <a:cs typeface="微软雅黑" panose="020B0503020204020204" charset="-122"/>
                <a:sym typeface="+mn-ea"/>
              </a:rPr>
              <a:t>陆南泉</a:t>
            </a:r>
            <a:r>
              <a:rPr lang="en-US" altLang="zh-CN" sz="1865" b="1" dirty="0">
                <a:solidFill>
                  <a:schemeClr val="tx1"/>
                </a:solidFill>
                <a:latin typeface="微软雅黑" panose="020B0503020204020204" charset="-122"/>
                <a:ea typeface="微软雅黑" panose="020B0503020204020204" charset="-122"/>
                <a:cs typeface="微软雅黑" panose="020B0503020204020204" charset="-122"/>
                <a:sym typeface="+mn-ea"/>
              </a:rPr>
              <a:t>《</a:t>
            </a:r>
            <a:r>
              <a:rPr lang="zh-CN" altLang="en-US" sz="1865" b="1" dirty="0">
                <a:solidFill>
                  <a:schemeClr val="tx1"/>
                </a:solidFill>
                <a:latin typeface="微软雅黑" panose="020B0503020204020204" charset="-122"/>
                <a:ea typeface="微软雅黑" panose="020B0503020204020204" charset="-122"/>
                <a:cs typeface="微软雅黑" panose="020B0503020204020204" charset="-122"/>
                <a:sym typeface="+mn-ea"/>
              </a:rPr>
              <a:t>苏联经济体制改革史论</a:t>
            </a:r>
            <a:r>
              <a:rPr lang="en-US" altLang="zh-CN" sz="1865" b="1" dirty="0">
                <a:solidFill>
                  <a:schemeClr val="tx1"/>
                </a:solidFill>
                <a:latin typeface="微软雅黑" panose="020B0503020204020204" charset="-122"/>
                <a:ea typeface="微软雅黑" panose="020B0503020204020204" charset="-122"/>
                <a:cs typeface="微软雅黑" panose="020B0503020204020204" charset="-122"/>
                <a:sym typeface="+mn-ea"/>
              </a:rPr>
              <a:t>》:</a:t>
            </a:r>
            <a:endParaRPr lang="en-US" altLang="zh-CN" sz="1865" b="1" dirty="0">
              <a:solidFill>
                <a:schemeClr val="tx1"/>
              </a:solidFill>
              <a:latin typeface="微软雅黑" panose="020B0503020204020204" charset="-122"/>
              <a:ea typeface="微软雅黑" panose="020B0503020204020204" charset="-122"/>
              <a:cs typeface="微软雅黑" panose="020B0503020204020204" charset="-122"/>
              <a:sym typeface="+mn-ea"/>
            </a:endParaRPr>
          </a:p>
          <a:p>
            <a:pPr algn="l"/>
            <a:r>
              <a:rPr lang="zh-CN" altLang="en-US" sz="1865" b="1" dirty="0">
                <a:solidFill>
                  <a:schemeClr val="tx1"/>
                </a:solidFill>
                <a:latin typeface="微软雅黑" panose="020B0503020204020204" charset="-122"/>
                <a:ea typeface="微软雅黑" panose="020B0503020204020204" charset="-122"/>
                <a:cs typeface="微软雅黑" panose="020B0503020204020204" charset="-122"/>
                <a:sym typeface="+mn-ea"/>
              </a:rPr>
              <a:t>  </a:t>
            </a:r>
            <a:r>
              <a:rPr lang="en-US" altLang="zh-CN" sz="1865" b="1" dirty="0">
                <a:solidFill>
                  <a:schemeClr val="tx1"/>
                </a:solidFill>
                <a:latin typeface="微软雅黑" panose="020B0503020204020204" charset="-122"/>
                <a:ea typeface="微软雅黑" panose="020B0503020204020204" charset="-122"/>
                <a:cs typeface="微软雅黑" panose="020B0503020204020204" charset="-122"/>
                <a:sym typeface="+mn-ea"/>
              </a:rPr>
              <a:t>    </a:t>
            </a:r>
            <a:r>
              <a:rPr lang="zh-CN" altLang="en-US" sz="1865" b="1" dirty="0">
                <a:solidFill>
                  <a:schemeClr val="bg1"/>
                </a:solidFill>
                <a:latin typeface="微软雅黑" panose="020B0503020204020204" charset="-122"/>
                <a:ea typeface="微软雅黑" panose="020B0503020204020204" charset="-122"/>
                <a:cs typeface="微软雅黑" panose="020B0503020204020204" charset="-122"/>
                <a:sym typeface="+mn-ea"/>
              </a:rPr>
              <a:t>材料</a:t>
            </a:r>
            <a:r>
              <a:rPr lang="en-US" altLang="zh-CN" sz="1865" b="1" dirty="0">
                <a:solidFill>
                  <a:schemeClr val="bg1"/>
                </a:solidFill>
                <a:latin typeface="微软雅黑" panose="020B0503020204020204" charset="-122"/>
                <a:ea typeface="微软雅黑" panose="020B0503020204020204" charset="-122"/>
                <a:cs typeface="微软雅黑" panose="020B0503020204020204" charset="-122"/>
                <a:sym typeface="+mn-ea"/>
              </a:rPr>
              <a:t>2</a:t>
            </a:r>
            <a:r>
              <a:rPr lang="zh-CN" altLang="en-US" sz="1865" b="1" dirty="0">
                <a:solidFill>
                  <a:schemeClr val="bg1"/>
                </a:solidFill>
                <a:latin typeface="微软雅黑" panose="020B0503020204020204" charset="-122"/>
                <a:ea typeface="微软雅黑" panose="020B0503020204020204" charset="-122"/>
                <a:cs typeface="微软雅黑" panose="020B0503020204020204" charset="-122"/>
                <a:sym typeface="+mn-ea"/>
              </a:rPr>
              <a:t>：</a:t>
            </a:r>
            <a:r>
              <a:rPr lang="en-US" altLang="zh-CN" sz="1865" b="1" dirty="0">
                <a:solidFill>
                  <a:schemeClr val="tx1"/>
                </a:solidFill>
                <a:latin typeface="微软雅黑" panose="020B0503020204020204" charset="-122"/>
                <a:ea typeface="微软雅黑" panose="020B0503020204020204" charset="-122"/>
                <a:cs typeface="微软雅黑" panose="020B0503020204020204" charset="-122"/>
                <a:sym typeface="+mn-ea"/>
              </a:rPr>
              <a:t>“</a:t>
            </a:r>
            <a:r>
              <a:rPr lang="zh-CN" altLang="en-US" sz="1865" b="1" dirty="0">
                <a:solidFill>
                  <a:schemeClr val="tx1"/>
                </a:solidFill>
                <a:latin typeface="微软雅黑" panose="020B0503020204020204" charset="-122"/>
                <a:ea typeface="微软雅黑" panose="020B0503020204020204" charset="-122"/>
                <a:cs typeface="微软雅黑" panose="020B0503020204020204" charset="-122"/>
                <a:sym typeface="+mn-ea"/>
              </a:rPr>
              <a:t>不管黑猫白猫，抓住老鼠就是好猫。</a:t>
            </a:r>
            <a:r>
              <a:rPr lang="en-US" altLang="zh-CN" sz="1865" b="1" dirty="0">
                <a:solidFill>
                  <a:schemeClr val="tx1"/>
                </a:solidFill>
                <a:latin typeface="微软雅黑" panose="020B0503020204020204" charset="-122"/>
                <a:ea typeface="微软雅黑" panose="020B0503020204020204" charset="-122"/>
                <a:cs typeface="微软雅黑" panose="020B0503020204020204" charset="-122"/>
                <a:sym typeface="+mn-ea"/>
              </a:rPr>
              <a:t>”</a:t>
            </a:r>
            <a:endParaRPr lang="en-US" altLang="zh-CN" sz="1865" b="1" dirty="0">
              <a:solidFill>
                <a:schemeClr val="tx1"/>
              </a:solidFill>
              <a:latin typeface="微软雅黑" panose="020B0503020204020204" charset="-122"/>
              <a:ea typeface="微软雅黑" panose="020B0503020204020204" charset="-122"/>
              <a:cs typeface="微软雅黑" panose="020B0503020204020204" charset="-122"/>
              <a:sym typeface="+mn-ea"/>
            </a:endParaRPr>
          </a:p>
          <a:p>
            <a:pPr algn="l"/>
            <a:r>
              <a:rPr lang="zh-CN" altLang="en-US" sz="1865" b="1">
                <a:solidFill>
                  <a:schemeClr val="tx1"/>
                </a:solidFill>
                <a:latin typeface="微软雅黑" panose="020B0503020204020204" charset="-122"/>
                <a:ea typeface="微软雅黑" panose="020B0503020204020204" charset="-122"/>
                <a:cs typeface="微软雅黑" panose="020B0503020204020204" charset="-122"/>
              </a:rPr>
              <a:t> </a:t>
            </a:r>
            <a:endParaRPr lang="zh-CN" altLang="en-US" sz="1865" b="1">
              <a:solidFill>
                <a:schemeClr val="tx1"/>
              </a:solidFill>
              <a:latin typeface="微软雅黑" panose="020B0503020204020204" charset="-122"/>
              <a:ea typeface="微软雅黑" panose="020B0503020204020204" charset="-122"/>
              <a:cs typeface="微软雅黑" panose="020B0503020204020204" charset="-122"/>
            </a:endParaRPr>
          </a:p>
          <a:p>
            <a:pPr>
              <a:lnSpc>
                <a:spcPct val="160000"/>
              </a:lnSpc>
            </a:pPr>
            <a:r>
              <a:rPr lang="en-US" altLang="zh-CN" sz="1860" dirty="0" smtClean="0">
                <a:latin typeface="兰米粗楷简体" panose="02000503000000000000" charset="-122"/>
                <a:ea typeface="兰米粗楷简体" panose="02000503000000000000" charset="-122"/>
                <a:cs typeface="兰米粗楷简体" panose="02000503000000000000" charset="-122"/>
                <a:sym typeface="+mn-ea"/>
              </a:rPr>
              <a:t>    </a:t>
            </a:r>
            <a:r>
              <a:rPr lang="zh-CN" altLang="en-US" sz="1860" b="1" dirty="0" smtClean="0">
                <a:solidFill>
                  <a:schemeClr val="bg1"/>
                </a:solidFill>
                <a:latin typeface="微软雅黑" panose="020B0503020204020204" charset="-122"/>
                <a:ea typeface="微软雅黑" panose="020B0503020204020204" charset="-122"/>
                <a:cs typeface="微软雅黑" panose="020B0503020204020204" charset="-122"/>
                <a:sym typeface="+mn-ea"/>
              </a:rPr>
              <a:t>材料</a:t>
            </a:r>
            <a:r>
              <a:rPr lang="en-US" altLang="zh-CN" sz="1860" b="1" dirty="0" smtClean="0">
                <a:solidFill>
                  <a:schemeClr val="bg1"/>
                </a:solidFill>
                <a:latin typeface="微软雅黑" panose="020B0503020204020204" charset="-122"/>
                <a:ea typeface="微软雅黑" panose="020B0503020204020204" charset="-122"/>
                <a:cs typeface="微软雅黑" panose="020B0503020204020204" charset="-122"/>
                <a:sym typeface="+mn-ea"/>
              </a:rPr>
              <a:t>3</a:t>
            </a:r>
            <a:r>
              <a:rPr lang="zh-CN" altLang="en-US" sz="1860" b="1" dirty="0" smtClean="0">
                <a:solidFill>
                  <a:schemeClr val="bg1"/>
                </a:solidFill>
                <a:latin typeface="微软雅黑" panose="020B0503020204020204" charset="-122"/>
                <a:ea typeface="微软雅黑" panose="020B0503020204020204" charset="-122"/>
                <a:cs typeface="微软雅黑" panose="020B0503020204020204" charset="-122"/>
                <a:sym typeface="+mn-ea"/>
              </a:rPr>
              <a:t>：</a:t>
            </a:r>
            <a:r>
              <a:rPr lang="zh-CN" altLang="en-US" sz="1860" b="1" dirty="0" smtClean="0">
                <a:latin typeface="微软雅黑" panose="020B0503020204020204" charset="-122"/>
                <a:ea typeface="微软雅黑" panose="020B0503020204020204" charset="-122"/>
                <a:cs typeface="微软雅黑" panose="020B0503020204020204" charset="-122"/>
                <a:sym typeface="+mn-ea"/>
              </a:rPr>
              <a:t>要坚持辩证法、两点论，继续在社会主义基本制度与市场经济的结合上下功夫，把两方面优势都发挥好，既要“有效的市场”，也要“有为的政府”，努力在实践中破解这道经济学的难题。</a:t>
            </a:r>
            <a:endParaRPr lang="en-US" altLang="zh-CN" sz="1860" b="1" dirty="0" smtClean="0">
              <a:solidFill>
                <a:schemeClr val="tx1"/>
              </a:solidFill>
              <a:latin typeface="微软雅黑" panose="020B0503020204020204" charset="-122"/>
              <a:ea typeface="微软雅黑" panose="020B0503020204020204" charset="-122"/>
              <a:cs typeface="微软雅黑" panose="020B0503020204020204" charset="-122"/>
            </a:endParaRPr>
          </a:p>
          <a:p>
            <a:pPr algn="r">
              <a:lnSpc>
                <a:spcPct val="160000"/>
              </a:lnSpc>
            </a:pPr>
            <a:r>
              <a:rPr lang="en-US" altLang="zh-CN" sz="1860" b="1" dirty="0" smtClean="0">
                <a:latin typeface="微软雅黑" panose="020B0503020204020204" charset="-122"/>
                <a:ea typeface="微软雅黑" panose="020B0503020204020204" charset="-122"/>
                <a:cs typeface="微软雅黑" panose="020B0503020204020204" charset="-122"/>
                <a:sym typeface="+mn-ea"/>
              </a:rPr>
              <a:t>——《</a:t>
            </a:r>
            <a:r>
              <a:rPr lang="zh-CN" altLang="en-US" sz="1860" b="1" dirty="0" smtClean="0">
                <a:latin typeface="微软雅黑" panose="020B0503020204020204" charset="-122"/>
                <a:ea typeface="微软雅黑" panose="020B0503020204020204" charset="-122"/>
                <a:cs typeface="微软雅黑" panose="020B0503020204020204" charset="-122"/>
                <a:sym typeface="+mn-ea"/>
              </a:rPr>
              <a:t>习近平关于社会主义经济建设论述摘编</a:t>
            </a:r>
            <a:r>
              <a:rPr lang="en-US" altLang="zh-CN" sz="1860" b="1" dirty="0" smtClean="0">
                <a:latin typeface="微软雅黑" panose="020B0503020204020204" charset="-122"/>
                <a:ea typeface="微软雅黑" panose="020B0503020204020204" charset="-122"/>
                <a:cs typeface="微软雅黑" panose="020B0503020204020204" charset="-122"/>
                <a:sym typeface="+mn-ea"/>
              </a:rPr>
              <a:t>》</a:t>
            </a:r>
            <a:r>
              <a:rPr lang="zh-CN" altLang="en-US" sz="1860" b="1" dirty="0" smtClean="0">
                <a:latin typeface="微软雅黑" panose="020B0503020204020204" charset="-122"/>
                <a:ea typeface="微软雅黑" panose="020B0503020204020204" charset="-122"/>
                <a:cs typeface="微软雅黑" panose="020B0503020204020204" charset="-122"/>
                <a:sym typeface="+mn-ea"/>
              </a:rPr>
              <a:t>（第</a:t>
            </a:r>
            <a:r>
              <a:rPr lang="en-US" altLang="zh-CN" sz="1860" b="1" dirty="0" smtClean="0">
                <a:latin typeface="微软雅黑" panose="020B0503020204020204" charset="-122"/>
                <a:ea typeface="微软雅黑" panose="020B0503020204020204" charset="-122"/>
                <a:cs typeface="微软雅黑" panose="020B0503020204020204" charset="-122"/>
                <a:sym typeface="+mn-ea"/>
              </a:rPr>
              <a:t>3</a:t>
            </a:r>
            <a:r>
              <a:rPr lang="zh-CN" altLang="en-US" sz="1860" b="1" dirty="0" smtClean="0">
                <a:latin typeface="微软雅黑" panose="020B0503020204020204" charset="-122"/>
                <a:ea typeface="微软雅黑" panose="020B0503020204020204" charset="-122"/>
                <a:cs typeface="微软雅黑" panose="020B0503020204020204" charset="-122"/>
                <a:sym typeface="+mn-ea"/>
              </a:rPr>
              <a:t>篇）</a:t>
            </a:r>
            <a:endParaRPr lang="zh-CN" altLang="en-US" sz="1865" b="1">
              <a:solidFill>
                <a:schemeClr val="tx1"/>
              </a:solidFill>
              <a:latin typeface="微软雅黑" panose="020B0503020204020204" charset="-122"/>
              <a:ea typeface="微软雅黑" panose="020B0503020204020204" charset="-122"/>
              <a:cs typeface="微软雅黑" panose="020B0503020204020204" charset="-122"/>
            </a:endParaRPr>
          </a:p>
          <a:p>
            <a:pPr algn="l"/>
            <a:r>
              <a:rPr lang="zh-CN" altLang="en-US" sz="1865" b="1">
                <a:solidFill>
                  <a:srgbClr val="002060"/>
                </a:solidFill>
                <a:latin typeface="微软雅黑" panose="020B0503020204020204" charset="-122"/>
                <a:ea typeface="微软雅黑" panose="020B0503020204020204" charset="-122"/>
                <a:cs typeface="微软雅黑" panose="020B0503020204020204" charset="-122"/>
              </a:rPr>
              <a:t>         </a:t>
            </a:r>
            <a:endParaRPr lang="zh-CN" altLang="en-US" sz="1865" b="1">
              <a:solidFill>
                <a:srgbClr val="002060"/>
              </a:solidFill>
              <a:latin typeface="微软雅黑" panose="020B0503020204020204" charset="-122"/>
              <a:ea typeface="微软雅黑" panose="020B0503020204020204" charset="-122"/>
              <a:cs typeface="微软雅黑" panose="020B0503020204020204" charset="-122"/>
            </a:endParaRPr>
          </a:p>
        </p:txBody>
      </p:sp>
      <p:sp>
        <p:nvSpPr>
          <p:cNvPr id="3" name="文本框 2"/>
          <p:cNvSpPr txBox="1"/>
          <p:nvPr/>
        </p:nvSpPr>
        <p:spPr>
          <a:xfrm>
            <a:off x="2749550" y="420370"/>
            <a:ext cx="7498080" cy="460375"/>
          </a:xfrm>
          <a:prstGeom prst="rect">
            <a:avLst/>
          </a:prstGeom>
          <a:noFill/>
        </p:spPr>
        <p:txBody>
          <a:bodyPr wrap="none" rtlCol="0" anchor="t">
            <a:spAutoFit/>
          </a:bodyPr>
          <a:p>
            <a:r>
              <a:rPr lang="zh-CN" altLang="en-US" sz="2400" b="1">
                <a:latin typeface="微软雅黑" panose="020B0503020204020204" charset="-122"/>
                <a:ea typeface="微软雅黑" panose="020B0503020204020204" charset="-122"/>
                <a:cs typeface="微软雅黑" panose="020B0503020204020204" charset="-122"/>
                <a:sym typeface="+mn-ea"/>
              </a:rPr>
              <a:t>中国的</a:t>
            </a:r>
            <a:r>
              <a:rPr lang="en-US" altLang="zh-CN" sz="2400" b="1">
                <a:latin typeface="微软雅黑" panose="020B0503020204020204" charset="-122"/>
                <a:ea typeface="微软雅黑" panose="020B0503020204020204" charset="-122"/>
                <a:cs typeface="微软雅黑" panose="020B0503020204020204" charset="-122"/>
                <a:sym typeface="+mn-ea"/>
              </a:rPr>
              <a:t>“</a:t>
            </a:r>
            <a:r>
              <a:rPr lang="zh-CN" altLang="en-US" sz="2400" b="1">
                <a:latin typeface="微软雅黑" panose="020B0503020204020204" charset="-122"/>
                <a:ea typeface="微软雅黑" panose="020B0503020204020204" charset="-122"/>
                <a:cs typeface="微软雅黑" panose="020B0503020204020204" charset="-122"/>
                <a:sym typeface="+mn-ea"/>
              </a:rPr>
              <a:t>中国</a:t>
            </a:r>
            <a:r>
              <a:rPr lang="zh-CN" altLang="en-US" sz="2400" b="1">
                <a:solidFill>
                  <a:schemeClr val="bg1"/>
                </a:solidFill>
                <a:latin typeface="微软雅黑" panose="020B0503020204020204" charset="-122"/>
                <a:ea typeface="微软雅黑" panose="020B0503020204020204" charset="-122"/>
                <a:cs typeface="微软雅黑" panose="020B0503020204020204" charset="-122"/>
                <a:sym typeface="+mn-ea"/>
              </a:rPr>
              <a:t>特</a:t>
            </a:r>
            <a:r>
              <a:rPr lang="zh-CN" altLang="en-US" sz="2400" b="1">
                <a:solidFill>
                  <a:schemeClr val="bg1"/>
                </a:solidFill>
                <a:latin typeface="微软雅黑" panose="020B0503020204020204" charset="-122"/>
                <a:ea typeface="微软雅黑" panose="020B0503020204020204" charset="-122"/>
                <a:cs typeface="微软雅黑" panose="020B0503020204020204" charset="-122"/>
                <a:sym typeface="+mn-ea"/>
              </a:rPr>
              <a:t>色</a:t>
            </a:r>
            <a:r>
              <a:rPr lang="zh-CN" altLang="en-US" sz="2400" b="1">
                <a:latin typeface="微软雅黑" panose="020B0503020204020204" charset="-122"/>
                <a:ea typeface="微软雅黑" panose="020B0503020204020204" charset="-122"/>
                <a:cs typeface="微软雅黑" panose="020B0503020204020204" charset="-122"/>
                <a:sym typeface="+mn-ea"/>
              </a:rPr>
              <a:t>社会主义道路</a:t>
            </a:r>
            <a:r>
              <a:rPr lang="en-US" altLang="zh-CN" sz="2400" b="1">
                <a:latin typeface="微软雅黑" panose="020B0503020204020204" charset="-122"/>
                <a:ea typeface="微软雅黑" panose="020B0503020204020204" charset="-122"/>
                <a:cs typeface="微软雅黑" panose="020B0503020204020204" charset="-122"/>
                <a:sym typeface="+mn-ea"/>
              </a:rPr>
              <a:t>”</a:t>
            </a:r>
            <a:r>
              <a:rPr lang="zh-CN" altLang="en-US" sz="2400" b="1">
                <a:latin typeface="微软雅黑" panose="020B0503020204020204" charset="-122"/>
                <a:ea typeface="微软雅黑" panose="020B0503020204020204" charset="-122"/>
                <a:cs typeface="微软雅黑" panose="020B0503020204020204" charset="-122"/>
                <a:sym typeface="+mn-ea"/>
              </a:rPr>
              <a:t>主要</a:t>
            </a:r>
            <a:r>
              <a:rPr lang="zh-CN" altLang="en-US" sz="2400" b="1">
                <a:solidFill>
                  <a:schemeClr val="bg1"/>
                </a:solidFill>
                <a:latin typeface="微软雅黑" panose="020B0503020204020204" charset="-122"/>
                <a:ea typeface="微软雅黑" panose="020B0503020204020204" charset="-122"/>
                <a:cs typeface="微软雅黑" panose="020B0503020204020204" charset="-122"/>
                <a:sym typeface="+mn-ea"/>
              </a:rPr>
              <a:t>特</a:t>
            </a:r>
            <a:r>
              <a:rPr lang="zh-CN" altLang="en-US" sz="2400" b="1">
                <a:latin typeface="微软雅黑" panose="020B0503020204020204" charset="-122"/>
                <a:ea typeface="微软雅黑" panose="020B0503020204020204" charset="-122"/>
                <a:cs typeface="微软雅黑" panose="020B0503020204020204" charset="-122"/>
                <a:sym typeface="+mn-ea"/>
              </a:rPr>
              <a:t>在什么地方？</a:t>
            </a:r>
            <a:endParaRPr lang="zh-CN" altLang="en-US" sz="2400"/>
          </a:p>
        </p:txBody>
      </p:sp>
      <p:sp>
        <p:nvSpPr>
          <p:cNvPr id="4" name="文本框 3"/>
          <p:cNvSpPr txBox="1"/>
          <p:nvPr/>
        </p:nvSpPr>
        <p:spPr>
          <a:xfrm>
            <a:off x="1327150" y="5753735"/>
            <a:ext cx="10342880" cy="583565"/>
          </a:xfrm>
          <a:prstGeom prst="rect">
            <a:avLst/>
          </a:prstGeom>
          <a:noFill/>
        </p:spPr>
        <p:txBody>
          <a:bodyPr wrap="none" rtlCol="0" anchor="t">
            <a:spAutoFit/>
          </a:bodyPr>
          <a:p>
            <a:pPr algn="l"/>
            <a:r>
              <a:rPr lang="zh-CN" altLang="en-US" sz="3200" b="1">
                <a:solidFill>
                  <a:schemeClr val="bg1"/>
                </a:solidFill>
                <a:latin typeface="微软雅黑" panose="020B0503020204020204" charset="-122"/>
                <a:ea typeface="微软雅黑" panose="020B0503020204020204" charset="-122"/>
                <a:cs typeface="微软雅黑" panose="020B0503020204020204" charset="-122"/>
                <a:sym typeface="+mn-ea"/>
              </a:rPr>
              <a:t>发展模式应该实事求是从国情出发，而不是从理论出发。</a:t>
            </a:r>
            <a:endParaRPr lang="zh-CN" altLang="en-US" sz="3200" b="1">
              <a:solidFill>
                <a:schemeClr val="bg1"/>
              </a:solidFill>
              <a:latin typeface="微软雅黑" panose="020B0503020204020204" charset="-122"/>
              <a:ea typeface="微软雅黑" panose="020B0503020204020204" charset="-122"/>
              <a:cs typeface="微软雅黑" panose="020B0503020204020204" charset="-122"/>
              <a:sym typeface="+mn-ea"/>
            </a:endParaRPr>
          </a:p>
        </p:txBody>
      </p:sp>
    </p:spTree>
  </p:cSld>
  <p:clrMapOvr>
    <a:masterClrMapping/>
  </p:clrMapOvr>
  <mc:AlternateContent xmlns:mc="http://schemas.openxmlformats.org/markup-compatibility/2006">
    <mc:Choice xmlns:p14="http://schemas.microsoft.com/office/powerpoint/2010/main" Requires="p14">
      <p:transition spd="med" p14:dur="750"/>
    </mc:Choice>
    <mc:Fallback>
      <p:transition spd="med"/>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with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strips(downLeft)">
                                      <p:cBhvr>
                                        <p:cTn id="7" dur="500"/>
                                        <p:tgtEl>
                                          <p:spTgt spid="6">
                                            <p:txEl>
                                              <p:pRg st="1" end="1"/>
                                            </p:txEl>
                                          </p:spTgt>
                                        </p:tgtEl>
                                      </p:cBhvr>
                                    </p:animEffect>
                                  </p:childTnLst>
                                </p:cTn>
                              </p:par>
                              <p:par>
                                <p:cTn id="8" presetID="18" presetClass="entr" presetSubtype="12" fill="hold" nodeType="withEffect">
                                  <p:stCondLst>
                                    <p:cond delay="0"/>
                                  </p:stCondLst>
                                  <p:childTnLst>
                                    <p:set>
                                      <p:cBhvr>
                                        <p:cTn id="9" dur="1" fill="hold">
                                          <p:stCondLst>
                                            <p:cond delay="0"/>
                                          </p:stCondLst>
                                        </p:cTn>
                                        <p:tgtEl>
                                          <p:spTgt spid="6">
                                            <p:txEl>
                                              <p:pRg st="2" end="2"/>
                                            </p:txEl>
                                          </p:spTgt>
                                        </p:tgtEl>
                                        <p:attrNameLst>
                                          <p:attrName>style.visibility</p:attrName>
                                        </p:attrNameLst>
                                      </p:cBhvr>
                                      <p:to>
                                        <p:strVal val="visible"/>
                                      </p:to>
                                    </p:set>
                                    <p:animEffect transition="in" filter="strips(downLeft)">
                                      <p:cBhvr>
                                        <p:cTn id="10" dur="500"/>
                                        <p:tgtEl>
                                          <p:spTgt spid="6">
                                            <p:txEl>
                                              <p:pRg st="2" end="2"/>
                                            </p:txEl>
                                          </p:spTgt>
                                        </p:tgtEl>
                                      </p:cBhvr>
                                    </p:animEffect>
                                  </p:childTnLst>
                                </p:cTn>
                              </p:par>
                              <p:par>
                                <p:cTn id="11" presetID="18" presetClass="entr" presetSubtype="12" fill="hold" nodeType="withEffect">
                                  <p:stCondLst>
                                    <p:cond delay="0"/>
                                  </p:stCondLst>
                                  <p:childTnLst>
                                    <p:set>
                                      <p:cBhvr>
                                        <p:cTn id="12" dur="1" fill="hold">
                                          <p:stCondLst>
                                            <p:cond delay="0"/>
                                          </p:stCondLst>
                                        </p:cTn>
                                        <p:tgtEl>
                                          <p:spTgt spid="6">
                                            <p:txEl>
                                              <p:pRg st="3" end="3"/>
                                            </p:txEl>
                                          </p:spTgt>
                                        </p:tgtEl>
                                        <p:attrNameLst>
                                          <p:attrName>style.visibility</p:attrName>
                                        </p:attrNameLst>
                                      </p:cBhvr>
                                      <p:to>
                                        <p:strVal val="visible"/>
                                      </p:to>
                                    </p:set>
                                    <p:animEffect transition="in" filter="strips(downLeft)">
                                      <p:cBhvr>
                                        <p:cTn id="13" dur="500"/>
                                        <p:tgtEl>
                                          <p:spTgt spid="6">
                                            <p:txEl>
                                              <p:pRg st="3" end="3"/>
                                            </p:txEl>
                                          </p:spTgt>
                                        </p:tgtEl>
                                      </p:cBhvr>
                                    </p:animEffect>
                                  </p:childTnLst>
                                </p:cTn>
                              </p:par>
                              <p:par>
                                <p:cTn id="14" presetID="18" presetClass="entr" presetSubtype="12" fill="hold" nodeType="withEffect">
                                  <p:stCondLst>
                                    <p:cond delay="0"/>
                                  </p:stCondLst>
                                  <p:childTnLst>
                                    <p:set>
                                      <p:cBhvr>
                                        <p:cTn id="15" dur="1" fill="hold">
                                          <p:stCondLst>
                                            <p:cond delay="0"/>
                                          </p:stCondLst>
                                        </p:cTn>
                                        <p:tgtEl>
                                          <p:spTgt spid="6">
                                            <p:txEl>
                                              <p:pRg st="5" end="5"/>
                                            </p:txEl>
                                          </p:spTgt>
                                        </p:tgtEl>
                                        <p:attrNameLst>
                                          <p:attrName>style.visibility</p:attrName>
                                        </p:attrNameLst>
                                      </p:cBhvr>
                                      <p:to>
                                        <p:strVal val="visible"/>
                                      </p:to>
                                    </p:set>
                                    <p:animEffect transition="in" filter="strips(downLeft)">
                                      <p:cBhvr>
                                        <p:cTn id="16" dur="500"/>
                                        <p:tgtEl>
                                          <p:spTgt spid="6">
                                            <p:txEl>
                                              <p:pRg st="5" end="5"/>
                                            </p:txEl>
                                          </p:spTgt>
                                        </p:tgtEl>
                                      </p:cBhvr>
                                    </p:animEffect>
                                  </p:childTnLst>
                                </p:cTn>
                              </p:par>
                              <p:par>
                                <p:cTn id="17" presetID="18" presetClass="entr" presetSubtype="12" fill="hold" nodeType="withEffect">
                                  <p:stCondLst>
                                    <p:cond delay="0"/>
                                  </p:stCondLst>
                                  <p:childTnLst>
                                    <p:set>
                                      <p:cBhvr>
                                        <p:cTn id="18" dur="1" fill="hold">
                                          <p:stCondLst>
                                            <p:cond delay="0"/>
                                          </p:stCondLst>
                                        </p:cTn>
                                        <p:tgtEl>
                                          <p:spTgt spid="6">
                                            <p:txEl>
                                              <p:pRg st="6" end="6"/>
                                            </p:txEl>
                                          </p:spTgt>
                                        </p:tgtEl>
                                        <p:attrNameLst>
                                          <p:attrName>style.visibility</p:attrName>
                                        </p:attrNameLst>
                                      </p:cBhvr>
                                      <p:to>
                                        <p:strVal val="visible"/>
                                      </p:to>
                                    </p:set>
                                    <p:animEffect transition="in" filter="strips(downLeft)">
                                      <p:cBhvr>
                                        <p:cTn id="19" dur="500"/>
                                        <p:tgtEl>
                                          <p:spTgt spid="6">
                                            <p:txEl>
                                              <p:pRg st="6" end="6"/>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additive="base">
                                        <p:cTn id="24" dur="500" fill="hold"/>
                                        <p:tgtEl>
                                          <p:spTgt spid="4"/>
                                        </p:tgtEl>
                                        <p:attrNameLst>
                                          <p:attrName>ppt_x</p:attrName>
                                        </p:attrNameLst>
                                      </p:cBhvr>
                                      <p:tavLst>
                                        <p:tav tm="0">
                                          <p:val>
                                            <p:strVal val="#ppt_x"/>
                                          </p:val>
                                        </p:tav>
                                        <p:tav tm="100000">
                                          <p:val>
                                            <p:strVal val="#ppt_x"/>
                                          </p:val>
                                        </p:tav>
                                      </p:tavLst>
                                    </p:anim>
                                    <p:anim calcmode="lin" valueType="num">
                                      <p:cBhvr additive="base">
                                        <p:cTn id="25"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4">
            <a:lumMod val="75000"/>
          </a:schemeClr>
        </a:solidFill>
        <a:effectLst/>
      </p:bgPr>
    </p:bg>
    <p:spTree>
      <p:nvGrpSpPr>
        <p:cNvPr id="1" name=""/>
        <p:cNvGrpSpPr/>
        <p:nvPr/>
      </p:nvGrpSpPr>
      <p:grpSpPr/>
      <p:sp>
        <p:nvSpPr>
          <p:cNvPr id="2" name="标题 1"/>
          <p:cNvSpPr>
            <a:spLocks noGrp="1"/>
          </p:cNvSpPr>
          <p:nvPr>
            <p:ph type="title"/>
          </p:nvPr>
        </p:nvSpPr>
        <p:spPr>
          <a:xfrm>
            <a:off x="608400" y="262960"/>
            <a:ext cx="10969200" cy="705600"/>
          </a:xfrm>
        </p:spPr>
        <p:txBody>
          <a:bodyPr/>
          <a:p>
            <a:r>
              <a:rPr lang="en-US" altLang="zh-CN" sz="2400" kern="100" dirty="0" smtClean="0">
                <a:solidFill>
                  <a:srgbClr val="000000"/>
                </a:solidFill>
                <a:latin typeface="微软雅黑" panose="020B0503020204020204" charset="-122"/>
                <a:ea typeface="微软雅黑" panose="020B0503020204020204" charset="-122"/>
                <a:cs typeface="微软雅黑" panose="020B0503020204020204" charset="-122"/>
                <a:sym typeface="+mn-ea"/>
              </a:rPr>
              <a:t>3</a:t>
            </a:r>
            <a:r>
              <a:rPr lang="zh-CN" altLang="zh-CN" sz="2400" kern="100" dirty="0">
                <a:solidFill>
                  <a:srgbClr val="000000"/>
                </a:solidFill>
                <a:latin typeface="微软雅黑" panose="020B0503020204020204" charset="-122"/>
                <a:ea typeface="微软雅黑" panose="020B0503020204020204" charset="-122"/>
                <a:cs typeface="微软雅黑" panose="020B0503020204020204" charset="-122"/>
                <a:sym typeface="+mn-ea"/>
              </a:rPr>
              <a:t>、成就及意义</a:t>
            </a:r>
            <a:endParaRPr sz="2400">
              <a:ea typeface="宋体" panose="02010600030101010101" pitchFamily="2" charset="-122"/>
            </a:endParaRPr>
          </a:p>
        </p:txBody>
      </p:sp>
      <p:sp>
        <p:nvSpPr>
          <p:cNvPr id="4" name="文本框 3"/>
          <p:cNvSpPr txBox="1"/>
          <p:nvPr/>
        </p:nvSpPr>
        <p:spPr>
          <a:xfrm>
            <a:off x="419100" y="968375"/>
            <a:ext cx="11354435" cy="4154170"/>
          </a:xfrm>
          <a:prstGeom prst="rect">
            <a:avLst/>
          </a:prstGeom>
          <a:noFill/>
        </p:spPr>
        <p:txBody>
          <a:bodyPr wrap="square" rtlCol="0">
            <a:spAutoFit/>
          </a:bodyPr>
          <a:p>
            <a:pPr marL="133985" marR="0" lvl="0" indent="-133985" algn="just" defTabSz="914400" rtl="0" eaLnBrk="1" fontAlgn="auto" latinLnBrk="0" hangingPunct="1">
              <a:lnSpc>
                <a:spcPct val="100000"/>
              </a:lnSpc>
              <a:spcBef>
                <a:spcPts val="0"/>
              </a:spcBef>
              <a:spcAft>
                <a:spcPts val="0"/>
              </a:spcAft>
              <a:buClrTx/>
              <a:buSzTx/>
              <a:buFontTx/>
              <a:buNone/>
              <a:defRPr/>
            </a:pPr>
            <a:r>
              <a:rPr lang="zh-CN" altLang="zh-CN" sz="2400" b="1" kern="100" noProof="0" dirty="0">
                <a:ln>
                  <a:noFill/>
                </a:ln>
                <a:solidFill>
                  <a:schemeClr val="tx1"/>
                </a:solidFill>
                <a:effectLst/>
                <a:uLnTx/>
                <a:uFillTx/>
                <a:latin typeface="Calibri" panose="020F0502020204030204" pitchFamily="34" charset="0"/>
                <a:ea typeface="宋体" panose="02010600030101010101" pitchFamily="2" charset="-122"/>
                <a:cs typeface="Times New Roman" panose="02020603050405020304" pitchFamily="18" charset="0"/>
                <a:sym typeface="+mn-ea"/>
              </a:rPr>
              <a:t>（</a:t>
            </a:r>
            <a:r>
              <a:rPr lang="en-US" altLang="zh-CN" sz="2400" b="1" kern="100" noProof="0" dirty="0">
                <a:ln>
                  <a:noFill/>
                </a:ln>
                <a:solidFill>
                  <a:schemeClr val="tx1"/>
                </a:solidFill>
                <a:effectLst/>
                <a:uLnTx/>
                <a:uFillTx/>
                <a:latin typeface="Calibri" panose="020F0502020204030204" pitchFamily="34" charset="0"/>
                <a:ea typeface="宋体" panose="02010600030101010101" pitchFamily="2" charset="-122"/>
                <a:cs typeface="Times New Roman" panose="02020603050405020304" pitchFamily="18" charset="0"/>
                <a:sym typeface="+mn-ea"/>
              </a:rPr>
              <a:t>1</a:t>
            </a:r>
            <a:r>
              <a:rPr lang="zh-CN" altLang="zh-CN" sz="2400" b="1" kern="100" noProof="0" dirty="0">
                <a:ln>
                  <a:noFill/>
                </a:ln>
                <a:solidFill>
                  <a:schemeClr val="tx1"/>
                </a:solidFill>
                <a:effectLst/>
                <a:uLnTx/>
                <a:uFillTx/>
                <a:latin typeface="Calibri" panose="020F0502020204030204" pitchFamily="34" charset="0"/>
                <a:ea typeface="宋体" panose="02010600030101010101" pitchFamily="2" charset="-122"/>
                <a:cs typeface="Times New Roman" panose="02020603050405020304" pitchFamily="18" charset="0"/>
                <a:sym typeface="+mn-ea"/>
              </a:rPr>
              <a:t>）</a:t>
            </a:r>
            <a:r>
              <a:rPr lang="en-US" altLang="zh-CN" sz="2400" b="1" kern="100" noProof="0" dirty="0">
                <a:ln>
                  <a:noFill/>
                </a:ln>
                <a:solidFill>
                  <a:schemeClr val="tx1"/>
                </a:solidFill>
                <a:effectLst/>
                <a:uLnTx/>
                <a:uFillTx/>
                <a:latin typeface="Calibri" panose="020F0502020204030204" pitchFamily="34" charset="0"/>
                <a:ea typeface="宋体" panose="02010600030101010101" pitchFamily="2" charset="-122"/>
                <a:cs typeface="Times New Roman" panose="02020603050405020304" pitchFamily="18" charset="0"/>
                <a:sym typeface="+mn-ea"/>
              </a:rPr>
              <a:t>1978</a:t>
            </a:r>
            <a:r>
              <a:rPr lang="zh-CN" altLang="zh-CN" sz="2400" b="1" kern="100" noProof="0" dirty="0">
                <a:ln>
                  <a:noFill/>
                </a:ln>
                <a:solidFill>
                  <a:schemeClr val="tx1"/>
                </a:solidFill>
                <a:effectLst/>
                <a:uLnTx/>
                <a:uFillTx/>
                <a:latin typeface="Calibri" panose="020F0502020204030204" pitchFamily="34" charset="0"/>
                <a:ea typeface="宋体" panose="02010600030101010101" pitchFamily="2" charset="-122"/>
                <a:cs typeface="Times New Roman" panose="02020603050405020304" pitchFamily="18" charset="0"/>
                <a:sym typeface="+mn-ea"/>
              </a:rPr>
              <a:t>年底，中共十一届三中全会，做出</a:t>
            </a:r>
            <a:r>
              <a:rPr lang="zh-CN" altLang="en-US" sz="2400" b="1" kern="100" noProof="0" dirty="0">
                <a:ln>
                  <a:noFill/>
                </a:ln>
                <a:solidFill>
                  <a:schemeClr val="tx1"/>
                </a:solidFill>
                <a:effectLst/>
                <a:uLnTx/>
                <a:uFillTx/>
                <a:latin typeface="Calibri" panose="020F0502020204030204" pitchFamily="34" charset="0"/>
                <a:ea typeface="宋体" panose="02010600030101010101" pitchFamily="2" charset="-122"/>
                <a:cs typeface="Times New Roman" panose="02020603050405020304" pitchFamily="18" charset="0"/>
                <a:sym typeface="+mn-ea"/>
              </a:rPr>
              <a:t>改革开放</a:t>
            </a:r>
            <a:r>
              <a:rPr lang="zh-CN" altLang="zh-CN" sz="2400" b="1" kern="100" noProof="0" dirty="0">
                <a:ln>
                  <a:noFill/>
                </a:ln>
                <a:solidFill>
                  <a:schemeClr val="tx1"/>
                </a:solidFill>
                <a:effectLst/>
                <a:uLnTx/>
                <a:uFillTx/>
                <a:latin typeface="Calibri" panose="020F0502020204030204" pitchFamily="34" charset="0"/>
                <a:ea typeface="宋体" panose="02010600030101010101" pitchFamily="2" charset="-122"/>
                <a:cs typeface="Times New Roman" panose="02020603050405020304" pitchFamily="18" charset="0"/>
                <a:sym typeface="+mn-ea"/>
              </a:rPr>
              <a:t>的伟大决策。自此以后，中国以农村的</a:t>
            </a:r>
            <a:r>
              <a:rPr lang="zh-CN" altLang="en-US" sz="2400" b="1" kern="100" noProof="0" dirty="0">
                <a:ln>
                  <a:noFill/>
                </a:ln>
                <a:solidFill>
                  <a:schemeClr val="tx1"/>
                </a:solidFill>
                <a:effectLst/>
                <a:uLnTx/>
                <a:uFillTx/>
                <a:latin typeface="Calibri" panose="020F0502020204030204" pitchFamily="34" charset="0"/>
                <a:ea typeface="宋体" panose="02010600030101010101" pitchFamily="2" charset="-122"/>
                <a:cs typeface="Times New Roman" panose="02020603050405020304" pitchFamily="18" charset="0"/>
                <a:sym typeface="+mn-ea"/>
              </a:rPr>
              <a:t>改革</a:t>
            </a:r>
            <a:r>
              <a:rPr lang="zh-CN" altLang="zh-CN" sz="2400" b="1" kern="100" noProof="0" dirty="0">
                <a:ln>
                  <a:noFill/>
                </a:ln>
                <a:solidFill>
                  <a:schemeClr val="tx1"/>
                </a:solidFill>
                <a:effectLst/>
                <a:uLnTx/>
                <a:uFillTx/>
                <a:latin typeface="Calibri" panose="020F0502020204030204" pitchFamily="34" charset="0"/>
                <a:ea typeface="宋体" panose="02010600030101010101" pitchFamily="2" charset="-122"/>
                <a:cs typeface="Times New Roman" panose="02020603050405020304" pitchFamily="18" charset="0"/>
                <a:sym typeface="+mn-ea"/>
              </a:rPr>
              <a:t>为突破口，逐步建立了</a:t>
            </a:r>
            <a:r>
              <a:rPr lang="zh-CN" altLang="en-US" sz="2400" b="1" kern="100" noProof="0" dirty="0">
                <a:ln>
                  <a:noFill/>
                </a:ln>
                <a:solidFill>
                  <a:schemeClr val="bg1"/>
                </a:solidFill>
                <a:effectLst/>
                <a:uLnTx/>
                <a:uFillTx/>
                <a:latin typeface="Calibri" panose="020F0502020204030204" pitchFamily="34" charset="0"/>
                <a:ea typeface="宋体" panose="02010600030101010101" pitchFamily="2" charset="-122"/>
                <a:cs typeface="Times New Roman" panose="02020603050405020304" pitchFamily="18" charset="0"/>
                <a:sym typeface="+mn-ea"/>
              </a:rPr>
              <a:t>社会主义市场经济体制</a:t>
            </a:r>
            <a:r>
              <a:rPr lang="zh-CN" altLang="zh-CN" sz="2400" b="1" kern="100" noProof="0" dirty="0">
                <a:ln>
                  <a:noFill/>
                </a:ln>
                <a:solidFill>
                  <a:schemeClr val="tx1"/>
                </a:solidFill>
                <a:effectLst/>
                <a:uLnTx/>
                <a:uFillTx/>
                <a:latin typeface="Calibri" panose="020F0502020204030204" pitchFamily="34" charset="0"/>
                <a:ea typeface="宋体" panose="02010600030101010101" pitchFamily="2" charset="-122"/>
                <a:cs typeface="Times New Roman" panose="02020603050405020304" pitchFamily="18" charset="0"/>
                <a:sym typeface="+mn-ea"/>
              </a:rPr>
              <a:t>，取得了举世瞩目的成就。</a:t>
            </a:r>
            <a:endParaRPr kumimoji="0" lang="zh-CN" altLang="zh-CN" sz="2400" b="1" i="0" u="none" strike="noStrike" kern="100" cap="none" spc="0" normalizeH="0" baseline="0" noProof="0" dirty="0">
              <a:ln>
                <a:noFill/>
              </a:ln>
              <a:solidFill>
                <a:schemeClr val="tx1"/>
              </a:solidFill>
              <a:effectLst/>
              <a:uLnTx/>
              <a:uFillTx/>
              <a:latin typeface="Calibri" panose="020F0502020204030204" pitchFamily="34" charset="0"/>
              <a:ea typeface="宋体" panose="02010600030101010101" pitchFamily="2" charset="-122"/>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defRPr/>
            </a:pPr>
            <a:r>
              <a:rPr lang="zh-CN" altLang="zh-CN" sz="2400" b="1" kern="100" noProof="0" dirty="0">
                <a:ln>
                  <a:noFill/>
                </a:ln>
                <a:solidFill>
                  <a:schemeClr val="tx1"/>
                </a:solidFill>
                <a:effectLst/>
                <a:uLnTx/>
                <a:uFillTx/>
                <a:latin typeface="Calibri" panose="020F0502020204030204" pitchFamily="34" charset="0"/>
                <a:ea typeface="宋体" panose="02010600030101010101" pitchFamily="2" charset="-122"/>
                <a:cs typeface="Times New Roman" panose="02020603050405020304" pitchFamily="18" charset="0"/>
                <a:sym typeface="+mn-ea"/>
              </a:rPr>
              <a:t>（</a:t>
            </a:r>
            <a:r>
              <a:rPr lang="en-US" altLang="zh-CN" sz="2400" b="1" kern="100" noProof="0" dirty="0">
                <a:ln>
                  <a:noFill/>
                </a:ln>
                <a:solidFill>
                  <a:schemeClr val="tx1"/>
                </a:solidFill>
                <a:effectLst/>
                <a:uLnTx/>
                <a:uFillTx/>
                <a:latin typeface="Calibri" panose="020F0502020204030204" pitchFamily="34" charset="0"/>
                <a:ea typeface="宋体" panose="02010600030101010101" pitchFamily="2" charset="-122"/>
                <a:cs typeface="Times New Roman" panose="02020603050405020304" pitchFamily="18" charset="0"/>
                <a:sym typeface="+mn-ea"/>
              </a:rPr>
              <a:t>2</a:t>
            </a:r>
            <a:r>
              <a:rPr lang="zh-CN" altLang="zh-CN" sz="2400" b="1" kern="100" noProof="0" dirty="0">
                <a:ln>
                  <a:noFill/>
                </a:ln>
                <a:solidFill>
                  <a:schemeClr val="tx1"/>
                </a:solidFill>
                <a:effectLst/>
                <a:uLnTx/>
                <a:uFillTx/>
                <a:latin typeface="Calibri" panose="020F0502020204030204" pitchFamily="34" charset="0"/>
                <a:ea typeface="宋体" panose="02010600030101010101" pitchFamily="2" charset="-122"/>
                <a:cs typeface="Times New Roman" panose="02020603050405020304" pitchFamily="18" charset="0"/>
                <a:sym typeface="+mn-ea"/>
              </a:rPr>
              <a:t>）</a:t>
            </a:r>
            <a:r>
              <a:rPr lang="en-US" altLang="zh-CN" sz="2400" b="1" kern="100" noProof="0" dirty="0">
                <a:ln>
                  <a:noFill/>
                </a:ln>
                <a:solidFill>
                  <a:schemeClr val="tx1"/>
                </a:solidFill>
                <a:effectLst/>
                <a:uLnTx/>
                <a:uFillTx/>
                <a:latin typeface="Calibri" panose="020F0502020204030204" pitchFamily="34" charset="0"/>
                <a:ea typeface="宋体" panose="02010600030101010101" pitchFamily="2" charset="-122"/>
                <a:cs typeface="Times New Roman" panose="02020603050405020304" pitchFamily="18" charset="0"/>
                <a:sym typeface="+mn-ea"/>
              </a:rPr>
              <a:t>2010</a:t>
            </a:r>
            <a:r>
              <a:rPr lang="zh-CN" altLang="zh-CN" sz="2400" b="1" kern="100" noProof="0" dirty="0">
                <a:ln>
                  <a:noFill/>
                </a:ln>
                <a:solidFill>
                  <a:schemeClr val="tx1"/>
                </a:solidFill>
                <a:effectLst/>
                <a:uLnTx/>
                <a:uFillTx/>
                <a:latin typeface="Calibri" panose="020F0502020204030204" pitchFamily="34" charset="0"/>
                <a:ea typeface="宋体" panose="02010600030101010101" pitchFamily="2" charset="-122"/>
                <a:cs typeface="Times New Roman" panose="02020603050405020304" pitchFamily="18" charset="0"/>
                <a:sym typeface="+mn-ea"/>
              </a:rPr>
              <a:t>年，中国的</a:t>
            </a:r>
            <a:r>
              <a:rPr lang="zh-CN" altLang="zh-CN" sz="2400" b="1" kern="100" noProof="0" dirty="0">
                <a:ln>
                  <a:noFill/>
                </a:ln>
                <a:solidFill>
                  <a:schemeClr val="bg1"/>
                </a:solidFill>
                <a:effectLst/>
                <a:uLnTx/>
                <a:uFillTx/>
                <a:latin typeface="Calibri" panose="020F0502020204030204" pitchFamily="34" charset="0"/>
                <a:ea typeface="宋体" panose="02010600030101010101" pitchFamily="2" charset="-122"/>
                <a:cs typeface="Times New Roman" panose="02020603050405020304" pitchFamily="18" charset="0"/>
                <a:sym typeface="+mn-ea"/>
              </a:rPr>
              <a:t>国内生产总值</a:t>
            </a:r>
            <a:r>
              <a:rPr lang="zh-CN" altLang="zh-CN" sz="2400" b="1" kern="100" noProof="0" dirty="0">
                <a:ln>
                  <a:noFill/>
                </a:ln>
                <a:solidFill>
                  <a:schemeClr val="tx1"/>
                </a:solidFill>
                <a:effectLst/>
                <a:uLnTx/>
                <a:uFillTx/>
                <a:latin typeface="Calibri" panose="020F0502020204030204" pitchFamily="34" charset="0"/>
                <a:ea typeface="宋体" panose="02010600030101010101" pitchFamily="2" charset="-122"/>
                <a:cs typeface="Times New Roman" panose="02020603050405020304" pitchFamily="18" charset="0"/>
                <a:sym typeface="+mn-ea"/>
              </a:rPr>
              <a:t>已居世界</a:t>
            </a:r>
            <a:r>
              <a:rPr lang="zh-CN" altLang="en-US" sz="2400" b="1" kern="100" noProof="0" dirty="0">
                <a:ln>
                  <a:noFill/>
                </a:ln>
                <a:solidFill>
                  <a:schemeClr val="tx1"/>
                </a:solidFill>
                <a:effectLst/>
                <a:uLnTx/>
                <a:uFillTx/>
                <a:latin typeface="Calibri" panose="020F0502020204030204" pitchFamily="34" charset="0"/>
                <a:ea typeface="宋体" panose="02010600030101010101" pitchFamily="2" charset="-122"/>
                <a:cs typeface="Times New Roman" panose="02020603050405020304" pitchFamily="18" charset="0"/>
                <a:sym typeface="+mn-ea"/>
              </a:rPr>
              <a:t>第二</a:t>
            </a:r>
            <a:r>
              <a:rPr lang="zh-CN" altLang="zh-CN" sz="2400" b="1" kern="100" noProof="0" dirty="0">
                <a:ln>
                  <a:noFill/>
                </a:ln>
                <a:solidFill>
                  <a:schemeClr val="tx1"/>
                </a:solidFill>
                <a:effectLst/>
                <a:uLnTx/>
                <a:uFillTx/>
                <a:latin typeface="Calibri" panose="020F0502020204030204" pitchFamily="34" charset="0"/>
                <a:ea typeface="宋体" panose="02010600030101010101" pitchFamily="2" charset="-122"/>
                <a:cs typeface="Times New Roman" panose="02020603050405020304" pitchFamily="18" charset="0"/>
                <a:sym typeface="+mn-ea"/>
              </a:rPr>
              <a:t>位，到</a:t>
            </a:r>
            <a:r>
              <a:rPr lang="en-US" altLang="zh-CN" sz="2400" b="1" kern="100" noProof="0" dirty="0">
                <a:ln>
                  <a:noFill/>
                </a:ln>
                <a:solidFill>
                  <a:schemeClr val="tx1"/>
                </a:solidFill>
                <a:effectLst/>
                <a:uLnTx/>
                <a:uFillTx/>
                <a:latin typeface="Calibri" panose="020F0502020204030204" pitchFamily="34" charset="0"/>
                <a:ea typeface="宋体" panose="02010600030101010101" pitchFamily="2" charset="-122"/>
                <a:cs typeface="Times New Roman" panose="02020603050405020304" pitchFamily="18" charset="0"/>
                <a:sym typeface="+mn-ea"/>
              </a:rPr>
              <a:t>2018</a:t>
            </a:r>
            <a:r>
              <a:rPr lang="zh-CN" altLang="zh-CN" sz="2400" b="1" kern="100" noProof="0" dirty="0">
                <a:ln>
                  <a:noFill/>
                </a:ln>
                <a:solidFill>
                  <a:schemeClr val="tx1"/>
                </a:solidFill>
                <a:effectLst/>
                <a:uLnTx/>
                <a:uFillTx/>
                <a:latin typeface="Calibri" panose="020F0502020204030204" pitchFamily="34" charset="0"/>
                <a:ea typeface="宋体" panose="02010600030101010101" pitchFamily="2" charset="-122"/>
                <a:cs typeface="Times New Roman" panose="02020603050405020304" pitchFamily="18" charset="0"/>
                <a:sym typeface="+mn-ea"/>
              </a:rPr>
              <a:t>年突破</a:t>
            </a:r>
            <a:r>
              <a:rPr lang="en-US" altLang="zh-CN" sz="2400" b="1" kern="100" noProof="0" dirty="0">
                <a:ln>
                  <a:noFill/>
                </a:ln>
                <a:solidFill>
                  <a:schemeClr val="tx1"/>
                </a:solidFill>
                <a:effectLst/>
                <a:uLnTx/>
                <a:uFillTx/>
                <a:latin typeface="Calibri" panose="020F0502020204030204" pitchFamily="34" charset="0"/>
                <a:ea typeface="宋体" panose="02010600030101010101" pitchFamily="2" charset="-122"/>
                <a:cs typeface="Times New Roman" panose="02020603050405020304" pitchFamily="18" charset="0"/>
                <a:sym typeface="+mn-ea"/>
              </a:rPr>
              <a:t>90</a:t>
            </a:r>
            <a:r>
              <a:rPr lang="zh-CN" altLang="zh-CN" sz="2400" b="1" kern="100" noProof="0" dirty="0">
                <a:ln>
                  <a:noFill/>
                </a:ln>
                <a:solidFill>
                  <a:schemeClr val="tx1"/>
                </a:solidFill>
                <a:effectLst/>
                <a:uLnTx/>
                <a:uFillTx/>
                <a:latin typeface="Calibri" panose="020F0502020204030204" pitchFamily="34" charset="0"/>
                <a:ea typeface="宋体" panose="02010600030101010101" pitchFamily="2" charset="-122"/>
                <a:cs typeface="Times New Roman" panose="02020603050405020304" pitchFamily="18" charset="0"/>
                <a:sym typeface="+mn-ea"/>
              </a:rPr>
              <a:t>万亿元，稳居世界</a:t>
            </a:r>
            <a:r>
              <a:rPr lang="zh-CN" altLang="en-US" sz="2400" b="1" kern="100" noProof="0" dirty="0">
                <a:ln>
                  <a:noFill/>
                </a:ln>
                <a:solidFill>
                  <a:schemeClr val="tx1"/>
                </a:solidFill>
                <a:effectLst/>
                <a:uLnTx/>
                <a:uFillTx/>
                <a:latin typeface="Calibri" panose="020F0502020204030204" pitchFamily="34" charset="0"/>
                <a:ea typeface="宋体" panose="02010600030101010101" pitchFamily="2" charset="-122"/>
                <a:cs typeface="Times New Roman" panose="02020603050405020304" pitchFamily="18" charset="0"/>
                <a:sym typeface="+mn-ea"/>
              </a:rPr>
              <a:t>第二</a:t>
            </a:r>
            <a:r>
              <a:rPr lang="zh-CN" altLang="zh-CN" sz="2400" b="1" kern="100" noProof="0" dirty="0">
                <a:ln>
                  <a:noFill/>
                </a:ln>
                <a:solidFill>
                  <a:schemeClr val="tx1"/>
                </a:solidFill>
                <a:effectLst/>
                <a:uLnTx/>
                <a:uFillTx/>
                <a:latin typeface="Calibri" panose="020F0502020204030204" pitchFamily="34" charset="0"/>
                <a:ea typeface="宋体" panose="02010600030101010101" pitchFamily="2" charset="-122"/>
                <a:cs typeface="Times New Roman" panose="02020603050405020304" pitchFamily="18" charset="0"/>
                <a:sym typeface="+mn-ea"/>
              </a:rPr>
              <a:t>，对世界经济增长的贡献率接近</a:t>
            </a:r>
            <a:r>
              <a:rPr lang="en-US" altLang="zh-CN" sz="2400" b="1" kern="100" noProof="0" dirty="0">
                <a:ln>
                  <a:noFill/>
                </a:ln>
                <a:solidFill>
                  <a:schemeClr val="tx1"/>
                </a:solidFill>
                <a:effectLst/>
                <a:uLnTx/>
                <a:uFillTx/>
                <a:latin typeface="Calibri" panose="020F0502020204030204" pitchFamily="34" charset="0"/>
                <a:ea typeface="宋体" panose="02010600030101010101" pitchFamily="2" charset="-122"/>
                <a:cs typeface="Times New Roman" panose="02020603050405020304" pitchFamily="18" charset="0"/>
                <a:sym typeface="+mn-ea"/>
              </a:rPr>
              <a:t>30%</a:t>
            </a:r>
            <a:r>
              <a:rPr lang="zh-CN" altLang="zh-CN" sz="2400" b="1" kern="100" noProof="0" dirty="0">
                <a:ln>
                  <a:noFill/>
                </a:ln>
                <a:solidFill>
                  <a:schemeClr val="tx1"/>
                </a:solidFill>
                <a:effectLst/>
                <a:uLnTx/>
                <a:uFillTx/>
                <a:latin typeface="Calibri" panose="020F0502020204030204" pitchFamily="34" charset="0"/>
                <a:ea typeface="宋体" panose="02010600030101010101" pitchFamily="2" charset="-122"/>
                <a:cs typeface="Times New Roman" panose="02020603050405020304" pitchFamily="18" charset="0"/>
                <a:sym typeface="+mn-ea"/>
              </a:rPr>
              <a:t>，外汇储备稳居</a:t>
            </a:r>
            <a:r>
              <a:rPr lang="zh-CN" altLang="en-US" sz="2400" b="1" kern="100" noProof="0" dirty="0">
                <a:ln>
                  <a:noFill/>
                </a:ln>
                <a:solidFill>
                  <a:schemeClr val="tx1"/>
                </a:solidFill>
                <a:effectLst/>
                <a:uLnTx/>
                <a:uFillTx/>
                <a:latin typeface="Calibri" panose="020F0502020204030204" pitchFamily="34" charset="0"/>
                <a:ea typeface="宋体" panose="02010600030101010101" pitchFamily="2" charset="-122"/>
                <a:cs typeface="Times New Roman" panose="02020603050405020304" pitchFamily="18" charset="0"/>
                <a:sym typeface="+mn-ea"/>
              </a:rPr>
              <a:t>世界前列</a:t>
            </a:r>
            <a:r>
              <a:rPr lang="zh-CN" altLang="zh-CN" sz="2400" b="1" kern="100" noProof="0" dirty="0">
                <a:ln>
                  <a:noFill/>
                </a:ln>
                <a:solidFill>
                  <a:schemeClr val="tx1"/>
                </a:solidFill>
                <a:effectLst/>
                <a:uLnTx/>
                <a:uFillTx/>
                <a:latin typeface="Calibri" panose="020F0502020204030204" pitchFamily="34" charset="0"/>
                <a:ea typeface="宋体" panose="02010600030101010101" pitchFamily="2" charset="-122"/>
                <a:cs typeface="Times New Roman" panose="02020603050405020304" pitchFamily="18" charset="0"/>
                <a:sym typeface="+mn-ea"/>
              </a:rPr>
              <a:t>。</a:t>
            </a:r>
            <a:endParaRPr kumimoji="0" lang="zh-CN" altLang="zh-CN" sz="2400" b="1" i="0" u="none" strike="noStrike" kern="100" cap="none" spc="0" normalizeH="0" baseline="0" noProof="0" dirty="0">
              <a:ln>
                <a:noFill/>
              </a:ln>
              <a:solidFill>
                <a:schemeClr val="tx1"/>
              </a:solidFill>
              <a:effectLst/>
              <a:uLnTx/>
              <a:uFillTx/>
              <a:latin typeface="Calibri" panose="020F0502020204030204" pitchFamily="34" charset="0"/>
              <a:ea typeface="宋体" panose="02010600030101010101" pitchFamily="2" charset="-122"/>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defRPr/>
            </a:pPr>
            <a:r>
              <a:rPr lang="zh-CN" altLang="zh-CN" sz="2400" b="1" kern="100" noProof="0" dirty="0">
                <a:ln>
                  <a:noFill/>
                </a:ln>
                <a:solidFill>
                  <a:schemeClr val="tx1"/>
                </a:solidFill>
                <a:effectLst/>
                <a:uLnTx/>
                <a:uFillTx/>
                <a:latin typeface="Calibri" panose="020F0502020204030204" pitchFamily="34" charset="0"/>
                <a:ea typeface="宋体" panose="02010600030101010101" pitchFamily="2" charset="-122"/>
                <a:cs typeface="Times New Roman" panose="02020603050405020304" pitchFamily="18" charset="0"/>
                <a:sym typeface="+mn-ea"/>
              </a:rPr>
              <a:t>（</a:t>
            </a:r>
            <a:r>
              <a:rPr lang="en-US" altLang="zh-CN" sz="2400" b="1" kern="100" noProof="0" dirty="0">
                <a:ln>
                  <a:noFill/>
                </a:ln>
                <a:solidFill>
                  <a:schemeClr val="tx1"/>
                </a:solidFill>
                <a:effectLst/>
                <a:uLnTx/>
                <a:uFillTx/>
                <a:latin typeface="Calibri" panose="020F0502020204030204" pitchFamily="34" charset="0"/>
                <a:ea typeface="宋体" panose="02010600030101010101" pitchFamily="2" charset="-122"/>
                <a:cs typeface="Times New Roman" panose="02020603050405020304" pitchFamily="18" charset="0"/>
                <a:sym typeface="+mn-ea"/>
              </a:rPr>
              <a:t>3</a:t>
            </a:r>
            <a:r>
              <a:rPr lang="zh-CN" altLang="en-US" sz="2400" b="1" kern="100" noProof="0" dirty="0">
                <a:ln>
                  <a:noFill/>
                </a:ln>
                <a:solidFill>
                  <a:schemeClr val="tx1"/>
                </a:solidFill>
                <a:effectLst/>
                <a:uLnTx/>
                <a:uFillTx/>
                <a:latin typeface="Calibri" panose="020F0502020204030204" pitchFamily="34" charset="0"/>
                <a:ea typeface="宋体" panose="02010600030101010101" pitchFamily="2" charset="-122"/>
                <a:cs typeface="Times New Roman" panose="02020603050405020304" pitchFamily="18" charset="0"/>
                <a:sym typeface="+mn-ea"/>
              </a:rPr>
              <a:t>）高铁、公路、桥梁、港口、机场</a:t>
            </a:r>
            <a:r>
              <a:rPr lang="zh-CN" altLang="zh-CN" sz="2400" b="1" kern="100" noProof="0" dirty="0">
                <a:ln>
                  <a:noFill/>
                </a:ln>
                <a:solidFill>
                  <a:schemeClr val="tx1"/>
                </a:solidFill>
                <a:effectLst/>
                <a:uLnTx/>
                <a:uFillTx/>
                <a:latin typeface="Calibri" panose="020F0502020204030204" pitchFamily="34" charset="0"/>
                <a:ea typeface="宋体" panose="02010600030101010101" pitchFamily="2" charset="-122"/>
                <a:cs typeface="Times New Roman" panose="02020603050405020304" pitchFamily="18" charset="0"/>
                <a:sym typeface="+mn-ea"/>
              </a:rPr>
              <a:t>等基础设施建设快突进；农业</a:t>
            </a:r>
            <a:r>
              <a:rPr lang="zh-CN" altLang="en-US" sz="2400" b="1" kern="100" noProof="0" dirty="0">
                <a:ln>
                  <a:noFill/>
                </a:ln>
                <a:solidFill>
                  <a:schemeClr val="tx1"/>
                </a:solidFill>
                <a:effectLst/>
                <a:uLnTx/>
                <a:uFillTx/>
                <a:latin typeface="Calibri" panose="020F0502020204030204" pitchFamily="34" charset="0"/>
                <a:ea typeface="宋体" panose="02010600030101010101" pitchFamily="2" charset="-122"/>
                <a:cs typeface="Times New Roman" panose="02020603050405020304" pitchFamily="18" charset="0"/>
                <a:sym typeface="+mn-ea"/>
              </a:rPr>
              <a:t>现代化</a:t>
            </a:r>
            <a:r>
              <a:rPr lang="zh-CN" altLang="zh-CN" sz="2400" b="1" kern="100" noProof="0" dirty="0">
                <a:ln>
                  <a:noFill/>
                </a:ln>
                <a:solidFill>
                  <a:schemeClr val="tx1"/>
                </a:solidFill>
                <a:effectLst/>
                <a:uLnTx/>
                <a:uFillTx/>
                <a:latin typeface="Calibri" panose="020F0502020204030204" pitchFamily="34" charset="0"/>
                <a:ea typeface="宋体" panose="02010600030101010101" pitchFamily="2" charset="-122"/>
                <a:cs typeface="Times New Roman" panose="02020603050405020304" pitchFamily="18" charset="0"/>
                <a:sym typeface="+mn-ea"/>
              </a:rPr>
              <a:t>稳步推进；</a:t>
            </a:r>
            <a:endParaRPr lang="zh-CN" altLang="zh-CN" sz="2400" b="1" kern="100" noProof="0" dirty="0">
              <a:ln>
                <a:noFill/>
              </a:ln>
              <a:solidFill>
                <a:schemeClr val="tx1"/>
              </a:solidFill>
              <a:effectLst/>
              <a:uLnTx/>
              <a:uFillTx/>
              <a:latin typeface="Calibri" panose="020F0502020204030204" pitchFamily="34" charset="0"/>
              <a:ea typeface="宋体" panose="02010600030101010101" pitchFamily="2" charset="-122"/>
              <a:cs typeface="Times New Roman" panose="02020603050405020304" pitchFamily="18" charset="0"/>
              <a:sym typeface="+mn-ea"/>
            </a:endParaRPr>
          </a:p>
          <a:p>
            <a:pPr marL="0" marR="0" lvl="0" indent="0" algn="just" defTabSz="914400" rtl="0" eaLnBrk="1" fontAlgn="auto" latinLnBrk="0" hangingPunct="1">
              <a:lnSpc>
                <a:spcPct val="100000"/>
              </a:lnSpc>
              <a:spcBef>
                <a:spcPts val="0"/>
              </a:spcBef>
              <a:spcAft>
                <a:spcPts val="0"/>
              </a:spcAft>
              <a:buClrTx/>
              <a:buSzTx/>
              <a:buFontTx/>
              <a:buNone/>
              <a:defRPr/>
            </a:pPr>
            <a:r>
              <a:rPr lang="zh-CN" altLang="en-US" sz="2400" b="1" kern="100" noProof="0" dirty="0">
                <a:ln>
                  <a:noFill/>
                </a:ln>
                <a:solidFill>
                  <a:schemeClr val="tx1"/>
                </a:solidFill>
                <a:effectLst/>
                <a:uLnTx/>
                <a:uFillTx/>
                <a:latin typeface="Calibri" panose="020F0502020204030204" pitchFamily="34" charset="0"/>
                <a:ea typeface="宋体" panose="02010600030101010101" pitchFamily="2" charset="-122"/>
                <a:cs typeface="Times New Roman" panose="02020603050405020304" pitchFamily="18" charset="0"/>
                <a:sym typeface="+mn-ea"/>
              </a:rPr>
              <a:t>（</a:t>
            </a:r>
            <a:r>
              <a:rPr lang="en-US" altLang="zh-CN" sz="2400" b="1" kern="100" noProof="0" dirty="0">
                <a:ln>
                  <a:noFill/>
                </a:ln>
                <a:solidFill>
                  <a:schemeClr val="tx1"/>
                </a:solidFill>
                <a:effectLst/>
                <a:uLnTx/>
                <a:uFillTx/>
                <a:latin typeface="Calibri" panose="020F0502020204030204" pitchFamily="34" charset="0"/>
                <a:ea typeface="宋体" panose="02010600030101010101" pitchFamily="2" charset="-122"/>
                <a:cs typeface="Times New Roman" panose="02020603050405020304" pitchFamily="18" charset="0"/>
                <a:sym typeface="+mn-ea"/>
              </a:rPr>
              <a:t>4</a:t>
            </a:r>
            <a:r>
              <a:rPr lang="zh-CN" altLang="en-US" sz="2400" b="1" kern="100" noProof="0" dirty="0">
                <a:ln>
                  <a:noFill/>
                </a:ln>
                <a:solidFill>
                  <a:schemeClr val="tx1"/>
                </a:solidFill>
                <a:effectLst/>
                <a:uLnTx/>
                <a:uFillTx/>
                <a:latin typeface="Calibri" panose="020F0502020204030204" pitchFamily="34" charset="0"/>
                <a:ea typeface="宋体" panose="02010600030101010101" pitchFamily="2" charset="-122"/>
                <a:cs typeface="Times New Roman" panose="02020603050405020304" pitchFamily="18" charset="0"/>
                <a:sym typeface="+mn-ea"/>
              </a:rPr>
              <a:t>）</a:t>
            </a:r>
            <a:r>
              <a:rPr lang="zh-CN" altLang="en-US" sz="2400" b="1" kern="100" noProof="0" dirty="0">
                <a:ln>
                  <a:noFill/>
                </a:ln>
                <a:solidFill>
                  <a:schemeClr val="bg1"/>
                </a:solidFill>
                <a:effectLst/>
                <a:uLnTx/>
                <a:uFillTx/>
                <a:latin typeface="Calibri" panose="020F0502020204030204" pitchFamily="34" charset="0"/>
                <a:ea typeface="宋体" panose="02010600030101010101" pitchFamily="2" charset="-122"/>
                <a:cs typeface="Times New Roman" panose="02020603050405020304" pitchFamily="18" charset="0"/>
                <a:sym typeface="+mn-ea"/>
              </a:rPr>
              <a:t>创新型</a:t>
            </a:r>
            <a:r>
              <a:rPr lang="zh-CN" altLang="zh-CN" sz="2400" b="1" kern="100" noProof="0" dirty="0">
                <a:ln>
                  <a:noFill/>
                </a:ln>
                <a:solidFill>
                  <a:schemeClr val="bg1"/>
                </a:solidFill>
                <a:effectLst/>
                <a:uLnTx/>
                <a:uFillTx/>
                <a:latin typeface="Calibri" panose="020F0502020204030204" pitchFamily="34" charset="0"/>
                <a:ea typeface="宋体" panose="02010600030101010101" pitchFamily="2" charset="-122"/>
                <a:cs typeface="Times New Roman" panose="02020603050405020304" pitchFamily="18" charset="0"/>
                <a:sym typeface="+mn-ea"/>
              </a:rPr>
              <a:t>国家</a:t>
            </a:r>
            <a:r>
              <a:rPr lang="zh-CN" altLang="zh-CN" sz="2400" b="1" kern="100" noProof="0" dirty="0">
                <a:ln>
                  <a:noFill/>
                </a:ln>
                <a:solidFill>
                  <a:schemeClr val="tx1"/>
                </a:solidFill>
                <a:effectLst/>
                <a:uLnTx/>
                <a:uFillTx/>
                <a:latin typeface="Calibri" panose="020F0502020204030204" pitchFamily="34" charset="0"/>
                <a:ea typeface="宋体" panose="02010600030101010101" pitchFamily="2" charset="-122"/>
                <a:cs typeface="Times New Roman" panose="02020603050405020304" pitchFamily="18" charset="0"/>
                <a:sym typeface="+mn-ea"/>
              </a:rPr>
              <a:t>建设成果丰硕</a:t>
            </a:r>
            <a:r>
              <a:rPr lang="zh-CN" altLang="en-US" sz="2400" b="1" kern="100" noProof="0" dirty="0">
                <a:ln>
                  <a:noFill/>
                </a:ln>
                <a:solidFill>
                  <a:schemeClr val="tx1"/>
                </a:solidFill>
                <a:effectLst/>
                <a:uLnTx/>
                <a:uFillTx/>
                <a:latin typeface="Calibri" panose="020F0502020204030204" pitchFamily="34" charset="0"/>
                <a:ea typeface="宋体" panose="02010600030101010101" pitchFamily="2" charset="-122"/>
                <a:cs typeface="Times New Roman" panose="02020603050405020304" pitchFamily="18" charset="0"/>
                <a:sym typeface="+mn-ea"/>
              </a:rPr>
              <a:t>。中国特色社会主义</a:t>
            </a:r>
            <a:r>
              <a:rPr lang="zh-CN" altLang="zh-CN" sz="2400" b="1" kern="100" noProof="0" dirty="0">
                <a:ln>
                  <a:noFill/>
                </a:ln>
                <a:solidFill>
                  <a:schemeClr val="tx1"/>
                </a:solidFill>
                <a:effectLst/>
                <a:uLnTx/>
                <a:uFillTx/>
                <a:latin typeface="Calibri" panose="020F0502020204030204" pitchFamily="34" charset="0"/>
                <a:ea typeface="宋体" panose="02010600030101010101" pitchFamily="2" charset="-122"/>
                <a:cs typeface="Times New Roman" panose="02020603050405020304" pitchFamily="18" charset="0"/>
                <a:sym typeface="+mn-ea"/>
              </a:rPr>
              <a:t>激发着人们的活力和创造力。</a:t>
            </a:r>
            <a:endParaRPr kumimoji="0" lang="zh-CN" altLang="zh-CN" sz="2400" b="1" i="0" u="none" strike="noStrike" kern="100" cap="none" spc="0" normalizeH="0" baseline="0" noProof="0" dirty="0">
              <a:ln>
                <a:noFill/>
              </a:ln>
              <a:solidFill>
                <a:schemeClr val="tx1"/>
              </a:solidFill>
              <a:effectLst/>
              <a:uLnTx/>
              <a:uFillTx/>
              <a:latin typeface="Calibri" panose="020F0502020204030204" pitchFamily="34" charset="0"/>
              <a:ea typeface="宋体" panose="02010600030101010101" pitchFamily="2" charset="-122"/>
              <a:cs typeface="Times New Roman" panose="02020603050405020304" pitchFamily="18" charset="0"/>
            </a:endParaRPr>
          </a:p>
          <a:p>
            <a:pPr marL="267970" marR="0" lvl="0" indent="-267970" algn="just" defTabSz="914400" rtl="0" eaLnBrk="1" fontAlgn="auto" latinLnBrk="0" hangingPunct="1">
              <a:lnSpc>
                <a:spcPct val="100000"/>
              </a:lnSpc>
              <a:spcBef>
                <a:spcPts val="0"/>
              </a:spcBef>
              <a:spcAft>
                <a:spcPts val="0"/>
              </a:spcAft>
              <a:buClrTx/>
              <a:buSzTx/>
              <a:buFontTx/>
              <a:buNone/>
              <a:defRPr/>
            </a:pPr>
            <a:r>
              <a:rPr lang="zh-CN" altLang="zh-CN" sz="2400" b="1" kern="100" noProof="0" dirty="0">
                <a:ln>
                  <a:noFill/>
                </a:ln>
                <a:solidFill>
                  <a:schemeClr val="tx1"/>
                </a:solidFill>
                <a:effectLst/>
                <a:uLnTx/>
                <a:uFillTx/>
                <a:latin typeface="Calibri" panose="020F0502020204030204" pitchFamily="34" charset="0"/>
                <a:ea typeface="宋体" panose="02010600030101010101" pitchFamily="2" charset="-122"/>
                <a:cs typeface="Times New Roman" panose="02020603050405020304" pitchFamily="18" charset="0"/>
                <a:sym typeface="+mn-ea"/>
              </a:rPr>
              <a:t>（</a:t>
            </a:r>
            <a:r>
              <a:rPr lang="en-US" altLang="zh-CN" sz="2400" b="1" kern="100" noProof="0" dirty="0">
                <a:ln>
                  <a:noFill/>
                </a:ln>
                <a:solidFill>
                  <a:schemeClr val="tx1"/>
                </a:solidFill>
                <a:effectLst/>
                <a:uLnTx/>
                <a:uFillTx/>
                <a:latin typeface="Calibri" panose="020F0502020204030204" pitchFamily="34" charset="0"/>
                <a:ea typeface="宋体" panose="02010600030101010101" pitchFamily="2" charset="-122"/>
                <a:cs typeface="Times New Roman" panose="02020603050405020304" pitchFamily="18" charset="0"/>
                <a:sym typeface="+mn-ea"/>
              </a:rPr>
              <a:t>5</a:t>
            </a:r>
            <a:r>
              <a:rPr lang="zh-CN" altLang="zh-CN" sz="2400" b="1" kern="100" noProof="0" dirty="0">
                <a:ln>
                  <a:noFill/>
                </a:ln>
                <a:solidFill>
                  <a:schemeClr val="tx1"/>
                </a:solidFill>
                <a:effectLst/>
                <a:uLnTx/>
                <a:uFillTx/>
                <a:latin typeface="Calibri" panose="020F0502020204030204" pitchFamily="34" charset="0"/>
                <a:ea typeface="宋体" panose="02010600030101010101" pitchFamily="2" charset="-122"/>
                <a:cs typeface="Times New Roman" panose="02020603050405020304" pitchFamily="18" charset="0"/>
                <a:sym typeface="+mn-ea"/>
              </a:rPr>
              <a:t>）在</a:t>
            </a:r>
            <a:r>
              <a:rPr lang="zh-CN" altLang="en-US" sz="2400" b="1" kern="100" noProof="0" dirty="0">
                <a:ln>
                  <a:noFill/>
                </a:ln>
                <a:solidFill>
                  <a:schemeClr val="bg1"/>
                </a:solidFill>
                <a:effectLst/>
                <a:uLnTx/>
                <a:uFillTx/>
                <a:latin typeface="Calibri" panose="020F0502020204030204" pitchFamily="34" charset="0"/>
                <a:ea typeface="宋体" panose="02010600030101010101" pitchFamily="2" charset="-122"/>
                <a:cs typeface="Times New Roman" panose="02020603050405020304" pitchFamily="18" charset="0"/>
                <a:sym typeface="+mn-ea"/>
              </a:rPr>
              <a:t>全面建成小康社会的</a:t>
            </a:r>
            <a:r>
              <a:rPr lang="zh-CN" altLang="zh-CN" sz="2400" b="1" kern="100" noProof="0" dirty="0">
                <a:ln>
                  <a:noFill/>
                </a:ln>
                <a:solidFill>
                  <a:schemeClr val="bg1"/>
                </a:solidFill>
                <a:effectLst/>
                <a:uLnTx/>
                <a:uFillTx/>
                <a:latin typeface="Calibri" panose="020F0502020204030204" pitchFamily="34" charset="0"/>
                <a:ea typeface="宋体" panose="02010600030101010101" pitchFamily="2" charset="-122"/>
                <a:cs typeface="Times New Roman" panose="02020603050405020304" pitchFamily="18" charset="0"/>
                <a:sym typeface="+mn-ea"/>
              </a:rPr>
              <a:t>决胜阶段</a:t>
            </a:r>
            <a:r>
              <a:rPr lang="zh-CN" altLang="zh-CN" sz="2400" b="1" kern="100" noProof="0" dirty="0">
                <a:ln>
                  <a:noFill/>
                </a:ln>
                <a:solidFill>
                  <a:schemeClr val="tx1"/>
                </a:solidFill>
                <a:effectLst/>
                <a:uLnTx/>
                <a:uFillTx/>
                <a:latin typeface="Calibri" panose="020F0502020204030204" pitchFamily="34" charset="0"/>
                <a:ea typeface="宋体" panose="02010600030101010101" pitchFamily="2" charset="-122"/>
                <a:cs typeface="Times New Roman" panose="02020603050405020304" pitchFamily="18" charset="0"/>
                <a:sym typeface="+mn-ea"/>
              </a:rPr>
              <a:t>、</a:t>
            </a:r>
            <a:r>
              <a:rPr lang="zh-CN" altLang="zh-CN" sz="2400" b="1" kern="100" noProof="0" dirty="0">
                <a:ln>
                  <a:noFill/>
                </a:ln>
                <a:solidFill>
                  <a:schemeClr val="bg1"/>
                </a:solidFill>
                <a:effectLst/>
                <a:uLnTx/>
                <a:uFillTx/>
                <a:latin typeface="Calibri" panose="020F0502020204030204" pitchFamily="34" charset="0"/>
                <a:ea typeface="宋体" panose="02010600030101010101" pitchFamily="2" charset="-122"/>
                <a:cs typeface="Times New Roman" panose="02020603050405020304" pitchFamily="18" charset="0"/>
                <a:sym typeface="+mn-ea"/>
              </a:rPr>
              <a:t>中国特色社会主义进入</a:t>
            </a:r>
            <a:r>
              <a:rPr lang="zh-CN" altLang="en-US" sz="2400" b="1" kern="100" noProof="0" dirty="0">
                <a:ln>
                  <a:noFill/>
                </a:ln>
                <a:solidFill>
                  <a:schemeClr val="bg1"/>
                </a:solidFill>
                <a:effectLst/>
                <a:uLnTx/>
                <a:uFillTx/>
                <a:latin typeface="Calibri" panose="020F0502020204030204" pitchFamily="34" charset="0"/>
                <a:ea typeface="宋体" panose="02010600030101010101" pitchFamily="2" charset="-122"/>
                <a:cs typeface="Times New Roman" panose="02020603050405020304" pitchFamily="18" charset="0"/>
                <a:sym typeface="+mn-ea"/>
              </a:rPr>
              <a:t>新时代</a:t>
            </a:r>
            <a:r>
              <a:rPr lang="zh-CN" altLang="zh-CN" sz="2400" b="1" kern="100" noProof="0" dirty="0">
                <a:ln>
                  <a:noFill/>
                </a:ln>
                <a:solidFill>
                  <a:schemeClr val="bg1"/>
                </a:solidFill>
                <a:effectLst/>
                <a:uLnTx/>
                <a:uFillTx/>
                <a:latin typeface="Calibri" panose="020F0502020204030204" pitchFamily="34" charset="0"/>
                <a:ea typeface="宋体" panose="02010600030101010101" pitchFamily="2" charset="-122"/>
                <a:cs typeface="Times New Roman" panose="02020603050405020304" pitchFamily="18" charset="0"/>
                <a:sym typeface="+mn-ea"/>
              </a:rPr>
              <a:t>的关键时期</a:t>
            </a:r>
            <a:r>
              <a:rPr lang="zh-CN" altLang="zh-CN" sz="2400" b="1" kern="100" noProof="0" dirty="0">
                <a:ln>
                  <a:noFill/>
                </a:ln>
                <a:solidFill>
                  <a:schemeClr val="tx1"/>
                </a:solidFill>
                <a:effectLst/>
                <a:uLnTx/>
                <a:uFillTx/>
                <a:latin typeface="Calibri" panose="020F0502020204030204" pitchFamily="34" charset="0"/>
                <a:ea typeface="宋体" panose="02010600030101010101" pitchFamily="2" charset="-122"/>
                <a:cs typeface="Times New Roman" panose="02020603050405020304" pitchFamily="18" charset="0"/>
                <a:sym typeface="+mn-ea"/>
              </a:rPr>
              <a:t>，中共十九大召开，激励着中国人民沿着</a:t>
            </a:r>
            <a:r>
              <a:rPr lang="zh-CN" altLang="en-US" sz="2400" b="1" kern="100" noProof="0" dirty="0">
                <a:ln>
                  <a:noFill/>
                </a:ln>
                <a:solidFill>
                  <a:schemeClr val="tx1"/>
                </a:solidFill>
                <a:effectLst/>
                <a:uLnTx/>
                <a:uFillTx/>
                <a:latin typeface="Calibri" panose="020F0502020204030204" pitchFamily="34" charset="0"/>
                <a:ea typeface="宋体" panose="02010600030101010101" pitchFamily="2" charset="-122"/>
                <a:cs typeface="Times New Roman" panose="02020603050405020304" pitchFamily="18" charset="0"/>
                <a:sym typeface="+mn-ea"/>
              </a:rPr>
              <a:t>新时代中国特色社会主义</a:t>
            </a:r>
            <a:r>
              <a:rPr lang="zh-CN" altLang="zh-CN" sz="2400" b="1" kern="100" noProof="0" dirty="0">
                <a:ln>
                  <a:noFill/>
                </a:ln>
                <a:solidFill>
                  <a:schemeClr val="tx1"/>
                </a:solidFill>
                <a:effectLst/>
                <a:uLnTx/>
                <a:uFillTx/>
                <a:latin typeface="Calibri" panose="020F0502020204030204" pitchFamily="34" charset="0"/>
                <a:ea typeface="宋体" panose="02010600030101010101" pitchFamily="2" charset="-122"/>
                <a:cs typeface="Times New Roman" panose="02020603050405020304" pitchFamily="18" charset="0"/>
                <a:sym typeface="+mn-ea"/>
              </a:rPr>
              <a:t>坚定地走下去，为实现</a:t>
            </a:r>
            <a:r>
              <a:rPr lang="zh-CN" altLang="en-US" sz="2400" b="1" kern="100" noProof="0" dirty="0">
                <a:ln>
                  <a:noFill/>
                </a:ln>
                <a:solidFill>
                  <a:schemeClr val="tx1"/>
                </a:solidFill>
                <a:effectLst/>
                <a:uLnTx/>
                <a:uFillTx/>
                <a:latin typeface="Calibri" panose="020F0502020204030204" pitchFamily="34" charset="0"/>
                <a:ea typeface="宋体" panose="02010600030101010101" pitchFamily="2" charset="-122"/>
                <a:cs typeface="Times New Roman" panose="02020603050405020304" pitchFamily="18" charset="0"/>
                <a:sym typeface="+mn-ea"/>
              </a:rPr>
              <a:t>中华民族伟大复兴的中国梦</a:t>
            </a:r>
            <a:r>
              <a:rPr lang="zh-CN" altLang="zh-CN" sz="2400" b="1" kern="100" noProof="0" dirty="0">
                <a:ln>
                  <a:noFill/>
                </a:ln>
                <a:solidFill>
                  <a:schemeClr val="tx1"/>
                </a:solidFill>
                <a:effectLst/>
                <a:uLnTx/>
                <a:uFillTx/>
                <a:latin typeface="Calibri" panose="020F0502020204030204" pitchFamily="34" charset="0"/>
                <a:ea typeface="宋体" panose="02010600030101010101" pitchFamily="2" charset="-122"/>
                <a:cs typeface="Times New Roman" panose="02020603050405020304" pitchFamily="18" charset="0"/>
                <a:sym typeface="+mn-ea"/>
              </a:rPr>
              <a:t>不懈奋斗。</a:t>
            </a:r>
            <a:endParaRPr lang="zh-CN" altLang="zh-CN" sz="2400" b="1" kern="100" noProof="0" dirty="0">
              <a:ln>
                <a:noFill/>
              </a:ln>
              <a:solidFill>
                <a:schemeClr val="tx1"/>
              </a:solidFill>
              <a:effectLst/>
              <a:uLnTx/>
              <a:uFillTx/>
              <a:latin typeface="Calibri" panose="020F0502020204030204" pitchFamily="34" charset="0"/>
              <a:ea typeface="宋体" panose="02010600030101010101" pitchFamily="2" charset="-122"/>
              <a:cs typeface="Times New Roman" panose="02020603050405020304" pitchFamily="18" charset="0"/>
              <a:sym typeface="+mn-ea"/>
            </a:endParaRPr>
          </a:p>
        </p:txBody>
      </p:sp>
      <p:sp>
        <p:nvSpPr>
          <p:cNvPr id="6" name="文本框 5"/>
          <p:cNvSpPr txBox="1"/>
          <p:nvPr/>
        </p:nvSpPr>
        <p:spPr>
          <a:xfrm>
            <a:off x="608330" y="5577205"/>
            <a:ext cx="10904220" cy="829945"/>
          </a:xfrm>
          <a:prstGeom prst="rect">
            <a:avLst/>
          </a:prstGeom>
          <a:noFill/>
        </p:spPr>
        <p:txBody>
          <a:bodyPr wrap="square" rtlCol="0">
            <a:spAutoFit/>
          </a:bodyPr>
          <a:p>
            <a:pPr marL="133985" marR="0" lvl="0" indent="-133985" algn="l" defTabSz="914400" rtl="0" eaLnBrk="1" fontAlgn="auto" latinLnBrk="0" hangingPunct="1">
              <a:lnSpc>
                <a:spcPct val="100000"/>
              </a:lnSpc>
              <a:spcBef>
                <a:spcPts val="0"/>
              </a:spcBef>
              <a:spcAft>
                <a:spcPts val="0"/>
              </a:spcAft>
              <a:buClrTx/>
              <a:buSzTx/>
              <a:buFontTx/>
              <a:buNone/>
              <a:defRPr/>
            </a:pPr>
            <a:r>
              <a:rPr lang="zh-CN" altLang="zh-CN" sz="2400" b="1" kern="100" noProof="0" dirty="0">
                <a:ln>
                  <a:noFill/>
                </a:ln>
                <a:solidFill>
                  <a:schemeClr val="bg1"/>
                </a:solidFill>
                <a:effectLst/>
                <a:uLnTx/>
                <a:uFillTx/>
                <a:latin typeface="Calibri" panose="020F0502020204030204" pitchFamily="34" charset="0"/>
                <a:ea typeface="宋体" panose="02010600030101010101" pitchFamily="2" charset="-122"/>
                <a:cs typeface="Times New Roman" panose="02020603050405020304" pitchFamily="18" charset="0"/>
                <a:sym typeface="+mn-ea"/>
              </a:rPr>
              <a:t>意义：</a:t>
            </a:r>
            <a:r>
              <a:rPr lang="zh-CN" altLang="zh-CN" sz="2400" b="1" kern="100" noProof="0" dirty="0">
                <a:ln>
                  <a:noFill/>
                </a:ln>
                <a:effectLst/>
                <a:uLnTx/>
                <a:uFillTx/>
                <a:latin typeface="Calibri" panose="020F0502020204030204" pitchFamily="34" charset="0"/>
                <a:ea typeface="宋体" panose="02010600030101010101" pitchFamily="2" charset="-122"/>
                <a:cs typeface="Times New Roman" panose="02020603050405020304" pitchFamily="18" charset="0"/>
                <a:sym typeface="+mn-ea"/>
              </a:rPr>
              <a:t>中国特色社会主义深化了对</a:t>
            </a:r>
            <a:r>
              <a:rPr lang="zh-CN" altLang="en-US" sz="2400" b="1" kern="100" noProof="0" dirty="0">
                <a:ln>
                  <a:noFill/>
                </a:ln>
                <a:effectLst/>
                <a:uLnTx/>
                <a:uFillTx/>
                <a:latin typeface="Calibri" panose="020F0502020204030204" pitchFamily="34" charset="0"/>
                <a:ea typeface="宋体" panose="02010600030101010101" pitchFamily="2" charset="-122"/>
                <a:cs typeface="Times New Roman" panose="02020603050405020304" pitchFamily="18" charset="0"/>
                <a:sym typeface="+mn-ea"/>
              </a:rPr>
              <a:t>人类社会发展规律</a:t>
            </a:r>
            <a:r>
              <a:rPr lang="zh-CN" altLang="zh-CN" sz="2400" b="1" kern="100" noProof="0" dirty="0">
                <a:ln>
                  <a:noFill/>
                </a:ln>
                <a:effectLst/>
                <a:uLnTx/>
                <a:uFillTx/>
                <a:latin typeface="Calibri" panose="020F0502020204030204" pitchFamily="34" charset="0"/>
                <a:ea typeface="宋体" panose="02010600030101010101" pitchFamily="2" charset="-122"/>
                <a:cs typeface="Times New Roman" panose="02020603050405020304" pitchFamily="18" charset="0"/>
                <a:sym typeface="+mn-ea"/>
              </a:rPr>
              <a:t>的认识，是对世界</a:t>
            </a:r>
            <a:r>
              <a:rPr lang="zh-CN" altLang="en-US" sz="2400" b="1" kern="100" noProof="0" dirty="0">
                <a:ln>
                  <a:noFill/>
                </a:ln>
                <a:effectLst/>
                <a:uLnTx/>
                <a:uFillTx/>
                <a:latin typeface="Calibri" panose="020F0502020204030204" pitchFamily="34" charset="0"/>
                <a:ea typeface="宋体" panose="02010600030101010101" pitchFamily="2" charset="-122"/>
                <a:cs typeface="Times New Roman" panose="02020603050405020304" pitchFamily="18" charset="0"/>
                <a:sym typeface="+mn-ea"/>
              </a:rPr>
              <a:t>社会主义</a:t>
            </a:r>
            <a:r>
              <a:rPr lang="zh-CN" altLang="zh-CN" sz="2400" b="1" kern="100" noProof="0" dirty="0">
                <a:ln>
                  <a:noFill/>
                </a:ln>
                <a:effectLst/>
                <a:uLnTx/>
                <a:uFillTx/>
                <a:latin typeface="Calibri" panose="020F0502020204030204" pitchFamily="34" charset="0"/>
                <a:ea typeface="宋体" panose="02010600030101010101" pitchFamily="2" charset="-122"/>
                <a:cs typeface="Times New Roman" panose="02020603050405020304" pitchFamily="18" charset="0"/>
                <a:sym typeface="+mn-ea"/>
              </a:rPr>
              <a:t>理论</a:t>
            </a:r>
            <a:r>
              <a:rPr lang="zh-CN" altLang="en-US" sz="2400" b="1" kern="100" noProof="0" dirty="0">
                <a:ln>
                  <a:noFill/>
                </a:ln>
                <a:effectLst/>
                <a:uLnTx/>
                <a:uFillTx/>
                <a:latin typeface="Calibri" panose="020F0502020204030204" pitchFamily="34" charset="0"/>
                <a:ea typeface="宋体" panose="02010600030101010101" pitchFamily="2" charset="-122"/>
                <a:cs typeface="Times New Roman" panose="02020603050405020304" pitchFamily="18" charset="0"/>
                <a:sym typeface="+mn-ea"/>
              </a:rPr>
              <a:t>和</a:t>
            </a:r>
            <a:r>
              <a:rPr lang="zh-CN" altLang="zh-CN" sz="2400" b="1" kern="100" noProof="0" dirty="0">
                <a:ln>
                  <a:noFill/>
                </a:ln>
                <a:effectLst/>
                <a:uLnTx/>
                <a:uFillTx/>
                <a:latin typeface="Calibri" panose="020F0502020204030204" pitchFamily="34" charset="0"/>
                <a:ea typeface="宋体" panose="02010600030101010101" pitchFamily="2" charset="-122"/>
                <a:cs typeface="Times New Roman" panose="02020603050405020304" pitchFamily="18" charset="0"/>
                <a:sym typeface="+mn-ea"/>
              </a:rPr>
              <a:t>建设的重大贡献，在</a:t>
            </a:r>
            <a:r>
              <a:rPr lang="zh-CN" altLang="en-US" sz="2400" b="1" kern="100" noProof="0" dirty="0">
                <a:ln>
                  <a:noFill/>
                </a:ln>
                <a:effectLst/>
                <a:uLnTx/>
                <a:uFillTx/>
                <a:latin typeface="Calibri" panose="020F0502020204030204" pitchFamily="34" charset="0"/>
                <a:ea typeface="宋体" panose="02010600030101010101" pitchFamily="2" charset="-122"/>
                <a:cs typeface="Times New Roman" panose="02020603050405020304" pitchFamily="18" charset="0"/>
                <a:sym typeface="+mn-ea"/>
              </a:rPr>
              <a:t>人类社会发展史</a:t>
            </a:r>
            <a:r>
              <a:rPr lang="zh-CN" altLang="zh-CN" sz="2400" b="1" kern="100" noProof="0" dirty="0">
                <a:ln>
                  <a:noFill/>
                </a:ln>
                <a:effectLst/>
                <a:uLnTx/>
                <a:uFillTx/>
                <a:latin typeface="Calibri" panose="020F0502020204030204" pitchFamily="34" charset="0"/>
                <a:ea typeface="宋体" panose="02010600030101010101" pitchFamily="2" charset="-122"/>
                <a:cs typeface="Times New Roman" panose="02020603050405020304" pitchFamily="18" charset="0"/>
                <a:sym typeface="+mn-ea"/>
              </a:rPr>
              <a:t>具有重大意义。</a:t>
            </a:r>
            <a:endParaRPr lang="zh-CN" altLang="zh-CN" sz="2400" b="1" kern="100" noProof="0" dirty="0">
              <a:ln>
                <a:noFill/>
              </a:ln>
              <a:solidFill>
                <a:schemeClr val="tx1"/>
              </a:solidFill>
              <a:effectLst/>
              <a:uLnTx/>
              <a:uFillTx/>
              <a:latin typeface="Calibri" panose="020F0502020204030204" pitchFamily="34" charset="0"/>
              <a:ea typeface="宋体" panose="02010600030101010101" pitchFamily="2" charset="-122"/>
              <a:cs typeface="Times New Roman" panose="02020603050405020304" pitchFamily="18" charset="0"/>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075" name="Picture 4" descr="19XLS-45.TIF"/>
          <p:cNvPicPr>
            <a:picLocks noChangeAspect="1"/>
          </p:cNvPicPr>
          <p:nvPr>
            <p:custDataLst>
              <p:tags r:id="rId1"/>
            </p:custDataLst>
          </p:nvPr>
        </p:nvPicPr>
        <p:blipFill>
          <a:blip r:embed="rId2" r:link="rId3"/>
          <a:srcRect l="12297" t="20012" r="6941" b="45441"/>
          <a:stretch>
            <a:fillRect/>
          </a:stretch>
        </p:blipFill>
        <p:spPr>
          <a:xfrm>
            <a:off x="776605" y="1905635"/>
            <a:ext cx="10638790" cy="2564130"/>
          </a:xfrm>
          <a:prstGeom prst="rect">
            <a:avLst/>
          </a:prstGeom>
          <a:noFill/>
          <a:ln w="9525">
            <a:noFill/>
          </a:ln>
        </p:spPr>
      </p:pic>
      <p:sp>
        <p:nvSpPr>
          <p:cNvPr id="2" name="文本框 1"/>
          <p:cNvSpPr txBox="1"/>
          <p:nvPr/>
        </p:nvSpPr>
        <p:spPr>
          <a:xfrm>
            <a:off x="2931795" y="2164715"/>
            <a:ext cx="7317105" cy="1568450"/>
          </a:xfrm>
          <a:prstGeom prst="rect">
            <a:avLst/>
          </a:prstGeom>
          <a:noFill/>
        </p:spPr>
        <p:txBody>
          <a:bodyPr wrap="square" rtlCol="0">
            <a:spAutoFit/>
            <a:scene3d>
              <a:camera prst="orthographicFront"/>
              <a:lightRig rig="soft" dir="t">
                <a:rot lat="0" lon="0" rev="15600000"/>
              </a:lightRig>
            </a:scene3d>
            <a:sp3d extrusionH="57150" prstMaterial="softEdge">
              <a:bevelT w="25400" h="38100"/>
            </a:sp3d>
          </a:bodyPr>
          <a:p>
            <a:r>
              <a:rPr lang="zh-CN" altLang="en-US" sz="9600" b="1">
                <a:solidFill>
                  <a:schemeClr val="accent4">
                    <a:lumMod val="75000"/>
                  </a:schemeClr>
                </a:solidFill>
              </a:rPr>
              <a:t>谢谢观看！</a:t>
            </a:r>
            <a:endParaRPr lang="zh-CN" altLang="en-US" sz="9600" b="1">
              <a:solidFill>
                <a:schemeClr val="accent4">
                  <a:lumMod val="75000"/>
                </a:scheme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nodeType="clickEffect">
                                  <p:stCondLst>
                                    <p:cond delay="0"/>
                                  </p:stCondLst>
                                  <p:childTnLst>
                                    <p:anim calcmode="lin" valueType="num">
                                      <p:cBhvr additive="base">
                                        <p:cTn id="6" dur="500"/>
                                        <p:tgtEl>
                                          <p:spTgt spid="3075"/>
                                        </p:tgtEl>
                                        <p:attrNameLst>
                                          <p:attrName>ppt_x</p:attrName>
                                        </p:attrNameLst>
                                      </p:cBhvr>
                                      <p:tavLst>
                                        <p:tav tm="0">
                                          <p:val>
                                            <p:strVal val="ppt_x"/>
                                          </p:val>
                                        </p:tav>
                                        <p:tav tm="100000">
                                          <p:val>
                                            <p:strVal val="ppt_x"/>
                                          </p:val>
                                        </p:tav>
                                      </p:tavLst>
                                    </p:anim>
                                    <p:anim calcmode="lin" valueType="num">
                                      <p:cBhvr additive="base">
                                        <p:cTn id="7" dur="500"/>
                                        <p:tgtEl>
                                          <p:spTgt spid="3075"/>
                                        </p:tgtEl>
                                        <p:attrNameLst>
                                          <p:attrName>ppt_y</p:attrName>
                                        </p:attrNameLst>
                                      </p:cBhvr>
                                      <p:tavLst>
                                        <p:tav tm="0">
                                          <p:val>
                                            <p:strVal val="ppt_y"/>
                                          </p:val>
                                        </p:tav>
                                        <p:tav tm="100000">
                                          <p:val>
                                            <p:strVal val="1+ppt_h/2"/>
                                          </p:val>
                                        </p:tav>
                                      </p:tavLst>
                                    </p:anim>
                                    <p:set>
                                      <p:cBhvr>
                                        <p:cTn id="8" dur="1" fill="hold">
                                          <p:stCondLst>
                                            <p:cond delay="499"/>
                                          </p:stCondLst>
                                        </p:cTn>
                                        <p:tgtEl>
                                          <p:spTgt spid="3075"/>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1.xml><?xml version="1.0" encoding="utf-8"?>
<p:tagLst xmlns:p="http://schemas.openxmlformats.org/presentationml/2006/main">
  <p:tag name="KSO_WM_TEMPLATE_THUMBS_INDEX" val="1"/>
  <p:tag name="KSO_WM_TEMPLATE_SUBCATEGORY" val="0"/>
  <p:tag name="KSO_WM_TAG_VERSION" val="1.0"/>
  <p:tag name="KSO_WM_BEAUTIFY_FLAG" val="#wm#"/>
  <p:tag name="KSO_WM_TEMPLATE_CATEGORY" val="custom"/>
  <p:tag name="KSO_WM_TEMPLATE_INDEX" val="20187308"/>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182487_1*i*1"/>
  <p:tag name="KSO_WM_TEMPLATE_CATEGORY" val="diagram"/>
  <p:tag name="KSO_WM_TEMPLATE_INDEX" val="20182487"/>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diagram20182487_1*i*2"/>
  <p:tag name="KSO_WM_TEMPLATE_CATEGORY" val="diagram"/>
  <p:tag name="KSO_WM_TEMPLATE_INDEX" val="20182487"/>
  <p:tag name="KSO_WM_UNIT_LAYERLEVEL" val="1"/>
  <p:tag name="KSO_WM_TAG_VERSION" val="1.0"/>
  <p:tag name="KSO_WM_BEAUTIFY_FLAG" val="#wm#"/>
</p:tagLst>
</file>

<file path=ppt/tags/tag54.xml><?xml version="1.0" encoding="utf-8"?>
<p:tagLst xmlns:p="http://schemas.openxmlformats.org/presentationml/2006/main">
  <p:tag name="KSO_WM_UNIT_ISCONTENTSTITLE" val="0"/>
  <p:tag name="KSO_WM_UNIT_NOCLEAR" val="0"/>
  <p:tag name="KSO_WM_UNIT_VALUE" val="24"/>
  <p:tag name="KSO_WM_UNIT_HIGHLIGHT" val="0"/>
  <p:tag name="KSO_WM_UNIT_COMPATIBLE" val="0"/>
  <p:tag name="KSO_WM_UNIT_DIAGRAM_ISNUMVISUAL" val="0"/>
  <p:tag name="KSO_WM_UNIT_DIAGRAM_ISREFERUNIT" val="0"/>
  <p:tag name="KSO_WM_UNIT_TYPE" val="a"/>
  <p:tag name="KSO_WM_UNIT_INDEX" val="1"/>
  <p:tag name="KSO_WM_UNIT_ID" val="diagram20182487_1*a*1"/>
  <p:tag name="KSO_WM_TEMPLATE_CATEGORY" val="diagram"/>
  <p:tag name="KSO_WM_TEMPLATE_INDEX" val="20182487"/>
  <p:tag name="KSO_WM_UNIT_LAYERLEVEL" val="1"/>
  <p:tag name="KSO_WM_TAG_VERSION" val="1.0"/>
  <p:tag name="KSO_WM_BEAUTIFY_FLAG" val="#wm#"/>
  <p:tag name="KSO_WM_UNIT_PRESET_TEXT" val="请在此输入您的标题"/>
</p:tagLst>
</file>

<file path=ppt/tags/tag55.xml><?xml version="1.0" encoding="utf-8"?>
<p:tagLst xmlns:p="http://schemas.openxmlformats.org/presentationml/2006/main">
  <p:tag name="PA" val="v5.1.2"/>
</p:tagLst>
</file>

<file path=ppt/tags/tag56.xml><?xml version="1.0" encoding="utf-8"?>
<p:tagLst xmlns:p="http://schemas.openxmlformats.org/presentationml/2006/main">
  <p:tag name="PA" val="v5.1.2"/>
</p:tagLst>
</file>

<file path=ppt/tags/tag57.xml><?xml version="1.0" encoding="utf-8"?>
<p:tagLst xmlns:p="http://schemas.openxmlformats.org/presentationml/2006/main">
  <p:tag name="KSO_WM_TEMPLATE_THUMBS_INDEX" val="1"/>
  <p:tag name="KSO_WM_SLIDE_ID" val="diagram20182487_1"/>
  <p:tag name="KSO_WM_TEMPLATE_SUBCATEGORY" val="0"/>
  <p:tag name="KSO_WM_SLIDE_TYPE" val="text"/>
  <p:tag name="KSO_WM_SLIDE_SUBTYPE" val="picTxt"/>
  <p:tag name="KSO_WM_SLIDE_ITEM_CNT" val="0"/>
  <p:tag name="KSO_WM_SLIDE_INDEX" val="1"/>
  <p:tag name="KSO_WM_TAG_VERSION" val="1.0"/>
  <p:tag name="KSO_WM_BEAUTIFY_FLAG" val="#wm#"/>
  <p:tag name="KSO_WM_TEMPLATE_CATEGORY" val="diagram"/>
  <p:tag name="KSO_WM_TEMPLATE_INDEX" val="20182487"/>
  <p:tag name="KSO_WM_SLIDE_LAYOUT" val="a_d_f"/>
  <p:tag name="KSO_WM_SLIDE_LAYOUT_CNT" val="1_1_1"/>
  <p:tag name="KSO_WM_TEMPLATE_MASTER_TYPE" val="0"/>
  <p:tag name="KSO_WM_TEMPLATE_COLOR_TYPE" val="1"/>
  <p:tag name="KSO_WM_SLIDE_SIZE" val="960*522"/>
  <p:tag name="KSO_WM_SLIDE_POSITION" val="0*-1"/>
</p:tagLst>
</file>

<file path=ppt/tags/tag58.xml><?xml version="1.0" encoding="utf-8"?>
<p:tagLst xmlns:p="http://schemas.openxmlformats.org/presentationml/2006/main">
  <p:tag name="REFSHAPE" val="947555476"/>
  <p:tag name="KSO_WM_UNIT_PLACING_PICTURE_USER_VIEWPORT" val="{&quot;height&quot;:5502.2488188976376,&quot;width&quot;:6352.9889763779529}"/>
</p:tagLst>
</file>

<file path=ppt/tags/tag59.xml><?xml version="1.0" encoding="utf-8"?>
<p:tagLst xmlns:p="http://schemas.openxmlformats.org/presentationml/2006/main">
  <p:tag name="KSO_WM_BEAUTIFY_FLAG" val="#wm#"/>
  <p:tag name="KSO_WM_TEMPLATE_CATEGORY" val="custom"/>
  <p:tag name="KSO_WM_TEMPLATE_INDEX" val="20187308"/>
</p:tagLst>
</file>

<file path=ppt/tags/tag60.xml><?xml version="1.0" encoding="utf-8"?>
<p:tagLst xmlns:p="http://schemas.openxmlformats.org/presentationml/2006/main">
  <p:tag name="KSO_WM_UNIT_PLACING_PICTURE_USER_VIEWPORT" val="{&quot;height&quot;:8000,&quot;width&quot;:7183.3322834645669}"/>
</p:tagLst>
</file>

<file path=ppt/tags/tag61.xml><?xml version="1.0" encoding="utf-8"?>
<p:tagLst xmlns:p="http://schemas.openxmlformats.org/presentationml/2006/main">
  <p:tag name="KSO_WM_UNIT_PLACING_PICTURE_USER_VIEWPORT" val="{&quot;height&quot;:6088.5277994049511,&quot;width&quot;:9120}"/>
</p:tagLst>
</file>

<file path=ppt/tags/tag62.xml><?xml version="1.0" encoding="utf-8"?>
<p:tagLst xmlns:p="http://schemas.openxmlformats.org/presentationml/2006/main">
  <p:tag name="KSO_WM_BEAUTIFY_FLAG" val="#wm#"/>
  <p:tag name="KSO_WM_TEMPLATE_CATEGORY" val="custom"/>
  <p:tag name="KSO_WM_TEMPLATE_INDEX" val="20187308"/>
</p:tagLst>
</file>

<file path=ppt/tags/tag63.xml><?xml version="1.0" encoding="utf-8"?>
<p:tagLst xmlns:p="http://schemas.openxmlformats.org/presentationml/2006/main">
  <p:tag name="KSO_WM_BEAUTIFY_FLAG" val="#wm#"/>
  <p:tag name="KSO_WM_TEMPLATE_CATEGORY" val="custom"/>
  <p:tag name="KSO_WM_TEMPLATE_INDEX" val="20187308"/>
</p:tagLst>
</file>

<file path=ppt/tags/tag64.xml><?xml version="1.0" encoding="utf-8"?>
<p:tagLst xmlns:p="http://schemas.openxmlformats.org/presentationml/2006/main">
  <p:tag name="KSO_WM_BEAUTIFY_FLAG" val="#wm#"/>
  <p:tag name="KSO_WM_TEMPLATE_CATEGORY" val="custom"/>
  <p:tag name="KSO_WM_TEMPLATE_INDEX" val="20187308"/>
</p:tagLst>
</file>

<file path=ppt/tags/tag65.xml><?xml version="1.0" encoding="utf-8"?>
<p:tagLst xmlns:p="http://schemas.openxmlformats.org/presentationml/2006/main">
  <p:tag name="KSO_WM_BEAUTIFY_FLAG" val="#wm#"/>
  <p:tag name="KSO_WM_TEMPLATE_CATEGORY" val="custom"/>
  <p:tag name="KSO_WM_TEMPLATE_INDEX" val="20187308"/>
</p:tagLst>
</file>

<file path=ppt/tags/tag66.xml><?xml version="1.0" encoding="utf-8"?>
<p:tagLst xmlns:p="http://schemas.openxmlformats.org/presentationml/2006/main">
  <p:tag name="KSO_WM_BEAUTIFY_FLAG" val="#wm#"/>
  <p:tag name="KSO_WM_TEMPLATE_CATEGORY" val="custom"/>
  <p:tag name="KSO_WM_TEMPLATE_INDEX" val="20187308"/>
</p:tagLst>
</file>

<file path=ppt/tags/tag67.xml><?xml version="1.0" encoding="utf-8"?>
<p:tagLst xmlns:p="http://schemas.openxmlformats.org/presentationml/2006/main">
  <p:tag name="KSO_WM_BEAUTIFY_FLAG" val="#wm#"/>
  <p:tag name="KSO_WM_TEMPLATE_CATEGORY" val="custom"/>
  <p:tag name="KSO_WM_TEMPLATE_INDEX" val="20187308"/>
</p:tagLst>
</file>

<file path=ppt/tags/tag68.xml><?xml version="1.0" encoding="utf-8"?>
<p:tagLst xmlns:p="http://schemas.openxmlformats.org/presentationml/2006/main">
  <p:tag name="KSO_WM_BEAUTIFY_FLAG" val="#wm#"/>
  <p:tag name="KSO_WM_TEMPLATE_CATEGORY" val="custom"/>
  <p:tag name="KSO_WM_TEMPLATE_INDEX" val="20187308"/>
</p:tagLst>
</file>

<file path=ppt/tags/tag69.xml><?xml version="1.0" encoding="utf-8"?>
<p:tagLst xmlns:p="http://schemas.openxmlformats.org/presentationml/2006/main">
  <p:tag name="KSO_WM_BEAUTIFY_FLAG" val="#wm#"/>
  <p:tag name="KSO_WM_TEMPLATE_CATEGORY" val="custom"/>
  <p:tag name="KSO_WM_TEMPLATE_INDEX" val="20187308"/>
</p:tagLst>
</file>

<file path=ppt/tags/tag70.xml><?xml version="1.0" encoding="utf-8"?>
<p:tagLst xmlns:p="http://schemas.openxmlformats.org/presentationml/2006/main">
  <p:tag name="KSO_WM_BEAUTIFY_FLAG" val="#wm#"/>
  <p:tag name="KSO_WM_TEMPLATE_CATEGORY" val="custom"/>
  <p:tag name="KSO_WM_TEMPLATE_INDEX" val="20187308"/>
</p:tagLst>
</file>

<file path=ppt/tags/tag71.xml><?xml version="1.0" encoding="utf-8"?>
<p:tagLst xmlns:p="http://schemas.openxmlformats.org/presentationml/2006/main">
  <p:tag name="KSO_WM_BEAUTIFY_FLAG" val="#wm#"/>
  <p:tag name="KSO_WM_TEMPLATE_CATEGORY" val="custom"/>
  <p:tag name="KSO_WM_TEMPLATE_INDEX" val="20187308"/>
</p:tagLst>
</file>

<file path=ppt/tags/tag72.xml><?xml version="1.0" encoding="utf-8"?>
<p:tagLst xmlns:p="http://schemas.openxmlformats.org/presentationml/2006/main">
  <p:tag name="KSO_WM_UNIT_TABLE_BEAUTIFY" val="smartTable{77d342c5-9175-4ef9-a4dc-3313e072d7fc}"/>
</p:tagLst>
</file>

<file path=ppt/tags/tag73.xml><?xml version="1.0" encoding="utf-8"?>
<p:tagLst xmlns:p="http://schemas.openxmlformats.org/presentationml/2006/main">
  <p:tag name="KSO_WM_BEAUTIFY_FLAG" val="#wm#"/>
  <p:tag name="KSO_WM_TEMPLATE_CATEGORY" val="custom"/>
  <p:tag name="KSO_WM_TEMPLATE_INDEX" val="20187308"/>
</p:tagLst>
</file>

<file path=ppt/tags/tag74.xml><?xml version="1.0" encoding="utf-8"?>
<p:tagLst xmlns:p="http://schemas.openxmlformats.org/presentationml/2006/main">
  <p:tag name="KSO_WM_BEAUTIFY_FLAG" val="#wm#"/>
  <p:tag name="KSO_WM_TEMPLATE_CATEGORY" val="custom"/>
  <p:tag name="KSO_WM_TEMPLATE_INDEX" val="20187308"/>
</p:tagLst>
</file>

<file path=ppt/tags/tag75.xml><?xml version="1.0" encoding="utf-8"?>
<p:tagLst xmlns:p="http://schemas.openxmlformats.org/presentationml/2006/main">
  <p:tag name="KSO_WM_BEAUTIFY_FLAG" val="#wm#"/>
  <p:tag name="KSO_WM_TEMPLATE_CATEGORY" val="custom"/>
  <p:tag name="KSO_WM_TEMPLATE_INDEX" val="20187308"/>
</p:tagLst>
</file>

<file path=ppt/tags/tag76.xml><?xml version="1.0" encoding="utf-8"?>
<p:tagLst xmlns:p="http://schemas.openxmlformats.org/presentationml/2006/main">
  <p:tag name="REFSHAPE" val="574664524"/>
  <p:tag name="KSO_WM_UNIT_PLACING_PICTURE_USER_VIEWPORT" val="{&quot;height&quot;:3024,&quot;width&quot;:12547}"/>
</p:tagLst>
</file>

<file path=ppt/theme/theme1.xml><?xml version="1.0" encoding="utf-8"?>
<a:theme xmlns:a="http://schemas.openxmlformats.org/drawingml/2006/main" name="Office 主题​​">
  <a:themeElements>
    <a:clrScheme name="BlackTie">
      <a:dk1>
        <a:srgbClr val="000000"/>
      </a:dk1>
      <a:lt1>
        <a:srgbClr val="FFFFFF"/>
      </a:lt1>
      <a:dk2>
        <a:srgbClr val="46464A"/>
      </a:dk2>
      <a:lt2>
        <a:srgbClr val="E3DCCF"/>
      </a:lt2>
      <a:accent1>
        <a:srgbClr val="6F6F74"/>
      </a:accent1>
      <a:accent2>
        <a:srgbClr val="A7B789"/>
      </a:accent2>
      <a:accent3>
        <a:srgbClr val="BEAE98"/>
      </a:accent3>
      <a:accent4>
        <a:srgbClr val="92A9B9"/>
      </a:accent4>
      <a:accent5>
        <a:srgbClr val="9C8265"/>
      </a:accent5>
      <a:accent6>
        <a:srgbClr val="8D6974"/>
      </a:accent6>
      <a:hlink>
        <a:srgbClr val="67AABF"/>
      </a:hlink>
      <a:folHlink>
        <a:srgbClr val="B1B5AB"/>
      </a:folHlink>
    </a:clrScheme>
    <a:fontScheme name="自定义 9">
      <a:majorFont>
        <a:latin typeface="Arial"/>
        <a:ea typeface="微软雅黑"/>
        <a:cs typeface=""/>
      </a:majorFont>
      <a:minorFont>
        <a:latin typeface="Arial"/>
        <a:ea typeface="微软雅黑"/>
        <a:cs typeface=""/>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noFill/>
        <a:noFill/>
        <a:no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5586</Words>
  <Application>WPS 演示</Application>
  <PresentationFormat>宽屏</PresentationFormat>
  <Paragraphs>297</Paragraphs>
  <Slides>22</Slides>
  <Notes>1</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22</vt:i4>
      </vt:variant>
    </vt:vector>
  </HeadingPairs>
  <TitlesOfParts>
    <vt:vector size="40" baseType="lpstr">
      <vt:lpstr>Arial</vt:lpstr>
      <vt:lpstr>宋体</vt:lpstr>
      <vt:lpstr>Wingdings</vt:lpstr>
      <vt:lpstr>微软雅黑</vt:lpstr>
      <vt:lpstr>楷体</vt:lpstr>
      <vt:lpstr>方正舒体</vt:lpstr>
      <vt:lpstr>黑体</vt:lpstr>
      <vt:lpstr>方正姚体</vt:lpstr>
      <vt:lpstr>汉仪文黑-55简</vt:lpstr>
      <vt:lpstr>Arial Unicode MS</vt:lpstr>
      <vt:lpstr>兰米粗楷简体</vt:lpstr>
      <vt:lpstr>仿宋</vt:lpstr>
      <vt:lpstr>Calibri</vt:lpstr>
      <vt:lpstr>Times New Roman</vt:lpstr>
      <vt:lpstr>Wingdings</vt:lpstr>
      <vt:lpstr>华文中宋</vt:lpstr>
      <vt:lpstr>等线</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赫鲁晓夫改革（1953~1964）：改革采取的部分措施取得一定的成效；但改革并不彻底，无法真正实现人民对美好幸福生活的“期望”，是失败的。</vt:lpstr>
      <vt:lpstr>PowerPoint 演示文稿</vt:lpstr>
      <vt:lpstr>PowerPoint 演示文稿</vt:lpstr>
      <vt:lpstr>PowerPoint 演示文稿</vt:lpstr>
      <vt:lpstr>PowerPoint 演示文稿</vt:lpstr>
      <vt:lpstr>戈尔巴乔夫改革（1985~1991）：改革试图对斯大林模式进行根本性改革，但最终彻底地断送苏联社会主义的一切。</vt:lpstr>
      <vt:lpstr>PowerPoint 演示文稿</vt:lpstr>
      <vt:lpstr>PowerPoint 演示文稿</vt:lpstr>
      <vt:lpstr>3、结果——东欧剧变（含义：社会政治经济制度急剧变化）</vt:lpstr>
      <vt:lpstr>PowerPoint 演示文稿</vt:lpstr>
      <vt:lpstr>苏联和东欧经济发展与改革历程的曲折性说明了什么问题？东欧剧变、苏联解体给中国的改革发展带来哪些启示？ </vt:lpstr>
      <vt:lpstr>PowerPoint 演示文稿</vt:lpstr>
      <vt:lpstr>PowerPoint 演示文稿</vt:lpstr>
      <vt:lpstr>3、成就及意义</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大连华南格力空调4S专卖店</cp:lastModifiedBy>
  <cp:revision>92</cp:revision>
  <dcterms:created xsi:type="dcterms:W3CDTF">2019-06-19T02:08:00Z</dcterms:created>
  <dcterms:modified xsi:type="dcterms:W3CDTF">2020-05-08T05:36:35Z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2052-11.1.0.9662</vt:lpwstr>
  </property>
</Properties>
</file>