
<file path=[Content_Types].xml><?xml version="1.0" encoding="utf-8"?>
<Types xmlns="http://schemas.openxmlformats.org/package/2006/content-types">
  <Default Extension="jpeg" ContentType="image/jpe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  <p:sldMasterId id="2147483672" r:id="rId4"/>
    <p:sldMasterId id="2147483683" r:id="rId5"/>
    <p:sldMasterId id="2147483694" r:id="rId6"/>
    <p:sldMasterId id="2147483705" r:id="rId7"/>
  </p:sldMasterIdLst>
  <p:notesMasterIdLst>
    <p:notesMasterId r:id="rId9"/>
  </p:notesMasterIdLst>
  <p:handoutMasterIdLst>
    <p:handoutMasterId r:id="rId19"/>
  </p:handoutMasterIdLst>
  <p:sldIdLst>
    <p:sldId id="421" r:id="rId8"/>
    <p:sldId id="422" r:id="rId10"/>
    <p:sldId id="296" r:id="rId11"/>
    <p:sldId id="424" r:id="rId12"/>
    <p:sldId id="425" r:id="rId13"/>
    <p:sldId id="427" r:id="rId14"/>
    <p:sldId id="428" r:id="rId15"/>
    <p:sldId id="426" r:id="rId16"/>
    <p:sldId id="423" r:id="rId17"/>
    <p:sldId id="320" r:id="rId1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33CC"/>
    <a:srgbClr val="FEFEFE"/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015" autoAdjust="0"/>
    <p:restoredTop sz="87410" autoAdjust="0"/>
  </p:normalViewPr>
  <p:slideViewPr>
    <p:cSldViewPr snapToGrid="0">
      <p:cViewPr varScale="1">
        <p:scale>
          <a:sx n="61" d="100"/>
          <a:sy n="61" d="100"/>
        </p:scale>
        <p:origin x="-1140" y="-8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57" d="100"/>
          <a:sy n="57" d="100"/>
        </p:scale>
        <p:origin x="2832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7" Type="http://schemas.openxmlformats.org/officeDocument/2006/relationships/slideMaster" Target="slideMasters/slideMaster6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handoutMaster" Target="handoutMasters/handoutMaster1.xml"/><Relationship Id="rId18" Type="http://schemas.openxmlformats.org/officeDocument/2006/relationships/slide" Target="slides/slide10.xml"/><Relationship Id="rId17" Type="http://schemas.openxmlformats.org/officeDocument/2006/relationships/slide" Target="slides/slide9.xml"/><Relationship Id="rId16" Type="http://schemas.openxmlformats.org/officeDocument/2006/relationships/slide" Target="slides/slide8.xml"/><Relationship Id="rId15" Type="http://schemas.openxmlformats.org/officeDocument/2006/relationships/slide" Target="slides/slide7.xml"/><Relationship Id="rId14" Type="http://schemas.openxmlformats.org/officeDocument/2006/relationships/slide" Target="slides/slide6.xml"/><Relationship Id="rId13" Type="http://schemas.openxmlformats.org/officeDocument/2006/relationships/slide" Target="slides/slide5.xml"/><Relationship Id="rId12" Type="http://schemas.openxmlformats.org/officeDocument/2006/relationships/slide" Target="slides/slide4.xml"/><Relationship Id="rId11" Type="http://schemas.openxmlformats.org/officeDocument/2006/relationships/slide" Target="slides/slide3.xml"/><Relationship Id="rId10" Type="http://schemas.openxmlformats.org/officeDocument/2006/relationships/slide" Target="slides/slide2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7" Type="http://schemas.openxmlformats.org/officeDocument/2006/relationships/image" Target="../media/image1.jpeg"/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5" Type="http://schemas.openxmlformats.org/officeDocument/2006/relationships/image" Target="../media/image1.jpeg"/><Relationship Id="rId4" Type="http://schemas.openxmlformats.org/officeDocument/2006/relationships/tags" Target="../tags/tag58.xml"/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" y="0"/>
            <a:ext cx="122936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9" Type="http://schemas.openxmlformats.org/officeDocument/2006/relationships/theme" Target="../theme/theme1.xml"/><Relationship Id="rId18" Type="http://schemas.openxmlformats.org/officeDocument/2006/relationships/tags" Target="../tags/tag64.xml"/><Relationship Id="rId17" Type="http://schemas.openxmlformats.org/officeDocument/2006/relationships/tags" Target="../tags/tag63.xml"/><Relationship Id="rId16" Type="http://schemas.openxmlformats.org/officeDocument/2006/relationships/tags" Target="../tags/tag62.xml"/><Relationship Id="rId15" Type="http://schemas.openxmlformats.org/officeDocument/2006/relationships/tags" Target="../tags/tag61.xml"/><Relationship Id="rId14" Type="http://schemas.openxmlformats.org/officeDocument/2006/relationships/tags" Target="../tags/tag60.xml"/><Relationship Id="rId13" Type="http://schemas.openxmlformats.org/officeDocument/2006/relationships/tags" Target="../tags/tag59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6" Type="http://schemas.openxmlformats.org/officeDocument/2006/relationships/theme" Target="../theme/theme2.xml"/><Relationship Id="rId15" Type="http://schemas.openxmlformats.org/officeDocument/2006/relationships/tags" Target="../tags/tag67.xml"/><Relationship Id="rId14" Type="http://schemas.openxmlformats.org/officeDocument/2006/relationships/tags" Target="../tags/tag66.xml"/><Relationship Id="rId13" Type="http://schemas.openxmlformats.org/officeDocument/2006/relationships/tags" Target="../tags/tag65.xml"/><Relationship Id="rId12" Type="http://schemas.microsoft.com/office/2007/relationships/hdphoto" Target="../media/image3.wdp"/><Relationship Id="rId11" Type="http://schemas.openxmlformats.org/officeDocument/2006/relationships/image" Target="../media/image2.png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6" Type="http://schemas.openxmlformats.org/officeDocument/2006/relationships/theme" Target="../theme/theme3.xml"/><Relationship Id="rId15" Type="http://schemas.openxmlformats.org/officeDocument/2006/relationships/tags" Target="../tags/tag70.xml"/><Relationship Id="rId14" Type="http://schemas.openxmlformats.org/officeDocument/2006/relationships/tags" Target="../tags/tag69.xml"/><Relationship Id="rId13" Type="http://schemas.openxmlformats.org/officeDocument/2006/relationships/tags" Target="../tags/tag68.xml"/><Relationship Id="rId12" Type="http://schemas.microsoft.com/office/2007/relationships/hdphoto" Target="../media/image3.wdp"/><Relationship Id="rId11" Type="http://schemas.openxmlformats.org/officeDocument/2006/relationships/image" Target="../media/image2.png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1.xml"/><Relationship Id="rId8" Type="http://schemas.openxmlformats.org/officeDocument/2006/relationships/slideLayout" Target="../slideLayouts/slideLayout40.xml"/><Relationship Id="rId7" Type="http://schemas.openxmlformats.org/officeDocument/2006/relationships/slideLayout" Target="../slideLayouts/slideLayout39.xml"/><Relationship Id="rId6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6.xml"/><Relationship Id="rId3" Type="http://schemas.openxmlformats.org/officeDocument/2006/relationships/slideLayout" Target="../slideLayouts/slideLayout35.xml"/><Relationship Id="rId2" Type="http://schemas.openxmlformats.org/officeDocument/2006/relationships/slideLayout" Target="../slideLayouts/slideLayout34.xml"/><Relationship Id="rId16" Type="http://schemas.openxmlformats.org/officeDocument/2006/relationships/theme" Target="../theme/theme4.xml"/><Relationship Id="rId15" Type="http://schemas.openxmlformats.org/officeDocument/2006/relationships/tags" Target="../tags/tag73.xml"/><Relationship Id="rId14" Type="http://schemas.openxmlformats.org/officeDocument/2006/relationships/tags" Target="../tags/tag72.xml"/><Relationship Id="rId13" Type="http://schemas.openxmlformats.org/officeDocument/2006/relationships/tags" Target="../tags/tag71.xml"/><Relationship Id="rId12" Type="http://schemas.microsoft.com/office/2007/relationships/hdphoto" Target="../media/image3.wdp"/><Relationship Id="rId11" Type="http://schemas.openxmlformats.org/officeDocument/2006/relationships/image" Target="../media/image2.png"/><Relationship Id="rId10" Type="http://schemas.openxmlformats.org/officeDocument/2006/relationships/slideLayout" Target="../slideLayouts/slideLayout42.xml"/><Relationship Id="rId1" Type="http://schemas.openxmlformats.org/officeDocument/2006/relationships/slideLayout" Target="../slideLayouts/slideLayout33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1.xml"/><Relationship Id="rId8" Type="http://schemas.openxmlformats.org/officeDocument/2006/relationships/slideLayout" Target="../slideLayouts/slideLayout50.xml"/><Relationship Id="rId7" Type="http://schemas.openxmlformats.org/officeDocument/2006/relationships/slideLayout" Target="../slideLayouts/slideLayout49.xml"/><Relationship Id="rId6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6.xml"/><Relationship Id="rId3" Type="http://schemas.openxmlformats.org/officeDocument/2006/relationships/slideLayout" Target="../slideLayouts/slideLayout45.xml"/><Relationship Id="rId2" Type="http://schemas.openxmlformats.org/officeDocument/2006/relationships/slideLayout" Target="../slideLayouts/slideLayout44.xml"/><Relationship Id="rId16" Type="http://schemas.openxmlformats.org/officeDocument/2006/relationships/theme" Target="../theme/theme5.xml"/><Relationship Id="rId15" Type="http://schemas.openxmlformats.org/officeDocument/2006/relationships/tags" Target="../tags/tag76.xml"/><Relationship Id="rId14" Type="http://schemas.openxmlformats.org/officeDocument/2006/relationships/tags" Target="../tags/tag75.xml"/><Relationship Id="rId13" Type="http://schemas.openxmlformats.org/officeDocument/2006/relationships/tags" Target="../tags/tag74.xml"/><Relationship Id="rId12" Type="http://schemas.microsoft.com/office/2007/relationships/hdphoto" Target="../media/image3.wdp"/><Relationship Id="rId11" Type="http://schemas.openxmlformats.org/officeDocument/2006/relationships/image" Target="../media/image2.png"/><Relationship Id="rId10" Type="http://schemas.openxmlformats.org/officeDocument/2006/relationships/slideLayout" Target="../slideLayouts/slideLayout52.xml"/><Relationship Id="rId1" Type="http://schemas.openxmlformats.org/officeDocument/2006/relationships/slideLayout" Target="../slideLayouts/slideLayout43.xml"/></Relationships>
</file>

<file path=ppt/slideMasters/_rels/slideMaster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1.xml"/><Relationship Id="rId8" Type="http://schemas.openxmlformats.org/officeDocument/2006/relationships/slideLayout" Target="../slideLayouts/slideLayout60.xml"/><Relationship Id="rId7" Type="http://schemas.openxmlformats.org/officeDocument/2006/relationships/slideLayout" Target="../slideLayouts/slideLayout59.xml"/><Relationship Id="rId6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6.xml"/><Relationship Id="rId3" Type="http://schemas.openxmlformats.org/officeDocument/2006/relationships/slideLayout" Target="../slideLayouts/slideLayout55.xml"/><Relationship Id="rId2" Type="http://schemas.openxmlformats.org/officeDocument/2006/relationships/slideLayout" Target="../slideLayouts/slideLayout54.xml"/><Relationship Id="rId13" Type="http://schemas.openxmlformats.org/officeDocument/2006/relationships/theme" Target="../theme/theme6.xml"/><Relationship Id="rId12" Type="http://schemas.openxmlformats.org/officeDocument/2006/relationships/image" Target="../media/image4.jpeg"/><Relationship Id="rId11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2.xml"/><Relationship Id="rId1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1">
            <a:alphaModFix amt="44000"/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4000"/>
                    </a14:imgEffect>
                  </a14:imgLayer>
                </a14:imgProps>
              </a:ext>
            </a:extLst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" name="KSO_TEMPLATE" hidden="1"/>
          <p:cNvSpPr/>
          <p:nvPr>
            <p:custDataLst>
              <p:tags r:id="rId1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</p:sldLayoutIdLst>
  <p:transition>
    <p:random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1">
            <a:alphaModFix amt="44000"/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4000"/>
                    </a14:imgEffect>
                  </a14:imgLayer>
                </a14:imgProps>
              </a:ext>
            </a:extLst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" name="KSO_TEMPLATE" hidden="1"/>
          <p:cNvSpPr/>
          <p:nvPr>
            <p:custDataLst>
              <p:tags r:id="rId1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</p:sldLayoutIdLst>
  <p:transition>
    <p:random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1">
            <a:alphaModFix amt="44000"/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4000"/>
                    </a14:imgEffect>
                  </a14:imgLayer>
                </a14:imgProps>
              </a:ext>
            </a:extLst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" name="KSO_TEMPLATE" hidden="1"/>
          <p:cNvSpPr/>
          <p:nvPr>
            <p:custDataLst>
              <p:tags r:id="rId1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</p:sldLayoutIdLst>
  <p:transition>
    <p:random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1">
            <a:alphaModFix amt="44000"/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4000"/>
                    </a14:imgEffect>
                  </a14:imgLayer>
                </a14:imgProps>
              </a:ext>
            </a:extLst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" name="KSO_TEMPLATE" hidden="1"/>
          <p:cNvSpPr/>
          <p:nvPr>
            <p:custDataLst>
              <p:tags r:id="rId1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</p:sldLayoutIdLst>
  <p:transition>
    <p:random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56" name="Rectangle 1188"/>
          <p:cNvSpPr>
            <a:spLocks noChangeArrowheads="1"/>
          </p:cNvSpPr>
          <p:nvPr userDrawn="1"/>
        </p:nvSpPr>
        <p:spPr bwMode="auto">
          <a:xfrm>
            <a:off x="5486401" y="50801"/>
            <a:ext cx="6720417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smtClean="0">
                <a:solidFill>
                  <a:srgbClr val="D6D7BB"/>
                </a:solidFill>
                <a:latin typeface="Times New Roman" panose="02020603050405020304" pitchFamily="18" charset="0"/>
              </a:rPr>
              <a:t>第</a:t>
            </a:r>
            <a:r>
              <a:rPr kumimoji="1" lang="en-US" altLang="zh-CN" sz="2800" smtClean="0">
                <a:solidFill>
                  <a:srgbClr val="D6D7BB"/>
                </a:solidFill>
                <a:latin typeface="Times New Roman" panose="02020603050405020304" pitchFamily="18" charset="0"/>
              </a:rPr>
              <a:t>25</a:t>
            </a:r>
            <a:r>
              <a:rPr kumimoji="1" lang="zh-CN" altLang="en-US" sz="2800" smtClean="0">
                <a:solidFill>
                  <a:srgbClr val="D6D7BB"/>
                </a:solidFill>
                <a:latin typeface="Times New Roman" panose="02020603050405020304" pitchFamily="18" charset="0"/>
              </a:rPr>
              <a:t>课 世界多极化趋势</a:t>
            </a:r>
            <a:endParaRPr kumimoji="1" lang="zh-CN" altLang="en-US" sz="2800" smtClean="0">
              <a:solidFill>
                <a:srgbClr val="D6D7BB"/>
              </a:solidFill>
              <a:latin typeface="Times New Roman" panose="02020603050405020304" pitchFamily="18" charset="0"/>
            </a:endParaRPr>
          </a:p>
        </p:txBody>
      </p:sp>
      <p:sp>
        <p:nvSpPr>
          <p:cNvPr id="59557" name="Rectangle 1189"/>
          <p:cNvSpPr>
            <a:spLocks noChangeArrowheads="1"/>
          </p:cNvSpPr>
          <p:nvPr userDrawn="1"/>
        </p:nvSpPr>
        <p:spPr bwMode="auto">
          <a:xfrm>
            <a:off x="0" y="706439"/>
            <a:ext cx="12192000" cy="274637"/>
          </a:xfrm>
          <a:prstGeom prst="rect">
            <a:avLst/>
          </a:prstGeom>
          <a:solidFill>
            <a:srgbClr val="EAEAE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1800" smtClean="0">
              <a:solidFill>
                <a:srgbClr val="000000"/>
              </a:solidFill>
            </a:endParaRPr>
          </a:p>
        </p:txBody>
      </p:sp>
      <p:sp>
        <p:nvSpPr>
          <p:cNvPr id="59558" name="Rectangle 1190"/>
          <p:cNvSpPr>
            <a:spLocks noChangeArrowheads="1"/>
          </p:cNvSpPr>
          <p:nvPr userDrawn="1"/>
        </p:nvSpPr>
        <p:spPr bwMode="auto">
          <a:xfrm>
            <a:off x="0" y="984250"/>
            <a:ext cx="12192000" cy="5873750"/>
          </a:xfrm>
          <a:prstGeom prst="rect">
            <a:avLst/>
          </a:prstGeom>
          <a:solidFill>
            <a:srgbClr val="E2DFD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180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kumimoji="1"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343264" y="826286"/>
            <a:ext cx="10560401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4000" b="1" dirty="0"/>
              <a:t>第</a:t>
            </a:r>
            <a:r>
              <a:rPr lang="en-US" altLang="zh-CN" sz="4000" b="1" dirty="0" smtClean="0"/>
              <a:t>15</a:t>
            </a:r>
            <a:r>
              <a:rPr lang="zh-CN" altLang="en-US" sz="4000" b="1" dirty="0" smtClean="0"/>
              <a:t>课  货币的使用与世界货币体系的形成</a:t>
            </a:r>
            <a:endParaRPr lang="zh-CN" altLang="zh-CN" sz="4000" dirty="0"/>
          </a:p>
        </p:txBody>
      </p:sp>
      <p:sp>
        <p:nvSpPr>
          <p:cNvPr id="3" name="矩形 2"/>
          <p:cNvSpPr/>
          <p:nvPr/>
        </p:nvSpPr>
        <p:spPr>
          <a:xfrm>
            <a:off x="707367" y="2051402"/>
            <a:ext cx="1044413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zh-CN" sz="4000" b="1" kern="100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【课标要求</a:t>
            </a:r>
            <a:r>
              <a:rPr lang="zh-CN" altLang="zh-CN" sz="40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en-US" altLang="zh-CN" sz="4000" b="1" kern="100" dirty="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33375" indent="266700" algn="just">
              <a:spcAft>
                <a:spcPts val="0"/>
              </a:spcAft>
            </a:pPr>
            <a:r>
              <a:rPr lang="en-US" altLang="zh-CN" sz="3200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</a:t>
            </a:r>
            <a:endParaRPr lang="en-US" altLang="zh-CN" sz="3200" kern="100" dirty="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33375" indent="266700" algn="just"/>
            <a:r>
              <a:rPr lang="zh-CN" altLang="en-US" sz="320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altLang="en-US" sz="32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通</a:t>
            </a:r>
            <a:r>
              <a:rPr lang="zh-CN" altLang="en-US" sz="3200" b="1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过本单元学习，了解中国历史上货币的发行、使用情况和世界货币体系的形成，了解中国古代赋役制度的演进以及关税、个人所得税在中国的产生和实</a:t>
            </a:r>
            <a:r>
              <a:rPr lang="zh-CN" altLang="en-US" sz="32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行</a:t>
            </a:r>
            <a:r>
              <a:rPr lang="zh-CN" altLang="zh-CN" sz="32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zh-CN" sz="3200" b="1" kern="100" dirty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33375" indent="266700" algn="just">
              <a:spcAft>
                <a:spcPts val="0"/>
              </a:spcAft>
            </a:pPr>
            <a:endParaRPr lang="zh-CN" altLang="zh-CN" sz="3200" b="1" kern="100" dirty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zh-CN" altLang="en-US" sz="2400" kern="100" dirty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0" y="0"/>
            <a:ext cx="37401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/>
              <a:t>第</a:t>
            </a:r>
            <a:r>
              <a:rPr lang="zh-CN" altLang="en-US" sz="2400" dirty="0"/>
              <a:t>六</a:t>
            </a:r>
            <a:r>
              <a:rPr lang="zh-CN" altLang="en-US" sz="2400" dirty="0" smtClean="0"/>
              <a:t>单元  货币与财税制度</a:t>
            </a:r>
            <a:endParaRPr lang="zh-CN" altLang="en-US" sz="24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82216" y="0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zh-CN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en-US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导入新课</a:t>
            </a:r>
            <a:r>
              <a:rPr lang="zh-CN" altLang="zh-CN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4778477" y="20678"/>
            <a:ext cx="569287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15</a:t>
            </a:r>
            <a:r>
              <a:rPr lang="zh-CN" altLang="en-US" dirty="0"/>
              <a:t>课  货币的使用与世界货币体系的形成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432443" y="936175"/>
            <a:ext cx="10746834" cy="51542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8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随着社会经济的发展，商品交换开始活跃起来，这是各国历史的共同现象。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商品交换的活跃和发达，催生出</a:t>
            </a:r>
            <a:r>
              <a:rPr lang="zh-CN" altLang="en-US" sz="28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固定充当一般等价物的特殊商品</a:t>
            </a:r>
            <a:r>
              <a:rPr lang="en-US" altLang="zh-CN" sz="28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货币</a:t>
            </a:r>
            <a:r>
              <a:rPr lang="zh-CN" altLang="en-US" sz="28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800" b="1" dirty="0" smtClean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8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中国货币</a:t>
            </a:r>
            <a:r>
              <a:rPr lang="zh-CN" altLang="en-US" sz="28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有一个从海贝、金属到纸币的演进过程，在经济发展历程中的作用越来越大。</a:t>
            </a:r>
            <a:endParaRPr lang="zh-CN" altLang="en-US" sz="2800" b="1" dirty="0" smtClean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8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随着资本主义世界市场的出现，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世界货币体系</a:t>
            </a:r>
            <a:r>
              <a:rPr lang="zh-CN" altLang="en-US" sz="28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也逐渐形成并不断完善。</a:t>
            </a:r>
            <a:endParaRPr lang="zh-CN" altLang="en-US" sz="2800" b="1" dirty="0" smtClean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8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在经济发展和商品交换的大背景下，国家政权逐步建立和实施了各项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税收政策</a:t>
            </a:r>
            <a:r>
              <a:rPr lang="en-US" altLang="zh-CN" sz="28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8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在中国古代体现为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赋役制度</a:t>
            </a:r>
            <a:r>
              <a:rPr lang="zh-CN" altLang="en-US" sz="28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的逐步完善，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关税和个人所得税制度</a:t>
            </a:r>
            <a:r>
              <a:rPr lang="zh-CN" altLang="en-US" sz="28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则是近现代中国最具代表性的税收制度。</a:t>
            </a:r>
            <a:endParaRPr lang="zh-CN" altLang="en-US" sz="2800" b="1" dirty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866548" y="2725691"/>
            <a:ext cx="510909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/>
              <a:t>一</a:t>
            </a:r>
            <a:r>
              <a:rPr lang="zh-CN" altLang="en-US" sz="3200" b="1" dirty="0"/>
              <a:t>、中国货币的演进历程</a:t>
            </a:r>
            <a:r>
              <a:rPr lang="zh-CN" altLang="zh-CN" sz="3200" b="1" dirty="0" smtClean="0"/>
              <a:t>：</a:t>
            </a:r>
            <a:endParaRPr lang="en-US" altLang="zh-CN" sz="3200" b="1" dirty="0" smtClean="0"/>
          </a:p>
          <a:p>
            <a:endParaRPr lang="zh-CN" altLang="zh-CN" sz="3200" dirty="0"/>
          </a:p>
          <a:p>
            <a:r>
              <a:rPr lang="zh-CN" altLang="en-US" sz="3200" b="1" dirty="0"/>
              <a:t>二、世界货币体系的形成：</a:t>
            </a:r>
            <a:endParaRPr lang="en-US" altLang="zh-CN" sz="3200" b="1" dirty="0" smtClean="0"/>
          </a:p>
        </p:txBody>
      </p:sp>
      <p:sp>
        <p:nvSpPr>
          <p:cNvPr id="8" name="文本框 7"/>
          <p:cNvSpPr txBox="1"/>
          <p:nvPr/>
        </p:nvSpPr>
        <p:spPr>
          <a:xfrm>
            <a:off x="711906" y="1019464"/>
            <a:ext cx="11107614" cy="90588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40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15</a:t>
            </a:r>
            <a:r>
              <a:rPr lang="zh-CN" altLang="en-US" dirty="0"/>
              <a:t>课  货币的使用与世界货币体系的形成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182216" y="0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zh-CN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en-US" sz="2800" b="1" kern="100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知</a:t>
            </a:r>
            <a:r>
              <a:rPr lang="zh-CN" altLang="en-US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识结构</a:t>
            </a:r>
            <a:r>
              <a:rPr lang="zh-CN" altLang="zh-CN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778477" y="20678"/>
            <a:ext cx="569287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15</a:t>
            </a:r>
            <a:r>
              <a:rPr lang="zh-CN" altLang="en-US" dirty="0"/>
              <a:t>课  货币的使用与世界货币体系的形成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374071" y="608778"/>
            <a:ext cx="51090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/>
              <a:t>一</a:t>
            </a:r>
            <a:r>
              <a:rPr lang="zh-CN" altLang="en-US" sz="3200" b="1" dirty="0"/>
              <a:t>、中国货币的演进历程</a:t>
            </a:r>
            <a:r>
              <a:rPr lang="zh-CN" altLang="zh-CN" sz="3200" b="1" dirty="0" smtClean="0"/>
              <a:t>：</a:t>
            </a:r>
            <a:endParaRPr lang="en-US" altLang="zh-CN" sz="3200" b="1" dirty="0" smtClean="0"/>
          </a:p>
        </p:txBody>
      </p:sp>
      <p:sp>
        <p:nvSpPr>
          <p:cNvPr id="9" name="文本框 8"/>
          <p:cNvSpPr txBox="1"/>
          <p:nvPr/>
        </p:nvSpPr>
        <p:spPr>
          <a:xfrm>
            <a:off x="4778477" y="20678"/>
            <a:ext cx="569287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15</a:t>
            </a:r>
            <a:r>
              <a:rPr lang="zh-CN" altLang="en-US" dirty="0"/>
              <a:t>课  货币的使用与世界货币体系的形成</a:t>
            </a:r>
            <a:endParaRPr lang="zh-CN" altLang="en-US" dirty="0"/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449451" y="1385927"/>
            <a:ext cx="11391255" cy="499527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1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、中国古代最初被用作货币的可能是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海贝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。二里头遗址出土了海贝，还有用骨头、石头做成的仿制贝。大约在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商朝后期，开始岀现铜铸币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。</a:t>
            </a: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rgbClr val="0033CC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304800" algn="l" defTabSz="914400" rtl="0" eaLnBrk="0" fontAlgn="base" latinLnBrk="0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2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、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春秋战国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吋期，各国分别使用布币、刀币、圜钱、蚁鼻钱等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多种样式的铜铸币。</a:t>
            </a: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304800" algn="l" defTabSz="914400" rtl="0" eaLnBrk="0" fontAlgn="base" latinLnBrk="0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3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、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秦朝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在圜（</a:t>
            </a:r>
            <a:r>
              <a:rPr kumimoji="0" lang="en-US" altLang="zh-CN" sz="2800" b="1" i="0" u="none" strike="noStrike" cap="none" normalizeH="0" baseline="0" dirty="0" err="1" smtClean="0">
                <a:ln>
                  <a:noFill/>
                </a:ln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yu</a:t>
            </a:r>
            <a:r>
              <a:rPr kumimoji="0" lang="en-US" altLang="zh-CN" sz="2800" b="1" i="0" u="none" strike="noStrike" cap="none" normalizeH="0" baseline="0" dirty="0" err="1" smtClean="0">
                <a:ln>
                  <a:noFill/>
                </a:ln>
                <a:solidFill>
                  <a:srgbClr val="0033CC"/>
                </a:solidFill>
                <a:effectLst/>
                <a:latin typeface="Arial" panose="020B0604020202020204"/>
                <a:ea typeface="宋体" panose="02010600030101010101" pitchFamily="2" charset="-122"/>
                <a:cs typeface="Songti SC"/>
              </a:rPr>
              <a:t>á</a:t>
            </a:r>
            <a:r>
              <a:rPr kumimoji="0" lang="en-US" altLang="zh-CN" sz="2800" b="1" i="0" u="none" strike="noStrike" cap="none" normalizeH="0" baseline="0" dirty="0" err="1" smtClean="0">
                <a:ln>
                  <a:noFill/>
                </a:ln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n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）钱基础上将货币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统一为圆形方孔钱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，这种样式在此后被长期沿用。</a:t>
            </a: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rgbClr val="0033CC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304800" algn="l" defTabSz="914400" rtl="0" eaLnBrk="0" fontAlgn="base" latinLnBrk="0" hangingPunct="0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4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、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北宋后期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，每年铸造铜钱耗铜达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1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万吨以上。 由于铜钱本身价值低下，民间又有许多铜钱被囤积或销毁用以制造器皿，所以铜钱流通量仍然不足，无法满足商业贸易发展的需要，出现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Arial" panose="020B0604020202020204"/>
                <a:ea typeface="宋体" panose="02010600030101010101" pitchFamily="2" charset="-122"/>
                <a:cs typeface="Iowan Old Style"/>
              </a:rPr>
              <a:t>“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钱荒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Arial" panose="020B0604020202020204"/>
                <a:ea typeface="宋体" panose="02010600030101010101" pitchFamily="2" charset="-122"/>
                <a:cs typeface="Iowan Old Style"/>
              </a:rPr>
              <a:t>”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。在这样的背景下，北宋诞生了世界上最早的纸币，称为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Arial" panose="020B0604020202020204"/>
                <a:ea typeface="宋体" panose="02010600030101010101" pitchFamily="2" charset="-122"/>
                <a:cs typeface="Iowan Old Style"/>
              </a:rPr>
              <a:t>“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交子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/>
                <a:ea typeface="宋体" panose="02010600030101010101" pitchFamily="2" charset="-122"/>
                <a:cs typeface="Iowan Old Style"/>
              </a:rPr>
              <a:t>”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。交子与宋朝后来发行的其他纸币，都是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作为辅币，与铜钱兼行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。</a:t>
            </a: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rgbClr val="0033CC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2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2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2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2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374071" y="546785"/>
            <a:ext cx="51090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/>
              <a:t>一</a:t>
            </a:r>
            <a:r>
              <a:rPr lang="zh-CN" altLang="en-US" sz="3200" b="1" dirty="0"/>
              <a:t>、中国货币的演进历程</a:t>
            </a:r>
            <a:r>
              <a:rPr lang="zh-CN" altLang="zh-CN" sz="3200" b="1" dirty="0" smtClean="0"/>
              <a:t>：</a:t>
            </a:r>
            <a:endParaRPr lang="en-US" altLang="zh-CN" sz="3200" b="1" dirty="0" smtClean="0"/>
          </a:p>
        </p:txBody>
      </p:sp>
      <p:sp>
        <p:nvSpPr>
          <p:cNvPr id="9" name="文本框 8"/>
          <p:cNvSpPr txBox="1"/>
          <p:nvPr/>
        </p:nvSpPr>
        <p:spPr>
          <a:xfrm>
            <a:off x="4778477" y="20678"/>
            <a:ext cx="569287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15</a:t>
            </a:r>
            <a:r>
              <a:rPr lang="zh-CN" altLang="en-US" dirty="0"/>
              <a:t>课  货币的使用与世界货币体系的形成</a:t>
            </a:r>
            <a:endParaRPr lang="zh-CN" altLang="en-US" dirty="0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40964" y="1091459"/>
            <a:ext cx="11530738" cy="547842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lvl="0" indent="228600" fontAlgn="base">
              <a:lnSpc>
                <a:spcPts val="35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  5</a:t>
            </a:r>
            <a:r>
              <a:rPr lang="zh-CN" altLang="en-US" sz="2800" b="1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、</a:t>
            </a:r>
            <a:r>
              <a:rPr lang="zh-CN" altLang="en-US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元朝</a:t>
            </a:r>
            <a:r>
              <a:rPr lang="zh-CN" altLang="en-US" sz="2800" b="1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则将</a:t>
            </a:r>
            <a:r>
              <a:rPr lang="zh-CN" altLang="en-US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纸币作为单一流通货币来发行</a:t>
            </a:r>
            <a:r>
              <a:rPr lang="zh-CN" altLang="en-US" sz="2800" b="1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，称为“</a:t>
            </a:r>
            <a:r>
              <a:rPr lang="zh-CN" altLang="en-US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钞”</a:t>
            </a:r>
            <a:r>
              <a:rPr lang="zh-CN" altLang="en-US" sz="2800" b="1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。元</a:t>
            </a:r>
            <a:r>
              <a:rPr lang="zh-CN" altLang="en-US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末滥印纸钞</a:t>
            </a:r>
            <a:r>
              <a:rPr lang="zh-CN" altLang="en-US" sz="2800" b="1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，导致恶性通货膨胀，财政崩溃</a:t>
            </a:r>
            <a:r>
              <a:rPr lang="zh-CN" altLang="en-US" sz="2800" b="1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，</a:t>
            </a:r>
            <a:endParaRPr lang="en-US" altLang="zh-CN" sz="2800" b="1" dirty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lvl="0" indent="228600" fontAlgn="base">
              <a:lnSpc>
                <a:spcPts val="3500"/>
              </a:lnSpc>
              <a:spcBef>
                <a:spcPct val="0"/>
              </a:spcBef>
              <a:spcAft>
                <a:spcPct val="0"/>
              </a:spcAft>
            </a:pPr>
            <a:endParaRPr lang="en-US" altLang="zh-CN" sz="2800" b="1" dirty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lvl="0" indent="228600" fontAlgn="base">
              <a:lnSpc>
                <a:spcPts val="35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</a:t>
            </a:r>
            <a:r>
              <a:rPr lang="en-US" altLang="zh-CN" sz="2800" b="1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</a:t>
            </a:r>
            <a:r>
              <a:rPr lang="en-US" altLang="zh-CN" sz="2800" b="1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6</a:t>
            </a:r>
            <a:r>
              <a:rPr lang="zh-CN" altLang="en-US" sz="2800" b="1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、</a:t>
            </a:r>
            <a:r>
              <a:rPr lang="zh-CN" altLang="en-US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明朝</a:t>
            </a:r>
            <a:r>
              <a:rPr lang="zh-CN" altLang="en-US" sz="2800" b="1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遂又</a:t>
            </a:r>
            <a:r>
              <a:rPr lang="zh-CN" altLang="en-US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恢复铜钱、纸币并行的货币体制</a:t>
            </a:r>
            <a:r>
              <a:rPr lang="zh-CN" altLang="en-US" sz="2800" b="1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。从</a:t>
            </a:r>
            <a:r>
              <a:rPr lang="zh-CN" altLang="en-US" sz="2800" b="1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战国到元朝，贵金属金、银也时常承担货币职能，但并未成为主要货币</a:t>
            </a:r>
            <a:r>
              <a:rPr lang="zh-CN" altLang="en-US" sz="2800" b="1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。</a:t>
            </a:r>
            <a:r>
              <a:rPr lang="zh-CN" altLang="en-US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自</a:t>
            </a:r>
            <a:r>
              <a:rPr lang="zh-CN" altLang="en-US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明朝中期起</a:t>
            </a:r>
            <a:r>
              <a:rPr lang="zh-CN" altLang="en-US" sz="2800" b="1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，</a:t>
            </a:r>
            <a:r>
              <a:rPr lang="zh-CN" altLang="en-US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白银</a:t>
            </a:r>
            <a:r>
              <a:rPr lang="zh-CN" altLang="en-US" sz="2800" b="1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逐渐成为国家财政和民间交易的基本支付手段，物价也多以银两计算</a:t>
            </a:r>
            <a:r>
              <a:rPr lang="zh-CN" altLang="en-US" sz="2800" b="1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。</a:t>
            </a:r>
            <a:endParaRPr lang="en-US" altLang="zh-CN" sz="2800" b="1" dirty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lvl="0" indent="228600" fontAlgn="base">
              <a:lnSpc>
                <a:spcPts val="3500"/>
              </a:lnSpc>
              <a:spcBef>
                <a:spcPct val="0"/>
              </a:spcBef>
              <a:spcAft>
                <a:spcPct val="0"/>
              </a:spcAft>
            </a:pPr>
            <a:endParaRPr lang="en-US" altLang="zh-CN" sz="2800" b="1" dirty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lvl="0" indent="228600" fontAlgn="base">
              <a:lnSpc>
                <a:spcPts val="35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 7</a:t>
            </a:r>
            <a:r>
              <a:rPr lang="zh-CN" altLang="en-US" sz="2800" b="1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、</a:t>
            </a:r>
            <a:r>
              <a:rPr lang="zh-CN" altLang="en-US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清朝</a:t>
            </a:r>
            <a:r>
              <a:rPr lang="zh-CN" altLang="en-US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完全承认白银的法定货币地位，与铜钱兼用</a:t>
            </a:r>
            <a:r>
              <a:rPr lang="zh-CN" altLang="en-US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。</a:t>
            </a:r>
            <a:r>
              <a:rPr lang="zh-CN" altLang="en-US" sz="2800" b="1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白银</a:t>
            </a:r>
            <a:r>
              <a:rPr lang="zh-CN" altLang="en-US" sz="2800" b="1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货币化是商品经济发展的需要，也推动了商品经济进一步发展</a:t>
            </a:r>
            <a:r>
              <a:rPr lang="zh-CN" altLang="en-US" sz="2800" b="1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。</a:t>
            </a:r>
            <a:r>
              <a:rPr lang="zh-CN" altLang="en-US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晚清</a:t>
            </a:r>
            <a:r>
              <a:rPr lang="zh-CN" altLang="en-US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时，</a:t>
            </a:r>
            <a:r>
              <a:rPr lang="zh-CN" altLang="en-US" sz="2800" b="1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清政府</a:t>
            </a:r>
            <a:r>
              <a:rPr lang="zh-CN" altLang="en-US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开始铸造银元</a:t>
            </a:r>
            <a:r>
              <a:rPr lang="zh-CN" altLang="en-US" sz="2800" b="1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。</a:t>
            </a:r>
            <a:r>
              <a:rPr lang="en-US" altLang="zh-CN" sz="2800" b="1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1912</a:t>
            </a:r>
            <a:r>
              <a:rPr lang="zh-CN" altLang="en-US" sz="2800" b="1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年</a:t>
            </a:r>
            <a:r>
              <a:rPr lang="zh-CN" altLang="en-US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中华民国建立后</a:t>
            </a:r>
            <a:r>
              <a:rPr lang="zh-CN" altLang="en-US" sz="2800" b="1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，货币政策延续了清朝的传统，</a:t>
            </a:r>
            <a:r>
              <a:rPr lang="zh-CN" altLang="en-US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以银元为法定货币。</a:t>
            </a:r>
            <a:endParaRPr lang="zh-CN" alt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374071" y="608778"/>
            <a:ext cx="51090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/>
              <a:t>一</a:t>
            </a:r>
            <a:r>
              <a:rPr lang="zh-CN" altLang="en-US" sz="3200" b="1" dirty="0"/>
              <a:t>、中国货币的演进历程</a:t>
            </a:r>
            <a:r>
              <a:rPr lang="zh-CN" altLang="zh-CN" sz="3200" b="1" dirty="0" smtClean="0"/>
              <a:t>：</a:t>
            </a:r>
            <a:endParaRPr lang="en-US" altLang="zh-CN" sz="3200" b="1" dirty="0" smtClean="0"/>
          </a:p>
        </p:txBody>
      </p:sp>
      <p:sp>
        <p:nvSpPr>
          <p:cNvPr id="9" name="文本框 8"/>
          <p:cNvSpPr txBox="1"/>
          <p:nvPr/>
        </p:nvSpPr>
        <p:spPr>
          <a:xfrm>
            <a:off x="4778477" y="20678"/>
            <a:ext cx="569287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15</a:t>
            </a:r>
            <a:r>
              <a:rPr lang="zh-CN" altLang="en-US" dirty="0"/>
              <a:t>课  货币的使用与世界货币体系的形成</a:t>
            </a:r>
            <a:endParaRPr lang="zh-CN" altLang="en-US" dirty="0"/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464950" y="1137954"/>
            <a:ext cx="11468745" cy="543418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>
              <a:lnSpc>
                <a:spcPts val="3000"/>
              </a:lnSpc>
            </a:pPr>
            <a:r>
              <a:rPr lang="en-US" sz="24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8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1935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南京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国民政府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实行法币改革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，规定由中央银行、中国银行、交通银行（后加上中国农民银行）发行的钞票为法币，并禁止银元的流通，将白银收为国有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。在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抗日战争和解放战争期间，法币急剧贬值，最终彻底崩溃，国民政府被迫于</a:t>
            </a:r>
            <a:r>
              <a:rPr 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1948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年再次进行币制改革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，开始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发行金圆券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。不过金圆券的贬值速度比法币更快，各地纷纷拒用金圆券，民间自动重新使用银元。于是，国民政府又发行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银圆券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，但仍未摆脱发行失败的命运。</a:t>
            </a:r>
            <a:endParaRPr lang="zh-CN" altLang="en-US" sz="2400" b="1" dirty="0" smtClean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ts val="3000"/>
              </a:lnSpc>
            </a:pPr>
            <a:r>
              <a:rPr 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9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、随着解放战争的顺利进行，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中共领导的各解放区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迅速连成一片。形势的发展急需一种统一的货币，来替代原来各根据地和解放区种类庞杂、折算不便的货币。</a:t>
            </a:r>
            <a:r>
              <a:rPr 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华北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人民政府于</a:t>
            </a:r>
            <a:r>
              <a:rPr 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1948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</a:t>
            </a:r>
            <a:r>
              <a:rPr 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12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月</a:t>
            </a:r>
            <a:r>
              <a:rPr 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日在河北石家庄成立中国人民银行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，开始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统一发行人民币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新中国成立后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，人民币成为中华人民共和国的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法定货币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400" b="1" dirty="0" smtClean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ts val="3000"/>
              </a:lnSpc>
            </a:pPr>
            <a:r>
              <a:rPr 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10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、从最初发行到</a:t>
            </a:r>
            <a:r>
              <a:rPr 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1999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</a:t>
            </a:r>
            <a:r>
              <a:rPr 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10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月</a:t>
            </a:r>
            <a:r>
              <a:rPr 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日启用新版，人民币先后共发行了</a:t>
            </a:r>
            <a:r>
              <a:rPr 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套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，形成纸币与金属币、普通纪念币与贵金属纪念币等多品种、多系列的货币体系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。数十年来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人民币始终地位稳定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，对国民经济发展作出了重大贡献。同时</a:t>
            </a:r>
            <a:r>
              <a:rPr 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随着对外开放的扩大，人民币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在国际货币体系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中也发挥着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越来越重要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的作用。</a:t>
            </a:r>
            <a:endParaRPr lang="zh-CN" altLang="en-US" sz="2400" b="1" dirty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2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2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2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374071" y="546785"/>
            <a:ext cx="51090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/>
              <a:t>二</a:t>
            </a:r>
            <a:r>
              <a:rPr lang="zh-CN" altLang="en-US" sz="3200" b="1" dirty="0"/>
              <a:t>、世界货币体系的形成：</a:t>
            </a:r>
            <a:endParaRPr lang="en-US" altLang="zh-CN" sz="3200" b="1" dirty="0" smtClean="0"/>
          </a:p>
        </p:txBody>
      </p:sp>
      <p:sp>
        <p:nvSpPr>
          <p:cNvPr id="9" name="文本框 8"/>
          <p:cNvSpPr txBox="1"/>
          <p:nvPr/>
        </p:nvSpPr>
        <p:spPr>
          <a:xfrm>
            <a:off x="4778477" y="20678"/>
            <a:ext cx="569287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15</a:t>
            </a:r>
            <a:r>
              <a:rPr lang="zh-CN" altLang="en-US" dirty="0"/>
              <a:t>课  货币的使用与世界货币体系的形成</a:t>
            </a:r>
            <a:endParaRPr lang="zh-CN" altLang="en-US" dirty="0"/>
          </a:p>
        </p:txBody>
      </p:sp>
      <p:sp>
        <p:nvSpPr>
          <p:cNvPr id="100353" name="Rectangle 1"/>
          <p:cNvSpPr>
            <a:spLocks noChangeArrowheads="1"/>
          </p:cNvSpPr>
          <p:nvPr/>
        </p:nvSpPr>
        <p:spPr bwMode="auto">
          <a:xfrm>
            <a:off x="356460" y="1086208"/>
            <a:ext cx="11546237" cy="543418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304800" algn="l" defTabSz="914400" rtl="0" eaLnBrk="1" fontAlgn="base" latinLnBrk="0" hangingPunct="1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  1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、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19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世纪初，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随着资本主义世界市场初步形成，国际间货币结算日益频繁和复杂。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1816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年，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当时最强大的资本主义国家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英国制定法案，实行金本位制。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此后，其他资本主义国家也都先后采用，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形成了以英镑为中心、以金币或黄金在国际间流通为主的国际金本位货币制度。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在这一制度下，各国的金币具有法定的含金量，人们可以根据规定自由铸造金币，金币可以自由流通，而且不易贬值。金本位制的实行，促进了资本主义生产和世界经济的发展。</a:t>
            </a:r>
            <a:endParaRPr kumimoji="0" lang="zh-CN" altLang="en-US" sz="2000" b="1" i="0" u="none" strike="noStrike" cap="none" normalizeH="0" baseline="0" dirty="0" smtClean="0">
              <a:ln>
                <a:noFill/>
              </a:ln>
              <a:solidFill>
                <a:srgbClr val="0033CC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304800" algn="l" defTabSz="914400" rtl="0" eaLnBrk="0" fontAlgn="base" latinLnBrk="0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  2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、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19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世纪末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20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世纪初，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由于资本主义政治经济发展的不平衡，黄金逐渐集中于英、法、德、美等少数几个帝国主义国家，黄金流通量大减，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动摇了金本位的基础。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1929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年经济大危机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爆发，由于存款人大量挤兑，银行倒闭，黄金储备锐减，美国政府不得不宣布停止兑换黄金，全面禁止黄金出口，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导致金本位制崩溃。</a:t>
            </a:r>
            <a:endParaRPr kumimoji="0" lang="zh-CN" altLang="en-US" sz="20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304800" algn="l" defTabSz="914400" rtl="0" eaLnBrk="0" fontAlgn="base" latinLnBrk="0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 此后，资本主义世界货币失去了统一的标准和基础，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国际货币关系陷入日益动荡和混乱的状态。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英镑虽然仍然是主要的国际储备货币，近半数的世界贸易还由英镑结算，但法国和美国等国构建了以法郎和美元等为中心的货币集团，各自为阵，一片混战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,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进一步加剧了世界矛盾冲突。</a:t>
            </a:r>
            <a:endParaRPr kumimoji="0" lang="zh-CN" altLang="en-US" sz="3600" b="1" i="0" u="none" strike="noStrike" cap="none" normalizeH="0" baseline="0" dirty="0" smtClean="0">
              <a:ln>
                <a:noFill/>
              </a:ln>
              <a:solidFill>
                <a:srgbClr val="0033CC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374071" y="546785"/>
            <a:ext cx="51090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/>
              <a:t>二</a:t>
            </a:r>
            <a:r>
              <a:rPr lang="zh-CN" altLang="en-US" sz="3200" b="1" dirty="0"/>
              <a:t>、世界货币体系的形成：</a:t>
            </a:r>
            <a:endParaRPr lang="en-US" altLang="zh-CN" sz="3200" b="1" dirty="0" smtClean="0"/>
          </a:p>
        </p:txBody>
      </p:sp>
      <p:sp>
        <p:nvSpPr>
          <p:cNvPr id="9" name="文本框 8"/>
          <p:cNvSpPr txBox="1"/>
          <p:nvPr/>
        </p:nvSpPr>
        <p:spPr>
          <a:xfrm>
            <a:off x="4778477" y="20678"/>
            <a:ext cx="569287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15</a:t>
            </a:r>
            <a:r>
              <a:rPr lang="zh-CN" altLang="en-US" dirty="0"/>
              <a:t>课  货币的使用与世界货币体系的形成</a:t>
            </a:r>
            <a:endParaRPr lang="zh-CN" altLang="en-US" dirty="0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56460" y="1086208"/>
            <a:ext cx="11546237" cy="543418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304800" algn="l" defTabSz="914400" rtl="0" eaLnBrk="1" fontAlgn="base" latinLnBrk="0" hangingPunct="1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  1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、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19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世纪初，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随着资本主义世界市场初步形成，国际间货币结算日益频繁和复杂。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1816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年，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当时最强大的资本主义国家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英国制定法案，实行金本位制。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此后，其他资本主义国家也都先后采用，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形成了以英镑为中心、以金币或黄金在国际间流通为主的国际金本位货币制度。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在这一制度下，各国的金币具有法定的含金量，人们可以根据规定自由铸造金币，金币可以自由流通，而且不易贬值。金本位制的实行，促进了资本主义生产和世界经济的发展。</a:t>
            </a:r>
            <a:endParaRPr kumimoji="0" lang="zh-CN" altLang="en-US" sz="2000" b="1" i="0" u="none" strike="noStrike" cap="none" normalizeH="0" baseline="0" dirty="0" smtClean="0">
              <a:ln>
                <a:noFill/>
              </a:ln>
              <a:solidFill>
                <a:srgbClr val="0033CC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304800" algn="l" defTabSz="914400" rtl="0" eaLnBrk="0" fontAlgn="base" latinLnBrk="0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  2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、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19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世纪末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20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世纪初，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由于资本主义政治经济发展的不平衡，黄金逐渐集中于英、法、德、美等少数几个帝国主义国家，黄金流通量大减，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动摇了金本位的基础。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1929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年经济大危机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爆发，由于存款人大量挤兑，银行倒闭，黄金储备锐减，美国政府不得不宣布停止兑换黄金，全面禁止黄金出口，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导致金本位制崩溃。</a:t>
            </a:r>
            <a:endParaRPr kumimoji="0" lang="zh-CN" altLang="en-US" sz="20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304800" algn="l" defTabSz="914400" rtl="0" eaLnBrk="0" fontAlgn="base" latinLnBrk="0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 此后，资本主义世界货币失去了统一的标准和基础，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国际货币关系陷入日益动荡和混乱的状态。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英镑虽然仍然是主要的国际储备货币，近半数的世界贸易还由英镑结算，但法国和美国等国构建了以法郎和美元等为中心的货币集团，各自为阵，一片混战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,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进一步加剧了世界矛盾冲突。</a:t>
            </a:r>
            <a:endParaRPr kumimoji="0" lang="zh-CN" altLang="en-US" sz="3600" b="1" i="0" u="none" strike="noStrike" cap="none" normalizeH="0" baseline="0" dirty="0" smtClean="0">
              <a:ln>
                <a:noFill/>
              </a:ln>
              <a:solidFill>
                <a:srgbClr val="0033CC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343074" y="531286"/>
            <a:ext cx="51090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/>
              <a:t>二</a:t>
            </a:r>
            <a:r>
              <a:rPr lang="zh-CN" altLang="en-US" sz="3200" b="1" dirty="0"/>
              <a:t>、世界货币体系的形成：</a:t>
            </a:r>
            <a:endParaRPr lang="en-US" altLang="zh-CN" sz="3200" b="1" dirty="0" smtClean="0"/>
          </a:p>
        </p:txBody>
      </p:sp>
      <p:sp>
        <p:nvSpPr>
          <p:cNvPr id="9" name="文本框 8"/>
          <p:cNvSpPr txBox="1"/>
          <p:nvPr/>
        </p:nvSpPr>
        <p:spPr>
          <a:xfrm>
            <a:off x="4778477" y="20678"/>
            <a:ext cx="569287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15</a:t>
            </a:r>
            <a:r>
              <a:rPr lang="zh-CN" altLang="en-US" dirty="0"/>
              <a:t>课  货币的使用与世界货币体系的形成</a:t>
            </a:r>
            <a:endParaRPr lang="zh-CN" altLang="en-US" dirty="0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78969" y="1022005"/>
            <a:ext cx="11639228" cy="553997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lvl="0" indent="304800" fontAlgn="base">
              <a:lnSpc>
                <a:spcPts val="33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  3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、第二次世界大战严重削弱了英国，美国取得了资本主义世界的霸权地位。</a:t>
            </a:r>
            <a:r>
              <a:rPr lang="en-US" altLang="zh-CN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1944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年</a:t>
            </a:r>
            <a:r>
              <a:rPr lang="en-US" altLang="zh-CN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7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月，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美国、英国等</a:t>
            </a:r>
            <a:r>
              <a:rPr lang="en-US" altLang="zh-CN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44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个国家在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美国布雷顿森林召开会议，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讨论战后国际货币问题。为了协调资本主义国家的经济，会议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确立了以美元为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中心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的国际货币体系，即布雷顿森林体系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。布雷顿森林体系确定美元兑换黄金的固定比值，各国货币与美元挂钩。美元实际上等同于黄金，取得了在资本主义世界货币体系中的霸权地位。</a:t>
            </a:r>
            <a:endParaRPr lang="zh-CN" altLang="en-US" sz="2400" b="1" dirty="0" smtClean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Iowan Old Style"/>
            </a:endParaRPr>
          </a:p>
          <a:p>
            <a:pPr lvl="0" indent="304800" fontAlgn="base">
              <a:lnSpc>
                <a:spcPts val="33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 第二年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，国际货币基金组织和世界银行正式成立，并成为联合国的常设专门机构。美国是这两大机构的最大出资方，享有最大的发言权。</a:t>
            </a:r>
            <a:endParaRPr lang="zh-CN" altLang="en-US" sz="2400" b="1" dirty="0" smtClean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Iowan Old Style"/>
            </a:endParaRPr>
          </a:p>
          <a:p>
            <a:pPr lvl="0" indent="304800" fontAlgn="base">
              <a:lnSpc>
                <a:spcPts val="33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 世界货币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体系的建立一定程度上稳定和促进了国际贸易和国际金融，但也为美国推行世界霸权提供了有利条件。</a:t>
            </a:r>
            <a:endParaRPr lang="zh-CN" altLang="en-US" sz="2400" b="1" dirty="0" smtClean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Iowan Old Style"/>
            </a:endParaRPr>
          </a:p>
          <a:p>
            <a:pPr lvl="0" indent="304800" fontAlgn="base">
              <a:lnSpc>
                <a:spcPts val="33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  4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、</a:t>
            </a:r>
            <a:r>
              <a:rPr lang="en-US" altLang="zh-CN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1971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年，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在美元出现危机的情况下，美国政府不得不宣布停止美元兑换黄金，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布雷顿森林体系瓦解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。此后，固定汇率制被浮动汇率制取代。</a:t>
            </a:r>
            <a:endParaRPr lang="zh-CN" altLang="en-US" sz="2400" b="1" dirty="0" smtClean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Iowan Old Style"/>
            </a:endParaRPr>
          </a:p>
          <a:p>
            <a:pPr lvl="0" indent="304800" fontAlgn="base">
              <a:lnSpc>
                <a:spcPts val="33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  5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、</a:t>
            </a:r>
            <a:r>
              <a:rPr lang="en-US" altLang="zh-CN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21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世纪以后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，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美元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仍然在国际货币基金组织中占据最大的权重，是国际贸易结算和各国外汇储备的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主要货币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，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欧元、日元和人民币等的影响日益上升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。</a:t>
            </a:r>
            <a:endParaRPr lang="zh-CN" altLang="en-US" sz="2400" b="1" dirty="0" smtClean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Iowan Old Styl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82216" y="0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zh-CN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en-US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课堂小结</a:t>
            </a:r>
            <a:r>
              <a:rPr lang="zh-CN" altLang="zh-CN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778477" y="20678"/>
            <a:ext cx="569287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15</a:t>
            </a:r>
            <a:r>
              <a:rPr lang="zh-CN" altLang="en-US" dirty="0"/>
              <a:t>课  货币的使用与世界货币体系的形成</a:t>
            </a: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756151" y="441797"/>
            <a:ext cx="11107614" cy="74315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40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zh-CN" altLang="en-US" sz="3200" dirty="0"/>
              <a:t>第</a:t>
            </a:r>
            <a:r>
              <a:rPr lang="en-US" altLang="zh-CN" sz="3200" dirty="0"/>
              <a:t>15</a:t>
            </a:r>
            <a:r>
              <a:rPr lang="zh-CN" altLang="en-US" sz="3200" dirty="0"/>
              <a:t>课  货币的使用与世界货币体系的形成</a:t>
            </a:r>
            <a:endParaRPr lang="zh-CN" altLang="en-US" sz="3200" dirty="0"/>
          </a:p>
        </p:txBody>
      </p:sp>
      <p:sp>
        <p:nvSpPr>
          <p:cNvPr id="8" name="文本框 7"/>
          <p:cNvSpPr txBox="1"/>
          <p:nvPr/>
        </p:nvSpPr>
        <p:spPr>
          <a:xfrm>
            <a:off x="641042" y="1178444"/>
            <a:ext cx="10094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/>
              <a:t>一</a:t>
            </a:r>
            <a:r>
              <a:rPr lang="zh-CN" altLang="en-US" sz="2800" b="1" dirty="0"/>
              <a:t>、中国货币的演进历程</a:t>
            </a:r>
            <a:r>
              <a:rPr lang="zh-CN" altLang="zh-CN" sz="2800" b="1" dirty="0" smtClean="0"/>
              <a:t>：</a:t>
            </a:r>
            <a:r>
              <a:rPr lang="en-US" altLang="zh-CN" sz="2800" b="1" dirty="0"/>
              <a:t> </a:t>
            </a:r>
            <a:r>
              <a:rPr lang="en-US" altLang="zh-CN" sz="2800" b="1" dirty="0" smtClean="0"/>
              <a:t>    </a:t>
            </a:r>
            <a:r>
              <a:rPr lang="en-US" altLang="zh-CN" sz="2800" b="1" dirty="0" smtClean="0"/>
              <a:t>        </a:t>
            </a:r>
            <a:r>
              <a:rPr lang="zh-CN" altLang="en-US" sz="2800" b="1" dirty="0" smtClean="0"/>
              <a:t>二</a:t>
            </a:r>
            <a:r>
              <a:rPr lang="zh-CN" altLang="en-US" sz="2800" b="1" dirty="0"/>
              <a:t>、世界货币体系的形成：</a:t>
            </a:r>
            <a:endParaRPr lang="en-US" altLang="zh-CN" sz="2800" b="1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759417" y="1751308"/>
            <a:ext cx="4972836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rgbClr val="0033CC"/>
                </a:solidFill>
                <a:latin typeface="+mj-ea"/>
                <a:ea typeface="+mj-ea"/>
              </a:rPr>
              <a:t>1</a:t>
            </a:r>
            <a:r>
              <a:rPr lang="zh-CN" altLang="en-US" sz="2400" b="1" dirty="0" smtClean="0">
                <a:solidFill>
                  <a:srgbClr val="0033CC"/>
                </a:solidFill>
                <a:latin typeface="+mj-ea"/>
                <a:ea typeface="+mj-ea"/>
              </a:rPr>
              <a:t>、夏商：产生</a:t>
            </a:r>
            <a:endParaRPr lang="en-US" altLang="zh-CN" sz="2400" b="1" dirty="0" smtClean="0">
              <a:solidFill>
                <a:srgbClr val="0033CC"/>
              </a:solidFill>
              <a:latin typeface="+mj-ea"/>
              <a:ea typeface="+mj-ea"/>
            </a:endParaRPr>
          </a:p>
          <a:p>
            <a:r>
              <a:rPr lang="en-US" altLang="zh-CN" sz="2400" b="1" dirty="0" smtClean="0">
                <a:solidFill>
                  <a:srgbClr val="0033CC"/>
                </a:solidFill>
                <a:latin typeface="+mj-ea"/>
                <a:ea typeface="+mj-ea"/>
              </a:rPr>
              <a:t>2</a:t>
            </a:r>
            <a:r>
              <a:rPr lang="zh-CN" altLang="en-US" sz="2400" b="1" dirty="0" smtClean="0">
                <a:solidFill>
                  <a:srgbClr val="0033CC"/>
                </a:solidFill>
                <a:latin typeface="+mj-ea"/>
                <a:ea typeface="+mj-ea"/>
              </a:rPr>
              <a:t>、春秋战国：形式多样</a:t>
            </a:r>
            <a:endParaRPr lang="en-US" altLang="zh-CN" sz="2400" b="1" dirty="0" smtClean="0">
              <a:solidFill>
                <a:srgbClr val="0033CC"/>
              </a:solidFill>
              <a:latin typeface="+mj-ea"/>
              <a:ea typeface="+mj-ea"/>
            </a:endParaRPr>
          </a:p>
          <a:p>
            <a:r>
              <a:rPr lang="en-US" altLang="zh-CN" sz="2400" b="1" dirty="0" smtClean="0">
                <a:solidFill>
                  <a:srgbClr val="0033CC"/>
                </a:solidFill>
                <a:latin typeface="+mj-ea"/>
                <a:ea typeface="+mj-ea"/>
              </a:rPr>
              <a:t>3</a:t>
            </a:r>
            <a:r>
              <a:rPr lang="zh-CN" altLang="en-US" sz="2400" b="1" dirty="0" smtClean="0">
                <a:solidFill>
                  <a:srgbClr val="0033CC"/>
                </a:solidFill>
                <a:latin typeface="+mj-ea"/>
                <a:ea typeface="+mj-ea"/>
              </a:rPr>
              <a:t>、秦朝：统一</a:t>
            </a:r>
            <a:endParaRPr lang="en-US" altLang="zh-CN" sz="2400" b="1" dirty="0" smtClean="0">
              <a:solidFill>
                <a:srgbClr val="0033CC"/>
              </a:solidFill>
              <a:latin typeface="+mj-ea"/>
              <a:ea typeface="+mj-ea"/>
            </a:endParaRPr>
          </a:p>
          <a:p>
            <a:r>
              <a:rPr lang="en-US" altLang="zh-CN" sz="2400" b="1" dirty="0" smtClean="0">
                <a:solidFill>
                  <a:srgbClr val="0033CC"/>
                </a:solidFill>
                <a:latin typeface="+mj-ea"/>
                <a:ea typeface="+mj-ea"/>
              </a:rPr>
              <a:t>4</a:t>
            </a:r>
            <a:r>
              <a:rPr lang="zh-CN" altLang="en-US" sz="2400" b="1" dirty="0" smtClean="0">
                <a:solidFill>
                  <a:srgbClr val="0033CC"/>
                </a:solidFill>
                <a:latin typeface="+mj-ea"/>
                <a:ea typeface="+mj-ea"/>
              </a:rPr>
              <a:t>、北宋：“交子”</a:t>
            </a:r>
            <a:endParaRPr lang="en-US" altLang="zh-CN" sz="2400" b="1" dirty="0" smtClean="0">
              <a:solidFill>
                <a:srgbClr val="0033CC"/>
              </a:solidFill>
              <a:latin typeface="+mj-ea"/>
              <a:ea typeface="+mj-ea"/>
            </a:endParaRPr>
          </a:p>
          <a:p>
            <a:r>
              <a:rPr lang="en-US" altLang="zh-CN" sz="2400" b="1" dirty="0" smtClean="0">
                <a:solidFill>
                  <a:srgbClr val="0033CC"/>
                </a:solidFill>
                <a:latin typeface="+mj-ea"/>
                <a:ea typeface="+mj-ea"/>
              </a:rPr>
              <a:t>5</a:t>
            </a:r>
            <a:r>
              <a:rPr lang="zh-CN" altLang="en-US" sz="2400" b="1" dirty="0" smtClean="0">
                <a:solidFill>
                  <a:srgbClr val="0033CC"/>
                </a:solidFill>
                <a:latin typeface="+mj-ea"/>
                <a:ea typeface="+mj-ea"/>
              </a:rPr>
              <a:t>、元朝：“钞”</a:t>
            </a:r>
            <a:endParaRPr lang="en-US" altLang="zh-CN" sz="2400" b="1" dirty="0" smtClean="0">
              <a:solidFill>
                <a:srgbClr val="0033CC"/>
              </a:solidFill>
              <a:latin typeface="+mj-ea"/>
              <a:ea typeface="+mj-ea"/>
            </a:endParaRPr>
          </a:p>
          <a:p>
            <a:r>
              <a:rPr lang="en-US" altLang="zh-CN" sz="2400" b="1" dirty="0" smtClean="0">
                <a:solidFill>
                  <a:srgbClr val="0033CC"/>
                </a:solidFill>
                <a:latin typeface="+mj-ea"/>
                <a:ea typeface="+mj-ea"/>
              </a:rPr>
              <a:t>6</a:t>
            </a:r>
            <a:r>
              <a:rPr lang="zh-CN" altLang="en-US" sz="2400" b="1" dirty="0" smtClean="0">
                <a:solidFill>
                  <a:srgbClr val="0033CC"/>
                </a:solidFill>
                <a:latin typeface="+mj-ea"/>
                <a:ea typeface="+mj-ea"/>
              </a:rPr>
              <a:t>、明朝：铜钱纸币并用</a:t>
            </a:r>
            <a:endParaRPr lang="en-US" altLang="zh-CN" sz="2400" b="1" dirty="0" smtClean="0">
              <a:solidFill>
                <a:srgbClr val="0033CC"/>
              </a:solidFill>
              <a:latin typeface="+mj-ea"/>
              <a:ea typeface="+mj-ea"/>
            </a:endParaRPr>
          </a:p>
          <a:p>
            <a:r>
              <a:rPr lang="en-US" altLang="zh-CN" sz="2400" b="1" dirty="0" smtClean="0">
                <a:solidFill>
                  <a:srgbClr val="0033CC"/>
                </a:solidFill>
                <a:latin typeface="+mj-ea"/>
                <a:ea typeface="+mj-ea"/>
              </a:rPr>
              <a:t> </a:t>
            </a:r>
            <a:r>
              <a:rPr lang="en-US" altLang="zh-CN" sz="2400" b="1" dirty="0" smtClean="0">
                <a:solidFill>
                  <a:srgbClr val="0033CC"/>
                </a:solidFill>
                <a:latin typeface="+mj-ea"/>
                <a:ea typeface="+mj-ea"/>
              </a:rPr>
              <a:t>                ——</a:t>
            </a:r>
            <a:r>
              <a:rPr lang="zh-CN" altLang="en-US" sz="2400" b="1" dirty="0" smtClean="0">
                <a:solidFill>
                  <a:srgbClr val="0033CC"/>
                </a:solidFill>
                <a:latin typeface="+mj-ea"/>
                <a:ea typeface="+mj-ea"/>
              </a:rPr>
              <a:t>白银</a:t>
            </a:r>
            <a:endParaRPr lang="en-US" altLang="zh-CN" sz="2400" b="1" dirty="0" smtClean="0">
              <a:solidFill>
                <a:srgbClr val="0033CC"/>
              </a:solidFill>
              <a:latin typeface="+mj-ea"/>
              <a:ea typeface="+mj-ea"/>
            </a:endParaRPr>
          </a:p>
          <a:p>
            <a:r>
              <a:rPr lang="en-US" altLang="zh-CN" sz="2400" b="1" dirty="0" smtClean="0">
                <a:solidFill>
                  <a:srgbClr val="0033CC"/>
                </a:solidFill>
                <a:latin typeface="+mj-ea"/>
                <a:ea typeface="+mj-ea"/>
              </a:rPr>
              <a:t>7</a:t>
            </a:r>
            <a:r>
              <a:rPr lang="zh-CN" altLang="en-US" sz="2400" b="1" dirty="0" smtClean="0">
                <a:solidFill>
                  <a:srgbClr val="0033CC"/>
                </a:solidFill>
                <a:latin typeface="+mj-ea"/>
                <a:ea typeface="+mj-ea"/>
              </a:rPr>
              <a:t>、清朝：白银</a:t>
            </a:r>
            <a:r>
              <a:rPr lang="en-US" altLang="zh-CN" sz="2400" b="1" dirty="0" smtClean="0">
                <a:solidFill>
                  <a:srgbClr val="0033CC"/>
                </a:solidFill>
                <a:latin typeface="+mj-ea"/>
                <a:ea typeface="+mj-ea"/>
              </a:rPr>
              <a:t>——</a:t>
            </a:r>
            <a:r>
              <a:rPr lang="zh-CN" altLang="en-US" sz="2400" b="1" dirty="0" smtClean="0">
                <a:solidFill>
                  <a:srgbClr val="0033CC"/>
                </a:solidFill>
                <a:latin typeface="+mj-ea"/>
                <a:ea typeface="+mj-ea"/>
              </a:rPr>
              <a:t>银元</a:t>
            </a:r>
            <a:endParaRPr lang="en-US" altLang="zh-CN" sz="2400" b="1" dirty="0" smtClean="0">
              <a:solidFill>
                <a:srgbClr val="0033CC"/>
              </a:solidFill>
              <a:latin typeface="+mj-ea"/>
              <a:ea typeface="+mj-ea"/>
            </a:endParaRPr>
          </a:p>
          <a:p>
            <a:r>
              <a:rPr lang="en-US" altLang="zh-CN" sz="2400" b="1" dirty="0" smtClean="0">
                <a:solidFill>
                  <a:srgbClr val="0033CC"/>
                </a:solidFill>
                <a:latin typeface="+mj-ea"/>
                <a:ea typeface="+mj-ea"/>
              </a:rPr>
              <a:t>8</a:t>
            </a:r>
            <a:r>
              <a:rPr lang="zh-CN" altLang="en-US" sz="2400" b="1" dirty="0" smtClean="0">
                <a:solidFill>
                  <a:srgbClr val="0033CC"/>
                </a:solidFill>
                <a:latin typeface="+mj-ea"/>
                <a:ea typeface="+mj-ea"/>
              </a:rPr>
              <a:t>、南京国民政府：</a:t>
            </a:r>
            <a:endParaRPr lang="en-US" altLang="zh-CN" sz="2400" b="1" dirty="0" smtClean="0">
              <a:solidFill>
                <a:srgbClr val="0033CC"/>
              </a:solidFill>
              <a:latin typeface="+mj-ea"/>
              <a:ea typeface="+mj-ea"/>
            </a:endParaRPr>
          </a:p>
          <a:p>
            <a:r>
              <a:rPr lang="en-US" altLang="zh-CN" sz="2400" b="1" dirty="0" smtClean="0">
                <a:solidFill>
                  <a:srgbClr val="0033CC"/>
                </a:solidFill>
                <a:latin typeface="+mj-ea"/>
                <a:ea typeface="+mj-ea"/>
              </a:rPr>
              <a:t> </a:t>
            </a:r>
            <a:r>
              <a:rPr lang="en-US" altLang="zh-CN" sz="2400" b="1" dirty="0" smtClean="0">
                <a:solidFill>
                  <a:srgbClr val="0033CC"/>
                </a:solidFill>
                <a:latin typeface="+mj-ea"/>
                <a:ea typeface="+mj-ea"/>
              </a:rPr>
              <a:t>     </a:t>
            </a:r>
            <a:r>
              <a:rPr lang="zh-CN" altLang="en-US" sz="2400" b="1" dirty="0" smtClean="0">
                <a:solidFill>
                  <a:srgbClr val="0033CC"/>
                </a:solidFill>
                <a:latin typeface="+mj-ea"/>
                <a:ea typeface="+mj-ea"/>
              </a:rPr>
              <a:t>法币政策、金圆券、银元券</a:t>
            </a:r>
            <a:endParaRPr lang="en-US" altLang="zh-CN" sz="2400" b="1" dirty="0" smtClean="0">
              <a:solidFill>
                <a:srgbClr val="0033CC"/>
              </a:solidFill>
              <a:latin typeface="+mj-ea"/>
              <a:ea typeface="+mj-ea"/>
            </a:endParaRPr>
          </a:p>
          <a:p>
            <a:r>
              <a:rPr lang="en-US" altLang="zh-CN" sz="2400" b="1" dirty="0" smtClean="0">
                <a:solidFill>
                  <a:srgbClr val="0033CC"/>
                </a:solidFill>
                <a:latin typeface="+mj-ea"/>
                <a:ea typeface="+mj-ea"/>
              </a:rPr>
              <a:t>9</a:t>
            </a:r>
            <a:r>
              <a:rPr lang="zh-CN" altLang="en-US" sz="2400" b="1" dirty="0" smtClean="0">
                <a:solidFill>
                  <a:srgbClr val="0033CC"/>
                </a:solidFill>
                <a:latin typeface="+mj-ea"/>
                <a:ea typeface="+mj-ea"/>
              </a:rPr>
              <a:t>、解放区：中国人民银行、人民币</a:t>
            </a:r>
            <a:endParaRPr lang="en-US" altLang="zh-CN" sz="2400" b="1" dirty="0" smtClean="0">
              <a:solidFill>
                <a:srgbClr val="0033CC"/>
              </a:solidFill>
              <a:latin typeface="+mj-ea"/>
              <a:ea typeface="+mj-ea"/>
            </a:endParaRPr>
          </a:p>
          <a:p>
            <a:r>
              <a:rPr lang="en-US" altLang="zh-CN" sz="2400" b="1" dirty="0" smtClean="0">
                <a:solidFill>
                  <a:srgbClr val="0033CC"/>
                </a:solidFill>
                <a:latin typeface="+mj-ea"/>
                <a:ea typeface="+mj-ea"/>
              </a:rPr>
              <a:t>10</a:t>
            </a:r>
            <a:r>
              <a:rPr lang="zh-CN" altLang="en-US" sz="2400" b="1" dirty="0" smtClean="0">
                <a:solidFill>
                  <a:srgbClr val="0033CC"/>
                </a:solidFill>
                <a:latin typeface="+mj-ea"/>
                <a:ea typeface="+mj-ea"/>
              </a:rPr>
              <a:t>、新中国：人民币</a:t>
            </a:r>
            <a:endParaRPr lang="zh-CN" altLang="en-US" sz="2400" b="1" dirty="0">
              <a:solidFill>
                <a:srgbClr val="0033CC"/>
              </a:solidFill>
              <a:latin typeface="+mj-ea"/>
              <a:ea typeface="+mj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43233" y="1717730"/>
            <a:ext cx="5439310" cy="47918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700"/>
              </a:lnSpc>
            </a:pPr>
            <a:r>
              <a:rPr lang="en-US" altLang="zh-CN" sz="2400" b="1" dirty="0" smtClean="0">
                <a:solidFill>
                  <a:srgbClr val="0033CC"/>
                </a:solidFill>
                <a:latin typeface="+mj-ea"/>
                <a:ea typeface="+mj-ea"/>
              </a:rPr>
              <a:t>1</a:t>
            </a:r>
            <a:r>
              <a:rPr lang="zh-CN" altLang="en-US" sz="2400" b="1" dirty="0" smtClean="0">
                <a:solidFill>
                  <a:srgbClr val="0033CC"/>
                </a:solidFill>
                <a:latin typeface="+mj-ea"/>
                <a:ea typeface="+mj-ea"/>
              </a:rPr>
              <a:t>、</a:t>
            </a:r>
            <a:r>
              <a:rPr lang="en-US" altLang="zh-CN" sz="2400" b="1" dirty="0" smtClean="0">
                <a:solidFill>
                  <a:srgbClr val="0033CC"/>
                </a:solidFill>
                <a:latin typeface="+mj-ea"/>
                <a:ea typeface="+mj-ea"/>
              </a:rPr>
              <a:t>1816</a:t>
            </a:r>
            <a:r>
              <a:rPr lang="zh-CN" altLang="en-US" sz="2400" b="1" dirty="0" smtClean="0">
                <a:solidFill>
                  <a:srgbClr val="0033CC"/>
                </a:solidFill>
                <a:latin typeface="+mj-ea"/>
                <a:ea typeface="+mj-ea"/>
              </a:rPr>
              <a:t>年：以英镑为中心的金本位制</a:t>
            </a:r>
            <a:endParaRPr lang="en-US" altLang="zh-CN" sz="2400" b="1" dirty="0" smtClean="0">
              <a:solidFill>
                <a:srgbClr val="0033CC"/>
              </a:solidFill>
              <a:latin typeface="+mj-ea"/>
              <a:ea typeface="+mj-ea"/>
            </a:endParaRPr>
          </a:p>
          <a:p>
            <a:pPr>
              <a:lnSpc>
                <a:spcPts val="3700"/>
              </a:lnSpc>
            </a:pPr>
            <a:r>
              <a:rPr lang="en-US" altLang="zh-CN" sz="2400" b="1" dirty="0" smtClean="0">
                <a:solidFill>
                  <a:srgbClr val="0033CC"/>
                </a:solidFill>
                <a:latin typeface="+mj-ea"/>
                <a:ea typeface="+mj-ea"/>
              </a:rPr>
              <a:t>2</a:t>
            </a:r>
            <a:r>
              <a:rPr lang="zh-CN" altLang="en-US" sz="2400" b="1" dirty="0" smtClean="0">
                <a:solidFill>
                  <a:srgbClr val="0033CC"/>
                </a:solidFill>
                <a:latin typeface="+mj-ea"/>
                <a:ea typeface="+mj-ea"/>
              </a:rPr>
              <a:t>、</a:t>
            </a:r>
            <a:r>
              <a:rPr lang="en-US" altLang="zh-CN" sz="2400" b="1" dirty="0" smtClean="0">
                <a:solidFill>
                  <a:srgbClr val="0033CC"/>
                </a:solidFill>
                <a:latin typeface="+mj-ea"/>
                <a:ea typeface="+mj-ea"/>
              </a:rPr>
              <a:t>19</a:t>
            </a:r>
            <a:r>
              <a:rPr lang="zh-CN" altLang="en-US" sz="2400" b="1" dirty="0" smtClean="0">
                <a:solidFill>
                  <a:srgbClr val="0033CC"/>
                </a:solidFill>
                <a:latin typeface="+mj-ea"/>
                <a:ea typeface="+mj-ea"/>
              </a:rPr>
              <a:t>世纪末</a:t>
            </a:r>
            <a:r>
              <a:rPr lang="en-US" altLang="zh-CN" sz="2400" b="1" dirty="0" smtClean="0">
                <a:solidFill>
                  <a:srgbClr val="0033CC"/>
                </a:solidFill>
                <a:latin typeface="+mj-ea"/>
                <a:ea typeface="+mj-ea"/>
              </a:rPr>
              <a:t>20</a:t>
            </a:r>
            <a:r>
              <a:rPr lang="zh-CN" altLang="en-US" sz="2400" b="1" dirty="0" smtClean="0">
                <a:solidFill>
                  <a:srgbClr val="0033CC"/>
                </a:solidFill>
                <a:latin typeface="+mj-ea"/>
                <a:ea typeface="+mj-ea"/>
              </a:rPr>
              <a:t>世纪初：金本位制动摇</a:t>
            </a:r>
            <a:endParaRPr lang="en-US" altLang="zh-CN" sz="2400" b="1" dirty="0" smtClean="0">
              <a:solidFill>
                <a:srgbClr val="0033CC"/>
              </a:solidFill>
              <a:latin typeface="+mj-ea"/>
              <a:ea typeface="+mj-ea"/>
            </a:endParaRPr>
          </a:p>
          <a:p>
            <a:pPr>
              <a:lnSpc>
                <a:spcPts val="3700"/>
              </a:lnSpc>
            </a:pPr>
            <a:r>
              <a:rPr lang="en-US" altLang="zh-CN" sz="2400" b="1" dirty="0" smtClean="0">
                <a:solidFill>
                  <a:srgbClr val="0033CC"/>
                </a:solidFill>
                <a:latin typeface="+mj-ea"/>
                <a:ea typeface="+mj-ea"/>
              </a:rPr>
              <a:t> </a:t>
            </a:r>
            <a:r>
              <a:rPr lang="en-US" altLang="zh-CN" sz="2400" b="1" dirty="0" smtClean="0">
                <a:solidFill>
                  <a:srgbClr val="0033CC"/>
                </a:solidFill>
                <a:latin typeface="+mj-ea"/>
                <a:ea typeface="+mj-ea"/>
              </a:rPr>
              <a:t>     1929</a:t>
            </a:r>
            <a:r>
              <a:rPr lang="zh-CN" altLang="en-US" sz="2400" b="1" dirty="0" smtClean="0">
                <a:solidFill>
                  <a:srgbClr val="0033CC"/>
                </a:solidFill>
                <a:latin typeface="+mj-ea"/>
                <a:ea typeface="+mj-ea"/>
              </a:rPr>
              <a:t>年大危机：金本位制崩溃 </a:t>
            </a:r>
            <a:endParaRPr lang="en-US" altLang="zh-CN" sz="2400" b="1" dirty="0" smtClean="0">
              <a:solidFill>
                <a:srgbClr val="0033CC"/>
              </a:solidFill>
              <a:latin typeface="+mj-ea"/>
              <a:ea typeface="+mj-ea"/>
            </a:endParaRPr>
          </a:p>
          <a:p>
            <a:pPr>
              <a:lnSpc>
                <a:spcPts val="3700"/>
              </a:lnSpc>
            </a:pPr>
            <a:r>
              <a:rPr lang="en-US" altLang="zh-CN" sz="2400" b="1" dirty="0" smtClean="0">
                <a:solidFill>
                  <a:srgbClr val="0033CC"/>
                </a:solidFill>
                <a:latin typeface="+mj-ea"/>
                <a:ea typeface="+mj-ea"/>
              </a:rPr>
              <a:t>3</a:t>
            </a:r>
            <a:r>
              <a:rPr lang="zh-CN" altLang="en-US" sz="2400" b="1" dirty="0" smtClean="0">
                <a:solidFill>
                  <a:srgbClr val="0033CC"/>
                </a:solidFill>
                <a:latin typeface="+mj-ea"/>
                <a:ea typeface="+mj-ea"/>
              </a:rPr>
              <a:t>、</a:t>
            </a:r>
            <a:r>
              <a:rPr lang="en-US" altLang="zh-CN" sz="2400" b="1" dirty="0" smtClean="0">
                <a:solidFill>
                  <a:srgbClr val="0033CC"/>
                </a:solidFill>
                <a:latin typeface="+mj-ea"/>
                <a:ea typeface="+mj-ea"/>
              </a:rPr>
              <a:t>1944</a:t>
            </a:r>
            <a:r>
              <a:rPr lang="zh-CN" altLang="en-US" sz="2400" b="1" dirty="0" smtClean="0">
                <a:solidFill>
                  <a:srgbClr val="0033CC"/>
                </a:solidFill>
                <a:latin typeface="+mj-ea"/>
                <a:ea typeface="+mj-ea"/>
              </a:rPr>
              <a:t>年</a:t>
            </a:r>
            <a:r>
              <a:rPr lang="en-US" altLang="zh-CN" sz="2400" b="1" dirty="0" smtClean="0">
                <a:solidFill>
                  <a:srgbClr val="0033CC"/>
                </a:solidFill>
                <a:latin typeface="+mj-ea"/>
                <a:ea typeface="+mj-ea"/>
              </a:rPr>
              <a:t>7</a:t>
            </a:r>
            <a:r>
              <a:rPr lang="zh-CN" altLang="en-US" sz="2400" b="1" dirty="0" smtClean="0">
                <a:solidFill>
                  <a:srgbClr val="0033CC"/>
                </a:solidFill>
                <a:latin typeface="+mj-ea"/>
                <a:ea typeface="+mj-ea"/>
              </a:rPr>
              <a:t>月，</a:t>
            </a:r>
            <a:endParaRPr lang="en-US" altLang="zh-CN" sz="2400" b="1" dirty="0" smtClean="0">
              <a:solidFill>
                <a:srgbClr val="0033CC"/>
              </a:solidFill>
              <a:latin typeface="+mj-ea"/>
              <a:ea typeface="+mj-ea"/>
            </a:endParaRPr>
          </a:p>
          <a:p>
            <a:pPr>
              <a:lnSpc>
                <a:spcPts val="3700"/>
              </a:lnSpc>
            </a:pPr>
            <a:r>
              <a:rPr lang="en-US" altLang="zh-CN" sz="2400" b="1" dirty="0" smtClean="0">
                <a:solidFill>
                  <a:srgbClr val="0033CC"/>
                </a:solidFill>
                <a:latin typeface="+mj-ea"/>
                <a:ea typeface="+mj-ea"/>
              </a:rPr>
              <a:t> </a:t>
            </a:r>
            <a:r>
              <a:rPr lang="en-US" altLang="zh-CN" sz="2400" b="1" dirty="0" smtClean="0">
                <a:solidFill>
                  <a:srgbClr val="0033CC"/>
                </a:solidFill>
                <a:latin typeface="+mj-ea"/>
                <a:ea typeface="+mj-ea"/>
              </a:rPr>
              <a:t>     </a:t>
            </a:r>
            <a:r>
              <a:rPr lang="zh-CN" altLang="en-US" sz="2400" b="1" dirty="0" smtClean="0">
                <a:solidFill>
                  <a:srgbClr val="0033CC"/>
                </a:solidFill>
                <a:latin typeface="+mj-ea"/>
                <a:ea typeface="+mj-ea"/>
              </a:rPr>
              <a:t>以美元为主中心的布雷顿森林体系</a:t>
            </a:r>
            <a:endParaRPr lang="en-US" altLang="zh-CN" sz="2400" b="1" dirty="0" smtClean="0">
              <a:solidFill>
                <a:srgbClr val="0033CC"/>
              </a:solidFill>
              <a:latin typeface="+mj-ea"/>
              <a:ea typeface="+mj-ea"/>
            </a:endParaRPr>
          </a:p>
          <a:p>
            <a:pPr>
              <a:lnSpc>
                <a:spcPts val="3700"/>
              </a:lnSpc>
            </a:pPr>
            <a:r>
              <a:rPr lang="en-US" altLang="zh-CN" sz="2400" b="1" dirty="0" smtClean="0">
                <a:solidFill>
                  <a:srgbClr val="0033CC"/>
                </a:solidFill>
                <a:latin typeface="+mj-ea"/>
                <a:ea typeface="+mj-ea"/>
              </a:rPr>
              <a:t>5</a:t>
            </a:r>
            <a:r>
              <a:rPr lang="zh-CN" altLang="en-US" sz="2400" b="1" dirty="0" smtClean="0">
                <a:solidFill>
                  <a:srgbClr val="0033CC"/>
                </a:solidFill>
                <a:latin typeface="+mj-ea"/>
                <a:ea typeface="+mj-ea"/>
              </a:rPr>
              <a:t>、</a:t>
            </a:r>
            <a:r>
              <a:rPr lang="en-US" altLang="zh-CN" sz="2400" b="1" dirty="0" smtClean="0">
                <a:solidFill>
                  <a:srgbClr val="0033CC"/>
                </a:solidFill>
                <a:latin typeface="+mj-ea"/>
                <a:ea typeface="+mj-ea"/>
              </a:rPr>
              <a:t>1971</a:t>
            </a:r>
            <a:r>
              <a:rPr lang="zh-CN" altLang="en-US" sz="2400" b="1" dirty="0" smtClean="0">
                <a:solidFill>
                  <a:srgbClr val="0033CC"/>
                </a:solidFill>
                <a:latin typeface="+mj-ea"/>
                <a:ea typeface="+mj-ea"/>
              </a:rPr>
              <a:t>年</a:t>
            </a:r>
            <a:endParaRPr lang="en-US" altLang="zh-CN" sz="2400" b="1" dirty="0" smtClean="0">
              <a:solidFill>
                <a:srgbClr val="0033CC"/>
              </a:solidFill>
              <a:latin typeface="+mj-ea"/>
              <a:ea typeface="+mj-ea"/>
            </a:endParaRPr>
          </a:p>
          <a:p>
            <a:pPr>
              <a:lnSpc>
                <a:spcPts val="3700"/>
              </a:lnSpc>
            </a:pPr>
            <a:r>
              <a:rPr lang="en-US" altLang="zh-CN" sz="2400" b="1" dirty="0" smtClean="0">
                <a:solidFill>
                  <a:srgbClr val="0033CC"/>
                </a:solidFill>
                <a:latin typeface="+mj-ea"/>
                <a:ea typeface="+mj-ea"/>
              </a:rPr>
              <a:t> </a:t>
            </a:r>
            <a:r>
              <a:rPr lang="en-US" altLang="zh-CN" sz="2400" b="1" dirty="0" smtClean="0">
                <a:solidFill>
                  <a:srgbClr val="0033CC"/>
                </a:solidFill>
                <a:latin typeface="+mj-ea"/>
                <a:ea typeface="+mj-ea"/>
              </a:rPr>
              <a:t>     </a:t>
            </a:r>
            <a:r>
              <a:rPr lang="zh-CN" altLang="en-US" sz="2400" b="1" dirty="0" smtClean="0">
                <a:solidFill>
                  <a:srgbClr val="0033CC"/>
                </a:solidFill>
                <a:latin typeface="+mj-ea"/>
                <a:ea typeface="+mj-ea"/>
              </a:rPr>
              <a:t>布雷顿森林体系瓦解</a:t>
            </a:r>
            <a:endParaRPr lang="en-US" altLang="zh-CN" sz="2400" b="1" dirty="0" smtClean="0">
              <a:solidFill>
                <a:srgbClr val="0033CC"/>
              </a:solidFill>
              <a:latin typeface="+mj-ea"/>
              <a:ea typeface="+mj-ea"/>
            </a:endParaRPr>
          </a:p>
          <a:p>
            <a:pPr>
              <a:lnSpc>
                <a:spcPts val="3700"/>
              </a:lnSpc>
            </a:pPr>
            <a:r>
              <a:rPr lang="en-US" altLang="zh-CN" sz="2400" b="1" dirty="0" smtClean="0">
                <a:solidFill>
                  <a:srgbClr val="0033CC"/>
                </a:solidFill>
                <a:latin typeface="+mj-ea"/>
                <a:ea typeface="+mj-ea"/>
              </a:rPr>
              <a:t>5</a:t>
            </a:r>
            <a:r>
              <a:rPr lang="zh-CN" altLang="en-US" sz="2400" b="1" dirty="0" smtClean="0">
                <a:solidFill>
                  <a:srgbClr val="0033CC"/>
                </a:solidFill>
                <a:latin typeface="+mj-ea"/>
                <a:ea typeface="+mj-ea"/>
              </a:rPr>
              <a:t>、</a:t>
            </a:r>
            <a:r>
              <a:rPr lang="en-US" altLang="zh-CN" sz="2400" b="1" dirty="0" smtClean="0">
                <a:solidFill>
                  <a:srgbClr val="0033CC"/>
                </a:solidFill>
                <a:latin typeface="+mj-ea"/>
                <a:ea typeface="+mj-ea"/>
              </a:rPr>
              <a:t>21</a:t>
            </a:r>
            <a:r>
              <a:rPr lang="zh-CN" altLang="en-US" sz="2400" b="1" dirty="0" smtClean="0">
                <a:solidFill>
                  <a:srgbClr val="0033CC"/>
                </a:solidFill>
                <a:latin typeface="+mj-ea"/>
                <a:ea typeface="+mj-ea"/>
              </a:rPr>
              <a:t>世纪：</a:t>
            </a:r>
            <a:endParaRPr lang="en-US" altLang="zh-CN" sz="2400" b="1" dirty="0" smtClean="0">
              <a:solidFill>
                <a:srgbClr val="0033CC"/>
              </a:solidFill>
              <a:latin typeface="+mj-ea"/>
              <a:ea typeface="+mj-ea"/>
            </a:endParaRPr>
          </a:p>
          <a:p>
            <a:pPr>
              <a:lnSpc>
                <a:spcPts val="3700"/>
              </a:lnSpc>
            </a:pPr>
            <a:r>
              <a:rPr lang="en-US" altLang="zh-CN" sz="2400" b="1" dirty="0" smtClean="0">
                <a:solidFill>
                  <a:srgbClr val="0033CC"/>
                </a:solidFill>
                <a:latin typeface="+mj-ea"/>
                <a:ea typeface="+mj-ea"/>
              </a:rPr>
              <a:t> </a:t>
            </a:r>
            <a:r>
              <a:rPr lang="en-US" altLang="zh-CN" sz="2400" b="1" dirty="0" smtClean="0">
                <a:solidFill>
                  <a:srgbClr val="0033CC"/>
                </a:solidFill>
                <a:latin typeface="+mj-ea"/>
                <a:ea typeface="+mj-ea"/>
              </a:rPr>
              <a:t>     </a:t>
            </a:r>
            <a:r>
              <a:rPr lang="zh-CN" altLang="en-US" sz="2400" b="1" dirty="0" smtClean="0">
                <a:solidFill>
                  <a:srgbClr val="0033CC"/>
                </a:solidFill>
                <a:latin typeface="+mj-ea"/>
                <a:ea typeface="+mj-ea"/>
              </a:rPr>
              <a:t>美元仍然是主要货币，</a:t>
            </a:r>
            <a:endParaRPr lang="en-US" altLang="zh-CN" sz="2400" b="1" dirty="0" smtClean="0">
              <a:solidFill>
                <a:srgbClr val="0033CC"/>
              </a:solidFill>
              <a:latin typeface="+mj-ea"/>
              <a:ea typeface="+mj-ea"/>
            </a:endParaRPr>
          </a:p>
          <a:p>
            <a:pPr>
              <a:lnSpc>
                <a:spcPts val="3700"/>
              </a:lnSpc>
            </a:pPr>
            <a:r>
              <a:rPr lang="zh-CN" altLang="en-US" sz="2400" b="1" dirty="0" smtClean="0">
                <a:solidFill>
                  <a:srgbClr val="0033CC"/>
                </a:solidFill>
                <a:latin typeface="+mj-ea"/>
                <a:ea typeface="+mj-ea"/>
              </a:rPr>
              <a:t>      欧元</a:t>
            </a:r>
            <a:r>
              <a:rPr lang="zh-CN" altLang="en-US" sz="2400" b="1" dirty="0" smtClean="0">
                <a:solidFill>
                  <a:srgbClr val="0033CC"/>
                </a:solidFill>
                <a:latin typeface="+mj-ea"/>
                <a:ea typeface="+mj-ea"/>
              </a:rPr>
              <a:t>、</a:t>
            </a:r>
            <a:r>
              <a:rPr lang="zh-CN" altLang="en-US" sz="2400" b="1" dirty="0" smtClean="0">
                <a:solidFill>
                  <a:srgbClr val="0033CC"/>
                </a:solidFill>
                <a:latin typeface="+mj-ea"/>
                <a:ea typeface="+mj-ea"/>
              </a:rPr>
              <a:t>日元、人民币地位上升</a:t>
            </a:r>
            <a:endParaRPr lang="zh-CN" altLang="en-US" sz="2400" b="1" dirty="0">
              <a:solidFill>
                <a:srgbClr val="0033CC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5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66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67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8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69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0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3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4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5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6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7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主题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Office 主题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Office 主题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000000"/>
      </a:folHlink>
    </a:clrScheme>
    <a:fontScheme name="1_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3426</Words>
  <Application>WPS 演示</Application>
  <PresentationFormat>自定义</PresentationFormat>
  <Paragraphs>114</Paragraphs>
  <Slides>10</Slides>
  <Notes>5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6</vt:i4>
      </vt:variant>
      <vt:variant>
        <vt:lpstr>幻灯片标题</vt:lpstr>
      </vt:variant>
      <vt:variant>
        <vt:i4>10</vt:i4>
      </vt:variant>
    </vt:vector>
  </HeadingPairs>
  <TitlesOfParts>
    <vt:vector size="31" baseType="lpstr">
      <vt:lpstr>Arial</vt:lpstr>
      <vt:lpstr>宋体</vt:lpstr>
      <vt:lpstr>Wingdings</vt:lpstr>
      <vt:lpstr>黑体</vt:lpstr>
      <vt:lpstr>Times New Roman</vt:lpstr>
      <vt:lpstr>微软雅黑</vt:lpstr>
      <vt:lpstr>Calibri</vt:lpstr>
      <vt:lpstr>Songti SC</vt:lpstr>
      <vt:lpstr>Segoe Print</vt:lpstr>
      <vt:lpstr>Arial</vt:lpstr>
      <vt:lpstr>Iowan Old Style</vt:lpstr>
      <vt:lpstr>华文隶书</vt:lpstr>
      <vt:lpstr>华文新魏</vt:lpstr>
      <vt:lpstr>华文行楷</vt:lpstr>
      <vt:lpstr>Arial Unicode MS</vt:lpstr>
      <vt:lpstr>Office 主题​​</vt:lpstr>
      <vt:lpstr>Office 主题</vt:lpstr>
      <vt:lpstr>1_Office 主题</vt:lpstr>
      <vt:lpstr>2_Office 主题</vt:lpstr>
      <vt:lpstr>3_Office 主题</vt:lpstr>
      <vt:lpstr>1_默认设计模板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dcterms:created xsi:type="dcterms:W3CDTF">2020-02-08T05:56:00Z</dcterms:created>
  <dcterms:modified xsi:type="dcterms:W3CDTF">2021-01-11T02:34:21Z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</Properties>
</file>