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aveSubsetFonts="1">
  <p:sldMasterIdLst>
    <p:sldMasterId id="2147483648" r:id="rId1"/>
  </p:sldMasterIdLst>
  <p:sldIdLst>
    <p:sldId id="256" r:id="rId2"/>
    <p:sldId id="257" r:id="rId3"/>
    <p:sldId id="258" r:id="rId4"/>
    <p:sldId id="280" r:id="rId5"/>
    <p:sldId id="259" r:id="rId6"/>
    <p:sldId id="260" r:id="rId7"/>
    <p:sldId id="275" r:id="rId8"/>
    <p:sldId id="276" r:id="rId9"/>
    <p:sldId id="277" r:id="rId10"/>
    <p:sldId id="278" r:id="rId11"/>
    <p:sldId id="279" r:id="rId12"/>
    <p:sldId id="261" r:id="rId13"/>
    <p:sldId id="281" r:id="rId14"/>
    <p:sldId id="262" r:id="rId15"/>
    <p:sldId id="282" r:id="rId16"/>
    <p:sldId id="263" r:id="rId17"/>
    <p:sldId id="264" r:id="rId18"/>
    <p:sldId id="265" r:id="rId19"/>
    <p:sldId id="266" r:id="rId20"/>
    <p:sldId id="267" r:id="rId21"/>
    <p:sldId id="268" r:id="rId22"/>
    <p:sldId id="269" r:id="rId23"/>
    <p:sldId id="283" r:id="rId24"/>
    <p:sldId id="284" r:id="rId25"/>
    <p:sldId id="270" r:id="rId26"/>
    <p:sldId id="271" r:id="rId27"/>
  </p:sldIdLst>
  <p:sldSz cx="9144000" cy="6858000" type="screen4x3"/>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tags" Target="tags/tag1.xml" /><Relationship Id="rId29" Type="http://schemas.openxmlformats.org/officeDocument/2006/relationships/presProps" Target="presProps.xml" /><Relationship Id="rId3" Type="http://schemas.openxmlformats.org/officeDocument/2006/relationships/slide" Target="slides/slide2.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2020/10/11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image" Target="../media/image8.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slide" Target="slide6.xml" TargetMode="In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 Id="rId3" Type="http://schemas.openxmlformats.org/officeDocument/2006/relationships/hyperlink" Target="http://imgsrc.baidu.com/baike/pic/item/a8ad941321e1b6ccf6039e40.jpg" TargetMode="External" /><Relationship Id="rId4" Type="http://schemas.openxmlformats.org/officeDocument/2006/relationships/image" Target="../media/image1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image" Target="../media/image17.png" /><Relationship Id="rId5" Type="http://schemas.openxmlformats.org/officeDocument/2006/relationships/image" Target="../media/image18.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png" /><Relationship Id="rId3" Type="http://schemas.openxmlformats.org/officeDocument/2006/relationships/image" Target="../media/image20.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png" /><Relationship Id="rId3" Type="http://schemas.openxmlformats.org/officeDocument/2006/relationships/image" Target="../media/image22.png" /><Relationship Id="rId4" Type="http://schemas.openxmlformats.org/officeDocument/2006/relationships/image" Target="../media/image23.png" /><Relationship Id="rId5" Type="http://schemas.openxmlformats.org/officeDocument/2006/relationships/image" Target="../media/image24.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5.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6.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png" /><Relationship Id="rId3" Type="http://schemas.openxmlformats.org/officeDocument/2006/relationships/image" Target="../media/image30.png" /><Relationship Id="rId4" Type="http://schemas.openxmlformats.org/officeDocument/2006/relationships/image" Target="../media/image31.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2.png" /><Relationship Id="rId3" Type="http://schemas.openxmlformats.org/officeDocument/2006/relationships/image" Target="../media/image33.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4.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rPr>
              <a:t>冷战与国际格局的演变</a:t>
            </a:r>
          </a:p>
        </p:txBody>
      </p:sp>
      <p:sp>
        <p:nvSpPr>
          <p:cNvPr id="3" name="副标题 2"/>
          <p:cNvSpPr>
            <a:spLocks noGrp="1"/>
          </p:cNvSpPr>
          <p:nvPr>
            <p:ph type="subTitle" idx="1"/>
          </p:nvPr>
        </p:nvSpPr>
        <p:spPr/>
        <p:txBody>
          <a:bodyPr/>
          <a:lstStyle/>
          <a:p>
            <a:r>
              <a:rPr lang="zh-CN" altLang="en-US"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美苏争霸</a:t>
            </a:r>
            <a:endParaRPr lang="zh-CN" altLang="en-US"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2232455342"/>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TextBox 3"/>
          <p:cNvSpPr txBox="1"/>
          <p:nvPr/>
        </p:nvSpPr>
        <p:spPr>
          <a:xfrm>
            <a:off x="467544" y="1988840"/>
            <a:ext cx="1584176" cy="1569660"/>
          </a:xfrm>
          <a:prstGeom prst="rect">
            <a:avLst/>
          </a:prstGeom>
          <a:noFill/>
        </p:spPr>
        <p:txBody>
          <a:bodyPr wrap="square" rtlCol="0">
            <a:spAutoFit/>
          </a:bodyPr>
          <a:lstStyle/>
          <a:p>
            <a:r>
              <a:rPr lang="zh-CN" altLang="en-US" sz="4800" b="1" smtClean="0">
                <a:latin typeface="华文隶书" pitchFamily="2" charset="-122"/>
                <a:ea typeface="华文隶书" pitchFamily="2" charset="-122"/>
              </a:rPr>
              <a:t>教学</a:t>
            </a:r>
            <a:endParaRPr lang="en-US" altLang="zh-CN" sz="4800" b="1" smtClean="0">
              <a:latin typeface="华文隶书" pitchFamily="2" charset="-122"/>
              <a:ea typeface="华文隶书" pitchFamily="2" charset="-122"/>
            </a:endParaRPr>
          </a:p>
          <a:p>
            <a:r>
              <a:rPr lang="zh-CN" altLang="en-US" sz="4800" b="1" smtClean="0">
                <a:latin typeface="华文隶书" pitchFamily="2" charset="-122"/>
                <a:ea typeface="华文隶书" pitchFamily="2" charset="-122"/>
              </a:rPr>
              <a:t>目标</a:t>
            </a:r>
            <a:endParaRPr lang="zh-CN" altLang="en-US" sz="4800" b="1">
              <a:latin typeface="华文隶书" pitchFamily="2" charset="-122"/>
              <a:ea typeface="华文隶书" pitchFamily="2" charset="-122"/>
            </a:endParaRPr>
          </a:p>
        </p:txBody>
      </p:sp>
      <p:sp>
        <p:nvSpPr>
          <p:cNvPr id="5" name="矩形 4"/>
          <p:cNvSpPr/>
          <p:nvPr/>
        </p:nvSpPr>
        <p:spPr>
          <a:xfrm>
            <a:off x="2483768" y="1268760"/>
            <a:ext cx="6048672" cy="3222998"/>
          </a:xfrm>
          <a:prstGeom prst="rect">
            <a:avLst/>
          </a:prstGeom>
        </p:spPr>
        <p:txBody>
          <a:bodyPr wrap="square">
            <a:spAutoFit/>
          </a:bodyPr>
          <a:lstStyle/>
          <a:p>
            <a:pPr>
              <a:lnSpc>
                <a:spcPct val="150000"/>
              </a:lnSpc>
              <a:buFontTx/>
              <a:buNone/>
            </a:pPr>
            <a:r>
              <a:rPr lang="en-US" altLang="zh-CN" sz="2800" b="1">
                <a:latin typeface="楷体_GB2312" pitchFamily="49" charset="-122"/>
                <a:ea typeface="楷体_GB2312" pitchFamily="49" charset="-122"/>
              </a:rPr>
              <a:t>1</a:t>
            </a:r>
            <a:r>
              <a:rPr lang="zh-CN" altLang="en-US" sz="2800" b="1">
                <a:latin typeface="楷体_GB2312" pitchFamily="49" charset="-122"/>
                <a:ea typeface="楷体_GB2312" pitchFamily="49" charset="-122"/>
              </a:rPr>
              <a:t>．了解美苏“冷战”的原因及表现。</a:t>
            </a:r>
          </a:p>
          <a:p>
            <a:pPr>
              <a:lnSpc>
                <a:spcPct val="150000"/>
              </a:lnSpc>
              <a:buFontTx/>
              <a:buNone/>
            </a:pPr>
            <a:r>
              <a:rPr lang="en-US" altLang="zh-CN" sz="2800" b="1">
                <a:latin typeface="楷体_GB2312" pitchFamily="49" charset="-122"/>
                <a:ea typeface="楷体_GB2312" pitchFamily="49" charset="-122"/>
              </a:rPr>
              <a:t>2. </a:t>
            </a:r>
            <a:r>
              <a:rPr lang="zh-CN" altLang="en-US" sz="2800" b="1">
                <a:latin typeface="楷体_GB2312" pitchFamily="49" charset="-122"/>
                <a:ea typeface="楷体_GB2312" pitchFamily="49" charset="-122"/>
              </a:rPr>
              <a:t>了解美苏两极对峙格局形成的基本过程。</a:t>
            </a:r>
          </a:p>
          <a:p>
            <a:pPr>
              <a:lnSpc>
                <a:spcPct val="150000"/>
              </a:lnSpc>
              <a:buFontTx/>
              <a:buNone/>
            </a:pPr>
            <a:r>
              <a:rPr lang="en-US" altLang="zh-CN" sz="2800" b="1" smtClean="0">
                <a:latin typeface="楷体_GB2312" pitchFamily="49" charset="-122"/>
                <a:ea typeface="楷体_GB2312" pitchFamily="49" charset="-122"/>
              </a:rPr>
              <a:t>3</a:t>
            </a:r>
            <a:r>
              <a:rPr lang="zh-CN" altLang="en-US" sz="2800" b="1" smtClean="0">
                <a:latin typeface="楷体_GB2312" pitchFamily="49" charset="-122"/>
                <a:ea typeface="楷体_GB2312" pitchFamily="49" charset="-122"/>
              </a:rPr>
              <a:t>．</a:t>
            </a:r>
            <a:r>
              <a:rPr lang="zh-CN" altLang="en-US" sz="2800" b="1">
                <a:latin typeface="楷体_GB2312" pitchFamily="49" charset="-122"/>
                <a:ea typeface="楷体_GB2312" pitchFamily="49" charset="-122"/>
              </a:rPr>
              <a:t>认识 “冷战”及两极格局对第二次世界大战后国际关系发展的影响。</a:t>
            </a:r>
          </a:p>
        </p:txBody>
      </p:sp>
    </p:spTree>
    <p:extLst>
      <p:ext uri="{BB962C8B-B14F-4D97-AF65-F5344CB8AC3E}">
        <p14:creationId xmlns:p14="http://schemas.microsoft.com/office/powerpoint/2010/main" val="2066997330"/>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76055" y="332656"/>
            <a:ext cx="3756811" cy="29058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342798" y="499381"/>
            <a:ext cx="4572000" cy="3002169"/>
          </a:xfrm>
          <a:prstGeom prst="rect">
            <a:avLst/>
          </a:prstGeom>
        </p:spPr>
        <p:txBody>
          <a:bodyPr>
            <a:spAutoFit/>
          </a:bodyPr>
          <a:lstStyle/>
          <a:p>
            <a:pPr algn="ctr"/>
            <a:r>
              <a:rPr kumimoji="1" lang="en-US" altLang="zh-CN" sz="2800" b="1">
                <a:solidFill>
                  <a:srgbClr val="CC0000"/>
                </a:solidFill>
                <a:effectLst>
                  <a:outerShdw blurRad="38100" dist="38100" dir="2700000" algn="tl">
                    <a:srgbClr val="000000"/>
                  </a:outerShdw>
                </a:effectLst>
                <a:latin typeface="Times New Roman"/>
                <a:ea typeface="黑体" panose="02010609060101010101" pitchFamily="49" charset="-122"/>
              </a:rPr>
              <a:t>“</a:t>
            </a:r>
            <a:r>
              <a:rPr kumimoji="1" lang="zh-CN" altLang="en-US" sz="2800" b="1">
                <a:solidFill>
                  <a:srgbClr val="CC0000"/>
                </a:solidFill>
                <a:effectLst>
                  <a:outerShdw blurRad="38100" dist="38100" dir="2700000" algn="tl">
                    <a:srgbClr val="000000"/>
                  </a:outerShdw>
                </a:effectLst>
                <a:latin typeface="黑体" pitchFamily="49" charset="-122"/>
                <a:ea typeface="黑体" panose="02010609060101010101" pitchFamily="49" charset="-122"/>
              </a:rPr>
              <a:t>冷战</a:t>
            </a:r>
            <a:r>
              <a:rPr kumimoji="1" lang="zh-CN" altLang="en-US" sz="2800" b="1">
                <a:solidFill>
                  <a:srgbClr val="CC0000"/>
                </a:solidFill>
                <a:effectLst>
                  <a:outerShdw blurRad="38100" dist="38100" dir="2700000" algn="tl">
                    <a:srgbClr val="000000"/>
                  </a:outerShdw>
                </a:effectLst>
                <a:latin typeface="Times New Roman"/>
                <a:ea typeface="黑体" panose="02010609060101010101" pitchFamily="49" charset="-122"/>
              </a:rPr>
              <a:t>”</a:t>
            </a:r>
            <a:r>
              <a:rPr kumimoji="1" lang="zh-CN" altLang="en-US" sz="2800" b="1">
                <a:solidFill>
                  <a:srgbClr val="CC0000"/>
                </a:solidFill>
                <a:effectLst>
                  <a:outerShdw blurRad="38100" dist="38100" dir="2700000" algn="tl">
                    <a:srgbClr val="000000"/>
                  </a:outerShdw>
                </a:effectLst>
                <a:latin typeface="黑体" pitchFamily="49" charset="-122"/>
                <a:ea typeface="黑体" panose="02010609060101010101" pitchFamily="49" charset="-122"/>
              </a:rPr>
              <a:t> ：</a:t>
            </a:r>
          </a:p>
          <a:p>
            <a:pPr algn="ctr">
              <a:lnSpc>
                <a:spcPct val="115000"/>
              </a:lnSpc>
              <a:spcBef>
                <a:spcPct val="15000"/>
              </a:spcBef>
            </a:pPr>
            <a:r>
              <a:rPr kumimoji="1" lang="zh-CN" altLang="en-US" sz="2800" b="1">
                <a:effectLst>
                  <a:outerShdw blurRad="38100" dist="38100" dir="2700000" algn="tl">
                    <a:srgbClr val="FFFFFF"/>
                  </a:outerShdw>
                </a:effectLst>
                <a:latin typeface="黑体" pitchFamily="49" charset="-122"/>
                <a:ea typeface="黑体" panose="02010609060101010101" pitchFamily="49" charset="-122"/>
              </a:rPr>
              <a:t>是指二战后美苏双方以及东西方之间在政治、军事、经济、外交、文化、意识形态等方面除诉诸战争之外的紧张对峙和对抗。</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59632" y="3603254"/>
            <a:ext cx="3024336" cy="2840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480119" y="3263729"/>
            <a:ext cx="461665" cy="3519553"/>
          </a:xfrm>
          <a:prstGeom prst="rect">
            <a:avLst/>
          </a:prstGeom>
        </p:spPr>
        <p:txBody>
          <a:bodyPr vert="eaVert" wrap="none">
            <a:spAutoFit/>
          </a:bodyPr>
          <a:lstStyle/>
          <a:p>
            <a:r>
              <a:rPr lang="en-US" altLang="zh-CN" b="1"/>
              <a:t>1946</a:t>
            </a:r>
            <a:r>
              <a:rPr lang="zh-CN" altLang="en-US" b="1"/>
              <a:t>年丘吉尔在富尔顿的</a:t>
            </a:r>
            <a:r>
              <a:rPr lang="zh-CN" altLang="en-US" b="1">
                <a:solidFill>
                  <a:srgbClr val="660066"/>
                </a:solidFill>
                <a:ea typeface="黑体" panose="02010609060101010101" pitchFamily="49" charset="-122"/>
              </a:rPr>
              <a:t>铁幕演说</a:t>
            </a:r>
          </a:p>
        </p:txBody>
      </p:sp>
      <p:sp>
        <p:nvSpPr>
          <p:cNvPr id="6" name="矩形 5"/>
          <p:cNvSpPr/>
          <p:nvPr/>
        </p:nvSpPr>
        <p:spPr>
          <a:xfrm>
            <a:off x="4544211" y="3480852"/>
            <a:ext cx="4572000" cy="3150863"/>
          </a:xfrm>
          <a:prstGeom prst="rect">
            <a:avLst/>
          </a:prstGeom>
        </p:spPr>
        <p:txBody>
          <a:bodyPr>
            <a:spAutoFit/>
          </a:bodyPr>
          <a:lstStyle/>
          <a:p>
            <a:pPr>
              <a:lnSpc>
                <a:spcPts val="3000"/>
              </a:lnSpc>
            </a:pPr>
            <a:r>
              <a:rPr lang="zh-CN" altLang="en-US" sz="2000" b="1" i="1">
                <a:latin typeface="华文隶书" pitchFamily="2" charset="-122"/>
                <a:ea typeface="华文隶书" pitchFamily="2" charset="-122"/>
              </a:rPr>
              <a:t>从波罗的海的斯德丁</a:t>
            </a:r>
            <a:r>
              <a:rPr lang="en-US" altLang="zh-CN" sz="2000" b="1" i="1">
                <a:latin typeface="华文隶书" pitchFamily="2" charset="-122"/>
                <a:ea typeface="华文隶书" pitchFamily="2" charset="-122"/>
              </a:rPr>
              <a:t>〔</a:t>
            </a:r>
            <a:r>
              <a:rPr lang="zh-CN" altLang="en-US" sz="2000" b="1" i="1">
                <a:latin typeface="华文隶书" pitchFamily="2" charset="-122"/>
                <a:ea typeface="华文隶书" pitchFamily="2" charset="-122"/>
              </a:rPr>
              <a:t>什切青</a:t>
            </a:r>
            <a:r>
              <a:rPr lang="en-US" altLang="zh-CN" sz="2000" b="1" i="1">
                <a:latin typeface="华文隶书" pitchFamily="2" charset="-122"/>
                <a:ea typeface="华文隶书" pitchFamily="2" charset="-122"/>
              </a:rPr>
              <a:t>〕</a:t>
            </a:r>
            <a:r>
              <a:rPr lang="zh-CN" altLang="en-US" sz="2000" b="1" i="1">
                <a:latin typeface="华文隶书" pitchFamily="2" charset="-122"/>
                <a:ea typeface="华文隶书" pitchFamily="2" charset="-122"/>
              </a:rPr>
              <a:t>到亚得里亚海边的的里雅斯特</a:t>
            </a:r>
            <a:r>
              <a:rPr lang="en-US" altLang="zh-CN" sz="2000" b="1" i="1">
                <a:latin typeface="华文隶书" pitchFamily="2" charset="-122"/>
                <a:ea typeface="华文隶书" pitchFamily="2" charset="-122"/>
              </a:rPr>
              <a:t>,</a:t>
            </a:r>
            <a:r>
              <a:rPr lang="zh-CN" altLang="en-US" sz="2000" b="1" i="1">
                <a:latin typeface="华文隶书" pitchFamily="2" charset="-122"/>
                <a:ea typeface="华文隶书" pitchFamily="2" charset="-122"/>
              </a:rPr>
              <a:t>一幅横贯欧洲大陆的铁幕已经降落下来</a:t>
            </a:r>
            <a:r>
              <a:rPr lang="en-US" altLang="zh-CN" sz="2000" b="1" i="1">
                <a:latin typeface="华文隶书" pitchFamily="2" charset="-122"/>
                <a:ea typeface="华文隶书" pitchFamily="2" charset="-122"/>
              </a:rPr>
              <a:t>.</a:t>
            </a:r>
            <a:r>
              <a:rPr lang="zh-CN" altLang="en-US" sz="2000" b="1" i="1">
                <a:latin typeface="华文隶书" pitchFamily="2" charset="-122"/>
                <a:ea typeface="华文隶书" pitchFamily="2" charset="-122"/>
              </a:rPr>
              <a:t>在这条线的后面</a:t>
            </a:r>
            <a:r>
              <a:rPr lang="en-US" altLang="zh-CN" sz="2000" b="1" i="1">
                <a:latin typeface="华文隶书" pitchFamily="2" charset="-122"/>
                <a:ea typeface="华文隶书" pitchFamily="2" charset="-122"/>
              </a:rPr>
              <a:t>,</a:t>
            </a:r>
            <a:r>
              <a:rPr lang="zh-CN" altLang="en-US" sz="2000" b="1" i="1">
                <a:latin typeface="华文隶书" pitchFamily="2" charset="-122"/>
                <a:ea typeface="华文隶书" pitchFamily="2" charset="-122"/>
              </a:rPr>
              <a:t>座落着中欧和东欧古国的都城</a:t>
            </a:r>
            <a:r>
              <a:rPr lang="en-US" altLang="zh-CN" sz="2000" b="1" i="1">
                <a:latin typeface="华文隶书" pitchFamily="2" charset="-122"/>
                <a:ea typeface="华文隶书" pitchFamily="2" charset="-122"/>
              </a:rPr>
              <a:t>.</a:t>
            </a:r>
            <a:r>
              <a:rPr lang="zh-CN" altLang="en-US" sz="2000" b="1" i="1">
                <a:latin typeface="华文隶书" pitchFamily="2" charset="-122"/>
                <a:ea typeface="华文隶书" pitchFamily="2" charset="-122"/>
              </a:rPr>
              <a:t>华沙、柏林、布拉格、维也纳、布达佩斯、贝尔格莱德、布加勒斯特和索菲亚</a:t>
            </a:r>
            <a:r>
              <a:rPr lang="en-US" altLang="zh-CN" sz="2000" b="1" i="1">
                <a:latin typeface="华文隶书" pitchFamily="2" charset="-122"/>
                <a:ea typeface="华文隶书" pitchFamily="2" charset="-122"/>
              </a:rPr>
              <a:t>——</a:t>
            </a:r>
            <a:r>
              <a:rPr lang="zh-CN" altLang="en-US" sz="2000" b="1" i="1">
                <a:latin typeface="华文隶书" pitchFamily="2" charset="-122"/>
                <a:ea typeface="华文隶书" pitchFamily="2" charset="-122"/>
              </a:rPr>
              <a:t>所有这些名城及其居民无一不处在苏联的势力范围之内</a:t>
            </a:r>
          </a:p>
        </p:txBody>
      </p:sp>
    </p:spTree>
    <p:extLst>
      <p:ext uri="{BB962C8B-B14F-4D97-AF65-F5344CB8AC3E}">
        <p14:creationId xmlns:p14="http://schemas.microsoft.com/office/powerpoint/2010/main" val="1875508914"/>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3528" y="3433986"/>
            <a:ext cx="3013060" cy="2940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16014" y="169776"/>
            <a:ext cx="2317177" cy="3245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3806687" y="4066408"/>
            <a:ext cx="4572000" cy="2308324"/>
          </a:xfrm>
          <a:prstGeom prst="rect">
            <a:avLst/>
          </a:prstGeom>
        </p:spPr>
        <p:txBody>
          <a:bodyPr>
            <a:spAutoFit/>
          </a:bodyPr>
          <a:lstStyle/>
          <a:p>
            <a:r>
              <a:rPr lang="en-US" altLang="zh-CN" sz="2400" b="1" i="1">
                <a:latin typeface="华文隶书" pitchFamily="2" charset="-122"/>
                <a:ea typeface="华文隶书" pitchFamily="2" charset="-122"/>
              </a:rPr>
              <a:t>1946</a:t>
            </a:r>
            <a:r>
              <a:rPr lang="zh-CN" altLang="en-US" sz="2400" b="1" i="1">
                <a:latin typeface="华文隶书" pitchFamily="2" charset="-122"/>
                <a:ea typeface="华文隶书" pitchFamily="2" charset="-122"/>
              </a:rPr>
              <a:t>年</a:t>
            </a:r>
            <a:r>
              <a:rPr lang="en-US" altLang="zh-CN" sz="2400" b="1" i="1">
                <a:latin typeface="华文隶书" pitchFamily="2" charset="-122"/>
                <a:ea typeface="华文隶书" pitchFamily="2" charset="-122"/>
              </a:rPr>
              <a:t>2</a:t>
            </a:r>
            <a:r>
              <a:rPr lang="zh-CN" altLang="en-US" sz="2400" b="1" i="1">
                <a:latin typeface="华文隶书" pitchFamily="2" charset="-122"/>
                <a:ea typeface="华文隶书" pitchFamily="2" charset="-122"/>
              </a:rPr>
              <a:t>月</a:t>
            </a:r>
            <a:r>
              <a:rPr lang="en-US" altLang="zh-CN" sz="2400" b="1" i="1">
                <a:latin typeface="华文隶书" pitchFamily="2" charset="-122"/>
                <a:ea typeface="华文隶书" pitchFamily="2" charset="-122"/>
              </a:rPr>
              <a:t>22</a:t>
            </a:r>
            <a:r>
              <a:rPr lang="zh-CN" altLang="en-US" sz="2400" b="1" i="1">
                <a:latin typeface="华文隶书" pitchFamily="2" charset="-122"/>
                <a:ea typeface="华文隶书" pitchFamily="2" charset="-122"/>
              </a:rPr>
              <a:t>日，美国驻</a:t>
            </a:r>
            <a:r>
              <a:rPr lang="zh-CN" altLang="en-US" sz="2400" b="1" i="1" smtClean="0">
                <a:latin typeface="华文隶书" pitchFamily="2" charset="-122"/>
                <a:ea typeface="华文隶书" pitchFamily="2" charset="-122"/>
              </a:rPr>
              <a:t>苏联大使馆代办</a:t>
            </a:r>
            <a:r>
              <a:rPr lang="zh-CN" altLang="en-US" sz="2400" b="1" i="1">
                <a:latin typeface="华文隶书" pitchFamily="2" charset="-122"/>
                <a:ea typeface="华文隶书" pitchFamily="2" charset="-122"/>
              </a:rPr>
              <a:t>乔治</a:t>
            </a:r>
            <a:r>
              <a:rPr lang="en-US" altLang="zh-CN" sz="2400" b="1" i="1">
                <a:latin typeface="华文隶书" pitchFamily="2" charset="-122"/>
                <a:ea typeface="华文隶书" pitchFamily="2" charset="-122"/>
              </a:rPr>
              <a:t>·</a:t>
            </a:r>
            <a:r>
              <a:rPr lang="zh-CN" altLang="en-US" sz="2400" b="1" i="1">
                <a:latin typeface="华文隶书" pitchFamily="2" charset="-122"/>
                <a:ea typeface="华文隶书" pitchFamily="2" charset="-122"/>
              </a:rPr>
              <a:t>凯南向华盛顿发回一封</a:t>
            </a:r>
            <a:r>
              <a:rPr lang="en-US" altLang="zh-CN" sz="2400" b="1" i="1">
                <a:latin typeface="华文隶书" pitchFamily="2" charset="-122"/>
                <a:ea typeface="华文隶书" pitchFamily="2" charset="-122"/>
              </a:rPr>
              <a:t>8 000</a:t>
            </a:r>
            <a:r>
              <a:rPr lang="zh-CN" altLang="en-US" sz="2400" b="1" i="1">
                <a:latin typeface="华文隶书" pitchFamily="2" charset="-122"/>
                <a:ea typeface="华文隶书" pitchFamily="2" charset="-122"/>
              </a:rPr>
              <a:t>字“长电报”，美国要依靠实力抵制苏联的扩张，同时又不会引起美苏之间</a:t>
            </a:r>
            <a:r>
              <a:rPr lang="zh-CN" altLang="en-US" sz="2400" b="1" i="1" smtClean="0">
                <a:latin typeface="华文隶书" pitchFamily="2" charset="-122"/>
                <a:ea typeface="华文隶书" pitchFamily="2" charset="-122"/>
              </a:rPr>
              <a:t>全面</a:t>
            </a:r>
            <a:r>
              <a:rPr lang="zh-CN" altLang="en-US" sz="2400" b="1" i="1">
                <a:latin typeface="华文隶书" pitchFamily="2" charset="-122"/>
                <a:ea typeface="华文隶书" pitchFamily="2" charset="-122"/>
              </a:rPr>
              <a:t>军事冲突的主张。这是遏制政策的前奏</a:t>
            </a:r>
            <a:r>
              <a:rPr lang="zh-CN" altLang="en-US" sz="2400"/>
              <a:t>。</a:t>
            </a:r>
          </a:p>
        </p:txBody>
      </p:sp>
      <p:sp>
        <p:nvSpPr>
          <p:cNvPr id="3" name="矩形 2"/>
          <p:cNvSpPr/>
          <p:nvPr/>
        </p:nvSpPr>
        <p:spPr>
          <a:xfrm rot="20785284">
            <a:off x="3569160" y="2531948"/>
            <a:ext cx="2005678" cy="132343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8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   S</a:t>
            </a:r>
            <a:endParaRPr lang="zh-CN" altLang="en-US" sz="80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矩形 3"/>
          <p:cNvSpPr/>
          <p:nvPr/>
        </p:nvSpPr>
        <p:spPr>
          <a:xfrm>
            <a:off x="395481" y="260648"/>
            <a:ext cx="5328592" cy="2677656"/>
          </a:xfrm>
          <a:prstGeom prst="rect">
            <a:avLst/>
          </a:prstGeom>
        </p:spPr>
        <p:txBody>
          <a:bodyPr wrap="square">
            <a:spAutoFit/>
          </a:bodyPr>
          <a:lstStyle/>
          <a:p>
            <a:r>
              <a:rPr lang="zh-CN" altLang="en-US" sz="2400" b="1" i="1">
                <a:latin typeface="华文隶书" pitchFamily="2" charset="-122"/>
                <a:ea typeface="华文隶书" pitchFamily="2" charset="-122"/>
              </a:rPr>
              <a:t>同年</a:t>
            </a:r>
            <a:r>
              <a:rPr lang="en-US" altLang="zh-CN" sz="2400" b="1" i="1">
                <a:latin typeface="华文隶书" pitchFamily="2" charset="-122"/>
                <a:ea typeface="华文隶书" pitchFamily="2" charset="-122"/>
              </a:rPr>
              <a:t>9</a:t>
            </a:r>
            <a:r>
              <a:rPr lang="zh-CN" altLang="en-US" sz="2400" b="1" i="1">
                <a:latin typeface="华文隶书" pitchFamily="2" charset="-122"/>
                <a:ea typeface="华文隶书" pitchFamily="2" charset="-122"/>
              </a:rPr>
              <a:t>月</a:t>
            </a:r>
            <a:r>
              <a:rPr lang="en-US" altLang="zh-CN" sz="2400" b="1" i="1">
                <a:latin typeface="华文隶书" pitchFamily="2" charset="-122"/>
                <a:ea typeface="华文隶书" pitchFamily="2" charset="-122"/>
              </a:rPr>
              <a:t>27</a:t>
            </a:r>
            <a:r>
              <a:rPr lang="zh-CN" altLang="en-US" sz="2400" b="1" i="1">
                <a:latin typeface="华文隶书" pitchFamily="2" charset="-122"/>
                <a:ea typeface="华文隶书" pitchFamily="2" charset="-122"/>
              </a:rPr>
              <a:t>日，</a:t>
            </a:r>
            <a:r>
              <a:rPr lang="zh-CN" altLang="en-US" sz="2400" b="1" i="1" smtClean="0">
                <a:latin typeface="华文隶书" pitchFamily="2" charset="-122"/>
                <a:ea typeface="华文隶书" pitchFamily="2" charset="-122"/>
              </a:rPr>
              <a:t>苏联</a:t>
            </a:r>
            <a:r>
              <a:rPr lang="zh-CN" altLang="en-US" sz="2400" b="1" i="1">
                <a:latin typeface="华文隶书" pitchFamily="2" charset="-122"/>
                <a:ea typeface="华文隶书" pitchFamily="2" charset="-122"/>
              </a:rPr>
              <a:t>驻美国大使尼古拉</a:t>
            </a:r>
            <a:r>
              <a:rPr lang="en-US" altLang="zh-CN" sz="2400" b="1" i="1">
                <a:latin typeface="华文隶书" pitchFamily="2" charset="-122"/>
                <a:ea typeface="华文隶书" pitchFamily="2" charset="-122"/>
              </a:rPr>
              <a:t>·</a:t>
            </a:r>
            <a:r>
              <a:rPr lang="zh-CN" altLang="en-US" sz="2400" b="1" i="1">
                <a:latin typeface="华文隶书" pitchFamily="2" charset="-122"/>
                <a:ea typeface="华文隶书" pitchFamily="2" charset="-122"/>
              </a:rPr>
              <a:t>诺维科夫向莫斯科发回“战后美国</a:t>
            </a:r>
            <a:r>
              <a:rPr lang="zh-CN" altLang="en-US" sz="2400" b="1" i="1" smtClean="0">
                <a:latin typeface="华文隶书" pitchFamily="2" charset="-122"/>
                <a:ea typeface="华文隶书" pitchFamily="2" charset="-122"/>
              </a:rPr>
              <a:t>对外政策</a:t>
            </a:r>
            <a:r>
              <a:rPr lang="zh-CN" altLang="en-US" sz="2400" b="1" i="1">
                <a:latin typeface="华文隶书" pitchFamily="2" charset="-122"/>
                <a:ea typeface="华文隶书" pitchFamily="2" charset="-122"/>
              </a:rPr>
              <a:t>的长篇报告”，断定美国战后对外政策的特征是谋求</a:t>
            </a:r>
            <a:r>
              <a:rPr lang="zh-CN" altLang="en-US" sz="2400" b="1" i="1" smtClean="0">
                <a:latin typeface="华文隶书" pitchFamily="2" charset="-122"/>
                <a:ea typeface="华文隶书" pitchFamily="2" charset="-122"/>
              </a:rPr>
              <a:t>世界霸权</a:t>
            </a:r>
            <a:r>
              <a:rPr lang="zh-CN" altLang="en-US" sz="2400" b="1" i="1">
                <a:latin typeface="华文隶书" pitchFamily="2" charset="-122"/>
                <a:ea typeface="华文隶书" pitchFamily="2" charset="-122"/>
              </a:rPr>
              <a:t>，将苏联视为其通往世界霸权的主要障碍，并正在把</a:t>
            </a:r>
            <a:r>
              <a:rPr lang="zh-CN" altLang="en-US" sz="2400" b="1" i="1" smtClean="0">
                <a:latin typeface="华文隶书" pitchFamily="2" charset="-122"/>
                <a:ea typeface="华文隶书" pitchFamily="2" charset="-122"/>
              </a:rPr>
              <a:t>苏联作为</a:t>
            </a:r>
            <a:r>
              <a:rPr lang="zh-CN" altLang="en-US" sz="2400" b="1" i="1">
                <a:latin typeface="华文隶书" pitchFamily="2" charset="-122"/>
                <a:ea typeface="华文隶书" pitchFamily="2" charset="-122"/>
              </a:rPr>
              <a:t>战争的对象而准备未来的战争。</a:t>
            </a:r>
          </a:p>
        </p:txBody>
      </p:sp>
    </p:spTree>
    <p:extLst>
      <p:ext uri="{BB962C8B-B14F-4D97-AF65-F5344CB8AC3E}">
        <p14:creationId xmlns:p14="http://schemas.microsoft.com/office/powerpoint/2010/main" val="2113785389"/>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Rectangle 6"/>
          <p:cNvSpPr>
            <a:spLocks noChangeArrowheads="1"/>
          </p:cNvSpPr>
          <p:nvPr/>
        </p:nvSpPr>
        <p:spPr bwMode="auto">
          <a:xfrm>
            <a:off x="539552" y="764704"/>
            <a:ext cx="7993062"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400" b="1">
                <a:latin typeface="楷体_GB2312" pitchFamily="49" charset="-122"/>
                <a:ea typeface="楷体_GB2312" pitchFamily="49" charset="-122"/>
              </a:rPr>
              <a:t>    </a:t>
            </a:r>
            <a:r>
              <a:rPr kumimoji="1" lang="zh-CN" altLang="en-US" sz="2400" b="1">
                <a:latin typeface="楷体_GB2312" pitchFamily="49" charset="-122"/>
                <a:ea typeface="楷体_GB2312" pitchFamily="49" charset="-122"/>
              </a:rPr>
              <a:t>战时，要保持团结并不太难，因为有一个打败共同敌人的共同目标。艰难的工作在战后，那时，各种不同的利害关系往往会使同盟国分裂。                          </a:t>
            </a:r>
          </a:p>
          <a:p>
            <a:r>
              <a:rPr kumimoji="1" lang="zh-CN" altLang="en-US" sz="2400" b="1">
                <a:latin typeface="楷体_GB2312" pitchFamily="49" charset="-122"/>
                <a:ea typeface="楷体_GB2312" pitchFamily="49" charset="-122"/>
              </a:rPr>
              <a:t>                                 </a:t>
            </a:r>
            <a:r>
              <a:rPr kumimoji="1" lang="en-US" altLang="zh-CN" sz="2400" b="1">
                <a:latin typeface="Arial"/>
                <a:ea typeface="楷体_GB2312" pitchFamily="49" charset="-122"/>
              </a:rPr>
              <a:t>——</a:t>
            </a:r>
            <a:r>
              <a:rPr kumimoji="1" lang="zh-CN" altLang="en-US" sz="2400" b="1">
                <a:latin typeface="楷体_GB2312" pitchFamily="49" charset="-122"/>
                <a:ea typeface="楷体_GB2312" pitchFamily="49" charset="-122"/>
              </a:rPr>
              <a:t>斯大林</a:t>
            </a:r>
          </a:p>
        </p:txBody>
      </p:sp>
      <p:sp>
        <p:nvSpPr>
          <p:cNvPr id="5" name="矩形 4"/>
          <p:cNvSpPr/>
          <p:nvPr/>
        </p:nvSpPr>
        <p:spPr>
          <a:xfrm>
            <a:off x="611560" y="2334364"/>
            <a:ext cx="7438934" cy="1938992"/>
          </a:xfrm>
          <a:prstGeom prst="rect">
            <a:avLst/>
          </a:prstGeom>
        </p:spPr>
        <p:txBody>
          <a:bodyPr wrap="square">
            <a:spAutoFit/>
          </a:bodyPr>
          <a:lstStyle/>
          <a:p>
            <a:r>
              <a:rPr kumimoji="1" lang="zh-CN" altLang="en-US" sz="2400" b="1" smtClean="0">
                <a:latin typeface="楷体_GB2312" pitchFamily="49" charset="-122"/>
                <a:ea typeface="楷体_GB2312" pitchFamily="49" charset="-122"/>
              </a:rPr>
              <a:t>    </a:t>
            </a:r>
            <a:r>
              <a:rPr kumimoji="1" lang="zh-CN" altLang="en-US" sz="2400" b="1">
                <a:latin typeface="楷体_GB2312" pitchFamily="49" charset="-122"/>
                <a:ea typeface="楷体_GB2312" pitchFamily="49" charset="-122"/>
              </a:rPr>
              <a:t>吾</a:t>
            </a:r>
            <a:r>
              <a:rPr kumimoji="1" lang="zh-CN" altLang="en-US" sz="2400" b="1" smtClean="0">
                <a:latin typeface="楷体_GB2312" pitchFamily="49" charset="-122"/>
                <a:ea typeface="楷体_GB2312" pitchFamily="49" charset="-122"/>
              </a:rPr>
              <a:t>国</a:t>
            </a:r>
            <a:r>
              <a:rPr kumimoji="1" lang="zh-CN" altLang="en-US" sz="2400" b="1">
                <a:latin typeface="楷体_GB2312" pitchFamily="49" charset="-122"/>
                <a:ea typeface="楷体_GB2312" pitchFamily="49" charset="-122"/>
              </a:rPr>
              <a:t>因拥有道义、政治、经济及军事各方面之力量，故自然负有领导国际社会之责任，且随之亦有领导国际社会之机会。</a:t>
            </a:r>
          </a:p>
          <a:p>
            <a:pPr algn="r"/>
            <a:r>
              <a:rPr kumimoji="1" lang="en-US" altLang="zh-CN" sz="2400" b="1">
                <a:latin typeface="楷体_GB2312" pitchFamily="49" charset="-122"/>
                <a:ea typeface="楷体_GB2312" pitchFamily="49" charset="-122"/>
              </a:rPr>
              <a:t>— 《</a:t>
            </a:r>
            <a:r>
              <a:rPr kumimoji="1" lang="zh-CN" altLang="en-US" sz="2400" b="1">
                <a:latin typeface="楷体_GB2312" pitchFamily="49" charset="-122"/>
                <a:ea typeface="楷体_GB2312" pitchFamily="49" charset="-122"/>
              </a:rPr>
              <a:t>罗斯福在美国外交政策协会发表关于美国外交政策的演说</a:t>
            </a:r>
            <a:r>
              <a:rPr kumimoji="1" lang="en-US" altLang="zh-CN" sz="2400" b="1">
                <a:latin typeface="楷体_GB2312" pitchFamily="49" charset="-122"/>
                <a:ea typeface="楷体_GB2312" pitchFamily="49" charset="-122"/>
              </a:rPr>
              <a:t>》</a:t>
            </a:r>
            <a:endParaRPr kumimoji="1" lang="zh-CN" altLang="en-US" sz="2400" b="1">
              <a:latin typeface="楷体_GB2312" pitchFamily="49" charset="-122"/>
              <a:ea typeface="楷体_GB2312" pitchFamily="49" charset="-122"/>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99592" y="4273356"/>
            <a:ext cx="3780522" cy="2204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5042993" y="4365104"/>
            <a:ext cx="3277884" cy="2246769"/>
          </a:xfrm>
          <a:prstGeom prst="rect">
            <a:avLst/>
          </a:prstGeom>
        </p:spPr>
        <p:txBody>
          <a:bodyPr wrap="square">
            <a:spAutoFit/>
          </a:bodyPr>
          <a:lstStyle/>
          <a:p>
            <a:r>
              <a:rPr kumimoji="1" lang="zh-CN" altLang="en-US" sz="2000" b="1">
                <a:latin typeface="楷体_GB2312" pitchFamily="49" charset="-122"/>
                <a:ea typeface="楷体_GB2312" pitchFamily="49" charset="-122"/>
              </a:rPr>
              <a:t>波兰问题对于俄国人不仅仅是个荣誉问题，而且是个安全问题</a:t>
            </a:r>
            <a:r>
              <a:rPr kumimoji="1" lang="en-US" altLang="zh-CN" sz="2000" b="1">
                <a:latin typeface="楷体_GB2312" pitchFamily="49" charset="-122"/>
                <a:ea typeface="楷体_GB2312" pitchFamily="49" charset="-122"/>
              </a:rPr>
              <a:t>……</a:t>
            </a:r>
            <a:r>
              <a:rPr kumimoji="1" lang="zh-CN" altLang="en-US" sz="2000" b="1">
                <a:latin typeface="楷体_GB2312" pitchFamily="49" charset="-122"/>
                <a:ea typeface="楷体_GB2312" pitchFamily="49" charset="-122"/>
              </a:rPr>
              <a:t>因为苏维埃国家一些极为重要的战略问题都与波兰有关</a:t>
            </a:r>
            <a:r>
              <a:rPr kumimoji="1" lang="en-US" altLang="zh-CN" sz="2000" b="1">
                <a:latin typeface="楷体_GB2312" pitchFamily="49" charset="-122"/>
                <a:ea typeface="楷体_GB2312" pitchFamily="49" charset="-122"/>
              </a:rPr>
              <a:t>……</a:t>
            </a:r>
            <a:r>
              <a:rPr kumimoji="1" lang="zh-CN" altLang="en-US" sz="2000" b="1">
                <a:latin typeface="楷体_GB2312" pitchFamily="49" charset="-122"/>
                <a:ea typeface="楷体_GB2312" pitchFamily="49" charset="-122"/>
              </a:rPr>
              <a:t>波兰问题对苏维埃国家来说是一个生死攸关的问题。</a:t>
            </a:r>
          </a:p>
        </p:txBody>
      </p:sp>
      <p:sp>
        <p:nvSpPr>
          <p:cNvPr id="7" name="矩形 6"/>
          <p:cNvSpPr/>
          <p:nvPr/>
        </p:nvSpPr>
        <p:spPr>
          <a:xfrm>
            <a:off x="2132348" y="0"/>
            <a:ext cx="4397359"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冷战原因探究</a:t>
            </a:r>
            <a:endParaRPr lang="zh-CN" altLang="en-US" sz="54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980289434"/>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Rectangle 4"/>
          <p:cNvSpPr txBox="1">
            <a:spLocks noChangeArrowheads="1"/>
          </p:cNvSpPr>
          <p:nvPr/>
        </p:nvSpPr>
        <p:spPr>
          <a:xfrm>
            <a:off x="179512" y="836712"/>
            <a:ext cx="7704137" cy="776287"/>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0" hangingPunct="0">
              <a:spcBef>
                <a:spcPct val="50000"/>
              </a:spcBef>
              <a:buClr>
                <a:schemeClr val="bg1"/>
              </a:buClr>
              <a:buFontTx/>
              <a:buNone/>
            </a:pPr>
            <a:r>
              <a:rPr kumimoji="1" lang="en-US" altLang="zh-CN" b="1" smtClean="0">
                <a:effectLst>
                  <a:outerShdw blurRad="38100" dist="38100" dir="2700000" algn="tl">
                    <a:srgbClr val="C0C0C0"/>
                  </a:outerShdw>
                </a:effectLst>
                <a:latin typeface="黑体" pitchFamily="49" charset="-122"/>
                <a:ea typeface="黑体" panose="02010609060101010101" pitchFamily="49" charset="-122"/>
              </a:rPr>
              <a:t>1 </a:t>
            </a:r>
            <a:r>
              <a:rPr kumimoji="1" lang="zh-CN" altLang="en-US" b="1" smtClean="0">
                <a:effectLst>
                  <a:outerShdw blurRad="38100" dist="38100" dir="2700000" algn="tl">
                    <a:srgbClr val="C0C0C0"/>
                  </a:outerShdw>
                </a:effectLst>
                <a:latin typeface="黑体" pitchFamily="49" charset="-122"/>
                <a:ea typeface="黑体" panose="02010609060101010101" pitchFamily="49" charset="-122"/>
              </a:rPr>
              <a:t>根本原因：社会制度和国家利益的矛盾</a:t>
            </a:r>
            <a:endParaRPr kumimoji="1" lang="zh-CN" altLang="en-US" b="1" smtClean="0">
              <a:solidFill>
                <a:schemeClr val="tx2"/>
              </a:solidFill>
              <a:effectLst>
                <a:outerShdw blurRad="38100" dist="38100" dir="2700000" algn="tl">
                  <a:srgbClr val="C0C0C0"/>
                </a:outerShdw>
              </a:effectLst>
              <a:latin typeface="黑体" pitchFamily="49" charset="-122"/>
              <a:ea typeface="黑体" panose="02010609060101010101" pitchFamily="49" charset="-122"/>
            </a:endParaRPr>
          </a:p>
          <a:p>
            <a:pPr>
              <a:buFontTx/>
              <a:buNone/>
            </a:pPr>
            <a:endParaRPr lang="en-US" altLang="zh-CN" sz="2000" b="1">
              <a:latin typeface="黑体" pitchFamily="49" charset="-122"/>
              <a:ea typeface="黑体" panose="02010609060101010101" pitchFamily="49" charset="-122"/>
            </a:endParaRPr>
          </a:p>
        </p:txBody>
      </p:sp>
      <p:sp>
        <p:nvSpPr>
          <p:cNvPr id="5" name="Rectangle 4"/>
          <p:cNvSpPr txBox="1">
            <a:spLocks noChangeArrowheads="1"/>
          </p:cNvSpPr>
          <p:nvPr/>
        </p:nvSpPr>
        <p:spPr>
          <a:xfrm>
            <a:off x="899592" y="2132856"/>
            <a:ext cx="7704137" cy="776287"/>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0" hangingPunct="0">
              <a:spcBef>
                <a:spcPct val="50000"/>
              </a:spcBef>
              <a:buClr>
                <a:schemeClr val="bg1"/>
              </a:buClr>
              <a:buFontTx/>
              <a:buNone/>
            </a:pPr>
            <a:r>
              <a:rPr kumimoji="1" lang="en-US" altLang="zh-CN" b="1" smtClean="0">
                <a:effectLst>
                  <a:outerShdw blurRad="38100" dist="38100" dir="2700000" algn="tl">
                    <a:srgbClr val="C0C0C0"/>
                  </a:outerShdw>
                </a:effectLst>
                <a:latin typeface="黑体" pitchFamily="49" charset="-122"/>
                <a:ea typeface="黑体" panose="02010609060101010101" pitchFamily="49" charset="-122"/>
              </a:rPr>
              <a:t>2 </a:t>
            </a:r>
            <a:r>
              <a:rPr kumimoji="1" lang="zh-CN" altLang="en-US" b="1" smtClean="0">
                <a:effectLst>
                  <a:outerShdw blurRad="38100" dist="38100" dir="2700000" algn="tl">
                    <a:srgbClr val="C0C0C0"/>
                  </a:outerShdw>
                </a:effectLst>
                <a:latin typeface="黑体" pitchFamily="49" charset="-122"/>
                <a:ea typeface="黑体" panose="02010609060101010101" pitchFamily="49" charset="-122"/>
              </a:rPr>
              <a:t>苏联阻挡了美国称霸的野心</a:t>
            </a:r>
            <a:endParaRPr kumimoji="1" lang="zh-CN" altLang="en-US" b="1" smtClean="0">
              <a:solidFill>
                <a:schemeClr val="tx2"/>
              </a:solidFill>
              <a:effectLst>
                <a:outerShdw blurRad="38100" dist="38100" dir="2700000" algn="tl">
                  <a:srgbClr val="C0C0C0"/>
                </a:outerShdw>
              </a:effectLst>
              <a:latin typeface="黑体" pitchFamily="49" charset="-122"/>
              <a:ea typeface="黑体" panose="02010609060101010101" pitchFamily="49" charset="-122"/>
            </a:endParaRPr>
          </a:p>
          <a:p>
            <a:pPr>
              <a:buFontTx/>
              <a:buNone/>
            </a:pPr>
            <a:endParaRPr lang="en-US" altLang="zh-CN" sz="2000" b="1">
              <a:latin typeface="黑体" pitchFamily="49" charset="-122"/>
              <a:ea typeface="黑体" panose="02010609060101010101" pitchFamily="49" charset="-122"/>
            </a:endParaRPr>
          </a:p>
        </p:txBody>
      </p:sp>
      <p:sp>
        <p:nvSpPr>
          <p:cNvPr id="6" name="Rectangle 4"/>
          <p:cNvSpPr txBox="1">
            <a:spLocks noChangeArrowheads="1"/>
          </p:cNvSpPr>
          <p:nvPr/>
        </p:nvSpPr>
        <p:spPr>
          <a:xfrm>
            <a:off x="1088094" y="3140968"/>
            <a:ext cx="7704137" cy="776287"/>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0" hangingPunct="0">
              <a:spcBef>
                <a:spcPct val="50000"/>
              </a:spcBef>
              <a:buClr>
                <a:schemeClr val="bg1"/>
              </a:buClr>
              <a:buFontTx/>
              <a:buNone/>
            </a:pPr>
            <a:r>
              <a:rPr kumimoji="1" lang="en-US" altLang="zh-CN" b="1" smtClean="0">
                <a:effectLst>
                  <a:outerShdw blurRad="38100" dist="38100" dir="2700000" algn="tl">
                    <a:srgbClr val="C0C0C0"/>
                  </a:outerShdw>
                </a:effectLst>
                <a:latin typeface="黑体" pitchFamily="49" charset="-122"/>
                <a:ea typeface="黑体" panose="02010609060101010101" pitchFamily="49" charset="-122"/>
              </a:rPr>
              <a:t>3 </a:t>
            </a:r>
            <a:r>
              <a:rPr kumimoji="1" lang="zh-CN" altLang="en-US" b="1" smtClean="0">
                <a:effectLst>
                  <a:outerShdw blurRad="38100" dist="38100" dir="2700000" algn="tl">
                    <a:srgbClr val="C0C0C0"/>
                  </a:outerShdw>
                </a:effectLst>
                <a:latin typeface="黑体" pitchFamily="49" charset="-122"/>
                <a:ea typeface="黑体" panose="02010609060101010101" pitchFamily="49" charset="-122"/>
              </a:rPr>
              <a:t>苏联构建“防疫带”引发了西方世界的战略误判</a:t>
            </a:r>
            <a:endParaRPr kumimoji="1" lang="zh-CN" altLang="en-US" b="1" smtClean="0">
              <a:solidFill>
                <a:schemeClr val="tx2"/>
              </a:solidFill>
              <a:effectLst>
                <a:outerShdw blurRad="38100" dist="38100" dir="2700000" algn="tl">
                  <a:srgbClr val="C0C0C0"/>
                </a:outerShdw>
              </a:effectLst>
              <a:latin typeface="黑体" pitchFamily="49" charset="-122"/>
              <a:ea typeface="黑体" panose="02010609060101010101" pitchFamily="49" charset="-122"/>
            </a:endParaRPr>
          </a:p>
          <a:p>
            <a:pPr>
              <a:buFontTx/>
              <a:buNone/>
            </a:pPr>
            <a:endParaRPr lang="en-US" altLang="zh-CN" sz="2000" b="1">
              <a:latin typeface="黑体" pitchFamily="49" charset="-122"/>
              <a:ea typeface="黑体" panose="02010609060101010101" pitchFamily="49" charset="-122"/>
            </a:endParaRPr>
          </a:p>
        </p:txBody>
      </p:sp>
      <p:sp>
        <p:nvSpPr>
          <p:cNvPr id="7" name="矩形 6"/>
          <p:cNvSpPr/>
          <p:nvPr/>
        </p:nvSpPr>
        <p:spPr>
          <a:xfrm>
            <a:off x="499254" y="4869160"/>
            <a:ext cx="7907935" cy="923330"/>
          </a:xfrm>
          <a:prstGeom prst="rect">
            <a:avLst/>
          </a:prstGeom>
          <a:noFill/>
          <a:scene3d>
            <a:camera prst="perspectiveRelaxedModerately"/>
            <a:lightRig rig="threePt" dir="t"/>
          </a:scene3d>
        </p:spPr>
        <p:txBody>
          <a:bodyPr wrap="none" lIns="91440" tIns="45720" rIns="91440" bIns="45720">
            <a:spAutoFit/>
          </a:bodyPr>
          <a:lstStyle/>
          <a:p>
            <a:pPr algn="ctr"/>
            <a:r>
              <a:rPr lang="zh-CN" altLang="en-US" sz="5400" b="1" cap="none"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你认为还有其他原因吗？</a:t>
            </a:r>
            <a:endParaRPr lang="zh-CN" altLang="en-US" sz="5400" b="1" cap="none"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8" name="矩形 7"/>
          <p:cNvSpPr/>
          <p:nvPr/>
        </p:nvSpPr>
        <p:spPr>
          <a:xfrm>
            <a:off x="1316631" y="1342509"/>
            <a:ext cx="8511296" cy="646331"/>
          </a:xfrm>
          <a:prstGeom prst="rect">
            <a:avLst/>
          </a:prstGeom>
        </p:spPr>
        <p:txBody>
          <a:bodyPr wrap="square">
            <a:spAutoFit/>
          </a:bodyPr>
          <a:lstStyle/>
          <a:p>
            <a:r>
              <a:rPr lang="zh-CN" altLang="en-US"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琥珀" pitchFamily="2" charset="-122"/>
                <a:ea typeface="华文琥珀" pitchFamily="2" charset="-122"/>
              </a:rPr>
              <a:t>美国的全球扩张战略和苏联的保障国家安全战略之间发生</a:t>
            </a:r>
          </a:p>
          <a:p>
            <a:r>
              <a:rPr lang="zh-CN" altLang="en-US"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琥珀" pitchFamily="2" charset="-122"/>
                <a:ea typeface="华文琥珀" pitchFamily="2" charset="-122"/>
              </a:rPr>
              <a:t>激烈碰撞</a:t>
            </a:r>
          </a:p>
        </p:txBody>
      </p:sp>
    </p:spTree>
    <p:extLst>
      <p:ext uri="{BB962C8B-B14F-4D97-AF65-F5344CB8AC3E}">
        <p14:creationId xmlns:p14="http://schemas.microsoft.com/office/powerpoint/2010/main" val="3755738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6" presetClass="entr" presetSubtype="16" fill="hold" grpId="1"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42" presetClass="entr" presetSubtype="0" fill="hold" grpId="2"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71363" name="Rectangle 3"/>
          <p:cNvSpPr>
            <a:spLocks noGrp="1" noChangeArrowheads="1"/>
          </p:cNvSpPr>
          <p:nvPr>
            <p:ph type="title"/>
          </p:nvPr>
        </p:nvSpPr>
        <p:spPr>
          <a:xfrm>
            <a:off x="-468313" y="188913"/>
            <a:ext cx="8229601" cy="1143000"/>
          </a:xfrm>
        </p:spPr>
        <p:txBody>
          <a:bodyPr/>
          <a:lstStyle/>
          <a:p>
            <a:pPr algn="l"/>
            <a:r>
              <a:rPr lang="en-US" altLang="zh-CN" sz="4800" b="1">
                <a:effectLst>
                  <a:outerShdw blurRad="38100" dist="38100" dir="2700000" algn="tl">
                    <a:srgbClr val="C0C0C0"/>
                  </a:outerShdw>
                </a:effectLst>
                <a:ea typeface="华文新魏" pitchFamily="2" charset="-122"/>
              </a:rPr>
              <a:t>    </a:t>
            </a:r>
            <a:endParaRPr lang="en-US" altLang="zh-CN" b="1">
              <a:solidFill>
                <a:srgbClr val="CC0000"/>
              </a:solidFill>
              <a:effectLst>
                <a:outerShdw blurRad="38100" dist="38100" dir="2700000" algn="tl">
                  <a:srgbClr val="C0C0C0"/>
                </a:outerShdw>
              </a:effectLst>
              <a:ea typeface="华文行楷" panose="02010800040101010101" pitchFamily="2" charset="-122"/>
            </a:endParaRPr>
          </a:p>
        </p:txBody>
      </p:sp>
      <p:sp>
        <p:nvSpPr>
          <p:cNvPr id="271364" name="Rectangle 4"/>
          <p:cNvSpPr>
            <a:spLocks noGrp="1" noChangeArrowheads="1"/>
          </p:cNvSpPr>
          <p:nvPr>
            <p:ph type="body" idx="1"/>
          </p:nvPr>
        </p:nvSpPr>
        <p:spPr>
          <a:xfrm>
            <a:off x="539750" y="549275"/>
            <a:ext cx="8291513" cy="5068888"/>
          </a:xfrm>
        </p:spPr>
        <p:txBody>
          <a:bodyPr/>
          <a:lstStyle/>
          <a:p>
            <a:pPr eaLnBrk="0" hangingPunct="0">
              <a:spcBef>
                <a:spcPct val="50000"/>
              </a:spcBef>
              <a:buClr>
                <a:schemeClr val="bg1"/>
              </a:buClr>
              <a:buFontTx/>
              <a:buNone/>
            </a:pPr>
            <a:r>
              <a:rPr kumimoji="1" lang="zh-CN" altLang="en-US" b="1" smtClean="0">
                <a:solidFill>
                  <a:schemeClr val="tx2"/>
                </a:solidFill>
                <a:effectLst>
                  <a:outerShdw blurRad="38100" dist="38100" dir="2700000" algn="tl">
                    <a:srgbClr val="C0C0C0"/>
                  </a:outerShdw>
                </a:effectLst>
                <a:latin typeface="黑体" pitchFamily="49" charset="-122"/>
                <a:ea typeface="黑体" panose="02010609060101010101" pitchFamily="49" charset="-122"/>
              </a:rPr>
              <a:t>雅尔塔</a:t>
            </a:r>
            <a:r>
              <a:rPr kumimoji="1" lang="zh-CN" altLang="en-US" b="1">
                <a:solidFill>
                  <a:schemeClr val="tx2"/>
                </a:solidFill>
                <a:effectLst>
                  <a:outerShdw blurRad="38100" dist="38100" dir="2700000" algn="tl">
                    <a:srgbClr val="C0C0C0"/>
                  </a:outerShdw>
                </a:effectLst>
                <a:latin typeface="黑体" pitchFamily="49" charset="-122"/>
                <a:ea typeface="黑体" panose="02010609060101010101" pitchFamily="49" charset="-122"/>
              </a:rPr>
              <a:t>体系的确立</a:t>
            </a:r>
            <a:r>
              <a:rPr lang="zh-CN" altLang="en-US" b="1">
                <a:latin typeface="黑体" pitchFamily="49" charset="-122"/>
                <a:ea typeface="黑体" panose="02010609060101010101" pitchFamily="49" charset="-122"/>
              </a:rPr>
              <a:t> </a:t>
            </a:r>
          </a:p>
          <a:p>
            <a:pPr eaLnBrk="0" hangingPunct="0">
              <a:spcBef>
                <a:spcPct val="50000"/>
              </a:spcBef>
              <a:buClr>
                <a:schemeClr val="bg1"/>
              </a:buClr>
              <a:buFontTx/>
              <a:buNone/>
            </a:pPr>
            <a:r>
              <a:rPr lang="zh-CN" altLang="en-US" b="1">
                <a:latin typeface="黑体" pitchFamily="49" charset="-122"/>
                <a:ea typeface="黑体" panose="02010609060101010101" pitchFamily="49" charset="-122"/>
              </a:rPr>
              <a:t>       </a:t>
            </a:r>
            <a:r>
              <a:rPr lang="zh-CN" altLang="en-US" b="1">
                <a:solidFill>
                  <a:srgbClr val="CC0000"/>
                </a:solidFill>
                <a:latin typeface="黑体" pitchFamily="49" charset="-122"/>
                <a:ea typeface="黑体" panose="02010609060101010101" pitchFamily="49" charset="-122"/>
              </a:rPr>
              <a:t>二战后期，在雅尔塔等国际会议上，形成的以美、苏为主导的国际关系新体系。</a:t>
            </a:r>
            <a:r>
              <a:rPr lang="zh-CN" altLang="en-US" b="1">
                <a:effectLst>
                  <a:outerShdw blurRad="38100" dist="38100" dir="2700000" algn="tl">
                    <a:srgbClr val="C0C0C0"/>
                  </a:outerShdw>
                </a:effectLst>
                <a:latin typeface="黑体" pitchFamily="49" charset="-122"/>
                <a:ea typeface="黑体" panose="02010609060101010101" pitchFamily="49" charset="-122"/>
              </a:rPr>
              <a:t>勾画出战后世界两极格局的基本轮廓</a:t>
            </a:r>
          </a:p>
          <a:p>
            <a:pPr eaLnBrk="0" hangingPunct="0">
              <a:spcBef>
                <a:spcPct val="50000"/>
              </a:spcBef>
              <a:buClr>
                <a:schemeClr val="bg1"/>
              </a:buClr>
              <a:buFontTx/>
              <a:buNone/>
            </a:pPr>
            <a:r>
              <a:rPr lang="zh-CN" altLang="en-US" b="1">
                <a:effectLst>
                  <a:outerShdw blurRad="38100" dist="38100" dir="2700000" algn="tl">
                    <a:srgbClr val="C0C0C0"/>
                  </a:outerShdw>
                </a:effectLst>
                <a:latin typeface="黑体" pitchFamily="49" charset="-122"/>
                <a:ea typeface="黑体" panose="02010609060101010101" pitchFamily="49" charset="-122"/>
              </a:rPr>
              <a:t>    </a:t>
            </a:r>
          </a:p>
          <a:p>
            <a:pPr eaLnBrk="0" hangingPunct="0">
              <a:spcBef>
                <a:spcPct val="50000"/>
              </a:spcBef>
              <a:buClr>
                <a:schemeClr val="bg1"/>
              </a:buClr>
              <a:buFontTx/>
              <a:buNone/>
            </a:pPr>
            <a:r>
              <a:rPr lang="zh-CN" altLang="en-US" b="1">
                <a:solidFill>
                  <a:srgbClr val="0000CC"/>
                </a:solidFill>
                <a:effectLst>
                  <a:outerShdw blurRad="38100" dist="38100" dir="2700000" algn="tl">
                    <a:srgbClr val="C0C0C0"/>
                  </a:outerShdw>
                </a:effectLst>
                <a:latin typeface="黑体" pitchFamily="49" charset="-122"/>
                <a:ea typeface="黑体" panose="02010609060101010101" pitchFamily="49" charset="-122"/>
              </a:rPr>
              <a:t>  问题：</a:t>
            </a:r>
            <a:r>
              <a:rPr lang="zh-CN" altLang="en-US" b="1">
                <a:effectLst>
                  <a:outerShdw blurRad="38100" dist="38100" dir="2700000" algn="tl">
                    <a:srgbClr val="C0C0C0"/>
                  </a:outerShdw>
                </a:effectLst>
                <a:latin typeface="黑体" pitchFamily="49" charset="-122"/>
                <a:ea typeface="黑体" panose="02010609060101010101" pitchFamily="49" charset="-122"/>
              </a:rPr>
              <a:t>为什么这个国际关系体系以美苏为主导？一个国家在国际关系中的地位是由什么决定的？</a:t>
            </a:r>
          </a:p>
          <a:p>
            <a:pPr eaLnBrk="0" hangingPunct="0">
              <a:spcBef>
                <a:spcPct val="50000"/>
              </a:spcBef>
              <a:buClr>
                <a:schemeClr val="bg1"/>
              </a:buClr>
              <a:buFontTx/>
              <a:buNone/>
            </a:pPr>
            <a:endParaRPr kumimoji="1" lang="zh-CN" altLang="en-US" b="1">
              <a:solidFill>
                <a:srgbClr val="004064"/>
              </a:solidFill>
              <a:effectLst>
                <a:outerShdw blurRad="38100" dist="38100" dir="2700000" algn="tl">
                  <a:srgbClr val="C0C0C0"/>
                </a:outerShdw>
              </a:effectLst>
              <a:latin typeface="黑体" pitchFamily="49" charset="-122"/>
              <a:ea typeface="黑体" panose="02010609060101010101" pitchFamily="49" charset="-122"/>
            </a:endParaRPr>
          </a:p>
          <a:p>
            <a:endParaRPr lang="en-US" altLang="zh-CN">
              <a:latin typeface="黑体" pitchFamily="49" charset="-122"/>
              <a:ea typeface="黑体" panose="02010609060101010101" pitchFamily="49" charset="-122"/>
            </a:endParaRPr>
          </a:p>
        </p:txBody>
      </p:sp>
    </p:spTree>
    <p:extLst>
      <p:ext uri="{BB962C8B-B14F-4D97-AF65-F5344CB8AC3E}">
        <p14:creationId xmlns:p14="http://schemas.microsoft.com/office/powerpoint/2010/main" val="35137966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nodeType="clickEffect">
                                  <p:stCondLst>
                                    <p:cond delay="0"/>
                                  </p:stCondLst>
                                  <p:childTnLst>
                                    <p:set>
                                      <p:cBhvr>
                                        <p:cTn id="6" dur="1" fill="hold">
                                          <p:stCondLst>
                                            <p:cond delay="0"/>
                                          </p:stCondLst>
                                        </p:cTn>
                                        <p:tgtEl>
                                          <p:spTgt spid="271364">
                                            <p:txEl>
                                              <p:pRg st="1" end="1"/>
                                            </p:txEl>
                                          </p:spTgt>
                                        </p:tgtEl>
                                        <p:attrNameLst>
                                          <p:attrName>style.visibility</p:attrName>
                                        </p:attrNameLst>
                                      </p:cBhvr>
                                      <p:to>
                                        <p:strVal val="visible"/>
                                      </p:to>
                                    </p:set>
                                    <p:anim calcmode="lin" valueType="num">
                                      <p:cBhvr>
                                        <p:cTn id="7" dur="1000" fill="hold"/>
                                        <p:tgtEl>
                                          <p:spTgt spid="271364">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271364">
                                            <p:txEl>
                                              <p:pRg st="1" end="1"/>
                                            </p:txEl>
                                          </p:spTgt>
                                        </p:tgtEl>
                                        <p:attrNameLst>
                                          <p:attrName>ppt_h</p:attrName>
                                        </p:attrNameLst>
                                      </p:cBhvr>
                                      <p:tavLst>
                                        <p:tav tm="0">
                                          <p:val>
                                            <p:fltVal val="0"/>
                                          </p:val>
                                        </p:tav>
                                        <p:tav tm="100000">
                                          <p:val>
                                            <p:strVal val="#ppt_h"/>
                                          </p:val>
                                        </p:tav>
                                      </p:tavLst>
                                    </p:anim>
                                    <p:animEffect transition="in" filter="fade">
                                      <p:cBhvr>
                                        <p:cTn id="9" dur="1000"/>
                                        <p:tgtEl>
                                          <p:spTgt spid="271364">
                                            <p:txEl>
                                              <p:pRg st="1" end="1"/>
                                            </p:txEl>
                                          </p:spTgt>
                                        </p:tgtEl>
                                      </p:cBhvr>
                                    </p:animEffec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40" presetClass="entr" presetSubtype="0" fill="hold" nodeType="clickEffect">
                                  <p:stCondLst>
                                    <p:cond delay="0"/>
                                  </p:stCondLst>
                                  <p:iterate type="lt">
                                    <p:tmPct val="10000"/>
                                  </p:iterate>
                                  <p:childTnLst>
                                    <p:set>
                                      <p:cBhvr>
                                        <p:cTn id="14" dur="1" fill="hold">
                                          <p:stCondLst>
                                            <p:cond delay="0"/>
                                          </p:stCondLst>
                                        </p:cTn>
                                        <p:tgtEl>
                                          <p:spTgt spid="271364">
                                            <p:txEl>
                                              <p:pRg st="3" end="3"/>
                                            </p:txEl>
                                          </p:spTgt>
                                        </p:tgtEl>
                                        <p:attrNameLst>
                                          <p:attrName>style.visibility</p:attrName>
                                        </p:attrNameLst>
                                      </p:cBhvr>
                                      <p:to>
                                        <p:strVal val="visible"/>
                                      </p:to>
                                    </p:set>
                                    <p:animEffect transition="in" filter="fade">
                                      <p:cBhvr>
                                        <p:cTn id="15" dur="500"/>
                                        <p:tgtEl>
                                          <p:spTgt spid="271364">
                                            <p:txEl>
                                              <p:pRg st="3" end="3"/>
                                            </p:txEl>
                                          </p:spTgt>
                                        </p:tgtEl>
                                      </p:cBhvr>
                                    </p:animEffect>
                                    <p:anim calcmode="lin" valueType="num">
                                      <p:cBhvr>
                                        <p:cTn id="16" dur="500" fill="hold"/>
                                        <p:tgtEl>
                                          <p:spTgt spid="271364">
                                            <p:txEl>
                                              <p:pRg st="3" end="3"/>
                                            </p:txEl>
                                          </p:spTgt>
                                        </p:tgtEl>
                                        <p:attrNameLst>
                                          <p:attrName>ppt_x</p:attrName>
                                        </p:attrNameLst>
                                      </p:cBhvr>
                                      <p:tavLst>
                                        <p:tav tm="0">
                                          <p:val>
                                            <p:strVal val="#ppt_x-.1"/>
                                          </p:val>
                                        </p:tav>
                                        <p:tav tm="100000">
                                          <p:val>
                                            <p:strVal val="#ppt_x"/>
                                          </p:val>
                                        </p:tav>
                                      </p:tavLst>
                                    </p:anim>
                                    <p:anim calcmode="lin" valueType="num">
                                      <p:cBhvr>
                                        <p:cTn id="17" dur="500" fill="hold"/>
                                        <p:tgtEl>
                                          <p:spTgt spid="271364">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79202" name="Text Box 2"/>
          <p:cNvSpPr txBox="1">
            <a:spLocks noChangeArrowheads="1"/>
          </p:cNvSpPr>
          <p:nvPr/>
        </p:nvSpPr>
        <p:spPr bwMode="auto">
          <a:xfrm>
            <a:off x="229288" y="1267694"/>
            <a:ext cx="4535487"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kumimoji="1" lang="en-US" altLang="zh-CN" sz="2800" b="1">
                <a:solidFill>
                  <a:srgbClr val="FFFF00"/>
                </a:solidFill>
                <a:latin typeface="Times New Roman" pitchFamily="18" charset="0"/>
                <a:ea typeface="华文新魏" pitchFamily="2" charset="-122"/>
              </a:rPr>
              <a:t>                                       </a:t>
            </a:r>
            <a:endParaRPr kumimoji="1" lang="en-US" altLang="zh-CN" sz="2800" b="1">
              <a:solidFill>
                <a:schemeClr val="hlink"/>
              </a:solidFill>
              <a:latin typeface="Times New Roman" pitchFamily="18" charset="0"/>
              <a:ea typeface="华文新魏" pitchFamily="2" charset="-122"/>
            </a:endParaRPr>
          </a:p>
          <a:p>
            <a:r>
              <a:rPr kumimoji="1" lang="en-US" altLang="zh-CN" sz="2400" b="1">
                <a:solidFill>
                  <a:schemeClr val="hlink"/>
                </a:solidFill>
                <a:latin typeface="华文中宋" pitchFamily="2" charset="-122"/>
                <a:ea typeface="华文中宋" pitchFamily="2" charset="-122"/>
              </a:rPr>
              <a:t> </a:t>
            </a:r>
            <a:r>
              <a:rPr kumimoji="1" lang="zh-CN" altLang="en-US" sz="2400" b="1">
                <a:solidFill>
                  <a:schemeClr val="tx2"/>
                </a:solidFill>
                <a:latin typeface="华文中宋" pitchFamily="2" charset="-122"/>
                <a:ea typeface="华文中宋" pitchFamily="2" charset="-122"/>
              </a:rPr>
              <a:t>垄断了原子弹</a:t>
            </a:r>
            <a:r>
              <a:rPr kumimoji="1" lang="en-US" altLang="zh-CN" sz="2400" b="1">
                <a:solidFill>
                  <a:schemeClr val="tx2"/>
                </a:solidFill>
                <a:latin typeface="华文中宋" pitchFamily="2" charset="-122"/>
                <a:ea typeface="华文中宋" pitchFamily="2" charset="-122"/>
              </a:rPr>
              <a:t>,</a:t>
            </a:r>
          </a:p>
          <a:p>
            <a:r>
              <a:rPr kumimoji="1" lang="en-US" altLang="zh-CN" sz="2400" b="1">
                <a:solidFill>
                  <a:srgbClr val="000000"/>
                </a:solidFill>
                <a:latin typeface="华文中宋" pitchFamily="2" charset="-122"/>
                <a:ea typeface="华文中宋" pitchFamily="2" charset="-122"/>
              </a:rPr>
              <a:t> </a:t>
            </a:r>
            <a:r>
              <a:rPr kumimoji="1" lang="zh-CN" altLang="en-US" sz="2400" b="1">
                <a:solidFill>
                  <a:srgbClr val="000000"/>
                </a:solidFill>
                <a:latin typeface="华文中宋" pitchFamily="2" charset="-122"/>
                <a:ea typeface="华文中宋" pitchFamily="2" charset="-122"/>
              </a:rPr>
              <a:t>拥有</a:t>
            </a:r>
            <a:r>
              <a:rPr kumimoji="1" lang="en-US" altLang="zh-CN" sz="2400" b="1">
                <a:solidFill>
                  <a:srgbClr val="000000"/>
                </a:solidFill>
                <a:latin typeface="华文中宋" pitchFamily="2" charset="-122"/>
                <a:ea typeface="华文中宋" pitchFamily="2" charset="-122"/>
              </a:rPr>
              <a:t>1200</a:t>
            </a:r>
            <a:r>
              <a:rPr kumimoji="1" lang="zh-CN" altLang="en-US" sz="2400" b="1">
                <a:solidFill>
                  <a:srgbClr val="000000"/>
                </a:solidFill>
                <a:latin typeface="华文中宋" pitchFamily="2" charset="-122"/>
                <a:ea typeface="华文中宋" pitchFamily="2" charset="-122"/>
              </a:rPr>
              <a:t>多万军队，</a:t>
            </a:r>
          </a:p>
          <a:p>
            <a:r>
              <a:rPr kumimoji="1" lang="zh-CN" altLang="en-US" sz="2400" b="1">
                <a:solidFill>
                  <a:srgbClr val="000000"/>
                </a:solidFill>
                <a:latin typeface="华文中宋" pitchFamily="2" charset="-122"/>
                <a:ea typeface="华文中宋" pitchFamily="2" charset="-122"/>
              </a:rPr>
              <a:t> </a:t>
            </a:r>
            <a:r>
              <a:rPr kumimoji="1" lang="en-US" altLang="zh-CN" sz="2400" b="1">
                <a:solidFill>
                  <a:srgbClr val="000000"/>
                </a:solidFill>
                <a:latin typeface="华文中宋" pitchFamily="2" charset="-122"/>
                <a:ea typeface="华文中宋" pitchFamily="2" charset="-122"/>
              </a:rPr>
              <a:t>30</a:t>
            </a:r>
            <a:r>
              <a:rPr kumimoji="1" lang="zh-CN" altLang="en-US" sz="2400" b="1">
                <a:solidFill>
                  <a:srgbClr val="000000"/>
                </a:solidFill>
                <a:latin typeface="华文中宋" pitchFamily="2" charset="-122"/>
                <a:ea typeface="华文中宋" pitchFamily="2" charset="-122"/>
              </a:rPr>
              <a:t>艘航空母舰</a:t>
            </a:r>
          </a:p>
          <a:p>
            <a:r>
              <a:rPr kumimoji="1" lang="zh-CN" altLang="en-US" sz="2400" b="1">
                <a:solidFill>
                  <a:srgbClr val="000000"/>
                </a:solidFill>
                <a:latin typeface="华文中宋" pitchFamily="2" charset="-122"/>
                <a:ea typeface="华文中宋" pitchFamily="2" charset="-122"/>
              </a:rPr>
              <a:t> </a:t>
            </a:r>
            <a:r>
              <a:rPr kumimoji="1" lang="en-US" altLang="zh-CN" sz="2400" b="1">
                <a:solidFill>
                  <a:srgbClr val="000000"/>
                </a:solidFill>
                <a:latin typeface="华文中宋" pitchFamily="2" charset="-122"/>
                <a:ea typeface="华文中宋" pitchFamily="2" charset="-122"/>
              </a:rPr>
              <a:t>1000</a:t>
            </a:r>
            <a:r>
              <a:rPr kumimoji="1" lang="zh-CN" altLang="en-US" sz="2400" b="1">
                <a:solidFill>
                  <a:srgbClr val="000000"/>
                </a:solidFill>
                <a:latin typeface="华文中宋" pitchFamily="2" charset="-122"/>
                <a:ea typeface="华文中宋" pitchFamily="2" charset="-122"/>
              </a:rPr>
              <a:t>多艘其他战舰</a:t>
            </a:r>
          </a:p>
          <a:p>
            <a:r>
              <a:rPr kumimoji="1" lang="zh-CN" altLang="en-US" sz="2400" b="1">
                <a:solidFill>
                  <a:srgbClr val="000000"/>
                </a:solidFill>
                <a:latin typeface="华文中宋" pitchFamily="2" charset="-122"/>
                <a:ea typeface="华文中宋" pitchFamily="2" charset="-122"/>
              </a:rPr>
              <a:t> 近</a:t>
            </a:r>
            <a:r>
              <a:rPr kumimoji="1" lang="en-US" altLang="zh-CN" sz="2400" b="1">
                <a:solidFill>
                  <a:srgbClr val="000000"/>
                </a:solidFill>
                <a:latin typeface="华文中宋" pitchFamily="2" charset="-122"/>
                <a:ea typeface="华文中宋" pitchFamily="2" charset="-122"/>
              </a:rPr>
              <a:t>500</a:t>
            </a:r>
            <a:r>
              <a:rPr kumimoji="1" lang="zh-CN" altLang="en-US" sz="2400" b="1">
                <a:solidFill>
                  <a:srgbClr val="000000"/>
                </a:solidFill>
                <a:latin typeface="华文中宋" pitchFamily="2" charset="-122"/>
                <a:ea typeface="华文中宋" pitchFamily="2" charset="-122"/>
              </a:rPr>
              <a:t>个军事基地</a:t>
            </a:r>
          </a:p>
        </p:txBody>
      </p:sp>
      <p:sp>
        <p:nvSpPr>
          <p:cNvPr id="179205" name="Text Box 5"/>
          <p:cNvSpPr txBox="1">
            <a:spLocks noChangeArrowheads="1"/>
          </p:cNvSpPr>
          <p:nvPr/>
        </p:nvSpPr>
        <p:spPr bwMode="auto">
          <a:xfrm>
            <a:off x="1881188" y="2749593"/>
            <a:ext cx="615843" cy="523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endParaRPr kumimoji="1" lang="zh-CN" altLang="en-US" sz="2800" b="1">
              <a:latin typeface="Times New Roman" pitchFamily="18" charset="0"/>
              <a:ea typeface="黑体" panose="02010609060101010101" pitchFamily="49" charset="-122"/>
            </a:endParaRPr>
          </a:p>
        </p:txBody>
      </p:sp>
      <p:sp>
        <p:nvSpPr>
          <p:cNvPr id="179206" name="Text Box 6"/>
          <p:cNvSpPr txBox="1">
            <a:spLocks noChangeArrowheads="1"/>
          </p:cNvSpPr>
          <p:nvPr/>
        </p:nvSpPr>
        <p:spPr bwMode="auto">
          <a:xfrm>
            <a:off x="3140907" y="1301566"/>
            <a:ext cx="1512168"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2800" b="1">
                <a:latin typeface="华文中宋" pitchFamily="2" charset="-122"/>
                <a:ea typeface="华文中宋" pitchFamily="2" charset="-122"/>
              </a:rPr>
              <a:t>工业生产量占世界</a:t>
            </a:r>
            <a:r>
              <a:rPr lang="en-US" altLang="zh-CN" sz="2800" b="1">
                <a:latin typeface="华文中宋" pitchFamily="2" charset="-122"/>
                <a:ea typeface="华文中宋" pitchFamily="2" charset="-122"/>
              </a:rPr>
              <a:t>2/3 </a:t>
            </a:r>
          </a:p>
          <a:p>
            <a:r>
              <a:rPr lang="zh-CN" altLang="en-US" sz="2800" b="1">
                <a:latin typeface="华文中宋" pitchFamily="2" charset="-122"/>
                <a:ea typeface="华文中宋" pitchFamily="2" charset="-122"/>
              </a:rPr>
              <a:t>外贸出口额占世界</a:t>
            </a:r>
            <a:r>
              <a:rPr lang="en-US" altLang="zh-CN" sz="2800" b="1">
                <a:latin typeface="华文中宋" pitchFamily="2" charset="-122"/>
                <a:ea typeface="华文中宋" pitchFamily="2" charset="-122"/>
              </a:rPr>
              <a:t>1/3 </a:t>
            </a:r>
          </a:p>
          <a:p>
            <a:r>
              <a:rPr lang="zh-CN" altLang="en-US" sz="2800" b="1">
                <a:latin typeface="华文中宋" pitchFamily="2" charset="-122"/>
                <a:ea typeface="华文中宋" pitchFamily="2" charset="-122"/>
              </a:rPr>
              <a:t>黄金储备量占世界</a:t>
            </a:r>
            <a:r>
              <a:rPr lang="en-US" altLang="zh-CN" sz="2800" b="1">
                <a:latin typeface="华文中宋" pitchFamily="2" charset="-122"/>
                <a:ea typeface="华文中宋" pitchFamily="2" charset="-122"/>
              </a:rPr>
              <a:t>3/4</a:t>
            </a:r>
          </a:p>
        </p:txBody>
      </p:sp>
      <p:sp>
        <p:nvSpPr>
          <p:cNvPr id="149512" name="WordArt 8"/>
          <p:cNvSpPr>
            <a:spLocks noChangeArrowheads="1" noChangeShapeType="1" noTextEdit="1"/>
          </p:cNvSpPr>
          <p:nvPr/>
        </p:nvSpPr>
        <p:spPr bwMode="auto">
          <a:xfrm>
            <a:off x="323528" y="332656"/>
            <a:ext cx="3573463" cy="935038"/>
          </a:xfrm>
          <a:prstGeom prst="rect">
            <a:avLst/>
          </a:prstGeom>
        </p:spPr>
        <p:txBody>
          <a:bodyPr wrap="none" fromWordArt="1">
            <a:prstTxWarp prst="textPlain">
              <a:avLst>
                <a:gd name="adj" fmla="val 50000"/>
              </a:avLst>
            </a:prstTxWarp>
          </a:bodyPr>
          <a:lstStyle/>
          <a:p>
            <a:pPr algn="ctr"/>
            <a:r>
              <a:rPr lang="zh-CN" altLang="en-US" sz="5400" b="1" kern="10">
                <a:ln w="19050">
                  <a:solidFill>
                    <a:srgbClr val="99CCFF"/>
                  </a:solidFill>
                  <a:round/>
                </a:ln>
                <a:solidFill>
                  <a:srgbClr val="FF00FF"/>
                </a:solidFill>
                <a:effectLst>
                  <a:outerShdw dist="35921" dir="2700000" algn="ctr" rotWithShape="0">
                    <a:srgbClr val="990000"/>
                  </a:outerShdw>
                </a:effectLst>
                <a:latin typeface="隶书"/>
                <a:ea typeface="隶书"/>
              </a:rPr>
              <a:t>美国独占鳌头</a:t>
            </a:r>
          </a:p>
        </p:txBody>
      </p:sp>
      <p:sp>
        <p:nvSpPr>
          <p:cNvPr id="179209" name="Text Box 9"/>
          <p:cNvSpPr txBox="1">
            <a:spLocks noChangeArrowheads="1"/>
          </p:cNvSpPr>
          <p:nvPr/>
        </p:nvSpPr>
        <p:spPr bwMode="auto">
          <a:xfrm>
            <a:off x="229288" y="5903051"/>
            <a:ext cx="2843212" cy="531812"/>
          </a:xfrm>
          <a:prstGeom prst="rect">
            <a:avLst/>
          </a:prstGeom>
          <a:noFill/>
          <a:ln w="12700" cap="sq">
            <a:solidFill>
              <a:schemeClr val="bg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kumimoji="1" lang="zh-CN" altLang="en-US" sz="2800" b="1">
                <a:solidFill>
                  <a:srgbClr val="FF0000"/>
                </a:solidFill>
                <a:latin typeface="华文中宋" pitchFamily="2" charset="-122"/>
                <a:ea typeface="华文中宋" pitchFamily="2" charset="-122"/>
              </a:rPr>
              <a:t>控制操纵联合国</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4631" y="3659454"/>
            <a:ext cx="2024063"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508104" y="4361587"/>
            <a:ext cx="2592288" cy="2073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WordArt 7"/>
          <p:cNvSpPr>
            <a:spLocks noChangeArrowheads="1" noChangeShapeType="1" noTextEdit="1"/>
          </p:cNvSpPr>
          <p:nvPr/>
        </p:nvSpPr>
        <p:spPr bwMode="auto">
          <a:xfrm>
            <a:off x="5401022" y="332656"/>
            <a:ext cx="3238500" cy="765175"/>
          </a:xfrm>
          <a:prstGeom prst="rect">
            <a:avLst/>
          </a:prstGeom>
        </p:spPr>
        <p:txBody>
          <a:bodyPr wrap="none" fromWordArt="1">
            <a:prstTxWarp prst="textPlain">
              <a:avLst>
                <a:gd name="adj" fmla="val 50000"/>
              </a:avLst>
            </a:prstTxWarp>
          </a:bodyPr>
          <a:lstStyle/>
          <a:p>
            <a:pPr algn="ctr"/>
            <a:r>
              <a:rPr lang="zh-CN" altLang="en-US" sz="5400" b="1" kern="10">
                <a:ln w="19050">
                  <a:solidFill>
                    <a:srgbClr val="99CCFF"/>
                  </a:solidFill>
                  <a:round/>
                </a:ln>
                <a:solidFill>
                  <a:srgbClr val="FF00FF"/>
                </a:solidFill>
                <a:effectLst>
                  <a:outerShdw dist="35921" dir="2700000" algn="ctr" rotWithShape="0">
                    <a:srgbClr val="990000"/>
                  </a:outerShdw>
                </a:effectLst>
                <a:latin typeface="隶书"/>
                <a:ea typeface="隶书"/>
              </a:rPr>
              <a:t>苏联空前强大</a:t>
            </a:r>
          </a:p>
        </p:txBody>
      </p:sp>
      <p:sp>
        <p:nvSpPr>
          <p:cNvPr id="15" name="Text Box 8"/>
          <p:cNvSpPr txBox="1">
            <a:spLocks noChangeArrowheads="1"/>
          </p:cNvSpPr>
          <p:nvPr/>
        </p:nvSpPr>
        <p:spPr bwMode="auto">
          <a:xfrm>
            <a:off x="4743883" y="1278355"/>
            <a:ext cx="4770437"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4127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2400" b="1">
                <a:ea typeface="黑体" panose="02010609060101010101" pitchFamily="49" charset="-122"/>
              </a:rPr>
              <a:t>拥有世界上最强大的陆军，        整个军事实力仅次于美国；</a:t>
            </a:r>
          </a:p>
          <a:p>
            <a:r>
              <a:rPr kumimoji="1" lang="zh-CN" altLang="en-US" sz="2400" b="1">
                <a:solidFill>
                  <a:srgbClr val="000000"/>
                </a:solidFill>
                <a:ea typeface="黑体" panose="02010609060101010101" pitchFamily="49" charset="-122"/>
              </a:rPr>
              <a:t>驻军欧亚许多地区</a:t>
            </a:r>
            <a:r>
              <a:rPr kumimoji="1" lang="zh-CN" altLang="en-US" sz="2800" b="1">
                <a:solidFill>
                  <a:srgbClr val="000000"/>
                </a:solidFill>
                <a:ea typeface="黑体" panose="02010609060101010101" pitchFamily="49" charset="-122"/>
              </a:rPr>
              <a:t>；</a:t>
            </a:r>
          </a:p>
        </p:txBody>
      </p:sp>
      <p:sp>
        <p:nvSpPr>
          <p:cNvPr id="16" name="Text Box 6"/>
          <p:cNvSpPr txBox="1">
            <a:spLocks noChangeArrowheads="1"/>
          </p:cNvSpPr>
          <p:nvPr/>
        </p:nvSpPr>
        <p:spPr bwMode="auto">
          <a:xfrm>
            <a:off x="4738018" y="2452634"/>
            <a:ext cx="43926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2400" b="1">
                <a:ea typeface="黑体" panose="02010609060101010101" pitchFamily="49" charset="-122"/>
              </a:rPr>
              <a:t>在反法西斯战争中作出的重大贡献和显示出的巨大能量，使它在全世界赢得了很高的威望。 </a:t>
            </a:r>
          </a:p>
        </p:txBody>
      </p:sp>
      <p:sp>
        <p:nvSpPr>
          <p:cNvPr id="17" name="Text Box 9"/>
          <p:cNvSpPr txBox="1">
            <a:spLocks noChangeArrowheads="1"/>
          </p:cNvSpPr>
          <p:nvPr/>
        </p:nvSpPr>
        <p:spPr bwMode="auto">
          <a:xfrm>
            <a:off x="4751000" y="3517557"/>
            <a:ext cx="4752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4127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2400" b="1">
                <a:ea typeface="黑体" panose="02010609060101010101" pitchFamily="49" charset="-122"/>
              </a:rPr>
              <a:t>1949</a:t>
            </a:r>
            <a:r>
              <a:rPr lang="zh-CN" altLang="en-US" sz="2400" b="1">
                <a:ea typeface="黑体" panose="02010609060101010101" pitchFamily="49" charset="-122"/>
              </a:rPr>
              <a:t>年苏联爆炸了第一颗原子弹，</a:t>
            </a:r>
            <a:r>
              <a:rPr lang="en-US" altLang="zh-CN" sz="2400" b="1">
                <a:ea typeface="黑体" panose="02010609060101010101" pitchFamily="49" charset="-122"/>
              </a:rPr>
              <a:t>1953</a:t>
            </a:r>
            <a:r>
              <a:rPr lang="zh-CN" altLang="en-US" sz="2400" b="1">
                <a:ea typeface="黑体" panose="02010609060101010101" pitchFamily="49" charset="-122"/>
              </a:rPr>
              <a:t>年苏联氢弹爆炸成功。</a:t>
            </a:r>
          </a:p>
        </p:txBody>
      </p:sp>
      <p:cxnSp>
        <p:nvCxnSpPr>
          <p:cNvPr id="3" name="直接连接符 2"/>
          <p:cNvCxnSpPr/>
          <p:nvPr/>
        </p:nvCxnSpPr>
        <p:spPr>
          <a:xfrm flipH="1">
            <a:off x="4572000" y="0"/>
            <a:ext cx="0" cy="6858000"/>
          </a:xfrm>
          <a:prstGeom prst="line">
            <a:avLst/>
          </a:prstGeom>
          <a:ln w="889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04238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49512"/>
                                        </p:tgtEl>
                                        <p:attrNameLst>
                                          <p:attrName>style.visibility</p:attrName>
                                        </p:attrNameLst>
                                      </p:cBhvr>
                                      <p:to>
                                        <p:strVal val="visible"/>
                                      </p:to>
                                    </p:set>
                                    <p:anim calcmode="lin" valueType="num">
                                      <p:cBhvr>
                                        <p:cTn id="7" dur="500" fill="hold"/>
                                        <p:tgtEl>
                                          <p:spTgt spid="149512"/>
                                        </p:tgtEl>
                                        <p:attrNameLst>
                                          <p:attrName>ppt_w</p:attrName>
                                        </p:attrNameLst>
                                      </p:cBhvr>
                                      <p:tavLst>
                                        <p:tav tm="0">
                                          <p:val>
                                            <p:fltVal val="0"/>
                                          </p:val>
                                        </p:tav>
                                        <p:tav tm="100000">
                                          <p:val>
                                            <p:strVal val="#ppt_w"/>
                                          </p:val>
                                        </p:tav>
                                      </p:tavLst>
                                    </p:anim>
                                    <p:anim calcmode="lin" valueType="num">
                                      <p:cBhvr>
                                        <p:cTn id="8" dur="500" fill="hold"/>
                                        <p:tgtEl>
                                          <p:spTgt spid="149512"/>
                                        </p:tgtEl>
                                        <p:attrNameLst>
                                          <p:attrName>ppt_h</p:attrName>
                                        </p:attrNameLst>
                                      </p:cBhvr>
                                      <p:tavLst>
                                        <p:tav tm="0">
                                          <p:val>
                                            <p:fltVal val="0"/>
                                          </p:val>
                                        </p:tav>
                                        <p:tav tm="100000">
                                          <p:val>
                                            <p:strVal val="#ppt_h"/>
                                          </p:val>
                                        </p:tav>
                                      </p:tavLst>
                                    </p:anim>
                                    <p:anim calcmode="lin" valueType="num">
                                      <p:cBhvr>
                                        <p:cTn id="9" dur="500" fill="hold"/>
                                        <p:tgtEl>
                                          <p:spTgt spid="149512"/>
                                        </p:tgtEl>
                                        <p:attrNameLst>
                                          <p:attrName>style.rotation</p:attrName>
                                        </p:attrNameLst>
                                      </p:cBhvr>
                                      <p:tavLst>
                                        <p:tav tm="0">
                                          <p:val>
                                            <p:fltVal val="360"/>
                                          </p:val>
                                        </p:tav>
                                        <p:tav tm="100000">
                                          <p:val>
                                            <p:fltVal val="0"/>
                                          </p:val>
                                        </p:tav>
                                      </p:tavLst>
                                    </p:anim>
                                    <p:animEffect transition="in" filter="fade">
                                      <p:cBhvr>
                                        <p:cTn id="10" dur="500"/>
                                        <p:tgtEl>
                                          <p:spTgt spid="149512"/>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49" presetClass="entr" presetSubtype="0" decel="100000" fill="hold" grpId="1" nodeType="click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anim calcmode="lin" valueType="num">
                                      <p:cBhvr>
                                        <p:cTn id="18" dur="500" fill="hold"/>
                                        <p:tgtEl>
                                          <p:spTgt spid="14"/>
                                        </p:tgtEl>
                                        <p:attrNameLst>
                                          <p:attrName>style.rotation</p:attrName>
                                        </p:attrNameLst>
                                      </p:cBhvr>
                                      <p:tavLst>
                                        <p:tav tm="0">
                                          <p:val>
                                            <p:fltVal val="360"/>
                                          </p:val>
                                        </p:tav>
                                        <p:tav tm="100000">
                                          <p:val>
                                            <p:fltVal val="0"/>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2" grpId="0"/>
      <p:bldP spid="14"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39619" name="Text Box 3"/>
          <p:cNvSpPr txBox="1">
            <a:spLocks noChangeArrowheads="1"/>
          </p:cNvSpPr>
          <p:nvPr/>
        </p:nvSpPr>
        <p:spPr bwMode="auto">
          <a:xfrm>
            <a:off x="252413" y="836613"/>
            <a:ext cx="8640762"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800" b="1">
                <a:latin typeface="Times New Roman" pitchFamily="18" charset="0"/>
                <a:ea typeface="黑体" panose="02010609060101010101" pitchFamily="49" charset="-122"/>
              </a:rPr>
              <a:t>1943</a:t>
            </a:r>
            <a:r>
              <a:rPr kumimoji="1" lang="zh-CN" altLang="en-US" sz="2800" b="1">
                <a:latin typeface="Times New Roman" pitchFamily="18" charset="0"/>
                <a:ea typeface="黑体" panose="02010609060101010101" pitchFamily="49" charset="-122"/>
              </a:rPr>
              <a:t>年德黑兰会议时丘吉尔曾说：“我的一边坐着把一条腿搭在另一条腿上的巨大的俄国熊，另一边是巨大的北美野牛，中间坐着的是一头可怜的英国小毛驴。”</a:t>
            </a:r>
          </a:p>
        </p:txBody>
      </p:sp>
      <p:pic>
        <p:nvPicPr>
          <p:cNvPr id="239620" name="Picture 4" descr="北极熊"/>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9388" y="2276475"/>
            <a:ext cx="3557587" cy="3816350"/>
          </a:xfrm>
          <a:prstGeom prst="rect">
            <a:avLst/>
          </a:prstGeom>
          <a:noFill/>
          <a:extLst>
            <a:ext uri="{909E8E84-426E-40DD-AFC4-6F175D3DCCD1}">
              <a14:hiddenFill xmlns:a14="http://schemas.microsoft.com/office/drawing/2010/main">
                <a:solidFill>
                  <a:srgbClr val="FFFFFF"/>
                </a:solidFill>
              </a14:hiddenFill>
            </a:ext>
          </a:extLst>
        </p:spPr>
      </p:pic>
      <p:pic>
        <p:nvPicPr>
          <p:cNvPr id="239621" name="Picture 5" descr="野牛"/>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724525" y="2349500"/>
            <a:ext cx="3048000" cy="3602038"/>
          </a:xfrm>
          <a:prstGeom prst="rect">
            <a:avLst/>
          </a:prstGeom>
          <a:noFill/>
          <a:extLst>
            <a:ext uri="{909E8E84-426E-40DD-AFC4-6F175D3DCCD1}">
              <a14:hiddenFill xmlns:a14="http://schemas.microsoft.com/office/drawing/2010/main">
                <a:solidFill>
                  <a:srgbClr val="FFFFFF"/>
                </a:solidFill>
              </a14:hiddenFill>
            </a:ext>
          </a:extLst>
        </p:spPr>
      </p:pic>
      <p:pic>
        <p:nvPicPr>
          <p:cNvPr id="239622" name="Picture 6" descr="小毛驴">
            <a:hlinkClick r:id="rId5"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08400" y="2852738"/>
            <a:ext cx="1944688" cy="2438400"/>
          </a:xfrm>
          <a:prstGeom prst="rect">
            <a:avLst/>
          </a:prstGeom>
          <a:noFill/>
          <a:extLst>
            <a:ext uri="{909E8E84-426E-40DD-AFC4-6F175D3DCCD1}">
              <a14:hiddenFill xmlns:a14="http://schemas.microsoft.com/office/drawing/2010/main">
                <a:solidFill>
                  <a:srgbClr val="FFFFFF"/>
                </a:solidFill>
              </a14:hiddenFill>
            </a:ext>
          </a:extLst>
        </p:spPr>
      </p:pic>
      <p:sp>
        <p:nvSpPr>
          <p:cNvPr id="239623" name="Rectangle 7"/>
          <p:cNvSpPr>
            <a:spLocks noChangeArrowheads="1"/>
          </p:cNvSpPr>
          <p:nvPr/>
        </p:nvSpPr>
        <p:spPr bwMode="auto">
          <a:xfrm>
            <a:off x="1331913" y="6034088"/>
            <a:ext cx="796925" cy="82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kumimoji="1" lang="zh-CN" altLang="en-US" sz="4800" b="1">
                <a:solidFill>
                  <a:srgbClr val="660033"/>
                </a:solidFill>
                <a:latin typeface="Times New Roman" pitchFamily="18" charset="0"/>
                <a:ea typeface="黑体" panose="02010609060101010101" pitchFamily="49" charset="-122"/>
              </a:rPr>
              <a:t>苏</a:t>
            </a:r>
          </a:p>
        </p:txBody>
      </p:sp>
      <p:sp>
        <p:nvSpPr>
          <p:cNvPr id="239624" name="Text Box 8"/>
          <p:cNvSpPr txBox="1">
            <a:spLocks noChangeArrowheads="1"/>
          </p:cNvSpPr>
          <p:nvPr/>
        </p:nvSpPr>
        <p:spPr bwMode="auto">
          <a:xfrm>
            <a:off x="4140200" y="6034088"/>
            <a:ext cx="800100" cy="82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4800" b="1">
                <a:solidFill>
                  <a:srgbClr val="660033"/>
                </a:solidFill>
                <a:latin typeface="Times New Roman" pitchFamily="18" charset="0"/>
                <a:ea typeface="黑体" panose="02010609060101010101" pitchFamily="49" charset="-122"/>
              </a:rPr>
              <a:t>英</a:t>
            </a:r>
          </a:p>
        </p:txBody>
      </p:sp>
      <p:sp>
        <p:nvSpPr>
          <p:cNvPr id="239625" name="Rectangle 9"/>
          <p:cNvSpPr>
            <a:spLocks noChangeArrowheads="1"/>
          </p:cNvSpPr>
          <p:nvPr/>
        </p:nvSpPr>
        <p:spPr bwMode="auto">
          <a:xfrm>
            <a:off x="6877050" y="6034088"/>
            <a:ext cx="796925" cy="82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kumimoji="1" lang="zh-CN" altLang="en-US" sz="4800" b="1">
                <a:solidFill>
                  <a:srgbClr val="660033"/>
                </a:solidFill>
                <a:latin typeface="Times New Roman" pitchFamily="18" charset="0"/>
                <a:ea typeface="黑体" panose="02010609060101010101" pitchFamily="49" charset="-122"/>
              </a:rPr>
              <a:t>美</a:t>
            </a:r>
          </a:p>
        </p:txBody>
      </p:sp>
      <p:sp>
        <p:nvSpPr>
          <p:cNvPr id="239626" name="Text Box 10"/>
          <p:cNvSpPr txBox="1">
            <a:spLocks noChangeArrowheads="1"/>
          </p:cNvSpPr>
          <p:nvPr/>
        </p:nvSpPr>
        <p:spPr bwMode="auto">
          <a:xfrm>
            <a:off x="250824" y="188913"/>
            <a:ext cx="66976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b="1">
                <a:latin typeface="楷体_GB2312" pitchFamily="49" charset="-122"/>
                <a:ea typeface="楷体_GB2312" pitchFamily="49" charset="-122"/>
              </a:rPr>
              <a:t>美苏两国战后实力的增强</a:t>
            </a:r>
          </a:p>
        </p:txBody>
      </p:sp>
    </p:spTree>
    <p:extLst>
      <p:ext uri="{BB962C8B-B14F-4D97-AF65-F5344CB8AC3E}">
        <p14:creationId xmlns:p14="http://schemas.microsoft.com/office/powerpoint/2010/main" val="60597171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39626"/>
                                        </p:tgtEl>
                                        <p:attrNameLst>
                                          <p:attrName>style.visibility</p:attrName>
                                        </p:attrNameLst>
                                      </p:cBhvr>
                                      <p:to>
                                        <p:strVal val="visible"/>
                                      </p:to>
                                    </p:set>
                                    <p:animEffect transition="in" filter="checkerboard(across)">
                                      <p:cBhvr>
                                        <p:cTn id="7" dur="500"/>
                                        <p:tgtEl>
                                          <p:spTgt spid="239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26"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85348" name="Text Box 4"/>
          <p:cNvSpPr txBox="1">
            <a:spLocks noChangeArrowheads="1"/>
          </p:cNvSpPr>
          <p:nvPr/>
        </p:nvSpPr>
        <p:spPr bwMode="auto">
          <a:xfrm>
            <a:off x="574675" y="620713"/>
            <a:ext cx="8569325" cy="508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4000" b="1">
                <a:solidFill>
                  <a:schemeClr val="tx2"/>
                </a:solidFill>
                <a:effectLst>
                  <a:outerShdw blurRad="38100" dist="38100" dir="2700000" algn="tl">
                    <a:srgbClr val="C0C0C0"/>
                  </a:outerShdw>
                </a:effectLst>
                <a:ea typeface="黑体" panose="02010609060101010101" pitchFamily="49" charset="-122"/>
              </a:rPr>
              <a:t>一、从盟友到对手</a:t>
            </a:r>
            <a:br>
              <a:rPr lang="zh-CN" altLang="en-US" sz="4000" b="1">
                <a:solidFill>
                  <a:schemeClr val="tx2"/>
                </a:solidFill>
                <a:effectLst>
                  <a:outerShdw blurRad="38100" dist="38100" dir="2700000" algn="tl">
                    <a:srgbClr val="C0C0C0"/>
                  </a:outerShdw>
                </a:effectLst>
                <a:ea typeface="黑体" panose="02010609060101010101" pitchFamily="49" charset="-122"/>
              </a:rPr>
            </a:br>
            <a:r>
              <a:rPr lang="zh-CN" altLang="en-US" sz="2800" b="1">
                <a:solidFill>
                  <a:schemeClr val="tx2"/>
                </a:solidFill>
                <a:effectLst>
                  <a:outerShdw blurRad="38100" dist="38100" dir="2700000" algn="tl">
                    <a:srgbClr val="C0C0C0"/>
                  </a:outerShdw>
                </a:effectLst>
              </a:rPr>
              <a:t>         </a:t>
            </a:r>
            <a:r>
              <a:rPr lang="en-US" altLang="zh-CN" sz="3200" b="1">
                <a:solidFill>
                  <a:srgbClr val="CC0000"/>
                </a:solidFill>
                <a:effectLst>
                  <a:outerShdw blurRad="38100" dist="38100" dir="2700000" algn="tl">
                    <a:srgbClr val="C0C0C0"/>
                  </a:outerShdw>
                </a:effectLst>
              </a:rPr>
              <a:t>——</a:t>
            </a:r>
            <a:r>
              <a:rPr lang="zh-CN" altLang="en-US" sz="3200" b="1">
                <a:solidFill>
                  <a:srgbClr val="CC0000"/>
                </a:solidFill>
                <a:effectLst>
                  <a:outerShdw blurRad="38100" dist="38100" dir="2700000" algn="tl">
                    <a:srgbClr val="C0C0C0"/>
                  </a:outerShdw>
                </a:effectLst>
              </a:rPr>
              <a:t>两极格局形成的背景</a:t>
            </a:r>
          </a:p>
          <a:p>
            <a:endParaRPr lang="zh-CN" altLang="en-US" sz="3200" b="1">
              <a:solidFill>
                <a:srgbClr val="CC0000"/>
              </a:solidFill>
              <a:effectLst>
                <a:outerShdw blurRad="38100" dist="38100" dir="2700000" algn="tl">
                  <a:srgbClr val="C0C0C0"/>
                </a:outerShdw>
              </a:effectLst>
            </a:endParaRPr>
          </a:p>
          <a:p>
            <a:r>
              <a:rPr kumimoji="1" lang="zh-CN" altLang="en-US" sz="3200" b="1">
                <a:solidFill>
                  <a:schemeClr val="tx2"/>
                </a:solidFill>
                <a:effectLst>
                  <a:outerShdw blurRad="38100" dist="38100" dir="2700000" algn="tl">
                    <a:srgbClr val="C0C0C0"/>
                  </a:outerShdw>
                </a:effectLst>
              </a:rPr>
              <a:t>  </a:t>
            </a:r>
            <a:r>
              <a:rPr kumimoji="1" lang="en-US" altLang="zh-CN" sz="3200" b="1">
                <a:effectLst>
                  <a:outerShdw blurRad="38100" dist="38100" dir="2700000" algn="tl">
                    <a:srgbClr val="C0C0C0"/>
                  </a:outerShdw>
                </a:effectLst>
                <a:latin typeface="黑体" pitchFamily="49" charset="-122"/>
                <a:ea typeface="黑体" panose="02010609060101010101" pitchFamily="49" charset="-122"/>
              </a:rPr>
              <a:t>1  </a:t>
            </a:r>
            <a:r>
              <a:rPr kumimoji="1" lang="zh-CN" altLang="en-US" sz="3200" b="1">
                <a:effectLst>
                  <a:outerShdw blurRad="38100" dist="38100" dir="2700000" algn="tl">
                    <a:srgbClr val="C0C0C0"/>
                  </a:outerShdw>
                </a:effectLst>
                <a:latin typeface="黑体" pitchFamily="49" charset="-122"/>
                <a:ea typeface="黑体" panose="02010609060101010101" pitchFamily="49" charset="-122"/>
              </a:rPr>
              <a:t>根本原因：社会制度和国家利益的矛盾</a:t>
            </a:r>
          </a:p>
          <a:p>
            <a:r>
              <a:rPr kumimoji="1" lang="zh-CN" altLang="en-US" sz="3200" b="1">
                <a:effectLst>
                  <a:outerShdw blurRad="38100" dist="38100" dir="2700000" algn="tl">
                    <a:srgbClr val="C0C0C0"/>
                  </a:outerShdw>
                </a:effectLst>
                <a:latin typeface="黑体" pitchFamily="49" charset="-122"/>
                <a:ea typeface="黑体" panose="02010609060101010101" pitchFamily="49" charset="-122"/>
              </a:rPr>
              <a:t> </a:t>
            </a:r>
            <a:r>
              <a:rPr kumimoji="1" lang="en-US" altLang="zh-CN" sz="3200" b="1">
                <a:solidFill>
                  <a:schemeClr val="tx2"/>
                </a:solidFill>
                <a:effectLst>
                  <a:outerShdw blurRad="38100" dist="38100" dir="2700000" algn="tl">
                    <a:srgbClr val="C0C0C0"/>
                  </a:outerShdw>
                </a:effectLst>
                <a:latin typeface="黑体" pitchFamily="49" charset="-122"/>
                <a:ea typeface="黑体" panose="02010609060101010101" pitchFamily="49" charset="-122"/>
              </a:rPr>
              <a:t>2  </a:t>
            </a:r>
            <a:r>
              <a:rPr kumimoji="1" lang="zh-CN" altLang="en-US" sz="3200" b="1">
                <a:solidFill>
                  <a:schemeClr val="tx2"/>
                </a:solidFill>
                <a:effectLst>
                  <a:outerShdw blurRad="38100" dist="38100" dir="2700000" algn="tl">
                    <a:srgbClr val="C0C0C0"/>
                  </a:outerShdw>
                </a:effectLst>
                <a:latin typeface="黑体" pitchFamily="49" charset="-122"/>
                <a:ea typeface="黑体" panose="02010609060101010101" pitchFamily="49" charset="-122"/>
              </a:rPr>
              <a:t>雅尔塔体系的确立</a:t>
            </a:r>
          </a:p>
          <a:p>
            <a:r>
              <a:rPr kumimoji="1" lang="zh-CN" altLang="en-US" sz="3200" b="1">
                <a:solidFill>
                  <a:schemeClr val="tx2"/>
                </a:solidFill>
                <a:effectLst>
                  <a:outerShdw blurRad="38100" dist="38100" dir="2700000" algn="tl">
                    <a:srgbClr val="C0C0C0"/>
                  </a:outerShdw>
                </a:effectLst>
                <a:latin typeface="黑体" pitchFamily="49" charset="-122"/>
                <a:ea typeface="黑体" panose="02010609060101010101" pitchFamily="49" charset="-122"/>
              </a:rPr>
              <a:t> </a:t>
            </a:r>
            <a:r>
              <a:rPr kumimoji="1" lang="en-US" altLang="zh-CN" sz="3200" b="1">
                <a:solidFill>
                  <a:schemeClr val="tx2"/>
                </a:solidFill>
                <a:effectLst>
                  <a:outerShdw blurRad="38100" dist="38100" dir="2700000" algn="tl">
                    <a:srgbClr val="C0C0C0"/>
                  </a:outerShdw>
                </a:effectLst>
                <a:latin typeface="黑体" pitchFamily="49" charset="-122"/>
                <a:ea typeface="黑体" panose="02010609060101010101" pitchFamily="49" charset="-122"/>
              </a:rPr>
              <a:t>3  </a:t>
            </a:r>
            <a:r>
              <a:rPr kumimoji="1" lang="zh-CN" altLang="en-US" sz="3200" b="1">
                <a:solidFill>
                  <a:schemeClr val="tx2"/>
                </a:solidFill>
                <a:effectLst>
                  <a:outerShdw blurRad="38100" dist="38100" dir="2700000" algn="tl">
                    <a:srgbClr val="C0C0C0"/>
                  </a:outerShdw>
                </a:effectLst>
                <a:latin typeface="黑体" pitchFamily="49" charset="-122"/>
                <a:ea typeface="黑体" panose="02010609060101010101" pitchFamily="49" charset="-122"/>
              </a:rPr>
              <a:t>战后初期的形势：</a:t>
            </a:r>
          </a:p>
          <a:p>
            <a:r>
              <a:rPr kumimoji="1" lang="zh-CN" altLang="en-US" sz="3200" b="1">
                <a:solidFill>
                  <a:schemeClr val="tx2"/>
                </a:solidFill>
                <a:effectLst>
                  <a:outerShdw blurRad="38100" dist="38100" dir="2700000" algn="tl">
                    <a:srgbClr val="C0C0C0"/>
                  </a:outerShdw>
                </a:effectLst>
                <a:latin typeface="黑体" pitchFamily="49" charset="-122"/>
                <a:ea typeface="黑体" panose="02010609060101010101" pitchFamily="49" charset="-122"/>
              </a:rPr>
              <a:t>    </a:t>
            </a:r>
            <a:r>
              <a:rPr kumimoji="1" lang="zh-CN" altLang="en-US" sz="3200" b="1">
                <a:solidFill>
                  <a:srgbClr val="660066"/>
                </a:solidFill>
                <a:effectLst>
                  <a:outerShdw blurRad="38100" dist="38100" dir="2700000" algn="tl">
                    <a:srgbClr val="C0C0C0"/>
                  </a:outerShdw>
                </a:effectLst>
                <a:latin typeface="黑体" pitchFamily="49" charset="-122"/>
                <a:ea typeface="黑体" panose="02010609060101010101" pitchFamily="49" charset="-122"/>
              </a:rPr>
              <a:t>美苏实力均衡</a:t>
            </a:r>
            <a:endParaRPr lang="zh-CN" altLang="en-US" sz="3200" b="1">
              <a:solidFill>
                <a:srgbClr val="660066"/>
              </a:solidFill>
              <a:latin typeface="黑体" pitchFamily="49" charset="-122"/>
              <a:ea typeface="黑体" panose="02010609060101010101" pitchFamily="49" charset="-122"/>
            </a:endParaRPr>
          </a:p>
          <a:p>
            <a:r>
              <a:rPr lang="zh-CN" altLang="en-US" sz="3200" b="1">
                <a:latin typeface="黑体" pitchFamily="49" charset="-122"/>
                <a:ea typeface="黑体" panose="02010609060101010101" pitchFamily="49" charset="-122"/>
              </a:rPr>
              <a:t>    </a:t>
            </a:r>
            <a:r>
              <a:rPr kumimoji="1" lang="zh-CN" altLang="en-US" sz="3200" b="1">
                <a:effectLst>
                  <a:outerShdw blurRad="38100" dist="38100" dir="2700000" algn="tl">
                    <a:srgbClr val="C0C0C0"/>
                  </a:outerShdw>
                </a:effectLst>
                <a:latin typeface="黑体" pitchFamily="49" charset="-122"/>
                <a:ea typeface="黑体" panose="02010609060101010101" pitchFamily="49" charset="-122"/>
              </a:rPr>
              <a:t>① 二战后，日本和西欧各国普遍衰落</a:t>
            </a:r>
          </a:p>
          <a:p>
            <a:r>
              <a:rPr kumimoji="1" lang="zh-CN" altLang="en-US" sz="3200" b="1">
                <a:effectLst>
                  <a:outerShdw blurRad="38100" dist="38100" dir="2700000" algn="tl">
                    <a:srgbClr val="C0C0C0"/>
                  </a:outerShdw>
                </a:effectLst>
                <a:latin typeface="黑体" pitchFamily="49" charset="-122"/>
                <a:ea typeface="黑体" panose="02010609060101010101" pitchFamily="49" charset="-122"/>
              </a:rPr>
              <a:t>    ②美国成为资本主义头号强国，苏联成为唯一能与其相抗衡的政治军事大国</a:t>
            </a:r>
            <a:r>
              <a:rPr kumimoji="1" lang="zh-CN" altLang="en-US" sz="3200">
                <a:latin typeface="黑体" pitchFamily="49" charset="-122"/>
                <a:ea typeface="黑体" panose="02010609060101010101" pitchFamily="49" charset="-122"/>
              </a:rPr>
              <a:t> </a:t>
            </a:r>
            <a:endParaRPr lang="zh-CN" altLang="en-US" sz="3200">
              <a:latin typeface="黑体" pitchFamily="49" charset="-122"/>
              <a:ea typeface="黑体" panose="02010609060101010101" pitchFamily="49" charset="-122"/>
            </a:endParaRPr>
          </a:p>
        </p:txBody>
      </p:sp>
      <p:cxnSp>
        <p:nvCxnSpPr>
          <p:cNvPr id="3" name="直接箭头连接符 2"/>
          <p:cNvCxnSpPr/>
          <p:nvPr/>
        </p:nvCxnSpPr>
        <p:spPr>
          <a:xfrm flipV="1">
            <a:off x="3995936" y="3573016"/>
            <a:ext cx="2592288" cy="432048"/>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sp>
        <p:nvSpPr>
          <p:cNvPr id="4" name="矩形 3"/>
          <p:cNvSpPr/>
          <p:nvPr/>
        </p:nvSpPr>
        <p:spPr>
          <a:xfrm>
            <a:off x="5312770" y="3068959"/>
            <a:ext cx="3583038" cy="923330"/>
          </a:xfrm>
          <a:prstGeom prst="rect">
            <a:avLst/>
          </a:prstGeom>
          <a:noFill/>
        </p:spPr>
        <p:txBody>
          <a:bodyPr wrap="square" lIns="91440" tIns="45720" rIns="91440" bIns="45720">
            <a:spAutoFit/>
          </a:bodyPr>
          <a:lstStyle/>
          <a:p>
            <a:pPr algn="ctr"/>
            <a:r>
              <a:rPr lang="zh-CN" altLang="en-US" sz="5400"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冷</a:t>
            </a:r>
            <a:endParaRPr lang="zh-CN" altLang="en-US" sz="5400"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287791081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85348">
                                            <p:txEl>
                                              <p:pRg st="6" end="6"/>
                                            </p:txEl>
                                          </p:spTgt>
                                        </p:tgtEl>
                                        <p:attrNameLst>
                                          <p:attrName>style.visibility</p:attrName>
                                        </p:attrNameLst>
                                      </p:cBhvr>
                                      <p:to>
                                        <p:strVal val="visible"/>
                                      </p:to>
                                    </p:set>
                                    <p:animEffect transition="in" filter="randombar(horizontal)">
                                      <p:cBhvr>
                                        <p:cTn id="7" dur="500"/>
                                        <p:tgtEl>
                                          <p:spTgt spid="185348">
                                            <p:txEl>
                                              <p:pRg st="6" end="6"/>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185348">
                                            <p:txEl>
                                              <p:pRg st="7" end="7"/>
                                            </p:txEl>
                                          </p:spTgt>
                                        </p:tgtEl>
                                        <p:attrNameLst>
                                          <p:attrName>style.visibility</p:attrName>
                                        </p:attrNameLst>
                                      </p:cBhvr>
                                      <p:to>
                                        <p:strVal val="visible"/>
                                      </p:to>
                                    </p:set>
                                    <p:animEffect transition="in" filter="randombar(horizontal)">
                                      <p:cBhvr>
                                        <p:cTn id="13" dur="500"/>
                                        <p:tgtEl>
                                          <p:spTgt spid="185348">
                                            <p:txEl>
                                              <p:pRg st="7" end="7"/>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ntr" presetSubtype="10" fill="hold" nodeType="clickEffect">
                                  <p:stCondLst>
                                    <p:cond delay="0"/>
                                  </p:stCondLst>
                                  <p:childTnLst>
                                    <p:set>
                                      <p:cBhvr>
                                        <p:cTn id="18" dur="1" fill="hold">
                                          <p:stCondLst>
                                            <p:cond delay="0"/>
                                          </p:stCondLst>
                                        </p:cTn>
                                        <p:tgtEl>
                                          <p:spTgt spid="185348">
                                            <p:txEl>
                                              <p:pRg st="5" end="5"/>
                                            </p:txEl>
                                          </p:spTgt>
                                        </p:tgtEl>
                                        <p:attrNameLst>
                                          <p:attrName>style.visibility</p:attrName>
                                        </p:attrNameLst>
                                      </p:cBhvr>
                                      <p:to>
                                        <p:strVal val="visible"/>
                                      </p:to>
                                    </p:set>
                                    <p:animEffect transition="in" filter="randombar(horizontal)">
                                      <p:cBhvr>
                                        <p:cTn id="19" dur="500"/>
                                        <p:tgtEl>
                                          <p:spTgt spid="18534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1667" name="Text Box 3"/>
          <p:cNvSpPr txBox="1">
            <a:spLocks noChangeArrowheads="1"/>
          </p:cNvSpPr>
          <p:nvPr/>
        </p:nvSpPr>
        <p:spPr bwMode="auto">
          <a:xfrm>
            <a:off x="250825" y="260350"/>
            <a:ext cx="8642350" cy="187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4400">
                <a:latin typeface="黑体" pitchFamily="49" charset="-122"/>
                <a:ea typeface="黑体" panose="02010609060101010101" pitchFamily="49" charset="-122"/>
              </a:rPr>
              <a:t>二 两极格局形成的过程</a:t>
            </a:r>
          </a:p>
          <a:p>
            <a:r>
              <a:rPr lang="zh-CN" altLang="en-US" sz="3600" b="1">
                <a:solidFill>
                  <a:srgbClr val="CC0000"/>
                </a:solidFill>
                <a:latin typeface="仿宋_GB2312" pitchFamily="49" charset="-122"/>
                <a:ea typeface="仿宋_GB2312" pitchFamily="49" charset="-122"/>
              </a:rPr>
              <a:t> </a:t>
            </a:r>
            <a:r>
              <a:rPr lang="en-US" altLang="zh-CN" sz="3600" b="1">
                <a:solidFill>
                  <a:srgbClr val="CC0000"/>
                </a:solidFill>
                <a:latin typeface="仿宋_GB2312" pitchFamily="49" charset="-122"/>
                <a:ea typeface="仿宋_GB2312" pitchFamily="49" charset="-122"/>
              </a:rPr>
              <a:t>1 </a:t>
            </a:r>
            <a:r>
              <a:rPr lang="zh-CN" altLang="en-US" sz="3600" b="1" u="sng">
                <a:solidFill>
                  <a:srgbClr val="CC0000"/>
                </a:solidFill>
                <a:latin typeface="仿宋_GB2312" pitchFamily="49" charset="-122"/>
                <a:ea typeface="仿宋_GB2312" pitchFamily="49" charset="-122"/>
              </a:rPr>
              <a:t>冷战</a:t>
            </a:r>
            <a:r>
              <a:rPr lang="zh-CN" altLang="en-US" sz="3600" b="1">
                <a:solidFill>
                  <a:srgbClr val="CC0000"/>
                </a:solidFill>
                <a:latin typeface="仿宋_GB2312" pitchFamily="49" charset="-122"/>
                <a:ea typeface="仿宋_GB2312" pitchFamily="49" charset="-122"/>
              </a:rPr>
              <a:t>序幕</a:t>
            </a:r>
            <a:r>
              <a:rPr lang="zh-CN" altLang="en-US" sz="3600" b="1" smtClean="0">
                <a:solidFill>
                  <a:srgbClr val="CC0000"/>
                </a:solidFill>
                <a:latin typeface="仿宋_GB2312" pitchFamily="49" charset="-122"/>
                <a:ea typeface="仿宋_GB2312" pitchFamily="49" charset="-122"/>
              </a:rPr>
              <a:t>：        </a:t>
            </a:r>
            <a:r>
              <a:rPr lang="en-US" altLang="zh-CN" sz="3600" b="1" smtClean="0">
                <a:solidFill>
                  <a:srgbClr val="CC0000"/>
                </a:solidFill>
                <a:latin typeface="仿宋_GB2312" pitchFamily="49" charset="-122"/>
                <a:ea typeface="仿宋_GB2312" pitchFamily="49" charset="-122"/>
              </a:rPr>
              <a:t>2 </a:t>
            </a:r>
            <a:r>
              <a:rPr lang="zh-CN" altLang="en-US" sz="3600" b="1" smtClean="0">
                <a:solidFill>
                  <a:srgbClr val="CC0000"/>
                </a:solidFill>
                <a:latin typeface="仿宋_GB2312" pitchFamily="49" charset="-122"/>
                <a:ea typeface="仿宋_GB2312" pitchFamily="49" charset="-122"/>
              </a:rPr>
              <a:t>冷战正式开始</a:t>
            </a:r>
            <a:endParaRPr lang="zh-CN" altLang="en-US" sz="3600" b="1">
              <a:solidFill>
                <a:srgbClr val="CC0000"/>
              </a:solidFill>
              <a:latin typeface="仿宋_GB2312" pitchFamily="49" charset="-122"/>
              <a:ea typeface="仿宋_GB2312" pitchFamily="49" charset="-122"/>
            </a:endParaRPr>
          </a:p>
          <a:p>
            <a:endParaRPr lang="en-US" altLang="zh-CN" sz="3600" b="1">
              <a:solidFill>
                <a:srgbClr val="CC0000"/>
              </a:solidFill>
              <a:latin typeface="仿宋_GB2312" pitchFamily="49" charset="-122"/>
              <a:ea typeface="仿宋_GB2312" pitchFamily="49" charset="-122"/>
            </a:endParaRPr>
          </a:p>
        </p:txBody>
      </p:sp>
      <p:sp>
        <p:nvSpPr>
          <p:cNvPr id="241668" name="Text Box 4"/>
          <p:cNvSpPr txBox="1">
            <a:spLocks noChangeArrowheads="1"/>
          </p:cNvSpPr>
          <p:nvPr/>
        </p:nvSpPr>
        <p:spPr bwMode="auto">
          <a:xfrm>
            <a:off x="684213" y="3284538"/>
            <a:ext cx="7848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p>
        </p:txBody>
      </p:sp>
      <p:sp>
        <p:nvSpPr>
          <p:cNvPr id="241672" name="Text Box 8"/>
          <p:cNvSpPr txBox="1">
            <a:spLocks noChangeArrowheads="1"/>
          </p:cNvSpPr>
          <p:nvPr/>
        </p:nvSpPr>
        <p:spPr bwMode="auto">
          <a:xfrm>
            <a:off x="3779838" y="1844675"/>
            <a:ext cx="2016125"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zh-CN" sz="2800" b="1">
              <a:solidFill>
                <a:srgbClr val="CC0000"/>
              </a:solidFill>
            </a:endParaRPr>
          </a:p>
          <a:p>
            <a:pPr>
              <a:spcBef>
                <a:spcPct val="50000"/>
              </a:spcBef>
            </a:pPr>
            <a:endParaRPr lang="en-US" altLang="zh-CN" sz="2800"/>
          </a:p>
        </p:txBody>
      </p:sp>
      <p:pic>
        <p:nvPicPr>
          <p:cNvPr id="241674" name="Picture 10" descr="a8ad941321e1b6ccf6039e40">
            <a:hlinkClick r:id="rId3"/>
          </p:cNvPr>
          <p:cNvPicPr>
            <a:picLocks noChangeAspect="1" noChangeArrowheads="1"/>
          </p:cNvPicPr>
          <p:nvPr/>
        </p:nvPicPr>
        <p:blipFill>
          <a:blip r:embed="rId2">
            <a:extLst>
              <a:ext uri="{28A0092B-C50C-407E-A947-70E740481C1C}">
                <a14:useLocalDpi xmlns:a14="http://schemas.microsoft.com/office/drawing/2010/main" val="0"/>
              </a:ext>
            </a:extLst>
          </a:blip>
          <a:srcRect b="14876"/>
          <a:stretch>
            <a:fillRect/>
          </a:stretch>
        </p:blipFill>
        <p:spPr bwMode="auto">
          <a:xfrm>
            <a:off x="539552" y="1760744"/>
            <a:ext cx="2881003" cy="3781012"/>
          </a:xfrm>
          <a:prstGeom prst="rect">
            <a:avLst/>
          </a:prstGeom>
          <a:noFill/>
          <a:extLst>
            <a:ext uri="{909E8E84-426E-40DD-AFC4-6F175D3DCCD1}">
              <a14:hiddenFill xmlns:a14="http://schemas.microsoft.com/office/drawing/2010/main">
                <a:solidFill>
                  <a:srgbClr val="FFFFFF"/>
                </a:solidFill>
              </a14:hiddenFill>
            </a:ext>
          </a:extLst>
        </p:spPr>
      </p:pic>
      <p:sp>
        <p:nvSpPr>
          <p:cNvPr id="241675" name="Rectangle 11"/>
          <p:cNvSpPr>
            <a:spLocks noChangeArrowheads="1"/>
          </p:cNvSpPr>
          <p:nvPr/>
        </p:nvSpPr>
        <p:spPr bwMode="auto">
          <a:xfrm>
            <a:off x="107504" y="5733256"/>
            <a:ext cx="4105474"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800" b="1"/>
              <a:t>1946</a:t>
            </a:r>
            <a:r>
              <a:rPr lang="zh-CN" altLang="en-US" sz="2800" b="1"/>
              <a:t>年</a:t>
            </a:r>
            <a:r>
              <a:rPr lang="zh-CN" altLang="en-US" sz="2800" b="1" smtClean="0"/>
              <a:t>丘吉尔</a:t>
            </a:r>
            <a:r>
              <a:rPr lang="zh-CN" altLang="en-US" sz="2800" b="1" smtClean="0">
                <a:solidFill>
                  <a:srgbClr val="660066"/>
                </a:solidFill>
                <a:ea typeface="黑体" panose="02010609060101010101" pitchFamily="49" charset="-122"/>
              </a:rPr>
              <a:t>铁幕</a:t>
            </a:r>
            <a:r>
              <a:rPr lang="zh-CN" altLang="en-US" sz="2800" b="1">
                <a:solidFill>
                  <a:srgbClr val="660066"/>
                </a:solidFill>
                <a:ea typeface="黑体" panose="02010609060101010101" pitchFamily="49" charset="-122"/>
              </a:rPr>
              <a:t>演说</a:t>
            </a: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292080" y="1760744"/>
            <a:ext cx="2631421" cy="3972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263683" y="5733256"/>
            <a:ext cx="4264911" cy="523220"/>
          </a:xfrm>
          <a:prstGeom prst="rect">
            <a:avLst/>
          </a:prstGeom>
          <a:noFill/>
        </p:spPr>
        <p:txBody>
          <a:bodyPr wrap="square" rtlCol="0">
            <a:spAutoFit/>
          </a:bodyPr>
          <a:lstStyle/>
          <a:p>
            <a:r>
              <a:rPr lang="en-US" altLang="zh-CN" sz="2800" b="1"/>
              <a:t>1947</a:t>
            </a:r>
            <a:r>
              <a:rPr lang="zh-CN" altLang="en-US" sz="2800" b="1"/>
              <a:t>年杜鲁门</a:t>
            </a:r>
            <a:r>
              <a:rPr lang="zh-CN" altLang="en-US" sz="2800" b="1" smtClean="0"/>
              <a:t>主义</a:t>
            </a:r>
            <a:endParaRPr lang="zh-CN" altLang="en-US" sz="2800" b="1"/>
          </a:p>
        </p:txBody>
      </p:sp>
    </p:spTree>
    <p:extLst>
      <p:ext uri="{BB962C8B-B14F-4D97-AF65-F5344CB8AC3E}">
        <p14:creationId xmlns:p14="http://schemas.microsoft.com/office/powerpoint/2010/main" val="15010908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41667">
                                            <p:txEl>
                                              <p:pRg st="1" end="1"/>
                                            </p:txEl>
                                          </p:spTgt>
                                        </p:tgtEl>
                                        <p:attrNameLst>
                                          <p:attrName>style.visibility</p:attrName>
                                        </p:attrNameLst>
                                      </p:cBhvr>
                                      <p:to>
                                        <p:strVal val="visible"/>
                                      </p:to>
                                    </p:set>
                                    <p:animEffect transition="in" filter="wipe(down)">
                                      <p:cBhvr>
                                        <p:cTn id="7" dur="1000"/>
                                        <p:tgtEl>
                                          <p:spTgt spid="241667">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5" presetClass="entr" presetSubtype="0" fill="hold" nodeType="clickEffect">
                                  <p:stCondLst>
                                    <p:cond delay="0"/>
                                  </p:stCondLst>
                                  <p:childTnLst>
                                    <p:set>
                                      <p:cBhvr>
                                        <p:cTn id="12" dur="1" fill="hold">
                                          <p:stCondLst>
                                            <p:cond delay="0"/>
                                          </p:stCondLst>
                                        </p:cTn>
                                        <p:tgtEl>
                                          <p:spTgt spid="241674"/>
                                        </p:tgtEl>
                                        <p:attrNameLst>
                                          <p:attrName>style.visibility</p:attrName>
                                        </p:attrNameLst>
                                      </p:cBhvr>
                                      <p:to>
                                        <p:strVal val="visible"/>
                                      </p:to>
                                    </p:set>
                                    <p:anim calcmode="lin" valueType="num">
                                      <p:cBhvr>
                                        <p:cTn id="13" dur="1000" fill="hold"/>
                                        <p:tgtEl>
                                          <p:spTgt spid="241674"/>
                                        </p:tgtEl>
                                        <p:attrNameLst>
                                          <p:attrName>ppt_w</p:attrName>
                                        </p:attrNameLst>
                                      </p:cBhvr>
                                      <p:tavLst>
                                        <p:tav tm="0">
                                          <p:val>
                                            <p:fltVal val="0"/>
                                          </p:val>
                                        </p:tav>
                                        <p:tav tm="100000">
                                          <p:val>
                                            <p:strVal val="#ppt_w"/>
                                          </p:val>
                                        </p:tav>
                                      </p:tavLst>
                                    </p:anim>
                                    <p:anim calcmode="lin" valueType="num">
                                      <p:cBhvr>
                                        <p:cTn id="14" dur="1000" fill="hold"/>
                                        <p:tgtEl>
                                          <p:spTgt spid="241674"/>
                                        </p:tgtEl>
                                        <p:attrNameLst>
                                          <p:attrName>ppt_h</p:attrName>
                                        </p:attrNameLst>
                                      </p:cBhvr>
                                      <p:tavLst>
                                        <p:tav tm="0">
                                          <p:val>
                                            <p:fltVal val="0"/>
                                          </p:val>
                                        </p:tav>
                                        <p:tav tm="100000">
                                          <p:val>
                                            <p:strVal val="#ppt_h"/>
                                          </p:val>
                                        </p:tav>
                                      </p:tavLst>
                                    </p:anim>
                                    <p:anim calcmode="lin" valueType="num">
                                      <p:cBhvr>
                                        <p:cTn id="15" dur="1000" fill="hold"/>
                                        <p:tgtEl>
                                          <p:spTgt spid="241674"/>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24167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41675">
                                            <p:txEl>
                                              <p:pRg st="0" end="0"/>
                                            </p:txEl>
                                          </p:spTgt>
                                        </p:tgtEl>
                                        <p:attrNameLst>
                                          <p:attrName>style.visibility</p:attrName>
                                        </p:attrNameLst>
                                      </p:cBhvr>
                                      <p:to>
                                        <p:strVal val="visible"/>
                                      </p:to>
                                    </p:set>
                                    <p:animEffect transition="in" filter="blinds(horizontal)">
                                      <p:cBhvr>
                                        <p:cTn id="22" dur="1000"/>
                                        <p:tgtEl>
                                          <p:spTgt spid="2416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65103" y="332656"/>
            <a:ext cx="3324710" cy="5013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2"/>
          <p:cNvSpPr txBox="1">
            <a:spLocks noChangeArrowheads="1"/>
          </p:cNvSpPr>
          <p:nvPr/>
        </p:nvSpPr>
        <p:spPr bwMode="auto">
          <a:xfrm>
            <a:off x="512128" y="764704"/>
            <a:ext cx="4427538" cy="3371850"/>
          </a:xfrm>
          <a:prstGeom prst="rect">
            <a:avLst/>
          </a:prstGeom>
          <a:noFill/>
          <a:ln w="76200">
            <a:solidFill>
              <a:schemeClr val="folHlink"/>
            </a:solidFill>
            <a:miter lim="800000"/>
          </a:ln>
        </p:spPr>
        <p:txBody>
          <a:bodyPr>
            <a:spAutoFit/>
          </a:bodyPr>
          <a:lstStyle/>
          <a:p>
            <a:pPr algn="just">
              <a:spcBef>
                <a:spcPct val="50000"/>
              </a:spcBef>
            </a:pPr>
            <a:r>
              <a:rPr lang="zh-CN" altLang="en-US" sz="2800" b="1" smtClean="0">
                <a:latin typeface="楷体_GB2312" pitchFamily="49" charset="-122"/>
                <a:ea typeface="楷体_GB2312" pitchFamily="49" charset="-122"/>
              </a:rPr>
              <a:t>我</a:t>
            </a:r>
            <a:r>
              <a:rPr lang="zh-CN" altLang="en-US" sz="2800" b="1">
                <a:latin typeface="楷体_GB2312" pitchFamily="49" charset="-122"/>
                <a:ea typeface="楷体_GB2312" pitchFamily="49" charset="-122"/>
              </a:rPr>
              <a:t>相信美国的政策旨在支持</a:t>
            </a:r>
            <a:r>
              <a:rPr lang="zh-CN" altLang="en-US" sz="2800" b="1">
                <a:solidFill>
                  <a:srgbClr val="FF0000"/>
                </a:solidFill>
                <a:latin typeface="楷体_GB2312" pitchFamily="49" charset="-122"/>
                <a:ea typeface="楷体_GB2312" pitchFamily="49" charset="-122"/>
              </a:rPr>
              <a:t>自由国家</a:t>
            </a:r>
            <a:r>
              <a:rPr lang="zh-CN" altLang="en-US" sz="2800" b="1">
                <a:latin typeface="楷体_GB2312" pitchFamily="49" charset="-122"/>
                <a:ea typeface="楷体_GB2312" pitchFamily="49" charset="-122"/>
              </a:rPr>
              <a:t>人民抵抗</a:t>
            </a:r>
            <a:r>
              <a:rPr lang="zh-CN" altLang="en-US" sz="2800" b="1">
                <a:solidFill>
                  <a:srgbClr val="FF0000"/>
                </a:solidFill>
                <a:latin typeface="楷体_GB2312" pitchFamily="49" charset="-122"/>
                <a:ea typeface="楷体_GB2312" pitchFamily="49" charset="-122"/>
              </a:rPr>
              <a:t>少数武装分子或外来压力</a:t>
            </a:r>
            <a:r>
              <a:rPr lang="zh-CN" altLang="en-US" sz="2800" b="1">
                <a:latin typeface="楷体_GB2312" pitchFamily="49" charset="-122"/>
                <a:ea typeface="楷体_GB2312" pitchFamily="49" charset="-122"/>
              </a:rPr>
              <a:t>的征服企图</a:t>
            </a:r>
            <a:r>
              <a:rPr lang="en-US" altLang="zh-CN" sz="2800" b="1">
                <a:latin typeface="楷体_GB2312" pitchFamily="49" charset="-122"/>
                <a:ea typeface="楷体_GB2312" pitchFamily="49" charset="-122"/>
              </a:rPr>
              <a:t>……</a:t>
            </a:r>
          </a:p>
          <a:p>
            <a:pPr algn="just">
              <a:spcBef>
                <a:spcPct val="50000"/>
              </a:spcBef>
            </a:pPr>
            <a:r>
              <a:rPr lang="en-US" altLang="zh-CN" sz="2800" b="1">
                <a:latin typeface="楷体_GB2312" pitchFamily="49" charset="-122"/>
                <a:ea typeface="楷体_GB2312" pitchFamily="49" charset="-122"/>
              </a:rPr>
              <a:t>——</a:t>
            </a:r>
            <a:r>
              <a:rPr lang="zh-CN" altLang="en-US" sz="2800" b="1">
                <a:latin typeface="楷体_GB2312" pitchFamily="49" charset="-122"/>
                <a:ea typeface="楷体_GB2312" pitchFamily="49" charset="-122"/>
              </a:rPr>
              <a:t>杜鲁门在关于援助希腊和土耳其的国会特别联席会议上的演说</a:t>
            </a:r>
          </a:p>
        </p:txBody>
      </p:sp>
      <p:sp>
        <p:nvSpPr>
          <p:cNvPr id="4" name="矩形 3"/>
          <p:cNvSpPr/>
          <p:nvPr/>
        </p:nvSpPr>
        <p:spPr>
          <a:xfrm>
            <a:off x="439897" y="4333273"/>
            <a:ext cx="4572000" cy="2554545"/>
          </a:xfrm>
          <a:prstGeom prst="rect">
            <a:avLst/>
          </a:prstGeom>
        </p:spPr>
        <p:txBody>
          <a:bodyPr>
            <a:spAutoFit/>
          </a:bodyPr>
          <a:lstStyle/>
          <a:p>
            <a:r>
              <a:rPr lang="en-US" altLang="zh-CN" sz="2000" b="1">
                <a:latin typeface="黑体" pitchFamily="49" charset="-122"/>
                <a:ea typeface="黑体" panose="02010609060101010101" pitchFamily="49" charset="-122"/>
              </a:rPr>
              <a:t>1947</a:t>
            </a:r>
            <a:r>
              <a:rPr lang="zh-CN" altLang="en-US" sz="2000" b="1">
                <a:latin typeface="黑体" pitchFamily="49" charset="-122"/>
                <a:ea typeface="黑体" panose="02010609060101010101" pitchFamily="49" charset="-122"/>
              </a:rPr>
              <a:t>年</a:t>
            </a:r>
            <a:r>
              <a:rPr lang="en-US" altLang="zh-CN" sz="2000" b="1">
                <a:latin typeface="黑体" pitchFamily="49" charset="-122"/>
                <a:ea typeface="黑体" panose="02010609060101010101" pitchFamily="49" charset="-122"/>
              </a:rPr>
              <a:t>3</a:t>
            </a:r>
            <a:r>
              <a:rPr lang="zh-CN" altLang="en-US" sz="2000" b="1">
                <a:latin typeface="黑体" pitchFamily="49" charset="-122"/>
                <a:ea typeface="黑体" panose="02010609060101010101" pitchFamily="49" charset="-122"/>
              </a:rPr>
              <a:t>月</a:t>
            </a:r>
            <a:r>
              <a:rPr lang="en-US" altLang="zh-CN" sz="2000" b="1">
                <a:latin typeface="黑体" pitchFamily="49" charset="-122"/>
                <a:ea typeface="黑体" panose="02010609060101010101" pitchFamily="49" charset="-122"/>
              </a:rPr>
              <a:t>12</a:t>
            </a:r>
            <a:r>
              <a:rPr lang="zh-CN" altLang="en-US" sz="2000" b="1">
                <a:latin typeface="黑体" pitchFamily="49" charset="-122"/>
                <a:ea typeface="黑体" panose="02010609060101010101" pitchFamily="49" charset="-122"/>
              </a:rPr>
              <a:t>日，杜鲁门总统在国会发表咨文，要求美国援助</a:t>
            </a:r>
            <a:r>
              <a:rPr lang="zh-CN" altLang="en-US" sz="2000" b="1">
                <a:latin typeface="Arial"/>
                <a:ea typeface="黑体" panose="02010609060101010101" pitchFamily="49" charset="-122"/>
              </a:rPr>
              <a:t>“</a:t>
            </a:r>
            <a:r>
              <a:rPr lang="zh-CN" altLang="en-US" sz="2000" b="1">
                <a:latin typeface="黑体" pitchFamily="49" charset="-122"/>
                <a:ea typeface="黑体" panose="02010609060101010101" pitchFamily="49" charset="-122"/>
              </a:rPr>
              <a:t>受到共产主义威胁的希腊和土耳其</a:t>
            </a:r>
            <a:r>
              <a:rPr lang="zh-CN" altLang="en-US" sz="2000" b="1">
                <a:latin typeface="Arial"/>
                <a:ea typeface="黑体" panose="02010609060101010101" pitchFamily="49" charset="-122"/>
              </a:rPr>
              <a:t>”</a:t>
            </a:r>
            <a:r>
              <a:rPr lang="zh-CN" altLang="en-US" sz="2000" b="1">
                <a:latin typeface="黑体" pitchFamily="49" charset="-122"/>
                <a:ea typeface="黑体" panose="02010609060101010101" pitchFamily="49" charset="-122"/>
              </a:rPr>
              <a:t>，并公开宣称，美国要在一切地方</a:t>
            </a:r>
            <a:r>
              <a:rPr lang="zh-CN" altLang="en-US" sz="2000" b="1">
                <a:solidFill>
                  <a:srgbClr val="0000CC"/>
                </a:solidFill>
                <a:latin typeface="黑体" pitchFamily="49" charset="-122"/>
                <a:ea typeface="黑体" panose="02010609060101010101" pitchFamily="49" charset="-122"/>
              </a:rPr>
              <a:t>与苏联和共产主义对抗</a:t>
            </a:r>
            <a:r>
              <a:rPr lang="zh-CN" altLang="en-US" sz="2000" b="1">
                <a:latin typeface="黑体" pitchFamily="49" charset="-122"/>
                <a:ea typeface="黑体" panose="02010609060101010101" pitchFamily="49" charset="-122"/>
              </a:rPr>
              <a:t>。这就是美国</a:t>
            </a:r>
            <a:r>
              <a:rPr lang="zh-CN" altLang="en-US" sz="2000" b="1">
                <a:solidFill>
                  <a:srgbClr val="0000CC"/>
                </a:solidFill>
                <a:latin typeface="黑体" pitchFamily="49" charset="-122"/>
                <a:ea typeface="黑体" panose="02010609060101010101" pitchFamily="49" charset="-122"/>
              </a:rPr>
              <a:t>遏制苏联、称霸世界</a:t>
            </a:r>
            <a:r>
              <a:rPr lang="zh-CN" altLang="en-US" sz="2000" b="1">
                <a:latin typeface="黑体" pitchFamily="49" charset="-122"/>
                <a:ea typeface="黑体" panose="02010609060101010101" pitchFamily="49" charset="-122"/>
              </a:rPr>
              <a:t>的全球战略，即</a:t>
            </a:r>
            <a:r>
              <a:rPr lang="zh-CN" altLang="en-US" sz="2000" b="1">
                <a:latin typeface="Arial"/>
                <a:ea typeface="黑体" panose="02010609060101010101" pitchFamily="49" charset="-122"/>
              </a:rPr>
              <a:t>“</a:t>
            </a:r>
            <a:r>
              <a:rPr lang="zh-CN" altLang="en-US" sz="2000" b="1">
                <a:latin typeface="黑体" pitchFamily="49" charset="-122"/>
                <a:ea typeface="黑体" panose="02010609060101010101" pitchFamily="49" charset="-122"/>
              </a:rPr>
              <a:t>杜鲁门主义</a:t>
            </a:r>
            <a:r>
              <a:rPr lang="zh-CN" altLang="en-US" sz="2000" b="1">
                <a:latin typeface="Arial"/>
                <a:ea typeface="黑体" panose="02010609060101010101" pitchFamily="49" charset="-122"/>
              </a:rPr>
              <a:t>”</a:t>
            </a:r>
            <a:r>
              <a:rPr lang="zh-CN" altLang="en-US" sz="2000" b="1">
                <a:latin typeface="黑体" pitchFamily="49" charset="-122"/>
                <a:ea typeface="黑体" panose="02010609060101010101" pitchFamily="49" charset="-122"/>
              </a:rPr>
              <a:t>。</a:t>
            </a:r>
            <a:r>
              <a:rPr lang="zh-CN" altLang="en-US" sz="2000" b="1">
                <a:solidFill>
                  <a:srgbClr val="FF0000"/>
                </a:solidFill>
                <a:latin typeface="黑体" pitchFamily="49" charset="-122"/>
                <a:ea typeface="黑体" panose="02010609060101010101" pitchFamily="49" charset="-122"/>
              </a:rPr>
              <a:t>它的出台，表明美国公开放弃同苏联合作的政策。</a:t>
            </a:r>
            <a:r>
              <a:rPr lang="zh-CN" altLang="en-US" sz="2000">
                <a:solidFill>
                  <a:srgbClr val="FF0000"/>
                </a:solidFill>
                <a:latin typeface="黑体" pitchFamily="49" charset="-122"/>
                <a:ea typeface="黑体" panose="02010609060101010101" pitchFamily="49" charset="-122"/>
              </a:rPr>
              <a:t> </a:t>
            </a:r>
          </a:p>
        </p:txBody>
      </p:sp>
      <p:sp>
        <p:nvSpPr>
          <p:cNvPr id="6" name="矩形 5"/>
          <p:cNvSpPr/>
          <p:nvPr/>
        </p:nvSpPr>
        <p:spPr>
          <a:xfrm>
            <a:off x="5266320" y="5595542"/>
            <a:ext cx="3278462" cy="830997"/>
          </a:xfrm>
          <a:prstGeom prst="rect">
            <a:avLst/>
          </a:prstGeom>
        </p:spPr>
        <p:txBody>
          <a:bodyPr wrap="none">
            <a:spAutoFit/>
          </a:bodyPr>
          <a:lstStyle/>
          <a:p>
            <a:r>
              <a:rPr lang="zh-CN" altLang="en-US" sz="48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黑体" pitchFamily="49" charset="-122"/>
                <a:ea typeface="黑体" panose="02010609060101010101" pitchFamily="49" charset="-122"/>
              </a:rPr>
              <a:t>杜鲁门主义</a:t>
            </a:r>
            <a:endParaRPr lang="zh-CN" altLang="en-US" sz="4800"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68922723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15044" name="Text Box 4"/>
          <p:cNvSpPr txBox="1">
            <a:spLocks noChangeArrowheads="1"/>
          </p:cNvSpPr>
          <p:nvPr/>
        </p:nvSpPr>
        <p:spPr bwMode="auto">
          <a:xfrm>
            <a:off x="1116013" y="1125538"/>
            <a:ext cx="77771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sz="3200" b="1">
              <a:latin typeface="黑体" pitchFamily="49" charset="-122"/>
              <a:ea typeface="黑体" panose="02010609060101010101" pitchFamily="49" charset="-122"/>
            </a:endParaRPr>
          </a:p>
        </p:txBody>
      </p:sp>
      <p:sp>
        <p:nvSpPr>
          <p:cNvPr id="215045" name="Text Box 5"/>
          <p:cNvSpPr txBox="1">
            <a:spLocks noChangeArrowheads="1"/>
          </p:cNvSpPr>
          <p:nvPr/>
        </p:nvSpPr>
        <p:spPr bwMode="auto">
          <a:xfrm>
            <a:off x="900113" y="692150"/>
            <a:ext cx="30241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sz="3200" b="1">
              <a:latin typeface="黑体" pitchFamily="49" charset="-122"/>
              <a:ea typeface="黑体" panose="02010609060101010101" pitchFamily="49" charset="-122"/>
            </a:endParaRPr>
          </a:p>
        </p:txBody>
      </p:sp>
      <p:sp>
        <p:nvSpPr>
          <p:cNvPr id="215046" name="AutoShape 6" descr="图片5"/>
          <p:cNvSpPr>
            <a:spLocks noChangeArrowheads="1"/>
          </p:cNvSpPr>
          <p:nvPr/>
        </p:nvSpPr>
        <p:spPr bwMode="auto">
          <a:xfrm>
            <a:off x="539552" y="188913"/>
            <a:ext cx="5113338" cy="647700"/>
          </a:xfrm>
          <a:prstGeom prst="chevron">
            <a:avLst>
              <a:gd name="adj" fmla="val 29203"/>
            </a:avLst>
          </a:prstGeom>
          <a:noFill/>
          <a:ln w="9525">
            <a:solidFill>
              <a:schemeClr val="tx1"/>
            </a:solidFill>
            <a:miter lim="800000"/>
          </a:ln>
          <a:effectLst/>
        </p:spPr>
        <p:txBody>
          <a:bodyPr wrap="none" anchor="ctr"/>
          <a:lstStyle/>
          <a:p>
            <a:pPr algn="ctr"/>
            <a:r>
              <a:rPr lang="zh-CN" altLang="en-US" sz="4000" b="1">
                <a:solidFill>
                  <a:schemeClr val="tx2"/>
                </a:solidFill>
              </a:rPr>
              <a:t>美苏“冷战”对抗措施</a:t>
            </a:r>
          </a:p>
        </p:txBody>
      </p:sp>
      <p:graphicFrame>
        <p:nvGraphicFramePr>
          <p:cNvPr id="215090" name="Group 50"/>
          <p:cNvGraphicFramePr>
            <a:graphicFrameLocks noGrp="1"/>
          </p:cNvGraphicFramePr>
          <p:nvPr>
            <p:extLst>
              <p:ext uri="{D42A27DB-BD31-4B8C-83A1-F6EECF244321}">
                <p14:modId xmlns:p14="http://schemas.microsoft.com/office/powerpoint/2010/main" val="743658453"/>
              </p:ext>
            </p:extLst>
          </p:nvPr>
        </p:nvGraphicFramePr>
        <p:xfrm>
          <a:off x="215900" y="1052735"/>
          <a:ext cx="8928100" cy="4418772"/>
        </p:xfrm>
        <a:graphic>
          <a:graphicData uri="http://schemas.openxmlformats.org/drawingml/2006/table">
            <a:tbl>
              <a:tblPr/>
              <a:tblGrid>
                <a:gridCol w="1079500"/>
                <a:gridCol w="3148013"/>
                <a:gridCol w="4700587"/>
              </a:tblGrid>
              <a:tr h="640521">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itchFamily="49" charset="-122"/>
                          <a:ea typeface="黑体" panose="02010609060101010101" pitchFamily="49" charset="-122"/>
                        </a:rPr>
                        <a:t>    </a:t>
                      </a:r>
                      <a:r>
                        <a:rPr kumimoji="0" lang="zh-CN" altLang="en-US" sz="2800" b="1" i="0" u="none" strike="noStrike" cap="none" normalizeH="0" baseline="0" smtClean="0">
                          <a:ln>
                            <a:noFill/>
                          </a:ln>
                          <a:solidFill>
                            <a:schemeClr val="tx1"/>
                          </a:solidFill>
                          <a:effectLst/>
                          <a:latin typeface="黑体" pitchFamily="49" charset="-122"/>
                          <a:ea typeface="黑体" panose="02010609060101010101" pitchFamily="49" charset="-122"/>
                        </a:rPr>
                        <a:t>美国</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itchFamily="49" charset="-122"/>
                          <a:ea typeface="黑体" panose="02010609060101010101" pitchFamily="49" charset="-122"/>
                        </a:rPr>
                        <a:t>        </a:t>
                      </a:r>
                      <a:r>
                        <a:rPr kumimoji="0" lang="zh-CN" altLang="en-US" sz="2800" b="1" i="0" u="none" strike="noStrike" cap="none" normalizeH="0" baseline="0" smtClean="0">
                          <a:ln>
                            <a:noFill/>
                          </a:ln>
                          <a:solidFill>
                            <a:schemeClr val="tx1"/>
                          </a:solidFill>
                          <a:effectLst/>
                          <a:latin typeface="黑体" pitchFamily="49" charset="-122"/>
                          <a:ea typeface="黑体" panose="02010609060101010101" pitchFamily="49" charset="-122"/>
                        </a:rPr>
                        <a:t>苏联</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3288">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itchFamily="49" charset="-122"/>
                          <a:ea typeface="黑体" panose="02010609060101010101" pitchFamily="49" charset="-122"/>
                        </a:rPr>
                        <a:t>政治</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itchFamily="49" charset="-122"/>
                          <a:ea typeface="黑体" panose="02010609060101010101" pitchFamily="49" charset="-122"/>
                        </a:rPr>
                        <a:t>47.3</a:t>
                      </a:r>
                      <a:r>
                        <a:rPr kumimoji="0" lang="zh-CN" altLang="en-US" sz="3200" b="1" i="0" u="none" strike="noStrike" cap="none" normalizeH="0" baseline="0" smtClean="0">
                          <a:ln>
                            <a:noFill/>
                          </a:ln>
                          <a:solidFill>
                            <a:schemeClr val="tx1"/>
                          </a:solidFill>
                          <a:effectLst/>
                          <a:latin typeface="黑体" pitchFamily="49" charset="-122"/>
                          <a:ea typeface="黑体" panose="02010609060101010101" pitchFamily="49" charset="-122"/>
                        </a:rPr>
                        <a:t>杜鲁门主义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itchFamily="49" charset="-122"/>
                          <a:ea typeface="黑体" panose="02010609060101010101" pitchFamily="49" charset="-122"/>
                        </a:rPr>
                        <a:t>经济</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itchFamily="49" charset="-122"/>
                          <a:ea typeface="黑体" panose="02010609060101010101" pitchFamily="49" charset="-122"/>
                        </a:rPr>
                        <a:t>47.7</a:t>
                      </a:r>
                      <a:r>
                        <a:rPr kumimoji="0" lang="zh-CN" altLang="en-US" sz="3200" b="1" i="0" u="none" strike="noStrike" cap="none" normalizeH="0" baseline="0" smtClean="0">
                          <a:ln>
                            <a:noFill/>
                          </a:ln>
                          <a:solidFill>
                            <a:schemeClr val="tx1"/>
                          </a:solidFill>
                          <a:effectLst/>
                          <a:latin typeface="黑体" pitchFamily="49" charset="-122"/>
                          <a:ea typeface="黑体" panose="02010609060101010101" pitchFamily="49" charset="-122"/>
                        </a:rPr>
                        <a:t>马歇尔计划</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3288">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itchFamily="49" charset="-122"/>
                          <a:ea typeface="黑体" panose="02010609060101010101" pitchFamily="49" charset="-122"/>
                        </a:rPr>
                        <a:t>军事</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3288">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itchFamily="49" charset="-122"/>
                          <a:ea typeface="黑体" panose="02010609060101010101" pitchFamily="49" charset="-122"/>
                        </a:rPr>
                        <a:t>地缘政治</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itchFamily="49" charset="-122"/>
                          <a:ea typeface="黑体" panose="02010609060101010101" pitchFamily="49" charset="-122"/>
                        </a:rPr>
                        <a:t>德意志联邦共和国（西德）</a:t>
                      </a:r>
                      <a:endParaRPr kumimoji="0" lang="zh-CN" altLang="zh-CN" sz="3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itchFamily="49" charset="-122"/>
                          <a:ea typeface="黑体" panose="02010609060101010101" pitchFamily="49" charset="-122"/>
                        </a:rPr>
                        <a:t>德意志民主共和国（东德）</a:t>
                      </a:r>
                      <a:endParaRPr kumimoji="0" lang="zh-CN" altLang="zh-CN" sz="3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15084" name="Text Box 44"/>
          <p:cNvSpPr txBox="1">
            <a:spLocks noChangeArrowheads="1"/>
          </p:cNvSpPr>
          <p:nvPr/>
        </p:nvSpPr>
        <p:spPr bwMode="auto">
          <a:xfrm>
            <a:off x="4572000" y="1868897"/>
            <a:ext cx="47879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latin typeface="黑体" pitchFamily="49" charset="-122"/>
                <a:ea typeface="黑体" panose="02010609060101010101" pitchFamily="49" charset="-122"/>
              </a:rPr>
              <a:t>47</a:t>
            </a:r>
            <a:r>
              <a:rPr lang="zh-CN" altLang="en-US" sz="3200" b="1">
                <a:latin typeface="黑体" pitchFamily="49" charset="-122"/>
                <a:ea typeface="黑体" panose="02010609060101010101" pitchFamily="49" charset="-122"/>
              </a:rPr>
              <a:t>共产党和工人党情报局</a:t>
            </a:r>
          </a:p>
        </p:txBody>
      </p:sp>
      <p:sp>
        <p:nvSpPr>
          <p:cNvPr id="215085" name="Text Box 45"/>
          <p:cNvSpPr txBox="1">
            <a:spLocks noChangeArrowheads="1"/>
          </p:cNvSpPr>
          <p:nvPr/>
        </p:nvSpPr>
        <p:spPr bwMode="auto">
          <a:xfrm>
            <a:off x="4734719" y="3064669"/>
            <a:ext cx="43561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latin typeface="黑体" pitchFamily="49" charset="-122"/>
                <a:ea typeface="黑体" panose="02010609060101010101" pitchFamily="49" charset="-122"/>
              </a:rPr>
              <a:t>49.1</a:t>
            </a:r>
            <a:r>
              <a:rPr lang="zh-CN" altLang="en-US" sz="3200" b="1">
                <a:latin typeface="黑体" pitchFamily="49" charset="-122"/>
                <a:ea typeface="黑体" panose="02010609060101010101" pitchFamily="49" charset="-122"/>
              </a:rPr>
              <a:t>经济互助委员会</a:t>
            </a:r>
          </a:p>
        </p:txBody>
      </p:sp>
      <p:sp>
        <p:nvSpPr>
          <p:cNvPr id="215086" name="Text Box 46"/>
          <p:cNvSpPr txBox="1">
            <a:spLocks noChangeArrowheads="1"/>
          </p:cNvSpPr>
          <p:nvPr/>
        </p:nvSpPr>
        <p:spPr bwMode="auto">
          <a:xfrm>
            <a:off x="5496718" y="3860006"/>
            <a:ext cx="26622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latin typeface="黑体" pitchFamily="49" charset="-122"/>
                <a:ea typeface="黑体" panose="02010609060101010101" pitchFamily="49" charset="-122"/>
              </a:rPr>
              <a:t>55.5</a:t>
            </a:r>
            <a:r>
              <a:rPr lang="zh-CN" altLang="en-US" sz="3200" b="1">
                <a:latin typeface="黑体" pitchFamily="49" charset="-122"/>
                <a:ea typeface="黑体" panose="02010609060101010101" pitchFamily="49" charset="-122"/>
              </a:rPr>
              <a:t>华约组织</a:t>
            </a:r>
          </a:p>
        </p:txBody>
      </p:sp>
      <p:sp>
        <p:nvSpPr>
          <p:cNvPr id="215087" name="Text Box 47"/>
          <p:cNvSpPr txBox="1">
            <a:spLocks noChangeArrowheads="1"/>
          </p:cNvSpPr>
          <p:nvPr/>
        </p:nvSpPr>
        <p:spPr bwMode="auto">
          <a:xfrm>
            <a:off x="1403648" y="3933825"/>
            <a:ext cx="28797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latin typeface="黑体" pitchFamily="49" charset="-122"/>
                <a:ea typeface="黑体" panose="02010609060101010101" pitchFamily="49" charset="-122"/>
              </a:rPr>
              <a:t>49.8</a:t>
            </a:r>
            <a:r>
              <a:rPr lang="zh-CN" altLang="en-US" sz="3200" b="1">
                <a:latin typeface="黑体" pitchFamily="49" charset="-122"/>
                <a:ea typeface="黑体" panose="02010609060101010101" pitchFamily="49" charset="-122"/>
              </a:rPr>
              <a:t>北约组织</a:t>
            </a:r>
          </a:p>
        </p:txBody>
      </p:sp>
      <p:sp>
        <p:nvSpPr>
          <p:cNvPr id="2" name="矩形 1"/>
          <p:cNvSpPr/>
          <p:nvPr/>
        </p:nvSpPr>
        <p:spPr>
          <a:xfrm>
            <a:off x="251079" y="5589240"/>
            <a:ext cx="8425377" cy="1077218"/>
          </a:xfrm>
          <a:prstGeom prst="rect">
            <a:avLst/>
          </a:prstGeom>
        </p:spPr>
        <p:txBody>
          <a:bodyPr wrap="square">
            <a:spAutoFit/>
          </a:bodyPr>
          <a:lstStyle/>
          <a:p>
            <a:r>
              <a:rPr lang="en-US" altLang="zh-CN" sz="32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隶书" pitchFamily="2" charset="-122"/>
                <a:ea typeface="华文隶书" pitchFamily="2" charset="-122"/>
              </a:rPr>
              <a:t>20</a:t>
            </a:r>
            <a:r>
              <a:rPr lang="zh-CN" altLang="en-US" sz="32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隶书" pitchFamily="2" charset="-122"/>
                <a:ea typeface="华文隶书" pitchFamily="2" charset="-122"/>
              </a:rPr>
              <a:t>世纪</a:t>
            </a:r>
            <a:r>
              <a:rPr lang="en-US" altLang="zh-CN" sz="32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隶书" pitchFamily="2" charset="-122"/>
                <a:ea typeface="华文隶书" pitchFamily="2" charset="-122"/>
              </a:rPr>
              <a:t>50</a:t>
            </a:r>
            <a:r>
              <a:rPr lang="zh-CN" altLang="en-US" sz="32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隶书" pitchFamily="2" charset="-122"/>
                <a:ea typeface="华文隶书" pitchFamily="2" charset="-122"/>
              </a:rPr>
              <a:t>年代中期</a:t>
            </a:r>
            <a:r>
              <a:rPr lang="zh-CN" altLang="en-US" sz="3200" b="1" i="1">
                <a:latin typeface="华文隶书" pitchFamily="2" charset="-122"/>
                <a:ea typeface="华文隶书" pitchFamily="2" charset="-122"/>
              </a:rPr>
              <a:t>，以美苏为首的两大集团</a:t>
            </a:r>
            <a:r>
              <a:rPr lang="zh-CN" altLang="en-US" sz="3200" b="1" i="1" smtClean="0">
                <a:latin typeface="华文隶书" pitchFamily="2" charset="-122"/>
                <a:ea typeface="华文隶书" pitchFamily="2" charset="-122"/>
              </a:rPr>
              <a:t>终于形成</a:t>
            </a:r>
            <a:r>
              <a:rPr lang="zh-CN" altLang="en-US" sz="3200" b="1" i="1">
                <a:latin typeface="华文隶书" pitchFamily="2" charset="-122"/>
                <a:ea typeface="华文隶书" pitchFamily="2" charset="-122"/>
              </a:rPr>
              <a:t>全面冷战对峙，两极格局正式形成。</a:t>
            </a:r>
          </a:p>
        </p:txBody>
      </p:sp>
    </p:spTree>
    <p:extLst>
      <p:ext uri="{BB962C8B-B14F-4D97-AF65-F5344CB8AC3E}">
        <p14:creationId xmlns:p14="http://schemas.microsoft.com/office/powerpoint/2010/main" val="39688362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nodeType="clickEffect">
                                  <p:stCondLst>
                                    <p:cond delay="0"/>
                                  </p:stCondLst>
                                  <p:childTnLst>
                                    <p:set>
                                      <p:cBhvr>
                                        <p:cTn id="6" dur="1" fill="hold">
                                          <p:stCondLst>
                                            <p:cond delay="0"/>
                                          </p:stCondLst>
                                        </p:cTn>
                                        <p:tgtEl>
                                          <p:spTgt spid="215090"/>
                                        </p:tgtEl>
                                        <p:attrNameLst>
                                          <p:attrName>style.visibility</p:attrName>
                                        </p:attrNameLst>
                                      </p:cBhvr>
                                      <p:to>
                                        <p:strVal val="visible"/>
                                      </p:to>
                                    </p:set>
                                    <p:anim calcmode="lin" valueType="num">
                                      <p:cBhvr additive="base">
                                        <p:cTn id="7" dur="1000" fill="hold"/>
                                        <p:tgtEl>
                                          <p:spTgt spid="215090"/>
                                        </p:tgtEl>
                                        <p:attrNameLst>
                                          <p:attrName>ppt_x</p:attrName>
                                        </p:attrNameLst>
                                      </p:cBhvr>
                                      <p:tavLst>
                                        <p:tav tm="0">
                                          <p:val>
                                            <p:strVal val="1+#ppt_w/2"/>
                                          </p:val>
                                        </p:tav>
                                        <p:tav tm="100000">
                                          <p:val>
                                            <p:strVal val="#ppt_x"/>
                                          </p:val>
                                        </p:tav>
                                      </p:tavLst>
                                    </p:anim>
                                    <p:anim calcmode="lin" valueType="num">
                                      <p:cBhvr additive="base">
                                        <p:cTn id="8" dur="1000" fill="hold"/>
                                        <p:tgtEl>
                                          <p:spTgt spid="21509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5" presetClass="entr" presetSubtype="0" fill="hold" nodeType="clickEffect">
                                  <p:stCondLst>
                                    <p:cond delay="0"/>
                                  </p:stCondLst>
                                  <p:childTnLst>
                                    <p:set>
                                      <p:cBhvr>
                                        <p:cTn id="13" dur="1" fill="hold">
                                          <p:stCondLst>
                                            <p:cond delay="0"/>
                                          </p:stCondLst>
                                        </p:cTn>
                                        <p:tgtEl>
                                          <p:spTgt spid="215087">
                                            <p:txEl>
                                              <p:pRg st="0" end="0"/>
                                            </p:txEl>
                                          </p:spTgt>
                                        </p:tgtEl>
                                        <p:attrNameLst>
                                          <p:attrName>style.visibility</p:attrName>
                                        </p:attrNameLst>
                                      </p:cBhvr>
                                      <p:to>
                                        <p:strVal val="visible"/>
                                      </p:to>
                                    </p:set>
                                    <p:anim calcmode="lin" valueType="num">
                                      <p:cBhvr>
                                        <p:cTn id="14" dur="2000" fill="hold"/>
                                        <p:tgtEl>
                                          <p:spTgt spid="215087">
                                            <p:txEl>
                                              <p:pRg st="0" end="0"/>
                                            </p:txEl>
                                          </p:spTgt>
                                        </p:tgtEl>
                                        <p:attrNameLst>
                                          <p:attrName>ppt_w</p:attrName>
                                        </p:attrNameLst>
                                      </p:cBhvr>
                                      <p:tavLst>
                                        <p:tav tm="0">
                                          <p:val>
                                            <p:fltVal val="0"/>
                                          </p:val>
                                        </p:tav>
                                        <p:tav tm="100000">
                                          <p:val>
                                            <p:strVal val="#ppt_w"/>
                                          </p:val>
                                        </p:tav>
                                      </p:tavLst>
                                    </p:anim>
                                    <p:anim calcmode="lin" valueType="num">
                                      <p:cBhvr>
                                        <p:cTn id="15" dur="2000" fill="hold"/>
                                        <p:tgtEl>
                                          <p:spTgt spid="215087">
                                            <p:txEl>
                                              <p:pRg st="0" end="0"/>
                                            </p:txEl>
                                          </p:spTgt>
                                        </p:tgtEl>
                                        <p:attrNameLst>
                                          <p:attrName>ppt_h</p:attrName>
                                        </p:attrNameLst>
                                      </p:cBhvr>
                                      <p:tavLst>
                                        <p:tav tm="0">
                                          <p:val>
                                            <p:fltVal val="0"/>
                                          </p:val>
                                        </p:tav>
                                        <p:tav tm="100000">
                                          <p:val>
                                            <p:strVal val="#ppt_h"/>
                                          </p:val>
                                        </p:tav>
                                      </p:tavLst>
                                    </p:anim>
                                    <p:anim calcmode="lin" valueType="num">
                                      <p:cBhvr>
                                        <p:cTn id="16" dur="2000" fill="hold"/>
                                        <p:tgtEl>
                                          <p:spTgt spid="215087">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215087">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31" presetClass="entr" presetSubtype="0" fill="hold" nodeType="clickEffect">
                                  <p:stCondLst>
                                    <p:cond delay="0"/>
                                  </p:stCondLst>
                                  <p:iterate type="lt">
                                    <p:tmPct val="5000"/>
                                  </p:iterate>
                                  <p:childTnLst>
                                    <p:set>
                                      <p:cBhvr>
                                        <p:cTn id="22" dur="1" fill="hold">
                                          <p:stCondLst>
                                            <p:cond delay="0"/>
                                          </p:stCondLst>
                                        </p:cTn>
                                        <p:tgtEl>
                                          <p:spTgt spid="215084">
                                            <p:txEl>
                                              <p:pRg st="0" end="0"/>
                                            </p:txEl>
                                          </p:spTgt>
                                        </p:tgtEl>
                                        <p:attrNameLst>
                                          <p:attrName>style.visibility</p:attrName>
                                        </p:attrNameLst>
                                      </p:cBhvr>
                                      <p:to>
                                        <p:strVal val="visible"/>
                                      </p:to>
                                    </p:set>
                                    <p:anim calcmode="lin" valueType="num">
                                      <p:cBhvr>
                                        <p:cTn id="23" dur="1000" fill="hold"/>
                                        <p:tgtEl>
                                          <p:spTgt spid="215084">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215084">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215084">
                                            <p:txEl>
                                              <p:pRg st="0" end="0"/>
                                            </p:txEl>
                                          </p:spTgt>
                                        </p:tgtEl>
                                        <p:attrNameLst>
                                          <p:attrName>style.rotation</p:attrName>
                                        </p:attrNameLst>
                                      </p:cBhvr>
                                      <p:tavLst>
                                        <p:tav tm="0">
                                          <p:val>
                                            <p:fltVal val="90"/>
                                          </p:val>
                                        </p:tav>
                                        <p:tav tm="100000">
                                          <p:val>
                                            <p:fltVal val="0"/>
                                          </p:val>
                                        </p:tav>
                                      </p:tavLst>
                                    </p:anim>
                                    <p:animEffect transition="in" filter="fade">
                                      <p:cBhvr>
                                        <p:cTn id="26" dur="1000"/>
                                        <p:tgtEl>
                                          <p:spTgt spid="215084">
                                            <p:txEl>
                                              <p:pRg st="0" end="0"/>
                                            </p:txEl>
                                          </p:spTgt>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2" presetClass="entr" presetSubtype="12" fill="hold" nodeType="clickEffect">
                                  <p:stCondLst>
                                    <p:cond delay="0"/>
                                  </p:stCondLst>
                                  <p:childTnLst>
                                    <p:set>
                                      <p:cBhvr>
                                        <p:cTn id="31" dur="1" fill="hold">
                                          <p:stCondLst>
                                            <p:cond delay="0"/>
                                          </p:stCondLst>
                                        </p:cTn>
                                        <p:tgtEl>
                                          <p:spTgt spid="215085">
                                            <p:txEl>
                                              <p:pRg st="0" end="0"/>
                                            </p:txEl>
                                          </p:spTgt>
                                        </p:tgtEl>
                                        <p:attrNameLst>
                                          <p:attrName>style.visibility</p:attrName>
                                        </p:attrNameLst>
                                      </p:cBhvr>
                                      <p:to>
                                        <p:strVal val="visible"/>
                                      </p:to>
                                    </p:set>
                                    <p:anim calcmode="lin" valueType="num">
                                      <p:cBhvr additive="base">
                                        <p:cTn id="32" dur="1000" fill="hold"/>
                                        <p:tgtEl>
                                          <p:spTgt spid="215085">
                                            <p:txEl>
                                              <p:pRg st="0" end="0"/>
                                            </p:txEl>
                                          </p:spTgt>
                                        </p:tgtEl>
                                        <p:attrNameLst>
                                          <p:attrName>ppt_x</p:attrName>
                                        </p:attrNameLst>
                                      </p:cBhvr>
                                      <p:tavLst>
                                        <p:tav tm="0">
                                          <p:val>
                                            <p:strVal val="0-#ppt_w/2"/>
                                          </p:val>
                                        </p:tav>
                                        <p:tav tm="100000">
                                          <p:val>
                                            <p:strVal val="#ppt_x"/>
                                          </p:val>
                                        </p:tav>
                                      </p:tavLst>
                                    </p:anim>
                                    <p:anim calcmode="lin" valueType="num">
                                      <p:cBhvr additive="base">
                                        <p:cTn id="33" dur="1000" fill="hold"/>
                                        <p:tgtEl>
                                          <p:spTgt spid="21508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30" presetClass="entr" presetSubtype="0" fill="hold" nodeType="clickEffect">
                                  <p:stCondLst>
                                    <p:cond delay="0"/>
                                  </p:stCondLst>
                                  <p:childTnLst>
                                    <p:set>
                                      <p:cBhvr>
                                        <p:cTn id="38" dur="1" fill="hold">
                                          <p:stCondLst>
                                            <p:cond delay="0"/>
                                          </p:stCondLst>
                                        </p:cTn>
                                        <p:tgtEl>
                                          <p:spTgt spid="215086">
                                            <p:txEl>
                                              <p:pRg st="0" end="0"/>
                                            </p:txEl>
                                          </p:spTgt>
                                        </p:tgtEl>
                                        <p:attrNameLst>
                                          <p:attrName>style.visibility</p:attrName>
                                        </p:attrNameLst>
                                      </p:cBhvr>
                                      <p:to>
                                        <p:strVal val="visible"/>
                                      </p:to>
                                    </p:set>
                                    <p:animEffect transition="in" filter="fade">
                                      <p:cBhvr>
                                        <p:cTn id="39" dur="800" decel="100000"/>
                                        <p:tgtEl>
                                          <p:spTgt spid="215086">
                                            <p:txEl>
                                              <p:pRg st="0" end="0"/>
                                            </p:txEl>
                                          </p:spTgt>
                                        </p:tgtEl>
                                      </p:cBhvr>
                                    </p:animEffect>
                                    <p:anim calcmode="lin" valueType="num">
                                      <p:cBhvr>
                                        <p:cTn id="40" dur="800" decel="100000" fill="hold"/>
                                        <p:tgtEl>
                                          <p:spTgt spid="215086">
                                            <p:txEl>
                                              <p:pRg st="0" end="0"/>
                                            </p:txEl>
                                          </p:spTgt>
                                        </p:tgtEl>
                                        <p:attrNameLst>
                                          <p:attrName>style.rotation</p:attrName>
                                        </p:attrNameLst>
                                      </p:cBhvr>
                                      <p:tavLst>
                                        <p:tav tm="0">
                                          <p:val>
                                            <p:fltVal val="-90"/>
                                          </p:val>
                                        </p:tav>
                                        <p:tav tm="100000">
                                          <p:val>
                                            <p:fltVal val="0"/>
                                          </p:val>
                                        </p:tav>
                                      </p:tavLst>
                                    </p:anim>
                                    <p:anim calcmode="lin" valueType="num">
                                      <p:cBhvr>
                                        <p:cTn id="41" dur="800" decel="100000" fill="hold"/>
                                        <p:tgtEl>
                                          <p:spTgt spid="215086">
                                            <p:txEl>
                                              <p:pRg st="0" end="0"/>
                                            </p:txEl>
                                          </p:spTgt>
                                        </p:tgtEl>
                                        <p:attrNameLst>
                                          <p:attrName>ppt_x</p:attrName>
                                        </p:attrNameLst>
                                      </p:cBhvr>
                                      <p:tavLst>
                                        <p:tav tm="0">
                                          <p:val>
                                            <p:strVal val="#ppt_x+0.4"/>
                                          </p:val>
                                        </p:tav>
                                        <p:tav tm="100000">
                                          <p:val>
                                            <p:strVal val="#ppt_x-0.05"/>
                                          </p:val>
                                        </p:tav>
                                      </p:tavLst>
                                    </p:anim>
                                    <p:anim calcmode="lin" valueType="num">
                                      <p:cBhvr>
                                        <p:cTn id="42" dur="800" decel="100000" fill="hold"/>
                                        <p:tgtEl>
                                          <p:spTgt spid="215086">
                                            <p:txEl>
                                              <p:pRg st="0" end="0"/>
                                            </p:txEl>
                                          </p:spTgt>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215086">
                                            <p:txEl>
                                              <p:pRg st="0" end="0"/>
                                            </p:txEl>
                                          </p:spTgt>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215086">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1643100" y="6006948"/>
            <a:ext cx="6853158" cy="707886"/>
          </a:xfrm>
          <a:prstGeom prst="rect">
            <a:avLst/>
          </a:prstGeom>
        </p:spPr>
        <p:txBody>
          <a:bodyPr wrap="none">
            <a:spAutoFit/>
          </a:bodyPr>
          <a:lstStyle/>
          <a:p>
            <a:r>
              <a:rPr lang="zh-CN" altLang="en-US" sz="40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隶书" pitchFamily="2" charset="-122"/>
                <a:ea typeface="华文隶书" pitchFamily="2" charset="-122"/>
              </a:rPr>
              <a:t>冷战的发展与多极力量的成长</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84103" y="468325"/>
            <a:ext cx="2976759" cy="2752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868144" y="688557"/>
            <a:ext cx="1656184" cy="369332"/>
          </a:xfrm>
          <a:prstGeom prst="rect">
            <a:avLst/>
          </a:prstGeom>
          <a:noFill/>
        </p:spPr>
        <p:txBody>
          <a:bodyPr wrap="square" rtlCol="0">
            <a:spAutoFit/>
          </a:bodyPr>
          <a:lstStyle/>
          <a:p>
            <a:r>
              <a:rPr lang="en-US" altLang="zh-CN" b="1" smtClean="0">
                <a:solidFill>
                  <a:srgbClr val="FF0000"/>
                </a:solidFill>
              </a:rPr>
              <a:t>1962</a:t>
            </a:r>
            <a:endParaRPr lang="zh-CN" altLang="en-US" b="1">
              <a:solidFill>
                <a:srgbClr val="FF0000"/>
              </a:solidFill>
            </a:endParaRP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59632" y="3193143"/>
            <a:ext cx="2952328" cy="2813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655676" y="3601639"/>
            <a:ext cx="2160240" cy="369332"/>
          </a:xfrm>
          <a:prstGeom prst="rect">
            <a:avLst/>
          </a:prstGeom>
          <a:noFill/>
        </p:spPr>
        <p:txBody>
          <a:bodyPr wrap="square" rtlCol="0">
            <a:spAutoFit/>
          </a:bodyPr>
          <a:lstStyle/>
          <a:p>
            <a:r>
              <a:rPr lang="en-US" altLang="zh-CN" smtClean="0">
                <a:solidFill>
                  <a:srgbClr val="FF0000"/>
                </a:solidFill>
              </a:rPr>
              <a:t>1950-1953</a:t>
            </a:r>
            <a:r>
              <a:rPr lang="zh-CN" altLang="en-US" smtClean="0">
                <a:solidFill>
                  <a:srgbClr val="FF0000"/>
                </a:solidFill>
              </a:rPr>
              <a:t>朝鲜战争</a:t>
            </a:r>
            <a:endParaRPr lang="zh-CN" altLang="en-US">
              <a:solidFill>
                <a:srgbClr val="FF0000"/>
              </a:solidFill>
            </a:endParaRPr>
          </a:p>
        </p:txBody>
      </p:sp>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20118" y="354895"/>
            <a:ext cx="3231355" cy="2519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1403648" y="468325"/>
            <a:ext cx="1584176" cy="646331"/>
          </a:xfrm>
          <a:prstGeom prst="rect">
            <a:avLst/>
          </a:prstGeom>
          <a:noFill/>
        </p:spPr>
        <p:txBody>
          <a:bodyPr wrap="square" rtlCol="0">
            <a:spAutoFit/>
          </a:bodyPr>
          <a:lstStyle/>
          <a:p>
            <a:r>
              <a:rPr lang="en-US" altLang="zh-CN" smtClean="0">
                <a:solidFill>
                  <a:srgbClr val="FF0000"/>
                </a:solidFill>
              </a:rPr>
              <a:t>1961-1975</a:t>
            </a:r>
            <a:r>
              <a:rPr lang="zh-CN" altLang="en-US" smtClean="0">
                <a:solidFill>
                  <a:srgbClr val="FF0000"/>
                </a:solidFill>
              </a:rPr>
              <a:t>越南战争</a:t>
            </a:r>
            <a:endParaRPr lang="zh-CN" altLang="en-US">
              <a:solidFill>
                <a:srgbClr val="FF0000"/>
              </a:solidFill>
            </a:endParaRPr>
          </a:p>
        </p:txBody>
      </p:sp>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914126" y="3363480"/>
            <a:ext cx="3846735" cy="2473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5292080" y="4600045"/>
            <a:ext cx="1545413" cy="646331"/>
          </a:xfrm>
          <a:prstGeom prst="rect">
            <a:avLst/>
          </a:prstGeom>
          <a:noFill/>
        </p:spPr>
        <p:txBody>
          <a:bodyPr wrap="square" rtlCol="0">
            <a:spAutoFit/>
          </a:bodyPr>
          <a:lstStyle/>
          <a:p>
            <a:r>
              <a:rPr lang="en-US" altLang="zh-CN" b="1" smtClean="0">
                <a:solidFill>
                  <a:srgbClr val="FF0000"/>
                </a:solidFill>
              </a:rPr>
              <a:t>1958</a:t>
            </a:r>
            <a:r>
              <a:rPr lang="zh-CN" altLang="en-US" b="1" smtClean="0">
                <a:solidFill>
                  <a:srgbClr val="FF0000"/>
                </a:solidFill>
              </a:rPr>
              <a:t>年第二次柏林危机</a:t>
            </a:r>
            <a:endParaRPr lang="zh-CN" altLang="en-US" b="1">
              <a:solidFill>
                <a:srgbClr val="FF0000"/>
              </a:solidFill>
            </a:endParaRPr>
          </a:p>
        </p:txBody>
      </p:sp>
    </p:spTree>
    <p:extLst>
      <p:ext uri="{BB962C8B-B14F-4D97-AF65-F5344CB8AC3E}">
        <p14:creationId xmlns:p14="http://schemas.microsoft.com/office/powerpoint/2010/main" val="865120989"/>
      </p:ext>
    </p:ext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83651" name="Group 3"/>
          <p:cNvGraphicFramePr>
            <a:graphicFrameLocks noGrp="1"/>
          </p:cNvGraphicFramePr>
          <p:nvPr/>
        </p:nvGraphicFramePr>
        <p:xfrm>
          <a:off x="179388" y="620713"/>
          <a:ext cx="8856662" cy="4896803"/>
        </p:xfrm>
        <a:graphic>
          <a:graphicData uri="http://schemas.openxmlformats.org/drawingml/2006/table">
            <a:tbl>
              <a:tblPr/>
              <a:tblGrid>
                <a:gridCol w="504825"/>
                <a:gridCol w="574675"/>
                <a:gridCol w="2952750"/>
                <a:gridCol w="2808287"/>
                <a:gridCol w="2016125"/>
              </a:tblGrid>
              <a:tr h="42545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200" b="1" i="0" u="none" strike="noStrike" cap="none" normalizeH="0" baseline="0" smtClean="0">
                          <a:ln>
                            <a:noFill/>
                          </a:ln>
                          <a:solidFill>
                            <a:schemeClr val="tx1"/>
                          </a:solidFill>
                          <a:effectLst/>
                          <a:latin typeface="黑体" pitchFamily="49" charset="-122"/>
                          <a:ea typeface="黑体" panose="02010609060101010101" pitchFamily="49" charset="-122"/>
                        </a:rPr>
                        <a:t>时间</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 </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rPr>
                        <a:t>50</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年代中</a:t>
                      </a:r>
                      <a:r>
                        <a:rPr kumimoji="0" lang="en-US" altLang="zh-CN" sz="2000" b="1" i="0" u="none" strike="noStrike" cap="none" normalizeH="0" baseline="0" smtClean="0">
                          <a:ln>
                            <a:noFill/>
                          </a:ln>
                          <a:solidFill>
                            <a:schemeClr val="tx1"/>
                          </a:solidFill>
                          <a:effectLst/>
                          <a:latin typeface="Arial"/>
                          <a:ea typeface="黑体" panose="02010609060101010101" pitchFamily="49" charset="-122"/>
                        </a:rPr>
                        <a:t>—</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rPr>
                        <a:t>60</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年代初 </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rPr>
                        <a:t>60</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年代后期～</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rPr>
                        <a:t>70</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年代末 </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rPr>
                        <a:t>80</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年代中后期 </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r>
              <a:tr h="1374775">
                <a:tc row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争</a:t>
                      </a:r>
                      <a:b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b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霸</a:t>
                      </a: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情</a:t>
                      </a:r>
                      <a:b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b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况</a:t>
                      </a:r>
                      <a:b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b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概括</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苏联 </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r>
              <a:tr h="720725">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美国</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a:ea typeface="黑体" panose="02010609060101010101" pitchFamily="49" charset="-122"/>
                        </a:rPr>
                        <a:t> </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rPr>
                        <a:t> </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rPr>
                        <a:t> </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r>
              <a:tr h="430213">
                <a:tc row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对策</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苏</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r>
              <a:tr h="647700">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美国</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r>
              <a:tr h="124460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rPr>
                        <a:t>态势</a:t>
                      </a: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2000" b="0"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0" i="0" u="none" strike="noStrike" cap="none" normalizeH="0" baseline="0" smtClean="0">
                        <a:ln>
                          <a:noFill/>
                        </a:ln>
                        <a:solidFill>
                          <a:schemeClr val="tx1"/>
                        </a:solidFill>
                        <a:effectLst/>
                        <a:latin typeface="黑体" pitchFamily="49" charset="-122"/>
                        <a:ea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0" i="0" u="none" strike="noStrike" cap="none" normalizeH="0" baseline="0" smtClean="0">
                        <a:ln>
                          <a:noFill/>
                        </a:ln>
                        <a:solidFill>
                          <a:schemeClr val="tx1"/>
                        </a:solidFill>
                        <a:effectLst/>
                        <a:latin typeface="黑体" pitchFamily="49" charset="-122"/>
                        <a:ea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0" i="0" u="none" strike="noStrike" cap="none" normalizeH="0" baseline="0" smtClean="0">
                        <a:ln>
                          <a:noFill/>
                        </a:ln>
                        <a:solidFill>
                          <a:schemeClr val="tx1"/>
                        </a:solidFill>
                        <a:effectLst/>
                        <a:latin typeface="黑体" pitchFamily="49" charset="-122"/>
                        <a:ea typeface="黑体" panose="02010609060101010101" pitchFamily="49" charset="-122"/>
                      </a:endParaRPr>
                    </a:p>
                  </a:txBody>
                  <a:tcPr anchor="ctr" horzOverflow="overflow">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noFill/>
                  </a:tcPr>
                </a:tc>
              </a:tr>
            </a:tbl>
          </a:graphicData>
        </a:graphic>
      </p:graphicFrame>
      <p:sp>
        <p:nvSpPr>
          <p:cNvPr id="283693" name="Text Box 45"/>
          <p:cNvSpPr txBox="1">
            <a:spLocks noChangeArrowheads="1"/>
          </p:cNvSpPr>
          <p:nvPr/>
        </p:nvSpPr>
        <p:spPr bwMode="auto">
          <a:xfrm>
            <a:off x="1258888" y="1052513"/>
            <a:ext cx="2881312"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latin typeface="黑体" pitchFamily="49" charset="-122"/>
                <a:ea typeface="黑体" panose="02010609060101010101" pitchFamily="49" charset="-122"/>
              </a:rPr>
              <a:t>签订对奥和约</a:t>
            </a:r>
            <a:r>
              <a:rPr lang="en-US" altLang="zh-CN" sz="2000" b="1">
                <a:latin typeface="黑体" pitchFamily="49" charset="-122"/>
                <a:ea typeface="黑体" panose="02010609060101010101" pitchFamily="49" charset="-122"/>
              </a:rPr>
              <a:t>;</a:t>
            </a:r>
            <a:r>
              <a:rPr lang="zh-CN" altLang="en-US" sz="2000" b="1">
                <a:latin typeface="黑体" pitchFamily="49" charset="-122"/>
                <a:ea typeface="黑体" panose="02010609060101010101" pitchFamily="49" charset="-122"/>
              </a:rPr>
              <a:t>与联邦德国建交</a:t>
            </a:r>
            <a:r>
              <a:rPr lang="en-US" altLang="zh-CN" sz="2000" b="1">
                <a:latin typeface="黑体" pitchFamily="49" charset="-122"/>
                <a:ea typeface="黑体" panose="02010609060101010101" pitchFamily="49" charset="-122"/>
              </a:rPr>
              <a:t>;</a:t>
            </a:r>
            <a:r>
              <a:rPr lang="zh-CN" altLang="en-US" sz="2000" b="1">
                <a:latin typeface="黑体" pitchFamily="49" charset="-122"/>
                <a:ea typeface="黑体" panose="02010609060101010101" pitchFamily="49" charset="-122"/>
              </a:rPr>
              <a:t>赫鲁晓夫访美</a:t>
            </a:r>
            <a:r>
              <a:rPr lang="en-US" altLang="zh-CN" sz="2000" b="1">
                <a:latin typeface="黑体" pitchFamily="49" charset="-122"/>
                <a:ea typeface="黑体" panose="02010609060101010101" pitchFamily="49" charset="-122"/>
              </a:rPr>
              <a:t>;</a:t>
            </a:r>
            <a:r>
              <a:rPr lang="zh-CN" altLang="en-US" sz="2000" b="1">
                <a:latin typeface="黑体" pitchFamily="49" charset="-122"/>
                <a:ea typeface="黑体" panose="02010609060101010101" pitchFamily="49" charset="-122"/>
              </a:rPr>
              <a:t>赫鲁晓夫企图控制中国</a:t>
            </a:r>
            <a:br>
              <a:rPr lang="zh-CN" altLang="en-US" sz="2000" b="1">
                <a:latin typeface="黑体" pitchFamily="49" charset="-122"/>
                <a:ea typeface="黑体" panose="02010609060101010101" pitchFamily="49" charset="-122"/>
              </a:rPr>
            </a:br>
            <a:r>
              <a:rPr lang="zh-CN" altLang="en-US" sz="2000" b="1">
                <a:latin typeface="黑体" pitchFamily="49" charset="-122"/>
                <a:ea typeface="黑体" panose="02010609060101010101" pitchFamily="49" charset="-122"/>
              </a:rPr>
              <a:t>修筑 </a:t>
            </a:r>
            <a:r>
              <a:rPr lang="zh-CN" altLang="en-US" sz="2000" b="1">
                <a:latin typeface="Arial"/>
                <a:ea typeface="黑体" panose="02010609060101010101" pitchFamily="49" charset="-122"/>
              </a:rPr>
              <a:t>“</a:t>
            </a:r>
            <a:r>
              <a:rPr lang="zh-CN" altLang="en-US" sz="2000" b="1">
                <a:latin typeface="黑体" pitchFamily="49" charset="-122"/>
                <a:ea typeface="黑体" panose="02010609060101010101" pitchFamily="49" charset="-122"/>
              </a:rPr>
              <a:t>柏林墙</a:t>
            </a:r>
            <a:r>
              <a:rPr lang="zh-CN" altLang="en-US" sz="2000" b="1">
                <a:latin typeface="Arial"/>
                <a:ea typeface="黑体" panose="02010609060101010101" pitchFamily="49" charset="-122"/>
              </a:rPr>
              <a:t>”</a:t>
            </a:r>
            <a:r>
              <a:rPr lang="en-US" altLang="zh-CN" sz="2000" b="1">
                <a:latin typeface="黑体" pitchFamily="49" charset="-122"/>
                <a:ea typeface="黑体" panose="02010609060101010101" pitchFamily="49" charset="-122"/>
              </a:rPr>
              <a:t>,</a:t>
            </a:r>
          </a:p>
        </p:txBody>
      </p:sp>
      <p:sp>
        <p:nvSpPr>
          <p:cNvPr id="283694" name="Text Box 46"/>
          <p:cNvSpPr txBox="1">
            <a:spLocks noChangeArrowheads="1"/>
          </p:cNvSpPr>
          <p:nvPr/>
        </p:nvSpPr>
        <p:spPr bwMode="auto">
          <a:xfrm>
            <a:off x="4211638" y="1125538"/>
            <a:ext cx="302418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latin typeface="黑体" pitchFamily="49" charset="-122"/>
                <a:ea typeface="黑体" panose="02010609060101010101" pitchFamily="49" charset="-122"/>
              </a:rPr>
              <a:t>建成进攻性的远洋海军</a:t>
            </a:r>
            <a:r>
              <a:rPr lang="en-US" altLang="zh-CN" sz="2000" b="1">
                <a:latin typeface="黑体" pitchFamily="49" charset="-122"/>
                <a:ea typeface="黑体" panose="02010609060101010101" pitchFamily="49" charset="-122"/>
              </a:rPr>
              <a:t>;</a:t>
            </a:r>
            <a:r>
              <a:rPr lang="zh-CN" altLang="en-US" sz="2000" b="1">
                <a:latin typeface="黑体" pitchFamily="49" charset="-122"/>
                <a:ea typeface="黑体" panose="02010609060101010101" pitchFamily="49" charset="-122"/>
              </a:rPr>
              <a:t>洲际导弹数量超过美国</a:t>
            </a:r>
            <a:r>
              <a:rPr lang="en-US" altLang="zh-CN" sz="2000" b="1">
                <a:latin typeface="黑体" pitchFamily="49" charset="-122"/>
                <a:ea typeface="黑体" panose="02010609060101010101" pitchFamily="49" charset="-122"/>
              </a:rPr>
              <a:t>;</a:t>
            </a:r>
            <a:br>
              <a:rPr lang="en-US" altLang="zh-CN" sz="2000" b="1">
                <a:latin typeface="黑体" pitchFamily="49" charset="-122"/>
                <a:ea typeface="黑体" panose="02010609060101010101" pitchFamily="49" charset="-122"/>
              </a:rPr>
            </a:br>
            <a:r>
              <a:rPr lang="en-US" altLang="zh-CN" sz="2000" b="1">
                <a:latin typeface="黑体" pitchFamily="49" charset="-122"/>
                <a:ea typeface="黑体" panose="02010609060101010101" pitchFamily="49" charset="-122"/>
              </a:rPr>
              <a:t>1979</a:t>
            </a:r>
            <a:r>
              <a:rPr lang="zh-CN" altLang="en-US" sz="2000" b="1">
                <a:latin typeface="黑体" pitchFamily="49" charset="-122"/>
                <a:ea typeface="黑体" panose="02010609060101010101" pitchFamily="49" charset="-122"/>
              </a:rPr>
              <a:t>年</a:t>
            </a:r>
            <a:r>
              <a:rPr lang="en-US" altLang="zh-CN" sz="2000" b="1">
                <a:latin typeface="黑体" pitchFamily="49" charset="-122"/>
                <a:ea typeface="黑体" panose="02010609060101010101" pitchFamily="49" charset="-122"/>
              </a:rPr>
              <a:t>,</a:t>
            </a:r>
            <a:r>
              <a:rPr lang="zh-CN" altLang="en-US" sz="2000" b="1">
                <a:latin typeface="黑体" pitchFamily="49" charset="-122"/>
                <a:ea typeface="黑体" panose="02010609060101010101" pitchFamily="49" charset="-122"/>
              </a:rPr>
              <a:t>苏出兵阿富汗</a:t>
            </a:r>
          </a:p>
        </p:txBody>
      </p:sp>
      <p:sp>
        <p:nvSpPr>
          <p:cNvPr id="283695" name="Text Box 47"/>
          <p:cNvSpPr txBox="1">
            <a:spLocks noChangeArrowheads="1"/>
          </p:cNvSpPr>
          <p:nvPr/>
        </p:nvSpPr>
        <p:spPr bwMode="auto">
          <a:xfrm>
            <a:off x="6948488" y="1096963"/>
            <a:ext cx="2195512"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latin typeface="黑体" pitchFamily="49" charset="-122"/>
                <a:ea typeface="黑体" panose="02010609060101010101" pitchFamily="49" charset="-122"/>
              </a:rPr>
              <a:t>苏军撤出阿富汗</a:t>
            </a:r>
            <a:r>
              <a:rPr lang="en-US" altLang="zh-CN" sz="2000" b="1">
                <a:latin typeface="黑体" pitchFamily="49" charset="-122"/>
                <a:ea typeface="黑体" panose="02010609060101010101" pitchFamily="49" charset="-122"/>
              </a:rPr>
              <a:t>;</a:t>
            </a:r>
            <a:br>
              <a:rPr lang="en-US" altLang="zh-CN" sz="2000" b="1">
                <a:latin typeface="黑体" pitchFamily="49" charset="-122"/>
                <a:ea typeface="黑体" panose="02010609060101010101" pitchFamily="49" charset="-122"/>
              </a:rPr>
            </a:br>
            <a:r>
              <a:rPr lang="zh-CN" altLang="en-US" sz="2000" b="1">
                <a:latin typeface="黑体" pitchFamily="49" charset="-122"/>
                <a:ea typeface="黑体" panose="02010609060101010101" pitchFamily="49" charset="-122"/>
              </a:rPr>
              <a:t>恢复苏中关系</a:t>
            </a:r>
            <a:r>
              <a:rPr lang="en-US" altLang="zh-CN" sz="2000" b="1">
                <a:latin typeface="黑体" pitchFamily="49" charset="-122"/>
                <a:ea typeface="黑体" panose="02010609060101010101" pitchFamily="49" charset="-122"/>
              </a:rPr>
              <a:t>;</a:t>
            </a:r>
            <a:br>
              <a:rPr lang="en-US" altLang="zh-CN" sz="2000" b="1">
                <a:latin typeface="黑体" pitchFamily="49" charset="-122"/>
                <a:ea typeface="黑体" panose="02010609060101010101" pitchFamily="49" charset="-122"/>
              </a:rPr>
            </a:br>
            <a:r>
              <a:rPr lang="zh-CN" altLang="en-US" sz="2000" b="1">
                <a:latin typeface="黑体" pitchFamily="49" charset="-122"/>
                <a:ea typeface="黑体" panose="02010609060101010101" pitchFamily="49" charset="-122"/>
              </a:rPr>
              <a:t>退出东欧等地区</a:t>
            </a:r>
          </a:p>
        </p:txBody>
      </p:sp>
      <p:sp>
        <p:nvSpPr>
          <p:cNvPr id="283696" name="Text Box 48"/>
          <p:cNvSpPr txBox="1">
            <a:spLocks noChangeArrowheads="1"/>
          </p:cNvSpPr>
          <p:nvPr/>
        </p:nvSpPr>
        <p:spPr bwMode="auto">
          <a:xfrm>
            <a:off x="1476375" y="2565400"/>
            <a:ext cx="2087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000" b="1">
                <a:latin typeface="Arial"/>
                <a:ea typeface="黑体" panose="02010609060101010101" pitchFamily="49" charset="-122"/>
              </a:rPr>
              <a:t>“</a:t>
            </a:r>
            <a:r>
              <a:rPr lang="zh-CN" altLang="en-US" sz="2000" b="1">
                <a:latin typeface="黑体" pitchFamily="49" charset="-122"/>
                <a:ea typeface="黑体" panose="02010609060101010101" pitchFamily="49" charset="-122"/>
              </a:rPr>
              <a:t>古巴导弹危机</a:t>
            </a:r>
            <a:r>
              <a:rPr lang="zh-CN" altLang="en-US" sz="2000" b="1">
                <a:latin typeface="Arial"/>
                <a:ea typeface="黑体" panose="02010609060101010101" pitchFamily="49" charset="-122"/>
              </a:rPr>
              <a:t>”</a:t>
            </a:r>
            <a:endParaRPr lang="zh-CN" altLang="en-US" sz="2000" b="1">
              <a:latin typeface="黑体" pitchFamily="49" charset="-122"/>
              <a:ea typeface="黑体" panose="02010609060101010101" pitchFamily="49" charset="-122"/>
            </a:endParaRPr>
          </a:p>
        </p:txBody>
      </p:sp>
      <p:sp>
        <p:nvSpPr>
          <p:cNvPr id="283697" name="Text Box 49"/>
          <p:cNvSpPr txBox="1">
            <a:spLocks noChangeArrowheads="1"/>
          </p:cNvSpPr>
          <p:nvPr/>
        </p:nvSpPr>
        <p:spPr bwMode="auto">
          <a:xfrm>
            <a:off x="4211638" y="2422525"/>
            <a:ext cx="2952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000" b="1">
                <a:latin typeface="黑体" pitchFamily="49" charset="-122"/>
                <a:ea typeface="黑体" panose="02010609060101010101" pitchFamily="49" charset="-122"/>
              </a:rPr>
              <a:t>1973</a:t>
            </a:r>
            <a:r>
              <a:rPr lang="zh-CN" altLang="en-US" sz="2000" b="1">
                <a:latin typeface="黑体" pitchFamily="49" charset="-122"/>
                <a:ea typeface="黑体" panose="02010609060101010101" pitchFamily="49" charset="-122"/>
              </a:rPr>
              <a:t>美从越南撤军</a:t>
            </a:r>
            <a:r>
              <a:rPr lang="en-US" altLang="zh-CN" sz="2000" b="1">
                <a:latin typeface="黑体" pitchFamily="49" charset="-122"/>
                <a:ea typeface="黑体" panose="02010609060101010101" pitchFamily="49" charset="-122"/>
              </a:rPr>
              <a:t>;70</a:t>
            </a:r>
            <a:r>
              <a:rPr lang="zh-CN" altLang="en-US" sz="2000" b="1">
                <a:latin typeface="黑体" pitchFamily="49" charset="-122"/>
                <a:ea typeface="黑体" panose="02010609060101010101" pitchFamily="49" charset="-122"/>
              </a:rPr>
              <a:t>年代</a:t>
            </a:r>
            <a:r>
              <a:rPr lang="en-US" altLang="zh-CN" sz="2000" b="1">
                <a:latin typeface="黑体" pitchFamily="49" charset="-122"/>
                <a:ea typeface="黑体" panose="02010609060101010101" pitchFamily="49" charset="-122"/>
              </a:rPr>
              <a:t>,</a:t>
            </a:r>
            <a:r>
              <a:rPr lang="zh-CN" altLang="en-US" sz="2000" b="1">
                <a:latin typeface="黑体" pitchFamily="49" charset="-122"/>
                <a:ea typeface="黑体" panose="02010609060101010101" pitchFamily="49" charset="-122"/>
              </a:rPr>
              <a:t>中美关系正常化</a:t>
            </a:r>
          </a:p>
        </p:txBody>
      </p:sp>
      <p:sp>
        <p:nvSpPr>
          <p:cNvPr id="283698" name="Text Box 50"/>
          <p:cNvSpPr txBox="1">
            <a:spLocks noChangeArrowheads="1"/>
          </p:cNvSpPr>
          <p:nvPr/>
        </p:nvSpPr>
        <p:spPr bwMode="auto">
          <a:xfrm>
            <a:off x="1258888" y="4365625"/>
            <a:ext cx="2881312"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latin typeface="黑体" pitchFamily="49" charset="-122"/>
                <a:ea typeface="黑体" panose="02010609060101010101" pitchFamily="49" charset="-122"/>
              </a:rPr>
              <a:t>缓和与紧张并存</a:t>
            </a:r>
            <a:r>
              <a:rPr lang="en-US" altLang="zh-CN" sz="2000" b="1">
                <a:latin typeface="黑体" pitchFamily="49" charset="-122"/>
                <a:ea typeface="黑体" panose="02010609060101010101" pitchFamily="49" charset="-122"/>
              </a:rPr>
              <a:t>,</a:t>
            </a:r>
            <a:r>
              <a:rPr lang="zh-CN" altLang="en-US" sz="2000" b="1">
                <a:latin typeface="黑体" pitchFamily="49" charset="-122"/>
                <a:ea typeface="黑体" panose="02010609060101010101" pitchFamily="49" charset="-122"/>
              </a:rPr>
              <a:t>以缓和为主</a:t>
            </a:r>
            <a:r>
              <a:rPr lang="en-US" altLang="zh-CN" sz="2000" b="1">
                <a:latin typeface="黑体" pitchFamily="49" charset="-122"/>
                <a:ea typeface="黑体" panose="02010609060101010101" pitchFamily="49" charset="-122"/>
              </a:rPr>
              <a:t>;</a:t>
            </a:r>
            <a:br>
              <a:rPr lang="en-US" altLang="zh-CN" sz="2000" b="1">
                <a:latin typeface="黑体" pitchFamily="49" charset="-122"/>
                <a:ea typeface="黑体" panose="02010609060101010101" pitchFamily="49" charset="-122"/>
              </a:rPr>
            </a:br>
            <a:r>
              <a:rPr lang="zh-CN" altLang="en-US" sz="2000" b="1">
                <a:latin typeface="黑体" pitchFamily="49" charset="-122"/>
                <a:ea typeface="黑体" panose="02010609060101010101" pitchFamily="49" charset="-122"/>
              </a:rPr>
              <a:t>争霸优势在美国</a:t>
            </a:r>
            <a:endParaRPr lang="zh-CN" altLang="en-US" sz="2000">
              <a:latin typeface="黑体" pitchFamily="49" charset="-122"/>
              <a:ea typeface="黑体" panose="02010609060101010101" pitchFamily="49" charset="-122"/>
            </a:endParaRPr>
          </a:p>
        </p:txBody>
      </p:sp>
      <p:sp>
        <p:nvSpPr>
          <p:cNvPr id="283699" name="Text Box 51"/>
          <p:cNvSpPr txBox="1">
            <a:spLocks noChangeArrowheads="1"/>
          </p:cNvSpPr>
          <p:nvPr/>
        </p:nvSpPr>
        <p:spPr bwMode="auto">
          <a:xfrm>
            <a:off x="4284663" y="4365625"/>
            <a:ext cx="259238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latin typeface="黑体" pitchFamily="49" charset="-122"/>
                <a:ea typeface="黑体" panose="02010609060101010101" pitchFamily="49" charset="-122"/>
              </a:rPr>
              <a:t>苏联以攻势为主、美国以守势为主</a:t>
            </a:r>
            <a:r>
              <a:rPr lang="en-US" altLang="zh-CN" sz="2000" b="1">
                <a:latin typeface="黑体" pitchFamily="49" charset="-122"/>
                <a:ea typeface="黑体" panose="02010609060101010101" pitchFamily="49" charset="-122"/>
              </a:rPr>
              <a:t>;</a:t>
            </a:r>
            <a:br>
              <a:rPr lang="en-US" altLang="zh-CN" sz="2000" b="1">
                <a:latin typeface="黑体" pitchFamily="49" charset="-122"/>
                <a:ea typeface="黑体" panose="02010609060101010101" pitchFamily="49" charset="-122"/>
              </a:rPr>
            </a:br>
            <a:r>
              <a:rPr lang="zh-CN" altLang="en-US" sz="2000" b="1">
                <a:latin typeface="黑体" pitchFamily="49" charset="-122"/>
                <a:ea typeface="黑体" panose="02010609060101010101" pitchFamily="49" charset="-122"/>
              </a:rPr>
              <a:t>争霸优势在苏联方面</a:t>
            </a:r>
            <a:endParaRPr lang="zh-CN" altLang="en-US" sz="2000">
              <a:latin typeface="黑体" pitchFamily="49" charset="-122"/>
              <a:ea typeface="黑体" panose="02010609060101010101" pitchFamily="49" charset="-122"/>
            </a:endParaRPr>
          </a:p>
        </p:txBody>
      </p:sp>
      <p:sp>
        <p:nvSpPr>
          <p:cNvPr id="283700" name="Text Box 52"/>
          <p:cNvSpPr txBox="1">
            <a:spLocks noChangeArrowheads="1"/>
          </p:cNvSpPr>
          <p:nvPr/>
        </p:nvSpPr>
        <p:spPr bwMode="auto">
          <a:xfrm>
            <a:off x="7056438" y="4365625"/>
            <a:ext cx="2087562"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latin typeface="黑体" pitchFamily="49" charset="-122"/>
                <a:ea typeface="黑体" panose="02010609060101010101" pitchFamily="49" charset="-122"/>
              </a:rPr>
              <a:t>苏联处于守势、美国处于攻势</a:t>
            </a:r>
            <a:r>
              <a:rPr lang="en-US" altLang="zh-CN" sz="2000" b="1">
                <a:latin typeface="黑体" pitchFamily="49" charset="-122"/>
                <a:ea typeface="黑体" panose="02010609060101010101" pitchFamily="49" charset="-122"/>
              </a:rPr>
              <a:t>;</a:t>
            </a:r>
            <a:r>
              <a:rPr lang="zh-CN" altLang="en-US" sz="2000" b="1">
                <a:latin typeface="黑体" pitchFamily="49" charset="-122"/>
                <a:ea typeface="黑体" panose="02010609060101010101" pitchFamily="49" charset="-122"/>
              </a:rPr>
              <a:t>争霸优势在美国</a:t>
            </a:r>
            <a:endParaRPr lang="zh-CN" altLang="en-US" sz="2000">
              <a:latin typeface="黑体" pitchFamily="49" charset="-122"/>
              <a:ea typeface="黑体" panose="02010609060101010101" pitchFamily="49" charset="-122"/>
            </a:endParaRPr>
          </a:p>
        </p:txBody>
      </p:sp>
      <p:sp>
        <p:nvSpPr>
          <p:cNvPr id="283701" name="Text Box 53"/>
          <p:cNvSpPr txBox="1">
            <a:spLocks noChangeArrowheads="1"/>
          </p:cNvSpPr>
          <p:nvPr/>
        </p:nvSpPr>
        <p:spPr bwMode="auto">
          <a:xfrm>
            <a:off x="4356100" y="3214688"/>
            <a:ext cx="2305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ea typeface="黑体" panose="02010609060101010101" pitchFamily="49" charset="-122"/>
              </a:rPr>
              <a:t>积极进攻战略</a:t>
            </a:r>
          </a:p>
        </p:txBody>
      </p:sp>
      <p:sp>
        <p:nvSpPr>
          <p:cNvPr id="283702" name="Text Box 54"/>
          <p:cNvSpPr txBox="1">
            <a:spLocks noChangeArrowheads="1"/>
          </p:cNvSpPr>
          <p:nvPr/>
        </p:nvSpPr>
        <p:spPr bwMode="auto">
          <a:xfrm>
            <a:off x="1331913" y="3230563"/>
            <a:ext cx="24479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ea typeface="黑体" panose="02010609060101010101" pitchFamily="49" charset="-122"/>
              </a:rPr>
              <a:t>平起平坐</a:t>
            </a:r>
            <a:r>
              <a:rPr lang="en-US" altLang="zh-CN" sz="2000" b="1">
                <a:ea typeface="黑体" panose="02010609060101010101" pitchFamily="49" charset="-122"/>
              </a:rPr>
              <a:t>,</a:t>
            </a:r>
            <a:r>
              <a:rPr lang="zh-CN" altLang="en-US" sz="2000" b="1">
                <a:ea typeface="黑体" panose="02010609060101010101" pitchFamily="49" charset="-122"/>
              </a:rPr>
              <a:t>苏美合作</a:t>
            </a:r>
            <a:endParaRPr lang="zh-CN" altLang="en-US"/>
          </a:p>
        </p:txBody>
      </p:sp>
      <p:sp>
        <p:nvSpPr>
          <p:cNvPr id="283703" name="Text Box 55"/>
          <p:cNvSpPr txBox="1">
            <a:spLocks noChangeArrowheads="1"/>
          </p:cNvSpPr>
          <p:nvPr/>
        </p:nvSpPr>
        <p:spPr bwMode="auto">
          <a:xfrm>
            <a:off x="7092950" y="3214688"/>
            <a:ext cx="17287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ea typeface="黑体" panose="02010609060101010101" pitchFamily="49" charset="-122"/>
              </a:rPr>
              <a:t>实行全面收缩</a:t>
            </a:r>
          </a:p>
        </p:txBody>
      </p:sp>
      <p:sp>
        <p:nvSpPr>
          <p:cNvPr id="283704" name="Text Box 56"/>
          <p:cNvSpPr txBox="1">
            <a:spLocks noChangeArrowheads="1"/>
          </p:cNvSpPr>
          <p:nvPr/>
        </p:nvSpPr>
        <p:spPr bwMode="auto">
          <a:xfrm>
            <a:off x="1331913" y="3717925"/>
            <a:ext cx="33845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ea typeface="黑体" panose="02010609060101010101" pitchFamily="49" charset="-122"/>
              </a:rPr>
              <a:t>和平政策</a:t>
            </a:r>
            <a:r>
              <a:rPr lang="en-US" altLang="zh-CN" sz="2000" b="1">
                <a:ea typeface="黑体" panose="02010609060101010101" pitchFamily="49" charset="-122"/>
              </a:rPr>
              <a:t>,</a:t>
            </a:r>
            <a:r>
              <a:rPr lang="zh-CN" altLang="en-US" sz="2000" b="1">
                <a:ea typeface="黑体" panose="02010609060101010101" pitchFamily="49" charset="-122"/>
              </a:rPr>
              <a:t>杜鲁门主义</a:t>
            </a:r>
          </a:p>
        </p:txBody>
      </p:sp>
      <p:sp>
        <p:nvSpPr>
          <p:cNvPr id="283705" name="Text Box 57"/>
          <p:cNvSpPr txBox="1">
            <a:spLocks noChangeArrowheads="1"/>
          </p:cNvSpPr>
          <p:nvPr/>
        </p:nvSpPr>
        <p:spPr bwMode="auto">
          <a:xfrm>
            <a:off x="4356100" y="3717925"/>
            <a:ext cx="26638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latin typeface="黑体" pitchFamily="49" charset="-122"/>
                <a:ea typeface="黑体" panose="02010609060101010101" pitchFamily="49" charset="-122"/>
              </a:rPr>
              <a:t>尼克松主义）（收缩）</a:t>
            </a:r>
          </a:p>
        </p:txBody>
      </p:sp>
      <p:sp>
        <p:nvSpPr>
          <p:cNvPr id="283706" name="Text Box 58"/>
          <p:cNvSpPr txBox="1">
            <a:spLocks noChangeArrowheads="1"/>
          </p:cNvSpPr>
          <p:nvPr/>
        </p:nvSpPr>
        <p:spPr bwMode="auto">
          <a:xfrm>
            <a:off x="7092950" y="3646488"/>
            <a:ext cx="18002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ea typeface="黑体" panose="02010609060101010101" pitchFamily="49" charset="-122"/>
              </a:rPr>
              <a:t>里根主义</a:t>
            </a:r>
            <a:endParaRPr lang="zh-CN" altLang="en-US"/>
          </a:p>
        </p:txBody>
      </p:sp>
      <p:sp>
        <p:nvSpPr>
          <p:cNvPr id="283708" name="Text Box 60"/>
          <p:cNvSpPr txBox="1">
            <a:spLocks noChangeArrowheads="1"/>
          </p:cNvSpPr>
          <p:nvPr/>
        </p:nvSpPr>
        <p:spPr bwMode="auto">
          <a:xfrm>
            <a:off x="7019925" y="2565400"/>
            <a:ext cx="1835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latin typeface="黑体" pitchFamily="49" charset="-122"/>
                <a:ea typeface="黑体" panose="02010609060101010101" pitchFamily="49" charset="-122"/>
              </a:rPr>
              <a:t>星球大战计划</a:t>
            </a:r>
          </a:p>
        </p:txBody>
      </p:sp>
      <p:sp>
        <p:nvSpPr>
          <p:cNvPr id="283710" name="Rectangle 62"/>
          <p:cNvSpPr>
            <a:spLocks noChangeArrowheads="1"/>
          </p:cNvSpPr>
          <p:nvPr/>
        </p:nvSpPr>
        <p:spPr bwMode="auto">
          <a:xfrm>
            <a:off x="120650" y="5740400"/>
            <a:ext cx="91392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b="1"/>
              <a:t>          </a:t>
            </a:r>
            <a:r>
              <a:rPr lang="zh-CN" altLang="en-US" b="1"/>
              <a:t>紧张      恶化                        正常化    恶化                              时好时坏   正常化  </a:t>
            </a:r>
          </a:p>
          <a:p>
            <a:r>
              <a:rPr lang="zh-CN" altLang="en-US" b="1"/>
              <a:t>美</a:t>
            </a:r>
            <a:r>
              <a:rPr lang="en-US" altLang="zh-CN" b="1"/>
              <a:t>————</a:t>
            </a:r>
            <a:r>
              <a:rPr lang="zh-CN" altLang="en-US" b="1"/>
              <a:t>中</a:t>
            </a:r>
            <a:r>
              <a:rPr lang="en-US" altLang="zh-CN" b="1"/>
              <a:t>————</a:t>
            </a:r>
            <a:r>
              <a:rPr lang="zh-CN" altLang="en-US" b="1"/>
              <a:t>苏        美</a:t>
            </a:r>
            <a:r>
              <a:rPr lang="en-US" altLang="zh-CN" b="1"/>
              <a:t>————</a:t>
            </a:r>
            <a:r>
              <a:rPr lang="zh-CN" altLang="en-US" b="1"/>
              <a:t>中</a:t>
            </a:r>
            <a:r>
              <a:rPr lang="en-US" altLang="zh-CN" b="1"/>
              <a:t>————</a:t>
            </a:r>
            <a:r>
              <a:rPr lang="zh-CN" altLang="en-US" b="1"/>
              <a:t>苏             美</a:t>
            </a:r>
            <a:r>
              <a:rPr lang="en-US" altLang="zh-CN" b="1"/>
              <a:t>————</a:t>
            </a:r>
            <a:r>
              <a:rPr lang="zh-CN" altLang="en-US" b="1"/>
              <a:t>中</a:t>
            </a:r>
            <a:r>
              <a:rPr lang="en-US" altLang="zh-CN" b="1"/>
              <a:t>————</a:t>
            </a:r>
            <a:r>
              <a:rPr lang="zh-CN" altLang="en-US" b="1"/>
              <a:t>苏 </a:t>
            </a:r>
          </a:p>
        </p:txBody>
      </p:sp>
    </p:spTree>
    <p:extLst>
      <p:ext uri="{BB962C8B-B14F-4D97-AF65-F5344CB8AC3E}">
        <p14:creationId xmlns:p14="http://schemas.microsoft.com/office/powerpoint/2010/main" val="1038019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836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8369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3" nodeType="clickEffect">
                                  <p:stCondLst>
                                    <p:cond delay="0"/>
                                  </p:stCondLst>
                                  <p:childTnLst>
                                    <p:set>
                                      <p:cBhvr>
                                        <p:cTn id="16" dur="1" fill="hold">
                                          <p:stCondLst>
                                            <p:cond delay="0"/>
                                          </p:stCondLst>
                                        </p:cTn>
                                        <p:tgtEl>
                                          <p:spTgt spid="28369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9" nodeType="clickEffect">
                                  <p:stCondLst>
                                    <p:cond delay="0"/>
                                  </p:stCondLst>
                                  <p:childTnLst>
                                    <p:set>
                                      <p:cBhvr>
                                        <p:cTn id="21" dur="1" fill="hold">
                                          <p:stCondLst>
                                            <p:cond delay="0"/>
                                          </p:stCondLst>
                                        </p:cTn>
                                        <p:tgtEl>
                                          <p:spTgt spid="283702"/>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 presetClass="entr" presetSubtype="0" fill="hold" grpId="11" nodeType="clickEffect">
                                  <p:stCondLst>
                                    <p:cond delay="0"/>
                                  </p:stCondLst>
                                  <p:childTnLst>
                                    <p:set>
                                      <p:cBhvr>
                                        <p:cTn id="26" dur="1" fill="hold">
                                          <p:stCondLst>
                                            <p:cond delay="0"/>
                                          </p:stCondLst>
                                        </p:cTn>
                                        <p:tgtEl>
                                          <p:spTgt spid="28370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1" presetClass="entr" presetSubtype="0" fill="hold" grpId="5" nodeType="clickEffect">
                                  <p:stCondLst>
                                    <p:cond delay="0"/>
                                  </p:stCondLst>
                                  <p:childTnLst>
                                    <p:set>
                                      <p:cBhvr>
                                        <p:cTn id="31" dur="1" fill="hold">
                                          <p:stCondLst>
                                            <p:cond delay="0"/>
                                          </p:stCondLst>
                                        </p:cTn>
                                        <p:tgtEl>
                                          <p:spTgt spid="283698"/>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 presetClass="entr" presetSubtype="0" fill="hold" grpId="1" nodeType="clickEffect">
                                  <p:stCondLst>
                                    <p:cond delay="0"/>
                                  </p:stCondLst>
                                  <p:childTnLst>
                                    <p:set>
                                      <p:cBhvr>
                                        <p:cTn id="36" dur="1" fill="hold">
                                          <p:stCondLst>
                                            <p:cond delay="0"/>
                                          </p:stCondLst>
                                        </p:cTn>
                                        <p:tgtEl>
                                          <p:spTgt spid="283694"/>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1" presetClass="entr" presetSubtype="0" fill="hold" grpId="4" nodeType="clickEffect">
                                  <p:stCondLst>
                                    <p:cond delay="0"/>
                                  </p:stCondLst>
                                  <p:childTnLst>
                                    <p:set>
                                      <p:cBhvr>
                                        <p:cTn id="41" dur="1" fill="hold">
                                          <p:stCondLst>
                                            <p:cond delay="0"/>
                                          </p:stCondLst>
                                        </p:cTn>
                                        <p:tgtEl>
                                          <p:spTgt spid="283697"/>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1" presetClass="entr" presetSubtype="0" fill="hold" grpId="8" nodeType="clickEffect">
                                  <p:stCondLst>
                                    <p:cond delay="0"/>
                                  </p:stCondLst>
                                  <p:childTnLst>
                                    <p:set>
                                      <p:cBhvr>
                                        <p:cTn id="46" dur="1" fill="hold">
                                          <p:stCondLst>
                                            <p:cond delay="0"/>
                                          </p:stCondLst>
                                        </p:cTn>
                                        <p:tgtEl>
                                          <p:spTgt spid="283701"/>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1" presetClass="entr" presetSubtype="0" fill="hold" grpId="12" nodeType="clickEffect">
                                  <p:stCondLst>
                                    <p:cond delay="0"/>
                                  </p:stCondLst>
                                  <p:childTnLst>
                                    <p:set>
                                      <p:cBhvr>
                                        <p:cTn id="51" dur="1" fill="hold">
                                          <p:stCondLst>
                                            <p:cond delay="0"/>
                                          </p:stCondLst>
                                        </p:cTn>
                                        <p:tgtEl>
                                          <p:spTgt spid="283705"/>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withGroup">
                            <p:stCondLst>
                              <p:cond delay="indefinite"/>
                            </p:stCondLst>
                          </p:cTn>
                        </p:par>
                        <p:par>
                          <p:cTn id="54" fill="hold" nodeType="afterGroup">
                            <p:stCondLst>
                              <p:cond delay="0"/>
                            </p:stCondLst>
                            <p:childTnLst>
                              <p:par>
                                <p:cTn id="55" presetID="1" presetClass="entr" presetSubtype="0" fill="hold" grpId="6" nodeType="clickEffect">
                                  <p:stCondLst>
                                    <p:cond delay="0"/>
                                  </p:stCondLst>
                                  <p:childTnLst>
                                    <p:set>
                                      <p:cBhvr>
                                        <p:cTn id="56" dur="1" fill="hold">
                                          <p:stCondLst>
                                            <p:cond delay="0"/>
                                          </p:stCondLst>
                                        </p:cTn>
                                        <p:tgtEl>
                                          <p:spTgt spid="283699"/>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indefinite"/>
                            </p:stCondLst>
                          </p:cTn>
                        </p:par>
                        <p:par>
                          <p:cTn id="59" fill="hold" nodeType="afterGroup">
                            <p:stCondLst>
                              <p:cond delay="0"/>
                            </p:stCondLst>
                            <p:childTnLst>
                              <p:par>
                                <p:cTn id="60" presetID="1" presetClass="entr" presetSubtype="0" fill="hold" grpId="2" nodeType="clickEffect">
                                  <p:stCondLst>
                                    <p:cond delay="0"/>
                                  </p:stCondLst>
                                  <p:childTnLst>
                                    <p:set>
                                      <p:cBhvr>
                                        <p:cTn id="61" dur="1" fill="hold">
                                          <p:stCondLst>
                                            <p:cond delay="0"/>
                                          </p:stCondLst>
                                        </p:cTn>
                                        <p:tgtEl>
                                          <p:spTgt spid="283695"/>
                                        </p:tgtEl>
                                        <p:attrNameLst>
                                          <p:attrName>style.visibility</p:attrName>
                                        </p:attrNameLst>
                                      </p:cBhvr>
                                      <p:to>
                                        <p:strVal val="visible"/>
                                      </p:to>
                                    </p:se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1" presetClass="entr" presetSubtype="0" fill="hold" grpId="14" nodeType="clickEffect">
                                  <p:stCondLst>
                                    <p:cond delay="0"/>
                                  </p:stCondLst>
                                  <p:childTnLst>
                                    <p:set>
                                      <p:cBhvr>
                                        <p:cTn id="66" dur="1" fill="hold">
                                          <p:stCondLst>
                                            <p:cond delay="0"/>
                                          </p:stCondLst>
                                        </p:cTn>
                                        <p:tgtEl>
                                          <p:spTgt spid="283708"/>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indefinite"/>
                            </p:stCondLst>
                          </p:cTn>
                        </p:par>
                        <p:par>
                          <p:cTn id="69" fill="hold" nodeType="afterGroup">
                            <p:stCondLst>
                              <p:cond delay="0"/>
                            </p:stCondLst>
                            <p:childTnLst>
                              <p:par>
                                <p:cTn id="70" presetID="1" presetClass="entr" presetSubtype="0" fill="hold" grpId="10" nodeType="clickEffect">
                                  <p:stCondLst>
                                    <p:cond delay="0"/>
                                  </p:stCondLst>
                                  <p:childTnLst>
                                    <p:set>
                                      <p:cBhvr>
                                        <p:cTn id="71" dur="1" fill="hold">
                                          <p:stCondLst>
                                            <p:cond delay="0"/>
                                          </p:stCondLst>
                                        </p:cTn>
                                        <p:tgtEl>
                                          <p:spTgt spid="283703"/>
                                        </p:tgtEl>
                                        <p:attrNameLst>
                                          <p:attrName>style.visibility</p:attrName>
                                        </p:attrNameLst>
                                      </p:cBhvr>
                                      <p:to>
                                        <p:strVal val="visible"/>
                                      </p:to>
                                    </p:set>
                                  </p:childTnLst>
                                </p:cTn>
                              </p:par>
                            </p:childTnLst>
                          </p:cTn>
                        </p:par>
                      </p:childTnLst>
                    </p:cTn>
                  </p:par>
                  <p:par>
                    <p:cTn id="72" fill="hold" nodeType="clickPar">
                      <p:stCondLst>
                        <p:cond delay="indefinite"/>
                      </p:stCondLst>
                      <p:childTnLst>
                        <p:par>
                          <p:cTn id="73" fill="hold" nodeType="withGroup">
                            <p:stCondLst>
                              <p:cond delay="indefinite"/>
                            </p:stCondLst>
                          </p:cTn>
                        </p:par>
                        <p:par>
                          <p:cTn id="74" fill="hold" nodeType="afterGroup">
                            <p:stCondLst>
                              <p:cond delay="0"/>
                            </p:stCondLst>
                            <p:childTnLst>
                              <p:par>
                                <p:cTn id="75" presetID="1" presetClass="entr" presetSubtype="0" fill="hold" grpId="13" nodeType="clickEffect">
                                  <p:stCondLst>
                                    <p:cond delay="0"/>
                                  </p:stCondLst>
                                  <p:childTnLst>
                                    <p:set>
                                      <p:cBhvr>
                                        <p:cTn id="76" dur="1" fill="hold">
                                          <p:stCondLst>
                                            <p:cond delay="0"/>
                                          </p:stCondLst>
                                        </p:cTn>
                                        <p:tgtEl>
                                          <p:spTgt spid="283706"/>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indefinite"/>
                            </p:stCondLst>
                          </p:cTn>
                        </p:par>
                        <p:par>
                          <p:cTn id="79" fill="hold" nodeType="afterGroup">
                            <p:stCondLst>
                              <p:cond delay="0"/>
                            </p:stCondLst>
                            <p:childTnLst>
                              <p:par>
                                <p:cTn id="80" presetID="1" presetClass="entr" presetSubtype="0" fill="hold" grpId="7" nodeType="clickEffect">
                                  <p:stCondLst>
                                    <p:cond delay="0"/>
                                  </p:stCondLst>
                                  <p:childTnLst>
                                    <p:set>
                                      <p:cBhvr>
                                        <p:cTn id="81" dur="1" fill="hold">
                                          <p:stCondLst>
                                            <p:cond delay="0"/>
                                          </p:stCondLst>
                                        </p:cTn>
                                        <p:tgtEl>
                                          <p:spTgt spid="283700"/>
                                        </p:tgtEl>
                                        <p:attrNameLst>
                                          <p:attrName>style.visibility</p:attrName>
                                        </p:attrNameLst>
                                      </p:cBhvr>
                                      <p:to>
                                        <p:strVal val="visible"/>
                                      </p:to>
                                    </p:set>
                                  </p:childTnLst>
                                </p:cTn>
                              </p:par>
                            </p:childTnLst>
                          </p:cTn>
                        </p:par>
                      </p:childTnLst>
                    </p:cTn>
                  </p:par>
                  <p:par>
                    <p:cTn id="82" fill="hold" nodeType="clickPar">
                      <p:stCondLst>
                        <p:cond delay="indefinite"/>
                      </p:stCondLst>
                      <p:childTnLst>
                        <p:par>
                          <p:cTn id="83" fill="hold" nodeType="withGroup">
                            <p:stCondLst>
                              <p:cond delay="indefinite"/>
                            </p:stCondLst>
                          </p:cTn>
                        </p:par>
                        <p:par>
                          <p:cTn id="84" fill="hold" nodeType="afterGroup">
                            <p:stCondLst>
                              <p:cond delay="0"/>
                            </p:stCondLst>
                            <p:childTnLst>
                              <p:par>
                                <p:cTn id="85" presetID="14" presetClass="entr" presetSubtype="10" fill="hold" grpId="15" nodeType="clickEffect">
                                  <p:stCondLst>
                                    <p:cond delay="0"/>
                                  </p:stCondLst>
                                  <p:childTnLst>
                                    <p:set>
                                      <p:cBhvr>
                                        <p:cTn id="86" dur="1" fill="hold">
                                          <p:stCondLst>
                                            <p:cond delay="0"/>
                                          </p:stCondLst>
                                        </p:cTn>
                                        <p:tgtEl>
                                          <p:spTgt spid="283710"/>
                                        </p:tgtEl>
                                        <p:attrNameLst>
                                          <p:attrName>style.visibility</p:attrName>
                                        </p:attrNameLst>
                                      </p:cBhvr>
                                      <p:to>
                                        <p:strVal val="visible"/>
                                      </p:to>
                                    </p:set>
                                    <p:animEffect transition="in" filter="randombar(horizontal)">
                                      <p:cBhvr>
                                        <p:cTn id="87" dur="500"/>
                                        <p:tgtEl>
                                          <p:spTgt spid="2837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3693" grpId="0"/>
      <p:bldP spid="283694" grpId="1"/>
      <p:bldP spid="283695" grpId="2"/>
      <p:bldP spid="283696" grpId="3"/>
      <p:bldP spid="283697" grpId="4"/>
      <p:bldP spid="283698" grpId="5"/>
      <p:bldP spid="283699" grpId="6"/>
      <p:bldP spid="283700" grpId="7"/>
      <p:bldP spid="283701" grpId="8"/>
      <p:bldP spid="283702" grpId="9"/>
      <p:bldP spid="283703" grpId="10"/>
      <p:bldP spid="283704" grpId="11"/>
      <p:bldP spid="283705" grpId="12"/>
      <p:bldP spid="283706" grpId="13"/>
      <p:bldP spid="283708" grpId="14"/>
      <p:bldP spid="283710" grpId="15"/>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矩形 4"/>
          <p:cNvSpPr/>
          <p:nvPr/>
        </p:nvSpPr>
        <p:spPr>
          <a:xfrm>
            <a:off x="1763688" y="5589240"/>
            <a:ext cx="7065963" cy="923330"/>
          </a:xfrm>
          <a:prstGeom prst="rect">
            <a:avLst/>
          </a:prstGeom>
        </p:spPr>
        <p:txBody>
          <a:bodyPr wrap="square">
            <a:spAutoFit/>
          </a:bodyPr>
          <a:lstStyle/>
          <a:p>
            <a:pPr lvl="0" algn="ctr"/>
            <a:r>
              <a:rPr lang="zh-CN" altLang="en-US" sz="5400" b="1" spc="5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rPr>
              <a:t>和平的力量在崛起</a:t>
            </a:r>
            <a:endParaRPr lang="zh-CN" altLang="en-US" sz="5400" b="1" spc="5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19972" y="212372"/>
            <a:ext cx="4320480"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79512" y="3413466"/>
            <a:ext cx="8280920" cy="2125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395536" y="339838"/>
            <a:ext cx="3523686" cy="2585323"/>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美国的霸权受到挑战</a:t>
            </a:r>
            <a:endParaRPr lang="zh-CN" altLang="en-US" sz="54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625158556"/>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71140" y="5305680"/>
            <a:ext cx="7065963" cy="1573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572000" y="2670688"/>
            <a:ext cx="4186436" cy="2913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92898" y="2724623"/>
            <a:ext cx="3672408" cy="2805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932040" y="224381"/>
            <a:ext cx="3816424" cy="2381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251520" y="332656"/>
            <a:ext cx="4392488" cy="2585323"/>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苏联的大国沙文主义受到抵制</a:t>
            </a:r>
            <a:endParaRPr lang="zh-CN" altLang="en-US" sz="5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127460023"/>
      </p:ext>
    </p:extLst>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1763687" y="5622506"/>
            <a:ext cx="7065963" cy="923330"/>
          </a:xfrm>
          <a:prstGeom prst="rect">
            <a:avLst/>
          </a:prstGeom>
        </p:spPr>
        <p:txBody>
          <a:bodyPr wrap="square">
            <a:spAutoFit/>
          </a:bodyPr>
          <a:lstStyle/>
          <a:p>
            <a:pPr lvl="0" algn="ctr"/>
            <a:r>
              <a:rPr lang="zh-CN" altLang="en-US" sz="5400" b="1" spc="5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rPr>
              <a:t>和平的力量在崛起</a:t>
            </a:r>
            <a:endParaRPr lang="zh-CN" altLang="en-US" sz="5400" b="1" spc="5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965517">
            <a:off x="602848" y="380861"/>
            <a:ext cx="2667033" cy="2392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3707904" y="764704"/>
            <a:ext cx="4572000" cy="1938992"/>
          </a:xfrm>
          <a:prstGeom prst="rect">
            <a:avLst/>
          </a:prstGeom>
        </p:spPr>
        <p:txBody>
          <a:bodyPr>
            <a:spAutoFit/>
          </a:bodyPr>
          <a:lstStyle/>
          <a:p>
            <a:r>
              <a:rPr lang="en-US" altLang="zh-CN" sz="2000" b="1">
                <a:latin typeface="华文隶书" pitchFamily="2" charset="-122"/>
                <a:ea typeface="华文隶书" pitchFamily="2" charset="-122"/>
              </a:rPr>
              <a:t>1956</a:t>
            </a:r>
            <a:r>
              <a:rPr lang="zh-CN" altLang="en-US" sz="2000" b="1">
                <a:latin typeface="华文隶书" pitchFamily="2" charset="-122"/>
                <a:ea typeface="华文隶书" pitchFamily="2" charset="-122"/>
              </a:rPr>
              <a:t>年，南斯拉夫总统铁托、埃及总统纳赛尔和印度总理尼赫鲁举行会谈，针对当时东西方两大军事集团严重对抗殃及广大中小国家的情况，提出了不结盟的主张</a:t>
            </a:r>
            <a:r>
              <a:rPr lang="zh-CN" altLang="en-US" sz="2000" b="1" smtClean="0">
                <a:latin typeface="华文隶书" pitchFamily="2" charset="-122"/>
                <a:ea typeface="华文隶书" pitchFamily="2" charset="-122"/>
              </a:rPr>
              <a:t>。该运动沉重打击了美国和苏联的霸权</a:t>
            </a:r>
            <a:endParaRPr lang="zh-CN" altLang="en-US" sz="2000" b="1">
              <a:latin typeface="华文隶书" pitchFamily="2" charset="-122"/>
              <a:ea typeface="华文隶书" pitchFamily="2" charset="-122"/>
            </a:endParaRPr>
          </a:p>
        </p:txBody>
      </p:sp>
      <p:sp>
        <p:nvSpPr>
          <p:cNvPr id="6" name="矩形 5"/>
          <p:cNvSpPr/>
          <p:nvPr/>
        </p:nvSpPr>
        <p:spPr>
          <a:xfrm>
            <a:off x="435496" y="3140968"/>
            <a:ext cx="7812360" cy="707886"/>
          </a:xfrm>
          <a:prstGeom prst="rect">
            <a:avLst/>
          </a:prstGeom>
        </p:spPr>
        <p:txBody>
          <a:bodyPr wrap="square">
            <a:spAutoFit/>
          </a:bodyPr>
          <a:lstStyle/>
          <a:p>
            <a:r>
              <a:rPr lang="en-US" altLang="zh-CN" sz="2000" b="1">
                <a:ln w="18000">
                  <a:solidFill>
                    <a:schemeClr val="accent2">
                      <a:satMod val="140000"/>
                    </a:schemeClr>
                  </a:solidFill>
                  <a:prstDash val="solid"/>
                  <a:miter lim="800000"/>
                </a:ln>
                <a:noFill/>
                <a:effectLst>
                  <a:outerShdw blurRad="25500" dist="23000" dir="7020000" algn="tl">
                    <a:srgbClr val="000000">
                      <a:alpha val="50000"/>
                    </a:srgbClr>
                  </a:outerShdw>
                </a:effectLst>
              </a:rPr>
              <a:t>1955</a:t>
            </a:r>
            <a:r>
              <a:rPr lang="zh-CN" altLang="en-US" sz="2000" b="1">
                <a:ln w="18000">
                  <a:solidFill>
                    <a:schemeClr val="accent2">
                      <a:satMod val="140000"/>
                    </a:schemeClr>
                  </a:solidFill>
                  <a:prstDash val="solid"/>
                  <a:miter lim="800000"/>
                </a:ln>
                <a:noFill/>
                <a:effectLst>
                  <a:outerShdw blurRad="25500" dist="23000" dir="7020000" algn="tl">
                    <a:srgbClr val="000000">
                      <a:alpha val="50000"/>
                    </a:srgbClr>
                  </a:outerShdw>
                </a:effectLst>
              </a:rPr>
              <a:t>年，</a:t>
            </a:r>
            <a:r>
              <a:rPr lang="en-US" altLang="zh-CN" sz="2000" b="1">
                <a:ln w="18000">
                  <a:solidFill>
                    <a:schemeClr val="accent2">
                      <a:satMod val="140000"/>
                    </a:schemeClr>
                  </a:solidFill>
                  <a:prstDash val="solid"/>
                  <a:miter lim="800000"/>
                </a:ln>
                <a:noFill/>
                <a:effectLst>
                  <a:outerShdw blurRad="25500" dist="23000" dir="7020000" algn="tl">
                    <a:srgbClr val="000000">
                      <a:alpha val="50000"/>
                    </a:srgbClr>
                  </a:outerShdw>
                </a:effectLst>
              </a:rPr>
              <a:t>29</a:t>
            </a:r>
            <a:r>
              <a:rPr lang="zh-CN" altLang="en-US" sz="2000" b="1">
                <a:ln w="18000">
                  <a:solidFill>
                    <a:schemeClr val="accent2">
                      <a:satMod val="140000"/>
                    </a:schemeClr>
                  </a:solidFill>
                  <a:prstDash val="solid"/>
                  <a:miter lim="800000"/>
                </a:ln>
                <a:noFill/>
                <a:effectLst>
                  <a:outerShdw blurRad="25500" dist="23000" dir="7020000" algn="tl">
                    <a:srgbClr val="000000">
                      <a:alpha val="50000"/>
                    </a:srgbClr>
                  </a:outerShdw>
                </a:effectLst>
              </a:rPr>
              <a:t>个亚非国家和地区第一次在没有西方殖民国家</a:t>
            </a:r>
            <a:r>
              <a:rPr lang="zh-CN" altLang="en-US" sz="2000"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参加</a:t>
            </a:r>
            <a:r>
              <a:rPr lang="zh-CN" altLang="en-US" sz="2000" b="1">
                <a:ln w="18000">
                  <a:solidFill>
                    <a:schemeClr val="accent2">
                      <a:satMod val="140000"/>
                    </a:schemeClr>
                  </a:solidFill>
                  <a:prstDash val="solid"/>
                  <a:miter lim="800000"/>
                </a:ln>
                <a:noFill/>
                <a:effectLst>
                  <a:outerShdw blurRad="25500" dist="23000" dir="7020000" algn="tl">
                    <a:srgbClr val="000000">
                      <a:alpha val="50000"/>
                    </a:srgbClr>
                  </a:outerShdw>
                </a:effectLst>
              </a:rPr>
              <a:t>下举行了万隆会议，由此诞生了体现和平共处原则的</a:t>
            </a:r>
            <a:r>
              <a:rPr lang="zh-CN" altLang="en-US" sz="2000"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“万隆精神”</a:t>
            </a:r>
            <a:r>
              <a:rPr lang="zh-CN" altLang="en-US" sz="2000" b="1">
                <a:ln w="18000">
                  <a:solidFill>
                    <a:schemeClr val="accent2">
                      <a:satMod val="140000"/>
                    </a:schemeClr>
                  </a:solidFill>
                  <a:prstDash val="solid"/>
                  <a:miter lim="800000"/>
                </a:ln>
                <a:noFill/>
                <a:effectLst>
                  <a:outerShdw blurRad="25500" dist="23000" dir="7020000" algn="tl">
                    <a:srgbClr val="000000">
                      <a:alpha val="50000"/>
                    </a:srgbClr>
                  </a:outerShdw>
                </a:effectLst>
              </a:rPr>
              <a:t>。</a:t>
            </a:r>
          </a:p>
        </p:txBody>
      </p:sp>
      <p:sp>
        <p:nvSpPr>
          <p:cNvPr id="7" name="矩形 6"/>
          <p:cNvSpPr/>
          <p:nvPr/>
        </p:nvSpPr>
        <p:spPr>
          <a:xfrm>
            <a:off x="795331" y="4581128"/>
            <a:ext cx="7488832" cy="95410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28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发展中国家</a:t>
            </a:r>
            <a:r>
              <a:rPr lang="zh-CN" altLang="en-US" sz="28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以独立的政治力量登上国际政治舞台的重要标志</a:t>
            </a:r>
          </a:p>
        </p:txBody>
      </p:sp>
      <p:sp>
        <p:nvSpPr>
          <p:cNvPr id="8" name="下箭头 7"/>
          <p:cNvSpPr/>
          <p:nvPr/>
        </p:nvSpPr>
        <p:spPr>
          <a:xfrm>
            <a:off x="4427984" y="548680"/>
            <a:ext cx="576064" cy="4032448"/>
          </a:xfrm>
          <a:prstGeom prst="downArrow">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Tree>
    <p:extLst>
      <p:ext uri="{BB962C8B-B14F-4D97-AF65-F5344CB8AC3E}">
        <p14:creationId xmlns:p14="http://schemas.microsoft.com/office/powerpoint/2010/main" val="3589134862"/>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4427984" y="5589240"/>
            <a:ext cx="3831498"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i="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两极格局的瓦解</a:t>
            </a:r>
            <a:endParaRPr lang="zh-CN" altLang="en-US" sz="4000" b="1" i="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126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294725" y="620688"/>
            <a:ext cx="8568952" cy="4677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5782849"/>
      </p:ext>
    </p:extLst>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539552" y="297607"/>
            <a:ext cx="3528392" cy="5632311"/>
          </a:xfrm>
          <a:prstGeom prst="rect">
            <a:avLst/>
          </a:prstGeom>
        </p:spPr>
        <p:txBody>
          <a:bodyPr wrap="square">
            <a:spAutoFit/>
          </a:bodyPr>
          <a:lstStyle/>
          <a:p>
            <a:r>
              <a:rPr lang="zh-CN" altLang="en-US" sz="2400" b="1"/>
              <a:t>美国战略防御计划，又称“</a:t>
            </a:r>
            <a:r>
              <a:rPr lang="zh-CN" altLang="en-US" sz="2400" b="1">
                <a:solidFill>
                  <a:srgbClr val="FF0000"/>
                </a:solidFill>
              </a:rPr>
              <a:t>星球大战</a:t>
            </a:r>
            <a:r>
              <a:rPr lang="zh-CN" altLang="en-US" sz="2400" b="1"/>
              <a:t>”计划。</a:t>
            </a:r>
            <a:r>
              <a:rPr lang="en-US" altLang="zh-CN" sz="2400" b="1"/>
              <a:t>20</a:t>
            </a:r>
            <a:r>
              <a:rPr lang="zh-CN" altLang="en-US" sz="2400" b="1"/>
              <a:t>世纪</a:t>
            </a:r>
            <a:r>
              <a:rPr lang="en-US" altLang="zh-CN" sz="2400" b="1"/>
              <a:t>80</a:t>
            </a:r>
            <a:r>
              <a:rPr lang="zh-CN" altLang="en-US" sz="2400" b="1"/>
              <a:t>年代初里根</a:t>
            </a:r>
            <a:r>
              <a:rPr lang="zh-CN" altLang="en-US" sz="2400" b="1" smtClean="0"/>
              <a:t>政府</a:t>
            </a:r>
            <a:r>
              <a:rPr lang="zh-CN" altLang="en-US" sz="2400" b="1"/>
              <a:t>提出并开始实施的以空间定向能和动能武器技术为主的长远研究计划</a:t>
            </a:r>
            <a:r>
              <a:rPr lang="zh-CN" altLang="en-US" sz="2400" b="1" smtClean="0"/>
              <a:t>，是</a:t>
            </a:r>
            <a:r>
              <a:rPr lang="zh-CN" altLang="en-US" sz="2400" b="1"/>
              <a:t>一种使核武器失效的反弹道导弹多层综合战略防御系统。</a:t>
            </a:r>
            <a:r>
              <a:rPr lang="en-US" altLang="zh-CN" sz="2400" b="1"/>
              <a:t>1983</a:t>
            </a:r>
            <a:r>
              <a:rPr lang="zh-CN" altLang="en-US" sz="2400" b="1"/>
              <a:t>年</a:t>
            </a:r>
            <a:r>
              <a:rPr lang="en-US" altLang="zh-CN" sz="2400" b="1"/>
              <a:t>3</a:t>
            </a:r>
            <a:r>
              <a:rPr lang="zh-CN" altLang="en-US" sz="2400" b="1" smtClean="0"/>
              <a:t>月</a:t>
            </a:r>
            <a:r>
              <a:rPr lang="en-US" altLang="zh-CN" sz="2400" b="1" smtClean="0"/>
              <a:t>23</a:t>
            </a:r>
            <a:r>
              <a:rPr lang="zh-CN" altLang="en-US" sz="2400" b="1"/>
              <a:t>日晚，美国总统里根在电视演说中首次提出。</a:t>
            </a:r>
            <a:r>
              <a:rPr lang="en-US" altLang="zh-CN" sz="2400" b="1"/>
              <a:t>1984</a:t>
            </a:r>
            <a:r>
              <a:rPr lang="zh-CN" altLang="en-US" sz="2400" b="1"/>
              <a:t>年，美国国防部</a:t>
            </a:r>
            <a:r>
              <a:rPr lang="zh-CN" altLang="en-US" sz="2400" b="1" smtClean="0"/>
              <a:t>建立</a:t>
            </a:r>
            <a:r>
              <a:rPr lang="zh-CN" altLang="en-US" sz="2400" b="1"/>
              <a:t>战略防御计划局，全面负责此项计划的实施。</a:t>
            </a:r>
          </a:p>
        </p:txBody>
      </p:sp>
      <p:sp>
        <p:nvSpPr>
          <p:cNvPr id="5" name="矩形 4"/>
          <p:cNvSpPr/>
          <p:nvPr/>
        </p:nvSpPr>
        <p:spPr>
          <a:xfrm>
            <a:off x="4283968" y="5589240"/>
            <a:ext cx="3831498"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i="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两极格局的瓦解</a:t>
            </a:r>
            <a:endParaRPr lang="zh-CN" altLang="en-US" sz="4000" b="1" i="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83968" y="1268760"/>
            <a:ext cx="4248472" cy="3047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7362756"/>
      </p:ext>
    </p:extLst>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3314"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80528" y="187656"/>
            <a:ext cx="8688627" cy="4534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223731" y="4710912"/>
            <a:ext cx="8280920" cy="1938992"/>
          </a:xfrm>
          <a:prstGeom prst="rect">
            <a:avLst/>
          </a:prstGeom>
        </p:spPr>
        <p:txBody>
          <a:bodyPr wrap="square">
            <a:spAutoFit/>
          </a:bodyPr>
          <a:lstStyle/>
          <a:p>
            <a:r>
              <a:rPr lang="zh-CN" altLang="en-US" sz="2000" i="1">
                <a:latin typeface="华文仿宋" pitchFamily="2" charset="-122"/>
                <a:ea typeface="华文仿宋" pitchFamily="2" charset="-122"/>
              </a:rPr>
              <a:t>美苏关系缓和的表现∶</a:t>
            </a:r>
          </a:p>
          <a:p>
            <a:endParaRPr lang="en-US" altLang="zh-CN" sz="2000" i="1" smtClean="0">
              <a:latin typeface="华文仿宋" pitchFamily="2" charset="-122"/>
              <a:ea typeface="华文仿宋" pitchFamily="2" charset="-122"/>
            </a:endParaRPr>
          </a:p>
          <a:p>
            <a:r>
              <a:rPr lang="zh-CN" altLang="en-US" sz="2000" i="1" smtClean="0">
                <a:latin typeface="华文仿宋" pitchFamily="2" charset="-122"/>
                <a:ea typeface="华文仿宋" pitchFamily="2" charset="-122"/>
              </a:rPr>
              <a:t>①</a:t>
            </a:r>
            <a:r>
              <a:rPr lang="zh-CN" altLang="en-US" sz="2000" i="1">
                <a:latin typeface="华文仿宋" pitchFamily="2" charset="-122"/>
                <a:ea typeface="华文仿宋" pitchFamily="2" charset="-122"/>
              </a:rPr>
              <a:t>首脑多次会晤，建立多层次对话机制。</a:t>
            </a:r>
          </a:p>
          <a:p>
            <a:r>
              <a:rPr lang="zh-CN" altLang="en-US" sz="2000" i="1" smtClean="0">
                <a:latin typeface="华文仿宋" pitchFamily="2" charset="-122"/>
                <a:ea typeface="华文仿宋" pitchFamily="2" charset="-122"/>
              </a:rPr>
              <a:t>②裁军</a:t>
            </a:r>
            <a:r>
              <a:rPr lang="zh-CN" altLang="en-US" sz="2000" i="1">
                <a:latin typeface="华文仿宋" pitchFamily="2" charset="-122"/>
                <a:ea typeface="华文仿宋" pitchFamily="2" charset="-122"/>
              </a:rPr>
              <a:t>取得进展∶</a:t>
            </a:r>
            <a:r>
              <a:rPr lang="en-US" altLang="zh-CN" sz="2000" i="1">
                <a:latin typeface="华文仿宋" pitchFamily="2" charset="-122"/>
                <a:ea typeface="华文仿宋" pitchFamily="2" charset="-122"/>
              </a:rPr>
              <a:t>1987</a:t>
            </a:r>
            <a:r>
              <a:rPr lang="zh-CN" altLang="en-US" sz="2000" i="1">
                <a:latin typeface="华文仿宋" pitchFamily="2" charset="-122"/>
                <a:ea typeface="华文仿宋" pitchFamily="2" charset="-122"/>
              </a:rPr>
              <a:t>年，美苏签订</a:t>
            </a:r>
            <a:r>
              <a:rPr lang="en-US" altLang="zh-CN" sz="2000" i="1">
                <a:latin typeface="华文仿宋" pitchFamily="2" charset="-122"/>
                <a:ea typeface="华文仿宋" pitchFamily="2" charset="-122"/>
              </a:rPr>
              <a:t>《</a:t>
            </a:r>
            <a:r>
              <a:rPr lang="zh-CN" altLang="en-US" sz="2000" i="1">
                <a:latin typeface="华文仿宋" pitchFamily="2" charset="-122"/>
                <a:ea typeface="华文仿宋" pitchFamily="2" charset="-122"/>
              </a:rPr>
              <a:t>关于消除两国中程和中</a:t>
            </a:r>
            <a:r>
              <a:rPr lang="zh-CN" altLang="en-US" sz="2000" i="1" smtClean="0">
                <a:latin typeface="华文仿宋" pitchFamily="2" charset="-122"/>
                <a:ea typeface="华文仿宋" pitchFamily="2" charset="-122"/>
              </a:rPr>
              <a:t>短程导弹</a:t>
            </a:r>
            <a:r>
              <a:rPr lang="zh-CN" altLang="en-US" sz="2000" i="1">
                <a:latin typeface="华文仿宋" pitchFamily="2" charset="-122"/>
                <a:ea typeface="华文仿宋" pitchFamily="2" charset="-122"/>
              </a:rPr>
              <a:t>条约</a:t>
            </a:r>
            <a:r>
              <a:rPr lang="en-US" altLang="zh-CN" sz="2000" i="1">
                <a:latin typeface="华文仿宋" pitchFamily="2" charset="-122"/>
                <a:ea typeface="华文仿宋" pitchFamily="2" charset="-122"/>
              </a:rPr>
              <a:t>》</a:t>
            </a:r>
            <a:r>
              <a:rPr lang="zh-CN" altLang="en-US" sz="2000" i="1">
                <a:latin typeface="华文仿宋" pitchFamily="2" charset="-122"/>
                <a:ea typeface="华文仿宋" pitchFamily="2" charset="-122"/>
              </a:rPr>
              <a:t>，</a:t>
            </a:r>
            <a:r>
              <a:rPr lang="en-US" altLang="zh-CN" sz="2000" i="1">
                <a:latin typeface="华文仿宋" pitchFamily="2" charset="-122"/>
                <a:ea typeface="华文仿宋" pitchFamily="2" charset="-122"/>
              </a:rPr>
              <a:t>1991</a:t>
            </a:r>
            <a:r>
              <a:rPr lang="zh-CN" altLang="en-US" sz="2000" i="1">
                <a:latin typeface="华文仿宋" pitchFamily="2" charset="-122"/>
                <a:ea typeface="华文仿宋" pitchFamily="2" charset="-122"/>
              </a:rPr>
              <a:t>年，两国签订</a:t>
            </a:r>
            <a:r>
              <a:rPr lang="en-US" altLang="zh-CN" sz="2000" i="1">
                <a:latin typeface="华文仿宋" pitchFamily="2" charset="-122"/>
                <a:ea typeface="华文仿宋" pitchFamily="2" charset="-122"/>
              </a:rPr>
              <a:t>《</a:t>
            </a:r>
            <a:r>
              <a:rPr lang="zh-CN" altLang="en-US" sz="2000" i="1">
                <a:latin typeface="华文仿宋" pitchFamily="2" charset="-122"/>
                <a:ea typeface="华文仿宋" pitchFamily="2" charset="-122"/>
              </a:rPr>
              <a:t>美苏关于消减和限制进攻性</a:t>
            </a:r>
            <a:r>
              <a:rPr lang="zh-CN" altLang="en-US" sz="2000" i="1" smtClean="0">
                <a:latin typeface="华文仿宋" pitchFamily="2" charset="-122"/>
                <a:ea typeface="华文仿宋" pitchFamily="2" charset="-122"/>
              </a:rPr>
              <a:t>战略武器</a:t>
            </a:r>
            <a:r>
              <a:rPr lang="zh-CN" altLang="en-US" sz="2000" i="1">
                <a:latin typeface="华文仿宋" pitchFamily="2" charset="-122"/>
                <a:ea typeface="华文仿宋" pitchFamily="2" charset="-122"/>
              </a:rPr>
              <a:t>条约</a:t>
            </a:r>
            <a:r>
              <a:rPr lang="en-US" altLang="zh-CN" sz="2000" i="1">
                <a:latin typeface="华文仿宋" pitchFamily="2" charset="-122"/>
                <a:ea typeface="华文仿宋" pitchFamily="2" charset="-122"/>
              </a:rPr>
              <a:t>》</a:t>
            </a:r>
            <a:r>
              <a:rPr lang="zh-CN" altLang="en-US" sz="2000" i="1">
                <a:latin typeface="华文仿宋" pitchFamily="2" charset="-122"/>
                <a:ea typeface="华文仿宋" pitchFamily="2" charset="-122"/>
              </a:rPr>
              <a:t>。</a:t>
            </a:r>
          </a:p>
          <a:p>
            <a:r>
              <a:rPr lang="zh-CN" altLang="en-US" sz="2000" i="1">
                <a:latin typeface="华文仿宋" pitchFamily="2" charset="-122"/>
                <a:ea typeface="华文仿宋" pitchFamily="2" charset="-122"/>
              </a:rPr>
              <a:t>③苏联同意从阿富汗撤军，不再干涉东欧事务，同意两德统一等。</a:t>
            </a:r>
          </a:p>
        </p:txBody>
      </p:sp>
    </p:spTree>
    <p:extLst>
      <p:ext uri="{BB962C8B-B14F-4D97-AF65-F5344CB8AC3E}">
        <p14:creationId xmlns:p14="http://schemas.microsoft.com/office/powerpoint/2010/main" val="549830483"/>
      </p:ext>
    </p:extLst>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9835" y="639146"/>
            <a:ext cx="3076319" cy="23318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7646" y="3388837"/>
            <a:ext cx="4358208" cy="2857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860032" y="611156"/>
            <a:ext cx="3333750" cy="250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2640297" y="3940424"/>
            <a:ext cx="6503703" cy="175432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休克疗法治死了苏联</a:t>
            </a:r>
            <a:endParaRPr lang="en-US" altLang="zh-CN"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en-US" altLang="zh-CN" sz="5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1991</a:t>
            </a:r>
            <a:r>
              <a:rPr lang="zh-CN" altLang="en-US" sz="5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年</a:t>
            </a:r>
            <a:r>
              <a:rPr lang="en-US" altLang="zh-CN" sz="5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12</a:t>
            </a:r>
            <a:r>
              <a:rPr lang="zh-CN" altLang="en-US" sz="5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月</a:t>
            </a:r>
            <a:r>
              <a:rPr lang="en-US" altLang="zh-CN" sz="5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25</a:t>
            </a:r>
            <a:r>
              <a:rPr lang="zh-CN" altLang="en-US" sz="5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日</a:t>
            </a:r>
            <a:endParaRPr lang="zh-CN" altLang="en-US" sz="54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92111820"/>
      </p:ext>
    </p:extLst>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27332" name="Text Box 4"/>
          <p:cNvSpPr txBox="1">
            <a:spLocks noChangeArrowheads="1"/>
          </p:cNvSpPr>
          <p:nvPr/>
        </p:nvSpPr>
        <p:spPr bwMode="auto">
          <a:xfrm>
            <a:off x="900113" y="1052513"/>
            <a:ext cx="60483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p>
        </p:txBody>
      </p:sp>
      <p:sp>
        <p:nvSpPr>
          <p:cNvPr id="227333" name="Text Box 5"/>
          <p:cNvSpPr txBox="1">
            <a:spLocks noChangeArrowheads="1"/>
          </p:cNvSpPr>
          <p:nvPr/>
        </p:nvSpPr>
        <p:spPr bwMode="auto">
          <a:xfrm>
            <a:off x="395288" y="188913"/>
            <a:ext cx="8424862" cy="6340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600" b="1" smtClean="0">
                <a:latin typeface="黑体" pitchFamily="49" charset="-122"/>
                <a:ea typeface="黑体" panose="02010609060101010101" pitchFamily="49" charset="-122"/>
              </a:rPr>
              <a:t>两极</a:t>
            </a:r>
            <a:r>
              <a:rPr lang="zh-CN" altLang="en-US" sz="3600" b="1">
                <a:latin typeface="黑体" pitchFamily="49" charset="-122"/>
                <a:ea typeface="黑体" panose="02010609060101010101" pitchFamily="49" charset="-122"/>
              </a:rPr>
              <a:t>对峙格局形成的影响	</a:t>
            </a:r>
          </a:p>
          <a:p>
            <a:endParaRPr lang="zh-CN" altLang="en-US" b="1">
              <a:latin typeface="黑体" pitchFamily="49" charset="-122"/>
              <a:ea typeface="黑体" panose="02010609060101010101" pitchFamily="49" charset="-122"/>
            </a:endParaRPr>
          </a:p>
          <a:p>
            <a:r>
              <a:rPr lang="en-US" altLang="zh-CN" sz="3200" b="1">
                <a:latin typeface="黑体" pitchFamily="49" charset="-122"/>
                <a:ea typeface="黑体" panose="02010609060101010101" pitchFamily="49" charset="-122"/>
              </a:rPr>
              <a:t>1</a:t>
            </a:r>
            <a:r>
              <a:rPr lang="zh-CN" altLang="en-US" sz="3200" b="1">
                <a:latin typeface="黑体" pitchFamily="49" charset="-122"/>
                <a:ea typeface="黑体" panose="02010609060101010101" pitchFamily="49" charset="-122"/>
              </a:rPr>
              <a:t>．消极影响：</a:t>
            </a:r>
            <a:endParaRPr lang="zh-CN" altLang="en-US" sz="3200">
              <a:latin typeface="黑体" pitchFamily="49" charset="-122"/>
              <a:ea typeface="黑体" panose="02010609060101010101" pitchFamily="49" charset="-122"/>
            </a:endParaRPr>
          </a:p>
          <a:p>
            <a:r>
              <a:rPr lang="zh-CN" altLang="en-US" sz="3200">
                <a:solidFill>
                  <a:srgbClr val="0000CC"/>
                </a:solidFill>
                <a:latin typeface="黑体" pitchFamily="49" charset="-122"/>
                <a:ea typeface="黑体" panose="02010609060101010101" pitchFamily="49" charset="-122"/>
              </a:rPr>
              <a:t>  美苏对抗，进行核军备竞赛，使得世界长期不得安宁，造成国际局势的紧张，严重威胁着世界和平；</a:t>
            </a:r>
            <a:endParaRPr lang="zh-CN" altLang="en-US" sz="3200" b="1">
              <a:solidFill>
                <a:srgbClr val="0000CC"/>
              </a:solidFill>
              <a:latin typeface="黑体" pitchFamily="49" charset="-122"/>
              <a:ea typeface="黑体" panose="02010609060101010101" pitchFamily="49" charset="-122"/>
            </a:endParaRPr>
          </a:p>
          <a:p>
            <a:r>
              <a:rPr lang="en-US" altLang="zh-CN" sz="3200" b="1">
                <a:latin typeface="黑体" pitchFamily="49" charset="-122"/>
                <a:ea typeface="黑体" panose="02010609060101010101" pitchFamily="49" charset="-122"/>
              </a:rPr>
              <a:t>2</a:t>
            </a:r>
            <a:r>
              <a:rPr lang="zh-CN" altLang="en-US" sz="3200" b="1">
                <a:latin typeface="黑体" pitchFamily="49" charset="-122"/>
                <a:ea typeface="黑体" panose="02010609060101010101" pitchFamily="49" charset="-122"/>
              </a:rPr>
              <a:t>．积极影响：</a:t>
            </a:r>
            <a:endParaRPr lang="zh-CN" altLang="en-US" sz="3200">
              <a:latin typeface="黑体" pitchFamily="49" charset="-122"/>
              <a:ea typeface="黑体" panose="02010609060101010101" pitchFamily="49" charset="-122"/>
            </a:endParaRPr>
          </a:p>
          <a:p>
            <a:r>
              <a:rPr lang="zh-CN" altLang="en-US" sz="3200">
                <a:solidFill>
                  <a:srgbClr val="660033"/>
                </a:solidFill>
                <a:latin typeface="黑体" pitchFamily="49" charset="-122"/>
                <a:ea typeface="黑体" panose="02010609060101010101" pitchFamily="49" charset="-122"/>
              </a:rPr>
              <a:t>  </a:t>
            </a:r>
            <a:r>
              <a:rPr lang="zh-CN" altLang="en-US" sz="3200">
                <a:solidFill>
                  <a:srgbClr val="0000CC"/>
                </a:solidFill>
                <a:latin typeface="黑体" pitchFamily="49" charset="-122"/>
                <a:ea typeface="黑体" panose="02010609060101010101" pitchFamily="49" charset="-122"/>
              </a:rPr>
              <a:t>①美苏双方势均力敌，避免新的世界大战的爆发，世界总体保持和平，促进各国经济发展。</a:t>
            </a:r>
          </a:p>
          <a:p>
            <a:r>
              <a:rPr lang="zh-CN" altLang="en-US" sz="3200">
                <a:solidFill>
                  <a:srgbClr val="0000CC"/>
                </a:solidFill>
                <a:latin typeface="黑体" pitchFamily="49" charset="-122"/>
                <a:ea typeface="黑体" panose="02010609060101010101" pitchFamily="49" charset="-122"/>
              </a:rPr>
              <a:t>  ②不同社会制度的国家长期共存，推动了世界的整体发展（客观上有利于科技的发展）</a:t>
            </a:r>
          </a:p>
          <a:p>
            <a:r>
              <a:rPr lang="zh-CN" altLang="en-US" sz="3200">
                <a:solidFill>
                  <a:srgbClr val="0000CC"/>
                </a:solidFill>
                <a:latin typeface="黑体" pitchFamily="49" charset="-122"/>
                <a:ea typeface="黑体" panose="02010609060101010101" pitchFamily="49" charset="-122"/>
              </a:rPr>
              <a:t>  ③促进了亚非拉发展中国家的不结盟运动和第三世界的崛起。</a:t>
            </a:r>
          </a:p>
        </p:txBody>
      </p:sp>
      <p:sp>
        <p:nvSpPr>
          <p:cNvPr id="227339" name="Text Box 11"/>
          <p:cNvSpPr txBox="1">
            <a:spLocks noChangeArrowheads="1"/>
          </p:cNvSpPr>
          <p:nvPr/>
        </p:nvSpPr>
        <p:spPr bwMode="auto">
          <a:xfrm>
            <a:off x="395288" y="5013325"/>
            <a:ext cx="48244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zh-CN"/>
          </a:p>
        </p:txBody>
      </p:sp>
    </p:spTree>
    <p:extLst>
      <p:ext uri="{BB962C8B-B14F-4D97-AF65-F5344CB8AC3E}">
        <p14:creationId xmlns:p14="http://schemas.microsoft.com/office/powerpoint/2010/main" val="10477132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5" presetClass="entr" presetSubtype="0" fill="hold" nodeType="clickEffect">
                                  <p:stCondLst>
                                    <p:cond delay="0"/>
                                  </p:stCondLst>
                                  <p:childTnLst>
                                    <p:set>
                                      <p:cBhvr>
                                        <p:cTn id="6" dur="1" fill="hold">
                                          <p:stCondLst>
                                            <p:cond delay="0"/>
                                          </p:stCondLst>
                                        </p:cTn>
                                        <p:tgtEl>
                                          <p:spTgt spid="227333">
                                            <p:txEl>
                                              <p:pRg st="3" end="3"/>
                                            </p:txEl>
                                          </p:spTgt>
                                        </p:tgtEl>
                                        <p:attrNameLst>
                                          <p:attrName>style.visibility</p:attrName>
                                        </p:attrNameLst>
                                      </p:cBhvr>
                                      <p:to>
                                        <p:strVal val="visible"/>
                                      </p:to>
                                    </p:set>
                                    <p:anim calcmode="lin" valueType="num">
                                      <p:cBhvr>
                                        <p:cTn id="7" dur="1000" fill="hold"/>
                                        <p:tgtEl>
                                          <p:spTgt spid="22733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22733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22733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2733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31" presetClass="entr" presetSubtype="0" fill="hold" nodeType="clickEffect">
                                  <p:stCondLst>
                                    <p:cond delay="0"/>
                                  </p:stCondLst>
                                  <p:iterate type="lt">
                                    <p:tmPct val="5000"/>
                                  </p:iterate>
                                  <p:childTnLst>
                                    <p:set>
                                      <p:cBhvr>
                                        <p:cTn id="15" dur="1" fill="hold">
                                          <p:stCondLst>
                                            <p:cond delay="0"/>
                                          </p:stCondLst>
                                        </p:cTn>
                                        <p:tgtEl>
                                          <p:spTgt spid="227333">
                                            <p:txEl>
                                              <p:pRg st="5" end="5"/>
                                            </p:txEl>
                                          </p:spTgt>
                                        </p:tgtEl>
                                        <p:attrNameLst>
                                          <p:attrName>style.visibility</p:attrName>
                                        </p:attrNameLst>
                                      </p:cBhvr>
                                      <p:to>
                                        <p:strVal val="visible"/>
                                      </p:to>
                                    </p:set>
                                    <p:anim calcmode="lin" valueType="num">
                                      <p:cBhvr>
                                        <p:cTn id="16" dur="1000" fill="hold"/>
                                        <p:tgtEl>
                                          <p:spTgt spid="227333">
                                            <p:txEl>
                                              <p:pRg st="5" end="5"/>
                                            </p:txEl>
                                          </p:spTgt>
                                        </p:tgtEl>
                                        <p:attrNameLst>
                                          <p:attrName>ppt_w</p:attrName>
                                        </p:attrNameLst>
                                      </p:cBhvr>
                                      <p:tavLst>
                                        <p:tav tm="0">
                                          <p:val>
                                            <p:fltVal val="0"/>
                                          </p:val>
                                        </p:tav>
                                        <p:tav tm="100000">
                                          <p:val>
                                            <p:strVal val="#ppt_w"/>
                                          </p:val>
                                        </p:tav>
                                      </p:tavLst>
                                    </p:anim>
                                    <p:anim calcmode="lin" valueType="num">
                                      <p:cBhvr>
                                        <p:cTn id="17" dur="1000" fill="hold"/>
                                        <p:tgtEl>
                                          <p:spTgt spid="227333">
                                            <p:txEl>
                                              <p:pRg st="5" end="5"/>
                                            </p:txEl>
                                          </p:spTgt>
                                        </p:tgtEl>
                                        <p:attrNameLst>
                                          <p:attrName>ppt_h</p:attrName>
                                        </p:attrNameLst>
                                      </p:cBhvr>
                                      <p:tavLst>
                                        <p:tav tm="0">
                                          <p:val>
                                            <p:fltVal val="0"/>
                                          </p:val>
                                        </p:tav>
                                        <p:tav tm="100000">
                                          <p:val>
                                            <p:strVal val="#ppt_h"/>
                                          </p:val>
                                        </p:tav>
                                      </p:tavLst>
                                    </p:anim>
                                    <p:anim calcmode="lin" valueType="num">
                                      <p:cBhvr>
                                        <p:cTn id="18" dur="1000" fill="hold"/>
                                        <p:tgtEl>
                                          <p:spTgt spid="227333">
                                            <p:txEl>
                                              <p:pRg st="5" end="5"/>
                                            </p:txEl>
                                          </p:spTgt>
                                        </p:tgtEl>
                                        <p:attrNameLst>
                                          <p:attrName>style.rotation</p:attrName>
                                        </p:attrNameLst>
                                      </p:cBhvr>
                                      <p:tavLst>
                                        <p:tav tm="0">
                                          <p:val>
                                            <p:fltVal val="90"/>
                                          </p:val>
                                        </p:tav>
                                        <p:tav tm="100000">
                                          <p:val>
                                            <p:fltVal val="0"/>
                                          </p:val>
                                        </p:tav>
                                      </p:tavLst>
                                    </p:anim>
                                    <p:animEffect transition="in" filter="fade">
                                      <p:cBhvr>
                                        <p:cTn id="19" dur="1000"/>
                                        <p:tgtEl>
                                          <p:spTgt spid="227333">
                                            <p:txEl>
                                              <p:pRg st="5" end="5"/>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1" presetClass="entr" presetSubtype="0" fill="hold" nodeType="clickEffect">
                                  <p:stCondLst>
                                    <p:cond delay="0"/>
                                  </p:stCondLst>
                                  <p:iterate type="lt">
                                    <p:tmPct val="5000"/>
                                  </p:iterate>
                                  <p:childTnLst>
                                    <p:set>
                                      <p:cBhvr>
                                        <p:cTn id="24" dur="1" fill="hold">
                                          <p:stCondLst>
                                            <p:cond delay="0"/>
                                          </p:stCondLst>
                                        </p:cTn>
                                        <p:tgtEl>
                                          <p:spTgt spid="227333">
                                            <p:txEl>
                                              <p:pRg st="6" end="6"/>
                                            </p:txEl>
                                          </p:spTgt>
                                        </p:tgtEl>
                                        <p:attrNameLst>
                                          <p:attrName>style.visibility</p:attrName>
                                        </p:attrNameLst>
                                      </p:cBhvr>
                                      <p:to>
                                        <p:strVal val="visible"/>
                                      </p:to>
                                    </p:set>
                                    <p:anim calcmode="lin" valueType="num">
                                      <p:cBhvr>
                                        <p:cTn id="25" dur="1000" fill="hold"/>
                                        <p:tgtEl>
                                          <p:spTgt spid="22733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22733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22733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227333">
                                            <p:txEl>
                                              <p:pRg st="6" end="6"/>
                                            </p:txEl>
                                          </p:spTgt>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31" presetClass="entr" presetSubtype="0" fill="hold" nodeType="clickEffect">
                                  <p:stCondLst>
                                    <p:cond delay="0"/>
                                  </p:stCondLst>
                                  <p:iterate type="lt">
                                    <p:tmPct val="5000"/>
                                  </p:iterate>
                                  <p:childTnLst>
                                    <p:set>
                                      <p:cBhvr>
                                        <p:cTn id="33" dur="1" fill="hold">
                                          <p:stCondLst>
                                            <p:cond delay="0"/>
                                          </p:stCondLst>
                                        </p:cTn>
                                        <p:tgtEl>
                                          <p:spTgt spid="227333">
                                            <p:txEl>
                                              <p:pRg st="7" end="7"/>
                                            </p:txEl>
                                          </p:spTgt>
                                        </p:tgtEl>
                                        <p:attrNameLst>
                                          <p:attrName>style.visibility</p:attrName>
                                        </p:attrNameLst>
                                      </p:cBhvr>
                                      <p:to>
                                        <p:strVal val="visible"/>
                                      </p:to>
                                    </p:set>
                                    <p:anim calcmode="lin" valueType="num">
                                      <p:cBhvr>
                                        <p:cTn id="34" dur="1000" fill="hold"/>
                                        <p:tgtEl>
                                          <p:spTgt spid="227333">
                                            <p:txEl>
                                              <p:pRg st="7" end="7"/>
                                            </p:txEl>
                                          </p:spTgt>
                                        </p:tgtEl>
                                        <p:attrNameLst>
                                          <p:attrName>ppt_w</p:attrName>
                                        </p:attrNameLst>
                                      </p:cBhvr>
                                      <p:tavLst>
                                        <p:tav tm="0">
                                          <p:val>
                                            <p:fltVal val="0"/>
                                          </p:val>
                                        </p:tav>
                                        <p:tav tm="100000">
                                          <p:val>
                                            <p:strVal val="#ppt_w"/>
                                          </p:val>
                                        </p:tav>
                                      </p:tavLst>
                                    </p:anim>
                                    <p:anim calcmode="lin" valueType="num">
                                      <p:cBhvr>
                                        <p:cTn id="35" dur="1000" fill="hold"/>
                                        <p:tgtEl>
                                          <p:spTgt spid="227333">
                                            <p:txEl>
                                              <p:pRg st="7" end="7"/>
                                            </p:txEl>
                                          </p:spTgt>
                                        </p:tgtEl>
                                        <p:attrNameLst>
                                          <p:attrName>ppt_h</p:attrName>
                                        </p:attrNameLst>
                                      </p:cBhvr>
                                      <p:tavLst>
                                        <p:tav tm="0">
                                          <p:val>
                                            <p:fltVal val="0"/>
                                          </p:val>
                                        </p:tav>
                                        <p:tav tm="100000">
                                          <p:val>
                                            <p:strVal val="#ppt_h"/>
                                          </p:val>
                                        </p:tav>
                                      </p:tavLst>
                                    </p:anim>
                                    <p:anim calcmode="lin" valueType="num">
                                      <p:cBhvr>
                                        <p:cTn id="36" dur="1000" fill="hold"/>
                                        <p:tgtEl>
                                          <p:spTgt spid="227333">
                                            <p:txEl>
                                              <p:pRg st="7" end="7"/>
                                            </p:txEl>
                                          </p:spTgt>
                                        </p:tgtEl>
                                        <p:attrNameLst>
                                          <p:attrName>style.rotation</p:attrName>
                                        </p:attrNameLst>
                                      </p:cBhvr>
                                      <p:tavLst>
                                        <p:tav tm="0">
                                          <p:val>
                                            <p:fltVal val="90"/>
                                          </p:val>
                                        </p:tav>
                                        <p:tav tm="100000">
                                          <p:val>
                                            <p:fltVal val="0"/>
                                          </p:val>
                                        </p:tav>
                                      </p:tavLst>
                                    </p:anim>
                                    <p:animEffect transition="in" filter="fade">
                                      <p:cBhvr>
                                        <p:cTn id="37" dur="1000"/>
                                        <p:tgtEl>
                                          <p:spTgt spid="22733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20514" name="Rectangle 2"/>
          <p:cNvSpPr>
            <a:spLocks noGrp="1" noChangeArrowheads="1"/>
          </p:cNvSpPr>
          <p:nvPr>
            <p:ph type="title" orient="vert"/>
          </p:nvPr>
        </p:nvSpPr>
        <p:spPr>
          <a:xfrm>
            <a:off x="107950" y="981075"/>
            <a:ext cx="936625" cy="5616575"/>
          </a:xfrm>
        </p:spPr>
        <p:txBody>
          <a:bodyPr/>
          <a:lstStyle/>
          <a:p>
            <a:r>
              <a:rPr lang="zh-CN" altLang="en-US" sz="3600" b="1"/>
              <a:t>两极格局的形成</a:t>
            </a:r>
            <a:r>
              <a:rPr lang="zh-CN" altLang="en-US" b="1"/>
              <a:t> </a:t>
            </a:r>
            <a:endParaRPr lang="zh-CN" altLang="en-US"/>
          </a:p>
        </p:txBody>
      </p:sp>
      <p:sp>
        <p:nvSpPr>
          <p:cNvPr id="320515" name="Text Box 3"/>
          <p:cNvSpPr txBox="1">
            <a:spLocks noChangeArrowheads="1"/>
          </p:cNvSpPr>
          <p:nvPr/>
        </p:nvSpPr>
        <p:spPr bwMode="auto">
          <a:xfrm>
            <a:off x="252413" y="260350"/>
            <a:ext cx="280828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宋体" pitchFamily="2" charset="-122"/>
                <a:ea typeface="楷体_GB2312" pitchFamily="49" charset="-122"/>
                <a:sym typeface="宋体" pitchFamily="2" charset="-122"/>
              </a:rPr>
              <a:t>【</a:t>
            </a:r>
            <a:r>
              <a:rPr lang="zh-CN" altLang="en-US" sz="3200" b="1">
                <a:latin typeface="宋体" pitchFamily="2" charset="-122"/>
                <a:ea typeface="楷体_GB2312" pitchFamily="49" charset="-122"/>
                <a:sym typeface="宋体" pitchFamily="2" charset="-122"/>
              </a:rPr>
              <a:t>知识结构</a:t>
            </a:r>
            <a:r>
              <a:rPr lang="en-US" altLang="zh-CN" sz="3200" b="1">
                <a:latin typeface="宋体" pitchFamily="2" charset="-122"/>
                <a:ea typeface="楷体_GB2312" pitchFamily="49" charset="-122"/>
                <a:sym typeface="宋体" pitchFamily="2" charset="-122"/>
              </a:rPr>
              <a:t>】</a:t>
            </a:r>
            <a:endParaRPr lang="en-US" altLang="zh-CN" sz="3200" b="1">
              <a:ea typeface="楷体_GB2312" pitchFamily="49" charset="-122"/>
            </a:endParaRPr>
          </a:p>
        </p:txBody>
      </p:sp>
      <p:sp>
        <p:nvSpPr>
          <p:cNvPr id="320516" name="AutoShape 4"/>
          <p:cNvSpPr/>
          <p:nvPr/>
        </p:nvSpPr>
        <p:spPr bwMode="auto">
          <a:xfrm>
            <a:off x="1116013" y="2422525"/>
            <a:ext cx="360362" cy="3311525"/>
          </a:xfrm>
          <a:prstGeom prst="leftBrace">
            <a:avLst>
              <a:gd name="adj1" fmla="val 76579"/>
              <a:gd name="adj2" fmla="val 50000"/>
            </a:avLst>
          </a:prstGeom>
          <a:noFill/>
          <a:ln w="57150">
            <a:solidFill>
              <a:srgbClr val="000000"/>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20517" name="Text Box 5"/>
          <p:cNvSpPr txBox="1">
            <a:spLocks noChangeArrowheads="1"/>
          </p:cNvSpPr>
          <p:nvPr/>
        </p:nvSpPr>
        <p:spPr bwMode="auto">
          <a:xfrm>
            <a:off x="1476375" y="2205038"/>
            <a:ext cx="17272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楷体_GB2312" pitchFamily="49" charset="-122"/>
                <a:ea typeface="楷体_GB2312" pitchFamily="49" charset="-122"/>
                <a:sym typeface="宋体" pitchFamily="2" charset="-122"/>
              </a:rPr>
              <a:t>冷战兴起 </a:t>
            </a:r>
            <a:endParaRPr lang="zh-CN" altLang="en-US" sz="2800" b="1">
              <a:latin typeface="楷体_GB2312" pitchFamily="49" charset="-122"/>
              <a:ea typeface="楷体_GB2312" pitchFamily="49" charset="-122"/>
            </a:endParaRPr>
          </a:p>
        </p:txBody>
      </p:sp>
      <p:sp>
        <p:nvSpPr>
          <p:cNvPr id="320518" name="AutoShape 6"/>
          <p:cNvSpPr/>
          <p:nvPr/>
        </p:nvSpPr>
        <p:spPr bwMode="auto">
          <a:xfrm>
            <a:off x="3060700" y="838200"/>
            <a:ext cx="142875" cy="4175125"/>
          </a:xfrm>
          <a:prstGeom prst="leftBrace">
            <a:avLst>
              <a:gd name="adj1" fmla="val 243519"/>
              <a:gd name="adj2" fmla="val 50000"/>
            </a:avLst>
          </a:prstGeom>
          <a:noFill/>
          <a:ln w="57150">
            <a:solidFill>
              <a:srgbClr val="000000"/>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20519" name="Text Box 7"/>
          <p:cNvSpPr txBox="1">
            <a:spLocks noChangeArrowheads="1"/>
          </p:cNvSpPr>
          <p:nvPr/>
        </p:nvSpPr>
        <p:spPr bwMode="auto">
          <a:xfrm>
            <a:off x="3421063" y="622300"/>
            <a:ext cx="15843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楷体_GB2312" pitchFamily="49" charset="-122"/>
                <a:ea typeface="楷体_GB2312" pitchFamily="49" charset="-122"/>
                <a:sym typeface="宋体" pitchFamily="2" charset="-122"/>
              </a:rPr>
              <a:t>原因 ： </a:t>
            </a:r>
            <a:endParaRPr lang="zh-CN" altLang="en-US" sz="2800" b="1">
              <a:latin typeface="楷体_GB2312" pitchFamily="49" charset="-122"/>
              <a:ea typeface="楷体_GB2312" pitchFamily="49" charset="-122"/>
            </a:endParaRPr>
          </a:p>
        </p:txBody>
      </p:sp>
      <p:sp>
        <p:nvSpPr>
          <p:cNvPr id="320520" name="Text Box 8"/>
          <p:cNvSpPr txBox="1">
            <a:spLocks noChangeArrowheads="1"/>
          </p:cNvSpPr>
          <p:nvPr/>
        </p:nvSpPr>
        <p:spPr bwMode="auto">
          <a:xfrm>
            <a:off x="3348038" y="2276475"/>
            <a:ext cx="12239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宋体" pitchFamily="2" charset="-122"/>
                <a:ea typeface="楷体_GB2312" pitchFamily="49" charset="-122"/>
                <a:sym typeface="宋体" pitchFamily="2" charset="-122"/>
              </a:rPr>
              <a:t>表现：</a:t>
            </a:r>
            <a:endParaRPr lang="zh-CN" altLang="en-US" sz="2800" b="1">
              <a:ea typeface="楷体_GB2312" pitchFamily="49" charset="-122"/>
            </a:endParaRPr>
          </a:p>
        </p:txBody>
      </p:sp>
      <p:sp>
        <p:nvSpPr>
          <p:cNvPr id="320521" name="AutoShape 9"/>
          <p:cNvSpPr/>
          <p:nvPr/>
        </p:nvSpPr>
        <p:spPr bwMode="auto">
          <a:xfrm>
            <a:off x="4284663" y="1412875"/>
            <a:ext cx="215900" cy="2162175"/>
          </a:xfrm>
          <a:prstGeom prst="leftBrace">
            <a:avLst>
              <a:gd name="adj1" fmla="val 83456"/>
              <a:gd name="adj2" fmla="val 50000"/>
            </a:avLst>
          </a:prstGeom>
          <a:noFill/>
          <a:ln w="57150">
            <a:solidFill>
              <a:srgbClr val="000000"/>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20522" name="Text Box 10"/>
          <p:cNvSpPr txBox="1">
            <a:spLocks noChangeArrowheads="1"/>
          </p:cNvSpPr>
          <p:nvPr/>
        </p:nvSpPr>
        <p:spPr bwMode="auto">
          <a:xfrm>
            <a:off x="4500563" y="1268413"/>
            <a:ext cx="10795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宋体" pitchFamily="2" charset="-122"/>
                <a:ea typeface="楷体_GB2312" pitchFamily="49" charset="-122"/>
                <a:sym typeface="宋体" pitchFamily="2" charset="-122"/>
              </a:rPr>
              <a:t>政治：</a:t>
            </a:r>
            <a:endParaRPr lang="zh-CN" altLang="en-US" sz="2800" b="1">
              <a:ea typeface="楷体_GB2312" pitchFamily="49" charset="-122"/>
            </a:endParaRPr>
          </a:p>
        </p:txBody>
      </p:sp>
      <p:sp>
        <p:nvSpPr>
          <p:cNvPr id="320523" name="Text Box 11"/>
          <p:cNvSpPr txBox="1">
            <a:spLocks noChangeArrowheads="1"/>
          </p:cNvSpPr>
          <p:nvPr/>
        </p:nvSpPr>
        <p:spPr bwMode="auto">
          <a:xfrm>
            <a:off x="4429125" y="2420938"/>
            <a:ext cx="19431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宋体" pitchFamily="2" charset="-122"/>
                <a:ea typeface="楷体_GB2312" pitchFamily="49" charset="-122"/>
                <a:sym typeface="宋体" pitchFamily="2" charset="-122"/>
              </a:rPr>
              <a:t>经济：</a:t>
            </a:r>
          </a:p>
        </p:txBody>
      </p:sp>
      <p:sp>
        <p:nvSpPr>
          <p:cNvPr id="320524" name="Text Box 12"/>
          <p:cNvSpPr txBox="1">
            <a:spLocks noChangeArrowheads="1"/>
          </p:cNvSpPr>
          <p:nvPr/>
        </p:nvSpPr>
        <p:spPr bwMode="auto">
          <a:xfrm>
            <a:off x="4429125" y="3357563"/>
            <a:ext cx="10795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宋体" pitchFamily="2" charset="-122"/>
                <a:ea typeface="楷体_GB2312" pitchFamily="49" charset="-122"/>
                <a:sym typeface="宋体" pitchFamily="2" charset="-122"/>
              </a:rPr>
              <a:t>军事：</a:t>
            </a:r>
          </a:p>
        </p:txBody>
      </p:sp>
      <p:sp>
        <p:nvSpPr>
          <p:cNvPr id="320525" name="Text Box 13"/>
          <p:cNvSpPr txBox="1">
            <a:spLocks noChangeArrowheads="1"/>
          </p:cNvSpPr>
          <p:nvPr/>
        </p:nvSpPr>
        <p:spPr bwMode="auto">
          <a:xfrm>
            <a:off x="3276600" y="4724400"/>
            <a:ext cx="11509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宋体" pitchFamily="2" charset="-122"/>
                <a:ea typeface="楷体_GB2312" pitchFamily="49" charset="-122"/>
                <a:sym typeface="宋体" pitchFamily="2" charset="-122"/>
              </a:rPr>
              <a:t>影响：</a:t>
            </a:r>
            <a:endParaRPr lang="zh-CN" altLang="en-US" sz="2800" b="1">
              <a:ea typeface="楷体_GB2312" pitchFamily="49" charset="-122"/>
            </a:endParaRPr>
          </a:p>
        </p:txBody>
      </p:sp>
      <p:sp>
        <p:nvSpPr>
          <p:cNvPr id="320526" name="Text Box 14"/>
          <p:cNvSpPr txBox="1">
            <a:spLocks noChangeArrowheads="1"/>
          </p:cNvSpPr>
          <p:nvPr/>
        </p:nvSpPr>
        <p:spPr bwMode="auto">
          <a:xfrm>
            <a:off x="1476375" y="5661025"/>
            <a:ext cx="19431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800" b="1">
                <a:latin typeface="楷体_GB2312" pitchFamily="49" charset="-122"/>
                <a:ea typeface="楷体_GB2312" pitchFamily="49" charset="-122"/>
                <a:sym typeface="宋体" pitchFamily="2" charset="-122"/>
              </a:rPr>
              <a:t>“</a:t>
            </a:r>
            <a:r>
              <a:rPr lang="zh-CN" altLang="en-US" sz="2800" b="1">
                <a:latin typeface="楷体_GB2312" pitchFamily="49" charset="-122"/>
                <a:ea typeface="楷体_GB2312" pitchFamily="49" charset="-122"/>
                <a:sym typeface="宋体" pitchFamily="2" charset="-122"/>
              </a:rPr>
              <a:t>热战”：</a:t>
            </a:r>
          </a:p>
        </p:txBody>
      </p:sp>
      <p:sp>
        <p:nvSpPr>
          <p:cNvPr id="320527" name="Text Box 15"/>
          <p:cNvSpPr txBox="1">
            <a:spLocks noChangeArrowheads="1"/>
          </p:cNvSpPr>
          <p:nvPr/>
        </p:nvSpPr>
        <p:spPr bwMode="auto">
          <a:xfrm>
            <a:off x="4787900" y="333375"/>
            <a:ext cx="4248150" cy="879475"/>
          </a:xfrm>
          <a:prstGeom prst="rect">
            <a:avLst/>
          </a:prstGeom>
          <a:noFill/>
          <a:ln w="57150">
            <a:solidFill>
              <a:srgbClr val="42B216"/>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a:ea typeface="楷体_GB2312" pitchFamily="49" charset="-122"/>
              </a:rPr>
              <a:t>战后美苏实力</a:t>
            </a:r>
            <a:r>
              <a:rPr lang="zh-CN" altLang="en-US" sz="2400" b="1" u="sng">
                <a:solidFill>
                  <a:srgbClr val="FF0000"/>
                </a:solidFill>
                <a:ea typeface="楷体_GB2312" pitchFamily="49" charset="-122"/>
              </a:rPr>
              <a:t>均衡</a:t>
            </a:r>
            <a:r>
              <a:rPr lang="zh-CN" altLang="en-US" sz="2400" b="1">
                <a:ea typeface="楷体_GB2312" pitchFamily="49" charset="-122"/>
              </a:rPr>
              <a:t>，</a:t>
            </a:r>
            <a:r>
              <a:rPr lang="zh-CN" altLang="en-US" sz="2400" b="1" u="sng">
                <a:solidFill>
                  <a:srgbClr val="FF0000"/>
                </a:solidFill>
                <a:ea typeface="楷体_GB2312" pitchFamily="49" charset="-122"/>
              </a:rPr>
              <a:t>制度、利益</a:t>
            </a:r>
            <a:r>
              <a:rPr lang="zh-CN" altLang="en-US" sz="2400" b="1">
                <a:ea typeface="楷体_GB2312" pitchFamily="49" charset="-122"/>
              </a:rPr>
              <a:t>上矛盾冲突加剧</a:t>
            </a:r>
          </a:p>
        </p:txBody>
      </p:sp>
      <p:sp>
        <p:nvSpPr>
          <p:cNvPr id="320528" name="Text Box 16"/>
          <p:cNvSpPr txBox="1">
            <a:spLocks noChangeArrowheads="1"/>
          </p:cNvSpPr>
          <p:nvPr/>
        </p:nvSpPr>
        <p:spPr bwMode="auto">
          <a:xfrm>
            <a:off x="5580063" y="1268413"/>
            <a:ext cx="3386137" cy="881062"/>
          </a:xfrm>
          <a:prstGeom prst="rect">
            <a:avLst/>
          </a:prstGeom>
          <a:noFill/>
          <a:ln w="57150">
            <a:solidFill>
              <a:srgbClr val="42B216"/>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u="sng">
                <a:solidFill>
                  <a:srgbClr val="FF0000"/>
                </a:solidFill>
                <a:latin typeface="楷体_GB2312" pitchFamily="49" charset="-122"/>
                <a:ea typeface="楷体_GB2312" pitchFamily="49" charset="-122"/>
              </a:rPr>
              <a:t>杜鲁门主义</a:t>
            </a:r>
            <a:r>
              <a:rPr lang="zh-CN" altLang="en-US" sz="2400" b="1">
                <a:latin typeface="楷体_GB2312" pitchFamily="49" charset="-122"/>
                <a:ea typeface="楷体_GB2312" pitchFamily="49" charset="-122"/>
              </a:rPr>
              <a:t>与</a:t>
            </a:r>
            <a:r>
              <a:rPr lang="zh-CN" altLang="en-US" sz="2400" b="1" u="sng">
                <a:solidFill>
                  <a:srgbClr val="FF0000"/>
                </a:solidFill>
                <a:latin typeface="楷体_GB2312" pitchFamily="49" charset="-122"/>
                <a:ea typeface="楷体_GB2312" pitchFamily="49" charset="-122"/>
              </a:rPr>
              <a:t>共产党和工人党</a:t>
            </a:r>
            <a:r>
              <a:rPr lang="zh-CN" altLang="en-US" sz="2400" b="1">
                <a:latin typeface="楷体_GB2312" pitchFamily="49" charset="-122"/>
                <a:ea typeface="楷体_GB2312" pitchFamily="49" charset="-122"/>
              </a:rPr>
              <a:t>情报局的对立 </a:t>
            </a:r>
          </a:p>
        </p:txBody>
      </p:sp>
      <p:sp>
        <p:nvSpPr>
          <p:cNvPr id="320529" name="Text Box 17"/>
          <p:cNvSpPr txBox="1">
            <a:spLocks noChangeArrowheads="1"/>
          </p:cNvSpPr>
          <p:nvPr/>
        </p:nvSpPr>
        <p:spPr bwMode="auto">
          <a:xfrm>
            <a:off x="5580063" y="2349500"/>
            <a:ext cx="3384550" cy="879475"/>
          </a:xfrm>
          <a:prstGeom prst="rect">
            <a:avLst/>
          </a:prstGeom>
          <a:noFill/>
          <a:ln w="57150">
            <a:solidFill>
              <a:srgbClr val="42B216"/>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u="sng">
                <a:solidFill>
                  <a:srgbClr val="FF0000"/>
                </a:solidFill>
                <a:ea typeface="楷体_GB2312" pitchFamily="49" charset="-122"/>
              </a:rPr>
              <a:t>马歇尔计划</a:t>
            </a:r>
            <a:r>
              <a:rPr lang="zh-CN" altLang="en-US" sz="2400" b="1">
                <a:ea typeface="楷体_GB2312" pitchFamily="49" charset="-122"/>
              </a:rPr>
              <a:t>与</a:t>
            </a:r>
            <a:r>
              <a:rPr lang="zh-CN" altLang="en-US" sz="2400" b="1" u="sng">
                <a:solidFill>
                  <a:srgbClr val="FF0000"/>
                </a:solidFill>
                <a:ea typeface="楷体_GB2312" pitchFamily="49" charset="-122"/>
              </a:rPr>
              <a:t>经互会</a:t>
            </a:r>
            <a:r>
              <a:rPr lang="zh-CN" altLang="en-US" sz="2400" b="1">
                <a:ea typeface="楷体_GB2312" pitchFamily="49" charset="-122"/>
              </a:rPr>
              <a:t>对峙</a:t>
            </a:r>
          </a:p>
        </p:txBody>
      </p:sp>
      <p:sp>
        <p:nvSpPr>
          <p:cNvPr id="320530" name="Text Box 18"/>
          <p:cNvSpPr txBox="1">
            <a:spLocks noChangeArrowheads="1"/>
          </p:cNvSpPr>
          <p:nvPr/>
        </p:nvSpPr>
        <p:spPr bwMode="auto">
          <a:xfrm>
            <a:off x="5580063" y="3429000"/>
            <a:ext cx="3386137" cy="879475"/>
          </a:xfrm>
          <a:prstGeom prst="rect">
            <a:avLst/>
          </a:prstGeom>
          <a:noFill/>
          <a:ln w="57150">
            <a:solidFill>
              <a:srgbClr val="42B216"/>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u="sng">
                <a:solidFill>
                  <a:srgbClr val="FF0000"/>
                </a:solidFill>
                <a:latin typeface="楷体_GB2312" pitchFamily="49" charset="-122"/>
                <a:ea typeface="楷体_GB2312" pitchFamily="49" charset="-122"/>
              </a:rPr>
              <a:t>北约</a:t>
            </a:r>
            <a:r>
              <a:rPr lang="zh-CN" altLang="en-US" sz="2400" b="1">
                <a:latin typeface="楷体_GB2312" pitchFamily="49" charset="-122"/>
                <a:ea typeface="楷体_GB2312" pitchFamily="49" charset="-122"/>
              </a:rPr>
              <a:t>和</a:t>
            </a:r>
            <a:r>
              <a:rPr lang="zh-CN" altLang="en-US" sz="2400" b="1" u="sng">
                <a:solidFill>
                  <a:srgbClr val="FF0000"/>
                </a:solidFill>
                <a:latin typeface="楷体_GB2312" pitchFamily="49" charset="-122"/>
                <a:ea typeface="楷体_GB2312" pitchFamily="49" charset="-122"/>
              </a:rPr>
              <a:t>华约</a:t>
            </a:r>
            <a:r>
              <a:rPr lang="zh-CN" altLang="en-US" sz="2400" b="1">
                <a:latin typeface="楷体_GB2312" pitchFamily="49" charset="-122"/>
                <a:ea typeface="楷体_GB2312" pitchFamily="49" charset="-122"/>
              </a:rPr>
              <a:t>两大军事集团对峙 </a:t>
            </a:r>
          </a:p>
        </p:txBody>
      </p:sp>
      <p:sp>
        <p:nvSpPr>
          <p:cNvPr id="320531" name="Text Box 19"/>
          <p:cNvSpPr txBox="1">
            <a:spLocks noChangeArrowheads="1"/>
          </p:cNvSpPr>
          <p:nvPr/>
        </p:nvSpPr>
        <p:spPr bwMode="auto">
          <a:xfrm>
            <a:off x="4429125" y="4724400"/>
            <a:ext cx="4298950" cy="881063"/>
          </a:xfrm>
          <a:prstGeom prst="rect">
            <a:avLst/>
          </a:prstGeom>
          <a:noFill/>
          <a:ln w="57150">
            <a:solidFill>
              <a:schemeClr val="bg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a:ea typeface="楷体_GB2312" pitchFamily="49" charset="-122"/>
              </a:rPr>
              <a:t>世界分为两大阵营，处于核战争的威胁之下</a:t>
            </a:r>
          </a:p>
        </p:txBody>
      </p:sp>
      <p:sp>
        <p:nvSpPr>
          <p:cNvPr id="320532" name="Text Box 20"/>
          <p:cNvSpPr txBox="1">
            <a:spLocks noChangeArrowheads="1"/>
          </p:cNvSpPr>
          <p:nvPr/>
        </p:nvSpPr>
        <p:spPr bwMode="auto">
          <a:xfrm>
            <a:off x="3419475" y="5661025"/>
            <a:ext cx="5338763" cy="514350"/>
          </a:xfrm>
          <a:prstGeom prst="rect">
            <a:avLst/>
          </a:prstGeom>
          <a:noFill/>
          <a:ln w="57150">
            <a:solidFill>
              <a:srgbClr val="42B216"/>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u="sng">
                <a:solidFill>
                  <a:srgbClr val="FF0000"/>
                </a:solidFill>
                <a:latin typeface="楷体_GB2312" pitchFamily="49" charset="-122"/>
                <a:ea typeface="楷体_GB2312" pitchFamily="49" charset="-122"/>
              </a:rPr>
              <a:t>朝鲜</a:t>
            </a:r>
            <a:r>
              <a:rPr lang="zh-CN" altLang="en-US" sz="2400" b="1">
                <a:latin typeface="楷体_GB2312" pitchFamily="49" charset="-122"/>
                <a:ea typeface="楷体_GB2312" pitchFamily="49" charset="-122"/>
              </a:rPr>
              <a:t>战争与</a:t>
            </a:r>
            <a:r>
              <a:rPr lang="zh-CN" altLang="en-US" sz="2400" b="1" u="sng">
                <a:solidFill>
                  <a:srgbClr val="FF0000"/>
                </a:solidFill>
                <a:latin typeface="楷体_GB2312" pitchFamily="49" charset="-122"/>
                <a:ea typeface="楷体_GB2312" pitchFamily="49" charset="-122"/>
              </a:rPr>
              <a:t>越南</a:t>
            </a:r>
            <a:r>
              <a:rPr lang="zh-CN" altLang="en-US" sz="2400" b="1">
                <a:latin typeface="楷体_GB2312" pitchFamily="49" charset="-122"/>
                <a:ea typeface="楷体_GB2312" pitchFamily="49" charset="-122"/>
              </a:rPr>
              <a:t>战争 </a:t>
            </a:r>
          </a:p>
        </p:txBody>
      </p:sp>
    </p:spTree>
    <p:extLst>
      <p:ext uri="{BB962C8B-B14F-4D97-AF65-F5344CB8AC3E}">
        <p14:creationId xmlns:p14="http://schemas.microsoft.com/office/powerpoint/2010/main" val="3843273171"/>
      </p:ext>
    </p:extLst>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5364"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6588224" y="4221088"/>
            <a:ext cx="2047355"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i="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中国   </a:t>
            </a:r>
            <a:endParaRPr lang="en-US" altLang="zh-CN" sz="5400" b="1" i="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zh-CN" altLang="en-US" sz="5400" b="1" i="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方案</a:t>
            </a:r>
            <a:endParaRPr lang="zh-CN" altLang="en-US" sz="5400" b="1" i="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1986" y="3842793"/>
            <a:ext cx="4972813" cy="2723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1259632" y="300712"/>
            <a:ext cx="7488832" cy="3416320"/>
          </a:xfrm>
          <a:prstGeom prst="rect">
            <a:avLst/>
          </a:prstGeom>
        </p:spPr>
        <p:txBody>
          <a:bodyPr wrap="square">
            <a:spAutoFit/>
          </a:bodyPr>
          <a:lstStyle/>
          <a:p>
            <a:r>
              <a:rPr lang="zh-CN" altLang="en-US" sz="2800" b="1">
                <a:solidFill>
                  <a:srgbClr val="FFFF00"/>
                </a:solidFill>
                <a:latin typeface="华文琥珀" pitchFamily="2" charset="-122"/>
                <a:ea typeface="华文琥珀" pitchFamily="2" charset="-122"/>
              </a:rPr>
              <a:t>构建人类命运共同体</a:t>
            </a:r>
            <a:r>
              <a:rPr lang="en-US" altLang="zh-CN" sz="2800" b="1">
                <a:solidFill>
                  <a:srgbClr val="FFFF00"/>
                </a:solidFill>
                <a:latin typeface="华文琥珀" pitchFamily="2" charset="-122"/>
                <a:ea typeface="华文琥珀" pitchFamily="2" charset="-122"/>
              </a:rPr>
              <a:t>-------</a:t>
            </a:r>
            <a:r>
              <a:rPr lang="zh-CN" altLang="en-US" sz="2800" b="1">
                <a:solidFill>
                  <a:srgbClr val="FFFF00"/>
                </a:solidFill>
                <a:latin typeface="华文琥珀" pitchFamily="2" charset="-122"/>
                <a:ea typeface="华文琥珀" pitchFamily="2" charset="-122"/>
              </a:rPr>
              <a:t>提供中国方案</a:t>
            </a:r>
          </a:p>
          <a:p>
            <a:endParaRPr lang="en-US" altLang="zh-CN" sz="2800" b="1" smtClean="0">
              <a:solidFill>
                <a:srgbClr val="FFFF00"/>
              </a:solidFill>
              <a:latin typeface="华文琥珀" pitchFamily="2" charset="-122"/>
              <a:ea typeface="华文琥珀" pitchFamily="2" charset="-122"/>
            </a:endParaRPr>
          </a:p>
          <a:p>
            <a:pPr>
              <a:lnSpc>
                <a:spcPts val="4800"/>
              </a:lnSpc>
            </a:pPr>
            <a:r>
              <a:rPr lang="zh-CN" altLang="en-US" sz="2800" b="1" smtClean="0">
                <a:solidFill>
                  <a:srgbClr val="FFFF00"/>
                </a:solidFill>
                <a:latin typeface="华文琥珀" pitchFamily="2" charset="-122"/>
                <a:ea typeface="华文琥珀" pitchFamily="2" charset="-122"/>
              </a:rPr>
              <a:t>超越</a:t>
            </a:r>
            <a:r>
              <a:rPr lang="zh-CN" altLang="en-US" sz="2800" b="1">
                <a:solidFill>
                  <a:srgbClr val="FFFF00"/>
                </a:solidFill>
                <a:latin typeface="华文琥珀" pitchFamily="2" charset="-122"/>
                <a:ea typeface="华文琥珀" pitchFamily="2" charset="-122"/>
              </a:rPr>
              <a:t>意识形态，和平相处相互尊重</a:t>
            </a:r>
            <a:r>
              <a:rPr lang="en-US" altLang="zh-CN" sz="2800" b="1">
                <a:solidFill>
                  <a:srgbClr val="FFFF00"/>
                </a:solidFill>
                <a:latin typeface="华文琥珀" pitchFamily="2" charset="-122"/>
                <a:ea typeface="华文琥珀" pitchFamily="2" charset="-122"/>
              </a:rPr>
              <a:t>;</a:t>
            </a:r>
          </a:p>
          <a:p>
            <a:pPr>
              <a:lnSpc>
                <a:spcPts val="4800"/>
              </a:lnSpc>
            </a:pPr>
            <a:r>
              <a:rPr lang="zh-CN" altLang="en-US" sz="2800" b="1">
                <a:solidFill>
                  <a:srgbClr val="FFFF00"/>
                </a:solidFill>
                <a:latin typeface="华文琥珀" pitchFamily="2" charset="-122"/>
                <a:ea typeface="华文琥珀" pitchFamily="2" charset="-122"/>
              </a:rPr>
              <a:t>结伴而不结盟，构建新型大国关系</a:t>
            </a:r>
            <a:r>
              <a:rPr lang="en-US" altLang="zh-CN" sz="2800" b="1">
                <a:solidFill>
                  <a:srgbClr val="FFFF00"/>
                </a:solidFill>
                <a:latin typeface="华文琥珀" pitchFamily="2" charset="-122"/>
                <a:ea typeface="华文琥珀" pitchFamily="2" charset="-122"/>
              </a:rPr>
              <a:t>;</a:t>
            </a:r>
          </a:p>
          <a:p>
            <a:pPr>
              <a:lnSpc>
                <a:spcPts val="4800"/>
              </a:lnSpc>
            </a:pPr>
            <a:r>
              <a:rPr lang="zh-CN" altLang="en-US" sz="2800" b="1">
                <a:solidFill>
                  <a:srgbClr val="FFFF00"/>
                </a:solidFill>
                <a:latin typeface="华文琥珀" pitchFamily="2" charset="-122"/>
                <a:ea typeface="华文琥珀" pitchFamily="2" charset="-122"/>
              </a:rPr>
              <a:t>摒弃冷战思维、零和思维，实现合作共赢</a:t>
            </a:r>
            <a:r>
              <a:rPr lang="en-US" altLang="zh-CN" sz="2800" b="1">
                <a:solidFill>
                  <a:srgbClr val="FFFF00"/>
                </a:solidFill>
                <a:latin typeface="华文琥珀" pitchFamily="2" charset="-122"/>
                <a:ea typeface="华文琥珀" pitchFamily="2" charset="-122"/>
              </a:rPr>
              <a:t>;</a:t>
            </a:r>
          </a:p>
          <a:p>
            <a:pPr>
              <a:lnSpc>
                <a:spcPts val="4800"/>
              </a:lnSpc>
            </a:pPr>
            <a:r>
              <a:rPr lang="zh-CN" altLang="en-US" sz="2800" b="1">
                <a:solidFill>
                  <a:srgbClr val="FFFF00"/>
                </a:solidFill>
                <a:latin typeface="华文琥珀" pitchFamily="2" charset="-122"/>
                <a:ea typeface="华文琥珀" pitchFamily="2" charset="-122"/>
              </a:rPr>
              <a:t>以对话解决争端，用协商化解分歧</a:t>
            </a:r>
            <a:r>
              <a:rPr lang="zh-CN" altLang="en-US" sz="2800" b="1" smtClean="0">
                <a:solidFill>
                  <a:srgbClr val="FFFF00"/>
                </a:solidFill>
                <a:latin typeface="华文琥珀" pitchFamily="2" charset="-122"/>
                <a:ea typeface="华文琥珀" pitchFamily="2" charset="-122"/>
              </a:rPr>
              <a:t>。</a:t>
            </a:r>
            <a:endParaRPr lang="zh-CN" altLang="en-US" sz="2800" b="1">
              <a:solidFill>
                <a:srgbClr val="FFFF00"/>
              </a:solidFill>
              <a:latin typeface="华文琥珀" pitchFamily="2" charset="-122"/>
              <a:ea typeface="华文琥珀" pitchFamily="2" charset="-122"/>
            </a:endParaRPr>
          </a:p>
        </p:txBody>
      </p:sp>
    </p:spTree>
    <p:extLst>
      <p:ext uri="{BB962C8B-B14F-4D97-AF65-F5344CB8AC3E}">
        <p14:creationId xmlns:p14="http://schemas.microsoft.com/office/powerpoint/2010/main" val="1518064094"/>
      </p:ext>
    </p:extLst>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539552" y="1844824"/>
            <a:ext cx="1588897" cy="175432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课后</a:t>
            </a:r>
            <a:endParaRPr lang="en-US" altLang="zh-CN"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zh-CN" altLang="en-US"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作业</a:t>
            </a:r>
            <a:endParaRPr lang="en-US" altLang="zh-CN"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TextBox 4"/>
          <p:cNvSpPr txBox="1"/>
          <p:nvPr/>
        </p:nvSpPr>
        <p:spPr>
          <a:xfrm>
            <a:off x="2483768" y="1937157"/>
            <a:ext cx="6408712" cy="1569660"/>
          </a:xfrm>
          <a:prstGeom prst="rect">
            <a:avLst/>
          </a:prstGeom>
          <a:noFill/>
        </p:spPr>
        <p:txBody>
          <a:bodyPr wrap="square" rtlCol="0">
            <a:spAutoFit/>
          </a:bodyPr>
          <a:lstStyle/>
          <a:p>
            <a:r>
              <a:rPr lang="en-US" altLang="zh-CN" sz="3200" b="1" smtClean="0">
                <a:latin typeface="华文仿宋" pitchFamily="2" charset="-122"/>
                <a:ea typeface="华文仿宋" pitchFamily="2" charset="-122"/>
              </a:rPr>
              <a:t>1</a:t>
            </a:r>
            <a:r>
              <a:rPr lang="zh-CN" altLang="en-US" sz="3200" b="1" smtClean="0">
                <a:latin typeface="华文仿宋" pitchFamily="2" charset="-122"/>
                <a:ea typeface="华文仿宋" pitchFamily="2" charset="-122"/>
              </a:rPr>
              <a:t>、复习冷战和两极格局产生的背景、过程和影响</a:t>
            </a:r>
            <a:endParaRPr lang="en-US" altLang="zh-CN" sz="3200" b="1" smtClean="0">
              <a:latin typeface="华文仿宋" pitchFamily="2" charset="-122"/>
              <a:ea typeface="华文仿宋" pitchFamily="2" charset="-122"/>
            </a:endParaRPr>
          </a:p>
          <a:p>
            <a:r>
              <a:rPr lang="en-US" altLang="zh-CN" sz="3200" b="1" smtClean="0">
                <a:latin typeface="华文仿宋" pitchFamily="2" charset="-122"/>
                <a:ea typeface="华文仿宋" pitchFamily="2" charset="-122"/>
              </a:rPr>
              <a:t>2</a:t>
            </a:r>
            <a:r>
              <a:rPr lang="zh-CN" altLang="en-US" sz="3200" b="1" smtClean="0">
                <a:latin typeface="华文仿宋" pitchFamily="2" charset="-122"/>
                <a:ea typeface="华文仿宋" pitchFamily="2" charset="-122"/>
              </a:rPr>
              <a:t>、思考中国的国际关系方案</a:t>
            </a:r>
            <a:endParaRPr lang="zh-CN" altLang="en-US" sz="3200" b="1">
              <a:latin typeface="华文仿宋" pitchFamily="2" charset="-122"/>
              <a:ea typeface="华文仿宋" pitchFamily="2" charset="-122"/>
            </a:endParaRPr>
          </a:p>
        </p:txBody>
      </p:sp>
      <p:pic>
        <p:nvPicPr>
          <p:cNvPr id="6" name="New picture"/>
          <p:cNvPicPr/>
          <p:nvPr/>
        </p:nvPicPr>
        <p:blipFill>
          <a:blip r:embed="rId2"/>
          <a:stretch>
            <a:fillRect/>
          </a:stretch>
        </p:blipFill>
        <p:spPr>
          <a:xfrm>
            <a:off x="10731500" y="10972800"/>
            <a:ext cx="317500" cy="241300"/>
          </a:xfrm>
          <a:prstGeom prst="cube">
            <a:avLst/>
          </a:prstGeom>
        </p:spPr>
      </p:pic>
    </p:spTree>
    <p:extLst>
      <p:ext uri="{BB962C8B-B14F-4D97-AF65-F5344CB8AC3E}">
        <p14:creationId xmlns:p14="http://schemas.microsoft.com/office/powerpoint/2010/main" val="3825101368"/>
      </p:ext>
    </p:extLst>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146</Paragraphs>
  <Slides>26</Slides>
  <Notes>0</Notes>
  <TotalTime>0</TotalTime>
  <HiddenSlides>0</HiddenSlides>
  <MMClips>0</MMClips>
  <ScaleCrop>0</ScaleCrop>
  <HeadingPairs>
    <vt:vector baseType="variant" size="4">
      <vt:variant>
        <vt:lpstr>Theme</vt:lpstr>
      </vt:variant>
      <vt:variant>
        <vt:i4>1</vt:i4>
      </vt:variant>
      <vt:variant>
        <vt:lpstr>Slide Titles</vt:lpstr>
      </vt:variant>
      <vt:variant>
        <vt:i4>26</vt:i4>
      </vt:variant>
    </vt:vector>
  </HeadingPairs>
  <TitlesOfParts>
    <vt:vector baseType="lpstr" size="27">
      <vt:lpstr>Office 主题</vt:lpstr>
      <vt:lpstr>冷战与国际格局的演变</vt:lpstr>
      <vt:lpstr>Slide 2</vt:lpstr>
      <vt:lpstr>Slide 3</vt:lpstr>
      <vt:lpstr>Slide 4</vt:lpstr>
      <vt:lpstr>Slide 5</vt:lpstr>
      <vt:lpstr>Slide 6</vt:lpstr>
      <vt:lpstr>    </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两极格局的形成 </vt:lpstr>
      <vt:lpstr>Slide 25</vt:lpstr>
      <vt:lpstr>Slide 26</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2020-10-20T17:36:38.214</cp:lastPrinted>
  <dcterms:created xsi:type="dcterms:W3CDTF">2020-10-20T17:36:38Z</dcterms:created>
  <dcterms:modified xsi:type="dcterms:W3CDTF">2020-10-20T09:36:39Z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