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2" r:id="rId4"/>
    <p:sldMasterId id="2147483683" r:id="rId5"/>
    <p:sldMasterId id="2147483694" r:id="rId6"/>
    <p:sldMasterId id="2147483705" r:id="rId7"/>
  </p:sldMasterIdLst>
  <p:notesMasterIdLst>
    <p:notesMasterId r:id="rId9"/>
  </p:notesMasterIdLst>
  <p:handoutMasterIdLst>
    <p:handoutMasterId r:id="rId23"/>
  </p:handoutMasterIdLst>
  <p:sldIdLst>
    <p:sldId id="421" r:id="rId8"/>
    <p:sldId id="422" r:id="rId10"/>
    <p:sldId id="296" r:id="rId11"/>
    <p:sldId id="423" r:id="rId12"/>
    <p:sldId id="427" r:id="rId13"/>
    <p:sldId id="426" r:id="rId14"/>
    <p:sldId id="425" r:id="rId15"/>
    <p:sldId id="428" r:id="rId16"/>
    <p:sldId id="430" r:id="rId17"/>
    <p:sldId id="429" r:id="rId18"/>
    <p:sldId id="431" r:id="rId19"/>
    <p:sldId id="424" r:id="rId20"/>
    <p:sldId id="432" r:id="rId21"/>
    <p:sldId id="320" r:id="rId2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FF0000"/>
    <a:srgbClr val="FEFEFE"/>
    <a:srgbClr val="FFFFFF"/>
    <a:srgbClr val="DCDCDC"/>
    <a:srgbClr val="F0F0F0"/>
    <a:srgbClr val="E6E6E6"/>
    <a:srgbClr val="C8C8C8"/>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15" autoAdjust="0"/>
    <p:restoredTop sz="87410" autoAdjust="0"/>
  </p:normalViewPr>
  <p:slideViewPr>
    <p:cSldViewPr snapToGrid="0">
      <p:cViewPr varScale="1">
        <p:scale>
          <a:sx n="65" d="100"/>
          <a:sy n="65" d="100"/>
        </p:scale>
        <p:origin x="1020" y="78"/>
      </p:cViewPr>
      <p:guideLst>
        <p:guide orient="horz" pos="2160"/>
        <p:guide pos="3840"/>
      </p:guideLst>
    </p:cSldViewPr>
  </p:slideViewPr>
  <p:notesTextViewPr>
    <p:cViewPr>
      <p:scale>
        <a:sx n="3" d="2"/>
        <a:sy n="3" d="2"/>
      </p:scale>
      <p:origin x="0" y="0"/>
    </p:cViewPr>
  </p:notesTextViewPr>
  <p:notesViewPr>
    <p:cSldViewPr snapToGrid="0">
      <p:cViewPr varScale="1">
        <p:scale>
          <a:sx n="57" d="100"/>
          <a:sy n="57" d="100"/>
        </p:scale>
        <p:origin x="2832" y="66"/>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1.xml"/><Relationship Id="rId7" Type="http://schemas.openxmlformats.org/officeDocument/2006/relationships/slideMaster" Target="slideMasters/slideMaster6.xml"/><Relationship Id="rId6" Type="http://schemas.openxmlformats.org/officeDocument/2006/relationships/slideMaster" Target="slideMasters/slideMaster5.xml"/><Relationship Id="rId5" Type="http://schemas.openxmlformats.org/officeDocument/2006/relationships/slideMaster" Target="slideMasters/slideMaster4.xml"/><Relationship Id="rId4" Type="http://schemas.openxmlformats.org/officeDocument/2006/relationships/slideMaster" Target="slideMasters/slideMaster3.xml"/><Relationship Id="rId3" Type="http://schemas.openxmlformats.org/officeDocument/2006/relationships/slideMaster" Target="slideMasters/slideMaster2.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handoutMaster" Target="handoutMasters/handoutMaster1.xml"/><Relationship Id="rId22" Type="http://schemas.openxmlformats.org/officeDocument/2006/relationships/slide" Target="slides/slide14.xml"/><Relationship Id="rId21" Type="http://schemas.openxmlformats.org/officeDocument/2006/relationships/slide" Target="slides/slide13.xml"/><Relationship Id="rId20" Type="http://schemas.openxmlformats.org/officeDocument/2006/relationships/slide" Target="slides/slide12.xml"/><Relationship Id="rId2" Type="http://schemas.openxmlformats.org/officeDocument/2006/relationships/theme" Target="theme/theme1.xml"/><Relationship Id="rId19" Type="http://schemas.openxmlformats.org/officeDocument/2006/relationships/slide" Target="slides/slide11.xml"/><Relationship Id="rId18" Type="http://schemas.openxmlformats.org/officeDocument/2006/relationships/slide" Target="slides/slide10.xml"/><Relationship Id="rId17" Type="http://schemas.openxmlformats.org/officeDocument/2006/relationships/slide" Target="slides/slide9.xml"/><Relationship Id="rId16" Type="http://schemas.openxmlformats.org/officeDocument/2006/relationships/slide" Target="slides/slide8.xml"/><Relationship Id="rId15" Type="http://schemas.openxmlformats.org/officeDocument/2006/relationships/slide" Target="slides/slide7.xml"/><Relationship Id="rId14" Type="http://schemas.openxmlformats.org/officeDocument/2006/relationships/slide" Target="slides/slide6.xml"/><Relationship Id="rId13" Type="http://schemas.openxmlformats.org/officeDocument/2006/relationships/slide" Target="slides/slide5.xml"/><Relationship Id="rId12" Type="http://schemas.openxmlformats.org/officeDocument/2006/relationships/slide" Target="slides/slide4.xml"/><Relationship Id="rId11" Type="http://schemas.openxmlformats.org/officeDocument/2006/relationships/slide" Target="slides/slide3.xml"/><Relationship Id="rId10" Type="http://schemas.openxmlformats.org/officeDocument/2006/relationships/slide" Target="slides/slide2.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849F42C-2DAE-424C-A4B8-3140182C3E9F}"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7" Type="http://schemas.openxmlformats.org/officeDocument/2006/relationships/image" Target="../media/image1.jpeg"/><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image" Target="../media/image1.jpeg"/><Relationship Id="rId4" Type="http://schemas.openxmlformats.org/officeDocument/2006/relationships/tags" Target="../tags/tag58.xml"/><Relationship Id="rId3" Type="http://schemas.openxmlformats.org/officeDocument/2006/relationships/tags" Target="../tags/tag57.xml"/><Relationship Id="rId2" Type="http://schemas.openxmlformats.org/officeDocument/2006/relationships/tags" Target="../tags/tag56.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pic>
        <p:nvPicPr>
          <p:cNvPr id="7" name="图片 6"/>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16" name="日期占位符 15"/>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3"/>
            </p:custDataLst>
          </p:nvPr>
        </p:nvSpPr>
        <p:spPr/>
        <p:txBody>
          <a:bodyPr/>
          <a:lstStyle/>
          <a:p>
            <a:endParaRPr lang="zh-CN" altLang="en-US" dirty="0"/>
          </a:p>
        </p:txBody>
      </p:sp>
      <p:sp>
        <p:nvSpPr>
          <p:cNvPr id="18" name="灯片编号占位符 17"/>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dirty="0"/>
          </a:p>
        </p:txBody>
      </p:sp>
      <p:pic>
        <p:nvPicPr>
          <p:cNvPr id="4" name="图片 3"/>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03200" y="0"/>
            <a:ext cx="12293600" cy="6858000"/>
          </a:xfrm>
          <a:prstGeom prst="rect">
            <a:avLst/>
          </a:prstGeom>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endParaRPr lang="zh-CN" altLang="en-US" dirty="0"/>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endParaRPr lang="zh-CN" altLang="en-US" dirty="0"/>
          </a:p>
        </p:txBody>
      </p:sp>
      <p:sp>
        <p:nvSpPr>
          <p:cNvPr id="4" name="日期占位符 3"/>
          <p:cNvSpPr>
            <a:spLocks noGrp="1"/>
          </p:cNvSpPr>
          <p:nvPr>
            <p:ph type="dt" sz="half" idx="10"/>
          </p:nvPr>
        </p:nvSpPr>
        <p:spPr/>
        <p:txBody>
          <a:body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dirty="0"/>
              <a:t>单击此处编辑母版标题样式</a:t>
            </a:r>
            <a:endParaRPr lang="zh-CN" altLang="en-US" dirty="0"/>
          </a:p>
        </p:txBody>
      </p:sp>
      <p:sp>
        <p:nvSpPr>
          <p:cNvPr id="3" name="内容占位符 2"/>
          <p:cNvSpPr>
            <a:spLocks noGrp="1"/>
          </p:cNvSpPr>
          <p:nvPr>
            <p:ph idx="1"/>
          </p:nvPr>
        </p:nvSpPr>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dirty="0">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endParaRPr lang="zh-CN" altLang="en-US" dirty="0"/>
          </a:p>
        </p:txBody>
      </p:sp>
    </p:spTree>
  </p:cSld>
  <p:clrMapOvr>
    <a:masterClrMapping/>
  </p:clrMapOvr>
  <p:transition>
    <p:random/>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chor="ctr" anchorCtr="0"/>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a:solidFill>
                <a:prstClr val="white">
                  <a:lumMod val="50000"/>
                </a:prstClr>
              </a:solidFill>
            </a:endParaRPr>
          </a:p>
        </p:txBody>
      </p:sp>
      <p:sp>
        <p:nvSpPr>
          <p:cNvPr id="7" name="灯片编号占位符 6"/>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endParaRPr lang="zh-CN" altLang="en-US"/>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8" name="页脚占位符 7"/>
          <p:cNvSpPr>
            <a:spLocks noGrp="1"/>
          </p:cNvSpPr>
          <p:nvPr>
            <p:ph type="ftr" sz="quarter" idx="11"/>
          </p:nvPr>
        </p:nvSpPr>
        <p:spPr/>
        <p:txBody>
          <a:bodyPr/>
          <a:lstStyle/>
          <a:p>
            <a:endParaRPr lang="zh-CN" altLang="en-US">
              <a:solidFill>
                <a:prstClr val="white">
                  <a:lumMod val="50000"/>
                </a:prstClr>
              </a:solidFill>
            </a:endParaRPr>
          </a:p>
        </p:txBody>
      </p:sp>
      <p:sp>
        <p:nvSpPr>
          <p:cNvPr id="9" name="灯片编号占位符 8"/>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endParaRPr lang="zh-CN" altLang="en-US" dirty="0"/>
          </a:p>
        </p:txBody>
      </p:sp>
      <p:sp>
        <p:nvSpPr>
          <p:cNvPr id="3" name="日期占位符 2"/>
          <p:cNvSpPr>
            <a:spLocks noGrp="1"/>
          </p:cNvSpPr>
          <p:nvPr>
            <p:ph type="dt" sz="half" idx="10"/>
          </p:nvPr>
        </p:nvSpPr>
        <p:spPr/>
        <p:txBody>
          <a:bodyPr/>
          <a:lstStyle/>
          <a:p>
            <a:fld id="{20DD7636-5BE1-44BC-BB5F-15739D9E18E1}"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E87C0E1D-24C4-406F-9615-DBDA8D2D1F93}" type="slidenum">
              <a:rPr lang="zh-CN" altLang="en-US" smtClean="0">
                <a:solidFill>
                  <a:prstClr val="white">
                    <a:lumMod val="50000"/>
                  </a:prstClr>
                </a:solidFill>
              </a:rPr>
            </a:fld>
            <a:endParaRPr lang="zh-CN" altLang="en-US">
              <a:solidFill>
                <a:prstClr val="white">
                  <a:lumMod val="50000"/>
                </a:prstClr>
              </a:solidFill>
            </a:endParaRPr>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endParaRPr lang="zh-CN" altLang="en-US" dirty="0"/>
          </a:p>
        </p:txBody>
      </p:sp>
    </p:spTree>
  </p:cSld>
  <p:clrMapOvr>
    <a:masterClrMapping/>
  </p:clrMapOvr>
  <p:transition>
    <p:random/>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3" name="页脚占位符 2"/>
          <p:cNvSpPr>
            <a:spLocks noGrp="1"/>
          </p:cNvSpPr>
          <p:nvPr>
            <p:ph type="ftr" sz="quarter" idx="11"/>
          </p:nvPr>
        </p:nvSpPr>
        <p:spPr/>
        <p:txBody>
          <a:bodyPr/>
          <a:lstStyle/>
          <a:p>
            <a:endParaRPr lang="zh-CN" altLang="en-US">
              <a:solidFill>
                <a:prstClr val="white">
                  <a:lumMod val="50000"/>
                </a:prstClr>
              </a:solidFill>
            </a:endParaRPr>
          </a:p>
        </p:txBody>
      </p:sp>
      <p:sp>
        <p:nvSpPr>
          <p:cNvPr id="4" name="灯片编号占位符 3"/>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6" name="页脚占位符 5"/>
          <p:cNvSpPr>
            <a:spLocks noGrp="1"/>
          </p:cNvSpPr>
          <p:nvPr>
            <p:ph type="ftr" sz="quarter" idx="11"/>
          </p:nvPr>
        </p:nvSpPr>
        <p:spPr/>
        <p:txBody>
          <a:bodyPr/>
          <a:lstStyle/>
          <a:p>
            <a:endParaRPr lang="zh-CN" altLang="en-US" dirty="0">
              <a:solidFill>
                <a:prstClr val="white">
                  <a:lumMod val="50000"/>
                </a:prstClr>
              </a:solidFill>
            </a:endParaRPr>
          </a:p>
        </p:txBody>
      </p:sp>
      <p:sp>
        <p:nvSpPr>
          <p:cNvPr id="7" name="灯片编号占位符 6"/>
          <p:cNvSpPr>
            <a:spLocks noGrp="1"/>
          </p:cNvSpPr>
          <p:nvPr>
            <p:ph type="sldNum" sz="quarter" idx="12"/>
          </p:nvPr>
        </p:nvSpPr>
        <p:spPr/>
        <p:txBody>
          <a:bodyPr/>
          <a:lstStyle/>
          <a:p>
            <a:fld id="{FABC47A4-756D-490B-A52F-7D9E2C9FC05F}"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endParaRPr lang="zh-CN" altLang="en-US" dirty="0"/>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5" name="页脚占位符 4"/>
          <p:cNvSpPr>
            <a:spLocks noGrp="1"/>
          </p:cNvSpPr>
          <p:nvPr>
            <p:ph type="ftr" sz="quarter" idx="11"/>
          </p:nvPr>
        </p:nvSpPr>
        <p:spPr/>
        <p:txBody>
          <a:bodyPr/>
          <a:lstStyle/>
          <a:p>
            <a:endParaRPr lang="zh-CN" altLang="en-US">
              <a:solidFill>
                <a:prstClr val="white">
                  <a:lumMod val="50000"/>
                </a:prstClr>
              </a:solidFill>
            </a:endParaRPr>
          </a:p>
        </p:txBody>
      </p:sp>
      <p:sp>
        <p:nvSpPr>
          <p:cNvPr id="6" name="灯片编号占位符 5"/>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Tree>
  </p:cSld>
  <p:clrMapOvr>
    <a:masterClrMapping/>
  </p:clrMapOvr>
  <p:transition>
    <p:random/>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solidFill>
                  <a:prstClr val="white">
                    <a:lumMod val="50000"/>
                  </a:prstClr>
                </a:solidFill>
              </a:rPr>
            </a:fld>
            <a:endParaRPr lang="zh-CN" altLang="en-US">
              <a:solidFill>
                <a:prstClr val="white">
                  <a:lumMod val="50000"/>
                </a:prstClr>
              </a:solidFill>
            </a:endParaRPr>
          </a:p>
        </p:txBody>
      </p:sp>
      <p:sp>
        <p:nvSpPr>
          <p:cNvPr id="4" name="页脚占位符 3"/>
          <p:cNvSpPr>
            <a:spLocks noGrp="1"/>
          </p:cNvSpPr>
          <p:nvPr>
            <p:ph type="ftr" sz="quarter" idx="11"/>
          </p:nvPr>
        </p:nvSpPr>
        <p:spPr/>
        <p:txBody>
          <a:bodyPr/>
          <a:lstStyle/>
          <a:p>
            <a:endParaRPr lang="zh-CN" altLang="en-US">
              <a:solidFill>
                <a:prstClr val="white">
                  <a:lumMod val="50000"/>
                </a:prstClr>
              </a:solidFill>
            </a:endParaRPr>
          </a:p>
        </p:txBody>
      </p:sp>
      <p:sp>
        <p:nvSpPr>
          <p:cNvPr id="5" name="灯片编号占位符 4"/>
          <p:cNvSpPr>
            <a:spLocks noGrp="1"/>
          </p:cNvSpPr>
          <p:nvPr>
            <p:ph type="sldNum" sz="quarter" idx="12"/>
          </p:nvPr>
        </p:nvSpPr>
        <p:spPr/>
        <p:txBody>
          <a:bodyPr/>
          <a:lstStyle/>
          <a:p>
            <a:fld id="{49AE70B2-8BF9-45C0-BB95-33D1B9D3A854}" type="slidenum">
              <a:rPr lang="zh-CN" altLang="en-US" smtClean="0">
                <a:solidFill>
                  <a:prstClr val="white">
                    <a:lumMod val="50000"/>
                  </a:prstClr>
                </a:solidFill>
              </a:rPr>
            </a:fld>
            <a:endParaRPr lang="zh-CN" altLang="en-US">
              <a:solidFill>
                <a:prstClr val="white">
                  <a:lumMod val="50000"/>
                </a:prstClr>
              </a:solidFill>
            </a:endParaRPr>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transition>
    <p:random/>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838200" y="1825625"/>
            <a:ext cx="105156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39"/>
            <a:ext cx="10515600" cy="2852737"/>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1825625"/>
            <a:ext cx="515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40317" y="365126"/>
            <a:ext cx="105156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40318" y="2505075"/>
            <a:ext cx="5158316"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717" cy="368458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40318" y="457200"/>
            <a:ext cx="3932767" cy="1600200"/>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6"/>
            <a:ext cx="10515600" cy="1325563"/>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1825625"/>
            <a:ext cx="10515600" cy="43513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683500"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4.xml"/><Relationship Id="rId17" Type="http://schemas.openxmlformats.org/officeDocument/2006/relationships/tags" Target="../tags/tag63.xml"/><Relationship Id="rId16" Type="http://schemas.openxmlformats.org/officeDocument/2006/relationships/tags" Target="../tags/tag62.xml"/><Relationship Id="rId15" Type="http://schemas.openxmlformats.org/officeDocument/2006/relationships/tags" Target="../tags/tag61.xml"/><Relationship Id="rId14" Type="http://schemas.openxmlformats.org/officeDocument/2006/relationships/tags" Target="../tags/tag60.xml"/><Relationship Id="rId13" Type="http://schemas.openxmlformats.org/officeDocument/2006/relationships/tags" Target="../tags/tag59.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tags" Target="../tags/tag67.xml"/><Relationship Id="rId14" Type="http://schemas.openxmlformats.org/officeDocument/2006/relationships/tags" Target="../tags/tag66.xml"/><Relationship Id="rId13" Type="http://schemas.openxmlformats.org/officeDocument/2006/relationships/tags" Target="../tags/tag65.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 Type="http://schemas.openxmlformats.org/officeDocument/2006/relationships/slideLayout" Target="../slideLayouts/slideLayout24.xml"/><Relationship Id="rId16" Type="http://schemas.openxmlformats.org/officeDocument/2006/relationships/theme" Target="../theme/theme3.xml"/><Relationship Id="rId15" Type="http://schemas.openxmlformats.org/officeDocument/2006/relationships/tags" Target="../tags/tag70.xml"/><Relationship Id="rId14" Type="http://schemas.openxmlformats.org/officeDocument/2006/relationships/tags" Target="../tags/tag69.xml"/><Relationship Id="rId13" Type="http://schemas.openxmlformats.org/officeDocument/2006/relationships/tags" Target="../tags/tag68.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41.xml"/><Relationship Id="rId8" Type="http://schemas.openxmlformats.org/officeDocument/2006/relationships/slideLayout" Target="../slideLayouts/slideLayout40.xml"/><Relationship Id="rId7" Type="http://schemas.openxmlformats.org/officeDocument/2006/relationships/slideLayout" Target="../slideLayouts/slideLayout39.xml"/><Relationship Id="rId6" Type="http://schemas.openxmlformats.org/officeDocument/2006/relationships/slideLayout" Target="../slideLayouts/slideLayout38.xml"/><Relationship Id="rId5" Type="http://schemas.openxmlformats.org/officeDocument/2006/relationships/slideLayout" Target="../slideLayouts/slideLayout37.xml"/><Relationship Id="rId4" Type="http://schemas.openxmlformats.org/officeDocument/2006/relationships/slideLayout" Target="../slideLayouts/slideLayout36.xml"/><Relationship Id="rId3" Type="http://schemas.openxmlformats.org/officeDocument/2006/relationships/slideLayout" Target="../slideLayouts/slideLayout35.xml"/><Relationship Id="rId2" Type="http://schemas.openxmlformats.org/officeDocument/2006/relationships/slideLayout" Target="../slideLayouts/slideLayout34.xml"/><Relationship Id="rId16" Type="http://schemas.openxmlformats.org/officeDocument/2006/relationships/theme" Target="../theme/theme4.xml"/><Relationship Id="rId15" Type="http://schemas.openxmlformats.org/officeDocument/2006/relationships/tags" Target="../tags/tag73.xml"/><Relationship Id="rId14" Type="http://schemas.openxmlformats.org/officeDocument/2006/relationships/tags" Target="../tags/tag72.xml"/><Relationship Id="rId13" Type="http://schemas.openxmlformats.org/officeDocument/2006/relationships/tags" Target="../tags/tag71.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42.xml"/><Relationship Id="rId1" Type="http://schemas.openxmlformats.org/officeDocument/2006/relationships/slideLayout" Target="../slideLayouts/slideLayout33.xml"/></Relationships>
</file>

<file path=ppt/slideMasters/_rels/slideMaster5.xml.rels><?xml version="1.0" encoding="UTF-8" standalone="yes"?>
<Relationships xmlns="http://schemas.openxmlformats.org/package/2006/relationships"><Relationship Id="rId9" Type="http://schemas.openxmlformats.org/officeDocument/2006/relationships/slideLayout" Target="../slideLayouts/slideLayout51.xml"/><Relationship Id="rId8" Type="http://schemas.openxmlformats.org/officeDocument/2006/relationships/slideLayout" Target="../slideLayouts/slideLayout50.xml"/><Relationship Id="rId7" Type="http://schemas.openxmlformats.org/officeDocument/2006/relationships/slideLayout" Target="../slideLayouts/slideLayout49.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 Id="rId3" Type="http://schemas.openxmlformats.org/officeDocument/2006/relationships/slideLayout" Target="../slideLayouts/slideLayout45.xml"/><Relationship Id="rId2" Type="http://schemas.openxmlformats.org/officeDocument/2006/relationships/slideLayout" Target="../slideLayouts/slideLayout44.xml"/><Relationship Id="rId16" Type="http://schemas.openxmlformats.org/officeDocument/2006/relationships/theme" Target="../theme/theme5.xml"/><Relationship Id="rId15" Type="http://schemas.openxmlformats.org/officeDocument/2006/relationships/tags" Target="../tags/tag76.xml"/><Relationship Id="rId14" Type="http://schemas.openxmlformats.org/officeDocument/2006/relationships/tags" Target="../tags/tag75.xml"/><Relationship Id="rId13" Type="http://schemas.openxmlformats.org/officeDocument/2006/relationships/tags" Target="../tags/tag74.xml"/><Relationship Id="rId12" Type="http://schemas.microsoft.com/office/2007/relationships/hdphoto" Target="../media/image3.wdp"/><Relationship Id="rId11" Type="http://schemas.openxmlformats.org/officeDocument/2006/relationships/image" Target="../media/image2.png"/><Relationship Id="rId10" Type="http://schemas.openxmlformats.org/officeDocument/2006/relationships/slideLayout" Target="../slideLayouts/slideLayout52.xml"/><Relationship Id="rId1"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9" Type="http://schemas.openxmlformats.org/officeDocument/2006/relationships/slideLayout" Target="../slideLayouts/slideLayout61.xml"/><Relationship Id="rId8" Type="http://schemas.openxmlformats.org/officeDocument/2006/relationships/slideLayout" Target="../slideLayouts/slideLayout60.xml"/><Relationship Id="rId7" Type="http://schemas.openxmlformats.org/officeDocument/2006/relationships/slideLayout" Target="../slideLayouts/slideLayout59.xml"/><Relationship Id="rId6" Type="http://schemas.openxmlformats.org/officeDocument/2006/relationships/slideLayout" Target="../slideLayouts/slideLayout58.xml"/><Relationship Id="rId5" Type="http://schemas.openxmlformats.org/officeDocument/2006/relationships/slideLayout" Target="../slideLayouts/slideLayout57.xml"/><Relationship Id="rId4" Type="http://schemas.openxmlformats.org/officeDocument/2006/relationships/slideLayout" Target="../slideLayouts/slideLayout56.xml"/><Relationship Id="rId3" Type="http://schemas.openxmlformats.org/officeDocument/2006/relationships/slideLayout" Target="../slideLayouts/slideLayout55.xml"/><Relationship Id="rId2" Type="http://schemas.openxmlformats.org/officeDocument/2006/relationships/slideLayout" Target="../slideLayouts/slideLayout54.xml"/><Relationship Id="rId13" Type="http://schemas.openxmlformats.org/officeDocument/2006/relationships/theme" Target="../theme/theme6.xml"/><Relationship Id="rId12" Type="http://schemas.openxmlformats.org/officeDocument/2006/relationships/image" Target="../media/image4.jpeg"/><Relationship Id="rId11" Type="http://schemas.openxmlformats.org/officeDocument/2006/relationships/slideLayout" Target="../slideLayouts/slideLayout63.xml"/><Relationship Id="rId10" Type="http://schemas.openxmlformats.org/officeDocument/2006/relationships/slideLayout" Target="../slideLayouts/slideLayout62.xml"/><Relationship Id="rId1"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1">
            <a:alphaModFix amt="44000"/>
            <a:extLst>
              <a:ext uri="{BEBA8EAE-BF5A-486C-A8C5-ECC9F3942E4B}">
                <a14:imgProps xmlns:a14="http://schemas.microsoft.com/office/drawing/2010/main">
                  <a14:imgLayer r:embed="rId12">
                    <a14:imgEffect>
                      <a14:sharpenSoften amount="4000"/>
                    </a14:imgEffect>
                  </a14:imgLayer>
                </a14:imgProps>
              </a:ext>
            </a:extLst>
          </a:blip>
          <a:srcRect/>
          <a:stretch>
            <a:fillRect t="-17000" b="-17000"/>
          </a:stretch>
        </a:blipFill>
        <a:effectLst/>
      </p:bgPr>
    </p:bg>
    <p:spTree>
      <p:nvGrpSpPr>
        <p:cNvPr id="1" name=""/>
        <p:cNvGrpSpPr/>
        <p:nvPr/>
      </p:nvGrpSpPr>
      <p:grpSpPr>
        <a:xfrm>
          <a:off x="0" y="0"/>
          <a:ext cx="0" cy="0"/>
          <a:chOff x="0" y="0"/>
          <a:chExt cx="0" cy="0"/>
        </a:xfrm>
      </p:grpSpPr>
      <p:sp>
        <p:nvSpPr>
          <p:cNvPr id="7"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8"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9"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D997B5FA-0921-464F-AAE1-844C04324D75}" type="datetimeFigureOut">
              <a:rPr lang="zh-CN" altLang="en-US" smtClean="0">
                <a:solidFill>
                  <a:prstClr val="white">
                    <a:lumMod val="50000"/>
                  </a:prstClr>
                </a:solidFill>
              </a:rPr>
            </a:fld>
            <a:endParaRPr lang="zh-CN" altLang="en-US" dirty="0">
              <a:solidFill>
                <a:prstClr val="white">
                  <a:lumMod val="50000"/>
                </a:prstClr>
              </a:solidFill>
            </a:endParaRPr>
          </a:p>
        </p:txBody>
      </p:sp>
      <p:sp>
        <p:nvSpPr>
          <p:cNvPr id="10"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endParaRPr lang="zh-CN" altLang="en-US">
              <a:solidFill>
                <a:prstClr val="white">
                  <a:lumMod val="50000"/>
                </a:prstClr>
              </a:solidFill>
            </a:endParaRPr>
          </a:p>
        </p:txBody>
      </p:sp>
      <p:sp>
        <p:nvSpPr>
          <p:cNvPr id="11"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ctr">
              <a:defRPr sz="1200">
                <a:solidFill>
                  <a:schemeClr val="bg1">
                    <a:lumMod val="50000"/>
                  </a:schemeClr>
                </a:solidFill>
                <a:latin typeface="黑体" panose="02010609060101010101" pitchFamily="49" charset="-122"/>
                <a:ea typeface="黑体" panose="02010609060101010101" pitchFamily="49" charset="-122"/>
              </a:defRPr>
            </a:lvl1pPr>
          </a:lstStyle>
          <a:p>
            <a:fld id="{565CE74E-AB26-4998-AD42-012C4C1AD076}" type="slidenum">
              <a:rPr lang="zh-CN" altLang="en-US" smtClean="0">
                <a:solidFill>
                  <a:prstClr val="white">
                    <a:lumMod val="50000"/>
                  </a:prstClr>
                </a:solidFill>
              </a:rPr>
            </a:fld>
            <a:endParaRPr lang="zh-CN" altLang="en-US">
              <a:solidFill>
                <a:prstClr val="white">
                  <a:lumMod val="50000"/>
                </a:prstClr>
              </a:solidFill>
            </a:endParaRPr>
          </a:p>
        </p:txBody>
      </p:sp>
      <p:sp>
        <p:nvSpPr>
          <p:cNvPr id="2" name="KSO_TEMPLATE" hidden="1"/>
          <p:cNvSpPr/>
          <p:nvPr>
            <p:custDataLst>
              <p:tags r:id="rId15"/>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Lst>
  <p:transition>
    <p:random/>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2"/>
          <a:srcRect/>
          <a:stretch>
            <a:fillRect/>
          </a:stretch>
        </a:blipFill>
        <a:effectLst/>
      </p:bgPr>
    </p:bg>
    <p:spTree>
      <p:nvGrpSpPr>
        <p:cNvPr id="1" name=""/>
        <p:cNvGrpSpPr/>
        <p:nvPr/>
      </p:nvGrpSpPr>
      <p:grpSpPr>
        <a:xfrm>
          <a:off x="0" y="0"/>
          <a:ext cx="0" cy="0"/>
          <a:chOff x="0" y="0"/>
          <a:chExt cx="0" cy="0"/>
        </a:xfrm>
      </p:grpSpPr>
      <p:sp>
        <p:nvSpPr>
          <p:cNvPr id="59556" name="Rectangle 1188"/>
          <p:cNvSpPr>
            <a:spLocks noChangeArrowheads="1"/>
          </p:cNvSpPr>
          <p:nvPr userDrawn="1"/>
        </p:nvSpPr>
        <p:spPr bwMode="auto">
          <a:xfrm>
            <a:off x="5486401" y="50801"/>
            <a:ext cx="672041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marL="4572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9144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1371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18288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kumimoji="1" lang="zh-CN" altLang="en-US" sz="2800" smtClean="0">
                <a:solidFill>
                  <a:srgbClr val="D6D7BB"/>
                </a:solidFill>
                <a:latin typeface="Times New Roman" panose="02020603050405020304" pitchFamily="18" charset="0"/>
              </a:rPr>
              <a:t>第</a:t>
            </a:r>
            <a:r>
              <a:rPr kumimoji="1" lang="en-US" altLang="zh-CN" sz="2800" smtClean="0">
                <a:solidFill>
                  <a:srgbClr val="D6D7BB"/>
                </a:solidFill>
                <a:latin typeface="Times New Roman" panose="02020603050405020304" pitchFamily="18" charset="0"/>
              </a:rPr>
              <a:t>25</a:t>
            </a:r>
            <a:r>
              <a:rPr kumimoji="1" lang="zh-CN" altLang="en-US" sz="2800" smtClean="0">
                <a:solidFill>
                  <a:srgbClr val="D6D7BB"/>
                </a:solidFill>
                <a:latin typeface="Times New Roman" panose="02020603050405020304" pitchFamily="18" charset="0"/>
              </a:rPr>
              <a:t>课 世界多极化趋势</a:t>
            </a:r>
            <a:endParaRPr kumimoji="1" lang="zh-CN" altLang="en-US" sz="2800" smtClean="0">
              <a:solidFill>
                <a:srgbClr val="D6D7BB"/>
              </a:solidFill>
              <a:latin typeface="Times New Roman" panose="02020603050405020304" pitchFamily="18" charset="0"/>
            </a:endParaRPr>
          </a:p>
        </p:txBody>
      </p:sp>
      <p:sp>
        <p:nvSpPr>
          <p:cNvPr id="59557" name="Rectangle 1189"/>
          <p:cNvSpPr>
            <a:spLocks noChangeArrowheads="1"/>
          </p:cNvSpPr>
          <p:nvPr userDrawn="1"/>
        </p:nvSpPr>
        <p:spPr bwMode="auto">
          <a:xfrm>
            <a:off x="0" y="706439"/>
            <a:ext cx="12192000" cy="274637"/>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
        <p:nvSpPr>
          <p:cNvPr id="59558" name="Rectangle 1190"/>
          <p:cNvSpPr>
            <a:spLocks noChangeArrowheads="1"/>
          </p:cNvSpPr>
          <p:nvPr userDrawn="1"/>
        </p:nvSpPr>
        <p:spPr bwMode="auto">
          <a:xfrm>
            <a:off x="0" y="984250"/>
            <a:ext cx="12192000" cy="5873750"/>
          </a:xfrm>
          <a:prstGeom prst="rect">
            <a:avLst/>
          </a:prstGeom>
          <a:solidFill>
            <a:srgbClr val="E2DFD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zh-CN" altLang="en-US" sz="1800"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xStyles>
    <p:titleStyle>
      <a:lvl1pPr algn="ctr" rtl="0" fontAlgn="base">
        <a:spcBef>
          <a:spcPct val="0"/>
        </a:spcBef>
        <a:spcAft>
          <a:spcPct val="0"/>
        </a:spcAft>
        <a:defRPr kumimoji="1" sz="4400" kern="1200">
          <a:solidFill>
            <a:schemeClr val="tx2"/>
          </a:solidFill>
          <a:latin typeface="+mj-lt"/>
          <a:ea typeface="+mj-ea"/>
          <a:cs typeface="+mj-cs"/>
        </a:defRPr>
      </a:lvl1pPr>
      <a:lvl2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2pPr>
      <a:lvl3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3pPr>
      <a:lvl4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4pPr>
      <a:lvl5pPr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5pPr>
      <a:lvl6pPr marL="4572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6pPr>
      <a:lvl7pPr marL="9144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7pPr>
      <a:lvl8pPr marL="13716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8pPr>
      <a:lvl9pPr marL="1828800" algn="ctr" rtl="0" fontAlgn="base">
        <a:spcBef>
          <a:spcPct val="0"/>
        </a:spcBef>
        <a:spcAft>
          <a:spcPct val="0"/>
        </a:spcAft>
        <a:defRPr kumimoji="1" sz="4400">
          <a:solidFill>
            <a:schemeClr val="tx2"/>
          </a:solidFill>
          <a:latin typeface="Times New Roman" panose="02020603050405020304" pitchFamily="18" charset="0"/>
          <a:ea typeface="宋体" panose="02010600030101010101" pitchFamily="2" charset="-122"/>
        </a:defRPr>
      </a:lvl9pPr>
    </p:titleStyle>
    <p:bodyStyle>
      <a:lvl1pPr marL="342900" indent="-342900" algn="l" rtl="0" fontAlgn="base">
        <a:spcBef>
          <a:spcPct val="20000"/>
        </a:spcBef>
        <a:spcAft>
          <a:spcPct val="0"/>
        </a:spcAft>
        <a:buChar char="•"/>
        <a:defRPr kumimoji="1" sz="3200" kern="1200">
          <a:solidFill>
            <a:schemeClr val="tx1"/>
          </a:solidFill>
          <a:latin typeface="+mn-lt"/>
          <a:ea typeface="+mn-ea"/>
          <a:cs typeface="+mn-cs"/>
        </a:defRPr>
      </a:lvl1pPr>
      <a:lvl2pPr marL="742950" indent="-285750" algn="l" rtl="0" fontAlgn="base">
        <a:spcBef>
          <a:spcPct val="20000"/>
        </a:spcBef>
        <a:spcAft>
          <a:spcPct val="0"/>
        </a:spcAft>
        <a:buChar char="–"/>
        <a:defRPr kumimoji="1" sz="2800" kern="1200">
          <a:solidFill>
            <a:schemeClr val="tx1"/>
          </a:solidFill>
          <a:latin typeface="+mn-lt"/>
          <a:ea typeface="+mn-ea"/>
          <a:cs typeface="+mn-cs"/>
        </a:defRPr>
      </a:lvl2pPr>
      <a:lvl3pPr marL="1143000" indent="-228600" algn="l" rtl="0" fontAlgn="base">
        <a:spcBef>
          <a:spcPct val="20000"/>
        </a:spcBef>
        <a:spcAft>
          <a:spcPct val="0"/>
        </a:spcAft>
        <a:buChar char="•"/>
        <a:defRPr kumimoji="1" sz="2400" kern="1200">
          <a:solidFill>
            <a:schemeClr val="tx1"/>
          </a:solidFill>
          <a:latin typeface="+mn-lt"/>
          <a:ea typeface="+mn-ea"/>
          <a:cs typeface="+mn-cs"/>
        </a:defRPr>
      </a:lvl3pPr>
      <a:lvl4pPr marL="1600200" indent="-228600" algn="l" rtl="0" fontAlgn="base">
        <a:spcBef>
          <a:spcPct val="20000"/>
        </a:spcBef>
        <a:spcAft>
          <a:spcPct val="0"/>
        </a:spcAft>
        <a:buChar char="–"/>
        <a:defRPr kumimoji="1" sz="2000" kern="1200">
          <a:solidFill>
            <a:schemeClr val="tx1"/>
          </a:solidFill>
          <a:latin typeface="+mn-lt"/>
          <a:ea typeface="+mn-ea"/>
          <a:cs typeface="+mn-cs"/>
        </a:defRPr>
      </a:lvl4pPr>
      <a:lvl5pPr marL="2057400" indent="-228600" algn="l" rtl="0" fontAlgn="base">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7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343264" y="826286"/>
            <a:ext cx="10560401" cy="707886"/>
          </a:xfrm>
          <a:prstGeom prst="rect">
            <a:avLst/>
          </a:prstGeom>
          <a:noFill/>
        </p:spPr>
        <p:txBody>
          <a:bodyPr wrap="square" rtlCol="0">
            <a:spAutoFit/>
            <a:scene3d>
              <a:camera prst="orthographicFront"/>
              <a:lightRig rig="threePt" dir="t"/>
            </a:scene3d>
          </a:bodyPr>
          <a:lstStyle/>
          <a:p>
            <a:r>
              <a:rPr lang="zh-CN" altLang="en-US" sz="4000" b="1" dirty="0"/>
              <a:t>第</a:t>
            </a:r>
            <a:r>
              <a:rPr lang="en-US" altLang="zh-CN" sz="4000" b="1" dirty="0" smtClean="0"/>
              <a:t>13</a:t>
            </a:r>
            <a:r>
              <a:rPr lang="zh-CN" altLang="en-US" sz="4000" b="1" dirty="0" smtClean="0"/>
              <a:t>课  中国古代的户籍制度与社会治理</a:t>
            </a:r>
            <a:endParaRPr lang="zh-CN" altLang="zh-CN" sz="4000" dirty="0"/>
          </a:p>
        </p:txBody>
      </p:sp>
      <p:sp>
        <p:nvSpPr>
          <p:cNvPr id="3" name="矩形 2"/>
          <p:cNvSpPr/>
          <p:nvPr/>
        </p:nvSpPr>
        <p:spPr>
          <a:xfrm>
            <a:off x="943341" y="2203885"/>
            <a:ext cx="10444130" cy="3539430"/>
          </a:xfrm>
          <a:prstGeom prst="rect">
            <a:avLst/>
          </a:prstGeom>
        </p:spPr>
        <p:txBody>
          <a:bodyPr wrap="square">
            <a:spAutoFit/>
          </a:bodyPr>
          <a:lstStyle/>
          <a:p>
            <a:pPr algn="just">
              <a:spcAft>
                <a:spcPts val="0"/>
              </a:spcAft>
            </a:pPr>
            <a:r>
              <a:rPr lang="zh-CN" altLang="zh-CN" sz="40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【课标要求</a:t>
            </a:r>
            <a:r>
              <a:rPr lang="zh-CN"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en-US" altLang="zh-CN" sz="40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spcAft>
                <a:spcPts val="0"/>
              </a:spcAft>
            </a:pPr>
            <a:r>
              <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   </a:t>
            </a:r>
            <a:endParaRPr lang="en-US" altLang="zh-CN" sz="3200"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marL="333375" indent="266700" algn="just"/>
            <a:r>
              <a:rPr lang="en-US" altLang="zh-CN" sz="3200" dirty="0" smtClean="0">
                <a:solidFill>
                  <a:srgbClr val="0033CC"/>
                </a:solidFill>
                <a:latin typeface="宋体" panose="02010600030101010101" pitchFamily="2" charset="-122"/>
                <a:ea typeface="宋体" panose="02010600030101010101" pitchFamily="2" charset="-122"/>
              </a:rPr>
              <a:t>  </a:t>
            </a:r>
            <a:r>
              <a:rPr lang="zh-CN" altLang="zh-CN" sz="3200" b="1" dirty="0" smtClean="0">
                <a:solidFill>
                  <a:srgbClr val="0033CC"/>
                </a:solidFill>
                <a:latin typeface="宋体" panose="02010600030101010101" pitchFamily="2" charset="-122"/>
                <a:ea typeface="宋体" panose="02010600030101010101" pitchFamily="2" charset="-122"/>
              </a:rPr>
              <a:t>通</a:t>
            </a:r>
            <a:r>
              <a:rPr lang="zh-CN" altLang="zh-CN" sz="3200" b="1" dirty="0">
                <a:solidFill>
                  <a:srgbClr val="0033CC"/>
                </a:solidFill>
                <a:latin typeface="宋体" panose="02010600030101010101" pitchFamily="2" charset="-122"/>
                <a:ea typeface="宋体" panose="02010600030101010101" pitchFamily="2" charset="-122"/>
              </a:rPr>
              <a:t>过本单元学习，了解中国古代的户籍制度、基层管理和社会救济，了解西方主要国家基层治理的特点，了解现代社会保障制度的产生极其实行情况</a:t>
            </a:r>
            <a:r>
              <a:rPr lang="zh-CN" altLang="zh-CN" sz="3200" b="1" dirty="0" smtClean="0">
                <a:solidFill>
                  <a:srgbClr val="0033CC"/>
                </a:solidFill>
                <a:latin typeface="宋体" panose="02010600030101010101" pitchFamily="2" charset="-122"/>
                <a:ea typeface="宋体" panose="02010600030101010101" pitchFamily="2" charset="-122"/>
              </a:rPr>
              <a:t>。</a:t>
            </a:r>
            <a:endParaRPr lang="zh-CN" altLang="zh-CN" sz="3200" b="1" kern="100" dirty="0">
              <a:solidFill>
                <a:srgbClr val="0033CC"/>
              </a:solidFill>
              <a:latin typeface="宋体" panose="02010600030101010101" pitchFamily="2" charset="-122"/>
              <a:ea typeface="宋体" panose="02010600030101010101" pitchFamily="2" charset="-122"/>
              <a:cs typeface="Times New Roman" panose="02020603050405020304" pitchFamily="18" charset="0"/>
            </a:endParaRPr>
          </a:p>
          <a:p>
            <a:pPr marL="333375" indent="266700" algn="just">
              <a:spcAft>
                <a:spcPts val="0"/>
              </a:spcAft>
            </a:pPr>
            <a:endParaRPr lang="zh-CN" altLang="zh-CN" sz="32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algn="just">
              <a:spcAft>
                <a:spcPts val="0"/>
              </a:spcAft>
            </a:pPr>
            <a:endParaRPr lang="zh-CN" altLang="en-US" sz="2400" kern="10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4" name="文本框 3"/>
          <p:cNvSpPr txBox="1"/>
          <p:nvPr/>
        </p:nvSpPr>
        <p:spPr>
          <a:xfrm>
            <a:off x="0" y="0"/>
            <a:ext cx="4355680" cy="461665"/>
          </a:xfrm>
          <a:prstGeom prst="rect">
            <a:avLst/>
          </a:prstGeom>
          <a:noFill/>
        </p:spPr>
        <p:txBody>
          <a:bodyPr wrap="none" rtlCol="0">
            <a:spAutoFit/>
          </a:bodyPr>
          <a:lstStyle/>
          <a:p>
            <a:r>
              <a:rPr lang="zh-CN" altLang="en-US" sz="2400" dirty="0" smtClean="0"/>
              <a:t>第</a:t>
            </a:r>
            <a:r>
              <a:rPr lang="zh-CN" altLang="en-US" sz="2400" dirty="0"/>
              <a:t>五</a:t>
            </a:r>
            <a:r>
              <a:rPr lang="zh-CN" altLang="en-US" sz="2400" dirty="0" smtClean="0"/>
              <a:t>单元  基层治理与社会保障</a:t>
            </a:r>
            <a:endParaRPr lang="zh-CN" altLang="en-US" sz="2400" dirty="0"/>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导入新课</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061051" y="20678"/>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2" name="矩形 1"/>
          <p:cNvSpPr/>
          <p:nvPr/>
        </p:nvSpPr>
        <p:spPr>
          <a:xfrm>
            <a:off x="742159" y="635131"/>
            <a:ext cx="10746834" cy="6001643"/>
          </a:xfrm>
          <a:prstGeom prst="rect">
            <a:avLst/>
          </a:prstGeom>
        </p:spPr>
        <p:txBody>
          <a:bodyPr wrap="square">
            <a:spAutoFit/>
          </a:bodyPr>
          <a:lstStyle/>
          <a:p>
            <a:pPr>
              <a:lnSpc>
                <a:spcPct val="150000"/>
              </a:lnSpc>
            </a:pPr>
            <a:r>
              <a:rPr lang="zh-CN" altLang="en-US" sz="3200" b="1" dirty="0" smtClean="0">
                <a:solidFill>
                  <a:srgbClr val="0033CC"/>
                </a:solidFill>
                <a:latin typeface="宋体" panose="02010600030101010101" pitchFamily="2" charset="-122"/>
                <a:ea typeface="宋体" panose="02010600030101010101" pitchFamily="2" charset="-122"/>
              </a:rPr>
              <a:t>    </a:t>
            </a:r>
            <a:r>
              <a:rPr lang="zh-CN" altLang="en-US" sz="3200" b="1" dirty="0" smtClean="0">
                <a:solidFill>
                  <a:srgbClr val="FF0000"/>
                </a:solidFill>
                <a:latin typeface="宋体" panose="02010600030101010101" pitchFamily="2" charset="-122"/>
                <a:ea typeface="宋体" panose="02010600030101010101" pitchFamily="2" charset="-122"/>
              </a:rPr>
              <a:t>中</a:t>
            </a:r>
            <a:r>
              <a:rPr lang="zh-CN" altLang="en-US" sz="3200" b="1" dirty="0">
                <a:solidFill>
                  <a:srgbClr val="FF0000"/>
                </a:solidFill>
                <a:latin typeface="宋体" panose="02010600030101010101" pitchFamily="2" charset="-122"/>
                <a:ea typeface="宋体" panose="02010600030101010101" pitchFamily="2" charset="-122"/>
              </a:rPr>
              <a:t>国古代的基层治理</a:t>
            </a:r>
            <a:r>
              <a:rPr lang="zh-CN" altLang="en-US" sz="3200" b="1" dirty="0">
                <a:solidFill>
                  <a:srgbClr val="0033CC"/>
                </a:solidFill>
                <a:latin typeface="宋体" panose="02010600030101010101" pitchFamily="2" charset="-122"/>
                <a:ea typeface="宋体" panose="02010600030101010101" pitchFamily="2" charset="-122"/>
              </a:rPr>
              <a:t>以户籍管理与基层组织构建为基础</a:t>
            </a:r>
            <a:r>
              <a:rPr lang="en-US" altLang="zh-CN" sz="3200" b="1" dirty="0">
                <a:solidFill>
                  <a:srgbClr val="0033CC"/>
                </a:solidFill>
                <a:latin typeface="宋体" panose="02010600030101010101" pitchFamily="2" charset="-122"/>
                <a:ea typeface="宋体" panose="02010600030101010101" pitchFamily="2" charset="-122"/>
              </a:rPr>
              <a:t>,</a:t>
            </a:r>
            <a:r>
              <a:rPr lang="zh-CN" altLang="en-US" sz="3200" b="1" dirty="0">
                <a:solidFill>
                  <a:srgbClr val="0033CC"/>
                </a:solidFill>
                <a:latin typeface="宋体" panose="02010600030101010101" pitchFamily="2" charset="-122"/>
                <a:ea typeface="宋体" panose="02010600030101010101" pitchFamily="2" charset="-122"/>
              </a:rPr>
              <a:t>两者有区别又密切相关，户籍的建造与管理一般以基层组织为单位进行，既保证赋役征发，也维护社会稳定</a:t>
            </a:r>
            <a:r>
              <a:rPr lang="zh-CN" altLang="en-US" sz="3200" b="1" dirty="0" smtClean="0">
                <a:solidFill>
                  <a:srgbClr val="0033CC"/>
                </a:solidFill>
                <a:latin typeface="宋体" panose="02010600030101010101" pitchFamily="2" charset="-122"/>
                <a:ea typeface="宋体" panose="02010600030101010101" pitchFamily="2" charset="-122"/>
              </a:rPr>
              <a:t>。</a:t>
            </a:r>
            <a:endParaRPr lang="en-US" altLang="zh-CN" sz="3200" b="1" dirty="0" smtClean="0">
              <a:solidFill>
                <a:srgbClr val="0033CC"/>
              </a:solidFill>
              <a:latin typeface="宋体" panose="02010600030101010101" pitchFamily="2" charset="-122"/>
              <a:ea typeface="宋体" panose="02010600030101010101" pitchFamily="2" charset="-122"/>
            </a:endParaRPr>
          </a:p>
          <a:p>
            <a:pPr>
              <a:lnSpc>
                <a:spcPct val="150000"/>
              </a:lnSpc>
            </a:pPr>
            <a:r>
              <a:rPr lang="en-US" altLang="zh-CN" sz="3200" b="1" dirty="0">
                <a:solidFill>
                  <a:srgbClr val="0033CC"/>
                </a:solidFill>
                <a:latin typeface="宋体" panose="02010600030101010101" pitchFamily="2" charset="-122"/>
                <a:ea typeface="宋体" panose="02010600030101010101" pitchFamily="2" charset="-122"/>
              </a:rPr>
              <a:t> </a:t>
            </a:r>
            <a:r>
              <a:rPr lang="en-US" altLang="zh-CN" sz="3200" b="1" dirty="0" smtClean="0">
                <a:solidFill>
                  <a:srgbClr val="0033CC"/>
                </a:solidFill>
                <a:latin typeface="宋体" panose="02010600030101010101" pitchFamily="2" charset="-122"/>
                <a:ea typeface="宋体" panose="02010600030101010101" pitchFamily="2" charset="-122"/>
              </a:rPr>
              <a:t>   </a:t>
            </a:r>
            <a:r>
              <a:rPr lang="zh-CN" altLang="en-US" sz="3200" b="1" dirty="0" smtClean="0">
                <a:solidFill>
                  <a:srgbClr val="FF0000"/>
                </a:solidFill>
                <a:latin typeface="宋体" panose="02010600030101010101" pitchFamily="2" charset="-122"/>
                <a:ea typeface="宋体" panose="02010600030101010101" pitchFamily="2" charset="-122"/>
              </a:rPr>
              <a:t>中国古代的社会保障</a:t>
            </a:r>
            <a:r>
              <a:rPr lang="zh-CN" altLang="en-US" sz="3200" b="1" dirty="0" smtClean="0">
                <a:solidFill>
                  <a:srgbClr val="0033CC"/>
                </a:solidFill>
                <a:latin typeface="宋体" panose="02010600030101010101" pitchFamily="2" charset="-122"/>
                <a:ea typeface="宋体" panose="02010600030101010101" pitchFamily="2" charset="-122"/>
              </a:rPr>
              <a:t>主要由政府主导，社会参与，在封建社会后期，宗族以及社会公益性组织的作用越来越大。</a:t>
            </a:r>
            <a:endParaRPr lang="zh-CN" altLang="en-US" sz="3200" b="1" dirty="0">
              <a:solidFill>
                <a:srgbClr val="0033CC"/>
              </a:solidFill>
              <a:latin typeface="宋体" panose="02010600030101010101" pitchFamily="2" charset="-122"/>
              <a:ea typeface="宋体" panose="02010600030101010101" pitchFamily="2" charset="-122"/>
            </a:endParaRPr>
          </a:p>
          <a:p>
            <a:pPr>
              <a:lnSpc>
                <a:spcPct val="150000"/>
              </a:lnSpc>
            </a:pPr>
            <a:r>
              <a:rPr lang="zh-CN" altLang="en-US" sz="3200" b="1" dirty="0" smtClean="0">
                <a:solidFill>
                  <a:srgbClr val="0033CC"/>
                </a:solidFill>
                <a:latin typeface="宋体" panose="02010600030101010101" pitchFamily="2" charset="-122"/>
                <a:ea typeface="宋体" panose="02010600030101010101" pitchFamily="2" charset="-122"/>
              </a:rPr>
              <a:t>    </a:t>
            </a:r>
            <a:r>
              <a:rPr lang="zh-CN" altLang="en-US" sz="3200" b="1" dirty="0" smtClean="0">
                <a:solidFill>
                  <a:srgbClr val="FF0000"/>
                </a:solidFill>
                <a:latin typeface="宋体" panose="02010600030101010101" pitchFamily="2" charset="-122"/>
                <a:ea typeface="宋体" panose="02010600030101010101" pitchFamily="2" charset="-122"/>
              </a:rPr>
              <a:t>西</a:t>
            </a:r>
            <a:r>
              <a:rPr lang="zh-CN" altLang="en-US" sz="3200" b="1" dirty="0">
                <a:solidFill>
                  <a:srgbClr val="FF0000"/>
                </a:solidFill>
                <a:latin typeface="宋体" panose="02010600030101010101" pitchFamily="2" charset="-122"/>
                <a:ea typeface="宋体" panose="02010600030101010101" pitchFamily="2" charset="-122"/>
              </a:rPr>
              <a:t>欧中世纪的基层治理</a:t>
            </a:r>
            <a:r>
              <a:rPr lang="zh-CN" altLang="en-US" sz="3200" b="1" dirty="0">
                <a:solidFill>
                  <a:srgbClr val="0033CC"/>
                </a:solidFill>
                <a:latin typeface="宋体" panose="02010600030101010101" pitchFamily="2" charset="-122"/>
                <a:ea typeface="宋体" panose="02010600030101010101" pitchFamily="2" charset="-122"/>
              </a:rPr>
              <a:t>以庄园和城市为中心</a:t>
            </a:r>
            <a:r>
              <a:rPr lang="en-US" altLang="zh-CN" sz="3200" b="1" dirty="0">
                <a:solidFill>
                  <a:srgbClr val="0033CC"/>
                </a:solidFill>
                <a:latin typeface="宋体" panose="02010600030101010101" pitchFamily="2" charset="-122"/>
                <a:ea typeface="宋体" panose="02010600030101010101" pitchFamily="2" charset="-122"/>
              </a:rPr>
              <a:t>,</a:t>
            </a:r>
            <a:r>
              <a:rPr lang="zh-CN" altLang="en-US" sz="3200" b="1" dirty="0">
                <a:solidFill>
                  <a:srgbClr val="FF0000"/>
                </a:solidFill>
                <a:latin typeface="宋体" panose="02010600030101010101" pitchFamily="2" charset="-122"/>
                <a:ea typeface="宋体" panose="02010600030101010101" pitchFamily="2" charset="-122"/>
              </a:rPr>
              <a:t>近代</a:t>
            </a:r>
            <a:r>
              <a:rPr lang="zh-CN" altLang="en-US" sz="3200" b="1" dirty="0">
                <a:solidFill>
                  <a:srgbClr val="0033CC"/>
                </a:solidFill>
                <a:latin typeface="宋体" panose="02010600030101010101" pitchFamily="2" charset="-122"/>
                <a:ea typeface="宋体" panose="02010600030101010101" pitchFamily="2" charset="-122"/>
              </a:rPr>
              <a:t>以来也一直强调基层自治。</a:t>
            </a:r>
            <a:r>
              <a:rPr lang="zh-CN" altLang="en-US" sz="3200" b="1" dirty="0">
                <a:solidFill>
                  <a:srgbClr val="FF0000"/>
                </a:solidFill>
                <a:latin typeface="宋体" panose="02010600030101010101" pitchFamily="2" charset="-122"/>
                <a:ea typeface="宋体" panose="02010600030101010101" pitchFamily="2" charset="-122"/>
              </a:rPr>
              <a:t>现代发达国家</a:t>
            </a:r>
            <a:r>
              <a:rPr lang="zh-CN" altLang="en-US" sz="3200" b="1" dirty="0">
                <a:solidFill>
                  <a:srgbClr val="0033CC"/>
                </a:solidFill>
                <a:latin typeface="宋体" panose="02010600030101010101" pitchFamily="2" charset="-122"/>
                <a:ea typeface="宋体" panose="02010600030101010101" pitchFamily="2" charset="-122"/>
              </a:rPr>
              <a:t>基本构建起了完善的社会保障体系，保证了社会的稳定与发展。</a:t>
            </a:r>
            <a:endParaRPr lang="zh-CN" altLang="en-US" sz="3200" b="1" dirty="0">
              <a:solidFill>
                <a:srgbClr val="0033CC"/>
              </a:solidFill>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22302" y="2725691"/>
            <a:ext cx="7297190" cy="2554545"/>
          </a:xfrm>
          <a:prstGeom prst="rect">
            <a:avLst/>
          </a:prstGeom>
          <a:noFill/>
        </p:spPr>
        <p:txBody>
          <a:bodyPr wrap="none" rtlCol="0">
            <a:spAutoFit/>
          </a:bodyPr>
          <a:lstStyle/>
          <a:p>
            <a:r>
              <a:rPr lang="zh-CN" altLang="en-US" sz="3200" b="1" dirty="0" smtClean="0"/>
              <a:t>一</a:t>
            </a:r>
            <a:r>
              <a:rPr lang="zh-CN" altLang="en-US" sz="3200" b="1" dirty="0"/>
              <a:t>、历代户籍制度演变</a:t>
            </a:r>
            <a:r>
              <a:rPr lang="zh-CN" altLang="zh-CN" sz="3200" b="1" dirty="0" smtClean="0"/>
              <a:t>：</a:t>
            </a:r>
            <a:endParaRPr lang="en-US" altLang="zh-CN" sz="3200" b="1" dirty="0" smtClean="0"/>
          </a:p>
          <a:p>
            <a:endParaRPr lang="zh-CN" altLang="zh-CN" sz="3200" dirty="0"/>
          </a:p>
          <a:p>
            <a:r>
              <a:rPr lang="zh-CN" altLang="en-US" sz="3200" b="1" dirty="0"/>
              <a:t>二、历代基层组织形态与基层社会治理</a:t>
            </a:r>
            <a:r>
              <a:rPr lang="en-US" altLang="zh-CN" sz="3200" b="1" dirty="0" smtClean="0"/>
              <a:t>:</a:t>
            </a:r>
            <a:endParaRPr lang="en-US" altLang="zh-CN" sz="3200" b="1" dirty="0" smtClean="0"/>
          </a:p>
          <a:p>
            <a:endParaRPr lang="en-US" altLang="zh-CN" sz="3200" b="1" dirty="0"/>
          </a:p>
          <a:p>
            <a:r>
              <a:rPr lang="zh-CN" altLang="en-US" sz="3200" b="1" dirty="0" smtClean="0"/>
              <a:t>三</a:t>
            </a:r>
            <a:r>
              <a:rPr lang="zh-CN" altLang="en-US" sz="3200" b="1" dirty="0"/>
              <a:t>、历代社会救济与优抚政策：</a:t>
            </a:r>
            <a:endParaRPr lang="en-US" altLang="zh-CN" sz="3200" b="1" dirty="0" smtClean="0"/>
          </a:p>
        </p:txBody>
      </p:sp>
      <p:sp>
        <p:nvSpPr>
          <p:cNvPr id="8" name="文本框 7"/>
          <p:cNvSpPr txBox="1"/>
          <p:nvPr/>
        </p:nvSpPr>
        <p:spPr>
          <a:xfrm>
            <a:off x="711906" y="1019464"/>
            <a:ext cx="11107614" cy="905889"/>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知</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识结构</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63801" y="587175"/>
            <a:ext cx="4698722" cy="584775"/>
          </a:xfrm>
          <a:prstGeom prst="rect">
            <a:avLst/>
          </a:prstGeom>
          <a:noFill/>
        </p:spPr>
        <p:txBody>
          <a:bodyPr wrap="none" rtlCol="0">
            <a:spAutoFit/>
          </a:bodyPr>
          <a:lstStyle/>
          <a:p>
            <a:r>
              <a:rPr lang="zh-CN" altLang="en-US" sz="3200" b="1" dirty="0" smtClean="0"/>
              <a:t>一</a:t>
            </a:r>
            <a:r>
              <a:rPr lang="zh-CN" altLang="en-US" sz="3200" b="1" dirty="0"/>
              <a:t>、历代户籍制度演变</a:t>
            </a:r>
            <a:r>
              <a:rPr lang="zh-CN"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2" name="文本框 1"/>
          <p:cNvSpPr txBox="1"/>
          <p:nvPr/>
        </p:nvSpPr>
        <p:spPr>
          <a:xfrm>
            <a:off x="604683" y="1356853"/>
            <a:ext cx="3262432" cy="4524315"/>
          </a:xfrm>
          <a:prstGeom prst="rect">
            <a:avLst/>
          </a:prstGeom>
          <a:noFill/>
        </p:spPr>
        <p:txBody>
          <a:bodyPr wrap="none" rtlCol="0">
            <a:spAutoFit/>
          </a:bodyPr>
          <a:lstStyle/>
          <a:p>
            <a:r>
              <a:rPr lang="en-US" altLang="zh-CN" sz="3200" b="1" dirty="0" smtClean="0">
                <a:latin typeface="宋体" panose="02010600030101010101" pitchFamily="2" charset="-122"/>
                <a:ea typeface="宋体" panose="02010600030101010101" pitchFamily="2" charset="-122"/>
              </a:rPr>
              <a:t>1</a:t>
            </a:r>
            <a:r>
              <a:rPr lang="zh-CN" altLang="en-US" sz="3200" b="1" dirty="0" smtClean="0">
                <a:latin typeface="宋体" panose="02010600030101010101" pitchFamily="2" charset="-122"/>
                <a:ea typeface="宋体" panose="02010600030101010101" pitchFamily="2" charset="-122"/>
              </a:rPr>
              <a:t>、战国时期：</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2</a:t>
            </a:r>
            <a:r>
              <a:rPr lang="zh-CN" altLang="en-US" sz="3200" b="1" dirty="0" smtClean="0">
                <a:latin typeface="宋体" panose="02010600030101010101" pitchFamily="2" charset="-122"/>
                <a:ea typeface="宋体" panose="02010600030101010101" pitchFamily="2" charset="-122"/>
              </a:rPr>
              <a:t>、秦朝：</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3</a:t>
            </a:r>
            <a:r>
              <a:rPr lang="zh-CN" altLang="en-US" sz="3200" b="1" dirty="0" smtClean="0">
                <a:latin typeface="宋体" panose="02010600030101010101" pitchFamily="2" charset="-122"/>
                <a:ea typeface="宋体" panose="02010600030101010101" pitchFamily="2" charset="-122"/>
              </a:rPr>
              <a:t>、汉朝：</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4</a:t>
            </a:r>
            <a:r>
              <a:rPr lang="zh-CN" altLang="en-US" sz="3200" b="1" dirty="0" smtClean="0">
                <a:latin typeface="宋体" panose="02010600030101010101" pitchFamily="2" charset="-122"/>
                <a:ea typeface="宋体" panose="02010600030101010101" pitchFamily="2" charset="-122"/>
              </a:rPr>
              <a:t>、魏晋南北朝：</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5</a:t>
            </a:r>
            <a:r>
              <a:rPr lang="zh-CN" altLang="en-US" sz="3200" b="1" dirty="0" smtClean="0">
                <a:latin typeface="宋体" panose="02010600030101010101" pitchFamily="2" charset="-122"/>
                <a:ea typeface="宋体" panose="02010600030101010101" pitchFamily="2" charset="-122"/>
              </a:rPr>
              <a:t>、隋唐时期：</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6</a:t>
            </a:r>
            <a:r>
              <a:rPr lang="zh-CN" altLang="en-US" sz="3200" b="1" dirty="0" smtClean="0">
                <a:latin typeface="宋体" panose="02010600030101010101" pitchFamily="2" charset="-122"/>
                <a:ea typeface="宋体" panose="02010600030101010101" pitchFamily="2" charset="-122"/>
              </a:rPr>
              <a:t>、宋朝：</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7</a:t>
            </a:r>
            <a:r>
              <a:rPr lang="zh-CN" altLang="en-US" sz="3200" b="1" dirty="0" smtClean="0">
                <a:latin typeface="宋体" panose="02010600030101010101" pitchFamily="2" charset="-122"/>
                <a:ea typeface="宋体" panose="02010600030101010101" pitchFamily="2" charset="-122"/>
              </a:rPr>
              <a:t>、元朝：</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8</a:t>
            </a:r>
            <a:r>
              <a:rPr lang="zh-CN" altLang="en-US" sz="3200" b="1" dirty="0" smtClean="0">
                <a:latin typeface="宋体" panose="02010600030101010101" pitchFamily="2" charset="-122"/>
                <a:ea typeface="宋体" panose="02010600030101010101" pitchFamily="2" charset="-122"/>
              </a:rPr>
              <a:t>、明朝：</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9</a:t>
            </a:r>
            <a:r>
              <a:rPr lang="zh-CN" altLang="en-US" sz="3200" b="1" dirty="0" smtClean="0">
                <a:latin typeface="宋体" panose="02010600030101010101" pitchFamily="2" charset="-122"/>
                <a:ea typeface="宋体" panose="02010600030101010101" pitchFamily="2" charset="-122"/>
              </a:rPr>
              <a:t>、清朝：</a:t>
            </a:r>
            <a:endParaRPr lang="en-US" altLang="zh-CN" sz="3200" b="1" dirty="0" smtClean="0">
              <a:latin typeface="宋体" panose="02010600030101010101" pitchFamily="2" charset="-122"/>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63801" y="587175"/>
            <a:ext cx="4698722" cy="584775"/>
          </a:xfrm>
          <a:prstGeom prst="rect">
            <a:avLst/>
          </a:prstGeom>
          <a:noFill/>
        </p:spPr>
        <p:txBody>
          <a:bodyPr wrap="none" rtlCol="0">
            <a:spAutoFit/>
          </a:bodyPr>
          <a:lstStyle/>
          <a:p>
            <a:r>
              <a:rPr lang="zh-CN" altLang="en-US" sz="3200" b="1" dirty="0" smtClean="0"/>
              <a:t>一</a:t>
            </a:r>
            <a:r>
              <a:rPr lang="zh-CN" altLang="en-US" sz="3200" b="1" dirty="0"/>
              <a:t>、历代户籍制度演变</a:t>
            </a:r>
            <a:r>
              <a:rPr lang="zh-CN"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2" name="矩形 1"/>
          <p:cNvSpPr/>
          <p:nvPr/>
        </p:nvSpPr>
        <p:spPr>
          <a:xfrm>
            <a:off x="468399" y="1171950"/>
            <a:ext cx="11123833" cy="5262979"/>
          </a:xfrm>
          <a:prstGeom prst="rect">
            <a:avLst/>
          </a:prstGeom>
        </p:spPr>
        <p:txBody>
          <a:bodyPr wrap="square">
            <a:spAutoFit/>
          </a:bodyPr>
          <a:lstStyle/>
          <a:p>
            <a:pPr indent="266700"/>
            <a:r>
              <a:rPr lang="en-US" altLang="zh-CN" sz="2400" b="1" kern="0" dirty="0">
                <a:solidFill>
                  <a:srgbClr val="000000"/>
                </a:solidFill>
                <a:latin typeface="宋体" panose="02010600030101010101" pitchFamily="2" charset="-122"/>
                <a:ea typeface="宋体" panose="02010600030101010101" pitchFamily="2" charset="-122"/>
                <a:cs typeface="Songti SC"/>
              </a:rPr>
              <a:t>1</a:t>
            </a:r>
            <a:r>
              <a:rPr lang="zh-CN" altLang="zh-CN" sz="2400" b="1" kern="0" dirty="0" smtClean="0">
                <a:solidFill>
                  <a:srgbClr val="000000"/>
                </a:solidFill>
                <a:latin typeface="Calibri" panose="020F0502020204030204" pitchFamily="34" charset="0"/>
                <a:ea typeface="宋体" panose="02010600030101010101" pitchFamily="2" charset="-122"/>
                <a:cs typeface="Songti SC"/>
              </a:rPr>
              <a:t>、</a:t>
            </a:r>
            <a:r>
              <a:rPr lang="zh-CN" altLang="zh-CN" sz="2400" b="1" kern="0" dirty="0">
                <a:solidFill>
                  <a:srgbClr val="000000"/>
                </a:solidFill>
                <a:latin typeface="Calibri" panose="020F0502020204030204" pitchFamily="34" charset="0"/>
                <a:ea typeface="宋体" panose="02010600030101010101" pitchFamily="2" charset="-122"/>
                <a:cs typeface="Songti SC"/>
              </a:rPr>
              <a:t>战国时</a:t>
            </a:r>
            <a:r>
              <a:rPr lang="zh-CN" altLang="zh-CN" sz="2400" b="1" kern="0" dirty="0" smtClean="0">
                <a:solidFill>
                  <a:srgbClr val="000000"/>
                </a:solidFill>
                <a:latin typeface="Calibri" panose="020F0502020204030204" pitchFamily="34" charset="0"/>
                <a:ea typeface="宋体" panose="02010600030101010101" pitchFamily="2" charset="-122"/>
                <a:cs typeface="Songti SC"/>
              </a:rPr>
              <a:t>期</a:t>
            </a:r>
            <a:r>
              <a:rPr lang="zh-CN" altLang="en-US" sz="2400" b="1" kern="0" dirty="0" smtClean="0">
                <a:solidFill>
                  <a:srgbClr val="000000"/>
                </a:solidFill>
                <a:latin typeface="Calibri" panose="020F0502020204030204" pitchFamily="34" charset="0"/>
                <a:ea typeface="宋体" panose="02010600030101010101" pitchFamily="2" charset="-122"/>
                <a:cs typeface="Songti SC"/>
              </a:rPr>
              <a:t>：</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国家</a:t>
            </a:r>
            <a:r>
              <a:rPr lang="zh-CN" altLang="en-US" sz="2400" b="1" kern="0" dirty="0" smtClean="0">
                <a:solidFill>
                  <a:srgbClr val="FF0000"/>
                </a:solidFill>
                <a:latin typeface="Calibri" panose="020F0502020204030204" pitchFamily="34" charset="0"/>
                <a:ea typeface="宋体" panose="02010600030101010101" pitchFamily="2" charset="-122"/>
                <a:cs typeface="Songti SC"/>
              </a:rPr>
              <a:t>开始</a:t>
            </a:r>
            <a:r>
              <a:rPr lang="zh-CN" altLang="zh-CN" sz="2400" b="1" kern="0" dirty="0" smtClean="0">
                <a:solidFill>
                  <a:srgbClr val="FF0000"/>
                </a:solidFill>
                <a:latin typeface="Calibri" panose="020F0502020204030204" pitchFamily="34" charset="0"/>
                <a:ea typeface="宋体" panose="02010600030101010101" pitchFamily="2" charset="-122"/>
                <a:cs typeface="Songti SC"/>
              </a:rPr>
              <a:t>大</a:t>
            </a:r>
            <a:r>
              <a:rPr lang="zh-CN" altLang="zh-CN" sz="2400" b="1" kern="0" dirty="0">
                <a:solidFill>
                  <a:srgbClr val="FF0000"/>
                </a:solidFill>
                <a:latin typeface="Calibri" panose="020F0502020204030204" pitchFamily="34" charset="0"/>
                <a:ea typeface="宋体" panose="02010600030101010101" pitchFamily="2" charset="-122"/>
                <a:cs typeface="Songti SC"/>
              </a:rPr>
              <a:t>规模编排民户</a:t>
            </a:r>
            <a:r>
              <a:rPr lang="zh-CN" altLang="zh-CN" sz="2400" b="1" kern="0" dirty="0">
                <a:solidFill>
                  <a:srgbClr val="0033CC"/>
                </a:solidFill>
                <a:latin typeface="Calibri" panose="020F0502020204030204" pitchFamily="34" charset="0"/>
                <a:ea typeface="宋体" panose="02010600030101010101" pitchFamily="2" charset="-122"/>
                <a:cs typeface="Songti SC"/>
              </a:rPr>
              <a:t>，制定户</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籍</a:t>
            </a:r>
            <a:r>
              <a:rPr lang="en-US" altLang="zh-CN" sz="2400" b="1" kern="0" dirty="0" smtClean="0">
                <a:solidFill>
                  <a:srgbClr val="0033CC"/>
                </a:solidFill>
                <a:latin typeface="Calibri" panose="020F0502020204030204" pitchFamily="34" charset="0"/>
                <a:ea typeface="宋体" panose="02010600030101010101" pitchFamily="2" charset="-122"/>
                <a:cs typeface="Songti SC"/>
              </a:rPr>
              <a:t> </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a:t>
            </a:r>
            <a:r>
              <a:rPr lang="zh-CN" altLang="zh-CN" sz="2400" b="1" kern="0" dirty="0" smtClean="0">
                <a:solidFill>
                  <a:srgbClr val="FF0000"/>
                </a:solidFill>
                <a:latin typeface="Calibri" panose="020F0502020204030204" pitchFamily="34" charset="0"/>
                <a:ea typeface="宋体" panose="02010600030101010101" pitchFamily="2" charset="-122"/>
                <a:cs typeface="Songti SC"/>
              </a:rPr>
              <a:t>秦</a:t>
            </a:r>
            <a:r>
              <a:rPr lang="zh-CN" altLang="zh-CN" sz="2400" b="1" kern="0" dirty="0">
                <a:solidFill>
                  <a:srgbClr val="FF0000"/>
                </a:solidFill>
                <a:latin typeface="Calibri" panose="020F0502020204030204" pitchFamily="34" charset="0"/>
                <a:ea typeface="宋体" panose="02010600030101010101" pitchFamily="2" charset="-122"/>
                <a:cs typeface="Songti SC"/>
              </a:rPr>
              <a:t>献公</a:t>
            </a:r>
            <a:r>
              <a:rPr lang="zh-CN" altLang="zh-CN" sz="2400" b="1" kern="0" dirty="0">
                <a:solidFill>
                  <a:srgbClr val="0033CC"/>
                </a:solidFill>
                <a:latin typeface="Calibri" panose="020F0502020204030204" pitchFamily="34" charset="0"/>
                <a:ea typeface="宋体" panose="02010600030101010101" pitchFamily="2" charset="-122"/>
                <a:cs typeface="Songti SC"/>
              </a:rPr>
              <a:t>十年（公元前</a:t>
            </a:r>
            <a:r>
              <a:rPr lang="en-US" altLang="zh-CN" sz="2400" b="1" kern="0" dirty="0">
                <a:solidFill>
                  <a:srgbClr val="0033CC"/>
                </a:solidFill>
                <a:latin typeface="Calibri" panose="020F0502020204030204" pitchFamily="34" charset="0"/>
                <a:ea typeface="宋体" panose="02010600030101010101" pitchFamily="2" charset="-122"/>
                <a:cs typeface="Songti SC"/>
              </a:rPr>
              <a:t>375</a:t>
            </a:r>
            <a:r>
              <a:rPr lang="zh-CN" altLang="zh-CN" sz="2400" b="1" kern="0" dirty="0">
                <a:solidFill>
                  <a:srgbClr val="0033CC"/>
                </a:solidFill>
                <a:latin typeface="Calibri" panose="020F0502020204030204" pitchFamily="34" charset="0"/>
                <a:ea typeface="宋体" panose="02010600030101010101" pitchFamily="2" charset="-122"/>
                <a:cs typeface="Songti SC"/>
              </a:rPr>
              <a:t>年），</a:t>
            </a:r>
            <a:r>
              <a:rPr lang="en-US" altLang="zh-CN" sz="2400" b="1" kern="0" dirty="0">
                <a:solidFill>
                  <a:srgbClr val="0033CC"/>
                </a:solidFill>
                <a:latin typeface="Calibri" panose="020F0502020204030204" pitchFamily="34" charset="0"/>
                <a:ea typeface="宋体" panose="02010600030101010101" pitchFamily="2" charset="-122"/>
                <a:cs typeface="Songti SC"/>
              </a:rPr>
              <a:t>“</a:t>
            </a:r>
            <a:r>
              <a:rPr lang="zh-CN" altLang="zh-CN" sz="2400" b="1" kern="0" dirty="0">
                <a:solidFill>
                  <a:srgbClr val="0033CC"/>
                </a:solidFill>
                <a:latin typeface="Calibri" panose="020F0502020204030204" pitchFamily="34" charset="0"/>
                <a:ea typeface="宋体" panose="02010600030101010101" pitchFamily="2" charset="-122"/>
                <a:cs typeface="Songti SC"/>
              </a:rPr>
              <a:t>为户籍相伍</a:t>
            </a:r>
            <a:r>
              <a:rPr lang="en-US" altLang="zh-CN" sz="2400" b="1" kern="0" dirty="0">
                <a:solidFill>
                  <a:srgbClr val="0033CC"/>
                </a:solidFill>
                <a:latin typeface="Calibri" panose="020F0502020204030204" pitchFamily="34" charset="0"/>
                <a:ea typeface="宋体" panose="02010600030101010101" pitchFamily="2" charset="-122"/>
                <a:cs typeface="Songti SC"/>
              </a:rPr>
              <a:t>”</a:t>
            </a:r>
            <a:r>
              <a:rPr lang="zh-CN" altLang="zh-CN" sz="2400" b="1" kern="0" dirty="0">
                <a:solidFill>
                  <a:srgbClr val="0033CC"/>
                </a:solidFill>
                <a:latin typeface="Calibri" panose="020F0502020204030204" pitchFamily="34" charset="0"/>
                <a:ea typeface="宋体" panose="02010600030101010101" pitchFamily="2" charset="-122"/>
                <a:cs typeface="Songti SC"/>
              </a:rPr>
              <a:t>，即以五家为“伍”的办法编排户口。无论男女，都在政府的簿籍上有登记。。</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a:solidFill>
                  <a:srgbClr val="000000"/>
                </a:solidFill>
                <a:latin typeface="宋体" panose="02010600030101010101" pitchFamily="2" charset="-122"/>
                <a:ea typeface="宋体" panose="02010600030101010101" pitchFamily="2" charset="-122"/>
                <a:cs typeface="Songti SC"/>
              </a:rPr>
              <a:t>2</a:t>
            </a:r>
            <a:r>
              <a:rPr lang="zh-CN" altLang="zh-CN" sz="2400" b="1" kern="0" dirty="0">
                <a:solidFill>
                  <a:srgbClr val="000000"/>
                </a:solidFill>
                <a:latin typeface="Calibri" panose="020F0502020204030204" pitchFamily="34" charset="0"/>
                <a:ea typeface="宋体" panose="02010600030101010101" pitchFamily="2" charset="-122"/>
                <a:cs typeface="Songti SC"/>
              </a:rPr>
              <a:t>、秦</a:t>
            </a:r>
            <a:r>
              <a:rPr lang="zh-CN" altLang="zh-CN" sz="2400" b="1" kern="0" dirty="0" smtClean="0">
                <a:solidFill>
                  <a:srgbClr val="000000"/>
                </a:solidFill>
                <a:latin typeface="Calibri" panose="020F0502020204030204" pitchFamily="34" charset="0"/>
                <a:ea typeface="宋体" panose="02010600030101010101" pitchFamily="2" charset="-122"/>
                <a:cs typeface="Songti SC"/>
              </a:rPr>
              <a:t>朝</a:t>
            </a:r>
            <a:r>
              <a:rPr lang="zh-CN" altLang="en-US" sz="2400" b="1" kern="0" dirty="0" smtClean="0">
                <a:solidFill>
                  <a:srgbClr val="000000"/>
                </a:solidFill>
                <a:latin typeface="Calibri" panose="020F0502020204030204" pitchFamily="34" charset="0"/>
                <a:ea typeface="宋体" panose="02010600030101010101" pitchFamily="2" charset="-122"/>
                <a:cs typeface="Songti SC"/>
              </a:rPr>
              <a:t>：</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户</a:t>
            </a:r>
            <a:r>
              <a:rPr lang="zh-CN" altLang="zh-CN" sz="2400" b="1" kern="0" dirty="0">
                <a:solidFill>
                  <a:srgbClr val="0033CC"/>
                </a:solidFill>
                <a:latin typeface="Calibri" panose="020F0502020204030204" pitchFamily="34" charset="0"/>
                <a:ea typeface="宋体" panose="02010600030101010101" pitchFamily="2" charset="-122"/>
                <a:cs typeface="Songti SC"/>
              </a:rPr>
              <a:t>籍实行</a:t>
            </a:r>
            <a:r>
              <a:rPr lang="zh-CN" altLang="zh-CN" sz="2400" b="1" kern="0" dirty="0">
                <a:solidFill>
                  <a:srgbClr val="FF0000"/>
                </a:solidFill>
                <a:latin typeface="Calibri" panose="020F0502020204030204" pitchFamily="34" charset="0"/>
                <a:ea typeface="宋体" panose="02010600030101010101" pitchFamily="2" charset="-122"/>
                <a:cs typeface="Songti SC"/>
              </a:rPr>
              <a:t>分类登记</a:t>
            </a:r>
            <a:r>
              <a:rPr lang="zh-CN" altLang="zh-CN" sz="2400" b="1" kern="0" dirty="0">
                <a:solidFill>
                  <a:srgbClr val="0033CC"/>
                </a:solidFill>
                <a:latin typeface="Calibri" panose="020F0502020204030204" pitchFamily="34" charset="0"/>
                <a:ea typeface="宋体" panose="02010600030101010101" pitchFamily="2" charset="-122"/>
                <a:cs typeface="Songti SC"/>
              </a:rPr>
              <a:t>制度</a:t>
            </a:r>
            <a:r>
              <a:rPr lang="en-US" altLang="zh-CN" sz="2400" b="1" kern="0" dirty="0">
                <a:solidFill>
                  <a:srgbClr val="0033CC"/>
                </a:solidFill>
                <a:latin typeface="Calibri" panose="020F0502020204030204" pitchFamily="34" charset="0"/>
                <a:ea typeface="宋体" panose="02010600030101010101" pitchFamily="2" charset="-122"/>
                <a:cs typeface="Songti SC"/>
              </a:rPr>
              <a:t>, </a:t>
            </a:r>
            <a:r>
              <a:rPr lang="zh-CN" altLang="zh-CN" sz="2400" b="1" kern="0" dirty="0">
                <a:solidFill>
                  <a:srgbClr val="0033CC"/>
                </a:solidFill>
                <a:latin typeface="Calibri" panose="020F0502020204030204" pitchFamily="34" charset="0"/>
                <a:ea typeface="宋体" panose="02010600030101010101" pitchFamily="2" charset="-122"/>
                <a:cs typeface="Songti SC"/>
              </a:rPr>
              <a:t>除一般</a:t>
            </a:r>
            <a:r>
              <a:rPr lang="zh-CN" altLang="zh-CN" sz="2400" b="1" kern="0" dirty="0">
                <a:solidFill>
                  <a:srgbClr val="FF0000"/>
                </a:solidFill>
                <a:latin typeface="Calibri" panose="020F0502020204030204" pitchFamily="34" charset="0"/>
                <a:ea typeface="宋体" panose="02010600030101010101" pitchFamily="2" charset="-122"/>
                <a:cs typeface="Songti SC"/>
              </a:rPr>
              <a:t>百姓的户籍外</a:t>
            </a:r>
            <a:r>
              <a:rPr lang="zh-CN" altLang="zh-CN" sz="2400" b="1" kern="0" dirty="0">
                <a:solidFill>
                  <a:srgbClr val="0033CC"/>
                </a:solidFill>
                <a:latin typeface="Calibri" panose="020F0502020204030204" pitchFamily="34" charset="0"/>
                <a:ea typeface="宋体" panose="02010600030101010101" pitchFamily="2" charset="-122"/>
                <a:cs typeface="Songti SC"/>
              </a:rPr>
              <a:t>，还有宗亲贵族的</a:t>
            </a:r>
            <a:r>
              <a:rPr lang="zh-CN" altLang="zh-CN" sz="2400" b="1" kern="0" dirty="0">
                <a:solidFill>
                  <a:srgbClr val="FF0000"/>
                </a:solidFill>
                <a:latin typeface="Calibri" panose="020F0502020204030204" pitchFamily="34" charset="0"/>
                <a:ea typeface="宋体" panose="02010600030101010101" pitchFamily="2" charset="-122"/>
                <a:cs typeface="Songti SC"/>
              </a:rPr>
              <a:t>宗室籍</a:t>
            </a:r>
            <a:r>
              <a:rPr lang="zh-CN" altLang="zh-CN" sz="2400" b="1" kern="0" dirty="0">
                <a:solidFill>
                  <a:srgbClr val="0033CC"/>
                </a:solidFill>
                <a:latin typeface="Calibri" panose="020F0502020204030204" pitchFamily="34" charset="0"/>
                <a:ea typeface="宋体" panose="02010600030101010101" pitchFamily="2" charset="-122"/>
                <a:cs typeface="Songti SC"/>
              </a:rPr>
              <a:t>、官吏的</a:t>
            </a:r>
            <a:r>
              <a:rPr lang="zh-CN" altLang="zh-CN" sz="2400" b="1" kern="0" dirty="0">
                <a:solidFill>
                  <a:srgbClr val="FF0000"/>
                </a:solidFill>
                <a:latin typeface="Calibri" panose="020F0502020204030204" pitchFamily="34" charset="0"/>
                <a:ea typeface="宋体" panose="02010600030101010101" pitchFamily="2" charset="-122"/>
                <a:cs typeface="Songti SC"/>
              </a:rPr>
              <a:t>宦籍</a:t>
            </a:r>
            <a:r>
              <a:rPr lang="zh-CN" altLang="zh-CN" sz="2400" b="1" kern="0" dirty="0">
                <a:solidFill>
                  <a:srgbClr val="0033CC"/>
                </a:solidFill>
                <a:latin typeface="Calibri" panose="020F0502020204030204" pitchFamily="34" charset="0"/>
                <a:ea typeface="宋体" panose="02010600030101010101" pitchFamily="2" charset="-122"/>
                <a:cs typeface="Songti SC"/>
              </a:rPr>
              <a:t>、商贾的</a:t>
            </a:r>
            <a:r>
              <a:rPr lang="zh-CN" altLang="zh-CN" sz="2400" b="1" kern="0" dirty="0">
                <a:solidFill>
                  <a:srgbClr val="FF0000"/>
                </a:solidFill>
                <a:latin typeface="Calibri" panose="020F0502020204030204" pitchFamily="34" charset="0"/>
                <a:ea typeface="宋体" panose="02010600030101010101" pitchFamily="2" charset="-122"/>
                <a:cs typeface="Songti SC"/>
              </a:rPr>
              <a:t>市籍</a:t>
            </a:r>
            <a:r>
              <a:rPr lang="zh-CN" altLang="zh-CN" sz="2400" b="1" kern="0" dirty="0">
                <a:solidFill>
                  <a:srgbClr val="0033CC"/>
                </a:solidFill>
                <a:latin typeface="Calibri" panose="020F0502020204030204" pitchFamily="34" charset="0"/>
                <a:ea typeface="宋体" panose="02010600030101010101" pitchFamily="2" charset="-122"/>
                <a:cs typeface="Songti SC"/>
              </a:rPr>
              <a:t>等</a:t>
            </a:r>
            <a:r>
              <a:rPr lang="zh-CN" altLang="zh-CN" sz="2400" b="1" kern="0" dirty="0" smtClean="0">
                <a:solidFill>
                  <a:srgbClr val="0033CC"/>
                </a:solidFill>
                <a:latin typeface="Calibri" panose="020F0502020204030204" pitchFamily="34" charset="0"/>
                <a:ea typeface="宋体" panose="02010600030101010101" pitchFamily="2" charset="-122"/>
                <a:cs typeface="Songti SC"/>
              </a:rPr>
              <a:t>。</a:t>
            </a:r>
            <a:r>
              <a:rPr lang="en-US" altLang="zh-CN" sz="2400" b="1" kern="0" dirty="0" smtClean="0">
                <a:solidFill>
                  <a:srgbClr val="0033CC"/>
                </a:solidFill>
                <a:latin typeface="Calibri" panose="020F0502020204030204" pitchFamily="34" charset="0"/>
                <a:ea typeface="宋体" panose="02010600030101010101" pitchFamily="2" charset="-122"/>
                <a:cs typeface="Songti SC"/>
              </a:rPr>
              <a:t>     </a:t>
            </a:r>
            <a:r>
              <a:rPr lang="zh-CN" altLang="zh-CN" sz="2400" b="1" kern="0" dirty="0" smtClean="0">
                <a:latin typeface="Calibri" panose="020F0502020204030204" pitchFamily="34" charset="0"/>
                <a:ea typeface="宋体" panose="02010600030101010101" pitchFamily="2" charset="-122"/>
                <a:cs typeface="Songti SC"/>
              </a:rPr>
              <a:t>秦</a:t>
            </a:r>
            <a:r>
              <a:rPr lang="zh-CN" altLang="zh-CN" sz="2400" b="1" kern="0" dirty="0">
                <a:latin typeface="Calibri" panose="020F0502020204030204" pitchFamily="34" charset="0"/>
                <a:ea typeface="宋体" panose="02010600030101010101" pitchFamily="2" charset="-122"/>
                <a:cs typeface="Songti SC"/>
              </a:rPr>
              <a:t>末，</a:t>
            </a:r>
            <a:r>
              <a:rPr lang="zh-CN" altLang="zh-CN" sz="2400" b="1" kern="0" dirty="0">
                <a:solidFill>
                  <a:srgbClr val="0033CC"/>
                </a:solidFill>
                <a:latin typeface="Calibri" panose="020F0502020204030204" pitchFamily="34" charset="0"/>
                <a:ea typeface="宋体" panose="02010600030101010101" pitchFamily="2" charset="-122"/>
                <a:cs typeface="Songti SC"/>
              </a:rPr>
              <a:t>刘邦攻入秦都咸阳，</a:t>
            </a:r>
            <a:r>
              <a:rPr lang="zh-CN" altLang="zh-CN" sz="2400" b="1" kern="0" dirty="0">
                <a:solidFill>
                  <a:srgbClr val="FF0000"/>
                </a:solidFill>
                <a:latin typeface="Calibri" panose="020F0502020204030204" pitchFamily="34" charset="0"/>
                <a:ea typeface="宋体" panose="02010600030101010101" pitchFamily="2" charset="-122"/>
                <a:cs typeface="Songti SC"/>
              </a:rPr>
              <a:t>萧何</a:t>
            </a:r>
            <a:r>
              <a:rPr lang="zh-CN" altLang="zh-CN" sz="2400" b="1" kern="0" dirty="0">
                <a:solidFill>
                  <a:srgbClr val="0033CC"/>
                </a:solidFill>
                <a:latin typeface="Calibri" panose="020F0502020204030204" pitchFamily="34" charset="0"/>
                <a:ea typeface="宋体" panose="02010600030101010101" pitchFamily="2" charset="-122"/>
                <a:cs typeface="Songti SC"/>
              </a:rPr>
              <a:t>注意搜集丞相与御史府中的“律令图书”，因而能够了解秦朝的山川险要、郡县户口。</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400" b="1" kern="0" dirty="0">
                <a:solidFill>
                  <a:srgbClr val="000000"/>
                </a:solidFill>
                <a:latin typeface="宋体" panose="02010600030101010101" pitchFamily="2" charset="-122"/>
                <a:ea typeface="宋体" panose="02010600030101010101" pitchFamily="2" charset="-122"/>
                <a:cs typeface="Songti SC"/>
              </a:rPr>
              <a:t>3</a:t>
            </a:r>
            <a:r>
              <a:rPr lang="zh-CN" altLang="zh-CN" sz="2400" b="1" kern="0" dirty="0">
                <a:solidFill>
                  <a:srgbClr val="000000"/>
                </a:solidFill>
                <a:latin typeface="Calibri" panose="020F0502020204030204" pitchFamily="34" charset="0"/>
                <a:ea typeface="宋体" panose="02010600030101010101" pitchFamily="2" charset="-122"/>
                <a:cs typeface="Songti SC"/>
              </a:rPr>
              <a:t>、汉</a:t>
            </a:r>
            <a:r>
              <a:rPr lang="zh-CN" altLang="zh-CN" sz="2400" b="1" kern="0" dirty="0" smtClean="0">
                <a:solidFill>
                  <a:srgbClr val="000000"/>
                </a:solidFill>
                <a:latin typeface="Calibri" panose="020F0502020204030204" pitchFamily="34" charset="0"/>
                <a:ea typeface="宋体" panose="02010600030101010101" pitchFamily="2" charset="-122"/>
                <a:cs typeface="Songti SC"/>
              </a:rPr>
              <a:t>朝</a:t>
            </a:r>
            <a:r>
              <a:rPr lang="zh-CN" altLang="en-US" sz="2400" b="1" kern="0" dirty="0" smtClean="0">
                <a:solidFill>
                  <a:srgbClr val="000000"/>
                </a:solidFill>
                <a:latin typeface="Calibri" panose="020F0502020204030204" pitchFamily="34" charset="0"/>
                <a:ea typeface="宋体" panose="02010600030101010101" pitchFamily="2" charset="-122"/>
                <a:cs typeface="Songti SC"/>
              </a:rPr>
              <a:t>：</a:t>
            </a:r>
            <a:r>
              <a:rPr lang="zh-CN" altLang="zh-CN" sz="2400" b="1" kern="0" dirty="0" smtClean="0">
                <a:solidFill>
                  <a:srgbClr val="FF0000"/>
                </a:solidFill>
                <a:latin typeface="Calibri" panose="020F0502020204030204" pitchFamily="34" charset="0"/>
                <a:ea typeface="宋体" panose="02010600030101010101" pitchFamily="2" charset="-122"/>
                <a:cs typeface="Songti SC"/>
              </a:rPr>
              <a:t>丞</a:t>
            </a:r>
            <a:r>
              <a:rPr lang="zh-CN" altLang="zh-CN" sz="2400" b="1" kern="0" dirty="0">
                <a:solidFill>
                  <a:srgbClr val="FF0000"/>
                </a:solidFill>
                <a:latin typeface="Calibri" panose="020F0502020204030204" pitchFamily="34" charset="0"/>
                <a:ea typeface="宋体" panose="02010600030101010101" pitchFamily="2" charset="-122"/>
                <a:cs typeface="Songti SC"/>
              </a:rPr>
              <a:t>相</a:t>
            </a:r>
            <a:r>
              <a:rPr lang="zh-CN" altLang="zh-CN" sz="2400" b="1" kern="0" dirty="0">
                <a:solidFill>
                  <a:srgbClr val="0033CC"/>
                </a:solidFill>
                <a:latin typeface="Calibri" panose="020F0502020204030204" pitchFamily="34" charset="0"/>
                <a:ea typeface="宋体" panose="02010600030101010101" pitchFamily="2" charset="-122"/>
                <a:cs typeface="Songti SC"/>
              </a:rPr>
              <a:t>主管全国户籍工作，各级地方政府也均有专门人员主管户籍。政府为掌握人口数，也会定期进行</a:t>
            </a:r>
            <a:r>
              <a:rPr lang="zh-CN" altLang="zh-CN" sz="2400" b="1" kern="0" dirty="0">
                <a:solidFill>
                  <a:srgbClr val="FF0000"/>
                </a:solidFill>
                <a:latin typeface="Calibri" panose="020F0502020204030204" pitchFamily="34" charset="0"/>
                <a:ea typeface="宋体" panose="02010600030101010101" pitchFamily="2" charset="-122"/>
                <a:cs typeface="Songti SC"/>
              </a:rPr>
              <a:t>人口调查</a:t>
            </a:r>
            <a:r>
              <a:rPr lang="zh-CN" altLang="zh-CN" sz="2400" b="1" kern="0" dirty="0">
                <a:solidFill>
                  <a:srgbClr val="0033CC"/>
                </a:solidFill>
                <a:latin typeface="Calibri" panose="020F0502020204030204" pitchFamily="34" charset="0"/>
                <a:ea typeface="宋体" panose="02010600030101010101" pitchFamily="2" charset="-122"/>
                <a:cs typeface="Songti SC"/>
              </a:rPr>
              <a:t>。</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zh-CN" altLang="zh-CN" sz="2400" b="1" kern="0" dirty="0">
                <a:solidFill>
                  <a:srgbClr val="000000"/>
                </a:solidFill>
                <a:latin typeface="Calibri" panose="020F0502020204030204" pitchFamily="34" charset="0"/>
                <a:ea typeface="宋体" panose="02010600030101010101" pitchFamily="2" charset="-122"/>
                <a:cs typeface="Songti SC"/>
              </a:rPr>
              <a:t>东汉末年，</a:t>
            </a:r>
            <a:r>
              <a:rPr lang="zh-CN" altLang="zh-CN" sz="2400" b="1" kern="0" dirty="0">
                <a:solidFill>
                  <a:srgbClr val="0033CC"/>
                </a:solidFill>
                <a:latin typeface="Calibri" panose="020F0502020204030204" pitchFamily="34" charset="0"/>
                <a:ea typeface="宋体" panose="02010600030101010101" pitchFamily="2" charset="-122"/>
                <a:cs typeface="Songti SC"/>
              </a:rPr>
              <a:t>战事频繁，人口流动加剧，地主豪强与国家争夺人口，户籍散乱</a:t>
            </a:r>
            <a:r>
              <a:rPr lang="zh-CN" altLang="zh-CN" sz="2400" b="1" kern="0" dirty="0">
                <a:solidFill>
                  <a:srgbClr val="0033CC"/>
                </a:solidFill>
                <a:latin typeface="Calibri" panose="020F0502020204030204" pitchFamily="34" charset="0"/>
                <a:ea typeface="宋体" panose="02010600030101010101" pitchFamily="2" charset="-122"/>
                <a:cs typeface="Iowan Old Style"/>
              </a:rPr>
              <a:t>。</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en-US" altLang="zh-CN" sz="2400" b="1" kern="0" dirty="0">
                <a:solidFill>
                  <a:srgbClr val="000000"/>
                </a:solidFill>
                <a:latin typeface="宋体" panose="02010600030101010101" pitchFamily="2" charset="-122"/>
                <a:ea typeface="宋体" panose="02010600030101010101" pitchFamily="2" charset="-122"/>
                <a:cs typeface="Iowan Old Style"/>
              </a:rPr>
              <a:t>4</a:t>
            </a:r>
            <a:r>
              <a:rPr lang="zh-CN" altLang="zh-CN" sz="2400" b="1" kern="0" dirty="0">
                <a:solidFill>
                  <a:srgbClr val="000000"/>
                </a:solidFill>
                <a:latin typeface="Calibri" panose="020F0502020204030204" pitchFamily="34" charset="0"/>
                <a:ea typeface="宋体" panose="02010600030101010101" pitchFamily="2" charset="-122"/>
                <a:cs typeface="Iowan Old Style"/>
              </a:rPr>
              <a:t>、魏晋南北朝：</a:t>
            </a:r>
            <a:r>
              <a:rPr lang="zh-CN" altLang="zh-CN" sz="2400" b="1" kern="0" dirty="0">
                <a:solidFill>
                  <a:srgbClr val="FF0000"/>
                </a:solidFill>
                <a:latin typeface="Calibri" panose="020F0502020204030204" pitchFamily="34" charset="0"/>
                <a:ea typeface="宋体" panose="02010600030101010101" pitchFamily="2" charset="-122"/>
                <a:cs typeface="Iowan Old Style"/>
              </a:rPr>
              <a:t>西晋重建户籍</a:t>
            </a:r>
            <a:r>
              <a:rPr lang="zh-CN" altLang="zh-CN" sz="2400" b="1" kern="0" dirty="0">
                <a:solidFill>
                  <a:srgbClr val="0033CC"/>
                </a:solidFill>
                <a:latin typeface="Calibri" panose="020F0502020204030204" pitchFamily="34" charset="0"/>
                <a:ea typeface="宋体" panose="02010600030101010101" pitchFamily="2" charset="-122"/>
                <a:cs typeface="Iowan Old Style"/>
              </a:rPr>
              <a:t>，以黄纸登记户主姓名、年龄、家庭情况、装订成册，称为</a:t>
            </a:r>
            <a:r>
              <a:rPr lang="en-US" altLang="zh-CN" sz="2400" b="1" kern="0" dirty="0">
                <a:solidFill>
                  <a:srgbClr val="0033CC"/>
                </a:solidFill>
                <a:latin typeface="Calibri" panose="020F0502020204030204" pitchFamily="34" charset="0"/>
                <a:ea typeface="宋体" panose="02010600030101010101" pitchFamily="2" charset="-122"/>
                <a:cs typeface="Iowan Old Style"/>
              </a:rPr>
              <a:t>“</a:t>
            </a:r>
            <a:r>
              <a:rPr lang="zh-CN" altLang="zh-CN" sz="2400" b="1" kern="0" dirty="0">
                <a:solidFill>
                  <a:srgbClr val="FF0000"/>
                </a:solidFill>
                <a:latin typeface="Calibri" panose="020F0502020204030204" pitchFamily="34" charset="0"/>
                <a:ea typeface="宋体" panose="02010600030101010101" pitchFamily="2" charset="-122"/>
                <a:cs typeface="Iowan Old Style"/>
              </a:rPr>
              <a:t>黄籍</a:t>
            </a:r>
            <a:r>
              <a:rPr lang="en-US" altLang="zh-CN" sz="2400" b="1" kern="0" dirty="0">
                <a:solidFill>
                  <a:srgbClr val="0033CC"/>
                </a:solidFill>
                <a:latin typeface="Calibri" panose="020F0502020204030204" pitchFamily="34" charset="0"/>
                <a:ea typeface="宋体" panose="02010600030101010101" pitchFamily="2" charset="-122"/>
                <a:cs typeface="Iowan Old Style"/>
              </a:rPr>
              <a:t>”</a:t>
            </a:r>
            <a:r>
              <a:rPr lang="zh-CN" altLang="zh-CN" sz="2400" b="1" kern="0" dirty="0">
                <a:solidFill>
                  <a:srgbClr val="0033CC"/>
                </a:solidFill>
                <a:latin typeface="Calibri" panose="020F0502020204030204" pitchFamily="34" charset="0"/>
                <a:ea typeface="宋体" panose="02010600030101010101" pitchFamily="2" charset="-122"/>
                <a:cs typeface="Iowan Old Style"/>
              </a:rPr>
              <a:t>。东晋对南方土著居民仍然以黄籍进行登记，对从北方南渡而来侨居的州、郡、县人口以</a:t>
            </a:r>
            <a:r>
              <a:rPr lang="en-US" altLang="zh-CN" sz="2400" b="1" kern="0" dirty="0">
                <a:solidFill>
                  <a:srgbClr val="0033CC"/>
                </a:solidFill>
                <a:latin typeface="Calibri" panose="020F0502020204030204" pitchFamily="34" charset="0"/>
                <a:ea typeface="宋体" panose="02010600030101010101" pitchFamily="2" charset="-122"/>
                <a:cs typeface="Iowan Old Style"/>
              </a:rPr>
              <a:t>“</a:t>
            </a:r>
            <a:r>
              <a:rPr lang="zh-CN" altLang="zh-CN" sz="2400" b="1" kern="0" dirty="0">
                <a:solidFill>
                  <a:srgbClr val="FF0000"/>
                </a:solidFill>
                <a:latin typeface="Calibri" panose="020F0502020204030204" pitchFamily="34" charset="0"/>
                <a:ea typeface="宋体" panose="02010600030101010101" pitchFamily="2" charset="-122"/>
                <a:cs typeface="Iowan Old Style"/>
              </a:rPr>
              <a:t>白籍</a:t>
            </a:r>
            <a:r>
              <a:rPr lang="en-US" altLang="zh-CN" sz="2400" b="1" kern="0" dirty="0">
                <a:solidFill>
                  <a:srgbClr val="0033CC"/>
                </a:solidFill>
                <a:latin typeface="Calibri" panose="020F0502020204030204" pitchFamily="34" charset="0"/>
                <a:ea typeface="宋体" panose="02010600030101010101" pitchFamily="2" charset="-122"/>
                <a:cs typeface="Iowan Old Style"/>
              </a:rPr>
              <a:t>”</a:t>
            </a:r>
            <a:r>
              <a:rPr lang="zh-CN" altLang="zh-CN" sz="2400" b="1" kern="0" dirty="0">
                <a:solidFill>
                  <a:srgbClr val="0033CC"/>
                </a:solidFill>
                <a:latin typeface="Calibri" panose="020F0502020204030204" pitchFamily="34" charset="0"/>
                <a:ea typeface="宋体" panose="02010600030101010101" pitchFamily="2" charset="-122"/>
                <a:cs typeface="Iowan Old Style"/>
              </a:rPr>
              <a:t>登记，不征收赋役。东晋后期和南朝，政府为增加赋役，不时将侨居糊口编入所居郡县户籍，称作</a:t>
            </a:r>
            <a:r>
              <a:rPr lang="en-US" altLang="zh-CN" sz="2400" b="1" kern="0" dirty="0">
                <a:solidFill>
                  <a:srgbClr val="FF0000"/>
                </a:solidFill>
                <a:latin typeface="Calibri" panose="020F0502020204030204" pitchFamily="34" charset="0"/>
                <a:ea typeface="宋体" panose="02010600030101010101" pitchFamily="2" charset="-122"/>
                <a:cs typeface="Iowan Old Style"/>
              </a:rPr>
              <a:t>“</a:t>
            </a:r>
            <a:r>
              <a:rPr lang="zh-CN" altLang="zh-CN" sz="2400" b="1" kern="0" dirty="0">
                <a:solidFill>
                  <a:srgbClr val="FF0000"/>
                </a:solidFill>
                <a:latin typeface="Calibri" panose="020F0502020204030204" pitchFamily="34" charset="0"/>
                <a:ea typeface="宋体" panose="02010600030101010101" pitchFamily="2" charset="-122"/>
                <a:cs typeface="Iowan Old Style"/>
              </a:rPr>
              <a:t>土断</a:t>
            </a:r>
            <a:r>
              <a:rPr lang="en-US" altLang="zh-CN" sz="2400" b="1" kern="0" dirty="0">
                <a:solidFill>
                  <a:srgbClr val="FF0000"/>
                </a:solidFill>
                <a:latin typeface="Calibri" panose="020F0502020204030204" pitchFamily="34" charset="0"/>
                <a:ea typeface="宋体" panose="02010600030101010101" pitchFamily="2" charset="-122"/>
                <a:cs typeface="Iowan Old Style"/>
              </a:rPr>
              <a:t>”</a:t>
            </a:r>
            <a:r>
              <a:rPr lang="zh-CN" altLang="zh-CN" sz="2400" b="1" kern="0" dirty="0">
                <a:solidFill>
                  <a:srgbClr val="0033CC"/>
                </a:solidFill>
                <a:latin typeface="Calibri" panose="020F0502020204030204" pitchFamily="34" charset="0"/>
                <a:ea typeface="宋体" panose="02010600030101010101" pitchFamily="2" charset="-122"/>
                <a:cs typeface="Iowan Old Style"/>
              </a:rPr>
              <a:t>，使白籍人口土著化，承担赋役。</a:t>
            </a:r>
            <a:endParaRPr lang="zh-CN" altLang="zh-CN" sz="2400" b="1"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63801" y="587175"/>
            <a:ext cx="4698722" cy="584775"/>
          </a:xfrm>
          <a:prstGeom prst="rect">
            <a:avLst/>
          </a:prstGeom>
          <a:noFill/>
        </p:spPr>
        <p:txBody>
          <a:bodyPr wrap="none" rtlCol="0">
            <a:spAutoFit/>
          </a:bodyPr>
          <a:lstStyle/>
          <a:p>
            <a:r>
              <a:rPr lang="zh-CN" altLang="en-US" sz="3200" b="1" dirty="0" smtClean="0"/>
              <a:t>一</a:t>
            </a:r>
            <a:r>
              <a:rPr lang="zh-CN" altLang="en-US" sz="3200" b="1" dirty="0"/>
              <a:t>、历代户籍制度演变</a:t>
            </a:r>
            <a:r>
              <a:rPr lang="zh-CN"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4" name="矩形 3"/>
          <p:cNvSpPr/>
          <p:nvPr/>
        </p:nvSpPr>
        <p:spPr>
          <a:xfrm>
            <a:off x="518547" y="1311784"/>
            <a:ext cx="11098266" cy="4893647"/>
          </a:xfrm>
          <a:prstGeom prst="rect">
            <a:avLst/>
          </a:prstGeom>
        </p:spPr>
        <p:txBody>
          <a:bodyPr wrap="square">
            <a:spAutoFit/>
          </a:bodyPr>
          <a:lstStyle/>
          <a:p>
            <a:pPr indent="266700"/>
            <a:r>
              <a:rPr lang="en-US" altLang="zh-CN" sz="2400" b="1" kern="0" dirty="0">
                <a:solidFill>
                  <a:srgbClr val="000000"/>
                </a:solidFill>
                <a:latin typeface="宋体" panose="02010600030101010101" pitchFamily="2" charset="-122"/>
                <a:ea typeface="宋体" panose="02010600030101010101" pitchFamily="2" charset="-122"/>
                <a:cs typeface="Songti SC"/>
              </a:rPr>
              <a:t>5</a:t>
            </a:r>
            <a:r>
              <a:rPr lang="zh-CN" altLang="en-US" sz="2400" b="1" kern="0" dirty="0">
                <a:solidFill>
                  <a:srgbClr val="000000"/>
                </a:solidFill>
                <a:latin typeface="宋体" panose="02010600030101010101" pitchFamily="2" charset="-122"/>
                <a:ea typeface="宋体" panose="02010600030101010101" pitchFamily="2" charset="-122"/>
                <a:cs typeface="Songti SC"/>
              </a:rPr>
              <a:t>、</a:t>
            </a:r>
            <a:r>
              <a:rPr lang="zh-CN" altLang="en-US" sz="2400" b="1" kern="0" dirty="0" smtClean="0">
                <a:solidFill>
                  <a:srgbClr val="000000"/>
                </a:solidFill>
                <a:latin typeface="宋体" panose="02010600030101010101" pitchFamily="2" charset="-122"/>
                <a:ea typeface="宋体" panose="02010600030101010101" pitchFamily="2" charset="-122"/>
                <a:cs typeface="Songti SC"/>
              </a:rPr>
              <a:t>隋：</a:t>
            </a:r>
            <a:r>
              <a:rPr lang="zh-CN" altLang="en-US" sz="2400" b="1" kern="0" dirty="0" smtClean="0">
                <a:solidFill>
                  <a:srgbClr val="0033CC"/>
                </a:solidFill>
                <a:latin typeface="宋体" panose="02010600030101010101" pitchFamily="2" charset="-122"/>
                <a:ea typeface="宋体" panose="02010600030101010101" pitchFamily="2" charset="-122"/>
                <a:cs typeface="Songti SC"/>
              </a:rPr>
              <a:t>统</a:t>
            </a:r>
            <a:r>
              <a:rPr lang="zh-CN" altLang="en-US" sz="2400" b="1" kern="0" dirty="0">
                <a:solidFill>
                  <a:srgbClr val="0033CC"/>
                </a:solidFill>
                <a:latin typeface="宋体" panose="02010600030101010101" pitchFamily="2" charset="-122"/>
                <a:ea typeface="宋体" panose="02010600030101010101" pitchFamily="2" charset="-122"/>
                <a:cs typeface="Songti SC"/>
              </a:rPr>
              <a:t>一后，制定“</a:t>
            </a:r>
            <a:r>
              <a:rPr lang="zh-CN" altLang="en-US" sz="2400" b="1" kern="0" dirty="0">
                <a:solidFill>
                  <a:srgbClr val="FF0000"/>
                </a:solidFill>
                <a:latin typeface="宋体" panose="02010600030101010101" pitchFamily="2" charset="-122"/>
                <a:ea typeface="宋体" panose="02010600030101010101" pitchFamily="2" charset="-122"/>
                <a:cs typeface="Songti SC"/>
              </a:rPr>
              <a:t>输籍法”</a:t>
            </a:r>
            <a:r>
              <a:rPr lang="zh-CN" altLang="en-US" sz="2400" b="1" kern="0" dirty="0">
                <a:solidFill>
                  <a:srgbClr val="0033CC"/>
                </a:solidFill>
                <a:latin typeface="宋体" panose="02010600030101010101" pitchFamily="2" charset="-122"/>
                <a:ea typeface="宋体" panose="02010600030101010101" pitchFamily="2" charset="-122"/>
                <a:cs typeface="Songti SC"/>
              </a:rPr>
              <a:t>，重新核定户籍。</a:t>
            </a:r>
            <a:r>
              <a:rPr lang="zh-CN" altLang="en-US" sz="2400" b="1" kern="0" dirty="0">
                <a:latin typeface="宋体" panose="02010600030101010101" pitchFamily="2" charset="-122"/>
                <a:ea typeface="宋体" panose="02010600030101010101" pitchFamily="2" charset="-122"/>
                <a:cs typeface="Songti SC"/>
              </a:rPr>
              <a:t>唐承隋制</a:t>
            </a:r>
            <a:r>
              <a:rPr lang="zh-CN" altLang="en-US" sz="2400" b="1" kern="0" dirty="0">
                <a:solidFill>
                  <a:srgbClr val="0033CC"/>
                </a:solidFill>
                <a:latin typeface="宋体" panose="02010600030101010101" pitchFamily="2" charset="-122"/>
                <a:ea typeface="宋体" panose="02010600030101010101" pitchFamily="2" charset="-122"/>
                <a:cs typeface="Songti SC"/>
              </a:rPr>
              <a:t>，管理更严，户籍三年一造。政府会通过人口核查将逃避登记的人口搜查出来，称为“</a:t>
            </a:r>
            <a:r>
              <a:rPr lang="zh-CN" altLang="en-US" sz="2400" b="1" kern="0" dirty="0">
                <a:solidFill>
                  <a:srgbClr val="FF0000"/>
                </a:solidFill>
                <a:latin typeface="宋体" panose="02010600030101010101" pitchFamily="2" charset="-122"/>
                <a:ea typeface="宋体" panose="02010600030101010101" pitchFamily="2" charset="-122"/>
                <a:cs typeface="Songti SC"/>
              </a:rPr>
              <a:t>刮户</a:t>
            </a:r>
            <a:r>
              <a:rPr lang="zh-CN" altLang="en-US" sz="2400" b="1" kern="0" dirty="0">
                <a:solidFill>
                  <a:srgbClr val="0033CC"/>
                </a:solidFill>
                <a:latin typeface="宋体" panose="02010600030101010101" pitchFamily="2" charset="-122"/>
                <a:ea typeface="宋体" panose="02010600030101010101" pitchFamily="2" charset="-122"/>
                <a:cs typeface="Songti SC"/>
              </a:rPr>
              <a:t>”。</a:t>
            </a:r>
            <a:endParaRPr lang="zh-CN" altLang="en-US" sz="2400" b="1" kern="0" dirty="0">
              <a:solidFill>
                <a:srgbClr val="0033CC"/>
              </a:solidFill>
              <a:latin typeface="宋体" panose="02010600030101010101" pitchFamily="2" charset="-122"/>
              <a:ea typeface="宋体" panose="02010600030101010101" pitchFamily="2" charset="-122"/>
              <a:cs typeface="Songti SC"/>
            </a:endParaRPr>
          </a:p>
          <a:p>
            <a:pPr indent="266700"/>
            <a:r>
              <a:rPr lang="en-US" altLang="zh-CN" sz="2400" b="1" kern="0" dirty="0">
                <a:solidFill>
                  <a:srgbClr val="000000"/>
                </a:solidFill>
                <a:latin typeface="宋体" panose="02010600030101010101" pitchFamily="2" charset="-122"/>
                <a:ea typeface="宋体" panose="02010600030101010101" pitchFamily="2" charset="-122"/>
                <a:cs typeface="Songti SC"/>
              </a:rPr>
              <a:t>6</a:t>
            </a:r>
            <a:r>
              <a:rPr lang="zh-CN" altLang="en-US" sz="2400" b="1" kern="0" dirty="0">
                <a:solidFill>
                  <a:srgbClr val="000000"/>
                </a:solidFill>
                <a:latin typeface="宋体" panose="02010600030101010101" pitchFamily="2" charset="-122"/>
                <a:ea typeface="宋体" panose="02010600030101010101" pitchFamily="2" charset="-122"/>
                <a:cs typeface="Songti SC"/>
              </a:rPr>
              <a:t>、宋</a:t>
            </a:r>
            <a:r>
              <a:rPr lang="zh-CN" altLang="en-US" sz="2400" b="1" kern="0" dirty="0" smtClean="0">
                <a:solidFill>
                  <a:srgbClr val="000000"/>
                </a:solidFill>
                <a:latin typeface="宋体" panose="02010600030101010101" pitchFamily="2" charset="-122"/>
                <a:ea typeface="宋体" panose="02010600030101010101" pitchFamily="2" charset="-122"/>
                <a:cs typeface="Songti SC"/>
              </a:rPr>
              <a:t>朝：</a:t>
            </a:r>
            <a:r>
              <a:rPr lang="zh-CN" altLang="en-US" sz="2400" b="1" kern="0" dirty="0" smtClean="0">
                <a:solidFill>
                  <a:srgbClr val="0033CC"/>
                </a:solidFill>
                <a:latin typeface="宋体" panose="02010600030101010101" pitchFamily="2" charset="-122"/>
                <a:ea typeface="宋体" panose="02010600030101010101" pitchFamily="2" charset="-122"/>
                <a:cs typeface="Songti SC"/>
              </a:rPr>
              <a:t>户籍分</a:t>
            </a:r>
            <a:r>
              <a:rPr lang="zh-CN" altLang="en-US" sz="2400" b="1" kern="0" dirty="0" smtClean="0">
                <a:solidFill>
                  <a:srgbClr val="FF0000"/>
                </a:solidFill>
                <a:latin typeface="宋体" panose="02010600030101010101" pitchFamily="2" charset="-122"/>
                <a:ea typeface="宋体" panose="02010600030101010101" pitchFamily="2" charset="-122"/>
                <a:cs typeface="Songti SC"/>
              </a:rPr>
              <a:t>主户与客户</a:t>
            </a:r>
            <a:r>
              <a:rPr lang="zh-CN" altLang="en-US" sz="2400" b="1" kern="0" dirty="0" smtClean="0">
                <a:solidFill>
                  <a:srgbClr val="0033CC"/>
                </a:solidFill>
                <a:latin typeface="宋体" panose="02010600030101010101" pitchFamily="2" charset="-122"/>
                <a:ea typeface="宋体" panose="02010600030101010101" pitchFamily="2" charset="-122"/>
                <a:cs typeface="Songti SC"/>
              </a:rPr>
              <a:t>。主户指拥有土地、缴纳赋税的税户，客户指没有土地的佃户。北宋初，为国家承担赋役的主户人口所占比例上升。</a:t>
            </a:r>
            <a:endParaRPr lang="zh-CN" altLang="en-US" sz="2400" b="1" kern="0" dirty="0">
              <a:solidFill>
                <a:srgbClr val="0033CC"/>
              </a:solidFill>
              <a:latin typeface="宋体" panose="02010600030101010101" pitchFamily="2" charset="-122"/>
              <a:ea typeface="宋体" panose="02010600030101010101" pitchFamily="2" charset="-122"/>
              <a:cs typeface="Songti SC"/>
            </a:endParaRPr>
          </a:p>
          <a:p>
            <a:pPr indent="266700"/>
            <a:r>
              <a:rPr lang="en-US" altLang="zh-CN" sz="2400" b="1" kern="0" dirty="0">
                <a:solidFill>
                  <a:srgbClr val="000000"/>
                </a:solidFill>
                <a:latin typeface="宋体" panose="02010600030101010101" pitchFamily="2" charset="-122"/>
                <a:ea typeface="宋体" panose="02010600030101010101" pitchFamily="2" charset="-122"/>
                <a:cs typeface="Songti SC"/>
              </a:rPr>
              <a:t>7</a:t>
            </a:r>
            <a:r>
              <a:rPr lang="zh-CN" altLang="en-US" sz="2400" b="1" kern="0" dirty="0">
                <a:solidFill>
                  <a:srgbClr val="000000"/>
                </a:solidFill>
                <a:latin typeface="宋体" panose="02010600030101010101" pitchFamily="2" charset="-122"/>
                <a:ea typeface="宋体" panose="02010600030101010101" pitchFamily="2" charset="-122"/>
                <a:cs typeface="Songti SC"/>
              </a:rPr>
              <a:t>、元</a:t>
            </a:r>
            <a:r>
              <a:rPr lang="zh-CN" altLang="en-US" sz="2400" b="1" kern="0" dirty="0" smtClean="0">
                <a:solidFill>
                  <a:srgbClr val="000000"/>
                </a:solidFill>
                <a:latin typeface="宋体" panose="02010600030101010101" pitchFamily="2" charset="-122"/>
                <a:ea typeface="宋体" panose="02010600030101010101" pitchFamily="2" charset="-122"/>
                <a:cs typeface="Songti SC"/>
              </a:rPr>
              <a:t>朝：</a:t>
            </a:r>
            <a:r>
              <a:rPr lang="zh-CN" altLang="en-US" sz="2400" b="1" kern="0" dirty="0" smtClean="0">
                <a:solidFill>
                  <a:srgbClr val="0033CC"/>
                </a:solidFill>
                <a:latin typeface="宋体" panose="02010600030101010101" pitchFamily="2" charset="-122"/>
                <a:ea typeface="宋体" panose="02010600030101010101" pitchFamily="2" charset="-122"/>
                <a:cs typeface="Songti SC"/>
              </a:rPr>
              <a:t>的户口</a:t>
            </a:r>
            <a:r>
              <a:rPr lang="zh-CN" altLang="en-US" sz="2400" b="1" kern="0" dirty="0">
                <a:solidFill>
                  <a:srgbClr val="0033CC"/>
                </a:solidFill>
                <a:latin typeface="宋体" panose="02010600030101010101" pitchFamily="2" charset="-122"/>
                <a:ea typeface="宋体" panose="02010600030101010101" pitchFamily="2" charset="-122"/>
                <a:cs typeface="Songti SC"/>
              </a:rPr>
              <a:t>类型比较复杂，按职业可以分为军户、民户、匠户、僧道户、儒户、灶户、渔户等，统称为“</a:t>
            </a:r>
            <a:r>
              <a:rPr lang="zh-CN" altLang="en-US" sz="2400" b="1" kern="0" dirty="0">
                <a:solidFill>
                  <a:srgbClr val="FF0000"/>
                </a:solidFill>
                <a:latin typeface="宋体" panose="02010600030101010101" pitchFamily="2" charset="-122"/>
                <a:ea typeface="宋体" panose="02010600030101010101" pitchFamily="2" charset="-122"/>
                <a:cs typeface="Songti SC"/>
              </a:rPr>
              <a:t>诸色户计</a:t>
            </a:r>
            <a:r>
              <a:rPr lang="zh-CN" altLang="en-US" sz="2400" b="1" kern="0" dirty="0">
                <a:solidFill>
                  <a:srgbClr val="0033CC"/>
                </a:solidFill>
                <a:latin typeface="宋体" panose="02010600030101010101" pitchFamily="2" charset="-122"/>
                <a:ea typeface="宋体" panose="02010600030101010101" pitchFamily="2" charset="-122"/>
                <a:cs typeface="Songti SC"/>
              </a:rPr>
              <a:t>”，一旦定籍，就得“各安生理”，世代相袭，不得变动。</a:t>
            </a:r>
            <a:endParaRPr lang="zh-CN" altLang="en-US" sz="2400" b="1" kern="0" dirty="0">
              <a:solidFill>
                <a:srgbClr val="0033CC"/>
              </a:solidFill>
              <a:latin typeface="宋体" panose="02010600030101010101" pitchFamily="2" charset="-122"/>
              <a:ea typeface="宋体" panose="02010600030101010101" pitchFamily="2" charset="-122"/>
              <a:cs typeface="Songti SC"/>
            </a:endParaRPr>
          </a:p>
          <a:p>
            <a:pPr indent="266700"/>
            <a:r>
              <a:rPr lang="en-US" altLang="zh-CN" sz="2400" b="1" kern="0" dirty="0">
                <a:solidFill>
                  <a:srgbClr val="000000"/>
                </a:solidFill>
                <a:latin typeface="宋体" panose="02010600030101010101" pitchFamily="2" charset="-122"/>
                <a:ea typeface="宋体" panose="02010600030101010101" pitchFamily="2" charset="-122"/>
                <a:cs typeface="Songti SC"/>
              </a:rPr>
              <a:t>8</a:t>
            </a:r>
            <a:r>
              <a:rPr lang="zh-CN" altLang="en-US" sz="2400" b="1" kern="0" dirty="0">
                <a:solidFill>
                  <a:srgbClr val="000000"/>
                </a:solidFill>
                <a:latin typeface="宋体" panose="02010600030101010101" pitchFamily="2" charset="-122"/>
                <a:ea typeface="宋体" panose="02010600030101010101" pitchFamily="2" charset="-122"/>
                <a:cs typeface="Songti SC"/>
              </a:rPr>
              <a:t>、明</a:t>
            </a:r>
            <a:r>
              <a:rPr lang="zh-CN" altLang="en-US" sz="2400" b="1" kern="0" dirty="0" smtClean="0">
                <a:solidFill>
                  <a:srgbClr val="000000"/>
                </a:solidFill>
                <a:latin typeface="宋体" panose="02010600030101010101" pitchFamily="2" charset="-122"/>
                <a:ea typeface="宋体" panose="02010600030101010101" pitchFamily="2" charset="-122"/>
                <a:cs typeface="Songti SC"/>
              </a:rPr>
              <a:t>朝：</a:t>
            </a:r>
            <a:r>
              <a:rPr lang="zh-CN" altLang="en-US" sz="2400" b="1" kern="0" dirty="0" smtClean="0">
                <a:solidFill>
                  <a:srgbClr val="0033CC"/>
                </a:solidFill>
                <a:latin typeface="宋体" panose="02010600030101010101" pitchFamily="2" charset="-122"/>
                <a:ea typeface="宋体" panose="02010600030101010101" pitchFamily="2" charset="-122"/>
                <a:cs typeface="Songti SC"/>
              </a:rPr>
              <a:t>继</a:t>
            </a:r>
            <a:r>
              <a:rPr lang="zh-CN" altLang="en-US" sz="2400" b="1" kern="0" dirty="0">
                <a:solidFill>
                  <a:srgbClr val="0033CC"/>
                </a:solidFill>
                <a:latin typeface="宋体" panose="02010600030101010101" pitchFamily="2" charset="-122"/>
                <a:ea typeface="宋体" panose="02010600030101010101" pitchFamily="2" charset="-122"/>
                <a:cs typeface="Songti SC"/>
              </a:rPr>
              <a:t>承了元朝以职业定户籍的做法，</a:t>
            </a:r>
            <a:r>
              <a:rPr lang="zh-CN" altLang="en-US" sz="2400" b="1" kern="0" dirty="0">
                <a:solidFill>
                  <a:srgbClr val="FF0000"/>
                </a:solidFill>
                <a:latin typeface="宋体" panose="02010600030101010101" pitchFamily="2" charset="-122"/>
                <a:ea typeface="宋体" panose="02010600030101010101" pitchFamily="2" charset="-122"/>
                <a:cs typeface="Songti SC"/>
              </a:rPr>
              <a:t>户籍分民籍、军籍、匠籍等</a:t>
            </a:r>
            <a:r>
              <a:rPr lang="zh-CN" altLang="en-US" sz="2400" b="1" kern="0" dirty="0">
                <a:solidFill>
                  <a:srgbClr val="0033CC"/>
                </a:solidFill>
                <a:latin typeface="宋体" panose="02010600030101010101" pitchFamily="2" charset="-122"/>
                <a:ea typeface="宋体" panose="02010600030101010101" pitchFamily="2" charset="-122"/>
                <a:cs typeface="Songti SC"/>
              </a:rPr>
              <a:t>。明朝</a:t>
            </a:r>
            <a:r>
              <a:rPr lang="zh-CN" altLang="en-US" sz="2400" b="1" kern="0" dirty="0">
                <a:solidFill>
                  <a:srgbClr val="FF0000"/>
                </a:solidFill>
                <a:latin typeface="宋体" panose="02010600030101010101" pitchFamily="2" charset="-122"/>
                <a:ea typeface="宋体" panose="02010600030101010101" pitchFamily="2" charset="-122"/>
                <a:cs typeface="Songti SC"/>
              </a:rPr>
              <a:t>户籍册称“黄册”</a:t>
            </a:r>
            <a:r>
              <a:rPr lang="zh-CN" altLang="en-US" sz="2400" b="1" kern="0" dirty="0">
                <a:solidFill>
                  <a:srgbClr val="0033CC"/>
                </a:solidFill>
                <a:latin typeface="宋体" panose="02010600030101010101" pitchFamily="2" charset="-122"/>
                <a:ea typeface="宋体" panose="02010600030101010101" pitchFamily="2" charset="-122"/>
                <a:cs typeface="Songti SC"/>
              </a:rPr>
              <a:t>，修造于洪武四年（</a:t>
            </a:r>
            <a:r>
              <a:rPr lang="en-US" altLang="zh-CN" sz="2400" b="1" kern="0" dirty="0">
                <a:solidFill>
                  <a:srgbClr val="0033CC"/>
                </a:solidFill>
                <a:latin typeface="宋体" panose="02010600030101010101" pitchFamily="2" charset="-122"/>
                <a:ea typeface="宋体" panose="02010600030101010101" pitchFamily="2" charset="-122"/>
                <a:cs typeface="Songti SC"/>
              </a:rPr>
              <a:t>1371</a:t>
            </a:r>
            <a:r>
              <a:rPr lang="zh-CN" altLang="en-US" sz="2400" b="1" kern="0" dirty="0">
                <a:solidFill>
                  <a:srgbClr val="0033CC"/>
                </a:solidFill>
                <a:latin typeface="宋体" panose="02010600030101010101" pitchFamily="2" charset="-122"/>
                <a:ea typeface="宋体" panose="02010600030101010101" pitchFamily="2" charset="-122"/>
                <a:cs typeface="Songti SC"/>
              </a:rPr>
              <a:t>年），以里甲制为基础，每里</a:t>
            </a:r>
            <a:r>
              <a:rPr lang="en-US" altLang="zh-CN" sz="2400" b="1" kern="0" dirty="0">
                <a:solidFill>
                  <a:srgbClr val="0033CC"/>
                </a:solidFill>
                <a:latin typeface="宋体" panose="02010600030101010101" pitchFamily="2" charset="-122"/>
                <a:ea typeface="宋体" panose="02010600030101010101" pitchFamily="2" charset="-122"/>
                <a:cs typeface="Songti SC"/>
              </a:rPr>
              <a:t>1</a:t>
            </a:r>
            <a:r>
              <a:rPr lang="zh-CN" altLang="en-US" sz="2400" b="1" kern="0" dirty="0">
                <a:solidFill>
                  <a:srgbClr val="0033CC"/>
                </a:solidFill>
                <a:latin typeface="宋体" panose="02010600030101010101" pitchFamily="2" charset="-122"/>
                <a:ea typeface="宋体" panose="02010600030101010101" pitchFamily="2" charset="-122"/>
                <a:cs typeface="Songti SC"/>
              </a:rPr>
              <a:t>册，详列各户人口、田土、房屋，到崇祯十五年（ </a:t>
            </a:r>
            <a:r>
              <a:rPr lang="en-US" altLang="zh-CN" sz="2400" b="1" kern="0" dirty="0">
                <a:solidFill>
                  <a:srgbClr val="0033CC"/>
                </a:solidFill>
                <a:latin typeface="宋体" panose="02010600030101010101" pitchFamily="2" charset="-122"/>
                <a:ea typeface="宋体" panose="02010600030101010101" pitchFamily="2" charset="-122"/>
                <a:cs typeface="Songti SC"/>
              </a:rPr>
              <a:t>1642</a:t>
            </a:r>
            <a:r>
              <a:rPr lang="zh-CN" altLang="en-US" sz="2400" b="1" kern="0" dirty="0">
                <a:solidFill>
                  <a:srgbClr val="0033CC"/>
                </a:solidFill>
                <a:latin typeface="宋体" panose="02010600030101010101" pitchFamily="2" charset="-122"/>
                <a:ea typeface="宋体" panose="02010600030101010101" pitchFamily="2" charset="-122"/>
                <a:cs typeface="Songti SC"/>
              </a:rPr>
              <a:t>年）为止，共</a:t>
            </a:r>
            <a:r>
              <a:rPr lang="en-US" altLang="zh-CN" sz="2400" b="1" kern="0" dirty="0">
                <a:solidFill>
                  <a:srgbClr val="0033CC"/>
                </a:solidFill>
                <a:latin typeface="宋体" panose="02010600030101010101" pitchFamily="2" charset="-122"/>
                <a:ea typeface="宋体" panose="02010600030101010101" pitchFamily="2" charset="-122"/>
                <a:cs typeface="Songti SC"/>
              </a:rPr>
              <a:t>27</a:t>
            </a:r>
            <a:r>
              <a:rPr lang="zh-CN" altLang="en-US" sz="2400" b="1" kern="0" dirty="0">
                <a:solidFill>
                  <a:srgbClr val="0033CC"/>
                </a:solidFill>
                <a:latin typeface="宋体" panose="02010600030101010101" pitchFamily="2" charset="-122"/>
                <a:ea typeface="宋体" panose="02010600030101010101" pitchFamily="2" charset="-122"/>
                <a:cs typeface="Songti SC"/>
              </a:rPr>
              <a:t>次编制黄册。</a:t>
            </a:r>
            <a:endParaRPr lang="zh-CN" altLang="en-US" sz="2400" b="1" kern="0" dirty="0">
              <a:solidFill>
                <a:srgbClr val="0033CC"/>
              </a:solidFill>
              <a:latin typeface="宋体" panose="02010600030101010101" pitchFamily="2" charset="-122"/>
              <a:ea typeface="宋体" panose="02010600030101010101" pitchFamily="2" charset="-122"/>
              <a:cs typeface="Songti SC"/>
            </a:endParaRPr>
          </a:p>
          <a:p>
            <a:pPr indent="266700"/>
            <a:r>
              <a:rPr lang="en-US" altLang="zh-CN" sz="2400" b="1" kern="0" dirty="0">
                <a:solidFill>
                  <a:srgbClr val="000000"/>
                </a:solidFill>
                <a:latin typeface="宋体" panose="02010600030101010101" pitchFamily="2" charset="-122"/>
                <a:ea typeface="宋体" panose="02010600030101010101" pitchFamily="2" charset="-122"/>
                <a:cs typeface="Songti SC"/>
              </a:rPr>
              <a:t>9</a:t>
            </a:r>
            <a:r>
              <a:rPr lang="zh-CN" altLang="en-US" sz="2400" b="1" kern="0" dirty="0">
                <a:solidFill>
                  <a:srgbClr val="000000"/>
                </a:solidFill>
                <a:latin typeface="宋体" panose="02010600030101010101" pitchFamily="2" charset="-122"/>
                <a:ea typeface="宋体" panose="02010600030101010101" pitchFamily="2" charset="-122"/>
                <a:cs typeface="Songti SC"/>
              </a:rPr>
              <a:t>、清</a:t>
            </a:r>
            <a:r>
              <a:rPr lang="zh-CN" altLang="en-US" sz="2400" b="1" kern="0" dirty="0" smtClean="0">
                <a:solidFill>
                  <a:srgbClr val="000000"/>
                </a:solidFill>
                <a:latin typeface="宋体" panose="02010600030101010101" pitchFamily="2" charset="-122"/>
                <a:ea typeface="宋体" panose="02010600030101010101" pitchFamily="2" charset="-122"/>
                <a:cs typeface="Songti SC"/>
              </a:rPr>
              <a:t>朝：</a:t>
            </a:r>
            <a:r>
              <a:rPr lang="zh-CN" altLang="en-US" sz="2400" b="1" kern="0" dirty="0" smtClean="0">
                <a:solidFill>
                  <a:srgbClr val="0033CC"/>
                </a:solidFill>
                <a:latin typeface="宋体" panose="02010600030101010101" pitchFamily="2" charset="-122"/>
                <a:ea typeface="宋体" panose="02010600030101010101" pitchFamily="2" charset="-122"/>
                <a:cs typeface="Songti SC"/>
              </a:rPr>
              <a:t>普</a:t>
            </a:r>
            <a:r>
              <a:rPr lang="zh-CN" altLang="en-US" sz="2400" b="1" kern="0" dirty="0">
                <a:solidFill>
                  <a:srgbClr val="0033CC"/>
                </a:solidFill>
                <a:latin typeface="宋体" panose="02010600030101010101" pitchFamily="2" charset="-122"/>
                <a:ea typeface="宋体" panose="02010600030101010101" pitchFamily="2" charset="-122"/>
                <a:cs typeface="Songti SC"/>
              </a:rPr>
              <a:t>通户籍基本沿袭明制，但</a:t>
            </a:r>
            <a:r>
              <a:rPr lang="zh-CN" altLang="en-US" sz="2400" b="1" kern="0" dirty="0">
                <a:solidFill>
                  <a:srgbClr val="FF0000"/>
                </a:solidFill>
                <a:latin typeface="宋体" panose="02010600030101010101" pitchFamily="2" charset="-122"/>
                <a:ea typeface="宋体" panose="02010600030101010101" pitchFamily="2" charset="-122"/>
                <a:cs typeface="Songti SC"/>
              </a:rPr>
              <a:t>由于政府赋役越来越倾向于向土地摊派，户籍管理相对松弛</a:t>
            </a:r>
            <a:r>
              <a:rPr lang="zh-CN" altLang="en-US" sz="2400" b="1" kern="0" dirty="0">
                <a:solidFill>
                  <a:srgbClr val="0033CC"/>
                </a:solidFill>
                <a:latin typeface="宋体" panose="02010600030101010101" pitchFamily="2" charset="-122"/>
                <a:ea typeface="宋体" panose="02010600030101010101" pitchFamily="2" charset="-122"/>
                <a:cs typeface="Songti SC"/>
              </a:rPr>
              <a:t>。到康熙年间赋役实行固定丁银、</a:t>
            </a:r>
            <a:r>
              <a:rPr lang="zh-CN" altLang="en-US" sz="2400" b="1" kern="0" dirty="0">
                <a:solidFill>
                  <a:srgbClr val="FF0000"/>
                </a:solidFill>
                <a:latin typeface="宋体" panose="02010600030101010101" pitchFamily="2" charset="-122"/>
                <a:ea typeface="宋体" panose="02010600030101010101" pitchFamily="2" charset="-122"/>
                <a:cs typeface="Songti SC"/>
              </a:rPr>
              <a:t>摊丁入亩后，户籍永停编审</a:t>
            </a:r>
            <a:r>
              <a:rPr lang="zh-CN" altLang="en-US" sz="2400" b="1" kern="0" dirty="0">
                <a:solidFill>
                  <a:srgbClr val="0033CC"/>
                </a:solidFill>
                <a:latin typeface="宋体" panose="02010600030101010101" pitchFamily="2" charset="-122"/>
                <a:ea typeface="宋体" panose="02010600030101010101" pitchFamily="2" charset="-122"/>
                <a:cs typeface="Songti SC"/>
              </a:rPr>
              <a:t>，名存实亡，政府只是按照一定的组织制度登记人口数量。</a:t>
            </a:r>
            <a:endParaRPr lang="zh-CN" altLang="en-US" sz="2400" b="1" kern="0" dirty="0">
              <a:solidFill>
                <a:srgbClr val="0033CC"/>
              </a:solidFill>
              <a:latin typeface="宋体" panose="02010600030101010101" pitchFamily="2" charset="-122"/>
              <a:ea typeface="宋体" panose="02010600030101010101" pitchFamily="2" charset="-122"/>
              <a:cs typeface="Songti SC"/>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19556" y="587175"/>
            <a:ext cx="7297190" cy="584775"/>
          </a:xfrm>
          <a:prstGeom prst="rect">
            <a:avLst/>
          </a:prstGeom>
          <a:noFill/>
        </p:spPr>
        <p:txBody>
          <a:bodyPr wrap="none" rtlCol="0">
            <a:spAutoFit/>
          </a:bodyPr>
          <a:lstStyle/>
          <a:p>
            <a:r>
              <a:rPr lang="zh-CN" altLang="en-US" sz="3200" b="1" dirty="0" smtClean="0"/>
              <a:t>二</a:t>
            </a:r>
            <a:r>
              <a:rPr lang="zh-CN" altLang="en-US" sz="3200" b="1" dirty="0"/>
              <a:t>、历代基层组织形态与基层社会治理</a:t>
            </a:r>
            <a:r>
              <a:rPr lang="en-US"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7" name="文本框 6"/>
          <p:cNvSpPr txBox="1"/>
          <p:nvPr/>
        </p:nvSpPr>
        <p:spPr>
          <a:xfrm>
            <a:off x="457199" y="1277262"/>
            <a:ext cx="3687228" cy="3539430"/>
          </a:xfrm>
          <a:prstGeom prst="rect">
            <a:avLst/>
          </a:prstGeom>
          <a:noFill/>
        </p:spPr>
        <p:txBody>
          <a:bodyPr wrap="none" rtlCol="0">
            <a:spAutoFit/>
          </a:bodyPr>
          <a:lstStyle/>
          <a:p>
            <a:r>
              <a:rPr lang="en-US" altLang="zh-CN" sz="3200" b="1" dirty="0" smtClean="0">
                <a:latin typeface="宋体" panose="02010600030101010101" pitchFamily="2" charset="-122"/>
                <a:ea typeface="宋体" panose="02010600030101010101" pitchFamily="2" charset="-122"/>
              </a:rPr>
              <a:t>1</a:t>
            </a:r>
            <a:r>
              <a:rPr lang="zh-CN" altLang="en-US" sz="3200" b="1" dirty="0" smtClean="0">
                <a:latin typeface="宋体" panose="02010600030101010101" pitchFamily="2" charset="-122"/>
                <a:ea typeface="宋体" panose="02010600030101010101" pitchFamily="2" charset="-122"/>
              </a:rPr>
              <a:t>、基层社会形态：</a:t>
            </a:r>
            <a:endParaRPr lang="en-US" altLang="zh-CN" sz="3200" b="1" dirty="0" smtClean="0">
              <a:latin typeface="宋体" panose="02010600030101010101" pitchFamily="2" charset="-122"/>
              <a:ea typeface="宋体" panose="02010600030101010101" pitchFamily="2" charset="-122"/>
            </a:endParaRPr>
          </a:p>
          <a:p>
            <a:endParaRPr lang="en-US" altLang="zh-CN" sz="3200" b="1" dirty="0">
              <a:latin typeface="宋体" panose="02010600030101010101" pitchFamily="2" charset="-122"/>
              <a:ea typeface="宋体" panose="02010600030101010101" pitchFamily="2" charset="-122"/>
            </a:endParaRPr>
          </a:p>
          <a:p>
            <a:endParaRPr lang="en-US" altLang="zh-CN" sz="3200" b="1" dirty="0" smtClean="0">
              <a:latin typeface="宋体" panose="02010600030101010101" pitchFamily="2" charset="-122"/>
              <a:ea typeface="宋体" panose="02010600030101010101" pitchFamily="2" charset="-122"/>
            </a:endParaRPr>
          </a:p>
          <a:p>
            <a:endParaRPr lang="en-US" altLang="zh-CN" sz="3200" b="1" dirty="0">
              <a:latin typeface="宋体" panose="02010600030101010101" pitchFamily="2" charset="-122"/>
              <a:ea typeface="宋体" panose="02010600030101010101" pitchFamily="2" charset="-122"/>
            </a:endParaRPr>
          </a:p>
          <a:p>
            <a:endParaRPr lang="en-US" altLang="zh-CN" sz="3200" b="1" dirty="0" smtClean="0">
              <a:latin typeface="宋体" panose="02010600030101010101" pitchFamily="2" charset="-122"/>
              <a:ea typeface="宋体" panose="02010600030101010101" pitchFamily="2" charset="-122"/>
            </a:endParaRPr>
          </a:p>
          <a:p>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2</a:t>
            </a:r>
            <a:r>
              <a:rPr lang="zh-CN" altLang="en-US" sz="3200" b="1" dirty="0" smtClean="0">
                <a:latin typeface="宋体" panose="02010600030101010101" pitchFamily="2" charset="-122"/>
                <a:ea typeface="宋体" panose="02010600030101010101" pitchFamily="2" charset="-122"/>
              </a:rPr>
              <a:t>、基层社会治理：</a:t>
            </a:r>
            <a:endParaRPr lang="en-US" altLang="zh-CN" sz="3200" b="1" dirty="0" smtClean="0">
              <a:latin typeface="宋体" panose="02010600030101010101" pitchFamily="2" charset="-122"/>
              <a:ea typeface="宋体" panose="02010600030101010101" pitchFamily="2" charset="-122"/>
            </a:endParaRPr>
          </a:p>
        </p:txBody>
      </p:sp>
      <p:sp>
        <p:nvSpPr>
          <p:cNvPr id="3" name="矩形 2"/>
          <p:cNvSpPr/>
          <p:nvPr/>
        </p:nvSpPr>
        <p:spPr>
          <a:xfrm>
            <a:off x="457199" y="1892815"/>
            <a:ext cx="11538146" cy="2308324"/>
          </a:xfrm>
          <a:prstGeom prst="rect">
            <a:avLst/>
          </a:prstGeom>
        </p:spPr>
        <p:txBody>
          <a:bodyPr wrap="square">
            <a:spAutoFit/>
          </a:bodyPr>
          <a:lstStyle/>
          <a:p>
            <a:pPr indent="267970"/>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0000"/>
                </a:solidFill>
                <a:latin typeface="Calibri" panose="020F0502020204030204" pitchFamily="34" charset="0"/>
                <a:ea typeface="宋体" panose="02010600030101010101" pitchFamily="2" charset="-122"/>
                <a:cs typeface="Iowan Old Style"/>
              </a:rPr>
              <a:t>1</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秦</a:t>
            </a:r>
            <a:r>
              <a:rPr lang="zh-CN" altLang="zh-CN" sz="2400" b="1" kern="0" dirty="0">
                <a:solidFill>
                  <a:srgbClr val="000000"/>
                </a:solidFill>
                <a:latin typeface="Calibri" panose="020F0502020204030204" pitchFamily="34" charset="0"/>
                <a:ea typeface="宋体" panose="02010600030101010101" pitchFamily="2" charset="-122"/>
                <a:cs typeface="Iowan Old Style"/>
              </a:rPr>
              <a:t>汉时</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期</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县</a:t>
            </a:r>
            <a:r>
              <a:rPr lang="zh-CN" altLang="zh-CN" sz="2400" b="1" kern="0" dirty="0">
                <a:solidFill>
                  <a:srgbClr val="FF0000"/>
                </a:solidFill>
                <a:latin typeface="Calibri" panose="020F0502020204030204" pitchFamily="34" charset="0"/>
                <a:ea typeface="宋体" panose="02010600030101010101" pitchFamily="2" charset="-122"/>
                <a:cs typeface="Iowan Old Style"/>
              </a:rPr>
              <a:t>下设乡和里</a:t>
            </a:r>
            <a:r>
              <a:rPr lang="zh-CN" altLang="zh-CN" sz="2400" b="1" kern="0" dirty="0">
                <a:solidFill>
                  <a:srgbClr val="0033CC"/>
                </a:solidFill>
                <a:latin typeface="Calibri" panose="020F0502020204030204" pitchFamily="34" charset="0"/>
                <a:ea typeface="宋体" panose="02010600030101010101" pitchFamily="2" charset="-122"/>
                <a:cs typeface="Iowan Old Style"/>
              </a:rPr>
              <a:t>。</a:t>
            </a:r>
            <a:r>
              <a:rPr lang="zh-CN" altLang="zh-CN" sz="2400" b="1" kern="0" dirty="0">
                <a:solidFill>
                  <a:srgbClr val="FF0000"/>
                </a:solidFill>
                <a:latin typeface="Calibri" panose="020F0502020204030204" pitchFamily="34" charset="0"/>
                <a:ea typeface="宋体" panose="02010600030101010101" pitchFamily="2" charset="-122"/>
                <a:cs typeface="Iowan Old Style"/>
              </a:rPr>
              <a:t>乡设三</a:t>
            </a:r>
            <a:r>
              <a:rPr lang="zh-CN" altLang="zh-CN" sz="2400" b="1" kern="0" dirty="0">
                <a:solidFill>
                  <a:srgbClr val="0033CC"/>
                </a:solidFill>
                <a:latin typeface="Calibri" panose="020F0502020204030204" pitchFamily="34" charset="0"/>
                <a:ea typeface="宋体" panose="02010600030101010101" pitchFamily="2" charset="-122"/>
                <a:cs typeface="Iowan Old Style"/>
              </a:rPr>
              <a:t>老</a:t>
            </a:r>
            <a:r>
              <a:rPr lang="en-US" altLang="zh-CN" sz="2400" b="1" kern="0" dirty="0">
                <a:solidFill>
                  <a:srgbClr val="0033CC"/>
                </a:solidFill>
                <a:latin typeface="Calibri" panose="020F0502020204030204" pitchFamily="34" charset="0"/>
                <a:ea typeface="宋体" panose="02010600030101010101" pitchFamily="2" charset="-122"/>
                <a:cs typeface="Iowan Old Style"/>
              </a:rPr>
              <a:t>,</a:t>
            </a:r>
            <a:r>
              <a:rPr lang="zh-CN" altLang="zh-CN" sz="2400" b="1" kern="0" dirty="0">
                <a:solidFill>
                  <a:srgbClr val="0033CC"/>
                </a:solidFill>
                <a:latin typeface="Calibri" panose="020F0502020204030204" pitchFamily="34" charset="0"/>
                <a:ea typeface="宋体" panose="02010600030101010101" pitchFamily="2" charset="-122"/>
                <a:cs typeface="Iowan Old Style"/>
              </a:rPr>
              <a:t>掌教化；设啬夫，掌狱讼、赋税；设游徼，掌捕盗。里设里正。</a:t>
            </a:r>
            <a:r>
              <a:rPr lang="zh-CN" altLang="zh-CN" sz="2400" b="1" kern="0" dirty="0">
                <a:solidFill>
                  <a:srgbClr val="FF0000"/>
                </a:solidFill>
                <a:latin typeface="Calibri" panose="020F0502020204030204" pitchFamily="34" charset="0"/>
                <a:ea typeface="宋体" panose="02010600030101010101" pitchFamily="2" charset="-122"/>
                <a:cs typeface="Iowan Old Style"/>
              </a:rPr>
              <a:t>乡里之外有亭</a:t>
            </a:r>
            <a:r>
              <a:rPr lang="zh-CN" altLang="zh-CN" sz="2400" b="1" kern="0" dirty="0">
                <a:solidFill>
                  <a:srgbClr val="0033CC"/>
                </a:solidFill>
                <a:latin typeface="Calibri" panose="020F0502020204030204" pitchFamily="34" charset="0"/>
                <a:ea typeface="宋体" panose="02010600030101010101" pitchFamily="2" charset="-122"/>
                <a:cs typeface="Iowan Old Style"/>
              </a:rPr>
              <a:t>，设亭长，负责传递政令和维护治安。乡官、里正、亭长都由本地有产业、有德行的人担任</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a:t>
            </a:r>
            <a:endParaRPr lang="en-US" altLang="zh-CN" sz="2400" b="1" kern="0" dirty="0" smtClean="0">
              <a:solidFill>
                <a:srgbClr val="0033CC"/>
              </a:solidFill>
              <a:latin typeface="Calibri" panose="020F0502020204030204" pitchFamily="34" charset="0"/>
              <a:ea typeface="宋体" panose="02010600030101010101" pitchFamily="2" charset="-122"/>
              <a:cs typeface="Iowan Old Style"/>
            </a:endParaRPr>
          </a:p>
          <a:p>
            <a:pPr indent="267970"/>
            <a:r>
              <a:rPr lang="en-US" altLang="zh-CN" sz="2400" b="1" kern="0" dirty="0">
                <a:solidFill>
                  <a:srgbClr val="0033CC"/>
                </a:solidFill>
                <a:latin typeface="Calibri" panose="020F0502020204030204" pitchFamily="34" charset="0"/>
                <a:ea typeface="宋体" panose="02010600030101010101" pitchFamily="2" charset="-122"/>
                <a:cs typeface="Iowan Old Style"/>
              </a:rPr>
              <a:t> </a:t>
            </a:r>
            <a:r>
              <a:rPr lang="en-US" altLang="zh-CN" sz="2400" b="1" kern="0" dirty="0" smtClean="0">
                <a:solidFill>
                  <a:srgbClr val="0033CC"/>
                </a:solidFill>
                <a:latin typeface="Calibri" panose="020F0502020204030204" pitchFamily="34" charset="0"/>
                <a:ea typeface="宋体" panose="02010600030101010101" pitchFamily="2" charset="-122"/>
                <a:cs typeface="Iowan Old Style"/>
              </a:rPr>
              <a:t>  </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后</a:t>
            </a:r>
            <a:r>
              <a:rPr lang="zh-CN" altLang="zh-CN" sz="2400" b="1" kern="0" dirty="0">
                <a:solidFill>
                  <a:srgbClr val="0033CC"/>
                </a:solidFill>
                <a:latin typeface="Calibri" panose="020F0502020204030204" pitchFamily="34" charset="0"/>
                <a:ea typeface="宋体" panose="02010600030101010101" pitchFamily="2" charset="-122"/>
                <a:cs typeface="Iowan Old Style"/>
              </a:rPr>
              <a:t>代沿袭这种乡里制度，稍有变化。</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0000"/>
                </a:solidFill>
                <a:latin typeface="Calibri" panose="020F0502020204030204" pitchFamily="34" charset="0"/>
                <a:ea typeface="宋体" panose="02010600030101010101" pitchFamily="2" charset="-122"/>
                <a:cs typeface="Iowan Old Style"/>
              </a:rPr>
              <a:t>2</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唐朝</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以</a:t>
            </a:r>
            <a:r>
              <a:rPr lang="zh-CN" altLang="zh-CN" sz="2400" b="1" kern="0" dirty="0">
                <a:solidFill>
                  <a:srgbClr val="0033CC"/>
                </a:solidFill>
                <a:latin typeface="Calibri" panose="020F0502020204030204" pitchFamily="34" charset="0"/>
                <a:ea typeface="宋体" panose="02010600030101010101" pitchFamily="2" charset="-122"/>
                <a:cs typeface="Iowan Old Style"/>
              </a:rPr>
              <a:t>百户为</a:t>
            </a:r>
            <a:r>
              <a:rPr lang="zh-CN" altLang="zh-CN" sz="2400" b="1" kern="0" dirty="0">
                <a:solidFill>
                  <a:srgbClr val="FF0000"/>
                </a:solidFill>
                <a:latin typeface="Calibri" panose="020F0502020204030204" pitchFamily="34" charset="0"/>
                <a:ea typeface="宋体" panose="02010600030101010101" pitchFamily="2" charset="-122"/>
                <a:cs typeface="Iowan Old Style"/>
              </a:rPr>
              <a:t>里</a:t>
            </a:r>
            <a:r>
              <a:rPr lang="zh-CN" altLang="zh-CN" sz="2400" b="1" kern="0" dirty="0">
                <a:solidFill>
                  <a:srgbClr val="0033CC"/>
                </a:solidFill>
                <a:latin typeface="Calibri" panose="020F0502020204030204" pitchFamily="34" charset="0"/>
                <a:ea typeface="宋体" panose="02010600030101010101" pitchFamily="2" charset="-122"/>
                <a:cs typeface="Iowan Old Style"/>
              </a:rPr>
              <a:t>，五里为</a:t>
            </a:r>
            <a:r>
              <a:rPr lang="zh-CN" altLang="zh-CN" sz="2400" b="1" kern="0" dirty="0">
                <a:solidFill>
                  <a:srgbClr val="FF0000"/>
                </a:solidFill>
                <a:latin typeface="Calibri" panose="020F0502020204030204" pitchFamily="34" charset="0"/>
                <a:ea typeface="宋体" panose="02010600030101010101" pitchFamily="2" charset="-122"/>
                <a:cs typeface="Iowan Old Style"/>
              </a:rPr>
              <a:t>乡</a:t>
            </a:r>
            <a:r>
              <a:rPr lang="zh-CN" altLang="zh-CN" sz="2400" b="1" kern="0" dirty="0">
                <a:solidFill>
                  <a:srgbClr val="0033CC"/>
                </a:solidFill>
                <a:latin typeface="Calibri" panose="020F0502020204030204" pitchFamily="34" charset="0"/>
                <a:ea typeface="宋体" panose="02010600030101010101" pitchFamily="2" charset="-122"/>
                <a:cs typeface="Iowan Old Style"/>
              </a:rPr>
              <a:t>，城内设</a:t>
            </a:r>
            <a:r>
              <a:rPr lang="zh-CN" altLang="zh-CN" sz="2400" b="1" kern="0" dirty="0">
                <a:solidFill>
                  <a:srgbClr val="FF0000"/>
                </a:solidFill>
                <a:latin typeface="Calibri" panose="020F0502020204030204" pitchFamily="34" charset="0"/>
                <a:ea typeface="宋体" panose="02010600030101010101" pitchFamily="2" charset="-122"/>
                <a:cs typeface="Iowan Old Style"/>
              </a:rPr>
              <a:t>坊</a:t>
            </a:r>
            <a:r>
              <a:rPr lang="zh-CN" altLang="zh-CN" sz="2400" b="1" kern="0" dirty="0">
                <a:solidFill>
                  <a:srgbClr val="0033CC"/>
                </a:solidFill>
                <a:latin typeface="Calibri" panose="020F0502020204030204" pitchFamily="34" charset="0"/>
                <a:ea typeface="宋体" panose="02010600030101010101" pitchFamily="2" charset="-122"/>
                <a:cs typeface="Iowan Old Style"/>
              </a:rPr>
              <a:t>，郊外设</a:t>
            </a:r>
            <a:r>
              <a:rPr lang="zh-CN" altLang="zh-CN" sz="2400" b="1" kern="0" dirty="0">
                <a:solidFill>
                  <a:srgbClr val="FF0000"/>
                </a:solidFill>
                <a:latin typeface="Calibri" panose="020F0502020204030204" pitchFamily="34" charset="0"/>
                <a:ea typeface="宋体" panose="02010600030101010101" pitchFamily="2" charset="-122"/>
                <a:cs typeface="Iowan Old Style"/>
              </a:rPr>
              <a:t>村</a:t>
            </a:r>
            <a:r>
              <a:rPr lang="zh-CN" altLang="zh-CN" sz="2400" b="1" kern="0" dirty="0">
                <a:solidFill>
                  <a:srgbClr val="0033CC"/>
                </a:solidFill>
                <a:latin typeface="Calibri" panose="020F0502020204030204" pitchFamily="34" charset="0"/>
                <a:ea typeface="宋体" panose="02010600030101010101" pitchFamily="2" charset="-122"/>
                <a:cs typeface="Iowan Old Style"/>
              </a:rPr>
              <a:t>，设里正、坊正、村正。</a:t>
            </a:r>
            <a:endParaRPr lang="zh-CN" altLang="zh-CN" sz="2400" b="1" kern="100" dirty="0">
              <a:solidFill>
                <a:srgbClr val="0033CC"/>
              </a:solidFill>
              <a:latin typeface="Calibri" panose="020F0502020204030204" pitchFamily="34" charset="0"/>
              <a:ea typeface="宋体" panose="02010600030101010101" pitchFamily="2" charset="-122"/>
              <a:cs typeface="Times New Roman" panose="02020603050405020304" pitchFamily="18" charset="0"/>
            </a:endParaRPr>
          </a:p>
          <a:p>
            <a:pPr indent="267970"/>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0000"/>
                </a:solidFill>
                <a:latin typeface="Calibri" panose="020F0502020204030204" pitchFamily="34" charset="0"/>
                <a:ea typeface="宋体" panose="02010600030101010101" pitchFamily="2" charset="-122"/>
                <a:cs typeface="Iowan Old Style"/>
              </a:rPr>
              <a:t>3</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明朝</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实</a:t>
            </a:r>
            <a:r>
              <a:rPr lang="zh-CN" altLang="zh-CN" sz="2400" b="1" kern="0" dirty="0">
                <a:solidFill>
                  <a:srgbClr val="0033CC"/>
                </a:solidFill>
                <a:latin typeface="Calibri" panose="020F0502020204030204" pitchFamily="34" charset="0"/>
                <a:ea typeface="宋体" panose="02010600030101010101" pitchFamily="2" charset="-122"/>
                <a:cs typeface="Iowan Old Style"/>
              </a:rPr>
              <a:t>行</a:t>
            </a:r>
            <a:r>
              <a:rPr lang="zh-CN" altLang="zh-CN" sz="2400" b="1" kern="0" dirty="0">
                <a:solidFill>
                  <a:srgbClr val="FF0000"/>
                </a:solidFill>
                <a:latin typeface="Calibri" panose="020F0502020204030204" pitchFamily="34" charset="0"/>
                <a:ea typeface="宋体" panose="02010600030101010101" pitchFamily="2" charset="-122"/>
                <a:cs typeface="Iowan Old Style"/>
              </a:rPr>
              <a:t>里甲制</a:t>
            </a:r>
            <a:r>
              <a:rPr lang="zh-CN" altLang="zh-CN" sz="2400" b="1" kern="0" dirty="0">
                <a:solidFill>
                  <a:srgbClr val="0033CC"/>
                </a:solidFill>
                <a:latin typeface="Calibri" panose="020F0502020204030204" pitchFamily="34" charset="0"/>
                <a:ea typeface="宋体" panose="02010600030101010101" pitchFamily="2" charset="-122"/>
                <a:cs typeface="Iowan Old Style"/>
              </a:rPr>
              <a:t>，十户为一甲，一百一十户为一里，设甲长、里长。</a:t>
            </a:r>
            <a:endParaRPr lang="zh-CN" altLang="zh-CN" sz="2400" b="1"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19556" y="587175"/>
            <a:ext cx="7297190" cy="584775"/>
          </a:xfrm>
          <a:prstGeom prst="rect">
            <a:avLst/>
          </a:prstGeom>
          <a:noFill/>
        </p:spPr>
        <p:txBody>
          <a:bodyPr wrap="none" rtlCol="0">
            <a:spAutoFit/>
          </a:bodyPr>
          <a:lstStyle/>
          <a:p>
            <a:r>
              <a:rPr lang="zh-CN" altLang="en-US" sz="3200" b="1" dirty="0" smtClean="0"/>
              <a:t>二</a:t>
            </a:r>
            <a:r>
              <a:rPr lang="zh-CN" altLang="en-US" sz="3200" b="1" dirty="0"/>
              <a:t>、历代基层组织形态与基层社会治理</a:t>
            </a:r>
            <a:r>
              <a:rPr lang="en-US" altLang="zh-CN" sz="3200" b="1" dirty="0" smtClean="0"/>
              <a:t>:</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4" name="文本框 3"/>
          <p:cNvSpPr txBox="1"/>
          <p:nvPr/>
        </p:nvSpPr>
        <p:spPr>
          <a:xfrm>
            <a:off x="457199" y="1277262"/>
            <a:ext cx="3687228" cy="1077218"/>
          </a:xfrm>
          <a:prstGeom prst="rect">
            <a:avLst/>
          </a:prstGeom>
          <a:noFill/>
        </p:spPr>
        <p:txBody>
          <a:bodyPr wrap="none" rtlCol="0">
            <a:spAutoFit/>
          </a:bodyPr>
          <a:lstStyle/>
          <a:p>
            <a:r>
              <a:rPr lang="en-US" altLang="zh-CN" sz="3200" b="1" dirty="0" smtClean="0">
                <a:latin typeface="宋体" panose="02010600030101010101" pitchFamily="2" charset="-122"/>
                <a:ea typeface="宋体" panose="02010600030101010101" pitchFamily="2" charset="-122"/>
              </a:rPr>
              <a:t>1</a:t>
            </a:r>
            <a:r>
              <a:rPr lang="zh-CN" altLang="en-US" sz="3200" b="1" dirty="0" smtClean="0">
                <a:latin typeface="宋体" panose="02010600030101010101" pitchFamily="2" charset="-122"/>
                <a:ea typeface="宋体" panose="02010600030101010101" pitchFamily="2" charset="-122"/>
              </a:rPr>
              <a:t>、基层社会形态：</a:t>
            </a:r>
            <a:endParaRPr lang="en-US" altLang="zh-CN" sz="3200" b="1" dirty="0" smtClean="0">
              <a:latin typeface="宋体" panose="02010600030101010101" pitchFamily="2" charset="-122"/>
              <a:ea typeface="宋体" panose="02010600030101010101" pitchFamily="2" charset="-122"/>
            </a:endParaRPr>
          </a:p>
          <a:p>
            <a:r>
              <a:rPr lang="en-US" altLang="zh-CN" sz="3200" b="1" dirty="0" smtClean="0">
                <a:latin typeface="宋体" panose="02010600030101010101" pitchFamily="2" charset="-122"/>
                <a:ea typeface="宋体" panose="02010600030101010101" pitchFamily="2" charset="-122"/>
              </a:rPr>
              <a:t>2</a:t>
            </a:r>
            <a:r>
              <a:rPr lang="zh-CN" altLang="en-US" sz="3200" b="1" dirty="0" smtClean="0">
                <a:latin typeface="宋体" panose="02010600030101010101" pitchFamily="2" charset="-122"/>
                <a:ea typeface="宋体" panose="02010600030101010101" pitchFamily="2" charset="-122"/>
              </a:rPr>
              <a:t>、基层社会治理：</a:t>
            </a:r>
            <a:endParaRPr lang="en-US" altLang="zh-CN" sz="3200" b="1" dirty="0" smtClean="0">
              <a:latin typeface="宋体" panose="02010600030101010101" pitchFamily="2" charset="-122"/>
              <a:ea typeface="宋体" panose="02010600030101010101" pitchFamily="2" charset="-122"/>
            </a:endParaRPr>
          </a:p>
        </p:txBody>
      </p:sp>
      <p:sp>
        <p:nvSpPr>
          <p:cNvPr id="7" name="矩形 6"/>
          <p:cNvSpPr/>
          <p:nvPr/>
        </p:nvSpPr>
        <p:spPr>
          <a:xfrm>
            <a:off x="3544538" y="1354206"/>
            <a:ext cx="6642652" cy="461665"/>
          </a:xfrm>
          <a:prstGeom prst="rect">
            <a:avLst/>
          </a:prstGeom>
        </p:spPr>
        <p:txBody>
          <a:bodyPr wrap="square">
            <a:spAutoFit/>
          </a:bodyPr>
          <a:lstStyle/>
          <a:p>
            <a:pPr indent="267970"/>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33CC"/>
                </a:solidFill>
                <a:latin typeface="Calibri" panose="020F0502020204030204" pitchFamily="34" charset="0"/>
                <a:ea typeface="宋体" panose="02010600030101010101" pitchFamily="2" charset="-122"/>
                <a:cs typeface="Iowan Old Style"/>
              </a:rPr>
              <a:t>1</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秦</a:t>
            </a:r>
            <a:r>
              <a:rPr lang="zh-CN" altLang="zh-CN" sz="2400" b="1" kern="0" dirty="0">
                <a:solidFill>
                  <a:srgbClr val="0033CC"/>
                </a:solidFill>
                <a:latin typeface="Calibri" panose="020F0502020204030204" pitchFamily="34" charset="0"/>
                <a:ea typeface="宋体" panose="02010600030101010101" pitchFamily="2" charset="-122"/>
                <a:cs typeface="Iowan Old Style"/>
              </a:rPr>
              <a:t>汉时</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期</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33CC"/>
                </a:solidFill>
                <a:latin typeface="Calibri" panose="020F0502020204030204" pitchFamily="34" charset="0"/>
                <a:ea typeface="宋体" panose="02010600030101010101" pitchFamily="2" charset="-122"/>
                <a:cs typeface="Iowan Old Style"/>
              </a:rPr>
              <a:t> </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33CC"/>
                </a:solidFill>
                <a:latin typeface="Calibri" panose="020F0502020204030204" pitchFamily="34" charset="0"/>
                <a:ea typeface="宋体" panose="02010600030101010101" pitchFamily="2" charset="-122"/>
                <a:cs typeface="Iowan Old Style"/>
              </a:rPr>
              <a:t>2</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唐朝</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33CC"/>
                </a:solidFill>
                <a:latin typeface="Calibri" panose="020F0502020204030204" pitchFamily="34" charset="0"/>
                <a:ea typeface="宋体" panose="02010600030101010101" pitchFamily="2" charset="-122"/>
                <a:cs typeface="Iowan Old Style"/>
              </a:rPr>
              <a:t> </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33CC"/>
                </a:solidFill>
                <a:latin typeface="Calibri" panose="020F0502020204030204" pitchFamily="34" charset="0"/>
                <a:ea typeface="宋体" panose="02010600030101010101" pitchFamily="2" charset="-122"/>
                <a:cs typeface="Iowan Old Style"/>
              </a:rPr>
              <a:t>3</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明朝</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33CC"/>
                </a:solidFill>
                <a:latin typeface="Calibri" panose="020F0502020204030204" pitchFamily="34" charset="0"/>
                <a:ea typeface="宋体" panose="02010600030101010101" pitchFamily="2" charset="-122"/>
                <a:cs typeface="Iowan Old Style"/>
              </a:rPr>
              <a:t> </a:t>
            </a:r>
            <a:endParaRPr lang="zh-CN" altLang="zh-CN" sz="2400" b="1"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2" name="矩形 1"/>
          <p:cNvSpPr/>
          <p:nvPr/>
        </p:nvSpPr>
        <p:spPr>
          <a:xfrm>
            <a:off x="457199" y="2354480"/>
            <a:ext cx="11282517" cy="4154984"/>
          </a:xfrm>
          <a:prstGeom prst="rect">
            <a:avLst/>
          </a:prstGeom>
        </p:spPr>
        <p:txBody>
          <a:bodyPr wrap="square">
            <a:spAutoFit/>
          </a:bodyPr>
          <a:lstStyle/>
          <a:p>
            <a:pPr indent="267970"/>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en-US" altLang="zh-CN" sz="2400" b="1" kern="0" dirty="0">
                <a:solidFill>
                  <a:srgbClr val="000000"/>
                </a:solidFill>
                <a:latin typeface="Calibri" panose="020F0502020204030204" pitchFamily="34" charset="0"/>
                <a:ea typeface="宋体" panose="02010600030101010101" pitchFamily="2" charset="-122"/>
                <a:cs typeface="Iowan Old Style"/>
              </a:rPr>
              <a:t>1</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秦</a:t>
            </a:r>
            <a:r>
              <a:rPr lang="zh-CN" altLang="zh-CN" sz="2400" b="1" kern="0" dirty="0">
                <a:solidFill>
                  <a:srgbClr val="000000"/>
                </a:solidFill>
                <a:latin typeface="Calibri" panose="020F0502020204030204" pitchFamily="34" charset="0"/>
                <a:ea typeface="宋体" panose="02010600030101010101" pitchFamily="2" charset="-122"/>
                <a:cs typeface="Iowan Old Style"/>
              </a:rPr>
              <a:t>汉时</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期</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en-US" sz="2400" b="1" kern="0" dirty="0" smtClean="0">
                <a:solidFill>
                  <a:srgbClr val="0033CC"/>
                </a:solidFill>
                <a:latin typeface="Calibri" panose="020F0502020204030204" pitchFamily="34" charset="0"/>
                <a:ea typeface="宋体" panose="02010600030101010101" pitchFamily="2" charset="-122"/>
                <a:cs typeface="Iowan Old Style"/>
              </a:rPr>
              <a:t>实行</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什</a:t>
            </a:r>
            <a:r>
              <a:rPr lang="zh-CN" altLang="zh-CN" sz="2400" b="1" kern="0" dirty="0">
                <a:solidFill>
                  <a:srgbClr val="FF0000"/>
                </a:solidFill>
                <a:latin typeface="Calibri" panose="020F0502020204030204" pitchFamily="34" charset="0"/>
                <a:ea typeface="宋体" panose="02010600030101010101" pitchFamily="2" charset="-122"/>
                <a:cs typeface="Iowan Old Style"/>
              </a:rPr>
              <a:t>伍组织</a:t>
            </a:r>
            <a:r>
              <a:rPr lang="zh-CN" altLang="zh-CN" sz="2400" b="1" kern="0" dirty="0">
                <a:solidFill>
                  <a:srgbClr val="0033CC"/>
                </a:solidFill>
                <a:latin typeface="Calibri" panose="020F0502020204030204" pitchFamily="34" charset="0"/>
                <a:ea typeface="宋体" panose="02010600030101010101" pitchFamily="2" charset="-122"/>
                <a:cs typeface="Iowan Old Style"/>
              </a:rPr>
              <a:t>，以五家为伍，十家为什</a:t>
            </a:r>
            <a:r>
              <a:rPr lang="en-US" altLang="zh-CN" sz="2400" b="1" kern="0" dirty="0">
                <a:solidFill>
                  <a:srgbClr val="0033CC"/>
                </a:solidFill>
                <a:latin typeface="Calibri" panose="020F0502020204030204" pitchFamily="34" charset="0"/>
                <a:ea typeface="宋体" panose="02010600030101010101" pitchFamily="2" charset="-122"/>
                <a:cs typeface="Iowan Old Style"/>
              </a:rPr>
              <a:t>,</a:t>
            </a:r>
            <a:r>
              <a:rPr lang="zh-CN" altLang="zh-CN" sz="2400" b="1" kern="0" dirty="0">
                <a:solidFill>
                  <a:srgbClr val="0033CC"/>
                </a:solidFill>
                <a:latin typeface="Calibri" panose="020F0502020204030204" pitchFamily="34" charset="0"/>
                <a:ea typeface="宋体" panose="02010600030101010101" pitchFamily="2" charset="-122"/>
                <a:cs typeface="Iowan Old Style"/>
              </a:rPr>
              <a:t>百家为里，互相监督。</a:t>
            </a:r>
            <a:endParaRPr lang="zh-CN" altLang="zh-CN" sz="2400" b="1" kern="0" dirty="0">
              <a:solidFill>
                <a:srgbClr val="0033CC"/>
              </a:solidFill>
              <a:latin typeface="Calibri" panose="020F0502020204030204" pitchFamily="34" charset="0"/>
              <a:ea typeface="宋体" panose="02010600030101010101" pitchFamily="2" charset="-122"/>
              <a:cs typeface="Iowan Old Style"/>
            </a:endParaRPr>
          </a:p>
          <a:p>
            <a:pPr indent="267970"/>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0000"/>
                </a:solidFill>
                <a:latin typeface="Calibri" panose="020F0502020204030204" pitchFamily="34" charset="0"/>
                <a:ea typeface="宋体" panose="02010600030101010101" pitchFamily="2" charset="-122"/>
                <a:cs typeface="Iowan Old Style"/>
              </a:rPr>
              <a:t>2</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唐朝</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en-US" sz="2400" b="1" kern="0" dirty="0">
                <a:solidFill>
                  <a:srgbClr val="0033CC"/>
                </a:solidFill>
                <a:latin typeface="Calibri" panose="020F0502020204030204" pitchFamily="34" charset="0"/>
                <a:ea typeface="宋体" panose="02010600030101010101" pitchFamily="2" charset="-122"/>
                <a:cs typeface="Iowan Old Style"/>
              </a:rPr>
              <a:t>实行</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邻</a:t>
            </a:r>
            <a:r>
              <a:rPr lang="zh-CN" altLang="zh-CN" sz="2400" b="1" kern="0" dirty="0">
                <a:solidFill>
                  <a:srgbClr val="FF0000"/>
                </a:solidFill>
                <a:latin typeface="Calibri" panose="020F0502020204030204" pitchFamily="34" charset="0"/>
                <a:ea typeface="宋体" panose="02010600030101010101" pitchFamily="2" charset="-122"/>
                <a:cs typeface="Iowan Old Style"/>
              </a:rPr>
              <a:t>保制度</a:t>
            </a:r>
            <a:r>
              <a:rPr lang="zh-CN" altLang="zh-CN" sz="2400" b="1" kern="0" dirty="0">
                <a:solidFill>
                  <a:srgbClr val="0033CC"/>
                </a:solidFill>
                <a:latin typeface="Calibri" panose="020F0502020204030204" pitchFamily="34" charset="0"/>
                <a:ea typeface="宋体" panose="02010600030101010101" pitchFamily="2" charset="-122"/>
                <a:cs typeface="Iowan Old Style"/>
              </a:rPr>
              <a:t>，以四家为邻，五邻为保，彼此之间相互监督。北宋王安石实施的保甲制即渊源于此。</a:t>
            </a:r>
            <a:endParaRPr lang="zh-CN" altLang="zh-CN" sz="2400" b="1" kern="0" dirty="0">
              <a:solidFill>
                <a:srgbClr val="0033CC"/>
              </a:solidFill>
              <a:latin typeface="Calibri" panose="020F0502020204030204" pitchFamily="34" charset="0"/>
              <a:ea typeface="宋体" panose="02010600030101010101" pitchFamily="2" charset="-122"/>
              <a:cs typeface="Iowan Old Style"/>
            </a:endParaRPr>
          </a:p>
          <a:p>
            <a:pPr indent="267970"/>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0000"/>
                </a:solidFill>
                <a:latin typeface="Calibri" panose="020F0502020204030204" pitchFamily="34" charset="0"/>
                <a:ea typeface="宋体" panose="02010600030101010101" pitchFamily="2" charset="-122"/>
                <a:cs typeface="Iowan Old Style"/>
              </a:rPr>
              <a:t>3</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明朝</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王</a:t>
            </a:r>
            <a:r>
              <a:rPr lang="zh-CN" altLang="zh-CN" sz="2400" b="1" kern="0" dirty="0">
                <a:solidFill>
                  <a:srgbClr val="FF0000"/>
                </a:solidFill>
                <a:latin typeface="Calibri" panose="020F0502020204030204" pitchFamily="34" charset="0"/>
                <a:ea typeface="宋体" panose="02010600030101010101" pitchFamily="2" charset="-122"/>
                <a:cs typeface="Iowan Old Style"/>
              </a:rPr>
              <a:t>阳明</a:t>
            </a:r>
            <a:r>
              <a:rPr lang="zh-CN" altLang="zh-CN" sz="2400" b="1" kern="0" dirty="0">
                <a:solidFill>
                  <a:srgbClr val="0033CC"/>
                </a:solidFill>
                <a:latin typeface="Calibri" panose="020F0502020204030204" pitchFamily="34" charset="0"/>
                <a:ea typeface="宋体" panose="02010600030101010101" pitchFamily="2" charset="-122"/>
                <a:cs typeface="Iowan Old Style"/>
              </a:rPr>
              <a:t>任南赣巡抚时推行</a:t>
            </a:r>
            <a:r>
              <a:rPr lang="zh-CN" altLang="zh-CN" sz="2400" b="1" kern="0" dirty="0">
                <a:solidFill>
                  <a:srgbClr val="FF0000"/>
                </a:solidFill>
                <a:latin typeface="Calibri" panose="020F0502020204030204" pitchFamily="34" charset="0"/>
                <a:ea typeface="宋体" panose="02010600030101010101" pitchFamily="2" charset="-122"/>
                <a:cs typeface="Iowan Old Style"/>
              </a:rPr>
              <a:t>十家牌法</a:t>
            </a:r>
            <a:r>
              <a:rPr lang="en-US" altLang="zh-CN" sz="2400" b="1" kern="0" dirty="0">
                <a:solidFill>
                  <a:srgbClr val="0033CC"/>
                </a:solidFill>
                <a:latin typeface="Calibri" panose="020F0502020204030204" pitchFamily="34" charset="0"/>
                <a:ea typeface="宋体" panose="02010600030101010101" pitchFamily="2" charset="-122"/>
                <a:cs typeface="Iowan Old Style"/>
              </a:rPr>
              <a:t>, </a:t>
            </a:r>
            <a:r>
              <a:rPr lang="zh-CN" altLang="zh-CN" sz="2400" b="1" kern="0" dirty="0">
                <a:solidFill>
                  <a:srgbClr val="0033CC"/>
                </a:solidFill>
                <a:latin typeface="Calibri" panose="020F0502020204030204" pitchFamily="34" charset="0"/>
                <a:ea typeface="宋体" panose="02010600030101010101" pitchFamily="2" charset="-122"/>
                <a:cs typeface="Iowan Old Style"/>
              </a:rPr>
              <a:t>要求十家总编为一牌，开列各户姓名，由十家轮流收掌，每日沿门按牌察看动静，发现有面生可疑之人，就向官府举报。</a:t>
            </a:r>
            <a:endParaRPr lang="zh-CN" altLang="zh-CN" sz="2400" b="1" kern="0" dirty="0">
              <a:solidFill>
                <a:srgbClr val="0033CC"/>
              </a:solidFill>
              <a:latin typeface="Calibri" panose="020F0502020204030204" pitchFamily="34" charset="0"/>
              <a:ea typeface="宋体" panose="02010600030101010101" pitchFamily="2" charset="-122"/>
              <a:cs typeface="Iowan Old Style"/>
            </a:endParaRPr>
          </a:p>
          <a:p>
            <a:pPr indent="267970"/>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000000"/>
                </a:solidFill>
                <a:latin typeface="Calibri" panose="020F0502020204030204" pitchFamily="34" charset="0"/>
                <a:ea typeface="宋体" panose="02010600030101010101" pitchFamily="2" charset="-122"/>
                <a:cs typeface="Iowan Old Style"/>
              </a:rPr>
              <a:t>4</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0000"/>
                </a:solidFill>
                <a:latin typeface="Calibri" panose="020F0502020204030204" pitchFamily="34" charset="0"/>
                <a:ea typeface="宋体" panose="02010600030101010101" pitchFamily="2" charset="-122"/>
                <a:cs typeface="Iowan Old Style"/>
              </a:rPr>
              <a:t>清初</a:t>
            </a:r>
            <a:r>
              <a:rPr lang="zh-CN" altLang="en-US" sz="24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0033CC"/>
                </a:solidFill>
                <a:latin typeface="Calibri" panose="020F0502020204030204" pitchFamily="34" charset="0"/>
                <a:ea typeface="宋体" panose="02010600030101010101" pitchFamily="2" charset="-122"/>
                <a:cs typeface="Iowan Old Style"/>
              </a:rPr>
              <a:t>实</a:t>
            </a:r>
            <a:r>
              <a:rPr lang="zh-CN" altLang="zh-CN" sz="2400" b="1" kern="0" dirty="0">
                <a:solidFill>
                  <a:srgbClr val="0033CC"/>
                </a:solidFill>
                <a:latin typeface="Calibri" panose="020F0502020204030204" pitchFamily="34" charset="0"/>
                <a:ea typeface="宋体" panose="02010600030101010101" pitchFamily="2" charset="-122"/>
                <a:cs typeface="Iowan Old Style"/>
              </a:rPr>
              <a:t>行</a:t>
            </a:r>
            <a:r>
              <a:rPr lang="zh-CN" altLang="zh-CN" sz="2400" b="1" kern="0" dirty="0">
                <a:solidFill>
                  <a:srgbClr val="FF0000"/>
                </a:solidFill>
                <a:latin typeface="Calibri" panose="020F0502020204030204" pitchFamily="34" charset="0"/>
                <a:ea typeface="宋体" panose="02010600030101010101" pitchFamily="2" charset="-122"/>
                <a:cs typeface="Iowan Old Style"/>
              </a:rPr>
              <a:t>里甲制</a:t>
            </a:r>
            <a:r>
              <a:rPr lang="zh-CN" altLang="zh-CN" sz="2400" b="1" kern="0" dirty="0">
                <a:solidFill>
                  <a:srgbClr val="0033CC"/>
                </a:solidFill>
                <a:latin typeface="Calibri" panose="020F0502020204030204" pitchFamily="34" charset="0"/>
                <a:ea typeface="宋体" panose="02010600030101010101" pitchFamily="2" charset="-122"/>
                <a:cs typeface="Iowan Old Style"/>
              </a:rPr>
              <a:t>，</a:t>
            </a:r>
            <a:r>
              <a:rPr lang="zh-CN" altLang="zh-CN" sz="2400" b="1" kern="0" dirty="0">
                <a:solidFill>
                  <a:srgbClr val="FF0000"/>
                </a:solidFill>
                <a:latin typeface="Calibri" panose="020F0502020204030204" pitchFamily="34" charset="0"/>
                <a:ea typeface="宋体" panose="02010600030101010101" pitchFamily="2" charset="-122"/>
                <a:cs typeface="Iowan Old Style"/>
              </a:rPr>
              <a:t>后来</a:t>
            </a:r>
            <a:r>
              <a:rPr lang="zh-CN" altLang="zh-CN" sz="2400" b="1" kern="0" dirty="0">
                <a:solidFill>
                  <a:srgbClr val="0033CC"/>
                </a:solidFill>
                <a:latin typeface="Calibri" panose="020F0502020204030204" pitchFamily="34" charset="0"/>
                <a:ea typeface="宋体" panose="02010600030101010101" pitchFamily="2" charset="-122"/>
                <a:cs typeface="Iowan Old Style"/>
              </a:rPr>
              <a:t>改而</a:t>
            </a:r>
            <a:r>
              <a:rPr lang="zh-CN" altLang="zh-CN" sz="2400" b="1" kern="0" dirty="0">
                <a:solidFill>
                  <a:srgbClr val="FF0000"/>
                </a:solidFill>
                <a:latin typeface="Calibri" panose="020F0502020204030204" pitchFamily="34" charset="0"/>
                <a:ea typeface="宋体" panose="02010600030101010101" pitchFamily="2" charset="-122"/>
                <a:cs typeface="Iowan Old Style"/>
              </a:rPr>
              <a:t>推行</a:t>
            </a:r>
            <a:r>
              <a:rPr lang="zh-CN" altLang="zh-CN" sz="2400" b="1" kern="0" dirty="0">
                <a:solidFill>
                  <a:srgbClr val="0033CC"/>
                </a:solidFill>
                <a:latin typeface="Calibri" panose="020F0502020204030204" pitchFamily="34" charset="0"/>
                <a:ea typeface="宋体" panose="02010600030101010101" pitchFamily="2" charset="-122"/>
                <a:cs typeface="Iowan Old Style"/>
              </a:rPr>
              <a:t>编制严密的</a:t>
            </a:r>
            <a:r>
              <a:rPr lang="zh-CN" altLang="zh-CN" sz="2400" b="1" kern="0" dirty="0">
                <a:solidFill>
                  <a:srgbClr val="FF0000"/>
                </a:solidFill>
                <a:latin typeface="Calibri" panose="020F0502020204030204" pitchFamily="34" charset="0"/>
                <a:ea typeface="宋体" panose="02010600030101010101" pitchFamily="2" charset="-122"/>
                <a:cs typeface="Iowan Old Style"/>
              </a:rPr>
              <a:t>保甲制</a:t>
            </a:r>
            <a:r>
              <a:rPr lang="zh-CN" altLang="zh-CN" sz="2400" b="1" kern="0" dirty="0">
                <a:solidFill>
                  <a:srgbClr val="0033CC"/>
                </a:solidFill>
                <a:latin typeface="Calibri" panose="020F0502020204030204" pitchFamily="34" charset="0"/>
                <a:ea typeface="宋体" panose="02010600030101010101" pitchFamily="2" charset="-122"/>
                <a:cs typeface="Iowan Old Style"/>
              </a:rPr>
              <a:t>：从城市到乡村，以十户为牌，设牌长；十牌为甲，设甲长；十甲为保，设保长；每户给印牌一张，写明本户丁口、从业状况，户内外有人外出或有客来访都要注明；保长、甲长、牌长每天傍晚稽查各户有无异样。</a:t>
            </a:r>
            <a:endParaRPr lang="zh-CN" altLang="zh-CN" sz="2400" b="1" kern="0" dirty="0">
              <a:solidFill>
                <a:srgbClr val="0033CC"/>
              </a:solidFill>
              <a:latin typeface="Calibri" panose="020F0502020204030204" pitchFamily="34" charset="0"/>
              <a:ea typeface="宋体" panose="02010600030101010101" pitchFamily="2" charset="-122"/>
              <a:cs typeface="Iowan Old Style"/>
            </a:endParaRPr>
          </a:p>
          <a:p>
            <a:pPr indent="267970"/>
            <a:r>
              <a:rPr lang="en-US" altLang="zh-CN" sz="2400" b="1" kern="0" dirty="0" smtClean="0">
                <a:solidFill>
                  <a:srgbClr val="0033CC"/>
                </a:solidFill>
                <a:latin typeface="Calibri" panose="020F0502020204030204" pitchFamily="34" charset="0"/>
                <a:ea typeface="宋体" panose="02010600030101010101" pitchFamily="2" charset="-122"/>
                <a:cs typeface="Iowan Old Style"/>
              </a:rPr>
              <a:t>  </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至</a:t>
            </a:r>
            <a:r>
              <a:rPr lang="zh-CN" altLang="zh-CN" sz="2400" b="1" kern="0" dirty="0">
                <a:solidFill>
                  <a:srgbClr val="FF0000"/>
                </a:solidFill>
                <a:latin typeface="Calibri" panose="020F0502020204030204" pitchFamily="34" charset="0"/>
                <a:ea typeface="宋体" panose="02010600030101010101" pitchFamily="2" charset="-122"/>
                <a:cs typeface="Iowan Old Style"/>
              </a:rPr>
              <a:t>此，兼具区划和户籍管理性质的乡里制与旨在维护社会治安的保甲制合一。</a:t>
            </a:r>
            <a:endParaRPr lang="zh-CN" altLang="zh-CN" sz="2400" b="1" kern="0" dirty="0">
              <a:solidFill>
                <a:srgbClr val="FF0000"/>
              </a:solidFill>
              <a:latin typeface="Calibri" panose="020F0502020204030204" pitchFamily="34" charset="0"/>
              <a:ea typeface="宋体" panose="02010600030101010101" pitchFamily="2" charset="-122"/>
              <a:cs typeface="Iowan Old Style"/>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2" name="矩形 1"/>
          <p:cNvSpPr/>
          <p:nvPr/>
        </p:nvSpPr>
        <p:spPr>
          <a:xfrm>
            <a:off x="467033" y="683878"/>
            <a:ext cx="11331677" cy="5940088"/>
          </a:xfrm>
          <a:prstGeom prst="rect">
            <a:avLst/>
          </a:prstGeom>
        </p:spPr>
        <p:txBody>
          <a:bodyPr wrap="square">
            <a:spAutoFit/>
          </a:bodyPr>
          <a:lstStyle/>
          <a:p>
            <a:r>
              <a:rPr lang="en-US" altLang="zh-CN" sz="2000" b="1" dirty="0"/>
              <a:t>1</a:t>
            </a:r>
            <a:r>
              <a:rPr lang="zh-CN" altLang="en-US" sz="2000" b="1" dirty="0"/>
              <a:t>、（</a:t>
            </a:r>
            <a:r>
              <a:rPr lang="en-US" altLang="zh-CN" sz="2000" b="1" dirty="0"/>
              <a:t>2018</a:t>
            </a:r>
            <a:r>
              <a:rPr lang="zh-CN" altLang="en-US" sz="2000" b="1" dirty="0"/>
              <a:t>年课表卷</a:t>
            </a:r>
            <a:r>
              <a:rPr lang="en-US" altLang="zh-CN" sz="2000" b="1" dirty="0"/>
              <a:t>Ⅰ</a:t>
            </a:r>
            <a:r>
              <a:rPr lang="zh-CN" altLang="en-US" sz="2000" b="1" dirty="0"/>
              <a:t>）</a:t>
            </a:r>
            <a:r>
              <a:rPr lang="en-US" altLang="zh-CN" sz="2000" b="1" dirty="0"/>
              <a:t>41</a:t>
            </a:r>
            <a:r>
              <a:rPr lang="zh-CN" altLang="en-US" sz="2000" b="1" dirty="0"/>
              <a:t>．阅读材料，完成下列要求。（</a:t>
            </a:r>
            <a:r>
              <a:rPr lang="en-US" altLang="zh-CN" sz="2000" b="1" dirty="0"/>
              <a:t>25</a:t>
            </a:r>
            <a:r>
              <a:rPr lang="zh-CN" altLang="en-US" sz="2000" b="1" dirty="0"/>
              <a:t>分）</a:t>
            </a:r>
            <a:endParaRPr lang="zh-CN" altLang="en-US" sz="2000" b="1" dirty="0"/>
          </a:p>
          <a:p>
            <a:r>
              <a:rPr lang="zh-CN" altLang="en-US" sz="2000" b="1" dirty="0"/>
              <a:t>中国基层社会治理历史悠久。改革开放以后，村民自治成为中国亿万农民的伟大创造。</a:t>
            </a:r>
            <a:endParaRPr lang="zh-CN" altLang="en-US" sz="2000" b="1" dirty="0"/>
          </a:p>
          <a:p>
            <a:r>
              <a:rPr lang="zh-CN" altLang="en-US" sz="2000" b="1" dirty="0" smtClean="0"/>
              <a:t>       材</a:t>
            </a:r>
            <a:r>
              <a:rPr lang="zh-CN" altLang="en-US" sz="2000" b="1" dirty="0"/>
              <a:t>料一  </a:t>
            </a:r>
            <a:r>
              <a:rPr lang="zh-CN" altLang="en-US" sz="2000" b="1" dirty="0">
                <a:solidFill>
                  <a:srgbClr val="0033CC"/>
                </a:solidFill>
              </a:rPr>
              <a:t>宋代一些地方实行乡约制度。其功能主要是扬善惩恶，制定规约进行道德教化，并建立民间组织和相关的赏罚制度，明清时期，宣讲“圣谕”成为乡约最重要的内容。当时，由地方官吏广泛推行乡约制度，设立乡约组织，每月召集百姓宣讲、教化。康熙九年颁布了乡约组织必须宣讲的</a:t>
            </a:r>
            <a:r>
              <a:rPr lang="en-US" altLang="zh-CN" sz="2000" b="1" dirty="0">
                <a:solidFill>
                  <a:srgbClr val="0033CC"/>
                </a:solidFill>
              </a:rPr>
              <a:t>《</a:t>
            </a:r>
            <a:r>
              <a:rPr lang="zh-CN" altLang="en-US" sz="2000" b="1" dirty="0">
                <a:solidFill>
                  <a:srgbClr val="0033CC"/>
                </a:solidFill>
              </a:rPr>
              <a:t>上谕十六条</a:t>
            </a:r>
            <a:r>
              <a:rPr lang="en-US" altLang="zh-CN" sz="2000" b="1" dirty="0">
                <a:solidFill>
                  <a:srgbClr val="0033CC"/>
                </a:solidFill>
              </a:rPr>
              <a:t>》</a:t>
            </a:r>
            <a:r>
              <a:rPr lang="zh-CN" altLang="en-US" sz="2000" b="1" dirty="0">
                <a:solidFill>
                  <a:srgbClr val="0033CC"/>
                </a:solidFill>
              </a:rPr>
              <a:t>，内容包含“重农桑以足衣食”“训子弟以禁非为”等。   </a:t>
            </a:r>
            <a:endParaRPr lang="en-US" altLang="zh-CN" sz="2000" b="1" dirty="0" smtClean="0">
              <a:solidFill>
                <a:srgbClr val="0033CC"/>
              </a:solidFill>
            </a:endParaRPr>
          </a:p>
          <a:p>
            <a:r>
              <a:rPr lang="en-US" altLang="zh-CN" sz="2000" b="1" dirty="0">
                <a:solidFill>
                  <a:srgbClr val="0033CC"/>
                </a:solidFill>
              </a:rPr>
              <a:t> </a:t>
            </a:r>
            <a:r>
              <a:rPr lang="en-US" altLang="zh-CN" sz="2000" b="1" dirty="0" smtClean="0">
                <a:solidFill>
                  <a:srgbClr val="0033CC"/>
                </a:solidFill>
              </a:rPr>
              <a:t>                                                                                   </a:t>
            </a:r>
            <a:r>
              <a:rPr lang="en-US" altLang="zh-CN" sz="2000" b="1" dirty="0" smtClean="0"/>
              <a:t>——</a:t>
            </a:r>
            <a:r>
              <a:rPr lang="zh-CN" altLang="en-US" sz="2000" b="1" dirty="0"/>
              <a:t>据杨开道</a:t>
            </a:r>
            <a:r>
              <a:rPr lang="en-US" altLang="zh-CN" sz="2000" b="1" dirty="0"/>
              <a:t>《</a:t>
            </a:r>
            <a:r>
              <a:rPr lang="zh-CN" altLang="en-US" sz="2000" b="1" dirty="0"/>
              <a:t>中国乡约制度</a:t>
            </a:r>
            <a:r>
              <a:rPr lang="en-US" altLang="zh-CN" sz="2000" b="1" dirty="0"/>
              <a:t>》</a:t>
            </a:r>
            <a:r>
              <a:rPr lang="zh-CN" altLang="en-US" sz="2000" b="1" dirty="0"/>
              <a:t>等</a:t>
            </a:r>
            <a:endParaRPr lang="zh-CN" altLang="en-US" sz="2000" b="1" dirty="0"/>
          </a:p>
          <a:p>
            <a:r>
              <a:rPr lang="zh-CN" altLang="en-US" sz="2000" b="1" dirty="0" smtClean="0"/>
              <a:t>       材</a:t>
            </a:r>
            <a:r>
              <a:rPr lang="zh-CN" altLang="en-US" sz="2000" b="1" dirty="0"/>
              <a:t>料二  </a:t>
            </a:r>
            <a:r>
              <a:rPr lang="zh-CN" altLang="en-US" sz="2000" b="1" dirty="0">
                <a:solidFill>
                  <a:srgbClr val="0033CC"/>
                </a:solidFill>
              </a:rPr>
              <a:t>清末，时人认为“地方自治者，为今世界立国之基础</a:t>
            </a:r>
            <a:r>
              <a:rPr lang="en-US" altLang="zh-CN" sz="2000" b="1" dirty="0">
                <a:solidFill>
                  <a:srgbClr val="0033CC"/>
                </a:solidFill>
              </a:rPr>
              <a:t>……</a:t>
            </a:r>
            <a:r>
              <a:rPr lang="zh-CN" altLang="en-US" sz="2000" b="1" dirty="0">
                <a:solidFill>
                  <a:srgbClr val="0033CC"/>
                </a:solidFill>
              </a:rPr>
              <a:t>于救亡之事，至为切要”。</a:t>
            </a:r>
            <a:r>
              <a:rPr lang="en-US" altLang="zh-CN" sz="2000" b="1" dirty="0">
                <a:solidFill>
                  <a:srgbClr val="0033CC"/>
                </a:solidFill>
              </a:rPr>
              <a:t>1909</a:t>
            </a:r>
            <a:r>
              <a:rPr lang="zh-CN" altLang="en-US" sz="2000" b="1" dirty="0">
                <a:solidFill>
                  <a:srgbClr val="0033CC"/>
                </a:solidFill>
              </a:rPr>
              <a:t>年，清政府颁布</a:t>
            </a:r>
            <a:r>
              <a:rPr lang="en-US" altLang="zh-CN" sz="2000" b="1" dirty="0">
                <a:solidFill>
                  <a:srgbClr val="0033CC"/>
                </a:solidFill>
              </a:rPr>
              <a:t>《</a:t>
            </a:r>
            <a:r>
              <a:rPr lang="zh-CN" altLang="en-US" sz="2000" b="1" dirty="0">
                <a:solidFill>
                  <a:srgbClr val="0033CC"/>
                </a:solidFill>
              </a:rPr>
              <a:t>城镇乡地方自治章程</a:t>
            </a:r>
            <a:r>
              <a:rPr lang="en-US" altLang="zh-CN" sz="2000" b="1" dirty="0">
                <a:solidFill>
                  <a:srgbClr val="0033CC"/>
                </a:solidFill>
              </a:rPr>
              <a:t>》</a:t>
            </a:r>
            <a:r>
              <a:rPr lang="zh-CN" altLang="en-US" sz="2000" b="1" dirty="0">
                <a:solidFill>
                  <a:srgbClr val="0033CC"/>
                </a:solidFill>
              </a:rPr>
              <a:t>，地方自治大致按行政区划分城镇和乡两级，设立议事会为议决机关，议员由选民互选充任。</a:t>
            </a:r>
            <a:r>
              <a:rPr lang="en-US" altLang="zh-CN" sz="2000" b="1" dirty="0"/>
              <a:t>——</a:t>
            </a:r>
            <a:r>
              <a:rPr lang="zh-CN" altLang="en-US" sz="2000" b="1" dirty="0"/>
              <a:t>据张海鹏主编</a:t>
            </a:r>
            <a:r>
              <a:rPr lang="en-US" altLang="zh-CN" sz="2000" b="1" dirty="0"/>
              <a:t>《</a:t>
            </a:r>
            <a:r>
              <a:rPr lang="zh-CN" altLang="en-US" sz="2000" b="1" dirty="0"/>
              <a:t>中国近代通史</a:t>
            </a:r>
            <a:r>
              <a:rPr lang="en-US" altLang="zh-CN" sz="2000" b="1" dirty="0"/>
              <a:t>》</a:t>
            </a:r>
            <a:endParaRPr lang="en-US" altLang="zh-CN" sz="2000" b="1" dirty="0"/>
          </a:p>
          <a:p>
            <a:r>
              <a:rPr lang="zh-CN" altLang="en-US" sz="2000" b="1" dirty="0" smtClean="0"/>
              <a:t>       材</a:t>
            </a:r>
            <a:r>
              <a:rPr lang="zh-CN" altLang="en-US" sz="2000" b="1" dirty="0"/>
              <a:t>料三 </a:t>
            </a:r>
            <a:r>
              <a:rPr lang="en-US" altLang="zh-CN" sz="2000" b="1" dirty="0">
                <a:solidFill>
                  <a:srgbClr val="0033CC"/>
                </a:solidFill>
              </a:rPr>
              <a:t>20</a:t>
            </a:r>
            <a:r>
              <a:rPr lang="zh-CN" altLang="en-US" sz="2000" b="1" dirty="0">
                <a:solidFill>
                  <a:srgbClr val="0033CC"/>
                </a:solidFill>
              </a:rPr>
              <a:t>世纪</a:t>
            </a:r>
            <a:r>
              <a:rPr lang="en-US" altLang="zh-CN" sz="2000" b="1" dirty="0">
                <a:solidFill>
                  <a:srgbClr val="0033CC"/>
                </a:solidFill>
              </a:rPr>
              <a:t>80</a:t>
            </a:r>
            <a:r>
              <a:rPr lang="zh-CN" altLang="en-US" sz="2000" b="1" dirty="0">
                <a:solidFill>
                  <a:srgbClr val="0033CC"/>
                </a:solidFill>
              </a:rPr>
              <a:t>年代后，村民自治迅速发展，到</a:t>
            </a:r>
            <a:r>
              <a:rPr lang="en-US" altLang="zh-CN" sz="2000" b="1" dirty="0">
                <a:solidFill>
                  <a:srgbClr val="0033CC"/>
                </a:solidFill>
              </a:rPr>
              <a:t>1997</a:t>
            </a:r>
            <a:r>
              <a:rPr lang="zh-CN" altLang="en-US" sz="2000" b="1" dirty="0">
                <a:solidFill>
                  <a:srgbClr val="0033CC"/>
                </a:solidFill>
              </a:rPr>
              <a:t>年底，全国共有</a:t>
            </a:r>
            <a:r>
              <a:rPr lang="en-US" altLang="zh-CN" sz="2000" b="1" dirty="0">
                <a:solidFill>
                  <a:srgbClr val="0033CC"/>
                </a:solidFill>
              </a:rPr>
              <a:t>91</a:t>
            </a:r>
            <a:r>
              <a:rPr lang="zh-CN" altLang="en-US" sz="2000" b="1" dirty="0">
                <a:solidFill>
                  <a:srgbClr val="0033CC"/>
                </a:solidFill>
              </a:rPr>
              <a:t>万个村民委员会的村干部由村民直接选举产生，大部分农村有</a:t>
            </a:r>
            <a:r>
              <a:rPr lang="en-US" altLang="zh-CN" sz="2000" b="1" dirty="0">
                <a:solidFill>
                  <a:srgbClr val="0033CC"/>
                </a:solidFill>
              </a:rPr>
              <a:t>90%</a:t>
            </a:r>
            <a:r>
              <a:rPr lang="zh-CN" altLang="en-US" sz="2000" b="1" dirty="0">
                <a:solidFill>
                  <a:srgbClr val="0033CC"/>
                </a:solidFill>
              </a:rPr>
              <a:t>以上的选民参加了选举。</a:t>
            </a:r>
            <a:r>
              <a:rPr lang="en-US" altLang="zh-CN" sz="2000" b="1" dirty="0">
                <a:solidFill>
                  <a:srgbClr val="0033CC"/>
                </a:solidFill>
              </a:rPr>
              <a:t>1998</a:t>
            </a:r>
            <a:r>
              <a:rPr lang="zh-CN" altLang="en-US" sz="2000" b="1" dirty="0">
                <a:solidFill>
                  <a:srgbClr val="0033CC"/>
                </a:solidFill>
              </a:rPr>
              <a:t>年颁布了</a:t>
            </a:r>
            <a:r>
              <a:rPr lang="en-US" altLang="zh-CN" sz="2000" b="1" dirty="0">
                <a:solidFill>
                  <a:srgbClr val="0033CC"/>
                </a:solidFill>
              </a:rPr>
              <a:t>《</a:t>
            </a:r>
            <a:r>
              <a:rPr lang="zh-CN" altLang="en-US" sz="2000" b="1" dirty="0">
                <a:solidFill>
                  <a:srgbClr val="0033CC"/>
                </a:solidFill>
              </a:rPr>
              <a:t>中华人民共和国村民委员会组织法</a:t>
            </a:r>
            <a:r>
              <a:rPr lang="en-US" altLang="zh-CN" sz="2000" b="1" dirty="0">
                <a:solidFill>
                  <a:srgbClr val="0033CC"/>
                </a:solidFill>
              </a:rPr>
              <a:t>》</a:t>
            </a:r>
            <a:r>
              <a:rPr lang="zh-CN" altLang="en-US" sz="2000" b="1" dirty="0">
                <a:solidFill>
                  <a:srgbClr val="0033CC"/>
                </a:solidFill>
              </a:rPr>
              <a:t>，村民委员会是我国农村基层社会的群众自治组织。                                                               </a:t>
            </a:r>
            <a:endParaRPr lang="zh-CN" altLang="en-US" sz="2000" b="1" dirty="0">
              <a:solidFill>
                <a:srgbClr val="0033CC"/>
              </a:solidFill>
            </a:endParaRPr>
          </a:p>
          <a:p>
            <a:r>
              <a:rPr lang="en-US" altLang="zh-CN" sz="2000" b="1" dirty="0"/>
              <a:t> </a:t>
            </a:r>
            <a:r>
              <a:rPr lang="en-US" altLang="zh-CN" sz="2000" b="1" dirty="0" smtClean="0"/>
              <a:t>                                                                     ——</a:t>
            </a:r>
            <a:r>
              <a:rPr lang="zh-CN" altLang="en-US" sz="2000" b="1" dirty="0"/>
              <a:t>据郭德宏等主编</a:t>
            </a:r>
            <a:r>
              <a:rPr lang="en-US" altLang="zh-CN" sz="2000" b="1" dirty="0"/>
              <a:t>《</a:t>
            </a:r>
            <a:r>
              <a:rPr lang="zh-CN" altLang="en-US" sz="2000" b="1" dirty="0"/>
              <a:t>中华人民共和国专题史稿</a:t>
            </a:r>
            <a:r>
              <a:rPr lang="en-US" altLang="zh-CN" sz="2000" b="1" dirty="0"/>
              <a:t>》</a:t>
            </a:r>
            <a:endParaRPr lang="en-US" altLang="zh-CN" sz="2000" b="1" dirty="0"/>
          </a:p>
          <a:p>
            <a:r>
              <a:rPr lang="zh-CN" altLang="en-US" sz="2000" b="1" dirty="0"/>
              <a:t>（</a:t>
            </a:r>
            <a:r>
              <a:rPr lang="en-US" altLang="zh-CN" sz="2000" b="1" dirty="0"/>
              <a:t>1</a:t>
            </a:r>
            <a:r>
              <a:rPr lang="zh-CN" altLang="en-US" sz="2000" b="1" dirty="0"/>
              <a:t>）根据材料一并结合所学知识，概括宋代到明清时期乡约制度的变化，并说明乡约制度的积极作用。（</a:t>
            </a:r>
            <a:r>
              <a:rPr lang="en-US" altLang="zh-CN" sz="2000" b="1" dirty="0"/>
              <a:t>12</a:t>
            </a:r>
            <a:r>
              <a:rPr lang="zh-CN" altLang="en-US" sz="2000" b="1" dirty="0"/>
              <a:t>分</a:t>
            </a:r>
            <a:r>
              <a:rPr lang="zh-CN" altLang="en-US" sz="2000" b="1" dirty="0" smtClean="0"/>
              <a:t>）</a:t>
            </a:r>
            <a:endParaRPr lang="zh-CN" altLang="en-US" sz="2000" b="1" dirty="0"/>
          </a:p>
          <a:p>
            <a:r>
              <a:rPr lang="zh-CN" altLang="en-US" sz="2000" b="1" dirty="0"/>
              <a:t>（</a:t>
            </a:r>
            <a:r>
              <a:rPr lang="en-US" altLang="zh-CN" sz="2000" b="1" dirty="0"/>
              <a:t>2</a:t>
            </a:r>
            <a:r>
              <a:rPr lang="zh-CN" altLang="en-US" sz="2000" b="1" dirty="0"/>
              <a:t>）根据材料二并结合所学知识，简述清末城镇乡地方自治的历史背景。（</a:t>
            </a:r>
            <a:r>
              <a:rPr lang="en-US" altLang="zh-CN" sz="2000" b="1" dirty="0"/>
              <a:t>9</a:t>
            </a:r>
            <a:r>
              <a:rPr lang="zh-CN" altLang="en-US" sz="2000" b="1" dirty="0"/>
              <a:t>分</a:t>
            </a:r>
            <a:r>
              <a:rPr lang="zh-CN" altLang="en-US" sz="2000" b="1" dirty="0" smtClean="0"/>
              <a:t>）</a:t>
            </a:r>
            <a:endParaRPr lang="zh-CN" altLang="en-US" sz="2000" b="1" dirty="0"/>
          </a:p>
          <a:p>
            <a:r>
              <a:rPr lang="zh-CN" altLang="en-US" sz="2000" b="1" dirty="0"/>
              <a:t>（</a:t>
            </a:r>
            <a:r>
              <a:rPr lang="en-US" altLang="zh-CN" sz="2000" b="1" dirty="0"/>
              <a:t>3</a:t>
            </a:r>
            <a:r>
              <a:rPr lang="zh-CN" altLang="en-US" sz="2000" b="1" dirty="0"/>
              <a:t>）根据材料三并结合所学知识，说明村民自治的意义。（</a:t>
            </a:r>
            <a:r>
              <a:rPr lang="en-US" altLang="zh-CN" sz="2000" b="1" dirty="0"/>
              <a:t>4</a:t>
            </a:r>
            <a:r>
              <a:rPr lang="zh-CN" altLang="en-US" sz="2000" b="1" dirty="0"/>
              <a:t>分</a:t>
            </a:r>
            <a:r>
              <a:rPr lang="zh-CN" altLang="en-US" sz="2000" b="1" dirty="0" smtClean="0"/>
              <a:t>）   </a:t>
            </a:r>
            <a:endParaRPr lang="en-US" altLang="zh-CN" sz="2000" b="1" dirty="0" smtClean="0"/>
          </a:p>
          <a:p>
            <a:r>
              <a:rPr lang="en-US" altLang="zh-CN" sz="2000" b="1" dirty="0"/>
              <a:t> </a:t>
            </a:r>
            <a:r>
              <a:rPr lang="en-US" altLang="zh-CN" sz="2000" b="1" dirty="0" smtClean="0"/>
              <a:t>  </a:t>
            </a:r>
            <a:endParaRPr lang="zh-CN" altLang="en-US" sz="2000" b="1" dirty="0"/>
          </a:p>
        </p:txBody>
      </p:sp>
      <p:sp>
        <p:nvSpPr>
          <p:cNvPr id="5" name="矩形 4"/>
          <p:cNvSpPr/>
          <p:nvPr/>
        </p:nvSpPr>
        <p:spPr>
          <a:xfrm>
            <a:off x="182216" y="3946310"/>
            <a:ext cx="11808223" cy="2677656"/>
          </a:xfrm>
          <a:prstGeom prst="rect">
            <a:avLst/>
          </a:prstGeom>
          <a:solidFill>
            <a:srgbClr val="FFFF00"/>
          </a:solidFill>
          <a:ln w="38100">
            <a:solidFill>
              <a:srgbClr val="0033CC"/>
            </a:solidFill>
            <a:prstDash val="sysDash"/>
          </a:ln>
        </p:spPr>
        <p:txBody>
          <a:bodyPr wrap="square">
            <a:spAutoFit/>
          </a:bodyPr>
          <a:lstStyle/>
          <a:p>
            <a:pPr algn="just">
              <a:lnSpc>
                <a:spcPct val="150000"/>
              </a:lnSpc>
              <a:spcAft>
                <a:spcPts val="0"/>
              </a:spcAft>
            </a:pPr>
            <a:r>
              <a:rPr lang="zh-CN"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）变化</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宋以道德教化为主，明清增加了宣讲</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圣谕</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的内容；（</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分）乡约组织从民间自发建立到由地方官吏推动设立。（</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lnSpc>
                <a:spcPct val="150000"/>
              </a:lnSpc>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积极作用：</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有利于维护社会秩序，加强基层社会治理；（</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分）有利于发展生产；（</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分）促进了儒家文化和传统道德的传播。（</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6" name="矩形 5"/>
          <p:cNvSpPr/>
          <p:nvPr/>
        </p:nvSpPr>
        <p:spPr>
          <a:xfrm>
            <a:off x="228759" y="5024428"/>
            <a:ext cx="11808223" cy="1311193"/>
          </a:xfrm>
          <a:prstGeom prst="rect">
            <a:avLst/>
          </a:prstGeom>
          <a:solidFill>
            <a:srgbClr val="FFFF00"/>
          </a:solidFill>
          <a:ln w="38100">
            <a:solidFill>
              <a:srgbClr val="0033CC"/>
            </a:solidFill>
            <a:prstDash val="sysDash"/>
          </a:ln>
        </p:spPr>
        <p:txBody>
          <a:bodyPr wrap="square">
            <a:spAutoFit/>
          </a:bodyPr>
          <a:lstStyle/>
          <a:p>
            <a:pPr algn="just">
              <a:lnSpc>
                <a:spcPct val="150000"/>
              </a:lnSpc>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历史背景：</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内</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忧外患；（</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分）西方民主思想传播；（</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分）清末新政，改革政治制度。（</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p:txBody>
      </p:sp>
      <p:sp>
        <p:nvSpPr>
          <p:cNvPr id="8" name="矩形 7"/>
          <p:cNvSpPr/>
          <p:nvPr/>
        </p:nvSpPr>
        <p:spPr>
          <a:xfrm>
            <a:off x="228759" y="5024428"/>
            <a:ext cx="11808223" cy="1401922"/>
          </a:xfrm>
          <a:prstGeom prst="rect">
            <a:avLst/>
          </a:prstGeom>
          <a:solidFill>
            <a:srgbClr val="FFFF00"/>
          </a:solidFill>
          <a:ln w="38100">
            <a:solidFill>
              <a:srgbClr val="0033CC"/>
            </a:solidFill>
            <a:prstDash val="sysDash"/>
          </a:ln>
        </p:spPr>
        <p:txBody>
          <a:bodyPr wrap="square">
            <a:spAutoFit/>
          </a:bodyPr>
          <a:lstStyle/>
          <a:p>
            <a:pPr algn="just">
              <a:lnSpc>
                <a:spcPts val="3500"/>
              </a:lnSpc>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意义：</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乡</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村治理的创新，国家治理体系的健全；推动基层民主，促进社会主义政治文明；改革基层社会治理制度，适应社会主义建设的要求。（每项</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分，答出其中两项即可得满分，本小题总分不得超过</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4</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2800" b="1" kern="100" dirty="0">
              <a:solidFill>
                <a:srgbClr val="FF0000"/>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8" presetClass="exit" presetSubtype="32" fill="hold" grpId="1" nodeType="clickEffect">
                                  <p:stCondLst>
                                    <p:cond delay="0"/>
                                  </p:stCondLst>
                                  <p:childTnLst>
                                    <p:animEffect transition="out" filter="diamond(out)">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4" presetClass="exit" presetSubtype="32" fill="hold" grpId="1" nodeType="clickEffect">
                                  <p:stCondLst>
                                    <p:cond delay="0"/>
                                  </p:stCondLst>
                                  <p:childTnLst>
                                    <p:animEffect transition="out" filter="box(out)">
                                      <p:cBhvr>
                                        <p:cTn id="19" dur="2000"/>
                                        <p:tgtEl>
                                          <p:spTgt spid="6"/>
                                        </p:tgtEl>
                                      </p:cBhvr>
                                    </p:animEffect>
                                    <p:set>
                                      <p:cBhvr>
                                        <p:cTn id="20" dur="1" fill="hold">
                                          <p:stCondLst>
                                            <p:cond delay="1999"/>
                                          </p:stCondLst>
                                        </p:cTn>
                                        <p:tgtEl>
                                          <p:spTgt spid="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2" name="矩形 1"/>
          <p:cNvSpPr/>
          <p:nvPr/>
        </p:nvSpPr>
        <p:spPr>
          <a:xfrm>
            <a:off x="197283" y="670704"/>
            <a:ext cx="11808223" cy="5909310"/>
          </a:xfrm>
          <a:prstGeom prst="rect">
            <a:avLst/>
          </a:prstGeom>
          <a:solidFill>
            <a:srgbClr val="FFFF00"/>
          </a:solidFill>
          <a:ln w="38100">
            <a:solidFill>
              <a:srgbClr val="0033CC"/>
            </a:solidFill>
            <a:prstDash val="sysDash"/>
          </a:ln>
        </p:spPr>
        <p:txBody>
          <a:bodyPr wrap="square">
            <a:spAutoFit/>
          </a:bodyPr>
          <a:lstStyle/>
          <a:p>
            <a:pPr algn="just">
              <a:lnSpc>
                <a:spcPct val="150000"/>
              </a:lnSpc>
              <a:spcAft>
                <a:spcPts val="0"/>
              </a:spcAft>
            </a:pPr>
            <a:r>
              <a:rPr lang="zh-CN"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1</a:t>
            </a:r>
            <a:r>
              <a:rPr lang="zh-CN"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）变化</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宋以道德教化为主，明清增加了宣讲</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圣谕</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的内容；（</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分）乡约组织从民间自发建立到由地方官吏推动设立。（</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lnSpc>
                <a:spcPct val="150000"/>
              </a:lnSpc>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积极作用：</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有利于维护社会秩序，加强基层社会治理；（</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分）有利于发展生产；（</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分）促进了儒家文化和传统道德的传播。（</a:t>
            </a:r>
            <a:r>
              <a:rPr lang="en-US"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lnSpc>
                <a:spcPct val="150000"/>
              </a:lnSpc>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历史背景：</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内</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忧外患；（</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分）西方民主思想传播；（</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分）清末新政，改革政治制度。（</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endParaRPr>
          </a:p>
          <a:p>
            <a:pPr algn="just">
              <a:lnSpc>
                <a:spcPct val="150000"/>
              </a:lnSpc>
              <a:spcAft>
                <a:spcPts val="0"/>
              </a:spcAft>
            </a:pPr>
            <a:r>
              <a:rPr lang="zh-CN"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en-US" altLang="zh-CN" sz="2800" b="1" kern="100" dirty="0">
                <a:solidFill>
                  <a:srgbClr val="000000"/>
                </a:solidFill>
                <a:latin typeface="Calibri" panose="020F0502020204030204" pitchFamily="34" charset="0"/>
                <a:ea typeface="宋体" panose="02010600030101010101" pitchFamily="2" charset="-122"/>
                <a:cs typeface="Times New Roman" panose="02020603050405020304" pitchFamily="18" charset="0"/>
              </a:rPr>
              <a:t>3</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意义：</a:t>
            </a:r>
            <a:r>
              <a:rPr lang="zh-CN" altLang="zh-CN" sz="2800" b="1" kern="100" dirty="0" smtClean="0">
                <a:solidFill>
                  <a:srgbClr val="FF0000"/>
                </a:solidFill>
                <a:latin typeface="Calibri" panose="020F0502020204030204" pitchFamily="34" charset="0"/>
                <a:ea typeface="宋体" panose="02010600030101010101" pitchFamily="2" charset="-122"/>
                <a:cs typeface="Times New Roman" panose="02020603050405020304" pitchFamily="18" charset="0"/>
              </a:rPr>
              <a:t>乡</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村治理的创新，国家治理体系的健全；推动基层民主，促进社会主义政治文明；改革基层社会治理制度，适应社会主义建设的要求。（每项</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2</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分，答出其中两项即可得满分，本小题总分不得超过</a:t>
            </a:r>
            <a:r>
              <a:rPr lang="en-US"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4</a:t>
            </a:r>
            <a:r>
              <a:rPr lang="zh-CN" altLang="zh-CN" sz="2800" b="1" kern="100" dirty="0">
                <a:solidFill>
                  <a:srgbClr val="FF0000"/>
                </a:solidFill>
                <a:latin typeface="Calibri" panose="020F0502020204030204" pitchFamily="34" charset="0"/>
                <a:ea typeface="宋体" panose="02010600030101010101" pitchFamily="2" charset="-122"/>
                <a:cs typeface="Times New Roman" panose="02020603050405020304" pitchFamily="18" charset="0"/>
              </a:rPr>
              <a:t>分）</a:t>
            </a:r>
            <a:endParaRPr lang="zh-CN" altLang="zh-CN" sz="2800" b="1" kern="100" dirty="0">
              <a:solidFill>
                <a:srgbClr val="FF0000"/>
              </a:solidFill>
              <a:effectLst/>
              <a:latin typeface="Calibri" panose="020F0502020204030204" pitchFamily="34" charset="0"/>
              <a:ea typeface="宋体" panose="02010600030101010101" pitchFamily="2" charset="-122"/>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63801" y="587175"/>
            <a:ext cx="5929828" cy="584775"/>
          </a:xfrm>
          <a:prstGeom prst="rect">
            <a:avLst/>
          </a:prstGeom>
          <a:noFill/>
        </p:spPr>
        <p:txBody>
          <a:bodyPr wrap="none" rtlCol="0">
            <a:spAutoFit/>
          </a:bodyPr>
          <a:lstStyle/>
          <a:p>
            <a:r>
              <a:rPr lang="zh-CN" altLang="en-US" sz="3200" b="1" dirty="0" smtClean="0"/>
              <a:t>三</a:t>
            </a:r>
            <a:r>
              <a:rPr lang="zh-CN" altLang="en-US" sz="3200" b="1" dirty="0"/>
              <a:t>、历代社会救济与优抚政策：</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2" name="矩形 1"/>
          <p:cNvSpPr/>
          <p:nvPr/>
        </p:nvSpPr>
        <p:spPr>
          <a:xfrm>
            <a:off x="197629" y="1171950"/>
            <a:ext cx="6096000" cy="5509200"/>
          </a:xfrm>
          <a:prstGeom prst="rect">
            <a:avLst/>
          </a:prstGeom>
        </p:spPr>
        <p:txBody>
          <a:bodyPr>
            <a:spAutoFit/>
          </a:bodyPr>
          <a:lstStyle/>
          <a:p>
            <a:pPr indent="267970"/>
            <a:r>
              <a:rPr lang="en-US" altLang="zh-CN" sz="3200" b="1" kern="0" dirty="0" smtClean="0">
                <a:solidFill>
                  <a:srgbClr val="000000"/>
                </a:solidFill>
                <a:latin typeface="Calibri" panose="020F0502020204030204" pitchFamily="34" charset="0"/>
                <a:ea typeface="宋体" panose="02010600030101010101" pitchFamily="2" charset="-122"/>
                <a:cs typeface="Iowan Old Style"/>
              </a:rPr>
              <a:t>1</a:t>
            </a:r>
            <a:r>
              <a:rPr lang="zh-CN" altLang="en-US" sz="32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3200" b="1" kern="0" dirty="0" smtClean="0">
                <a:solidFill>
                  <a:srgbClr val="000000"/>
                </a:solidFill>
                <a:latin typeface="Calibri" panose="020F0502020204030204" pitchFamily="34" charset="0"/>
                <a:ea typeface="宋体" panose="02010600030101010101" pitchFamily="2" charset="-122"/>
                <a:cs typeface="Iowan Old Style"/>
              </a:rPr>
              <a:t>发</a:t>
            </a:r>
            <a:r>
              <a:rPr lang="zh-CN" altLang="zh-CN" sz="3200" b="1" kern="0" dirty="0">
                <a:solidFill>
                  <a:srgbClr val="000000"/>
                </a:solidFill>
                <a:latin typeface="Calibri" panose="020F0502020204030204" pitchFamily="34" charset="0"/>
                <a:ea typeface="宋体" panose="02010600030101010101" pitchFamily="2" charset="-122"/>
                <a:cs typeface="Iowan Old Style"/>
              </a:rPr>
              <a:t>展概</a:t>
            </a:r>
            <a:r>
              <a:rPr lang="zh-CN" altLang="zh-CN" sz="3200" b="1" kern="0" dirty="0" smtClean="0">
                <a:solidFill>
                  <a:srgbClr val="000000"/>
                </a:solidFill>
                <a:latin typeface="Calibri" panose="020F0502020204030204" pitchFamily="34" charset="0"/>
                <a:ea typeface="宋体" panose="02010600030101010101" pitchFamily="2" charset="-122"/>
                <a:cs typeface="Iowan Old Style"/>
              </a:rPr>
              <a:t>况</a:t>
            </a:r>
            <a:r>
              <a:rPr lang="zh-CN" altLang="en-US" sz="3200" b="1" kern="0" dirty="0" smtClean="0">
                <a:solidFill>
                  <a:srgbClr val="000000"/>
                </a:solidFill>
                <a:latin typeface="Calibri" panose="020F0502020204030204" pitchFamily="34" charset="0"/>
                <a:ea typeface="宋体" panose="02010600030101010101" pitchFamily="2" charset="-122"/>
                <a:cs typeface="Iowan Old Style"/>
              </a:rPr>
              <a:t>：</a:t>
            </a:r>
            <a:endParaRPr lang="en-US" altLang="zh-CN" sz="3200" b="1" kern="0" dirty="0" smtClean="0">
              <a:solidFill>
                <a:srgbClr val="000000"/>
              </a:solidFill>
              <a:latin typeface="Calibri" panose="020F0502020204030204" pitchFamily="34" charset="0"/>
              <a:ea typeface="宋体" panose="02010600030101010101" pitchFamily="2" charset="-122"/>
              <a:cs typeface="Iowan Old Style"/>
            </a:endParaRPr>
          </a:p>
          <a:p>
            <a:pPr indent="267970"/>
            <a:endParaRPr lang="en-US" altLang="zh-CN" sz="32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3200" b="1" kern="100" dirty="0" smtClean="0">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3200" b="1" kern="100" dirty="0">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3200" b="1" kern="100" dirty="0" smtClean="0">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3200" b="1" kern="100" dirty="0" smtClean="0">
              <a:latin typeface="Calibri" panose="020F0502020204030204" pitchFamily="34" charset="0"/>
              <a:ea typeface="宋体" panose="02010600030101010101" pitchFamily="2" charset="-122"/>
              <a:cs typeface="Times New Roman" panose="02020603050405020304" pitchFamily="18" charset="0"/>
            </a:endParaRPr>
          </a:p>
          <a:p>
            <a:pPr indent="267970"/>
            <a:endParaRPr lang="zh-CN" altLang="zh-CN" sz="3200" b="1" kern="100" dirty="0">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3200" b="1" kern="0" dirty="0" smtClean="0">
              <a:solidFill>
                <a:srgbClr val="000000"/>
              </a:solidFill>
              <a:latin typeface="宋体" panose="02010600030101010101" pitchFamily="2" charset="-122"/>
              <a:ea typeface="宋体" panose="02010600030101010101" pitchFamily="2" charset="-122"/>
              <a:cs typeface="Iowan Old Style"/>
            </a:endParaRPr>
          </a:p>
          <a:p>
            <a:pPr indent="267970"/>
            <a:r>
              <a:rPr lang="en-US" altLang="zh-CN" sz="3200" b="1" kern="0" dirty="0" smtClean="0">
                <a:solidFill>
                  <a:srgbClr val="000000"/>
                </a:solidFill>
                <a:latin typeface="宋体" panose="02010600030101010101" pitchFamily="2" charset="-122"/>
                <a:ea typeface="宋体" panose="02010600030101010101" pitchFamily="2" charset="-122"/>
                <a:cs typeface="Iowan Old Style"/>
              </a:rPr>
              <a:t>2</a:t>
            </a:r>
            <a:r>
              <a:rPr lang="zh-CN" altLang="en-US" sz="3200" b="1" kern="0" dirty="0" smtClean="0">
                <a:solidFill>
                  <a:srgbClr val="000000"/>
                </a:solidFill>
                <a:latin typeface="宋体" panose="02010600030101010101" pitchFamily="2" charset="-122"/>
                <a:ea typeface="宋体" panose="02010600030101010101" pitchFamily="2" charset="-122"/>
                <a:cs typeface="Iowan Old Style"/>
              </a:rPr>
              <a:t>、</a:t>
            </a:r>
            <a:r>
              <a:rPr lang="zh-CN" altLang="zh-CN" sz="3200" b="1" kern="0" dirty="0" smtClean="0">
                <a:solidFill>
                  <a:srgbClr val="000000"/>
                </a:solidFill>
                <a:latin typeface="Calibri" panose="020F0502020204030204" pitchFamily="34" charset="0"/>
                <a:ea typeface="宋体" panose="02010600030101010101" pitchFamily="2" charset="-122"/>
                <a:cs typeface="Iowan Old Style"/>
              </a:rPr>
              <a:t>实</a:t>
            </a:r>
            <a:r>
              <a:rPr lang="zh-CN" altLang="zh-CN" sz="3200" b="1" kern="0" dirty="0">
                <a:solidFill>
                  <a:srgbClr val="000000"/>
                </a:solidFill>
                <a:latin typeface="Calibri" panose="020F0502020204030204" pitchFamily="34" charset="0"/>
                <a:ea typeface="宋体" panose="02010600030101010101" pitchFamily="2" charset="-122"/>
                <a:cs typeface="Iowan Old Style"/>
              </a:rPr>
              <a:t>施原因和作</a:t>
            </a:r>
            <a:r>
              <a:rPr lang="zh-CN" altLang="zh-CN" sz="3200" b="1" kern="0" dirty="0" smtClean="0">
                <a:solidFill>
                  <a:srgbClr val="000000"/>
                </a:solidFill>
                <a:latin typeface="Calibri" panose="020F0502020204030204" pitchFamily="34" charset="0"/>
                <a:ea typeface="宋体" panose="02010600030101010101" pitchFamily="2" charset="-122"/>
                <a:cs typeface="Iowan Old Style"/>
              </a:rPr>
              <a:t>用</a:t>
            </a:r>
            <a:r>
              <a:rPr lang="zh-CN" altLang="en-US" sz="3200" b="1" kern="0" dirty="0" smtClean="0">
                <a:solidFill>
                  <a:srgbClr val="000000"/>
                </a:solidFill>
                <a:latin typeface="Calibri" panose="020F0502020204030204" pitchFamily="34" charset="0"/>
                <a:ea typeface="宋体" panose="02010600030101010101" pitchFamily="2" charset="-122"/>
                <a:cs typeface="Iowan Old Style"/>
              </a:rPr>
              <a:t>：</a:t>
            </a:r>
            <a:endParaRPr lang="zh-CN" altLang="zh-CN" sz="3200" b="1" kern="100" dirty="0">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3200" b="1" kern="0" dirty="0" smtClean="0">
                <a:solidFill>
                  <a:srgbClr val="000000"/>
                </a:solidFill>
                <a:latin typeface="Calibri" panose="020F0502020204030204" pitchFamily="34" charset="0"/>
                <a:ea typeface="宋体" panose="02010600030101010101" pitchFamily="2" charset="-122"/>
                <a:cs typeface="Iowan Old Style"/>
              </a:rPr>
              <a:t>3</a:t>
            </a:r>
            <a:r>
              <a:rPr lang="zh-CN" altLang="en-US" sz="32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3200" b="1" kern="0" dirty="0" smtClean="0">
                <a:solidFill>
                  <a:srgbClr val="000000"/>
                </a:solidFill>
                <a:latin typeface="Calibri" panose="020F0502020204030204" pitchFamily="34" charset="0"/>
                <a:ea typeface="宋体" panose="02010600030101010101" pitchFamily="2" charset="-122"/>
                <a:cs typeface="Iowan Old Style"/>
              </a:rPr>
              <a:t>中</a:t>
            </a:r>
            <a:r>
              <a:rPr lang="zh-CN" altLang="zh-CN" sz="3200" b="1" kern="0" dirty="0">
                <a:solidFill>
                  <a:srgbClr val="000000"/>
                </a:solidFill>
                <a:latin typeface="Calibri" panose="020F0502020204030204" pitchFamily="34" charset="0"/>
                <a:ea typeface="宋体" panose="02010600030101010101" pitchFamily="2" charset="-122"/>
                <a:cs typeface="Iowan Old Style"/>
              </a:rPr>
              <a:t>国古代救</a:t>
            </a:r>
            <a:r>
              <a:rPr lang="zh-CN" altLang="zh-CN" sz="3200" b="1" kern="0" dirty="0" smtClean="0">
                <a:solidFill>
                  <a:srgbClr val="000000"/>
                </a:solidFill>
                <a:latin typeface="Calibri" panose="020F0502020204030204" pitchFamily="34" charset="0"/>
                <a:ea typeface="宋体" panose="02010600030101010101" pitchFamily="2" charset="-122"/>
                <a:cs typeface="Iowan Old Style"/>
              </a:rPr>
              <a:t>济</a:t>
            </a:r>
            <a:r>
              <a:rPr lang="zh-CN" altLang="zh-CN" sz="3200" b="1" kern="0" dirty="0">
                <a:solidFill>
                  <a:srgbClr val="000000"/>
                </a:solidFill>
                <a:latin typeface="Calibri" panose="020F0502020204030204" pitchFamily="34" charset="0"/>
                <a:ea typeface="宋体" panose="02010600030101010101" pitchFamily="2" charset="-122"/>
                <a:cs typeface="Iowan Old Style"/>
              </a:rPr>
              <a:t>和</a:t>
            </a:r>
            <a:endParaRPr lang="en-US" altLang="zh-CN" sz="3200" b="1" kern="0" dirty="0" smtClean="0">
              <a:solidFill>
                <a:srgbClr val="000000"/>
              </a:solidFill>
              <a:latin typeface="Calibri" panose="020F0502020204030204" pitchFamily="34" charset="0"/>
              <a:ea typeface="宋体" panose="02010600030101010101" pitchFamily="2" charset="-122"/>
              <a:cs typeface="Iowan Old Style"/>
            </a:endParaRPr>
          </a:p>
          <a:p>
            <a:pPr indent="266700"/>
            <a:r>
              <a:rPr lang="en-US" altLang="zh-CN" sz="3200" b="1" kern="0" dirty="0" smtClean="0">
                <a:solidFill>
                  <a:srgbClr val="000000"/>
                </a:solidFill>
                <a:latin typeface="Calibri" panose="020F0502020204030204" pitchFamily="34" charset="0"/>
                <a:ea typeface="宋体" panose="02010600030101010101" pitchFamily="2" charset="-122"/>
                <a:cs typeface="Iowan Old Style"/>
              </a:rPr>
              <a:t>      </a:t>
            </a:r>
            <a:r>
              <a:rPr lang="zh-CN" altLang="zh-CN" sz="3200" b="1" kern="0" dirty="0" smtClean="0">
                <a:solidFill>
                  <a:srgbClr val="000000"/>
                </a:solidFill>
                <a:latin typeface="Calibri" panose="020F0502020204030204" pitchFamily="34" charset="0"/>
                <a:ea typeface="宋体" panose="02010600030101010101" pitchFamily="2" charset="-122"/>
                <a:cs typeface="Iowan Old Style"/>
              </a:rPr>
              <a:t>优</a:t>
            </a:r>
            <a:r>
              <a:rPr lang="zh-CN" altLang="zh-CN" sz="3200" b="1" kern="0" dirty="0">
                <a:solidFill>
                  <a:srgbClr val="000000"/>
                </a:solidFill>
                <a:latin typeface="Calibri" panose="020F0502020204030204" pitchFamily="34" charset="0"/>
                <a:ea typeface="宋体" panose="02010600030101010101" pitchFamily="2" charset="-122"/>
                <a:cs typeface="Iowan Old Style"/>
              </a:rPr>
              <a:t>抚政策的特</a:t>
            </a:r>
            <a:r>
              <a:rPr lang="zh-CN" altLang="zh-CN" sz="3200" b="1" kern="0" dirty="0" smtClean="0">
                <a:solidFill>
                  <a:srgbClr val="000000"/>
                </a:solidFill>
                <a:latin typeface="Calibri" panose="020F0502020204030204" pitchFamily="34" charset="0"/>
                <a:ea typeface="宋体" panose="02010600030101010101" pitchFamily="2" charset="-122"/>
                <a:cs typeface="Iowan Old Style"/>
              </a:rPr>
              <a:t>点</a:t>
            </a:r>
            <a:r>
              <a:rPr lang="zh-CN" altLang="en-US" sz="3200" b="1" kern="0" dirty="0" smtClean="0">
                <a:solidFill>
                  <a:srgbClr val="000000"/>
                </a:solidFill>
                <a:latin typeface="Calibri" panose="020F0502020204030204" pitchFamily="34" charset="0"/>
                <a:ea typeface="宋体" panose="02010600030101010101" pitchFamily="2" charset="-122"/>
                <a:cs typeface="Iowan Old Style"/>
              </a:rPr>
              <a:t>：</a:t>
            </a:r>
            <a:endParaRPr lang="zh-CN" altLang="zh-CN" sz="3200" b="1"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3" name="矩形 2"/>
          <p:cNvSpPr/>
          <p:nvPr/>
        </p:nvSpPr>
        <p:spPr>
          <a:xfrm>
            <a:off x="495054" y="1756725"/>
            <a:ext cx="11274158" cy="3170099"/>
          </a:xfrm>
          <a:prstGeom prst="rect">
            <a:avLst/>
          </a:prstGeom>
        </p:spPr>
        <p:txBody>
          <a:bodyPr wrap="square">
            <a:spAutoFit/>
          </a:bodyPr>
          <a:lstStyle/>
          <a:p>
            <a:pPr indent="267970"/>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1</a:t>
            </a:r>
            <a:r>
              <a:rPr lang="zh-CN" altLang="en-US" sz="2000" b="1" kern="0" dirty="0" smtClean="0">
                <a:solidFill>
                  <a:srgbClr val="0033CC"/>
                </a:solidFill>
                <a:latin typeface="+mj-ea"/>
                <a:ea typeface="+mj-ea"/>
                <a:cs typeface="Iowan Old Style"/>
              </a:rPr>
              <a:t>）</a:t>
            </a:r>
            <a:r>
              <a:rPr lang="zh-CN" altLang="zh-CN" sz="2000" b="1" kern="0" dirty="0" smtClean="0">
                <a:latin typeface="+mj-ea"/>
                <a:ea typeface="+mj-ea"/>
                <a:cs typeface="Iowan Old Style"/>
              </a:rPr>
              <a:t>汉</a:t>
            </a:r>
            <a:r>
              <a:rPr lang="zh-CN" altLang="zh-CN" sz="2000" b="1" kern="0" dirty="0">
                <a:latin typeface="+mj-ea"/>
                <a:ea typeface="+mj-ea"/>
                <a:cs typeface="Iowan Old Style"/>
              </a:rPr>
              <a:t>朝</a:t>
            </a:r>
            <a:r>
              <a:rPr lang="zh-CN" altLang="zh-CN" sz="2000" b="1" kern="0" dirty="0">
                <a:solidFill>
                  <a:srgbClr val="0033CC"/>
                </a:solidFill>
                <a:latin typeface="+mj-ea"/>
                <a:ea typeface="+mj-ea"/>
                <a:cs typeface="Iowan Old Style"/>
              </a:rPr>
              <a:t>建立</a:t>
            </a:r>
            <a:r>
              <a:rPr lang="zh-CN" altLang="zh-CN" sz="2000" b="1" kern="0" dirty="0">
                <a:solidFill>
                  <a:srgbClr val="FF0000"/>
                </a:solidFill>
                <a:latin typeface="+mj-ea"/>
                <a:ea typeface="+mj-ea"/>
                <a:cs typeface="Iowan Old Style"/>
              </a:rPr>
              <a:t>常平仓制度</a:t>
            </a:r>
            <a:r>
              <a:rPr lang="zh-CN" altLang="zh-CN" sz="2000" b="1" kern="0" dirty="0">
                <a:solidFill>
                  <a:srgbClr val="0033CC"/>
                </a:solidFill>
                <a:latin typeface="+mj-ea"/>
                <a:ea typeface="+mj-ea"/>
                <a:cs typeface="Iowan Old Style"/>
              </a:rPr>
              <a:t>，积谷备仓，调节粮价。</a:t>
            </a:r>
            <a:r>
              <a:rPr lang="zh-CN" altLang="zh-CN" sz="2000" b="1" kern="0" dirty="0">
                <a:latin typeface="+mj-ea"/>
                <a:ea typeface="+mj-ea"/>
                <a:cs typeface="Iowan Old Style"/>
              </a:rPr>
              <a:t>隋唐时期</a:t>
            </a:r>
            <a:r>
              <a:rPr lang="zh-CN" altLang="zh-CN" sz="2000" b="1" kern="0" dirty="0">
                <a:solidFill>
                  <a:srgbClr val="0033CC"/>
                </a:solidFill>
                <a:latin typeface="+mj-ea"/>
                <a:ea typeface="+mj-ea"/>
                <a:cs typeface="Iowan Old Style"/>
              </a:rPr>
              <a:t>，政府</a:t>
            </a:r>
            <a:r>
              <a:rPr lang="zh-CN" altLang="zh-CN" sz="2000" b="1" kern="0" dirty="0">
                <a:solidFill>
                  <a:srgbClr val="FF0000"/>
                </a:solidFill>
                <a:latin typeface="+mj-ea"/>
                <a:ea typeface="+mj-ea"/>
                <a:cs typeface="Iowan Old Style"/>
              </a:rPr>
              <a:t>既重视官方储备</a:t>
            </a:r>
            <a:r>
              <a:rPr lang="zh-CN" altLang="zh-CN" sz="2000" b="1" kern="0" dirty="0">
                <a:solidFill>
                  <a:srgbClr val="0033CC"/>
                </a:solidFill>
                <a:latin typeface="+mj-ea"/>
                <a:ea typeface="+mj-ea"/>
                <a:cs typeface="Iowan Old Style"/>
              </a:rPr>
              <a:t>，也大力</a:t>
            </a:r>
            <a:r>
              <a:rPr lang="zh-CN" altLang="zh-CN" sz="2000" b="1" kern="0" dirty="0">
                <a:solidFill>
                  <a:srgbClr val="FF0000"/>
                </a:solidFill>
                <a:latin typeface="+mj-ea"/>
                <a:ea typeface="+mj-ea"/>
                <a:cs typeface="Iowan Old Style"/>
              </a:rPr>
              <a:t>提倡民间积储</a:t>
            </a:r>
            <a:r>
              <a:rPr lang="zh-CN" altLang="zh-CN" sz="2000" b="1" kern="0" dirty="0">
                <a:solidFill>
                  <a:srgbClr val="0033CC"/>
                </a:solidFill>
                <a:latin typeface="+mj-ea"/>
                <a:ea typeface="+mj-ea"/>
                <a:cs typeface="Iowan Old Style"/>
              </a:rPr>
              <a:t>。隋文帝置仓积谷，预防荒年，还鼓励民间自置公共粮仓“义仓”，令各州百姓在收获时按贫富分三等出粮，于当地造仓积蓄。官仓救大灾，义仓防小灾。</a:t>
            </a:r>
            <a:endParaRPr lang="zh-CN" altLang="zh-CN" sz="2000" b="1" kern="100" dirty="0">
              <a:solidFill>
                <a:srgbClr val="0033CC"/>
              </a:solidFill>
              <a:latin typeface="+mj-ea"/>
              <a:ea typeface="+mj-ea"/>
              <a:cs typeface="Times New Roman" panose="02020603050405020304" pitchFamily="18" charset="0"/>
            </a:endParaRPr>
          </a:p>
          <a:p>
            <a:pPr indent="267970"/>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2</a:t>
            </a:r>
            <a:r>
              <a:rPr lang="zh-CN" altLang="en-US" sz="2000" b="1" kern="0" dirty="0" smtClean="0">
                <a:solidFill>
                  <a:srgbClr val="0033CC"/>
                </a:solidFill>
                <a:latin typeface="+mj-ea"/>
                <a:ea typeface="+mj-ea"/>
                <a:cs typeface="Iowan Old Style"/>
              </a:rPr>
              <a:t>）</a:t>
            </a:r>
            <a:r>
              <a:rPr lang="zh-CN" altLang="zh-CN" sz="2000" b="1" kern="0" dirty="0" smtClean="0">
                <a:solidFill>
                  <a:srgbClr val="FF0000"/>
                </a:solidFill>
                <a:latin typeface="+mj-ea"/>
                <a:ea typeface="+mj-ea"/>
                <a:cs typeface="Iowan Old Style"/>
              </a:rPr>
              <a:t>中</a:t>
            </a:r>
            <a:r>
              <a:rPr lang="zh-CN" altLang="zh-CN" sz="2000" b="1" kern="0" dirty="0">
                <a:solidFill>
                  <a:srgbClr val="FF0000"/>
                </a:solidFill>
                <a:latin typeface="+mj-ea"/>
                <a:ea typeface="+mj-ea"/>
                <a:cs typeface="Iowan Old Style"/>
              </a:rPr>
              <a:t>国有尊老养老的传统</a:t>
            </a:r>
            <a:r>
              <a:rPr lang="zh-CN" altLang="zh-CN" sz="2000" b="1" kern="0" dirty="0">
                <a:solidFill>
                  <a:srgbClr val="0033CC"/>
                </a:solidFill>
                <a:latin typeface="+mj-ea"/>
                <a:ea typeface="+mj-ea"/>
                <a:cs typeface="Iowan Old Style"/>
              </a:rPr>
              <a:t>。</a:t>
            </a:r>
            <a:r>
              <a:rPr lang="zh-CN" altLang="zh-CN" sz="2000" b="1" kern="0" dirty="0">
                <a:latin typeface="+mj-ea"/>
                <a:ea typeface="+mj-ea"/>
                <a:cs typeface="Iowan Old Style"/>
              </a:rPr>
              <a:t>秦汉</a:t>
            </a:r>
            <a:r>
              <a:rPr lang="zh-CN" altLang="zh-CN" sz="2000" b="1" kern="0" dirty="0">
                <a:solidFill>
                  <a:srgbClr val="0033CC"/>
                </a:solidFill>
                <a:latin typeface="+mj-ea"/>
                <a:ea typeface="+mj-ea"/>
                <a:cs typeface="Iowan Old Style"/>
              </a:rPr>
              <a:t>时期，皇帝有时会赐给年高老人手杖——鸠杖，以示尊重。从</a:t>
            </a:r>
            <a:r>
              <a:rPr lang="zh-CN" altLang="zh-CN" sz="2000" b="1" kern="0" dirty="0">
                <a:latin typeface="+mj-ea"/>
                <a:ea typeface="+mj-ea"/>
                <a:cs typeface="Iowan Old Style"/>
              </a:rPr>
              <a:t>唐朝</a:t>
            </a:r>
            <a:r>
              <a:rPr lang="zh-CN" altLang="zh-CN" sz="2000" b="1" kern="0" dirty="0">
                <a:solidFill>
                  <a:srgbClr val="0033CC"/>
                </a:solidFill>
                <a:latin typeface="+mj-ea"/>
                <a:ea typeface="+mj-ea"/>
                <a:cs typeface="Iowan Old Style"/>
              </a:rPr>
              <a:t>开始，政府设有收容贫老、孤儿和乞讨流浪人员的专门机构，如唐朝的养病坊、宋朝的福田院、元朝的众济院、明清的养济院。</a:t>
            </a:r>
            <a:endParaRPr lang="zh-CN" altLang="zh-CN" sz="2000" b="1" kern="100" dirty="0">
              <a:solidFill>
                <a:srgbClr val="0033CC"/>
              </a:solidFill>
              <a:latin typeface="+mj-ea"/>
              <a:ea typeface="+mj-ea"/>
              <a:cs typeface="Times New Roman" panose="02020603050405020304" pitchFamily="18" charset="0"/>
            </a:endParaRPr>
          </a:p>
          <a:p>
            <a:pPr indent="267970"/>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3</a:t>
            </a:r>
            <a:r>
              <a:rPr lang="zh-CN" altLang="en-US" sz="2000" b="1" kern="0" dirty="0" smtClean="0">
                <a:solidFill>
                  <a:srgbClr val="0033CC"/>
                </a:solidFill>
                <a:latin typeface="+mj-ea"/>
                <a:ea typeface="+mj-ea"/>
                <a:cs typeface="Iowan Old Style"/>
              </a:rPr>
              <a:t>）</a:t>
            </a:r>
            <a:r>
              <a:rPr lang="zh-CN" altLang="zh-CN" sz="2000" b="1" kern="0" dirty="0" smtClean="0">
                <a:latin typeface="+mj-ea"/>
                <a:ea typeface="+mj-ea"/>
                <a:cs typeface="Iowan Old Style"/>
              </a:rPr>
              <a:t>宋</a:t>
            </a:r>
            <a:r>
              <a:rPr lang="zh-CN" altLang="zh-CN" sz="2000" b="1" kern="0" dirty="0">
                <a:latin typeface="+mj-ea"/>
                <a:ea typeface="+mj-ea"/>
                <a:cs typeface="Iowan Old Style"/>
              </a:rPr>
              <a:t>朝</a:t>
            </a:r>
            <a:r>
              <a:rPr lang="zh-CN" altLang="zh-CN" sz="2000" b="1" kern="0" dirty="0">
                <a:solidFill>
                  <a:srgbClr val="0033CC"/>
                </a:solidFill>
                <a:latin typeface="+mj-ea"/>
                <a:ea typeface="+mj-ea"/>
                <a:cs typeface="Iowan Old Style"/>
              </a:rPr>
              <a:t>以降，</a:t>
            </a:r>
            <a:r>
              <a:rPr lang="zh-CN" altLang="zh-CN" sz="2000" b="1" kern="0" dirty="0">
                <a:solidFill>
                  <a:srgbClr val="FF0000"/>
                </a:solidFill>
                <a:latin typeface="+mj-ea"/>
                <a:ea typeface="+mj-ea"/>
                <a:cs typeface="Iowan Old Style"/>
              </a:rPr>
              <a:t>宗族内部的救助活动逐渐兴起</a:t>
            </a:r>
            <a:r>
              <a:rPr lang="zh-CN" altLang="zh-CN" sz="2000" b="1" kern="0" dirty="0">
                <a:solidFill>
                  <a:srgbClr val="0033CC"/>
                </a:solidFill>
                <a:latin typeface="+mj-ea"/>
                <a:ea typeface="+mj-ea"/>
                <a:cs typeface="Iowan Old Style"/>
              </a:rPr>
              <a:t>。北宋范仲淹在族内创设义田，赈济族人，影响深远。宗族通过设立义田、义学、义宅、义冢等族产，在衣食、住行、婚娶、蒙养、丧葬等方面资助族中贫困者。</a:t>
            </a:r>
            <a:endParaRPr lang="zh-CN" altLang="zh-CN" sz="2000" b="1" kern="100" dirty="0">
              <a:solidFill>
                <a:srgbClr val="0033CC"/>
              </a:solidFill>
              <a:latin typeface="+mj-ea"/>
              <a:ea typeface="+mj-ea"/>
              <a:cs typeface="Times New Roman" panose="02020603050405020304" pitchFamily="18" charset="0"/>
            </a:endParaRPr>
          </a:p>
          <a:p>
            <a:pPr indent="267970"/>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4</a:t>
            </a:r>
            <a:r>
              <a:rPr lang="zh-CN" altLang="en-US" sz="2000" b="1" kern="0" dirty="0" smtClean="0">
                <a:solidFill>
                  <a:srgbClr val="0033CC"/>
                </a:solidFill>
                <a:latin typeface="+mj-ea"/>
                <a:ea typeface="+mj-ea"/>
                <a:cs typeface="Iowan Old Style"/>
              </a:rPr>
              <a:t>）</a:t>
            </a:r>
            <a:r>
              <a:rPr lang="zh-CN" altLang="zh-CN" sz="2000" b="1" kern="0" dirty="0" smtClean="0">
                <a:latin typeface="+mj-ea"/>
                <a:ea typeface="+mj-ea"/>
                <a:cs typeface="Iowan Old Style"/>
              </a:rPr>
              <a:t>明</a:t>
            </a:r>
            <a:r>
              <a:rPr lang="zh-CN" altLang="zh-CN" sz="2000" b="1" kern="0" dirty="0">
                <a:latin typeface="+mj-ea"/>
                <a:ea typeface="+mj-ea"/>
                <a:cs typeface="Iowan Old Style"/>
              </a:rPr>
              <a:t>清</a:t>
            </a:r>
            <a:r>
              <a:rPr lang="zh-CN" altLang="zh-CN" sz="2000" b="1" kern="0" dirty="0">
                <a:solidFill>
                  <a:srgbClr val="0033CC"/>
                </a:solidFill>
                <a:latin typeface="+mj-ea"/>
                <a:ea typeface="+mj-ea"/>
                <a:cs typeface="Iowan Old Style"/>
              </a:rPr>
              <a:t>时期，</a:t>
            </a:r>
            <a:r>
              <a:rPr lang="zh-CN" altLang="zh-CN" sz="2000" b="1" kern="0" dirty="0">
                <a:solidFill>
                  <a:srgbClr val="FF0000"/>
                </a:solidFill>
                <a:latin typeface="+mj-ea"/>
                <a:ea typeface="+mj-ea"/>
                <a:cs typeface="Iowan Old Style"/>
              </a:rPr>
              <a:t>慈善组织开始兴起</a:t>
            </a:r>
            <a:r>
              <a:rPr lang="zh-CN" altLang="zh-CN" sz="2000" b="1" kern="0" dirty="0">
                <a:solidFill>
                  <a:srgbClr val="0033CC"/>
                </a:solidFill>
                <a:latin typeface="+mj-ea"/>
                <a:ea typeface="+mj-ea"/>
                <a:cs typeface="Iowan Old Style"/>
              </a:rPr>
              <a:t>，出现了善堂、善会等慈善机构。</a:t>
            </a:r>
            <a:endParaRPr lang="zh-CN" altLang="zh-CN" sz="2000" b="1" kern="100" dirty="0">
              <a:solidFill>
                <a:srgbClr val="0033CC"/>
              </a:solidFill>
              <a:effectLst/>
              <a:latin typeface="+mj-ea"/>
              <a:ea typeface="+mj-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363801" y="587175"/>
            <a:ext cx="5929828" cy="584775"/>
          </a:xfrm>
          <a:prstGeom prst="rect">
            <a:avLst/>
          </a:prstGeom>
          <a:noFill/>
        </p:spPr>
        <p:txBody>
          <a:bodyPr wrap="none" rtlCol="0">
            <a:spAutoFit/>
          </a:bodyPr>
          <a:lstStyle/>
          <a:p>
            <a:r>
              <a:rPr lang="zh-CN" altLang="en-US" sz="3200" b="1" dirty="0" smtClean="0"/>
              <a:t>三</a:t>
            </a:r>
            <a:r>
              <a:rPr lang="zh-CN" altLang="en-US" sz="3200" b="1" dirty="0"/>
              <a:t>、历代社会救济与优抚政策：</a:t>
            </a:r>
            <a:endParaRPr lang="en-US" altLang="zh-CN" sz="3200" b="1" dirty="0" smtClean="0"/>
          </a:p>
        </p:txBody>
      </p:sp>
      <p:sp>
        <p:nvSpPr>
          <p:cNvPr id="6" name="文本框 5"/>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7" name="矩形 6"/>
          <p:cNvSpPr/>
          <p:nvPr/>
        </p:nvSpPr>
        <p:spPr>
          <a:xfrm>
            <a:off x="496537" y="1651932"/>
            <a:ext cx="11274158" cy="400110"/>
          </a:xfrm>
          <a:prstGeom prst="rect">
            <a:avLst/>
          </a:prstGeom>
        </p:spPr>
        <p:txBody>
          <a:bodyPr wrap="square">
            <a:spAutoFit/>
          </a:bodyPr>
          <a:lstStyle/>
          <a:p>
            <a:pPr indent="267970"/>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1</a:t>
            </a:r>
            <a:r>
              <a:rPr lang="zh-CN" altLang="en-US" sz="2000" b="1" kern="0" dirty="0" smtClean="0">
                <a:solidFill>
                  <a:srgbClr val="0033CC"/>
                </a:solidFill>
                <a:latin typeface="+mj-ea"/>
                <a:ea typeface="+mj-ea"/>
                <a:cs typeface="Iowan Old Style"/>
              </a:rPr>
              <a:t>）</a:t>
            </a:r>
            <a:r>
              <a:rPr lang="zh-CN" altLang="en-US" sz="2000" b="1" kern="0" dirty="0" smtClean="0">
                <a:solidFill>
                  <a:srgbClr val="FF0000"/>
                </a:solidFill>
                <a:latin typeface="+mj-ea"/>
                <a:ea typeface="+mj-ea"/>
                <a:cs typeface="Iowan Old Style"/>
              </a:rPr>
              <a:t>粮食储备</a:t>
            </a:r>
            <a:r>
              <a:rPr lang="zh-CN" altLang="zh-CN" sz="2000" b="1" kern="0" dirty="0" smtClean="0">
                <a:solidFill>
                  <a:srgbClr val="FF0000"/>
                </a:solidFill>
                <a:latin typeface="+mj-ea"/>
                <a:ea typeface="+mj-ea"/>
                <a:cs typeface="Iowan Old Style"/>
              </a:rPr>
              <a:t>制度</a:t>
            </a:r>
            <a:r>
              <a:rPr lang="en-US" altLang="zh-CN" sz="2000" b="1" kern="0" dirty="0" smtClean="0">
                <a:solidFill>
                  <a:srgbClr val="0033CC"/>
                </a:solidFill>
                <a:latin typeface="+mj-ea"/>
                <a:ea typeface="+mj-ea"/>
                <a:cs typeface="Iowan Old Style"/>
              </a:rPr>
              <a:t> </a:t>
            </a:r>
            <a:r>
              <a:rPr lang="zh-CN" altLang="en-US" sz="2000" b="1" kern="0" dirty="0" smtClean="0">
                <a:solidFill>
                  <a:srgbClr val="0033CC"/>
                </a:solidFill>
                <a:latin typeface="+mj-ea"/>
                <a:ea typeface="+mj-ea"/>
                <a:cs typeface="Iowan Old Style"/>
              </a:rPr>
              <a:t>（</a:t>
            </a:r>
            <a:r>
              <a:rPr lang="en-US" altLang="zh-CN" sz="2000" b="1" kern="0" dirty="0" smtClean="0">
                <a:solidFill>
                  <a:srgbClr val="0033CC"/>
                </a:solidFill>
                <a:latin typeface="+mj-ea"/>
                <a:ea typeface="+mj-ea"/>
                <a:cs typeface="Iowan Old Style"/>
              </a:rPr>
              <a:t>2</a:t>
            </a:r>
            <a:r>
              <a:rPr lang="zh-CN" altLang="en-US" sz="2000" b="1" kern="0" dirty="0" smtClean="0">
                <a:solidFill>
                  <a:srgbClr val="0033CC"/>
                </a:solidFill>
                <a:latin typeface="+mj-ea"/>
                <a:ea typeface="+mj-ea"/>
                <a:cs typeface="Iowan Old Style"/>
              </a:rPr>
              <a:t>）</a:t>
            </a:r>
            <a:r>
              <a:rPr lang="zh-CN" altLang="zh-CN" sz="2000" b="1" kern="0" dirty="0" smtClean="0">
                <a:solidFill>
                  <a:srgbClr val="FF0000"/>
                </a:solidFill>
                <a:latin typeface="+mj-ea"/>
                <a:ea typeface="+mj-ea"/>
                <a:cs typeface="Iowan Old Style"/>
              </a:rPr>
              <a:t>尊</a:t>
            </a:r>
            <a:r>
              <a:rPr lang="zh-CN" altLang="zh-CN" sz="2000" b="1" kern="0" dirty="0">
                <a:solidFill>
                  <a:srgbClr val="FF0000"/>
                </a:solidFill>
                <a:latin typeface="+mj-ea"/>
                <a:ea typeface="+mj-ea"/>
                <a:cs typeface="Iowan Old Style"/>
              </a:rPr>
              <a:t>老养老的传</a:t>
            </a:r>
            <a:r>
              <a:rPr lang="zh-CN" altLang="zh-CN" sz="2000" b="1" kern="0" dirty="0" smtClean="0">
                <a:solidFill>
                  <a:srgbClr val="FF0000"/>
                </a:solidFill>
                <a:latin typeface="+mj-ea"/>
                <a:ea typeface="+mj-ea"/>
                <a:cs typeface="Iowan Old Style"/>
              </a:rPr>
              <a:t>统</a:t>
            </a:r>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3</a:t>
            </a:r>
            <a:r>
              <a:rPr lang="zh-CN" altLang="en-US" sz="2000" b="1" kern="0" dirty="0" smtClean="0">
                <a:solidFill>
                  <a:srgbClr val="0033CC"/>
                </a:solidFill>
                <a:latin typeface="+mj-ea"/>
                <a:ea typeface="+mj-ea"/>
                <a:cs typeface="Iowan Old Style"/>
              </a:rPr>
              <a:t>）</a:t>
            </a:r>
            <a:r>
              <a:rPr lang="en-US" altLang="zh-CN" sz="2000" b="1" kern="0" dirty="0" smtClean="0">
                <a:latin typeface="+mj-ea"/>
                <a:ea typeface="+mj-ea"/>
                <a:cs typeface="Iowan Old Style"/>
              </a:rPr>
              <a:t> </a:t>
            </a:r>
            <a:r>
              <a:rPr lang="zh-CN" altLang="zh-CN" sz="2000" b="1" kern="0" dirty="0" smtClean="0">
                <a:solidFill>
                  <a:srgbClr val="FF0000"/>
                </a:solidFill>
                <a:latin typeface="+mj-ea"/>
                <a:ea typeface="+mj-ea"/>
                <a:cs typeface="Iowan Old Style"/>
              </a:rPr>
              <a:t>宗</a:t>
            </a:r>
            <a:r>
              <a:rPr lang="zh-CN" altLang="zh-CN" sz="2000" b="1" kern="0" dirty="0">
                <a:solidFill>
                  <a:srgbClr val="FF0000"/>
                </a:solidFill>
                <a:latin typeface="+mj-ea"/>
                <a:ea typeface="+mj-ea"/>
                <a:cs typeface="Iowan Old Style"/>
              </a:rPr>
              <a:t>族内部的救助活</a:t>
            </a:r>
            <a:r>
              <a:rPr lang="zh-CN" altLang="zh-CN" sz="2000" b="1" kern="0" dirty="0" smtClean="0">
                <a:solidFill>
                  <a:srgbClr val="FF0000"/>
                </a:solidFill>
                <a:latin typeface="+mj-ea"/>
                <a:ea typeface="+mj-ea"/>
                <a:cs typeface="Iowan Old Style"/>
              </a:rPr>
              <a:t>动</a:t>
            </a:r>
            <a:r>
              <a:rPr lang="en-US" altLang="zh-CN" sz="2000" b="1" kern="0" dirty="0" smtClean="0">
                <a:solidFill>
                  <a:srgbClr val="FF0000"/>
                </a:solidFill>
                <a:latin typeface="+mj-ea"/>
                <a:ea typeface="+mj-ea"/>
                <a:cs typeface="Iowan Old Style"/>
              </a:rPr>
              <a:t> </a:t>
            </a:r>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4</a:t>
            </a:r>
            <a:r>
              <a:rPr lang="zh-CN" altLang="en-US" sz="2000" b="1" kern="0" dirty="0" smtClean="0">
                <a:solidFill>
                  <a:srgbClr val="0033CC"/>
                </a:solidFill>
                <a:latin typeface="+mj-ea"/>
                <a:ea typeface="+mj-ea"/>
                <a:cs typeface="Iowan Old Style"/>
              </a:rPr>
              <a:t>）</a:t>
            </a:r>
            <a:r>
              <a:rPr lang="en-US" altLang="zh-CN" sz="2000" b="1" kern="0" dirty="0" smtClean="0">
                <a:latin typeface="+mj-ea"/>
                <a:ea typeface="+mj-ea"/>
                <a:cs typeface="Iowan Old Style"/>
              </a:rPr>
              <a:t> </a:t>
            </a:r>
            <a:r>
              <a:rPr lang="zh-CN" altLang="zh-CN" sz="2000" b="1" kern="0" dirty="0" smtClean="0">
                <a:solidFill>
                  <a:srgbClr val="FF0000"/>
                </a:solidFill>
                <a:latin typeface="+mj-ea"/>
                <a:ea typeface="+mj-ea"/>
                <a:cs typeface="Iowan Old Style"/>
              </a:rPr>
              <a:t>慈</a:t>
            </a:r>
            <a:r>
              <a:rPr lang="zh-CN" altLang="zh-CN" sz="2000" b="1" kern="0" dirty="0">
                <a:solidFill>
                  <a:srgbClr val="FF0000"/>
                </a:solidFill>
                <a:latin typeface="+mj-ea"/>
                <a:ea typeface="+mj-ea"/>
                <a:cs typeface="Iowan Old Style"/>
              </a:rPr>
              <a:t>善组</a:t>
            </a:r>
            <a:r>
              <a:rPr lang="zh-CN" altLang="zh-CN" sz="2000" b="1" kern="0" dirty="0" smtClean="0">
                <a:solidFill>
                  <a:srgbClr val="FF0000"/>
                </a:solidFill>
                <a:latin typeface="+mj-ea"/>
                <a:ea typeface="+mj-ea"/>
                <a:cs typeface="Iowan Old Style"/>
              </a:rPr>
              <a:t>织</a:t>
            </a:r>
            <a:r>
              <a:rPr lang="en-US" altLang="zh-CN" sz="2000" b="1" kern="0" dirty="0" smtClean="0">
                <a:solidFill>
                  <a:srgbClr val="FF0000"/>
                </a:solidFill>
                <a:latin typeface="+mj-ea"/>
                <a:ea typeface="+mj-ea"/>
                <a:cs typeface="Iowan Old Style"/>
              </a:rPr>
              <a:t> </a:t>
            </a:r>
            <a:endParaRPr lang="zh-CN" altLang="zh-CN" sz="2000" b="1" kern="100" dirty="0">
              <a:solidFill>
                <a:srgbClr val="0033CC"/>
              </a:solidFill>
              <a:effectLst/>
              <a:latin typeface="+mj-ea"/>
              <a:ea typeface="+mj-ea"/>
              <a:cs typeface="Times New Roman" panose="02020603050405020304" pitchFamily="18" charset="0"/>
            </a:endParaRPr>
          </a:p>
        </p:txBody>
      </p:sp>
      <p:sp>
        <p:nvSpPr>
          <p:cNvPr id="8" name="矩形 7"/>
          <p:cNvSpPr/>
          <p:nvPr/>
        </p:nvSpPr>
        <p:spPr>
          <a:xfrm>
            <a:off x="280715" y="1171950"/>
            <a:ext cx="6096000" cy="3970318"/>
          </a:xfrm>
          <a:prstGeom prst="rect">
            <a:avLst/>
          </a:prstGeom>
        </p:spPr>
        <p:txBody>
          <a:bodyPr>
            <a:spAutoFit/>
          </a:bodyPr>
          <a:lstStyle/>
          <a:p>
            <a:pPr indent="267970"/>
            <a:r>
              <a:rPr lang="en-US" altLang="zh-CN" sz="2800" b="1" kern="0" dirty="0" smtClean="0">
                <a:solidFill>
                  <a:srgbClr val="000000"/>
                </a:solidFill>
                <a:latin typeface="Calibri" panose="020F0502020204030204" pitchFamily="34" charset="0"/>
                <a:ea typeface="宋体" panose="02010600030101010101" pitchFamily="2" charset="-122"/>
                <a:cs typeface="Iowan Old Style"/>
              </a:rPr>
              <a:t>1</a:t>
            </a:r>
            <a:r>
              <a:rPr lang="zh-CN" altLang="en-US" sz="28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800" b="1" kern="0" dirty="0" smtClean="0">
                <a:solidFill>
                  <a:srgbClr val="000000"/>
                </a:solidFill>
                <a:latin typeface="Calibri" panose="020F0502020204030204" pitchFamily="34" charset="0"/>
                <a:ea typeface="宋体" panose="02010600030101010101" pitchFamily="2" charset="-122"/>
                <a:cs typeface="Iowan Old Style"/>
              </a:rPr>
              <a:t>发</a:t>
            </a:r>
            <a:r>
              <a:rPr lang="zh-CN" altLang="zh-CN" sz="2800" b="1" kern="0" dirty="0">
                <a:solidFill>
                  <a:srgbClr val="000000"/>
                </a:solidFill>
                <a:latin typeface="Calibri" panose="020F0502020204030204" pitchFamily="34" charset="0"/>
                <a:ea typeface="宋体" panose="02010600030101010101" pitchFamily="2" charset="-122"/>
                <a:cs typeface="Iowan Old Style"/>
              </a:rPr>
              <a:t>展概</a:t>
            </a:r>
            <a:r>
              <a:rPr lang="zh-CN" altLang="zh-CN" sz="2800" b="1" kern="0" dirty="0" smtClean="0">
                <a:solidFill>
                  <a:srgbClr val="000000"/>
                </a:solidFill>
                <a:latin typeface="Calibri" panose="020F0502020204030204" pitchFamily="34" charset="0"/>
                <a:ea typeface="宋体" panose="02010600030101010101" pitchFamily="2" charset="-122"/>
                <a:cs typeface="Iowan Old Style"/>
              </a:rPr>
              <a:t>况</a:t>
            </a:r>
            <a:r>
              <a:rPr lang="zh-CN" altLang="en-US" sz="2800" b="1" kern="0" dirty="0" smtClean="0">
                <a:solidFill>
                  <a:srgbClr val="000000"/>
                </a:solidFill>
                <a:latin typeface="Calibri" panose="020F0502020204030204" pitchFamily="34" charset="0"/>
                <a:ea typeface="宋体" panose="02010600030101010101" pitchFamily="2" charset="-122"/>
                <a:cs typeface="Iowan Old Style"/>
              </a:rPr>
              <a:t>：</a:t>
            </a:r>
            <a:endParaRPr lang="en-US" altLang="zh-CN" sz="2800" b="1" kern="0" dirty="0" smtClean="0">
              <a:solidFill>
                <a:srgbClr val="000000"/>
              </a:solidFill>
              <a:latin typeface="Calibri" panose="020F0502020204030204" pitchFamily="34" charset="0"/>
              <a:ea typeface="宋体" panose="02010600030101010101" pitchFamily="2" charset="-122"/>
              <a:cs typeface="Iowan Old Style"/>
            </a:endParaRPr>
          </a:p>
          <a:p>
            <a:pPr indent="267970"/>
            <a:endParaRPr lang="en-US" altLang="zh-CN" sz="2800" b="1" kern="0" dirty="0" smtClean="0">
              <a:solidFill>
                <a:srgbClr val="000000"/>
              </a:solidFill>
              <a:latin typeface="宋体" panose="02010600030101010101" pitchFamily="2" charset="-122"/>
              <a:ea typeface="宋体" panose="02010600030101010101" pitchFamily="2" charset="-122"/>
              <a:cs typeface="Iowan Old Style"/>
            </a:endParaRPr>
          </a:p>
          <a:p>
            <a:pPr indent="267970"/>
            <a:r>
              <a:rPr lang="en-US" altLang="zh-CN" sz="2800" b="1" kern="0" dirty="0" smtClean="0">
                <a:solidFill>
                  <a:srgbClr val="000000"/>
                </a:solidFill>
                <a:latin typeface="宋体" panose="02010600030101010101" pitchFamily="2" charset="-122"/>
                <a:ea typeface="宋体" panose="02010600030101010101" pitchFamily="2" charset="-122"/>
                <a:cs typeface="Iowan Old Style"/>
              </a:rPr>
              <a:t>2</a:t>
            </a:r>
            <a:r>
              <a:rPr lang="zh-CN" altLang="en-US" sz="2800" b="1" kern="0" dirty="0" smtClean="0">
                <a:solidFill>
                  <a:srgbClr val="000000"/>
                </a:solidFill>
                <a:latin typeface="宋体" panose="02010600030101010101" pitchFamily="2" charset="-122"/>
                <a:ea typeface="宋体" panose="02010600030101010101" pitchFamily="2" charset="-122"/>
                <a:cs typeface="Iowan Old Style"/>
              </a:rPr>
              <a:t>、</a:t>
            </a:r>
            <a:r>
              <a:rPr lang="zh-CN" altLang="zh-CN" sz="2800" b="1" kern="0" dirty="0" smtClean="0">
                <a:solidFill>
                  <a:srgbClr val="000000"/>
                </a:solidFill>
                <a:latin typeface="Calibri" panose="020F0502020204030204" pitchFamily="34" charset="0"/>
                <a:ea typeface="宋体" panose="02010600030101010101" pitchFamily="2" charset="-122"/>
                <a:cs typeface="Iowan Old Style"/>
              </a:rPr>
              <a:t>实</a:t>
            </a:r>
            <a:r>
              <a:rPr lang="zh-CN" altLang="zh-CN" sz="2800" b="1" kern="0" dirty="0">
                <a:solidFill>
                  <a:srgbClr val="000000"/>
                </a:solidFill>
                <a:latin typeface="Calibri" panose="020F0502020204030204" pitchFamily="34" charset="0"/>
                <a:ea typeface="宋体" panose="02010600030101010101" pitchFamily="2" charset="-122"/>
                <a:cs typeface="Iowan Old Style"/>
              </a:rPr>
              <a:t>施原因和作</a:t>
            </a:r>
            <a:r>
              <a:rPr lang="zh-CN" altLang="zh-CN" sz="2800" b="1" kern="0" dirty="0" smtClean="0">
                <a:solidFill>
                  <a:srgbClr val="000000"/>
                </a:solidFill>
                <a:latin typeface="Calibri" panose="020F0502020204030204" pitchFamily="34" charset="0"/>
                <a:ea typeface="宋体" panose="02010600030101010101" pitchFamily="2" charset="-122"/>
                <a:cs typeface="Iowan Old Style"/>
              </a:rPr>
              <a:t>用</a:t>
            </a:r>
            <a:r>
              <a:rPr lang="zh-CN" altLang="en-US" sz="2800" b="1" kern="0" dirty="0" smtClean="0">
                <a:solidFill>
                  <a:srgbClr val="000000"/>
                </a:solidFill>
                <a:latin typeface="Calibri" panose="020F0502020204030204" pitchFamily="34" charset="0"/>
                <a:ea typeface="宋体" panose="02010600030101010101" pitchFamily="2" charset="-122"/>
                <a:cs typeface="Iowan Old Style"/>
              </a:rPr>
              <a:t>：</a:t>
            </a:r>
            <a:endParaRPr lang="en-US" altLang="zh-CN" sz="2800" b="1" kern="0" dirty="0" smtClean="0">
              <a:solidFill>
                <a:srgbClr val="000000"/>
              </a:solidFill>
              <a:latin typeface="Calibri" panose="020F0502020204030204" pitchFamily="34" charset="0"/>
              <a:ea typeface="宋体" panose="02010600030101010101" pitchFamily="2" charset="-122"/>
              <a:cs typeface="Iowan Old Style"/>
            </a:endParaRPr>
          </a:p>
          <a:p>
            <a:pPr indent="267970"/>
            <a:endParaRPr lang="en-US" altLang="zh-CN" sz="28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en-US" altLang="zh-CN" sz="2800" b="1" kern="0" dirty="0">
              <a:solidFill>
                <a:srgbClr val="000000"/>
              </a:solidFill>
              <a:latin typeface="Calibri" panose="020F0502020204030204" pitchFamily="34" charset="0"/>
              <a:ea typeface="宋体" panose="02010600030101010101" pitchFamily="2" charset="-122"/>
              <a:cs typeface="Times New Roman" panose="02020603050405020304" pitchFamily="18" charset="0"/>
            </a:endParaRPr>
          </a:p>
          <a:p>
            <a:pPr indent="267970"/>
            <a:endParaRPr lang="zh-CN" altLang="zh-CN" sz="2800" b="1" kern="100" dirty="0">
              <a:latin typeface="Calibri" panose="020F0502020204030204" pitchFamily="34" charset="0"/>
              <a:ea typeface="宋体" panose="02010600030101010101" pitchFamily="2" charset="-122"/>
              <a:cs typeface="Times New Roman" panose="02020603050405020304" pitchFamily="18" charset="0"/>
            </a:endParaRPr>
          </a:p>
          <a:p>
            <a:pPr indent="266700"/>
            <a:r>
              <a:rPr lang="en-US" altLang="zh-CN" sz="2800" b="1" kern="0" dirty="0" smtClean="0">
                <a:solidFill>
                  <a:srgbClr val="000000"/>
                </a:solidFill>
                <a:latin typeface="Calibri" panose="020F0502020204030204" pitchFamily="34" charset="0"/>
                <a:ea typeface="宋体" panose="02010600030101010101" pitchFamily="2" charset="-122"/>
                <a:cs typeface="Iowan Old Style"/>
              </a:rPr>
              <a:t>3</a:t>
            </a:r>
            <a:r>
              <a:rPr lang="zh-CN" altLang="en-US" sz="2800" b="1" kern="0" dirty="0" smtClean="0">
                <a:solidFill>
                  <a:srgbClr val="000000"/>
                </a:solidFill>
                <a:latin typeface="Calibri" panose="020F0502020204030204" pitchFamily="34" charset="0"/>
                <a:ea typeface="宋体" panose="02010600030101010101" pitchFamily="2" charset="-122"/>
                <a:cs typeface="Iowan Old Style"/>
              </a:rPr>
              <a:t>、</a:t>
            </a:r>
            <a:r>
              <a:rPr lang="zh-CN" altLang="zh-CN" sz="2800" b="1" kern="0" dirty="0" smtClean="0">
                <a:solidFill>
                  <a:srgbClr val="000000"/>
                </a:solidFill>
                <a:latin typeface="Calibri" panose="020F0502020204030204" pitchFamily="34" charset="0"/>
                <a:ea typeface="宋体" panose="02010600030101010101" pitchFamily="2" charset="-122"/>
                <a:cs typeface="Iowan Old Style"/>
              </a:rPr>
              <a:t>中</a:t>
            </a:r>
            <a:r>
              <a:rPr lang="zh-CN" altLang="zh-CN" sz="2800" b="1" kern="0" dirty="0">
                <a:solidFill>
                  <a:srgbClr val="000000"/>
                </a:solidFill>
                <a:latin typeface="Calibri" panose="020F0502020204030204" pitchFamily="34" charset="0"/>
                <a:ea typeface="宋体" panose="02010600030101010101" pitchFamily="2" charset="-122"/>
                <a:cs typeface="Iowan Old Style"/>
              </a:rPr>
              <a:t>国古代救</a:t>
            </a:r>
            <a:r>
              <a:rPr lang="zh-CN" altLang="zh-CN" sz="2800" b="1" kern="0" dirty="0" smtClean="0">
                <a:solidFill>
                  <a:srgbClr val="000000"/>
                </a:solidFill>
                <a:latin typeface="Calibri" panose="020F0502020204030204" pitchFamily="34" charset="0"/>
                <a:ea typeface="宋体" panose="02010600030101010101" pitchFamily="2" charset="-122"/>
                <a:cs typeface="Iowan Old Style"/>
              </a:rPr>
              <a:t>济</a:t>
            </a:r>
            <a:r>
              <a:rPr lang="zh-CN" altLang="zh-CN" sz="2800" b="1" kern="0" dirty="0">
                <a:solidFill>
                  <a:srgbClr val="000000"/>
                </a:solidFill>
                <a:latin typeface="Calibri" panose="020F0502020204030204" pitchFamily="34" charset="0"/>
                <a:ea typeface="宋体" panose="02010600030101010101" pitchFamily="2" charset="-122"/>
                <a:cs typeface="Iowan Old Style"/>
              </a:rPr>
              <a:t>和</a:t>
            </a:r>
            <a:endParaRPr lang="en-US" altLang="zh-CN" sz="2800" b="1" kern="0" dirty="0" smtClean="0">
              <a:solidFill>
                <a:srgbClr val="000000"/>
              </a:solidFill>
              <a:latin typeface="Calibri" panose="020F0502020204030204" pitchFamily="34" charset="0"/>
              <a:ea typeface="宋体" panose="02010600030101010101" pitchFamily="2" charset="-122"/>
              <a:cs typeface="Iowan Old Style"/>
            </a:endParaRPr>
          </a:p>
          <a:p>
            <a:pPr indent="266700"/>
            <a:r>
              <a:rPr lang="en-US" altLang="zh-CN" sz="2800" b="1" kern="0" dirty="0" smtClean="0">
                <a:solidFill>
                  <a:srgbClr val="000000"/>
                </a:solidFill>
                <a:latin typeface="Calibri" panose="020F0502020204030204" pitchFamily="34" charset="0"/>
                <a:ea typeface="宋体" panose="02010600030101010101" pitchFamily="2" charset="-122"/>
                <a:cs typeface="Iowan Old Style"/>
              </a:rPr>
              <a:t>      </a:t>
            </a:r>
            <a:r>
              <a:rPr lang="zh-CN" altLang="zh-CN" sz="2800" b="1" kern="0" dirty="0" smtClean="0">
                <a:solidFill>
                  <a:srgbClr val="000000"/>
                </a:solidFill>
                <a:latin typeface="Calibri" panose="020F0502020204030204" pitchFamily="34" charset="0"/>
                <a:ea typeface="宋体" panose="02010600030101010101" pitchFamily="2" charset="-122"/>
                <a:cs typeface="Iowan Old Style"/>
              </a:rPr>
              <a:t>优</a:t>
            </a:r>
            <a:r>
              <a:rPr lang="zh-CN" altLang="zh-CN" sz="2800" b="1" kern="0" dirty="0">
                <a:solidFill>
                  <a:srgbClr val="000000"/>
                </a:solidFill>
                <a:latin typeface="Calibri" panose="020F0502020204030204" pitchFamily="34" charset="0"/>
                <a:ea typeface="宋体" panose="02010600030101010101" pitchFamily="2" charset="-122"/>
                <a:cs typeface="Iowan Old Style"/>
              </a:rPr>
              <a:t>抚政策的特</a:t>
            </a:r>
            <a:r>
              <a:rPr lang="zh-CN" altLang="zh-CN" sz="2800" b="1" kern="0" dirty="0" smtClean="0">
                <a:solidFill>
                  <a:srgbClr val="000000"/>
                </a:solidFill>
                <a:latin typeface="Calibri" panose="020F0502020204030204" pitchFamily="34" charset="0"/>
                <a:ea typeface="宋体" panose="02010600030101010101" pitchFamily="2" charset="-122"/>
                <a:cs typeface="Iowan Old Style"/>
              </a:rPr>
              <a:t>点</a:t>
            </a:r>
            <a:r>
              <a:rPr lang="zh-CN" altLang="en-US" sz="2800" b="1" kern="0" dirty="0" smtClean="0">
                <a:solidFill>
                  <a:srgbClr val="000000"/>
                </a:solidFill>
                <a:latin typeface="Calibri" panose="020F0502020204030204" pitchFamily="34" charset="0"/>
                <a:ea typeface="宋体" panose="02010600030101010101" pitchFamily="2" charset="-122"/>
                <a:cs typeface="Iowan Old Style"/>
              </a:rPr>
              <a:t>：</a:t>
            </a:r>
            <a:endParaRPr lang="zh-CN" altLang="zh-CN" sz="2800" b="1"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2" name="矩形 1"/>
          <p:cNvSpPr/>
          <p:nvPr/>
        </p:nvSpPr>
        <p:spPr>
          <a:xfrm>
            <a:off x="614514" y="2532024"/>
            <a:ext cx="10830233" cy="1569660"/>
          </a:xfrm>
          <a:prstGeom prst="rect">
            <a:avLst/>
          </a:prstGeom>
        </p:spPr>
        <p:txBody>
          <a:bodyPr wrap="square">
            <a:spAutoFit/>
          </a:bodyPr>
          <a:lstStyle/>
          <a:p>
            <a:pPr indent="267970"/>
            <a:r>
              <a:rPr lang="en-US" altLang="zh-CN" sz="2400" b="1" kern="0" dirty="0" smtClean="0">
                <a:solidFill>
                  <a:srgbClr val="0033CC"/>
                </a:solidFill>
                <a:latin typeface="+mj-ea"/>
                <a:ea typeface="+mj-ea"/>
                <a:cs typeface="Iowan Old Style"/>
              </a:rPr>
              <a:t> </a:t>
            </a:r>
            <a:r>
              <a:rPr lang="zh-CN" altLang="en-US" sz="2400" b="1" kern="0" dirty="0" smtClean="0">
                <a:solidFill>
                  <a:srgbClr val="0033CC"/>
                </a:solidFill>
                <a:latin typeface="+mj-ea"/>
                <a:ea typeface="+mj-ea"/>
                <a:cs typeface="Iowan Old Style"/>
              </a:rPr>
              <a:t>（</a:t>
            </a:r>
            <a:r>
              <a:rPr lang="en-US" altLang="zh-CN" sz="2400" b="1" kern="0" dirty="0" smtClean="0">
                <a:solidFill>
                  <a:srgbClr val="0033CC"/>
                </a:solidFill>
                <a:latin typeface="+mj-ea"/>
                <a:ea typeface="+mj-ea"/>
                <a:cs typeface="Iowan Old Style"/>
              </a:rPr>
              <a:t>1</a:t>
            </a:r>
            <a:r>
              <a:rPr lang="zh-CN" altLang="en-US" sz="2400" b="1" kern="0" dirty="0" smtClean="0">
                <a:solidFill>
                  <a:srgbClr val="0033CC"/>
                </a:solidFill>
                <a:latin typeface="+mj-ea"/>
                <a:ea typeface="+mj-ea"/>
                <a:cs typeface="Iowan Old Style"/>
              </a:rPr>
              <a:t>）</a:t>
            </a:r>
            <a:r>
              <a:rPr lang="zh-CN" altLang="zh-CN" sz="2400" b="1" kern="0" dirty="0" smtClean="0">
                <a:solidFill>
                  <a:srgbClr val="FF0000"/>
                </a:solidFill>
                <a:latin typeface="+mj-ea"/>
                <a:ea typeface="+mj-ea"/>
                <a:cs typeface="Iowan Old Style"/>
              </a:rPr>
              <a:t>古代社会生产力水平低，自然灾害频发，人民生活缺少保障，这就需要国家和社会提供必要的、及时的救助。</a:t>
            </a:r>
            <a:endParaRPr lang="zh-CN" altLang="zh-CN" sz="2400" b="1" kern="0" dirty="0">
              <a:solidFill>
                <a:srgbClr val="FF0000"/>
              </a:solidFill>
              <a:latin typeface="+mj-ea"/>
              <a:ea typeface="+mj-ea"/>
              <a:cs typeface="Iowan Old Style"/>
            </a:endParaRPr>
          </a:p>
          <a:p>
            <a:pPr indent="267970"/>
            <a:r>
              <a:rPr lang="zh-CN" altLang="en-US" sz="2400" b="1" kern="0" dirty="0" smtClean="0">
                <a:solidFill>
                  <a:srgbClr val="0033CC"/>
                </a:solidFill>
                <a:latin typeface="+mj-ea"/>
                <a:ea typeface="+mj-ea"/>
                <a:cs typeface="Iowan Old Style"/>
              </a:rPr>
              <a:t>（</a:t>
            </a:r>
            <a:r>
              <a:rPr lang="en-US" altLang="zh-CN" sz="2400" b="1" kern="0" dirty="0" smtClean="0">
                <a:solidFill>
                  <a:srgbClr val="0033CC"/>
                </a:solidFill>
                <a:latin typeface="+mj-ea"/>
                <a:ea typeface="+mj-ea"/>
                <a:cs typeface="Iowan Old Style"/>
              </a:rPr>
              <a:t>2</a:t>
            </a:r>
            <a:r>
              <a:rPr lang="zh-CN" altLang="en-US" sz="2400" b="1" kern="0" dirty="0" smtClean="0">
                <a:solidFill>
                  <a:srgbClr val="0033CC"/>
                </a:solidFill>
                <a:latin typeface="+mj-ea"/>
                <a:ea typeface="+mj-ea"/>
                <a:cs typeface="Iowan Old Style"/>
              </a:rPr>
              <a:t>）</a:t>
            </a:r>
            <a:r>
              <a:rPr lang="zh-CN" altLang="zh-CN" sz="2400" b="1" kern="0" dirty="0" smtClean="0">
                <a:solidFill>
                  <a:srgbClr val="FF0000"/>
                </a:solidFill>
                <a:latin typeface="+mj-ea"/>
                <a:ea typeface="+mj-ea"/>
                <a:cs typeface="Iowan Old Style"/>
              </a:rPr>
              <a:t>社</a:t>
            </a:r>
            <a:r>
              <a:rPr lang="zh-CN" altLang="zh-CN" sz="2400" b="1" kern="0" dirty="0">
                <a:solidFill>
                  <a:srgbClr val="FF0000"/>
                </a:solidFill>
                <a:latin typeface="+mj-ea"/>
                <a:ea typeface="+mj-ea"/>
                <a:cs typeface="Iowan Old Style"/>
              </a:rPr>
              <a:t>会救济为民</a:t>
            </a:r>
            <a:r>
              <a:rPr lang="zh-CN" altLang="zh-CN" sz="2400" b="1" kern="0" dirty="0" smtClean="0">
                <a:solidFill>
                  <a:srgbClr val="FF0000"/>
                </a:solidFill>
                <a:latin typeface="+mj-ea"/>
                <a:ea typeface="+mj-ea"/>
                <a:cs typeface="Iowan Old Style"/>
              </a:rPr>
              <a:t>众提</a:t>
            </a:r>
            <a:r>
              <a:rPr lang="zh-CN" altLang="zh-CN" sz="2400" b="1" kern="0" dirty="0">
                <a:solidFill>
                  <a:srgbClr val="FF0000"/>
                </a:solidFill>
                <a:latin typeface="+mj-ea"/>
                <a:ea typeface="+mj-ea"/>
                <a:cs typeface="Iowan Old Style"/>
              </a:rPr>
              <a:t>供了一定的生活保障，以保证人口繁衍和正常生产活动的进行，客观上有利于维护统治。</a:t>
            </a:r>
            <a:endParaRPr lang="zh-CN" altLang="zh-CN" sz="2400" b="1" kern="0" dirty="0">
              <a:solidFill>
                <a:srgbClr val="FF0000"/>
              </a:solidFill>
              <a:latin typeface="+mj-ea"/>
              <a:ea typeface="+mj-ea"/>
              <a:cs typeface="Iowan Old Style"/>
            </a:endParaRPr>
          </a:p>
        </p:txBody>
      </p:sp>
      <p:sp>
        <p:nvSpPr>
          <p:cNvPr id="3" name="文本框 2"/>
          <p:cNvSpPr txBox="1"/>
          <p:nvPr/>
        </p:nvSpPr>
        <p:spPr>
          <a:xfrm>
            <a:off x="4100052" y="2116898"/>
            <a:ext cx="3005951" cy="400110"/>
          </a:xfrm>
          <a:prstGeom prst="rect">
            <a:avLst/>
          </a:prstGeom>
          <a:solidFill>
            <a:srgbClr val="FFFF00"/>
          </a:solidFill>
          <a:ln w="28575">
            <a:solidFill>
              <a:schemeClr val="tx1"/>
            </a:solidFill>
          </a:ln>
        </p:spPr>
        <p:txBody>
          <a:bodyPr wrap="none" rtlCol="0">
            <a:spAutoFit/>
          </a:bodyPr>
          <a:lstStyle/>
          <a:p>
            <a:r>
              <a:rPr lang="zh-CN" altLang="en-US" sz="2000" b="1" dirty="0"/>
              <a:t>注</a:t>
            </a:r>
            <a:r>
              <a:rPr lang="zh-CN" altLang="en-US" sz="2000" b="1" dirty="0" smtClean="0"/>
              <a:t>意：原因和作用的转换</a:t>
            </a:r>
            <a:endParaRPr lang="zh-CN" altLang="en-US" sz="2000" b="1" dirty="0"/>
          </a:p>
        </p:txBody>
      </p:sp>
      <p:sp>
        <p:nvSpPr>
          <p:cNvPr id="9" name="矩形 8"/>
          <p:cNvSpPr/>
          <p:nvPr/>
        </p:nvSpPr>
        <p:spPr>
          <a:xfrm>
            <a:off x="3646971" y="4373345"/>
            <a:ext cx="8028039" cy="1938992"/>
          </a:xfrm>
          <a:prstGeom prst="rect">
            <a:avLst/>
          </a:prstGeom>
        </p:spPr>
        <p:txBody>
          <a:bodyPr wrap="square">
            <a:spAutoFit/>
          </a:bodyPr>
          <a:lstStyle/>
          <a:p>
            <a:pPr indent="267970"/>
            <a:r>
              <a:rPr lang="zh-CN" altLang="en-US" sz="2400" b="1" kern="0" dirty="0">
                <a:solidFill>
                  <a:srgbClr val="0033CC"/>
                </a:solidFill>
                <a:latin typeface="+mj-ea"/>
                <a:ea typeface="+mj-ea"/>
                <a:cs typeface="Iowan Old Style"/>
              </a:rPr>
              <a:t>（</a:t>
            </a:r>
            <a:r>
              <a:rPr lang="en-US" altLang="zh-CN" sz="2400" b="1" kern="0" dirty="0">
                <a:solidFill>
                  <a:srgbClr val="0033CC"/>
                </a:solidFill>
                <a:latin typeface="+mj-ea"/>
                <a:ea typeface="+mj-ea"/>
                <a:cs typeface="Iowan Old Style"/>
              </a:rPr>
              <a:t>1</a:t>
            </a:r>
            <a:r>
              <a:rPr lang="zh-CN" altLang="en-US" sz="2400" b="1" kern="0" dirty="0">
                <a:solidFill>
                  <a:srgbClr val="0033CC"/>
                </a:solidFill>
                <a:latin typeface="+mj-ea"/>
                <a:ea typeface="+mj-ea"/>
                <a:cs typeface="Iowan Old Style"/>
              </a:rPr>
              <a:t>）</a:t>
            </a:r>
            <a:r>
              <a:rPr lang="zh-CN" altLang="zh-CN" sz="2400" b="1" kern="0" dirty="0">
                <a:solidFill>
                  <a:srgbClr val="FF0000"/>
                </a:solidFill>
                <a:latin typeface="+mj-ea"/>
                <a:ea typeface="+mj-ea"/>
                <a:cs typeface="Iowan Old Style"/>
              </a:rPr>
              <a:t>历代社会救济的主体是掌握大量资源的政府</a:t>
            </a:r>
            <a:r>
              <a:rPr lang="zh-CN" altLang="zh-CN" sz="2400" b="1" kern="0" dirty="0" smtClean="0">
                <a:solidFill>
                  <a:srgbClr val="FF0000"/>
                </a:solidFill>
                <a:latin typeface="+mj-ea"/>
                <a:ea typeface="+mj-ea"/>
                <a:cs typeface="Iowan Old Style"/>
              </a:rPr>
              <a:t>，</a:t>
            </a:r>
            <a:endParaRPr lang="en-US" altLang="zh-CN" sz="2400" b="1" kern="0" dirty="0" smtClean="0">
              <a:solidFill>
                <a:srgbClr val="FF0000"/>
              </a:solidFill>
              <a:latin typeface="+mj-ea"/>
              <a:ea typeface="+mj-ea"/>
              <a:cs typeface="Iowan Old Style"/>
            </a:endParaRPr>
          </a:p>
          <a:p>
            <a:pPr indent="267970"/>
            <a:r>
              <a:rPr lang="en-US" altLang="zh-CN" sz="2400" b="1" kern="0" dirty="0">
                <a:solidFill>
                  <a:srgbClr val="FF0000"/>
                </a:solidFill>
                <a:latin typeface="+mj-ea"/>
                <a:ea typeface="+mj-ea"/>
                <a:cs typeface="Iowan Old Style"/>
              </a:rPr>
              <a:t> </a:t>
            </a:r>
            <a:r>
              <a:rPr lang="en-US" altLang="zh-CN" sz="2400" b="1" kern="0" dirty="0" smtClean="0">
                <a:solidFill>
                  <a:srgbClr val="FF0000"/>
                </a:solidFill>
                <a:latin typeface="+mj-ea"/>
                <a:ea typeface="+mj-ea"/>
                <a:cs typeface="Iowan Old Style"/>
              </a:rPr>
              <a:t>       </a:t>
            </a:r>
            <a:r>
              <a:rPr lang="zh-CN" altLang="zh-CN" sz="2400" b="1" kern="0" dirty="0" smtClean="0">
                <a:solidFill>
                  <a:srgbClr val="FF0000"/>
                </a:solidFill>
                <a:latin typeface="+mj-ea"/>
                <a:ea typeface="+mj-ea"/>
                <a:cs typeface="Iowan Old Style"/>
              </a:rPr>
              <a:t>民</a:t>
            </a:r>
            <a:r>
              <a:rPr lang="zh-CN" altLang="zh-CN" sz="2400" b="1" kern="0" dirty="0">
                <a:solidFill>
                  <a:srgbClr val="FF0000"/>
                </a:solidFill>
                <a:latin typeface="+mj-ea"/>
                <a:ea typeface="+mj-ea"/>
                <a:cs typeface="Iowan Old Style"/>
              </a:rPr>
              <a:t>间社会处于辅助地位。</a:t>
            </a:r>
            <a:endParaRPr lang="zh-CN" altLang="zh-CN" sz="2400" b="1" kern="0" dirty="0">
              <a:solidFill>
                <a:srgbClr val="FF0000"/>
              </a:solidFill>
              <a:latin typeface="+mj-ea"/>
              <a:ea typeface="+mj-ea"/>
              <a:cs typeface="Iowan Old Style"/>
            </a:endParaRPr>
          </a:p>
          <a:p>
            <a:pPr indent="267970"/>
            <a:r>
              <a:rPr lang="zh-CN" altLang="en-US" sz="2400" b="1" kern="0" dirty="0">
                <a:solidFill>
                  <a:srgbClr val="0033CC"/>
                </a:solidFill>
                <a:latin typeface="+mj-ea"/>
                <a:ea typeface="+mj-ea"/>
                <a:cs typeface="Iowan Old Style"/>
              </a:rPr>
              <a:t>（</a:t>
            </a:r>
            <a:r>
              <a:rPr lang="en-US" altLang="zh-CN" sz="2400" b="1" kern="0" dirty="0">
                <a:solidFill>
                  <a:srgbClr val="0033CC"/>
                </a:solidFill>
                <a:latin typeface="+mj-ea"/>
                <a:ea typeface="+mj-ea"/>
                <a:cs typeface="Iowan Old Style"/>
              </a:rPr>
              <a:t>2</a:t>
            </a:r>
            <a:r>
              <a:rPr lang="zh-CN" altLang="en-US" sz="2400" b="1" kern="0" dirty="0">
                <a:solidFill>
                  <a:srgbClr val="0033CC"/>
                </a:solidFill>
                <a:latin typeface="+mj-ea"/>
                <a:ea typeface="+mj-ea"/>
                <a:cs typeface="Iowan Old Style"/>
              </a:rPr>
              <a:t>）</a:t>
            </a:r>
            <a:r>
              <a:rPr lang="zh-CN" altLang="zh-CN" sz="2400" b="1" kern="0" dirty="0">
                <a:solidFill>
                  <a:srgbClr val="FF0000"/>
                </a:solidFill>
                <a:latin typeface="+mj-ea"/>
                <a:ea typeface="+mj-ea"/>
                <a:cs typeface="Iowan Old Style"/>
              </a:rPr>
              <a:t>政府救济的重点在救灾，核心在于保证粮食供应</a:t>
            </a:r>
            <a:r>
              <a:rPr lang="zh-CN" altLang="zh-CN" sz="2400" b="1" kern="0" dirty="0" smtClean="0">
                <a:solidFill>
                  <a:srgbClr val="FF0000"/>
                </a:solidFill>
                <a:latin typeface="+mj-ea"/>
                <a:ea typeface="+mj-ea"/>
                <a:cs typeface="Iowan Old Style"/>
              </a:rPr>
              <a:t>，</a:t>
            </a:r>
            <a:endParaRPr lang="en-US" altLang="zh-CN" sz="2400" b="1" kern="0" dirty="0" smtClean="0">
              <a:solidFill>
                <a:srgbClr val="FF0000"/>
              </a:solidFill>
              <a:latin typeface="+mj-ea"/>
              <a:ea typeface="+mj-ea"/>
              <a:cs typeface="Iowan Old Style"/>
            </a:endParaRPr>
          </a:p>
          <a:p>
            <a:pPr indent="267970"/>
            <a:r>
              <a:rPr lang="en-US" altLang="zh-CN" sz="2400" b="1" kern="0" dirty="0">
                <a:solidFill>
                  <a:srgbClr val="FF0000"/>
                </a:solidFill>
                <a:latin typeface="+mj-ea"/>
                <a:ea typeface="+mj-ea"/>
                <a:cs typeface="Iowan Old Style"/>
              </a:rPr>
              <a:t> </a:t>
            </a:r>
            <a:r>
              <a:rPr lang="en-US" altLang="zh-CN" sz="2400" b="1" kern="0" dirty="0" smtClean="0">
                <a:solidFill>
                  <a:srgbClr val="FF0000"/>
                </a:solidFill>
                <a:latin typeface="+mj-ea"/>
                <a:ea typeface="+mj-ea"/>
                <a:cs typeface="Iowan Old Style"/>
              </a:rPr>
              <a:t>        </a:t>
            </a:r>
            <a:r>
              <a:rPr lang="zh-CN" altLang="zh-CN" sz="2400" b="1" kern="0" dirty="0" smtClean="0">
                <a:solidFill>
                  <a:srgbClr val="FF0000"/>
                </a:solidFill>
                <a:latin typeface="+mj-ea"/>
                <a:ea typeface="+mj-ea"/>
                <a:cs typeface="Iowan Old Style"/>
              </a:rPr>
              <a:t>同</a:t>
            </a:r>
            <a:r>
              <a:rPr lang="zh-CN" altLang="zh-CN" sz="2400" b="1" kern="0" dirty="0">
                <a:solidFill>
                  <a:srgbClr val="FF0000"/>
                </a:solidFill>
                <a:latin typeface="+mj-ea"/>
                <a:ea typeface="+mj-ea"/>
                <a:cs typeface="Iowan Old Style"/>
              </a:rPr>
              <a:t>时还会疏导和安置流民，鼓励民间富户救济灾民。</a:t>
            </a:r>
            <a:endParaRPr lang="zh-CN" altLang="zh-CN" sz="2400" b="1" kern="0" dirty="0">
              <a:solidFill>
                <a:srgbClr val="FF0000"/>
              </a:solidFill>
              <a:latin typeface="+mj-ea"/>
              <a:ea typeface="+mj-ea"/>
              <a:cs typeface="Iowan Old Style"/>
            </a:endParaRPr>
          </a:p>
          <a:p>
            <a:pPr indent="267970"/>
            <a:r>
              <a:rPr lang="zh-CN" altLang="en-US" sz="2400" b="1" kern="0" dirty="0">
                <a:solidFill>
                  <a:srgbClr val="0033CC"/>
                </a:solidFill>
                <a:latin typeface="+mj-ea"/>
                <a:ea typeface="+mj-ea"/>
                <a:cs typeface="Iowan Old Style"/>
              </a:rPr>
              <a:t>（</a:t>
            </a:r>
            <a:r>
              <a:rPr lang="en-US" altLang="zh-CN" sz="2400" b="1" kern="0" dirty="0">
                <a:solidFill>
                  <a:srgbClr val="0033CC"/>
                </a:solidFill>
                <a:latin typeface="+mj-ea"/>
                <a:ea typeface="+mj-ea"/>
                <a:cs typeface="Iowan Old Style"/>
              </a:rPr>
              <a:t>3</a:t>
            </a:r>
            <a:r>
              <a:rPr lang="zh-CN" altLang="en-US" sz="2400" b="1" kern="0" dirty="0">
                <a:solidFill>
                  <a:srgbClr val="0033CC"/>
                </a:solidFill>
                <a:latin typeface="+mj-ea"/>
                <a:ea typeface="+mj-ea"/>
                <a:cs typeface="Iowan Old Style"/>
              </a:rPr>
              <a:t>）</a:t>
            </a:r>
            <a:r>
              <a:rPr lang="zh-CN" altLang="zh-CN" sz="2400" b="1" kern="0" dirty="0">
                <a:solidFill>
                  <a:srgbClr val="FF0000"/>
                </a:solidFill>
                <a:latin typeface="+mj-ea"/>
                <a:ea typeface="+mj-ea"/>
                <a:cs typeface="Iowan Old Style"/>
              </a:rPr>
              <a:t>社会力量的救济活动侧重于日常生活中的赈济。</a:t>
            </a:r>
            <a:endParaRPr lang="zh-CN" altLang="zh-CN" sz="2400" b="1" kern="0" dirty="0">
              <a:solidFill>
                <a:srgbClr val="FF0000"/>
              </a:solidFill>
              <a:latin typeface="+mj-ea"/>
              <a:ea typeface="+mj-ea"/>
              <a:cs typeface="Iowan Old Style"/>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课堂探究</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52" name="文本框 51"/>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2" name="矩形 1"/>
          <p:cNvSpPr/>
          <p:nvPr/>
        </p:nvSpPr>
        <p:spPr>
          <a:xfrm>
            <a:off x="334297" y="523220"/>
            <a:ext cx="11198942" cy="4401205"/>
          </a:xfrm>
          <a:prstGeom prst="rect">
            <a:avLst/>
          </a:prstGeom>
        </p:spPr>
        <p:txBody>
          <a:bodyPr wrap="square">
            <a:spAutoFit/>
          </a:bodyPr>
          <a:lstStyle/>
          <a:p>
            <a:pPr marL="66675" indent="-66675" algn="just">
              <a:spcAft>
                <a:spcPts val="0"/>
              </a:spcAft>
            </a:pPr>
            <a:r>
              <a:rPr lang="en-US" altLang="zh-CN" sz="2000" b="1" kern="100" dirty="0">
                <a:solidFill>
                  <a:srgbClr val="000000"/>
                </a:solidFill>
                <a:latin typeface="+mj-ea"/>
                <a:ea typeface="+mj-ea"/>
                <a:cs typeface="Times New Roman" panose="02020603050405020304" pitchFamily="18" charset="0"/>
              </a:rPr>
              <a:t>2</a:t>
            </a:r>
            <a:r>
              <a:rPr lang="zh-CN" altLang="zh-CN" sz="2000" b="1" kern="100" dirty="0">
                <a:solidFill>
                  <a:srgbClr val="000000"/>
                </a:solidFill>
                <a:latin typeface="+mj-ea"/>
                <a:ea typeface="+mj-ea"/>
                <a:cs typeface="Times New Roman" panose="02020603050405020304" pitchFamily="18" charset="0"/>
              </a:rPr>
              <a:t>、（</a:t>
            </a:r>
            <a:r>
              <a:rPr lang="en-US" altLang="zh-CN" sz="2000" b="1" kern="100" dirty="0">
                <a:solidFill>
                  <a:srgbClr val="000000"/>
                </a:solidFill>
                <a:latin typeface="+mj-ea"/>
                <a:ea typeface="+mj-ea"/>
                <a:cs typeface="Times New Roman" panose="02020603050405020304" pitchFamily="18" charset="0"/>
              </a:rPr>
              <a:t>2016</a:t>
            </a:r>
            <a:r>
              <a:rPr lang="zh-CN" altLang="zh-CN" sz="2000" b="1" kern="100" dirty="0">
                <a:solidFill>
                  <a:srgbClr val="000000"/>
                </a:solidFill>
                <a:latin typeface="+mj-ea"/>
                <a:ea typeface="+mj-ea"/>
                <a:cs typeface="Times New Roman" panose="02020603050405020304" pitchFamily="18" charset="0"/>
              </a:rPr>
              <a:t>年全国卷Ш）</a:t>
            </a:r>
            <a:r>
              <a:rPr lang="en-US" altLang="zh-CN" sz="2000" b="1" kern="100" dirty="0">
                <a:solidFill>
                  <a:srgbClr val="000000"/>
                </a:solidFill>
                <a:latin typeface="+mj-ea"/>
                <a:ea typeface="+mj-ea"/>
                <a:cs typeface="Times New Roman" panose="02020603050405020304" pitchFamily="18" charset="0"/>
              </a:rPr>
              <a:t>40</a:t>
            </a:r>
            <a:r>
              <a:rPr lang="zh-CN" altLang="zh-CN" sz="2000" b="1" kern="100" dirty="0">
                <a:solidFill>
                  <a:srgbClr val="000000"/>
                </a:solidFill>
                <a:latin typeface="+mj-ea"/>
                <a:ea typeface="+mj-ea"/>
                <a:cs typeface="Times New Roman" panose="02020603050405020304" pitchFamily="18" charset="0"/>
              </a:rPr>
              <a:t>．阅读材料，完成下列要求。（</a:t>
            </a:r>
            <a:r>
              <a:rPr lang="en-US" altLang="zh-CN" sz="2000" b="1" kern="100" dirty="0">
                <a:solidFill>
                  <a:srgbClr val="000000"/>
                </a:solidFill>
                <a:latin typeface="+mj-ea"/>
                <a:ea typeface="+mj-ea"/>
                <a:cs typeface="Times New Roman" panose="02020603050405020304" pitchFamily="18" charset="0"/>
              </a:rPr>
              <a:t>25</a:t>
            </a:r>
            <a:r>
              <a:rPr lang="zh-CN" altLang="zh-CN" sz="2000" b="1" kern="100" dirty="0">
                <a:solidFill>
                  <a:srgbClr val="000000"/>
                </a:solidFill>
                <a:latin typeface="+mj-ea"/>
                <a:ea typeface="+mj-ea"/>
                <a:cs typeface="Times New Roman" panose="02020603050405020304" pitchFamily="18" charset="0"/>
              </a:rPr>
              <a:t>分）</a:t>
            </a:r>
            <a:endParaRPr lang="zh-CN" altLang="zh-CN" sz="2000" kern="100" dirty="0">
              <a:latin typeface="+mj-ea"/>
              <a:ea typeface="+mj-ea"/>
              <a:cs typeface="Times New Roman" panose="02020603050405020304" pitchFamily="18" charset="0"/>
            </a:endParaRPr>
          </a:p>
          <a:p>
            <a:pPr marL="66675" indent="267970" algn="just">
              <a:spcAft>
                <a:spcPts val="0"/>
              </a:spcAft>
            </a:pPr>
            <a:r>
              <a:rPr lang="en-US" altLang="zh-CN" sz="2000" b="1" kern="100" dirty="0" smtClean="0">
                <a:solidFill>
                  <a:srgbClr val="000000"/>
                </a:solidFill>
                <a:latin typeface="+mj-ea"/>
                <a:ea typeface="+mj-ea"/>
                <a:cs typeface="Times New Roman" panose="02020603050405020304" pitchFamily="18" charset="0"/>
              </a:rPr>
              <a:t>   </a:t>
            </a:r>
            <a:r>
              <a:rPr lang="zh-CN" altLang="zh-CN" sz="2000" b="1" kern="100" dirty="0" smtClean="0">
                <a:solidFill>
                  <a:srgbClr val="000000"/>
                </a:solidFill>
                <a:latin typeface="+mj-ea"/>
                <a:ea typeface="+mj-ea"/>
                <a:cs typeface="Times New Roman" panose="02020603050405020304" pitchFamily="18" charset="0"/>
              </a:rPr>
              <a:t>材</a:t>
            </a:r>
            <a:r>
              <a:rPr lang="zh-CN" altLang="zh-CN" sz="2000" b="1" kern="100" dirty="0">
                <a:solidFill>
                  <a:srgbClr val="000000"/>
                </a:solidFill>
                <a:latin typeface="+mj-ea"/>
                <a:ea typeface="+mj-ea"/>
                <a:cs typeface="Times New Roman" panose="02020603050405020304" pitchFamily="18" charset="0"/>
              </a:rPr>
              <a:t>料一</a:t>
            </a:r>
            <a:r>
              <a:rPr lang="en-US" altLang="zh-CN" sz="2000" b="1" kern="100" dirty="0">
                <a:solidFill>
                  <a:srgbClr val="000000"/>
                </a:solidFill>
                <a:latin typeface="+mj-ea"/>
                <a:ea typeface="+mj-ea"/>
                <a:cs typeface="Times New Roman" panose="02020603050405020304" pitchFamily="18" charset="0"/>
              </a:rPr>
              <a:t>  </a:t>
            </a:r>
            <a:r>
              <a:rPr lang="zh-CN" altLang="zh-CN" sz="2000" b="1" kern="100" dirty="0">
                <a:solidFill>
                  <a:srgbClr val="0033CC"/>
                </a:solidFill>
                <a:latin typeface="+mj-ea"/>
                <a:ea typeface="+mj-ea"/>
                <a:cs typeface="Times New Roman" panose="02020603050405020304" pitchFamily="18" charset="0"/>
              </a:rPr>
              <a:t>社会救济是中国古代历朝实施“仁政”的重要内容，主要依赖于政府财政。明初设养济院收孤苦无靠者，按月发口粮。明律规定：凡鳏寡孤独及笃废之人，贫穷无亲属依靠，不能自存，所在官司应收养而不收养者，杖六十。”这是正律中首次纳入社会救济保障条款。清代的法律也有关于社会救济的规定，主要有灾荒救济，高龄老人赡养，设栖流所以收养流浪贫民，孝子节妇贫苦者救济，贫苦读书人救济等。  </a:t>
            </a:r>
            <a:r>
              <a:rPr lang="zh-CN" altLang="zh-CN" sz="2000" b="1" kern="100" dirty="0" smtClean="0">
                <a:solidFill>
                  <a:srgbClr val="0033CC"/>
                </a:solidFill>
                <a:latin typeface="+mj-ea"/>
                <a:ea typeface="+mj-ea"/>
                <a:cs typeface="Times New Roman" panose="02020603050405020304" pitchFamily="18" charset="0"/>
              </a:rPr>
              <a:t>——</a:t>
            </a:r>
            <a:r>
              <a:rPr lang="zh-CN" altLang="zh-CN" sz="2000" b="1" kern="100" dirty="0">
                <a:solidFill>
                  <a:srgbClr val="0033CC"/>
                </a:solidFill>
                <a:latin typeface="+mj-ea"/>
                <a:ea typeface="+mj-ea"/>
                <a:cs typeface="Times New Roman" panose="02020603050405020304" pitchFamily="18" charset="0"/>
              </a:rPr>
              <a:t>摘编自邓云特《中国救荒史》等</a:t>
            </a:r>
            <a:endParaRPr lang="zh-CN" altLang="zh-CN" sz="2000" b="1" kern="100" dirty="0">
              <a:solidFill>
                <a:srgbClr val="0033CC"/>
              </a:solidFill>
              <a:latin typeface="+mj-ea"/>
              <a:ea typeface="+mj-ea"/>
              <a:cs typeface="Times New Roman" panose="02020603050405020304" pitchFamily="18" charset="0"/>
            </a:endParaRPr>
          </a:p>
          <a:p>
            <a:pPr marL="66675" indent="200660" algn="just">
              <a:spcAft>
                <a:spcPts val="0"/>
              </a:spcAft>
            </a:pPr>
            <a:r>
              <a:rPr lang="en-US" altLang="zh-CN" sz="2000" b="1" kern="100" dirty="0" smtClean="0">
                <a:solidFill>
                  <a:srgbClr val="000000"/>
                </a:solidFill>
                <a:latin typeface="+mj-ea"/>
                <a:ea typeface="+mj-ea"/>
                <a:cs typeface="Times New Roman" panose="02020603050405020304" pitchFamily="18" charset="0"/>
              </a:rPr>
              <a:t>   </a:t>
            </a:r>
            <a:r>
              <a:rPr lang="zh-CN" altLang="zh-CN" sz="2000" b="1" kern="100" dirty="0" smtClean="0">
                <a:solidFill>
                  <a:srgbClr val="000000"/>
                </a:solidFill>
                <a:latin typeface="+mj-ea"/>
                <a:ea typeface="+mj-ea"/>
                <a:cs typeface="Times New Roman" panose="02020603050405020304" pitchFamily="18" charset="0"/>
              </a:rPr>
              <a:t>材</a:t>
            </a:r>
            <a:r>
              <a:rPr lang="zh-CN" altLang="zh-CN" sz="2000" b="1" kern="100" dirty="0">
                <a:solidFill>
                  <a:srgbClr val="000000"/>
                </a:solidFill>
                <a:latin typeface="+mj-ea"/>
                <a:ea typeface="+mj-ea"/>
                <a:cs typeface="Times New Roman" panose="02020603050405020304" pitchFamily="18" charset="0"/>
              </a:rPr>
              <a:t>料二</a:t>
            </a:r>
            <a:r>
              <a:rPr lang="en-US" altLang="zh-CN" sz="2000" b="1" kern="100" dirty="0">
                <a:solidFill>
                  <a:srgbClr val="000000"/>
                </a:solidFill>
                <a:latin typeface="+mj-ea"/>
                <a:ea typeface="+mj-ea"/>
                <a:cs typeface="Times New Roman" panose="02020603050405020304" pitchFamily="18" charset="0"/>
              </a:rPr>
              <a:t>  </a:t>
            </a:r>
            <a:r>
              <a:rPr lang="zh-CN" altLang="zh-CN" sz="2000" b="1" kern="100" dirty="0">
                <a:solidFill>
                  <a:srgbClr val="0033CC"/>
                </a:solidFill>
                <a:latin typeface="+mj-ea"/>
                <a:ea typeface="+mj-ea"/>
                <a:cs typeface="Times New Roman" panose="02020603050405020304" pitchFamily="18" charset="0"/>
              </a:rPr>
              <a:t>英国圈地运动开始后，偷盗者、乞讨者等日益增多，社会不安定因素急剧增加。</a:t>
            </a:r>
            <a:r>
              <a:rPr lang="en-US" altLang="zh-CN" sz="2000" b="1" kern="100" dirty="0">
                <a:solidFill>
                  <a:srgbClr val="0033CC"/>
                </a:solidFill>
                <a:latin typeface="+mj-ea"/>
                <a:ea typeface="+mj-ea"/>
                <a:cs typeface="Times New Roman" panose="02020603050405020304" pitchFamily="18" charset="0"/>
              </a:rPr>
              <a:t>1601</a:t>
            </a:r>
            <a:r>
              <a:rPr lang="zh-CN" altLang="zh-CN" sz="2000" b="1" kern="100" dirty="0">
                <a:solidFill>
                  <a:srgbClr val="0033CC"/>
                </a:solidFill>
                <a:latin typeface="+mj-ea"/>
                <a:ea typeface="+mj-ea"/>
                <a:cs typeface="Times New Roman" panose="02020603050405020304" pitchFamily="18" charset="0"/>
              </a:rPr>
              <a:t>年，英国颁布济贫法。救济办法因类而异，凡年老及丧失劳动者，在家接受济贫；贫穷儿童则在指定的人家寄养，长到一定年龄时送去做学徒：流浪者被关进监狱或送入教养院。</a:t>
            </a:r>
            <a:r>
              <a:rPr lang="en-US" altLang="zh-CN" sz="2000" b="1" kern="100" dirty="0">
                <a:solidFill>
                  <a:srgbClr val="0033CC"/>
                </a:solidFill>
                <a:latin typeface="+mj-ea"/>
                <a:ea typeface="+mj-ea"/>
                <a:cs typeface="Times New Roman" panose="02020603050405020304" pitchFamily="18" charset="0"/>
              </a:rPr>
              <a:t>1834</a:t>
            </a:r>
            <a:r>
              <a:rPr lang="zh-CN" altLang="zh-CN" sz="2000" b="1" kern="100" dirty="0">
                <a:solidFill>
                  <a:srgbClr val="0033CC"/>
                </a:solidFill>
                <a:latin typeface="+mj-ea"/>
                <a:ea typeface="+mj-ea"/>
                <a:cs typeface="Times New Roman" panose="02020603050405020304" pitchFamily="18" charset="0"/>
              </a:rPr>
              <a:t>年，新济贫法规定，有劳动能力的失业者必须进“贫民习艺所”，才能得到救济，而那里的条件比最低工资收入的自由劳动者还要恶劣得多。 </a:t>
            </a:r>
            <a:r>
              <a:rPr lang="en-US" altLang="zh-CN" sz="2000" b="1" kern="100" dirty="0">
                <a:solidFill>
                  <a:srgbClr val="0033CC"/>
                </a:solidFill>
                <a:latin typeface="+mj-ea"/>
                <a:ea typeface="+mj-ea"/>
                <a:cs typeface="Times New Roman" panose="02020603050405020304" pitchFamily="18" charset="0"/>
              </a:rPr>
              <a:t>   </a:t>
            </a:r>
            <a:r>
              <a:rPr lang="en-US" altLang="zh-CN" sz="2000" b="1" kern="100" dirty="0" smtClean="0">
                <a:solidFill>
                  <a:srgbClr val="0033CC"/>
                </a:solidFill>
                <a:latin typeface="+mj-ea"/>
                <a:ea typeface="+mj-ea"/>
                <a:cs typeface="Times New Roman" panose="02020603050405020304" pitchFamily="18" charset="0"/>
              </a:rPr>
              <a:t> </a:t>
            </a:r>
            <a:r>
              <a:rPr lang="zh-CN" altLang="zh-CN" sz="2000" b="1" kern="100" dirty="0" smtClean="0">
                <a:solidFill>
                  <a:srgbClr val="0033CC"/>
                </a:solidFill>
                <a:latin typeface="+mj-ea"/>
                <a:ea typeface="+mj-ea"/>
                <a:cs typeface="Times New Roman" panose="02020603050405020304" pitchFamily="18" charset="0"/>
              </a:rPr>
              <a:t>——</a:t>
            </a:r>
            <a:r>
              <a:rPr lang="zh-CN" altLang="zh-CN" sz="2000" b="1" kern="100" dirty="0">
                <a:solidFill>
                  <a:srgbClr val="0033CC"/>
                </a:solidFill>
                <a:latin typeface="+mj-ea"/>
                <a:ea typeface="+mj-ea"/>
                <a:cs typeface="Times New Roman" panose="02020603050405020304" pitchFamily="18" charset="0"/>
              </a:rPr>
              <a:t>摘编自陈晓律《英国福利制度的由来与发展》</a:t>
            </a:r>
            <a:endParaRPr lang="zh-CN" altLang="zh-CN" sz="2000" b="1" kern="100" dirty="0">
              <a:solidFill>
                <a:srgbClr val="0033CC"/>
              </a:solidFill>
              <a:latin typeface="+mj-ea"/>
              <a:ea typeface="+mj-ea"/>
              <a:cs typeface="Times New Roman" panose="02020603050405020304" pitchFamily="18" charset="0"/>
            </a:endParaRPr>
          </a:p>
          <a:p>
            <a:pPr marL="66675" indent="-66675" algn="just">
              <a:spcAft>
                <a:spcPts val="0"/>
              </a:spcAft>
            </a:pPr>
            <a:r>
              <a:rPr lang="en-US" altLang="zh-CN" sz="2000" b="1" kern="100" dirty="0" smtClean="0">
                <a:solidFill>
                  <a:srgbClr val="000000"/>
                </a:solidFill>
                <a:latin typeface="+mj-ea"/>
                <a:ea typeface="+mj-ea"/>
                <a:cs typeface="Times New Roman" panose="02020603050405020304" pitchFamily="18" charset="0"/>
              </a:rPr>
              <a:t>      </a:t>
            </a:r>
            <a:r>
              <a:rPr lang="zh-CN" altLang="zh-CN" sz="2000" b="1" kern="100" dirty="0" smtClean="0">
                <a:solidFill>
                  <a:srgbClr val="000000"/>
                </a:solidFill>
                <a:latin typeface="+mj-ea"/>
                <a:ea typeface="+mj-ea"/>
                <a:cs typeface="Times New Roman" panose="02020603050405020304" pitchFamily="18" charset="0"/>
              </a:rPr>
              <a:t>（</a:t>
            </a:r>
            <a:r>
              <a:rPr lang="en-US" altLang="zh-CN" sz="2000" b="1" kern="100" dirty="0" smtClean="0">
                <a:solidFill>
                  <a:srgbClr val="000000"/>
                </a:solidFill>
                <a:latin typeface="+mj-ea"/>
                <a:ea typeface="+mj-ea"/>
                <a:cs typeface="Times New Roman" panose="02020603050405020304" pitchFamily="18" charset="0"/>
              </a:rPr>
              <a:t>1</a:t>
            </a:r>
            <a:r>
              <a:rPr lang="zh-CN" altLang="zh-CN" sz="2000" b="1" kern="100" dirty="0">
                <a:solidFill>
                  <a:srgbClr val="000000"/>
                </a:solidFill>
                <a:latin typeface="+mj-ea"/>
                <a:ea typeface="+mj-ea"/>
                <a:cs typeface="Times New Roman" panose="02020603050405020304" pitchFamily="18" charset="0"/>
              </a:rPr>
              <a:t>）根据材料一二，概括中国明清时期救济制度和英国近代济贫制度实施的共同目的，并指出其救济方式的异同。（</a:t>
            </a:r>
            <a:r>
              <a:rPr lang="en-US" altLang="zh-CN" sz="2000" b="1" kern="100" dirty="0">
                <a:solidFill>
                  <a:srgbClr val="000000"/>
                </a:solidFill>
                <a:latin typeface="+mj-ea"/>
                <a:ea typeface="+mj-ea"/>
                <a:cs typeface="Times New Roman" panose="02020603050405020304" pitchFamily="18" charset="0"/>
              </a:rPr>
              <a:t>18</a:t>
            </a:r>
            <a:r>
              <a:rPr lang="zh-CN" altLang="zh-CN" sz="2000" b="1" kern="100" dirty="0">
                <a:solidFill>
                  <a:srgbClr val="000000"/>
                </a:solidFill>
                <a:latin typeface="+mj-ea"/>
                <a:ea typeface="+mj-ea"/>
                <a:cs typeface="Times New Roman" panose="02020603050405020304" pitchFamily="18" charset="0"/>
              </a:rPr>
              <a:t>分</a:t>
            </a:r>
            <a:r>
              <a:rPr lang="zh-CN" altLang="zh-CN" sz="2000" b="1" kern="100" dirty="0" smtClean="0">
                <a:solidFill>
                  <a:srgbClr val="000000"/>
                </a:solidFill>
                <a:latin typeface="+mj-ea"/>
                <a:ea typeface="+mj-ea"/>
                <a:cs typeface="Times New Roman" panose="02020603050405020304" pitchFamily="18" charset="0"/>
              </a:rPr>
              <a:t>）</a:t>
            </a:r>
            <a:r>
              <a:rPr lang="en-US" altLang="zh-CN" sz="2000" kern="100" dirty="0" smtClean="0">
                <a:latin typeface="+mj-ea"/>
                <a:ea typeface="+mj-ea"/>
                <a:cs typeface="Times New Roman" panose="02020603050405020304" pitchFamily="18" charset="0"/>
              </a:rPr>
              <a:t>   </a:t>
            </a:r>
            <a:r>
              <a:rPr lang="zh-CN" altLang="zh-CN" sz="2000" b="1" kern="100" dirty="0" smtClean="0">
                <a:solidFill>
                  <a:srgbClr val="000000"/>
                </a:solidFill>
                <a:latin typeface="+mj-ea"/>
                <a:ea typeface="+mj-ea"/>
                <a:cs typeface="Times New Roman" panose="02020603050405020304" pitchFamily="18" charset="0"/>
              </a:rPr>
              <a:t>（</a:t>
            </a:r>
            <a:r>
              <a:rPr lang="en-US" altLang="zh-CN" sz="2000" b="1" kern="100" dirty="0">
                <a:solidFill>
                  <a:srgbClr val="000000"/>
                </a:solidFill>
                <a:latin typeface="+mj-ea"/>
                <a:ea typeface="+mj-ea"/>
                <a:cs typeface="Times New Roman" panose="02020603050405020304" pitchFamily="18" charset="0"/>
              </a:rPr>
              <a:t>2</a:t>
            </a:r>
            <a:r>
              <a:rPr lang="zh-CN" altLang="zh-CN" sz="2000" b="1" kern="100" dirty="0">
                <a:solidFill>
                  <a:srgbClr val="000000"/>
                </a:solidFill>
                <a:latin typeface="+mj-ea"/>
                <a:ea typeface="+mj-ea"/>
                <a:cs typeface="Times New Roman" panose="02020603050405020304" pitchFamily="18" charset="0"/>
              </a:rPr>
              <a:t>）根据材料二并结合所学知识，指出与英国近代济贫制度相比，西方现代福利制度有哪些发展</a:t>
            </a:r>
            <a:r>
              <a:rPr lang="en-US" altLang="zh-CN" sz="2000" b="1" kern="100" dirty="0">
                <a:solidFill>
                  <a:srgbClr val="000000"/>
                </a:solidFill>
                <a:latin typeface="+mj-ea"/>
                <a:ea typeface="+mj-ea"/>
                <a:cs typeface="Times New Roman" panose="02020603050405020304" pitchFamily="18" charset="0"/>
              </a:rPr>
              <a:t>?(7</a:t>
            </a:r>
            <a:r>
              <a:rPr lang="zh-CN" altLang="zh-CN" sz="2000" b="1" kern="100" dirty="0">
                <a:solidFill>
                  <a:srgbClr val="000000"/>
                </a:solidFill>
                <a:latin typeface="+mj-ea"/>
                <a:ea typeface="+mj-ea"/>
                <a:cs typeface="Times New Roman" panose="02020603050405020304" pitchFamily="18" charset="0"/>
              </a:rPr>
              <a:t>分</a:t>
            </a:r>
            <a:r>
              <a:rPr lang="en-US" altLang="zh-CN" sz="2000" b="1" kern="100" dirty="0">
                <a:solidFill>
                  <a:srgbClr val="000000"/>
                </a:solidFill>
                <a:latin typeface="+mj-ea"/>
                <a:ea typeface="+mj-ea"/>
                <a:cs typeface="Times New Roman" panose="02020603050405020304" pitchFamily="18" charset="0"/>
              </a:rPr>
              <a:t> )</a:t>
            </a:r>
            <a:endParaRPr lang="zh-CN" altLang="zh-CN" sz="2000" kern="100" dirty="0">
              <a:effectLst/>
              <a:latin typeface="+mj-ea"/>
              <a:ea typeface="+mj-ea"/>
              <a:cs typeface="Times New Roman" panose="02020603050405020304" pitchFamily="18" charset="0"/>
            </a:endParaRPr>
          </a:p>
        </p:txBody>
      </p:sp>
      <p:sp>
        <p:nvSpPr>
          <p:cNvPr id="3" name="矩形 2"/>
          <p:cNvSpPr/>
          <p:nvPr/>
        </p:nvSpPr>
        <p:spPr>
          <a:xfrm>
            <a:off x="334297" y="4924425"/>
            <a:ext cx="11351023" cy="1631216"/>
          </a:xfrm>
          <a:prstGeom prst="rect">
            <a:avLst/>
          </a:prstGeom>
          <a:solidFill>
            <a:srgbClr val="FFFF00"/>
          </a:solidFill>
          <a:ln w="28575">
            <a:solidFill>
              <a:schemeClr val="tx1"/>
            </a:solidFill>
          </a:ln>
        </p:spPr>
        <p:txBody>
          <a:bodyPr wrap="square">
            <a:spAutoFit/>
          </a:bodyPr>
          <a:lstStyle/>
          <a:p>
            <a:pPr marL="66675" indent="-66675" algn="just"/>
            <a:r>
              <a:rPr lang="zh-CN" altLang="zh-CN" sz="2000" b="1" kern="100" dirty="0">
                <a:solidFill>
                  <a:srgbClr val="000000"/>
                </a:solidFill>
                <a:latin typeface="+mj-ea"/>
                <a:ea typeface="+mj-ea"/>
                <a:cs typeface="Times New Roman" panose="02020603050405020304" pitchFamily="18" charset="0"/>
              </a:rPr>
              <a:t>（</a:t>
            </a:r>
            <a:r>
              <a:rPr lang="en-US" altLang="zh-CN" sz="2000" b="1" kern="100" dirty="0">
                <a:solidFill>
                  <a:srgbClr val="000000"/>
                </a:solidFill>
                <a:latin typeface="+mj-ea"/>
                <a:ea typeface="+mj-ea"/>
                <a:cs typeface="Times New Roman" panose="02020603050405020304" pitchFamily="18" charset="0"/>
              </a:rPr>
              <a:t>1</a:t>
            </a:r>
            <a:r>
              <a:rPr lang="zh-CN" altLang="zh-CN" sz="2000" b="1" kern="100" dirty="0">
                <a:solidFill>
                  <a:srgbClr val="000000"/>
                </a:solidFill>
                <a:latin typeface="+mj-ea"/>
                <a:ea typeface="+mj-ea"/>
                <a:cs typeface="Times New Roman" panose="02020603050405020304" pitchFamily="18" charset="0"/>
              </a:rPr>
              <a:t>）共同目的：</a:t>
            </a:r>
            <a:r>
              <a:rPr lang="zh-CN" altLang="zh-CN" sz="2000" b="1" kern="100" dirty="0">
                <a:solidFill>
                  <a:srgbClr val="FF0000"/>
                </a:solidFill>
                <a:latin typeface="+mj-ea"/>
                <a:ea typeface="+mj-ea"/>
                <a:cs typeface="Times New Roman" panose="02020603050405020304" pitchFamily="18" charset="0"/>
              </a:rPr>
              <a:t>救济弱势群体；维护社会稳定；促进政权认同。</a:t>
            </a:r>
            <a:r>
              <a:rPr lang="zh-CN" altLang="zh-CN" sz="2000" b="1" kern="100" dirty="0">
                <a:solidFill>
                  <a:srgbClr val="000000"/>
                </a:solidFill>
                <a:latin typeface="+mj-ea"/>
                <a:ea typeface="+mj-ea"/>
                <a:cs typeface="Times New Roman" panose="02020603050405020304" pitchFamily="18" charset="0"/>
              </a:rPr>
              <a:t>（</a:t>
            </a:r>
            <a:r>
              <a:rPr lang="en-US" altLang="zh-CN" sz="2000" b="1" kern="100" dirty="0">
                <a:solidFill>
                  <a:srgbClr val="000000"/>
                </a:solidFill>
                <a:latin typeface="+mj-ea"/>
                <a:ea typeface="+mj-ea"/>
                <a:cs typeface="Times New Roman" panose="02020603050405020304" pitchFamily="18" charset="0"/>
              </a:rPr>
              <a:t>6</a:t>
            </a:r>
            <a:r>
              <a:rPr lang="zh-CN" altLang="zh-CN" sz="2000" b="1" kern="100" dirty="0">
                <a:solidFill>
                  <a:srgbClr val="000000"/>
                </a:solidFill>
                <a:latin typeface="+mj-ea"/>
                <a:ea typeface="+mj-ea"/>
                <a:cs typeface="Times New Roman" panose="02020603050405020304" pitchFamily="18" charset="0"/>
              </a:rPr>
              <a:t>分）相同：</a:t>
            </a:r>
            <a:r>
              <a:rPr lang="zh-CN" altLang="zh-CN" sz="2000" b="1" kern="100" dirty="0">
                <a:solidFill>
                  <a:srgbClr val="FF0000"/>
                </a:solidFill>
                <a:latin typeface="+mj-ea"/>
                <a:ea typeface="+mj-ea"/>
                <a:cs typeface="Times New Roman" panose="02020603050405020304" pitchFamily="18" charset="0"/>
              </a:rPr>
              <a:t>政府主导；设置救济机构；立法保障；因类而异。</a:t>
            </a:r>
            <a:r>
              <a:rPr lang="zh-CN" altLang="zh-CN" sz="2000" b="1" kern="100" dirty="0">
                <a:solidFill>
                  <a:srgbClr val="000000"/>
                </a:solidFill>
                <a:latin typeface="+mj-ea"/>
                <a:ea typeface="+mj-ea"/>
                <a:cs typeface="Times New Roman" panose="02020603050405020304" pitchFamily="18" charset="0"/>
              </a:rPr>
              <a:t>（</a:t>
            </a:r>
            <a:r>
              <a:rPr lang="en-US" altLang="zh-CN" sz="2000" b="1" kern="100" dirty="0">
                <a:solidFill>
                  <a:srgbClr val="000000"/>
                </a:solidFill>
                <a:latin typeface="+mj-ea"/>
                <a:ea typeface="+mj-ea"/>
                <a:cs typeface="Times New Roman" panose="02020603050405020304" pitchFamily="18" charset="0"/>
              </a:rPr>
              <a:t>8</a:t>
            </a:r>
            <a:r>
              <a:rPr lang="zh-CN" altLang="zh-CN" sz="2000" b="1" kern="100" dirty="0">
                <a:solidFill>
                  <a:srgbClr val="000000"/>
                </a:solidFill>
                <a:latin typeface="+mj-ea"/>
                <a:ea typeface="+mj-ea"/>
                <a:cs typeface="Times New Roman" panose="02020603050405020304" pitchFamily="18" charset="0"/>
              </a:rPr>
              <a:t>分）不同：</a:t>
            </a:r>
            <a:r>
              <a:rPr lang="zh-CN" altLang="zh-CN" sz="2000" b="1" kern="100" dirty="0">
                <a:solidFill>
                  <a:srgbClr val="FF0000"/>
                </a:solidFill>
                <a:latin typeface="+mj-ea"/>
                <a:ea typeface="+mj-ea"/>
                <a:cs typeface="Times New Roman" panose="02020603050405020304" pitchFamily="18" charset="0"/>
              </a:rPr>
              <a:t>英国的救济对有劳动能力的贫民带有惩戒性质；中国救济制度体现了中国传统文化。</a:t>
            </a:r>
            <a:endParaRPr lang="zh-CN" altLang="zh-CN" sz="2000" b="1" kern="100" dirty="0">
              <a:solidFill>
                <a:srgbClr val="FF0000"/>
              </a:solidFill>
              <a:latin typeface="+mj-ea"/>
              <a:ea typeface="+mj-ea"/>
              <a:cs typeface="Times New Roman" panose="02020603050405020304" pitchFamily="18" charset="0"/>
            </a:endParaRPr>
          </a:p>
          <a:p>
            <a:pPr marL="66675" indent="-66675" algn="just"/>
            <a:r>
              <a:rPr lang="zh-CN" altLang="zh-CN" sz="2000" b="1" kern="100" dirty="0">
                <a:solidFill>
                  <a:srgbClr val="000000"/>
                </a:solidFill>
                <a:latin typeface="+mj-ea"/>
                <a:ea typeface="+mj-ea"/>
                <a:cs typeface="Times New Roman" panose="02020603050405020304" pitchFamily="18" charset="0"/>
              </a:rPr>
              <a:t>（</a:t>
            </a:r>
            <a:r>
              <a:rPr lang="en-US" altLang="zh-CN" sz="2000" b="1" kern="100" dirty="0">
                <a:solidFill>
                  <a:srgbClr val="000000"/>
                </a:solidFill>
                <a:latin typeface="+mj-ea"/>
                <a:ea typeface="+mj-ea"/>
                <a:cs typeface="Times New Roman" panose="02020603050405020304" pitchFamily="18" charset="0"/>
              </a:rPr>
              <a:t>2</a:t>
            </a:r>
            <a:r>
              <a:rPr lang="zh-CN" altLang="zh-CN" sz="2000" b="1" kern="100" dirty="0" smtClean="0">
                <a:solidFill>
                  <a:srgbClr val="000000"/>
                </a:solidFill>
                <a:latin typeface="+mj-ea"/>
                <a:ea typeface="+mj-ea"/>
                <a:cs typeface="Times New Roman" panose="02020603050405020304" pitchFamily="18" charset="0"/>
              </a:rPr>
              <a:t>）</a:t>
            </a:r>
            <a:r>
              <a:rPr lang="zh-CN" altLang="en-US" sz="2000" b="1" kern="100" dirty="0" smtClean="0">
                <a:solidFill>
                  <a:srgbClr val="000000"/>
                </a:solidFill>
                <a:latin typeface="+mj-ea"/>
                <a:ea typeface="+mj-ea"/>
                <a:cs typeface="Times New Roman" panose="02020603050405020304" pitchFamily="18" charset="0"/>
              </a:rPr>
              <a:t>发展：</a:t>
            </a:r>
            <a:r>
              <a:rPr lang="zh-CN" altLang="zh-CN" sz="2000" b="1" kern="100" dirty="0" smtClean="0">
                <a:solidFill>
                  <a:srgbClr val="FF0000"/>
                </a:solidFill>
                <a:latin typeface="+mj-ea"/>
                <a:ea typeface="+mj-ea"/>
                <a:cs typeface="Times New Roman" panose="02020603050405020304" pitchFamily="18" charset="0"/>
              </a:rPr>
              <a:t>从</a:t>
            </a:r>
            <a:r>
              <a:rPr lang="zh-CN" altLang="zh-CN" sz="2000" b="1" kern="100" dirty="0">
                <a:solidFill>
                  <a:srgbClr val="FF0000"/>
                </a:solidFill>
                <a:latin typeface="+mj-ea"/>
                <a:ea typeface="+mj-ea"/>
                <a:cs typeface="Times New Roman" panose="02020603050405020304" pitchFamily="18" charset="0"/>
              </a:rPr>
              <a:t>单纯的救济发展成为公民的社会权利，得到立法和制度上的保证；福利种类众多；覆盖面广，低收入阶层受惠多。（</a:t>
            </a:r>
            <a:r>
              <a:rPr lang="en-US" altLang="zh-CN" sz="2000" b="1" kern="100" dirty="0">
                <a:solidFill>
                  <a:srgbClr val="FF0000"/>
                </a:solidFill>
                <a:latin typeface="+mj-ea"/>
                <a:ea typeface="+mj-ea"/>
                <a:cs typeface="Times New Roman" panose="02020603050405020304" pitchFamily="18" charset="0"/>
              </a:rPr>
              <a:t>7</a:t>
            </a:r>
            <a:r>
              <a:rPr lang="zh-CN" altLang="zh-CN" sz="2000" b="1" kern="100" dirty="0">
                <a:solidFill>
                  <a:srgbClr val="FF0000"/>
                </a:solidFill>
                <a:latin typeface="+mj-ea"/>
                <a:ea typeface="+mj-ea"/>
                <a:cs typeface="Times New Roman" panose="02020603050405020304" pitchFamily="18" charset="0"/>
              </a:rPr>
              <a:t>分）</a:t>
            </a:r>
            <a:endParaRPr lang="zh-CN" altLang="zh-CN" sz="2000" b="1" kern="100" dirty="0">
              <a:solidFill>
                <a:srgbClr val="FF0000"/>
              </a:solidFill>
              <a:latin typeface="+mj-ea"/>
              <a:ea typeface="+mj-ea"/>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182216" y="0"/>
            <a:ext cx="2348720" cy="523220"/>
          </a:xfrm>
          <a:prstGeom prst="rect">
            <a:avLst/>
          </a:prstGeom>
        </p:spPr>
        <p:txBody>
          <a:bodyPr wrap="none">
            <a:spAutoFit/>
          </a:bodyPr>
          <a:lstStyle/>
          <a:p>
            <a:pPr algn="just">
              <a:spcAft>
                <a:spcPts val="0"/>
              </a:spcAft>
            </a:pP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r>
              <a:rPr lang="zh-CN" altLang="en-US"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课堂小结</a:t>
            </a:r>
            <a:r>
              <a:rPr lang="zh-CN" altLang="zh-CN" sz="2800" b="1" kern="100" dirty="0" smtClean="0">
                <a:solidFill>
                  <a:srgbClr val="000000"/>
                </a:solidFill>
                <a:latin typeface="Calibri" panose="020F0502020204030204" pitchFamily="34" charset="0"/>
                <a:ea typeface="宋体" panose="02010600030101010101" pitchFamily="2" charset="-122"/>
                <a:cs typeface="Times New Roman" panose="02020603050405020304" pitchFamily="18" charset="0"/>
              </a:rPr>
              <a:t>】</a:t>
            </a:r>
            <a:endParaRPr lang="zh-CN" altLang="zh-CN" sz="2000" kern="100" dirty="0">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1" name="文本框 10"/>
          <p:cNvSpPr txBox="1"/>
          <p:nvPr/>
        </p:nvSpPr>
        <p:spPr>
          <a:xfrm>
            <a:off x="5134792" y="0"/>
            <a:ext cx="5052398" cy="481863"/>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2000">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defRPr>
            </a:lvl1pPr>
          </a:lstStyle>
          <a:p>
            <a:r>
              <a:rPr lang="zh-CN" altLang="en-US" dirty="0"/>
              <a:t>第</a:t>
            </a:r>
            <a:r>
              <a:rPr lang="en-US" altLang="zh-CN" dirty="0"/>
              <a:t>13</a:t>
            </a:r>
            <a:r>
              <a:rPr lang="zh-CN" altLang="en-US" dirty="0"/>
              <a:t>课  中国古代的户籍制度与社会治理</a:t>
            </a:r>
            <a:endParaRPr lang="zh-CN" altLang="en-US" dirty="0"/>
          </a:p>
        </p:txBody>
      </p:sp>
      <p:sp>
        <p:nvSpPr>
          <p:cNvPr id="9" name="文本框 8"/>
          <p:cNvSpPr txBox="1"/>
          <p:nvPr/>
        </p:nvSpPr>
        <p:spPr>
          <a:xfrm>
            <a:off x="554569" y="454933"/>
            <a:ext cx="11107614" cy="743152"/>
          </a:xfrm>
          <a:prstGeom prst="rect">
            <a:avLst/>
          </a:prstGeom>
          <a:noFill/>
        </p:spPr>
        <p:txBody>
          <a:bodyPr wrap="square" rtlCol="0">
            <a:spAutoFit/>
            <a:scene3d>
              <a:camera prst="orthographicFront"/>
              <a:lightRig rig="threePt" dir="t"/>
            </a:scene3d>
          </a:bodyPr>
          <a:lstStyle>
            <a:defPPr>
              <a:defRPr lang="zh-CN"/>
            </a:defPPr>
            <a:lvl1pPr algn="ctr">
              <a:lnSpc>
                <a:spcPct val="150000"/>
              </a:lnSpc>
              <a:defRPr sz="4000" b="1">
                <a:effectLst>
                  <a:outerShdw blurRad="38100" dist="19050" dir="2700000" algn="tl" rotWithShape="0">
                    <a:schemeClr val="dk1">
                      <a:alpha val="40000"/>
                    </a:schemeClr>
                  </a:outerShdw>
                </a:effectLst>
              </a:defRPr>
            </a:lvl1pPr>
          </a:lstStyle>
          <a:p>
            <a:r>
              <a:rPr lang="zh-CN" altLang="en-US" sz="3200" dirty="0"/>
              <a:t>第</a:t>
            </a:r>
            <a:r>
              <a:rPr lang="en-US" altLang="zh-CN" sz="3200" dirty="0"/>
              <a:t>13</a:t>
            </a:r>
            <a:r>
              <a:rPr lang="zh-CN" altLang="en-US" sz="3200" dirty="0"/>
              <a:t>课  中国古代的户籍制度与社会治理</a:t>
            </a:r>
            <a:endParaRPr lang="zh-CN" altLang="en-US" sz="3200" dirty="0"/>
          </a:p>
        </p:txBody>
      </p:sp>
      <p:sp>
        <p:nvSpPr>
          <p:cNvPr id="8" name="文本框 7"/>
          <p:cNvSpPr txBox="1"/>
          <p:nvPr/>
        </p:nvSpPr>
        <p:spPr>
          <a:xfrm>
            <a:off x="296027" y="1225015"/>
            <a:ext cx="5519460" cy="4154984"/>
          </a:xfrm>
          <a:prstGeom prst="rect">
            <a:avLst/>
          </a:prstGeom>
          <a:noFill/>
        </p:spPr>
        <p:txBody>
          <a:bodyPr wrap="none" rtlCol="0">
            <a:spAutoFit/>
          </a:bodyPr>
          <a:lstStyle/>
          <a:p>
            <a:r>
              <a:rPr lang="zh-CN" altLang="en-US" sz="2400" b="1" dirty="0" smtClean="0"/>
              <a:t>一</a:t>
            </a:r>
            <a:r>
              <a:rPr lang="zh-CN" altLang="en-US" sz="2400" b="1" dirty="0"/>
              <a:t>、历代户籍制度演变</a:t>
            </a:r>
            <a:r>
              <a:rPr lang="zh-CN" altLang="zh-CN" sz="2400" b="1" dirty="0" smtClean="0"/>
              <a:t>：</a:t>
            </a:r>
            <a:endParaRPr lang="en-US" altLang="zh-CN" sz="2400" b="1" dirty="0" smtClean="0"/>
          </a:p>
          <a:p>
            <a:endParaRPr lang="en-US" altLang="zh-CN" sz="2400" b="1" dirty="0"/>
          </a:p>
          <a:p>
            <a:endParaRPr lang="en-US" altLang="zh-CN" sz="2400" b="1" dirty="0" smtClean="0"/>
          </a:p>
          <a:p>
            <a:endParaRPr lang="en-US" altLang="zh-CN" sz="2400" b="1" dirty="0" smtClean="0"/>
          </a:p>
          <a:p>
            <a:endParaRPr lang="zh-CN" altLang="zh-CN" sz="2400" dirty="0"/>
          </a:p>
          <a:p>
            <a:r>
              <a:rPr lang="zh-CN" altLang="en-US" sz="2400" b="1" dirty="0"/>
              <a:t>二、历代基层组织形态与基层社会治理</a:t>
            </a:r>
            <a:r>
              <a:rPr lang="en-US" altLang="zh-CN" sz="2400" b="1" dirty="0" smtClean="0"/>
              <a:t>:</a:t>
            </a:r>
            <a:endParaRPr lang="en-US" altLang="zh-CN" sz="2400" b="1" dirty="0" smtClean="0"/>
          </a:p>
          <a:p>
            <a:endParaRPr lang="en-US" altLang="zh-CN" sz="2400" b="1" dirty="0"/>
          </a:p>
          <a:p>
            <a:endParaRPr lang="en-US" altLang="zh-CN" sz="2400" b="1" dirty="0" smtClean="0"/>
          </a:p>
          <a:p>
            <a:endParaRPr lang="en-US" altLang="zh-CN" sz="2400" b="1" dirty="0" smtClean="0"/>
          </a:p>
          <a:p>
            <a:endParaRPr lang="en-US" altLang="zh-CN" sz="2400" b="1" dirty="0"/>
          </a:p>
          <a:p>
            <a:r>
              <a:rPr lang="zh-CN" altLang="en-US" sz="2400" b="1" dirty="0" smtClean="0"/>
              <a:t>三</a:t>
            </a:r>
            <a:r>
              <a:rPr lang="zh-CN" altLang="en-US" sz="2400" b="1" dirty="0"/>
              <a:t>、历代社会救济与优抚政策：</a:t>
            </a:r>
            <a:endParaRPr lang="en-US" altLang="zh-CN" sz="2400" b="1" dirty="0" smtClean="0"/>
          </a:p>
        </p:txBody>
      </p:sp>
      <p:sp>
        <p:nvSpPr>
          <p:cNvPr id="6" name="文本框 5"/>
          <p:cNvSpPr txBox="1"/>
          <p:nvPr/>
        </p:nvSpPr>
        <p:spPr>
          <a:xfrm>
            <a:off x="532162" y="1748235"/>
            <a:ext cx="6540573" cy="1200329"/>
          </a:xfrm>
          <a:prstGeom prst="rect">
            <a:avLst/>
          </a:prstGeom>
          <a:noFill/>
        </p:spPr>
        <p:txBody>
          <a:bodyPr wrap="none" rtlCol="0">
            <a:spAutoFit/>
          </a:bodyPr>
          <a:lstStyle/>
          <a:p>
            <a:r>
              <a:rPr lang="en-US" altLang="zh-CN" sz="2400" b="1" dirty="0" smtClean="0">
                <a:solidFill>
                  <a:srgbClr val="0033CC"/>
                </a:solidFill>
                <a:latin typeface="宋体" panose="02010600030101010101" pitchFamily="2" charset="-122"/>
                <a:ea typeface="宋体" panose="02010600030101010101" pitchFamily="2" charset="-122"/>
              </a:rPr>
              <a:t>1</a:t>
            </a:r>
            <a:r>
              <a:rPr lang="zh-CN" altLang="en-US" sz="2400" b="1" dirty="0" smtClean="0">
                <a:solidFill>
                  <a:srgbClr val="0033CC"/>
                </a:solidFill>
                <a:latin typeface="宋体" panose="02010600030101010101" pitchFamily="2" charset="-122"/>
                <a:ea typeface="宋体" panose="02010600030101010101" pitchFamily="2" charset="-122"/>
              </a:rPr>
              <a:t>、战国时期：   </a:t>
            </a:r>
            <a:r>
              <a:rPr lang="en-US" altLang="zh-CN" sz="2400" b="1" dirty="0" smtClean="0">
                <a:solidFill>
                  <a:srgbClr val="0033CC"/>
                </a:solidFill>
                <a:latin typeface="宋体" panose="02010600030101010101" pitchFamily="2" charset="-122"/>
                <a:ea typeface="宋体" panose="02010600030101010101" pitchFamily="2" charset="-122"/>
              </a:rPr>
              <a:t>2</a:t>
            </a:r>
            <a:r>
              <a:rPr lang="zh-CN" altLang="en-US" sz="2400" b="1" dirty="0" smtClean="0">
                <a:solidFill>
                  <a:srgbClr val="0033CC"/>
                </a:solidFill>
                <a:latin typeface="宋体" panose="02010600030101010101" pitchFamily="2" charset="-122"/>
                <a:ea typeface="宋体" panose="02010600030101010101" pitchFamily="2" charset="-122"/>
              </a:rPr>
              <a:t>、秦朝：      </a:t>
            </a:r>
            <a:r>
              <a:rPr lang="en-US" altLang="zh-CN" sz="2400" b="1" dirty="0" smtClean="0">
                <a:solidFill>
                  <a:srgbClr val="0033CC"/>
                </a:solidFill>
                <a:latin typeface="宋体" panose="02010600030101010101" pitchFamily="2" charset="-122"/>
                <a:ea typeface="宋体" panose="02010600030101010101" pitchFamily="2" charset="-122"/>
              </a:rPr>
              <a:t>3</a:t>
            </a:r>
            <a:r>
              <a:rPr lang="zh-CN" altLang="en-US" sz="2400" b="1" dirty="0" smtClean="0">
                <a:solidFill>
                  <a:srgbClr val="0033CC"/>
                </a:solidFill>
                <a:latin typeface="宋体" panose="02010600030101010101" pitchFamily="2" charset="-122"/>
                <a:ea typeface="宋体" panose="02010600030101010101" pitchFamily="2" charset="-122"/>
              </a:rPr>
              <a:t>、汉朝：</a:t>
            </a:r>
            <a:endParaRPr lang="en-US" altLang="zh-CN" sz="2400" b="1" dirty="0" smtClean="0">
              <a:solidFill>
                <a:srgbClr val="0033CC"/>
              </a:solidFill>
              <a:latin typeface="宋体" panose="02010600030101010101" pitchFamily="2" charset="-122"/>
              <a:ea typeface="宋体" panose="02010600030101010101" pitchFamily="2" charset="-122"/>
            </a:endParaRPr>
          </a:p>
          <a:p>
            <a:r>
              <a:rPr lang="en-US" altLang="zh-CN" sz="2400" b="1" dirty="0" smtClean="0">
                <a:solidFill>
                  <a:srgbClr val="0033CC"/>
                </a:solidFill>
                <a:latin typeface="宋体" panose="02010600030101010101" pitchFamily="2" charset="-122"/>
                <a:ea typeface="宋体" panose="02010600030101010101" pitchFamily="2" charset="-122"/>
              </a:rPr>
              <a:t>4</a:t>
            </a:r>
            <a:r>
              <a:rPr lang="zh-CN" altLang="en-US" sz="2400" b="1" dirty="0" smtClean="0">
                <a:solidFill>
                  <a:srgbClr val="0033CC"/>
                </a:solidFill>
                <a:latin typeface="宋体" panose="02010600030101010101" pitchFamily="2" charset="-122"/>
                <a:ea typeface="宋体" panose="02010600030101010101" pitchFamily="2" charset="-122"/>
              </a:rPr>
              <a:t>、魏晋南北朝： </a:t>
            </a:r>
            <a:r>
              <a:rPr lang="en-US" altLang="zh-CN" sz="2400" b="1" dirty="0" smtClean="0">
                <a:solidFill>
                  <a:srgbClr val="0033CC"/>
                </a:solidFill>
                <a:latin typeface="宋体" panose="02010600030101010101" pitchFamily="2" charset="-122"/>
                <a:ea typeface="宋体" panose="02010600030101010101" pitchFamily="2" charset="-122"/>
              </a:rPr>
              <a:t>5</a:t>
            </a:r>
            <a:r>
              <a:rPr lang="zh-CN" altLang="en-US" sz="2400" b="1" dirty="0" smtClean="0">
                <a:solidFill>
                  <a:srgbClr val="0033CC"/>
                </a:solidFill>
                <a:latin typeface="宋体" panose="02010600030101010101" pitchFamily="2" charset="-122"/>
                <a:ea typeface="宋体" panose="02010600030101010101" pitchFamily="2" charset="-122"/>
              </a:rPr>
              <a:t>、隋唐时期：  </a:t>
            </a:r>
            <a:r>
              <a:rPr lang="en-US" altLang="zh-CN" sz="2400" b="1" dirty="0" smtClean="0">
                <a:solidFill>
                  <a:srgbClr val="0033CC"/>
                </a:solidFill>
                <a:latin typeface="宋体" panose="02010600030101010101" pitchFamily="2" charset="-122"/>
                <a:ea typeface="宋体" panose="02010600030101010101" pitchFamily="2" charset="-122"/>
              </a:rPr>
              <a:t>6</a:t>
            </a:r>
            <a:r>
              <a:rPr lang="zh-CN" altLang="en-US" sz="2400" b="1" dirty="0" smtClean="0">
                <a:solidFill>
                  <a:srgbClr val="0033CC"/>
                </a:solidFill>
                <a:latin typeface="宋体" panose="02010600030101010101" pitchFamily="2" charset="-122"/>
                <a:ea typeface="宋体" panose="02010600030101010101" pitchFamily="2" charset="-122"/>
              </a:rPr>
              <a:t>、宋朝：</a:t>
            </a:r>
            <a:endParaRPr lang="en-US" altLang="zh-CN" sz="2400" b="1" dirty="0" smtClean="0">
              <a:solidFill>
                <a:srgbClr val="0033CC"/>
              </a:solidFill>
              <a:latin typeface="宋体" panose="02010600030101010101" pitchFamily="2" charset="-122"/>
              <a:ea typeface="宋体" panose="02010600030101010101" pitchFamily="2" charset="-122"/>
            </a:endParaRPr>
          </a:p>
          <a:p>
            <a:r>
              <a:rPr lang="en-US" altLang="zh-CN" sz="2400" b="1" dirty="0" smtClean="0">
                <a:solidFill>
                  <a:srgbClr val="0033CC"/>
                </a:solidFill>
                <a:latin typeface="宋体" panose="02010600030101010101" pitchFamily="2" charset="-122"/>
                <a:ea typeface="宋体" panose="02010600030101010101" pitchFamily="2" charset="-122"/>
              </a:rPr>
              <a:t>7</a:t>
            </a:r>
            <a:r>
              <a:rPr lang="zh-CN" altLang="en-US" sz="2400" b="1" dirty="0" smtClean="0">
                <a:solidFill>
                  <a:srgbClr val="0033CC"/>
                </a:solidFill>
                <a:latin typeface="宋体" panose="02010600030101010101" pitchFamily="2" charset="-122"/>
                <a:ea typeface="宋体" panose="02010600030101010101" pitchFamily="2" charset="-122"/>
              </a:rPr>
              <a:t>、元朝：       </a:t>
            </a:r>
            <a:r>
              <a:rPr lang="en-US" altLang="zh-CN" sz="2400" b="1" dirty="0" smtClean="0">
                <a:solidFill>
                  <a:srgbClr val="0033CC"/>
                </a:solidFill>
                <a:latin typeface="宋体" panose="02010600030101010101" pitchFamily="2" charset="-122"/>
                <a:ea typeface="宋体" panose="02010600030101010101" pitchFamily="2" charset="-122"/>
              </a:rPr>
              <a:t>8</a:t>
            </a:r>
            <a:r>
              <a:rPr lang="zh-CN" altLang="en-US" sz="2400" b="1" dirty="0" smtClean="0">
                <a:solidFill>
                  <a:srgbClr val="0033CC"/>
                </a:solidFill>
                <a:latin typeface="宋体" panose="02010600030101010101" pitchFamily="2" charset="-122"/>
                <a:ea typeface="宋体" panose="02010600030101010101" pitchFamily="2" charset="-122"/>
              </a:rPr>
              <a:t>、明朝：      </a:t>
            </a:r>
            <a:r>
              <a:rPr lang="en-US" altLang="zh-CN" sz="2400" b="1" dirty="0" smtClean="0">
                <a:solidFill>
                  <a:srgbClr val="0033CC"/>
                </a:solidFill>
                <a:latin typeface="宋体" panose="02010600030101010101" pitchFamily="2" charset="-122"/>
                <a:ea typeface="宋体" panose="02010600030101010101" pitchFamily="2" charset="-122"/>
              </a:rPr>
              <a:t>9</a:t>
            </a:r>
            <a:r>
              <a:rPr lang="zh-CN" altLang="en-US" sz="2400" b="1" dirty="0" smtClean="0">
                <a:solidFill>
                  <a:srgbClr val="0033CC"/>
                </a:solidFill>
                <a:latin typeface="宋体" panose="02010600030101010101" pitchFamily="2" charset="-122"/>
                <a:ea typeface="宋体" panose="02010600030101010101" pitchFamily="2" charset="-122"/>
              </a:rPr>
              <a:t>、清朝：</a:t>
            </a:r>
            <a:endParaRPr lang="en-US" altLang="zh-CN" sz="2400" b="1" dirty="0" smtClean="0">
              <a:solidFill>
                <a:srgbClr val="0033CC"/>
              </a:solidFill>
              <a:latin typeface="宋体" panose="02010600030101010101" pitchFamily="2" charset="-122"/>
              <a:ea typeface="宋体" panose="02010600030101010101" pitchFamily="2" charset="-122"/>
            </a:endParaRPr>
          </a:p>
        </p:txBody>
      </p:sp>
      <p:sp>
        <p:nvSpPr>
          <p:cNvPr id="10" name="文本框 9"/>
          <p:cNvSpPr txBox="1"/>
          <p:nvPr/>
        </p:nvSpPr>
        <p:spPr>
          <a:xfrm>
            <a:off x="486380" y="3650359"/>
            <a:ext cx="3687228" cy="1077218"/>
          </a:xfrm>
          <a:prstGeom prst="rect">
            <a:avLst/>
          </a:prstGeom>
          <a:noFill/>
        </p:spPr>
        <p:txBody>
          <a:bodyPr wrap="none" rtlCol="0">
            <a:spAutoFit/>
          </a:bodyPr>
          <a:lstStyle/>
          <a:p>
            <a:r>
              <a:rPr lang="en-US" altLang="zh-CN" sz="3200" b="1" dirty="0" smtClean="0">
                <a:solidFill>
                  <a:srgbClr val="0033CC"/>
                </a:solidFill>
                <a:latin typeface="宋体" panose="02010600030101010101" pitchFamily="2" charset="-122"/>
                <a:ea typeface="宋体" panose="02010600030101010101" pitchFamily="2" charset="-122"/>
              </a:rPr>
              <a:t>1</a:t>
            </a:r>
            <a:r>
              <a:rPr lang="zh-CN" altLang="en-US" sz="3200" b="1" dirty="0" smtClean="0">
                <a:solidFill>
                  <a:srgbClr val="0033CC"/>
                </a:solidFill>
                <a:latin typeface="宋体" panose="02010600030101010101" pitchFamily="2" charset="-122"/>
                <a:ea typeface="宋体" panose="02010600030101010101" pitchFamily="2" charset="-122"/>
              </a:rPr>
              <a:t>、基层社会形态：</a:t>
            </a:r>
            <a:endParaRPr lang="en-US" altLang="zh-CN" sz="3200" b="1" dirty="0" smtClean="0">
              <a:solidFill>
                <a:srgbClr val="0033CC"/>
              </a:solidFill>
              <a:latin typeface="宋体" panose="02010600030101010101" pitchFamily="2" charset="-122"/>
              <a:ea typeface="宋体" panose="02010600030101010101" pitchFamily="2" charset="-122"/>
            </a:endParaRPr>
          </a:p>
          <a:p>
            <a:r>
              <a:rPr lang="en-US" altLang="zh-CN" sz="3200" b="1" dirty="0" smtClean="0">
                <a:solidFill>
                  <a:srgbClr val="0033CC"/>
                </a:solidFill>
                <a:latin typeface="宋体" panose="02010600030101010101" pitchFamily="2" charset="-122"/>
                <a:ea typeface="宋体" panose="02010600030101010101" pitchFamily="2" charset="-122"/>
              </a:rPr>
              <a:t>2</a:t>
            </a:r>
            <a:r>
              <a:rPr lang="zh-CN" altLang="en-US" sz="3200" b="1" dirty="0" smtClean="0">
                <a:solidFill>
                  <a:srgbClr val="0033CC"/>
                </a:solidFill>
                <a:latin typeface="宋体" panose="02010600030101010101" pitchFamily="2" charset="-122"/>
                <a:ea typeface="宋体" panose="02010600030101010101" pitchFamily="2" charset="-122"/>
              </a:rPr>
              <a:t>、基层社会治理：</a:t>
            </a:r>
            <a:endParaRPr lang="en-US" altLang="zh-CN" sz="3200" b="1" dirty="0" smtClean="0">
              <a:solidFill>
                <a:srgbClr val="0033CC"/>
              </a:solidFill>
              <a:latin typeface="宋体" panose="02010600030101010101" pitchFamily="2" charset="-122"/>
              <a:ea typeface="宋体" panose="02010600030101010101" pitchFamily="2" charset="-122"/>
            </a:endParaRPr>
          </a:p>
        </p:txBody>
      </p:sp>
      <p:sp>
        <p:nvSpPr>
          <p:cNvPr id="12" name="矩形 11"/>
          <p:cNvSpPr/>
          <p:nvPr/>
        </p:nvSpPr>
        <p:spPr>
          <a:xfrm>
            <a:off x="3802450" y="3704220"/>
            <a:ext cx="7472508" cy="461665"/>
          </a:xfrm>
          <a:prstGeom prst="rect">
            <a:avLst/>
          </a:prstGeom>
        </p:spPr>
        <p:txBody>
          <a:bodyPr wrap="square">
            <a:spAutoFit/>
          </a:bodyPr>
          <a:lstStyle/>
          <a:p>
            <a:pPr indent="267970"/>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1</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秦</a:t>
            </a:r>
            <a:r>
              <a:rPr lang="zh-CN" altLang="zh-CN" sz="2400" b="1" kern="0" dirty="0">
                <a:solidFill>
                  <a:srgbClr val="FF0000"/>
                </a:solidFill>
                <a:latin typeface="Calibri" panose="020F0502020204030204" pitchFamily="34" charset="0"/>
                <a:ea typeface="宋体" panose="02010600030101010101" pitchFamily="2" charset="-122"/>
                <a:cs typeface="Iowan Old Style"/>
              </a:rPr>
              <a:t>汉时</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期</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 </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2</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唐朝</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 </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3</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明朝</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 </a:t>
            </a:r>
            <a:endParaRPr lang="zh-CN" altLang="zh-CN" sz="2400" b="1" kern="100" dirty="0">
              <a:solidFill>
                <a:srgbClr val="FF0000"/>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3" name="矩形 12"/>
          <p:cNvSpPr/>
          <p:nvPr/>
        </p:nvSpPr>
        <p:spPr>
          <a:xfrm>
            <a:off x="3795867" y="4227440"/>
            <a:ext cx="8273846" cy="461665"/>
          </a:xfrm>
          <a:prstGeom prst="rect">
            <a:avLst/>
          </a:prstGeom>
        </p:spPr>
        <p:txBody>
          <a:bodyPr wrap="square">
            <a:spAutoFit/>
          </a:bodyPr>
          <a:lstStyle/>
          <a:p>
            <a:pPr indent="267970"/>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a:solidFill>
                  <a:srgbClr val="FF0000"/>
                </a:solidFill>
                <a:latin typeface="Calibri" panose="020F0502020204030204" pitchFamily="34" charset="0"/>
                <a:ea typeface="宋体" panose="02010600030101010101" pitchFamily="2" charset="-122"/>
                <a:cs typeface="Iowan Old Style"/>
              </a:rPr>
              <a:t>1</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秦</a:t>
            </a:r>
            <a:r>
              <a:rPr lang="zh-CN" altLang="zh-CN" sz="2400" b="1" kern="0" dirty="0">
                <a:solidFill>
                  <a:srgbClr val="FF0000"/>
                </a:solidFill>
                <a:latin typeface="Calibri" panose="020F0502020204030204" pitchFamily="34" charset="0"/>
                <a:ea typeface="宋体" panose="02010600030101010101" pitchFamily="2" charset="-122"/>
                <a:cs typeface="Iowan Old Style"/>
              </a:rPr>
              <a:t>汉时</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期</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 </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2</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唐朝</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 </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3</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明朝</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 </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4</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zh-CN" altLang="zh-CN" sz="2400" b="1" kern="0" dirty="0" smtClean="0">
                <a:solidFill>
                  <a:srgbClr val="FF0000"/>
                </a:solidFill>
                <a:latin typeface="Calibri" panose="020F0502020204030204" pitchFamily="34" charset="0"/>
                <a:ea typeface="宋体" panose="02010600030101010101" pitchFamily="2" charset="-122"/>
                <a:cs typeface="Iowan Old Style"/>
              </a:rPr>
              <a:t>清初</a:t>
            </a:r>
            <a:r>
              <a:rPr lang="zh-CN" altLang="en-US" sz="2400" b="1" kern="0" dirty="0" smtClean="0">
                <a:solidFill>
                  <a:srgbClr val="FF0000"/>
                </a:solidFill>
                <a:latin typeface="Calibri" panose="020F0502020204030204" pitchFamily="34" charset="0"/>
                <a:ea typeface="宋体" panose="02010600030101010101" pitchFamily="2" charset="-122"/>
                <a:cs typeface="Iowan Old Style"/>
              </a:rPr>
              <a:t>：</a:t>
            </a:r>
            <a:r>
              <a:rPr lang="en-US" altLang="zh-CN" sz="2400" b="1" kern="0" dirty="0" smtClean="0">
                <a:solidFill>
                  <a:srgbClr val="FF0000"/>
                </a:solidFill>
                <a:latin typeface="Calibri" panose="020F0502020204030204" pitchFamily="34" charset="0"/>
                <a:ea typeface="宋体" panose="02010600030101010101" pitchFamily="2" charset="-122"/>
                <a:cs typeface="Iowan Old Style"/>
              </a:rPr>
              <a:t> </a:t>
            </a:r>
            <a:endParaRPr lang="zh-CN" altLang="zh-CN" sz="2400" b="1" kern="0" dirty="0">
              <a:solidFill>
                <a:srgbClr val="FF0000"/>
              </a:solidFill>
              <a:latin typeface="Calibri" panose="020F0502020204030204" pitchFamily="34" charset="0"/>
              <a:ea typeface="宋体" panose="02010600030101010101" pitchFamily="2" charset="-122"/>
              <a:cs typeface="Iowan Old Style"/>
            </a:endParaRPr>
          </a:p>
        </p:txBody>
      </p:sp>
      <p:sp>
        <p:nvSpPr>
          <p:cNvPr id="14" name="矩形 13"/>
          <p:cNvSpPr/>
          <p:nvPr/>
        </p:nvSpPr>
        <p:spPr>
          <a:xfrm>
            <a:off x="182216" y="5304658"/>
            <a:ext cx="7240467" cy="1384995"/>
          </a:xfrm>
          <a:prstGeom prst="rect">
            <a:avLst/>
          </a:prstGeom>
        </p:spPr>
        <p:txBody>
          <a:bodyPr wrap="square">
            <a:spAutoFit/>
          </a:bodyPr>
          <a:lstStyle/>
          <a:p>
            <a:pPr indent="267970"/>
            <a:r>
              <a:rPr lang="en-US" altLang="zh-CN" sz="2800" b="1" kern="0" dirty="0" smtClean="0">
                <a:solidFill>
                  <a:srgbClr val="0033CC"/>
                </a:solidFill>
                <a:latin typeface="Calibri" panose="020F0502020204030204" pitchFamily="34" charset="0"/>
                <a:ea typeface="宋体" panose="02010600030101010101" pitchFamily="2" charset="-122"/>
                <a:cs typeface="Iowan Old Style"/>
              </a:rPr>
              <a:t>1</a:t>
            </a:r>
            <a:r>
              <a:rPr lang="zh-CN" altLang="en-US" sz="2800" b="1" kern="0" dirty="0" smtClean="0">
                <a:solidFill>
                  <a:srgbClr val="0033CC"/>
                </a:solidFill>
                <a:latin typeface="Calibri" panose="020F0502020204030204" pitchFamily="34" charset="0"/>
                <a:ea typeface="宋体" panose="02010600030101010101" pitchFamily="2" charset="-122"/>
                <a:cs typeface="Iowan Old Style"/>
              </a:rPr>
              <a:t>、</a:t>
            </a:r>
            <a:r>
              <a:rPr lang="zh-CN" altLang="zh-CN" sz="2800" b="1" kern="0" dirty="0" smtClean="0">
                <a:solidFill>
                  <a:srgbClr val="0033CC"/>
                </a:solidFill>
                <a:latin typeface="Calibri" panose="020F0502020204030204" pitchFamily="34" charset="0"/>
                <a:ea typeface="宋体" panose="02010600030101010101" pitchFamily="2" charset="-122"/>
                <a:cs typeface="Iowan Old Style"/>
              </a:rPr>
              <a:t>发</a:t>
            </a:r>
            <a:r>
              <a:rPr lang="zh-CN" altLang="zh-CN" sz="2800" b="1" kern="0" dirty="0">
                <a:solidFill>
                  <a:srgbClr val="0033CC"/>
                </a:solidFill>
                <a:latin typeface="Calibri" panose="020F0502020204030204" pitchFamily="34" charset="0"/>
                <a:ea typeface="宋体" panose="02010600030101010101" pitchFamily="2" charset="-122"/>
                <a:cs typeface="Iowan Old Style"/>
              </a:rPr>
              <a:t>展概</a:t>
            </a:r>
            <a:r>
              <a:rPr lang="zh-CN" altLang="zh-CN" sz="2800" b="1" kern="0" dirty="0" smtClean="0">
                <a:solidFill>
                  <a:srgbClr val="0033CC"/>
                </a:solidFill>
                <a:latin typeface="Calibri" panose="020F0502020204030204" pitchFamily="34" charset="0"/>
                <a:ea typeface="宋体" panose="02010600030101010101" pitchFamily="2" charset="-122"/>
                <a:cs typeface="Iowan Old Style"/>
              </a:rPr>
              <a:t>况</a:t>
            </a:r>
            <a:r>
              <a:rPr lang="zh-CN" altLang="en-US" sz="2800" b="1" kern="0" dirty="0" smtClean="0">
                <a:solidFill>
                  <a:srgbClr val="0033CC"/>
                </a:solidFill>
                <a:latin typeface="Calibri" panose="020F0502020204030204" pitchFamily="34" charset="0"/>
                <a:ea typeface="宋体" panose="02010600030101010101" pitchFamily="2" charset="-122"/>
                <a:cs typeface="Iowan Old Style"/>
              </a:rPr>
              <a:t>：</a:t>
            </a:r>
            <a:endParaRPr lang="en-US" altLang="zh-CN" sz="2800" b="1" kern="0" dirty="0" smtClean="0">
              <a:solidFill>
                <a:srgbClr val="0033CC"/>
              </a:solidFill>
              <a:latin typeface="Calibri" panose="020F0502020204030204" pitchFamily="34" charset="0"/>
              <a:ea typeface="宋体" panose="02010600030101010101" pitchFamily="2" charset="-122"/>
              <a:cs typeface="Iowan Old Style"/>
            </a:endParaRPr>
          </a:p>
          <a:p>
            <a:pPr indent="267970"/>
            <a:r>
              <a:rPr lang="en-US" altLang="zh-CN" sz="2800" b="1" kern="0" dirty="0" smtClean="0">
                <a:solidFill>
                  <a:srgbClr val="0033CC"/>
                </a:solidFill>
                <a:latin typeface="宋体" panose="02010600030101010101" pitchFamily="2" charset="-122"/>
                <a:ea typeface="宋体" panose="02010600030101010101" pitchFamily="2" charset="-122"/>
                <a:cs typeface="Iowan Old Style"/>
              </a:rPr>
              <a:t>2</a:t>
            </a:r>
            <a:r>
              <a:rPr lang="zh-CN" altLang="en-US" sz="2800" b="1" kern="0" dirty="0" smtClean="0">
                <a:solidFill>
                  <a:srgbClr val="0033CC"/>
                </a:solidFill>
                <a:latin typeface="宋体" panose="02010600030101010101" pitchFamily="2" charset="-122"/>
                <a:ea typeface="宋体" panose="02010600030101010101" pitchFamily="2" charset="-122"/>
                <a:cs typeface="Iowan Old Style"/>
              </a:rPr>
              <a:t>、</a:t>
            </a:r>
            <a:r>
              <a:rPr lang="zh-CN" altLang="zh-CN" sz="2800" b="1" kern="0" dirty="0" smtClean="0">
                <a:solidFill>
                  <a:srgbClr val="0033CC"/>
                </a:solidFill>
                <a:latin typeface="Calibri" panose="020F0502020204030204" pitchFamily="34" charset="0"/>
                <a:ea typeface="宋体" panose="02010600030101010101" pitchFamily="2" charset="-122"/>
                <a:cs typeface="Iowan Old Style"/>
              </a:rPr>
              <a:t>实</a:t>
            </a:r>
            <a:r>
              <a:rPr lang="zh-CN" altLang="zh-CN" sz="2800" b="1" kern="0" dirty="0">
                <a:solidFill>
                  <a:srgbClr val="0033CC"/>
                </a:solidFill>
                <a:latin typeface="Calibri" panose="020F0502020204030204" pitchFamily="34" charset="0"/>
                <a:ea typeface="宋体" panose="02010600030101010101" pitchFamily="2" charset="-122"/>
                <a:cs typeface="Iowan Old Style"/>
              </a:rPr>
              <a:t>施原因和作</a:t>
            </a:r>
            <a:r>
              <a:rPr lang="zh-CN" altLang="zh-CN" sz="2800" b="1" kern="0" dirty="0" smtClean="0">
                <a:solidFill>
                  <a:srgbClr val="0033CC"/>
                </a:solidFill>
                <a:latin typeface="Calibri" panose="020F0502020204030204" pitchFamily="34" charset="0"/>
                <a:ea typeface="宋体" panose="02010600030101010101" pitchFamily="2" charset="-122"/>
                <a:cs typeface="Iowan Old Style"/>
              </a:rPr>
              <a:t>用</a:t>
            </a:r>
            <a:r>
              <a:rPr lang="zh-CN" altLang="en-US" sz="2800" b="1" kern="0" dirty="0" smtClean="0">
                <a:solidFill>
                  <a:srgbClr val="0033CC"/>
                </a:solidFill>
                <a:latin typeface="Calibri" panose="020F0502020204030204" pitchFamily="34" charset="0"/>
                <a:ea typeface="宋体" panose="02010600030101010101" pitchFamily="2" charset="-122"/>
                <a:cs typeface="Iowan Old Style"/>
              </a:rPr>
              <a:t>：</a:t>
            </a:r>
            <a:endParaRPr lang="en-US" altLang="zh-CN" sz="2800" b="1" kern="0" dirty="0" smtClean="0">
              <a:solidFill>
                <a:srgbClr val="0033CC"/>
              </a:solidFill>
              <a:latin typeface="Calibri" panose="020F0502020204030204" pitchFamily="34" charset="0"/>
              <a:ea typeface="宋体" panose="02010600030101010101" pitchFamily="2" charset="-122"/>
              <a:cs typeface="Iowan Old Style"/>
            </a:endParaRPr>
          </a:p>
          <a:p>
            <a:pPr indent="266700"/>
            <a:r>
              <a:rPr lang="en-US" altLang="zh-CN" sz="2800" b="1" kern="0" dirty="0" smtClean="0">
                <a:solidFill>
                  <a:srgbClr val="0033CC"/>
                </a:solidFill>
                <a:latin typeface="Calibri" panose="020F0502020204030204" pitchFamily="34" charset="0"/>
                <a:ea typeface="宋体" panose="02010600030101010101" pitchFamily="2" charset="-122"/>
                <a:cs typeface="Iowan Old Style"/>
              </a:rPr>
              <a:t>3</a:t>
            </a:r>
            <a:r>
              <a:rPr lang="zh-CN" altLang="en-US" sz="2800" b="1" kern="0" dirty="0" smtClean="0">
                <a:solidFill>
                  <a:srgbClr val="0033CC"/>
                </a:solidFill>
                <a:latin typeface="Calibri" panose="020F0502020204030204" pitchFamily="34" charset="0"/>
                <a:ea typeface="宋体" panose="02010600030101010101" pitchFamily="2" charset="-122"/>
                <a:cs typeface="Iowan Old Style"/>
              </a:rPr>
              <a:t>、</a:t>
            </a:r>
            <a:r>
              <a:rPr lang="zh-CN" altLang="zh-CN" sz="2800" b="1" kern="0" dirty="0" smtClean="0">
                <a:solidFill>
                  <a:srgbClr val="0033CC"/>
                </a:solidFill>
                <a:latin typeface="Calibri" panose="020F0502020204030204" pitchFamily="34" charset="0"/>
                <a:ea typeface="宋体" panose="02010600030101010101" pitchFamily="2" charset="-122"/>
                <a:cs typeface="Iowan Old Style"/>
              </a:rPr>
              <a:t>救济和优</a:t>
            </a:r>
            <a:r>
              <a:rPr lang="zh-CN" altLang="zh-CN" sz="2800" b="1" kern="0" dirty="0">
                <a:solidFill>
                  <a:srgbClr val="0033CC"/>
                </a:solidFill>
                <a:latin typeface="Calibri" panose="020F0502020204030204" pitchFamily="34" charset="0"/>
                <a:ea typeface="宋体" panose="02010600030101010101" pitchFamily="2" charset="-122"/>
                <a:cs typeface="Iowan Old Style"/>
              </a:rPr>
              <a:t>抚政策的特</a:t>
            </a:r>
            <a:r>
              <a:rPr lang="zh-CN" altLang="zh-CN" sz="2800" b="1" kern="0" dirty="0" smtClean="0">
                <a:solidFill>
                  <a:srgbClr val="0033CC"/>
                </a:solidFill>
                <a:latin typeface="Calibri" panose="020F0502020204030204" pitchFamily="34" charset="0"/>
                <a:ea typeface="宋体" panose="02010600030101010101" pitchFamily="2" charset="-122"/>
                <a:cs typeface="Iowan Old Style"/>
              </a:rPr>
              <a:t>点</a:t>
            </a:r>
            <a:r>
              <a:rPr lang="zh-CN" altLang="en-US" sz="2800" b="1" kern="0" dirty="0" smtClean="0">
                <a:solidFill>
                  <a:srgbClr val="0033CC"/>
                </a:solidFill>
                <a:latin typeface="Calibri" panose="020F0502020204030204" pitchFamily="34" charset="0"/>
                <a:ea typeface="宋体" panose="02010600030101010101" pitchFamily="2" charset="-122"/>
                <a:cs typeface="Iowan Old Style"/>
              </a:rPr>
              <a:t>：</a:t>
            </a:r>
            <a:endParaRPr lang="zh-CN" altLang="zh-CN" sz="2800" b="1" kern="100" dirty="0">
              <a:solidFill>
                <a:srgbClr val="0033CC"/>
              </a:solidFill>
              <a:effectLst/>
              <a:latin typeface="Calibri" panose="020F0502020204030204" pitchFamily="34" charset="0"/>
              <a:ea typeface="宋体" panose="02010600030101010101" pitchFamily="2" charset="-122"/>
              <a:cs typeface="Times New Roman" panose="02020603050405020304" pitchFamily="18" charset="0"/>
            </a:endParaRPr>
          </a:p>
        </p:txBody>
      </p:sp>
      <p:sp>
        <p:nvSpPr>
          <p:cNvPr id="15" name="矩形 14"/>
          <p:cNvSpPr/>
          <p:nvPr/>
        </p:nvSpPr>
        <p:spPr>
          <a:xfrm>
            <a:off x="2170181" y="5328564"/>
            <a:ext cx="11274158" cy="400110"/>
          </a:xfrm>
          <a:prstGeom prst="rect">
            <a:avLst/>
          </a:prstGeom>
        </p:spPr>
        <p:txBody>
          <a:bodyPr wrap="square">
            <a:spAutoFit/>
          </a:bodyPr>
          <a:lstStyle/>
          <a:p>
            <a:pPr indent="267970"/>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1</a:t>
            </a:r>
            <a:r>
              <a:rPr lang="zh-CN" altLang="en-US" sz="2000" b="1" kern="0" dirty="0" smtClean="0">
                <a:solidFill>
                  <a:srgbClr val="0033CC"/>
                </a:solidFill>
                <a:latin typeface="+mj-ea"/>
                <a:ea typeface="+mj-ea"/>
                <a:cs typeface="Iowan Old Style"/>
              </a:rPr>
              <a:t>）</a:t>
            </a:r>
            <a:r>
              <a:rPr lang="zh-CN" altLang="en-US" sz="2000" b="1" kern="0" dirty="0" smtClean="0">
                <a:solidFill>
                  <a:srgbClr val="FF0000"/>
                </a:solidFill>
                <a:latin typeface="+mj-ea"/>
                <a:ea typeface="+mj-ea"/>
                <a:cs typeface="Iowan Old Style"/>
              </a:rPr>
              <a:t>粮食储备</a:t>
            </a:r>
            <a:r>
              <a:rPr lang="zh-CN" altLang="en-US" sz="2000" b="1" kern="0" dirty="0" smtClean="0">
                <a:solidFill>
                  <a:srgbClr val="0033CC"/>
                </a:solidFill>
                <a:latin typeface="+mj-ea"/>
                <a:ea typeface="+mj-ea"/>
                <a:cs typeface="Iowan Old Style"/>
              </a:rPr>
              <a:t>（</a:t>
            </a:r>
            <a:r>
              <a:rPr lang="en-US" altLang="zh-CN" sz="2000" b="1" kern="0" dirty="0" smtClean="0">
                <a:solidFill>
                  <a:srgbClr val="0033CC"/>
                </a:solidFill>
                <a:latin typeface="+mj-ea"/>
                <a:ea typeface="+mj-ea"/>
                <a:cs typeface="Iowan Old Style"/>
              </a:rPr>
              <a:t>2</a:t>
            </a:r>
            <a:r>
              <a:rPr lang="zh-CN" altLang="en-US" sz="2000" b="1" kern="0" dirty="0" smtClean="0">
                <a:solidFill>
                  <a:srgbClr val="0033CC"/>
                </a:solidFill>
                <a:latin typeface="+mj-ea"/>
                <a:ea typeface="+mj-ea"/>
                <a:cs typeface="Iowan Old Style"/>
              </a:rPr>
              <a:t>）</a:t>
            </a:r>
            <a:r>
              <a:rPr lang="zh-CN" altLang="zh-CN" sz="2000" b="1" kern="0" dirty="0" smtClean="0">
                <a:solidFill>
                  <a:srgbClr val="FF0000"/>
                </a:solidFill>
                <a:latin typeface="+mj-ea"/>
                <a:ea typeface="+mj-ea"/>
                <a:cs typeface="Iowan Old Style"/>
              </a:rPr>
              <a:t>尊</a:t>
            </a:r>
            <a:r>
              <a:rPr lang="zh-CN" altLang="zh-CN" sz="2000" b="1" kern="0" dirty="0">
                <a:solidFill>
                  <a:srgbClr val="FF0000"/>
                </a:solidFill>
                <a:latin typeface="+mj-ea"/>
                <a:ea typeface="+mj-ea"/>
                <a:cs typeface="Iowan Old Style"/>
              </a:rPr>
              <a:t>老养老的传</a:t>
            </a:r>
            <a:r>
              <a:rPr lang="zh-CN" altLang="zh-CN" sz="2000" b="1" kern="0" dirty="0" smtClean="0">
                <a:solidFill>
                  <a:srgbClr val="FF0000"/>
                </a:solidFill>
                <a:latin typeface="+mj-ea"/>
                <a:ea typeface="+mj-ea"/>
                <a:cs typeface="Iowan Old Style"/>
              </a:rPr>
              <a:t>统</a:t>
            </a:r>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3</a:t>
            </a:r>
            <a:r>
              <a:rPr lang="zh-CN" altLang="en-US" sz="2000" b="1" kern="0" dirty="0" smtClean="0">
                <a:solidFill>
                  <a:srgbClr val="0033CC"/>
                </a:solidFill>
                <a:latin typeface="+mj-ea"/>
                <a:ea typeface="+mj-ea"/>
                <a:cs typeface="Iowan Old Style"/>
              </a:rPr>
              <a:t>）</a:t>
            </a:r>
            <a:r>
              <a:rPr lang="en-US" altLang="zh-CN" sz="2000" b="1" kern="0" dirty="0" smtClean="0">
                <a:latin typeface="+mj-ea"/>
                <a:ea typeface="+mj-ea"/>
                <a:cs typeface="Iowan Old Style"/>
              </a:rPr>
              <a:t> </a:t>
            </a:r>
            <a:r>
              <a:rPr lang="zh-CN" altLang="zh-CN" sz="2000" b="1" kern="0" dirty="0" smtClean="0">
                <a:solidFill>
                  <a:srgbClr val="FF0000"/>
                </a:solidFill>
                <a:latin typeface="+mj-ea"/>
                <a:ea typeface="+mj-ea"/>
                <a:cs typeface="Iowan Old Style"/>
              </a:rPr>
              <a:t>宗</a:t>
            </a:r>
            <a:r>
              <a:rPr lang="zh-CN" altLang="zh-CN" sz="2000" b="1" kern="0" dirty="0">
                <a:solidFill>
                  <a:srgbClr val="FF0000"/>
                </a:solidFill>
                <a:latin typeface="+mj-ea"/>
                <a:ea typeface="+mj-ea"/>
                <a:cs typeface="Iowan Old Style"/>
              </a:rPr>
              <a:t>族内部的救助活</a:t>
            </a:r>
            <a:r>
              <a:rPr lang="zh-CN" altLang="zh-CN" sz="2000" b="1" kern="0" dirty="0" smtClean="0">
                <a:solidFill>
                  <a:srgbClr val="FF0000"/>
                </a:solidFill>
                <a:latin typeface="+mj-ea"/>
                <a:ea typeface="+mj-ea"/>
                <a:cs typeface="Iowan Old Style"/>
              </a:rPr>
              <a:t>动</a:t>
            </a:r>
            <a:r>
              <a:rPr lang="en-US" altLang="zh-CN" sz="2000" b="1" kern="0" dirty="0" smtClean="0">
                <a:solidFill>
                  <a:srgbClr val="FF0000"/>
                </a:solidFill>
                <a:latin typeface="+mj-ea"/>
                <a:ea typeface="+mj-ea"/>
                <a:cs typeface="Iowan Old Style"/>
              </a:rPr>
              <a:t> </a:t>
            </a:r>
            <a:r>
              <a:rPr lang="zh-CN" altLang="en-US" sz="2000" b="1" kern="0" dirty="0" smtClean="0">
                <a:solidFill>
                  <a:srgbClr val="0033CC"/>
                </a:solidFill>
                <a:latin typeface="+mj-ea"/>
                <a:ea typeface="+mj-ea"/>
                <a:cs typeface="Iowan Old Style"/>
              </a:rPr>
              <a:t> （</a:t>
            </a:r>
            <a:r>
              <a:rPr lang="en-US" altLang="zh-CN" sz="2000" b="1" kern="0" dirty="0" smtClean="0">
                <a:solidFill>
                  <a:srgbClr val="0033CC"/>
                </a:solidFill>
                <a:latin typeface="+mj-ea"/>
                <a:ea typeface="+mj-ea"/>
                <a:cs typeface="Iowan Old Style"/>
              </a:rPr>
              <a:t>4</a:t>
            </a:r>
            <a:r>
              <a:rPr lang="zh-CN" altLang="en-US" sz="2000" b="1" kern="0" dirty="0" smtClean="0">
                <a:solidFill>
                  <a:srgbClr val="0033CC"/>
                </a:solidFill>
                <a:latin typeface="+mj-ea"/>
                <a:ea typeface="+mj-ea"/>
                <a:cs typeface="Iowan Old Style"/>
              </a:rPr>
              <a:t>）</a:t>
            </a:r>
            <a:r>
              <a:rPr lang="en-US" altLang="zh-CN" sz="2000" b="1" kern="0" dirty="0" smtClean="0">
                <a:latin typeface="+mj-ea"/>
                <a:ea typeface="+mj-ea"/>
                <a:cs typeface="Iowan Old Style"/>
              </a:rPr>
              <a:t> </a:t>
            </a:r>
            <a:r>
              <a:rPr lang="zh-CN" altLang="zh-CN" sz="2000" b="1" kern="0" dirty="0" smtClean="0">
                <a:solidFill>
                  <a:srgbClr val="FF0000"/>
                </a:solidFill>
                <a:latin typeface="+mj-ea"/>
                <a:ea typeface="+mj-ea"/>
                <a:cs typeface="Iowan Old Style"/>
              </a:rPr>
              <a:t>慈</a:t>
            </a:r>
            <a:r>
              <a:rPr lang="zh-CN" altLang="zh-CN" sz="2000" b="1" kern="0" dirty="0">
                <a:solidFill>
                  <a:srgbClr val="FF0000"/>
                </a:solidFill>
                <a:latin typeface="+mj-ea"/>
                <a:ea typeface="+mj-ea"/>
                <a:cs typeface="Iowan Old Style"/>
              </a:rPr>
              <a:t>善组</a:t>
            </a:r>
            <a:r>
              <a:rPr lang="zh-CN" altLang="zh-CN" sz="2000" b="1" kern="0" dirty="0" smtClean="0">
                <a:solidFill>
                  <a:srgbClr val="FF0000"/>
                </a:solidFill>
                <a:latin typeface="+mj-ea"/>
                <a:ea typeface="+mj-ea"/>
                <a:cs typeface="Iowan Old Style"/>
              </a:rPr>
              <a:t>织</a:t>
            </a:r>
            <a:r>
              <a:rPr lang="en-US" altLang="zh-CN" sz="2000" b="1" kern="0" dirty="0" smtClean="0">
                <a:solidFill>
                  <a:srgbClr val="FF0000"/>
                </a:solidFill>
                <a:latin typeface="+mj-ea"/>
                <a:ea typeface="+mj-ea"/>
                <a:cs typeface="Iowan Old Style"/>
              </a:rPr>
              <a:t> </a:t>
            </a:r>
            <a:endParaRPr lang="zh-CN" altLang="zh-CN" sz="2000" b="1" kern="100" dirty="0">
              <a:solidFill>
                <a:srgbClr val="0033CC"/>
              </a:solidFill>
              <a:effectLst/>
              <a:latin typeface="+mj-ea"/>
              <a:ea typeface="+mj-ea"/>
              <a:cs typeface="Times New Roman" panose="02020603050405020304" pitchFamily="18" charset="0"/>
            </a:endParaRPr>
          </a:p>
        </p:txBody>
      </p:sp>
      <p:sp>
        <p:nvSpPr>
          <p:cNvPr id="2" name="矩形 1"/>
          <p:cNvSpPr/>
          <p:nvPr/>
        </p:nvSpPr>
        <p:spPr>
          <a:xfrm>
            <a:off x="3496856" y="5795497"/>
            <a:ext cx="4850687" cy="400110"/>
          </a:xfrm>
          <a:prstGeom prst="rect">
            <a:avLst/>
          </a:prstGeom>
        </p:spPr>
        <p:txBody>
          <a:bodyPr wrap="square">
            <a:spAutoFit/>
          </a:bodyPr>
          <a:lstStyle/>
          <a:p>
            <a:pPr indent="267970"/>
            <a:r>
              <a:rPr lang="zh-CN" altLang="en-US" sz="2000" b="1" kern="0" dirty="0">
                <a:solidFill>
                  <a:srgbClr val="0033CC"/>
                </a:solidFill>
                <a:latin typeface="+mj-ea"/>
                <a:ea typeface="+mj-ea"/>
                <a:cs typeface="Iowan Old Style"/>
              </a:rPr>
              <a:t>（</a:t>
            </a:r>
            <a:r>
              <a:rPr lang="en-US" altLang="zh-CN" sz="2000" b="1" kern="0" dirty="0">
                <a:solidFill>
                  <a:srgbClr val="0033CC"/>
                </a:solidFill>
                <a:latin typeface="+mj-ea"/>
                <a:ea typeface="+mj-ea"/>
                <a:cs typeface="Iowan Old Style"/>
              </a:rPr>
              <a:t>1</a:t>
            </a:r>
            <a:r>
              <a:rPr lang="zh-CN" altLang="en-US" sz="2000" b="1" kern="0" dirty="0">
                <a:solidFill>
                  <a:srgbClr val="0033CC"/>
                </a:solidFill>
                <a:latin typeface="+mj-ea"/>
                <a:ea typeface="+mj-ea"/>
                <a:cs typeface="Iowan Old Style"/>
              </a:rPr>
              <a:t>）（</a:t>
            </a:r>
            <a:r>
              <a:rPr lang="en-US" altLang="zh-CN" sz="2000" b="1" kern="0" dirty="0">
                <a:solidFill>
                  <a:srgbClr val="0033CC"/>
                </a:solidFill>
                <a:latin typeface="+mj-ea"/>
                <a:ea typeface="+mj-ea"/>
                <a:cs typeface="Iowan Old Style"/>
              </a:rPr>
              <a:t>2</a:t>
            </a:r>
            <a:r>
              <a:rPr lang="zh-CN" altLang="en-US" sz="2000" b="1" kern="0" dirty="0">
                <a:solidFill>
                  <a:srgbClr val="0033CC"/>
                </a:solidFill>
                <a:latin typeface="+mj-ea"/>
                <a:ea typeface="+mj-ea"/>
                <a:cs typeface="Iowan Old Style"/>
              </a:rPr>
              <a:t>）   </a:t>
            </a:r>
            <a:r>
              <a:rPr lang="zh-CN" altLang="en-US" sz="2000" b="1" kern="0" dirty="0">
                <a:solidFill>
                  <a:srgbClr val="FF0000"/>
                </a:solidFill>
                <a:latin typeface="+mj-ea"/>
                <a:ea typeface="+mj-ea"/>
                <a:cs typeface="Iowan Old Style"/>
              </a:rPr>
              <a:t>注意：原因和作用的转换</a:t>
            </a:r>
            <a:endParaRPr lang="zh-CN" altLang="en-US" sz="2000" b="1" kern="0" dirty="0">
              <a:solidFill>
                <a:srgbClr val="FF0000"/>
              </a:solidFill>
              <a:latin typeface="+mj-ea"/>
              <a:ea typeface="+mj-ea"/>
              <a:cs typeface="Iowan Old Style"/>
            </a:endParaRPr>
          </a:p>
        </p:txBody>
      </p:sp>
      <p:sp>
        <p:nvSpPr>
          <p:cNvPr id="16" name="矩形 15"/>
          <p:cNvSpPr/>
          <p:nvPr/>
        </p:nvSpPr>
        <p:spPr>
          <a:xfrm>
            <a:off x="4535851" y="6195607"/>
            <a:ext cx="7126332" cy="400110"/>
          </a:xfrm>
          <a:prstGeom prst="rect">
            <a:avLst/>
          </a:prstGeom>
        </p:spPr>
        <p:txBody>
          <a:bodyPr wrap="square">
            <a:spAutoFit/>
          </a:bodyPr>
          <a:lstStyle/>
          <a:p>
            <a:pPr indent="267970"/>
            <a:r>
              <a:rPr lang="zh-CN" altLang="en-US" sz="2000" b="1" kern="0" dirty="0">
                <a:solidFill>
                  <a:srgbClr val="0033CC"/>
                </a:solidFill>
                <a:latin typeface="+mj-ea"/>
                <a:ea typeface="+mj-ea"/>
                <a:cs typeface="Iowan Old Style"/>
              </a:rPr>
              <a:t>（</a:t>
            </a:r>
            <a:r>
              <a:rPr lang="en-US" altLang="zh-CN" sz="2000" b="1" kern="0" dirty="0">
                <a:solidFill>
                  <a:srgbClr val="0033CC"/>
                </a:solidFill>
                <a:latin typeface="+mj-ea"/>
                <a:ea typeface="+mj-ea"/>
                <a:cs typeface="Iowan Old Style"/>
              </a:rPr>
              <a:t>1</a:t>
            </a:r>
            <a:r>
              <a:rPr lang="zh-CN" altLang="en-US" sz="2000" b="1" kern="0" dirty="0" smtClean="0">
                <a:solidFill>
                  <a:srgbClr val="0033CC"/>
                </a:solidFill>
                <a:latin typeface="+mj-ea"/>
                <a:ea typeface="+mj-ea"/>
                <a:cs typeface="Iowan Old Style"/>
              </a:rPr>
              <a:t>）</a:t>
            </a:r>
            <a:r>
              <a:rPr lang="en-US" altLang="zh-CN" sz="2000" b="1" kern="0" dirty="0" smtClean="0">
                <a:solidFill>
                  <a:srgbClr val="FF0000"/>
                </a:solidFill>
                <a:latin typeface="+mj-ea"/>
                <a:ea typeface="+mj-ea"/>
                <a:cs typeface="Iowan Old Style"/>
              </a:rPr>
              <a:t> </a:t>
            </a:r>
            <a:r>
              <a:rPr lang="zh-CN" altLang="zh-CN" sz="2000" b="1" kern="0" dirty="0" smtClean="0">
                <a:solidFill>
                  <a:srgbClr val="FF0000"/>
                </a:solidFill>
                <a:latin typeface="+mj-ea"/>
                <a:ea typeface="+mj-ea"/>
                <a:cs typeface="Iowan Old Style"/>
              </a:rPr>
              <a:t>救</a:t>
            </a:r>
            <a:r>
              <a:rPr lang="zh-CN" altLang="zh-CN" sz="2000" b="1" kern="0" dirty="0">
                <a:solidFill>
                  <a:srgbClr val="FF0000"/>
                </a:solidFill>
                <a:latin typeface="+mj-ea"/>
                <a:ea typeface="+mj-ea"/>
                <a:cs typeface="Iowan Old Style"/>
              </a:rPr>
              <a:t>济的主</a:t>
            </a:r>
            <a:r>
              <a:rPr lang="zh-CN" altLang="zh-CN" sz="2000" b="1" kern="0" dirty="0" smtClean="0">
                <a:solidFill>
                  <a:srgbClr val="FF0000"/>
                </a:solidFill>
                <a:latin typeface="+mj-ea"/>
                <a:ea typeface="+mj-ea"/>
                <a:cs typeface="Iowan Old Style"/>
              </a:rPr>
              <a:t>体</a:t>
            </a:r>
            <a:r>
              <a:rPr lang="en-US" altLang="zh-CN" sz="2000" b="1" kern="0" dirty="0" smtClean="0">
                <a:solidFill>
                  <a:srgbClr val="FF0000"/>
                </a:solidFill>
                <a:latin typeface="+mj-ea"/>
                <a:ea typeface="+mj-ea"/>
                <a:cs typeface="Iowan Old Style"/>
              </a:rPr>
              <a:t> </a:t>
            </a:r>
            <a:r>
              <a:rPr lang="zh-CN" altLang="en-US" sz="2000" b="1" kern="0" dirty="0" smtClean="0">
                <a:solidFill>
                  <a:srgbClr val="0033CC"/>
                </a:solidFill>
                <a:latin typeface="+mj-ea"/>
                <a:ea typeface="+mj-ea"/>
                <a:cs typeface="Iowan Old Style"/>
              </a:rPr>
              <a:t>（</a:t>
            </a:r>
            <a:r>
              <a:rPr lang="en-US" altLang="zh-CN" sz="2000" b="1" kern="0" dirty="0">
                <a:solidFill>
                  <a:srgbClr val="0033CC"/>
                </a:solidFill>
                <a:latin typeface="+mj-ea"/>
                <a:ea typeface="+mj-ea"/>
                <a:cs typeface="Iowan Old Style"/>
              </a:rPr>
              <a:t>2</a:t>
            </a:r>
            <a:r>
              <a:rPr lang="zh-CN" altLang="en-US" sz="2000" b="1" kern="0" dirty="0" smtClean="0">
                <a:solidFill>
                  <a:srgbClr val="0033CC"/>
                </a:solidFill>
                <a:latin typeface="+mj-ea"/>
                <a:ea typeface="+mj-ea"/>
                <a:cs typeface="Iowan Old Style"/>
              </a:rPr>
              <a:t>）</a:t>
            </a:r>
            <a:r>
              <a:rPr lang="en-US" altLang="zh-CN" sz="2000" b="1" kern="0" dirty="0" smtClean="0">
                <a:solidFill>
                  <a:srgbClr val="FF0000"/>
                </a:solidFill>
                <a:latin typeface="+mj-ea"/>
                <a:ea typeface="+mj-ea"/>
                <a:cs typeface="Iowan Old Style"/>
              </a:rPr>
              <a:t> </a:t>
            </a:r>
            <a:r>
              <a:rPr lang="zh-CN" altLang="zh-CN" sz="2000" b="1" kern="0" dirty="0" smtClean="0">
                <a:solidFill>
                  <a:srgbClr val="FF0000"/>
                </a:solidFill>
                <a:latin typeface="+mj-ea"/>
                <a:ea typeface="+mj-ea"/>
                <a:cs typeface="Iowan Old Style"/>
              </a:rPr>
              <a:t>救</a:t>
            </a:r>
            <a:r>
              <a:rPr lang="zh-CN" altLang="zh-CN" sz="2000" b="1" kern="0" dirty="0">
                <a:solidFill>
                  <a:srgbClr val="FF0000"/>
                </a:solidFill>
                <a:latin typeface="+mj-ea"/>
                <a:ea typeface="+mj-ea"/>
                <a:cs typeface="Iowan Old Style"/>
              </a:rPr>
              <a:t>济的重</a:t>
            </a:r>
            <a:r>
              <a:rPr lang="zh-CN" altLang="zh-CN" sz="2000" b="1" kern="0" dirty="0" smtClean="0">
                <a:solidFill>
                  <a:srgbClr val="FF0000"/>
                </a:solidFill>
                <a:latin typeface="+mj-ea"/>
                <a:ea typeface="+mj-ea"/>
                <a:cs typeface="Iowan Old Style"/>
              </a:rPr>
              <a:t>点</a:t>
            </a:r>
            <a:r>
              <a:rPr lang="zh-CN" altLang="en-US" sz="2000" b="1" kern="0" dirty="0">
                <a:solidFill>
                  <a:srgbClr val="FF0000"/>
                </a:solidFill>
                <a:latin typeface="+mj-ea"/>
                <a:ea typeface="+mj-ea"/>
                <a:cs typeface="Iowan Old Style"/>
              </a:rPr>
              <a:t>、</a:t>
            </a:r>
            <a:r>
              <a:rPr lang="zh-CN" altLang="zh-CN" sz="2000" b="1" kern="0" dirty="0" smtClean="0">
                <a:solidFill>
                  <a:srgbClr val="FF0000"/>
                </a:solidFill>
                <a:latin typeface="+mj-ea"/>
                <a:ea typeface="+mj-ea"/>
                <a:cs typeface="Iowan Old Style"/>
              </a:rPr>
              <a:t>核心</a:t>
            </a:r>
            <a:r>
              <a:rPr lang="en-US" altLang="zh-CN" sz="2000" b="1" kern="0" dirty="0" smtClean="0">
                <a:solidFill>
                  <a:srgbClr val="FF0000"/>
                </a:solidFill>
                <a:latin typeface="+mj-ea"/>
                <a:ea typeface="+mj-ea"/>
                <a:cs typeface="Iowan Old Style"/>
              </a:rPr>
              <a:t> </a:t>
            </a:r>
            <a:r>
              <a:rPr lang="zh-CN" altLang="en-US" sz="2000" b="1" kern="0" dirty="0" smtClean="0">
                <a:solidFill>
                  <a:srgbClr val="0033CC"/>
                </a:solidFill>
                <a:latin typeface="+mj-ea"/>
                <a:ea typeface="+mj-ea"/>
                <a:cs typeface="Iowan Old Style"/>
              </a:rPr>
              <a:t>（</a:t>
            </a:r>
            <a:r>
              <a:rPr lang="en-US" altLang="zh-CN" sz="2000" b="1" kern="0" dirty="0">
                <a:solidFill>
                  <a:srgbClr val="0033CC"/>
                </a:solidFill>
                <a:latin typeface="+mj-ea"/>
                <a:ea typeface="+mj-ea"/>
                <a:cs typeface="Iowan Old Style"/>
              </a:rPr>
              <a:t>3</a:t>
            </a:r>
            <a:r>
              <a:rPr lang="zh-CN" altLang="en-US" sz="2000" b="1" kern="0" dirty="0">
                <a:solidFill>
                  <a:srgbClr val="0033CC"/>
                </a:solidFill>
                <a:latin typeface="+mj-ea"/>
                <a:ea typeface="+mj-ea"/>
                <a:cs typeface="Iowan Old Style"/>
              </a:rPr>
              <a:t>）</a:t>
            </a:r>
            <a:r>
              <a:rPr lang="zh-CN" altLang="zh-CN" sz="2000" b="1" kern="0" dirty="0">
                <a:solidFill>
                  <a:srgbClr val="FF0000"/>
                </a:solidFill>
                <a:latin typeface="+mj-ea"/>
                <a:ea typeface="+mj-ea"/>
                <a:cs typeface="Iowan Old Style"/>
              </a:rPr>
              <a:t>社会力</a:t>
            </a:r>
            <a:r>
              <a:rPr lang="zh-CN" altLang="zh-CN" sz="2000" b="1" kern="0" dirty="0" smtClean="0">
                <a:solidFill>
                  <a:srgbClr val="FF0000"/>
                </a:solidFill>
                <a:latin typeface="+mj-ea"/>
                <a:ea typeface="+mj-ea"/>
                <a:cs typeface="Iowan Old Style"/>
              </a:rPr>
              <a:t>量</a:t>
            </a:r>
            <a:endParaRPr lang="zh-CN" altLang="zh-CN" sz="2000" b="1" kern="0" dirty="0">
              <a:solidFill>
                <a:srgbClr val="FF0000"/>
              </a:solidFill>
              <a:latin typeface="+mj-ea"/>
              <a:ea typeface="+mj-ea"/>
              <a:cs typeface="Iowan Old Style"/>
            </a:endParaRPr>
          </a:p>
        </p:txBody>
      </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6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5.xml><?xml version="1.0" encoding="utf-8"?>
<p:tagLst xmlns:p="http://schemas.openxmlformats.org/presentationml/2006/main">
  <p:tag name="KSO_WM_TAG_VERSION" val="1.0"/>
  <p:tag name="KSO_WM_TEMPLATE_CATEGORY" val="custom"/>
  <p:tag name="KSO_WM_TEMPLATE_INDEX" val="20184553"/>
</p:tagLst>
</file>

<file path=ppt/tags/tag66.xml><?xml version="1.0" encoding="utf-8"?>
<p:tagLst xmlns:p="http://schemas.openxmlformats.org/presentationml/2006/main">
  <p:tag name="KSO_WM_TAG_VERSION" val="1.0"/>
  <p:tag name="KSO_WM_TEMPLATE_CATEGORY" val="custom"/>
  <p:tag name="KSO_WM_TEMPLATE_INDEX" val="20184553"/>
</p:tagLst>
</file>

<file path=ppt/tags/tag67.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68.xml><?xml version="1.0" encoding="utf-8"?>
<p:tagLst xmlns:p="http://schemas.openxmlformats.org/presentationml/2006/main">
  <p:tag name="KSO_WM_TAG_VERSION" val="1.0"/>
  <p:tag name="KSO_WM_TEMPLATE_CATEGORY" val="custom"/>
  <p:tag name="KSO_WM_TEMPLATE_INDEX" val="20184553"/>
</p:tagLst>
</file>

<file path=ppt/tags/tag69.xml><?xml version="1.0" encoding="utf-8"?>
<p:tagLst xmlns:p="http://schemas.openxmlformats.org/presentationml/2006/main">
  <p:tag name="KSO_WM_TAG_VERSION" val="1.0"/>
  <p:tag name="KSO_WM_TEMPLATE_CATEGORY" val="custom"/>
  <p:tag name="KSO_WM_TEMPLATE_INDEX" val="20184553"/>
</p:tagLst>
</file>

<file path=ppt/tags/tag70.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1.xml><?xml version="1.0" encoding="utf-8"?>
<p:tagLst xmlns:p="http://schemas.openxmlformats.org/presentationml/2006/main">
  <p:tag name="KSO_WM_TAG_VERSION" val="1.0"/>
  <p:tag name="KSO_WM_TEMPLATE_CATEGORY" val="custom"/>
  <p:tag name="KSO_WM_TEMPLATE_INDEX" val="20184553"/>
</p:tagLst>
</file>

<file path=ppt/tags/tag72.xml><?xml version="1.0" encoding="utf-8"?>
<p:tagLst xmlns:p="http://schemas.openxmlformats.org/presentationml/2006/main">
  <p:tag name="KSO_WM_TAG_VERSION" val="1.0"/>
  <p:tag name="KSO_WM_TEMPLATE_CATEGORY" val="custom"/>
  <p:tag name="KSO_WM_TEMPLATE_INDEX" val="20184553"/>
</p:tagLst>
</file>

<file path=ppt/tags/tag73.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4.xml><?xml version="1.0" encoding="utf-8"?>
<p:tagLst xmlns:p="http://schemas.openxmlformats.org/presentationml/2006/main">
  <p:tag name="KSO_WM_TAG_VERSION" val="1.0"/>
  <p:tag name="KSO_WM_TEMPLATE_CATEGORY" val="custom"/>
  <p:tag name="KSO_WM_TEMPLATE_INDEX" val="20184553"/>
</p:tagLst>
</file>

<file path=ppt/tags/tag75.xml><?xml version="1.0" encoding="utf-8"?>
<p:tagLst xmlns:p="http://schemas.openxmlformats.org/presentationml/2006/main">
  <p:tag name="KSO_WM_TAG_VERSION" val="1.0"/>
  <p:tag name="KSO_WM_TEMPLATE_CATEGORY" val="custom"/>
  <p:tag name="KSO_WM_TEMPLATE_INDEX" val="20184553"/>
</p:tagLst>
</file>

<file path=ppt/tags/tag76.xml><?xml version="1.0" encoding="utf-8"?>
<p:tagLst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77.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主题">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000000"/>
      </a:hlink>
      <a:folHlink>
        <a:srgbClr val="000000"/>
      </a:folHlink>
    </a:clrScheme>
    <a:fontScheme name="1_默认设计模板">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1" lang="zh-CN" altLang="en-US" sz="1800" b="0"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defRPr>
        </a:defPPr>
      </a:lstStyle>
    </a:lnDef>
  </a:objectDefaults>
  <a:extraClrSchemeLst>
    <a:extraClrScheme>
      <a:clrScheme name="1_默认设计模板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默认设计模板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1_默认设计模板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5407</Words>
  <Application>WPS 演示</Application>
  <PresentationFormat>宽屏</PresentationFormat>
  <Paragraphs>227</Paragraphs>
  <Slides>14</Slides>
  <Notes>7</Notes>
  <HiddenSlides>0</HiddenSlides>
  <MMClips>0</MMClips>
  <ScaleCrop>false</ScaleCrop>
  <HeadingPairs>
    <vt:vector size="6" baseType="variant">
      <vt:variant>
        <vt:lpstr>已用的字体</vt:lpstr>
      </vt:variant>
      <vt:variant>
        <vt:i4>14</vt:i4>
      </vt:variant>
      <vt:variant>
        <vt:lpstr>主题</vt:lpstr>
      </vt:variant>
      <vt:variant>
        <vt:i4>6</vt:i4>
      </vt:variant>
      <vt:variant>
        <vt:lpstr>幻灯片标题</vt:lpstr>
      </vt:variant>
      <vt:variant>
        <vt:i4>14</vt:i4>
      </vt:variant>
    </vt:vector>
  </HeadingPairs>
  <TitlesOfParts>
    <vt:vector size="34" baseType="lpstr">
      <vt:lpstr>Arial</vt:lpstr>
      <vt:lpstr>宋体</vt:lpstr>
      <vt:lpstr>Wingdings</vt:lpstr>
      <vt:lpstr>黑体</vt:lpstr>
      <vt:lpstr>Times New Roman</vt:lpstr>
      <vt:lpstr>微软雅黑</vt:lpstr>
      <vt:lpstr>Calibri</vt:lpstr>
      <vt:lpstr>Songti SC</vt:lpstr>
      <vt:lpstr>Segoe Print</vt:lpstr>
      <vt:lpstr>Iowan Old Style</vt:lpstr>
      <vt:lpstr>华文隶书</vt:lpstr>
      <vt:lpstr>华文新魏</vt:lpstr>
      <vt:lpstr>华文行楷</vt:lpstr>
      <vt:lpstr>Arial Unicode MS</vt:lpstr>
      <vt:lpstr>Office 主题​​</vt:lpstr>
      <vt:lpstr>Office 主题</vt:lpstr>
      <vt:lpstr>1_Office 主题</vt:lpstr>
      <vt:lpstr>2_Office 主题</vt:lpstr>
      <vt:lpstr>3_Office 主题</vt:lpstr>
      <vt:lpstr>1_默认设计模板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terms:created xsi:type="dcterms:W3CDTF">2020-02-08T05:56:00Z</dcterms:created>
  <dcterms:modified xsi:type="dcterms:W3CDTF">2021-01-11T02:40:34Z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