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68"/>
  </p:handoutMasterIdLst>
  <p:sldIdLst>
    <p:sldId id="257" r:id="rId3"/>
    <p:sldId id="265" r:id="rId5"/>
    <p:sldId id="258" r:id="rId6"/>
    <p:sldId id="262" r:id="rId7"/>
    <p:sldId id="259" r:id="rId8"/>
    <p:sldId id="260" r:id="rId9"/>
    <p:sldId id="261" r:id="rId10"/>
    <p:sldId id="263" r:id="rId11"/>
    <p:sldId id="264" r:id="rId12"/>
    <p:sldId id="266" r:id="rId13"/>
    <p:sldId id="267" r:id="rId14"/>
    <p:sldId id="268" r:id="rId15"/>
    <p:sldId id="272" r:id="rId16"/>
    <p:sldId id="269" r:id="rId17"/>
    <p:sldId id="295" r:id="rId18"/>
    <p:sldId id="270" r:id="rId19"/>
    <p:sldId id="282" r:id="rId20"/>
    <p:sldId id="294" r:id="rId21"/>
    <p:sldId id="271" r:id="rId22"/>
    <p:sldId id="273" r:id="rId23"/>
    <p:sldId id="274" r:id="rId24"/>
    <p:sldId id="275" r:id="rId25"/>
    <p:sldId id="276" r:id="rId26"/>
    <p:sldId id="277" r:id="rId27"/>
    <p:sldId id="283" r:id="rId28"/>
    <p:sldId id="284" r:id="rId29"/>
    <p:sldId id="285" r:id="rId30"/>
    <p:sldId id="279" r:id="rId31"/>
    <p:sldId id="280" r:id="rId32"/>
    <p:sldId id="287" r:id="rId33"/>
    <p:sldId id="296" r:id="rId34"/>
    <p:sldId id="281" r:id="rId35"/>
    <p:sldId id="286" r:id="rId36"/>
    <p:sldId id="297" r:id="rId37"/>
    <p:sldId id="298" r:id="rId38"/>
    <p:sldId id="338" r:id="rId39"/>
    <p:sldId id="339" r:id="rId40"/>
    <p:sldId id="340" r:id="rId41"/>
    <p:sldId id="337" r:id="rId42"/>
    <p:sldId id="341" r:id="rId43"/>
    <p:sldId id="342" r:id="rId44"/>
    <p:sldId id="343" r:id="rId45"/>
    <p:sldId id="344" r:id="rId46"/>
    <p:sldId id="310" r:id="rId47"/>
    <p:sldId id="317" r:id="rId48"/>
    <p:sldId id="318" r:id="rId49"/>
    <p:sldId id="319" r:id="rId50"/>
    <p:sldId id="299" r:id="rId51"/>
    <p:sldId id="304" r:id="rId52"/>
    <p:sldId id="301" r:id="rId53"/>
    <p:sldId id="311" r:id="rId54"/>
    <p:sldId id="307" r:id="rId55"/>
    <p:sldId id="308" r:id="rId56"/>
    <p:sldId id="309" r:id="rId57"/>
    <p:sldId id="303" r:id="rId58"/>
    <p:sldId id="306" r:id="rId59"/>
    <p:sldId id="316" r:id="rId60"/>
    <p:sldId id="305" r:id="rId61"/>
    <p:sldId id="300" r:id="rId62"/>
    <p:sldId id="312" r:id="rId63"/>
    <p:sldId id="313" r:id="rId64"/>
    <p:sldId id="314" r:id="rId65"/>
    <p:sldId id="315" r:id="rId66"/>
    <p:sldId id="336" r:id="rId6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1" Type="http://schemas.openxmlformats.org/officeDocument/2006/relationships/tableStyles" Target="tableStyles.xml"/><Relationship Id="rId70" Type="http://schemas.openxmlformats.org/officeDocument/2006/relationships/viewProps" Target="viewProps.xml"/><Relationship Id="rId7" Type="http://schemas.openxmlformats.org/officeDocument/2006/relationships/slide" Target="slides/slide4.xml"/><Relationship Id="rId69" Type="http://schemas.openxmlformats.org/officeDocument/2006/relationships/presProps" Target="presProps.xml"/><Relationship Id="rId68" Type="http://schemas.openxmlformats.org/officeDocument/2006/relationships/handoutMaster" Target="handoutMasters/handoutMaster1.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幻灯片图像占位符 1"/>
          <p:cNvSpPr>
            <a:spLocks noGrp="1" noRot="1" noChangeAspect="1" noTextEdit="1"/>
          </p:cNvSpPr>
          <p:nvPr>
            <p:ph type="sldImg"/>
          </p:nvPr>
        </p:nvSpPr>
        <p:spPr/>
      </p:sp>
      <p:sp>
        <p:nvSpPr>
          <p:cNvPr id="9218" name="备注占位符 2"/>
          <p:cNvSpPr>
            <a:spLocks noGrp="1"/>
          </p:cNvSpPr>
          <p:nvPr>
            <p:ph type="body"/>
          </p:nvPr>
        </p:nvSpPr>
        <p:spPr/>
        <p:txBody>
          <a:bodyPr wrap="square" lIns="91440" tIns="45720" rIns="91440" bIns="45720" anchor="t"/>
          <a:p>
            <a:pPr lvl="0"/>
            <a:endParaRPr lang="zh-CN" altLang="en-US" dirty="0"/>
          </a:p>
        </p:txBody>
      </p:sp>
      <p:sp>
        <p:nvSpPr>
          <p:cNvPr id="9219" name="灯片编号占位符 3"/>
          <p:cNvSpPr txBox="1">
            <a:spLocks noGrp="1"/>
          </p:cNvSpP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latin typeface="Times New Roman" panose="02020603050405020304" pitchFamily="18" charset="0"/>
              </a:rPr>
            </a:fld>
            <a:endParaRPr lang="zh-CN" altLang="en-US" sz="1200" b="0" dirty="0">
              <a:latin typeface="Times New Roman" panose="02020603050405020304" pitchFamily="18" charset="0"/>
            </a:endParaRPr>
          </a:p>
        </p:txBody>
      </p:sp>
      <p:sp>
        <p:nvSpPr>
          <p:cNvPr id="9220" name="灯片编号占位符 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幻灯片图像占位符 1"/>
          <p:cNvSpPr>
            <a:spLocks noGrp="1" noRot="1" noChangeAspect="1" noTextEdit="1"/>
          </p:cNvSpPr>
          <p:nvPr>
            <p:ph type="sldImg"/>
          </p:nvPr>
        </p:nvSpPr>
        <p:spPr/>
      </p:sp>
      <p:sp>
        <p:nvSpPr>
          <p:cNvPr id="11266" name="备注占位符 2"/>
          <p:cNvSpPr>
            <a:spLocks noGrp="1"/>
          </p:cNvSpPr>
          <p:nvPr>
            <p:ph type="body"/>
          </p:nvPr>
        </p:nvSpPr>
        <p:spPr/>
        <p:txBody>
          <a:bodyPr wrap="square" lIns="91440" tIns="45720" rIns="91440" bIns="45720" anchor="t"/>
          <a:p>
            <a:pPr lvl="0"/>
            <a:endParaRPr lang="zh-CN" altLang="en-US" dirty="0"/>
          </a:p>
        </p:txBody>
      </p:sp>
      <p:sp>
        <p:nvSpPr>
          <p:cNvPr id="11267" name="灯片编号占位符 3"/>
          <p:cNvSpPr txBox="1">
            <a:spLocks noGrp="1"/>
          </p:cNvSpP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latin typeface="Times New Roman" panose="02020603050405020304" pitchFamily="18" charset="0"/>
              </a:rPr>
            </a:fld>
            <a:endParaRPr lang="zh-CN" altLang="en-US" sz="1200" b="0" dirty="0">
              <a:latin typeface="Times New Roman" panose="02020603050405020304" pitchFamily="18" charset="0"/>
            </a:endParaRPr>
          </a:p>
        </p:txBody>
      </p:sp>
      <p:sp>
        <p:nvSpPr>
          <p:cNvPr id="11268" name="灯片编号占位符 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7"/>
          <p:cNvSpPr txBox="1">
            <a:spLocks noGrp="1"/>
          </p:cNvSpP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
        <p:nvSpPr>
          <p:cNvPr id="15362" name="Rectangle 2"/>
          <p:cNvSpPr>
            <a:spLocks noRot="1" noTextEdit="1"/>
          </p:cNvSpPr>
          <p:nvPr>
            <p:ph type="sldImg"/>
          </p:nvPr>
        </p:nvSpPr>
        <p:spPr/>
      </p:sp>
      <p:sp>
        <p:nvSpPr>
          <p:cNvPr id="15363" name="Rectangle 3"/>
          <p:cNvSpPr>
            <a:spLocks noGrp="1"/>
          </p:cNvSpPr>
          <p:nvPr>
            <p:ph type="body"/>
          </p:nvPr>
        </p:nvSpPr>
        <p:spPr>
          <a:xfrm>
            <a:off x="914400" y="4343400"/>
            <a:ext cx="5029200" cy="4114800"/>
          </a:xfrm>
        </p:spPr>
        <p:txBody>
          <a:bodyPr wrap="square" lIns="91440" tIns="45720" rIns="91440" bIns="45720" anchor="t"/>
          <a:p>
            <a:pPr lvl="0"/>
            <a:endParaRPr lang="zh-CN" altLang="zh-CN" dirty="0"/>
          </a:p>
        </p:txBody>
      </p:sp>
      <p:sp>
        <p:nvSpPr>
          <p:cNvPr id="15364" name="灯片编号占位符 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1425" name="幻灯片图像占位符 1"/>
          <p:cNvSpPr>
            <a:spLocks noGrp="1"/>
          </p:cNvSpPr>
          <p:nvPr>
            <p:ph type="sldImg"/>
          </p:nvPr>
        </p:nvSpPr>
        <p:spPr/>
      </p:sp>
      <p:sp>
        <p:nvSpPr>
          <p:cNvPr id="231426" name="文本占位符 2"/>
          <p:cNvSpPr/>
          <p:nvPr>
            <p:ph type="body"/>
          </p:nvPr>
        </p:nvSpPr>
        <p:spPr/>
        <p:txBody>
          <a:bodyPr wrap="square" lIns="91440" tIns="45720" rIns="91440" bIns="45720" anchor="ctr"/>
          <a:p>
            <a:pPr lvl="0"/>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6369" name="幻灯片图像占位符 1"/>
          <p:cNvSpPr>
            <a:spLocks noGrp="1"/>
          </p:cNvSpPr>
          <p:nvPr>
            <p:ph type="sldImg"/>
          </p:nvPr>
        </p:nvSpPr>
        <p:spPr/>
      </p:sp>
      <p:sp>
        <p:nvSpPr>
          <p:cNvPr id="186370" name="文本占位符 2"/>
          <p:cNvSpPr/>
          <p:nvPr>
            <p:ph type="body"/>
          </p:nvPr>
        </p:nvSpPr>
        <p:spPr/>
        <p:txBody>
          <a:bodyPr wrap="square" lIns="91440" tIns="45720" rIns="91440" bIns="45720" anchor="ctr"/>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6197600" y="1600200"/>
            <a:ext cx="5384800" cy="218598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quarter" idx="3"/>
          </p:nvPr>
        </p:nvSpPr>
        <p:spPr>
          <a:xfrm>
            <a:off x="6197600" y="3938588"/>
            <a:ext cx="5384800" cy="21875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lvl="0" eaLnBrk="1" fontAlgn="base" hangingPunct="1">
              <a:spcBef>
                <a:spcPct val="0"/>
              </a:spcBef>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transition spd="med">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Obj" preserve="1">
  <p:cSld name="标题，两项小型内容和一项型大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quarter" idx="1"/>
          </p:nvPr>
        </p:nvSpPr>
        <p:spPr>
          <a:xfrm>
            <a:off x="838200" y="1825625"/>
            <a:ext cx="5181600" cy="20986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838200" y="4076700"/>
            <a:ext cx="5181600" cy="21002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half" idx="3"/>
          </p:nvPr>
        </p:nvSpPr>
        <p:spPr>
          <a:xfrm>
            <a:off x="6172200" y="1825625"/>
            <a:ext cx="51816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日期占位符 5"/>
          <p:cNvSpPr>
            <a:spLocks noGrp="1"/>
          </p:cNvSpPr>
          <p:nvPr>
            <p:ph type="dt" sz="half" idx="10"/>
          </p:nvPr>
        </p:nvSpPr>
        <p:spPr/>
        <p:txBody>
          <a:bodyPr/>
          <a:p>
            <a:pPr lvl="0" fontAlgn="base"/>
            <a:endParaRPr lang="zh-CN" altLang="en-US" strike="noStrike" noProof="1" dirty="0"/>
          </a:p>
        </p:txBody>
      </p:sp>
      <p:sp>
        <p:nvSpPr>
          <p:cNvPr id="7" name="页脚占位符 6"/>
          <p:cNvSpPr>
            <a:spLocks noGrp="1"/>
          </p:cNvSpPr>
          <p:nvPr>
            <p:ph type="ftr" sz="quarter" idx="11"/>
          </p:nvPr>
        </p:nvSpPr>
        <p:spPr/>
        <p:txBody>
          <a:bodyPr/>
          <a:p>
            <a:pPr lvl="0" fontAlgn="base"/>
            <a:endParaRPr lang="zh-CN" strike="noStrike" noProof="1" dirty="0"/>
          </a:p>
        </p:txBody>
      </p:sp>
      <p:sp>
        <p:nvSpPr>
          <p:cNvPr id="8" name="灯片编号占位符 7"/>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4.xml"/><Relationship Id="rId3" Type="http://schemas.openxmlformats.org/officeDocument/2006/relationships/image" Target="../media/image1.png"/><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7.xml"/><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8.png"/><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8.xml"/><Relationship Id="rId1" Type="http://schemas.openxmlformats.org/officeDocument/2006/relationships/image" Target="../media/image14.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9.xml"/><Relationship Id="rId2" Type="http://schemas.openxmlformats.org/officeDocument/2006/relationships/image" Target="../media/image16.png"/><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tags" Target="../tags/tag70.xml"/><Relationship Id="rId1" Type="http://schemas.openxmlformats.org/officeDocument/2006/relationships/image" Target="../media/image19.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1.xml"/><Relationship Id="rId2" Type="http://schemas.openxmlformats.org/officeDocument/2006/relationships/image" Target="../media/image21.png"/><Relationship Id="rId1"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png"/><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png"/><Relationship Id="rId1"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2.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3.xml"/><Relationship Id="rId1"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4.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0.png"/><Relationship Id="rId1"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2.png"/><Relationship Id="rId1" Type="http://schemas.openxmlformats.org/officeDocument/2006/relationships/image" Target="../media/image41.pn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7.png"/><Relationship Id="rId1"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9.png"/><Relationship Id="rId1" Type="http://schemas.openxmlformats.org/officeDocument/2006/relationships/image" Target="../media/image4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1.png"/><Relationship Id="rId1" Type="http://schemas.openxmlformats.org/officeDocument/2006/relationships/image" Target="../media/image50.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3.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8.xml"/></Relationships>
</file>

<file path=ppt/slides/_rels/slide4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image" Target="../media/image54.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58.jpeg"/><Relationship Id="rId1" Type="http://schemas.openxmlformats.org/officeDocument/2006/relationships/image" Target="../media/image57.jpe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0.jpeg"/><Relationship Id="rId1" Type="http://schemas.openxmlformats.org/officeDocument/2006/relationships/image" Target="../media/image59.jpeg"/></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5.xml"/><Relationship Id="rId1" Type="http://schemas.openxmlformats.org/officeDocument/2006/relationships/image" Target="../media/image64.jpeg"/></Relationships>
</file>

<file path=ppt/slides/_rels/slide5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6.xml"/><Relationship Id="rId2" Type="http://schemas.openxmlformats.org/officeDocument/2006/relationships/image" Target="../media/image66.jpeg"/><Relationship Id="rId1" Type="http://schemas.openxmlformats.org/officeDocument/2006/relationships/image" Target="../media/image65.jpe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7.jpe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7.xml"/><Relationship Id="rId1" Type="http://schemas.openxmlformats.org/officeDocument/2006/relationships/image" Target="../media/image68.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8.xml"/><Relationship Id="rId1" Type="http://schemas.openxmlformats.org/officeDocument/2006/relationships/image" Target="../media/image69.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image" Target="../media/image70.png"/></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0.xml"/><Relationship Id="rId2" Type="http://schemas.openxmlformats.org/officeDocument/2006/relationships/image" Target="../media/image72.png"/><Relationship Id="rId1" Type="http://schemas.openxmlformats.org/officeDocument/2006/relationships/image" Target="../media/image71.jpeg"/></Relationships>
</file>

<file path=ppt/slides/_rels/slide5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1.xml"/><Relationship Id="rId2" Type="http://schemas.openxmlformats.org/officeDocument/2006/relationships/image" Target="../media/image74.png"/><Relationship Id="rId1" Type="http://schemas.openxmlformats.org/officeDocument/2006/relationships/image" Target="../media/image73.png"/></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image" Target="../media/image75.jpeg"/></Relationships>
</file>

<file path=ppt/slides/_rels/slide58.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tags" Target="../tags/tag82.xml"/><Relationship Id="rId5" Type="http://schemas.openxmlformats.org/officeDocument/2006/relationships/image" Target="../media/image81.jpeg"/><Relationship Id="rId4" Type="http://schemas.openxmlformats.org/officeDocument/2006/relationships/image" Target="../media/image80.jpeg"/><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hyperlink" Target="http://imgsrc.baidu.com/baike/pic/item/91ae68c6909b8e089d163dac.jpg" TargetMode="Externa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3.png"/><Relationship Id="rId1" Type="http://schemas.openxmlformats.org/officeDocument/2006/relationships/image" Target="../media/image82.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85.jpeg"/><Relationship Id="rId1" Type="http://schemas.openxmlformats.org/officeDocument/2006/relationships/image" Target="../media/image84.jpe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6.jpeg"/></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7.jpe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89.jpeg"/><Relationship Id="rId1" Type="http://schemas.openxmlformats.org/officeDocument/2006/relationships/image" Target="../media/image88.png"/></Relationships>
</file>

<file path=ppt/slides/_rels/slide64.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image" Target="../media/image91.png"/><Relationship Id="rId1"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882" y="539771"/>
            <a:ext cx="10852237" cy="899167"/>
          </a:xfrm>
        </p:spPr>
        <p:txBody>
          <a:bodyPr/>
          <a:lstStyle/>
          <a:p>
            <a:r>
              <a:rPr lang="zh-CN" altLang="en-US" b="1">
                <a:solidFill>
                  <a:srgbClr val="FF0000"/>
                </a:solidFill>
                <a:effectLst/>
              </a:rPr>
              <a:t>第</a:t>
            </a:r>
            <a:r>
              <a:rPr lang="en-US" altLang="zh-CN" b="1">
                <a:solidFill>
                  <a:srgbClr val="FF0000"/>
                </a:solidFill>
                <a:effectLst/>
              </a:rPr>
              <a:t>23</a:t>
            </a:r>
            <a:r>
              <a:rPr lang="zh-CN" altLang="en-US" b="1">
                <a:solidFill>
                  <a:srgbClr val="FF0000"/>
                </a:solidFill>
                <a:effectLst/>
              </a:rPr>
              <a:t>课 从局部抗战到全面抗战</a:t>
            </a:r>
            <a:endParaRPr lang="zh-CN" altLang="en-US" b="1">
              <a:solidFill>
                <a:srgbClr val="FF0000"/>
              </a:solidFill>
              <a:effectLst/>
            </a:endParaRPr>
          </a:p>
        </p:txBody>
      </p:sp>
      <p:sp>
        <p:nvSpPr>
          <p:cNvPr id="3" name="副标题 2"/>
          <p:cNvSpPr>
            <a:spLocks noGrp="1"/>
          </p:cNvSpPr>
          <p:nvPr>
            <p:ph type="subTitle" idx="1"/>
            <p:custDataLst>
              <p:tags r:id="rId2"/>
            </p:custDataLst>
          </p:nvPr>
        </p:nvSpPr>
        <p:spPr>
          <a:xfrm>
            <a:off x="514985" y="2316480"/>
            <a:ext cx="8640445" cy="4043045"/>
          </a:xfrm>
        </p:spPr>
        <p:txBody>
          <a:bodyPr/>
          <a:lstStyle/>
          <a:p>
            <a:pPr algn="l"/>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课程目标：</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algn="l"/>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、了解九一八事变与七七事变；</a:t>
            </a:r>
            <a:endPar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、了解南京大屠杀等侵华日军的罪行；</a:t>
            </a:r>
            <a:endPar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、抗日民族统一战线的建立；</a:t>
            </a:r>
            <a:endPar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4</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、理解正面战场的抗战与敌后抗日斗争；</a:t>
            </a:r>
            <a:endPar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5</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、探讨抗日战争胜利的原因和历史地位</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4" name="图片 3"/>
          <p:cNvPicPr>
            <a:picLocks noChangeAspect="1"/>
          </p:cNvPicPr>
          <p:nvPr/>
        </p:nvPicPr>
        <p:blipFill>
          <a:blip r:embed="rId3"/>
          <a:stretch>
            <a:fillRect/>
          </a:stretch>
        </p:blipFill>
        <p:spPr>
          <a:xfrm>
            <a:off x="8689340" y="1913890"/>
            <a:ext cx="3390900" cy="4667250"/>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255"/>
          <p:cNvGrpSpPr/>
          <p:nvPr/>
        </p:nvGrpSpPr>
        <p:grpSpPr>
          <a:xfrm>
            <a:off x="7191375" y="1958975"/>
            <a:ext cx="3459163" cy="4743450"/>
            <a:chOff x="0" y="-67"/>
            <a:chExt cx="2179" cy="2988"/>
          </a:xfrm>
        </p:grpSpPr>
        <p:sp>
          <p:nvSpPr>
            <p:cNvPr id="181250" name="Rectangle 50"/>
            <p:cNvSpPr/>
            <p:nvPr/>
          </p:nvSpPr>
          <p:spPr>
            <a:xfrm>
              <a:off x="0" y="2480"/>
              <a:ext cx="2100" cy="441"/>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为</a:t>
              </a:r>
              <a:r>
                <a:rPr lang="zh-CN" altLang="en-US" sz="2000" b="1" dirty="0">
                  <a:solidFill>
                    <a:srgbClr val="FF0000"/>
                  </a:solidFill>
                  <a:latin typeface="Times New Roman" panose="02020603050405020304" pitchFamily="18" charset="0"/>
                  <a:ea typeface="隶书" panose="02010509060101010101" pitchFamily="1" charset="-122"/>
                </a:rPr>
                <a:t>反攻阶段</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全民族抗战取得彻底胜利。</a:t>
              </a:r>
              <a:endParaRPr lang="zh-CN" altLang="en-US" sz="2000" b="1" dirty="0">
                <a:latin typeface="Times New Roman" panose="02020603050405020304" pitchFamily="18" charset="0"/>
                <a:ea typeface="隶书" panose="02010509060101010101" pitchFamily="1" charset="-122"/>
              </a:endParaRPr>
            </a:p>
          </p:txBody>
        </p:sp>
        <p:sp>
          <p:nvSpPr>
            <p:cNvPr id="181251" name="Rectangle 46"/>
            <p:cNvSpPr/>
            <p:nvPr/>
          </p:nvSpPr>
          <p:spPr>
            <a:xfrm>
              <a:off x="0" y="1699"/>
              <a:ext cx="2100" cy="628"/>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为</a:t>
              </a:r>
              <a:r>
                <a:rPr lang="zh-CN" altLang="en-US" sz="2000" b="1" dirty="0">
                  <a:solidFill>
                    <a:srgbClr val="FF0000"/>
                  </a:solidFill>
                  <a:latin typeface="Times New Roman" panose="02020603050405020304" pitchFamily="18" charset="0"/>
                  <a:ea typeface="隶书" panose="02010509060101010101" pitchFamily="1" charset="-122"/>
                </a:rPr>
                <a:t>相持阶段</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中共成抗战的中流砥柱。</a:t>
              </a:r>
              <a:endParaRPr lang="zh-CN" altLang="en-US" sz="2000" b="1" dirty="0">
                <a:latin typeface="Times New Roman" panose="02020603050405020304" pitchFamily="18" charset="0"/>
                <a:ea typeface="隶书" panose="02010509060101010101" pitchFamily="1" charset="-122"/>
              </a:endParaRPr>
            </a:p>
          </p:txBody>
        </p:sp>
        <p:sp>
          <p:nvSpPr>
            <p:cNvPr id="181252" name="Rectangle 42"/>
            <p:cNvSpPr/>
            <p:nvPr/>
          </p:nvSpPr>
          <p:spPr>
            <a:xfrm>
              <a:off x="0" y="882"/>
              <a:ext cx="2100" cy="817"/>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全民族抗战开始，</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为</a:t>
              </a:r>
              <a:r>
                <a:rPr lang="zh-CN" altLang="en-US" sz="2000" b="1" dirty="0">
                  <a:solidFill>
                    <a:srgbClr val="FF0000"/>
                  </a:solidFill>
                  <a:latin typeface="Times New Roman" panose="02020603050405020304" pitchFamily="18" charset="0"/>
                  <a:ea typeface="隶书" panose="02010509060101010101" pitchFamily="1" charset="-122"/>
                </a:rPr>
                <a:t>防御阶段</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p:txBody>
        </p:sp>
        <p:sp>
          <p:nvSpPr>
            <p:cNvPr id="181253" name="Rectangle 38"/>
            <p:cNvSpPr/>
            <p:nvPr/>
          </p:nvSpPr>
          <p:spPr>
            <a:xfrm>
              <a:off x="79" y="425"/>
              <a:ext cx="2100" cy="441"/>
            </a:xfrm>
            <a:prstGeom prst="rect">
              <a:avLst/>
            </a:prstGeom>
            <a:noFill/>
            <a:ln w="9525">
              <a:noFill/>
            </a:ln>
          </p:spPr>
          <p:txBody>
            <a:bodyPr anchor="ctr"/>
            <a:p>
              <a:pPr marL="342900" indent="-342900"/>
              <a:r>
                <a:rPr lang="zh-CN" altLang="en-US" sz="2000" b="1" dirty="0">
                  <a:solidFill>
                    <a:srgbClr val="FF0000"/>
                  </a:solidFill>
                  <a:latin typeface="Times New Roman" panose="02020603050405020304" pitchFamily="18" charset="0"/>
                  <a:ea typeface="隶书" panose="02010509060101010101" pitchFamily="1" charset="-122"/>
                </a:rPr>
                <a:t>中日矛盾上升为主要矛盾</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p:txBody>
        </p:sp>
        <p:sp>
          <p:nvSpPr>
            <p:cNvPr id="181254" name="Rectangle 34"/>
            <p:cNvSpPr/>
            <p:nvPr/>
          </p:nvSpPr>
          <p:spPr>
            <a:xfrm>
              <a:off x="79" y="-67"/>
              <a:ext cx="2100" cy="441"/>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东北三省沦为日本殖民，</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中国</a:t>
              </a:r>
              <a:r>
                <a:rPr lang="zh-CN" altLang="en-US" sz="2000" b="1" dirty="0">
                  <a:solidFill>
                    <a:srgbClr val="FF0000"/>
                  </a:solidFill>
                  <a:latin typeface="Times New Roman" panose="02020603050405020304" pitchFamily="18" charset="0"/>
                  <a:ea typeface="隶书" panose="02010509060101010101" pitchFamily="1" charset="-122"/>
                </a:rPr>
                <a:t>民族矛盾开始上升</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p:txBody>
        </p:sp>
      </p:grpSp>
      <p:grpSp>
        <p:nvGrpSpPr>
          <p:cNvPr id="3" name="Group 254"/>
          <p:cNvGrpSpPr/>
          <p:nvPr/>
        </p:nvGrpSpPr>
        <p:grpSpPr>
          <a:xfrm>
            <a:off x="4560888" y="1958975"/>
            <a:ext cx="2636837" cy="4743450"/>
            <a:chOff x="0" y="-67"/>
            <a:chExt cx="1661" cy="2988"/>
          </a:xfrm>
        </p:grpSpPr>
        <p:sp>
          <p:nvSpPr>
            <p:cNvPr id="181256" name="Rectangle 49"/>
            <p:cNvSpPr/>
            <p:nvPr/>
          </p:nvSpPr>
          <p:spPr>
            <a:xfrm>
              <a:off x="0" y="2480"/>
              <a:ext cx="1657" cy="441"/>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逐步失败，</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直至无条件投降。</a:t>
              </a:r>
              <a:endParaRPr lang="zh-CN" altLang="en-US" sz="2000" b="1" dirty="0">
                <a:latin typeface="Times New Roman" panose="02020603050405020304" pitchFamily="18" charset="0"/>
                <a:ea typeface="隶书" panose="02010509060101010101" pitchFamily="1" charset="-122"/>
              </a:endParaRPr>
            </a:p>
          </p:txBody>
        </p:sp>
        <p:sp>
          <p:nvSpPr>
            <p:cNvPr id="181257" name="Rectangle 45"/>
            <p:cNvSpPr/>
            <p:nvPr/>
          </p:nvSpPr>
          <p:spPr>
            <a:xfrm>
              <a:off x="0" y="1699"/>
              <a:ext cx="1657" cy="628"/>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调整侵华政策，</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建立汪伪政府。</a:t>
              </a:r>
              <a:endParaRPr lang="zh-CN" altLang="en-US" sz="2000" b="1" dirty="0">
                <a:latin typeface="Times New Roman" panose="02020603050405020304" pitchFamily="18" charset="0"/>
                <a:ea typeface="隶书" panose="02010509060101010101" pitchFamily="1" charset="-122"/>
              </a:endParaRPr>
            </a:p>
          </p:txBody>
        </p:sp>
        <p:sp>
          <p:nvSpPr>
            <p:cNvPr id="181258" name="Rectangle 41"/>
            <p:cNvSpPr/>
            <p:nvPr/>
          </p:nvSpPr>
          <p:spPr>
            <a:xfrm>
              <a:off x="0" y="882"/>
              <a:ext cx="1657" cy="817"/>
            </a:xfrm>
            <a:prstGeom prst="rect">
              <a:avLst/>
            </a:prstGeom>
            <a:noFill/>
            <a:ln w="9525">
              <a:noFill/>
            </a:ln>
          </p:spPr>
          <p:txBody>
            <a:bodyPr anchor="ctr"/>
            <a:p>
              <a:pPr marL="342900" indent="-342900"/>
              <a:r>
                <a:rPr lang="zh-CN" altLang="en-US" sz="2000" b="1" dirty="0">
                  <a:solidFill>
                    <a:srgbClr val="FF0000"/>
                  </a:solidFill>
                  <a:latin typeface="Times New Roman" panose="02020603050405020304" pitchFamily="18" charset="0"/>
                  <a:ea typeface="隶书" panose="02010509060101010101" pitchFamily="1" charset="-122"/>
                </a:rPr>
                <a:t>卢沟桥事变</a:t>
              </a:r>
              <a:r>
                <a:rPr lang="zh-CN" altLang="en-US" sz="2000" b="1" dirty="0">
                  <a:latin typeface="Times New Roman" panose="02020603050405020304" pitchFamily="18" charset="0"/>
                  <a:ea typeface="隶书" panose="02010509060101010101" pitchFamily="1" charset="-122"/>
                </a:rPr>
                <a:t>爆发，</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全面侵华开始，</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占领中国大片领土。</a:t>
              </a:r>
              <a:endParaRPr lang="zh-CN" altLang="en-US" sz="2000" b="1" dirty="0">
                <a:latin typeface="Times New Roman" panose="02020603050405020304" pitchFamily="18" charset="0"/>
                <a:ea typeface="隶书" panose="02010509060101010101" pitchFamily="1" charset="-122"/>
              </a:endParaRPr>
            </a:p>
          </p:txBody>
        </p:sp>
        <p:sp>
          <p:nvSpPr>
            <p:cNvPr id="181259" name="Rectangle 37"/>
            <p:cNvSpPr/>
            <p:nvPr/>
          </p:nvSpPr>
          <p:spPr>
            <a:xfrm>
              <a:off x="4" y="413"/>
              <a:ext cx="1657" cy="441"/>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策动</a:t>
              </a:r>
              <a:r>
                <a:rPr lang="zh-CN" altLang="en-US" sz="2000" b="1" dirty="0">
                  <a:solidFill>
                    <a:srgbClr val="FF0000"/>
                  </a:solidFill>
                  <a:latin typeface="Times New Roman" panose="02020603050405020304" pitchFamily="18" charset="0"/>
                  <a:ea typeface="隶书" panose="02010509060101010101" pitchFamily="1" charset="-122"/>
                </a:rPr>
                <a:t>华北事变</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妄图占领华北五省。</a:t>
              </a:r>
              <a:endParaRPr lang="zh-CN" altLang="en-US" sz="2000" b="1" dirty="0">
                <a:latin typeface="Times New Roman" panose="02020603050405020304" pitchFamily="18" charset="0"/>
                <a:ea typeface="隶书" panose="02010509060101010101" pitchFamily="1" charset="-122"/>
              </a:endParaRPr>
            </a:p>
          </p:txBody>
        </p:sp>
        <p:sp>
          <p:nvSpPr>
            <p:cNvPr id="181260" name="Rectangle 33"/>
            <p:cNvSpPr/>
            <p:nvPr/>
          </p:nvSpPr>
          <p:spPr>
            <a:xfrm>
              <a:off x="4" y="-67"/>
              <a:ext cx="1657" cy="441"/>
            </a:xfrm>
            <a:prstGeom prst="rect">
              <a:avLst/>
            </a:prstGeom>
            <a:noFill/>
            <a:ln w="9525">
              <a:noFill/>
            </a:ln>
          </p:spPr>
          <p:txBody>
            <a:bodyPr anchor="ctr"/>
            <a:p>
              <a:pPr marL="342900" indent="-342900"/>
              <a:r>
                <a:rPr lang="zh-CN" altLang="en-US" sz="2000" b="1" dirty="0">
                  <a:latin typeface="Times New Roman" panose="02020603050405020304" pitchFamily="18" charset="0"/>
                  <a:ea typeface="隶书" panose="02010509060101010101" pitchFamily="1" charset="-122"/>
                </a:rPr>
                <a:t>挑起</a:t>
              </a:r>
              <a:r>
                <a:rPr lang="zh-CN" altLang="en-US" sz="2000" b="1" dirty="0">
                  <a:solidFill>
                    <a:srgbClr val="FF0000"/>
                  </a:solidFill>
                  <a:latin typeface="Times New Roman" panose="02020603050405020304" pitchFamily="18" charset="0"/>
                  <a:ea typeface="隶书" panose="02010509060101010101" pitchFamily="1" charset="-122"/>
                </a:rPr>
                <a:t>九一八事变</a:t>
              </a:r>
              <a:r>
                <a:rPr lang="zh-CN" altLang="en-US" sz="2000" b="1" dirty="0">
                  <a:latin typeface="Times New Roman" panose="02020603050405020304" pitchFamily="18" charset="0"/>
                  <a:ea typeface="隶书" panose="02010509060101010101" pitchFamily="1" charset="-122"/>
                </a:rPr>
                <a:t>，</a:t>
              </a:r>
              <a:endParaRPr lang="zh-CN" altLang="en-US" sz="2000" b="1" dirty="0">
                <a:latin typeface="Times New Roman" panose="02020603050405020304" pitchFamily="18" charset="0"/>
                <a:ea typeface="隶书" panose="02010509060101010101" pitchFamily="1" charset="-122"/>
              </a:endParaRPr>
            </a:p>
            <a:p>
              <a:pPr marL="342900" indent="-342900"/>
              <a:r>
                <a:rPr lang="zh-CN" altLang="en-US" sz="2000" b="1" dirty="0">
                  <a:latin typeface="Times New Roman" panose="02020603050405020304" pitchFamily="18" charset="0"/>
                  <a:ea typeface="隶书" panose="02010509060101010101" pitchFamily="1" charset="-122"/>
                </a:rPr>
                <a:t>建立伪满国。</a:t>
              </a:r>
              <a:endParaRPr lang="zh-CN" altLang="en-US" sz="2000" b="1" dirty="0">
                <a:latin typeface="Times New Roman" panose="02020603050405020304" pitchFamily="18" charset="0"/>
                <a:ea typeface="隶书" panose="02010509060101010101" pitchFamily="1" charset="-122"/>
              </a:endParaRPr>
            </a:p>
          </p:txBody>
        </p:sp>
      </p:grpSp>
      <p:grpSp>
        <p:nvGrpSpPr>
          <p:cNvPr id="4" name="Group 253"/>
          <p:cNvGrpSpPr/>
          <p:nvPr/>
        </p:nvGrpSpPr>
        <p:grpSpPr>
          <a:xfrm>
            <a:off x="2536825" y="2065338"/>
            <a:ext cx="2024063" cy="4394200"/>
            <a:chOff x="0" y="0"/>
            <a:chExt cx="1275" cy="2768"/>
          </a:xfrm>
        </p:grpSpPr>
        <p:sp>
          <p:nvSpPr>
            <p:cNvPr id="181262" name="Rectangle 48"/>
            <p:cNvSpPr/>
            <p:nvPr/>
          </p:nvSpPr>
          <p:spPr>
            <a:xfrm>
              <a:off x="0" y="2327"/>
              <a:ext cx="1275" cy="441"/>
            </a:xfrm>
            <a:prstGeom prst="rect">
              <a:avLst/>
            </a:prstGeom>
            <a:noFill/>
            <a:ln w="9525">
              <a:noFill/>
            </a:ln>
          </p:spPr>
          <p:txBody>
            <a:bodyPr anchor="ctr"/>
            <a:p>
              <a:pPr marL="342900" indent="-342900" algn="ctr"/>
              <a:r>
                <a:rPr lang="en-US" altLang="zh-CN" sz="2400" b="1" dirty="0">
                  <a:latin typeface="Times New Roman" panose="02020603050405020304" pitchFamily="18" charset="0"/>
                  <a:ea typeface="隶书" panose="02010509060101010101" pitchFamily="1" charset="-122"/>
                </a:rPr>
                <a:t>1944-1945</a:t>
              </a:r>
              <a:endParaRPr lang="en-US" altLang="zh-CN" sz="2400" b="1" dirty="0">
                <a:latin typeface="Times New Roman" panose="02020603050405020304" pitchFamily="18" charset="0"/>
                <a:ea typeface="隶书" panose="02010509060101010101" pitchFamily="1" charset="-122"/>
              </a:endParaRPr>
            </a:p>
          </p:txBody>
        </p:sp>
        <p:sp>
          <p:nvSpPr>
            <p:cNvPr id="181263" name="Rectangle 44"/>
            <p:cNvSpPr/>
            <p:nvPr/>
          </p:nvSpPr>
          <p:spPr>
            <a:xfrm>
              <a:off x="0" y="1699"/>
              <a:ext cx="1275" cy="628"/>
            </a:xfrm>
            <a:prstGeom prst="rect">
              <a:avLst/>
            </a:prstGeom>
            <a:noFill/>
            <a:ln w="9525">
              <a:noFill/>
            </a:ln>
          </p:spPr>
          <p:txBody>
            <a:bodyPr anchor="ctr"/>
            <a:p>
              <a:pPr marL="342900" indent="-342900" algn="ctr"/>
              <a:r>
                <a:rPr lang="en-US" altLang="zh-CN" sz="2400" b="1" dirty="0">
                  <a:latin typeface="Times New Roman" panose="02020603050405020304" pitchFamily="18" charset="0"/>
                  <a:ea typeface="隶书" panose="02010509060101010101" pitchFamily="1" charset="-122"/>
                </a:rPr>
                <a:t>1938.10-1944</a:t>
              </a:r>
              <a:endParaRPr lang="en-US" altLang="zh-CN" sz="2400" b="1" dirty="0">
                <a:latin typeface="Times New Roman" panose="02020603050405020304" pitchFamily="18" charset="0"/>
                <a:ea typeface="隶书" panose="02010509060101010101" pitchFamily="1" charset="-122"/>
              </a:endParaRPr>
            </a:p>
          </p:txBody>
        </p:sp>
        <p:sp>
          <p:nvSpPr>
            <p:cNvPr id="181264" name="Rectangle 40"/>
            <p:cNvSpPr/>
            <p:nvPr/>
          </p:nvSpPr>
          <p:spPr>
            <a:xfrm>
              <a:off x="0" y="882"/>
              <a:ext cx="1275" cy="817"/>
            </a:xfrm>
            <a:prstGeom prst="rect">
              <a:avLst/>
            </a:prstGeom>
            <a:noFill/>
            <a:ln w="9525">
              <a:noFill/>
            </a:ln>
          </p:spPr>
          <p:txBody>
            <a:bodyPr anchor="ctr"/>
            <a:p>
              <a:pPr marL="342900" indent="-342900" algn="ctr"/>
              <a:r>
                <a:rPr lang="en-US" altLang="zh-CN" sz="2400" b="1" dirty="0">
                  <a:latin typeface="Times New Roman" panose="02020603050405020304" pitchFamily="18" charset="0"/>
                  <a:ea typeface="隶书" panose="02010509060101010101" pitchFamily="1" charset="-122"/>
                </a:rPr>
                <a:t>1937-1938.10</a:t>
              </a:r>
              <a:endParaRPr lang="en-US" altLang="zh-CN" sz="2400" b="1" dirty="0">
                <a:latin typeface="Times New Roman" panose="02020603050405020304" pitchFamily="18" charset="0"/>
                <a:ea typeface="隶书" panose="02010509060101010101" pitchFamily="1" charset="-122"/>
              </a:endParaRPr>
            </a:p>
          </p:txBody>
        </p:sp>
        <p:sp>
          <p:nvSpPr>
            <p:cNvPr id="181265" name="Rectangle 36"/>
            <p:cNvSpPr/>
            <p:nvPr/>
          </p:nvSpPr>
          <p:spPr>
            <a:xfrm>
              <a:off x="0" y="441"/>
              <a:ext cx="1275" cy="441"/>
            </a:xfrm>
            <a:prstGeom prst="rect">
              <a:avLst/>
            </a:prstGeom>
            <a:noFill/>
            <a:ln w="9525">
              <a:noFill/>
            </a:ln>
          </p:spPr>
          <p:txBody>
            <a:bodyPr anchor="ctr"/>
            <a:p>
              <a:pPr marL="342900" indent="-342900" algn="ctr"/>
              <a:r>
                <a:rPr lang="en-US" altLang="zh-CN" sz="2400" b="1" dirty="0">
                  <a:latin typeface="Times New Roman" panose="02020603050405020304" pitchFamily="18" charset="0"/>
                  <a:ea typeface="隶书" panose="02010509060101010101" pitchFamily="1" charset="-122"/>
                </a:rPr>
                <a:t>1935-1937</a:t>
              </a:r>
              <a:endParaRPr lang="en-US" altLang="zh-CN" sz="2400" b="1" dirty="0">
                <a:latin typeface="Times New Roman" panose="02020603050405020304" pitchFamily="18" charset="0"/>
                <a:ea typeface="隶书" panose="02010509060101010101" pitchFamily="1" charset="-122"/>
              </a:endParaRPr>
            </a:p>
          </p:txBody>
        </p:sp>
        <p:sp>
          <p:nvSpPr>
            <p:cNvPr id="181266" name="Rectangle 32"/>
            <p:cNvSpPr/>
            <p:nvPr/>
          </p:nvSpPr>
          <p:spPr>
            <a:xfrm>
              <a:off x="0" y="0"/>
              <a:ext cx="1275" cy="441"/>
            </a:xfrm>
            <a:prstGeom prst="rect">
              <a:avLst/>
            </a:prstGeom>
            <a:noFill/>
            <a:ln w="9525">
              <a:noFill/>
            </a:ln>
          </p:spPr>
          <p:txBody>
            <a:bodyPr anchor="ctr"/>
            <a:p>
              <a:pPr marL="342900" indent="-342900" algn="ctr"/>
              <a:r>
                <a:rPr lang="en-US" altLang="zh-CN" sz="2400" b="1" dirty="0">
                  <a:latin typeface="Times New Roman" panose="02020603050405020304" pitchFamily="18" charset="0"/>
                  <a:ea typeface="隶书" panose="02010509060101010101" pitchFamily="1" charset="-122"/>
                </a:rPr>
                <a:t>1931-1935</a:t>
              </a:r>
              <a:endParaRPr lang="en-US" altLang="zh-CN" sz="2400" b="1" dirty="0">
                <a:latin typeface="Times New Roman" panose="02020603050405020304" pitchFamily="18" charset="0"/>
                <a:ea typeface="隶书" panose="02010509060101010101" pitchFamily="1" charset="-122"/>
              </a:endParaRPr>
            </a:p>
          </p:txBody>
        </p:sp>
      </p:grpSp>
      <p:grpSp>
        <p:nvGrpSpPr>
          <p:cNvPr id="5" name="组合 13331"/>
          <p:cNvGrpSpPr/>
          <p:nvPr/>
        </p:nvGrpSpPr>
        <p:grpSpPr>
          <a:xfrm>
            <a:off x="1649413" y="925513"/>
            <a:ext cx="9001125" cy="5776912"/>
            <a:chOff x="0" y="0"/>
            <a:chExt cx="5692" cy="3340"/>
          </a:xfrm>
        </p:grpSpPr>
        <p:sp>
          <p:nvSpPr>
            <p:cNvPr id="181268" name="Line 51"/>
            <p:cNvSpPr/>
            <p:nvPr/>
          </p:nvSpPr>
          <p:spPr>
            <a:xfrm>
              <a:off x="0" y="0"/>
              <a:ext cx="5602" cy="0"/>
            </a:xfrm>
            <a:prstGeom prst="line">
              <a:avLst/>
            </a:prstGeom>
            <a:ln w="19050" cap="sq" cmpd="sng">
              <a:solidFill>
                <a:schemeClr val="tx1"/>
              </a:solidFill>
              <a:prstDash val="solid"/>
              <a:round/>
              <a:headEnd type="none" w="med" len="med"/>
              <a:tailEnd type="none" w="med" len="med"/>
            </a:ln>
          </p:spPr>
        </p:sp>
        <p:grpSp>
          <p:nvGrpSpPr>
            <p:cNvPr id="181269" name="组合 13333"/>
            <p:cNvGrpSpPr/>
            <p:nvPr/>
          </p:nvGrpSpPr>
          <p:grpSpPr>
            <a:xfrm>
              <a:off x="0" y="14"/>
              <a:ext cx="5692" cy="3326"/>
              <a:chOff x="0" y="0"/>
              <a:chExt cx="5692" cy="3326"/>
            </a:xfrm>
          </p:grpSpPr>
          <p:grpSp>
            <p:nvGrpSpPr>
              <p:cNvPr id="181270" name="Group 252"/>
              <p:cNvGrpSpPr/>
              <p:nvPr/>
            </p:nvGrpSpPr>
            <p:grpSpPr>
              <a:xfrm>
                <a:off x="90" y="11"/>
                <a:ext cx="5602" cy="3315"/>
                <a:chOff x="0" y="0"/>
                <a:chExt cx="5602" cy="3315"/>
              </a:xfrm>
            </p:grpSpPr>
            <p:sp>
              <p:nvSpPr>
                <p:cNvPr id="181271" name="Rectangle 39"/>
                <p:cNvSpPr/>
                <p:nvPr/>
              </p:nvSpPr>
              <p:spPr>
                <a:xfrm>
                  <a:off x="0" y="1429"/>
                  <a:ext cx="570" cy="1886"/>
                </a:xfrm>
                <a:prstGeom prst="rect">
                  <a:avLst/>
                </a:prstGeom>
                <a:noFill/>
                <a:ln w="9525">
                  <a:noFill/>
                </a:ln>
              </p:spPr>
              <p:txBody>
                <a:bodyPr anchor="ctr"/>
                <a:p>
                  <a:pPr marL="342900" indent="-342900" algn="ctr"/>
                  <a:r>
                    <a:rPr lang="zh-CN" altLang="en-US" sz="2400" b="1" dirty="0">
                      <a:latin typeface="Times New Roman" panose="02020603050405020304" pitchFamily="18" charset="0"/>
                      <a:ea typeface="隶书" panose="02010509060101010101" pitchFamily="1" charset="-122"/>
                    </a:rPr>
                    <a:t>全面</a:t>
                  </a:r>
                  <a:endParaRPr lang="zh-CN" altLang="en-US" sz="2400" b="1" dirty="0">
                    <a:latin typeface="Times New Roman" panose="02020603050405020304" pitchFamily="18" charset="0"/>
                    <a:ea typeface="隶书" panose="02010509060101010101" pitchFamily="1" charset="-122"/>
                  </a:endParaRPr>
                </a:p>
                <a:p>
                  <a:pPr marL="342900" indent="-342900" algn="ctr"/>
                  <a:r>
                    <a:rPr lang="zh-CN" altLang="en-US" sz="2400" b="1" dirty="0">
                      <a:latin typeface="Times New Roman" panose="02020603050405020304" pitchFamily="18" charset="0"/>
                      <a:ea typeface="隶书" panose="02010509060101010101" pitchFamily="1" charset="-122"/>
                    </a:rPr>
                    <a:t>侵华</a:t>
                  </a:r>
                  <a:endParaRPr lang="zh-CN" altLang="en-US" sz="2400" b="1" dirty="0">
                    <a:latin typeface="Times New Roman" panose="02020603050405020304" pitchFamily="18" charset="0"/>
                    <a:ea typeface="隶书" panose="02010509060101010101" pitchFamily="1" charset="-122"/>
                  </a:endParaRPr>
                </a:p>
                <a:p>
                  <a:pPr marL="342900" indent="-342900" algn="ctr" eaLnBrk="0" hangingPunct="0"/>
                  <a:r>
                    <a:rPr lang="zh-CN" altLang="en-US" sz="2400" b="1" dirty="0">
                      <a:latin typeface="Times New Roman" panose="02020603050405020304" pitchFamily="18" charset="0"/>
                      <a:ea typeface="隶书" panose="02010509060101010101" pitchFamily="1" charset="-122"/>
                    </a:rPr>
                    <a:t>阶段</a:t>
                  </a:r>
                  <a:endParaRPr lang="zh-CN" altLang="en-US" sz="2400" b="1" dirty="0">
                    <a:latin typeface="Times New Roman" panose="02020603050405020304" pitchFamily="18" charset="0"/>
                    <a:ea typeface="隶书" panose="02010509060101010101" pitchFamily="1" charset="-122"/>
                  </a:endParaRPr>
                </a:p>
              </p:txBody>
            </p:sp>
            <p:sp>
              <p:nvSpPr>
                <p:cNvPr id="181272" name="Rectangle 31"/>
                <p:cNvSpPr/>
                <p:nvPr/>
              </p:nvSpPr>
              <p:spPr>
                <a:xfrm>
                  <a:off x="0" y="547"/>
                  <a:ext cx="570" cy="882"/>
                </a:xfrm>
                <a:prstGeom prst="rect">
                  <a:avLst/>
                </a:prstGeom>
                <a:noFill/>
                <a:ln w="9525">
                  <a:noFill/>
                </a:ln>
              </p:spPr>
              <p:txBody>
                <a:bodyPr anchor="ctr"/>
                <a:p>
                  <a:pPr marL="342900" indent="-342900" algn="ctr"/>
                  <a:r>
                    <a:rPr lang="zh-CN" altLang="en-US" sz="2400" b="1" dirty="0">
                      <a:latin typeface="Times New Roman" panose="02020603050405020304" pitchFamily="18" charset="0"/>
                      <a:ea typeface="隶书" panose="02010509060101010101" pitchFamily="1" charset="-122"/>
                    </a:rPr>
                    <a:t>局部</a:t>
                  </a:r>
                  <a:endParaRPr lang="zh-CN" altLang="en-US" sz="2400" b="1" dirty="0">
                    <a:latin typeface="Times New Roman" panose="02020603050405020304" pitchFamily="18" charset="0"/>
                    <a:ea typeface="隶书" panose="02010509060101010101" pitchFamily="1" charset="-122"/>
                  </a:endParaRPr>
                </a:p>
                <a:p>
                  <a:pPr marL="342900" indent="-342900" algn="ctr"/>
                  <a:r>
                    <a:rPr lang="zh-CN" altLang="en-US" sz="2400" b="1" dirty="0">
                      <a:latin typeface="Times New Roman" panose="02020603050405020304" pitchFamily="18" charset="0"/>
                      <a:ea typeface="隶书" panose="02010509060101010101" pitchFamily="1" charset="-122"/>
                    </a:rPr>
                    <a:t>侵华</a:t>
                  </a:r>
                  <a:endParaRPr lang="zh-CN" altLang="en-US" sz="2400" b="1" dirty="0">
                    <a:latin typeface="Times New Roman" panose="02020603050405020304" pitchFamily="18" charset="0"/>
                    <a:ea typeface="隶书" panose="02010509060101010101" pitchFamily="1" charset="-122"/>
                  </a:endParaRPr>
                </a:p>
                <a:p>
                  <a:pPr marL="342900" indent="-342900" algn="ctr" eaLnBrk="0" hangingPunct="0"/>
                  <a:r>
                    <a:rPr lang="zh-CN" altLang="en-US" sz="2400" b="1" dirty="0">
                      <a:latin typeface="Times New Roman" panose="02020603050405020304" pitchFamily="18" charset="0"/>
                      <a:ea typeface="隶书" panose="02010509060101010101" pitchFamily="1" charset="-122"/>
                    </a:rPr>
                    <a:t>阶段</a:t>
                  </a:r>
                  <a:endParaRPr lang="zh-CN" altLang="en-US" sz="2400" b="1" dirty="0">
                    <a:latin typeface="Times New Roman" panose="02020603050405020304" pitchFamily="18" charset="0"/>
                    <a:ea typeface="隶书" panose="02010509060101010101" pitchFamily="1" charset="-122"/>
                  </a:endParaRPr>
                </a:p>
              </p:txBody>
            </p:sp>
            <p:sp>
              <p:nvSpPr>
                <p:cNvPr id="181273" name="Rectangle 30"/>
                <p:cNvSpPr/>
                <p:nvPr/>
              </p:nvSpPr>
              <p:spPr>
                <a:xfrm>
                  <a:off x="3502" y="0"/>
                  <a:ext cx="2100" cy="547"/>
                </a:xfrm>
                <a:prstGeom prst="rect">
                  <a:avLst/>
                </a:prstGeom>
                <a:noFill/>
                <a:ln w="9525">
                  <a:noFill/>
                </a:ln>
              </p:spPr>
              <p:txBody>
                <a:bodyPr anchor="ctr"/>
                <a:p>
                  <a:pPr marL="342900" indent="-342900" algn="ctr"/>
                  <a:r>
                    <a:rPr lang="zh-CN" altLang="en-US" sz="2400" b="1" dirty="0">
                      <a:latin typeface="Times New Roman" panose="02020603050405020304" pitchFamily="18" charset="0"/>
                      <a:ea typeface="隶书" panose="02010509060101010101" pitchFamily="1" charset="-122"/>
                    </a:rPr>
                    <a:t>中国</a:t>
                  </a:r>
                  <a:endParaRPr lang="zh-CN" altLang="en-US" sz="2400" b="1" dirty="0">
                    <a:latin typeface="Times New Roman" panose="02020603050405020304" pitchFamily="18" charset="0"/>
                    <a:ea typeface="隶书" panose="02010509060101010101" pitchFamily="1" charset="-122"/>
                  </a:endParaRPr>
                </a:p>
              </p:txBody>
            </p:sp>
            <p:sp>
              <p:nvSpPr>
                <p:cNvPr id="181274" name="Rectangle 29"/>
                <p:cNvSpPr/>
                <p:nvPr/>
              </p:nvSpPr>
              <p:spPr>
                <a:xfrm>
                  <a:off x="1845" y="0"/>
                  <a:ext cx="1657" cy="547"/>
                </a:xfrm>
                <a:prstGeom prst="rect">
                  <a:avLst/>
                </a:prstGeom>
                <a:noFill/>
                <a:ln w="9525">
                  <a:noFill/>
                </a:ln>
              </p:spPr>
              <p:txBody>
                <a:bodyPr anchor="ctr"/>
                <a:p>
                  <a:pPr marL="342900" indent="-342900" algn="ctr"/>
                  <a:r>
                    <a:rPr lang="zh-CN" altLang="en-US" sz="2400" b="1" dirty="0">
                      <a:latin typeface="Times New Roman" panose="02020603050405020304" pitchFamily="18" charset="0"/>
                      <a:ea typeface="隶书" panose="02010509060101010101" pitchFamily="1" charset="-122"/>
                    </a:rPr>
                    <a:t>日本</a:t>
                  </a:r>
                  <a:endParaRPr lang="zh-CN" altLang="en-US" sz="2400" b="1" dirty="0">
                    <a:latin typeface="Times New Roman" panose="02020603050405020304" pitchFamily="18" charset="0"/>
                    <a:ea typeface="隶书" panose="02010509060101010101" pitchFamily="1" charset="-122"/>
                  </a:endParaRPr>
                </a:p>
              </p:txBody>
            </p:sp>
            <p:sp>
              <p:nvSpPr>
                <p:cNvPr id="181275" name="Rectangle 28"/>
                <p:cNvSpPr/>
                <p:nvPr/>
              </p:nvSpPr>
              <p:spPr>
                <a:xfrm>
                  <a:off x="570" y="0"/>
                  <a:ext cx="1275" cy="547"/>
                </a:xfrm>
                <a:prstGeom prst="rect">
                  <a:avLst/>
                </a:prstGeom>
                <a:noFill/>
                <a:ln w="9525">
                  <a:noFill/>
                </a:ln>
              </p:spPr>
              <p:txBody>
                <a:bodyPr anchor="ctr"/>
                <a:p>
                  <a:pPr marL="342900" indent="-342900" algn="ctr"/>
                  <a:r>
                    <a:rPr lang="zh-CN" altLang="en-US" sz="2400" b="1" dirty="0">
                      <a:latin typeface="Times New Roman" panose="02020603050405020304" pitchFamily="18" charset="0"/>
                      <a:ea typeface="隶书" panose="02010509060101010101" pitchFamily="1" charset="-122"/>
                    </a:rPr>
                    <a:t>时间</a:t>
                  </a:r>
                  <a:endParaRPr lang="zh-CN" altLang="en-US" sz="2400" b="1" dirty="0">
                    <a:latin typeface="Times New Roman" panose="02020603050405020304" pitchFamily="18" charset="0"/>
                    <a:ea typeface="隶书" panose="02010509060101010101" pitchFamily="1" charset="-122"/>
                  </a:endParaRPr>
                </a:p>
              </p:txBody>
            </p:sp>
            <p:sp>
              <p:nvSpPr>
                <p:cNvPr id="181276" name="Rectangle 27"/>
                <p:cNvSpPr/>
                <p:nvPr/>
              </p:nvSpPr>
              <p:spPr>
                <a:xfrm>
                  <a:off x="0" y="0"/>
                  <a:ext cx="570" cy="547"/>
                </a:xfrm>
                <a:prstGeom prst="rect">
                  <a:avLst/>
                </a:prstGeom>
                <a:noFill/>
                <a:ln w="9525">
                  <a:noFill/>
                </a:ln>
              </p:spPr>
              <p:txBody>
                <a:bodyPr anchor="ctr"/>
                <a:p>
                  <a:pPr>
                    <a:spcBef>
                      <a:spcPct val="20000"/>
                    </a:spcBef>
                    <a:buClr>
                      <a:schemeClr val="accent2"/>
                    </a:buClr>
                    <a:buSzPct val="80000"/>
                    <a:buFont typeface="Wingdings" panose="05000000000000000000" pitchFamily="2" charset="2"/>
                  </a:pPr>
                  <a:endParaRPr lang="zh-CN" altLang="en-US" sz="2400" b="1" dirty="0">
                    <a:latin typeface="Times New Roman" panose="02020603050405020304" pitchFamily="18" charset="0"/>
                    <a:ea typeface="隶书" panose="02010509060101010101" pitchFamily="1" charset="-122"/>
                  </a:endParaRPr>
                </a:p>
              </p:txBody>
            </p:sp>
          </p:grpSp>
          <p:sp>
            <p:nvSpPr>
              <p:cNvPr id="181277" name="Line 57"/>
              <p:cNvSpPr/>
              <p:nvPr/>
            </p:nvSpPr>
            <p:spPr>
              <a:xfrm>
                <a:off x="0" y="547"/>
                <a:ext cx="5602" cy="0"/>
              </a:xfrm>
              <a:prstGeom prst="line">
                <a:avLst/>
              </a:prstGeom>
              <a:ln w="19050" cap="flat" cmpd="sng">
                <a:solidFill>
                  <a:schemeClr val="tx1"/>
                </a:solidFill>
                <a:prstDash val="solid"/>
                <a:round/>
                <a:headEnd type="none" w="med" len="med"/>
                <a:tailEnd type="none" w="med" len="med"/>
              </a:ln>
            </p:spPr>
          </p:sp>
          <p:sp>
            <p:nvSpPr>
              <p:cNvPr id="181278" name="Line 59"/>
              <p:cNvSpPr/>
              <p:nvPr/>
            </p:nvSpPr>
            <p:spPr>
              <a:xfrm>
                <a:off x="570" y="0"/>
                <a:ext cx="0" cy="3315"/>
              </a:xfrm>
              <a:prstGeom prst="line">
                <a:avLst/>
              </a:prstGeom>
              <a:ln w="19050" cap="flat" cmpd="sng">
                <a:solidFill>
                  <a:schemeClr val="tx1"/>
                </a:solidFill>
                <a:prstDash val="solid"/>
                <a:round/>
                <a:headEnd type="none" w="med" len="med"/>
                <a:tailEnd type="none" w="med" len="med"/>
              </a:ln>
            </p:spPr>
          </p:sp>
          <p:sp>
            <p:nvSpPr>
              <p:cNvPr id="181279" name="Line 62"/>
              <p:cNvSpPr/>
              <p:nvPr/>
            </p:nvSpPr>
            <p:spPr>
              <a:xfrm>
                <a:off x="1845" y="0"/>
                <a:ext cx="0" cy="3315"/>
              </a:xfrm>
              <a:prstGeom prst="line">
                <a:avLst/>
              </a:prstGeom>
              <a:ln w="19050" cap="flat" cmpd="sng">
                <a:solidFill>
                  <a:schemeClr val="tx1"/>
                </a:solidFill>
                <a:prstDash val="solid"/>
                <a:round/>
                <a:headEnd type="none" w="med" len="med"/>
                <a:tailEnd type="none" w="med" len="med"/>
              </a:ln>
            </p:spPr>
          </p:sp>
          <p:sp>
            <p:nvSpPr>
              <p:cNvPr id="181280" name="Line 65"/>
              <p:cNvSpPr/>
              <p:nvPr/>
            </p:nvSpPr>
            <p:spPr>
              <a:xfrm>
                <a:off x="3502" y="0"/>
                <a:ext cx="0" cy="3315"/>
              </a:xfrm>
              <a:prstGeom prst="line">
                <a:avLst/>
              </a:prstGeom>
              <a:ln w="19050" cap="flat" cmpd="sng">
                <a:solidFill>
                  <a:schemeClr val="tx1"/>
                </a:solidFill>
                <a:prstDash val="solid"/>
                <a:round/>
                <a:headEnd type="none" w="med" len="med"/>
                <a:tailEnd type="none" w="med" len="med"/>
              </a:ln>
            </p:spPr>
          </p:sp>
          <p:sp>
            <p:nvSpPr>
              <p:cNvPr id="181281" name="Line 69"/>
              <p:cNvSpPr/>
              <p:nvPr/>
            </p:nvSpPr>
            <p:spPr>
              <a:xfrm>
                <a:off x="0" y="1429"/>
                <a:ext cx="5602" cy="0"/>
              </a:xfrm>
              <a:prstGeom prst="line">
                <a:avLst/>
              </a:prstGeom>
              <a:ln w="19050" cap="flat" cmpd="sng">
                <a:solidFill>
                  <a:schemeClr val="tx1"/>
                </a:solidFill>
                <a:prstDash val="solid"/>
                <a:round/>
                <a:headEnd type="none" w="med" len="med"/>
                <a:tailEnd type="none" w="med" len="med"/>
              </a:ln>
            </p:spPr>
          </p:sp>
          <p:sp>
            <p:nvSpPr>
              <p:cNvPr id="181282" name="Line 76"/>
              <p:cNvSpPr/>
              <p:nvPr/>
            </p:nvSpPr>
            <p:spPr>
              <a:xfrm>
                <a:off x="570" y="988"/>
                <a:ext cx="5032" cy="0"/>
              </a:xfrm>
              <a:prstGeom prst="line">
                <a:avLst/>
              </a:prstGeom>
              <a:ln w="19050" cap="flat" cmpd="sng">
                <a:solidFill>
                  <a:schemeClr val="tx1"/>
                </a:solidFill>
                <a:prstDash val="solid"/>
                <a:round/>
                <a:headEnd type="none" w="med" len="med"/>
                <a:tailEnd type="none" w="med" len="med"/>
              </a:ln>
            </p:spPr>
          </p:sp>
          <p:sp>
            <p:nvSpPr>
              <p:cNvPr id="181283" name="Line 112"/>
              <p:cNvSpPr/>
              <p:nvPr/>
            </p:nvSpPr>
            <p:spPr>
              <a:xfrm>
                <a:off x="570" y="2246"/>
                <a:ext cx="5032" cy="0"/>
              </a:xfrm>
              <a:prstGeom prst="line">
                <a:avLst/>
              </a:prstGeom>
              <a:ln w="19050" cap="flat" cmpd="sng">
                <a:solidFill>
                  <a:schemeClr val="tx1"/>
                </a:solidFill>
                <a:prstDash val="solid"/>
                <a:round/>
                <a:headEnd type="none" w="med" len="med"/>
                <a:tailEnd type="none" w="med" len="med"/>
              </a:ln>
            </p:spPr>
          </p:sp>
          <p:sp>
            <p:nvSpPr>
              <p:cNvPr id="181284" name="Line 127"/>
              <p:cNvSpPr/>
              <p:nvPr/>
            </p:nvSpPr>
            <p:spPr>
              <a:xfrm>
                <a:off x="570" y="2874"/>
                <a:ext cx="5032" cy="0"/>
              </a:xfrm>
              <a:prstGeom prst="line">
                <a:avLst/>
              </a:prstGeom>
              <a:ln w="19050" cap="flat" cmpd="sng">
                <a:solidFill>
                  <a:schemeClr val="tx1"/>
                </a:solidFill>
                <a:prstDash val="solid"/>
                <a:round/>
                <a:headEnd type="none" w="med" len="med"/>
                <a:tailEnd type="none" w="med" len="med"/>
              </a:ln>
            </p:spPr>
          </p:sp>
          <p:sp>
            <p:nvSpPr>
              <p:cNvPr id="181285" name="Line 53"/>
              <p:cNvSpPr/>
              <p:nvPr/>
            </p:nvSpPr>
            <p:spPr>
              <a:xfrm>
                <a:off x="0" y="0"/>
                <a:ext cx="0" cy="3315"/>
              </a:xfrm>
              <a:prstGeom prst="line">
                <a:avLst/>
              </a:prstGeom>
              <a:ln w="19050" cap="sq" cmpd="sng">
                <a:solidFill>
                  <a:schemeClr val="tx1"/>
                </a:solidFill>
                <a:prstDash val="solid"/>
                <a:round/>
                <a:headEnd type="none" w="med" len="med"/>
                <a:tailEnd type="none" w="med" len="med"/>
              </a:ln>
            </p:spPr>
          </p:sp>
          <p:sp>
            <p:nvSpPr>
              <p:cNvPr id="181286" name="Line 54"/>
              <p:cNvSpPr/>
              <p:nvPr/>
            </p:nvSpPr>
            <p:spPr>
              <a:xfrm>
                <a:off x="5602" y="0"/>
                <a:ext cx="0" cy="3315"/>
              </a:xfrm>
              <a:prstGeom prst="line">
                <a:avLst/>
              </a:prstGeom>
              <a:ln w="19050" cap="sq" cmpd="sng">
                <a:solidFill>
                  <a:schemeClr val="tx1"/>
                </a:solidFill>
                <a:prstDash val="solid"/>
                <a:round/>
                <a:headEnd type="none" w="med" len="med"/>
                <a:tailEnd type="none" w="med" len="med"/>
              </a:ln>
            </p:spPr>
          </p:sp>
          <p:sp>
            <p:nvSpPr>
              <p:cNvPr id="181287" name="Line 52"/>
              <p:cNvSpPr/>
              <p:nvPr/>
            </p:nvSpPr>
            <p:spPr>
              <a:xfrm>
                <a:off x="0" y="3315"/>
                <a:ext cx="5602" cy="0"/>
              </a:xfrm>
              <a:prstGeom prst="line">
                <a:avLst/>
              </a:prstGeom>
              <a:ln w="19050" cap="sq" cmpd="sng">
                <a:solidFill>
                  <a:schemeClr val="tx1"/>
                </a:solidFill>
                <a:prstDash val="solid"/>
                <a:round/>
                <a:headEnd type="none" w="med" len="med"/>
                <a:tailEnd type="none" w="med" len="med"/>
              </a:ln>
            </p:spPr>
          </p:sp>
        </p:grpSp>
      </p:grpSp>
      <p:sp>
        <p:nvSpPr>
          <p:cNvPr id="6" name="文本框 13352"/>
          <p:cNvSpPr txBox="1"/>
          <p:nvPr/>
        </p:nvSpPr>
        <p:spPr>
          <a:xfrm>
            <a:off x="1541463" y="111125"/>
            <a:ext cx="9109075" cy="645160"/>
          </a:xfrm>
          <a:prstGeom prst="rect">
            <a:avLst/>
          </a:prstGeom>
          <a:noFill/>
          <a:ln w="9525">
            <a:noFill/>
          </a:ln>
        </p:spPr>
        <p:txBody>
          <a:bodyPr anchor="t">
            <a:spAutoFit/>
          </a:bodyPr>
          <a:p>
            <a:pPr>
              <a:spcBef>
                <a:spcPct val="50000"/>
              </a:spcBef>
            </a:pPr>
            <a:r>
              <a:rPr lang="zh-CN" altLang="en-US" sz="3600" b="1" dirty="0">
                <a:latin typeface="仿宋" panose="02010609060101010101" charset="-122"/>
                <a:ea typeface="仿宋" panose="02010609060101010101" charset="-122"/>
              </a:rPr>
              <a:t>日军军事侵略进程大事年表：</a:t>
            </a:r>
            <a:endParaRPr lang="zh-CN" altLang="en-US" sz="3600" b="1" dirty="0">
              <a:latin typeface="仿宋" panose="02010609060101010101" charset="-122"/>
              <a:ea typeface="仿宋" panose="02010609060101010101" charset="-122"/>
            </a:endParaRP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3896995" cy="647700"/>
          </a:xfrm>
        </p:spPr>
        <p:txBody>
          <a:bodyPr/>
          <a:p>
            <a:r>
              <a:rPr lang="zh-CN" altLang="en-US"/>
              <a:t>一、局部抗战</a:t>
            </a:r>
            <a:endParaRPr lang="zh-CN" altLang="en-US"/>
          </a:p>
        </p:txBody>
      </p:sp>
      <p:sp>
        <p:nvSpPr>
          <p:cNvPr id="5" name="文本框 4"/>
          <p:cNvSpPr txBox="1"/>
          <p:nvPr/>
        </p:nvSpPr>
        <p:spPr>
          <a:xfrm>
            <a:off x="1457960" y="1153160"/>
            <a:ext cx="1420495" cy="583565"/>
          </a:xfrm>
          <a:prstGeom prst="rect">
            <a:avLst/>
          </a:prstGeom>
          <a:noFill/>
        </p:spPr>
        <p:txBody>
          <a:bodyPr wrap="square" rtlCol="0">
            <a:spAutoFit/>
          </a:bodyPr>
          <a:p>
            <a:r>
              <a:rPr lang="zh-CN" altLang="en-US" sz="3200"/>
              <a:t>背景：</a:t>
            </a:r>
            <a:endParaRPr lang="zh-CN" altLang="en-US" sz="3200"/>
          </a:p>
        </p:txBody>
      </p:sp>
      <p:pic>
        <p:nvPicPr>
          <p:cNvPr id="6" name="图片 5"/>
          <p:cNvPicPr>
            <a:picLocks noChangeAspect="1"/>
          </p:cNvPicPr>
          <p:nvPr/>
        </p:nvPicPr>
        <p:blipFill>
          <a:blip r:embed="rId1"/>
          <a:stretch>
            <a:fillRect/>
          </a:stretch>
        </p:blipFill>
        <p:spPr>
          <a:xfrm>
            <a:off x="6710680" y="1953260"/>
            <a:ext cx="5096510" cy="3797935"/>
          </a:xfrm>
          <a:prstGeom prst="rect">
            <a:avLst/>
          </a:prstGeom>
        </p:spPr>
      </p:pic>
      <p:sp>
        <p:nvSpPr>
          <p:cNvPr id="56322" name="Text Box 2"/>
          <p:cNvSpPr txBox="1"/>
          <p:nvPr/>
        </p:nvSpPr>
        <p:spPr>
          <a:xfrm>
            <a:off x="899795" y="1825625"/>
            <a:ext cx="5683250" cy="4461510"/>
          </a:xfrm>
          <a:prstGeom prst="rect">
            <a:avLst/>
          </a:prstGeom>
          <a:noFill/>
          <a:ln w="9525">
            <a:noFill/>
          </a:ln>
        </p:spPr>
        <p:txBody>
          <a:bodyPr wrap="square" anchor="t">
            <a:spAutoFit/>
          </a:bodyPr>
          <a:p>
            <a:pPr>
              <a:spcBef>
                <a:spcPct val="50000"/>
              </a:spcBef>
            </a:pPr>
            <a:r>
              <a:rPr lang="zh-CN" altLang="en-US" sz="2800" noProof="1" dirty="0">
                <a:latin typeface="Arial" panose="020B0604020202020204" pitchFamily="34" charset="0"/>
                <a:ea typeface="宋体" panose="02010600030101010101" pitchFamily="2" charset="-122"/>
                <a:cs typeface="+mn-ea"/>
              </a:rPr>
              <a:t>    </a:t>
            </a:r>
            <a:r>
              <a:rPr lang="zh-CN" altLang="en-US" sz="3200" b="1" noProof="1" dirty="0">
                <a:latin typeface="Arial" panose="020B0604020202020204" pitchFamily="34" charset="0"/>
                <a:ea typeface="宋体" panose="02010600030101010101" pitchFamily="2" charset="-122"/>
                <a:cs typeface="+mn-ea"/>
              </a:rPr>
              <a:t> </a:t>
            </a:r>
            <a:r>
              <a:rPr lang="en-US" altLang="zh-CN" sz="3200" b="1" noProof="1" dirty="0">
                <a:ln w="22225">
                  <a:solidFill>
                    <a:schemeClr val="accent2"/>
                  </a:solidFill>
                  <a:prstDash val="solid"/>
                </a:ln>
                <a:solidFill>
                  <a:schemeClr val="accent2">
                    <a:lumMod val="40000"/>
                    <a:lumOff val="60000"/>
                  </a:schemeClr>
                </a:solidFill>
                <a:latin typeface="Arial" panose="020B0604020202020204" pitchFamily="34" charset="0"/>
                <a:ea typeface="宋体" panose="02010600030101010101" pitchFamily="2" charset="-122"/>
                <a:cs typeface="+mn-ea"/>
              </a:rPr>
              <a:t>1927</a:t>
            </a:r>
            <a:r>
              <a:rPr lang="zh-CN" altLang="en-US" sz="3200" b="1" noProof="1" dirty="0">
                <a:ln w="22225">
                  <a:solidFill>
                    <a:schemeClr val="accent2"/>
                  </a:solidFill>
                  <a:prstDash val="solid"/>
                </a:ln>
                <a:solidFill>
                  <a:schemeClr val="accent2">
                    <a:lumMod val="40000"/>
                    <a:lumOff val="60000"/>
                  </a:schemeClr>
                </a:solidFill>
                <a:latin typeface="Arial" panose="020B0604020202020204" pitchFamily="34" charset="0"/>
                <a:ea typeface="宋体" panose="02010600030101010101" pitchFamily="2" charset="-122"/>
                <a:cs typeface="+mn-ea"/>
              </a:rPr>
              <a:t>年   东方会议</a:t>
            </a:r>
            <a:r>
              <a:rPr lang="en-US" altLang="zh-CN" sz="3200" b="1" noProof="1" dirty="0">
                <a:ln w="22225">
                  <a:solidFill>
                    <a:schemeClr val="accent2"/>
                  </a:solidFill>
                  <a:prstDash val="solid"/>
                </a:ln>
                <a:solidFill>
                  <a:schemeClr val="accent2">
                    <a:lumMod val="40000"/>
                    <a:lumOff val="60000"/>
                  </a:schemeClr>
                </a:solidFill>
                <a:latin typeface="Arial" panose="020B0604020202020204" pitchFamily="34" charset="0"/>
                <a:ea typeface="宋体" panose="02010600030101010101" pitchFamily="2" charset="-122"/>
                <a:cs typeface="+mn-ea"/>
              </a:rPr>
              <a:t>:</a:t>
            </a:r>
            <a:r>
              <a:rPr lang="zh-CN" altLang="en-US" sz="3200" b="1" noProof="1" dirty="0">
                <a:latin typeface="Arial" panose="020B0604020202020204" pitchFamily="34" charset="0"/>
                <a:ea typeface="宋体" panose="02010600030101010101" pitchFamily="2" charset="-122"/>
                <a:cs typeface="+mn-ea"/>
              </a:rPr>
              <a:t>  惟欲征服支那，</a:t>
            </a:r>
            <a:r>
              <a:rPr lang="zh-CN" altLang="en-US" sz="3200" b="1" u="sng" noProof="1" dirty="0">
                <a:latin typeface="Arial" panose="020B0604020202020204" pitchFamily="34" charset="0"/>
                <a:ea typeface="宋体" panose="02010600030101010101" pitchFamily="2" charset="-122"/>
                <a:cs typeface="+mn-ea"/>
              </a:rPr>
              <a:t>必先征服满蒙</a:t>
            </a:r>
            <a:r>
              <a:rPr lang="zh-CN" altLang="en-US" sz="3200" b="1" noProof="1" dirty="0">
                <a:latin typeface="Arial" panose="020B0604020202020204" pitchFamily="34" charset="0"/>
                <a:ea typeface="宋体" panose="02010600030101010101" pitchFamily="2" charset="-122"/>
                <a:cs typeface="+mn-ea"/>
              </a:rPr>
              <a:t>。如欲征服世界，必先征服支那。倘支那完全可被我国征服，则其他如小中亚细亚及印度南洋等，异服之民族必畏我敬我而降于我，是世界知东亚为我国之东亚，永不敢向我侵犯。</a:t>
            </a:r>
            <a:endParaRPr lang="en-US" altLang="zh-CN" sz="3200" b="1" noProof="1" dirty="0">
              <a:latin typeface="Arial" panose="020B0604020202020204" pitchFamily="34" charset="0"/>
              <a:ea typeface="宋体" panose="02010600030101010101" pitchFamily="2" charset="-122"/>
            </a:endParaRPr>
          </a:p>
          <a:p>
            <a:pPr algn="r"/>
            <a:r>
              <a:rPr lang="en-US" altLang="zh-CN" sz="2800" noProof="1" dirty="0">
                <a:latin typeface="Arial" panose="020B0604020202020204" pitchFamily="34" charset="0"/>
                <a:ea typeface="宋体" panose="02010600030101010101" pitchFamily="2" charset="-122"/>
                <a:cs typeface="+mn-ea"/>
              </a:rPr>
              <a:t>——《</a:t>
            </a:r>
            <a:r>
              <a:rPr lang="zh-CN" altLang="en-US" sz="2800" noProof="1" dirty="0">
                <a:latin typeface="Arial" panose="020B0604020202020204" pitchFamily="34" charset="0"/>
                <a:ea typeface="宋体" panose="02010600030101010101" pitchFamily="2" charset="-122"/>
                <a:cs typeface="+mn-ea"/>
              </a:rPr>
              <a:t>田中奏折</a:t>
            </a:r>
            <a:r>
              <a:rPr lang="en-US" altLang="zh-CN" sz="2800" noProof="1" dirty="0">
                <a:latin typeface="Arial" panose="020B0604020202020204" pitchFamily="34" charset="0"/>
                <a:ea typeface="宋体" panose="02010600030101010101" pitchFamily="2" charset="-122"/>
                <a:cs typeface="+mn-ea"/>
              </a:rPr>
              <a:t>》</a:t>
            </a:r>
            <a:endParaRPr lang="zh-CN" altLang="en-US" sz="2000" noProof="1" dirty="0">
              <a:solidFill>
                <a:srgbClr val="000000"/>
              </a:solidFill>
              <a:latin typeface="黑体" panose="02010609060101010101" pitchFamily="2" charset="-122"/>
              <a:ea typeface="黑体" panose="02010609060101010101"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additive="base">
                                        <p:cTn id="7" dur="500" fill="hold"/>
                                        <p:tgtEl>
                                          <p:spTgt spid="56322"/>
                                        </p:tgtEl>
                                        <p:attrNameLst>
                                          <p:attrName>ppt_x</p:attrName>
                                        </p:attrNameLst>
                                      </p:cBhvr>
                                      <p:tavLst>
                                        <p:tav tm="0">
                                          <p:val>
                                            <p:strVal val="#ppt_x"/>
                                          </p:val>
                                        </p:tav>
                                        <p:tav tm="100000">
                                          <p:val>
                                            <p:strVal val="#ppt_x"/>
                                          </p:val>
                                        </p:tav>
                                      </p:tavLst>
                                    </p:anim>
                                    <p:anim calcmode="lin" valueType="num">
                                      <p:cBhvr additive="base">
                                        <p:cTn id="8" dur="500" fill="hold"/>
                                        <p:tgtEl>
                                          <p:spTgt spid="563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83" name="文本框 9219"/>
          <p:cNvSpPr txBox="1"/>
          <p:nvPr/>
        </p:nvSpPr>
        <p:spPr>
          <a:xfrm>
            <a:off x="1443990" y="3835400"/>
            <a:ext cx="9144000" cy="2061845"/>
          </a:xfrm>
          <a:prstGeom prst="rect">
            <a:avLst/>
          </a:prstGeom>
          <a:noFill/>
          <a:ln w="9525">
            <a:noFill/>
          </a:ln>
        </p:spPr>
        <p:txBody>
          <a:bodyPr anchor="t">
            <a:spAutoFit/>
          </a:bodyPr>
          <a:p>
            <a:pPr>
              <a:buSzTx/>
            </a:pPr>
            <a:r>
              <a:rPr lang="zh-CN" altLang="en-US" sz="3200">
                <a:latin typeface="方正兰亭超细黑简体" charset="-122"/>
                <a:ea typeface="方正兰亭超细黑简体" charset="-122"/>
              </a:rPr>
              <a:t>材料一：按明治大帝遗策，第一期征服台湾，第二期征服朝鲜等，皆已实现，</a:t>
            </a:r>
            <a:r>
              <a:rPr lang="zh-CN" altLang="en-US" sz="3200">
                <a:solidFill>
                  <a:srgbClr val="FF0000"/>
                </a:solidFill>
                <a:latin typeface="方正兰亭超细黑简体" charset="-122"/>
                <a:ea typeface="方正兰亭超细黑简体" charset="-122"/>
              </a:rPr>
              <a:t>惟第三期占领满蒙，以便征服中国领土尚未实现。</a:t>
            </a:r>
            <a:r>
              <a:rPr lang="zh-CN" altLang="en-US" sz="3200">
                <a:latin typeface="方正兰亭超细黑简体" charset="-122"/>
                <a:ea typeface="方正兰亭超细黑简体" charset="-122"/>
              </a:rPr>
              <a:t>”            </a:t>
            </a:r>
            <a:endParaRPr lang="zh-CN" altLang="en-US" sz="3200">
              <a:latin typeface="方正兰亭超细黑简体" charset="-122"/>
              <a:ea typeface="方正兰亭超细黑简体" charset="-122"/>
            </a:endParaRPr>
          </a:p>
          <a:p>
            <a:pPr>
              <a:buSzTx/>
            </a:pPr>
            <a:r>
              <a:rPr lang="zh-CN" altLang="en-US" sz="3200">
                <a:latin typeface="方正兰亭超细黑简体" charset="-122"/>
                <a:ea typeface="方正兰亭超细黑简体" charset="-122"/>
              </a:rPr>
              <a:t>        </a:t>
            </a:r>
            <a:r>
              <a:rPr lang="en-US" altLang="zh-CN" sz="3200">
                <a:latin typeface="方正兰亭超细黑简体" charset="-122"/>
                <a:ea typeface="方正兰亭超细黑简体" charset="-122"/>
              </a:rPr>
              <a:t>——1927</a:t>
            </a:r>
            <a:r>
              <a:rPr lang="zh-CN" altLang="en-US" sz="3200">
                <a:latin typeface="方正兰亭超细黑简体" charset="-122"/>
                <a:ea typeface="方正兰亭超细黑简体" charset="-122"/>
              </a:rPr>
              <a:t>年日本首相田中义一向天皇密奏</a:t>
            </a:r>
            <a:endParaRPr lang="zh-CN" altLang="en-US" sz="3200">
              <a:latin typeface="方正兰亭超细黑简体" charset="-122"/>
              <a:ea typeface="方正兰亭超细黑简体" charset="-122"/>
            </a:endParaRPr>
          </a:p>
        </p:txBody>
      </p:sp>
      <p:pic>
        <p:nvPicPr>
          <p:cNvPr id="174086" name="图片 2"/>
          <p:cNvPicPr>
            <a:picLocks noChangeAspect="1"/>
          </p:cNvPicPr>
          <p:nvPr/>
        </p:nvPicPr>
        <p:blipFill>
          <a:blip r:embed="rId1">
            <a:grayscl/>
          </a:blip>
          <a:stretch>
            <a:fillRect/>
          </a:stretch>
        </p:blipFill>
        <p:spPr>
          <a:xfrm>
            <a:off x="5937885" y="501015"/>
            <a:ext cx="4649788" cy="3092450"/>
          </a:xfrm>
          <a:prstGeom prst="rect">
            <a:avLst/>
          </a:prstGeom>
          <a:noFill/>
          <a:ln w="9525">
            <a:noFill/>
          </a:ln>
        </p:spPr>
      </p:pic>
      <p:pic>
        <p:nvPicPr>
          <p:cNvPr id="174087" name="图片 5"/>
          <p:cNvPicPr>
            <a:picLocks noChangeAspect="1"/>
          </p:cNvPicPr>
          <p:nvPr/>
        </p:nvPicPr>
        <p:blipFill>
          <a:blip r:embed="rId2">
            <a:grayscl/>
          </a:blip>
          <a:stretch>
            <a:fillRect/>
          </a:stretch>
        </p:blipFill>
        <p:spPr>
          <a:xfrm>
            <a:off x="1030923" y="412115"/>
            <a:ext cx="4351337" cy="3092450"/>
          </a:xfrm>
          <a:prstGeom prst="rect">
            <a:avLst/>
          </a:prstGeom>
          <a:noFill/>
          <a:ln w="9525">
            <a:noFill/>
          </a:ln>
        </p:spPr>
      </p:pic>
      <p:sp>
        <p:nvSpPr>
          <p:cNvPr id="56324" name="Rectangle 7"/>
          <p:cNvSpPr/>
          <p:nvPr/>
        </p:nvSpPr>
        <p:spPr>
          <a:xfrm>
            <a:off x="849630" y="5965825"/>
            <a:ext cx="10346690" cy="645160"/>
          </a:xfrm>
          <a:prstGeom prst="rect">
            <a:avLst/>
          </a:prstGeom>
          <a:noFill/>
          <a:ln w="9525">
            <a:noFill/>
          </a:ln>
        </p:spPr>
        <p:txBody>
          <a:bodyPr wrap="square" anchor="t">
            <a:spAutoFit/>
          </a:bodyPr>
          <a:p>
            <a:pPr>
              <a:spcBef>
                <a:spcPct val="50000"/>
              </a:spcBef>
            </a:pPr>
            <a:r>
              <a:rPr lang="en-US" altLang="zh-CN" sz="2800" dirty="0">
                <a:solidFill>
                  <a:srgbClr val="FF0000"/>
                </a:solidFill>
                <a:latin typeface="黑体" panose="02010609060101010101" pitchFamily="2" charset="-122"/>
                <a:ea typeface="黑体" panose="02010609060101010101" pitchFamily="2" charset="-122"/>
              </a:rPr>
              <a:t> </a:t>
            </a:r>
            <a:r>
              <a:rPr lang="en-US" altLang="zh-CN" sz="3600" b="1" dirty="0">
                <a:solidFill>
                  <a:srgbClr val="FF0000"/>
                </a:solidFill>
                <a:latin typeface="黑体" panose="02010609060101010101" pitchFamily="2" charset="-122"/>
                <a:ea typeface="黑体" panose="02010609060101010101" pitchFamily="2" charset="-122"/>
              </a:rPr>
              <a:t> 1.“</a:t>
            </a:r>
            <a:r>
              <a:rPr lang="zh-CN" altLang="en-US" sz="3600" b="1" dirty="0">
                <a:solidFill>
                  <a:srgbClr val="FF0000"/>
                </a:solidFill>
                <a:latin typeface="黑体" panose="02010609060101010101" pitchFamily="2" charset="-122"/>
                <a:ea typeface="黑体" panose="02010609060101010101" pitchFamily="2" charset="-122"/>
              </a:rPr>
              <a:t>大陆政策” 的延续，侵略中国是既定国策</a:t>
            </a:r>
            <a:endParaRPr lang="zh-CN" altLang="en-US" sz="3600" b="1" dirty="0">
              <a:solidFill>
                <a:srgbClr val="FF0000"/>
              </a:solidFill>
              <a:latin typeface="黑体" panose="02010609060101010101" pitchFamily="2" charset="-122"/>
              <a:ea typeface="黑体" panose="02010609060101010101" pitchFamily="2"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24"/>
                                        </p:tgtEl>
                                        <p:attrNameLst>
                                          <p:attrName>style.visibility</p:attrName>
                                        </p:attrNameLst>
                                      </p:cBhvr>
                                      <p:to>
                                        <p:strVal val="visible"/>
                                      </p:to>
                                    </p:set>
                                    <p:anim calcmode="lin" valueType="num">
                                      <p:cBhvr additive="base">
                                        <p:cTn id="7" dur="500" fill="hold"/>
                                        <p:tgtEl>
                                          <p:spTgt spid="56324"/>
                                        </p:tgtEl>
                                        <p:attrNameLst>
                                          <p:attrName>ppt_x</p:attrName>
                                        </p:attrNameLst>
                                      </p:cBhvr>
                                      <p:tavLst>
                                        <p:tav tm="0">
                                          <p:val>
                                            <p:strVal val="#ppt_x"/>
                                          </p:val>
                                        </p:tav>
                                        <p:tav tm="100000">
                                          <p:val>
                                            <p:strVal val="#ppt_x"/>
                                          </p:val>
                                        </p:tav>
                                      </p:tavLst>
                                    </p:anim>
                                    <p:anim calcmode="lin" valueType="num">
                                      <p:cBhvr additive="base">
                                        <p:cTn id="8" dur="500" fill="hold"/>
                                        <p:tgtEl>
                                          <p:spTgt spid="563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3" descr="earth_a"/>
          <p:cNvPicPr>
            <a:picLocks noChangeAspect="1"/>
          </p:cNvPicPr>
          <p:nvPr/>
        </p:nvPicPr>
        <p:blipFill>
          <a:blip r:embed="rId1"/>
          <a:srcRect b="36784"/>
          <a:stretch>
            <a:fillRect/>
          </a:stretch>
        </p:blipFill>
        <p:spPr>
          <a:xfrm>
            <a:off x="2605088" y="781050"/>
            <a:ext cx="7215187" cy="5611813"/>
          </a:xfrm>
          <a:prstGeom prst="rect">
            <a:avLst/>
          </a:prstGeom>
          <a:solidFill>
            <a:schemeClr val="tx1"/>
          </a:solidFill>
          <a:ln w="9525">
            <a:noFill/>
          </a:ln>
        </p:spPr>
      </p:pic>
      <p:sp>
        <p:nvSpPr>
          <p:cNvPr id="7171" name="Text Box 2"/>
          <p:cNvSpPr txBox="1"/>
          <p:nvPr/>
        </p:nvSpPr>
        <p:spPr>
          <a:xfrm>
            <a:off x="5772150" y="5565775"/>
            <a:ext cx="1470025" cy="460375"/>
          </a:xfrm>
          <a:prstGeom prst="rect">
            <a:avLst/>
          </a:prstGeom>
          <a:noFill/>
          <a:ln w="9525">
            <a:noFill/>
          </a:ln>
        </p:spPr>
        <p:txBody>
          <a:bodyPr anchor="t">
            <a:spAutoFit/>
          </a:bodyPr>
          <a:p>
            <a:r>
              <a:rPr lang="zh-CN" altLang="en-US" sz="2400" dirty="0">
                <a:latin typeface="Arial" panose="020B0604020202020204" pitchFamily="34" charset="0"/>
                <a:ea typeface="宋体" panose="02010600030101010101" pitchFamily="2" charset="-122"/>
              </a:rPr>
              <a:t>大陆政策</a:t>
            </a:r>
            <a:endParaRPr lang="zh-CN" altLang="en-US" sz="2400" dirty="0">
              <a:latin typeface="Arial" panose="020B0604020202020204" pitchFamily="34" charset="0"/>
              <a:ea typeface="宋体" panose="02010600030101010101" pitchFamily="2" charset="-122"/>
            </a:endParaRPr>
          </a:p>
        </p:txBody>
      </p:sp>
      <p:sp>
        <p:nvSpPr>
          <p:cNvPr id="282628" name="Oval 4"/>
          <p:cNvSpPr>
            <a:spLocks noChangeArrowheads="1"/>
          </p:cNvSpPr>
          <p:nvPr/>
        </p:nvSpPr>
        <p:spPr bwMode="auto">
          <a:xfrm>
            <a:off x="4256088" y="1736725"/>
            <a:ext cx="2516188" cy="1550988"/>
          </a:xfrm>
          <a:prstGeom prst="ellipse">
            <a:avLst/>
          </a:prstGeom>
          <a:noFill/>
          <a:ln w="38100">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endParaRPr lang="zh-CN" altLang="zh-CN" sz="1350" b="1" strike="noStrike" noProof="1">
              <a:solidFill>
                <a:srgbClr val="FF3300"/>
              </a:solidFill>
            </a:endParaRPr>
          </a:p>
        </p:txBody>
      </p:sp>
      <p:sp>
        <p:nvSpPr>
          <p:cNvPr id="282629" name="Oval 5"/>
          <p:cNvSpPr>
            <a:spLocks noChangeArrowheads="1"/>
          </p:cNvSpPr>
          <p:nvPr/>
        </p:nvSpPr>
        <p:spPr bwMode="auto">
          <a:xfrm>
            <a:off x="6532563" y="3530600"/>
            <a:ext cx="269875" cy="217488"/>
          </a:xfrm>
          <a:prstGeom prst="ellipse">
            <a:avLst/>
          </a:prstGeom>
          <a:noFill/>
          <a:ln w="38100">
            <a:solidFill>
              <a:srgbClr val="0000FF"/>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endParaRPr lang="zh-CN" altLang="zh-CN" sz="1350" b="1" strike="noStrike" noProof="1">
              <a:solidFill>
                <a:srgbClr val="FF3300"/>
              </a:solidFill>
            </a:endParaRPr>
          </a:p>
        </p:txBody>
      </p:sp>
      <p:sp>
        <p:nvSpPr>
          <p:cNvPr id="282630" name="Oval 6"/>
          <p:cNvSpPr>
            <a:spLocks noChangeArrowheads="1"/>
          </p:cNvSpPr>
          <p:nvPr/>
        </p:nvSpPr>
        <p:spPr bwMode="auto">
          <a:xfrm>
            <a:off x="3503613" y="857250"/>
            <a:ext cx="6021388" cy="5143500"/>
          </a:xfrm>
          <a:prstGeom prst="ellipse">
            <a:avLst/>
          </a:prstGeom>
          <a:noFill/>
          <a:ln w="38100">
            <a:solidFill>
              <a:srgbClr val="0000FF"/>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endParaRPr lang="zh-CN" altLang="zh-CN" sz="1350" b="1" strike="noStrike" noProof="1">
              <a:solidFill>
                <a:srgbClr val="FF3300"/>
              </a:solidFill>
            </a:endParaRPr>
          </a:p>
        </p:txBody>
      </p:sp>
      <p:sp>
        <p:nvSpPr>
          <p:cNvPr id="282631" name="Oval 7"/>
          <p:cNvSpPr>
            <a:spLocks noChangeArrowheads="1"/>
          </p:cNvSpPr>
          <p:nvPr/>
        </p:nvSpPr>
        <p:spPr bwMode="auto">
          <a:xfrm rot="-606299">
            <a:off x="5768975" y="1857375"/>
            <a:ext cx="1404938" cy="430213"/>
          </a:xfrm>
          <a:prstGeom prst="ellipse">
            <a:avLst/>
          </a:prstGeom>
          <a:noFill/>
          <a:ln w="38100">
            <a:solidFill>
              <a:srgbClr val="FFFF00"/>
            </a:solidFill>
            <a:rou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endParaRPr lang="zh-CN" altLang="zh-CN" sz="1350" b="1" strike="noStrike" noProof="1"/>
          </a:p>
        </p:txBody>
      </p:sp>
      <p:sp>
        <p:nvSpPr>
          <p:cNvPr id="282632" name="Oval 8"/>
          <p:cNvSpPr>
            <a:spLocks noChangeArrowheads="1"/>
          </p:cNvSpPr>
          <p:nvPr/>
        </p:nvSpPr>
        <p:spPr bwMode="auto">
          <a:xfrm>
            <a:off x="6802438" y="2325688"/>
            <a:ext cx="723900" cy="782638"/>
          </a:xfrm>
          <a:prstGeom prst="ellipse">
            <a:avLst/>
          </a:prstGeom>
          <a:noFill/>
          <a:ln w="38100">
            <a:solidFill>
              <a:srgbClr val="FFFF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endParaRPr lang="zh-CN" altLang="zh-CN" sz="1350" b="1" strike="noStrike" noProof="1">
              <a:solidFill>
                <a:srgbClr val="FF3300"/>
              </a:solidFill>
            </a:endParaRPr>
          </a:p>
        </p:txBody>
      </p:sp>
      <p:sp>
        <p:nvSpPr>
          <p:cNvPr id="282633" name="Text Box 9"/>
          <p:cNvSpPr txBox="1"/>
          <p:nvPr/>
        </p:nvSpPr>
        <p:spPr>
          <a:xfrm>
            <a:off x="6894513" y="3332163"/>
            <a:ext cx="1127125" cy="460375"/>
          </a:xfrm>
          <a:prstGeom prst="rect">
            <a:avLst/>
          </a:prstGeom>
          <a:noFill/>
          <a:ln w="9525">
            <a:noFill/>
          </a:ln>
        </p:spPr>
        <p:txBody>
          <a:bodyPr wrap="square" anchor="t">
            <a:spAutoFit/>
          </a:bodyPr>
          <a:p>
            <a:r>
              <a:rPr lang="zh-CN" altLang="en-US" sz="2400" dirty="0">
                <a:solidFill>
                  <a:srgbClr val="FF0000"/>
                </a:solidFill>
                <a:latin typeface="Arial" panose="020B0604020202020204" pitchFamily="34" charset="0"/>
                <a:ea typeface="宋体" panose="02010600030101010101" pitchFamily="2" charset="-122"/>
              </a:rPr>
              <a:t>台湾</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282634" name="Text Box 10"/>
          <p:cNvSpPr txBox="1"/>
          <p:nvPr/>
        </p:nvSpPr>
        <p:spPr>
          <a:xfrm>
            <a:off x="6802438" y="2489200"/>
            <a:ext cx="1003300" cy="460375"/>
          </a:xfrm>
          <a:prstGeom prst="rect">
            <a:avLst/>
          </a:prstGeom>
          <a:noFill/>
          <a:ln w="9525">
            <a:noFill/>
          </a:ln>
        </p:spPr>
        <p:txBody>
          <a:bodyPr anchor="t">
            <a:spAutoFit/>
          </a:bodyPr>
          <a:p>
            <a:r>
              <a:rPr lang="zh-CN" altLang="en-US" sz="2400" dirty="0">
                <a:solidFill>
                  <a:srgbClr val="FF0000"/>
                </a:solidFill>
                <a:latin typeface="Arial" panose="020B0604020202020204" pitchFamily="34" charset="0"/>
                <a:ea typeface="宋体" panose="02010600030101010101" pitchFamily="2" charset="-122"/>
              </a:rPr>
              <a:t>朝鲜</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282635" name="Text Box 11"/>
          <p:cNvSpPr txBox="1"/>
          <p:nvPr/>
        </p:nvSpPr>
        <p:spPr>
          <a:xfrm>
            <a:off x="6057900" y="1844675"/>
            <a:ext cx="1143000" cy="460375"/>
          </a:xfrm>
          <a:prstGeom prst="rect">
            <a:avLst/>
          </a:prstGeom>
          <a:noFill/>
          <a:ln w="9525">
            <a:noFill/>
          </a:ln>
        </p:spPr>
        <p:txBody>
          <a:bodyPr anchor="t">
            <a:spAutoFit/>
          </a:bodyPr>
          <a:p>
            <a:r>
              <a:rPr lang="zh-CN" altLang="en-US" sz="2400">
                <a:solidFill>
                  <a:srgbClr val="FF0000"/>
                </a:solidFill>
                <a:latin typeface="Arial" panose="020B0604020202020204" pitchFamily="34" charset="0"/>
                <a:ea typeface="宋体" panose="02010600030101010101" pitchFamily="2" charset="-122"/>
              </a:rPr>
              <a:t>满蒙</a:t>
            </a:r>
            <a:endParaRPr lang="zh-CN" altLang="en-US" sz="2400">
              <a:solidFill>
                <a:srgbClr val="FF0000"/>
              </a:solidFill>
              <a:latin typeface="Arial" panose="020B0604020202020204" pitchFamily="34" charset="0"/>
              <a:ea typeface="宋体" panose="02010600030101010101" pitchFamily="2" charset="-122"/>
            </a:endParaRPr>
          </a:p>
        </p:txBody>
      </p:sp>
      <p:sp>
        <p:nvSpPr>
          <p:cNvPr id="282636" name="Text Box 12"/>
          <p:cNvSpPr txBox="1"/>
          <p:nvPr/>
        </p:nvSpPr>
        <p:spPr>
          <a:xfrm>
            <a:off x="5065713" y="2328863"/>
            <a:ext cx="1085850" cy="460375"/>
          </a:xfrm>
          <a:prstGeom prst="rect">
            <a:avLst/>
          </a:prstGeom>
          <a:noFill/>
          <a:ln w="9525">
            <a:noFill/>
          </a:ln>
        </p:spPr>
        <p:txBody>
          <a:bodyPr anchor="t">
            <a:spAutoFit/>
          </a:bodyPr>
          <a:p>
            <a:r>
              <a:rPr lang="zh-CN" altLang="en-US" sz="2400" dirty="0">
                <a:solidFill>
                  <a:srgbClr val="FF0000"/>
                </a:solidFill>
                <a:latin typeface="Arial" panose="020B0604020202020204" pitchFamily="34" charset="0"/>
                <a:ea typeface="宋体" panose="02010600030101010101" pitchFamily="2" charset="-122"/>
              </a:rPr>
              <a:t>中国</a:t>
            </a:r>
            <a:endParaRPr lang="zh-CN" altLang="en-US" sz="2400" dirty="0">
              <a:solidFill>
                <a:srgbClr val="FF0000"/>
              </a:solidFill>
              <a:latin typeface="Arial" panose="020B0604020202020204" pitchFamily="34" charset="0"/>
              <a:ea typeface="宋体" panose="02010600030101010101" pitchFamily="2" charset="-122"/>
            </a:endParaRPr>
          </a:p>
        </p:txBody>
      </p:sp>
      <p:sp>
        <p:nvSpPr>
          <p:cNvPr id="282637" name="Text Box 13"/>
          <p:cNvSpPr txBox="1"/>
          <p:nvPr/>
        </p:nvSpPr>
        <p:spPr>
          <a:xfrm>
            <a:off x="4022725" y="3683000"/>
            <a:ext cx="2981325" cy="553085"/>
          </a:xfrm>
          <a:prstGeom prst="rect">
            <a:avLst/>
          </a:prstGeom>
          <a:noFill/>
          <a:ln w="9525">
            <a:noFill/>
          </a:ln>
        </p:spPr>
        <p:txBody>
          <a:bodyPr anchor="t">
            <a:spAutoFit/>
          </a:bodyPr>
          <a:p>
            <a:r>
              <a:rPr lang="zh-CN" altLang="en-US" sz="3000" dirty="0">
                <a:latin typeface="Arial" panose="020B0604020202020204" pitchFamily="34" charset="0"/>
                <a:ea typeface="宋体" panose="02010600030101010101" pitchFamily="2" charset="-122"/>
              </a:rPr>
              <a:t>亚洲乃至全世界</a:t>
            </a:r>
            <a:endParaRPr lang="zh-CN" altLang="en-US" sz="3000" dirty="0">
              <a:latin typeface="Arial" panose="020B0604020202020204" pitchFamily="34" charset="0"/>
              <a:ea typeface="宋体" panose="02010600030101010101" pitchFamily="2" charset="-122"/>
            </a:endParaRPr>
          </a:p>
        </p:txBody>
      </p:sp>
      <p:sp>
        <p:nvSpPr>
          <p:cNvPr id="7182" name="Text Box 14"/>
          <p:cNvSpPr txBox="1"/>
          <p:nvPr/>
        </p:nvSpPr>
        <p:spPr>
          <a:xfrm>
            <a:off x="7715250" y="2651125"/>
            <a:ext cx="914400" cy="460375"/>
          </a:xfrm>
          <a:prstGeom prst="rect">
            <a:avLst/>
          </a:prstGeom>
          <a:noFill/>
          <a:ln w="9525">
            <a:noFill/>
          </a:ln>
        </p:spPr>
        <p:txBody>
          <a:bodyPr anchor="t">
            <a:spAutoFit/>
          </a:bodyPr>
          <a:p>
            <a:pPr>
              <a:spcBef>
                <a:spcPct val="50000"/>
              </a:spcBef>
            </a:pPr>
            <a:r>
              <a:rPr lang="zh-CN" altLang="en-US" sz="2400">
                <a:latin typeface="Arial" panose="020B0604020202020204" pitchFamily="34" charset="0"/>
                <a:ea typeface="黑体" panose="02010609060101010101" pitchFamily="2" charset="-122"/>
              </a:rPr>
              <a:t>日本</a:t>
            </a:r>
            <a:endParaRPr lang="zh-CN" altLang="en-US" sz="2400">
              <a:latin typeface="Arial" panose="020B0604020202020204" pitchFamily="34" charset="0"/>
              <a:ea typeface="黑体" panose="02010609060101010101" pitchFamily="2" charset="-122"/>
            </a:endParaRPr>
          </a:p>
        </p:txBody>
      </p:sp>
      <p:sp>
        <p:nvSpPr>
          <p:cNvPr id="7183" name="Rectangle 15"/>
          <p:cNvSpPr/>
          <p:nvPr/>
        </p:nvSpPr>
        <p:spPr>
          <a:xfrm>
            <a:off x="1787525" y="130175"/>
            <a:ext cx="2835275" cy="485140"/>
          </a:xfrm>
          <a:prstGeom prst="rect">
            <a:avLst/>
          </a:prstGeom>
          <a:solidFill>
            <a:srgbClr val="FFFF00"/>
          </a:solidFill>
          <a:ln w="9525">
            <a:noFill/>
          </a:ln>
        </p:spPr>
        <p:txBody>
          <a:bodyPr wrap="square" lIns="67500" tIns="35100" rIns="67500" bIns="35100" anchor="t">
            <a:spAutoFit/>
          </a:bodyPr>
          <a:p>
            <a:r>
              <a:rPr lang="en-US" altLang="zh-CN" sz="2700" dirty="0">
                <a:solidFill>
                  <a:srgbClr val="FF0000"/>
                </a:solidFill>
                <a:latin typeface="Arial" panose="020B0604020202020204" pitchFamily="34" charset="0"/>
                <a:ea typeface="宋体" panose="02010600030101010101" pitchFamily="2" charset="-122"/>
              </a:rPr>
              <a:t>1927</a:t>
            </a:r>
            <a:r>
              <a:rPr lang="zh-CN" altLang="en-US" sz="2700" dirty="0">
                <a:solidFill>
                  <a:srgbClr val="FF0000"/>
                </a:solidFill>
                <a:latin typeface="Arial" panose="020B0604020202020204" pitchFamily="34" charset="0"/>
                <a:ea typeface="宋体" panose="02010600030101010101" pitchFamily="2" charset="-122"/>
              </a:rPr>
              <a:t>年东方会议</a:t>
            </a:r>
            <a:endParaRPr lang="zh-CN" altLang="en-US" sz="2700" dirty="0">
              <a:solidFill>
                <a:srgbClr val="FF0000"/>
              </a:solidFill>
              <a:latin typeface="Arial" panose="020B0604020202020204" pitchFamily="34" charset="0"/>
              <a:ea typeface="宋体" panose="02010600030101010101" pitchFamily="2"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2629"/>
                                        </p:tgtEl>
                                        <p:attrNameLst>
                                          <p:attrName>style.visibility</p:attrName>
                                        </p:attrNameLst>
                                      </p:cBhvr>
                                      <p:to>
                                        <p:strVal val="visible"/>
                                      </p:to>
                                    </p:set>
                                    <p:anim calcmode="lin" valueType="num">
                                      <p:cBhvr>
                                        <p:cTn id="7" dur="500" fill="hold"/>
                                        <p:tgtEl>
                                          <p:spTgt spid="282629"/>
                                        </p:tgtEl>
                                        <p:attrNameLst>
                                          <p:attrName>ppt_x</p:attrName>
                                        </p:attrNameLst>
                                      </p:cBhvr>
                                      <p:tavLst>
                                        <p:tav tm="0">
                                          <p:val>
                                            <p:strVal val="#ppt_x"/>
                                          </p:val>
                                        </p:tav>
                                        <p:tav tm="100000">
                                          <p:val>
                                            <p:strVal val="#ppt_x"/>
                                          </p:val>
                                        </p:tav>
                                      </p:tavLst>
                                    </p:anim>
                                    <p:anim calcmode="lin" valueType="num">
                                      <p:cBhvr>
                                        <p:cTn id="8" dur="500" fill="hold"/>
                                        <p:tgtEl>
                                          <p:spTgt spid="28262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2633"/>
                                        </p:tgtEl>
                                        <p:attrNameLst>
                                          <p:attrName>style.visibility</p:attrName>
                                        </p:attrNameLst>
                                      </p:cBhvr>
                                      <p:to>
                                        <p:strVal val="visible"/>
                                      </p:to>
                                    </p:set>
                                    <p:anim calcmode="lin" valueType="num">
                                      <p:cBhvr>
                                        <p:cTn id="11" dur="500" fill="hold"/>
                                        <p:tgtEl>
                                          <p:spTgt spid="282633"/>
                                        </p:tgtEl>
                                        <p:attrNameLst>
                                          <p:attrName>ppt_x</p:attrName>
                                        </p:attrNameLst>
                                      </p:cBhvr>
                                      <p:tavLst>
                                        <p:tav tm="0">
                                          <p:val>
                                            <p:strVal val="#ppt_x"/>
                                          </p:val>
                                        </p:tav>
                                        <p:tav tm="100000">
                                          <p:val>
                                            <p:strVal val="#ppt_x"/>
                                          </p:val>
                                        </p:tav>
                                      </p:tavLst>
                                    </p:anim>
                                    <p:anim calcmode="lin" valueType="num">
                                      <p:cBhvr>
                                        <p:cTn id="12" dur="500" fill="hold"/>
                                        <p:tgtEl>
                                          <p:spTgt spid="28263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82632"/>
                                        </p:tgtEl>
                                        <p:attrNameLst>
                                          <p:attrName>style.visibility</p:attrName>
                                        </p:attrNameLst>
                                      </p:cBhvr>
                                      <p:to>
                                        <p:strVal val="visible"/>
                                      </p:to>
                                    </p:set>
                                    <p:anim calcmode="lin" valueType="num">
                                      <p:cBhvr>
                                        <p:cTn id="17" dur="500" fill="hold"/>
                                        <p:tgtEl>
                                          <p:spTgt spid="282632"/>
                                        </p:tgtEl>
                                        <p:attrNameLst>
                                          <p:attrName>ppt_x</p:attrName>
                                        </p:attrNameLst>
                                      </p:cBhvr>
                                      <p:tavLst>
                                        <p:tav tm="0">
                                          <p:val>
                                            <p:strVal val="#ppt_x"/>
                                          </p:val>
                                        </p:tav>
                                        <p:tav tm="100000">
                                          <p:val>
                                            <p:strVal val="#ppt_x"/>
                                          </p:val>
                                        </p:tav>
                                      </p:tavLst>
                                    </p:anim>
                                    <p:anim calcmode="lin" valueType="num">
                                      <p:cBhvr>
                                        <p:cTn id="18" dur="500" fill="hold"/>
                                        <p:tgtEl>
                                          <p:spTgt spid="28263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82634"/>
                                        </p:tgtEl>
                                        <p:attrNameLst>
                                          <p:attrName>style.visibility</p:attrName>
                                        </p:attrNameLst>
                                      </p:cBhvr>
                                      <p:to>
                                        <p:strVal val="visible"/>
                                      </p:to>
                                    </p:set>
                                    <p:anim calcmode="lin" valueType="num">
                                      <p:cBhvr>
                                        <p:cTn id="21" dur="500" fill="hold"/>
                                        <p:tgtEl>
                                          <p:spTgt spid="282634"/>
                                        </p:tgtEl>
                                        <p:attrNameLst>
                                          <p:attrName>ppt_x</p:attrName>
                                        </p:attrNameLst>
                                      </p:cBhvr>
                                      <p:tavLst>
                                        <p:tav tm="0">
                                          <p:val>
                                            <p:strVal val="#ppt_x"/>
                                          </p:val>
                                        </p:tav>
                                        <p:tav tm="100000">
                                          <p:val>
                                            <p:strVal val="#ppt_x"/>
                                          </p:val>
                                        </p:tav>
                                      </p:tavLst>
                                    </p:anim>
                                    <p:anim calcmode="lin" valueType="num">
                                      <p:cBhvr>
                                        <p:cTn id="22" dur="500" fill="hold"/>
                                        <p:tgtEl>
                                          <p:spTgt spid="28263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2631"/>
                                        </p:tgtEl>
                                        <p:attrNameLst>
                                          <p:attrName>style.visibility</p:attrName>
                                        </p:attrNameLst>
                                      </p:cBhvr>
                                      <p:to>
                                        <p:strVal val="visible"/>
                                      </p:to>
                                    </p:set>
                                    <p:anim calcmode="lin" valueType="num">
                                      <p:cBhvr>
                                        <p:cTn id="27" dur="500" fill="hold"/>
                                        <p:tgtEl>
                                          <p:spTgt spid="282631"/>
                                        </p:tgtEl>
                                        <p:attrNameLst>
                                          <p:attrName>ppt_x</p:attrName>
                                        </p:attrNameLst>
                                      </p:cBhvr>
                                      <p:tavLst>
                                        <p:tav tm="0">
                                          <p:val>
                                            <p:strVal val="#ppt_x"/>
                                          </p:val>
                                        </p:tav>
                                        <p:tav tm="100000">
                                          <p:val>
                                            <p:strVal val="#ppt_x"/>
                                          </p:val>
                                        </p:tav>
                                      </p:tavLst>
                                    </p:anim>
                                    <p:anim calcmode="lin" valueType="num">
                                      <p:cBhvr>
                                        <p:cTn id="28" dur="500" fill="hold"/>
                                        <p:tgtEl>
                                          <p:spTgt spid="2826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2635"/>
                                        </p:tgtEl>
                                        <p:attrNameLst>
                                          <p:attrName>style.visibility</p:attrName>
                                        </p:attrNameLst>
                                      </p:cBhvr>
                                      <p:to>
                                        <p:strVal val="visible"/>
                                      </p:to>
                                    </p:set>
                                    <p:anim calcmode="lin" valueType="num">
                                      <p:cBhvr>
                                        <p:cTn id="31" dur="500" fill="hold"/>
                                        <p:tgtEl>
                                          <p:spTgt spid="282635"/>
                                        </p:tgtEl>
                                        <p:attrNameLst>
                                          <p:attrName>ppt_x</p:attrName>
                                        </p:attrNameLst>
                                      </p:cBhvr>
                                      <p:tavLst>
                                        <p:tav tm="0">
                                          <p:val>
                                            <p:strVal val="#ppt_x"/>
                                          </p:val>
                                        </p:tav>
                                        <p:tav tm="100000">
                                          <p:val>
                                            <p:strVal val="#ppt_x"/>
                                          </p:val>
                                        </p:tav>
                                      </p:tavLst>
                                    </p:anim>
                                    <p:anim calcmode="lin" valueType="num">
                                      <p:cBhvr>
                                        <p:cTn id="32" dur="500" fill="hold"/>
                                        <p:tgtEl>
                                          <p:spTgt spid="28263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82636"/>
                                        </p:tgtEl>
                                        <p:attrNameLst>
                                          <p:attrName>style.visibility</p:attrName>
                                        </p:attrNameLst>
                                      </p:cBhvr>
                                      <p:to>
                                        <p:strVal val="visible"/>
                                      </p:to>
                                    </p:set>
                                    <p:anim calcmode="lin" valueType="num">
                                      <p:cBhvr>
                                        <p:cTn id="37" dur="500" fill="hold"/>
                                        <p:tgtEl>
                                          <p:spTgt spid="282636"/>
                                        </p:tgtEl>
                                        <p:attrNameLst>
                                          <p:attrName>ppt_x</p:attrName>
                                        </p:attrNameLst>
                                      </p:cBhvr>
                                      <p:tavLst>
                                        <p:tav tm="0">
                                          <p:val>
                                            <p:strVal val="#ppt_x"/>
                                          </p:val>
                                        </p:tav>
                                        <p:tav tm="100000">
                                          <p:val>
                                            <p:strVal val="#ppt_x"/>
                                          </p:val>
                                        </p:tav>
                                      </p:tavLst>
                                    </p:anim>
                                    <p:anim calcmode="lin" valueType="num">
                                      <p:cBhvr>
                                        <p:cTn id="38" dur="500" fill="hold"/>
                                        <p:tgtEl>
                                          <p:spTgt spid="28263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82628"/>
                                        </p:tgtEl>
                                        <p:attrNameLst>
                                          <p:attrName>style.visibility</p:attrName>
                                        </p:attrNameLst>
                                      </p:cBhvr>
                                      <p:to>
                                        <p:strVal val="visible"/>
                                      </p:to>
                                    </p:set>
                                    <p:anim calcmode="lin" valueType="num">
                                      <p:cBhvr>
                                        <p:cTn id="41" dur="500" fill="hold"/>
                                        <p:tgtEl>
                                          <p:spTgt spid="282628"/>
                                        </p:tgtEl>
                                        <p:attrNameLst>
                                          <p:attrName>ppt_x</p:attrName>
                                        </p:attrNameLst>
                                      </p:cBhvr>
                                      <p:tavLst>
                                        <p:tav tm="0">
                                          <p:val>
                                            <p:strVal val="#ppt_x"/>
                                          </p:val>
                                        </p:tav>
                                        <p:tav tm="100000">
                                          <p:val>
                                            <p:strVal val="#ppt_x"/>
                                          </p:val>
                                        </p:tav>
                                      </p:tavLst>
                                    </p:anim>
                                    <p:anim calcmode="lin" valueType="num">
                                      <p:cBhvr>
                                        <p:cTn id="42" dur="500" fill="hold"/>
                                        <p:tgtEl>
                                          <p:spTgt spid="28262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82637"/>
                                        </p:tgtEl>
                                        <p:attrNameLst>
                                          <p:attrName>style.visibility</p:attrName>
                                        </p:attrNameLst>
                                      </p:cBhvr>
                                      <p:to>
                                        <p:strVal val="visible"/>
                                      </p:to>
                                    </p:set>
                                    <p:anim calcmode="lin" valueType="num">
                                      <p:cBhvr>
                                        <p:cTn id="47" dur="500" fill="hold"/>
                                        <p:tgtEl>
                                          <p:spTgt spid="282637"/>
                                        </p:tgtEl>
                                        <p:attrNameLst>
                                          <p:attrName>ppt_x</p:attrName>
                                        </p:attrNameLst>
                                      </p:cBhvr>
                                      <p:tavLst>
                                        <p:tav tm="0">
                                          <p:val>
                                            <p:strVal val="#ppt_x"/>
                                          </p:val>
                                        </p:tav>
                                        <p:tav tm="100000">
                                          <p:val>
                                            <p:strVal val="#ppt_x"/>
                                          </p:val>
                                        </p:tav>
                                      </p:tavLst>
                                    </p:anim>
                                    <p:anim calcmode="lin" valueType="num">
                                      <p:cBhvr>
                                        <p:cTn id="48" dur="500" fill="hold"/>
                                        <p:tgtEl>
                                          <p:spTgt spid="28263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2630"/>
                                        </p:tgtEl>
                                        <p:attrNameLst>
                                          <p:attrName>style.visibility</p:attrName>
                                        </p:attrNameLst>
                                      </p:cBhvr>
                                      <p:to>
                                        <p:strVal val="visible"/>
                                      </p:to>
                                    </p:set>
                                    <p:anim calcmode="lin" valueType="num">
                                      <p:cBhvr>
                                        <p:cTn id="51" dur="500" fill="hold"/>
                                        <p:tgtEl>
                                          <p:spTgt spid="282630"/>
                                        </p:tgtEl>
                                        <p:attrNameLst>
                                          <p:attrName>ppt_x</p:attrName>
                                        </p:attrNameLst>
                                      </p:cBhvr>
                                      <p:tavLst>
                                        <p:tav tm="0">
                                          <p:val>
                                            <p:strVal val="#ppt_x"/>
                                          </p:val>
                                        </p:tav>
                                        <p:tav tm="100000">
                                          <p:val>
                                            <p:strVal val="#ppt_x"/>
                                          </p:val>
                                        </p:tav>
                                      </p:tavLst>
                                    </p:anim>
                                    <p:anim calcmode="lin" valueType="num">
                                      <p:cBhvr>
                                        <p:cTn id="52" dur="500" fill="hold"/>
                                        <p:tgtEl>
                                          <p:spTgt spid="282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8" grpId="0" bldLvl="0" animBg="1"/>
      <p:bldP spid="282629" grpId="0" bldLvl="0" animBg="1"/>
      <p:bldP spid="282630" grpId="0" bldLvl="0" animBg="1"/>
      <p:bldP spid="282631" grpId="0" bldLvl="0" animBg="1"/>
      <p:bldP spid="282632" grpId="0" bldLvl="0" animBg="1"/>
      <p:bldP spid="282633" grpId="0" bldLvl="0" animBg="1"/>
      <p:bldP spid="282634" grpId="0" bldLvl="0" animBg="1"/>
      <p:bldP spid="282635" grpId="0" bldLvl="0" animBg="1"/>
      <p:bldP spid="282636" grpId="0" bldLvl="0" animBg="1"/>
      <p:bldP spid="28263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Text Box 2"/>
          <p:cNvSpPr txBox="1"/>
          <p:nvPr/>
        </p:nvSpPr>
        <p:spPr>
          <a:xfrm>
            <a:off x="436245" y="742315"/>
            <a:ext cx="7082155" cy="4276725"/>
          </a:xfrm>
          <a:prstGeom prst="rect">
            <a:avLst/>
          </a:prstGeom>
          <a:noFill/>
          <a:ln w="9525">
            <a:noFill/>
          </a:ln>
        </p:spPr>
        <p:txBody>
          <a:bodyPr wrap="square" anchor="t">
            <a:spAutoFit/>
            <a:scene3d>
              <a:camera prst="orthographicFront"/>
              <a:lightRig rig="soft" dir="t">
                <a:rot lat="0" lon="0" rev="15600000"/>
              </a:lightRig>
            </a:scene3d>
            <a:sp3d extrusionH="57150" prstMaterial="softEdge">
              <a:bevelT w="25400" h="38100"/>
            </a:sp3d>
          </a:bodyPr>
          <a:p>
            <a:pPr>
              <a:spcBef>
                <a:spcPct val="50000"/>
              </a:spcBef>
            </a:pPr>
            <a:r>
              <a:rPr lang="zh-CN" altLang="en-US" sz="3200" noProof="1" dirty="0">
                <a:solidFill>
                  <a:schemeClr val="tx1"/>
                </a:solidFill>
                <a:latin typeface="黑体" panose="02010609060101010101" pitchFamily="2" charset="-122"/>
                <a:ea typeface="黑体" panose="02010609060101010101" pitchFamily="2" charset="-122"/>
                <a:cs typeface="+mn-ea"/>
              </a:rPr>
              <a:t>材料二、</a:t>
            </a:r>
            <a:r>
              <a:rPr lang="zh-CN" altLang="en-US" sz="3200" noProof="1" dirty="0" err="1">
                <a:solidFill>
                  <a:schemeClr val="tx1"/>
                </a:solidFill>
                <a:latin typeface="黑体" panose="02010609060101010101" pitchFamily="2" charset="-122"/>
                <a:ea typeface="黑体" panose="02010609060101010101" pitchFamily="2" charset="-122"/>
                <a:cs typeface="+mn-ea"/>
              </a:rPr>
              <a:t>帝国内部现正痛切体验</a:t>
            </a:r>
            <a:r>
              <a:rPr lang="en-US" altLang="zh-CN" sz="3200" noProof="1" dirty="0" err="1">
                <a:solidFill>
                  <a:schemeClr val="tx1"/>
                </a:solidFill>
                <a:latin typeface="黑体" panose="02010609060101010101" pitchFamily="2" charset="-122"/>
                <a:ea typeface="黑体" panose="02010609060101010101" pitchFamily="2" charset="-122"/>
                <a:cs typeface="+mn-ea"/>
              </a:rPr>
              <a:t>…</a:t>
            </a:r>
            <a:r>
              <a:rPr lang="zh-CN" altLang="en-US" sz="3200" noProof="1" dirty="0" err="1">
                <a:solidFill>
                  <a:schemeClr val="tx1"/>
                </a:solidFill>
                <a:latin typeface="黑体" panose="02010609060101010101" pitchFamily="2" charset="-122"/>
                <a:ea typeface="黑体" panose="02010609060101010101" pitchFamily="2" charset="-122"/>
                <a:cs typeface="+mn-ea"/>
              </a:rPr>
              <a:t>生产力不足，生产设备之不足，原料之不足及蓄积资本之不足。凡此均需开始新的战争，俾有所补充；而国内不稳势力之高涨，罢工之狂澜，亦需发动内外举国之战争，以期平靖。   </a:t>
            </a:r>
            <a:r>
              <a:rPr lang="zh-CN" altLang="en-US" sz="3200" noProof="1" dirty="0" err="1">
                <a:solidFill>
                  <a:schemeClr val="accent4"/>
                </a:solidFill>
                <a:latin typeface="黑体" panose="02010609060101010101" pitchFamily="2" charset="-122"/>
                <a:ea typeface="黑体" panose="02010609060101010101" pitchFamily="2" charset="-122"/>
                <a:cs typeface="+mn-ea"/>
              </a:rPr>
              <a:t>        </a:t>
            </a:r>
            <a:endParaRPr lang="zh-CN" altLang="en-US" sz="3200" noProof="1" dirty="0" err="1">
              <a:solidFill>
                <a:schemeClr val="accent4"/>
              </a:solidFill>
              <a:latin typeface="黑体" panose="02010609060101010101" pitchFamily="2" charset="-122"/>
              <a:ea typeface="黑体" panose="02010609060101010101" pitchFamily="2" charset="-122"/>
            </a:endParaRPr>
          </a:p>
          <a:p>
            <a:pPr>
              <a:spcBef>
                <a:spcPct val="50000"/>
              </a:spcBef>
            </a:pPr>
            <a:r>
              <a:rPr lang="zh-CN" altLang="en-US" sz="3200" noProof="1" dirty="0" err="1">
                <a:solidFill>
                  <a:schemeClr val="accent4"/>
                </a:solidFill>
                <a:latin typeface="黑体" panose="02010609060101010101" pitchFamily="2" charset="-122"/>
                <a:ea typeface="黑体" panose="02010609060101010101" pitchFamily="2" charset="-122"/>
                <a:cs typeface="+mn-ea"/>
              </a:rPr>
              <a:t>        </a:t>
            </a:r>
            <a:r>
              <a:rPr lang="zh-CN" altLang="en-US" sz="3200" noProof="1" dirty="0" err="1">
                <a:solidFill>
                  <a:schemeClr val="tx1"/>
                </a:solidFill>
                <a:latin typeface="黑体" panose="02010609060101010101" pitchFamily="2" charset="-122"/>
                <a:ea typeface="黑体" panose="02010609060101010101" pitchFamily="2" charset="-122"/>
                <a:cs typeface="+mn-ea"/>
              </a:rPr>
              <a:t> </a:t>
            </a:r>
            <a:r>
              <a:rPr lang="en-US" altLang="zh-CN" sz="3200" noProof="1" dirty="0" err="1">
                <a:solidFill>
                  <a:schemeClr val="tx1"/>
                </a:solidFill>
                <a:latin typeface="黑体" panose="02010609060101010101" pitchFamily="2" charset="-122"/>
                <a:ea typeface="黑体" panose="02010609060101010101" pitchFamily="2" charset="-122"/>
                <a:cs typeface="+mn-ea"/>
              </a:rPr>
              <a:t>——</a:t>
            </a:r>
            <a:r>
              <a:rPr lang="zh-CN" altLang="en-US" sz="3200" noProof="1" dirty="0" err="1">
                <a:solidFill>
                  <a:schemeClr val="tx1"/>
                </a:solidFill>
                <a:latin typeface="黑体" panose="02010609060101010101" pitchFamily="2" charset="-122"/>
                <a:ea typeface="黑体" panose="02010609060101010101" pitchFamily="2" charset="-122"/>
                <a:cs typeface="+mn-ea"/>
              </a:rPr>
              <a:t>摘自三十年代日本的一秘密文件</a:t>
            </a:r>
            <a:endParaRPr lang="zh-CN" altLang="en-US" sz="3200" noProof="1" dirty="0" err="1">
              <a:solidFill>
                <a:schemeClr val="tx1"/>
              </a:solidFill>
              <a:latin typeface="黑体" panose="02010609060101010101" pitchFamily="2" charset="-122"/>
              <a:ea typeface="黑体" panose="02010609060101010101" pitchFamily="2" charset="-122"/>
            </a:endParaRPr>
          </a:p>
        </p:txBody>
      </p:sp>
      <p:sp>
        <p:nvSpPr>
          <p:cNvPr id="135173" name="Rectangle 5"/>
          <p:cNvSpPr/>
          <p:nvPr/>
        </p:nvSpPr>
        <p:spPr>
          <a:xfrm>
            <a:off x="1812608" y="5523230"/>
            <a:ext cx="8066087" cy="1076325"/>
          </a:xfrm>
          <a:prstGeom prst="rect">
            <a:avLst/>
          </a:prstGeom>
          <a:noFill/>
          <a:ln w="9525">
            <a:noFill/>
          </a:ln>
        </p:spPr>
        <p:txBody>
          <a:bodyPr anchor="t">
            <a:spAutoFit/>
          </a:bodyPr>
          <a:p>
            <a:pPr>
              <a:spcBef>
                <a:spcPct val="50000"/>
              </a:spcBef>
            </a:pPr>
            <a:r>
              <a:rPr lang="en-US" altLang="zh-CN" sz="2800" dirty="0">
                <a:solidFill>
                  <a:srgbClr val="FF0000"/>
                </a:solidFill>
                <a:latin typeface="Arial" panose="020B0604020202020204" pitchFamily="34" charset="0"/>
                <a:ea typeface="黑体" panose="02010609060101010101" pitchFamily="2" charset="-122"/>
              </a:rPr>
              <a:t>   </a:t>
            </a:r>
            <a:r>
              <a:rPr lang="en-US" altLang="zh-CN" sz="2800" b="1" dirty="0">
                <a:solidFill>
                  <a:srgbClr val="FF0000"/>
                </a:solidFill>
                <a:latin typeface="Arial" panose="020B0604020202020204" pitchFamily="34" charset="0"/>
                <a:ea typeface="黑体" panose="02010609060101010101" pitchFamily="2" charset="-122"/>
              </a:rPr>
              <a:t> 2. </a:t>
            </a:r>
            <a:r>
              <a:rPr lang="en-US" altLang="zh-CN" sz="2800" b="1" dirty="0">
                <a:solidFill>
                  <a:srgbClr val="FF0000"/>
                </a:solidFill>
                <a:latin typeface="Arial" panose="020B0604020202020204" pitchFamily="34" charset="0"/>
                <a:ea typeface="黑体" panose="02010609060101010101" pitchFamily="2" charset="-122"/>
                <a:sym typeface="+mn-ea"/>
              </a:rPr>
              <a:t> </a:t>
            </a:r>
            <a:r>
              <a:rPr lang="zh-CN" altLang="en-US" sz="3200" b="1" dirty="0">
                <a:gradFill>
                  <a:gsLst>
                    <a:gs pos="0">
                      <a:srgbClr val="7B32B2"/>
                    </a:gs>
                    <a:gs pos="100000">
                      <a:srgbClr val="401A5D"/>
                    </a:gs>
                  </a:gsLst>
                  <a:lin scaled="0"/>
                </a:gradFill>
                <a:latin typeface="宋体" panose="02010600030101010101" pitchFamily="2" charset="-122"/>
                <a:ea typeface="宋体" panose="02010600030101010101" pitchFamily="2" charset="-122"/>
                <a:sym typeface="+mn-ea"/>
              </a:rPr>
              <a:t>资本主义世界经济危机波及日本，为转移国内人民视线，缓和阶级矛盾</a:t>
            </a:r>
            <a:endParaRPr lang="zh-CN" altLang="en-US" sz="3200" b="1" dirty="0">
              <a:gradFill>
                <a:gsLst>
                  <a:gs pos="0">
                    <a:srgbClr val="7B32B2"/>
                  </a:gs>
                  <a:gs pos="100000">
                    <a:srgbClr val="401A5D"/>
                  </a:gs>
                </a:gsLst>
                <a:lin scaled="0"/>
              </a:gradFill>
              <a:latin typeface="宋体" panose="02010600030101010101" pitchFamily="2" charset="-122"/>
              <a:ea typeface="宋体" panose="02010600030101010101" pitchFamily="2" charset="-122"/>
              <a:sym typeface="+mn-ea"/>
            </a:endParaRPr>
          </a:p>
        </p:txBody>
      </p:sp>
      <p:pic>
        <p:nvPicPr>
          <p:cNvPr id="175109" name="图片 2"/>
          <p:cNvPicPr>
            <a:picLocks noChangeAspect="1"/>
          </p:cNvPicPr>
          <p:nvPr/>
        </p:nvPicPr>
        <p:blipFill>
          <a:blip r:embed="rId1"/>
          <a:stretch>
            <a:fillRect/>
          </a:stretch>
        </p:blipFill>
        <p:spPr>
          <a:xfrm>
            <a:off x="7242175" y="452755"/>
            <a:ext cx="4766310" cy="3937000"/>
          </a:xfrm>
          <a:prstGeom prst="rect">
            <a:avLst/>
          </a:prstGeom>
          <a:noFill/>
          <a:ln w="9525">
            <a:noFill/>
          </a:ln>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35173">
                                            <p:txEl>
                                              <p:charRg st="0" end="23"/>
                                            </p:txEl>
                                          </p:spTgt>
                                        </p:tgtEl>
                                        <p:attrNameLst>
                                          <p:attrName>style.visibility</p:attrName>
                                        </p:attrNameLst>
                                      </p:cBhvr>
                                      <p:to>
                                        <p:strVal val="visible"/>
                                      </p:to>
                                    </p:set>
                                    <p:animEffect transition="in" filter="diamond(in)">
                                      <p:cBhvr>
                                        <p:cTn id="7" dur="1000"/>
                                        <p:tgtEl>
                                          <p:spTgt spid="135173">
                                            <p:txEl>
                                              <p:charRg st="0" end="2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 Box 4"/>
          <p:cNvSpPr txBox="1"/>
          <p:nvPr/>
        </p:nvSpPr>
        <p:spPr>
          <a:xfrm>
            <a:off x="1123950" y="116205"/>
            <a:ext cx="9925685" cy="1568450"/>
          </a:xfrm>
          <a:prstGeom prst="rect">
            <a:avLst/>
          </a:prstGeom>
          <a:noFill/>
          <a:ln w="9525">
            <a:noFill/>
          </a:ln>
        </p:spPr>
        <p:txBody>
          <a:bodyPr wrap="square" anchor="t">
            <a:spAutoFit/>
          </a:bodyPr>
          <a:p>
            <a:r>
              <a:rPr lang="zh-CN" altLang="en-US" sz="3200" dirty="0">
                <a:solidFill>
                  <a:srgbClr val="000000"/>
                </a:solidFill>
                <a:latin typeface="黑体" panose="02010609060101010101" pitchFamily="2" charset="-122"/>
                <a:ea typeface="黑体" panose="02010609060101010101" pitchFamily="2" charset="-122"/>
              </a:rPr>
              <a:t>材料三、</a:t>
            </a:r>
            <a:r>
              <a:rPr lang="en-US" altLang="zh-CN" sz="3200" dirty="0">
                <a:solidFill>
                  <a:srgbClr val="000000"/>
                </a:solidFill>
                <a:latin typeface="黑体" panose="02010609060101010101" pitchFamily="2" charset="-122"/>
                <a:ea typeface="黑体" panose="02010609060101010101" pitchFamily="2" charset="-122"/>
              </a:rPr>
              <a:t>1929</a:t>
            </a:r>
            <a:r>
              <a:rPr lang="zh-CN" altLang="en-US" sz="3200" dirty="0">
                <a:solidFill>
                  <a:srgbClr val="000000"/>
                </a:solidFill>
                <a:latin typeface="黑体" panose="02010609060101010101" pitchFamily="2" charset="-122"/>
                <a:ea typeface="黑体" panose="02010609060101010101" pitchFamily="2" charset="-122"/>
              </a:rPr>
              <a:t>年欧洲各国忙于应付国内危机，无暇东顾，“九一八”事变前，日本与英美达成秘密谅解，英国支持日本的行动，美国表示“不闻满洲事变”。</a:t>
            </a:r>
            <a:endParaRPr lang="zh-CN" altLang="en-US" sz="3200" dirty="0">
              <a:solidFill>
                <a:srgbClr val="000000"/>
              </a:solidFill>
              <a:latin typeface="黑体" panose="02010609060101010101" pitchFamily="2" charset="-122"/>
              <a:ea typeface="黑体" panose="02010609060101010101" pitchFamily="2" charset="-122"/>
            </a:endParaRPr>
          </a:p>
        </p:txBody>
      </p:sp>
      <p:sp>
        <p:nvSpPr>
          <p:cNvPr id="135177" name="Rectangle 9"/>
          <p:cNvSpPr/>
          <p:nvPr/>
        </p:nvSpPr>
        <p:spPr>
          <a:xfrm>
            <a:off x="1828800" y="1676400"/>
            <a:ext cx="8839200" cy="1076325"/>
          </a:xfrm>
          <a:prstGeom prst="rect">
            <a:avLst/>
          </a:prstGeom>
          <a:noFill/>
          <a:ln w="9525">
            <a:noFill/>
          </a:ln>
        </p:spPr>
        <p:txBody>
          <a:bodyPr anchor="t">
            <a:spAutoFit/>
          </a:bodyPr>
          <a:p>
            <a:r>
              <a:rPr lang="zh-CN" altLang="en-US" sz="3200" dirty="0">
                <a:solidFill>
                  <a:srgbClr val="FF0000"/>
                </a:solidFill>
                <a:latin typeface="Arial" panose="020B0604020202020204" pitchFamily="34" charset="0"/>
                <a:ea typeface="黑体" panose="02010609060101010101" pitchFamily="2" charset="-122"/>
              </a:rPr>
              <a:t>国际：</a:t>
            </a:r>
            <a:endParaRPr lang="zh-CN" altLang="en-US" sz="3200" dirty="0">
              <a:solidFill>
                <a:srgbClr val="FF0000"/>
              </a:solidFill>
              <a:latin typeface="Arial" panose="020B0604020202020204" pitchFamily="34" charset="0"/>
              <a:ea typeface="黑体" panose="02010609060101010101" pitchFamily="2" charset="-122"/>
            </a:endParaRPr>
          </a:p>
          <a:p>
            <a:r>
              <a:rPr lang="zh-CN" altLang="en-US" sz="3200" dirty="0">
                <a:solidFill>
                  <a:srgbClr val="FF0000"/>
                </a:solidFill>
                <a:latin typeface="Arial" panose="020B0604020202020204" pitchFamily="34" charset="0"/>
                <a:ea typeface="黑体" panose="02010609060101010101" pitchFamily="2" charset="-122"/>
              </a:rPr>
              <a:t>英、美等国推行纵容日本侵略的“绥靖政策”。</a:t>
            </a:r>
            <a:endParaRPr lang="zh-CN" altLang="en-US" sz="3200" dirty="0">
              <a:solidFill>
                <a:srgbClr val="FF0000"/>
              </a:solidFill>
              <a:latin typeface="Arial" panose="020B0604020202020204" pitchFamily="34" charset="0"/>
              <a:ea typeface="黑体" panose="02010609060101010101" pitchFamily="2" charset="-122"/>
            </a:endParaRPr>
          </a:p>
        </p:txBody>
      </p:sp>
      <p:sp>
        <p:nvSpPr>
          <p:cNvPr id="58372" name="文本框 58371"/>
          <p:cNvSpPr txBox="1"/>
          <p:nvPr/>
        </p:nvSpPr>
        <p:spPr>
          <a:xfrm>
            <a:off x="1123950" y="3059430"/>
            <a:ext cx="10711180" cy="2061210"/>
          </a:xfrm>
          <a:prstGeom prst="rect">
            <a:avLst/>
          </a:prstGeom>
          <a:noFill/>
          <a:ln w="9525">
            <a:noFill/>
          </a:ln>
        </p:spPr>
        <p:txBody>
          <a:bodyPr wrap="square" anchor="t">
            <a:spAutoFit/>
          </a:bodyPr>
          <a:p>
            <a:pPr>
              <a:spcBef>
                <a:spcPct val="50000"/>
              </a:spcBef>
            </a:pPr>
            <a:r>
              <a:rPr lang="zh-CN" altLang="en-US" sz="3200" dirty="0">
                <a:solidFill>
                  <a:srgbClr val="000000"/>
                </a:solidFill>
                <a:latin typeface="黑体" panose="02010609060101010101" pitchFamily="2" charset="-122"/>
                <a:ea typeface="黑体" panose="02010609060101010101" pitchFamily="2" charset="-122"/>
              </a:rPr>
              <a:t>材料四、</a:t>
            </a:r>
            <a:r>
              <a:rPr lang="en-US" altLang="zh-CN" sz="3200" dirty="0">
                <a:solidFill>
                  <a:srgbClr val="000000"/>
                </a:solidFill>
                <a:latin typeface="黑体" panose="02010609060101010101" pitchFamily="2" charset="-122"/>
                <a:ea typeface="黑体" panose="02010609060101010101" pitchFamily="2" charset="-122"/>
              </a:rPr>
              <a:t>1933</a:t>
            </a:r>
            <a:r>
              <a:rPr lang="zh-CN" altLang="en-US" sz="3200" dirty="0">
                <a:solidFill>
                  <a:srgbClr val="000000"/>
                </a:solidFill>
                <a:latin typeface="黑体" panose="02010609060101010101" pitchFamily="2" charset="-122"/>
                <a:ea typeface="黑体" panose="02010609060101010101" pitchFamily="2" charset="-122"/>
              </a:rPr>
              <a:t>年</a:t>
            </a:r>
            <a:r>
              <a:rPr lang="en-US" altLang="zh-CN" sz="3200" dirty="0">
                <a:solidFill>
                  <a:srgbClr val="000000"/>
                </a:solidFill>
                <a:latin typeface="黑体" panose="02010609060101010101" pitchFamily="2" charset="-122"/>
                <a:ea typeface="黑体" panose="02010609060101010101" pitchFamily="2" charset="-122"/>
              </a:rPr>
              <a:t>5</a:t>
            </a:r>
            <a:r>
              <a:rPr lang="zh-CN" altLang="en-US" sz="3200" dirty="0">
                <a:solidFill>
                  <a:srgbClr val="000000"/>
                </a:solidFill>
                <a:latin typeface="黑体" panose="02010609060101010101" pitchFamily="2" charset="-122"/>
                <a:ea typeface="黑体" panose="02010609060101010101" pitchFamily="2" charset="-122"/>
              </a:rPr>
              <a:t>月</a:t>
            </a:r>
            <a:r>
              <a:rPr lang="en-US" altLang="zh-CN" sz="3200" dirty="0">
                <a:solidFill>
                  <a:srgbClr val="000000"/>
                </a:solidFill>
                <a:latin typeface="黑体" panose="02010609060101010101" pitchFamily="2" charset="-122"/>
                <a:ea typeface="黑体" panose="02010609060101010101" pitchFamily="2" charset="-122"/>
              </a:rPr>
              <a:t>8</a:t>
            </a:r>
            <a:r>
              <a:rPr lang="zh-CN" altLang="en-US" sz="3200" dirty="0">
                <a:solidFill>
                  <a:srgbClr val="000000"/>
                </a:solidFill>
                <a:latin typeface="黑体" panose="02010609060101010101" pitchFamily="2" charset="-122"/>
                <a:ea typeface="黑体" panose="02010609060101010101" pitchFamily="2" charset="-122"/>
              </a:rPr>
              <a:t>日，蒋介石在崇仁总指挥部对各级剿共军官发表长篇讲话，中心意思是：（</a:t>
            </a:r>
            <a:r>
              <a:rPr lang="en-US" altLang="zh-CN" sz="3200" dirty="0">
                <a:solidFill>
                  <a:srgbClr val="000000"/>
                </a:solidFill>
                <a:latin typeface="黑体" panose="02010609060101010101" pitchFamily="2" charset="-122"/>
                <a:ea typeface="黑体" panose="02010609060101010101" pitchFamily="2" charset="-122"/>
              </a:rPr>
              <a:t>1</a:t>
            </a:r>
            <a:r>
              <a:rPr lang="zh-CN" altLang="en-US" sz="3200" dirty="0">
                <a:solidFill>
                  <a:srgbClr val="000000"/>
                </a:solidFill>
                <a:latin typeface="黑体" panose="02010609060101010101" pitchFamily="2" charset="-122"/>
                <a:ea typeface="黑体" panose="02010609060101010101" pitchFamily="2" charset="-122"/>
              </a:rPr>
              <a:t>）只要剿匪成功，攘外就有把握。（</a:t>
            </a:r>
            <a:r>
              <a:rPr lang="en-US" altLang="zh-CN" sz="3200" dirty="0">
                <a:solidFill>
                  <a:srgbClr val="000000"/>
                </a:solidFill>
                <a:latin typeface="黑体" panose="02010609060101010101" pitchFamily="2" charset="-122"/>
                <a:ea typeface="黑体" panose="02010609060101010101" pitchFamily="2" charset="-122"/>
              </a:rPr>
              <a:t>2</a:t>
            </a:r>
            <a:r>
              <a:rPr lang="zh-CN" altLang="en-US" sz="3200" dirty="0">
                <a:solidFill>
                  <a:srgbClr val="000000"/>
                </a:solidFill>
                <a:latin typeface="黑体" panose="02010609060101010101" pitchFamily="2" charset="-122"/>
                <a:ea typeface="黑体" panose="02010609060101010101" pitchFamily="2" charset="-122"/>
              </a:rPr>
              <a:t>）日本的侵略，就是共匪所招致的。</a:t>
            </a:r>
            <a:r>
              <a:rPr lang="en-US" altLang="zh-CN" sz="3200" dirty="0">
                <a:solidFill>
                  <a:srgbClr val="000000"/>
                </a:solidFill>
                <a:latin typeface="黑体" panose="02010609060101010101" pitchFamily="2" charset="-122"/>
                <a:ea typeface="黑体" panose="02010609060101010101" pitchFamily="2" charset="-122"/>
              </a:rPr>
              <a:t>……</a:t>
            </a:r>
            <a:r>
              <a:rPr lang="zh-CN" altLang="en-US" sz="3200" dirty="0">
                <a:solidFill>
                  <a:srgbClr val="000000"/>
                </a:solidFill>
                <a:latin typeface="黑体" panose="02010609060101010101" pitchFamily="2" charset="-122"/>
                <a:ea typeface="黑体" panose="02010609060101010101" pitchFamily="2" charset="-122"/>
              </a:rPr>
              <a:t>。（</a:t>
            </a:r>
            <a:r>
              <a:rPr lang="en-US" altLang="zh-CN" sz="3200" dirty="0">
                <a:solidFill>
                  <a:srgbClr val="000000"/>
                </a:solidFill>
                <a:latin typeface="黑体" panose="02010609060101010101" pitchFamily="2" charset="-122"/>
                <a:ea typeface="黑体" panose="02010609060101010101" pitchFamily="2" charset="-122"/>
              </a:rPr>
              <a:t>6</a:t>
            </a:r>
            <a:r>
              <a:rPr lang="zh-CN" altLang="en-US" sz="3200" dirty="0">
                <a:solidFill>
                  <a:srgbClr val="000000"/>
                </a:solidFill>
                <a:latin typeface="黑体" panose="02010609060101010101" pitchFamily="2" charset="-122"/>
                <a:ea typeface="黑体" panose="02010609060101010101" pitchFamily="2" charset="-122"/>
              </a:rPr>
              <a:t>）愈是非常时期，越要小心谨慎，注重智谋。</a:t>
            </a:r>
            <a:r>
              <a:rPr lang="zh-CN" altLang="en-US" sz="2800" dirty="0">
                <a:solidFill>
                  <a:srgbClr val="000000"/>
                </a:solidFill>
                <a:latin typeface="黑体" panose="02010609060101010101" pitchFamily="2" charset="-122"/>
                <a:ea typeface="黑体" panose="02010609060101010101" pitchFamily="2" charset="-122"/>
              </a:rPr>
              <a:t> </a:t>
            </a:r>
            <a:endParaRPr lang="zh-CN" altLang="en-US" sz="2800" dirty="0">
              <a:solidFill>
                <a:srgbClr val="000000"/>
              </a:solidFill>
              <a:latin typeface="黑体" panose="02010609060101010101" pitchFamily="2" charset="-122"/>
              <a:ea typeface="黑体" panose="02010609060101010101" pitchFamily="2" charset="-122"/>
            </a:endParaRPr>
          </a:p>
        </p:txBody>
      </p:sp>
      <p:sp>
        <p:nvSpPr>
          <p:cNvPr id="58373" name="文本框 58372"/>
          <p:cNvSpPr txBox="1"/>
          <p:nvPr/>
        </p:nvSpPr>
        <p:spPr>
          <a:xfrm>
            <a:off x="2057400" y="5181600"/>
            <a:ext cx="8066088" cy="1322070"/>
          </a:xfrm>
          <a:prstGeom prst="rect">
            <a:avLst/>
          </a:prstGeom>
          <a:noFill/>
          <a:ln w="9525">
            <a:noFill/>
          </a:ln>
        </p:spPr>
        <p:txBody>
          <a:bodyPr anchor="t">
            <a:spAutoFit/>
          </a:bodyPr>
          <a:p>
            <a:pPr>
              <a:spcBef>
                <a:spcPct val="50000"/>
              </a:spcBef>
            </a:pPr>
            <a:r>
              <a:rPr lang="zh-CN" altLang="en-US" sz="3200" dirty="0">
                <a:solidFill>
                  <a:srgbClr val="FF0000"/>
                </a:solidFill>
                <a:latin typeface="Arial" panose="020B0604020202020204" pitchFamily="34" charset="0"/>
                <a:ea typeface="黑体" panose="02010609060101010101" pitchFamily="2" charset="-122"/>
              </a:rPr>
              <a:t>国内：</a:t>
            </a:r>
            <a:endParaRPr lang="zh-CN" altLang="en-US" sz="3200" dirty="0">
              <a:solidFill>
                <a:srgbClr val="FF0000"/>
              </a:solidFill>
              <a:latin typeface="Arial" panose="020B0604020202020204" pitchFamily="34" charset="0"/>
              <a:ea typeface="黑体" panose="02010609060101010101" pitchFamily="2" charset="-122"/>
            </a:endParaRPr>
          </a:p>
          <a:p>
            <a:pPr>
              <a:spcBef>
                <a:spcPct val="50000"/>
              </a:spcBef>
            </a:pPr>
            <a:r>
              <a:rPr lang="zh-CN" altLang="en-US" sz="3200" dirty="0">
                <a:solidFill>
                  <a:srgbClr val="FF0000"/>
                </a:solidFill>
                <a:latin typeface="Arial" panose="020B0604020202020204" pitchFamily="34" charset="0"/>
                <a:ea typeface="黑体" panose="02010609060101010101" pitchFamily="2" charset="-122"/>
              </a:rPr>
              <a:t>国共对峙（内战）局面，提供可乘之机</a:t>
            </a:r>
            <a:endParaRPr lang="zh-CN" altLang="en-US" sz="3200" dirty="0">
              <a:solidFill>
                <a:srgbClr val="FF0000"/>
              </a:solidFill>
              <a:latin typeface="Arial" panose="020B0604020202020204" pitchFamily="34" charset="0"/>
              <a:ea typeface="黑体" panose="02010609060101010101" pitchFamily="2"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5177"/>
                                        </p:tgtEl>
                                        <p:attrNameLst>
                                          <p:attrName>style.visibility</p:attrName>
                                        </p:attrNameLst>
                                      </p:cBhvr>
                                      <p:to>
                                        <p:strVal val="visible"/>
                                      </p:to>
                                    </p:set>
                                    <p:animEffect transition="in" filter="blinds(horizontal)">
                                      <p:cBhvr>
                                        <p:cTn id="7" dur="500"/>
                                        <p:tgtEl>
                                          <p:spTgt spid="13517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8372"/>
                                        </p:tgtEl>
                                        <p:attrNameLst>
                                          <p:attrName>style.visibility</p:attrName>
                                        </p:attrNameLst>
                                      </p:cBhvr>
                                      <p:to>
                                        <p:strVal val="visible"/>
                                      </p:to>
                                    </p:set>
                                    <p:anim calcmode="lin" valueType="num">
                                      <p:cBhvr additive="base">
                                        <p:cTn id="12" dur="500" fill="hold"/>
                                        <p:tgtEl>
                                          <p:spTgt spid="58372"/>
                                        </p:tgtEl>
                                        <p:attrNameLst>
                                          <p:attrName>ppt_x</p:attrName>
                                        </p:attrNameLst>
                                      </p:cBhvr>
                                      <p:tavLst>
                                        <p:tav tm="0">
                                          <p:val>
                                            <p:strVal val="#ppt_x"/>
                                          </p:val>
                                        </p:tav>
                                        <p:tav tm="100000">
                                          <p:val>
                                            <p:strVal val="#ppt_x"/>
                                          </p:val>
                                        </p:tav>
                                      </p:tavLst>
                                    </p:anim>
                                    <p:anim calcmode="lin" valueType="num">
                                      <p:cBhvr additive="base">
                                        <p:cTn id="13" dur="500" fill="hold"/>
                                        <p:tgtEl>
                                          <p:spTgt spid="5837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58373"/>
                                        </p:tgtEl>
                                        <p:attrNameLst>
                                          <p:attrName>style.visibility</p:attrName>
                                        </p:attrNameLst>
                                      </p:cBhvr>
                                      <p:to>
                                        <p:strVal val="visible"/>
                                      </p:to>
                                    </p:set>
                                    <p:animEffect transition="in" filter="box(in)">
                                      <p:cBhvr>
                                        <p:cTn id="18" dur="500"/>
                                        <p:tgtEl>
                                          <p:spTgt spid="58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7" grpId="0"/>
      <p:bldP spid="58372" grpId="0"/>
      <p:bldP spid="583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17473" name="Group 33"/>
          <p:cNvGraphicFramePr>
            <a:graphicFrameLocks noGrp="1"/>
          </p:cNvGraphicFramePr>
          <p:nvPr/>
        </p:nvGraphicFramePr>
        <p:xfrm>
          <a:off x="1905000" y="833438"/>
          <a:ext cx="8372475" cy="3981450"/>
        </p:xfrm>
        <a:graphic>
          <a:graphicData uri="http://schemas.openxmlformats.org/drawingml/2006/table">
            <a:tbl>
              <a:tblPr/>
              <a:tblGrid>
                <a:gridCol w="1065530"/>
                <a:gridCol w="3806190"/>
                <a:gridCol w="3500755"/>
              </a:tblGrid>
              <a:tr h="65786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395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陆军</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182</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个师，</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200</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多万</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 </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几乎无后备役</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a:t>
                      </a:r>
                      <a:endPar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448.1</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万</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含可迅速征召的后备役</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a:t>
                      </a:r>
                      <a:endPar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680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海军</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100</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余艘，约</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6</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万吨且都是旧式的</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近</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80</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万吨，其中航母</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6</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艘</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283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空军</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共</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600</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余架，其中作战飞机</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305</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架</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陆海军航空兵近</a:t>
                      </a:r>
                      <a:r>
                        <a:rPr kumimoji="0" lang="en-US" altLang="zh-CN" sz="3200" b="1" i="0" u="none" strike="noStrike" cap="none" normalizeH="0" baseline="0" smtClean="0">
                          <a:ln>
                            <a:noFill/>
                          </a:ln>
                          <a:solidFill>
                            <a:schemeClr val="tx1"/>
                          </a:solidFill>
                          <a:effectLst/>
                          <a:latin typeface="楷体" panose="02010609060101010101" charset="-122"/>
                          <a:ea typeface="楷体" panose="02010609060101010101" charset="-122"/>
                        </a:rPr>
                        <a:t>2700</a:t>
                      </a:r>
                      <a:r>
                        <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rPr>
                        <a:t>架</a:t>
                      </a:r>
                      <a:endParaRPr kumimoji="0" lang="zh-CN" altLang="en-US" sz="3200" b="1" i="0" u="none" strike="noStrike" cap="none" normalizeH="0" baseline="0" smtClean="0">
                        <a:ln>
                          <a:noFill/>
                        </a:ln>
                        <a:solidFill>
                          <a:schemeClr val="tx1"/>
                        </a:solidFill>
                        <a:effectLst/>
                        <a:latin typeface="楷体" panose="02010609060101010101" charset="-122"/>
                        <a:ea typeface="楷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17467" name="Text Box 27"/>
          <p:cNvSpPr txBox="1">
            <a:spLocks noChangeArrowheads="1"/>
          </p:cNvSpPr>
          <p:nvPr/>
        </p:nvSpPr>
        <p:spPr bwMode="auto">
          <a:xfrm>
            <a:off x="3948113" y="833438"/>
            <a:ext cx="1600200" cy="706755"/>
          </a:xfrm>
          <a:prstGeom prst="rect">
            <a:avLst/>
          </a:prstGeom>
          <a:noFill/>
          <a:ln w="9525">
            <a:noFill/>
            <a:miter lim="800000"/>
          </a:ln>
          <a:effectLst/>
        </p:spPr>
        <p:txBody>
          <a:bodyPr>
            <a:spAutoFit/>
          </a:bodyPr>
          <a:lstStyle/>
          <a:p>
            <a:pPr marR="0" defTabSz="914400">
              <a:spcBef>
                <a:spcPct val="50000"/>
              </a:spcBef>
              <a:buClrTx/>
              <a:buSzTx/>
              <a:buFontTx/>
              <a:defRPr/>
            </a:pPr>
            <a:r>
              <a:rPr kumimoji="0" lang="zh-CN" altLang="en-US" sz="4000" kern="1200" cap="none" spc="0" normalizeH="0" baseline="0" noProof="0">
                <a:solidFill>
                  <a:srgbClr val="800000"/>
                </a:solidFill>
                <a:effectLst>
                  <a:outerShdw blurRad="38100" dist="38100" dir="2700000" algn="tl">
                    <a:srgbClr val="C0C0C0"/>
                  </a:outerShdw>
                </a:effectLst>
                <a:latin typeface="Arial" panose="020B0604020202020204" pitchFamily="34" charset="0"/>
                <a:ea typeface="楷体" panose="02010609060101010101" charset="-122"/>
                <a:cs typeface="+mn-cs"/>
              </a:rPr>
              <a:t>中国</a:t>
            </a:r>
            <a:endParaRPr kumimoji="0" lang="zh-CN" altLang="en-US" sz="4000" kern="1200" cap="none" spc="0" normalizeH="0" baseline="0" noProof="0">
              <a:solidFill>
                <a:srgbClr val="800000"/>
              </a:solidFill>
              <a:effectLst>
                <a:outerShdw blurRad="38100" dist="38100" dir="2700000" algn="tl">
                  <a:srgbClr val="C0C0C0"/>
                </a:outerShdw>
              </a:effectLst>
              <a:latin typeface="Arial" panose="020B0604020202020204" pitchFamily="34" charset="0"/>
              <a:ea typeface="楷体" panose="02010609060101010101" charset="-122"/>
              <a:cs typeface="+mn-cs"/>
            </a:endParaRPr>
          </a:p>
        </p:txBody>
      </p:sp>
      <p:sp>
        <p:nvSpPr>
          <p:cNvPr id="317468" name="Text Box 28"/>
          <p:cNvSpPr txBox="1">
            <a:spLocks noChangeArrowheads="1"/>
          </p:cNvSpPr>
          <p:nvPr/>
        </p:nvSpPr>
        <p:spPr bwMode="auto">
          <a:xfrm>
            <a:off x="7591425" y="833438"/>
            <a:ext cx="1905000" cy="706755"/>
          </a:xfrm>
          <a:prstGeom prst="rect">
            <a:avLst/>
          </a:prstGeom>
          <a:noFill/>
          <a:ln w="9525">
            <a:noFill/>
            <a:miter lim="800000"/>
          </a:ln>
          <a:effectLst/>
        </p:spPr>
        <p:txBody>
          <a:bodyPr>
            <a:spAutoFit/>
          </a:bodyPr>
          <a:lstStyle/>
          <a:p>
            <a:pPr marR="0" defTabSz="914400">
              <a:buClrTx/>
              <a:buSzTx/>
              <a:buFontTx/>
              <a:defRPr/>
            </a:pPr>
            <a:r>
              <a:rPr kumimoji="0" lang="zh-CN" altLang="en-US" sz="4000" kern="1200" cap="none" spc="0" normalizeH="0" baseline="0" noProof="0">
                <a:solidFill>
                  <a:srgbClr val="800000"/>
                </a:solidFill>
                <a:effectLst>
                  <a:outerShdw blurRad="38100" dist="38100" dir="2700000" algn="tl">
                    <a:srgbClr val="C0C0C0"/>
                  </a:outerShdw>
                </a:effectLst>
                <a:latin typeface="楷体" panose="02010609060101010101" charset="-122"/>
                <a:ea typeface="楷体" panose="02010609060101010101" charset="-122"/>
                <a:cs typeface="+mn-cs"/>
              </a:rPr>
              <a:t>日本</a:t>
            </a:r>
            <a:endParaRPr kumimoji="0" lang="zh-CN" altLang="en-US" sz="4000" kern="1200" cap="none" spc="0" normalizeH="0" baseline="0" noProof="0">
              <a:solidFill>
                <a:srgbClr val="800000"/>
              </a:solidFill>
              <a:effectLst>
                <a:outerShdw blurRad="38100" dist="38100" dir="2700000" algn="tl">
                  <a:srgbClr val="C0C0C0"/>
                </a:outerShdw>
              </a:effectLst>
              <a:latin typeface="楷体" panose="02010609060101010101" charset="-122"/>
              <a:ea typeface="楷体" panose="02010609060101010101" charset="-122"/>
              <a:cs typeface="+mn-cs"/>
            </a:endParaRPr>
          </a:p>
        </p:txBody>
      </p:sp>
      <p:sp>
        <p:nvSpPr>
          <p:cNvPr id="179225" name="文本框 1"/>
          <p:cNvSpPr txBox="1"/>
          <p:nvPr/>
        </p:nvSpPr>
        <p:spPr>
          <a:xfrm>
            <a:off x="1670050" y="5199063"/>
            <a:ext cx="8715375" cy="995680"/>
          </a:xfrm>
          <a:prstGeom prst="rect">
            <a:avLst/>
          </a:prstGeom>
          <a:noFill/>
          <a:ln w="9525">
            <a:noFill/>
          </a:ln>
        </p:spPr>
        <p:txBody>
          <a:bodyPr wrap="square" anchor="t">
            <a:spAutoFit/>
          </a:bodyPr>
          <a:p>
            <a:pPr>
              <a:spcBef>
                <a:spcPct val="10000"/>
              </a:spcBef>
            </a:pPr>
            <a:r>
              <a:rPr lang="en-US" altLang="zh-CN" sz="2800" dirty="0">
                <a:latin typeface="楷体" panose="02010609060101010101" charset="-122"/>
                <a:ea typeface="楷体" panose="02010609060101010101" charset="-122"/>
              </a:rPr>
              <a:t>——</a:t>
            </a:r>
            <a:r>
              <a:rPr lang="zh-CN" altLang="en-US" sz="2800" dirty="0">
                <a:latin typeface="楷体" panose="02010609060101010101" charset="-122"/>
                <a:ea typeface="楷体" panose="02010609060101010101" charset="-122"/>
              </a:rPr>
              <a:t>军事科学院著</a:t>
            </a:r>
            <a:r>
              <a:rPr lang="en-US" altLang="zh-CN" sz="2800" dirty="0">
                <a:latin typeface="楷体" panose="02010609060101010101" charset="-122"/>
                <a:ea typeface="楷体" panose="02010609060101010101" charset="-122"/>
              </a:rPr>
              <a:t>《</a:t>
            </a:r>
            <a:r>
              <a:rPr lang="zh-CN" altLang="en-US" sz="2800" dirty="0">
                <a:latin typeface="楷体" panose="02010609060101010101" charset="-122"/>
                <a:ea typeface="楷体" panose="02010609060101010101" charset="-122"/>
              </a:rPr>
              <a:t>中国抗日战争史</a:t>
            </a:r>
            <a:r>
              <a:rPr lang="en-US" altLang="zh-CN" sz="2800" dirty="0">
                <a:latin typeface="楷体" panose="02010609060101010101" charset="-122"/>
                <a:ea typeface="楷体" panose="02010609060101010101" charset="-122"/>
              </a:rPr>
              <a:t>》</a:t>
            </a:r>
            <a:endParaRPr lang="en-US" altLang="zh-CN" sz="2800" dirty="0">
              <a:latin typeface="楷体" panose="02010609060101010101" charset="-122"/>
              <a:ea typeface="楷体" panose="02010609060101010101" charset="-122"/>
            </a:endParaRPr>
          </a:p>
          <a:p>
            <a:pPr>
              <a:spcBef>
                <a:spcPct val="10000"/>
              </a:spcBef>
            </a:pPr>
            <a:r>
              <a:rPr lang="en-US" altLang="zh-CN" sz="2800" dirty="0">
                <a:latin typeface="楷体" panose="02010609060101010101" charset="-122"/>
                <a:ea typeface="楷体" panose="02010609060101010101" charset="-122"/>
              </a:rPr>
              <a:t>               ——[</a:t>
            </a:r>
            <a:r>
              <a:rPr lang="zh-CN" altLang="en-US" sz="2800" dirty="0">
                <a:latin typeface="楷体" panose="02010609060101010101" charset="-122"/>
                <a:ea typeface="楷体" panose="02010609060101010101" charset="-122"/>
              </a:rPr>
              <a:t>日</a:t>
            </a:r>
            <a:r>
              <a:rPr lang="en-US" altLang="zh-CN" sz="2800" dirty="0">
                <a:latin typeface="楷体" panose="02010609060101010101" charset="-122"/>
                <a:ea typeface="楷体" panose="02010609060101010101" charset="-122"/>
              </a:rPr>
              <a:t>]</a:t>
            </a:r>
            <a:r>
              <a:rPr lang="zh-CN" altLang="en-US" sz="2800" dirty="0">
                <a:latin typeface="楷体" panose="02010609060101010101" charset="-122"/>
                <a:ea typeface="楷体" panose="02010609060101010101" charset="-122"/>
              </a:rPr>
              <a:t>石岛纪之</a:t>
            </a:r>
            <a:r>
              <a:rPr lang="en-US" altLang="zh-CN" sz="2800" dirty="0">
                <a:latin typeface="楷体" panose="02010609060101010101" charset="-122"/>
                <a:ea typeface="楷体" panose="02010609060101010101" charset="-122"/>
              </a:rPr>
              <a:t>《</a:t>
            </a:r>
            <a:r>
              <a:rPr lang="zh-CN" altLang="en-US" sz="2800" dirty="0">
                <a:latin typeface="楷体" panose="02010609060101010101" charset="-122"/>
                <a:ea typeface="楷体" panose="02010609060101010101" charset="-122"/>
              </a:rPr>
              <a:t>中国抗日战争史</a:t>
            </a:r>
            <a:r>
              <a:rPr lang="en-US" altLang="zh-CN" sz="2800" dirty="0">
                <a:latin typeface="楷体" panose="02010609060101010101" charset="-122"/>
                <a:ea typeface="楷体" panose="02010609060101010101" charset="-122"/>
              </a:rPr>
              <a:t>》</a:t>
            </a:r>
            <a:endParaRPr lang="zh-CN" altLang="en-US" sz="2800">
              <a:latin typeface="Arial" panose="020B0604020202020204" pitchFamily="34" charset="0"/>
              <a:ea typeface="隶书" panose="02010509060101010101" pitchFamily="1"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36700" y="1335088"/>
            <a:ext cx="9117013" cy="4276725"/>
          </a:xfrm>
          <a:prstGeom prst="rect">
            <a:avLst/>
          </a:prstGeom>
          <a:noFill/>
        </p:spPr>
        <p:txBody>
          <a:bodyPr wrap="square" rtlCol="0" anchor="t">
            <a:spAutoFit/>
          </a:bodyPr>
          <a:p>
            <a:pPr marR="0" defTabSz="914400">
              <a:lnSpc>
                <a:spcPct val="110000"/>
              </a:lnSpc>
              <a:spcBef>
                <a:spcPct val="10000"/>
              </a:spcBef>
              <a:buClrTx/>
              <a:buSzTx/>
              <a:buFontTx/>
              <a:defRPr/>
            </a:pPr>
            <a:r>
              <a:rPr lang="en-US" altLang="zh-CN"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   “</a:t>
            </a: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谁都知道，一个</a:t>
            </a:r>
            <a:r>
              <a:rPr lang="zh-CN" altLang="en-US" sz="4000" noProof="0">
                <a:solidFill>
                  <a:srgbClr val="FF0000"/>
                </a:solidFill>
                <a:effectLst>
                  <a:outerShdw blurRad="38100" dist="38100" dir="2700000" algn="tl">
                    <a:srgbClr val="FFFFFF"/>
                  </a:outerShdw>
                </a:effectLst>
                <a:latin typeface="楷体" panose="02010609060101010101" charset="-122"/>
                <a:ea typeface="楷体" panose="02010609060101010101" charset="-122"/>
                <a:cs typeface="+mn-cs"/>
                <a:sym typeface="+mn-ea"/>
              </a:rPr>
              <a:t>尚未脱离中世纪的国度</a:t>
            </a: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与日本</a:t>
            </a:r>
            <a:r>
              <a:rPr lang="zh-CN" altLang="en-US" sz="4000" noProof="0">
                <a:solidFill>
                  <a:srgbClr val="FF0000"/>
                </a:solidFill>
                <a:effectLst>
                  <a:outerShdw blurRad="38100" dist="38100" dir="2700000" algn="tl">
                    <a:srgbClr val="FFFFFF"/>
                  </a:outerShdw>
                </a:effectLst>
                <a:latin typeface="楷体" panose="02010609060101010101" charset="-122"/>
                <a:ea typeface="楷体" panose="02010609060101010101" charset="-122"/>
                <a:cs typeface="+mn-cs"/>
                <a:sym typeface="+mn-ea"/>
              </a:rPr>
              <a:t>如狼似虎的的现代化军队</a:t>
            </a: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开战意味着什么。”                    </a:t>
            </a:r>
            <a:endParaRPr kumimoji="0" lang="zh-CN" altLang="en-US" sz="4000" kern="1200" cap="none" spc="0" normalizeH="0" baseline="0" noProof="0">
              <a:effectLst>
                <a:outerShdw blurRad="38100" dist="38100" dir="2700000" algn="tl">
                  <a:srgbClr val="FFFFFF"/>
                </a:outerShdw>
              </a:effectLst>
              <a:latin typeface="楷体" panose="02010609060101010101" charset="-122"/>
              <a:ea typeface="楷体" panose="02010609060101010101" charset="-122"/>
              <a:cs typeface="+mn-cs"/>
            </a:endParaRPr>
          </a:p>
          <a:p>
            <a:pPr marR="0" defTabSz="914400">
              <a:lnSpc>
                <a:spcPct val="110000"/>
              </a:lnSpc>
              <a:spcBef>
                <a:spcPct val="10000"/>
              </a:spcBef>
              <a:buClrTx/>
              <a:buSzTx/>
              <a:buFontTx/>
              <a:defRPr/>
            </a:pP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    </a:t>
            </a:r>
            <a:r>
              <a:rPr lang="en-US" altLang="zh-CN"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a:t>
            </a: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余杰</a:t>
            </a:r>
            <a:r>
              <a:rPr lang="en-US" altLang="zh-CN"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a:t>
            </a:r>
            <a:r>
              <a:rPr lang="zh-CN" altLang="en-US"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铁与犁：百年中日关系沉思录</a:t>
            </a:r>
            <a:r>
              <a:rPr lang="en-US" altLang="zh-CN" sz="4000" noProof="0">
                <a:effectLst>
                  <a:outerShdw blurRad="38100" dist="38100" dir="2700000" algn="tl">
                    <a:srgbClr val="FFFFFF"/>
                  </a:outerShdw>
                </a:effectLst>
                <a:latin typeface="楷体" panose="02010609060101010101" charset="-122"/>
                <a:ea typeface="楷体" panose="02010609060101010101" charset="-122"/>
                <a:cs typeface="+mn-cs"/>
                <a:sym typeface="+mn-ea"/>
              </a:rPr>
              <a:t>》</a:t>
            </a:r>
            <a:endParaRPr kumimoji="0" lang="en-US" altLang="zh-CN" sz="4000" kern="1200" cap="none" spc="0" normalizeH="0" baseline="0" noProof="0">
              <a:effectLst>
                <a:outerShdw blurRad="38100" dist="38100" dir="2700000" algn="tl">
                  <a:srgbClr val="FFFFFF"/>
                </a:outerShdw>
              </a:effectLst>
              <a:latin typeface="楷体" panose="02010609060101010101" charset="-122"/>
              <a:ea typeface="楷体" panose="02010609060101010101" charset="-122"/>
              <a:cs typeface="+mn-cs"/>
            </a:endParaRPr>
          </a:p>
          <a:p>
            <a:pPr marR="0" defTabSz="914400">
              <a:lnSpc>
                <a:spcPct val="110000"/>
              </a:lnSpc>
              <a:spcBef>
                <a:spcPct val="10000"/>
              </a:spcBef>
              <a:buClrTx/>
              <a:buSzTx/>
              <a:buFontTx/>
              <a:defRPr/>
            </a:pPr>
            <a:endParaRPr lang="zh-CN" altLang="en-US" sz="4000" noProof="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1474470" y="412750"/>
            <a:ext cx="3672205" cy="635635"/>
          </a:xfrm>
        </p:spPr>
        <p:txBody>
          <a:bodyPr wrap="square" lIns="91440" tIns="45720" rIns="91440" bIns="45720" anchor="t"/>
          <a:p>
            <a:pPr marL="0" indent="0">
              <a:lnSpc>
                <a:spcPct val="90000"/>
              </a:lnSpc>
              <a:buNone/>
            </a:pPr>
            <a:r>
              <a:rPr lang="en-US" altLang="zh-CN" sz="3600" b="1" dirty="0">
                <a:latin typeface="华文中宋" panose="02010600040101010101" pitchFamily="2" charset="-122"/>
                <a:ea typeface="华文中宋" panose="02010600040101010101" pitchFamily="2" charset="-122"/>
              </a:rPr>
              <a:t>2</a:t>
            </a:r>
            <a:r>
              <a:rPr lang="zh-CN" altLang="en-US" sz="3600" b="1" dirty="0">
                <a:latin typeface="华文中宋" panose="02010600040101010101" pitchFamily="2" charset="-122"/>
                <a:ea typeface="华文中宋" panose="02010600040101010101" pitchFamily="2" charset="-122"/>
              </a:rPr>
              <a:t>、侵华的进程</a:t>
            </a:r>
            <a:endParaRPr lang="zh-CN" altLang="en-US" sz="3600" b="1" dirty="0">
              <a:latin typeface="华文中宋" panose="02010600040101010101" pitchFamily="2" charset="-122"/>
              <a:ea typeface="华文中宋" panose="02010600040101010101" pitchFamily="2" charset="-122"/>
            </a:endParaRPr>
          </a:p>
        </p:txBody>
      </p:sp>
      <p:sp>
        <p:nvSpPr>
          <p:cNvPr id="126979" name="Rectangle 3"/>
          <p:cNvSpPr/>
          <p:nvPr/>
        </p:nvSpPr>
        <p:spPr>
          <a:xfrm>
            <a:off x="2566988" y="5373688"/>
            <a:ext cx="6481762" cy="645160"/>
          </a:xfrm>
          <a:prstGeom prst="rect">
            <a:avLst/>
          </a:prstGeom>
          <a:noFill/>
          <a:ln w="9525">
            <a:noFill/>
          </a:ln>
        </p:spPr>
        <p:txBody>
          <a:bodyPr anchor="t">
            <a:spAutoFit/>
          </a:bodyPr>
          <a:p>
            <a:pPr lvl="4" indent="0">
              <a:lnSpc>
                <a:spcPct val="90000"/>
              </a:lnSpc>
              <a:spcBef>
                <a:spcPct val="20000"/>
              </a:spcBef>
            </a:pPr>
            <a:endParaRPr lang="zh-CN" altLang="zh-CN" sz="4000" b="0" dirty="0">
              <a:solidFill>
                <a:schemeClr val="bg1"/>
              </a:solidFill>
              <a:latin typeface="PMingLiU" panose="02020500000000000000" pitchFamily="18" charset="-120"/>
              <a:ea typeface="PMingLiU" panose="02020500000000000000" pitchFamily="18" charset="-120"/>
            </a:endParaRPr>
          </a:p>
        </p:txBody>
      </p:sp>
      <p:sp>
        <p:nvSpPr>
          <p:cNvPr id="126980" name="Rectangle 4"/>
          <p:cNvSpPr/>
          <p:nvPr/>
        </p:nvSpPr>
        <p:spPr>
          <a:xfrm>
            <a:off x="1882775" y="5040948"/>
            <a:ext cx="8893175" cy="1075690"/>
          </a:xfrm>
          <a:prstGeom prst="rect">
            <a:avLst/>
          </a:prstGeom>
          <a:noFill/>
          <a:ln w="9525">
            <a:noFill/>
          </a:ln>
        </p:spPr>
        <p:txBody>
          <a:bodyPr anchor="t">
            <a:spAutoFit/>
          </a:bodyPr>
          <a:p>
            <a:pPr>
              <a:lnSpc>
                <a:spcPct val="90000"/>
              </a:lnSpc>
              <a:spcBef>
                <a:spcPct val="20000"/>
              </a:spcBef>
            </a:pPr>
            <a:r>
              <a:rPr lang="zh-CN" altLang="en-US" sz="3200" dirty="0">
                <a:latin typeface="华文中宋" panose="02010600040101010101" pitchFamily="2" charset="-122"/>
                <a:ea typeface="华文中宋" panose="02010600040101010101" pitchFamily="2" charset="-122"/>
              </a:rPr>
              <a:t>八一三事变（</a:t>
            </a:r>
            <a:r>
              <a:rPr lang="en-US" altLang="zh-CN" sz="3200" dirty="0">
                <a:latin typeface="华文中宋" panose="02010600040101010101" pitchFamily="2" charset="-122"/>
                <a:ea typeface="华文中宋" panose="02010600040101010101" pitchFamily="2" charset="-122"/>
              </a:rPr>
              <a:t>1937</a:t>
            </a:r>
            <a:r>
              <a:rPr lang="zh-CN" altLang="en-US" sz="3200" dirty="0">
                <a:latin typeface="华文中宋" panose="02010600040101010101" pitchFamily="2" charset="-122"/>
                <a:ea typeface="华文中宋" panose="02010600040101010101" pitchFamily="2" charset="-122"/>
              </a:rPr>
              <a:t>年）</a:t>
            </a:r>
            <a:endParaRPr lang="zh-CN" altLang="en-US" sz="3200" dirty="0">
              <a:latin typeface="华文中宋" panose="02010600040101010101" pitchFamily="2" charset="-122"/>
              <a:ea typeface="华文中宋" panose="02010600040101010101" pitchFamily="2" charset="-122"/>
            </a:endParaRPr>
          </a:p>
          <a:p>
            <a:pPr>
              <a:lnSpc>
                <a:spcPct val="90000"/>
              </a:lnSpc>
              <a:spcBef>
                <a:spcPct val="20000"/>
              </a:spcBef>
            </a:pPr>
            <a:r>
              <a:rPr lang="zh-CN" altLang="en-US" sz="3200" dirty="0">
                <a:latin typeface="华文中宋" panose="02010600040101010101" pitchFamily="2" charset="-122"/>
                <a:ea typeface="华文中宋" panose="02010600040101010101" pitchFamily="2" charset="-122"/>
              </a:rPr>
              <a:t>攻陷上海、南京、徐州、广州、武汉</a:t>
            </a:r>
            <a:r>
              <a:rPr lang="en-US" altLang="zh-CN" sz="3200">
                <a:latin typeface="华文中宋" panose="02010600040101010101" pitchFamily="2" charset="-122"/>
                <a:ea typeface="华文中宋" panose="02010600040101010101" pitchFamily="2" charset="-122"/>
              </a:rPr>
              <a:t>·····</a:t>
            </a:r>
            <a:endParaRPr lang="en-US" altLang="zh-CN" sz="3200">
              <a:latin typeface="华文中宋" panose="02010600040101010101" pitchFamily="2" charset="-122"/>
              <a:ea typeface="华文中宋" panose="02010600040101010101" pitchFamily="2" charset="-122"/>
            </a:endParaRPr>
          </a:p>
        </p:txBody>
      </p:sp>
      <p:sp>
        <p:nvSpPr>
          <p:cNvPr id="126981" name="Text Box 5"/>
          <p:cNvSpPr txBox="1"/>
          <p:nvPr/>
        </p:nvSpPr>
        <p:spPr>
          <a:xfrm>
            <a:off x="1774825" y="3500755"/>
            <a:ext cx="10302875" cy="583565"/>
          </a:xfrm>
          <a:prstGeom prst="rect">
            <a:avLst/>
          </a:prstGeom>
          <a:noFill/>
          <a:ln w="9525">
            <a:noFill/>
          </a:ln>
        </p:spPr>
        <p:txBody>
          <a:bodyPr wrap="square" anchor="t">
            <a:spAutoFit/>
          </a:bodyPr>
          <a:p>
            <a:pPr>
              <a:spcBef>
                <a:spcPct val="50000"/>
              </a:spcBef>
            </a:pPr>
            <a:r>
              <a:rPr lang="zh-CN" altLang="en-US" sz="3200" dirty="0">
                <a:solidFill>
                  <a:srgbClr val="C00000"/>
                </a:solidFill>
                <a:latin typeface="华文中宋" panose="02010600040101010101" pitchFamily="2" charset="-122"/>
                <a:ea typeface="华文中宋" panose="02010600040101010101" pitchFamily="2" charset="-122"/>
              </a:rPr>
              <a:t>华北事变（</a:t>
            </a:r>
            <a:r>
              <a:rPr lang="en-US" altLang="zh-CN" sz="3200" dirty="0">
                <a:solidFill>
                  <a:srgbClr val="C00000"/>
                </a:solidFill>
                <a:latin typeface="华文中宋" panose="02010600040101010101" pitchFamily="2" charset="-122"/>
                <a:ea typeface="华文中宋" panose="02010600040101010101" pitchFamily="2" charset="-122"/>
              </a:rPr>
              <a:t>1935</a:t>
            </a:r>
            <a:r>
              <a:rPr lang="zh-CN" altLang="en-US" sz="3200" dirty="0">
                <a:solidFill>
                  <a:srgbClr val="C00000"/>
                </a:solidFill>
                <a:latin typeface="华文中宋" panose="02010600040101010101" pitchFamily="2" charset="-122"/>
                <a:ea typeface="华文中宋" panose="02010600040101010101" pitchFamily="2" charset="-122"/>
              </a:rPr>
              <a:t>年）</a:t>
            </a:r>
            <a:r>
              <a:rPr lang="en-US" altLang="zh-CN" sz="3200" dirty="0">
                <a:solidFill>
                  <a:srgbClr val="C00000"/>
                </a:solidFill>
                <a:latin typeface="华文中宋" panose="02010600040101010101" pitchFamily="2" charset="-122"/>
                <a:ea typeface="华文中宋" panose="02010600040101010101" pitchFamily="2" charset="-122"/>
              </a:rPr>
              <a:t>—</a:t>
            </a:r>
            <a:r>
              <a:rPr lang="zh-CN" altLang="en-US" sz="3200" dirty="0">
                <a:solidFill>
                  <a:srgbClr val="C00000"/>
                </a:solidFill>
                <a:latin typeface="华文中宋" panose="02010600040101010101" pitchFamily="2" charset="-122"/>
                <a:ea typeface="华文中宋" panose="02010600040101010101" pitchFamily="2" charset="-122"/>
              </a:rPr>
              <a:t>中日民族矛盾上升为主要矛盾</a:t>
            </a:r>
            <a:endParaRPr lang="zh-CN" altLang="en-US" sz="3200" dirty="0">
              <a:solidFill>
                <a:srgbClr val="C00000"/>
              </a:solidFill>
              <a:latin typeface="华文中宋" panose="02010600040101010101" pitchFamily="2" charset="-122"/>
              <a:ea typeface="华文中宋" panose="02010600040101010101" pitchFamily="2" charset="-122"/>
            </a:endParaRPr>
          </a:p>
        </p:txBody>
      </p:sp>
      <p:sp>
        <p:nvSpPr>
          <p:cNvPr id="126982" name="Text Box 6"/>
          <p:cNvSpPr txBox="1"/>
          <p:nvPr/>
        </p:nvSpPr>
        <p:spPr>
          <a:xfrm>
            <a:off x="1899920" y="1235075"/>
            <a:ext cx="8642350" cy="583565"/>
          </a:xfrm>
          <a:prstGeom prst="rect">
            <a:avLst/>
          </a:prstGeom>
          <a:noFill/>
          <a:ln w="9525">
            <a:noFill/>
          </a:ln>
        </p:spPr>
        <p:txBody>
          <a:bodyPr anchor="t">
            <a:spAutoFit/>
          </a:bodyPr>
          <a:p>
            <a:pPr>
              <a:spcBef>
                <a:spcPct val="50000"/>
              </a:spcBef>
            </a:pPr>
            <a:r>
              <a:rPr lang="zh-CN" altLang="en-US" sz="3200" dirty="0">
                <a:solidFill>
                  <a:srgbClr val="FFFF99"/>
                </a:solidFill>
                <a:latin typeface="华文中宋" panose="02010600040101010101" pitchFamily="2" charset="-122"/>
                <a:ea typeface="华文中宋" panose="02010600040101010101" pitchFamily="2" charset="-122"/>
                <a:hlinkClick r:id="" action="ppaction://noaction"/>
              </a:rPr>
              <a:t>九</a:t>
            </a:r>
            <a:r>
              <a:rPr lang="en-US" altLang="zh-CN" sz="3200" dirty="0">
                <a:solidFill>
                  <a:srgbClr val="FFFF99"/>
                </a:solidFill>
                <a:latin typeface="华文中宋" panose="02010600040101010101" pitchFamily="2" charset="-122"/>
                <a:ea typeface="华文中宋" panose="02010600040101010101" pitchFamily="2" charset="-122"/>
                <a:hlinkClick r:id="" action="ppaction://noaction"/>
              </a:rPr>
              <a:t>·</a:t>
            </a:r>
            <a:r>
              <a:rPr lang="zh-CN" altLang="en-US" sz="3200" dirty="0">
                <a:solidFill>
                  <a:srgbClr val="FFFF99"/>
                </a:solidFill>
                <a:latin typeface="华文中宋" panose="02010600040101010101" pitchFamily="2" charset="-122"/>
                <a:ea typeface="华文中宋" panose="02010600040101010101" pitchFamily="2" charset="-122"/>
                <a:hlinkClick r:id="" action="ppaction://noaction"/>
              </a:rPr>
              <a:t>一八事变（</a:t>
            </a:r>
            <a:r>
              <a:rPr lang="en-US" altLang="zh-CN" sz="3200" dirty="0">
                <a:solidFill>
                  <a:srgbClr val="FFFF99"/>
                </a:solidFill>
                <a:latin typeface="华文中宋" panose="02010600040101010101" pitchFamily="2" charset="-122"/>
                <a:ea typeface="华文中宋" panose="02010600040101010101" pitchFamily="2" charset="-122"/>
                <a:hlinkClick r:id="" action="ppaction://noaction"/>
              </a:rPr>
              <a:t>1931</a:t>
            </a:r>
            <a:r>
              <a:rPr lang="zh-CN" altLang="en-US" sz="3200" dirty="0">
                <a:solidFill>
                  <a:srgbClr val="FFFF99"/>
                </a:solidFill>
                <a:latin typeface="华文中宋" panose="02010600040101010101" pitchFamily="2" charset="-122"/>
                <a:ea typeface="华文中宋" panose="02010600040101010101" pitchFamily="2" charset="-122"/>
                <a:hlinkClick r:id="" action="ppaction://noaction"/>
              </a:rPr>
              <a:t>年）</a:t>
            </a:r>
            <a:r>
              <a:rPr lang="en-US" altLang="zh-CN" sz="3200" dirty="0">
                <a:solidFill>
                  <a:srgbClr val="FFFF99"/>
                </a:solidFill>
                <a:latin typeface="华文中宋" panose="02010600040101010101" pitchFamily="2" charset="-122"/>
                <a:ea typeface="华文中宋" panose="02010600040101010101" pitchFamily="2" charset="-122"/>
                <a:hlinkClick r:id="" action="ppaction://noaction"/>
              </a:rPr>
              <a:t>——</a:t>
            </a:r>
            <a:r>
              <a:rPr lang="zh-CN" altLang="en-US" sz="3200" dirty="0">
                <a:solidFill>
                  <a:srgbClr val="FFFF99"/>
                </a:solidFill>
                <a:latin typeface="华文中宋" panose="02010600040101010101" pitchFamily="2" charset="-122"/>
                <a:ea typeface="华文中宋" panose="02010600040101010101" pitchFamily="2" charset="-122"/>
                <a:hlinkClick r:id="" action="ppaction://noaction"/>
              </a:rPr>
              <a:t>局部侵华的开始</a:t>
            </a:r>
            <a:endParaRPr lang="zh-CN" altLang="en-US" sz="3200" dirty="0">
              <a:solidFill>
                <a:srgbClr val="FFFF99"/>
              </a:solidFill>
              <a:latin typeface="华文中宋" panose="02010600040101010101" pitchFamily="2" charset="-122"/>
              <a:ea typeface="华文中宋" panose="02010600040101010101" pitchFamily="2" charset="-122"/>
            </a:endParaRPr>
          </a:p>
        </p:txBody>
      </p:sp>
      <p:sp>
        <p:nvSpPr>
          <p:cNvPr id="126983" name="Rectangle 7"/>
          <p:cNvSpPr/>
          <p:nvPr/>
        </p:nvSpPr>
        <p:spPr>
          <a:xfrm>
            <a:off x="1899920" y="2075498"/>
            <a:ext cx="4968875" cy="583565"/>
          </a:xfrm>
          <a:prstGeom prst="rect">
            <a:avLst/>
          </a:prstGeom>
          <a:noFill/>
          <a:ln w="9525">
            <a:noFill/>
          </a:ln>
        </p:spPr>
        <p:txBody>
          <a:bodyPr anchor="t">
            <a:spAutoFit/>
          </a:bodyPr>
          <a:p>
            <a:r>
              <a:rPr lang="zh-CN" altLang="en-US" sz="3200" dirty="0">
                <a:solidFill>
                  <a:srgbClr val="262673"/>
                </a:solidFill>
                <a:latin typeface="华文中宋" panose="02010600040101010101" pitchFamily="2" charset="-122"/>
                <a:ea typeface="华文中宋" panose="02010600040101010101" pitchFamily="2" charset="-122"/>
              </a:rPr>
              <a:t>一</a:t>
            </a:r>
            <a:r>
              <a:rPr lang="en-US" altLang="zh-CN" sz="3200" dirty="0">
                <a:solidFill>
                  <a:srgbClr val="262673"/>
                </a:solidFill>
                <a:latin typeface="华文中宋" panose="02010600040101010101" pitchFamily="2" charset="-122"/>
                <a:ea typeface="华文中宋" panose="02010600040101010101" pitchFamily="2" charset="-122"/>
              </a:rPr>
              <a:t>·</a:t>
            </a:r>
            <a:r>
              <a:rPr lang="zh-CN" altLang="en-US" sz="3200" dirty="0">
                <a:solidFill>
                  <a:srgbClr val="262673"/>
                </a:solidFill>
                <a:latin typeface="华文中宋" panose="02010600040101010101" pitchFamily="2" charset="-122"/>
                <a:ea typeface="华文中宋" panose="02010600040101010101" pitchFamily="2" charset="-122"/>
              </a:rPr>
              <a:t>二八事变（</a:t>
            </a:r>
            <a:r>
              <a:rPr lang="en-US" altLang="zh-CN" sz="3200" dirty="0">
                <a:solidFill>
                  <a:srgbClr val="262673"/>
                </a:solidFill>
                <a:latin typeface="华文中宋" panose="02010600040101010101" pitchFamily="2" charset="-122"/>
                <a:ea typeface="华文中宋" panose="02010600040101010101" pitchFamily="2" charset="-122"/>
              </a:rPr>
              <a:t>1932</a:t>
            </a:r>
            <a:r>
              <a:rPr lang="zh-CN" altLang="en-US" sz="3200" dirty="0">
                <a:solidFill>
                  <a:srgbClr val="262673"/>
                </a:solidFill>
                <a:latin typeface="华文中宋" panose="02010600040101010101" pitchFamily="2" charset="-122"/>
                <a:ea typeface="华文中宋" panose="02010600040101010101" pitchFamily="2" charset="-122"/>
              </a:rPr>
              <a:t>年）</a:t>
            </a:r>
            <a:endParaRPr lang="zh-CN" altLang="en-US" sz="3200" dirty="0">
              <a:solidFill>
                <a:srgbClr val="262673"/>
              </a:solidFill>
              <a:latin typeface="华文中宋" panose="02010600040101010101" pitchFamily="2" charset="-122"/>
              <a:ea typeface="华文中宋" panose="02010600040101010101" pitchFamily="2" charset="-122"/>
            </a:endParaRPr>
          </a:p>
        </p:txBody>
      </p:sp>
      <p:sp>
        <p:nvSpPr>
          <p:cNvPr id="13320" name="Text Box 8"/>
          <p:cNvSpPr txBox="1"/>
          <p:nvPr/>
        </p:nvSpPr>
        <p:spPr>
          <a:xfrm>
            <a:off x="2640013" y="3500438"/>
            <a:ext cx="2233612" cy="368300"/>
          </a:xfrm>
          <a:prstGeom prst="rect">
            <a:avLst/>
          </a:prstGeom>
          <a:noFill/>
          <a:ln w="9525">
            <a:noFill/>
          </a:ln>
        </p:spPr>
        <p:txBody>
          <a:bodyPr anchor="t">
            <a:spAutoFit/>
          </a:bodyPr>
          <a:p>
            <a:pPr>
              <a:spcBef>
                <a:spcPct val="50000"/>
              </a:spcBef>
            </a:pPr>
            <a:endParaRPr lang="zh-CN" altLang="zh-CN" b="0" dirty="0">
              <a:latin typeface="Arial" panose="020B0604020202020204" pitchFamily="34" charset="0"/>
              <a:ea typeface="宋体" panose="02010600030101010101" pitchFamily="2" charset="-122"/>
            </a:endParaRPr>
          </a:p>
        </p:txBody>
      </p:sp>
      <p:sp>
        <p:nvSpPr>
          <p:cNvPr id="126985" name="Text Box 9"/>
          <p:cNvSpPr txBox="1"/>
          <p:nvPr/>
        </p:nvSpPr>
        <p:spPr>
          <a:xfrm>
            <a:off x="1882775" y="4221798"/>
            <a:ext cx="8426450" cy="583565"/>
          </a:xfrm>
          <a:prstGeom prst="rect">
            <a:avLst/>
          </a:prstGeom>
          <a:noFill/>
          <a:ln w="9525">
            <a:noFill/>
          </a:ln>
        </p:spPr>
        <p:txBody>
          <a:bodyPr anchor="t">
            <a:spAutoFit/>
          </a:bodyPr>
          <a:p>
            <a:pPr>
              <a:spcBef>
                <a:spcPct val="50000"/>
              </a:spcBef>
            </a:pPr>
            <a:r>
              <a:rPr lang="zh-CN" altLang="en-US" sz="3200" dirty="0">
                <a:solidFill>
                  <a:srgbClr val="FF0000"/>
                </a:solidFill>
                <a:latin typeface="华文中宋" panose="02010600040101010101" pitchFamily="2" charset="-122"/>
                <a:ea typeface="华文中宋" panose="02010600040101010101" pitchFamily="2" charset="-122"/>
              </a:rPr>
              <a:t>卢沟桥事变（</a:t>
            </a:r>
            <a:r>
              <a:rPr lang="en-US" altLang="zh-CN" sz="3200" dirty="0">
                <a:solidFill>
                  <a:srgbClr val="FF0000"/>
                </a:solidFill>
                <a:latin typeface="华文中宋" panose="02010600040101010101" pitchFamily="2" charset="-122"/>
                <a:ea typeface="华文中宋" panose="02010600040101010101" pitchFamily="2" charset="-122"/>
              </a:rPr>
              <a:t>1937</a:t>
            </a:r>
            <a:r>
              <a:rPr lang="zh-CN" altLang="en-US" sz="3200" dirty="0">
                <a:solidFill>
                  <a:srgbClr val="FF0000"/>
                </a:solidFill>
                <a:latin typeface="华文中宋" panose="02010600040101010101" pitchFamily="2" charset="-122"/>
                <a:ea typeface="华文中宋" panose="02010600040101010101" pitchFamily="2" charset="-122"/>
              </a:rPr>
              <a:t>年）</a:t>
            </a:r>
            <a:r>
              <a:rPr lang="en-US" altLang="zh-CN" sz="3200" dirty="0">
                <a:solidFill>
                  <a:srgbClr val="FF0000"/>
                </a:solidFill>
                <a:latin typeface="华文中宋" panose="02010600040101010101" pitchFamily="2" charset="-122"/>
                <a:ea typeface="华文中宋" panose="02010600040101010101" pitchFamily="2" charset="-122"/>
              </a:rPr>
              <a:t>—</a:t>
            </a:r>
            <a:r>
              <a:rPr lang="zh-CN" altLang="en-US" sz="3200" dirty="0">
                <a:solidFill>
                  <a:srgbClr val="FF0000"/>
                </a:solidFill>
                <a:latin typeface="华文中宋" panose="02010600040101010101" pitchFamily="2" charset="-122"/>
                <a:ea typeface="华文中宋" panose="02010600040101010101" pitchFamily="2" charset="-122"/>
              </a:rPr>
              <a:t>全面侵华的开始</a:t>
            </a:r>
            <a:endParaRPr lang="zh-CN" altLang="en-US" sz="3200" dirty="0">
              <a:solidFill>
                <a:srgbClr val="FF0000"/>
              </a:solidFill>
              <a:latin typeface="华文中宋" panose="02010600040101010101" pitchFamily="2" charset="-122"/>
              <a:ea typeface="华文中宋" panose="02010600040101010101" pitchFamily="2" charset="-122"/>
            </a:endParaRPr>
          </a:p>
        </p:txBody>
      </p:sp>
      <p:sp>
        <p:nvSpPr>
          <p:cNvPr id="126989" name="Text Box 13"/>
          <p:cNvSpPr txBox="1"/>
          <p:nvPr/>
        </p:nvSpPr>
        <p:spPr>
          <a:xfrm>
            <a:off x="1626235" y="2659380"/>
            <a:ext cx="6588125" cy="583565"/>
          </a:xfrm>
          <a:prstGeom prst="rect">
            <a:avLst/>
          </a:prstGeom>
          <a:noFill/>
          <a:ln w="9525">
            <a:noFill/>
          </a:ln>
        </p:spPr>
        <p:txBody>
          <a:bodyPr anchor="t">
            <a:spAutoFit/>
          </a:bodyPr>
          <a:p>
            <a:pPr>
              <a:spcBef>
                <a:spcPct val="50000"/>
              </a:spcBef>
            </a:pPr>
            <a:r>
              <a:rPr lang="en-US" altLang="zh-CN" sz="3200" noProof="1" dirty="0">
                <a:latin typeface="华文中宋" panose="02010600040101010101" pitchFamily="2" charset="-122"/>
                <a:ea typeface="华文中宋" panose="02010600040101010101" pitchFamily="2" charset="-122"/>
                <a:cs typeface="+mn-ea"/>
              </a:rPr>
              <a:t> </a:t>
            </a:r>
            <a:r>
              <a:rPr lang="zh-CN" altLang="en-US" sz="3200" noProof="1" dirty="0">
                <a:solidFill>
                  <a:schemeClr val="accent6">
                    <a:lumMod val="50000"/>
                  </a:schemeClr>
                </a:solidFill>
                <a:latin typeface="华文中宋" panose="02010600040101010101" pitchFamily="2" charset="-122"/>
                <a:ea typeface="华文中宋" panose="02010600040101010101" pitchFamily="2" charset="-122"/>
                <a:cs typeface="+mn-ea"/>
              </a:rPr>
              <a:t>长城</a:t>
            </a:r>
            <a:r>
              <a:rPr lang="zh-CN" altLang="en-US" sz="2800" noProof="1" dirty="0">
                <a:solidFill>
                  <a:schemeClr val="accent6">
                    <a:lumMod val="50000"/>
                  </a:schemeClr>
                </a:solidFill>
                <a:latin typeface="华文中宋" panose="02010600040101010101" pitchFamily="2" charset="-122"/>
                <a:ea typeface="华文中宋" panose="02010600040101010101" pitchFamily="2" charset="-122"/>
                <a:cs typeface="+mn-ea"/>
              </a:rPr>
              <a:t>沿线</a:t>
            </a:r>
            <a:r>
              <a:rPr lang="zh-CN" altLang="en-US" sz="3200" noProof="1" dirty="0">
                <a:solidFill>
                  <a:schemeClr val="accent6">
                    <a:lumMod val="50000"/>
                  </a:schemeClr>
                </a:solidFill>
                <a:latin typeface="华文中宋" panose="02010600040101010101" pitchFamily="2" charset="-122"/>
                <a:ea typeface="华文中宋" panose="02010600040101010101" pitchFamily="2" charset="-122"/>
                <a:cs typeface="+mn-ea"/>
              </a:rPr>
              <a:t>蚕食（</a:t>
            </a:r>
            <a:r>
              <a:rPr lang="en-US" altLang="zh-CN" sz="3200" noProof="1" dirty="0">
                <a:solidFill>
                  <a:schemeClr val="accent6">
                    <a:lumMod val="50000"/>
                  </a:schemeClr>
                </a:solidFill>
                <a:latin typeface="华文中宋" panose="02010600040101010101" pitchFamily="2" charset="-122"/>
                <a:ea typeface="华文中宋" panose="02010600040101010101" pitchFamily="2" charset="-122"/>
                <a:cs typeface="+mn-ea"/>
              </a:rPr>
              <a:t>1933</a:t>
            </a:r>
            <a:r>
              <a:rPr lang="zh-CN" altLang="en-US" sz="3200" noProof="1" dirty="0">
                <a:solidFill>
                  <a:schemeClr val="accent6">
                    <a:lumMod val="50000"/>
                  </a:schemeClr>
                </a:solidFill>
                <a:latin typeface="华文中宋" panose="02010600040101010101" pitchFamily="2" charset="-122"/>
                <a:ea typeface="华文中宋" panose="02010600040101010101" pitchFamily="2" charset="-122"/>
                <a:cs typeface="+mn-ea"/>
              </a:rPr>
              <a:t>年）</a:t>
            </a:r>
            <a:endParaRPr lang="zh-CN" altLang="en-US" sz="3200" noProof="1" dirty="0">
              <a:solidFill>
                <a:schemeClr val="accent6">
                  <a:lumMod val="50000"/>
                </a:schemeClr>
              </a:solidFill>
              <a:latin typeface="华文中宋" panose="02010600040101010101" pitchFamily="2" charset="-122"/>
              <a:ea typeface="华文中宋" panose="02010600040101010101" pitchFamily="2" charset="-122"/>
            </a:endParaRPr>
          </a:p>
        </p:txBody>
      </p:sp>
    </p:spTree>
  </p:cSld>
  <p:clrMapOvr>
    <a:masterClrMapping/>
  </p:clrMapOvr>
  <p:transition>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Rectangle 2"/>
          <p:cNvSpPr>
            <a:spLocks noGrp="1"/>
          </p:cNvSpPr>
          <p:nvPr>
            <p:ph type="title" idx="4294967295"/>
          </p:nvPr>
        </p:nvSpPr>
        <p:spPr>
          <a:xfrm>
            <a:off x="1847850" y="333534"/>
            <a:ext cx="817880" cy="213995"/>
          </a:xfrm>
        </p:spPr>
        <p:txBody>
          <a:bodyPr wrap="none" lIns="91440" tIns="45720" rIns="91440" bIns="45720" anchor="ctr">
            <a:spAutoFit/>
          </a:bodyPr>
          <a:p>
            <a:r>
              <a:rPr lang="zh-CN" altLang="en-US" sz="800" dirty="0">
                <a:solidFill>
                  <a:schemeClr val="bg1"/>
                </a:solidFill>
              </a:rPr>
              <a:t>坂垣征四郎</a:t>
            </a:r>
            <a:endParaRPr lang="zh-CN" altLang="en-US" sz="800" dirty="0">
              <a:solidFill>
                <a:schemeClr val="bg1"/>
              </a:solidFill>
            </a:endParaRPr>
          </a:p>
        </p:txBody>
      </p:sp>
      <p:graphicFrame>
        <p:nvGraphicFramePr>
          <p:cNvPr id="14339" name="Object 3"/>
          <p:cNvGraphicFramePr/>
          <p:nvPr/>
        </p:nvGraphicFramePr>
        <p:xfrm>
          <a:off x="543560" y="547370"/>
          <a:ext cx="2527935" cy="3426460"/>
        </p:xfrm>
        <a:graphic>
          <a:graphicData uri="http://schemas.openxmlformats.org/presentationml/2006/ole">
            <mc:AlternateContent xmlns:mc="http://schemas.openxmlformats.org/markup-compatibility/2006">
              <mc:Choice xmlns:v="urn:schemas-microsoft-com:vml" Requires="v">
                <p:oleObj spid="_x0000_s3076" name="" r:id="rId1" imgW="1295400" imgH="1762125" progId="Paint.Picture">
                  <p:embed/>
                </p:oleObj>
              </mc:Choice>
              <mc:Fallback>
                <p:oleObj name="" r:id="rId1" imgW="1295400" imgH="1762125" progId="Paint.Picture">
                  <p:embed/>
                  <p:pic>
                    <p:nvPicPr>
                      <p:cNvPr id="0" name="图片 3075"/>
                      <p:cNvPicPr/>
                      <p:nvPr/>
                    </p:nvPicPr>
                    <p:blipFill>
                      <a:blip r:embed="rId2"/>
                      <a:stretch>
                        <a:fillRect/>
                      </a:stretch>
                    </p:blipFill>
                    <p:spPr>
                      <a:xfrm>
                        <a:off x="543560" y="547370"/>
                        <a:ext cx="2527935" cy="3426460"/>
                      </a:xfrm>
                      <a:prstGeom prst="rect">
                        <a:avLst/>
                      </a:prstGeom>
                      <a:noFill/>
                      <a:ln w="76200" cap="flat" cmpd="sng">
                        <a:solidFill>
                          <a:schemeClr val="bg1"/>
                        </a:solidFill>
                        <a:prstDash val="solid"/>
                        <a:miter/>
                        <a:headEnd type="none" w="med" len="med"/>
                        <a:tailEnd type="none" w="med" len="med"/>
                      </a:ln>
                    </p:spPr>
                  </p:pic>
                </p:oleObj>
              </mc:Fallback>
            </mc:AlternateContent>
          </a:graphicData>
        </a:graphic>
      </p:graphicFrame>
      <p:sp>
        <p:nvSpPr>
          <p:cNvPr id="14340" name="Text Box 4"/>
          <p:cNvSpPr txBox="1"/>
          <p:nvPr/>
        </p:nvSpPr>
        <p:spPr>
          <a:xfrm>
            <a:off x="1828800" y="4419600"/>
            <a:ext cx="2819400" cy="460375"/>
          </a:xfrm>
          <a:prstGeom prst="rect">
            <a:avLst/>
          </a:prstGeom>
          <a:noFill/>
          <a:ln w="9525">
            <a:noFill/>
          </a:ln>
        </p:spPr>
        <p:txBody>
          <a:bodyPr anchor="t">
            <a:spAutoFit/>
          </a:bodyPr>
          <a:p>
            <a:pPr>
              <a:spcBef>
                <a:spcPct val="50000"/>
              </a:spcBef>
            </a:pPr>
            <a:endParaRPr lang="zh-CN" altLang="zh-CN" sz="2400" b="0" dirty="0">
              <a:latin typeface="Times New Roman" panose="02020603050405020304" pitchFamily="18" charset="0"/>
              <a:ea typeface="宋体" panose="02010600030101010101" pitchFamily="2" charset="-122"/>
            </a:endParaRPr>
          </a:p>
        </p:txBody>
      </p:sp>
      <p:sp>
        <p:nvSpPr>
          <p:cNvPr id="116741" name="Text Box 5"/>
          <p:cNvSpPr txBox="1">
            <a:spLocks noChangeArrowheads="1"/>
          </p:cNvSpPr>
          <p:nvPr/>
        </p:nvSpPr>
        <p:spPr bwMode="auto">
          <a:xfrm>
            <a:off x="1253490" y="4632960"/>
            <a:ext cx="9344660" cy="1753235"/>
          </a:xfrm>
          <a:prstGeom prst="rect">
            <a:avLst/>
          </a:prstGeom>
          <a:noFill/>
          <a:ln w="9525">
            <a:noFill/>
            <a:miter lim="800000"/>
          </a:ln>
        </p:spPr>
        <p:txBody>
          <a:bodyPr wrap="square">
            <a:spAutoFit/>
          </a:bodyPr>
          <a:p>
            <a:pPr>
              <a:spcBef>
                <a:spcPct val="50000"/>
              </a:spcBef>
            </a:pPr>
            <a:r>
              <a:rPr lang="zh-CN" altLang="en-US" sz="4400" noProof="1" dirty="0">
                <a:solidFill>
                  <a:schemeClr val="bg1"/>
                </a:solidFill>
                <a:effectLst>
                  <a:outerShdw blurRad="38100" dist="38100" dir="2700000">
                    <a:srgbClr val="000000"/>
                  </a:outerShdw>
                </a:effectLst>
                <a:latin typeface="Times New Roman" panose="02020603050405020304" pitchFamily="18" charset="0"/>
                <a:ea typeface="宋体" panose="02010600030101010101" pitchFamily="2" charset="-122"/>
                <a:cs typeface="+mn-ea"/>
                <a:hlinkClick r:id="rId3" action="ppaction://hlinksldjump"/>
              </a:rPr>
              <a:t>坂垣征四郎</a:t>
            </a:r>
            <a:r>
              <a:rPr lang="zh-CN" altLang="en-US" sz="3200" noProof="1" dirty="0">
                <a:latin typeface="Times New Roman" panose="02020603050405020304" pitchFamily="18" charset="0"/>
                <a:ea typeface="宋体" panose="02010600030101010101" pitchFamily="2" charset="-122"/>
                <a:cs typeface="+mn-ea"/>
              </a:rPr>
              <a:t>号称“陆军之 花”</a:t>
            </a:r>
            <a:r>
              <a:rPr lang="en-US" altLang="zh-CN" sz="3200" noProof="1" dirty="0">
                <a:latin typeface="Times New Roman" panose="02020603050405020304" pitchFamily="18" charset="0"/>
                <a:ea typeface="宋体" panose="02010600030101010101" pitchFamily="2" charset="-122"/>
                <a:cs typeface="+mn-ea"/>
              </a:rPr>
              <a:t>1929</a:t>
            </a:r>
            <a:r>
              <a:rPr lang="zh-CN" altLang="en-US" sz="3200" noProof="1" dirty="0">
                <a:latin typeface="Times New Roman" panose="02020603050405020304" pitchFamily="18" charset="0"/>
                <a:ea typeface="宋体" panose="02010600030101010101" pitchFamily="2" charset="-122"/>
                <a:cs typeface="+mn-ea"/>
              </a:rPr>
              <a:t>任关东军高级参谋，长期从事侵华活动。</a:t>
            </a:r>
            <a:r>
              <a:rPr lang="en-US" altLang="zh-CN" sz="3200" noProof="1" dirty="0">
                <a:latin typeface="Times New Roman" panose="02020603050405020304" pitchFamily="18" charset="0"/>
                <a:ea typeface="宋体" panose="02010600030101010101" pitchFamily="2" charset="-122"/>
                <a:cs typeface="+mn-ea"/>
              </a:rPr>
              <a:t>1948</a:t>
            </a:r>
            <a:r>
              <a:rPr lang="zh-CN" altLang="en-US" sz="3200" noProof="1" dirty="0">
                <a:latin typeface="Times New Roman" panose="02020603050405020304" pitchFamily="18" charset="0"/>
                <a:ea typeface="宋体" panose="02010600030101010101" pitchFamily="2" charset="-122"/>
                <a:cs typeface="+mn-ea"/>
              </a:rPr>
              <a:t>年被判决为甲级战犯，处以绞刑。</a:t>
            </a:r>
            <a:endParaRPr lang="zh-CN" altLang="en-US" sz="3200" noProof="1" dirty="0">
              <a:latin typeface="Times New Roman" panose="02020603050405020304" pitchFamily="18" charset="0"/>
              <a:ea typeface="宋体" panose="02010600030101010101" pitchFamily="2" charset="-122"/>
              <a:cs typeface="+mn-ea"/>
            </a:endParaRPr>
          </a:p>
        </p:txBody>
      </p:sp>
      <p:sp>
        <p:nvSpPr>
          <p:cNvPr id="116742" name="Text Box 6"/>
          <p:cNvSpPr txBox="1"/>
          <p:nvPr/>
        </p:nvSpPr>
        <p:spPr>
          <a:xfrm>
            <a:off x="3503930" y="213995"/>
            <a:ext cx="4196080" cy="3723005"/>
          </a:xfrm>
          <a:prstGeom prst="rect">
            <a:avLst/>
          </a:prstGeom>
          <a:noFill/>
          <a:ln w="9525">
            <a:noFill/>
          </a:ln>
        </p:spPr>
        <p:txBody>
          <a:bodyPr wrap="square" anchor="t">
            <a:spAutoFit/>
          </a:bodyPr>
          <a:p>
            <a:pPr>
              <a:spcBef>
                <a:spcPct val="50000"/>
              </a:spcBef>
            </a:pPr>
            <a:r>
              <a:rPr lang="en-US" altLang="zh-CN" sz="4400">
                <a:solidFill>
                  <a:srgbClr val="0000FF"/>
                </a:solidFill>
                <a:latin typeface="Times New Roman" panose="02020603050405020304" pitchFamily="18" charset="0"/>
                <a:ea typeface="宋体" panose="02010600030101010101" pitchFamily="2" charset="-122"/>
              </a:rPr>
              <a:t>      </a:t>
            </a:r>
            <a:r>
              <a:rPr lang="en-US" altLang="zh-CN" sz="3200" dirty="0">
                <a:latin typeface="Times New Roman" panose="02020603050405020304" pitchFamily="18" charset="0"/>
                <a:ea typeface="宋体" panose="02010600030101010101" pitchFamily="2" charset="-122"/>
              </a:rPr>
              <a:t>1931</a:t>
            </a:r>
            <a:r>
              <a:rPr lang="zh-CN" altLang="en-US" sz="3200" dirty="0">
                <a:latin typeface="Times New Roman" panose="02020603050405020304" pitchFamily="18" charset="0"/>
                <a:ea typeface="宋体" panose="02010600030101010101" pitchFamily="2" charset="-122"/>
              </a:rPr>
              <a:t>年</a:t>
            </a:r>
            <a:r>
              <a:rPr lang="en-US" altLang="zh-CN" sz="3200" dirty="0">
                <a:latin typeface="Times New Roman" panose="02020603050405020304" pitchFamily="18" charset="0"/>
                <a:ea typeface="宋体" panose="02010600030101010101" pitchFamily="2" charset="-122"/>
              </a:rPr>
              <a:t>9</a:t>
            </a:r>
            <a:r>
              <a:rPr lang="zh-CN" altLang="en-US" sz="3200" dirty="0">
                <a:latin typeface="Times New Roman" panose="02020603050405020304" pitchFamily="18" charset="0"/>
                <a:ea typeface="宋体" panose="02010600030101010101" pitchFamily="2" charset="-122"/>
              </a:rPr>
              <a:t>月</a:t>
            </a:r>
            <a:r>
              <a:rPr lang="en-US" altLang="zh-CN" sz="3200" dirty="0">
                <a:latin typeface="Times New Roman" panose="02020603050405020304" pitchFamily="18" charset="0"/>
                <a:ea typeface="宋体" panose="02010600030101010101" pitchFamily="2" charset="-122"/>
              </a:rPr>
              <a:t>18</a:t>
            </a:r>
            <a:r>
              <a:rPr lang="zh-CN" altLang="en-US" sz="3200" dirty="0">
                <a:latin typeface="Times New Roman" panose="02020603050405020304" pitchFamily="18" charset="0"/>
                <a:ea typeface="宋体" panose="02010600030101010101" pitchFamily="2" charset="-122"/>
              </a:rPr>
              <a:t>日夜，依据坂垣的策划，日军制造“柳条湖事件”，以此为借口进攻东北军驻地北大营，攻占沈阳，发动  了“九</a:t>
            </a:r>
            <a:r>
              <a:rPr lang="en-US" altLang="zh-CN" sz="3200" dirty="0">
                <a:latin typeface="Times New Roman" panose="02020603050405020304" pitchFamily="18" charset="0"/>
                <a:ea typeface="宋体" panose="02010600030101010101" pitchFamily="2" charset="-122"/>
              </a:rPr>
              <a:t>·</a:t>
            </a:r>
            <a:r>
              <a:rPr lang="zh-CN" altLang="en-US" sz="3200" dirty="0">
                <a:latin typeface="Times New Roman" panose="02020603050405020304" pitchFamily="18" charset="0"/>
                <a:ea typeface="宋体" panose="02010600030101010101" pitchFamily="2" charset="-122"/>
              </a:rPr>
              <a:t>一八”事变。</a:t>
            </a:r>
            <a:endParaRPr lang="zh-CN" altLang="en-US" sz="3200" dirty="0">
              <a:latin typeface="Times New Roman" panose="02020603050405020304" pitchFamily="18" charset="0"/>
              <a:ea typeface="宋体" panose="02010600030101010101" pitchFamily="2" charset="-122"/>
            </a:endParaRPr>
          </a:p>
        </p:txBody>
      </p:sp>
      <p:pic>
        <p:nvPicPr>
          <p:cNvPr id="2" name="图片 1"/>
          <p:cNvPicPr>
            <a:picLocks noChangeAspect="1"/>
          </p:cNvPicPr>
          <p:nvPr/>
        </p:nvPicPr>
        <p:blipFill>
          <a:blip r:embed="rId4"/>
          <a:stretch>
            <a:fillRect/>
          </a:stretch>
        </p:blipFill>
        <p:spPr>
          <a:xfrm>
            <a:off x="7700010" y="831850"/>
            <a:ext cx="4251960" cy="2857500"/>
          </a:xfrm>
          <a:prstGeom prst="rect">
            <a:avLst/>
          </a:prstGeom>
        </p:spPr>
      </p:pic>
      <p:sp>
        <p:nvSpPr>
          <p:cNvPr id="3" name="文本框 2"/>
          <p:cNvSpPr txBox="1"/>
          <p:nvPr/>
        </p:nvSpPr>
        <p:spPr>
          <a:xfrm>
            <a:off x="8694420" y="3813175"/>
            <a:ext cx="2591435" cy="368300"/>
          </a:xfrm>
          <a:prstGeom prst="rect">
            <a:avLst/>
          </a:prstGeom>
          <a:noFill/>
        </p:spPr>
        <p:txBody>
          <a:bodyPr wrap="square" rtlCol="0">
            <a:spAutoFit/>
          </a:bodyPr>
          <a:p>
            <a:r>
              <a:rPr lang="zh-CN" altLang="en-US"/>
              <a:t>日军进攻沈阳城</a:t>
            </a:r>
            <a:endParaRPr lang="zh-CN" altLang="en-US"/>
          </a:p>
        </p:txBody>
      </p:sp>
    </p:spTree>
  </p:cSld>
  <p:clrMapOvr>
    <a:masterClrMapping/>
  </p:clrMapOvr>
  <p:transition spd="med">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71805" y="1208405"/>
            <a:ext cx="6301105" cy="4663440"/>
          </a:xfrm>
          <a:prstGeom prst="rect">
            <a:avLst/>
          </a:prstGeom>
        </p:spPr>
      </p:pic>
      <p:pic>
        <p:nvPicPr>
          <p:cNvPr id="3" name="图片 2"/>
          <p:cNvPicPr>
            <a:picLocks noChangeAspect="1"/>
          </p:cNvPicPr>
          <p:nvPr/>
        </p:nvPicPr>
        <p:blipFill>
          <a:blip r:embed="rId2"/>
          <a:stretch>
            <a:fillRect/>
          </a:stretch>
        </p:blipFill>
        <p:spPr>
          <a:xfrm>
            <a:off x="6837045" y="2879090"/>
            <a:ext cx="5058410" cy="3571875"/>
          </a:xfrm>
          <a:prstGeom prst="rect">
            <a:avLst/>
          </a:prstGeom>
        </p:spPr>
      </p:pic>
      <p:pic>
        <p:nvPicPr>
          <p:cNvPr id="4" name="图片 3"/>
          <p:cNvPicPr>
            <a:picLocks noChangeAspect="1"/>
          </p:cNvPicPr>
          <p:nvPr/>
        </p:nvPicPr>
        <p:blipFill>
          <a:blip r:embed="rId3"/>
          <a:stretch>
            <a:fillRect/>
          </a:stretch>
        </p:blipFill>
        <p:spPr>
          <a:xfrm>
            <a:off x="6837680" y="-36830"/>
            <a:ext cx="5057775" cy="28575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393700" y="532765"/>
            <a:ext cx="7060565" cy="5791835"/>
          </a:xfrm>
          <a:prstGeom prst="rect">
            <a:avLst/>
          </a:prstGeom>
        </p:spPr>
      </p:pic>
      <p:pic>
        <p:nvPicPr>
          <p:cNvPr id="3" name="图片 2"/>
          <p:cNvPicPr>
            <a:picLocks noChangeAspect="1"/>
          </p:cNvPicPr>
          <p:nvPr/>
        </p:nvPicPr>
        <p:blipFill>
          <a:blip r:embed="rId2"/>
          <a:stretch>
            <a:fillRect/>
          </a:stretch>
        </p:blipFill>
        <p:spPr>
          <a:xfrm>
            <a:off x="7839710" y="857885"/>
            <a:ext cx="3952875" cy="477266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3297" name="文本框 1"/>
          <p:cNvSpPr txBox="1"/>
          <p:nvPr/>
        </p:nvSpPr>
        <p:spPr>
          <a:xfrm>
            <a:off x="1524000" y="5278438"/>
            <a:ext cx="9207500" cy="1568450"/>
          </a:xfrm>
          <a:prstGeom prst="rect">
            <a:avLst/>
          </a:prstGeom>
          <a:noFill/>
          <a:ln w="9525">
            <a:noFill/>
          </a:ln>
        </p:spPr>
        <p:txBody>
          <a:bodyPr wrap="square" anchor="t">
            <a:spAutoFit/>
          </a:bodyPr>
          <a:p>
            <a:r>
              <a:rPr lang="zh-CN" altLang="en-US" sz="3200">
                <a:solidFill>
                  <a:srgbClr val="FF0000"/>
                </a:solidFill>
                <a:latin typeface="黑体" panose="02010609060101010101" pitchFamily="2" charset="-122"/>
                <a:ea typeface="黑体" panose="02010609060101010101" pitchFamily="2" charset="-122"/>
              </a:rPr>
              <a:t>国民政府：</a:t>
            </a:r>
            <a:r>
              <a:rPr lang="zh-CN" altLang="en-US" sz="3200">
                <a:latin typeface="黑体" panose="02010609060101010101" pitchFamily="2" charset="-122"/>
                <a:ea typeface="黑体" panose="02010609060101010101" pitchFamily="2" charset="-122"/>
              </a:rPr>
              <a:t>实行不抵抗政策。</a:t>
            </a:r>
            <a:endParaRPr lang="zh-CN" altLang="en-US" sz="3200">
              <a:latin typeface="黑体" panose="02010609060101010101" pitchFamily="2" charset="-122"/>
              <a:ea typeface="黑体" panose="02010609060101010101" pitchFamily="2" charset="-122"/>
            </a:endParaRPr>
          </a:p>
          <a:p>
            <a:r>
              <a:rPr lang="zh-CN" altLang="en-US" sz="3200">
                <a:latin typeface="黑体" panose="02010609060101010101" pitchFamily="2" charset="-122"/>
                <a:ea typeface="黑体" panose="02010609060101010101" pitchFamily="2" charset="-122"/>
              </a:rPr>
              <a:t>原因有三：集中力量围剿红军和根据地；对日本有畏惧情绪；寄希望于国联调停解决。</a:t>
            </a:r>
            <a:endParaRPr lang="zh-CN" altLang="en-US" sz="3200">
              <a:latin typeface="黑体" panose="02010609060101010101" pitchFamily="2" charset="-122"/>
              <a:ea typeface="黑体" panose="02010609060101010101" pitchFamily="2" charset="-122"/>
            </a:endParaRPr>
          </a:p>
        </p:txBody>
      </p:sp>
      <p:sp>
        <p:nvSpPr>
          <p:cNvPr id="183298" name="Rectangle 2"/>
          <p:cNvSpPr/>
          <p:nvPr/>
        </p:nvSpPr>
        <p:spPr>
          <a:xfrm>
            <a:off x="1524000" y="36513"/>
            <a:ext cx="8785225" cy="770890"/>
          </a:xfrm>
          <a:prstGeom prst="rect">
            <a:avLst/>
          </a:prstGeom>
          <a:noFill/>
          <a:ln w="9525">
            <a:noFill/>
          </a:ln>
        </p:spPr>
        <p:txBody>
          <a:bodyPr lIns="90170" tIns="46990" rIns="90170" bIns="46990" anchor="t">
            <a:spAutoFit/>
          </a:bodyPr>
          <a:p>
            <a:r>
              <a:rPr lang="zh-CN" altLang="en-US" sz="4400" b="1" dirty="0">
                <a:latin typeface="黑体" panose="02010609060101010101" pitchFamily="2" charset="-122"/>
                <a:ea typeface="黑体" panose="02010609060101010101" pitchFamily="2" charset="-122"/>
              </a:rPr>
              <a:t>初期，消极御敌</a:t>
            </a:r>
            <a:r>
              <a:rPr lang="en-US" altLang="zh-CN" sz="4400" b="1" dirty="0">
                <a:latin typeface="黑体" panose="02010609060101010101" pitchFamily="2" charset="-122"/>
                <a:ea typeface="黑体" panose="02010609060101010101" pitchFamily="2" charset="-122"/>
              </a:rPr>
              <a:t>——</a:t>
            </a:r>
            <a:endParaRPr lang="zh-CN" altLang="en-US" sz="4400" b="1" dirty="0">
              <a:latin typeface="黑体" panose="02010609060101010101" pitchFamily="2" charset="-122"/>
              <a:ea typeface="黑体" panose="02010609060101010101" pitchFamily="2" charset="-122"/>
            </a:endParaRPr>
          </a:p>
        </p:txBody>
      </p:sp>
      <p:sp>
        <p:nvSpPr>
          <p:cNvPr id="183299" name="文本框 2"/>
          <p:cNvSpPr txBox="1"/>
          <p:nvPr/>
        </p:nvSpPr>
        <p:spPr>
          <a:xfrm>
            <a:off x="1524000" y="720725"/>
            <a:ext cx="6586538" cy="4399915"/>
          </a:xfrm>
          <a:prstGeom prst="rect">
            <a:avLst/>
          </a:prstGeom>
          <a:noFill/>
          <a:ln w="9525">
            <a:noFill/>
          </a:ln>
        </p:spPr>
        <p:txBody>
          <a:bodyPr wrap="square" anchor="t">
            <a:spAutoFit/>
          </a:bodyPr>
          <a:p>
            <a:r>
              <a:rPr lang="zh-CN" altLang="en-US" sz="2800">
                <a:latin typeface="仿宋" panose="02010609060101010101" charset="-122"/>
                <a:ea typeface="仿宋" panose="02010609060101010101" charset="-122"/>
              </a:rPr>
              <a:t>1931年11月以后，日本拒绝按国联要求退回事变前原地，并意欲夺取锦州。南京国民政府与张学良反复磋商逾月，蒋介石表示"锦州军队此时切勿撤退" ，张学良也表示"对锦必尽力设法固守"，并前后三次致电南京请示战和决策及寻求援助，但始终不见援助。守备锦州将领荣臻更厉词批评:</a:t>
            </a:r>
            <a:r>
              <a:rPr lang="zh-CN" altLang="en-US" sz="2800">
                <a:solidFill>
                  <a:srgbClr val="FF0000"/>
                </a:solidFill>
                <a:latin typeface="仿宋" panose="02010609060101010101" charset="-122"/>
                <a:ea typeface="仿宋" panose="02010609060101010101" charset="-122"/>
              </a:rPr>
              <a:t>"中央不拨一分粮饷，不发一枪一弹，只在发命抗敌，显然有意徒令东北军牺牲，故置东北军于死地"。</a:t>
            </a:r>
            <a:endParaRPr lang="zh-CN" altLang="en-US" sz="2800">
              <a:solidFill>
                <a:srgbClr val="FF0000"/>
              </a:solidFill>
              <a:latin typeface="仿宋" panose="02010609060101010101" charset="-122"/>
              <a:ea typeface="仿宋" panose="02010609060101010101" charset="-122"/>
            </a:endParaRPr>
          </a:p>
        </p:txBody>
      </p:sp>
      <p:pic>
        <p:nvPicPr>
          <p:cNvPr id="183300" name="图片 3"/>
          <p:cNvPicPr>
            <a:picLocks noChangeAspect="1"/>
          </p:cNvPicPr>
          <p:nvPr/>
        </p:nvPicPr>
        <p:blipFill>
          <a:blip r:embed="rId1"/>
          <a:srcRect l="5444" r="6099"/>
          <a:stretch>
            <a:fillRect/>
          </a:stretch>
        </p:blipFill>
        <p:spPr>
          <a:xfrm>
            <a:off x="8053388" y="808038"/>
            <a:ext cx="2647950" cy="3929062"/>
          </a:xfrm>
          <a:prstGeom prst="rect">
            <a:avLst/>
          </a:prstGeom>
          <a:noFill/>
          <a:ln w="9525">
            <a:noFill/>
          </a:ln>
        </p:spPr>
      </p:pic>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8490585" y="3464560"/>
            <a:ext cx="3371850" cy="3383280"/>
          </a:xfrm>
          <a:prstGeom prst="rect">
            <a:avLst/>
          </a:prstGeom>
        </p:spPr>
      </p:pic>
      <p:pic>
        <p:nvPicPr>
          <p:cNvPr id="3" name="图片 2"/>
          <p:cNvPicPr>
            <a:picLocks noChangeAspect="1"/>
          </p:cNvPicPr>
          <p:nvPr/>
        </p:nvPicPr>
        <p:blipFill>
          <a:blip r:embed="rId2"/>
          <a:stretch>
            <a:fillRect/>
          </a:stretch>
        </p:blipFill>
        <p:spPr>
          <a:xfrm>
            <a:off x="7263765" y="81280"/>
            <a:ext cx="4762500" cy="3314700"/>
          </a:xfrm>
          <a:prstGeom prst="rect">
            <a:avLst/>
          </a:prstGeom>
        </p:spPr>
      </p:pic>
      <p:sp>
        <p:nvSpPr>
          <p:cNvPr id="4" name="文本框 3"/>
          <p:cNvSpPr txBox="1"/>
          <p:nvPr/>
        </p:nvSpPr>
        <p:spPr>
          <a:xfrm>
            <a:off x="166370" y="198120"/>
            <a:ext cx="7033260" cy="6492875"/>
          </a:xfrm>
          <a:prstGeom prst="rect">
            <a:avLst/>
          </a:prstGeom>
          <a:noFill/>
        </p:spPr>
        <p:txBody>
          <a:bodyPr wrap="square" rtlCol="0" anchor="t">
            <a:spAutoFit/>
          </a:bodyPr>
          <a:p>
            <a:r>
              <a:rPr lang="zh-CN" altLang="en-US" sz="3200">
                <a:solidFill>
                  <a:srgbClr val="FF0000"/>
                </a:solidFill>
              </a:rPr>
              <a:t>李顿调查团：</a:t>
            </a:r>
            <a:r>
              <a:rPr lang="zh-CN" altLang="en-US" sz="3200"/>
              <a:t>1932年1月21日正式成立。团长是英国人李顿侯爵，故亦称李顿调查团。国联行政院规定他们除调查日本在中国发动“九一八”事变而形成的满洲问题外，也调查中国的一般形势。</a:t>
            </a:r>
            <a:endParaRPr lang="zh-CN" altLang="en-US" sz="3200"/>
          </a:p>
          <a:p>
            <a:r>
              <a:rPr lang="zh-CN" altLang="en-US" sz="3200"/>
              <a:t>日本于3月28日以抗议该报告书为由，宣布退出国际联盟，致使国联的调查报告书实际上成了一纸空文。事实证明，国联的活动和《李顿调查团报告书》，未能制止日本帝国主义对中国东北的侵略，侵华战争在迅速扩大，并准备进一步升级为全面侵华战争。</a:t>
            </a:r>
            <a:endParaRPr lang="zh-CN" altLang="en-US" sz="3200"/>
          </a:p>
        </p:txBody>
      </p:sp>
    </p:spTree>
    <p:custDataLst>
      <p:tags r:id="rId3"/>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4660" y="572770"/>
            <a:ext cx="6726555" cy="6123940"/>
          </a:xfrm>
          <a:prstGeom prst="rect">
            <a:avLst/>
          </a:prstGeom>
          <a:noFill/>
        </p:spPr>
        <p:txBody>
          <a:bodyPr wrap="square" rtlCol="0" anchor="t">
            <a:spAutoFit/>
          </a:bodyPr>
          <a:p>
            <a:r>
              <a:rPr lang="en-US" altLang="zh-CN"/>
              <a:t>     </a:t>
            </a:r>
            <a:r>
              <a:rPr lang="zh-CN" altLang="en-US" sz="2800"/>
              <a:t>一·二八事变，又称一·二八淞沪抗战，日本称上海事变或第一次上海事变、淞沪战争。</a:t>
            </a:r>
            <a:r>
              <a:rPr lang="zh-CN" altLang="en-US" sz="2800">
                <a:solidFill>
                  <a:srgbClr val="FF0000"/>
                </a:solidFill>
              </a:rPr>
              <a:t>是在九·一八事变之后，日本为了转移国际视线，并迫使南京国民政府屈服，于1932年1月28日晚发动的进攻上海中国守军的事件。</a:t>
            </a:r>
            <a:endParaRPr lang="zh-CN" altLang="en-US" sz="2800">
              <a:solidFill>
                <a:srgbClr val="FF0000"/>
              </a:solidFill>
            </a:endParaRPr>
          </a:p>
          <a:p>
            <a:r>
              <a:rPr lang="zh-CN" altLang="en-US" sz="2800"/>
              <a:t>1932年1月28日夜，日军突然向上海闸北的国民党第十九路军发起了攻击。十九路军在军长蔡廷锴、总指挥蒋光鼐的率领下，奋起抵抗。1932年2月14日，蒋介石命令由前首都警卫军87、88师和教导总队组成第五军，以张治中为军长增援十九路军参战。1932年3月初，由于日军偷袭浏河登陆，中国军队被迫退守第二道防线。</a:t>
            </a:r>
            <a:endParaRPr lang="zh-CN" altLang="en-US" sz="2800"/>
          </a:p>
        </p:txBody>
      </p:sp>
      <p:pic>
        <p:nvPicPr>
          <p:cNvPr id="3" name="图片 2"/>
          <p:cNvPicPr>
            <a:picLocks noChangeAspect="1"/>
          </p:cNvPicPr>
          <p:nvPr/>
        </p:nvPicPr>
        <p:blipFill>
          <a:blip r:embed="rId1"/>
          <a:stretch>
            <a:fillRect/>
          </a:stretch>
        </p:blipFill>
        <p:spPr>
          <a:xfrm>
            <a:off x="7559675" y="327025"/>
            <a:ext cx="4249420" cy="3059430"/>
          </a:xfrm>
          <a:prstGeom prst="rect">
            <a:avLst/>
          </a:prstGeom>
        </p:spPr>
      </p:pic>
      <p:pic>
        <p:nvPicPr>
          <p:cNvPr id="4" name="图片 3"/>
          <p:cNvPicPr>
            <a:picLocks noChangeAspect="1"/>
          </p:cNvPicPr>
          <p:nvPr/>
        </p:nvPicPr>
        <p:blipFill>
          <a:blip r:embed="rId2"/>
          <a:stretch>
            <a:fillRect/>
          </a:stretch>
        </p:blipFill>
        <p:spPr>
          <a:xfrm>
            <a:off x="7559040" y="3312160"/>
            <a:ext cx="4316730" cy="33845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0401" name="文本框 1"/>
          <p:cNvSpPr txBox="1"/>
          <p:nvPr/>
        </p:nvSpPr>
        <p:spPr>
          <a:xfrm>
            <a:off x="1521778" y="5083493"/>
            <a:ext cx="9147175" cy="953135"/>
          </a:xfrm>
          <a:prstGeom prst="rect">
            <a:avLst/>
          </a:prstGeom>
          <a:noFill/>
          <a:ln w="9525">
            <a:noFill/>
          </a:ln>
        </p:spPr>
        <p:txBody>
          <a:bodyPr wrap="square" anchor="t">
            <a:spAutoFit/>
          </a:bodyPr>
          <a:p>
            <a:r>
              <a:rPr lang="zh-CN" altLang="en-US" sz="2800">
                <a:latin typeface="Arial" panose="020B0604020202020204" pitchFamily="34" charset="0"/>
                <a:ea typeface="隶书" panose="02010509060101010101" pitchFamily="1" charset="-122"/>
              </a:rPr>
              <a:t>1932 年 1 月 28 日，日军进攻上海，发动“一·二八事变”。十九</a:t>
            </a:r>
            <a:r>
              <a:rPr lang="zh-CN" altLang="en-US" sz="2800">
                <a:latin typeface="Arial" panose="020B0604020202020204" pitchFamily="34" charset="0"/>
                <a:ea typeface="隶书" panose="02010509060101010101" pitchFamily="1" charset="-122"/>
              </a:rPr>
              <a:t>路军奋起抵抗。</a:t>
            </a:r>
            <a:endParaRPr lang="zh-CN" altLang="en-US" sz="2800">
              <a:latin typeface="Arial" panose="020B0604020202020204" pitchFamily="34" charset="0"/>
              <a:ea typeface="隶书" panose="02010509060101010101" pitchFamily="1" charset="-122"/>
            </a:endParaRPr>
          </a:p>
        </p:txBody>
      </p:sp>
      <p:pic>
        <p:nvPicPr>
          <p:cNvPr id="230402" name="图片 3"/>
          <p:cNvPicPr>
            <a:picLocks noChangeAspect="1"/>
          </p:cNvPicPr>
          <p:nvPr/>
        </p:nvPicPr>
        <p:blipFill>
          <a:blip r:embed="rId1"/>
          <a:stretch>
            <a:fillRect/>
          </a:stretch>
        </p:blipFill>
        <p:spPr>
          <a:xfrm>
            <a:off x="2279333" y="122873"/>
            <a:ext cx="5551487" cy="4532312"/>
          </a:xfrm>
          <a:prstGeom prst="rect">
            <a:avLst/>
          </a:prstGeom>
          <a:noFill/>
          <a:ln w="9525">
            <a:noFill/>
          </a:ln>
        </p:spPr>
      </p:pic>
    </p:spTree>
    <p:custDataLst>
      <p:tags r:id="rId2"/>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94005" y="1233170"/>
            <a:ext cx="6964045" cy="4638040"/>
          </a:xfrm>
          <a:prstGeom prst="rect">
            <a:avLst/>
          </a:prstGeom>
        </p:spPr>
      </p:pic>
      <p:pic>
        <p:nvPicPr>
          <p:cNvPr id="3" name="图片 2"/>
          <p:cNvPicPr>
            <a:picLocks noChangeAspect="1"/>
          </p:cNvPicPr>
          <p:nvPr/>
        </p:nvPicPr>
        <p:blipFill>
          <a:blip r:embed="rId2"/>
          <a:stretch>
            <a:fillRect/>
          </a:stretch>
        </p:blipFill>
        <p:spPr>
          <a:xfrm>
            <a:off x="7372985" y="771525"/>
            <a:ext cx="4762500" cy="5314950"/>
          </a:xfrm>
          <a:prstGeom prst="rect">
            <a:avLst/>
          </a:prstGeom>
        </p:spPr>
      </p:pic>
    </p:spTree>
    <p:custDataLst>
      <p:tags r:id="rId3"/>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00025" y="233045"/>
            <a:ext cx="7068185" cy="6123940"/>
          </a:xfrm>
          <a:prstGeom prst="rect">
            <a:avLst/>
          </a:prstGeom>
          <a:noFill/>
        </p:spPr>
        <p:txBody>
          <a:bodyPr wrap="square" rtlCol="0" anchor="t">
            <a:spAutoFit/>
          </a:bodyPr>
          <a:p>
            <a:r>
              <a:rPr lang="en-US" altLang="zh-CN" sz="2800"/>
              <a:t>    </a:t>
            </a:r>
            <a:r>
              <a:rPr lang="zh-CN" altLang="en-US" sz="2800"/>
              <a:t>长城抗战是中国抗日军民在长城沿线抗击日本侵略者的斗争，是中国人民早期抗日斗争的重要组成部分。1933年（中华民国二十二年）3月至5月，中国国民政府指挥下的国民革命军（东北军、西北军、中央军等），在长城的义院口﹑冷口﹑喜峰口﹑古北口等地，抗击侵华日军进攻的作战。我军顽强抵抗、浴血奋战，但日军装备精良训练有素，长城沿线仍失守，平津危急。之后成立驻北平政务整理委员会，被迫由参谋部作战厅长熊斌与日本代表冈村宁次签订《塘沽停战协定》，划定冀东二十二县为非武装区，军队不得进入，而日军退回长城以北。中华民国与伪满洲国也因此事实上以长城为界。</a:t>
            </a:r>
            <a:endParaRPr lang="zh-CN" altLang="en-US" sz="2800"/>
          </a:p>
        </p:txBody>
      </p:sp>
      <p:pic>
        <p:nvPicPr>
          <p:cNvPr id="3" name="图片 2"/>
          <p:cNvPicPr>
            <a:picLocks noChangeAspect="1"/>
          </p:cNvPicPr>
          <p:nvPr/>
        </p:nvPicPr>
        <p:blipFill>
          <a:blip r:embed="rId1"/>
          <a:stretch>
            <a:fillRect/>
          </a:stretch>
        </p:blipFill>
        <p:spPr>
          <a:xfrm>
            <a:off x="7142480" y="142875"/>
            <a:ext cx="4762500" cy="3571875"/>
          </a:xfrm>
          <a:prstGeom prst="rect">
            <a:avLst/>
          </a:prstGeom>
        </p:spPr>
      </p:pic>
      <p:pic>
        <p:nvPicPr>
          <p:cNvPr id="4" name="图片 3"/>
          <p:cNvPicPr>
            <a:picLocks noChangeAspect="1"/>
          </p:cNvPicPr>
          <p:nvPr/>
        </p:nvPicPr>
        <p:blipFill>
          <a:blip r:embed="rId2"/>
          <a:stretch>
            <a:fillRect/>
          </a:stretch>
        </p:blipFill>
        <p:spPr>
          <a:xfrm>
            <a:off x="7268210" y="3837940"/>
            <a:ext cx="4762500" cy="28543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83235" y="335915"/>
            <a:ext cx="6045200" cy="6554470"/>
          </a:xfrm>
          <a:prstGeom prst="rect">
            <a:avLst/>
          </a:prstGeom>
          <a:noFill/>
        </p:spPr>
        <p:txBody>
          <a:bodyPr wrap="square" rtlCol="0" anchor="t">
            <a:spAutoFit/>
          </a:bodyPr>
          <a:p>
            <a:r>
              <a:rPr lang="zh-CN" altLang="en-US" sz="2800"/>
              <a:t>华北事变是指继九一八事变东北沦陷之后，1935年日本侵略军蚕食侵犯华北地区的一系列事件的统称。1933年长城抗战《塘沽协定》签订之后，日本暂时将对中国“武力鲸吞”的露骨侵略方式转变为有序推进的“渐进蚕食”方式，即企图一口一口啃噬掉中国。</a:t>
            </a:r>
            <a:endParaRPr lang="zh-CN" altLang="en-US" sz="2800"/>
          </a:p>
          <a:p>
            <a:r>
              <a:rPr lang="zh-CN" altLang="en-US" sz="2800"/>
              <a:t>这样，继东北之后，华北顺理成章地成为日本侵略的下一个目标。在日本的既定世界霸权方针下，中国民众和中国共产党、熟悉形势的世界各国观察家都非常清楚，日本绝不会满足仅仅占据东北的现状，华北必将成为东北之续。</a:t>
            </a:r>
            <a:endParaRPr lang="zh-CN" altLang="en-US" sz="2800"/>
          </a:p>
        </p:txBody>
      </p:sp>
      <p:pic>
        <p:nvPicPr>
          <p:cNvPr id="3" name="图片 2"/>
          <p:cNvPicPr>
            <a:picLocks noChangeAspect="1"/>
          </p:cNvPicPr>
          <p:nvPr/>
        </p:nvPicPr>
        <p:blipFill>
          <a:blip r:embed="rId1"/>
          <a:stretch>
            <a:fillRect/>
          </a:stretch>
        </p:blipFill>
        <p:spPr>
          <a:xfrm>
            <a:off x="6597015" y="335915"/>
            <a:ext cx="4762500" cy="3906520"/>
          </a:xfrm>
          <a:prstGeom prst="rect">
            <a:avLst/>
          </a:prstGeom>
        </p:spPr>
      </p:pic>
      <p:pic>
        <p:nvPicPr>
          <p:cNvPr id="4" name="图片 3"/>
          <p:cNvPicPr>
            <a:picLocks noChangeAspect="1"/>
          </p:cNvPicPr>
          <p:nvPr/>
        </p:nvPicPr>
        <p:blipFill>
          <a:blip r:embed="rId2"/>
          <a:stretch>
            <a:fillRect/>
          </a:stretch>
        </p:blipFill>
        <p:spPr>
          <a:xfrm>
            <a:off x="7793990" y="4453890"/>
            <a:ext cx="3236595" cy="2244090"/>
          </a:xfrm>
          <a:prstGeom prst="rect">
            <a:avLst/>
          </a:prstGeom>
        </p:spPr>
      </p:pic>
      <p:sp>
        <p:nvSpPr>
          <p:cNvPr id="5" name="文本框 4"/>
          <p:cNvSpPr txBox="1"/>
          <p:nvPr/>
        </p:nvSpPr>
        <p:spPr>
          <a:xfrm>
            <a:off x="996950" y="3321050"/>
            <a:ext cx="5466080" cy="583565"/>
          </a:xfrm>
          <a:prstGeom prst="rect">
            <a:avLst/>
          </a:prstGeom>
          <a:noFill/>
        </p:spPr>
        <p:txBody>
          <a:bodyPr wrap="none" rtlCol="0" anchor="t">
            <a:spAutoFit/>
          </a:bodyPr>
          <a:p>
            <a:pPr>
              <a:spcBef>
                <a:spcPct val="50000"/>
              </a:spcBef>
            </a:pPr>
            <a:r>
              <a:rPr lang="zh-CN" altLang="en-US" sz="3200" b="1" dirty="0">
                <a:solidFill>
                  <a:srgbClr val="FF0000"/>
                </a:solidFill>
                <a:latin typeface="微软雅黑" panose="020B0503020204020204" charset="-122"/>
                <a:ea typeface="微软雅黑" panose="020B0503020204020204" charset="-122"/>
                <a:sym typeface="+mn-ea"/>
              </a:rPr>
              <a:t>中日民族矛盾上升为主要矛盾</a:t>
            </a:r>
            <a:endParaRPr lang="zh-CN" altLang="en-US" sz="3200" b="1" dirty="0">
              <a:solidFill>
                <a:srgbClr val="FF0000"/>
              </a:solidFill>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6210" y="233045"/>
            <a:ext cx="11938000" cy="5507990"/>
          </a:xfrm>
          <a:prstGeom prst="rect">
            <a:avLst/>
          </a:prstGeom>
          <a:noFill/>
        </p:spPr>
        <p:txBody>
          <a:bodyPr wrap="square" rtlCol="0" anchor="t">
            <a:spAutoFit/>
          </a:bodyPr>
          <a:p>
            <a:r>
              <a:rPr lang="en-US" altLang="zh-CN" sz="3200"/>
              <a:t>     </a:t>
            </a:r>
            <a:r>
              <a:rPr lang="en-US" altLang="zh-CN" sz="3200">
                <a:solidFill>
                  <a:srgbClr val="FF0000"/>
                </a:solidFill>
              </a:rPr>
              <a:t> </a:t>
            </a:r>
            <a:r>
              <a:rPr lang="zh-CN" altLang="en-US" sz="3200">
                <a:solidFill>
                  <a:srgbClr val="FF0000"/>
                </a:solidFill>
              </a:rPr>
              <a:t>一二·九运动</a:t>
            </a:r>
            <a:r>
              <a:rPr lang="zh-CN" altLang="en-US" sz="3200"/>
              <a:t> 又称为一二·九抗日救亡运动。 1935年12月9日，北平（北京）大中学生数千人举行了抗日救国示威游行，反对华北自治，反抗日本帝国主义，要求保全中国领土的完整，掀起全国抗日救国新高潮。一二·九运动公开揭露了日本帝国主义侵略中国，并吞华北的阴谋，宣传了中共</a:t>
            </a:r>
            <a:r>
              <a:rPr lang="en-US" altLang="zh-CN" sz="3200"/>
              <a:t>“</a:t>
            </a:r>
            <a:r>
              <a:rPr lang="zh-CN" altLang="en-US" sz="3200"/>
              <a:t>停止内战、一致抗日</a:t>
            </a:r>
            <a:r>
              <a:rPr lang="en-US" altLang="zh-CN" sz="3200"/>
              <a:t>”</a:t>
            </a:r>
            <a:r>
              <a:rPr lang="zh-CN" altLang="en-US" sz="3200"/>
              <a:t>的救国</a:t>
            </a:r>
            <a:r>
              <a:rPr lang="zh-CN" altLang="en-US" sz="3200"/>
              <a:t>主张。</a:t>
            </a:r>
            <a:r>
              <a:rPr lang="zh-CN" altLang="en-US" sz="3200"/>
              <a:t>打击了国民党政府的妥协投降政策，大大地促进了中国人民的觉醒。它配合了红军北上抗日，促进了国内和平和对日抗战。它标志着中国人民抗日民主运动新高潮的来到。</a:t>
            </a:r>
            <a:endParaRPr lang="zh-CN" altLang="en-US" sz="3200"/>
          </a:p>
          <a:p>
            <a:r>
              <a:rPr lang="zh-CN" altLang="en-US" sz="3200"/>
              <a:t>正如毛泽东同志所指出的，一二·九运动“是抗战动员的运动，是准备思想和干部的运动，是动员全民族的运动”，“有着重大的历史意义”。</a:t>
            </a:r>
            <a:endParaRPr lang="zh-CN" altLang="en-US" sz="32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986155" y="206375"/>
            <a:ext cx="9993630" cy="6444615"/>
          </a:xfrm>
          <a:prstGeom prst="rect">
            <a:avLst/>
          </a:prstGeom>
        </p:spPr>
      </p:pic>
      <p:pic>
        <p:nvPicPr>
          <p:cNvPr id="3" name="图片 2"/>
          <p:cNvPicPr>
            <a:picLocks noChangeAspect="1"/>
          </p:cNvPicPr>
          <p:nvPr/>
        </p:nvPicPr>
        <p:blipFill>
          <a:blip r:embed="rId2"/>
          <a:stretch>
            <a:fillRect/>
          </a:stretch>
        </p:blipFill>
        <p:spPr>
          <a:xfrm>
            <a:off x="1027430" y="109220"/>
            <a:ext cx="9910445" cy="6639560"/>
          </a:xfrm>
          <a:prstGeom prst="rect">
            <a:avLst/>
          </a:prstGeom>
        </p:spPr>
      </p:pic>
      <p:pic>
        <p:nvPicPr>
          <p:cNvPr id="4" name="图片 3"/>
          <p:cNvPicPr>
            <a:picLocks noChangeAspect="1"/>
          </p:cNvPicPr>
          <p:nvPr/>
        </p:nvPicPr>
        <p:blipFill>
          <a:blip r:embed="rId3"/>
          <a:stretch>
            <a:fillRect/>
          </a:stretch>
        </p:blipFill>
        <p:spPr>
          <a:xfrm>
            <a:off x="4375150" y="109220"/>
            <a:ext cx="4197985" cy="64382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8" name="Picture 4" descr="华北事变"/>
          <p:cNvPicPr>
            <a:picLocks noChangeAspect="1"/>
          </p:cNvPicPr>
          <p:nvPr/>
        </p:nvPicPr>
        <p:blipFill>
          <a:blip r:embed="rId1"/>
          <a:stretch>
            <a:fillRect/>
          </a:stretch>
        </p:blipFill>
        <p:spPr>
          <a:xfrm>
            <a:off x="1611630" y="175895"/>
            <a:ext cx="9144000" cy="6633845"/>
          </a:xfrm>
          <a:prstGeom prst="rect">
            <a:avLst/>
          </a:prstGeom>
          <a:noFill/>
          <a:ln w="9525">
            <a:noFill/>
          </a:ln>
        </p:spPr>
      </p:pic>
    </p:spTree>
  </p:cSld>
  <p:clrMapOvr>
    <a:masterClrMapping/>
  </p:clrMapOvr>
  <p:transition spd="med">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296025" y="3310890"/>
            <a:ext cx="3779520" cy="3361690"/>
          </a:xfrm>
          <a:prstGeom prst="rect">
            <a:avLst/>
          </a:prstGeom>
        </p:spPr>
      </p:pic>
      <p:pic>
        <p:nvPicPr>
          <p:cNvPr id="3" name="图片 2"/>
          <p:cNvPicPr>
            <a:picLocks noChangeAspect="1"/>
          </p:cNvPicPr>
          <p:nvPr/>
        </p:nvPicPr>
        <p:blipFill>
          <a:blip r:embed="rId2"/>
          <a:stretch>
            <a:fillRect/>
          </a:stretch>
        </p:blipFill>
        <p:spPr>
          <a:xfrm>
            <a:off x="5485130" y="281305"/>
            <a:ext cx="5076825" cy="2857500"/>
          </a:xfrm>
          <a:prstGeom prst="rect">
            <a:avLst/>
          </a:prstGeom>
        </p:spPr>
      </p:pic>
      <p:pic>
        <p:nvPicPr>
          <p:cNvPr id="4" name="图片 3"/>
          <p:cNvPicPr>
            <a:picLocks noChangeAspect="1"/>
          </p:cNvPicPr>
          <p:nvPr/>
        </p:nvPicPr>
        <p:blipFill>
          <a:blip r:embed="rId3"/>
          <a:stretch>
            <a:fillRect/>
          </a:stretch>
        </p:blipFill>
        <p:spPr>
          <a:xfrm>
            <a:off x="276860" y="135255"/>
            <a:ext cx="4762500" cy="635317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2449" name="图片 1"/>
          <p:cNvPicPr>
            <a:picLocks noChangeAspect="1"/>
          </p:cNvPicPr>
          <p:nvPr/>
        </p:nvPicPr>
        <p:blipFill>
          <a:blip r:embed="rId1"/>
          <a:stretch>
            <a:fillRect/>
          </a:stretch>
        </p:blipFill>
        <p:spPr>
          <a:xfrm>
            <a:off x="1544638" y="9525"/>
            <a:ext cx="9102725" cy="6811963"/>
          </a:xfrm>
          <a:prstGeom prst="rect">
            <a:avLst/>
          </a:prstGeom>
          <a:noFill/>
          <a:ln w="9525">
            <a:noFill/>
          </a:ln>
        </p:spPr>
      </p:pic>
    </p:spTree>
    <p:custDataLst>
      <p:tags r:id="rId2"/>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3473" name="图片 2"/>
          <p:cNvPicPr>
            <a:picLocks noChangeAspect="1"/>
          </p:cNvPicPr>
          <p:nvPr/>
        </p:nvPicPr>
        <p:blipFill>
          <a:blip r:embed="rId1"/>
          <a:stretch>
            <a:fillRect/>
          </a:stretch>
        </p:blipFill>
        <p:spPr>
          <a:xfrm>
            <a:off x="1544638" y="9525"/>
            <a:ext cx="9102725" cy="6867525"/>
          </a:xfrm>
          <a:prstGeom prst="rect">
            <a:avLst/>
          </a:prstGeom>
          <a:noFill/>
          <a:ln w="9525">
            <a:noFill/>
          </a:ln>
        </p:spPr>
      </p:pic>
    </p:spTree>
    <p:custDataLst>
      <p:tags r:id="rId2"/>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4497" name="图片 3"/>
          <p:cNvPicPr>
            <a:picLocks noChangeAspect="1"/>
          </p:cNvPicPr>
          <p:nvPr/>
        </p:nvPicPr>
        <p:blipFill>
          <a:blip r:embed="rId1"/>
          <a:stretch>
            <a:fillRect/>
          </a:stretch>
        </p:blipFill>
        <p:spPr>
          <a:xfrm>
            <a:off x="1544638" y="-19050"/>
            <a:ext cx="9158287" cy="6867525"/>
          </a:xfrm>
          <a:prstGeom prst="rect">
            <a:avLst/>
          </a:prstGeom>
          <a:noFill/>
          <a:ln w="9525">
            <a:noFill/>
          </a:ln>
        </p:spPr>
      </p:pic>
    </p:spTree>
    <p:custDataLst>
      <p:tags r:id="rId2"/>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53745" y="651510"/>
            <a:ext cx="5081905" cy="3079750"/>
          </a:xfrm>
          <a:prstGeom prst="rect">
            <a:avLst/>
          </a:prstGeom>
        </p:spPr>
      </p:pic>
      <p:pic>
        <p:nvPicPr>
          <p:cNvPr id="4" name="图片 3"/>
          <p:cNvPicPr>
            <a:picLocks noChangeAspect="1"/>
          </p:cNvPicPr>
          <p:nvPr/>
        </p:nvPicPr>
        <p:blipFill>
          <a:blip r:embed="rId2"/>
          <a:stretch>
            <a:fillRect/>
          </a:stretch>
        </p:blipFill>
        <p:spPr>
          <a:xfrm>
            <a:off x="6501130" y="563880"/>
            <a:ext cx="4972050" cy="3044190"/>
          </a:xfrm>
          <a:prstGeom prst="rect">
            <a:avLst/>
          </a:prstGeom>
        </p:spPr>
      </p:pic>
      <p:sp>
        <p:nvSpPr>
          <p:cNvPr id="6" name="文本框 5"/>
          <p:cNvSpPr txBox="1"/>
          <p:nvPr/>
        </p:nvSpPr>
        <p:spPr>
          <a:xfrm>
            <a:off x="2414270" y="4485640"/>
            <a:ext cx="1879600" cy="460375"/>
          </a:xfrm>
          <a:prstGeom prst="rect">
            <a:avLst/>
          </a:prstGeom>
          <a:noFill/>
        </p:spPr>
        <p:txBody>
          <a:bodyPr wrap="square" rtlCol="0">
            <a:spAutoFit/>
          </a:bodyPr>
          <a:p>
            <a:r>
              <a:rPr lang="zh-CN" altLang="en-US" sz="2400"/>
              <a:t>八一宣言</a:t>
            </a:r>
            <a:endParaRPr lang="zh-CN" altLang="en-US" sz="2400"/>
          </a:p>
        </p:txBody>
      </p:sp>
      <p:sp>
        <p:nvSpPr>
          <p:cNvPr id="7" name="文本框 6"/>
          <p:cNvSpPr txBox="1"/>
          <p:nvPr/>
        </p:nvSpPr>
        <p:spPr>
          <a:xfrm>
            <a:off x="8267065" y="4426585"/>
            <a:ext cx="2765425" cy="460375"/>
          </a:xfrm>
          <a:prstGeom prst="rect">
            <a:avLst/>
          </a:prstGeom>
          <a:noFill/>
        </p:spPr>
        <p:txBody>
          <a:bodyPr wrap="square" rtlCol="0">
            <a:spAutoFit/>
          </a:bodyPr>
          <a:p>
            <a:r>
              <a:rPr lang="zh-CN" altLang="en-US" sz="2400"/>
              <a:t>瓦窑堡会议</a:t>
            </a:r>
            <a:endParaRPr lang="zh-CN" altLang="en-US" sz="2400"/>
          </a:p>
        </p:txBody>
      </p:sp>
      <p:sp>
        <p:nvSpPr>
          <p:cNvPr id="3" name="文本框 2"/>
          <p:cNvSpPr txBox="1"/>
          <p:nvPr/>
        </p:nvSpPr>
        <p:spPr>
          <a:xfrm>
            <a:off x="4650105" y="5886450"/>
            <a:ext cx="3628390" cy="645160"/>
          </a:xfrm>
          <a:prstGeom prst="rect">
            <a:avLst/>
          </a:prstGeom>
          <a:noFill/>
        </p:spPr>
        <p:txBody>
          <a:bodyPr wrap="square" rtlCol="0">
            <a:spAutoFit/>
          </a:bodyPr>
          <a:p>
            <a:r>
              <a:rPr lang="zh-CN" altLang="en-US" sz="3600">
                <a:solidFill>
                  <a:srgbClr val="FF0000"/>
                </a:solidFill>
              </a:rPr>
              <a:t>历史纵横</a:t>
            </a:r>
            <a:endParaRPr lang="zh-CN" altLang="en-US" sz="3600">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91490" y="318135"/>
            <a:ext cx="4762500" cy="3571875"/>
          </a:xfrm>
          <a:prstGeom prst="rect">
            <a:avLst/>
          </a:prstGeom>
        </p:spPr>
      </p:pic>
      <p:sp>
        <p:nvSpPr>
          <p:cNvPr id="36867" name="Rectangle 3"/>
          <p:cNvSpPr>
            <a:spLocks noGrp="1"/>
          </p:cNvSpPr>
          <p:nvPr/>
        </p:nvSpPr>
        <p:spPr>
          <a:xfrm>
            <a:off x="5452745" y="417830"/>
            <a:ext cx="6532245" cy="5400675"/>
          </a:xfrm>
          <a:prstGeom prst="rect">
            <a:avLst/>
          </a:prstGeom>
          <a:noFill/>
          <a:ln w="9525">
            <a:noFill/>
          </a:ln>
        </p:spPr>
        <p:txBody>
          <a:bodyPr vert="horz" wrap="square" lIns="91440" tIns="45720" rIns="91440" bIns="45720" anchor="t"/>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eaLnBrk="1" hangingPunct="1"/>
            <a:r>
              <a:rPr lang="zh-CN" altLang="en-US" dirty="0"/>
              <a:t>杨虎城本出身草泽，具秦人慷慨激昂之素性，其粗鲁过我。他同情我的主张，</a:t>
            </a:r>
            <a:r>
              <a:rPr lang="zh-CN" altLang="en-US" b="1" dirty="0">
                <a:solidFill>
                  <a:srgbClr val="0033CC"/>
                </a:solidFill>
              </a:rPr>
              <a:t>认为停止“剿匪”，从速准备抗日，是天经地义的事。 </a:t>
            </a:r>
            <a:endParaRPr lang="zh-CN" altLang="en-US" b="1" dirty="0">
              <a:solidFill>
                <a:srgbClr val="0033CC"/>
              </a:solidFill>
            </a:endParaRPr>
          </a:p>
          <a:p>
            <a:pPr eaLnBrk="1" hangingPunct="1"/>
            <a:r>
              <a:rPr lang="zh-CN" altLang="en-US" dirty="0"/>
              <a:t>  </a:t>
            </a:r>
            <a:r>
              <a:rPr lang="en-US" altLang="zh-CN" dirty="0"/>
              <a:t>……</a:t>
            </a:r>
            <a:r>
              <a:rPr lang="zh-CN" altLang="en-US" dirty="0"/>
              <a:t>我曾两度悍然陈词，因彼时心气浮动，话无伦次，深受责斥。羞忿忧惧，冲动无已。决心武力要请，遂生十二日之变。当事发之初，我曾同杨虎城等会商，</a:t>
            </a:r>
            <a:r>
              <a:rPr lang="zh-CN" altLang="en-US" dirty="0">
                <a:solidFill>
                  <a:srgbClr val="0033CC"/>
                </a:solidFill>
              </a:rPr>
              <a:t>变乱目的，促请蒋委员长停止剿匪，拥护蒋委员长领导抗日。</a:t>
            </a:r>
            <a:endParaRPr lang="zh-CN" altLang="en-US" dirty="0"/>
          </a:p>
        </p:txBody>
      </p:sp>
      <p:sp>
        <p:nvSpPr>
          <p:cNvPr id="36866" name="Rectangle 2"/>
          <p:cNvSpPr>
            <a:spLocks noGrp="1"/>
          </p:cNvSpPr>
          <p:nvPr/>
        </p:nvSpPr>
        <p:spPr>
          <a:xfrm>
            <a:off x="274320" y="4561205"/>
            <a:ext cx="5182235" cy="1574165"/>
          </a:xfrm>
          <a:prstGeom prst="rect">
            <a:avLst/>
          </a:prstGeom>
          <a:noFill/>
          <a:ln w="9525">
            <a:noFill/>
          </a:ln>
        </p:spPr>
        <p:txBody>
          <a:bodyPr vert="horz" wrap="square" lIns="91440" tIns="45720" rIns="91440" bIns="45720" anchor="ct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r>
              <a:rPr lang="en-US" altLang="zh-CN" sz="4000" b="1" dirty="0"/>
              <a:t>《</a:t>
            </a:r>
            <a:r>
              <a:rPr lang="zh-CN" altLang="en-US" sz="4000" b="1" dirty="0"/>
              <a:t>张学良遗稿</a:t>
            </a:r>
            <a:r>
              <a:rPr lang="en-US" altLang="zh-CN" sz="4000" b="1" dirty="0"/>
              <a:t>》:</a:t>
            </a:r>
            <a:r>
              <a:rPr lang="zh-CN" altLang="en-US" sz="4000" b="1" dirty="0"/>
              <a:t>张学良忆西安事变</a:t>
            </a:r>
            <a:r>
              <a:rPr lang="zh-CN" altLang="en-US" sz="4000" dirty="0"/>
              <a:t> </a:t>
            </a:r>
            <a:endParaRPr lang="zh-CN" altLang="en-US" sz="4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565015" y="1010920"/>
            <a:ext cx="7505700" cy="5485130"/>
          </a:xfrm>
          <a:prstGeom prst="rect">
            <a:avLst/>
          </a:prstGeom>
        </p:spPr>
      </p:pic>
      <p:pic>
        <p:nvPicPr>
          <p:cNvPr id="3" name="图片 2"/>
          <p:cNvPicPr>
            <a:picLocks noChangeAspect="1"/>
          </p:cNvPicPr>
          <p:nvPr/>
        </p:nvPicPr>
        <p:blipFill>
          <a:blip r:embed="rId2"/>
          <a:stretch>
            <a:fillRect/>
          </a:stretch>
        </p:blipFill>
        <p:spPr>
          <a:xfrm>
            <a:off x="311785" y="1429385"/>
            <a:ext cx="3969385" cy="46482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33425" y="1640205"/>
            <a:ext cx="4970145" cy="3576955"/>
          </a:xfrm>
          <a:prstGeom prst="rect">
            <a:avLst/>
          </a:prstGeom>
        </p:spPr>
      </p:pic>
      <p:pic>
        <p:nvPicPr>
          <p:cNvPr id="3" name="图片 2"/>
          <p:cNvPicPr>
            <a:picLocks noChangeAspect="1"/>
          </p:cNvPicPr>
          <p:nvPr/>
        </p:nvPicPr>
        <p:blipFill>
          <a:blip r:embed="rId2"/>
          <a:stretch>
            <a:fillRect/>
          </a:stretch>
        </p:blipFill>
        <p:spPr>
          <a:xfrm>
            <a:off x="6108065" y="1631950"/>
            <a:ext cx="5614670" cy="379031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5" name="标题 69634"/>
          <p:cNvSpPr>
            <a:spLocks noGrp="1"/>
          </p:cNvSpPr>
          <p:nvPr>
            <p:ph type="title"/>
          </p:nvPr>
        </p:nvSpPr>
        <p:spPr>
          <a:xfrm>
            <a:off x="615315" y="366395"/>
            <a:ext cx="8229600" cy="578485"/>
          </a:xfrm>
        </p:spPr>
        <p:txBody>
          <a:bodyPr anchor="ctr"/>
          <a:p>
            <a:r>
              <a:rPr lang="zh-CN" altLang="en-US" b="1" dirty="0">
                <a:solidFill>
                  <a:srgbClr val="0000FF"/>
                </a:solidFill>
              </a:rPr>
              <a:t>西安事变和平解决的意义：</a:t>
            </a:r>
            <a:endParaRPr lang="zh-CN" altLang="en-US" b="1" dirty="0">
              <a:solidFill>
                <a:srgbClr val="0000FF"/>
              </a:solidFill>
            </a:endParaRPr>
          </a:p>
        </p:txBody>
      </p:sp>
      <p:sp>
        <p:nvSpPr>
          <p:cNvPr id="69636" name="内容占位符 69635"/>
          <p:cNvSpPr>
            <a:spLocks noGrp="1"/>
          </p:cNvSpPr>
          <p:nvPr>
            <p:ph idx="1"/>
          </p:nvPr>
        </p:nvSpPr>
        <p:spPr>
          <a:xfrm>
            <a:off x="615315" y="1270635"/>
            <a:ext cx="11248390" cy="1435735"/>
          </a:xfrm>
        </p:spPr>
        <p:txBody>
          <a:bodyPr anchor="t"/>
          <a:p>
            <a:pPr>
              <a:buNone/>
            </a:pPr>
            <a:r>
              <a:rPr lang="en-US" altLang="zh-CN" b="1" dirty="0"/>
              <a:t>          </a:t>
            </a:r>
            <a:r>
              <a:rPr lang="en-US" altLang="zh-CN" sz="3200" b="1" dirty="0"/>
              <a:t> </a:t>
            </a:r>
            <a:r>
              <a:rPr lang="zh-CN" altLang="en-US" sz="3200" b="1" dirty="0">
                <a:ea typeface="黑体" panose="02010609060101010101" pitchFamily="2" charset="-122"/>
              </a:rPr>
              <a:t>揭开了国共两党由内战到和平、由分裂对峙到合作抗日的序幕，</a:t>
            </a:r>
            <a:r>
              <a:rPr lang="zh-CN" altLang="en-US" sz="3200" b="1" dirty="0">
                <a:solidFill>
                  <a:srgbClr val="FF0000"/>
                </a:solidFill>
                <a:ea typeface="黑体" panose="02010609060101010101" pitchFamily="2" charset="-122"/>
              </a:rPr>
              <a:t>标志</a:t>
            </a:r>
            <a:r>
              <a:rPr lang="zh-CN" altLang="en-US" sz="3200" b="1" dirty="0">
                <a:ea typeface="黑体" panose="02010609060101010101" pitchFamily="2" charset="-122"/>
              </a:rPr>
              <a:t>着抗日民族统一战线的</a:t>
            </a:r>
            <a:r>
              <a:rPr lang="zh-CN" altLang="en-US" sz="3200" b="1" dirty="0">
                <a:solidFill>
                  <a:srgbClr val="FF0000"/>
                </a:solidFill>
                <a:ea typeface="黑体" panose="02010609060101010101" pitchFamily="2" charset="-122"/>
              </a:rPr>
              <a:t>初步形成</a:t>
            </a:r>
            <a:r>
              <a:rPr lang="zh-CN" altLang="en-US" sz="3200" b="1" dirty="0">
                <a:ea typeface="黑体" panose="02010609060101010101" pitchFamily="2" charset="-122"/>
              </a:rPr>
              <a:t>。</a:t>
            </a:r>
            <a:endParaRPr lang="zh-CN" altLang="en-US" sz="3200" b="1" dirty="0">
              <a:ea typeface="黑体" panose="02010609060101010101" pitchFamily="2" charset="-122"/>
            </a:endParaRPr>
          </a:p>
        </p:txBody>
      </p:sp>
      <p:pic>
        <p:nvPicPr>
          <p:cNvPr id="61444" name="图片 69636" descr="字002">
            <a:hlinkClick r:id="" action="ppaction://noaction"/>
          </p:cNvPr>
          <p:cNvPicPr>
            <a:picLocks noChangeAspect="1"/>
          </p:cNvPicPr>
          <p:nvPr/>
        </p:nvPicPr>
        <p:blipFill>
          <a:blip r:embed="rId1"/>
          <a:stretch>
            <a:fillRect/>
          </a:stretch>
        </p:blipFill>
        <p:spPr>
          <a:xfrm>
            <a:off x="10044430" y="115570"/>
            <a:ext cx="762000" cy="746125"/>
          </a:xfrm>
          <a:prstGeom prst="rect">
            <a:avLst/>
          </a:prstGeom>
          <a:noFill/>
          <a:ln w="9525">
            <a:noFill/>
          </a:ln>
        </p:spPr>
      </p:pic>
      <p:pic>
        <p:nvPicPr>
          <p:cNvPr id="2" name="图片 1"/>
          <p:cNvPicPr>
            <a:picLocks noChangeAspect="1"/>
          </p:cNvPicPr>
          <p:nvPr/>
        </p:nvPicPr>
        <p:blipFill>
          <a:blip r:embed="rId2"/>
          <a:stretch>
            <a:fillRect/>
          </a:stretch>
        </p:blipFill>
        <p:spPr>
          <a:xfrm>
            <a:off x="1158240" y="2706370"/>
            <a:ext cx="3824605" cy="4114165"/>
          </a:xfrm>
          <a:prstGeom prst="rect">
            <a:avLst/>
          </a:prstGeom>
        </p:spPr>
      </p:pic>
      <p:pic>
        <p:nvPicPr>
          <p:cNvPr id="3" name="图片 2"/>
          <p:cNvPicPr>
            <a:picLocks noChangeAspect="1"/>
          </p:cNvPicPr>
          <p:nvPr/>
        </p:nvPicPr>
        <p:blipFill>
          <a:blip r:embed="rId3"/>
          <a:stretch>
            <a:fillRect/>
          </a:stretch>
        </p:blipFill>
        <p:spPr>
          <a:xfrm>
            <a:off x="5778500" y="2925445"/>
            <a:ext cx="4762500" cy="3676650"/>
          </a:xfrm>
          <a:prstGeom prst="rect">
            <a:avLst/>
          </a:prstGeom>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9636">
                                            <p:txEl>
                                              <p:charRg st="0" end="58"/>
                                            </p:txEl>
                                          </p:spTgt>
                                        </p:tgtEl>
                                        <p:attrNameLst>
                                          <p:attrName>style.visibility</p:attrName>
                                        </p:attrNameLst>
                                      </p:cBhvr>
                                      <p:to>
                                        <p:strVal val="visible"/>
                                      </p:to>
                                    </p:set>
                                    <p:animEffect transition="in" filter="randombar(horizontal)">
                                      <p:cBhvr>
                                        <p:cTn id="7" dur="500"/>
                                        <p:tgtEl>
                                          <p:spTgt spid="69636">
                                            <p:txEl>
                                              <p:charRg st="0" end="5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21" name="矩形 338946"/>
          <p:cNvSpPr/>
          <p:nvPr/>
        </p:nvSpPr>
        <p:spPr>
          <a:xfrm>
            <a:off x="388620" y="645160"/>
            <a:ext cx="11414760" cy="6123940"/>
          </a:xfrm>
          <a:prstGeom prst="rect">
            <a:avLst/>
          </a:prstGeom>
          <a:noFill/>
          <a:ln w="9525">
            <a:noFill/>
          </a:ln>
        </p:spPr>
        <p:txBody>
          <a:bodyPr wrap="square" anchor="ctr">
            <a:spAutoFit/>
          </a:bodyPr>
          <a:p>
            <a:r>
              <a:rPr lang="en-US" altLang="zh-CN" sz="2800" b="1" dirty="0">
                <a:latin typeface="黑体" panose="02010609060101010101" pitchFamily="2" charset="-122"/>
                <a:ea typeface="黑体" panose="02010609060101010101" pitchFamily="2" charset="-122"/>
              </a:rPr>
              <a:t>(1)1935</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8</a:t>
            </a:r>
            <a:r>
              <a:rPr lang="zh-CN" altLang="en-US" sz="2800" b="1" dirty="0">
                <a:latin typeface="黑体" panose="02010609060101010101" pitchFamily="2" charset="-122"/>
                <a:ea typeface="黑体" panose="02010609060101010101" pitchFamily="2" charset="-122"/>
              </a:rPr>
              <a:t>月</a:t>
            </a:r>
            <a:r>
              <a:rPr lang="en-US" altLang="zh-CN" sz="2800" b="1" dirty="0">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日</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中国共产党发表“八一宣言”</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号召停止内战</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一致对外</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是实行抗日民族统一战线策略的开始。</a:t>
            </a:r>
            <a:endParaRPr lang="zh-CN" altLang="en-US" sz="2800" b="1" dirty="0">
              <a:latin typeface="黑体" panose="02010609060101010101" pitchFamily="2" charset="-122"/>
              <a:ea typeface="黑体" panose="02010609060101010101" pitchFamily="2" charset="-122"/>
            </a:endParaRPr>
          </a:p>
          <a:p>
            <a:r>
              <a:rPr lang="en-US" altLang="zh-CN" sz="2800" b="1" dirty="0">
                <a:latin typeface="黑体" panose="02010609060101010101" pitchFamily="2" charset="-122"/>
                <a:ea typeface="黑体" panose="02010609060101010101" pitchFamily="2" charset="-122"/>
              </a:rPr>
              <a:t>(2)1935</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12</a:t>
            </a:r>
            <a:r>
              <a:rPr lang="zh-CN" altLang="en-US" sz="2800" b="1" dirty="0">
                <a:latin typeface="黑体" panose="02010609060101010101" pitchFamily="2" charset="-122"/>
                <a:ea typeface="黑体" panose="02010609060101010101" pitchFamily="2" charset="-122"/>
              </a:rPr>
              <a:t>月</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中国共产党召开瓦窑堡会议</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确定了建立抗日民族统一战线的策略方针</a:t>
            </a:r>
            <a:r>
              <a:rPr lang="en-US" altLang="zh-CN" sz="2800" b="1" dirty="0">
                <a:latin typeface="黑体" panose="02010609060101010101" pitchFamily="2" charset="-122"/>
                <a:ea typeface="黑体" panose="02010609060101010101" pitchFamily="2" charset="-122"/>
              </a:rPr>
              <a:t>.</a:t>
            </a:r>
            <a:br>
              <a:rPr lang="en-US" altLang="zh-CN" sz="2800" b="1" dirty="0">
                <a:latin typeface="黑体" panose="02010609060101010101" pitchFamily="2" charset="-122"/>
                <a:ea typeface="黑体" panose="02010609060101010101" pitchFamily="2" charset="-122"/>
              </a:rPr>
            </a:br>
            <a:r>
              <a:rPr lang="en-US" altLang="zh-CN" sz="2800" b="1" dirty="0">
                <a:latin typeface="黑体" panose="02010609060101010101" pitchFamily="2" charset="-122"/>
                <a:ea typeface="黑体" panose="02010609060101010101" pitchFamily="2" charset="-122"/>
              </a:rPr>
              <a:t>(3)1936</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西安事变</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中国共产党提出和平解决西安事变的方针</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标志着第二次国共合作的初步形成</a:t>
            </a:r>
            <a:r>
              <a:rPr lang="en-US" altLang="zh-CN" sz="2800" b="1" dirty="0">
                <a:latin typeface="黑体" panose="02010609060101010101" pitchFamily="2" charset="-122"/>
                <a:ea typeface="黑体" panose="02010609060101010101" pitchFamily="2" charset="-122"/>
              </a:rPr>
              <a:t>.</a:t>
            </a:r>
            <a:br>
              <a:rPr lang="en-US" altLang="zh-CN" sz="2800" b="1" dirty="0">
                <a:latin typeface="黑体" panose="02010609060101010101" pitchFamily="2" charset="-122"/>
                <a:ea typeface="黑体" panose="02010609060101010101" pitchFamily="2" charset="-122"/>
              </a:rPr>
            </a:br>
            <a:r>
              <a:rPr lang="en-US" altLang="zh-CN" sz="2800" b="1" dirty="0">
                <a:latin typeface="黑体" panose="02010609060101010101" pitchFamily="2" charset="-122"/>
                <a:ea typeface="黑体" panose="02010609060101010101" pitchFamily="2" charset="-122"/>
              </a:rPr>
              <a:t>(4)1937</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7</a:t>
            </a:r>
            <a:r>
              <a:rPr lang="zh-CN" altLang="en-US" sz="2800" b="1" dirty="0">
                <a:latin typeface="黑体" panose="02010609060101010101" pitchFamily="2" charset="-122"/>
                <a:ea typeface="黑体" panose="02010609060101010101" pitchFamily="2" charset="-122"/>
              </a:rPr>
              <a:t>月</a:t>
            </a:r>
            <a:r>
              <a:rPr lang="en-US" altLang="zh-CN" sz="2800" b="1" dirty="0">
                <a:latin typeface="黑体" panose="02010609060101010101" pitchFamily="2" charset="-122"/>
                <a:ea typeface="黑体" panose="02010609060101010101" pitchFamily="2" charset="-122"/>
              </a:rPr>
              <a:t>8</a:t>
            </a:r>
            <a:r>
              <a:rPr lang="zh-CN" altLang="en-US" sz="2800" b="1" dirty="0">
                <a:latin typeface="黑体" panose="02010609060101010101" pitchFamily="2" charset="-122"/>
                <a:ea typeface="黑体" panose="02010609060101010101" pitchFamily="2" charset="-122"/>
              </a:rPr>
              <a:t>日</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中国共产党发表抗日通电</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号召全国人民筑成民族统一战线的坚固长城</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把日本侵略者驱逐出中国</a:t>
            </a:r>
            <a:r>
              <a:rPr lang="en-US" altLang="zh-CN" sz="2800" b="1" dirty="0">
                <a:latin typeface="黑体" panose="02010609060101010101" pitchFamily="2" charset="-122"/>
                <a:ea typeface="黑体" panose="02010609060101010101" pitchFamily="2" charset="-122"/>
              </a:rPr>
              <a:t>.</a:t>
            </a:r>
            <a:br>
              <a:rPr lang="en-US" altLang="zh-CN" sz="2800" b="1" dirty="0">
                <a:latin typeface="黑体" panose="02010609060101010101" pitchFamily="2" charset="-122"/>
                <a:ea typeface="黑体" panose="02010609060101010101" pitchFamily="2" charset="-122"/>
              </a:rPr>
            </a:br>
            <a:r>
              <a:rPr lang="en-US" altLang="zh-CN" sz="2800" b="1" dirty="0">
                <a:latin typeface="黑体" panose="02010609060101010101" pitchFamily="2" charset="-122"/>
                <a:ea typeface="黑体" panose="02010609060101010101" pitchFamily="2" charset="-122"/>
              </a:rPr>
              <a:t>(5)1937</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七七”事变后</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蒋介石发表庐山谈话</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表示准备抗战</a:t>
            </a:r>
            <a:r>
              <a:rPr lang="en-US" altLang="zh-CN" sz="2800" b="1">
                <a:latin typeface="黑体" panose="02010609060101010101" pitchFamily="2" charset="-122"/>
                <a:ea typeface="黑体" panose="02010609060101010101" pitchFamily="2" charset="-122"/>
              </a:rPr>
              <a:t>.</a:t>
            </a:r>
            <a:endParaRPr lang="en-US" altLang="zh-CN" sz="2800" b="1">
              <a:latin typeface="黑体" panose="02010609060101010101" pitchFamily="2" charset="-122"/>
              <a:ea typeface="黑体" panose="02010609060101010101" pitchFamily="2" charset="-122"/>
            </a:endParaRPr>
          </a:p>
          <a:p>
            <a:r>
              <a:rPr lang="en-US" altLang="zh-CN" sz="2800" b="1" dirty="0">
                <a:latin typeface="黑体" panose="02010609060101010101" pitchFamily="2" charset="-122"/>
                <a:ea typeface="黑体" panose="02010609060101010101" pitchFamily="2" charset="-122"/>
              </a:rPr>
              <a:t>(6)1937</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7</a:t>
            </a:r>
            <a:r>
              <a:rPr lang="zh-CN" altLang="en-US" sz="2800" b="1" dirty="0">
                <a:latin typeface="黑体" panose="02010609060101010101" pitchFamily="2" charset="-122"/>
                <a:ea typeface="黑体" panose="02010609060101010101" pitchFamily="2" charset="-122"/>
              </a:rPr>
              <a:t>月</a:t>
            </a:r>
            <a:r>
              <a:rPr lang="en-US" altLang="zh-CN" sz="2800" b="1" dirty="0">
                <a:latin typeface="黑体" panose="02010609060101010101" pitchFamily="2" charset="-122"/>
                <a:ea typeface="黑体" panose="02010609060101010101" pitchFamily="2" charset="-122"/>
              </a:rPr>
              <a:t>15</a:t>
            </a:r>
            <a:r>
              <a:rPr lang="zh-CN" altLang="en-US" sz="2800" b="1" dirty="0">
                <a:latin typeface="黑体" panose="02010609060101010101" pitchFamily="2" charset="-122"/>
                <a:ea typeface="黑体" panose="02010609060101010101" pitchFamily="2" charset="-122"/>
              </a:rPr>
              <a:t>日，中共向蒋介石提交</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国共合作宣言</a:t>
            </a:r>
            <a:r>
              <a:rPr lang="en-US" altLang="zh-CN" sz="2800" b="1">
                <a:latin typeface="黑体" panose="02010609060101010101" pitchFamily="2" charset="-122"/>
                <a:ea typeface="黑体" panose="02010609060101010101" pitchFamily="2" charset="-122"/>
              </a:rPr>
              <a:t>》</a:t>
            </a:r>
            <a:endParaRPr lang="en-US" altLang="zh-CN" sz="2800" b="1">
              <a:latin typeface="黑体" panose="02010609060101010101" pitchFamily="2" charset="-122"/>
              <a:ea typeface="黑体" panose="02010609060101010101" pitchFamily="2" charset="-122"/>
            </a:endParaRPr>
          </a:p>
          <a:p>
            <a:r>
              <a:rPr lang="en-US" altLang="zh-CN" sz="2800" b="1" dirty="0">
                <a:latin typeface="黑体" panose="02010609060101010101" pitchFamily="2" charset="-122"/>
                <a:ea typeface="黑体" panose="02010609060101010101" pitchFamily="2" charset="-122"/>
              </a:rPr>
              <a:t>(7)1937</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8</a:t>
            </a:r>
            <a:r>
              <a:rPr lang="zh-CN" altLang="en-US" sz="2800" b="1" dirty="0">
                <a:latin typeface="黑体" panose="02010609060101010101" pitchFamily="2" charset="-122"/>
                <a:ea typeface="黑体" panose="02010609060101010101" pitchFamily="2" charset="-122"/>
              </a:rPr>
              <a:t>月，国共两党经过协议</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将红军主力改编为八路军</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南方八省红军游击队改编为新四军</a:t>
            </a:r>
            <a:r>
              <a:rPr lang="en-US" altLang="zh-CN" sz="2800" b="1" dirty="0">
                <a:latin typeface="黑体" panose="02010609060101010101" pitchFamily="2" charset="-122"/>
                <a:ea typeface="黑体" panose="02010609060101010101" pitchFamily="2" charset="-122"/>
              </a:rPr>
              <a:t>.</a:t>
            </a:r>
            <a:br>
              <a:rPr lang="en-US" altLang="zh-CN" sz="2800" b="1" dirty="0">
                <a:latin typeface="黑体" panose="02010609060101010101" pitchFamily="2" charset="-122"/>
                <a:ea typeface="黑体" panose="02010609060101010101" pitchFamily="2" charset="-122"/>
              </a:rPr>
            </a:br>
            <a:r>
              <a:rPr lang="en-US" altLang="zh-CN" sz="2800" b="1" dirty="0">
                <a:latin typeface="黑体" panose="02010609060101010101" pitchFamily="2" charset="-122"/>
                <a:ea typeface="黑体" panose="02010609060101010101" pitchFamily="2" charset="-122"/>
              </a:rPr>
              <a:t>(8)1937</a:t>
            </a:r>
            <a:r>
              <a:rPr lang="zh-CN" altLang="en-US" sz="2800" b="1" dirty="0">
                <a:latin typeface="黑体" panose="02010609060101010101" pitchFamily="2" charset="-122"/>
                <a:ea typeface="黑体" panose="02010609060101010101" pitchFamily="2" charset="-122"/>
              </a:rPr>
              <a:t>年</a:t>
            </a:r>
            <a:r>
              <a:rPr lang="en-US" altLang="zh-CN" sz="2800" b="1" dirty="0">
                <a:latin typeface="黑体" panose="02010609060101010101" pitchFamily="2" charset="-122"/>
                <a:ea typeface="黑体" panose="02010609060101010101" pitchFamily="2" charset="-122"/>
              </a:rPr>
              <a:t>9</a:t>
            </a:r>
            <a:r>
              <a:rPr lang="zh-CN" altLang="en-US" sz="2800" b="1" dirty="0">
                <a:latin typeface="黑体" panose="02010609060101010101" pitchFamily="2" charset="-122"/>
                <a:ea typeface="黑体" panose="02010609060101010101" pitchFamily="2" charset="-122"/>
              </a:rPr>
              <a:t>月</a:t>
            </a:r>
            <a:r>
              <a:rPr lang="en-US" altLang="zh-CN" sz="2800" b="1" dirty="0">
                <a:latin typeface="黑体" panose="02010609060101010101" pitchFamily="2" charset="-122"/>
                <a:ea typeface="黑体" panose="02010609060101010101" pitchFamily="2" charset="-122"/>
              </a:rPr>
              <a:t>22</a:t>
            </a:r>
            <a:r>
              <a:rPr lang="zh-CN" altLang="en-US" sz="2800" b="1" dirty="0">
                <a:latin typeface="黑体" panose="02010609060101010101" pitchFamily="2" charset="-122"/>
                <a:ea typeface="黑体" panose="02010609060101010101" pitchFamily="2" charset="-122"/>
              </a:rPr>
              <a:t>日</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国民党公布了中国共产党提交的国共合作宣言</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抗日民族统一战线正式建立</a:t>
            </a:r>
            <a:r>
              <a:rPr lang="en-US" altLang="zh-CN" sz="2800" b="1">
                <a:latin typeface="黑体" panose="02010609060101010101" pitchFamily="2" charset="-122"/>
                <a:ea typeface="黑体" panose="02010609060101010101" pitchFamily="2" charset="-122"/>
              </a:rPr>
              <a:t>.</a:t>
            </a:r>
            <a:endParaRPr lang="en-US" altLang="zh-CN" sz="2800" b="1">
              <a:latin typeface="黑体" panose="02010609060101010101" pitchFamily="2" charset="-122"/>
              <a:ea typeface="黑体" panose="02010609060101010101" pitchFamily="2" charset="-122"/>
            </a:endParaRPr>
          </a:p>
        </p:txBody>
      </p:sp>
      <p:sp>
        <p:nvSpPr>
          <p:cNvPr id="235522" name="矩形 338947"/>
          <p:cNvSpPr/>
          <p:nvPr/>
        </p:nvSpPr>
        <p:spPr>
          <a:xfrm>
            <a:off x="2855913" y="0"/>
            <a:ext cx="6151245" cy="645160"/>
          </a:xfrm>
          <a:prstGeom prst="rect">
            <a:avLst/>
          </a:prstGeom>
          <a:noFill/>
          <a:ln w="9525">
            <a:noFill/>
          </a:ln>
        </p:spPr>
        <p:txBody>
          <a:bodyPr wrap="none" anchor="t">
            <a:spAutoFit/>
          </a:bodyPr>
          <a:p>
            <a:r>
              <a:rPr lang="zh-CN" altLang="en-US" sz="3600" b="1" dirty="0">
                <a:latin typeface="黑体" panose="02010609060101010101" pitchFamily="2" charset="-122"/>
                <a:ea typeface="黑体" panose="02010609060101010101" pitchFamily="2" charset="-122"/>
              </a:rPr>
              <a:t>抗日民族统一战线建立的过程</a:t>
            </a:r>
            <a:endParaRPr lang="zh-CN" altLang="en-US" sz="3600" b="1" dirty="0">
              <a:latin typeface="黑体" panose="02010609060101010101" pitchFamily="2" charset="-122"/>
              <a:ea typeface="黑体" panose="02010609060101010101" pitchFamily="2" charset="-122"/>
            </a:endParaRPr>
          </a:p>
        </p:txBody>
      </p:sp>
    </p:spTree>
  </p:cSld>
  <p:clrMapOvr>
    <a:masterClrMapping/>
  </p:clrMapOvr>
  <p:transition spd="med">
    <p:zoom/>
  </p:transition>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7171" name="文本框 7170"/>
          <p:cNvSpPr txBox="1"/>
          <p:nvPr/>
        </p:nvSpPr>
        <p:spPr>
          <a:xfrm>
            <a:off x="265430" y="327025"/>
            <a:ext cx="5410200" cy="583565"/>
          </a:xfrm>
          <a:prstGeom prst="rect">
            <a:avLst/>
          </a:prstGeom>
          <a:noFill/>
          <a:ln w="9525">
            <a:noFill/>
          </a:ln>
        </p:spPr>
        <p:txBody>
          <a:bodyPr anchor="t">
            <a:spAutoFit/>
          </a:bodyPr>
          <a:p>
            <a:pPr>
              <a:spcBef>
                <a:spcPct val="50000"/>
              </a:spcBef>
            </a:pPr>
            <a:r>
              <a:rPr lang="zh-CN" altLang="en-US" sz="3200" dirty="0">
                <a:latin typeface="Arial" panose="020B0604020202020204" pitchFamily="34" charset="0"/>
                <a:ea typeface="宋体" panose="02010600030101010101" pitchFamily="2" charset="-122"/>
              </a:rPr>
              <a:t>二、全面抗战的开始</a:t>
            </a:r>
            <a:endParaRPr lang="zh-CN" altLang="en-US" sz="3200" dirty="0">
              <a:latin typeface="Arial" panose="020B0604020202020204" pitchFamily="34" charset="0"/>
              <a:ea typeface="宋体" panose="02010600030101010101" pitchFamily="2" charset="-122"/>
            </a:endParaRPr>
          </a:p>
        </p:txBody>
      </p:sp>
      <p:grpSp>
        <p:nvGrpSpPr>
          <p:cNvPr id="19460" name="Group 4"/>
          <p:cNvGrpSpPr/>
          <p:nvPr/>
        </p:nvGrpSpPr>
        <p:grpSpPr>
          <a:xfrm>
            <a:off x="6912610" y="687705"/>
            <a:ext cx="5026025" cy="3857582"/>
            <a:chOff x="0" y="0"/>
            <a:chExt cx="5760" cy="4414"/>
          </a:xfrm>
        </p:grpSpPr>
        <p:pic>
          <p:nvPicPr>
            <p:cNvPr id="19461" name="Picture 5"/>
            <p:cNvPicPr>
              <a:picLocks noChangeAspect="1"/>
            </p:cNvPicPr>
            <p:nvPr/>
          </p:nvPicPr>
          <p:blipFill>
            <a:blip r:embed="rId1"/>
            <a:stretch>
              <a:fillRect/>
            </a:stretch>
          </p:blipFill>
          <p:spPr>
            <a:xfrm>
              <a:off x="0" y="0"/>
              <a:ext cx="5760" cy="3826"/>
            </a:xfrm>
            <a:prstGeom prst="rect">
              <a:avLst/>
            </a:prstGeom>
            <a:noFill/>
            <a:ln w="9525">
              <a:noFill/>
            </a:ln>
          </p:spPr>
        </p:pic>
        <p:sp>
          <p:nvSpPr>
            <p:cNvPr id="19462" name="Text Box 6"/>
            <p:cNvSpPr txBox="1"/>
            <p:nvPr/>
          </p:nvSpPr>
          <p:spPr>
            <a:xfrm>
              <a:off x="2142" y="3887"/>
              <a:ext cx="2460" cy="527"/>
            </a:xfrm>
            <a:prstGeom prst="rect">
              <a:avLst/>
            </a:prstGeom>
            <a:noFill/>
            <a:ln w="9525">
              <a:noFill/>
            </a:ln>
          </p:spPr>
          <p:txBody>
            <a:bodyPr wrap="square" anchor="t">
              <a:spAutoFit/>
            </a:bodyPr>
            <a:p>
              <a:r>
                <a:rPr lang="zh-CN" altLang="en-US" sz="2400" dirty="0">
                  <a:solidFill>
                    <a:srgbClr val="FF3300"/>
                  </a:solidFill>
                  <a:latin typeface="Arial" panose="020B0604020202020204" pitchFamily="34" charset="0"/>
                  <a:ea typeface="宋体" panose="02010600030101010101" pitchFamily="2" charset="-122"/>
                </a:rPr>
                <a:t>日寇在宛平城楼上炫耀武力</a:t>
              </a:r>
              <a:r>
                <a:rPr lang="zh-CN" altLang="en-US" b="0" dirty="0">
                  <a:latin typeface="Arial" panose="020B0604020202020204" pitchFamily="34" charset="0"/>
                  <a:ea typeface="宋体" panose="02010600030101010101" pitchFamily="2" charset="-122"/>
                </a:rPr>
                <a:t> </a:t>
              </a:r>
              <a:endParaRPr lang="zh-CN" altLang="en-US" b="0" dirty="0">
                <a:latin typeface="Arial" panose="020B0604020202020204" pitchFamily="34" charset="0"/>
                <a:ea typeface="宋体" panose="02010600030101010101" pitchFamily="2" charset="-122"/>
              </a:endParaRPr>
            </a:p>
          </p:txBody>
        </p:sp>
      </p:grpSp>
      <p:pic>
        <p:nvPicPr>
          <p:cNvPr id="2" name="图片 1"/>
          <p:cNvPicPr>
            <a:picLocks noChangeAspect="1"/>
          </p:cNvPicPr>
          <p:nvPr/>
        </p:nvPicPr>
        <p:blipFill>
          <a:blip r:embed="rId2"/>
          <a:stretch>
            <a:fillRect/>
          </a:stretch>
        </p:blipFill>
        <p:spPr>
          <a:xfrm>
            <a:off x="452120" y="2856865"/>
            <a:ext cx="5892165" cy="3688715"/>
          </a:xfrm>
          <a:prstGeom prst="rect">
            <a:avLst/>
          </a:prstGeom>
        </p:spPr>
      </p:pic>
    </p:spTree>
  </p:cSld>
  <p:clrMapOvr>
    <a:masterClrMapping/>
  </p:clrMapOvr>
  <p:transition spd="med">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743065" y="254635"/>
            <a:ext cx="5113020" cy="3364230"/>
          </a:xfrm>
          <a:prstGeom prst="rect">
            <a:avLst/>
          </a:prstGeom>
        </p:spPr>
      </p:pic>
      <p:sp>
        <p:nvSpPr>
          <p:cNvPr id="3" name="文本框 2"/>
          <p:cNvSpPr txBox="1"/>
          <p:nvPr/>
        </p:nvSpPr>
        <p:spPr>
          <a:xfrm>
            <a:off x="278765" y="349250"/>
            <a:ext cx="5919470" cy="4831080"/>
          </a:xfrm>
          <a:prstGeom prst="rect">
            <a:avLst/>
          </a:prstGeom>
          <a:noFill/>
        </p:spPr>
        <p:txBody>
          <a:bodyPr wrap="square" rtlCol="0" anchor="t">
            <a:spAutoFit/>
          </a:bodyPr>
          <a:p>
            <a:r>
              <a:rPr lang="zh-CN" altLang="en-US" sz="2800"/>
              <a:t>八一三事变也称淞沪会战，是指1937年8月13日抗日战争初期继七七事变以后，日本帝国主义蓄意已久地为扩大侵华战争在中国上海制造的事变。</a:t>
            </a:r>
            <a:endParaRPr lang="zh-CN" altLang="en-US" sz="2800"/>
          </a:p>
          <a:p>
            <a:r>
              <a:rPr lang="zh-CN" altLang="en-US" sz="2800"/>
              <a:t>八·一三事变以后，日军对上海的进攻直接威胁着蒋介石的统治中心南京，也威胁到英、美帝国主义的在华利益，这就使国民党政府不得不增调军队，实行抗战政策。从此，中国军民发起奋起抗击日本侵略军的壮烈战斗</a:t>
            </a:r>
            <a:endParaRPr lang="zh-CN" altLang="en-US" sz="2800"/>
          </a:p>
        </p:txBody>
      </p:sp>
      <p:pic>
        <p:nvPicPr>
          <p:cNvPr id="4" name="图片 3"/>
          <p:cNvPicPr>
            <a:picLocks noChangeAspect="1"/>
          </p:cNvPicPr>
          <p:nvPr/>
        </p:nvPicPr>
        <p:blipFill>
          <a:blip r:embed="rId2"/>
          <a:stretch>
            <a:fillRect/>
          </a:stretch>
        </p:blipFill>
        <p:spPr>
          <a:xfrm>
            <a:off x="6918325" y="3793490"/>
            <a:ext cx="4762500" cy="295275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36525" y="324485"/>
            <a:ext cx="11663680" cy="6000750"/>
          </a:xfrm>
          <a:prstGeom prst="rect">
            <a:avLst/>
          </a:prstGeom>
          <a:noFill/>
        </p:spPr>
        <p:txBody>
          <a:bodyPr wrap="square" rtlCol="0" anchor="t">
            <a:spAutoFit/>
          </a:bodyPr>
          <a:p>
            <a:r>
              <a:rPr lang="zh-CN" altLang="en-US" sz="3200"/>
              <a:t>毛泽东代表中央政治局作了关于军事问题和同国民党的关系问题的报告，深刻地分析了中国革命的形势，指出抗日战争将是艰苦的持久战，提出了共产党在抗日战争时期所采取的政治路线和基本方针。</a:t>
            </a:r>
            <a:endParaRPr lang="zh-CN" altLang="en-US" sz="3200"/>
          </a:p>
          <a:p>
            <a:r>
              <a:rPr lang="zh-CN" altLang="en-US" sz="3200"/>
              <a:t>关于军事问题，报告指出红军在国内革命战争中已经发展为能够进行运动战的正规军。但在新的形势下，必须把过去的正规军和运动战变为分散使用的游击军和游击战。</a:t>
            </a:r>
            <a:endParaRPr lang="zh-CN" altLang="en-US" sz="3200"/>
          </a:p>
          <a:p>
            <a:r>
              <a:rPr lang="zh-CN" altLang="en-US" sz="3200"/>
              <a:t>他提出红军的基本任务是：（1）创建根据地。（2）钳制和相机消灭敌人。（3）配合友军作战（主要是战略配合）。（4）保存与扩大红军。（5）争取民族革命战争领导权。</a:t>
            </a:r>
            <a:endParaRPr lang="zh-CN" altLang="en-US" sz="3200"/>
          </a:p>
          <a:p>
            <a:r>
              <a:rPr lang="zh-CN" altLang="en-US" sz="3200"/>
              <a:t>关于国共关系问题，报告强调在抗日民族统一战线中，要坚持独立自主，保持高度的警惕性。红军的活动，只能由自己决定。</a:t>
            </a:r>
            <a:endParaRPr lang="zh-CN" altLang="en-US" sz="32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72745" y="335915"/>
            <a:ext cx="11476990" cy="4523105"/>
          </a:xfrm>
          <a:prstGeom prst="rect">
            <a:avLst/>
          </a:prstGeom>
          <a:noFill/>
        </p:spPr>
        <p:txBody>
          <a:bodyPr wrap="square" rtlCol="0" anchor="t">
            <a:spAutoFit/>
          </a:bodyPr>
          <a:p>
            <a:r>
              <a:rPr lang="zh-CN" altLang="en-US" sz="3200"/>
              <a:t>洛川会议通过了《中共中央关于目前形势与党的任务决定》，毛泽东代表中央政治局对会议作了总结，回答了讨论中提出的问题。他指出，必须坚持抗日民族统一战线中的独立自主原则，一定要实行党对抗战的领导，依靠人民群众，实行全面抗战，反对片面抗战、反对妥协退让、民族革命战争才能获得彻底胜利。与会同志一致同意毛泽东的总结。会议通过了《关于目前形势与党的任务的决定》、《抗日救国十大纲领》和毛泽东为此起草的宣传鼓动提纲《为动员一切力量争取抗战胜利而斗争》。标志着中国共产党全面抗战路线的形成。</a:t>
            </a:r>
            <a:endParaRPr lang="zh-CN" altLang="en-US" sz="32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54000" y="125730"/>
            <a:ext cx="11712575" cy="6985635"/>
          </a:xfrm>
          <a:prstGeom prst="rect">
            <a:avLst/>
          </a:prstGeom>
          <a:noFill/>
        </p:spPr>
        <p:txBody>
          <a:bodyPr wrap="square" rtlCol="0" anchor="t">
            <a:spAutoFit/>
          </a:bodyPr>
          <a:p>
            <a:r>
              <a:rPr lang="zh-CN" altLang="en-US" sz="3200"/>
              <a:t>洛川会议是中国共产党在历史转折关头召开的一次重要会议，它明确了中国共产党在抗日战争时期的主要任务。</a:t>
            </a:r>
            <a:endParaRPr lang="zh-CN" altLang="en-US" sz="3200"/>
          </a:p>
          <a:p>
            <a:r>
              <a:rPr lang="zh-CN" altLang="en-US" sz="3200"/>
              <a:t>这次会议指出了国共两党两条不同的抗战路线的原则区别，确立了共产党在敌后放手发动独立自主的游击战争、利用游击战争配合正面战场、开辟敌后战场、建立敌后抗日根据地的战略任务，正确地指导了党和军队实行由国内战争到民族战争、由正规战到游击战的战略转变，为实现党对抗日战争的领导权和为争取抗日战争的胜利奠定了政治思想基础，指明了正确道路。确定了中国共产党的基本任务和各项具体政策，为中国共产党的发展和壮大指明了方向。</a:t>
            </a:r>
            <a:endParaRPr lang="zh-CN" altLang="en-US" sz="3200"/>
          </a:p>
          <a:p>
            <a:r>
              <a:rPr lang="zh-CN" altLang="en-US" sz="3200"/>
              <a:t>它正确地制定了一条与国民党片面抗战路线针锋相对的全面抗战路线，规定了党在抗日时期的政治纲领、基本任务和各项政策，从而为全党和全国人民指明了斗争方向，为争取抗日战争的伟大胜利奠定了基础。</a:t>
            </a:r>
            <a:endParaRPr lang="zh-CN" altLang="en-US" sz="32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54940" y="121920"/>
            <a:ext cx="6422390" cy="3615055"/>
          </a:xfrm>
          <a:prstGeom prst="rect">
            <a:avLst/>
          </a:prstGeom>
        </p:spPr>
      </p:pic>
      <p:pic>
        <p:nvPicPr>
          <p:cNvPr id="3" name="图片 2"/>
          <p:cNvPicPr>
            <a:picLocks noChangeAspect="1"/>
          </p:cNvPicPr>
          <p:nvPr/>
        </p:nvPicPr>
        <p:blipFill>
          <a:blip r:embed="rId2"/>
          <a:stretch>
            <a:fillRect/>
          </a:stretch>
        </p:blipFill>
        <p:spPr>
          <a:xfrm>
            <a:off x="6359525" y="2938780"/>
            <a:ext cx="5657215" cy="37338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9275" y="235585"/>
            <a:ext cx="6383655" cy="4523105"/>
          </a:xfrm>
          <a:prstGeom prst="rect">
            <a:avLst/>
          </a:prstGeom>
          <a:noFill/>
        </p:spPr>
        <p:txBody>
          <a:bodyPr wrap="square" rtlCol="0" anchor="t">
            <a:spAutoFit/>
          </a:bodyPr>
          <a:p>
            <a:r>
              <a:rPr lang="zh-CN" altLang="en-US" sz="3200"/>
              <a:t>1937年7月15日，中共中央将《中国共产党为公布国共合作宣言》送交国民党。《宣言》提出发动全民族抗战、实行民主政治和改善人民生活等三项基本要求，重申中共为实现国共合作的四项保证。9月22日国民党中央通讯社发表了这个宣言，标志着抗日民族统一战线正式形成。</a:t>
            </a:r>
            <a:endParaRPr lang="zh-CN" altLang="en-US" sz="3200"/>
          </a:p>
        </p:txBody>
      </p:sp>
      <p:pic>
        <p:nvPicPr>
          <p:cNvPr id="3" name="图片 2"/>
          <p:cNvPicPr>
            <a:picLocks noChangeAspect="1"/>
          </p:cNvPicPr>
          <p:nvPr/>
        </p:nvPicPr>
        <p:blipFill>
          <a:blip r:embed="rId1"/>
          <a:stretch>
            <a:fillRect/>
          </a:stretch>
        </p:blipFill>
        <p:spPr>
          <a:xfrm>
            <a:off x="7155815" y="436245"/>
            <a:ext cx="4762500" cy="5986145"/>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61290" y="152400"/>
            <a:ext cx="11633200" cy="6862445"/>
          </a:xfrm>
          <a:prstGeom prst="rect">
            <a:avLst/>
          </a:prstGeom>
          <a:noFill/>
        </p:spPr>
        <p:txBody>
          <a:bodyPr wrap="square" rtlCol="0" anchor="t">
            <a:spAutoFit/>
          </a:bodyPr>
          <a:p>
            <a:r>
              <a:rPr lang="zh-CN" altLang="en-US" sz="2000"/>
              <a:t>1936年12月底，西安事变和平解决，标志着十年内战的结束，国内和平初步实现。</a:t>
            </a:r>
            <a:endParaRPr lang="zh-CN" altLang="en-US" sz="2000"/>
          </a:p>
          <a:p>
            <a:r>
              <a:rPr lang="zh-CN" altLang="en-US" sz="2000"/>
              <a:t>1937年初，日本加紧了对中国侵略的步伐，中华民族到了最危急关头。全国各地要求团结一致抗日的呼声更加高涨。在这种民族矛盾急剧深化的形势下，1937年3月，周恩来和蒋介石秘密在杭州举行了国共两党的高级会晤。</a:t>
            </a:r>
            <a:endParaRPr lang="zh-CN" altLang="en-US" sz="2000"/>
          </a:p>
          <a:p>
            <a:r>
              <a:rPr lang="zh-CN" altLang="en-US" sz="2000"/>
              <a:t>1937年6月4日，周恩来携带中国共产党草拟的《关于御侮救亡复兴中国的民族统一纲领草案》和13个具体问题来到庐山与蒋介石谈判，颇费周折。周恩来争取到了宋美龄、宋子文、张冲等国民党人士的合作态度。</a:t>
            </a:r>
            <a:endParaRPr lang="zh-CN" altLang="en-US" sz="2000"/>
          </a:p>
          <a:p>
            <a:r>
              <a:rPr lang="zh-CN" altLang="en-US" sz="2000"/>
              <a:t>1937年7月4日，中共中央副主席周恩来为中共中央起草《中共中央为公布国共合作宣言》。</a:t>
            </a:r>
            <a:endParaRPr lang="zh-CN" altLang="en-US" sz="2000"/>
          </a:p>
          <a:p>
            <a:r>
              <a:rPr lang="zh-CN" altLang="en-US" sz="2000"/>
              <a:t>1937年7月7日，卢沟桥事变爆发，日军全面侵华。</a:t>
            </a:r>
            <a:endParaRPr lang="zh-CN" altLang="en-US" sz="2000"/>
          </a:p>
          <a:p>
            <a:r>
              <a:rPr lang="zh-CN" altLang="en-US" sz="2000"/>
              <a:t>1937年7月8日，中共中央发布全民抗战的通电。</a:t>
            </a:r>
            <a:endParaRPr lang="zh-CN" altLang="en-US" sz="2000"/>
          </a:p>
          <a:p>
            <a:r>
              <a:rPr lang="zh-CN" altLang="en-US" sz="2000"/>
              <a:t>1937年7月13日，周恩来率秦邦宪、林伯渠等上庐山与蒋介石、邵力子、张冲等开展第二次庐山会谈。</a:t>
            </a:r>
            <a:endParaRPr lang="zh-CN" altLang="en-US" sz="2000"/>
          </a:p>
          <a:p>
            <a:r>
              <a:rPr lang="zh-CN" altLang="en-US" sz="2000"/>
              <a:t>1937年7月15日，周恩来向蒋介石提交《中共中央为公布国共合作宣言》，宣言中提出发动全民族抗战、实现民权政治、改善人民生活等主张。</a:t>
            </a:r>
            <a:endParaRPr lang="zh-CN" altLang="en-US" sz="2000"/>
          </a:p>
          <a:p>
            <a:r>
              <a:rPr lang="zh-CN" altLang="en-US" sz="2000"/>
              <a:t>1937年7月17日，蒋介石在庐山图书馆举行各界人士参加的“庐山谈话会”，在“谈话会”上发表了《抗战宣言》，正式宣布对日抗战。</a:t>
            </a:r>
            <a:endParaRPr lang="zh-CN" altLang="en-US" sz="2000"/>
          </a:p>
          <a:p>
            <a:r>
              <a:rPr lang="zh-CN" altLang="en-US" sz="2000"/>
              <a:t>1937年8月13日，八一三事变爆发。</a:t>
            </a:r>
            <a:endParaRPr lang="zh-CN" altLang="en-US" sz="2000"/>
          </a:p>
          <a:p>
            <a:r>
              <a:rPr lang="zh-CN" altLang="en-US" sz="2000"/>
              <a:t>1937年8月22至25日，中共中央在陕北洛川召开政治局扩大会议，通过《抗日救国十大纲领》，提出了全面抗战的主张。同时将所属武装力量改编为八路军和新四军 ，开赴抗日前线 。</a:t>
            </a:r>
            <a:endParaRPr lang="zh-CN" altLang="en-US" sz="2000"/>
          </a:p>
          <a:p>
            <a:r>
              <a:rPr lang="zh-CN" altLang="en-US" sz="2000"/>
              <a:t>1937年9月22日，中央通讯社发发表</a:t>
            </a:r>
            <a:r>
              <a:rPr lang="zh-CN" altLang="en-US" sz="2000"/>
              <a:t>《中国共产党为公布国共合作宣言》1937年9月23日，蒋介石发表谈话，指出团结御侮的必要，实际上承认了中共的合法地位。</a:t>
            </a:r>
            <a:endParaRPr lang="zh-CN" altLang="en-US" sz="2000"/>
          </a:p>
          <a:p>
            <a:r>
              <a:rPr lang="zh-CN" altLang="en-US" sz="2000"/>
              <a:t>《国共合作宣言》和蒋介石有关谈话的发表，标志着以第二次国共合作为基础的抗日民族统一战线正式形成。</a:t>
            </a:r>
            <a:endParaRPr lang="zh-CN" altLang="en-US" sz="20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21005" y="106680"/>
            <a:ext cx="11584305" cy="6985635"/>
          </a:xfrm>
          <a:prstGeom prst="rect">
            <a:avLst/>
          </a:prstGeom>
          <a:noFill/>
        </p:spPr>
        <p:txBody>
          <a:bodyPr wrap="square" rtlCol="0" anchor="t">
            <a:spAutoFit/>
          </a:bodyPr>
          <a:p>
            <a:r>
              <a:rPr lang="zh-CN" altLang="en-US" sz="3200"/>
              <a:t>八路军，全称为国民革命军第八路军，后改称国民革命军第十八集团军，隶属国民革命军战斗序列，是中国共产党领导的抗日部队，中国人民解放军的前身之一。</a:t>
            </a:r>
            <a:endParaRPr lang="zh-CN" altLang="en-US" sz="3200"/>
          </a:p>
          <a:p>
            <a:r>
              <a:rPr lang="zh-CN" altLang="en-US" sz="3200"/>
              <a:t>1937年8月22日，根据国共两党达成的协议，国民政府军事委员会宣布红军主力部队改编为国民革命军第八路军，并同意设立总指挥部。</a:t>
            </a:r>
            <a:endParaRPr lang="zh-CN" altLang="en-US" sz="3200"/>
          </a:p>
          <a:p>
            <a:r>
              <a:rPr lang="zh-CN" altLang="en-US" sz="3200"/>
              <a:t>8月25日，中共中央军委发布命令，宣布将中国工农红军第一、第二、第四方面军和西北红军等部改编为国民革命军第八路军，红军前敌总指挥部改为第八路军总指挥部，朱德任总指挥，彭德怀任副总指挥，叶剑英任参谋长、左权任副参谋长；红军总政治部改为八路军政治部，任弼时任政治部主任，邓小平任副主任；下辖第115师、第120师、第129师和总部特务团。  115师师长林彪，副师长聂荣臻；120师师长贺龙，副师长萧克  ；129师师长刘伯承，副师长徐向前。</a:t>
            </a:r>
            <a:endParaRPr lang="zh-CN" altLang="en-US" sz="32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120775" y="69215"/>
            <a:ext cx="8729980" cy="6604635"/>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60419"/>
          <p:cNvSpPr txBox="1"/>
          <p:nvPr/>
        </p:nvSpPr>
        <p:spPr>
          <a:xfrm>
            <a:off x="1208405" y="466725"/>
            <a:ext cx="6324600" cy="645160"/>
          </a:xfrm>
          <a:prstGeom prst="rect">
            <a:avLst/>
          </a:prstGeom>
          <a:noFill/>
          <a:ln w="9525">
            <a:noFill/>
          </a:ln>
        </p:spPr>
        <p:txBody>
          <a:bodyPr anchor="t">
            <a:spAutoFit/>
          </a:bodyPr>
          <a:p>
            <a:pPr>
              <a:spcBef>
                <a:spcPct val="50000"/>
              </a:spcBef>
            </a:pPr>
            <a:r>
              <a:rPr lang="zh-CN" altLang="en-US" sz="3600" dirty="0">
                <a:latin typeface="黑体" panose="02010609060101010101" pitchFamily="2" charset="-122"/>
                <a:ea typeface="黑体" panose="02010609060101010101" pitchFamily="2" charset="-122"/>
              </a:rPr>
              <a:t>三</a:t>
            </a:r>
            <a:r>
              <a:rPr lang="zh-CN" altLang="en-US" sz="3600" dirty="0">
                <a:latin typeface="黑体" panose="02010609060101010101" pitchFamily="2" charset="-122"/>
                <a:ea typeface="黑体" panose="02010609060101010101" pitchFamily="2" charset="-122"/>
              </a:rPr>
              <a:t>、日军侵华的</a:t>
            </a:r>
            <a:r>
              <a:rPr lang="zh-CN" altLang="en-US" sz="3600" dirty="0">
                <a:latin typeface="黑体" panose="02010609060101010101" pitchFamily="2" charset="-122"/>
                <a:ea typeface="黑体" panose="02010609060101010101" pitchFamily="2" charset="-122"/>
                <a:hlinkClick r:id="rId1" action="ppaction://hlinksldjump"/>
              </a:rPr>
              <a:t>罪行</a:t>
            </a:r>
            <a:endParaRPr lang="zh-CN" altLang="en-US" sz="3600" dirty="0">
              <a:latin typeface="黑体" panose="02010609060101010101" pitchFamily="2" charset="-122"/>
              <a:ea typeface="黑体" panose="02010609060101010101" pitchFamily="2" charset="-122"/>
            </a:endParaRPr>
          </a:p>
        </p:txBody>
      </p:sp>
      <p:sp>
        <p:nvSpPr>
          <p:cNvPr id="60421" name="文本框 60420"/>
          <p:cNvSpPr txBox="1"/>
          <p:nvPr/>
        </p:nvSpPr>
        <p:spPr>
          <a:xfrm>
            <a:off x="1682750" y="1554480"/>
            <a:ext cx="8610600" cy="4817745"/>
          </a:xfrm>
          <a:prstGeom prst="rect">
            <a:avLst/>
          </a:prstGeom>
          <a:noFill/>
          <a:ln w="9525">
            <a:noFill/>
          </a:ln>
        </p:spPr>
        <p:txBody>
          <a:bodyPr anchor="t">
            <a:spAutoFit/>
          </a:bodyPr>
          <a:p>
            <a:pPr>
              <a:spcBef>
                <a:spcPct val="20000"/>
              </a:spcBef>
              <a:buClr>
                <a:schemeClr val="hlink"/>
              </a:buClr>
            </a:pPr>
            <a:r>
              <a:rPr lang="zh-CN" altLang="en-US" sz="3200" dirty="0">
                <a:latin typeface="黑体" panose="02010609060101010101" pitchFamily="2" charset="-122"/>
                <a:ea typeface="黑体" panose="02010609060101010101" pitchFamily="2" charset="-122"/>
              </a:rPr>
              <a:t>（</a:t>
            </a:r>
            <a:r>
              <a:rPr lang="en-US" altLang="zh-CN" sz="3200" dirty="0">
                <a:latin typeface="黑体" panose="02010609060101010101" pitchFamily="2" charset="-122"/>
                <a:ea typeface="黑体" panose="02010609060101010101" pitchFamily="2" charset="-122"/>
              </a:rPr>
              <a:t>1</a:t>
            </a:r>
            <a:r>
              <a:rPr lang="zh-CN" altLang="en-US" sz="3200" dirty="0">
                <a:latin typeface="黑体" panose="02010609060101010101" pitchFamily="2" charset="-122"/>
                <a:ea typeface="黑体" panose="02010609060101010101" pitchFamily="2" charset="-122"/>
              </a:rPr>
              <a:t>）军事</a:t>
            </a:r>
            <a:r>
              <a:rPr lang="zh-CN" altLang="en-US" sz="3200" dirty="0">
                <a:solidFill>
                  <a:srgbClr val="FF0000"/>
                </a:solidFill>
                <a:latin typeface="黑体" panose="02010609060101010101" pitchFamily="2" charset="-122"/>
                <a:ea typeface="黑体" panose="02010609060101010101" pitchFamily="2" charset="-122"/>
              </a:rPr>
              <a:t>侵略</a:t>
            </a:r>
            <a:r>
              <a:rPr lang="zh-CN" altLang="en-US" sz="3200" dirty="0">
                <a:latin typeface="黑体" panose="02010609060101010101" pitchFamily="2" charset="-122"/>
                <a:ea typeface="黑体" panose="02010609060101010101" pitchFamily="2" charset="-122"/>
              </a:rPr>
              <a:t>与占领</a:t>
            </a:r>
            <a:endParaRPr lang="zh-CN" altLang="en-US" sz="3200" dirty="0">
              <a:latin typeface="黑体" panose="02010609060101010101" pitchFamily="2" charset="-122"/>
              <a:ea typeface="黑体" panose="02010609060101010101" pitchFamily="2" charset="-122"/>
            </a:endParaRPr>
          </a:p>
          <a:p>
            <a:pPr>
              <a:spcBef>
                <a:spcPct val="20000"/>
              </a:spcBef>
              <a:buClr>
                <a:schemeClr val="hlink"/>
              </a:buClr>
            </a:pPr>
            <a:r>
              <a:rPr lang="zh-CN" altLang="en-US" sz="3200" dirty="0">
                <a:latin typeface="黑体" panose="02010609060101010101" pitchFamily="2" charset="-122"/>
                <a:ea typeface="黑体" panose="02010609060101010101" pitchFamily="2" charset="-122"/>
              </a:rPr>
              <a:t>（</a:t>
            </a:r>
            <a:r>
              <a:rPr lang="en-US" altLang="zh-CN" sz="3200" dirty="0">
                <a:latin typeface="黑体" panose="02010609060101010101" pitchFamily="2" charset="-122"/>
                <a:ea typeface="黑体" panose="02010609060101010101" pitchFamily="2" charset="-122"/>
              </a:rPr>
              <a:t>2</a:t>
            </a:r>
            <a:r>
              <a:rPr lang="zh-CN" altLang="en-US" sz="3200" dirty="0">
                <a:latin typeface="黑体" panose="02010609060101010101" pitchFamily="2" charset="-122"/>
                <a:ea typeface="黑体" panose="02010609060101010101" pitchFamily="2" charset="-122"/>
              </a:rPr>
              <a:t>）制造</a:t>
            </a:r>
            <a:r>
              <a:rPr lang="zh-CN" altLang="en-US" sz="3200" dirty="0">
                <a:solidFill>
                  <a:srgbClr val="FF0000"/>
                </a:solidFill>
                <a:latin typeface="黑体" panose="02010609060101010101" pitchFamily="2" charset="-122"/>
                <a:ea typeface="黑体" panose="02010609060101010101" pitchFamily="2" charset="-122"/>
              </a:rPr>
              <a:t>惨案</a:t>
            </a:r>
            <a:r>
              <a:rPr lang="zh-CN" altLang="en-US" sz="3200" dirty="0">
                <a:latin typeface="黑体" panose="02010609060101010101" pitchFamily="2" charset="-122"/>
                <a:ea typeface="黑体" panose="02010609060101010101" pitchFamily="2" charset="-122"/>
              </a:rPr>
              <a:t>，屠杀中国人民，蹂躏中国妇女</a:t>
            </a:r>
            <a:endParaRPr lang="zh-CN" altLang="en-US" sz="3200" dirty="0">
              <a:latin typeface="黑体" panose="02010609060101010101" pitchFamily="2" charset="-122"/>
              <a:ea typeface="黑体" panose="02010609060101010101" pitchFamily="2" charset="-122"/>
            </a:endParaRPr>
          </a:p>
          <a:p>
            <a:pPr>
              <a:spcBef>
                <a:spcPct val="20000"/>
              </a:spcBef>
              <a:buClr>
                <a:schemeClr val="hlink"/>
              </a:buClr>
            </a:pPr>
            <a:r>
              <a:rPr lang="zh-CN" altLang="en-US" sz="3200" dirty="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a:t>
            </a:r>
            <a:r>
              <a:rPr lang="zh-CN" altLang="en-US" sz="2400" dirty="0">
                <a:solidFill>
                  <a:srgbClr val="0000FF"/>
                </a:solidFill>
                <a:latin typeface="黑体" panose="02010609060101010101" pitchFamily="2" charset="-122"/>
                <a:ea typeface="黑体" panose="02010609060101010101" pitchFamily="2" charset="-122"/>
              </a:rPr>
              <a:t>南京大屠杀</a:t>
            </a:r>
            <a:r>
              <a:rPr lang="zh-CN" altLang="en-US" sz="2400" dirty="0">
                <a:latin typeface="黑体" panose="02010609060101010101" pitchFamily="2" charset="-122"/>
                <a:ea typeface="黑体" panose="02010609060101010101" pitchFamily="2" charset="-122"/>
              </a:rPr>
              <a:t>，屠杀中国民众</a:t>
            </a:r>
            <a:r>
              <a:rPr lang="en-US" altLang="zh-CN" sz="2400" dirty="0">
                <a:latin typeface="黑体" panose="02010609060101010101" pitchFamily="2" charset="-122"/>
                <a:ea typeface="黑体" panose="02010609060101010101" pitchFamily="2" charset="-122"/>
              </a:rPr>
              <a:t>30</a:t>
            </a:r>
            <a:r>
              <a:rPr lang="zh-CN" altLang="en-US" sz="2400" dirty="0">
                <a:latin typeface="黑体" panose="02010609060101010101" pitchFamily="2" charset="-122"/>
                <a:ea typeface="黑体" panose="02010609060101010101" pitchFamily="2" charset="-122"/>
              </a:rPr>
              <a:t>多万人）</a:t>
            </a:r>
            <a:endParaRPr lang="zh-CN" altLang="en-US" sz="2400" dirty="0">
              <a:latin typeface="黑体" panose="02010609060101010101" pitchFamily="2" charset="-122"/>
              <a:ea typeface="黑体" panose="02010609060101010101" pitchFamily="2" charset="-122"/>
            </a:endParaRPr>
          </a:p>
          <a:p>
            <a:pPr>
              <a:spcBef>
                <a:spcPct val="20000"/>
              </a:spcBef>
              <a:buClr>
                <a:schemeClr val="hlink"/>
              </a:buClr>
            </a:pPr>
            <a:r>
              <a:rPr lang="zh-CN" altLang="en-US" sz="3200" dirty="0">
                <a:latin typeface="黑体" panose="02010609060101010101" pitchFamily="2" charset="-122"/>
                <a:ea typeface="黑体" panose="02010609060101010101" pitchFamily="2" charset="-122"/>
              </a:rPr>
              <a:t>（</a:t>
            </a:r>
            <a:r>
              <a:rPr lang="en-US" altLang="zh-CN" sz="3200" dirty="0">
                <a:latin typeface="黑体" panose="02010609060101010101" pitchFamily="2" charset="-122"/>
                <a:ea typeface="黑体" panose="02010609060101010101" pitchFamily="2" charset="-122"/>
              </a:rPr>
              <a:t>3</a:t>
            </a:r>
            <a:r>
              <a:rPr lang="zh-CN" altLang="en-US" sz="3200" dirty="0">
                <a:latin typeface="黑体" panose="02010609060101010101" pitchFamily="2" charset="-122"/>
                <a:ea typeface="黑体" panose="02010609060101010101" pitchFamily="2" charset="-122"/>
              </a:rPr>
              <a:t>）用活人试验并实施细菌战和毒气战</a:t>
            </a:r>
            <a:endParaRPr lang="zh-CN" altLang="en-US" sz="3200" dirty="0">
              <a:latin typeface="黑体" panose="02010609060101010101" pitchFamily="2" charset="-122"/>
              <a:ea typeface="黑体" panose="02010609060101010101" pitchFamily="2" charset="-122"/>
            </a:endParaRPr>
          </a:p>
          <a:p>
            <a:r>
              <a:rPr lang="zh-CN" altLang="en-US" sz="3200" dirty="0">
                <a:latin typeface="黑体" panose="02010609060101010101" pitchFamily="2" charset="-122"/>
                <a:ea typeface="黑体" panose="02010609060101010101" pitchFamily="2" charset="-122"/>
              </a:rPr>
              <a:t>（</a:t>
            </a:r>
            <a:r>
              <a:rPr lang="en-US" altLang="zh-CN" sz="3200" dirty="0">
                <a:latin typeface="黑体" panose="02010609060101010101" pitchFamily="2" charset="-122"/>
                <a:ea typeface="黑体" panose="02010609060101010101" pitchFamily="2" charset="-122"/>
              </a:rPr>
              <a:t>4</a:t>
            </a:r>
            <a:r>
              <a:rPr lang="zh-CN" altLang="en-US" sz="3200" dirty="0">
                <a:latin typeface="黑体" panose="02010609060101010101" pitchFamily="2" charset="-122"/>
                <a:ea typeface="黑体" panose="02010609060101010101" pitchFamily="2" charset="-122"/>
              </a:rPr>
              <a:t>）对沦陷区实行</a:t>
            </a:r>
            <a:r>
              <a:rPr lang="zh-CN" altLang="en-US" sz="3200" dirty="0">
                <a:solidFill>
                  <a:srgbClr val="FF0000"/>
                </a:solidFill>
                <a:latin typeface="黑体" panose="02010609060101010101" pitchFamily="2" charset="-122"/>
                <a:ea typeface="黑体" panose="02010609060101010101" pitchFamily="2" charset="-122"/>
              </a:rPr>
              <a:t>殖民统治</a:t>
            </a:r>
            <a:endParaRPr lang="zh-CN" altLang="en-US" sz="3200" dirty="0">
              <a:solidFill>
                <a:srgbClr val="FF0000"/>
              </a:solidFill>
              <a:latin typeface="黑体" panose="02010609060101010101" pitchFamily="2" charset="-122"/>
              <a:ea typeface="黑体" panose="02010609060101010101" pitchFamily="2" charset="-122"/>
            </a:endParaRPr>
          </a:p>
          <a:p>
            <a:r>
              <a:rPr lang="zh-CN" altLang="en-US" sz="3200" dirty="0">
                <a:latin typeface="黑体" panose="02010609060101010101" pitchFamily="2" charset="-122"/>
                <a:ea typeface="黑体" panose="02010609060101010101" pitchFamily="2" charset="-122"/>
              </a:rPr>
              <a:t>    </a:t>
            </a:r>
            <a:r>
              <a:rPr lang="en-US" altLang="zh-CN" sz="3200" dirty="0">
                <a:latin typeface="黑体" panose="02010609060101010101" pitchFamily="2" charset="-122"/>
                <a:ea typeface="黑体" panose="02010609060101010101" pitchFamily="2" charset="-122"/>
              </a:rPr>
              <a:t>A.</a:t>
            </a:r>
            <a:r>
              <a:rPr lang="zh-CN" altLang="en-US" sz="3200" dirty="0">
                <a:latin typeface="黑体" panose="02010609060101010101" pitchFamily="2" charset="-122"/>
                <a:ea typeface="黑体" panose="02010609060101010101" pitchFamily="2" charset="-122"/>
              </a:rPr>
              <a:t>扶植傀儡政权</a:t>
            </a:r>
            <a:r>
              <a:rPr lang="en-US" altLang="zh-CN" sz="3200" dirty="0">
                <a:latin typeface="黑体" panose="02010609060101010101" pitchFamily="2" charset="-122"/>
                <a:ea typeface="黑体" panose="02010609060101010101" pitchFamily="2" charset="-122"/>
              </a:rPr>
              <a:t>,</a:t>
            </a:r>
            <a:r>
              <a:rPr lang="zh-CN" altLang="en-US" sz="3200" dirty="0">
                <a:latin typeface="黑体" panose="02010609060101010101" pitchFamily="2" charset="-122"/>
                <a:ea typeface="黑体" panose="02010609060101010101" pitchFamily="2" charset="-122"/>
              </a:rPr>
              <a:t>以华治华</a:t>
            </a:r>
            <a:endParaRPr lang="zh-CN" altLang="en-US" sz="3200" dirty="0">
              <a:latin typeface="黑体" panose="02010609060101010101" pitchFamily="2" charset="-122"/>
              <a:ea typeface="黑体" panose="02010609060101010101" pitchFamily="2" charset="-122"/>
            </a:endParaRPr>
          </a:p>
          <a:p>
            <a:r>
              <a:rPr lang="zh-CN" altLang="en-US" sz="3200" dirty="0">
                <a:latin typeface="黑体" panose="02010609060101010101" pitchFamily="2" charset="-122"/>
                <a:ea typeface="黑体" panose="02010609060101010101" pitchFamily="2" charset="-122"/>
              </a:rPr>
              <a:t>    </a:t>
            </a:r>
            <a:r>
              <a:rPr lang="en-US" altLang="zh-CN" sz="3200" dirty="0">
                <a:latin typeface="黑体" panose="02010609060101010101" pitchFamily="2" charset="-122"/>
                <a:ea typeface="黑体" panose="02010609060101010101" pitchFamily="2" charset="-122"/>
              </a:rPr>
              <a:t>B.</a:t>
            </a:r>
            <a:r>
              <a:rPr lang="zh-CN" altLang="en-US" sz="3200" dirty="0">
                <a:latin typeface="黑体" panose="02010609060101010101" pitchFamily="2" charset="-122"/>
                <a:ea typeface="黑体" panose="02010609060101010101" pitchFamily="2" charset="-122"/>
              </a:rPr>
              <a:t>经济掠夺，以战养战</a:t>
            </a:r>
            <a:endParaRPr lang="zh-CN" altLang="en-US" sz="3200" dirty="0">
              <a:latin typeface="黑体" panose="02010609060101010101" pitchFamily="2" charset="-122"/>
              <a:ea typeface="黑体" panose="02010609060101010101" pitchFamily="2" charset="-122"/>
            </a:endParaRPr>
          </a:p>
          <a:p>
            <a:r>
              <a:rPr lang="zh-CN" altLang="en-US" sz="3200" dirty="0">
                <a:latin typeface="黑体" panose="02010609060101010101" pitchFamily="2" charset="-122"/>
                <a:ea typeface="黑体" panose="02010609060101010101" pitchFamily="2" charset="-122"/>
              </a:rPr>
              <a:t>    </a:t>
            </a:r>
            <a:r>
              <a:rPr lang="en-US" altLang="zh-CN" sz="3200" dirty="0">
                <a:latin typeface="黑体" panose="02010609060101010101" pitchFamily="2" charset="-122"/>
                <a:ea typeface="黑体" panose="02010609060101010101" pitchFamily="2" charset="-122"/>
              </a:rPr>
              <a:t>C.</a:t>
            </a:r>
            <a:r>
              <a:rPr lang="zh-CN" altLang="en-US" sz="3200" dirty="0">
                <a:latin typeface="黑体" panose="02010609060101010101" pitchFamily="2" charset="-122"/>
                <a:ea typeface="黑体" panose="02010609060101010101" pitchFamily="2" charset="-122"/>
              </a:rPr>
              <a:t>推行奴化教育</a:t>
            </a:r>
            <a:endParaRPr lang="zh-CN" altLang="en-US" sz="3200" dirty="0">
              <a:latin typeface="黑体" panose="02010609060101010101" pitchFamily="2" charset="-122"/>
              <a:ea typeface="黑体" panose="02010609060101010101" pitchFamily="2" charset="-122"/>
            </a:endParaRPr>
          </a:p>
          <a:p>
            <a:endParaRPr lang="zh-CN" altLang="en-US" sz="3200" dirty="0">
              <a:latin typeface="黑体" panose="02010609060101010101" pitchFamily="2" charset="-122"/>
              <a:ea typeface="黑体" panose="02010609060101010101" pitchFamily="2"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60421"/>
                                        </p:tgtEl>
                                        <p:attrNameLst>
                                          <p:attrName>style.visibility</p:attrName>
                                        </p:attrNameLst>
                                      </p:cBhvr>
                                      <p:to>
                                        <p:strVal val="visible"/>
                                      </p:to>
                                    </p:set>
                                    <p:animEffect transition="in" filter="plus(in)">
                                      <p:cBhvr>
                                        <p:cTn id="7" dur="500"/>
                                        <p:tgtEl>
                                          <p:spTgt spid="60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标题 64513"/>
          <p:cNvSpPr>
            <a:spLocks noGrp="1"/>
          </p:cNvSpPr>
          <p:nvPr>
            <p:ph type="title"/>
          </p:nvPr>
        </p:nvSpPr>
        <p:spPr>
          <a:xfrm>
            <a:off x="3133090" y="6003290"/>
            <a:ext cx="5746750" cy="777875"/>
          </a:xfrm>
        </p:spPr>
        <p:txBody>
          <a:bodyPr anchor="ctr"/>
          <a:p>
            <a:r>
              <a:rPr lang="zh-CN" altLang="en-US" sz="3600" b="1" dirty="0">
                <a:solidFill>
                  <a:srgbClr val="FF0000"/>
                </a:solidFill>
                <a:ea typeface="黑体" panose="02010609060101010101" pitchFamily="2" charset="-122"/>
              </a:rPr>
              <a:t>扶植傀儡政权</a:t>
            </a:r>
            <a:r>
              <a:rPr lang="en-US" altLang="zh-CN" sz="3600" b="1" dirty="0">
                <a:solidFill>
                  <a:srgbClr val="FF0000"/>
                </a:solidFill>
                <a:ea typeface="黑体" panose="02010609060101010101" pitchFamily="2" charset="-122"/>
              </a:rPr>
              <a:t>,</a:t>
            </a:r>
            <a:r>
              <a:rPr lang="zh-CN" altLang="en-US" sz="3600" b="1" dirty="0">
                <a:solidFill>
                  <a:srgbClr val="FF0000"/>
                </a:solidFill>
                <a:ea typeface="黑体" panose="02010609060101010101" pitchFamily="2" charset="-122"/>
              </a:rPr>
              <a:t>以华治华</a:t>
            </a:r>
            <a:endParaRPr lang="zh-CN" altLang="en-US" sz="3600" b="1" dirty="0">
              <a:solidFill>
                <a:srgbClr val="FF0000"/>
              </a:solidFill>
              <a:ea typeface="黑体" panose="02010609060101010101" pitchFamily="2" charset="-122"/>
            </a:endParaRPr>
          </a:p>
        </p:txBody>
      </p:sp>
      <p:pic>
        <p:nvPicPr>
          <p:cNvPr id="64516" name="图片 64515" descr="汪精卫"/>
          <p:cNvPicPr>
            <a:picLocks noChangeAspect="1"/>
          </p:cNvPicPr>
          <p:nvPr/>
        </p:nvPicPr>
        <p:blipFill>
          <a:blip r:embed="rId1"/>
          <a:stretch>
            <a:fillRect/>
          </a:stretch>
        </p:blipFill>
        <p:spPr>
          <a:xfrm>
            <a:off x="8291830" y="604520"/>
            <a:ext cx="3498850" cy="4304030"/>
          </a:xfrm>
          <a:prstGeom prst="rect">
            <a:avLst/>
          </a:prstGeom>
          <a:noFill/>
          <a:ln w="9525">
            <a:noFill/>
          </a:ln>
        </p:spPr>
      </p:pic>
      <p:sp>
        <p:nvSpPr>
          <p:cNvPr id="64517" name="矩形 64516"/>
          <p:cNvSpPr/>
          <p:nvPr/>
        </p:nvSpPr>
        <p:spPr>
          <a:xfrm>
            <a:off x="9044147" y="5278438"/>
            <a:ext cx="2128520" cy="516890"/>
          </a:xfrm>
          <a:prstGeom prst="rect">
            <a:avLst/>
          </a:prstGeom>
          <a:noFill/>
          <a:ln w="9525">
            <a:noFill/>
          </a:ln>
        </p:spPr>
        <p:txBody>
          <a:bodyPr wrap="none" lIns="86649" tIns="43324" rIns="86649" bIns="43324" anchor="t">
            <a:spAutoFit/>
          </a:bodyPr>
          <a:p>
            <a:pPr algn="ctr" defTabSz="866775"/>
            <a:r>
              <a:rPr lang="zh-CN" altLang="en-US" sz="2800" dirty="0">
                <a:latin typeface="黑体" panose="02010609060101010101" pitchFamily="2" charset="-122"/>
                <a:ea typeface="黑体" panose="02010609060101010101" pitchFamily="2" charset="-122"/>
              </a:rPr>
              <a:t>汪 伪 政 权</a:t>
            </a:r>
            <a:endParaRPr lang="zh-CN" altLang="en-US" sz="2800" dirty="0">
              <a:latin typeface="黑体" panose="02010609060101010101" pitchFamily="2" charset="-122"/>
              <a:ea typeface="黑体" panose="02010609060101010101" pitchFamily="2" charset="-122"/>
            </a:endParaRPr>
          </a:p>
        </p:txBody>
      </p:sp>
      <p:grpSp>
        <p:nvGrpSpPr>
          <p:cNvPr id="45058" name="Group 5"/>
          <p:cNvGrpSpPr/>
          <p:nvPr/>
        </p:nvGrpSpPr>
        <p:grpSpPr>
          <a:xfrm>
            <a:off x="735965" y="487045"/>
            <a:ext cx="3398520" cy="5282855"/>
            <a:chOff x="3362" y="601"/>
            <a:chExt cx="2281" cy="3605"/>
          </a:xfrm>
        </p:grpSpPr>
        <p:pic>
          <p:nvPicPr>
            <p:cNvPr id="45059" name="Picture 6" descr="末代皇帝溥仪"/>
            <p:cNvPicPr>
              <a:picLocks noChangeAspect="1"/>
            </p:cNvPicPr>
            <p:nvPr/>
          </p:nvPicPr>
          <p:blipFill>
            <a:blip r:embed="rId2"/>
            <a:stretch>
              <a:fillRect/>
            </a:stretch>
          </p:blipFill>
          <p:spPr>
            <a:xfrm>
              <a:off x="3362" y="601"/>
              <a:ext cx="2281" cy="3039"/>
            </a:xfrm>
            <a:prstGeom prst="rect">
              <a:avLst/>
            </a:prstGeom>
            <a:noFill/>
            <a:ln w="9525">
              <a:noFill/>
            </a:ln>
          </p:spPr>
        </p:pic>
        <p:sp>
          <p:nvSpPr>
            <p:cNvPr id="45060" name="Text Box 7"/>
            <p:cNvSpPr txBox="1"/>
            <p:nvPr/>
          </p:nvSpPr>
          <p:spPr>
            <a:xfrm>
              <a:off x="4222" y="3640"/>
              <a:ext cx="377" cy="566"/>
            </a:xfrm>
            <a:prstGeom prst="rect">
              <a:avLst/>
            </a:prstGeom>
            <a:noFill/>
            <a:ln w="9525">
              <a:noFill/>
            </a:ln>
          </p:spPr>
          <p:txBody>
            <a:bodyPr wrap="square" anchor="t">
              <a:spAutoFit/>
            </a:bodyPr>
            <a:p>
              <a:pPr>
                <a:spcBef>
                  <a:spcPct val="50000"/>
                </a:spcBef>
              </a:pPr>
              <a:r>
                <a:rPr lang="zh-CN" altLang="en-US" sz="2400" dirty="0">
                  <a:latin typeface="Arial" panose="020B0604020202020204" pitchFamily="34" charset="0"/>
                  <a:ea typeface="宋体" panose="02010600030101010101" pitchFamily="2" charset="-122"/>
                </a:rPr>
                <a:t>溥  仪</a:t>
              </a:r>
              <a:endParaRPr lang="zh-CN" altLang="en-US" sz="2400" dirty="0">
                <a:latin typeface="Arial" panose="020B0604020202020204" pitchFamily="34" charset="0"/>
                <a:ea typeface="宋体" panose="02010600030101010101" pitchFamily="2" charset="-122"/>
              </a:endParaRPr>
            </a:p>
          </p:txBody>
        </p:sp>
      </p:grpSp>
      <p:pic>
        <p:nvPicPr>
          <p:cNvPr id="2" name="图片 1"/>
          <p:cNvPicPr>
            <a:picLocks noChangeAspect="1"/>
          </p:cNvPicPr>
          <p:nvPr/>
        </p:nvPicPr>
        <p:blipFill>
          <a:blip r:embed="rId3"/>
          <a:stretch>
            <a:fillRect/>
          </a:stretch>
        </p:blipFill>
        <p:spPr>
          <a:xfrm>
            <a:off x="4377055" y="604520"/>
            <a:ext cx="3583940" cy="4673600"/>
          </a:xfrm>
          <a:prstGeom prst="rect">
            <a:avLst/>
          </a:prstGeom>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64516"/>
                                        </p:tgtEl>
                                        <p:attrNameLst>
                                          <p:attrName>style.visibility</p:attrName>
                                        </p:attrNameLst>
                                      </p:cBhvr>
                                      <p:to>
                                        <p:strVal val="visible"/>
                                      </p:to>
                                    </p:set>
                                    <p:anim calcmode="lin" valueType="num">
                                      <p:cBhvr>
                                        <p:cTn id="7" dur="1000" fill="hold"/>
                                        <p:tgtEl>
                                          <p:spTgt spid="64516"/>
                                        </p:tgtEl>
                                        <p:attrNameLst>
                                          <p:attrName>ppt_x</p:attrName>
                                        </p:attrNameLst>
                                      </p:cBhvr>
                                      <p:tavLst>
                                        <p:tav tm="0">
                                          <p:val>
                                            <p:strVal val="#ppt_x-.2"/>
                                          </p:val>
                                        </p:tav>
                                        <p:tav tm="100000">
                                          <p:val>
                                            <p:strVal val="#ppt_x"/>
                                          </p:val>
                                        </p:tav>
                                      </p:tavLst>
                                    </p:anim>
                                    <p:anim calcmode="lin" valueType="num">
                                      <p:cBhvr>
                                        <p:cTn id="8" dur="1000" fill="hold"/>
                                        <p:tgtEl>
                                          <p:spTgt spid="6451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4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标题 65537"/>
          <p:cNvSpPr>
            <a:spLocks noGrp="1"/>
          </p:cNvSpPr>
          <p:nvPr>
            <p:ph type="title"/>
          </p:nvPr>
        </p:nvSpPr>
        <p:spPr/>
        <p:txBody>
          <a:bodyPr anchor="ctr"/>
          <a:p>
            <a:r>
              <a:rPr lang="zh-CN" altLang="en-US" sz="4000" b="1" dirty="0">
                <a:solidFill>
                  <a:srgbClr val="FF0000"/>
                </a:solidFill>
                <a:ea typeface="黑体" panose="02010609060101010101" pitchFamily="2" charset="-122"/>
              </a:rPr>
              <a:t>经济掠夺，以战养战</a:t>
            </a:r>
            <a:endParaRPr lang="zh-CN" altLang="en-US" sz="4000" b="1" dirty="0">
              <a:solidFill>
                <a:srgbClr val="FF0000"/>
              </a:solidFill>
              <a:ea typeface="黑体" panose="02010609060101010101" pitchFamily="2" charset="-122"/>
            </a:endParaRPr>
          </a:p>
        </p:txBody>
      </p:sp>
      <p:pic>
        <p:nvPicPr>
          <p:cNvPr id="65539" name="内容占位符 65538" descr="Img241914458"/>
          <p:cNvPicPr>
            <a:picLocks noGrp="1" noChangeAspect="1"/>
          </p:cNvPicPr>
          <p:nvPr>
            <p:ph sz="quarter" idx="1"/>
          </p:nvPr>
        </p:nvPicPr>
        <p:blipFill>
          <a:blip r:embed="rId1"/>
          <a:stretch>
            <a:fillRect/>
          </a:stretch>
        </p:blipFill>
        <p:spPr>
          <a:xfrm>
            <a:off x="2063750" y="1412875"/>
            <a:ext cx="4321175" cy="4176713"/>
          </a:xfrm>
        </p:spPr>
      </p:pic>
      <p:pic>
        <p:nvPicPr>
          <p:cNvPr id="65540" name="内容占位符 65539" descr="5"/>
          <p:cNvPicPr>
            <a:picLocks noGrp="1" noChangeAspect="1"/>
          </p:cNvPicPr>
          <p:nvPr>
            <p:ph sz="half" idx="3"/>
          </p:nvPr>
        </p:nvPicPr>
        <p:blipFill>
          <a:blip r:embed="rId2"/>
          <a:stretch>
            <a:fillRect/>
          </a:stretch>
        </p:blipFill>
        <p:spPr>
          <a:xfrm>
            <a:off x="6816725" y="1341438"/>
            <a:ext cx="3240088" cy="4248150"/>
          </a:xfrm>
        </p:spPr>
      </p:pic>
      <p:sp>
        <p:nvSpPr>
          <p:cNvPr id="65541" name="文本框 65540"/>
          <p:cNvSpPr txBox="1"/>
          <p:nvPr/>
        </p:nvSpPr>
        <p:spPr>
          <a:xfrm>
            <a:off x="3429000" y="5715000"/>
            <a:ext cx="2362200" cy="516890"/>
          </a:xfrm>
          <a:prstGeom prst="rect">
            <a:avLst/>
          </a:prstGeom>
          <a:noFill/>
          <a:ln w="9525">
            <a:noFill/>
          </a:ln>
        </p:spPr>
        <p:txBody>
          <a:bodyPr lIns="86649" tIns="43324" rIns="86649" bIns="43324" anchor="t">
            <a:spAutoFit/>
          </a:bodyPr>
          <a:p>
            <a:pPr defTabSz="866775"/>
            <a:r>
              <a:rPr lang="zh-CN" altLang="en-US" sz="2800" dirty="0">
                <a:latin typeface="黑体" panose="02010609060101010101" pitchFamily="2" charset="-122"/>
                <a:ea typeface="黑体" panose="02010609060101010101" pitchFamily="2" charset="-122"/>
              </a:rPr>
              <a:t>掠 夺 军 需</a:t>
            </a:r>
            <a:endParaRPr lang="zh-CN" altLang="en-US" sz="2800" dirty="0">
              <a:latin typeface="黑体" panose="02010609060101010101" pitchFamily="2" charset="-122"/>
              <a:ea typeface="黑体" panose="02010609060101010101" pitchFamily="2" charset="-122"/>
            </a:endParaRPr>
          </a:p>
        </p:txBody>
      </p:sp>
      <p:sp>
        <p:nvSpPr>
          <p:cNvPr id="65542" name="文本框 65541"/>
          <p:cNvSpPr txBox="1"/>
          <p:nvPr/>
        </p:nvSpPr>
        <p:spPr>
          <a:xfrm>
            <a:off x="7464425" y="5648325"/>
            <a:ext cx="2128520" cy="516890"/>
          </a:xfrm>
          <a:prstGeom prst="rect">
            <a:avLst/>
          </a:prstGeom>
          <a:noFill/>
          <a:ln w="9525">
            <a:noFill/>
          </a:ln>
        </p:spPr>
        <p:txBody>
          <a:bodyPr wrap="none" lIns="86649" tIns="43324" rIns="86649" bIns="43324" anchor="t">
            <a:spAutoFit/>
          </a:bodyPr>
          <a:p>
            <a:pPr defTabSz="866775"/>
            <a:r>
              <a:rPr lang="zh-CN" altLang="en-US" sz="2800" dirty="0">
                <a:latin typeface="黑体" panose="02010609060101010101" pitchFamily="2" charset="-122"/>
                <a:ea typeface="黑体" panose="02010609060101010101" pitchFamily="2" charset="-122"/>
              </a:rPr>
              <a:t>抢 夺 民 财</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cover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2" name="标题 66561"/>
          <p:cNvSpPr>
            <a:spLocks noGrp="1"/>
          </p:cNvSpPr>
          <p:nvPr>
            <p:ph type="title"/>
          </p:nvPr>
        </p:nvSpPr>
        <p:spPr>
          <a:xfrm>
            <a:off x="1992313" y="476250"/>
            <a:ext cx="8229600" cy="855663"/>
          </a:xfrm>
        </p:spPr>
        <p:txBody>
          <a:bodyPr anchor="ctr"/>
          <a:p>
            <a:r>
              <a:rPr lang="zh-CN" altLang="en-US" b="1" dirty="0">
                <a:solidFill>
                  <a:srgbClr val="FF0000"/>
                </a:solidFill>
                <a:ea typeface="黑体" panose="02010609060101010101" pitchFamily="2" charset="-122"/>
              </a:rPr>
              <a:t>推行奴化教育</a:t>
            </a:r>
            <a:endParaRPr lang="zh-CN" altLang="en-US" b="1" dirty="0">
              <a:solidFill>
                <a:srgbClr val="FF0000"/>
              </a:solidFill>
              <a:ea typeface="黑体" panose="02010609060101010101" pitchFamily="2" charset="-122"/>
            </a:endParaRPr>
          </a:p>
        </p:txBody>
      </p:sp>
      <p:pic>
        <p:nvPicPr>
          <p:cNvPr id="66563" name="内容占位符 66562" descr="一名日本军官正教中国孩子学写日语字母"/>
          <p:cNvPicPr>
            <a:picLocks noGrp="1" noChangeAspect="1"/>
          </p:cNvPicPr>
          <p:nvPr>
            <p:ph sz="half" idx="1"/>
          </p:nvPr>
        </p:nvPicPr>
        <p:blipFill>
          <a:blip r:embed="rId1"/>
          <a:stretch>
            <a:fillRect/>
          </a:stretch>
        </p:blipFill>
        <p:spPr>
          <a:xfrm>
            <a:off x="6638925" y="1576388"/>
            <a:ext cx="3455988" cy="3098800"/>
          </a:xfrm>
        </p:spPr>
      </p:pic>
      <p:pic>
        <p:nvPicPr>
          <p:cNvPr id="66564" name="内容占位符 66563" descr="奴化教育"/>
          <p:cNvPicPr>
            <a:picLocks noGrp="1" noChangeAspect="1"/>
          </p:cNvPicPr>
          <p:nvPr>
            <p:ph sz="half" idx="2"/>
          </p:nvPr>
        </p:nvPicPr>
        <p:blipFill>
          <a:blip r:embed="rId2"/>
          <a:stretch>
            <a:fillRect/>
          </a:stretch>
        </p:blipFill>
        <p:spPr>
          <a:xfrm>
            <a:off x="1949450" y="1508125"/>
            <a:ext cx="4392613" cy="4032250"/>
          </a:xfrm>
        </p:spPr>
      </p:pic>
      <p:sp>
        <p:nvSpPr>
          <p:cNvPr id="66565" name="文本框 66564"/>
          <p:cNvSpPr txBox="1"/>
          <p:nvPr/>
        </p:nvSpPr>
        <p:spPr>
          <a:xfrm>
            <a:off x="3636645" y="6030913"/>
            <a:ext cx="5506720" cy="516890"/>
          </a:xfrm>
          <a:prstGeom prst="rect">
            <a:avLst/>
          </a:prstGeom>
          <a:noFill/>
          <a:ln w="9525">
            <a:noFill/>
          </a:ln>
        </p:spPr>
        <p:txBody>
          <a:bodyPr wrap="none" lIns="86649" tIns="43324" rIns="86649" bIns="43324" anchor="t">
            <a:spAutoFit/>
          </a:bodyPr>
          <a:p>
            <a:pPr defTabSz="866775"/>
            <a:r>
              <a:rPr lang="zh-CN" altLang="en-US" sz="2800" dirty="0">
                <a:latin typeface="Arial" panose="020B0604020202020204" pitchFamily="34" charset="0"/>
                <a:ea typeface="黑体" panose="02010609060101010101" pitchFamily="2" charset="-122"/>
              </a:rPr>
              <a:t>日本军官教中国孩子学写日语字母</a:t>
            </a:r>
            <a:endParaRPr lang="zh-CN" altLang="en-US" sz="2800" dirty="0">
              <a:latin typeface="Arial" panose="020B0604020202020204" pitchFamily="34" charset="0"/>
              <a:ea typeface="黑体" panose="02010609060101010101" pitchFamily="2" charset="-122"/>
            </a:endParaRPr>
          </a:p>
        </p:txBody>
      </p:sp>
    </p:spTree>
  </p:cSld>
  <p:clrMapOvr>
    <a:masterClrMapping/>
  </p:clrMapOvr>
  <p:transition spd="med">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431165" y="656590"/>
            <a:ext cx="3647440" cy="5600700"/>
          </a:xfrm>
          <a:prstGeom prst="rect">
            <a:avLst/>
          </a:prstGeom>
        </p:spPr>
      </p:pic>
      <p:pic>
        <p:nvPicPr>
          <p:cNvPr id="18435" name="Picture 5" descr="南京郊外尸横遍野"/>
          <p:cNvPicPr>
            <a:picLocks noChangeAspect="1"/>
          </p:cNvPicPr>
          <p:nvPr/>
        </p:nvPicPr>
        <p:blipFill>
          <a:blip r:embed="rId2"/>
          <a:stretch>
            <a:fillRect/>
          </a:stretch>
        </p:blipFill>
        <p:spPr>
          <a:xfrm>
            <a:off x="4185920" y="656590"/>
            <a:ext cx="3336925" cy="5544820"/>
          </a:xfrm>
          <a:prstGeom prst="rect">
            <a:avLst/>
          </a:prstGeom>
          <a:noFill/>
          <a:ln w="9525">
            <a:noFill/>
          </a:ln>
        </p:spPr>
      </p:pic>
      <p:pic>
        <p:nvPicPr>
          <p:cNvPr id="17410" name="Picture 2" descr="20050709101750215"/>
          <p:cNvPicPr>
            <a:picLocks noChangeAspect="1"/>
          </p:cNvPicPr>
          <p:nvPr/>
        </p:nvPicPr>
        <p:blipFill>
          <a:blip r:embed="rId3"/>
          <a:stretch>
            <a:fillRect/>
          </a:stretch>
        </p:blipFill>
        <p:spPr>
          <a:xfrm>
            <a:off x="7713345" y="835025"/>
            <a:ext cx="4434840" cy="5243830"/>
          </a:xfrm>
          <a:prstGeom prst="rect">
            <a:avLst/>
          </a:prstGeom>
          <a:noFill/>
          <a:ln w="9525">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1489" name="Picture 5" descr="南京大屠杀3"/>
          <p:cNvPicPr>
            <a:picLocks noChangeAspect="1"/>
          </p:cNvPicPr>
          <p:nvPr/>
        </p:nvPicPr>
        <p:blipFill>
          <a:blip r:embed="rId1"/>
          <a:stretch>
            <a:fillRect/>
          </a:stretch>
        </p:blipFill>
        <p:spPr>
          <a:xfrm>
            <a:off x="1504950" y="17463"/>
            <a:ext cx="9172575" cy="6807200"/>
          </a:xfrm>
          <a:prstGeom prst="rect">
            <a:avLst/>
          </a:prstGeom>
          <a:noFill/>
          <a:ln w="9525">
            <a:noFill/>
          </a:ln>
        </p:spPr>
      </p:pic>
    </p:spTree>
    <p:custDataLst>
      <p:tags r:id="rId2"/>
    </p:custDataLst>
  </p:cSld>
  <p:clrMapOvr>
    <a:masterClrMapping/>
  </p:clrMapOvr>
  <p:transition spd="slow">
    <p:split orient="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标题 1"/>
          <p:cNvSpPr>
            <a:spLocks noGrp="1"/>
          </p:cNvSpPr>
          <p:nvPr>
            <p:ph type="title"/>
          </p:nvPr>
        </p:nvSpPr>
        <p:spPr>
          <a:xfrm>
            <a:off x="2025650" y="442913"/>
            <a:ext cx="8140700" cy="442913"/>
          </a:xfrm>
        </p:spPr>
        <p:txBody>
          <a:bodyPr lIns="101600" tIns="38100" rIns="76200" bIns="38100" rtlCol="0" anchor="ctr" anchorCtr="0">
            <a:noAutofit/>
          </a:bodyPr>
          <a:p>
            <a:pPr indent="0" defTabSz="685800" fontAlgn="auto"/>
            <a:endParaRPr lang="zh-CN" altLang="en-US" strike="noStrike" kern="1200" spc="200" normalizeH="0" baseline="0" noProof="1">
              <a:latin typeface="微软雅黑" panose="020B0503020204020204" charset="-122"/>
              <a:ea typeface="微软雅黑" panose="020B0503020204020204" charset="-122"/>
              <a:cs typeface="+mj-cs"/>
              <a:sym typeface="微软雅黑" panose="020B0503020204020204" charset="-122"/>
            </a:endParaRPr>
          </a:p>
        </p:txBody>
      </p:sp>
      <p:pic>
        <p:nvPicPr>
          <p:cNvPr id="187394" name="图片 21506" descr="1943年秋季大扫荡中被杀的河北罗峪村妇救会主任刘耀梅"/>
          <p:cNvPicPr>
            <a:picLocks noChangeAspect="1"/>
          </p:cNvPicPr>
          <p:nvPr/>
        </p:nvPicPr>
        <p:blipFill>
          <a:blip r:embed="rId1"/>
          <a:stretch>
            <a:fillRect/>
          </a:stretch>
        </p:blipFill>
        <p:spPr>
          <a:xfrm>
            <a:off x="1541463" y="22225"/>
            <a:ext cx="5430837" cy="3175000"/>
          </a:xfrm>
          <a:prstGeom prst="rect">
            <a:avLst/>
          </a:prstGeom>
          <a:noFill/>
          <a:ln w="9525">
            <a:noFill/>
          </a:ln>
        </p:spPr>
      </p:pic>
      <p:pic>
        <p:nvPicPr>
          <p:cNvPr id="187395" name="图片 21509" descr="被残杀的男女村民的头颅"/>
          <p:cNvPicPr>
            <a:picLocks noChangeAspect="1"/>
          </p:cNvPicPr>
          <p:nvPr/>
        </p:nvPicPr>
        <p:blipFill>
          <a:blip r:embed="rId2"/>
          <a:stretch>
            <a:fillRect/>
          </a:stretch>
        </p:blipFill>
        <p:spPr>
          <a:xfrm>
            <a:off x="4391025" y="3197225"/>
            <a:ext cx="6257925" cy="3575050"/>
          </a:xfrm>
          <a:prstGeom prst="rect">
            <a:avLst/>
          </a:prstGeom>
          <a:noFill/>
          <a:ln w="9525">
            <a:noFill/>
          </a:ln>
        </p:spPr>
      </p:pic>
    </p:spTree>
    <p:custDataLst>
      <p:tags r:id="rId3"/>
    </p:custData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9" name="图片 29698" descr="我们的先辈曾经这样被屠杀过"/>
          <p:cNvPicPr>
            <a:picLocks noChangeAspect="1"/>
          </p:cNvPicPr>
          <p:nvPr/>
        </p:nvPicPr>
        <p:blipFill>
          <a:blip r:embed="rId1">
            <a:lum bright="12000"/>
          </a:blip>
          <a:stretch>
            <a:fillRect/>
          </a:stretch>
        </p:blipFill>
        <p:spPr>
          <a:xfrm>
            <a:off x="1051560" y="283210"/>
            <a:ext cx="9175750" cy="6489065"/>
          </a:xfrm>
          <a:prstGeom prst="rect">
            <a:avLst/>
          </a:prstGeom>
          <a:noFill/>
          <a:ln w="101600" cap="flat" cmpd="sng">
            <a:solidFill>
              <a:schemeClr val="bg1"/>
            </a:solidFill>
            <a:prstDash val="solid"/>
            <a:miter/>
            <a:headEnd type="none" w="med" len="med"/>
            <a:tailEnd type="none" w="med" len="me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5585" name="图片 1"/>
          <p:cNvPicPr>
            <a:picLocks noChangeAspect="1"/>
          </p:cNvPicPr>
          <p:nvPr/>
        </p:nvPicPr>
        <p:blipFill>
          <a:blip r:embed="rId1"/>
          <a:stretch>
            <a:fillRect/>
          </a:stretch>
        </p:blipFill>
        <p:spPr>
          <a:xfrm>
            <a:off x="1533525" y="-20637"/>
            <a:ext cx="9136063" cy="6869112"/>
          </a:xfrm>
          <a:prstGeom prst="rect">
            <a:avLst/>
          </a:prstGeom>
          <a:noFill/>
          <a:ln w="9525">
            <a:noFill/>
          </a:ln>
        </p:spPr>
      </p:pic>
    </p:spTree>
    <p:custDataLst>
      <p:tags r:id="rId2"/>
    </p:custData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8657" name="图片 1"/>
          <p:cNvPicPr>
            <a:picLocks noChangeAspect="1"/>
          </p:cNvPicPr>
          <p:nvPr/>
        </p:nvPicPr>
        <p:blipFill>
          <a:blip r:embed="rId1"/>
          <a:stretch>
            <a:fillRect/>
          </a:stretch>
        </p:blipFill>
        <p:spPr>
          <a:xfrm>
            <a:off x="1528763" y="25400"/>
            <a:ext cx="9120187" cy="6818313"/>
          </a:xfrm>
          <a:prstGeom prst="rect">
            <a:avLst/>
          </a:prstGeom>
          <a:noFill/>
          <a:ln w="9525">
            <a:noFill/>
          </a:ln>
        </p:spPr>
      </p:pic>
    </p:spTree>
    <p:custDataLst>
      <p:tags r:id="rId2"/>
    </p:custData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1185" name="标题 1"/>
          <p:cNvSpPr>
            <a:spLocks noGrp="1"/>
          </p:cNvSpPr>
          <p:nvPr>
            <p:ph type="title"/>
          </p:nvPr>
        </p:nvSpPr>
        <p:spPr>
          <a:xfrm>
            <a:off x="2025650" y="442913"/>
            <a:ext cx="8140700" cy="442913"/>
          </a:xfrm>
        </p:spPr>
        <p:txBody>
          <a:bodyPr lIns="101600" tIns="38100" rIns="76200" bIns="38100" rtlCol="0" anchor="t" anchorCtr="0">
            <a:noAutofit/>
          </a:bodyPr>
          <a:p>
            <a:pPr indent="0" defTabSz="685800" fontAlgn="auto"/>
            <a:endParaRPr lang="zh-CN" altLang="en-US" strike="noStrike" kern="1200" spc="200" normalizeH="0" baseline="0" noProof="1">
              <a:latin typeface="微软雅黑" panose="020B0503020204020204" charset="-122"/>
              <a:ea typeface="微软雅黑" panose="020B0503020204020204" charset="-122"/>
              <a:cs typeface="+mj-cs"/>
              <a:sym typeface="微软雅黑" panose="020B0503020204020204" charset="-122"/>
            </a:endParaRPr>
          </a:p>
        </p:txBody>
      </p:sp>
      <p:pic>
        <p:nvPicPr>
          <p:cNvPr id="207874" name="内容占位符 3"/>
          <p:cNvPicPr>
            <a:picLocks noGrp="1" noChangeAspect="1"/>
          </p:cNvPicPr>
          <p:nvPr>
            <p:ph idx="1"/>
          </p:nvPr>
        </p:nvPicPr>
        <p:blipFill>
          <a:blip r:embed="rId1">
            <a:grayscl/>
          </a:blip>
          <a:stretch>
            <a:fillRect/>
          </a:stretch>
        </p:blipFill>
        <p:spPr>
          <a:xfrm>
            <a:off x="1528763" y="3175"/>
            <a:ext cx="9128125" cy="6858000"/>
          </a:xfrm>
        </p:spPr>
      </p:pic>
    </p:spTree>
    <p:custDataLst>
      <p:tags r:id="rId2"/>
    </p:custData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1" name="文本框 22530"/>
          <p:cNvSpPr txBox="1"/>
          <p:nvPr/>
        </p:nvSpPr>
        <p:spPr>
          <a:xfrm>
            <a:off x="1524000" y="1844675"/>
            <a:ext cx="6858000" cy="460375"/>
          </a:xfrm>
          <a:prstGeom prst="rect">
            <a:avLst/>
          </a:prstGeom>
          <a:noFill/>
          <a:ln w="9525">
            <a:noFill/>
          </a:ln>
        </p:spPr>
        <p:txBody>
          <a:bodyPr anchor="t">
            <a:spAutoFit/>
          </a:bodyPr>
          <a:p>
            <a:pPr>
              <a:spcBef>
                <a:spcPct val="50000"/>
              </a:spcBef>
            </a:pPr>
            <a:r>
              <a:rPr lang="zh-CN" altLang="en-US" sz="2400" dirty="0">
                <a:latin typeface="Arial" panose="020B0604020202020204" pitchFamily="34" charset="0"/>
                <a:ea typeface="隶书" panose="02010509060101010101" pitchFamily="1" charset="-122"/>
              </a:rPr>
              <a:t>　　</a:t>
            </a:r>
            <a:endParaRPr lang="zh-CN" altLang="en-US" sz="2400" dirty="0">
              <a:latin typeface="Arial" panose="020B0604020202020204" pitchFamily="34" charset="0"/>
              <a:ea typeface="隶书" panose="02010509060101010101" pitchFamily="1" charset="-122"/>
            </a:endParaRPr>
          </a:p>
        </p:txBody>
      </p:sp>
      <p:sp>
        <p:nvSpPr>
          <p:cNvPr id="22532" name="文本框 22531"/>
          <p:cNvSpPr txBox="1"/>
          <p:nvPr/>
        </p:nvSpPr>
        <p:spPr>
          <a:xfrm>
            <a:off x="8153400" y="3678238"/>
            <a:ext cx="1539875" cy="460375"/>
          </a:xfrm>
          <a:prstGeom prst="rect">
            <a:avLst/>
          </a:prstGeom>
          <a:noFill/>
          <a:ln w="9525">
            <a:noFill/>
          </a:ln>
        </p:spPr>
        <p:txBody>
          <a:bodyPr anchor="t">
            <a:spAutoFit/>
          </a:bodyPr>
          <a:p>
            <a:endParaRPr lang="zh-CN" altLang="zh-CN" sz="2400" dirty="0">
              <a:latin typeface="Arial" panose="020B0604020202020204" pitchFamily="34" charset="0"/>
              <a:ea typeface="隶书" panose="02010509060101010101" pitchFamily="1" charset="-122"/>
            </a:endParaRPr>
          </a:p>
        </p:txBody>
      </p:sp>
      <p:pic>
        <p:nvPicPr>
          <p:cNvPr id="190467" name="图片 22533" descr="20050623013319263"/>
          <p:cNvPicPr>
            <a:picLocks noChangeAspect="1"/>
          </p:cNvPicPr>
          <p:nvPr/>
        </p:nvPicPr>
        <p:blipFill>
          <a:blip r:embed="rId1"/>
          <a:stretch>
            <a:fillRect/>
          </a:stretch>
        </p:blipFill>
        <p:spPr>
          <a:xfrm>
            <a:off x="1160780" y="17463"/>
            <a:ext cx="4932363" cy="6815137"/>
          </a:xfrm>
          <a:prstGeom prst="rect">
            <a:avLst/>
          </a:prstGeom>
          <a:noFill/>
          <a:ln w="9525">
            <a:noFill/>
          </a:ln>
        </p:spPr>
      </p:pic>
      <p:pic>
        <p:nvPicPr>
          <p:cNvPr id="190468" name="内容占位符 1"/>
          <p:cNvPicPr>
            <a:picLocks noGrp="1" noChangeAspect="1"/>
          </p:cNvPicPr>
          <p:nvPr>
            <p:ph idx="1"/>
          </p:nvPr>
        </p:nvPicPr>
        <p:blipFill>
          <a:blip r:embed="rId2"/>
          <a:stretch>
            <a:fillRect/>
          </a:stretch>
        </p:blipFill>
        <p:spPr>
          <a:xfrm>
            <a:off x="6665595" y="17463"/>
            <a:ext cx="4654550" cy="6815137"/>
          </a:xfrm>
        </p:spPr>
      </p:pic>
    </p:spTree>
    <p:custDataLst>
      <p:tags r:id="rId3"/>
    </p:custDataLst>
  </p:cSld>
  <p:clrMapOvr>
    <a:masterClrMapping/>
  </p:clrMapOvr>
  <p:transition spd="med">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61" name="图片 2"/>
          <p:cNvPicPr>
            <a:picLocks noChangeAspect="1"/>
          </p:cNvPicPr>
          <p:nvPr/>
        </p:nvPicPr>
        <p:blipFill>
          <a:blip r:embed="rId1"/>
          <a:stretch>
            <a:fillRect/>
          </a:stretch>
        </p:blipFill>
        <p:spPr>
          <a:xfrm>
            <a:off x="1520825" y="52388"/>
            <a:ext cx="4419600" cy="6723062"/>
          </a:xfrm>
          <a:prstGeom prst="rect">
            <a:avLst/>
          </a:prstGeom>
          <a:noFill/>
          <a:ln w="9525">
            <a:noFill/>
          </a:ln>
        </p:spPr>
      </p:pic>
      <p:pic>
        <p:nvPicPr>
          <p:cNvPr id="194562" name="图片 1"/>
          <p:cNvPicPr>
            <a:picLocks noChangeAspect="1"/>
          </p:cNvPicPr>
          <p:nvPr/>
        </p:nvPicPr>
        <p:blipFill>
          <a:blip r:embed="rId2"/>
          <a:stretch>
            <a:fillRect/>
          </a:stretch>
        </p:blipFill>
        <p:spPr>
          <a:xfrm>
            <a:off x="6043613" y="52388"/>
            <a:ext cx="4608512" cy="6718300"/>
          </a:xfrm>
          <a:prstGeom prst="rect">
            <a:avLst/>
          </a:prstGeom>
          <a:noFill/>
          <a:ln w="9525">
            <a:noFill/>
          </a:ln>
        </p:spPr>
      </p:pic>
    </p:spTree>
    <p:custDataLst>
      <p:tags r:id="rId3"/>
    </p:custData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2" name="图片 6"/>
          <p:cNvPicPr>
            <a:picLocks noChangeAspect="1"/>
          </p:cNvPicPr>
          <p:nvPr/>
        </p:nvPicPr>
        <p:blipFill>
          <a:blip r:embed="rId1"/>
          <a:stretch>
            <a:fillRect/>
          </a:stretch>
        </p:blipFill>
        <p:spPr>
          <a:xfrm>
            <a:off x="7162800" y="1069975"/>
            <a:ext cx="3386138" cy="4930775"/>
          </a:xfrm>
          <a:prstGeom prst="rect">
            <a:avLst/>
          </a:prstGeom>
          <a:noFill/>
          <a:ln w="9525">
            <a:noFill/>
          </a:ln>
        </p:spPr>
      </p:pic>
      <p:pic>
        <p:nvPicPr>
          <p:cNvPr id="4" name="Picture 11" descr="日军万人坑"/>
          <p:cNvPicPr>
            <a:picLocks noChangeAspect="1"/>
          </p:cNvPicPr>
          <p:nvPr/>
        </p:nvPicPr>
        <p:blipFill>
          <a:blip r:embed="rId2"/>
          <a:stretch>
            <a:fillRect/>
          </a:stretch>
        </p:blipFill>
        <p:spPr>
          <a:xfrm>
            <a:off x="1579563" y="3582988"/>
            <a:ext cx="5481637" cy="3087687"/>
          </a:xfrm>
          <a:prstGeom prst="rect">
            <a:avLst/>
          </a:prstGeom>
          <a:noFill/>
          <a:ln w="9525">
            <a:noFill/>
          </a:ln>
        </p:spPr>
      </p:pic>
      <p:pic>
        <p:nvPicPr>
          <p:cNvPr id="30724" name="图片 1"/>
          <p:cNvPicPr>
            <a:picLocks noChangeAspect="1"/>
          </p:cNvPicPr>
          <p:nvPr/>
        </p:nvPicPr>
        <p:blipFill>
          <a:blip r:embed="rId3"/>
          <a:stretch>
            <a:fillRect/>
          </a:stretch>
        </p:blipFill>
        <p:spPr>
          <a:xfrm>
            <a:off x="1577975" y="17463"/>
            <a:ext cx="5483225" cy="3509962"/>
          </a:xfrm>
          <a:prstGeom prst="rect">
            <a:avLst/>
          </a:prstGeom>
          <a:noFill/>
          <a:ln w="9525">
            <a:noFill/>
          </a:ln>
        </p:spPr>
      </p:pic>
    </p:spTree>
  </p:cSld>
  <p:clrMapOvr>
    <a:masterClrMapping/>
  </p:clrMapOvr>
  <p:transition spd="med">
    <p:wheel spokes="4"/>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1+#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 presetClass="exit" presetSubtype="8" fill="hold" nodeType="afterEffect">
                                  <p:stCondLst>
                                    <p:cond delay="0"/>
                                  </p:stCondLst>
                                  <p:childTnLst>
                                    <p:anim calcmode="lin" valueType="num">
                                      <p:cBhvr>
                                        <p:cTn id="11" dur="5000"/>
                                        <p:tgtEl>
                                          <p:spTgt spid="4"/>
                                        </p:tgtEl>
                                        <p:attrNameLst>
                                          <p:attrName>ppt_x</p:attrName>
                                        </p:attrNameLst>
                                      </p:cBhvr>
                                      <p:tavLst>
                                        <p:tav tm="0">
                                          <p:val>
                                            <p:strVal val="ppt_x"/>
                                          </p:val>
                                        </p:tav>
                                        <p:tav tm="100000">
                                          <p:val>
                                            <p:strVal val="0-ppt_w/2"/>
                                          </p:val>
                                        </p:tav>
                                      </p:tavLst>
                                    </p:anim>
                                    <p:anim calcmode="lin" valueType="num">
                                      <p:cBhvr>
                                        <p:cTn id="12" dur="5000"/>
                                        <p:tgtEl>
                                          <p:spTgt spid="4"/>
                                        </p:tgtEl>
                                        <p:attrNameLst>
                                          <p:attrName>ppt_y</p:attrName>
                                        </p:attrNameLst>
                                      </p:cBhvr>
                                      <p:tavLst>
                                        <p:tav tm="0">
                                          <p:val>
                                            <p:strVal val="ppt_y"/>
                                          </p:val>
                                        </p:tav>
                                        <p:tav tm="100000">
                                          <p:val>
                                            <p:strVal val="ppt_y"/>
                                          </p:val>
                                        </p:tav>
                                      </p:tavLst>
                                    </p:anim>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2513" name="图片 23553" descr="91ae68c6909b8e089d163dac">
            <a:hlinkClick r:id="rId1"/>
          </p:cNvPr>
          <p:cNvPicPr>
            <a:picLocks noChangeAspect="1"/>
          </p:cNvPicPr>
          <p:nvPr/>
        </p:nvPicPr>
        <p:blipFill>
          <a:blip r:embed="rId2"/>
          <a:stretch>
            <a:fillRect/>
          </a:stretch>
        </p:blipFill>
        <p:spPr>
          <a:xfrm>
            <a:off x="1524000" y="0"/>
            <a:ext cx="4572000" cy="4005263"/>
          </a:xfrm>
          <a:prstGeom prst="rect">
            <a:avLst/>
          </a:prstGeom>
          <a:noFill/>
          <a:ln w="9525">
            <a:noFill/>
          </a:ln>
        </p:spPr>
      </p:pic>
      <p:sp>
        <p:nvSpPr>
          <p:cNvPr id="192514" name="矩形 23554"/>
          <p:cNvSpPr/>
          <p:nvPr/>
        </p:nvSpPr>
        <p:spPr>
          <a:xfrm>
            <a:off x="1524000" y="4212114"/>
            <a:ext cx="4572000" cy="2245360"/>
          </a:xfrm>
          <a:prstGeom prst="rect">
            <a:avLst/>
          </a:prstGeom>
          <a:noFill/>
          <a:ln w="9525">
            <a:noFill/>
          </a:ln>
        </p:spPr>
        <p:txBody>
          <a:bodyPr anchor="ctr">
            <a:spAutoFit/>
          </a:bodyPr>
          <a:p>
            <a:r>
              <a:rPr lang="zh-CN" altLang="en-US" sz="2800" b="1" dirty="0">
                <a:latin typeface="隶书" panose="02010509060101010101" pitchFamily="1" charset="-122"/>
                <a:ea typeface="隶书" panose="02010509060101010101" pitchFamily="1" charset="-122"/>
              </a:rPr>
              <a:t>南京大屠杀一般英译为</a:t>
            </a:r>
            <a:r>
              <a:rPr lang="en-US" altLang="zh-CN" sz="2800" b="1" dirty="0">
                <a:latin typeface="隶书" panose="02010509060101010101" pitchFamily="1" charset="-122"/>
                <a:ea typeface="隶书" panose="02010509060101010101" pitchFamily="1" charset="-122"/>
              </a:rPr>
              <a:t>Nanjing Massacre</a:t>
            </a:r>
            <a:r>
              <a:rPr lang="zh-CN" altLang="en-US" sz="2800" b="1" dirty="0">
                <a:latin typeface="隶书" panose="02010509060101010101" pitchFamily="1" charset="-122"/>
                <a:ea typeface="隶书" panose="02010509060101010101" pitchFamily="1" charset="-122"/>
              </a:rPr>
              <a:t>（南京屠杀）</a:t>
            </a:r>
            <a:endParaRPr lang="zh-CN" altLang="en-US" sz="2800" b="1" dirty="0">
              <a:latin typeface="隶书" panose="02010509060101010101" pitchFamily="1" charset="-122"/>
              <a:ea typeface="隶书" panose="02010509060101010101" pitchFamily="1" charset="-122"/>
            </a:endParaRPr>
          </a:p>
          <a:p>
            <a:r>
              <a:rPr lang="zh-CN" altLang="en-US" sz="2800" b="1" dirty="0">
                <a:latin typeface="隶书" panose="02010509060101010101" pitchFamily="1" charset="-122"/>
                <a:ea typeface="隶书" panose="02010509060101010101" pitchFamily="1" charset="-122"/>
              </a:rPr>
              <a:t>或</a:t>
            </a:r>
            <a:r>
              <a:rPr lang="en-US" altLang="zh-CN" sz="2800" b="1" dirty="0">
                <a:latin typeface="隶书" panose="02010509060101010101" pitchFamily="1" charset="-122"/>
                <a:ea typeface="隶书" panose="02010509060101010101" pitchFamily="1" charset="-122"/>
              </a:rPr>
              <a:t>Rape of Nanjing</a:t>
            </a:r>
            <a:r>
              <a:rPr lang="zh-CN" altLang="en-US" sz="2800" b="1" dirty="0">
                <a:latin typeface="隶书" panose="02010509060101010101" pitchFamily="1" charset="-122"/>
                <a:ea typeface="隶书" panose="02010509060101010101" pitchFamily="1" charset="-122"/>
              </a:rPr>
              <a:t>（南京的洗劫、南京的强奸）等。 </a:t>
            </a:r>
            <a:endParaRPr lang="zh-CN" altLang="en-US" sz="2800" b="1" dirty="0">
              <a:latin typeface="隶书" panose="02010509060101010101" pitchFamily="1" charset="-122"/>
              <a:ea typeface="隶书" panose="02010509060101010101" pitchFamily="1" charset="-122"/>
            </a:endParaRPr>
          </a:p>
        </p:txBody>
      </p:sp>
      <p:pic>
        <p:nvPicPr>
          <p:cNvPr id="192515" name="图片 23555" descr="95d3ef1b2bc772e7ae51334f"/>
          <p:cNvPicPr>
            <a:picLocks noChangeAspect="1"/>
          </p:cNvPicPr>
          <p:nvPr/>
        </p:nvPicPr>
        <p:blipFill>
          <a:blip r:embed="rId3"/>
          <a:stretch>
            <a:fillRect/>
          </a:stretch>
        </p:blipFill>
        <p:spPr>
          <a:xfrm>
            <a:off x="6096000" y="0"/>
            <a:ext cx="4572000" cy="2870200"/>
          </a:xfrm>
          <a:prstGeom prst="rect">
            <a:avLst/>
          </a:prstGeom>
          <a:noFill/>
          <a:ln w="9525">
            <a:noFill/>
          </a:ln>
        </p:spPr>
      </p:pic>
      <p:pic>
        <p:nvPicPr>
          <p:cNvPr id="192516" name="图片 23556" descr="hx2110903153"/>
          <p:cNvPicPr>
            <a:picLocks noChangeAspect="1"/>
          </p:cNvPicPr>
          <p:nvPr/>
        </p:nvPicPr>
        <p:blipFill>
          <a:blip r:embed="rId4"/>
          <a:stretch>
            <a:fillRect/>
          </a:stretch>
        </p:blipFill>
        <p:spPr>
          <a:xfrm>
            <a:off x="6096000" y="2852738"/>
            <a:ext cx="4572000" cy="4005262"/>
          </a:xfrm>
          <a:prstGeom prst="rect">
            <a:avLst/>
          </a:prstGeom>
          <a:noFill/>
          <a:ln w="9525">
            <a:noFill/>
          </a:ln>
        </p:spPr>
      </p:pic>
      <p:pic>
        <p:nvPicPr>
          <p:cNvPr id="23558" name="图片 23557" descr="96877"/>
          <p:cNvPicPr>
            <a:picLocks noChangeAspect="1"/>
          </p:cNvPicPr>
          <p:nvPr/>
        </p:nvPicPr>
        <p:blipFill>
          <a:blip r:embed="rId5"/>
          <a:stretch>
            <a:fillRect/>
          </a:stretch>
        </p:blipFill>
        <p:spPr>
          <a:xfrm>
            <a:off x="1524000" y="0"/>
            <a:ext cx="9144000" cy="6858000"/>
          </a:xfrm>
          <a:prstGeom prst="rect">
            <a:avLst/>
          </a:prstGeom>
          <a:noFill/>
          <a:ln w="9525">
            <a:noFill/>
          </a:ln>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3558"/>
                                        </p:tgtEl>
                                        <p:attrNameLst>
                                          <p:attrName>style.visibility</p:attrName>
                                        </p:attrNameLst>
                                      </p:cBhvr>
                                      <p:to>
                                        <p:strVal val="visible"/>
                                      </p:to>
                                    </p:set>
                                    <p:anim calcmode="lin" valueType="num">
                                      <p:cBhvr>
                                        <p:cTn id="7" dur="500" fill="hold"/>
                                        <p:tgtEl>
                                          <p:spTgt spid="23558"/>
                                        </p:tgtEl>
                                        <p:attrNameLst>
                                          <p:attrName>ppt_w</p:attrName>
                                        </p:attrNameLst>
                                      </p:cBhvr>
                                      <p:tavLst>
                                        <p:tav tm="0">
                                          <p:val>
                                            <p:fltVal val="0.000000"/>
                                          </p:val>
                                        </p:tav>
                                        <p:tav tm="100000">
                                          <p:val>
                                            <p:strVal val="#ppt_w"/>
                                          </p:val>
                                        </p:tav>
                                      </p:tavLst>
                                    </p:anim>
                                    <p:anim calcmode="lin" valueType="num">
                                      <p:cBhvr>
                                        <p:cTn id="8" dur="500" fill="hold"/>
                                        <p:tgtEl>
                                          <p:spTgt spid="23558"/>
                                        </p:tgtEl>
                                        <p:attrNameLst>
                                          <p:attrName>ppt_h</p:attrName>
                                        </p:attrNameLst>
                                      </p:cBhvr>
                                      <p:tavLst>
                                        <p:tav tm="0">
                                          <p:val>
                                            <p:fltVal val="0.000000"/>
                                          </p:val>
                                        </p:tav>
                                        <p:tav tm="100000">
                                          <p:val>
                                            <p:strVal val="#ppt_h"/>
                                          </p:val>
                                        </p:tav>
                                      </p:tavLst>
                                    </p:anim>
                                    <p:anim calcmode="lin" valueType="num">
                                      <p:cBhvr>
                                        <p:cTn id="9" dur="500" fill="hold"/>
                                        <p:tgtEl>
                                          <p:spTgt spid="23558"/>
                                        </p:tgtEl>
                                        <p:attrNameLst>
                                          <p:attrName>style.rotation</p:attrName>
                                        </p:attrNameLst>
                                      </p:cBhvr>
                                      <p:tavLst>
                                        <p:tav tm="0">
                                          <p:val>
                                            <p:fltVal val="360.000000"/>
                                          </p:val>
                                        </p:tav>
                                        <p:tav tm="100000">
                                          <p:val>
                                            <p:fltVal val="0.000000"/>
                                          </p:val>
                                        </p:tav>
                                      </p:tavLst>
                                    </p:anim>
                                    <p:animEffect transition="in" filter="fade">
                                      <p:cBhvr>
                                        <p:cTn id="10" dur="500"/>
                                        <p:tgtEl>
                                          <p:spTgt spid="23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Rectangle 3"/>
          <p:cNvSpPr>
            <a:spLocks noGrp="1"/>
          </p:cNvSpPr>
          <p:nvPr>
            <p:ph type="body" sz="half" idx="4294967295"/>
          </p:nvPr>
        </p:nvSpPr>
        <p:spPr>
          <a:xfrm>
            <a:off x="638175" y="3307715"/>
            <a:ext cx="10915650" cy="3222625"/>
          </a:xfrm>
        </p:spPr>
        <p:txBody>
          <a:bodyPr wrap="square" lIns="91440" tIns="45720" rIns="91440" bIns="45720" anchor="t">
            <a:normAutofit fontScale="90000" lnSpcReduction="20000"/>
          </a:bodyPr>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marL="0" lvl="0" indent="0">
              <a:lnSpc>
                <a:spcPct val="110000"/>
              </a:lnSpc>
              <a:buClrTx/>
              <a:buSzTx/>
              <a:buFontTx/>
              <a:buNone/>
            </a:pPr>
            <a:r>
              <a:rPr lang="en-US" altLang="zh-CN" sz="1800"/>
              <a:t>        </a:t>
            </a:r>
            <a:r>
              <a:rPr lang="en-US" altLang="zh-CN" sz="3200" dirty="0">
                <a:latin typeface="宋体" panose="02010600030101010101" pitchFamily="2" charset="-122"/>
                <a:ea typeface="宋体" panose="02010600030101010101" pitchFamily="2" charset="-122"/>
                <a:cs typeface="宋体" panose="02010600030101010101" pitchFamily="2" charset="-122"/>
              </a:rPr>
              <a:t>1937</a:t>
            </a:r>
            <a:r>
              <a:rPr lang="zh-CN" altLang="en-US" sz="3200" dirty="0">
                <a:latin typeface="宋体" panose="02010600030101010101" pitchFamily="2" charset="-122"/>
                <a:ea typeface="宋体" panose="02010600030101010101" pitchFamily="2" charset="-122"/>
                <a:cs typeface="宋体" panose="02010600030101010101" pitchFamily="2" charset="-122"/>
              </a:rPr>
              <a:t>年</a:t>
            </a:r>
            <a:r>
              <a:rPr lang="en-US" altLang="zh-CN" sz="3200" dirty="0">
                <a:latin typeface="宋体" panose="02010600030101010101" pitchFamily="2" charset="-122"/>
                <a:ea typeface="宋体" panose="02010600030101010101" pitchFamily="2" charset="-122"/>
                <a:cs typeface="宋体" panose="02010600030101010101" pitchFamily="2" charset="-122"/>
              </a:rPr>
              <a:t>12</a:t>
            </a:r>
            <a:r>
              <a:rPr lang="zh-CN" altLang="en-US" sz="3200" dirty="0">
                <a:latin typeface="宋体" panose="02010600030101010101" pitchFamily="2" charset="-122"/>
                <a:ea typeface="宋体" panose="02010600030101010101" pitchFamily="2" charset="-122"/>
                <a:cs typeface="宋体" panose="02010600030101010101" pitchFamily="2" charset="-122"/>
              </a:rPr>
              <a:t>月</a:t>
            </a:r>
            <a:r>
              <a:rPr lang="en-US" altLang="zh-CN" sz="3200" dirty="0">
                <a:latin typeface="宋体" panose="02010600030101010101" pitchFamily="2" charset="-122"/>
                <a:ea typeface="宋体" panose="02010600030101010101" pitchFamily="2" charset="-122"/>
                <a:cs typeface="宋体" panose="02010600030101010101" pitchFamily="2" charset="-122"/>
              </a:rPr>
              <a:t>13</a:t>
            </a:r>
            <a:r>
              <a:rPr lang="zh-CN" altLang="en-US" sz="3200" dirty="0">
                <a:latin typeface="宋体" panose="02010600030101010101" pitchFamily="2" charset="-122"/>
                <a:ea typeface="宋体" panose="02010600030101010101" pitchFamily="2" charset="-122"/>
                <a:cs typeface="宋体" panose="02010600030101010101" pitchFamily="2" charset="-122"/>
              </a:rPr>
              <a:t>日至</a:t>
            </a:r>
            <a:r>
              <a:rPr lang="en-US" altLang="zh-CN" sz="3200" dirty="0">
                <a:latin typeface="宋体" panose="02010600030101010101" pitchFamily="2" charset="-122"/>
                <a:ea typeface="宋体" panose="02010600030101010101" pitchFamily="2" charset="-122"/>
                <a:cs typeface="宋体" panose="02010600030101010101" pitchFamily="2" charset="-122"/>
              </a:rPr>
              <a:t>1938</a:t>
            </a:r>
            <a:r>
              <a:rPr lang="zh-CN" altLang="en-US" sz="3200" dirty="0">
                <a:latin typeface="宋体" panose="02010600030101010101" pitchFamily="2" charset="-122"/>
                <a:ea typeface="宋体" panose="02010600030101010101" pitchFamily="2" charset="-122"/>
                <a:cs typeface="宋体" panose="02010600030101010101" pitchFamily="2" charset="-122"/>
              </a:rPr>
              <a:t>年</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月，日军进占南京城，在华中方面军司令官松井石根大将和第</a:t>
            </a:r>
            <a:r>
              <a:rPr lang="en-US" altLang="zh-CN" sz="3200" dirty="0">
                <a:latin typeface="宋体" panose="02010600030101010101" pitchFamily="2" charset="-122"/>
                <a:ea typeface="宋体" panose="02010600030101010101" pitchFamily="2" charset="-122"/>
                <a:cs typeface="宋体" panose="02010600030101010101" pitchFamily="2" charset="-122"/>
              </a:rPr>
              <a:t>6</a:t>
            </a:r>
            <a:r>
              <a:rPr lang="zh-CN" altLang="en-US" sz="3200" dirty="0">
                <a:latin typeface="宋体" panose="02010600030101010101" pitchFamily="2" charset="-122"/>
                <a:ea typeface="宋体" panose="02010600030101010101" pitchFamily="2" charset="-122"/>
                <a:cs typeface="宋体" panose="02010600030101010101" pitchFamily="2" charset="-122"/>
              </a:rPr>
              <a:t>师团师团长谷寿夫中将的指挥下，对我手无寸铁的同胞进行了长达</a:t>
            </a:r>
            <a:r>
              <a:rPr lang="en-US" altLang="zh-CN" sz="3200" dirty="0">
                <a:latin typeface="宋体" panose="02010600030101010101" pitchFamily="2" charset="-122"/>
                <a:ea typeface="宋体" panose="02010600030101010101" pitchFamily="2" charset="-122"/>
                <a:cs typeface="宋体" panose="02010600030101010101" pitchFamily="2" charset="-122"/>
              </a:rPr>
              <a:t>6</a:t>
            </a:r>
            <a:r>
              <a:rPr lang="zh-CN" altLang="en-US" sz="3200" dirty="0">
                <a:latin typeface="宋体" panose="02010600030101010101" pitchFamily="2" charset="-122"/>
                <a:ea typeface="宋体" panose="02010600030101010101" pitchFamily="2" charset="-122"/>
                <a:cs typeface="宋体" panose="02010600030101010101" pitchFamily="2" charset="-122"/>
              </a:rPr>
              <a:t>周惨绝人寰的大规模屠杀。 据战后国际法庭认定，日军侵入南京后，一个半月内发生</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万起以上强奸事件。据统计，被集体屠杀的达</a:t>
            </a:r>
            <a:r>
              <a:rPr lang="en-US" altLang="zh-CN" sz="3200" dirty="0">
                <a:latin typeface="宋体" panose="02010600030101010101" pitchFamily="2" charset="-122"/>
                <a:ea typeface="宋体" panose="02010600030101010101" pitchFamily="2" charset="-122"/>
                <a:cs typeface="宋体" panose="02010600030101010101" pitchFamily="2" charset="-122"/>
              </a:rPr>
              <a:t>19</a:t>
            </a:r>
            <a:r>
              <a:rPr lang="zh-CN" altLang="en-US" sz="3200" dirty="0">
                <a:latin typeface="宋体" panose="02010600030101010101" pitchFamily="2" charset="-122"/>
                <a:ea typeface="宋体" panose="02010600030101010101" pitchFamily="2" charset="-122"/>
                <a:cs typeface="宋体" panose="02010600030101010101" pitchFamily="2" charset="-122"/>
              </a:rPr>
              <a:t>万人以上，被零散屠杀的超过</a:t>
            </a:r>
            <a:r>
              <a:rPr lang="en-US" altLang="zh-CN" sz="3200" dirty="0">
                <a:latin typeface="宋体" panose="02010600030101010101" pitchFamily="2" charset="-122"/>
                <a:ea typeface="宋体" panose="02010600030101010101" pitchFamily="2" charset="-122"/>
                <a:cs typeface="宋体" panose="02010600030101010101" pitchFamily="2" charset="-122"/>
              </a:rPr>
              <a:t>15</a:t>
            </a:r>
            <a:r>
              <a:rPr lang="zh-CN" altLang="en-US" sz="3200" dirty="0">
                <a:latin typeface="宋体" panose="02010600030101010101" pitchFamily="2" charset="-122"/>
                <a:ea typeface="宋体" panose="02010600030101010101" pitchFamily="2" charset="-122"/>
                <a:cs typeface="宋体" panose="02010600030101010101" pitchFamily="2" charset="-122"/>
              </a:rPr>
              <a:t>万人，</a:t>
            </a:r>
            <a:r>
              <a:rPr lang="zh-CN" altLang="en-US" sz="3200" b="1" spc="200" dirty="0">
                <a:latin typeface="宋体" panose="02010600030101010101" pitchFamily="2" charset="-122"/>
                <a:ea typeface="宋体" panose="02010600030101010101" pitchFamily="2" charset="-122"/>
                <a:cs typeface="宋体" panose="02010600030101010101" pitchFamily="2" charset="-122"/>
                <a:sym typeface="微软雅黑" panose="020B0503020204020204" charset="-122"/>
              </a:rPr>
              <a:t>日军在南京进行了长达6个星期的大屠杀，</a:t>
            </a:r>
            <a:r>
              <a:rPr lang="zh-CN" altLang="en-US" sz="3200" dirty="0">
                <a:latin typeface="宋体" panose="02010600030101010101" pitchFamily="2" charset="-122"/>
                <a:ea typeface="宋体" panose="02010600030101010101" pitchFamily="2" charset="-122"/>
                <a:cs typeface="宋体" panose="02010600030101010101" pitchFamily="2" charset="-122"/>
              </a:rPr>
              <a:t>总计</a:t>
            </a:r>
            <a:r>
              <a:rPr lang="en-US" altLang="zh-CN" sz="3200" dirty="0">
                <a:latin typeface="宋体" panose="02010600030101010101" pitchFamily="2" charset="-122"/>
                <a:ea typeface="宋体" panose="02010600030101010101" pitchFamily="2" charset="-122"/>
                <a:cs typeface="宋体" panose="02010600030101010101" pitchFamily="2" charset="-122"/>
              </a:rPr>
              <a:t>30</a:t>
            </a:r>
            <a:r>
              <a:rPr lang="zh-CN" altLang="en-US" sz="3200" dirty="0">
                <a:latin typeface="宋体" panose="02010600030101010101" pitchFamily="2" charset="-122"/>
                <a:ea typeface="宋体" panose="02010600030101010101" pitchFamily="2" charset="-122"/>
                <a:cs typeface="宋体" panose="02010600030101010101" pitchFamily="2" charset="-122"/>
              </a:rPr>
              <a:t>万人以上。</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6704965" y="89535"/>
            <a:ext cx="4914900" cy="2857500"/>
          </a:xfrm>
          <a:prstGeom prst="rect">
            <a:avLst/>
          </a:prstGeom>
        </p:spPr>
      </p:pic>
      <p:pic>
        <p:nvPicPr>
          <p:cNvPr id="3" name="图片 2"/>
          <p:cNvPicPr>
            <a:picLocks noChangeAspect="1"/>
          </p:cNvPicPr>
          <p:nvPr/>
        </p:nvPicPr>
        <p:blipFill>
          <a:blip r:embed="rId2"/>
          <a:stretch>
            <a:fillRect/>
          </a:stretch>
        </p:blipFill>
        <p:spPr>
          <a:xfrm>
            <a:off x="922655" y="149225"/>
            <a:ext cx="5076825" cy="2857500"/>
          </a:xfrm>
          <a:prstGeom prst="rect">
            <a:avLst/>
          </a:prstGeom>
        </p:spPr>
      </p:pic>
    </p:spTree>
  </p:cSld>
  <p:clrMapOvr>
    <a:masterClrMapping/>
  </p:clrMapOvr>
  <p:transition>
    <p:checke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7348" name="Picture 4" descr="050613170646lm2005061334"/>
          <p:cNvPicPr>
            <a:picLocks noGrp="1" noChangeAspect="1"/>
          </p:cNvPicPr>
          <p:nvPr>
            <p:ph sz="half" idx="1"/>
          </p:nvPr>
        </p:nvPicPr>
        <p:blipFill>
          <a:blip r:embed="rId1"/>
          <a:stretch>
            <a:fillRect/>
          </a:stretch>
        </p:blipFill>
        <p:spPr>
          <a:xfrm>
            <a:off x="713105" y="399415"/>
            <a:ext cx="5364163" cy="3765550"/>
          </a:xfrm>
        </p:spPr>
      </p:pic>
      <p:pic>
        <p:nvPicPr>
          <p:cNvPr id="57351" name="Picture 7" descr="0130"/>
          <p:cNvPicPr>
            <a:picLocks noGrp="1" noChangeAspect="1"/>
          </p:cNvPicPr>
          <p:nvPr>
            <p:ph sz="quarter" idx="2"/>
          </p:nvPr>
        </p:nvPicPr>
        <p:blipFill>
          <a:blip r:embed="rId2"/>
          <a:stretch>
            <a:fillRect/>
          </a:stretch>
        </p:blipFill>
        <p:spPr>
          <a:xfrm>
            <a:off x="6607175" y="614045"/>
            <a:ext cx="5219700" cy="3629025"/>
          </a:xfrm>
        </p:spPr>
      </p:pic>
      <p:sp>
        <p:nvSpPr>
          <p:cNvPr id="57354" name="Rectangle 10"/>
          <p:cNvSpPr/>
          <p:nvPr/>
        </p:nvSpPr>
        <p:spPr>
          <a:xfrm>
            <a:off x="7871302" y="4663123"/>
            <a:ext cx="3484880" cy="398780"/>
          </a:xfrm>
          <a:prstGeom prst="rect">
            <a:avLst/>
          </a:prstGeom>
          <a:noFill/>
          <a:ln w="9525">
            <a:noFill/>
          </a:ln>
        </p:spPr>
        <p:txBody>
          <a:bodyPr wrap="none" anchor="ctr">
            <a:spAutoFit/>
          </a:bodyPr>
          <a:p>
            <a:pPr algn="ctr">
              <a:spcBef>
                <a:spcPct val="0"/>
              </a:spcBef>
            </a:pPr>
            <a:r>
              <a:rPr lang="zh-CN" altLang="en-US" sz="2000" dirty="0">
                <a:solidFill>
                  <a:schemeClr val="tx2"/>
                </a:solidFill>
                <a:latin typeface="Times New Roman" panose="02020603050405020304" pitchFamily="18" charset="0"/>
                <a:ea typeface="宋体" panose="02010600030101010101" pitchFamily="2" charset="-122"/>
              </a:rPr>
              <a:t>日军开设的慰安所的管理规定</a:t>
            </a:r>
            <a:endParaRPr lang="zh-CN" altLang="en-US" sz="2000" dirty="0">
              <a:solidFill>
                <a:schemeClr val="tx2"/>
              </a:solidFill>
              <a:latin typeface="Times New Roman" panose="02020603050405020304" pitchFamily="18" charset="0"/>
              <a:ea typeface="宋体" panose="02010600030101010101" pitchFamily="2" charset="-122"/>
            </a:endParaRPr>
          </a:p>
        </p:txBody>
      </p:sp>
      <p:sp>
        <p:nvSpPr>
          <p:cNvPr id="57358" name="Rectangle 14"/>
          <p:cNvSpPr/>
          <p:nvPr/>
        </p:nvSpPr>
        <p:spPr>
          <a:xfrm>
            <a:off x="1344613" y="4663123"/>
            <a:ext cx="3598862" cy="460375"/>
          </a:xfrm>
          <a:prstGeom prst="rect">
            <a:avLst/>
          </a:prstGeom>
          <a:noFill/>
          <a:ln w="9525">
            <a:noFill/>
          </a:ln>
        </p:spPr>
        <p:txBody>
          <a:bodyPr anchor="ctr">
            <a:spAutoFit/>
          </a:bodyPr>
          <a:p>
            <a:pPr algn="ctr">
              <a:spcBef>
                <a:spcPct val="0"/>
              </a:spcBef>
            </a:pPr>
            <a:r>
              <a:rPr lang="zh-CN" altLang="en-US" sz="2400" dirty="0">
                <a:solidFill>
                  <a:srgbClr val="000000"/>
                </a:solidFill>
                <a:latin typeface="Times New Roman" panose="02020603050405020304" pitchFamily="18" charset="0"/>
                <a:ea typeface="宋体" panose="02010600030101010101" pitchFamily="2" charset="-122"/>
              </a:rPr>
              <a:t>日军在上海开设的慰安所</a:t>
            </a:r>
            <a:endParaRPr lang="zh-CN" altLang="en-US" sz="2400" dirty="0">
              <a:solidFill>
                <a:srgbClr val="000000"/>
              </a:solidFill>
              <a:latin typeface="Times New Roman" panose="02020603050405020304" pitchFamily="18" charset="0"/>
              <a:ea typeface="宋体" panose="02010600030101010101" pitchFamily="2" charset="-122"/>
            </a:endParaRPr>
          </a:p>
        </p:txBody>
      </p:sp>
      <p:sp>
        <p:nvSpPr>
          <p:cNvPr id="21512" name="Text Box 17"/>
          <p:cNvSpPr txBox="1"/>
          <p:nvPr/>
        </p:nvSpPr>
        <p:spPr>
          <a:xfrm>
            <a:off x="1847850" y="4076700"/>
            <a:ext cx="3095625" cy="645160"/>
          </a:xfrm>
          <a:prstGeom prst="rect">
            <a:avLst/>
          </a:prstGeom>
          <a:noFill/>
          <a:ln w="9525">
            <a:noFill/>
          </a:ln>
        </p:spPr>
        <p:txBody>
          <a:bodyPr anchor="t">
            <a:spAutoFit/>
          </a:bodyPr>
          <a:p>
            <a:pPr algn="ctr"/>
            <a:endParaRPr lang="zh-CN" altLang="zh-CN" sz="3600" dirty="0">
              <a:solidFill>
                <a:schemeClr val="accent2"/>
              </a:solidFill>
              <a:latin typeface="Arial" panose="020B0604020202020204" pitchFamily="34" charset="0"/>
              <a:ea typeface="宋体" panose="02010600030101010101" pitchFamily="2" charset="-122"/>
            </a:endParaRPr>
          </a:p>
        </p:txBody>
      </p:sp>
    </p:spTree>
  </p:cSld>
  <p:clrMapOvr>
    <a:masterClrMapping/>
  </p:clrMapOvr>
  <p:transition spd="med">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30" name="Picture 2" descr="20050709101823664"/>
          <p:cNvPicPr>
            <a:picLocks noChangeAspect="1"/>
          </p:cNvPicPr>
          <p:nvPr/>
        </p:nvPicPr>
        <p:blipFill>
          <a:blip r:embed="rId1"/>
          <a:stretch>
            <a:fillRect/>
          </a:stretch>
        </p:blipFill>
        <p:spPr>
          <a:xfrm>
            <a:off x="1524000" y="247650"/>
            <a:ext cx="9144000" cy="6362700"/>
          </a:xfrm>
          <a:prstGeom prst="rect">
            <a:avLst/>
          </a:prstGeom>
          <a:noFill/>
          <a:ln w="9525">
            <a:noFill/>
          </a:ln>
        </p:spPr>
      </p:pic>
    </p:spTree>
  </p:cSld>
  <p:clrMapOvr>
    <a:masterClrMapping/>
  </p:clrMapOvr>
  <p:transition spd="med">
    <p:random/>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Picture 4" descr="日军在华化学武器"/>
          <p:cNvPicPr>
            <a:picLocks noChangeAspect="1"/>
          </p:cNvPicPr>
          <p:nvPr/>
        </p:nvPicPr>
        <p:blipFill>
          <a:blip r:embed="rId1"/>
          <a:stretch>
            <a:fillRect/>
          </a:stretch>
        </p:blipFill>
        <p:spPr>
          <a:xfrm>
            <a:off x="1847850" y="404813"/>
            <a:ext cx="8497888" cy="6192837"/>
          </a:xfrm>
          <a:prstGeom prst="rect">
            <a:avLst/>
          </a:prstGeom>
          <a:noFill/>
          <a:ln w="9525">
            <a:noFill/>
          </a:ln>
        </p:spPr>
      </p:pic>
    </p:spTree>
  </p:cSld>
  <p:clrMapOvr>
    <a:masterClrMapping/>
  </p:clrMapOvr>
  <p:transition spd="med">
    <p:random/>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73090" name="Picture 2" descr="照片 001"/>
          <p:cNvPicPr>
            <a:picLocks noGrp="1" noChangeAspect="1"/>
          </p:cNvPicPr>
          <p:nvPr>
            <p:ph sz="half" idx="1"/>
          </p:nvPr>
        </p:nvPicPr>
        <p:blipFill>
          <a:blip r:embed="rId1"/>
          <a:srcRect l="2838" t="1236" r="2135" b="1236"/>
          <a:stretch>
            <a:fillRect/>
          </a:stretch>
        </p:blipFill>
        <p:spPr>
          <a:xfrm>
            <a:off x="487680" y="0"/>
            <a:ext cx="7129463" cy="6858000"/>
          </a:xfrm>
        </p:spPr>
      </p:pic>
      <p:sp>
        <p:nvSpPr>
          <p:cNvPr id="28676" name="Text Box 4"/>
          <p:cNvSpPr txBox="1"/>
          <p:nvPr/>
        </p:nvSpPr>
        <p:spPr>
          <a:xfrm>
            <a:off x="4800600" y="2852738"/>
            <a:ext cx="3816350" cy="768350"/>
          </a:xfrm>
          <a:prstGeom prst="rect">
            <a:avLst/>
          </a:prstGeom>
          <a:noFill/>
          <a:ln w="9525">
            <a:noFill/>
          </a:ln>
        </p:spPr>
        <p:txBody>
          <a:bodyPr anchor="t">
            <a:spAutoFit/>
          </a:bodyPr>
          <a:p>
            <a:pPr algn="ctr"/>
            <a:endParaRPr lang="zh-CN" altLang="zh-CN" sz="4400" dirty="0">
              <a:latin typeface="Arial" panose="020B0604020202020204" pitchFamily="34" charset="0"/>
              <a:ea typeface="宋体" panose="02010600030101010101" pitchFamily="2" charset="-122"/>
            </a:endParaRPr>
          </a:p>
        </p:txBody>
      </p:sp>
      <p:pic>
        <p:nvPicPr>
          <p:cNvPr id="29698" name="Picture 2" descr="鼠疫患者尸体解剖"/>
          <p:cNvPicPr>
            <a:picLocks noChangeAspect="1"/>
          </p:cNvPicPr>
          <p:nvPr/>
        </p:nvPicPr>
        <p:blipFill>
          <a:blip r:embed="rId2"/>
          <a:stretch>
            <a:fillRect/>
          </a:stretch>
        </p:blipFill>
        <p:spPr>
          <a:xfrm>
            <a:off x="7617460" y="798195"/>
            <a:ext cx="4333240" cy="5680075"/>
          </a:xfrm>
          <a:prstGeom prst="rect">
            <a:avLst/>
          </a:prstGeom>
          <a:noFill/>
          <a:ln w="9525">
            <a:noFill/>
          </a:ln>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73090"/>
                                        </p:tgtEl>
                                        <p:attrNameLst>
                                          <p:attrName>style.visibility</p:attrName>
                                        </p:attrNameLst>
                                      </p:cBhvr>
                                      <p:to>
                                        <p:strVal val="visible"/>
                                      </p:to>
                                    </p:set>
                                    <p:animEffect transition="in" filter="wedge">
                                      <p:cBhvr>
                                        <p:cTn id="7" dur="2000"/>
                                        <p:tgtEl>
                                          <p:spTgt spid="4730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5345" name="文本框 1"/>
          <p:cNvSpPr txBox="1"/>
          <p:nvPr/>
        </p:nvSpPr>
        <p:spPr>
          <a:xfrm>
            <a:off x="1500188" y="4260850"/>
            <a:ext cx="9191625" cy="2676525"/>
          </a:xfrm>
          <a:prstGeom prst="rect">
            <a:avLst/>
          </a:prstGeom>
          <a:noFill/>
          <a:ln w="9525">
            <a:noFill/>
          </a:ln>
        </p:spPr>
        <p:txBody>
          <a:bodyPr wrap="square" anchor="t">
            <a:spAutoFit/>
          </a:bodyPr>
          <a:p>
            <a:r>
              <a:rPr lang="zh-CN" altLang="en-US" sz="2800">
                <a:latin typeface="新宋体" panose="02010609030101010101" charset="-122"/>
                <a:ea typeface="新宋体" panose="02010609030101010101" charset="-122"/>
              </a:rPr>
              <a:t>1938年10月4日，日本正式轰炸重庆市区，从1939年1月开始，日机空袭迅速升级，对重庆的轰炸愈来愈猛烈。重庆大轰炸被认为是与南京大屠杀同等性质的事件。据不完全统计，日机空袭重庆共达218次，出动飞机9513架次，投弹21593枚，炸死市民11889人、炸伤14100人，炸毁房屋3万多幢，30所大中学校曾被轰炸。</a:t>
            </a:r>
            <a:endParaRPr lang="zh-CN" altLang="en-US" sz="2800">
              <a:latin typeface="新宋体" panose="02010609030101010101" charset="-122"/>
              <a:ea typeface="新宋体" panose="02010609030101010101" charset="-122"/>
            </a:endParaRPr>
          </a:p>
        </p:txBody>
      </p:sp>
      <p:pic>
        <p:nvPicPr>
          <p:cNvPr id="185346" name="图片 2"/>
          <p:cNvPicPr>
            <a:picLocks noChangeAspect="1"/>
          </p:cNvPicPr>
          <p:nvPr/>
        </p:nvPicPr>
        <p:blipFill>
          <a:blip r:embed="rId1"/>
          <a:stretch>
            <a:fillRect/>
          </a:stretch>
        </p:blipFill>
        <p:spPr>
          <a:xfrm>
            <a:off x="7543800" y="142875"/>
            <a:ext cx="3059113" cy="3824288"/>
          </a:xfrm>
          <a:prstGeom prst="rect">
            <a:avLst/>
          </a:prstGeom>
          <a:noFill/>
          <a:ln w="9525">
            <a:noFill/>
          </a:ln>
        </p:spPr>
      </p:pic>
      <p:pic>
        <p:nvPicPr>
          <p:cNvPr id="185347" name="图片 3"/>
          <p:cNvPicPr>
            <a:picLocks noChangeAspect="1"/>
          </p:cNvPicPr>
          <p:nvPr/>
        </p:nvPicPr>
        <p:blipFill>
          <a:blip r:embed="rId2"/>
          <a:stretch>
            <a:fillRect/>
          </a:stretch>
        </p:blipFill>
        <p:spPr>
          <a:xfrm>
            <a:off x="1589088" y="142875"/>
            <a:ext cx="5770562" cy="3824288"/>
          </a:xfrm>
          <a:prstGeom prst="rect">
            <a:avLst/>
          </a:prstGeom>
          <a:noFill/>
          <a:ln w="9525">
            <a:noFill/>
          </a:ln>
        </p:spPr>
      </p:pic>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5.xml><?xml version="1.0" encoding="utf-8"?>
<p:tagLst xmlns:p="http://schemas.openxmlformats.org/presentationml/2006/main">
  <p:tag name="KSO_WM_TEMPLATE_CATEGORY" val="custom"/>
  <p:tag name="KSO_WM_TEMPLATE_INDEX" val="2020116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TEMPLATE_CATEGORY" val="custom"/>
  <p:tag name="KSO_WM_TEMPLATE_INDEX" val="20201168"/>
</p:tagLst>
</file>

<file path=ppt/tags/tag68.xml><?xml version="1.0" encoding="utf-8"?>
<p:tagLst xmlns:p="http://schemas.openxmlformats.org/presentationml/2006/main">
  <p:tag name="KSO_WM_BEAUTIFY_FLAG" val="#wm#"/>
  <p:tag name="KSO_WM_TEMPLATE_CATEGORY" val="custom"/>
  <p:tag name="KSO_WM_TEMPLATE_INDEX" val="20201168"/>
</p:tagLst>
</file>

<file path=ppt/tags/tag69.xml><?xml version="1.0" encoding="utf-8"?>
<p:tagLst xmlns:p="http://schemas.openxmlformats.org/presentationml/2006/main">
  <p:tag name="KSO_WM_BEAUTIFY_FLAG" val="#wm#"/>
  <p:tag name="KSO_WM_TEMPLATE_CATEGORY" val="custom"/>
  <p:tag name="KSO_WM_TEMPLATE_INDEX" val="20201168"/>
</p:tagLst>
</file>

<file path=ppt/tags/tag70.xml><?xml version="1.0" encoding="utf-8"?>
<p:tagLst xmlns:p="http://schemas.openxmlformats.org/presentationml/2006/main">
  <p:tag name="KSO_WM_BEAUTIFY_FLAG" val="#wm#"/>
  <p:tag name="KSO_WM_TEMPLATE_CATEGORY" val="custom"/>
  <p:tag name="KSO_WM_TEMPLATE_INDEX" val="20201168"/>
</p:tagLst>
</file>

<file path=ppt/tags/tag71.xml><?xml version="1.0" encoding="utf-8"?>
<p:tagLst xmlns:p="http://schemas.openxmlformats.org/presentationml/2006/main">
  <p:tag name="KSO_WM_BEAUTIFY_FLAG" val="#wm#"/>
  <p:tag name="KSO_WM_TEMPLATE_CATEGORY" val="custom"/>
  <p:tag name="KSO_WM_TEMPLATE_INDEX" val="20201168"/>
</p:tagLst>
</file>

<file path=ppt/tags/tag72.xml><?xml version="1.0" encoding="utf-8"?>
<p:tagLst xmlns:p="http://schemas.openxmlformats.org/presentationml/2006/main">
  <p:tag name="KSO_WM_BEAUTIFY_FLAG" val="#wm#"/>
  <p:tag name="KSO_WM_TEMPLATE_CATEGORY" val="custom"/>
  <p:tag name="KSO_WM_TEMPLATE_INDEX" val="20201168"/>
</p:tagLst>
</file>

<file path=ppt/tags/tag73.xml><?xml version="1.0" encoding="utf-8"?>
<p:tagLst xmlns:p="http://schemas.openxmlformats.org/presentationml/2006/main">
  <p:tag name="KSO_WM_BEAUTIFY_FLAG" val="#wm#"/>
  <p:tag name="KSO_WM_TEMPLATE_CATEGORY" val="custom"/>
  <p:tag name="KSO_WM_TEMPLATE_INDEX" val="20201168"/>
</p:tagLst>
</file>

<file path=ppt/tags/tag74.xml><?xml version="1.0" encoding="utf-8"?>
<p:tagLst xmlns:p="http://schemas.openxmlformats.org/presentationml/2006/main">
  <p:tag name="KSO_WM_BEAUTIFY_FLAG" val="#wm#"/>
  <p:tag name="KSO_WM_TEMPLATE_CATEGORY" val="custom"/>
  <p:tag name="KSO_WM_TEMPLATE_INDEX" val="20201168"/>
</p:tagLst>
</file>

<file path=ppt/tags/tag75.xml><?xml version="1.0" encoding="utf-8"?>
<p:tagLst xmlns:p="http://schemas.openxmlformats.org/presentationml/2006/main">
  <p:tag name="KSO_WM_TEMPLATE_CATEGORY" val="custom"/>
  <p:tag name="KSO_WM_TEMPLATE_INDEX" val="20201168"/>
</p:tagLst>
</file>

<file path=ppt/tags/tag76.xml><?xml version="1.0" encoding="utf-8"?>
<p:tagLst xmlns:p="http://schemas.openxmlformats.org/presentationml/2006/main">
  <p:tag name="KSO_WM_TEMPLATE_CATEGORY" val="custom"/>
  <p:tag name="KSO_WM_TEMPLATE_INDEX" val="20201168"/>
</p:tagLst>
</file>

<file path=ppt/tags/tag77.xml><?xml version="1.0" encoding="utf-8"?>
<p:tagLst xmlns:p="http://schemas.openxmlformats.org/presentationml/2006/main">
  <p:tag name="KSO_WM_BEAUTIFY_FLAG" val="#wm#"/>
  <p:tag name="KSO_WM_TEMPLATE_CATEGORY" val="custom"/>
  <p:tag name="KSO_WM_TEMPLATE_INDEX" val="20201168"/>
</p:tagLst>
</file>

<file path=ppt/tags/tag78.xml><?xml version="1.0" encoding="utf-8"?>
<p:tagLst xmlns:p="http://schemas.openxmlformats.org/presentationml/2006/main">
  <p:tag name="KSO_WM_BEAUTIFY_FLAG" val="#wm#"/>
  <p:tag name="KSO_WM_TEMPLATE_CATEGORY" val="custom"/>
  <p:tag name="KSO_WM_TEMPLATE_INDEX" val="20201168"/>
</p:tagLst>
</file>

<file path=ppt/tags/tag79.xml><?xml version="1.0" encoding="utf-8"?>
<p:tagLst xmlns:p="http://schemas.openxmlformats.org/presentationml/2006/main">
  <p:tag name="KSO_WM_BEAUTIFY_FLAG" val="#wm#"/>
  <p:tag name="KSO_WM_TEMPLATE_CATEGORY" val="custom"/>
  <p:tag name="KSO_WM_TEMPLATE_INDEX" val="20201168"/>
</p:tagLst>
</file>

<file path=ppt/tags/tag80.xml><?xml version="1.0" encoding="utf-8"?>
<p:tagLst xmlns:p="http://schemas.openxmlformats.org/presentationml/2006/main">
  <p:tag name="KSO_WM_TEMPLATE_CATEGORY" val="custom"/>
  <p:tag name="KSO_WM_TEMPLATE_INDEX" val="20201168"/>
</p:tagLst>
</file>

<file path=ppt/tags/tag81.xml><?xml version="1.0" encoding="utf-8"?>
<p:tagLst xmlns:p="http://schemas.openxmlformats.org/presentationml/2006/main">
  <p:tag name="KSO_WM_TEMPLATE_CATEGORY" val="custom"/>
  <p:tag name="KSO_WM_TEMPLATE_INDEX" val="20201168"/>
</p:tagLst>
</file>

<file path=ppt/tags/tag82.xml><?xml version="1.0" encoding="utf-8"?>
<p:tagLst xmlns:p="http://schemas.openxmlformats.org/presentationml/2006/main">
  <p:tag name="KSO_WM_TEMPLATE_CATEGORY" val="custom"/>
  <p:tag name="KSO_WM_TEMPLATE_INDEX" val="2020116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6635</Words>
  <Application>WPS 演示</Application>
  <PresentationFormat>宽屏</PresentationFormat>
  <Paragraphs>287</Paragraphs>
  <Slides>64</Slides>
  <Notes>1</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64</vt:i4>
      </vt:variant>
    </vt:vector>
  </HeadingPairs>
  <TitlesOfParts>
    <vt:vector size="81" baseType="lpstr">
      <vt:lpstr>Arial</vt:lpstr>
      <vt:lpstr>宋体</vt:lpstr>
      <vt:lpstr>Wingdings</vt:lpstr>
      <vt:lpstr>微软雅黑</vt:lpstr>
      <vt:lpstr>Times New Roman</vt:lpstr>
      <vt:lpstr>隶书</vt:lpstr>
      <vt:lpstr>仿宋</vt:lpstr>
      <vt:lpstr>黑体</vt:lpstr>
      <vt:lpstr>方正兰亭超细黑简体</vt:lpstr>
      <vt:lpstr>楷体</vt:lpstr>
      <vt:lpstr>PMingLiU</vt:lpstr>
      <vt:lpstr>华文中宋</vt:lpstr>
      <vt:lpstr>Arial Unicode MS</vt:lpstr>
      <vt:lpstr>新宋体</vt:lpstr>
      <vt:lpstr>等线</vt:lpstr>
      <vt:lpstr>Office 主题​​</vt:lpstr>
      <vt:lpstr>Paint.Picture</vt:lpstr>
      <vt:lpstr>第23课 从局部抗战到全面抗战</vt:lpstr>
      <vt:lpstr>PowerPoint 演示文稿</vt:lpstr>
      <vt:lpstr>一、局部抗战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坂垣征四郎</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西安事变和平解决的意义：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扶植傀儡政权,以华治华</vt:lpstr>
      <vt:lpstr>经济掠夺，以战养战</vt:lpstr>
      <vt:lpstr>推行奴化教育</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2019-11-07T11:16:54Z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